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sldIdLst>
    <p:sldId id="256" r:id="rId2"/>
    <p:sldId id="257" r:id="rId3"/>
    <p:sldId id="369" r:id="rId4"/>
    <p:sldId id="370" r:id="rId5"/>
    <p:sldId id="372" r:id="rId6"/>
    <p:sldId id="373" r:id="rId7"/>
    <p:sldId id="374" r:id="rId8"/>
    <p:sldId id="379" r:id="rId9"/>
    <p:sldId id="385" r:id="rId10"/>
    <p:sldId id="388" r:id="rId11"/>
    <p:sldId id="389" r:id="rId12"/>
    <p:sldId id="390" r:id="rId13"/>
    <p:sldId id="387" r:id="rId14"/>
    <p:sldId id="376" r:id="rId15"/>
    <p:sldId id="377" r:id="rId16"/>
    <p:sldId id="381" r:id="rId17"/>
    <p:sldId id="391" r:id="rId18"/>
    <p:sldId id="3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23-05-2024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dirty="0"/>
              <a:t>Phase-II First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dirty="0"/>
              <a:t>Phase-II First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566427" y="2890883"/>
            <a:ext cx="11402288"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b="1" dirty="0">
                <a:solidFill>
                  <a:srgbClr val="7030A0"/>
                </a:solidFill>
                <a:ea typeface="+mn-ea"/>
                <a:cs typeface="+mn-cs"/>
              </a:rPr>
              <a:t>DIABETES DETECTION SYSTEM</a:t>
            </a:r>
          </a:p>
          <a:p>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9" y="5183902"/>
            <a:ext cx="3429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a:solidFill>
                  <a:srgbClr val="FF0000"/>
                </a:solidFill>
              </a:rPr>
              <a:t>Dr.S</a:t>
            </a:r>
            <a:r>
              <a:rPr lang="en-IN" altLang="en-US" sz="2400" b="1" dirty="0">
                <a:solidFill>
                  <a:srgbClr val="FF0000"/>
                </a:solidFill>
              </a:rPr>
              <a:t>. </a:t>
            </a:r>
            <a:r>
              <a:rPr lang="en-IN" altLang="en-US" sz="2400" b="1" dirty="0" err="1">
                <a:solidFill>
                  <a:srgbClr val="FF0000"/>
                </a:solidFill>
              </a:rPr>
              <a:t>Vinodkumar</a:t>
            </a:r>
            <a:endParaRPr lang="en-IN" altLang="en-US" sz="2400" b="1" dirty="0">
              <a:solidFill>
                <a:srgbClr val="FF0000"/>
              </a:solidFill>
            </a:endParaRPr>
          </a:p>
          <a:p>
            <a:pPr>
              <a:spcBef>
                <a:spcPct val="0"/>
              </a:spcBef>
              <a:buClrTx/>
              <a:buFontTx/>
              <a:buNone/>
            </a:pPr>
            <a:r>
              <a:rPr lang="en-IN" altLang="en-US" sz="2400" b="1" dirty="0">
                <a:solidFill>
                  <a:srgbClr val="FF0000"/>
                </a:solidFill>
              </a:rPr>
              <a:t>Professor</a:t>
            </a:r>
          </a:p>
          <a:p>
            <a:pPr>
              <a:spcBef>
                <a:spcPct val="0"/>
              </a:spcBef>
              <a:buClrTx/>
              <a:buFontTx/>
              <a:buNone/>
            </a:pPr>
            <a:endParaRPr lang="en-IN" altLang="en-US" sz="2400" b="1"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8701617" y="4639347"/>
            <a:ext cx="434098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a:solidFill>
                  <a:srgbClr val="FF0000"/>
                </a:solidFill>
              </a:rPr>
              <a:t>Agnes C</a:t>
            </a:r>
          </a:p>
          <a:p>
            <a:pPr>
              <a:spcBef>
                <a:spcPct val="0"/>
              </a:spcBef>
              <a:buClrTx/>
              <a:buFontTx/>
              <a:buNone/>
            </a:pPr>
            <a:r>
              <a:rPr lang="en-US" altLang="en-IN" sz="2400" b="1" dirty="0">
                <a:solidFill>
                  <a:srgbClr val="FF0000"/>
                </a:solidFill>
              </a:rPr>
              <a:t>210701019</a:t>
            </a:r>
          </a:p>
          <a:p>
            <a:pPr>
              <a:spcBef>
                <a:spcPct val="0"/>
              </a:spcBef>
              <a:buClrTx/>
              <a:buNone/>
            </a:pPr>
            <a:r>
              <a:rPr lang="en-US" altLang="en-IN" sz="2400" b="1" dirty="0" err="1">
                <a:solidFill>
                  <a:srgbClr val="FF0000"/>
                </a:solidFill>
              </a:rPr>
              <a:t>Anto</a:t>
            </a:r>
            <a:r>
              <a:rPr lang="en-US" altLang="en-IN" sz="2400" b="1" dirty="0">
                <a:solidFill>
                  <a:srgbClr val="FF0000"/>
                </a:solidFill>
              </a:rPr>
              <a:t> Roshan P                     210701029</a:t>
            </a:r>
          </a:p>
          <a:p>
            <a:pPr>
              <a:spcBef>
                <a:spcPct val="0"/>
              </a:spcBef>
              <a:buClrTx/>
              <a:buFontTx/>
              <a:buNone/>
            </a:pPr>
            <a:endParaRPr lang="en-IN" altLang="en-US" sz="2400" b="1" dirty="0">
              <a:solidFill>
                <a:srgbClr val="FF0000"/>
              </a:solidFill>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a:extLst>
              <a:ext uri="{FF2B5EF4-FFF2-40B4-BE49-F238E27FC236}">
                <a16:creationId xmlns:a16="http://schemas.microsoft.com/office/drawing/2014/main" id="{FCA96D6F-308F-76C7-7A91-A7ABC06002C8}"/>
              </a:ext>
            </a:extLst>
          </p:cNvPr>
          <p:cNvSpPr txBox="1">
            <a:spLocks/>
          </p:cNvSpPr>
          <p:nvPr/>
        </p:nvSpPr>
        <p:spPr>
          <a:xfrm>
            <a:off x="838200" y="1745525"/>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CS19643 – FOUNDATIONS OF MACHINE LEARNING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93364-2E1A-B5D8-14E2-A1B718D8301E}"/>
              </a:ext>
            </a:extLst>
          </p:cNvPr>
          <p:cNvSpPr>
            <a:spLocks noGrp="1"/>
          </p:cNvSpPr>
          <p:nvPr>
            <p:ph type="title"/>
          </p:nvPr>
        </p:nvSpPr>
        <p:spPr>
          <a:xfrm>
            <a:off x="762001" y="311150"/>
            <a:ext cx="10668000" cy="1216025"/>
          </a:xfrm>
        </p:spPr>
        <p:txBody>
          <a:bodyPr/>
          <a:lstStyle/>
          <a:p>
            <a:r>
              <a:rPr lang="en-US" sz="3600" b="1" dirty="0">
                <a:solidFill>
                  <a:srgbClr val="FF0000"/>
                </a:solidFill>
                <a:latin typeface="Times New Roman" panose="02020603050405020304" pitchFamily="18" charset="0"/>
                <a:cs typeface="Times New Roman" panose="02020603050405020304" pitchFamily="18" charset="0"/>
              </a:rPr>
              <a:t>Functional Description of Module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F90566-DD0B-0B61-58D4-BECDC18F549E}"/>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Model Training</a:t>
            </a:r>
            <a:r>
              <a:rPr lang="en-US" dirty="0">
                <a:latin typeface="Times New Roman" panose="02020603050405020304" pitchFamily="18" charset="0"/>
                <a:cs typeface="Times New Roman" panose="02020603050405020304" pitchFamily="18" charset="0"/>
              </a:rPr>
              <a:t>: Trains the machine learning model, such as Support Vector Machines (SVM), on the prepared dataset to learn patterns and relationships between features and diabetes status. It optimizes model parameters to achieve accurate predictions.</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4A909C4-7B6D-6322-2875-A6CE05E6470F}"/>
              </a:ext>
            </a:extLst>
          </p:cNvPr>
          <p:cNvSpPr>
            <a:spLocks noGrp="1"/>
          </p:cNvSpPr>
          <p:nvPr>
            <p:ph type="dt" sz="half" idx="10"/>
          </p:nvPr>
        </p:nvSpPr>
        <p:spPr/>
        <p:txBody>
          <a:bodyPr/>
          <a:lstStyle/>
          <a:p>
            <a:pPr>
              <a:defRPr/>
            </a:pPr>
            <a:r>
              <a:rPr lang="en-US"/>
              <a:t>Phase-II First Review</a:t>
            </a:r>
            <a:endParaRPr lang="en-US" dirty="0"/>
          </a:p>
        </p:txBody>
      </p:sp>
      <p:sp>
        <p:nvSpPr>
          <p:cNvPr id="5" name="Footer Placeholder 4">
            <a:extLst>
              <a:ext uri="{FF2B5EF4-FFF2-40B4-BE49-F238E27FC236}">
                <a16:creationId xmlns:a16="http://schemas.microsoft.com/office/drawing/2014/main" id="{92789BEB-23E2-3285-DAAD-362F5968C2C8}"/>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7ED75C7A-34B6-926A-CDB0-6483791768C0}"/>
              </a:ext>
            </a:extLst>
          </p:cNvPr>
          <p:cNvSpPr>
            <a:spLocks noGrp="1"/>
          </p:cNvSpPr>
          <p:nvPr>
            <p:ph type="sldNum" sz="quarter" idx="12"/>
          </p:nvPr>
        </p:nvSpPr>
        <p:spPr/>
        <p:txBody>
          <a:bodyPr/>
          <a:lstStyle/>
          <a:p>
            <a:pPr>
              <a:defRPr/>
            </a:pPr>
            <a:fld id="{BDC2143B-610F-499C-A392-DFFBE135A7B2}" type="slidenum">
              <a:rPr lang="en-US" altLang="en-US" smtClean="0"/>
              <a:pPr>
                <a:defRPr/>
              </a:pPr>
              <a:t>10</a:t>
            </a:fld>
            <a:endParaRPr lang="en-US" altLang="en-US"/>
          </a:p>
        </p:txBody>
      </p:sp>
    </p:spTree>
    <p:extLst>
      <p:ext uri="{BB962C8B-B14F-4D97-AF65-F5344CB8AC3E}">
        <p14:creationId xmlns:p14="http://schemas.microsoft.com/office/powerpoint/2010/main" val="1007726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60902-01A8-A2E2-64FC-54CB403FEB98}"/>
              </a:ext>
            </a:extLst>
          </p:cNvPr>
          <p:cNvSpPr>
            <a:spLocks noGrp="1"/>
          </p:cNvSpPr>
          <p:nvPr>
            <p:ph type="title"/>
          </p:nvPr>
        </p:nvSpPr>
        <p:spPr/>
        <p:txBody>
          <a:bodyPr/>
          <a:lstStyle/>
          <a:p>
            <a:r>
              <a:rPr lang="en-US" sz="3600" b="1" dirty="0">
                <a:solidFill>
                  <a:srgbClr val="FF0000"/>
                </a:solidFill>
                <a:latin typeface="Times New Roman" panose="02020603050405020304" pitchFamily="18" charset="0"/>
                <a:cs typeface="Times New Roman" panose="02020603050405020304" pitchFamily="18" charset="0"/>
              </a:rPr>
              <a:t>Functional Description of Module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F5BDE5-B13A-BE8A-A463-63D18C65B700}"/>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Model Evaluation</a:t>
            </a:r>
            <a:r>
              <a:rPr lang="en-US" dirty="0">
                <a:latin typeface="Times New Roman" panose="02020603050405020304" pitchFamily="18" charset="0"/>
                <a:cs typeface="Times New Roman" panose="02020603050405020304" pitchFamily="18" charset="0"/>
              </a:rPr>
              <a:t>: Rigorously assesses the trained model's performance using metrics like accuracy, precision, recall, and F1-score. Cross-validation techniques validate the model's robustness and generalizability</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824341F-3E8C-FA10-C4AE-EF3ECBABFCCA}"/>
              </a:ext>
            </a:extLst>
          </p:cNvPr>
          <p:cNvSpPr>
            <a:spLocks noGrp="1"/>
          </p:cNvSpPr>
          <p:nvPr>
            <p:ph type="dt" sz="half" idx="10"/>
          </p:nvPr>
        </p:nvSpPr>
        <p:spPr/>
        <p:txBody>
          <a:bodyPr/>
          <a:lstStyle/>
          <a:p>
            <a:pPr>
              <a:defRPr/>
            </a:pPr>
            <a:r>
              <a:rPr lang="en-US"/>
              <a:t>Phase-II First Review</a:t>
            </a:r>
            <a:endParaRPr lang="en-US" dirty="0"/>
          </a:p>
        </p:txBody>
      </p:sp>
      <p:sp>
        <p:nvSpPr>
          <p:cNvPr id="5" name="Footer Placeholder 4">
            <a:extLst>
              <a:ext uri="{FF2B5EF4-FFF2-40B4-BE49-F238E27FC236}">
                <a16:creationId xmlns:a16="http://schemas.microsoft.com/office/drawing/2014/main" id="{3ACC7282-D00A-F201-E933-22B5AA269A76}"/>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2F1D154B-229C-8F37-0C00-9E59BBEAED80}"/>
              </a:ext>
            </a:extLst>
          </p:cNvPr>
          <p:cNvSpPr>
            <a:spLocks noGrp="1"/>
          </p:cNvSpPr>
          <p:nvPr>
            <p:ph type="sldNum" sz="quarter" idx="12"/>
          </p:nvPr>
        </p:nvSpPr>
        <p:spPr/>
        <p:txBody>
          <a:bodyPr/>
          <a:lstStyle/>
          <a:p>
            <a:pPr>
              <a:defRPr/>
            </a:pPr>
            <a:fld id="{BDC2143B-610F-499C-A392-DFFBE135A7B2}" type="slidenum">
              <a:rPr lang="en-US" altLang="en-US" smtClean="0"/>
              <a:pPr>
                <a:defRPr/>
              </a:pPr>
              <a:t>11</a:t>
            </a:fld>
            <a:endParaRPr lang="en-US" altLang="en-US"/>
          </a:p>
        </p:txBody>
      </p:sp>
    </p:spTree>
    <p:extLst>
      <p:ext uri="{BB962C8B-B14F-4D97-AF65-F5344CB8AC3E}">
        <p14:creationId xmlns:p14="http://schemas.microsoft.com/office/powerpoint/2010/main" val="284333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89AFC-A276-F1B9-2977-5F2E8CC9F053}"/>
              </a:ext>
            </a:extLst>
          </p:cNvPr>
          <p:cNvSpPr>
            <a:spLocks noGrp="1"/>
          </p:cNvSpPr>
          <p:nvPr>
            <p:ph type="title"/>
          </p:nvPr>
        </p:nvSpPr>
        <p:spPr>
          <a:xfrm>
            <a:off x="766233" y="291354"/>
            <a:ext cx="10668000" cy="1216025"/>
          </a:xfrm>
        </p:spPr>
        <p:txBody>
          <a:bodyPr/>
          <a:lstStyle/>
          <a:p>
            <a:r>
              <a:rPr lang="en-US" sz="3600" b="1" dirty="0">
                <a:solidFill>
                  <a:srgbClr val="FF0000"/>
                </a:solidFill>
                <a:latin typeface="Times New Roman" panose="02020603050405020304" pitchFamily="18" charset="0"/>
                <a:cs typeface="Times New Roman" panose="02020603050405020304" pitchFamily="18" charset="0"/>
              </a:rPr>
              <a:t>Functional Description of Module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7656417-7F8F-F7FC-EB6B-10B0FD6DDC02}"/>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Deployment Module</a:t>
            </a:r>
            <a:r>
              <a:rPr lang="en-US" dirty="0">
                <a:latin typeface="Times New Roman" panose="02020603050405020304" pitchFamily="18" charset="0"/>
                <a:cs typeface="Times New Roman" panose="02020603050405020304" pitchFamily="18" charset="0"/>
              </a:rPr>
              <a:t>: Integrates the trained model into real-world applications, providing interfaces for seamless interaction with healthcare systems. This module ensures accessibility and usability of the system for healthcare professionals, facilitating its practical implementation.</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8D9E665-E644-E7E8-C9D6-B140E3C01653}"/>
              </a:ext>
            </a:extLst>
          </p:cNvPr>
          <p:cNvSpPr>
            <a:spLocks noGrp="1"/>
          </p:cNvSpPr>
          <p:nvPr>
            <p:ph type="dt" sz="half" idx="10"/>
          </p:nvPr>
        </p:nvSpPr>
        <p:spPr/>
        <p:txBody>
          <a:bodyPr/>
          <a:lstStyle/>
          <a:p>
            <a:pPr>
              <a:defRPr/>
            </a:pPr>
            <a:r>
              <a:rPr lang="en-US"/>
              <a:t>Phase-II First Review</a:t>
            </a:r>
            <a:endParaRPr lang="en-US" dirty="0"/>
          </a:p>
        </p:txBody>
      </p:sp>
      <p:sp>
        <p:nvSpPr>
          <p:cNvPr id="5" name="Footer Placeholder 4">
            <a:extLst>
              <a:ext uri="{FF2B5EF4-FFF2-40B4-BE49-F238E27FC236}">
                <a16:creationId xmlns:a16="http://schemas.microsoft.com/office/drawing/2014/main" id="{EA273E29-EFA1-6D9D-6185-4B468A1312B9}"/>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814BD84F-5B3B-9F3C-B120-A4536F8432CD}"/>
              </a:ext>
            </a:extLst>
          </p:cNvPr>
          <p:cNvSpPr>
            <a:spLocks noGrp="1"/>
          </p:cNvSpPr>
          <p:nvPr>
            <p:ph type="sldNum" sz="quarter" idx="12"/>
          </p:nvPr>
        </p:nvSpPr>
        <p:spPr/>
        <p:txBody>
          <a:bodyPr/>
          <a:lstStyle/>
          <a:p>
            <a:pPr>
              <a:defRPr/>
            </a:pPr>
            <a:fld id="{BDC2143B-610F-499C-A392-DFFBE135A7B2}" type="slidenum">
              <a:rPr lang="en-US" altLang="en-US" smtClean="0"/>
              <a:pPr>
                <a:defRPr/>
              </a:pPr>
              <a:t>12</a:t>
            </a:fld>
            <a:endParaRPr lang="en-US" altLang="en-US"/>
          </a:p>
        </p:txBody>
      </p:sp>
    </p:spTree>
    <p:extLst>
      <p:ext uri="{BB962C8B-B14F-4D97-AF65-F5344CB8AC3E}">
        <p14:creationId xmlns:p14="http://schemas.microsoft.com/office/powerpoint/2010/main" val="1644675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FD47-F85F-44B1-B4AD-BC1BBB19A90E}"/>
              </a:ext>
            </a:extLst>
          </p:cNvPr>
          <p:cNvSpPr>
            <a:spLocks noGrp="1"/>
          </p:cNvSpPr>
          <p:nvPr>
            <p:ph type="title"/>
          </p:nvPr>
        </p:nvSpPr>
        <p:spPr/>
        <p:txBody>
          <a:bodyPr/>
          <a:lstStyle/>
          <a:p>
            <a:r>
              <a:rPr lang="en-US" altLang="en-US" sz="3600" b="1" dirty="0">
                <a:solidFill>
                  <a:srgbClr val="FF0000"/>
                </a:solidFill>
                <a:latin typeface="Times New Roman" panose="02020603050405020304" pitchFamily="18" charset="0"/>
                <a:cs typeface="Times New Roman" panose="02020603050405020304" pitchFamily="18" charset="0"/>
              </a:rPr>
              <a:t>Output</a:t>
            </a:r>
            <a:endParaRPr lang="en-IN" sz="3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E6B756-A955-43F8-8071-5B4CB32F342B}"/>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40C54438-0247-497F-90A8-24E9DA9DE237}"/>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BB9A84CF-B38E-437C-8401-2AFBCEF76636}"/>
              </a:ext>
            </a:extLst>
          </p:cNvPr>
          <p:cNvSpPr>
            <a:spLocks noGrp="1"/>
          </p:cNvSpPr>
          <p:nvPr>
            <p:ph type="sldNum" sz="quarter" idx="12"/>
          </p:nvPr>
        </p:nvSpPr>
        <p:spPr/>
        <p:txBody>
          <a:bodyPr/>
          <a:lstStyle/>
          <a:p>
            <a:pPr>
              <a:defRPr/>
            </a:pPr>
            <a:fld id="{BDC2143B-610F-499C-A392-DFFBE135A7B2}" type="slidenum">
              <a:rPr lang="en-US" altLang="en-US" smtClean="0"/>
              <a:pPr>
                <a:defRPr/>
              </a:pPr>
              <a:t>13</a:t>
            </a:fld>
            <a:endParaRPr lang="en-US" altLang="en-US"/>
          </a:p>
        </p:txBody>
      </p:sp>
      <p:pic>
        <p:nvPicPr>
          <p:cNvPr id="8" name="Picture 7">
            <a:extLst>
              <a:ext uri="{FF2B5EF4-FFF2-40B4-BE49-F238E27FC236}">
                <a16:creationId xmlns:a16="http://schemas.microsoft.com/office/drawing/2014/main" id="{209D2489-D3EA-42AA-8511-8553C5BB07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996" y="1721224"/>
            <a:ext cx="9793067" cy="4410635"/>
          </a:xfrm>
          <a:prstGeom prst="rect">
            <a:avLst/>
          </a:prstGeom>
        </p:spPr>
      </p:pic>
    </p:spTree>
    <p:extLst>
      <p:ext uri="{BB962C8B-B14F-4D97-AF65-F5344CB8AC3E}">
        <p14:creationId xmlns:p14="http://schemas.microsoft.com/office/powerpoint/2010/main" val="2125320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62000" y="261816"/>
            <a:ext cx="10668000" cy="1216025"/>
          </a:xfrm>
        </p:spPr>
        <p:txBody>
          <a:bodyPr/>
          <a:lstStyle/>
          <a:p>
            <a:r>
              <a:rPr lang="en-US" altLang="en-US" sz="3600" b="1" dirty="0">
                <a:solidFill>
                  <a:srgbClr val="FF0000"/>
                </a:solidFill>
                <a:latin typeface="Times New Roman" panose="02020603050405020304" pitchFamily="18" charset="0"/>
                <a:cs typeface="Times New Roman" panose="02020603050405020304" pitchFamily="18" charset="0"/>
              </a:rPr>
              <a:t>Output</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90954" y="1729154"/>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34B583DA-C478-8E73-B69E-7715F872FD45}"/>
              </a:ext>
            </a:extLst>
          </p:cNvPr>
          <p:cNvSpPr>
            <a:spLocks noGrp="1"/>
          </p:cNvSpPr>
          <p:nvPr>
            <p:ph type="dt" sz="half" idx="10"/>
          </p:nvPr>
        </p:nvSpPr>
        <p:spPr>
          <a:xfrm>
            <a:off x="755651" y="6498979"/>
            <a:ext cx="2641600" cy="476250"/>
          </a:xfrm>
        </p:spPr>
        <p:txBody>
          <a:bodyPr/>
          <a:lstStyle/>
          <a:p>
            <a:pPr>
              <a:defRPr/>
            </a:pPr>
            <a:endParaRPr lang="en-US" dirty="0"/>
          </a:p>
        </p:txBody>
      </p:sp>
      <p:sp>
        <p:nvSpPr>
          <p:cNvPr id="8" name="Footer Placeholder 7">
            <a:extLst>
              <a:ext uri="{FF2B5EF4-FFF2-40B4-BE49-F238E27FC236}">
                <a16:creationId xmlns:a16="http://schemas.microsoft.com/office/drawing/2014/main" id="{6675AAB6-8787-836E-0383-1D1E7618B5E1}"/>
              </a:ext>
            </a:extLst>
          </p:cNvPr>
          <p:cNvSpPr>
            <a:spLocks noGrp="1"/>
          </p:cNvSpPr>
          <p:nvPr>
            <p:ph type="ftr" sz="quarter" idx="11"/>
          </p:nvPr>
        </p:nvSpPr>
        <p:spPr>
          <a:xfrm>
            <a:off x="4165601" y="6405929"/>
            <a:ext cx="3860800" cy="476250"/>
          </a:xfrm>
        </p:spPr>
        <p:txBody>
          <a:bodyPr/>
          <a:lstStyle/>
          <a:p>
            <a:pPr>
              <a:defRPr/>
            </a:pPr>
            <a:r>
              <a:rPr lang="en-US" dirty="0"/>
              <a:t>Department of Computer Science and Engineering</a:t>
            </a:r>
          </a:p>
        </p:txBody>
      </p:sp>
      <p:sp>
        <p:nvSpPr>
          <p:cNvPr id="9" name="Slide Number Placeholder 8">
            <a:extLst>
              <a:ext uri="{FF2B5EF4-FFF2-40B4-BE49-F238E27FC236}">
                <a16:creationId xmlns:a16="http://schemas.microsoft.com/office/drawing/2014/main" id="{64B9667A-A510-4265-0535-B7345543014A}"/>
              </a:ext>
            </a:extLst>
          </p:cNvPr>
          <p:cNvSpPr>
            <a:spLocks noGrp="1"/>
          </p:cNvSpPr>
          <p:nvPr>
            <p:ph type="sldNum" sz="quarter" idx="12"/>
          </p:nvPr>
        </p:nvSpPr>
        <p:spPr>
          <a:xfrm>
            <a:off x="8917354" y="6498979"/>
            <a:ext cx="2641600" cy="476250"/>
          </a:xfrm>
        </p:spPr>
        <p:txBody>
          <a:bodyPr/>
          <a:lstStyle/>
          <a:p>
            <a:pPr>
              <a:defRPr/>
            </a:pPr>
            <a:fld id="{BDC2143B-610F-499C-A392-DFFBE135A7B2}" type="slidenum">
              <a:rPr lang="en-US" altLang="en-US" smtClean="0"/>
              <a:pPr>
                <a:defRPr/>
              </a:pPr>
              <a:t>14</a:t>
            </a:fld>
            <a:endParaRPr lang="en-US" altLang="en-US"/>
          </a:p>
        </p:txBody>
      </p:sp>
      <p:pic>
        <p:nvPicPr>
          <p:cNvPr id="5" name="Picture 4">
            <a:extLst>
              <a:ext uri="{FF2B5EF4-FFF2-40B4-BE49-F238E27FC236}">
                <a16:creationId xmlns:a16="http://schemas.microsoft.com/office/drawing/2014/main" id="{94190D77-262F-4564-9005-0838611687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7480" y="1702270"/>
            <a:ext cx="9459645" cy="4443036"/>
          </a:xfrm>
          <a:prstGeom prst="rect">
            <a:avLst/>
          </a:prstGeom>
        </p:spPr>
      </p:pic>
    </p:spTree>
    <p:extLst>
      <p:ext uri="{BB962C8B-B14F-4D97-AF65-F5344CB8AC3E}">
        <p14:creationId xmlns:p14="http://schemas.microsoft.com/office/powerpoint/2010/main" val="4109638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600" b="1" dirty="0">
                <a:solidFill>
                  <a:srgbClr val="FF0000"/>
                </a:solidFill>
                <a:latin typeface="Times New Roman" panose="02020603050405020304" pitchFamily="18" charset="0"/>
                <a:cs typeface="Times New Roman" panose="02020603050405020304" pitchFamily="18" charset="0"/>
              </a:rPr>
              <a:t>REFERENCES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2000" y="1680882"/>
            <a:ext cx="10668000" cy="4174100"/>
          </a:xfrm>
        </p:spPr>
        <p:txBody>
          <a:bodyPr/>
          <a:lstStyle/>
          <a:p>
            <a:pPr marL="450215" marR="635" indent="-6350" algn="just">
              <a:lnSpc>
                <a:spcPct val="107000"/>
              </a:lnSpc>
              <a:spcAft>
                <a:spcPts val="1380"/>
              </a:spcAft>
            </a:pPr>
            <a:r>
              <a:rPr lang="en-IN" sz="1800" kern="100" dirty="0">
                <a:solidFill>
                  <a:srgbClr val="000000"/>
                </a:solidFill>
                <a:effectLst/>
                <a:latin typeface="Times New Roman" panose="02020603050405020304" pitchFamily="18" charset="0"/>
                <a:ea typeface="Times New Roman" panose="02020603050405020304" pitchFamily="18" charset="0"/>
              </a:rPr>
              <a:t>[1] UCI Machine Learning Repository: Pima Indians Diabetes Database. Available at: UCI Machine Learning Repository</a:t>
            </a:r>
          </a:p>
          <a:p>
            <a:pPr marL="450215" marR="635" indent="-6350" algn="just">
              <a:lnSpc>
                <a:spcPct val="107000"/>
              </a:lnSpc>
              <a:spcAft>
                <a:spcPts val="1380"/>
              </a:spcAft>
            </a:pPr>
            <a:r>
              <a:rPr lang="en-IN" sz="1800" kern="100" dirty="0">
                <a:solidFill>
                  <a:srgbClr val="000000"/>
                </a:solidFill>
                <a:effectLst/>
                <a:latin typeface="Times New Roman" panose="02020603050405020304" pitchFamily="18" charset="0"/>
                <a:ea typeface="Times New Roman" panose="02020603050405020304" pitchFamily="18" charset="0"/>
              </a:rPr>
              <a:t>[2] American Diabetes Association. (2023). Standards of Medical Care in Diabetes—2023. Diabetes Care, 46(Supplement_1), S1-S292. doi:10.2337/dc23-Sint</a:t>
            </a:r>
          </a:p>
          <a:p>
            <a:pPr marL="450215" marR="635" indent="-6350" algn="just">
              <a:lnSpc>
                <a:spcPct val="107000"/>
              </a:lnSpc>
              <a:spcAft>
                <a:spcPts val="1380"/>
              </a:spcAft>
            </a:pPr>
            <a:r>
              <a:rPr lang="en-IN" sz="1800" kern="100" dirty="0">
                <a:solidFill>
                  <a:srgbClr val="000000"/>
                </a:solidFill>
                <a:effectLst/>
                <a:latin typeface="Times New Roman" panose="02020603050405020304" pitchFamily="18" charset="0"/>
                <a:ea typeface="Times New Roman" panose="02020603050405020304" pitchFamily="18" charset="0"/>
              </a:rPr>
              <a:t>[3] </a:t>
            </a:r>
            <a:r>
              <a:rPr lang="en-IN" sz="1800" kern="100" dirty="0" err="1">
                <a:solidFill>
                  <a:srgbClr val="000000"/>
                </a:solidFill>
                <a:effectLst/>
                <a:latin typeface="Times New Roman" panose="02020603050405020304" pitchFamily="18" charset="0"/>
                <a:ea typeface="Times New Roman" panose="02020603050405020304" pitchFamily="18" charset="0"/>
              </a:rPr>
              <a:t>Pedregosa</a:t>
            </a:r>
            <a:r>
              <a:rPr lang="en-IN" sz="1800" kern="100" dirty="0">
                <a:solidFill>
                  <a:srgbClr val="000000"/>
                </a:solidFill>
                <a:effectLst/>
                <a:latin typeface="Times New Roman" panose="02020603050405020304" pitchFamily="18" charset="0"/>
                <a:ea typeface="Times New Roman" panose="02020603050405020304" pitchFamily="18" charset="0"/>
              </a:rPr>
              <a:t>, F., </a:t>
            </a:r>
            <a:r>
              <a:rPr lang="en-IN" sz="1800" kern="100" dirty="0" err="1">
                <a:solidFill>
                  <a:srgbClr val="000000"/>
                </a:solidFill>
                <a:effectLst/>
                <a:latin typeface="Times New Roman" panose="02020603050405020304" pitchFamily="18" charset="0"/>
                <a:ea typeface="Times New Roman" panose="02020603050405020304" pitchFamily="18" charset="0"/>
              </a:rPr>
              <a:t>Varoquaux</a:t>
            </a:r>
            <a:r>
              <a:rPr lang="en-IN" sz="1800" kern="100" dirty="0">
                <a:solidFill>
                  <a:srgbClr val="000000"/>
                </a:solidFill>
                <a:effectLst/>
                <a:latin typeface="Times New Roman" panose="02020603050405020304" pitchFamily="18" charset="0"/>
                <a:ea typeface="Times New Roman" panose="02020603050405020304" pitchFamily="18" charset="0"/>
              </a:rPr>
              <a:t>, G., </a:t>
            </a:r>
            <a:r>
              <a:rPr lang="en-IN" sz="1800" kern="100" dirty="0" err="1">
                <a:solidFill>
                  <a:srgbClr val="000000"/>
                </a:solidFill>
                <a:effectLst/>
                <a:latin typeface="Times New Roman" panose="02020603050405020304" pitchFamily="18" charset="0"/>
                <a:ea typeface="Times New Roman" panose="02020603050405020304" pitchFamily="18" charset="0"/>
              </a:rPr>
              <a:t>Gramfort</a:t>
            </a:r>
            <a:r>
              <a:rPr lang="en-IN" sz="1800" kern="100" dirty="0">
                <a:solidFill>
                  <a:srgbClr val="000000"/>
                </a:solidFill>
                <a:effectLst/>
                <a:latin typeface="Times New Roman" panose="02020603050405020304" pitchFamily="18" charset="0"/>
                <a:ea typeface="Times New Roman" panose="02020603050405020304" pitchFamily="18" charset="0"/>
              </a:rPr>
              <a:t>, A., Michel, V., </a:t>
            </a:r>
            <a:r>
              <a:rPr lang="en-IN" sz="1800" kern="100" dirty="0" err="1">
                <a:solidFill>
                  <a:srgbClr val="000000"/>
                </a:solidFill>
                <a:effectLst/>
                <a:latin typeface="Times New Roman" panose="02020603050405020304" pitchFamily="18" charset="0"/>
                <a:ea typeface="Times New Roman" panose="02020603050405020304" pitchFamily="18" charset="0"/>
              </a:rPr>
              <a:t>Thirion</a:t>
            </a:r>
            <a:r>
              <a:rPr lang="en-IN" sz="1800" kern="100" dirty="0">
                <a:solidFill>
                  <a:srgbClr val="000000"/>
                </a:solidFill>
                <a:effectLst/>
                <a:latin typeface="Times New Roman" panose="02020603050405020304" pitchFamily="18" charset="0"/>
                <a:ea typeface="Times New Roman" panose="02020603050405020304" pitchFamily="18" charset="0"/>
              </a:rPr>
              <a:t>, B., Grisel, O., ... &amp; </a:t>
            </a:r>
            <a:r>
              <a:rPr lang="en-IN" sz="1800" kern="100" dirty="0" err="1">
                <a:solidFill>
                  <a:srgbClr val="000000"/>
                </a:solidFill>
                <a:effectLst/>
                <a:latin typeface="Times New Roman" panose="02020603050405020304" pitchFamily="18" charset="0"/>
                <a:ea typeface="Times New Roman" panose="02020603050405020304" pitchFamily="18" charset="0"/>
              </a:rPr>
              <a:t>Duchesnay</a:t>
            </a:r>
            <a:r>
              <a:rPr lang="en-IN" sz="1800" kern="100" dirty="0">
                <a:solidFill>
                  <a:srgbClr val="000000"/>
                </a:solidFill>
                <a:effectLst/>
                <a:latin typeface="Times New Roman" panose="02020603050405020304" pitchFamily="18" charset="0"/>
                <a:ea typeface="Times New Roman" panose="02020603050405020304" pitchFamily="18" charset="0"/>
              </a:rPr>
              <a:t>, E. (2011). Scikit-learn: Machine Learning in Python. Journal of Machine Learning Research, 12, 2825-2830. Available at: Scikit-learn JMLR paper</a:t>
            </a:r>
          </a:p>
          <a:p>
            <a:pPr marL="450215" marR="635" indent="-6350" algn="just">
              <a:lnSpc>
                <a:spcPct val="107000"/>
              </a:lnSpc>
              <a:spcAft>
                <a:spcPts val="1380"/>
              </a:spcAft>
            </a:pPr>
            <a:r>
              <a:rPr lang="en-IN" sz="1800" kern="100" dirty="0">
                <a:solidFill>
                  <a:srgbClr val="000000"/>
                </a:solidFill>
                <a:effectLst/>
                <a:latin typeface="Times New Roman" panose="02020603050405020304" pitchFamily="18" charset="0"/>
                <a:ea typeface="Times New Roman" panose="02020603050405020304" pitchFamily="18" charset="0"/>
              </a:rPr>
              <a:t>[4] Hastie, T., </a:t>
            </a:r>
            <a:r>
              <a:rPr lang="en-IN" sz="1800" kern="100" dirty="0" err="1">
                <a:solidFill>
                  <a:srgbClr val="000000"/>
                </a:solidFill>
                <a:effectLst/>
                <a:latin typeface="Times New Roman" panose="02020603050405020304" pitchFamily="18" charset="0"/>
                <a:ea typeface="Times New Roman" panose="02020603050405020304" pitchFamily="18" charset="0"/>
              </a:rPr>
              <a:t>Tibshirani</a:t>
            </a:r>
            <a:r>
              <a:rPr lang="en-IN" sz="1800" kern="100" dirty="0">
                <a:solidFill>
                  <a:srgbClr val="000000"/>
                </a:solidFill>
                <a:effectLst/>
                <a:latin typeface="Times New Roman" panose="02020603050405020304" pitchFamily="18" charset="0"/>
                <a:ea typeface="Times New Roman" panose="02020603050405020304" pitchFamily="18" charset="0"/>
              </a:rPr>
              <a:t>, R., &amp; Friedman, J. (2009). The Elements of Statistical Learning: Data Mining, Inference, and Prediction. 2nd edition. Springer. doi:10.1007/978-0-387-84858-7</a:t>
            </a:r>
          </a:p>
          <a:p>
            <a:pPr marL="450215" marR="635" indent="-6350" algn="just">
              <a:lnSpc>
                <a:spcPct val="107000"/>
              </a:lnSpc>
              <a:spcAft>
                <a:spcPts val="1380"/>
              </a:spcAft>
            </a:pPr>
            <a:r>
              <a:rPr lang="en-IN" sz="1800" kern="100" dirty="0">
                <a:solidFill>
                  <a:srgbClr val="000000"/>
                </a:solidFill>
                <a:effectLst/>
                <a:latin typeface="Times New Roman" panose="02020603050405020304" pitchFamily="18" charset="0"/>
                <a:ea typeface="Times New Roman" panose="02020603050405020304" pitchFamily="18" charset="0"/>
              </a:rPr>
              <a:t>[5] </a:t>
            </a:r>
            <a:r>
              <a:rPr lang="en-IN" sz="1800" kern="100" dirty="0" err="1">
                <a:solidFill>
                  <a:srgbClr val="000000"/>
                </a:solidFill>
                <a:effectLst/>
                <a:latin typeface="Times New Roman" panose="02020603050405020304" pitchFamily="18" charset="0"/>
                <a:ea typeface="Times New Roman" panose="02020603050405020304" pitchFamily="18" charset="0"/>
              </a:rPr>
              <a:t>Kingma</a:t>
            </a:r>
            <a:r>
              <a:rPr lang="en-IN" sz="1800" kern="100" dirty="0">
                <a:solidFill>
                  <a:srgbClr val="000000"/>
                </a:solidFill>
                <a:effectLst/>
                <a:latin typeface="Times New Roman" panose="02020603050405020304" pitchFamily="18" charset="0"/>
                <a:ea typeface="Times New Roman" panose="02020603050405020304" pitchFamily="18" charset="0"/>
              </a:rPr>
              <a:t>, D. P., &amp; Ba, J. (2014). Adam: A Method for Stochastic Optimization. </a:t>
            </a:r>
            <a:r>
              <a:rPr lang="en-IN" sz="1800" kern="100" dirty="0" err="1">
                <a:solidFill>
                  <a:srgbClr val="000000"/>
                </a:solidFill>
                <a:effectLst/>
                <a:latin typeface="Times New Roman" panose="02020603050405020304" pitchFamily="18" charset="0"/>
                <a:ea typeface="Times New Roman" panose="02020603050405020304" pitchFamily="18" charset="0"/>
              </a:rPr>
              <a:t>arXiv</a:t>
            </a:r>
            <a:r>
              <a:rPr lang="en-IN" sz="1800" kern="100" dirty="0">
                <a:solidFill>
                  <a:srgbClr val="000000"/>
                </a:solidFill>
                <a:effectLst/>
                <a:latin typeface="Times New Roman" panose="02020603050405020304" pitchFamily="18" charset="0"/>
                <a:ea typeface="Times New Roman" panose="02020603050405020304" pitchFamily="18" charset="0"/>
              </a:rPr>
              <a:t> preprint arXiv:1412.6980. Available at: Adam Optimizer</a:t>
            </a:r>
          </a:p>
          <a:p>
            <a:pPr marL="443865" marR="635" indent="0" algn="just">
              <a:lnSpc>
                <a:spcPct val="107000"/>
              </a:lnSpc>
              <a:spcAft>
                <a:spcPts val="1380"/>
              </a:spcAft>
              <a:buNone/>
            </a:pPr>
            <a:endParaRPr lang="en-IN" sz="1800" dirty="0">
              <a:effectLst/>
              <a:latin typeface="Times New Roman" panose="02020603050405020304" pitchFamily="18" charset="0"/>
              <a:ea typeface="Times New Roman" panose="02020603050405020304" pitchFamily="18" charset="0"/>
            </a:endParaRPr>
          </a:p>
        </p:txBody>
      </p:sp>
      <p:sp>
        <p:nvSpPr>
          <p:cNvPr id="7" name="Date Placeholder 6">
            <a:extLst>
              <a:ext uri="{FF2B5EF4-FFF2-40B4-BE49-F238E27FC236}">
                <a16:creationId xmlns:a16="http://schemas.microsoft.com/office/drawing/2014/main" id="{5654BF3B-7FCF-238C-1DB6-6D53BD02340A}"/>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C7B92263-1948-859A-F218-87D6917AE85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F428229-340D-AB4E-680A-D8ED1591A5E4}"/>
              </a:ext>
            </a:extLst>
          </p:cNvPr>
          <p:cNvSpPr>
            <a:spLocks noGrp="1"/>
          </p:cNvSpPr>
          <p:nvPr>
            <p:ph type="sldNum" sz="quarter" idx="12"/>
          </p:nvPr>
        </p:nvSpPr>
        <p:spPr>
          <a:xfrm>
            <a:off x="9176871" y="6553199"/>
            <a:ext cx="2641600" cy="476250"/>
          </a:xfrm>
        </p:spPr>
        <p:txBody>
          <a:bodyPr/>
          <a:lstStyle/>
          <a:p>
            <a:pPr>
              <a:defRPr/>
            </a:pPr>
            <a:fld id="{BDC2143B-610F-499C-A392-DFFBE135A7B2}" type="slidenum">
              <a:rPr lang="en-US" altLang="en-US" smtClean="0"/>
              <a:pPr>
                <a:defRPr/>
              </a:pPr>
              <a:t>15</a:t>
            </a:fld>
            <a:endParaRPr lang="en-US" altLang="en-US"/>
          </a:p>
        </p:txBody>
      </p:sp>
    </p:spTree>
    <p:extLst>
      <p:ext uri="{BB962C8B-B14F-4D97-AF65-F5344CB8AC3E}">
        <p14:creationId xmlns:p14="http://schemas.microsoft.com/office/powerpoint/2010/main" val="1530162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43722-722E-430B-BDF1-B512A33253E4}"/>
              </a:ext>
            </a:extLst>
          </p:cNvPr>
          <p:cNvSpPr>
            <a:spLocks noGrp="1"/>
          </p:cNvSpPr>
          <p:nvPr>
            <p:ph type="title"/>
          </p:nvPr>
        </p:nvSpPr>
        <p:spPr>
          <a:xfrm>
            <a:off x="766233" y="291354"/>
            <a:ext cx="10668000" cy="1216025"/>
          </a:xfrm>
        </p:spPr>
        <p:txBody>
          <a:bodyPr/>
          <a:lstStyle/>
          <a:p>
            <a:r>
              <a:rPr lang="en-US" b="1" dirty="0">
                <a:solidFill>
                  <a:srgbClr val="FF0000"/>
                </a:solidFill>
                <a:latin typeface="Times New Roman" panose="02020603050405020304" pitchFamily="18" charset="0"/>
                <a:cs typeface="Times New Roman" panose="02020603050405020304" pitchFamily="18" charset="0"/>
              </a:rPr>
              <a:t>REFERENCES</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405C89-A2AD-4C2E-B048-38801C0A50A0}"/>
              </a:ext>
            </a:extLst>
          </p:cNvPr>
          <p:cNvSpPr>
            <a:spLocks noGrp="1"/>
          </p:cNvSpPr>
          <p:nvPr>
            <p:ph idx="1"/>
          </p:nvPr>
        </p:nvSpPr>
        <p:spPr>
          <a:xfrm>
            <a:off x="560295" y="1749425"/>
            <a:ext cx="10668000" cy="4267200"/>
          </a:xfrm>
        </p:spPr>
        <p:txBody>
          <a:bodyPr/>
          <a:lstStyle/>
          <a:p>
            <a:pPr marL="450215" marR="635" indent="-6350" algn="just">
              <a:lnSpc>
                <a:spcPct val="107000"/>
              </a:lnSpc>
              <a:spcAft>
                <a:spcPts val="1380"/>
              </a:spcAft>
            </a:pPr>
            <a:r>
              <a:rPr lang="en-IN" sz="1800" kern="100" dirty="0">
                <a:solidFill>
                  <a:srgbClr val="000000"/>
                </a:solidFill>
                <a:effectLst/>
                <a:latin typeface="Times New Roman" panose="02020603050405020304" pitchFamily="18" charset="0"/>
                <a:ea typeface="Times New Roman" panose="02020603050405020304" pitchFamily="18" charset="0"/>
              </a:rPr>
              <a:t>[6] Bishop, C. M. (2006). Pattern Recognition and Machine Learning. Springer. doi:10.1007/978-0-387-45528-0</a:t>
            </a:r>
          </a:p>
          <a:p>
            <a:pPr marL="450215" marR="635" indent="-6350" algn="just">
              <a:lnSpc>
                <a:spcPct val="107000"/>
              </a:lnSpc>
              <a:spcAft>
                <a:spcPts val="1380"/>
              </a:spcAft>
            </a:pPr>
            <a:r>
              <a:rPr lang="en-IN" sz="1800" kern="100" dirty="0">
                <a:solidFill>
                  <a:srgbClr val="000000"/>
                </a:solidFill>
                <a:effectLst/>
                <a:latin typeface="Times New Roman" panose="02020603050405020304" pitchFamily="18" charset="0"/>
                <a:ea typeface="Times New Roman" panose="02020603050405020304" pitchFamily="18" charset="0"/>
              </a:rPr>
              <a:t>[7] Wang, L., </a:t>
            </a:r>
            <a:r>
              <a:rPr lang="en-IN" sz="1800" kern="100" dirty="0" err="1">
                <a:solidFill>
                  <a:srgbClr val="000000"/>
                </a:solidFill>
                <a:effectLst/>
                <a:latin typeface="Times New Roman" panose="02020603050405020304" pitchFamily="18" charset="0"/>
                <a:ea typeface="Times New Roman" panose="02020603050405020304" pitchFamily="18" charset="0"/>
              </a:rPr>
              <a:t>Pedrycz</a:t>
            </a:r>
            <a:r>
              <a:rPr lang="en-IN" sz="1800" kern="100" dirty="0">
                <a:solidFill>
                  <a:srgbClr val="000000"/>
                </a:solidFill>
                <a:effectLst/>
                <a:latin typeface="Times New Roman" panose="02020603050405020304" pitchFamily="18" charset="0"/>
                <a:ea typeface="Times New Roman" panose="02020603050405020304" pitchFamily="18" charset="0"/>
              </a:rPr>
              <a:t>, W., &amp; </a:t>
            </a:r>
            <a:r>
              <a:rPr lang="en-IN" sz="1800" kern="100" dirty="0" err="1">
                <a:solidFill>
                  <a:srgbClr val="000000"/>
                </a:solidFill>
                <a:effectLst/>
                <a:latin typeface="Times New Roman" panose="02020603050405020304" pitchFamily="18" charset="0"/>
                <a:ea typeface="Times New Roman" panose="02020603050405020304" pitchFamily="18" charset="0"/>
              </a:rPr>
              <a:t>Shyi</a:t>
            </a:r>
            <a:r>
              <a:rPr lang="en-IN" sz="1800" kern="100" dirty="0">
                <a:solidFill>
                  <a:srgbClr val="000000"/>
                </a:solidFill>
                <a:effectLst/>
                <a:latin typeface="Times New Roman" panose="02020603050405020304" pitchFamily="18" charset="0"/>
                <a:ea typeface="Times New Roman" panose="02020603050405020304" pitchFamily="18" charset="0"/>
              </a:rPr>
              <a:t>-Ming, C. (2012). Feature selection and data </a:t>
            </a:r>
            <a:r>
              <a:rPr lang="en-IN" sz="1800" kern="100" dirty="0" err="1">
                <a:solidFill>
                  <a:srgbClr val="000000"/>
                </a:solidFill>
                <a:effectLst/>
                <a:latin typeface="Times New Roman" panose="02020603050405020304" pitchFamily="18" charset="0"/>
                <a:ea typeface="Times New Roman" panose="02020603050405020304" pitchFamily="18" charset="0"/>
              </a:rPr>
              <a:t>preprocessing</a:t>
            </a:r>
            <a:r>
              <a:rPr lang="en-IN" sz="1800" kern="100" dirty="0">
                <a:solidFill>
                  <a:srgbClr val="000000"/>
                </a:solidFill>
                <a:effectLst/>
                <a:latin typeface="Times New Roman" panose="02020603050405020304" pitchFamily="18" charset="0"/>
                <a:ea typeface="Times New Roman" panose="02020603050405020304" pitchFamily="18" charset="0"/>
              </a:rPr>
              <a:t> for classification: An integrated approach. Neurocomputing, 93, 4-12. doi:10.1016/j.neucom.2012.03.013</a:t>
            </a:r>
          </a:p>
          <a:p>
            <a:pPr marL="450215" marR="635" indent="-6350" algn="just">
              <a:lnSpc>
                <a:spcPct val="107000"/>
              </a:lnSpc>
              <a:spcAft>
                <a:spcPts val="1380"/>
              </a:spcAft>
            </a:pPr>
            <a:r>
              <a:rPr lang="en-IN" sz="1800" kern="100" dirty="0">
                <a:solidFill>
                  <a:srgbClr val="000000"/>
                </a:solidFill>
                <a:effectLst/>
                <a:latin typeface="Times New Roman" panose="02020603050405020304" pitchFamily="18" charset="0"/>
                <a:ea typeface="Times New Roman" panose="02020603050405020304" pitchFamily="18" charset="0"/>
              </a:rPr>
              <a:t>[8] Han, J., Pei, J., &amp; </a:t>
            </a:r>
            <a:r>
              <a:rPr lang="en-IN" sz="1800" kern="100" dirty="0" err="1">
                <a:solidFill>
                  <a:srgbClr val="000000"/>
                </a:solidFill>
                <a:effectLst/>
                <a:latin typeface="Times New Roman" panose="02020603050405020304" pitchFamily="18" charset="0"/>
                <a:ea typeface="Times New Roman" panose="02020603050405020304" pitchFamily="18" charset="0"/>
              </a:rPr>
              <a:t>Kamber</a:t>
            </a:r>
            <a:r>
              <a:rPr lang="en-IN" sz="1800" kern="100" dirty="0">
                <a:solidFill>
                  <a:srgbClr val="000000"/>
                </a:solidFill>
                <a:effectLst/>
                <a:latin typeface="Times New Roman" panose="02020603050405020304" pitchFamily="18" charset="0"/>
                <a:ea typeface="Times New Roman" panose="02020603050405020304" pitchFamily="18" charset="0"/>
              </a:rPr>
              <a:t>, M. (2011). Data Mining: Concepts and Techniques. 3rd edition. Morgan Kaufmann. doi:10.1016/C2009-0-61819-5</a:t>
            </a:r>
          </a:p>
          <a:p>
            <a:pPr marL="450215" marR="635" indent="-6350" algn="just">
              <a:lnSpc>
                <a:spcPct val="107000"/>
              </a:lnSpc>
              <a:spcAft>
                <a:spcPts val="1380"/>
              </a:spcAft>
            </a:pPr>
            <a:r>
              <a:rPr lang="en-IN" sz="1800" kern="100" dirty="0">
                <a:solidFill>
                  <a:srgbClr val="000000"/>
                </a:solidFill>
                <a:effectLst/>
                <a:latin typeface="Times New Roman" panose="02020603050405020304" pitchFamily="18" charset="0"/>
                <a:ea typeface="Times New Roman" panose="02020603050405020304" pitchFamily="18" charset="0"/>
              </a:rPr>
              <a:t>[9] Nguyen, T., Tran, T., </a:t>
            </a:r>
            <a:r>
              <a:rPr lang="en-IN" sz="1800" kern="100" dirty="0" err="1">
                <a:solidFill>
                  <a:srgbClr val="000000"/>
                </a:solidFill>
                <a:effectLst/>
                <a:latin typeface="Times New Roman" panose="02020603050405020304" pitchFamily="18" charset="0"/>
                <a:ea typeface="Times New Roman" panose="02020603050405020304" pitchFamily="18" charset="0"/>
              </a:rPr>
              <a:t>Wickramasinghe</a:t>
            </a:r>
            <a:r>
              <a:rPr lang="en-IN" sz="1800" kern="100" dirty="0">
                <a:solidFill>
                  <a:srgbClr val="000000"/>
                </a:solidFill>
                <a:effectLst/>
                <a:latin typeface="Times New Roman" panose="02020603050405020304" pitchFamily="18" charset="0"/>
                <a:ea typeface="Times New Roman" panose="02020603050405020304" pitchFamily="18" charset="0"/>
              </a:rPr>
              <a:t>, N., &amp; Venkatesh, S. (2017). </a:t>
            </a:r>
            <a:r>
              <a:rPr lang="en-IN" sz="1800" kern="100" dirty="0" err="1">
                <a:solidFill>
                  <a:srgbClr val="000000"/>
                </a:solidFill>
                <a:effectLst/>
                <a:latin typeface="Times New Roman" panose="02020603050405020304" pitchFamily="18" charset="0"/>
                <a:ea typeface="Times New Roman" panose="02020603050405020304" pitchFamily="18" charset="0"/>
              </a:rPr>
              <a:t>Deepr</a:t>
            </a:r>
            <a:r>
              <a:rPr lang="en-IN" sz="1800" kern="100" dirty="0">
                <a:solidFill>
                  <a:srgbClr val="000000"/>
                </a:solidFill>
                <a:effectLst/>
                <a:latin typeface="Times New Roman" panose="02020603050405020304" pitchFamily="18" charset="0"/>
                <a:ea typeface="Times New Roman" panose="02020603050405020304" pitchFamily="18" charset="0"/>
              </a:rPr>
              <a:t>: A Convolutional Net for Medical Records. IEEE Journal of Biomedical and Health Informatics, 21(1), 22-30. doi:10.1109/JBHI.2016.2633963</a:t>
            </a:r>
          </a:p>
          <a:p>
            <a:pPr marL="450215" marR="635" indent="-6350" algn="just">
              <a:lnSpc>
                <a:spcPct val="107000"/>
              </a:lnSpc>
              <a:spcAft>
                <a:spcPts val="1380"/>
              </a:spcAft>
            </a:pPr>
            <a:r>
              <a:rPr lang="en-IN" sz="1800" kern="100" dirty="0">
                <a:solidFill>
                  <a:srgbClr val="000000"/>
                </a:solidFill>
                <a:effectLst/>
                <a:latin typeface="Times New Roman" panose="02020603050405020304" pitchFamily="18" charset="0"/>
                <a:ea typeface="Times New Roman" panose="02020603050405020304" pitchFamily="18" charset="0"/>
              </a:rPr>
              <a:t>[10] </a:t>
            </a:r>
            <a:r>
              <a:rPr lang="en-IN" sz="1800" kern="100" dirty="0" err="1">
                <a:solidFill>
                  <a:srgbClr val="000000"/>
                </a:solidFill>
                <a:effectLst/>
                <a:latin typeface="Times New Roman" panose="02020603050405020304" pitchFamily="18" charset="0"/>
                <a:ea typeface="Times New Roman" panose="02020603050405020304" pitchFamily="18" charset="0"/>
              </a:rPr>
              <a:t>Raschka</a:t>
            </a:r>
            <a:r>
              <a:rPr lang="en-IN" sz="1800" kern="100" dirty="0">
                <a:solidFill>
                  <a:srgbClr val="000000"/>
                </a:solidFill>
                <a:effectLst/>
                <a:latin typeface="Times New Roman" panose="02020603050405020304" pitchFamily="18" charset="0"/>
                <a:ea typeface="Times New Roman" panose="02020603050405020304" pitchFamily="18" charset="0"/>
              </a:rPr>
              <a:t>, S., &amp; </a:t>
            </a:r>
            <a:r>
              <a:rPr lang="en-IN" sz="1800" kern="100" dirty="0" err="1">
                <a:solidFill>
                  <a:srgbClr val="000000"/>
                </a:solidFill>
                <a:effectLst/>
                <a:latin typeface="Times New Roman" panose="02020603050405020304" pitchFamily="18" charset="0"/>
                <a:ea typeface="Times New Roman" panose="02020603050405020304" pitchFamily="18" charset="0"/>
              </a:rPr>
              <a:t>Mirjalili</a:t>
            </a:r>
            <a:r>
              <a:rPr lang="en-IN" sz="1800" kern="100" dirty="0">
                <a:solidFill>
                  <a:srgbClr val="000000"/>
                </a:solidFill>
                <a:effectLst/>
                <a:latin typeface="Times New Roman" panose="02020603050405020304" pitchFamily="18" charset="0"/>
                <a:ea typeface="Times New Roman" panose="02020603050405020304" pitchFamily="18" charset="0"/>
              </a:rPr>
              <a:t>, V. (2017). Python Machine Learning. 2nd edition. </a:t>
            </a:r>
            <a:r>
              <a:rPr lang="en-IN" sz="1800" kern="100" dirty="0" err="1">
                <a:solidFill>
                  <a:srgbClr val="000000"/>
                </a:solidFill>
                <a:effectLst/>
                <a:latin typeface="Times New Roman" panose="02020603050405020304" pitchFamily="18" charset="0"/>
                <a:ea typeface="Times New Roman" panose="02020603050405020304" pitchFamily="18" charset="0"/>
              </a:rPr>
              <a:t>Packt</a:t>
            </a:r>
            <a:r>
              <a:rPr lang="en-IN" sz="1800" kern="100" dirty="0">
                <a:solidFill>
                  <a:srgbClr val="000000"/>
                </a:solidFill>
                <a:effectLst/>
                <a:latin typeface="Times New Roman" panose="02020603050405020304" pitchFamily="18" charset="0"/>
                <a:ea typeface="Times New Roman" panose="02020603050405020304" pitchFamily="18" charset="0"/>
              </a:rPr>
              <a:t> Publishing. Available at: Python Machine Learning Book</a:t>
            </a:r>
          </a:p>
          <a:p>
            <a:pPr marL="914400" marR="1170305" lvl="2" indent="0">
              <a:lnSpc>
                <a:spcPct val="150000"/>
              </a:lnSpc>
              <a:spcAft>
                <a:spcPts val="0"/>
              </a:spcAft>
              <a:buSzPts val="1400"/>
              <a:buNone/>
              <a:tabLst>
                <a:tab pos="563880" algn="l"/>
              </a:tabLst>
            </a:pPr>
            <a:endParaRPr lang="en-IN" sz="1600" spc="-5" dirty="0">
              <a:effectLst/>
              <a:latin typeface="Times New Roman" panose="02020603050405020304" pitchFamily="18" charset="0"/>
              <a:ea typeface="Times New Roman" panose="02020603050405020304" pitchFamily="18" charset="0"/>
            </a:endParaRPr>
          </a:p>
        </p:txBody>
      </p:sp>
      <p:sp>
        <p:nvSpPr>
          <p:cNvPr id="4" name="Date Placeholder 3">
            <a:extLst>
              <a:ext uri="{FF2B5EF4-FFF2-40B4-BE49-F238E27FC236}">
                <a16:creationId xmlns:a16="http://schemas.microsoft.com/office/drawing/2014/main" id="{A4B7E4E3-2EF0-4174-AF33-8184ABCB94F5}"/>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7D91F1E4-24B0-4505-8595-5CDC7F8FC96A}"/>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00AE1CC9-CBE1-4DC4-9B6D-E6CF27F1927D}"/>
              </a:ext>
            </a:extLst>
          </p:cNvPr>
          <p:cNvSpPr>
            <a:spLocks noGrp="1"/>
          </p:cNvSpPr>
          <p:nvPr>
            <p:ph type="sldNum" sz="quarter" idx="12"/>
          </p:nvPr>
        </p:nvSpPr>
        <p:spPr/>
        <p:txBody>
          <a:bodyPr/>
          <a:lstStyle/>
          <a:p>
            <a:pPr>
              <a:defRPr/>
            </a:pPr>
            <a:fld id="{BDC2143B-610F-499C-A392-DFFBE135A7B2}" type="slidenum">
              <a:rPr lang="en-US" altLang="en-US" smtClean="0"/>
              <a:pPr>
                <a:defRPr/>
              </a:pPr>
              <a:t>16</a:t>
            </a:fld>
            <a:endParaRPr lang="en-US" altLang="en-US" dirty="0"/>
          </a:p>
        </p:txBody>
      </p:sp>
    </p:spTree>
    <p:extLst>
      <p:ext uri="{BB962C8B-B14F-4D97-AF65-F5344CB8AC3E}">
        <p14:creationId xmlns:p14="http://schemas.microsoft.com/office/powerpoint/2010/main" val="759272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EA726-BD8B-450F-BE38-3C58043BAB5B}"/>
              </a:ext>
            </a:extLst>
          </p:cNvPr>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05FE6C6-F420-4087-B7D4-0B851E6388E4}"/>
              </a:ext>
            </a:extLst>
          </p:cNvPr>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In conclusion, the development of a diabetes detection system utilizing machine learning techniques represents a significant advancement in healthcare technology. By leveraging modules such as data collection, preprocessing, feature selection, model training, evaluation, and deployment, the system can provide accurate and timely predictions, aiding in early diagnosis and effective management of diabetes. The integration of advanced algorithms like Support Vector Machines (SVM) offers robustness and scalability, ensuring the system's reliability in real-world healthcare settings. Continued research and development in this field hold promise for further improvements, ultimately leading to enhanced patient outcomes and quality of care in diabetes management.</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DEA7613-971A-4859-8162-BD7500BD2A71}"/>
              </a:ext>
            </a:extLst>
          </p:cNvPr>
          <p:cNvSpPr>
            <a:spLocks noGrp="1"/>
          </p:cNvSpPr>
          <p:nvPr>
            <p:ph type="dt" sz="half" idx="10"/>
          </p:nvPr>
        </p:nvSpPr>
        <p:spPr/>
        <p:txBody>
          <a:bodyPr/>
          <a:lstStyle/>
          <a:p>
            <a:pPr>
              <a:defRPr/>
            </a:pPr>
            <a:r>
              <a:rPr lang="en-US"/>
              <a:t>Phase-II First Review</a:t>
            </a:r>
            <a:endParaRPr lang="en-US" dirty="0"/>
          </a:p>
        </p:txBody>
      </p:sp>
      <p:sp>
        <p:nvSpPr>
          <p:cNvPr id="5" name="Footer Placeholder 4">
            <a:extLst>
              <a:ext uri="{FF2B5EF4-FFF2-40B4-BE49-F238E27FC236}">
                <a16:creationId xmlns:a16="http://schemas.microsoft.com/office/drawing/2014/main" id="{58AE1859-FE78-4171-8748-F6F364016576}"/>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66BF8D7F-C653-4806-9C86-66BC333122FF}"/>
              </a:ext>
            </a:extLst>
          </p:cNvPr>
          <p:cNvSpPr>
            <a:spLocks noGrp="1"/>
          </p:cNvSpPr>
          <p:nvPr>
            <p:ph type="sldNum" sz="quarter" idx="12"/>
          </p:nvPr>
        </p:nvSpPr>
        <p:spPr/>
        <p:txBody>
          <a:bodyPr/>
          <a:lstStyle/>
          <a:p>
            <a:pPr>
              <a:defRPr/>
            </a:pPr>
            <a:fld id="{BDC2143B-610F-499C-A392-DFFBE135A7B2}" type="slidenum">
              <a:rPr lang="en-US" altLang="en-US" smtClean="0"/>
              <a:pPr>
                <a:defRPr/>
              </a:pPr>
              <a:t>17</a:t>
            </a:fld>
            <a:endParaRPr lang="en-US" altLang="en-US"/>
          </a:p>
        </p:txBody>
      </p:sp>
    </p:spTree>
    <p:extLst>
      <p:ext uri="{BB962C8B-B14F-4D97-AF65-F5344CB8AC3E}">
        <p14:creationId xmlns:p14="http://schemas.microsoft.com/office/powerpoint/2010/main" val="2812846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9AA92DCE-C972-BBE0-8F34-3FE8E33203B9}"/>
              </a:ext>
            </a:extLst>
          </p:cNvPr>
          <p:cNvSpPr>
            <a:spLocks noGrp="1"/>
          </p:cNvSpPr>
          <p:nvPr>
            <p:ph type="dt" sz="half" idx="10"/>
          </p:nvPr>
        </p:nvSpPr>
        <p:spPr/>
        <p:txBody>
          <a:bodyPr/>
          <a:lstStyle/>
          <a:p>
            <a:pPr>
              <a:defRPr/>
            </a:pPr>
            <a:endParaRPr lang="en-US" dirty="0"/>
          </a:p>
        </p:txBody>
      </p:sp>
      <p:sp>
        <p:nvSpPr>
          <p:cNvPr id="7" name="Footer Placeholder 6">
            <a:extLst>
              <a:ext uri="{FF2B5EF4-FFF2-40B4-BE49-F238E27FC236}">
                <a16:creationId xmlns:a16="http://schemas.microsoft.com/office/drawing/2014/main" id="{391F93E0-2B00-7E75-5B16-EB891A8D92B6}"/>
              </a:ext>
            </a:extLst>
          </p:cNvPr>
          <p:cNvSpPr>
            <a:spLocks noGrp="1"/>
          </p:cNvSpPr>
          <p:nvPr>
            <p:ph type="ftr" sz="quarter" idx="11"/>
          </p:nvPr>
        </p:nvSpPr>
        <p:spPr/>
        <p:txBody>
          <a:bodyPr/>
          <a:lstStyle/>
          <a:p>
            <a:pPr>
              <a:defRPr/>
            </a:pPr>
            <a:r>
              <a:rPr lang="en-US"/>
              <a:t>Department of Computer Science and Engineering</a:t>
            </a:r>
          </a:p>
        </p:txBody>
      </p:sp>
      <p:sp>
        <p:nvSpPr>
          <p:cNvPr id="8" name="Slide Number Placeholder 7">
            <a:extLst>
              <a:ext uri="{FF2B5EF4-FFF2-40B4-BE49-F238E27FC236}">
                <a16:creationId xmlns:a16="http://schemas.microsoft.com/office/drawing/2014/main" id="{0661F9D6-4F22-469C-3FC5-9D255DC779FB}"/>
              </a:ext>
            </a:extLst>
          </p:cNvPr>
          <p:cNvSpPr>
            <a:spLocks noGrp="1"/>
          </p:cNvSpPr>
          <p:nvPr>
            <p:ph type="sldNum" sz="quarter" idx="12"/>
          </p:nvPr>
        </p:nvSpPr>
        <p:spPr/>
        <p:txBody>
          <a:bodyPr/>
          <a:lstStyle/>
          <a:p>
            <a:pPr>
              <a:defRPr/>
            </a:pPr>
            <a:fld id="{F583B680-F650-469F-A231-392F163461F6}" type="slidenum">
              <a:rPr lang="en-US" altLang="en-US" smtClean="0"/>
              <a:pPr>
                <a:defRPr/>
              </a:pPr>
              <a:t>18</a:t>
            </a:fld>
            <a:endParaRPr lang="en-US" altLang="en-US"/>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600" b="1" dirty="0">
                <a:solidFill>
                  <a:srgbClr val="FF0000"/>
                </a:solidFill>
                <a:latin typeface="Times New Roman" panose="02020603050405020304" pitchFamily="18" charset="0"/>
                <a:cs typeface="Times New Roman" panose="02020603050405020304" pitchFamily="18" charset="0"/>
              </a:rPr>
              <a:t>A</a:t>
            </a:r>
            <a:r>
              <a:rPr lang="en-IN" sz="3600" b="1" dirty="0" err="1">
                <a:solidFill>
                  <a:srgbClr val="FF0000"/>
                </a:solidFill>
                <a:latin typeface="Times New Roman" panose="02020603050405020304" pitchFamily="18" charset="0"/>
                <a:cs typeface="Times New Roman" panose="02020603050405020304" pitchFamily="18" charset="0"/>
              </a:rPr>
              <a:t>bstract</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6233" y="1901456"/>
            <a:ext cx="10668000" cy="4267200"/>
          </a:xfrm>
        </p:spPr>
        <p:txBody>
          <a:bodyPr/>
          <a:lstStyle/>
          <a:p>
            <a:pPr marL="0" indent="0">
              <a:buNone/>
            </a:pPr>
            <a:r>
              <a:rPr lang="en-US" sz="2400" dirty="0">
                <a:latin typeface="Times New Roman" panose="02020603050405020304" pitchFamily="18" charset="0"/>
                <a:cs typeface="Times New Roman" panose="02020603050405020304" pitchFamily="18" charset="0"/>
              </a:rPr>
              <a:t>This project develops a diabetes detection system using the Support Vector Machine (SVM) algorithm. It begins with collecting data from electronic health records, patient surveys, and wearable devices. The data is cleaned and normalized to ensure accuracy. Relevant features are identified and used to train the SVM model, which learns to distinguish between diabetic and non-diabetic cases. The model's performance is evaluated using metrics like accuracy and AUC, ensuring it is reliable. Once validated, the model is deployed with APIs and a user-friendly interface for real-time use. Continuous monitoring and periodic retraining keep the system accurate over time, helping with early diagnosis and effective management of diabetes.</a:t>
            </a:r>
          </a:p>
          <a:p>
            <a:pPr marL="0" indent="0">
              <a:buNone/>
            </a:pPr>
            <a:endParaRPr lang="en-US" dirty="0"/>
          </a:p>
          <a:p>
            <a:pPr marL="0" indent="0">
              <a:buNone/>
            </a:pPr>
            <a:endParaRPr lang="en-IN" dirty="0"/>
          </a:p>
        </p:txBody>
      </p:sp>
      <p:sp>
        <p:nvSpPr>
          <p:cNvPr id="7" name="Date Placeholder 6">
            <a:extLst>
              <a:ext uri="{FF2B5EF4-FFF2-40B4-BE49-F238E27FC236}">
                <a16:creationId xmlns:a16="http://schemas.microsoft.com/office/drawing/2014/main" id="{94681E24-667E-D09A-B4CA-44E554B4667A}"/>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12206323-7090-0053-9453-F926129703A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0D31BFA9-7ED2-7E2D-863E-B6F36D8E7EF6}"/>
              </a:ext>
            </a:extLst>
          </p:cNvPr>
          <p:cNvSpPr>
            <a:spLocks noGrp="1"/>
          </p:cNvSpPr>
          <p:nvPr>
            <p:ph type="sldNum" sz="quarter" idx="12"/>
          </p:nvPr>
        </p:nvSpPr>
        <p:spPr/>
        <p:txBody>
          <a:bodyPr/>
          <a:lstStyle/>
          <a:p>
            <a:pPr>
              <a:defRPr/>
            </a:pPr>
            <a:fld id="{BDC2143B-610F-499C-A392-DFFBE135A7B2}" type="slidenum">
              <a:rPr lang="en-US" altLang="en-US" smtClean="0"/>
              <a:pPr>
                <a:defRPr/>
              </a:pPr>
              <a:t>2</a:t>
            </a:fld>
            <a:endParaRPr lang="en-US" altLang="en-US"/>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600" b="1" dirty="0">
                <a:solidFill>
                  <a:srgbClr val="FF0000"/>
                </a:solidFill>
                <a:latin typeface="Times New Roman" panose="02020603050405020304" pitchFamily="18" charset="0"/>
                <a:cs typeface="Times New Roman" panose="02020603050405020304" pitchFamily="18" charset="0"/>
              </a:rPr>
              <a:t>E</a:t>
            </a:r>
            <a:r>
              <a:rPr lang="en-IN" sz="3600" b="1" dirty="0" err="1">
                <a:solidFill>
                  <a:srgbClr val="FF0000"/>
                </a:solidFill>
                <a:latin typeface="Times New Roman" panose="02020603050405020304" pitchFamily="18" charset="0"/>
                <a:cs typeface="Times New Roman" panose="02020603050405020304" pitchFamily="18" charset="0"/>
              </a:rPr>
              <a:t>xisting</a:t>
            </a:r>
            <a:r>
              <a:rPr lang="en-IN" sz="3600" b="1" dirty="0">
                <a:solidFill>
                  <a:srgbClr val="FF0000"/>
                </a:solidFill>
                <a:latin typeface="Times New Roman" panose="02020603050405020304" pitchFamily="18" charset="0"/>
                <a:cs typeface="Times New Roman" panose="02020603050405020304" pitchFamily="18" charset="0"/>
              </a:rPr>
              <a:t> System</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Clr>
                <a:srgbClr val="CC0000"/>
              </a:buClr>
              <a:buNone/>
              <a:defRPr/>
            </a:pPr>
            <a:r>
              <a:rPr lang="en-US" sz="2400" dirty="0">
                <a:latin typeface="Times New Roman" panose="02020603050405020304" pitchFamily="18" charset="0"/>
                <a:cs typeface="Times New Roman" panose="02020603050405020304" pitchFamily="18" charset="0"/>
              </a:rPr>
              <a:t>Existing diabetes detection systems using machine learning face several disadvantages. First, they often rely on high-quality, comprehensive datasets, which may not always be available, leading to biased or inaccurate predictions. Second, data preprocessing is time-consuming and complex, requiring significant effort to clean and standardize data. Third, feature selection can be challenging, potentially overlooking important variables. Fourth, the chosen algorithms may not always generalize well to new, unseen data, reducing their effectiveness. Additionally, these systems require continuous monitoring and regular updates to maintain accuracy, which can be resource-intensive. Finally, integrating these models into clinical workflows can be difficult, necessitating user-friendly interfaces and robust API integrations, which add to development complexity and costs.</a:t>
            </a:r>
            <a:endParaRPr lang="en-IN" sz="2400"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ACCAB913-7695-2C66-A0B5-F1B12AB851AC}"/>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95D70278-2BB4-395B-93A0-B6B26806347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29A2B535-07F2-DF43-E129-1A90425255EC}"/>
              </a:ext>
            </a:extLst>
          </p:cNvPr>
          <p:cNvSpPr>
            <a:spLocks noGrp="1"/>
          </p:cNvSpPr>
          <p:nvPr>
            <p:ph type="sldNum" sz="quarter" idx="12"/>
          </p:nvPr>
        </p:nvSpPr>
        <p:spPr/>
        <p:txBody>
          <a:bodyPr/>
          <a:lstStyle/>
          <a:p>
            <a:pPr>
              <a:defRPr/>
            </a:pPr>
            <a:fld id="{BDC2143B-610F-499C-A392-DFFBE135A7B2}" type="slidenum">
              <a:rPr lang="en-US" altLang="en-US" smtClean="0"/>
              <a:pPr>
                <a:defRPr/>
              </a:pPr>
              <a:t>3</a:t>
            </a:fld>
            <a:endParaRPr lang="en-US" altLang="en-US"/>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66233" y="291354"/>
            <a:ext cx="10668000" cy="1216025"/>
          </a:xfrm>
        </p:spPr>
        <p:txBody>
          <a:bodyPr/>
          <a:lstStyle/>
          <a:p>
            <a:r>
              <a:rPr lang="en-US" sz="3600" b="1" dirty="0">
                <a:solidFill>
                  <a:srgbClr val="FF0000"/>
                </a:solidFill>
                <a:latin typeface="Times New Roman" panose="02020603050405020304" pitchFamily="18" charset="0"/>
                <a:cs typeface="Times New Roman" panose="02020603050405020304" pitchFamily="18" charset="0"/>
              </a:rPr>
              <a:t>P</a:t>
            </a:r>
            <a:r>
              <a:rPr lang="en-IN" sz="3600" b="1" dirty="0" err="1">
                <a:solidFill>
                  <a:srgbClr val="FF0000"/>
                </a:solidFill>
                <a:latin typeface="Times New Roman" panose="02020603050405020304" pitchFamily="18" charset="0"/>
                <a:cs typeface="Times New Roman" panose="02020603050405020304" pitchFamily="18" charset="0"/>
              </a:rPr>
              <a:t>roposed</a:t>
            </a:r>
            <a:r>
              <a:rPr lang="en-IN" sz="3600" b="1" dirty="0">
                <a:solidFill>
                  <a:srgbClr val="FF0000"/>
                </a:solidFill>
                <a:latin typeface="Times New Roman" panose="02020603050405020304" pitchFamily="18" charset="0"/>
                <a:cs typeface="Times New Roman" panose="02020603050405020304" pitchFamily="18" charset="0"/>
              </a:rPr>
              <a:t> System</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723105"/>
            <a:ext cx="10566400" cy="4267200"/>
          </a:xfrm>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2400" dirty="0">
                <a:latin typeface="Times New Roman" panose="02020603050405020304" pitchFamily="18" charset="0"/>
                <a:cs typeface="Times New Roman" panose="02020603050405020304" pitchFamily="18" charset="0"/>
              </a:rPr>
              <a:t>The proposed diabetes detection system harnessing the Support Vector Machine (SVM) algorithm offers several significant advantages. With its renowned accuracy and robustness to overfitting, SVMs provide reliable predictions, crucial for early diagnosis and effective management of diabetes. Their flexibility in handling both linear and non-linear relationships between features ensures the detection of complex patterns in the data, while their efficiency with high-dimensional datasets makes them suitable for healthcare analytics. SVMs also offer interpretability through clear decision boundaries, facilitating understanding by healthcare professionals. Moreover, their tuning options allow for customization to optimize performance for specific datasets, while their ease of deployment and scalability make them ideal for integration into clinical workflows. In essence, the proposed system leveraging SVMs presents a versatile, accurate, and efficient approach to diabetes detection.</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endParaRPr lang="en-IN" dirty="0"/>
          </a:p>
        </p:txBody>
      </p:sp>
      <p:sp>
        <p:nvSpPr>
          <p:cNvPr id="7" name="Date Placeholder 6">
            <a:extLst>
              <a:ext uri="{FF2B5EF4-FFF2-40B4-BE49-F238E27FC236}">
                <a16:creationId xmlns:a16="http://schemas.microsoft.com/office/drawing/2014/main" id="{9FD29708-350C-C8F7-07E4-344D9DD80D6F}"/>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57F9ACBF-34BA-38FF-65D0-69DCC1F05DE5}"/>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88B0F0E9-1AE1-F421-5CC0-08742B7AB40A}"/>
              </a:ext>
            </a:extLst>
          </p:cNvPr>
          <p:cNvSpPr>
            <a:spLocks noGrp="1"/>
          </p:cNvSpPr>
          <p:nvPr>
            <p:ph type="sldNum" sz="quarter" idx="12"/>
          </p:nvPr>
        </p:nvSpPr>
        <p:spPr/>
        <p:txBody>
          <a:bodyPr/>
          <a:lstStyle/>
          <a:p>
            <a:pPr>
              <a:defRPr/>
            </a:pPr>
            <a:fld id="{BDC2143B-610F-499C-A392-DFFBE135A7B2}" type="slidenum">
              <a:rPr lang="en-US" altLang="en-US" smtClean="0"/>
              <a:pPr>
                <a:defRPr/>
              </a:pPr>
              <a:t>4</a:t>
            </a:fld>
            <a:endParaRPr lang="en-US" altLang="en-US"/>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600" b="1" dirty="0">
                <a:solidFill>
                  <a:srgbClr val="FF0000"/>
                </a:solidFill>
                <a:latin typeface="Times New Roman" panose="02020603050405020304" pitchFamily="18" charset="0"/>
                <a:cs typeface="Times New Roman" panose="02020603050405020304" pitchFamily="18" charset="0"/>
              </a:rPr>
              <a:t>System Architecture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A26FAB93-377C-3C2F-33E1-F3F9B80E8903}"/>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2D60CC1A-8459-5D08-6F6A-6A1E83A37846}"/>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C5216D8F-1DF4-60EE-7054-1FBF88625C8D}"/>
              </a:ext>
            </a:extLst>
          </p:cNvPr>
          <p:cNvSpPr>
            <a:spLocks noGrp="1"/>
          </p:cNvSpPr>
          <p:nvPr>
            <p:ph type="sldNum" sz="quarter" idx="12"/>
          </p:nvPr>
        </p:nvSpPr>
        <p:spPr/>
        <p:txBody>
          <a:bodyPr/>
          <a:lstStyle/>
          <a:p>
            <a:pPr>
              <a:defRPr/>
            </a:pPr>
            <a:fld id="{BDC2143B-610F-499C-A392-DFFBE135A7B2}" type="slidenum">
              <a:rPr lang="en-US" altLang="en-US" smtClean="0"/>
              <a:pPr>
                <a:defRPr/>
              </a:pPr>
              <a:t>5</a:t>
            </a:fld>
            <a:endParaRPr lang="en-US" altLang="en-US"/>
          </a:p>
        </p:txBody>
      </p:sp>
      <p:pic>
        <p:nvPicPr>
          <p:cNvPr id="5" name="Picture 4">
            <a:extLst>
              <a:ext uri="{FF2B5EF4-FFF2-40B4-BE49-F238E27FC236}">
                <a16:creationId xmlns:a16="http://schemas.microsoft.com/office/drawing/2014/main" id="{901B58D0-7327-4665-83B5-AC31DBA4FE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8916" y="1752600"/>
            <a:ext cx="7507095" cy="4267200"/>
          </a:xfrm>
          <a:prstGeom prst="rect">
            <a:avLst/>
          </a:prstGeom>
        </p:spPr>
      </p:pic>
    </p:spTree>
    <p:extLst>
      <p:ext uri="{BB962C8B-B14F-4D97-AF65-F5344CB8AC3E}">
        <p14:creationId xmlns:p14="http://schemas.microsoft.com/office/powerpoint/2010/main" val="106677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600" b="1" dirty="0">
                <a:solidFill>
                  <a:srgbClr val="FF0000"/>
                </a:solidFill>
                <a:latin typeface="Times New Roman" panose="02020603050405020304" pitchFamily="18" charset="0"/>
                <a:cs typeface="Times New Roman" panose="02020603050405020304" pitchFamily="18" charset="0"/>
              </a:rPr>
              <a:t>List of Modules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6233" y="2060944"/>
            <a:ext cx="10668000" cy="4267200"/>
          </a:xfrm>
        </p:spPr>
        <p:txBody>
          <a:bodyPr/>
          <a:lstStyle/>
          <a:p>
            <a:pPr algn="just">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collection module</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Data </a:t>
            </a:r>
            <a:r>
              <a:rPr lang="en-IN" sz="2400" dirty="0" err="1">
                <a:latin typeface="Times New Roman" panose="02020603050405020304" pitchFamily="18" charset="0"/>
                <a:cs typeface="Times New Roman" panose="02020603050405020304" pitchFamily="18" charset="0"/>
              </a:rPr>
              <a:t>preprocessing</a:t>
            </a:r>
            <a:r>
              <a:rPr lang="en-IN" sz="2400" dirty="0">
                <a:latin typeface="Times New Roman" panose="02020603050405020304" pitchFamily="18" charset="0"/>
                <a:cs typeface="Times New Roman" panose="02020603050405020304" pitchFamily="18" charset="0"/>
              </a:rPr>
              <a:t> Module</a:t>
            </a:r>
          </a:p>
          <a:p>
            <a:pPr algn="just">
              <a:lnSpc>
                <a:spcPct val="150000"/>
              </a:lnSpc>
            </a:pPr>
            <a:r>
              <a:rPr lang="en-US" sz="2400" dirty="0">
                <a:latin typeface="Times New Roman" panose="02020603050405020304" pitchFamily="18" charset="0"/>
                <a:cs typeface="Times New Roman" panose="02020603050405020304" pitchFamily="18" charset="0"/>
              </a:rPr>
              <a:t>Feature selection and standardization</a:t>
            </a:r>
          </a:p>
          <a:p>
            <a:pPr algn="just">
              <a:lnSpc>
                <a:spcPct val="150000"/>
              </a:lnSpc>
            </a:pPr>
            <a:r>
              <a:rPr lang="en-IN" sz="2400" dirty="0">
                <a:latin typeface="Times New Roman" panose="02020603050405020304" pitchFamily="18" charset="0"/>
                <a:cs typeface="Times New Roman" panose="02020603050405020304" pitchFamily="18" charset="0"/>
              </a:rPr>
              <a:t>Model Training Module</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Model Evaluation Module</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Deployment module</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5937B64B-F038-4ABC-650A-AFC14DF6B215}"/>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2B5EA9E2-96D6-A888-03F4-2C3EE2CD2C04}"/>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B397A9A4-C4A8-9531-7D2B-8189B3063381}"/>
              </a:ext>
            </a:extLst>
          </p:cNvPr>
          <p:cNvSpPr>
            <a:spLocks noGrp="1"/>
          </p:cNvSpPr>
          <p:nvPr>
            <p:ph type="sldNum" sz="quarter" idx="12"/>
          </p:nvPr>
        </p:nvSpPr>
        <p:spPr/>
        <p:txBody>
          <a:bodyPr/>
          <a:lstStyle/>
          <a:p>
            <a:pPr>
              <a:defRPr/>
            </a:pPr>
            <a:fld id="{BDC2143B-610F-499C-A392-DFFBE135A7B2}" type="slidenum">
              <a:rPr lang="en-US" altLang="en-US" smtClean="0"/>
              <a:pPr>
                <a:defRPr/>
              </a:pPr>
              <a:t>6</a:t>
            </a:fld>
            <a:endParaRPr lang="en-US" altLang="en-US"/>
          </a:p>
        </p:txBody>
      </p:sp>
    </p:spTree>
    <p:extLst>
      <p:ext uri="{BB962C8B-B14F-4D97-AF65-F5344CB8AC3E}">
        <p14:creationId xmlns:p14="http://schemas.microsoft.com/office/powerpoint/2010/main" val="65101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600" b="1" dirty="0">
                <a:solidFill>
                  <a:srgbClr val="FF0000"/>
                </a:solidFill>
                <a:latin typeface="Times New Roman" panose="02020603050405020304" pitchFamily="18" charset="0"/>
                <a:cs typeface="Times New Roman" panose="02020603050405020304" pitchFamily="18" charset="0"/>
              </a:rPr>
              <a:t>Functional Description for each modules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Data Collection Module</a:t>
            </a:r>
            <a:r>
              <a:rPr lang="en-US" dirty="0">
                <a:latin typeface="Times New Roman" panose="02020603050405020304" pitchFamily="18" charset="0"/>
                <a:cs typeface="Times New Roman" panose="02020603050405020304" pitchFamily="18" charset="0"/>
              </a:rPr>
              <a:t>: This module serves as the foundation of the system, gathering diverse datasets from sources like electronic health records, patient surveys, and wearable devices. It ensures comprehensive data acquisition, vital for accurate diabetes detection and analysis.</a:t>
            </a:r>
            <a:endParaRPr lang="en-IN"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B64BAADE-08DF-CAC6-CEE3-B733463D8882}"/>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A359261F-2A8B-66A2-734A-82A79B3F86BD}"/>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30516C6-DA3F-ABF5-4C0A-F26A79DAF925}"/>
              </a:ext>
            </a:extLst>
          </p:cNvPr>
          <p:cNvSpPr>
            <a:spLocks noGrp="1"/>
          </p:cNvSpPr>
          <p:nvPr>
            <p:ph type="sldNum" sz="quarter" idx="12"/>
          </p:nvPr>
        </p:nvSpPr>
        <p:spPr/>
        <p:txBody>
          <a:bodyPr/>
          <a:lstStyle/>
          <a:p>
            <a:pPr>
              <a:defRPr/>
            </a:pPr>
            <a:fld id="{BDC2143B-610F-499C-A392-DFFBE135A7B2}" type="slidenum">
              <a:rPr lang="en-US" altLang="en-US" smtClean="0"/>
              <a:pPr>
                <a:defRPr/>
              </a:pPr>
              <a:t>7</a:t>
            </a:fld>
            <a:endParaRPr lang="en-US" altLang="en-US"/>
          </a:p>
        </p:txBody>
      </p:sp>
    </p:spTree>
    <p:extLst>
      <p:ext uri="{BB962C8B-B14F-4D97-AF65-F5344CB8AC3E}">
        <p14:creationId xmlns:p14="http://schemas.microsoft.com/office/powerpoint/2010/main" val="51752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38A0D-D016-4706-BCB0-B285FF79636C}"/>
              </a:ext>
            </a:extLst>
          </p:cNvPr>
          <p:cNvSpPr>
            <a:spLocks noGrp="1"/>
          </p:cNvSpPr>
          <p:nvPr>
            <p:ph type="title"/>
          </p:nvPr>
        </p:nvSpPr>
        <p:spPr/>
        <p:txBody>
          <a:bodyPr/>
          <a:lstStyle/>
          <a:p>
            <a:r>
              <a:rPr lang="en-US" sz="3600" b="1" dirty="0">
                <a:solidFill>
                  <a:srgbClr val="FF0000"/>
                </a:solidFill>
                <a:latin typeface="Times New Roman" panose="02020603050405020304" pitchFamily="18" charset="0"/>
                <a:cs typeface="Times New Roman" panose="02020603050405020304" pitchFamily="18" charset="0"/>
              </a:rPr>
              <a:t>Functional Description of Module</a:t>
            </a:r>
            <a:endParaRPr lang="en-IN" sz="36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006A2F-E2AB-45F2-AE43-C53BCB3BAC28}"/>
              </a:ext>
            </a:extLst>
          </p:cNvPr>
          <p:cNvSpPr>
            <a:spLocks noGrp="1"/>
          </p:cNvSpPr>
          <p:nvPr>
            <p:ph idx="1"/>
          </p:nvPr>
        </p:nvSpPr>
        <p:spPr/>
        <p:txBody>
          <a:bodyPr/>
          <a:lstStyle/>
          <a:p>
            <a:pPr marL="0" marR="459740" indent="0" algn="just">
              <a:spcBef>
                <a:spcPts val="560"/>
              </a:spcBef>
              <a:spcAft>
                <a:spcPts val="0"/>
              </a:spcAft>
              <a:buNone/>
            </a:pPr>
            <a:r>
              <a:rPr lang="en-US" b="1" dirty="0">
                <a:latin typeface="Times New Roman" panose="02020603050405020304" pitchFamily="18" charset="0"/>
                <a:cs typeface="Times New Roman" panose="02020603050405020304" pitchFamily="18" charset="0"/>
              </a:rPr>
              <a:t>Data Preprocessing Module</a:t>
            </a:r>
            <a:r>
              <a:rPr lang="en-US" dirty="0">
                <a:latin typeface="Times New Roman" panose="02020603050405020304" pitchFamily="18" charset="0"/>
                <a:cs typeface="Times New Roman" panose="02020603050405020304" pitchFamily="18" charset="0"/>
              </a:rPr>
              <a:t>: Responsible for preparing the collected data for analysis, this module addresses issues like missing values, outliers, and inconsistencies. It standardizes and normalizes features, ensuring uniformity and accuracy in subsequent processing steps</a:t>
            </a:r>
            <a:r>
              <a:rPr lang="en-US"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8CCC215-DB15-4B35-995A-003AB2B99E17}"/>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64AEB533-B074-4E9E-A758-65ABEED335B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416353A5-8BEA-4A3F-8539-F32E39B3285D}"/>
              </a:ext>
            </a:extLst>
          </p:cNvPr>
          <p:cNvSpPr>
            <a:spLocks noGrp="1"/>
          </p:cNvSpPr>
          <p:nvPr>
            <p:ph type="sldNum" sz="quarter" idx="12"/>
          </p:nvPr>
        </p:nvSpPr>
        <p:spPr/>
        <p:txBody>
          <a:bodyPr/>
          <a:lstStyle/>
          <a:p>
            <a:pPr>
              <a:defRPr/>
            </a:pPr>
            <a:fld id="{BDC2143B-610F-499C-A392-DFFBE135A7B2}" type="slidenum">
              <a:rPr lang="en-US" altLang="en-US" smtClean="0"/>
              <a:pPr>
                <a:defRPr/>
              </a:pPr>
              <a:t>8</a:t>
            </a:fld>
            <a:endParaRPr lang="en-US" altLang="en-US"/>
          </a:p>
        </p:txBody>
      </p:sp>
    </p:spTree>
    <p:extLst>
      <p:ext uri="{BB962C8B-B14F-4D97-AF65-F5344CB8AC3E}">
        <p14:creationId xmlns:p14="http://schemas.microsoft.com/office/powerpoint/2010/main" val="1369513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7A621-F250-48FB-8676-C548A1192BDB}"/>
              </a:ext>
            </a:extLst>
          </p:cNvPr>
          <p:cNvSpPr>
            <a:spLocks noGrp="1"/>
          </p:cNvSpPr>
          <p:nvPr>
            <p:ph type="title"/>
          </p:nvPr>
        </p:nvSpPr>
        <p:spPr/>
        <p:txBody>
          <a:bodyPr/>
          <a:lstStyle/>
          <a:p>
            <a:r>
              <a:rPr lang="en-US" sz="3600" b="1" dirty="0">
                <a:solidFill>
                  <a:srgbClr val="FF0000"/>
                </a:solidFill>
                <a:latin typeface="Times New Roman" panose="02020603050405020304" pitchFamily="18" charset="0"/>
                <a:cs typeface="Times New Roman" panose="02020603050405020304" pitchFamily="18" charset="0"/>
              </a:rPr>
              <a:t>Functional Description of Module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4444AD4-1AEE-425F-B3FB-3F63343629B4}"/>
              </a:ext>
            </a:extLst>
          </p:cNvPr>
          <p:cNvSpPr>
            <a:spLocks noGrp="1"/>
          </p:cNvSpPr>
          <p:nvPr>
            <p:ph idx="1"/>
          </p:nvPr>
        </p:nvSpPr>
        <p:spPr/>
        <p:txBody>
          <a:bodyPr/>
          <a:lstStyle/>
          <a:p>
            <a:pPr marL="0" indent="0" algn="just">
              <a:buNone/>
            </a:pPr>
            <a:r>
              <a:rPr lang="en-US" b="1" dirty="0">
                <a:effectLst/>
                <a:latin typeface="Times New Roman" panose="02020603050405020304" pitchFamily="18" charset="0"/>
                <a:ea typeface="Times New Roman" panose="02020603050405020304" pitchFamily="18" charset="0"/>
              </a:rPr>
              <a:t>Feature Selection and Standardization</a:t>
            </a:r>
            <a:r>
              <a:rPr lang="en-US" dirty="0">
                <a:effectLst/>
                <a:latin typeface="Times New Roman" panose="02020603050405020304" pitchFamily="18" charset="0"/>
                <a:ea typeface="Times New Roman" panose="02020603050405020304" pitchFamily="18" charset="0"/>
              </a:rPr>
              <a:t>: Identifies the most relevant features for diabetes prediction and standardizes them to a common scale. This module enhances the model's performance by prioritizing informative variables and ensuring consistency across features.</a:t>
            </a:r>
            <a:endParaRPr lang="en-IN" dirty="0">
              <a:effectLst/>
              <a:latin typeface="Times New Roman" panose="02020603050405020304" pitchFamily="18" charset="0"/>
              <a:ea typeface="Times New Roman" panose="02020603050405020304" pitchFamily="18" charset="0"/>
            </a:endParaRPr>
          </a:p>
          <a:p>
            <a:pPr marL="0" indent="0" algn="just">
              <a:buNone/>
            </a:pPr>
            <a:endParaRPr lang="en-IN" sz="2400" dirty="0"/>
          </a:p>
        </p:txBody>
      </p:sp>
      <p:sp>
        <p:nvSpPr>
          <p:cNvPr id="4" name="Date Placeholder 3">
            <a:extLst>
              <a:ext uri="{FF2B5EF4-FFF2-40B4-BE49-F238E27FC236}">
                <a16:creationId xmlns:a16="http://schemas.microsoft.com/office/drawing/2014/main" id="{0E35040C-90AF-476F-81ED-48E9C301D03E}"/>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F9DC91F4-C3E6-4460-845A-529F792960D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8F84170-D57B-4D87-8D97-9FF59316E736}"/>
              </a:ext>
            </a:extLst>
          </p:cNvPr>
          <p:cNvSpPr>
            <a:spLocks noGrp="1"/>
          </p:cNvSpPr>
          <p:nvPr>
            <p:ph type="sldNum" sz="quarter" idx="12"/>
          </p:nvPr>
        </p:nvSpPr>
        <p:spPr/>
        <p:txBody>
          <a:bodyPr/>
          <a:lstStyle/>
          <a:p>
            <a:pPr>
              <a:defRPr/>
            </a:pPr>
            <a:fld id="{BDC2143B-610F-499C-A392-DFFBE135A7B2}" type="slidenum">
              <a:rPr lang="en-US" altLang="en-US" smtClean="0"/>
              <a:pPr>
                <a:defRPr/>
              </a:pPr>
              <a:t>9</a:t>
            </a:fld>
            <a:endParaRPr lang="en-US" altLang="en-US"/>
          </a:p>
        </p:txBody>
      </p:sp>
    </p:spTree>
    <p:extLst>
      <p:ext uri="{BB962C8B-B14F-4D97-AF65-F5344CB8AC3E}">
        <p14:creationId xmlns:p14="http://schemas.microsoft.com/office/powerpoint/2010/main" val="87254388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336</TotalTime>
  <Words>1353</Words>
  <Application>Microsoft Office PowerPoint</Application>
  <PresentationFormat>Widescreen</PresentationFormat>
  <Paragraphs>92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Times New Roman</vt:lpstr>
      <vt:lpstr>Verdana</vt:lpstr>
      <vt:lpstr>Wingdings</vt:lpstr>
      <vt:lpstr>Profile</vt:lpstr>
      <vt:lpstr>PowerPoint Presentation</vt:lpstr>
      <vt:lpstr>Abstract</vt:lpstr>
      <vt:lpstr>Existing System</vt:lpstr>
      <vt:lpstr>Proposed System</vt:lpstr>
      <vt:lpstr>System Architecture</vt:lpstr>
      <vt:lpstr>List of Modules</vt:lpstr>
      <vt:lpstr>Functional Description for each modules</vt:lpstr>
      <vt:lpstr>Functional Description of Module</vt:lpstr>
      <vt:lpstr>Functional Description of Module</vt:lpstr>
      <vt:lpstr>Functional Description of Module</vt:lpstr>
      <vt:lpstr>Functional Description of Module</vt:lpstr>
      <vt:lpstr>Functional Description of Module</vt:lpstr>
      <vt:lpstr>Output</vt:lpstr>
      <vt:lpstr>Output</vt:lpstr>
      <vt:lpstr>REFERENCES</vt:lpstr>
      <vt:lpstr>REFERENCES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Jael</cp:lastModifiedBy>
  <cp:revision>19</cp:revision>
  <dcterms:created xsi:type="dcterms:W3CDTF">2023-08-03T04:32:32Z</dcterms:created>
  <dcterms:modified xsi:type="dcterms:W3CDTF">2024-05-23T15:33:13Z</dcterms:modified>
</cp:coreProperties>
</file>