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7" r:id="rId2"/>
    <p:sldId id="266"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95548D-58AD-43E7-9CD3-37D9CA5ED0FE}"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70CAE-2896-40BA-9462-82973EF4D829}" type="slidenum">
              <a:rPr lang="en-US" smtClean="0"/>
              <a:t>‹#›</a:t>
            </a:fld>
            <a:endParaRPr lang="en-US"/>
          </a:p>
        </p:txBody>
      </p:sp>
    </p:spTree>
    <p:extLst>
      <p:ext uri="{BB962C8B-B14F-4D97-AF65-F5344CB8AC3E}">
        <p14:creationId xmlns:p14="http://schemas.microsoft.com/office/powerpoint/2010/main" val="2214931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95548D-58AD-43E7-9CD3-37D9CA5ED0FE}"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70CAE-2896-40BA-9462-82973EF4D829}" type="slidenum">
              <a:rPr lang="en-US" smtClean="0"/>
              <a:t>‹#›</a:t>
            </a:fld>
            <a:endParaRPr lang="en-US"/>
          </a:p>
        </p:txBody>
      </p:sp>
    </p:spTree>
    <p:extLst>
      <p:ext uri="{BB962C8B-B14F-4D97-AF65-F5344CB8AC3E}">
        <p14:creationId xmlns:p14="http://schemas.microsoft.com/office/powerpoint/2010/main" val="4181899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95548D-58AD-43E7-9CD3-37D9CA5ED0FE}"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70CAE-2896-40BA-9462-82973EF4D82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09663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95548D-58AD-43E7-9CD3-37D9CA5ED0FE}"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70CAE-2896-40BA-9462-82973EF4D829}" type="slidenum">
              <a:rPr lang="en-US" smtClean="0"/>
              <a:t>‹#›</a:t>
            </a:fld>
            <a:endParaRPr lang="en-US"/>
          </a:p>
        </p:txBody>
      </p:sp>
    </p:spTree>
    <p:extLst>
      <p:ext uri="{BB962C8B-B14F-4D97-AF65-F5344CB8AC3E}">
        <p14:creationId xmlns:p14="http://schemas.microsoft.com/office/powerpoint/2010/main" val="3649158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95548D-58AD-43E7-9CD3-37D9CA5ED0FE}"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70CAE-2896-40BA-9462-82973EF4D82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2353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95548D-58AD-43E7-9CD3-37D9CA5ED0FE}"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70CAE-2896-40BA-9462-82973EF4D829}" type="slidenum">
              <a:rPr lang="en-US" smtClean="0"/>
              <a:t>‹#›</a:t>
            </a:fld>
            <a:endParaRPr lang="en-US"/>
          </a:p>
        </p:txBody>
      </p:sp>
    </p:spTree>
    <p:extLst>
      <p:ext uri="{BB962C8B-B14F-4D97-AF65-F5344CB8AC3E}">
        <p14:creationId xmlns:p14="http://schemas.microsoft.com/office/powerpoint/2010/main" val="1681609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548D-58AD-43E7-9CD3-37D9CA5ED0FE}"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70CAE-2896-40BA-9462-82973EF4D829}" type="slidenum">
              <a:rPr lang="en-US" smtClean="0"/>
              <a:t>‹#›</a:t>
            </a:fld>
            <a:endParaRPr lang="en-US"/>
          </a:p>
        </p:txBody>
      </p:sp>
    </p:spTree>
    <p:extLst>
      <p:ext uri="{BB962C8B-B14F-4D97-AF65-F5344CB8AC3E}">
        <p14:creationId xmlns:p14="http://schemas.microsoft.com/office/powerpoint/2010/main" val="2746667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548D-58AD-43E7-9CD3-37D9CA5ED0FE}"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70CAE-2896-40BA-9462-82973EF4D829}" type="slidenum">
              <a:rPr lang="en-US" smtClean="0"/>
              <a:t>‹#›</a:t>
            </a:fld>
            <a:endParaRPr lang="en-US"/>
          </a:p>
        </p:txBody>
      </p:sp>
    </p:spTree>
    <p:extLst>
      <p:ext uri="{BB962C8B-B14F-4D97-AF65-F5344CB8AC3E}">
        <p14:creationId xmlns:p14="http://schemas.microsoft.com/office/powerpoint/2010/main" val="264503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548D-58AD-43E7-9CD3-37D9CA5ED0FE}"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70CAE-2896-40BA-9462-82973EF4D829}" type="slidenum">
              <a:rPr lang="en-US" smtClean="0"/>
              <a:t>‹#›</a:t>
            </a:fld>
            <a:endParaRPr lang="en-US"/>
          </a:p>
        </p:txBody>
      </p:sp>
    </p:spTree>
    <p:extLst>
      <p:ext uri="{BB962C8B-B14F-4D97-AF65-F5344CB8AC3E}">
        <p14:creationId xmlns:p14="http://schemas.microsoft.com/office/powerpoint/2010/main" val="140733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95548D-58AD-43E7-9CD3-37D9CA5ED0FE}"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70CAE-2896-40BA-9462-82973EF4D829}" type="slidenum">
              <a:rPr lang="en-US" smtClean="0"/>
              <a:t>‹#›</a:t>
            </a:fld>
            <a:endParaRPr lang="en-US"/>
          </a:p>
        </p:txBody>
      </p:sp>
    </p:spTree>
    <p:extLst>
      <p:ext uri="{BB962C8B-B14F-4D97-AF65-F5344CB8AC3E}">
        <p14:creationId xmlns:p14="http://schemas.microsoft.com/office/powerpoint/2010/main" val="1191278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95548D-58AD-43E7-9CD3-37D9CA5ED0FE}"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970CAE-2896-40BA-9462-82973EF4D829}" type="slidenum">
              <a:rPr lang="en-US" smtClean="0"/>
              <a:t>‹#›</a:t>
            </a:fld>
            <a:endParaRPr lang="en-US"/>
          </a:p>
        </p:txBody>
      </p:sp>
    </p:spTree>
    <p:extLst>
      <p:ext uri="{BB962C8B-B14F-4D97-AF65-F5344CB8AC3E}">
        <p14:creationId xmlns:p14="http://schemas.microsoft.com/office/powerpoint/2010/main" val="3213439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95548D-58AD-43E7-9CD3-37D9CA5ED0FE}"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970CAE-2896-40BA-9462-82973EF4D829}" type="slidenum">
              <a:rPr lang="en-US" smtClean="0"/>
              <a:t>‹#›</a:t>
            </a:fld>
            <a:endParaRPr lang="en-US"/>
          </a:p>
        </p:txBody>
      </p:sp>
    </p:spTree>
    <p:extLst>
      <p:ext uri="{BB962C8B-B14F-4D97-AF65-F5344CB8AC3E}">
        <p14:creationId xmlns:p14="http://schemas.microsoft.com/office/powerpoint/2010/main" val="3747347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95548D-58AD-43E7-9CD3-37D9CA5ED0FE}"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970CAE-2896-40BA-9462-82973EF4D829}" type="slidenum">
              <a:rPr lang="en-US" smtClean="0"/>
              <a:t>‹#›</a:t>
            </a:fld>
            <a:endParaRPr lang="en-US"/>
          </a:p>
        </p:txBody>
      </p:sp>
    </p:spTree>
    <p:extLst>
      <p:ext uri="{BB962C8B-B14F-4D97-AF65-F5344CB8AC3E}">
        <p14:creationId xmlns:p14="http://schemas.microsoft.com/office/powerpoint/2010/main" val="930274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95548D-58AD-43E7-9CD3-37D9CA5ED0FE}"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970CAE-2896-40BA-9462-82973EF4D829}" type="slidenum">
              <a:rPr lang="en-US" smtClean="0"/>
              <a:t>‹#›</a:t>
            </a:fld>
            <a:endParaRPr lang="en-US"/>
          </a:p>
        </p:txBody>
      </p:sp>
    </p:spTree>
    <p:extLst>
      <p:ext uri="{BB962C8B-B14F-4D97-AF65-F5344CB8AC3E}">
        <p14:creationId xmlns:p14="http://schemas.microsoft.com/office/powerpoint/2010/main" val="3841199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95548D-58AD-43E7-9CD3-37D9CA5ED0FE}"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970CAE-2896-40BA-9462-82973EF4D829}" type="slidenum">
              <a:rPr lang="en-US" smtClean="0"/>
              <a:t>‹#›</a:t>
            </a:fld>
            <a:endParaRPr lang="en-US"/>
          </a:p>
        </p:txBody>
      </p:sp>
    </p:spTree>
    <p:extLst>
      <p:ext uri="{BB962C8B-B14F-4D97-AF65-F5344CB8AC3E}">
        <p14:creationId xmlns:p14="http://schemas.microsoft.com/office/powerpoint/2010/main" val="1384691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95548D-58AD-43E7-9CD3-37D9CA5ED0FE}"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970CAE-2896-40BA-9462-82973EF4D829}" type="slidenum">
              <a:rPr lang="en-US" smtClean="0"/>
              <a:t>‹#›</a:t>
            </a:fld>
            <a:endParaRPr lang="en-US"/>
          </a:p>
        </p:txBody>
      </p:sp>
    </p:spTree>
    <p:extLst>
      <p:ext uri="{BB962C8B-B14F-4D97-AF65-F5344CB8AC3E}">
        <p14:creationId xmlns:p14="http://schemas.microsoft.com/office/powerpoint/2010/main" val="2443951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95548D-58AD-43E7-9CD3-37D9CA5ED0FE}" type="datetimeFigureOut">
              <a:rPr lang="en-US" smtClean="0"/>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1970CAE-2896-40BA-9462-82973EF4D829}" type="slidenum">
              <a:rPr lang="en-US" smtClean="0"/>
              <a:t>‹#›</a:t>
            </a:fld>
            <a:endParaRPr lang="en-US"/>
          </a:p>
        </p:txBody>
      </p:sp>
    </p:spTree>
    <p:extLst>
      <p:ext uri="{BB962C8B-B14F-4D97-AF65-F5344CB8AC3E}">
        <p14:creationId xmlns:p14="http://schemas.microsoft.com/office/powerpoint/2010/main" val="3235646108"/>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scholar.google.com/scholar_lookup?title=A+geometrical+divide+of+data+particle+in+gravitational+classification+of+moons+and+circles+data+sets&amp;author=Rybak,+%C5%81.&amp;author=Dudczyk,+J.&amp;publication_year=2020&amp;journal=Entropy&amp;volume=22&amp;pages=1088&amp;doi=10.3390/e22101088" TargetMode="External"/><Relationship Id="rId3" Type="http://schemas.openxmlformats.org/officeDocument/2006/relationships/hyperlink" Target="https://scholar.google.com/scholar_lookup?title=Unattended+object+identification+for+intelligent+surveillance+systems+using+sequence+of+dual+background+difference&amp;author=Filonenko,+A.&amp;author=Jo,+K.-H.&amp;publication_year=2016&amp;journal=IEEE+Trans.+Ind.+Inform.&amp;volume=12&amp;pages=2247%E2%80%932255" TargetMode="External"/><Relationship Id="rId7" Type="http://schemas.openxmlformats.org/officeDocument/2006/relationships/hyperlink" Target="https://doi.org/10.3390/app10248994" TargetMode="External"/><Relationship Id="rId2" Type="http://schemas.openxmlformats.org/officeDocument/2006/relationships/hyperlink" Target="https://scholar.google.com/scholar_lookup?title=Smart+video+surveillance+systems+and+identification+of+human+behavior+analysis&amp;author=Sivabalakrishnan,+M.&amp;author=Menaka,+R.&amp;author=Jeeva,+S.&amp;publication_year=2019&amp;pages=64%E2%80%9397" TargetMode="External"/><Relationship Id="rId1" Type="http://schemas.openxmlformats.org/officeDocument/2006/relationships/slideLayout" Target="../slideLayouts/slideLayout2.xml"/><Relationship Id="rId6" Type="http://schemas.openxmlformats.org/officeDocument/2006/relationships/hyperlink" Target="https://scholar.google.com/scholar_lookup?title=Dog+Identification+Method+Based+on+Muzzle+Pattern+Image&amp;author=Jang,+D.-H.&amp;author=Kwon,+K.-S.&amp;author=Kim,+J.-K.&amp;author=Yang,+K.-Y.&amp;author=Kim,+J.-B.&amp;publication_year=2020&amp;journal=Appl.+Sci.&amp;volume=10&amp;pages=8994&amp;doi=10.3390/app10248994" TargetMode="External"/><Relationship Id="rId11" Type="http://schemas.openxmlformats.org/officeDocument/2006/relationships/hyperlink" Target="https://doi.org/10.3390/app11114970" TargetMode="External"/><Relationship Id="rId5" Type="http://schemas.openxmlformats.org/officeDocument/2006/relationships/hyperlink" Target="https://doi.org/10.3390/app10217834" TargetMode="External"/><Relationship Id="rId10" Type="http://schemas.openxmlformats.org/officeDocument/2006/relationships/hyperlink" Target="https://scholar.google.com/scholar_lookup?title=Variant+of+Data+Particle+Geometrical+Divide+for+Imbalanced+Data+Sets+Classification+by+the+Example+of+Occupancy+Detection&amp;author=Rybak,+%C5%81.&amp;author=Dudczyk,+J.&amp;publication_year=2021&amp;journal=Appl.+Sci.&amp;volume=11&amp;pages=4970&amp;doi=10.3390/app11114970" TargetMode="External"/><Relationship Id="rId4" Type="http://schemas.openxmlformats.org/officeDocument/2006/relationships/hyperlink" Target="https://scholar.google.com/scholar_lookup?title=A+Review+of+Video+Object+Detection:+Datasets,+Metrics+and+Methods&amp;author=Zhu,+H.&amp;author=Wei,+H.&amp;author=Li,+B.&amp;author=Yuan,+X.&amp;author=Kehtarnavaz,+N.&amp;publication_year=2020&amp;journal=Appl.+Sci.&amp;volume=10&amp;pages=7834&amp;doi=10.3390/app10217834" TargetMode="External"/><Relationship Id="rId9" Type="http://schemas.openxmlformats.org/officeDocument/2006/relationships/hyperlink" Target="https://doi.org/10.3390/e2210108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dpi.com/2227-7390/9/19/2499#B43-mathematics-09-02499" TargetMode="External"/><Relationship Id="rId2" Type="http://schemas.openxmlformats.org/officeDocument/2006/relationships/hyperlink" Target="https://www.mdpi.com/2227-7390/9/19/2499#B42-mathematics-09-0249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mdpi.com/2227-7390/9/19/2499#B17-mathematics-09-02499" TargetMode="External"/><Relationship Id="rId3" Type="http://schemas.openxmlformats.org/officeDocument/2006/relationships/hyperlink" Target="https://www.mdpi.com/2227-7390/9/19/2499#B47-mathematics-09-02499" TargetMode="External"/><Relationship Id="rId7" Type="http://schemas.openxmlformats.org/officeDocument/2006/relationships/hyperlink" Target="https://www.mdpi.com/2227-7390/9/19/2499#B16-mathematics-09-02499" TargetMode="External"/><Relationship Id="rId2" Type="http://schemas.openxmlformats.org/officeDocument/2006/relationships/hyperlink" Target="https://www.mdpi.com/2227-7390/9/19/2499#B46-mathematics-09-02499" TargetMode="External"/><Relationship Id="rId1" Type="http://schemas.openxmlformats.org/officeDocument/2006/relationships/slideLayout" Target="../slideLayouts/slideLayout2.xml"/><Relationship Id="rId6" Type="http://schemas.openxmlformats.org/officeDocument/2006/relationships/hyperlink" Target="https://www.mdpi.com/2227-7390/9/19/2499#B50-mathematics-09-02499" TargetMode="External"/><Relationship Id="rId5" Type="http://schemas.openxmlformats.org/officeDocument/2006/relationships/hyperlink" Target="https://www.mdpi.com/2227-7390/9/19/2499#B49-mathematics-09-02499" TargetMode="External"/><Relationship Id="rId4" Type="http://schemas.openxmlformats.org/officeDocument/2006/relationships/hyperlink" Target="https://www.mdpi.com/2227-7390/9/19/2499#B48-mathematics-09-02499"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mdpi.com/2227-7390/9/19/2499#fig_body_display_mathematics-09-02499-f002" TargetMode="External"/><Relationship Id="rId2" Type="http://schemas.openxmlformats.org/officeDocument/2006/relationships/hyperlink" Target="https://www.mdpi.com/2227-7390/9/19/2499#B54-mathematics-09-02499" TargetMode="External"/><Relationship Id="rId1" Type="http://schemas.openxmlformats.org/officeDocument/2006/relationships/slideLayout" Target="../slideLayouts/slideLayout2.xml"/><Relationship Id="rId5" Type="http://schemas.openxmlformats.org/officeDocument/2006/relationships/hyperlink" Target="https://www.mdpi.com/2227-7390/9/19/2499#fig_body_display_mathematics-09-02499-f001" TargetMode="External"/><Relationship Id="rId4" Type="http://schemas.openxmlformats.org/officeDocument/2006/relationships/hyperlink" Target="https://www.mdpi.com/2227-7390/9/19/2499#table_body_display_mathematics-09-02499-t001"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EF833-0E7E-A0C7-273B-C16DF095624C}"/>
              </a:ext>
            </a:extLst>
          </p:cNvPr>
          <p:cNvSpPr>
            <a:spLocks noGrp="1"/>
          </p:cNvSpPr>
          <p:nvPr>
            <p:ph type="title"/>
          </p:nvPr>
        </p:nvSpPr>
        <p:spPr/>
        <p:txBody>
          <a:bodyPr/>
          <a:lstStyle/>
          <a:p>
            <a:r>
              <a:rPr lang="en-US" dirty="0"/>
              <a:t>GENDER CLASSFICATION MODEL</a:t>
            </a:r>
          </a:p>
        </p:txBody>
      </p:sp>
      <p:sp>
        <p:nvSpPr>
          <p:cNvPr id="3" name="Content Placeholder 2">
            <a:extLst>
              <a:ext uri="{FF2B5EF4-FFF2-40B4-BE49-F238E27FC236}">
                <a16:creationId xmlns:a16="http://schemas.microsoft.com/office/drawing/2014/main" id="{14E7A115-5C73-5D88-92B2-84ABF0DB7537}"/>
              </a:ext>
            </a:extLst>
          </p:cNvPr>
          <p:cNvSpPr>
            <a:spLocks noGrp="1"/>
          </p:cNvSpPr>
          <p:nvPr>
            <p:ph idx="1"/>
          </p:nvPr>
        </p:nvSpPr>
        <p:spPr>
          <a:xfrm>
            <a:off x="6096000" y="2941982"/>
            <a:ext cx="3178002" cy="3916017"/>
          </a:xfrm>
        </p:spPr>
        <p:txBody>
          <a:bodyPr>
            <a:normAutofit fontScale="92500" lnSpcReduction="20000"/>
          </a:bodyPr>
          <a:lstStyle/>
          <a:p>
            <a:pPr marL="0" indent="0">
              <a:buNone/>
            </a:pPr>
            <a:r>
              <a:rPr lang="en-US" dirty="0"/>
              <a:t> By :</a:t>
            </a:r>
          </a:p>
          <a:p>
            <a:r>
              <a:rPr lang="en-US" dirty="0"/>
              <a:t>Name   :</a:t>
            </a:r>
            <a:r>
              <a:rPr lang="en-US" dirty="0" err="1"/>
              <a:t>M.Agnes</a:t>
            </a:r>
            <a:r>
              <a:rPr lang="en-US" dirty="0"/>
              <a:t> Godwin</a:t>
            </a:r>
          </a:p>
          <a:p>
            <a:r>
              <a:rPr lang="en-US" dirty="0"/>
              <a:t>Degree :B.E</a:t>
            </a:r>
          </a:p>
          <a:p>
            <a:r>
              <a:rPr lang="en-US" dirty="0"/>
              <a:t>Branch  :CSE</a:t>
            </a:r>
          </a:p>
          <a:p>
            <a:r>
              <a:rPr lang="en-US" dirty="0"/>
              <a:t>College  :PET Engineering          college</a:t>
            </a:r>
          </a:p>
          <a:p>
            <a:r>
              <a:rPr lang="en-US" dirty="0"/>
              <a:t>NM ID     :au963221104004</a:t>
            </a:r>
          </a:p>
          <a:p>
            <a:r>
              <a:rPr lang="en-US" dirty="0"/>
              <a:t>Email Id  :godwinrasal@gmail.com</a:t>
            </a:r>
          </a:p>
          <a:p>
            <a:endParaRPr lang="en-US" dirty="0"/>
          </a:p>
          <a:p>
            <a:pPr marL="0" indent="0">
              <a:buNone/>
            </a:pPr>
            <a:r>
              <a:rPr lang="en-US" dirty="0"/>
              <a:t>     </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211755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78816-3DDB-F935-186E-2EB223F6502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5FCC270-62F2-482D-1613-2D22B13D8FA7}"/>
              </a:ext>
            </a:extLst>
          </p:cNvPr>
          <p:cNvSpPr>
            <a:spLocks noGrp="1"/>
          </p:cNvSpPr>
          <p:nvPr>
            <p:ph idx="1"/>
          </p:nvPr>
        </p:nvSpPr>
        <p:spPr/>
        <p:txBody>
          <a:bodyPr>
            <a:normAutofit fontScale="85000" lnSpcReduction="20000"/>
          </a:bodyPr>
          <a:lstStyle/>
          <a:p>
            <a:pPr algn="just">
              <a:buFont typeface="+mj-lt"/>
              <a:buAutoNum type="arabicPeriod"/>
            </a:pPr>
            <a:r>
              <a:rPr lang="en-US" b="0" i="0" dirty="0" err="1">
                <a:solidFill>
                  <a:srgbClr val="222222"/>
                </a:solidFill>
                <a:effectLst/>
                <a:latin typeface="Arial" panose="020B0604020202020204" pitchFamily="34" charset="0"/>
              </a:rPr>
              <a:t>Sivabalakrishnan</a:t>
            </a:r>
            <a:r>
              <a:rPr lang="en-US" b="0" i="0" dirty="0">
                <a:solidFill>
                  <a:srgbClr val="222222"/>
                </a:solidFill>
                <a:effectLst/>
                <a:latin typeface="Arial" panose="020B0604020202020204" pitchFamily="34" charset="0"/>
              </a:rPr>
              <a:t>, M.; </a:t>
            </a:r>
            <a:r>
              <a:rPr lang="en-US" b="0" i="0" dirty="0" err="1">
                <a:solidFill>
                  <a:srgbClr val="222222"/>
                </a:solidFill>
                <a:effectLst/>
                <a:latin typeface="Arial" panose="020B0604020202020204" pitchFamily="34" charset="0"/>
              </a:rPr>
              <a:t>Menaka</a:t>
            </a:r>
            <a:r>
              <a:rPr lang="en-US" b="0" i="0" dirty="0">
                <a:solidFill>
                  <a:srgbClr val="222222"/>
                </a:solidFill>
                <a:effectLst/>
                <a:latin typeface="Arial" panose="020B0604020202020204" pitchFamily="34" charset="0"/>
              </a:rPr>
              <a:t>, R.; Jeeva, S. Smart video surveillance systems and identification of human behavior analysis. In </a:t>
            </a:r>
            <a:r>
              <a:rPr lang="en-US" b="0" i="1" dirty="0">
                <a:solidFill>
                  <a:srgbClr val="222222"/>
                </a:solidFill>
                <a:effectLst/>
                <a:latin typeface="Arial" panose="020B0604020202020204" pitchFamily="34" charset="0"/>
              </a:rPr>
              <a:t>Countering Cyber Attacks and Preserving the Integrity and Availability of Critical Systems</a:t>
            </a:r>
            <a:r>
              <a:rPr lang="en-US" b="0" i="0" dirty="0">
                <a:solidFill>
                  <a:srgbClr val="222222"/>
                </a:solidFill>
                <a:effectLst/>
                <a:latin typeface="Arial" panose="020B0604020202020204" pitchFamily="34" charset="0"/>
              </a:rPr>
              <a:t>; IGI Global: Philadelphia, PA, USA, 2019; pp. 64–97. [</a:t>
            </a:r>
            <a:r>
              <a:rPr lang="en-US" b="1" i="0" u="none" strike="noStrike" dirty="0">
                <a:solidFill>
                  <a:srgbClr val="4F5671"/>
                </a:solidFill>
                <a:effectLst/>
                <a:latin typeface="Arial" panose="020B0604020202020204" pitchFamily="34" charset="0"/>
                <a:hlinkClick r:id="rId2"/>
              </a:rPr>
              <a:t>Google Scholar</a:t>
            </a:r>
            <a:r>
              <a:rPr lang="en-US" b="0" i="0" dirty="0">
                <a:solidFill>
                  <a:srgbClr val="222222"/>
                </a:solidFill>
                <a:effectLst/>
                <a:latin typeface="Arial" panose="020B0604020202020204" pitchFamily="34" charset="0"/>
              </a:rPr>
              <a:t>]</a:t>
            </a:r>
          </a:p>
          <a:p>
            <a:pPr algn="just">
              <a:buFont typeface="+mj-lt"/>
              <a:buAutoNum type="arabicPeriod"/>
            </a:pPr>
            <a:r>
              <a:rPr lang="en-US" b="0" i="0" dirty="0" err="1">
                <a:solidFill>
                  <a:srgbClr val="222222"/>
                </a:solidFill>
                <a:effectLst/>
                <a:latin typeface="Arial" panose="020B0604020202020204" pitchFamily="34" charset="0"/>
              </a:rPr>
              <a:t>Filonenko</a:t>
            </a:r>
            <a:r>
              <a:rPr lang="en-US" b="0" i="0" dirty="0">
                <a:solidFill>
                  <a:srgbClr val="222222"/>
                </a:solidFill>
                <a:effectLst/>
                <a:latin typeface="Arial" panose="020B0604020202020204" pitchFamily="34" charset="0"/>
              </a:rPr>
              <a:t>, A.; Jo, K.-H. Unattended object identification for intelligent surveillance systems using sequence of dual background difference. </a:t>
            </a:r>
            <a:r>
              <a:rPr lang="en-US" b="0" i="1" dirty="0">
                <a:solidFill>
                  <a:srgbClr val="222222"/>
                </a:solidFill>
                <a:effectLst/>
                <a:latin typeface="Arial" panose="020B0604020202020204" pitchFamily="34" charset="0"/>
              </a:rPr>
              <a:t>IEEE Trans. Ind. Inform.</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2016</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12</a:t>
            </a:r>
            <a:r>
              <a:rPr lang="en-US" b="0" i="0" dirty="0">
                <a:solidFill>
                  <a:srgbClr val="222222"/>
                </a:solidFill>
                <a:effectLst/>
                <a:latin typeface="Arial" panose="020B0604020202020204" pitchFamily="34" charset="0"/>
              </a:rPr>
              <a:t>, 2247–2255. [</a:t>
            </a:r>
            <a:r>
              <a:rPr lang="en-US" b="1" i="0" u="none" strike="noStrike" dirty="0">
                <a:solidFill>
                  <a:srgbClr val="4F5671"/>
                </a:solidFill>
                <a:effectLst/>
                <a:latin typeface="Arial" panose="020B0604020202020204" pitchFamily="34" charset="0"/>
                <a:hlinkClick r:id="rId3"/>
              </a:rPr>
              <a:t>Google Scholar</a:t>
            </a:r>
            <a:r>
              <a:rPr lang="en-US" b="0" i="0" dirty="0">
                <a:solidFill>
                  <a:srgbClr val="222222"/>
                </a:solidFill>
                <a:effectLst/>
                <a:latin typeface="Arial" panose="020B0604020202020204" pitchFamily="34" charset="0"/>
              </a:rPr>
              <a:t>]</a:t>
            </a:r>
          </a:p>
          <a:p>
            <a:pPr algn="just">
              <a:buFont typeface="+mj-lt"/>
              <a:buAutoNum type="arabicPeriod"/>
            </a:pPr>
            <a:r>
              <a:rPr lang="en-US" b="0" i="0" dirty="0">
                <a:solidFill>
                  <a:srgbClr val="222222"/>
                </a:solidFill>
                <a:effectLst/>
                <a:latin typeface="Arial" panose="020B0604020202020204" pitchFamily="34" charset="0"/>
              </a:rPr>
              <a:t>Zhu, H.; Wei, H.; Li, B.; Yuan, X.; </a:t>
            </a:r>
            <a:r>
              <a:rPr lang="en-US" b="0" i="0" dirty="0" err="1">
                <a:solidFill>
                  <a:srgbClr val="222222"/>
                </a:solidFill>
                <a:effectLst/>
                <a:latin typeface="Arial" panose="020B0604020202020204" pitchFamily="34" charset="0"/>
              </a:rPr>
              <a:t>Kehtarnavaz</a:t>
            </a:r>
            <a:r>
              <a:rPr lang="en-US" b="0" i="0" dirty="0">
                <a:solidFill>
                  <a:srgbClr val="222222"/>
                </a:solidFill>
                <a:effectLst/>
                <a:latin typeface="Arial" panose="020B0604020202020204" pitchFamily="34" charset="0"/>
              </a:rPr>
              <a:t>, N. A Review of Video Object Detection: Datasets, Metrics and Methods. </a:t>
            </a:r>
            <a:r>
              <a:rPr lang="en-US" b="0" i="1" dirty="0">
                <a:solidFill>
                  <a:srgbClr val="222222"/>
                </a:solidFill>
                <a:effectLst/>
                <a:latin typeface="Arial" panose="020B0604020202020204" pitchFamily="34" charset="0"/>
              </a:rPr>
              <a:t>Appl. Sci.</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2020</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10</a:t>
            </a:r>
            <a:r>
              <a:rPr lang="en-US" b="0" i="0" dirty="0">
                <a:solidFill>
                  <a:srgbClr val="222222"/>
                </a:solidFill>
                <a:effectLst/>
                <a:latin typeface="Arial" panose="020B0604020202020204" pitchFamily="34" charset="0"/>
              </a:rPr>
              <a:t>, 7834. [</a:t>
            </a:r>
            <a:r>
              <a:rPr lang="en-US" b="1" i="0" u="none" strike="noStrike" dirty="0">
                <a:solidFill>
                  <a:srgbClr val="4F5671"/>
                </a:solidFill>
                <a:effectLst/>
                <a:latin typeface="Arial" panose="020B0604020202020204" pitchFamily="34" charset="0"/>
                <a:hlinkClick r:id="rId4"/>
              </a:rPr>
              <a:t>Google Scholar</a:t>
            </a:r>
            <a:r>
              <a:rPr lang="en-US" b="0" i="0" dirty="0">
                <a:solidFill>
                  <a:srgbClr val="222222"/>
                </a:solidFill>
                <a:effectLst/>
                <a:latin typeface="Arial" panose="020B0604020202020204" pitchFamily="34" charset="0"/>
              </a:rPr>
              <a:t>] [</a:t>
            </a:r>
            <a:r>
              <a:rPr lang="en-US" b="1" i="0" u="none" strike="noStrike" dirty="0" err="1">
                <a:solidFill>
                  <a:srgbClr val="4F5671"/>
                </a:solidFill>
                <a:effectLst/>
                <a:latin typeface="Arial" panose="020B0604020202020204" pitchFamily="34" charset="0"/>
                <a:hlinkClick r:id="rId5"/>
              </a:rPr>
              <a:t>CrossRef</a:t>
            </a:r>
            <a:r>
              <a:rPr lang="en-US" b="0" i="0" dirty="0">
                <a:solidFill>
                  <a:srgbClr val="222222"/>
                </a:solidFill>
                <a:effectLst/>
                <a:latin typeface="Arial" panose="020B0604020202020204" pitchFamily="34" charset="0"/>
              </a:rPr>
              <a:t>]</a:t>
            </a:r>
          </a:p>
          <a:p>
            <a:pPr algn="just">
              <a:buFont typeface="+mj-lt"/>
              <a:buAutoNum type="arabicPeriod"/>
            </a:pPr>
            <a:r>
              <a:rPr lang="en-US" b="0" i="0" dirty="0">
                <a:solidFill>
                  <a:srgbClr val="222222"/>
                </a:solidFill>
                <a:effectLst/>
                <a:latin typeface="Arial" panose="020B0604020202020204" pitchFamily="34" charset="0"/>
              </a:rPr>
              <a:t>Jang, D.-H.; Kwon, K.-S.; Kim, J.-K.; Yang, K.-Y.; Kim, J.-B. Dog Identification Method Based on Muzzle Pattern Image. </a:t>
            </a:r>
            <a:r>
              <a:rPr lang="en-US" b="0" i="1" dirty="0">
                <a:solidFill>
                  <a:srgbClr val="222222"/>
                </a:solidFill>
                <a:effectLst/>
                <a:latin typeface="Arial" panose="020B0604020202020204" pitchFamily="34" charset="0"/>
              </a:rPr>
              <a:t>Appl. Sci.</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2020</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10</a:t>
            </a:r>
            <a:r>
              <a:rPr lang="en-US" b="0" i="0" dirty="0">
                <a:solidFill>
                  <a:srgbClr val="222222"/>
                </a:solidFill>
                <a:effectLst/>
                <a:latin typeface="Arial" panose="020B0604020202020204" pitchFamily="34" charset="0"/>
              </a:rPr>
              <a:t>, 8994. [</a:t>
            </a:r>
            <a:r>
              <a:rPr lang="en-US" b="1" i="0" u="none" strike="noStrike" dirty="0">
                <a:solidFill>
                  <a:srgbClr val="4F5671"/>
                </a:solidFill>
                <a:effectLst/>
                <a:latin typeface="Arial" panose="020B0604020202020204" pitchFamily="34" charset="0"/>
                <a:hlinkClick r:id="rId6"/>
              </a:rPr>
              <a:t>Google Scholar</a:t>
            </a:r>
            <a:r>
              <a:rPr lang="en-US" b="0" i="0" dirty="0">
                <a:solidFill>
                  <a:srgbClr val="222222"/>
                </a:solidFill>
                <a:effectLst/>
                <a:latin typeface="Arial" panose="020B0604020202020204" pitchFamily="34" charset="0"/>
              </a:rPr>
              <a:t>] [</a:t>
            </a:r>
            <a:r>
              <a:rPr lang="en-US" b="1" i="0" u="none" strike="noStrike" dirty="0" err="1">
                <a:solidFill>
                  <a:srgbClr val="4F5671"/>
                </a:solidFill>
                <a:effectLst/>
                <a:latin typeface="Arial" panose="020B0604020202020204" pitchFamily="34" charset="0"/>
                <a:hlinkClick r:id="rId7"/>
              </a:rPr>
              <a:t>CrossRef</a:t>
            </a:r>
            <a:r>
              <a:rPr lang="en-US" b="0" i="0" dirty="0">
                <a:solidFill>
                  <a:srgbClr val="222222"/>
                </a:solidFill>
                <a:effectLst/>
                <a:latin typeface="Arial" panose="020B0604020202020204" pitchFamily="34" charset="0"/>
              </a:rPr>
              <a:t>]</a:t>
            </a:r>
          </a:p>
          <a:p>
            <a:pPr algn="just">
              <a:buFont typeface="+mj-lt"/>
              <a:buAutoNum type="arabicPeriod"/>
            </a:pPr>
            <a:r>
              <a:rPr lang="en-US" b="0" i="0" dirty="0">
                <a:solidFill>
                  <a:srgbClr val="222222"/>
                </a:solidFill>
                <a:effectLst/>
                <a:latin typeface="Arial" panose="020B0604020202020204" pitchFamily="34" charset="0"/>
              </a:rPr>
              <a:t>Rybak, Ł.; </a:t>
            </a:r>
            <a:r>
              <a:rPr lang="en-US" b="0" i="0" dirty="0" err="1">
                <a:solidFill>
                  <a:srgbClr val="222222"/>
                </a:solidFill>
                <a:effectLst/>
                <a:latin typeface="Arial" panose="020B0604020202020204" pitchFamily="34" charset="0"/>
              </a:rPr>
              <a:t>Dudczyk</a:t>
            </a:r>
            <a:r>
              <a:rPr lang="en-US" b="0" i="0" dirty="0">
                <a:solidFill>
                  <a:srgbClr val="222222"/>
                </a:solidFill>
                <a:effectLst/>
                <a:latin typeface="Arial" panose="020B0604020202020204" pitchFamily="34" charset="0"/>
              </a:rPr>
              <a:t>, J. A geometrical divide of data particle in gravitational classification of moons and circles data sets. </a:t>
            </a:r>
            <a:r>
              <a:rPr lang="en-US" b="0" i="1" dirty="0">
                <a:solidFill>
                  <a:srgbClr val="222222"/>
                </a:solidFill>
                <a:effectLst/>
                <a:latin typeface="Arial" panose="020B0604020202020204" pitchFamily="34" charset="0"/>
              </a:rPr>
              <a:t>Entropy</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2020</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22</a:t>
            </a:r>
            <a:r>
              <a:rPr lang="en-US" b="0" i="0" dirty="0">
                <a:solidFill>
                  <a:srgbClr val="222222"/>
                </a:solidFill>
                <a:effectLst/>
                <a:latin typeface="Arial" panose="020B0604020202020204" pitchFamily="34" charset="0"/>
              </a:rPr>
              <a:t>, 1088. [</a:t>
            </a:r>
            <a:r>
              <a:rPr lang="en-US" b="1" i="0" u="none" strike="noStrike" dirty="0">
                <a:solidFill>
                  <a:srgbClr val="4F5671"/>
                </a:solidFill>
                <a:effectLst/>
                <a:latin typeface="Arial" panose="020B0604020202020204" pitchFamily="34" charset="0"/>
                <a:hlinkClick r:id="rId8"/>
              </a:rPr>
              <a:t>Google Scholar</a:t>
            </a:r>
            <a:r>
              <a:rPr lang="en-US" b="0" i="0" dirty="0">
                <a:solidFill>
                  <a:srgbClr val="222222"/>
                </a:solidFill>
                <a:effectLst/>
                <a:latin typeface="Arial" panose="020B0604020202020204" pitchFamily="34" charset="0"/>
              </a:rPr>
              <a:t>] [</a:t>
            </a:r>
            <a:r>
              <a:rPr lang="en-US" b="1" i="0" u="none" strike="noStrike" dirty="0" err="1">
                <a:solidFill>
                  <a:srgbClr val="4F5671"/>
                </a:solidFill>
                <a:effectLst/>
                <a:latin typeface="Arial" panose="020B0604020202020204" pitchFamily="34" charset="0"/>
                <a:hlinkClick r:id="rId9"/>
              </a:rPr>
              <a:t>CrossRef</a:t>
            </a:r>
            <a:r>
              <a:rPr lang="en-US" b="0" i="0" dirty="0">
                <a:solidFill>
                  <a:srgbClr val="222222"/>
                </a:solidFill>
                <a:effectLst/>
                <a:latin typeface="Arial" panose="020B0604020202020204" pitchFamily="34" charset="0"/>
              </a:rPr>
              <a:t>]</a:t>
            </a:r>
          </a:p>
          <a:p>
            <a:pPr algn="just">
              <a:buFont typeface="+mj-lt"/>
              <a:buAutoNum type="arabicPeriod"/>
            </a:pPr>
            <a:r>
              <a:rPr lang="en-US" b="0" i="0" dirty="0">
                <a:solidFill>
                  <a:srgbClr val="222222"/>
                </a:solidFill>
                <a:effectLst/>
                <a:latin typeface="Arial" panose="020B0604020202020204" pitchFamily="34" charset="0"/>
              </a:rPr>
              <a:t>Rybak, Ł.; </a:t>
            </a:r>
            <a:r>
              <a:rPr lang="en-US" b="0" i="0" dirty="0" err="1">
                <a:solidFill>
                  <a:srgbClr val="222222"/>
                </a:solidFill>
                <a:effectLst/>
                <a:latin typeface="Arial" panose="020B0604020202020204" pitchFamily="34" charset="0"/>
              </a:rPr>
              <a:t>Dudczyk</a:t>
            </a:r>
            <a:r>
              <a:rPr lang="en-US" b="0" i="0" dirty="0">
                <a:solidFill>
                  <a:srgbClr val="222222"/>
                </a:solidFill>
                <a:effectLst/>
                <a:latin typeface="Arial" panose="020B0604020202020204" pitchFamily="34" charset="0"/>
              </a:rPr>
              <a:t>, J. Variant of Data Particle Geometrical Divide for Imbalanced Data Sets Classification by the Example of Occupancy Detection. </a:t>
            </a:r>
            <a:r>
              <a:rPr lang="en-US" b="0" i="1" dirty="0">
                <a:solidFill>
                  <a:srgbClr val="222222"/>
                </a:solidFill>
                <a:effectLst/>
                <a:latin typeface="Arial" panose="020B0604020202020204" pitchFamily="34" charset="0"/>
              </a:rPr>
              <a:t>Appl. Sci.</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2021</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11</a:t>
            </a:r>
            <a:r>
              <a:rPr lang="en-US" b="0" i="0" dirty="0">
                <a:solidFill>
                  <a:srgbClr val="222222"/>
                </a:solidFill>
                <a:effectLst/>
                <a:latin typeface="Arial" panose="020B0604020202020204" pitchFamily="34" charset="0"/>
              </a:rPr>
              <a:t>, 4970. [</a:t>
            </a:r>
            <a:r>
              <a:rPr lang="en-US" b="1" i="0" u="none" strike="noStrike" dirty="0">
                <a:solidFill>
                  <a:srgbClr val="4F5671"/>
                </a:solidFill>
                <a:effectLst/>
                <a:latin typeface="Arial" panose="020B0604020202020204" pitchFamily="34" charset="0"/>
                <a:hlinkClick r:id="rId10"/>
              </a:rPr>
              <a:t>Google Scholar</a:t>
            </a:r>
            <a:r>
              <a:rPr lang="en-US" b="0" i="0" dirty="0">
                <a:solidFill>
                  <a:srgbClr val="222222"/>
                </a:solidFill>
                <a:effectLst/>
                <a:latin typeface="Arial" panose="020B0604020202020204" pitchFamily="34" charset="0"/>
              </a:rPr>
              <a:t>] [</a:t>
            </a:r>
            <a:r>
              <a:rPr lang="en-US" b="1" i="0" u="none" strike="noStrike" dirty="0" err="1">
                <a:solidFill>
                  <a:srgbClr val="4F5671"/>
                </a:solidFill>
                <a:effectLst/>
                <a:latin typeface="Arial" panose="020B0604020202020204" pitchFamily="34" charset="0"/>
                <a:hlinkClick r:id="rId11"/>
              </a:rPr>
              <a:t>CrossRef</a:t>
            </a:r>
            <a:r>
              <a:rPr lang="en-US" b="0" i="0" dirty="0">
                <a:solidFill>
                  <a:srgbClr val="222222"/>
                </a:solidFill>
                <a:effectLst/>
                <a:latin typeface="Arial" panose="020B0604020202020204" pitchFamily="34" charset="0"/>
              </a:rPr>
              <a:t>]</a:t>
            </a:r>
          </a:p>
          <a:p>
            <a:endParaRPr lang="en-US" dirty="0"/>
          </a:p>
        </p:txBody>
      </p:sp>
    </p:spTree>
    <p:extLst>
      <p:ext uri="{BB962C8B-B14F-4D97-AF65-F5344CB8AC3E}">
        <p14:creationId xmlns:p14="http://schemas.microsoft.com/office/powerpoint/2010/main" val="3896568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DD65F-9828-1259-E169-C159DAFB4D1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35DB071-2FCC-6170-0FE0-427D3B0F4468}"/>
              </a:ext>
            </a:extLst>
          </p:cNvPr>
          <p:cNvSpPr>
            <a:spLocks noGrp="1"/>
          </p:cNvSpPr>
          <p:nvPr>
            <p:ph idx="1"/>
          </p:nvPr>
        </p:nvSpPr>
        <p:spPr/>
        <p:txBody>
          <a:bodyPr/>
          <a:lstStyle/>
          <a:p>
            <a:r>
              <a:rPr lang="en-US" dirty="0"/>
              <a:t>Introduction</a:t>
            </a:r>
          </a:p>
          <a:p>
            <a:r>
              <a:rPr lang="en-US" dirty="0"/>
              <a:t>Related work</a:t>
            </a:r>
          </a:p>
          <a:p>
            <a:r>
              <a:rPr lang="en-US" dirty="0"/>
              <a:t>Deep learning</a:t>
            </a:r>
          </a:p>
          <a:p>
            <a:r>
              <a:rPr lang="en-US" dirty="0"/>
              <a:t>Material and methods</a:t>
            </a:r>
          </a:p>
          <a:p>
            <a:r>
              <a:rPr lang="en-US" dirty="0"/>
              <a:t>Conclusion</a:t>
            </a:r>
          </a:p>
          <a:p>
            <a:r>
              <a:rPr lang="en-US" dirty="0"/>
              <a:t>references</a:t>
            </a:r>
          </a:p>
          <a:p>
            <a:endParaRPr lang="en-US" dirty="0"/>
          </a:p>
          <a:p>
            <a:endParaRPr lang="en-US" dirty="0"/>
          </a:p>
        </p:txBody>
      </p:sp>
    </p:spTree>
    <p:extLst>
      <p:ext uri="{BB962C8B-B14F-4D97-AF65-F5344CB8AC3E}">
        <p14:creationId xmlns:p14="http://schemas.microsoft.com/office/powerpoint/2010/main" val="4031030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BB7EE-98B8-274C-02D6-E6F1E3163496}"/>
              </a:ext>
            </a:extLst>
          </p:cNvPr>
          <p:cNvSpPr>
            <a:spLocks noGrp="1"/>
          </p:cNvSpPr>
          <p:nvPr>
            <p:ph type="title"/>
          </p:nvPr>
        </p:nvSpPr>
        <p:spPr/>
        <p:txBody>
          <a:bodyPr>
            <a:normAutofit/>
          </a:bodyPr>
          <a:lstStyle/>
          <a:p>
            <a:r>
              <a:rPr lang="en-US" dirty="0" err="1"/>
              <a:t>Indroduction</a:t>
            </a:r>
            <a:br>
              <a:rPr lang="en-US" dirty="0"/>
            </a:br>
            <a:endParaRPr lang="en-US" dirty="0"/>
          </a:p>
        </p:txBody>
      </p:sp>
      <p:sp>
        <p:nvSpPr>
          <p:cNvPr id="3" name="Content Placeholder 2">
            <a:extLst>
              <a:ext uri="{FF2B5EF4-FFF2-40B4-BE49-F238E27FC236}">
                <a16:creationId xmlns:a16="http://schemas.microsoft.com/office/drawing/2014/main" id="{76914A13-EA3E-E4F4-5F13-24BD8584ACF9}"/>
              </a:ext>
            </a:extLst>
          </p:cNvPr>
          <p:cNvSpPr>
            <a:spLocks noGrp="1"/>
          </p:cNvSpPr>
          <p:nvPr>
            <p:ph idx="1"/>
          </p:nvPr>
        </p:nvSpPr>
        <p:spPr/>
        <p:txBody>
          <a:bodyPr>
            <a:normAutofit fontScale="85000" lnSpcReduction="20000"/>
          </a:bodyPr>
          <a:lstStyle/>
          <a:p>
            <a:r>
              <a:rPr lang="en-US" b="0" i="0" dirty="0">
                <a:solidFill>
                  <a:srgbClr val="474747"/>
                </a:solidFill>
                <a:effectLst/>
                <a:latin typeface="Google Sans"/>
              </a:rPr>
              <a:t> Gender classification is </a:t>
            </a:r>
            <a:r>
              <a:rPr lang="en-US" b="0" i="0" dirty="0">
                <a:solidFill>
                  <a:srgbClr val="040C28"/>
                </a:solidFill>
                <a:effectLst/>
                <a:latin typeface="Google Sans"/>
              </a:rPr>
              <a:t>to determine a person's gender, e.g., male or female, based on his or her biometric cues</a:t>
            </a:r>
            <a:r>
              <a:rPr lang="en-US" b="0" i="0" dirty="0">
                <a:solidFill>
                  <a:srgbClr val="474747"/>
                </a:solidFill>
                <a:effectLst/>
                <a:latin typeface="Google Sans"/>
              </a:rPr>
              <a:t>.</a:t>
            </a:r>
          </a:p>
          <a:p>
            <a:r>
              <a:rPr lang="en-US" b="0" i="0" dirty="0">
                <a:solidFill>
                  <a:srgbClr val="474747"/>
                </a:solidFill>
                <a:effectLst/>
                <a:latin typeface="Google Sans"/>
              </a:rPr>
              <a:t> Usually facial images are used to extract features and then a classifier is applied to the We contend that, at the intersection of these two axes,</a:t>
            </a:r>
          </a:p>
          <a:p>
            <a:r>
              <a:rPr lang="en-US" b="0" i="0" dirty="0">
                <a:solidFill>
                  <a:srgbClr val="474747"/>
                </a:solidFill>
                <a:effectLst/>
                <a:latin typeface="Google Sans"/>
              </a:rPr>
              <a:t> four main models of gender recognition can be identified:</a:t>
            </a:r>
          </a:p>
          <a:p>
            <a:r>
              <a:rPr lang="en-US" b="0" i="0" dirty="0">
                <a:solidFill>
                  <a:srgbClr val="474747"/>
                </a:solidFill>
                <a:effectLst/>
                <a:latin typeface="Google Sans"/>
              </a:rPr>
              <a:t> </a:t>
            </a:r>
            <a:r>
              <a:rPr lang="en-US" b="0" i="0" dirty="0">
                <a:solidFill>
                  <a:srgbClr val="040C28"/>
                </a:solidFill>
                <a:effectLst/>
                <a:latin typeface="Google Sans"/>
              </a:rPr>
              <a:t>ascriptive binary, ascriptive nonbinary, elective binary, and elective </a:t>
            </a:r>
            <a:r>
              <a:rPr lang="en-US" b="0" i="0" dirty="0" err="1">
                <a:solidFill>
                  <a:srgbClr val="040C28"/>
                </a:solidFill>
                <a:effectLst/>
                <a:latin typeface="Google Sans"/>
              </a:rPr>
              <a:t>nonbinary</a:t>
            </a:r>
            <a:r>
              <a:rPr lang="en-US" b="0" i="0" dirty="0" err="1">
                <a:solidFill>
                  <a:srgbClr val="474747"/>
                </a:solidFill>
                <a:effectLst/>
                <a:latin typeface="Google Sans"/>
              </a:rPr>
              <a:t>extracted</a:t>
            </a:r>
            <a:r>
              <a:rPr lang="en-US" b="0" i="0" dirty="0">
                <a:solidFill>
                  <a:srgbClr val="474747"/>
                </a:solidFill>
                <a:effectLst/>
                <a:latin typeface="Google Sans"/>
              </a:rPr>
              <a:t> features to learn a gender recognizer.</a:t>
            </a:r>
            <a:r>
              <a:rPr lang="en-US" b="0" i="0" dirty="0">
                <a:solidFill>
                  <a:srgbClr val="222222"/>
                </a:solidFill>
                <a:effectLst/>
                <a:latin typeface="Arial" panose="020B0604020202020204" pitchFamily="34" charset="0"/>
              </a:rPr>
              <a:t> n recent years, researchers’ interest in visual surveillance applications has been growing due to the availability of low-cost optical and infrared cameras and advanced computing machines.</a:t>
            </a:r>
          </a:p>
          <a:p>
            <a:r>
              <a:rPr lang="en-US" b="0" i="0" dirty="0">
                <a:solidFill>
                  <a:srgbClr val="222222"/>
                </a:solidFill>
                <a:effectLst/>
                <a:latin typeface="Arial" panose="020B0604020202020204" pitchFamily="34" charset="0"/>
              </a:rPr>
              <a:t> Digital cameras are widely used nowadays and deployed on roads, in shopping malls, metro lines and train stations, airports, and residential areas. With digital cameras, pedestrian images are captured under a specific field of view (</a:t>
            </a:r>
            <a:r>
              <a:rPr lang="en-US" b="0" i="0" dirty="0" err="1">
                <a:solidFill>
                  <a:srgbClr val="222222"/>
                </a:solidFill>
                <a:effectLst/>
                <a:latin typeface="Arial" panose="020B0604020202020204" pitchFamily="34" charset="0"/>
              </a:rPr>
              <a:t>FoV</a:t>
            </a:r>
            <a:r>
              <a:rPr lang="en-US" b="0" i="0" dirty="0">
                <a:solidFill>
                  <a:srgbClr val="222222"/>
                </a:solidFill>
                <a:effectLst/>
                <a:latin typeface="Arial" panose="020B0604020202020204" pitchFamily="34" charset="0"/>
              </a:rPr>
              <a:t>) in controlled environments [. These days, object recognition from images and videos captured by digital cameras is being preferred by people for automated tasks related to security monitoring, public safety , pedestrian behavior analysis, etc. Different approaches for video object detection based on deep learning were studied in </a:t>
            </a:r>
            <a:endParaRPr lang="en-US" dirty="0"/>
          </a:p>
        </p:txBody>
      </p:sp>
    </p:spTree>
    <p:extLst>
      <p:ext uri="{BB962C8B-B14F-4D97-AF65-F5344CB8AC3E}">
        <p14:creationId xmlns:p14="http://schemas.microsoft.com/office/powerpoint/2010/main" val="3030314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1485D-FA87-6390-E9FC-94B492E9E152}"/>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4BCA3A46-2135-4CE4-1431-B06E49ED622A}"/>
              </a:ext>
            </a:extLst>
          </p:cNvPr>
          <p:cNvSpPr>
            <a:spLocks noGrp="1"/>
          </p:cNvSpPr>
          <p:nvPr>
            <p:ph idx="1"/>
          </p:nvPr>
        </p:nvSpPr>
        <p:spPr/>
        <p:txBody>
          <a:bodyPr>
            <a:normAutofit fontScale="92500" lnSpcReduction="20000"/>
          </a:bodyPr>
          <a:lstStyle/>
          <a:p>
            <a:r>
              <a:rPr lang="en-US" b="0" i="0" dirty="0">
                <a:solidFill>
                  <a:srgbClr val="222222"/>
                </a:solidFill>
                <a:effectLst/>
                <a:latin typeface="Arial" panose="020B0604020202020204" pitchFamily="34" charset="0"/>
              </a:rPr>
              <a:t>In this section, a summary of methods that use hand-crafted features for gender classification is highlighted. These approaches use low-level information (features related to shape, color, texture, etc.). For instance, Cao et al. </a:t>
            </a:r>
          </a:p>
          <a:p>
            <a:r>
              <a:rPr lang="en-US" b="0" i="0" dirty="0">
                <a:solidFill>
                  <a:srgbClr val="222222"/>
                </a:solidFill>
                <a:effectLst/>
                <a:latin typeface="Arial" panose="020B0604020202020204" pitchFamily="34" charset="0"/>
              </a:rPr>
              <a:t> [</a:t>
            </a:r>
            <a:r>
              <a:rPr lang="en-US" b="1" i="0" u="none" strike="noStrike" dirty="0">
                <a:solidFill>
                  <a:srgbClr val="4F5671"/>
                </a:solidFill>
                <a:effectLst/>
                <a:latin typeface="Arial" panose="020B0604020202020204" pitchFamily="34" charset="0"/>
                <a:hlinkClick r:id="rId2"/>
              </a:rPr>
              <a:t>42</a:t>
            </a:r>
            <a:r>
              <a:rPr lang="en-US" b="0" i="0" dirty="0">
                <a:solidFill>
                  <a:srgbClr val="222222"/>
                </a:solidFill>
                <a:effectLst/>
                <a:latin typeface="Arial" panose="020B0604020202020204" pitchFamily="34" charset="0"/>
              </a:rPr>
              <a:t>] proposed an algorithm named part-based gender recognition (PBGR) utilizing fixed frontal or back views of gender full-body appearance to obtain edge map-based shape information, HOGs, and raw information. They achieved 76.0%, 74.6%, and 75.0% accuracy on front views, back views, and non-fixed views,</a:t>
            </a:r>
          </a:p>
          <a:p>
            <a:r>
              <a:rPr lang="en-US" b="0" i="0" dirty="0">
                <a:solidFill>
                  <a:srgbClr val="222222"/>
                </a:solidFill>
                <a:effectLst/>
                <a:latin typeface="Arial" panose="020B0604020202020204" pitchFamily="34" charset="0"/>
              </a:rPr>
              <a:t> respectively. Furthermore, Guo et al. [</a:t>
            </a:r>
            <a:r>
              <a:rPr lang="en-US" b="1" i="0" u="none" strike="noStrike" dirty="0">
                <a:solidFill>
                  <a:srgbClr val="4F5671"/>
                </a:solidFill>
                <a:effectLst/>
                <a:latin typeface="Arial" panose="020B0604020202020204" pitchFamily="34" charset="0"/>
                <a:hlinkClick r:id="rId3"/>
              </a:rPr>
              <a:t>43</a:t>
            </a:r>
            <a:r>
              <a:rPr lang="en-US" b="0" i="0" dirty="0">
                <a:solidFill>
                  <a:srgbClr val="222222"/>
                </a:solidFill>
                <a:effectLst/>
                <a:latin typeface="Arial" panose="020B0604020202020204" pitchFamily="34" charset="0"/>
              </a:rPr>
              <a:t>] utilized front views, back views, and mixed views to investigate biologically inspired features (BIF) from the human body to handle pose variations with support vector machine (SVM). For manifold learning, unsupervised principal component analysis (PCA), supervised orthogonal locality preserving projections (OLPP), marginal </a:t>
            </a:r>
          </a:p>
          <a:p>
            <a:r>
              <a:rPr lang="en-US" b="0" i="0" dirty="0">
                <a:solidFill>
                  <a:srgbClr val="222222"/>
                </a:solidFill>
                <a:effectLst/>
                <a:latin typeface="Arial" panose="020B0604020202020204" pitchFamily="34" charset="0"/>
              </a:rPr>
              <a:t>Fisher analysis (MFA), and locality-sensitive discriminant analysis (LSDA) were utilized. They achieved 79.5%, 84.0%, and 79.2% accuracy on frontal view with BIF+LSDA, back view with BIF+LSDA, and mixed views with BIF+PCA, respectively, on MIT dataset.</a:t>
            </a:r>
            <a:endParaRPr lang="en-US" dirty="0"/>
          </a:p>
        </p:txBody>
      </p:sp>
    </p:spTree>
    <p:extLst>
      <p:ext uri="{BB962C8B-B14F-4D97-AF65-F5344CB8AC3E}">
        <p14:creationId xmlns:p14="http://schemas.microsoft.com/office/powerpoint/2010/main" val="4232297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94689-943D-195D-C42A-D65647B2B1D8}"/>
              </a:ext>
            </a:extLst>
          </p:cNvPr>
          <p:cNvSpPr>
            <a:spLocks noGrp="1"/>
          </p:cNvSpPr>
          <p:nvPr>
            <p:ph type="title"/>
          </p:nvPr>
        </p:nvSpPr>
        <p:spPr/>
        <p:txBody>
          <a:bodyPr/>
          <a:lstStyle/>
          <a:p>
            <a:r>
              <a:rPr lang="en-US" dirty="0"/>
              <a:t>Deep learning</a:t>
            </a:r>
          </a:p>
        </p:txBody>
      </p:sp>
      <p:sp>
        <p:nvSpPr>
          <p:cNvPr id="3" name="Content Placeholder 2">
            <a:extLst>
              <a:ext uri="{FF2B5EF4-FFF2-40B4-BE49-F238E27FC236}">
                <a16:creationId xmlns:a16="http://schemas.microsoft.com/office/drawing/2014/main" id="{96727280-61B4-4AED-83DC-FC8707919FB6}"/>
              </a:ext>
            </a:extLst>
          </p:cNvPr>
          <p:cNvSpPr>
            <a:spLocks noGrp="1"/>
          </p:cNvSpPr>
          <p:nvPr>
            <p:ph idx="1"/>
          </p:nvPr>
        </p:nvSpPr>
        <p:spPr/>
        <p:txBody>
          <a:bodyPr>
            <a:normAutofit fontScale="85000" lnSpcReduction="10000"/>
          </a:bodyPr>
          <a:lstStyle/>
          <a:p>
            <a:r>
              <a:rPr lang="en-US" b="0" i="0" dirty="0">
                <a:solidFill>
                  <a:srgbClr val="222222"/>
                </a:solidFill>
                <a:effectLst/>
                <a:latin typeface="Arial" panose="020B0604020202020204" pitchFamily="34" charset="0"/>
              </a:rPr>
              <a:t>To cope with the problems raised by the traditional hand-crafted feature-based gender classification techniques discussed above such as pedestrians’ diverse appearances and captured images having a low resolution,</a:t>
            </a:r>
          </a:p>
          <a:p>
            <a:r>
              <a:rPr lang="en-US" b="0" i="0" dirty="0">
                <a:solidFill>
                  <a:srgbClr val="222222"/>
                </a:solidFill>
                <a:effectLst/>
                <a:latin typeface="Arial" panose="020B0604020202020204" pitchFamily="34" charset="0"/>
              </a:rPr>
              <a:t> deep CNN models have been proposed and are considered more appropriate [</a:t>
            </a:r>
            <a:r>
              <a:rPr lang="en-US" b="1" i="0" u="none" strike="noStrike" dirty="0">
                <a:solidFill>
                  <a:srgbClr val="4F5671"/>
                </a:solidFill>
                <a:effectLst/>
                <a:latin typeface="Arial" panose="020B0604020202020204" pitchFamily="34" charset="0"/>
                <a:hlinkClick r:id="rId2"/>
              </a:rPr>
              <a:t>46</a:t>
            </a:r>
            <a:r>
              <a:rPr lang="en-US" b="0" i="0" dirty="0">
                <a:solidFill>
                  <a:srgbClr val="222222"/>
                </a:solidFill>
                <a:effectLst/>
                <a:latin typeface="Arial" panose="020B0604020202020204" pitchFamily="34" charset="0"/>
              </a:rPr>
              <a:t>,</a:t>
            </a:r>
            <a:r>
              <a:rPr lang="en-US" b="1" i="0" u="none" strike="noStrike" dirty="0">
                <a:solidFill>
                  <a:srgbClr val="4F5671"/>
                </a:solidFill>
                <a:effectLst/>
                <a:latin typeface="Arial" panose="020B0604020202020204" pitchFamily="34" charset="0"/>
                <a:hlinkClick r:id="rId3"/>
              </a:rPr>
              <a:t>47</a:t>
            </a:r>
            <a:r>
              <a:rPr lang="en-US" b="0" i="0" dirty="0">
                <a:solidFill>
                  <a:srgbClr val="222222"/>
                </a:solidFill>
                <a:effectLst/>
                <a:latin typeface="Arial" panose="020B0604020202020204" pitchFamily="34" charset="0"/>
              </a:rPr>
              <a:t>]. The CNN architecture is popular because of its significant advances in the accuracy obtained in different classification studies [</a:t>
            </a:r>
            <a:r>
              <a:rPr lang="en-US" b="1" i="0" u="none" strike="noStrike" dirty="0">
                <a:solidFill>
                  <a:srgbClr val="4F5671"/>
                </a:solidFill>
                <a:effectLst/>
                <a:latin typeface="Arial" panose="020B0604020202020204" pitchFamily="34" charset="0"/>
                <a:hlinkClick r:id="rId4"/>
              </a:rPr>
              <a:t>48</a:t>
            </a:r>
            <a:r>
              <a:rPr lang="en-US" b="0" i="0" dirty="0">
                <a:solidFill>
                  <a:srgbClr val="222222"/>
                </a:solidFill>
                <a:effectLst/>
                <a:latin typeface="Arial" panose="020B0604020202020204" pitchFamily="34" charset="0"/>
              </a:rPr>
              <a:t>,</a:t>
            </a:r>
            <a:r>
              <a:rPr lang="en-US" b="1" i="0" u="none" strike="noStrike" dirty="0">
                <a:solidFill>
                  <a:srgbClr val="4F5671"/>
                </a:solidFill>
                <a:effectLst/>
                <a:latin typeface="Arial" panose="020B0604020202020204" pitchFamily="34" charset="0"/>
                <a:hlinkClick r:id="rId5"/>
              </a:rPr>
              <a:t>49</a:t>
            </a:r>
            <a:r>
              <a:rPr lang="en-US" b="0" i="0" dirty="0">
                <a:solidFill>
                  <a:srgbClr val="222222"/>
                </a:solidFill>
                <a:effectLst/>
                <a:latin typeface="Arial" panose="020B0604020202020204" pitchFamily="34" charset="0"/>
              </a:rPr>
              <a:t>,</a:t>
            </a:r>
            <a:r>
              <a:rPr lang="en-US" b="1" i="0" u="none" strike="noStrike" dirty="0">
                <a:solidFill>
                  <a:srgbClr val="4F5671"/>
                </a:solidFill>
                <a:effectLst/>
                <a:latin typeface="Arial" panose="020B0604020202020204" pitchFamily="34" charset="0"/>
                <a:hlinkClick r:id="rId6"/>
              </a:rPr>
              <a:t>50</a:t>
            </a:r>
            <a:r>
              <a:rPr lang="en-US" b="0" i="0" dirty="0">
                <a:solidFill>
                  <a:srgbClr val="222222"/>
                </a:solidFill>
                <a:effectLst/>
                <a:latin typeface="Arial" panose="020B0604020202020204" pitchFamily="34" charset="0"/>
              </a:rPr>
              <a:t>]. </a:t>
            </a:r>
          </a:p>
          <a:p>
            <a:r>
              <a:rPr lang="en-US" b="0" i="0" dirty="0">
                <a:solidFill>
                  <a:srgbClr val="222222"/>
                </a:solidFill>
                <a:effectLst/>
                <a:latin typeface="Arial" panose="020B0604020202020204" pitchFamily="34" charset="0"/>
              </a:rPr>
              <a:t>Currently, trained deep CNN models have been used in a few existing methods for gender prediction. For instance, Ng et al. [</a:t>
            </a:r>
            <a:r>
              <a:rPr lang="en-US" b="1" i="0" u="none" strike="noStrike" dirty="0">
                <a:solidFill>
                  <a:srgbClr val="4F5671"/>
                </a:solidFill>
                <a:effectLst/>
                <a:latin typeface="Arial" panose="020B0604020202020204" pitchFamily="34" charset="0"/>
                <a:hlinkClick r:id="rId7"/>
              </a:rPr>
              <a:t>16</a:t>
            </a:r>
            <a:r>
              <a:rPr lang="en-US" b="0" i="0" dirty="0">
                <a:solidFill>
                  <a:srgbClr val="222222"/>
                </a:solidFill>
                <a:effectLst/>
                <a:latin typeface="Arial" panose="020B0604020202020204" pitchFamily="34" charset="0"/>
              </a:rPr>
              <a:t>] utilized a CNN model comprising seven layers for issues related to the domain of gender classification. </a:t>
            </a:r>
          </a:p>
          <a:p>
            <a:r>
              <a:rPr lang="en-US" b="0" i="0" dirty="0">
                <a:solidFill>
                  <a:srgbClr val="222222"/>
                </a:solidFill>
                <a:effectLst/>
                <a:latin typeface="Arial" panose="020B0604020202020204" pitchFamily="34" charset="0"/>
              </a:rPr>
              <a:t> training of CNN model was carried out on MIT pedestrian dataset for the prediction of gender classification. Overall accuracies of 80.4% and 79.2% were obtained on both front and rear views with a view classifier and without a view classifier, respectively. </a:t>
            </a:r>
          </a:p>
          <a:p>
            <a:r>
              <a:rPr lang="en-US" b="0" i="0" dirty="0">
                <a:solidFill>
                  <a:srgbClr val="222222"/>
                </a:solidFill>
                <a:effectLst/>
                <a:latin typeface="Arial" panose="020B0604020202020204" pitchFamily="34" charset="0"/>
              </a:rPr>
              <a:t>The proposed approach performed successfully on homogeneous datasets of a small size. </a:t>
            </a:r>
            <a:r>
              <a:rPr lang="en-US" b="0" i="0" dirty="0" err="1">
                <a:solidFill>
                  <a:srgbClr val="222222"/>
                </a:solidFill>
                <a:effectLst/>
                <a:latin typeface="Arial" panose="020B0604020202020204" pitchFamily="34" charset="0"/>
              </a:rPr>
              <a:t>Antipov</a:t>
            </a:r>
            <a:r>
              <a:rPr lang="en-US" b="0" i="0" dirty="0">
                <a:solidFill>
                  <a:srgbClr val="222222"/>
                </a:solidFill>
                <a:effectLst/>
                <a:latin typeface="Arial" panose="020B0604020202020204" pitchFamily="34" charset="0"/>
              </a:rPr>
              <a:t> et al. [</a:t>
            </a:r>
            <a:r>
              <a:rPr lang="en-US" b="1" i="0" u="none" strike="noStrike" dirty="0">
                <a:solidFill>
                  <a:srgbClr val="4F5671"/>
                </a:solidFill>
                <a:effectLst/>
                <a:latin typeface="Arial" panose="020B0604020202020204" pitchFamily="34" charset="0"/>
                <a:hlinkClick r:id="rId8"/>
              </a:rPr>
              <a:t>17</a:t>
            </a:r>
            <a:r>
              <a:rPr lang="en-US" b="0" i="0" dirty="0">
                <a:solidFill>
                  <a:srgbClr val="222222"/>
                </a:solidFill>
                <a:effectLst/>
                <a:latin typeface="Arial" panose="020B0604020202020204" pitchFamily="34" charset="0"/>
              </a:rPr>
              <a:t>] applied mini-CNN and </a:t>
            </a:r>
            <a:r>
              <a:rPr lang="en-US" b="0" i="0" dirty="0" err="1">
                <a:solidFill>
                  <a:srgbClr val="222222"/>
                </a:solidFill>
                <a:effectLst/>
                <a:latin typeface="Arial" panose="020B0604020202020204" pitchFamily="34" charset="0"/>
              </a:rPr>
              <a:t>AlexNet</a:t>
            </a:r>
            <a:r>
              <a:rPr lang="en-US" b="0" i="0" dirty="0">
                <a:solidFill>
                  <a:srgbClr val="222222"/>
                </a:solidFill>
                <a:effectLst/>
                <a:latin typeface="Arial" panose="020B0604020202020204" pitchFamily="34" charset="0"/>
              </a:rPr>
              <a:t>-CNN to learn features and compare them with hand-crafted features (HOG) to solve the issue of image feature selection</a:t>
            </a:r>
            <a:endParaRPr lang="en-US" dirty="0"/>
          </a:p>
        </p:txBody>
      </p:sp>
    </p:spTree>
    <p:extLst>
      <p:ext uri="{BB962C8B-B14F-4D97-AF65-F5344CB8AC3E}">
        <p14:creationId xmlns:p14="http://schemas.microsoft.com/office/powerpoint/2010/main" val="169911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2D660-745E-44C8-95D6-1CE033B462A8}"/>
              </a:ext>
            </a:extLst>
          </p:cNvPr>
          <p:cNvSpPr>
            <a:spLocks noGrp="1"/>
          </p:cNvSpPr>
          <p:nvPr>
            <p:ph type="title"/>
          </p:nvPr>
        </p:nvSpPr>
        <p:spPr/>
        <p:txBody>
          <a:bodyPr/>
          <a:lstStyle/>
          <a:p>
            <a:r>
              <a:rPr lang="en-US" dirty="0"/>
              <a:t>Material and methods</a:t>
            </a:r>
          </a:p>
        </p:txBody>
      </p:sp>
      <p:sp>
        <p:nvSpPr>
          <p:cNvPr id="3" name="Content Placeholder 2">
            <a:extLst>
              <a:ext uri="{FF2B5EF4-FFF2-40B4-BE49-F238E27FC236}">
                <a16:creationId xmlns:a16="http://schemas.microsoft.com/office/drawing/2014/main" id="{71297310-D932-D248-96FB-9E8F07A1618A}"/>
              </a:ext>
            </a:extLst>
          </p:cNvPr>
          <p:cNvSpPr>
            <a:spLocks noGrp="1"/>
          </p:cNvSpPr>
          <p:nvPr>
            <p:ph idx="1"/>
          </p:nvPr>
        </p:nvSpPr>
        <p:spPr/>
        <p:txBody>
          <a:bodyPr>
            <a:normAutofit fontScale="92500" lnSpcReduction="20000"/>
          </a:bodyPr>
          <a:lstStyle/>
          <a:p>
            <a:pPr algn="just"/>
            <a:r>
              <a:rPr lang="en-US" b="0" i="0" dirty="0">
                <a:solidFill>
                  <a:srgbClr val="222222"/>
                </a:solidFill>
                <a:effectLst/>
                <a:latin typeface="Arial" panose="020B0604020202020204" pitchFamily="34" charset="0"/>
              </a:rPr>
              <a:t>This section presents the proposed model 4-BSMAB and its major steps for PGC. These steps include pre-training of proposed model, dataset balancing, process of feature extraction from 4-BSMAB model, ACS-based feature optimization, and, at the end, classification. An overview of this model is A new architecture</a:t>
            </a:r>
          </a:p>
          <a:p>
            <a:pPr algn="just"/>
            <a:r>
              <a:rPr lang="en-US" b="0" i="0" dirty="0">
                <a:solidFill>
                  <a:srgbClr val="222222"/>
                </a:solidFill>
                <a:effectLst/>
                <a:latin typeface="Arial" panose="020B0604020202020204" pitchFamily="34" charset="0"/>
              </a:rPr>
              <a:t>, 4-BSMAB (4-branch subnets with modified </a:t>
            </a:r>
            <a:r>
              <a:rPr lang="en-US" b="0" i="0" dirty="0" err="1">
                <a:solidFill>
                  <a:srgbClr val="222222"/>
                </a:solidFill>
                <a:effectLst/>
                <a:latin typeface="Arial" panose="020B0604020202020204" pitchFamily="34" charset="0"/>
              </a:rPr>
              <a:t>AlexNet</a:t>
            </a:r>
            <a:r>
              <a:rPr lang="en-US" b="0" i="0" dirty="0">
                <a:solidFill>
                  <a:srgbClr val="222222"/>
                </a:solidFill>
                <a:effectLst/>
                <a:latin typeface="Arial" panose="020B0604020202020204" pitchFamily="34" charset="0"/>
              </a:rPr>
              <a:t> backbone), based on CNN architecture is introduced in this work for PGC. This newly developed model is derived from CNN network named </a:t>
            </a:r>
            <a:r>
              <a:rPr lang="en-US" b="0" i="0" dirty="0" err="1">
                <a:solidFill>
                  <a:srgbClr val="222222"/>
                </a:solidFill>
                <a:effectLst/>
                <a:latin typeface="Arial" panose="020B0604020202020204" pitchFamily="34" charset="0"/>
              </a:rPr>
              <a:t>AlexNet</a:t>
            </a:r>
            <a:r>
              <a:rPr lang="en-US" b="0" i="0" dirty="0">
                <a:solidFill>
                  <a:srgbClr val="222222"/>
                </a:solidFill>
                <a:effectLst/>
                <a:latin typeface="Arial" panose="020B0604020202020204" pitchFamily="34" charset="0"/>
              </a:rPr>
              <a:t> [</a:t>
            </a:r>
            <a:r>
              <a:rPr lang="en-US" b="1" i="0" u="none" strike="noStrike" dirty="0">
                <a:solidFill>
                  <a:srgbClr val="4F5671"/>
                </a:solidFill>
                <a:effectLst/>
                <a:latin typeface="Arial" panose="020B0604020202020204" pitchFamily="34" charset="0"/>
                <a:hlinkClick r:id="rId2"/>
              </a:rPr>
              <a:t>54</a:t>
            </a:r>
            <a:r>
              <a:rPr lang="en-US" b="0" i="0" dirty="0">
                <a:solidFill>
                  <a:srgbClr val="222222"/>
                </a:solidFill>
                <a:effectLst/>
                <a:latin typeface="Arial" panose="020B0604020202020204" pitchFamily="34" charset="0"/>
              </a:rPr>
              <a:t>]. </a:t>
            </a:r>
            <a:r>
              <a:rPr lang="en-US" b="0" i="0" dirty="0" err="1">
                <a:solidFill>
                  <a:srgbClr val="222222"/>
                </a:solidFill>
                <a:effectLst/>
                <a:latin typeface="Arial" panose="020B0604020202020204" pitchFamily="34" charset="0"/>
              </a:rPr>
              <a:t>AlexNet</a:t>
            </a:r>
            <a:r>
              <a:rPr lang="en-US" b="0" i="0" dirty="0">
                <a:solidFill>
                  <a:srgbClr val="222222"/>
                </a:solidFill>
                <a:effectLst/>
                <a:latin typeface="Arial" panose="020B0604020202020204" pitchFamily="34" charset="0"/>
              </a:rPr>
              <a:t> contains 25 layers including 5 convolutional layers, 3 fully connected layers, 3 pooling layers, 7 rectified linear unit (</a:t>
            </a:r>
            <a:r>
              <a:rPr lang="en-US" b="0" i="0" dirty="0" err="1">
                <a:solidFill>
                  <a:srgbClr val="222222"/>
                </a:solidFill>
                <a:effectLst/>
                <a:latin typeface="Arial" panose="020B0604020202020204" pitchFamily="34" charset="0"/>
              </a:rPr>
              <a:t>ReLU</a:t>
            </a:r>
            <a:r>
              <a:rPr lang="en-US" b="0" i="0" dirty="0">
                <a:solidFill>
                  <a:srgbClr val="222222"/>
                </a:solidFill>
                <a:effectLst/>
                <a:latin typeface="Arial" panose="020B0604020202020204" pitchFamily="34" charset="0"/>
              </a:rPr>
              <a:t>) layers, 2 dropout layers, and SoftMax layers and is divided into 3 repeating blocks named here as R1, R2, and R3. </a:t>
            </a:r>
          </a:p>
          <a:p>
            <a:pPr algn="just"/>
            <a:r>
              <a:rPr lang="en-US" b="0" i="0" dirty="0">
                <a:solidFill>
                  <a:srgbClr val="222222"/>
                </a:solidFill>
                <a:effectLst/>
                <a:latin typeface="Arial" panose="020B0604020202020204" pitchFamily="34" charset="0"/>
              </a:rPr>
              <a:t>The new model contains 64 layers including input and output layers. The architectural view of proposed model 4-BSMAB is presented in </a:t>
            </a:r>
            <a:r>
              <a:rPr lang="en-US" b="1" i="0" u="none" strike="noStrike" dirty="0">
                <a:solidFill>
                  <a:srgbClr val="4F5671"/>
                </a:solidFill>
                <a:effectLst/>
                <a:latin typeface="Arial" panose="020B0604020202020204" pitchFamily="34" charset="0"/>
                <a:hlinkClick r:id="rId3"/>
              </a:rPr>
              <a:t>Figure 2</a:t>
            </a:r>
            <a:r>
              <a:rPr lang="en-US" b="0" i="0" dirty="0">
                <a:solidFill>
                  <a:srgbClr val="222222"/>
                </a:solidFill>
                <a:effectLst/>
                <a:latin typeface="Arial" panose="020B0604020202020204" pitchFamily="34" charset="0"/>
              </a:rPr>
              <a:t>, and the details of layers are listed in </a:t>
            </a:r>
            <a:r>
              <a:rPr lang="en-US" b="1" i="0" u="none" strike="noStrike" dirty="0">
                <a:solidFill>
                  <a:srgbClr val="4F5671"/>
                </a:solidFill>
                <a:effectLst/>
                <a:latin typeface="Arial" panose="020B0604020202020204" pitchFamily="34" charset="0"/>
                <a:hlinkClick r:id="rId4"/>
              </a:rPr>
              <a:t>Table 1</a:t>
            </a:r>
            <a:r>
              <a:rPr lang="en-US" b="0" i="0" dirty="0">
                <a:solidFill>
                  <a:srgbClr val="222222"/>
                </a:solidFill>
                <a:effectLst/>
                <a:latin typeface="Arial" panose="020B0604020202020204" pitchFamily="34" charset="0"/>
              </a:rPr>
              <a:t>.</a:t>
            </a:r>
          </a:p>
          <a:p>
            <a:br>
              <a:rPr lang="en-US" b="0" i="0" dirty="0">
                <a:solidFill>
                  <a:srgbClr val="222222"/>
                </a:solidFill>
                <a:effectLst/>
                <a:latin typeface="Arial" panose="020B0604020202020204" pitchFamily="34" charset="0"/>
              </a:rPr>
            </a:br>
            <a:r>
              <a:rPr lang="en-US" b="0" i="0" dirty="0">
                <a:solidFill>
                  <a:srgbClr val="222222"/>
                </a:solidFill>
                <a:effectLst/>
                <a:latin typeface="Arial" panose="020B0604020202020204" pitchFamily="34" charset="0"/>
              </a:rPr>
              <a:t>presented in </a:t>
            </a:r>
            <a:r>
              <a:rPr lang="en-US" b="1" i="0" u="none" strike="noStrike" dirty="0">
                <a:solidFill>
                  <a:srgbClr val="4F5671"/>
                </a:solidFill>
                <a:effectLst/>
                <a:latin typeface="Arial" panose="020B0604020202020204" pitchFamily="34" charset="0"/>
                <a:hlinkClick r:id="rId5"/>
              </a:rPr>
              <a:t>Figure 1</a:t>
            </a:r>
            <a:r>
              <a:rPr lang="en-US" b="0" i="0" dirty="0">
                <a:solidFill>
                  <a:srgbClr val="222222"/>
                </a:solidFill>
                <a:effectLst/>
                <a:latin typeface="Arial" panose="020B0604020202020204" pitchFamily="34" charset="0"/>
              </a:rPr>
              <a:t>. These steps are elaborated in the upcoming section.</a:t>
            </a:r>
            <a:endParaRPr lang="en-US" dirty="0"/>
          </a:p>
        </p:txBody>
      </p:sp>
    </p:spTree>
    <p:extLst>
      <p:ext uri="{BB962C8B-B14F-4D97-AF65-F5344CB8AC3E}">
        <p14:creationId xmlns:p14="http://schemas.microsoft.com/office/powerpoint/2010/main" val="125746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AC3CA-C06C-4CA6-0B0F-091BE4363C04}"/>
              </a:ext>
            </a:extLst>
          </p:cNvPr>
          <p:cNvSpPr>
            <a:spLocks noGrp="1"/>
          </p:cNvSpPr>
          <p:nvPr>
            <p:ph type="title"/>
          </p:nvPr>
        </p:nvSpPr>
        <p:spPr/>
        <p:txBody>
          <a:bodyPr/>
          <a:lstStyle/>
          <a:p>
            <a:r>
              <a:rPr lang="en-US" dirty="0"/>
              <a:t>Result:</a:t>
            </a:r>
          </a:p>
        </p:txBody>
      </p:sp>
      <p:pic>
        <p:nvPicPr>
          <p:cNvPr id="7" name="Content Placeholder 6">
            <a:extLst>
              <a:ext uri="{FF2B5EF4-FFF2-40B4-BE49-F238E27FC236}">
                <a16:creationId xmlns:a16="http://schemas.microsoft.com/office/drawing/2014/main" id="{F54A20DD-D261-F4DA-5CDB-72FDCCD6F4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5758" y="2160588"/>
            <a:ext cx="5620522" cy="3881437"/>
          </a:xfrm>
        </p:spPr>
      </p:pic>
    </p:spTree>
    <p:extLst>
      <p:ext uri="{BB962C8B-B14F-4D97-AF65-F5344CB8AC3E}">
        <p14:creationId xmlns:p14="http://schemas.microsoft.com/office/powerpoint/2010/main" val="2186689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75CB9-1EC9-10DE-77FA-8CB04FBABB06}"/>
              </a:ext>
            </a:extLst>
          </p:cNvPr>
          <p:cNvSpPr>
            <a:spLocks noGrp="1"/>
          </p:cNvSpPr>
          <p:nvPr>
            <p:ph type="title"/>
          </p:nvPr>
        </p:nvSpPr>
        <p:spPr/>
        <p:txBody>
          <a:bodyPr/>
          <a:lstStyle/>
          <a:p>
            <a:r>
              <a:rPr lang="en-US" dirty="0"/>
              <a:t>Result –count:</a:t>
            </a:r>
          </a:p>
        </p:txBody>
      </p:sp>
      <p:pic>
        <p:nvPicPr>
          <p:cNvPr id="5" name="Content Placeholder 4">
            <a:extLst>
              <a:ext uri="{FF2B5EF4-FFF2-40B4-BE49-F238E27FC236}">
                <a16:creationId xmlns:a16="http://schemas.microsoft.com/office/drawing/2014/main" id="{468441DE-2D0C-A36A-138D-B455924400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2598" y="2160588"/>
            <a:ext cx="6666841" cy="3881437"/>
          </a:xfrm>
        </p:spPr>
      </p:pic>
    </p:spTree>
    <p:extLst>
      <p:ext uri="{BB962C8B-B14F-4D97-AF65-F5344CB8AC3E}">
        <p14:creationId xmlns:p14="http://schemas.microsoft.com/office/powerpoint/2010/main" val="3189311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26CF5-AA22-7D18-8733-39EAF42A817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32E4DF7-D8CB-CA45-32A0-22DDD7F9C27D}"/>
              </a:ext>
            </a:extLst>
          </p:cNvPr>
          <p:cNvSpPr>
            <a:spLocks noGrp="1"/>
          </p:cNvSpPr>
          <p:nvPr>
            <p:ph idx="1"/>
          </p:nvPr>
        </p:nvSpPr>
        <p:spPr/>
        <p:txBody>
          <a:bodyPr>
            <a:normAutofit fontScale="62500" lnSpcReduction="20000"/>
          </a:bodyPr>
          <a:lstStyle/>
          <a:p>
            <a:pPr algn="just"/>
            <a:r>
              <a:rPr lang="en-US" b="0" i="0" dirty="0">
                <a:solidFill>
                  <a:srgbClr val="222222"/>
                </a:solidFill>
                <a:effectLst/>
                <a:latin typeface="Arial" panose="020B0604020202020204" pitchFamily="34" charset="0"/>
              </a:rPr>
              <a:t>A novel CNN-based framework, 4-BSMAB, was assessed for feature extraction, and ACS was used for the selection of optimized feature sets. The SoftMax classifier was utilized to train 4-BSMAB model on the existing CIFAR-100 dataset, and features were obtained from common pedestrian datasets.</a:t>
            </a:r>
          </a:p>
          <a:p>
            <a:pPr algn="just"/>
            <a:r>
              <a:rPr lang="en-US" b="0" i="0" dirty="0">
                <a:solidFill>
                  <a:srgbClr val="222222"/>
                </a:solidFill>
                <a:effectLst/>
                <a:latin typeface="Arial" panose="020B0604020202020204" pitchFamily="34" charset="0"/>
              </a:rPr>
              <a:t> An optimized feature set obtained with ACS optimization technique was provided to various classifiers of SVM and KNN for PGC. Five-fold-type cross-validation was carried out to train and test the pedestrian datasets. Extensive experimentation was carried out with various feature subsets, and the details of only five experiments conducted on each dataset were mentioned. It was observed from the experimentation </a:t>
            </a:r>
          </a:p>
          <a:p>
            <a:pPr algn="just"/>
            <a:r>
              <a:rPr lang="en-US" b="0" i="0" dirty="0">
                <a:solidFill>
                  <a:srgbClr val="222222"/>
                </a:solidFill>
                <a:effectLst/>
                <a:latin typeface="Arial" panose="020B0604020202020204" pitchFamily="34" charset="0"/>
              </a:rPr>
              <a:t>results that the optimized feature subset with 100 features produced a lower accuracy of 81.3%, whereas 1000-featuresubset performed better and achieved 85.4% accuracy with FKNN classifier, and 92% AUC with CSVM classifier, on MIT dataset. A comparison of the results of proposed model and existing state-of-the-art methods on MIT dataset was presented, and it was observed that the proposed method outperformed existing gender classification approaches. It was also noted that CSVM classifier performed better on PKU-Reid dataset and generated 93% accuracy and 96% AUC. The experimentation results also show that most of the classifiers produced better results with 1000-optimized feature subset and obtained second best results with an optimized feature subset of 100 features.</a:t>
            </a:r>
          </a:p>
          <a:p>
            <a:pPr algn="just"/>
            <a:r>
              <a:rPr lang="en-US" b="0" i="0" dirty="0">
                <a:solidFill>
                  <a:srgbClr val="222222"/>
                </a:solidFill>
                <a:effectLst/>
                <a:latin typeface="Arial" panose="020B0604020202020204" pitchFamily="34" charset="0"/>
              </a:rPr>
              <a:t> As per findings, results on PKU-Reid are not available in the relevant literature, and a performance comparison in this regard is not possible. Although the proposed framework produced satisfactory results, the accuracy can still be improved further. In future work, other approaches such as LSTMs, manifold learning, and quantum deep learning may be explored for better performance.</a:t>
            </a:r>
          </a:p>
          <a:p>
            <a:br>
              <a:rPr lang="en-US" b="0" i="0" dirty="0">
                <a:solidFill>
                  <a:srgbClr val="222222"/>
                </a:solidFill>
                <a:effectLst/>
                <a:latin typeface="Arial" panose="020B0604020202020204" pitchFamily="34" charset="0"/>
              </a:rPr>
            </a:br>
            <a:endParaRPr lang="en-US" dirty="0"/>
          </a:p>
        </p:txBody>
      </p:sp>
    </p:spTree>
    <p:extLst>
      <p:ext uri="{BB962C8B-B14F-4D97-AF65-F5344CB8AC3E}">
        <p14:creationId xmlns:p14="http://schemas.microsoft.com/office/powerpoint/2010/main" val="10968660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TotalTime>
  <Words>1485</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Google Sans</vt:lpstr>
      <vt:lpstr>Trebuchet MS</vt:lpstr>
      <vt:lpstr>Wingdings 3</vt:lpstr>
      <vt:lpstr>Facet</vt:lpstr>
      <vt:lpstr>GENDER CLASSFICATION MODEL</vt:lpstr>
      <vt:lpstr>outline</vt:lpstr>
      <vt:lpstr>Indroduction </vt:lpstr>
      <vt:lpstr>Related work</vt:lpstr>
      <vt:lpstr>Deep learning</vt:lpstr>
      <vt:lpstr>Material and methods</vt:lpstr>
      <vt:lpstr>Result:</vt:lpstr>
      <vt:lpstr>Result –count: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CLASSFICATION MODEL</dc:title>
  <dc:creator>User</dc:creator>
  <cp:lastModifiedBy>User</cp:lastModifiedBy>
  <cp:revision>5</cp:revision>
  <dcterms:created xsi:type="dcterms:W3CDTF">2024-04-03T12:50:50Z</dcterms:created>
  <dcterms:modified xsi:type="dcterms:W3CDTF">2024-04-05T04:22:19Z</dcterms:modified>
</cp:coreProperties>
</file>