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11" r:id="rId4"/>
    <p:sldId id="291" r:id="rId5"/>
    <p:sldId id="316" r:id="rId6"/>
    <p:sldId id="308" r:id="rId7"/>
    <p:sldId id="307" r:id="rId8"/>
    <p:sldId id="293" r:id="rId9"/>
    <p:sldId id="312" r:id="rId10"/>
    <p:sldId id="294" r:id="rId11"/>
    <p:sldId id="296" r:id="rId12"/>
    <p:sldId id="317" r:id="rId13"/>
    <p:sldId id="318" r:id="rId14"/>
    <p:sldId id="319" r:id="rId15"/>
    <p:sldId id="320" r:id="rId16"/>
    <p:sldId id="321" r:id="rId17"/>
    <p:sldId id="313" r:id="rId18"/>
    <p:sldId id="300" r:id="rId19"/>
    <p:sldId id="301" r:id="rId20"/>
    <p:sldId id="303" r:id="rId21"/>
    <p:sldId id="304" r:id="rId22"/>
    <p:sldId id="315" r:id="rId23"/>
    <p:sldId id="306" r:id="rId24"/>
    <p:sldId id="283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44" autoAdjust="0"/>
    <p:restoredTop sz="74614" autoAdjust="0"/>
  </p:normalViewPr>
  <p:slideViewPr>
    <p:cSldViewPr snapToGrid="0">
      <p:cViewPr varScale="1">
        <p:scale>
          <a:sx n="82" d="100"/>
          <a:sy n="82" d="100"/>
        </p:scale>
        <p:origin x="72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一级标题</a:t>
            </a:r>
            <a:r>
              <a:rPr lang="zh-CN" altLang="en-US" baseline="0" dirty="0"/>
              <a:t> </a:t>
            </a:r>
            <a:r>
              <a:rPr lang="en-US" altLang="zh-CN" baseline="0" dirty="0"/>
              <a:t>36</a:t>
            </a:r>
          </a:p>
          <a:p>
            <a:r>
              <a:rPr lang="zh-CN" altLang="en-US" baseline="0" dirty="0"/>
              <a:t>二级标题 </a:t>
            </a:r>
            <a:r>
              <a:rPr lang="en-US" altLang="zh-CN" baseline="0" dirty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1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换图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9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Heterogeneity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-&gt;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flexible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deep</a:t>
            </a:r>
            <a:r>
              <a:rPr lang="zh-CN" altLang="en-US" baseline="0" dirty="0"/>
              <a:t> </a:t>
            </a:r>
            <a:r>
              <a:rPr lang="en-US" altLang="zh-CN" baseline="0" dirty="0"/>
              <a:t>NN</a:t>
            </a:r>
            <a:r>
              <a:rPr lang="zh-CN" altLang="en-US" baseline="0" dirty="0"/>
              <a:t> </a:t>
            </a:r>
            <a:r>
              <a:rPr lang="en-US" altLang="zh-CN" baseline="0" dirty="0"/>
              <a:t>based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framework</a:t>
            </a:r>
            <a:endParaRPr lang="zh-CN" altLang="en-US" baseline="0" dirty="0"/>
          </a:p>
          <a:p>
            <a:r>
              <a:rPr lang="en-US" altLang="zh-CN" baseline="0" dirty="0"/>
              <a:t>Interpretability-&gt;</a:t>
            </a:r>
            <a:r>
              <a:rPr lang="zh-CN" altLang="en-US" baseline="0" dirty="0"/>
              <a:t> </a:t>
            </a:r>
            <a:r>
              <a:rPr lang="en-US" altLang="zh-CN" baseline="0" dirty="0"/>
              <a:t>Meta-path</a:t>
            </a:r>
            <a:r>
              <a:rPr lang="zh-CN" altLang="en-US" baseline="0" dirty="0"/>
              <a:t> </a:t>
            </a:r>
            <a:r>
              <a:rPr lang="en-US" altLang="zh-CN" baseline="0" dirty="0"/>
              <a:t>based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context</a:t>
            </a:r>
            <a:r>
              <a:rPr lang="zh-CN" altLang="en-US" baseline="0" dirty="0"/>
              <a:t> </a:t>
            </a:r>
            <a:r>
              <a:rPr lang="en-US" altLang="zh-CN" baseline="0" dirty="0"/>
              <a:t>embedding</a:t>
            </a:r>
            <a:endParaRPr lang="zh-CN" altLang="en-US" baseline="0" dirty="0"/>
          </a:p>
          <a:p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Effect-&gt;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co-attention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endParaRPr lang="zh-CN" altLang="en-US" dirty="0"/>
          </a:p>
          <a:p>
            <a:r>
              <a:rPr lang="en-US" altLang="zh-CN" dirty="0"/>
              <a:t>Rank</a:t>
            </a:r>
            <a:r>
              <a:rPr lang="zh-CN" altLang="en-US" baseline="0" dirty="0"/>
              <a:t>     </a:t>
            </a:r>
            <a:r>
              <a:rPr lang="en-US" altLang="zh-CN" baseline="0" dirty="0"/>
              <a:t>-&gt;</a:t>
            </a:r>
            <a:r>
              <a:rPr lang="zh-CN" altLang="en-US" baseline="0" dirty="0"/>
              <a:t> </a:t>
            </a:r>
            <a:r>
              <a:rPr lang="en-US" altLang="zh-CN" baseline="0" dirty="0"/>
              <a:t>Ranking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predication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model</a:t>
            </a:r>
            <a:endParaRPr lang="zh-CN" alt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详细写一下采样策略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3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2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2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6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07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16&amp;17</a:t>
            </a:r>
            <a:r>
              <a:rPr lang="zh-CN" altLang="en-US" dirty="0"/>
              <a:t>合并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2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Our complete model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consistently better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 all the baselines on the three datasets.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Overall performance: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mp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of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HIN based methods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SVDFeaturehete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SVDFeaturemp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FMGrank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outperform CF methods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ItemKNN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BPR and MF) in most cases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MCRec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significantly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outperforms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CF,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NN,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HIN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zh-CN" altLang="en-US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91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7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01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字放大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3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8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5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0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一级标题不要黑体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5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UMDM</a:t>
            </a:r>
            <a:endParaRPr lang="zh-CN" altLang="en-US" dirty="0"/>
          </a:p>
          <a:p>
            <a:r>
              <a:rPr lang="en-US" altLang="zh-CN" dirty="0"/>
              <a:t>Movies</a:t>
            </a:r>
            <a:r>
              <a:rPr lang="zh-CN" altLang="en-US" baseline="0" dirty="0"/>
              <a:t> </a:t>
            </a:r>
            <a:r>
              <a:rPr lang="en-US" altLang="zh-CN" baseline="0" dirty="0"/>
              <a:t>having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same</a:t>
            </a:r>
            <a:r>
              <a:rPr lang="zh-CN" altLang="en-US" baseline="0" dirty="0"/>
              <a:t> </a:t>
            </a:r>
            <a:r>
              <a:rPr lang="en-US" altLang="zh-CN" baseline="0" dirty="0"/>
              <a:t>type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movies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user</a:t>
            </a:r>
            <a:r>
              <a:rPr lang="zh-CN" altLang="en-US" baseline="0" dirty="0"/>
              <a:t> </a:t>
            </a:r>
            <a:r>
              <a:rPr lang="en-US" altLang="zh-CN" baseline="0" dirty="0"/>
              <a:t>viewed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5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8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突出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7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42.jpeg"/><Relationship Id="rId10" Type="http://schemas.openxmlformats.org/officeDocument/2006/relationships/image" Target="../media/image46.png"/><Relationship Id="rId4" Type="http://schemas.openxmlformats.org/officeDocument/2006/relationships/image" Target="../media/image41.jpe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6200000">
            <a:off x="11483147" y="540416"/>
            <a:ext cx="1178147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圆角矩形 56"/>
          <p:cNvSpPr/>
          <p:nvPr/>
        </p:nvSpPr>
        <p:spPr>
          <a:xfrm rot="16200000" flipV="1">
            <a:off x="10497854" y="73129"/>
            <a:ext cx="1180378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3" y="31405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9"/>
            <a:ext cx="2286000" cy="1160896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1828800" y="133019"/>
            <a:ext cx="10354648" cy="11608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7609" y="1547977"/>
            <a:ext cx="8505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Leveraging Meta-path based Context </a:t>
            </a:r>
          </a:p>
          <a:p>
            <a:pPr algn="ctr"/>
            <a:r>
              <a:rPr kumimoji="1" lang="en-US" altLang="zh-CN" sz="40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for Top-N Recommendation </a:t>
            </a:r>
          </a:p>
          <a:p>
            <a:pPr algn="ctr"/>
            <a:r>
              <a:rPr kumimoji="1" lang="en-US" altLang="zh-CN" sz="40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with a Neural Co-attention Model</a:t>
            </a:r>
            <a:endParaRPr kumimoji="1" lang="zh-CN" altLang="en-US" sz="40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5004" y="3598642"/>
            <a:ext cx="879103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Binbin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Hu</a:t>
            </a: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24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Chuan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Shi</a:t>
            </a: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Wayne Xin Zhao</a:t>
            </a: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Philip S. Yu</a:t>
            </a: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Beijing University of Posts and Telecommunications, Beijing, China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Renming University of China, Beijing, China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aseline="30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University of Illinois at Chicago, IL, USA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96" y="5575441"/>
            <a:ext cx="1014607" cy="10146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37" y="5575440"/>
            <a:ext cx="1029365" cy="1014607"/>
          </a:xfrm>
          <a:prstGeom prst="rect">
            <a:avLst/>
          </a:prstGeom>
        </p:spPr>
      </p:pic>
      <p:pic>
        <p:nvPicPr>
          <p:cNvPr id="1026" name="Picture 2" descr="https://ss1.bdstatic.com/70cFuXSh_Q1YnxGkpoWK1HF6hhy/it/u=3912294435,3534211026&amp;fm=27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67" y="5559387"/>
            <a:ext cx="1014607" cy="101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64646" y="267581"/>
            <a:ext cx="1620948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Challenges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2343873" y="295670"/>
            <a:ext cx="2662066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Research Problems</a:t>
            </a: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5059727" y="119488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437586" y="1046692"/>
            <a:ext cx="2022537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Heterogeneity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21809" y="1463926"/>
            <a:ext cx="6770188" cy="49244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Comprehensively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5066057" y="216498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437586" y="2004488"/>
            <a:ext cx="2229324" cy="5245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Interpretability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37585" y="2531580"/>
            <a:ext cx="6402369" cy="49244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context semantics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</a:t>
            </a:r>
          </a:p>
        </p:txBody>
      </p:sp>
      <p:sp>
        <p:nvSpPr>
          <p:cNvPr id="38" name="圆角矩形 37"/>
          <p:cNvSpPr/>
          <p:nvPr/>
        </p:nvSpPr>
        <p:spPr>
          <a:xfrm rot="10800000" flipV="1">
            <a:off x="5060138" y="324592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421809" y="3101475"/>
            <a:ext cx="2021703" cy="5245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Mutual Effect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57110" y="3581730"/>
            <a:ext cx="6734884" cy="8925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effect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user-item pair and meta-path based context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5059726" y="460772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544443" y="4459528"/>
            <a:ext cx="904411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Rank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7110" y="4954535"/>
            <a:ext cx="6582492" cy="49244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more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useful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ranking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model for HIN based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6" y="1493356"/>
            <a:ext cx="4348443" cy="3317526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58335" y="5665812"/>
            <a:ext cx="1020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eta-path based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for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ommendation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MCRec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68227" y="303513"/>
            <a:ext cx="225894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Overall Framework</a:t>
            </a: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7" y="1710705"/>
            <a:ext cx="9764238" cy="3426120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 bwMode="auto">
          <a:xfrm>
            <a:off x="1192387" y="2306444"/>
            <a:ext cx="4185032" cy="22072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386248" y="1496626"/>
            <a:ext cx="3623714" cy="384560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9004941" y="1479096"/>
            <a:ext cx="2025458" cy="387991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文本框 40"/>
          <p:cNvSpPr txBox="1"/>
          <p:nvPr/>
        </p:nvSpPr>
        <p:spPr>
          <a:xfrm>
            <a:off x="3328066" y="851100"/>
            <a:ext cx="1715722" cy="49244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5085493" y="980026"/>
            <a:ext cx="315200" cy="309676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80294" y="884272"/>
            <a:ext cx="5213697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flexible deep NN based framework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151607" y="5576429"/>
            <a:ext cx="4185032" cy="1046603"/>
          </a:xfrm>
          <a:prstGeom prst="wedgeRoundRectCallout">
            <a:avLst>
              <a:gd name="adj1" fmla="val 28818"/>
              <a:gd name="adj2" fmla="val -14697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2387" y="5540604"/>
            <a:ext cx="1885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479" y="6099730"/>
            <a:ext cx="41633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Meta-path based context embedding</a:t>
            </a:r>
          </a:p>
        </p:txBody>
      </p:sp>
      <p:sp>
        <p:nvSpPr>
          <p:cNvPr id="33" name="燕尾形 32"/>
          <p:cNvSpPr/>
          <p:nvPr/>
        </p:nvSpPr>
        <p:spPr>
          <a:xfrm rot="5400000">
            <a:off x="1877802" y="5936190"/>
            <a:ext cx="315200" cy="309676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4519244" y="5597009"/>
            <a:ext cx="3698362" cy="1046603"/>
          </a:xfrm>
          <a:prstGeom prst="wedgeRoundRectCallout">
            <a:avLst>
              <a:gd name="adj1" fmla="val 27502"/>
              <a:gd name="adj2" fmla="val -73290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86248" y="5545690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Effect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04116" y="6120310"/>
            <a:ext cx="3613490" cy="452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co-attention mechanism</a:t>
            </a:r>
          </a:p>
        </p:txBody>
      </p:sp>
      <p:sp>
        <p:nvSpPr>
          <p:cNvPr id="37" name="燕尾形 36"/>
          <p:cNvSpPr/>
          <p:nvPr/>
        </p:nvSpPr>
        <p:spPr>
          <a:xfrm rot="5400000">
            <a:off x="6080184" y="5956770"/>
            <a:ext cx="315200" cy="309676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8341243" y="5608448"/>
            <a:ext cx="3218125" cy="1046603"/>
          </a:xfrm>
          <a:prstGeom prst="wedgeRoundRectCallout">
            <a:avLst>
              <a:gd name="adj1" fmla="val -72"/>
              <a:gd name="adj2" fmla="val -73290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459179" y="5564798"/>
            <a:ext cx="784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26115" y="6131749"/>
            <a:ext cx="3169650" cy="452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 predication model</a:t>
            </a:r>
          </a:p>
        </p:txBody>
      </p:sp>
      <p:sp>
        <p:nvSpPr>
          <p:cNvPr id="48" name="燕尾形 47"/>
          <p:cNvSpPr/>
          <p:nvPr/>
        </p:nvSpPr>
        <p:spPr>
          <a:xfrm rot="5400000">
            <a:off x="9693674" y="5944892"/>
            <a:ext cx="315200" cy="309676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" grpId="0" animBg="1"/>
      <p:bldP spid="6" grpId="0"/>
      <p:bldP spid="7" grpId="0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/>
      <p:bldP spid="41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50295" y="324436"/>
            <a:ext cx="4819428" cy="3847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Embedding Model for user, item and context</a:t>
            </a: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1" y="807868"/>
            <a:ext cx="4277461" cy="161086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1" y="3101992"/>
            <a:ext cx="4496131" cy="2321101"/>
          </a:xfrm>
          <a:prstGeom prst="rect">
            <a:avLst/>
          </a:prstGeom>
        </p:spPr>
      </p:pic>
      <p:sp>
        <p:nvSpPr>
          <p:cNvPr id="50" name="圆角矩形 49"/>
          <p:cNvSpPr/>
          <p:nvPr/>
        </p:nvSpPr>
        <p:spPr bwMode="auto">
          <a:xfrm>
            <a:off x="634999" y="1098550"/>
            <a:ext cx="1803403" cy="103187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 rot="10800000">
            <a:off x="381000" y="2876549"/>
            <a:ext cx="5065735" cy="2670616"/>
          </a:xfrm>
          <a:prstGeom prst="wedgeRoundRectCallout">
            <a:avLst>
              <a:gd name="adj1" fmla="val 29253"/>
              <a:gd name="adj2" fmla="val 78183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5923772" y="3239636"/>
            <a:ext cx="216862" cy="20016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04430" y="3062417"/>
            <a:ext cx="4903066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Priority based Sampling Strategy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 rot="10800000" flipV="1">
            <a:off x="5989412" y="4358263"/>
            <a:ext cx="209575" cy="18728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62782" y="4241432"/>
            <a:ext cx="5243855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 &amp; Pooling for Encoding Context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31004" y="5662978"/>
            <a:ext cx="103746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814" y="4670495"/>
            <a:ext cx="2346170" cy="56053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456" y="5160428"/>
            <a:ext cx="3819732" cy="62662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938" y="5868887"/>
            <a:ext cx="2939778" cy="826011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6198986" y="3524699"/>
            <a:ext cx="568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SVD/FM for pre-training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based random walk based on meta paths</a:t>
            </a:r>
          </a:p>
        </p:txBody>
      </p:sp>
      <p:sp>
        <p:nvSpPr>
          <p:cNvPr id="75" name="圆角矩形 74"/>
          <p:cNvSpPr/>
          <p:nvPr/>
        </p:nvSpPr>
        <p:spPr bwMode="auto">
          <a:xfrm>
            <a:off x="634999" y="848069"/>
            <a:ext cx="1715296" cy="25048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280" y="962587"/>
            <a:ext cx="3299163" cy="62865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380" y="1563216"/>
            <a:ext cx="3290377" cy="695325"/>
          </a:xfrm>
          <a:prstGeom prst="rect">
            <a:avLst/>
          </a:prstGeom>
        </p:spPr>
      </p:pic>
      <p:sp>
        <p:nvSpPr>
          <p:cNvPr id="76" name="圆角矩形标注 75"/>
          <p:cNvSpPr/>
          <p:nvPr/>
        </p:nvSpPr>
        <p:spPr>
          <a:xfrm rot="10800000">
            <a:off x="4217322" y="933742"/>
            <a:ext cx="3489063" cy="1324798"/>
          </a:xfrm>
          <a:prstGeom prst="wedgeRoundRectCallout">
            <a:avLst>
              <a:gd name="adj1" fmla="val 100226"/>
              <a:gd name="adj2" fmla="val 47507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 bwMode="auto">
          <a:xfrm>
            <a:off x="634999" y="2124440"/>
            <a:ext cx="1715296" cy="25048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8" name="圆角矩形标注 87"/>
          <p:cNvSpPr/>
          <p:nvPr/>
        </p:nvSpPr>
        <p:spPr>
          <a:xfrm rot="10800000">
            <a:off x="4195292" y="931829"/>
            <a:ext cx="3489062" cy="1324798"/>
          </a:xfrm>
          <a:prstGeom prst="wedgeRoundRectCallout">
            <a:avLst>
              <a:gd name="adj1" fmla="val 100003"/>
              <a:gd name="adj2" fmla="val -47532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8486820" y="1174463"/>
            <a:ext cx="2261620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Look up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1431" y="1661201"/>
            <a:ext cx="2108128" cy="895859"/>
          </a:xfrm>
          <a:prstGeom prst="rect">
            <a:avLst/>
          </a:prstGeom>
        </p:spPr>
      </p:pic>
      <p:sp>
        <p:nvSpPr>
          <p:cNvPr id="91" name="圆角矩形 90"/>
          <p:cNvSpPr/>
          <p:nvPr/>
        </p:nvSpPr>
        <p:spPr>
          <a:xfrm rot="10800000" flipV="1">
            <a:off x="8240644" y="1341775"/>
            <a:ext cx="216862" cy="20016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5989411" y="5868887"/>
            <a:ext cx="209575" cy="18728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 rot="10800000" flipV="1">
            <a:off x="5446735" y="276236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56473" y="2557060"/>
            <a:ext cx="5945854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Meta-path based Context Embedding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 rot="10800000" flipV="1">
            <a:off x="7968407" y="90238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52711" y="718525"/>
            <a:ext cx="3586234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User/Item Embedding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 animBg="1"/>
      <p:bldP spid="51" grpId="0" animBg="1"/>
      <p:bldP spid="52" grpId="0"/>
      <p:bldP spid="53" grpId="0" animBg="1"/>
      <p:bldP spid="54" grpId="0"/>
      <p:bldP spid="56" grpId="0"/>
      <p:bldP spid="74" grpId="0"/>
      <p:bldP spid="75" grpId="0" animBg="1"/>
      <p:bldP spid="76" grpId="0" animBg="1"/>
      <p:bldP spid="79" grpId="0" animBg="1"/>
      <p:bldP spid="88" grpId="0" animBg="1"/>
      <p:bldP spid="89" grpId="0"/>
      <p:bldP spid="91" grpId="0" animBg="1"/>
      <p:bldP spid="40" grpId="0" animBg="1"/>
      <p:bldP spid="41" grpId="0" animBg="1"/>
      <p:bldP spid="42" grpId="0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1" y="252153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51107" y="310560"/>
            <a:ext cx="359302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Embedding Improvement Model</a:t>
            </a: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2" y="2963894"/>
            <a:ext cx="3730199" cy="297814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112164" y="1717547"/>
            <a:ext cx="276613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Path Attention Part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032" y="2290009"/>
            <a:ext cx="4166688" cy="87635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209" y="3151249"/>
            <a:ext cx="2811378" cy="81893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209" y="3945633"/>
            <a:ext cx="2454205" cy="68752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516493" y="2515994"/>
            <a:ext cx="1601716" cy="41652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 score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72673" y="3289090"/>
            <a:ext cx="966927" cy="41652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9615" y="3947032"/>
            <a:ext cx="761743" cy="41652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5884378" y="4786432"/>
            <a:ext cx="189686" cy="19105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40870" y="4593047"/>
            <a:ext cx="4026932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 and Item Attention Part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192" y="5280573"/>
            <a:ext cx="3526220" cy="65269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619246" y="5403296"/>
            <a:ext cx="1582480" cy="41652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score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356" y="5898719"/>
            <a:ext cx="1853055" cy="739396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140870" y="6024085"/>
            <a:ext cx="761743" cy="41652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74" y="797242"/>
            <a:ext cx="4277461" cy="1610867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 bwMode="auto">
          <a:xfrm>
            <a:off x="2054224" y="797243"/>
            <a:ext cx="2034382" cy="163877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圆角矩形标注 52"/>
          <p:cNvSpPr/>
          <p:nvPr/>
        </p:nvSpPr>
        <p:spPr>
          <a:xfrm rot="10800000">
            <a:off x="380997" y="2833666"/>
            <a:ext cx="4469315" cy="3005274"/>
          </a:xfrm>
          <a:prstGeom prst="wedgeRoundRectCallout">
            <a:avLst>
              <a:gd name="adj1" fmla="val 923"/>
              <a:gd name="adj2" fmla="val 59697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5494652" y="133293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04390" y="1127634"/>
            <a:ext cx="4334837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Neural Co-attention Model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10800000" flipV="1">
            <a:off x="5836930" y="1918842"/>
            <a:ext cx="189686" cy="19105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7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41" grpId="0"/>
      <p:bldP spid="42" grpId="0" animBg="1"/>
      <p:bldP spid="44" grpId="0"/>
      <p:bldP spid="46" grpId="0"/>
      <p:bldP spid="48" grpId="0"/>
      <p:bldP spid="52" grpId="0" animBg="1"/>
      <p:bldP spid="53" grpId="0" animBg="1"/>
      <p:bldP spid="54" grpId="0" animBg="1"/>
      <p:bldP spid="55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1" y="252153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42809" y="320193"/>
            <a:ext cx="292938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Ranking prediction Model</a:t>
            </a: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3" y="790047"/>
            <a:ext cx="4277461" cy="1610867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 bwMode="auto">
          <a:xfrm>
            <a:off x="4071938" y="797243"/>
            <a:ext cx="865996" cy="163877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05" y="2693560"/>
            <a:ext cx="3609787" cy="3406336"/>
          </a:xfrm>
          <a:prstGeom prst="rect">
            <a:avLst/>
          </a:prstGeom>
        </p:spPr>
      </p:pic>
      <p:sp>
        <p:nvSpPr>
          <p:cNvPr id="38" name="圆角矩形标注 37"/>
          <p:cNvSpPr/>
          <p:nvPr/>
        </p:nvSpPr>
        <p:spPr>
          <a:xfrm rot="10800000">
            <a:off x="716844" y="2679698"/>
            <a:ext cx="4221089" cy="3467713"/>
          </a:xfrm>
          <a:prstGeom prst="wedgeRoundRectCallout">
            <a:avLst>
              <a:gd name="adj1" fmla="val -39447"/>
              <a:gd name="adj2" fmla="val 55515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96171" y="1551147"/>
            <a:ext cx="1826137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239" y="2179357"/>
            <a:ext cx="2880320" cy="47013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986339" y="2690444"/>
            <a:ext cx="3215235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609" y="3283379"/>
            <a:ext cx="3600000" cy="153333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966169" y="4825079"/>
            <a:ext cx="5030540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with negative sampling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149" y="5426385"/>
            <a:ext cx="4760340" cy="485904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 rot="10800000" flipV="1">
            <a:off x="5793266" y="1760588"/>
            <a:ext cx="189686" cy="19105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76483" y="2853927"/>
            <a:ext cx="189686" cy="19105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5737370" y="5034166"/>
            <a:ext cx="189686" cy="19105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5272193" y="121260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81931" y="1007302"/>
            <a:ext cx="6692213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Ranking Prediction Model based on MLP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/>
      <p:bldP spid="43" grpId="0"/>
      <p:bldP spid="46" grpId="0"/>
      <p:bldP spid="48" grpId="0" animBg="1"/>
      <p:bldP spid="75" grpId="0" animBg="1"/>
      <p:bldP spid="76" grpId="0" animBg="1"/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1" y="252153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25359" y="301936"/>
            <a:ext cx="1774260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48" y="1542510"/>
            <a:ext cx="8823247" cy="3322783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 bwMode="auto">
          <a:xfrm>
            <a:off x="1788040" y="2171370"/>
            <a:ext cx="5284790" cy="212293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 rot="10800000">
            <a:off x="1402577" y="5053522"/>
            <a:ext cx="9216662" cy="1138666"/>
          </a:xfrm>
          <a:prstGeom prst="wedgeRoundRectCallout">
            <a:avLst>
              <a:gd name="adj1" fmla="val 19516"/>
              <a:gd name="adj2" fmla="val 116357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60219" y="5117613"/>
            <a:ext cx="8659020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meta-path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Flexibly leverage heterogeneous information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1033785" y="760798"/>
            <a:ext cx="5848648" cy="7325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recommendations</a:t>
            </a: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761548" y="99802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2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438401" y="252153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2455" y="267581"/>
            <a:ext cx="119294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45909" y="316613"/>
            <a:ext cx="1733160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96" y="2407967"/>
            <a:ext cx="8823247" cy="3322783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 bwMode="auto">
          <a:xfrm>
            <a:off x="1721217" y="3007889"/>
            <a:ext cx="2751631" cy="212293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 rot="10800000">
            <a:off x="3767769" y="1477469"/>
            <a:ext cx="5144876" cy="474629"/>
          </a:xfrm>
          <a:prstGeom prst="wedgeRoundRectCallout">
            <a:avLst>
              <a:gd name="adj1" fmla="val 62683"/>
              <a:gd name="adj2" fmla="val -265910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9"/>
          <p:cNvSpPr txBox="1"/>
          <p:nvPr/>
        </p:nvSpPr>
        <p:spPr>
          <a:xfrm>
            <a:off x="1033785" y="760798"/>
            <a:ext cx="5863139" cy="73250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 based recommendations</a:t>
            </a: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761548" y="99802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7122" y="1414690"/>
            <a:ext cx="4426527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feature exploration with NN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8702476" y="3007889"/>
            <a:ext cx="1739468" cy="232427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 rot="10800000">
            <a:off x="3792053" y="1477466"/>
            <a:ext cx="5120591" cy="485873"/>
          </a:xfrm>
          <a:prstGeom prst="wedgeRoundRectCallout">
            <a:avLst>
              <a:gd name="adj1" fmla="val -65716"/>
              <a:gd name="adj2" fmla="val -258791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 bwMode="auto">
          <a:xfrm>
            <a:off x="4536281" y="2432326"/>
            <a:ext cx="4099718" cy="339661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 rot="10800000">
            <a:off x="2802373" y="6211704"/>
            <a:ext cx="7256026" cy="434326"/>
          </a:xfrm>
          <a:prstGeom prst="wedgeRoundRectCallout">
            <a:avLst>
              <a:gd name="adj1" fmla="val 170"/>
              <a:gd name="adj2" fmla="val 13300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802373" y="6142636"/>
            <a:ext cx="7078900" cy="572462"/>
          </a:xfrm>
          <a:prstGeom prst="rect">
            <a:avLst/>
          </a:prstGeom>
          <a:ln>
            <a:noFill/>
            <a:prstDash val="sysDash"/>
          </a:ln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70C0"/>
              </a:buClr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 mutual effect between users, items and context</a:t>
            </a:r>
          </a:p>
        </p:txBody>
      </p:sp>
    </p:spTree>
    <p:extLst>
      <p:ext uri="{BB962C8B-B14F-4D97-AF65-F5344CB8AC3E}">
        <p14:creationId xmlns:p14="http://schemas.microsoft.com/office/powerpoint/2010/main" val="34984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69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6911015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52468" y="267581"/>
            <a:ext cx="185979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89178" y="288919"/>
            <a:ext cx="2539470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Datasets and Baselines</a:t>
            </a:r>
          </a:p>
        </p:txBody>
      </p:sp>
      <p:grpSp>
        <p:nvGrpSpPr>
          <p:cNvPr id="80" name="组 79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 rot="10800000" flipV="1">
            <a:off x="545467" y="95178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46769" y="730967"/>
            <a:ext cx="1481492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747" y="1251942"/>
            <a:ext cx="5984916" cy="2710776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 rot="10800000" flipV="1">
            <a:off x="1028040" y="445149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6828" y="4289812"/>
            <a:ext cx="2637065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 based Methods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 rot="10800000" flipV="1">
            <a:off x="1553671" y="4895179"/>
            <a:ext cx="164960" cy="185908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75106" y="4761931"/>
            <a:ext cx="115928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ItemKNN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 rot="10800000" flipV="1">
            <a:off x="1553670" y="5310090"/>
            <a:ext cx="164961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45269" y="5175205"/>
            <a:ext cx="644724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BPR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553670" y="5670712"/>
            <a:ext cx="164961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45772" y="5537419"/>
            <a:ext cx="5373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MF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1553670" y="6024825"/>
            <a:ext cx="164961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45772" y="5891532"/>
            <a:ext cx="94288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NeuMF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4414187" y="448336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94426" y="4352727"/>
            <a:ext cx="2819999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HIN based Methods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>
          <a:xfrm rot="10800000" flipV="1">
            <a:off x="4911877" y="4973069"/>
            <a:ext cx="142476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48893" y="4817742"/>
            <a:ext cx="1673852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SVDFeature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>
          <a:xfrm rot="10800000" flipV="1">
            <a:off x="4911877" y="5387980"/>
            <a:ext cx="142476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148893" y="5232653"/>
            <a:ext cx="1601716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SVDFeature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mp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圆角矩形 67"/>
          <p:cNvSpPr/>
          <p:nvPr/>
        </p:nvSpPr>
        <p:spPr>
          <a:xfrm rot="10800000" flipV="1">
            <a:off x="4911877" y="5748602"/>
            <a:ext cx="142476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148893" y="5593275"/>
            <a:ext cx="941279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HeteRS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4911877" y="6102715"/>
            <a:ext cx="142476" cy="16795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148893" y="5947388"/>
            <a:ext cx="1011811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FMG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rank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>
          <a:xfrm rot="10800000" flipV="1">
            <a:off x="8126094" y="450438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539563" y="4352727"/>
            <a:ext cx="1948799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Methods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>
          <a:xfrm rot="10800000" flipV="1">
            <a:off x="8512235" y="4994142"/>
            <a:ext cx="176271" cy="17044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782303" y="4816781"/>
            <a:ext cx="1247453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>
          <a:xfrm rot="10800000" flipV="1">
            <a:off x="8512236" y="5409054"/>
            <a:ext cx="176270" cy="150210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782303" y="5231692"/>
            <a:ext cx="1175318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avg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8512236" y="5769675"/>
            <a:ext cx="176270" cy="176752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82303" y="5592314"/>
            <a:ext cx="1138449" cy="43454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mp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8512236" y="6123788"/>
            <a:ext cx="176270" cy="17044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782303" y="5946427"/>
            <a:ext cx="93967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MCRec</a:t>
            </a:r>
            <a:endParaRPr lang="zh-CN" altLang="en-US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10800000" flipV="1">
            <a:off x="626998" y="397520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28300" y="3754389"/>
            <a:ext cx="1598510" cy="6524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Baselines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7994352" y="18060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395654" y="1585186"/>
            <a:ext cx="1358060" cy="59657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Metrics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圆角矩形 96"/>
          <p:cNvSpPr/>
          <p:nvPr/>
        </p:nvSpPr>
        <p:spPr>
          <a:xfrm rot="10800000" flipV="1">
            <a:off x="8512235" y="2269827"/>
            <a:ext cx="176271" cy="17044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82303" y="2092466"/>
            <a:ext cx="1322794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Perc@10</a:t>
            </a:r>
            <a:endParaRPr lang="zh-CN" altLang="en-US" sz="2400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>
          <a:xfrm rot="10800000" flipV="1">
            <a:off x="8512235" y="2772913"/>
            <a:ext cx="176270" cy="150210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782303" y="2507377"/>
            <a:ext cx="156003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Recall@10</a:t>
            </a:r>
            <a:endParaRPr lang="zh-CN" altLang="en-US" sz="2400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 rot="10800000" flipV="1">
            <a:off x="8512236" y="3236747"/>
            <a:ext cx="176270" cy="1305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782303" y="3012436"/>
            <a:ext cx="1649807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NDCG@10</a:t>
            </a:r>
            <a:endParaRPr lang="zh-CN" altLang="en-US" sz="2400" i="1" baseline="-25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7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52468" y="267581"/>
            <a:ext cx="185979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72017" y="309614"/>
            <a:ext cx="1535990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Effectiveness</a:t>
            </a:r>
          </a:p>
        </p:txBody>
      </p:sp>
      <p:grpSp>
        <p:nvGrpSpPr>
          <p:cNvPr id="80" name="组 79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465"/>
            <a:ext cx="12088796" cy="439185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 bwMode="auto">
          <a:xfrm>
            <a:off x="-5665" y="4118891"/>
            <a:ext cx="12094461" cy="13185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468" y="5904667"/>
            <a:ext cx="10255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MCRec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outperforms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CF,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NN,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recommendations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7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52468" y="267581"/>
            <a:ext cx="185979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58810" y="302639"/>
            <a:ext cx="2361536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5" name="圆角矩形 24"/>
          <p:cNvSpPr/>
          <p:nvPr/>
        </p:nvSpPr>
        <p:spPr>
          <a:xfrm rot="10800000" flipV="1">
            <a:off x="647717" y="977041"/>
            <a:ext cx="489632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69979" y="1314066"/>
            <a:ext cx="4009811" cy="219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03303" y="848944"/>
            <a:ext cx="4636485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attention weights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79" y="1441081"/>
            <a:ext cx="8982445" cy="203206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 rot="10800000" flipV="1">
            <a:off x="681763" y="3721828"/>
            <a:ext cx="489632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04025" y="4058853"/>
            <a:ext cx="4009811" cy="219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37349" y="3484003"/>
            <a:ext cx="4470237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 study on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Movielens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dataset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264" y="4148336"/>
            <a:ext cx="5707608" cy="192204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942155" y="6119062"/>
            <a:ext cx="830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MCRec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0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7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52468" y="267581"/>
            <a:ext cx="185979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70649" y="305601"/>
            <a:ext cx="203869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5" name="圆角矩形 24"/>
          <p:cNvSpPr/>
          <p:nvPr/>
        </p:nvSpPr>
        <p:spPr>
          <a:xfrm rot="10800000" flipV="1">
            <a:off x="647717" y="977041"/>
            <a:ext cx="489632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69979" y="1314066"/>
            <a:ext cx="4009811" cy="219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03303" y="848944"/>
            <a:ext cx="4372080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recommendation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681763" y="3721828"/>
            <a:ext cx="489632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04025" y="4058853"/>
            <a:ext cx="4009811" cy="219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37349" y="3593731"/>
            <a:ext cx="4338034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diﬀerent meta-paths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57" y="1390382"/>
            <a:ext cx="5321118" cy="2279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557" y="4237093"/>
            <a:ext cx="5860935" cy="213513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584763" y="6338518"/>
            <a:ext cx="6118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MCRec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19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03390" y="1058191"/>
            <a:ext cx="11436568" cy="521373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three-way neural interaction model by explicitly incorporating meta-path based context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co-attention model mutually improved the representations for path based context, users and items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experimental results have revealed the eﬀectiveness and interpretability of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93253" y="252859"/>
            <a:ext cx="959874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2"/>
            <a:ext cx="177644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629323" y="1352569"/>
            <a:ext cx="4325498" cy="21236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pPr algn="ctr"/>
            <a:r>
              <a:rPr lang="en-US" altLang="zh-CN" sz="66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54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1040010" y="5406913"/>
            <a:ext cx="2980913" cy="87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548958"/>
            <a:ext cx="604894" cy="57166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rot="16200000">
            <a:off x="11483147" y="540416"/>
            <a:ext cx="1178147" cy="363349"/>
            <a:chOff x="6507038" y="462977"/>
            <a:chExt cx="2430800" cy="471379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圆角矩形 36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圆角矩形 41"/>
          <p:cNvSpPr/>
          <p:nvPr/>
        </p:nvSpPr>
        <p:spPr>
          <a:xfrm rot="16200000" flipV="1">
            <a:off x="10497854" y="73129"/>
            <a:ext cx="1180378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96"/>
          <p:cNvSpPr>
            <a:spLocks/>
          </p:cNvSpPr>
          <p:nvPr/>
        </p:nvSpPr>
        <p:spPr bwMode="auto">
          <a:xfrm>
            <a:off x="10716633" y="31405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9"/>
            <a:ext cx="2286000" cy="116089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828800" y="133019"/>
            <a:ext cx="10354648" cy="11608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ss1.bdstatic.com/70cFuXSh_Q1YnxGkpoWK1HF6hhy/it/u=211299813,1634000498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5126591"/>
            <a:ext cx="3893699" cy="8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s1.bdstatic.com/70cFuXSh_Q1YnxGkpoWK1HF6hhy/it/u=847727157,3631284936&amp;fm=27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44" y="5329660"/>
            <a:ext cx="3389535" cy="6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32" y="5207360"/>
            <a:ext cx="826212" cy="8262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078" y="3395048"/>
            <a:ext cx="1408812" cy="15503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187" y="3324785"/>
            <a:ext cx="1314351" cy="1592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819" y="3375439"/>
            <a:ext cx="1244169" cy="1545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0392" y="3323052"/>
            <a:ext cx="1534500" cy="15881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7922" y="6152843"/>
            <a:ext cx="581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www.shichuan.org</a:t>
            </a:r>
            <a:endParaRPr kumimoji="1" lang="zh-CN" altLang="en-US" sz="28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46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43768" y="1277682"/>
            <a:ext cx="11060552" cy="201285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users discover items of interest from a large resource collection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everywhere,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Amazon,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play a pivotal role in various online services</a:t>
            </a:r>
          </a:p>
        </p:txBody>
      </p:sp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37647" y="267581"/>
            <a:ext cx="180452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8" y="295670"/>
            <a:ext cx="2501382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Recommender System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28" y="3623804"/>
            <a:ext cx="2014887" cy="27149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19" y="3654744"/>
            <a:ext cx="2014887" cy="26839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410" y="3654744"/>
            <a:ext cx="2014887" cy="26839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39" y="3623804"/>
            <a:ext cx="3368685" cy="27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 rot="10800000" flipV="1">
            <a:off x="784904" y="139495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0444" y="1164504"/>
            <a:ext cx="10787712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37647" y="267581"/>
            <a:ext cx="180452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412813" y="306955"/>
            <a:ext cx="298189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Recommendation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矩形 4"/>
          <p:cNvSpPr/>
          <p:nvPr/>
        </p:nvSpPr>
        <p:spPr>
          <a:xfrm>
            <a:off x="980659" y="1789486"/>
            <a:ext cx="858198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interests of a user by collecting from many other users,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matrix factorization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 from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problem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sparseness,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users/items</a:t>
            </a:r>
          </a:p>
        </p:txBody>
      </p:sp>
      <p:sp>
        <p:nvSpPr>
          <p:cNvPr id="38" name="圆角矩形 37"/>
          <p:cNvSpPr/>
          <p:nvPr/>
        </p:nvSpPr>
        <p:spPr>
          <a:xfrm rot="10800000" flipV="1">
            <a:off x="784904" y="344171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30444" y="3211270"/>
            <a:ext cx="6733376" cy="5965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auxiliary information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2919" y="3890992"/>
            <a:ext cx="788788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  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information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8993" y="5381575"/>
            <a:ext cx="8656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data.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65041" y="4186508"/>
            <a:ext cx="437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09391" y="4590939"/>
            <a:ext cx="437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967262" y="5062808"/>
            <a:ext cx="437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37647" y="267581"/>
            <a:ext cx="185582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77" name="矩形 76"/>
          <p:cNvSpPr/>
          <p:nvPr/>
        </p:nvSpPr>
        <p:spPr>
          <a:xfrm>
            <a:off x="2341130" y="324014"/>
            <a:ext cx="402423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Heterogeneous Information Network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33361" y="1000414"/>
            <a:ext cx="673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Information Network (HIN)</a:t>
            </a:r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609882" y="111782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8609" y="1483043"/>
            <a:ext cx="6433139" cy="2308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types of nodes or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to characterize  heterogeneous data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 rich semantics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5976" y="3239711"/>
            <a:ext cx="191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Meta-path</a:t>
            </a: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661124" y="338886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908611" y="3768639"/>
            <a:ext cx="5717740" cy="2308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connecting two objects in HIN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structural features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Embody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42" y="983459"/>
            <a:ext cx="2987505" cy="293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56711" y="4060416"/>
                <a:ext cx="4598182" cy="1137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𝑼𝒔𝒆𝒓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𝒊𝒆𝒘</m:t>
                          </m:r>
                        </m:e>
                      </m:groupCh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𝒐𝒗𝒊𝒆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𝒊𝒆𝒘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𝒆𝒅</m:t>
                          </m:r>
                        </m:e>
                      </m:groupCh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𝒔𝒆𝒓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𝑼𝑴𝑼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11" y="4060416"/>
                <a:ext cx="4598182" cy="1137812"/>
              </a:xfrm>
              <a:prstGeom prst="rect">
                <a:avLst/>
              </a:prstGeom>
              <a:blipFill rotWithShape="0">
                <a:blip r:embed="rId5"/>
                <a:stretch>
                  <a:fillRect b="-3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74567" y="5405501"/>
                <a:ext cx="7172926" cy="1137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b="1" i="1" dirty="0"/>
                  <a:t>     User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𝒊𝒆𝒘</m:t>
                        </m:r>
                      </m:e>
                    </m:groupCh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𝑴𝒐𝒗𝒊𝒆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𝒊𝒓𝒆𝒄𝒕𝒆𝒅</m:t>
                        </m:r>
                      </m:e>
                    </m:groupCh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𝑫𝒊𝒓𝒆𝒄𝒕𝒐𝒓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𝒊𝒓𝒆𝒄𝒕</m:t>
                        </m:r>
                      </m:e>
                    </m:groupCh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𝑴𝒐𝒗𝒊𝒆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𝑼𝑴𝑫𝑴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lvl="1" algn="ctr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Movies having the same type with the movies that the user viewed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67" y="5405501"/>
                <a:ext cx="7172926" cy="1137812"/>
              </a:xfrm>
              <a:prstGeom prst="rect">
                <a:avLst/>
              </a:prstGeom>
              <a:blipFill rotWithShape="0">
                <a:blip r:embed="rId6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6401421" y="4117406"/>
            <a:ext cx="4829315" cy="104178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323355" y="5422721"/>
            <a:ext cx="6755216" cy="1041780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4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37647" y="267581"/>
            <a:ext cx="185582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2349401" y="318108"/>
            <a:ext cx="319189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HIN based Recommendation</a:t>
            </a: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43447" y="366865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8623" y="3480446"/>
            <a:ext cx="4701309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HIN based methods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81827" y="4106551"/>
            <a:ext cx="5577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based semantic relatedness as features for recommendation (e.g.,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OptRank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SemRec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based similarities for enhancing user/item representations (e.g.,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HeteRec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FMG)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59042" y="3244203"/>
            <a:ext cx="63939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are not tailored for recommendation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Seldom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representation for path/meta-path 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capture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user-item interactions,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considering the mutual eﬀect between user, item and path 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58" y="1217293"/>
            <a:ext cx="2599754" cy="21396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83" y="1189526"/>
            <a:ext cx="5895469" cy="215469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140734" y="2119326"/>
            <a:ext cx="1059227" cy="561220"/>
          </a:xfrm>
          <a:prstGeom prst="rightArrow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5920662" y="364286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8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4" y="176483"/>
            <a:ext cx="2027199" cy="767934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37647" y="267581"/>
            <a:ext cx="185582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3" y="1840745"/>
            <a:ext cx="5188707" cy="3524714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297038" y="1703375"/>
            <a:ext cx="52158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explicit representations for meta-path based context tailored for the recommendation task 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a three-way interaction ⟨user, meta-path, item⟩</a:t>
            </a:r>
          </a:p>
        </p:txBody>
      </p:sp>
      <p:sp>
        <p:nvSpPr>
          <p:cNvPr id="40" name="矩形 39"/>
          <p:cNvSpPr/>
          <p:nvPr/>
        </p:nvSpPr>
        <p:spPr>
          <a:xfrm>
            <a:off x="2393468" y="295670"/>
            <a:ext cx="1335614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9" name="圆角矩形 18"/>
          <p:cNvSpPr/>
          <p:nvPr/>
        </p:nvSpPr>
        <p:spPr>
          <a:xfrm rot="10800000" flipV="1">
            <a:off x="6034633" y="202666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7099" y="3780281"/>
            <a:ext cx="2126255" cy="96799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1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3" y="183457"/>
            <a:ext cx="2027199" cy="767934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16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答辩 49 美乐辰.pptx"/>
</p:tagLst>
</file>

<file path=ppt/theme/theme1.xml><?xml version="1.0" encoding="utf-8"?>
<a:theme xmlns:a="http://schemas.openxmlformats.org/drawingml/2006/main" name="清风素材 12sc.taobao.com;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Macintosh PowerPoint</Application>
  <PresentationFormat>宽屏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Cambria Math</vt:lpstr>
      <vt:lpstr>Century Gothic</vt:lpstr>
      <vt:lpstr>Eras Light ITC</vt:lpstr>
      <vt:lpstr>Times New Roman</vt:lpstr>
      <vt:lpstr>Wingdings</vt:lpstr>
      <vt:lpstr>清风素材 12sc.taobao.com;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 49 美乐辰.pptx</dc:title>
  <dc:subject/>
  <dc:creator/>
  <cp:keywords/>
  <dc:description/>
  <cp:lastModifiedBy/>
  <cp:revision>1</cp:revision>
  <dcterms:created xsi:type="dcterms:W3CDTF">2016-12-02T15:27:08Z</dcterms:created>
  <dcterms:modified xsi:type="dcterms:W3CDTF">2018-08-20T06:01:46Z</dcterms:modified>
  <cp:category/>
  <cp:contentStatus/>
</cp:coreProperties>
</file>