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MavenPro-bold.fntdata"/><Relationship Id="rId14" Type="http://schemas.openxmlformats.org/officeDocument/2006/relationships/slide" Target="slides/slide10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e88bed4e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e88bed4e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88bed4e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88bed4e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88bed4e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88bed4e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e88bed4e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e88bed4e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e88bed4e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e88bed4e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e88bed4e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e88bed4e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ec440ced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ec440ced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88bed4ec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88bed4e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c3802e4e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c3802e4e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1bbb8f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1bbb8f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c3d284a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c3d284a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a2453c4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a2453c4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c5b4ef26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c5b4ef26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n = 1, the function will return and thus, W(1) = 0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Merge sort is a divide and conquer algorithm so each time the merge portion will multiply by 2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- 1 is to account for the key comparison in the worst case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c5b4ef26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c5b4ef26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case of insertion sort: the ith iteration may have 1,2, i key comparisons, each with 1/i chance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c60e245bf_1_3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c60e245bf_1_3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The time complexity of the hybrid sort will be the sum of the time complexity of the different sorting 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algorithms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For a normal merge sort, it’s time complexity is O nlogn -  where logn is the height of the recursion tree. The n in O(logn) 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refers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to the number of arrays broken down to the smallest sub array. 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For The other portion of the merge sort - O(n) represents the Total work done by merge sort in copying n elements from each level to top, and the n here refers to all the elements in total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Since for the hybrid sort there will be n/S arrays at the bottom, where S = threshold integer, the time complexity of the merge sort portion in the hybrid sort is O(nlongn/s)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c1bbb8f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c1bbb8f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have to insertion sort part of the hybrid sort. </a:t>
            </a:r>
            <a:r>
              <a:rPr lang="en"/>
              <a:t>Since there are n/S arrays to be sorted using Insertion Sort, time complexity of Insertion Sort in this hybrid sort is O(Insertion) * n/S. According to what we learnt during our lectures, we know that the worst case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c3802e4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c3802e4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88bed4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88bed4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88bed4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88bed4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561650" y="1115398"/>
            <a:ext cx="6020700" cy="16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CE2101 </a:t>
            </a:r>
            <a:r>
              <a:rPr lang="en">
                <a:solidFill>
                  <a:schemeClr val="accent2"/>
                </a:solidFill>
              </a:rPr>
              <a:t>LAB 1</a:t>
            </a:r>
            <a:r>
              <a:rPr lang="en"/>
              <a:t> 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Kah Hoa, Rui Hong, Yan Qi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/>
          <p:nvPr/>
        </p:nvSpPr>
        <p:spPr>
          <a:xfrm>
            <a:off x="3838425" y="2333775"/>
            <a:ext cx="1059300" cy="52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2"/>
          <p:cNvSpPr/>
          <p:nvPr/>
        </p:nvSpPr>
        <p:spPr>
          <a:xfrm>
            <a:off x="5187900" y="1013900"/>
            <a:ext cx="340500" cy="38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2"/>
          <p:cNvSpPr txBox="1"/>
          <p:nvPr/>
        </p:nvSpPr>
        <p:spPr>
          <a:xfrm>
            <a:off x="5617150" y="1406125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5" name="Google Shape;6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925"/>
            <a:ext cx="9143998" cy="386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3"/>
          <p:cNvSpPr txBox="1"/>
          <p:nvPr>
            <p:ph idx="1" type="body"/>
          </p:nvPr>
        </p:nvSpPr>
        <p:spPr>
          <a:xfrm>
            <a:off x="618825" y="1512300"/>
            <a:ext cx="7902600" cy="21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 the </a:t>
            </a:r>
            <a:r>
              <a:rPr lang="en"/>
              <a:t>algorithm with varying S values  on different input sizes (10000  , 50000 , 100000) and consolidated the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values tested are {1,2,4,8,16,32,64}.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3"/>
          <p:cNvSpPr txBox="1"/>
          <p:nvPr>
            <p:ph type="ctrTitle"/>
          </p:nvPr>
        </p:nvSpPr>
        <p:spPr>
          <a:xfrm>
            <a:off x="618825" y="411675"/>
            <a:ext cx="790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hybrid </a:t>
            </a:r>
            <a:r>
              <a:rPr lang="en"/>
              <a:t>algorithm</a:t>
            </a:r>
            <a:r>
              <a:rPr lang="en"/>
              <a:t> with different input sizes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675" y="3265875"/>
            <a:ext cx="615550" cy="15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475" y="3857225"/>
            <a:ext cx="567950" cy="1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4"/>
          <p:cNvSpPr txBox="1"/>
          <p:nvPr>
            <p:ph type="ctrTitle"/>
          </p:nvPr>
        </p:nvSpPr>
        <p:spPr>
          <a:xfrm>
            <a:off x="618825" y="411675"/>
            <a:ext cx="762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= 10000</a:t>
            </a:r>
            <a:endParaRPr/>
          </a:p>
        </p:txBody>
      </p:sp>
      <p:pic>
        <p:nvPicPr>
          <p:cNvPr id="639" name="Google Shape;6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13" y="911575"/>
            <a:ext cx="7350974" cy="3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4"/>
          <p:cNvSpPr/>
          <p:nvPr/>
        </p:nvSpPr>
        <p:spPr>
          <a:xfrm>
            <a:off x="256650" y="2488875"/>
            <a:ext cx="3814200" cy="777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/>
          <p:nvPr>
            <p:ph type="ctrTitle"/>
          </p:nvPr>
        </p:nvSpPr>
        <p:spPr>
          <a:xfrm>
            <a:off x="618825" y="411675"/>
            <a:ext cx="762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= 50000</a:t>
            </a:r>
            <a:endParaRPr/>
          </a:p>
        </p:txBody>
      </p:sp>
      <p:pic>
        <p:nvPicPr>
          <p:cNvPr id="646" name="Google Shape;6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87" y="989487"/>
            <a:ext cx="7161027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5"/>
          <p:cNvSpPr/>
          <p:nvPr/>
        </p:nvSpPr>
        <p:spPr>
          <a:xfrm>
            <a:off x="539575" y="2664153"/>
            <a:ext cx="3703200" cy="63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/>
          <p:nvPr>
            <p:ph type="ctrTitle"/>
          </p:nvPr>
        </p:nvSpPr>
        <p:spPr>
          <a:xfrm>
            <a:off x="618825" y="411675"/>
            <a:ext cx="762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= 100000</a:t>
            </a:r>
            <a:endParaRPr/>
          </a:p>
        </p:txBody>
      </p:sp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25" y="989475"/>
            <a:ext cx="6889150" cy="39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6"/>
          <p:cNvSpPr/>
          <p:nvPr/>
        </p:nvSpPr>
        <p:spPr>
          <a:xfrm>
            <a:off x="403875" y="2647899"/>
            <a:ext cx="3992100" cy="747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"/>
          <p:cNvSpPr txBox="1"/>
          <p:nvPr>
            <p:ph type="ctrTitle"/>
          </p:nvPr>
        </p:nvSpPr>
        <p:spPr>
          <a:xfrm>
            <a:off x="759000" y="427025"/>
            <a:ext cx="762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= 100000 with reversely sorted array </a:t>
            </a:r>
            <a:endParaRPr/>
          </a:p>
        </p:txBody>
      </p:sp>
      <p:pic>
        <p:nvPicPr>
          <p:cNvPr id="660" name="Google Shape;6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50" y="1004825"/>
            <a:ext cx="6833675" cy="39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7"/>
          <p:cNvSpPr/>
          <p:nvPr/>
        </p:nvSpPr>
        <p:spPr>
          <a:xfrm>
            <a:off x="640575" y="2098600"/>
            <a:ext cx="3910800" cy="70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/>
          <p:nvPr>
            <p:ph type="ctrTitle"/>
          </p:nvPr>
        </p:nvSpPr>
        <p:spPr>
          <a:xfrm>
            <a:off x="759000" y="427025"/>
            <a:ext cx="762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= 100000 with sorted array </a:t>
            </a:r>
            <a:endParaRPr/>
          </a:p>
        </p:txBody>
      </p:sp>
      <p:pic>
        <p:nvPicPr>
          <p:cNvPr id="667" name="Google Shape;6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0" y="953023"/>
            <a:ext cx="7078100" cy="38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8"/>
          <p:cNvSpPr/>
          <p:nvPr/>
        </p:nvSpPr>
        <p:spPr>
          <a:xfrm>
            <a:off x="292625" y="1425354"/>
            <a:ext cx="3849000" cy="661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/>
          <p:nvPr>
            <p:ph idx="1" type="body"/>
          </p:nvPr>
        </p:nvSpPr>
        <p:spPr>
          <a:xfrm>
            <a:off x="618825" y="1679175"/>
            <a:ext cx="7856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different input sizes and cases, we see that the </a:t>
            </a:r>
            <a:r>
              <a:rPr lang="en"/>
              <a:t>optimal S value for the fastest execution time changes also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 to choose our S value to be = 8 in the end.</a:t>
            </a:r>
            <a:endParaRPr/>
          </a:p>
        </p:txBody>
      </p:sp>
      <p:sp>
        <p:nvSpPr>
          <p:cNvPr id="674" name="Google Shape;674;p39"/>
          <p:cNvSpPr txBox="1"/>
          <p:nvPr>
            <p:ph type="ctrTitle"/>
          </p:nvPr>
        </p:nvSpPr>
        <p:spPr>
          <a:xfrm>
            <a:off x="618825" y="411675"/>
            <a:ext cx="734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ctrTitle"/>
          </p:nvPr>
        </p:nvSpPr>
        <p:spPr>
          <a:xfrm>
            <a:off x="1107150" y="23075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MERGESORT</a:t>
            </a: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681" name="Google Shape;681;p40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0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701" name="Google Shape;701;p4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5456157" y="1690029"/>
            <a:ext cx="1672439" cy="1812895"/>
            <a:chOff x="3110102" y="1499880"/>
            <a:chExt cx="330613" cy="358379"/>
          </a:xfrm>
        </p:grpSpPr>
        <p:sp>
          <p:nvSpPr>
            <p:cNvPr id="707" name="Google Shape;707;p40"/>
            <p:cNvSpPr/>
            <p:nvPr/>
          </p:nvSpPr>
          <p:spPr>
            <a:xfrm>
              <a:off x="3385024" y="1775979"/>
              <a:ext cx="55341" cy="71211"/>
            </a:xfrm>
            <a:custGeom>
              <a:rect b="b" l="l" r="r" t="t"/>
              <a:pathLst>
                <a:path extrusionOk="0" h="2239" w="174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47176" y="1535501"/>
              <a:ext cx="93189" cy="61765"/>
            </a:xfrm>
            <a:custGeom>
              <a:rect b="b" l="l" r="r" t="t"/>
              <a:pathLst>
                <a:path extrusionOk="0" h="1942" w="293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110102" y="1580728"/>
              <a:ext cx="330613" cy="277530"/>
            </a:xfrm>
            <a:custGeom>
              <a:rect b="b" l="l" r="r" t="t"/>
              <a:pathLst>
                <a:path extrusionOk="0" h="8726" w="10395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3139267" y="1504428"/>
              <a:ext cx="77668" cy="78113"/>
            </a:xfrm>
            <a:custGeom>
              <a:rect b="b" l="l" r="r" t="t"/>
              <a:pathLst>
                <a:path extrusionOk="0" h="2456" w="2442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226381" y="1499880"/>
              <a:ext cx="116279" cy="82661"/>
            </a:xfrm>
            <a:custGeom>
              <a:rect b="b" l="l" r="r" t="t"/>
              <a:pathLst>
                <a:path extrusionOk="0" h="2599" w="3656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179786" y="1775216"/>
              <a:ext cx="86764" cy="46594"/>
            </a:xfrm>
            <a:custGeom>
              <a:rect b="b" l="l" r="r" t="t"/>
              <a:pathLst>
                <a:path extrusionOk="0" h="1465" w="2728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154024" y="1712337"/>
              <a:ext cx="15203" cy="109473"/>
            </a:xfrm>
            <a:custGeom>
              <a:rect b="b" l="l" r="r" t="t"/>
              <a:pathLst>
                <a:path extrusionOk="0" h="3442" w="478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ctrTitle"/>
          </p:nvPr>
        </p:nvSpPr>
        <p:spPr>
          <a:xfrm>
            <a:off x="618825" y="893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Merge Sort</a:t>
            </a:r>
            <a:endParaRPr/>
          </a:p>
        </p:txBody>
      </p:sp>
      <p:sp>
        <p:nvSpPr>
          <p:cNvPr id="719" name="Google Shape;719;p41"/>
          <p:cNvSpPr txBox="1"/>
          <p:nvPr>
            <p:ph idx="2" type="body"/>
          </p:nvPr>
        </p:nvSpPr>
        <p:spPr>
          <a:xfrm>
            <a:off x="618825" y="667150"/>
            <a:ext cx="82803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the problem increases in size, the number of recursive calls in merge sort increases exponentially as the depth of the recursion increases.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Taking an array size of 32 as an example: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Array size of 32 is initially divided into 2 arrays of size 16 -&gt; 2 recursive calls.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The 2 arrays of size 16 are further divided into 4 arrays of size 8 -&gt; 4 recursive calls.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The 4 arrays of size 8 are further divided into 8 arrays of size 4 -&gt; 8 recursive calls.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The 8 arrays of size 4 are further divided into 16 arrays of size 2 -&gt; 16 recursive calls.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The 16 arrays of size 2 are further divided into 32 arrays of size 1 -&gt; 32 recursive calls.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It is clear that there is an exponentially increase in recursive calls as the depth of recursion increases.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1140425" y="24460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</a:t>
            </a:r>
            <a:endParaRPr/>
          </a:p>
        </p:txBody>
      </p:sp>
      <p:grpSp>
        <p:nvGrpSpPr>
          <p:cNvPr id="462" name="Google Shape;462;p24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3" name="Google Shape;463;p24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3" name="Google Shape;483;p2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5287588" y="1551504"/>
            <a:ext cx="2118792" cy="2150791"/>
            <a:chOff x="4874902" y="3808799"/>
            <a:chExt cx="345615" cy="350835"/>
          </a:xfrm>
        </p:grpSpPr>
        <p:sp>
          <p:nvSpPr>
            <p:cNvPr id="489" name="Google Shape;489;p24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/>
          <p:nvPr>
            <p:ph type="ctrTitle"/>
          </p:nvPr>
        </p:nvSpPr>
        <p:spPr>
          <a:xfrm>
            <a:off x="53350" y="156975"/>
            <a:ext cx="820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vs Hybrid sort</a:t>
            </a:r>
            <a:endParaRPr/>
          </a:p>
        </p:txBody>
      </p:sp>
      <p:sp>
        <p:nvSpPr>
          <p:cNvPr id="725" name="Google Shape;725;p42"/>
          <p:cNvSpPr txBox="1"/>
          <p:nvPr>
            <p:ph type="ctrTitle"/>
          </p:nvPr>
        </p:nvSpPr>
        <p:spPr>
          <a:xfrm>
            <a:off x="53350" y="596075"/>
            <a:ext cx="903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input array size = 10000, 50000, 100000 and sorted in random order</a:t>
            </a:r>
            <a:endParaRPr sz="2100"/>
          </a:p>
        </p:txBody>
      </p:sp>
      <p:sp>
        <p:nvSpPr>
          <p:cNvPr id="726" name="Google Shape;726;p42"/>
          <p:cNvSpPr txBox="1"/>
          <p:nvPr>
            <p:ph type="ctrTitle"/>
          </p:nvPr>
        </p:nvSpPr>
        <p:spPr>
          <a:xfrm>
            <a:off x="618825" y="1301775"/>
            <a:ext cx="1899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</a:t>
            </a:r>
            <a:endParaRPr/>
          </a:p>
        </p:txBody>
      </p:sp>
      <p:sp>
        <p:nvSpPr>
          <p:cNvPr id="727" name="Google Shape;727;p42"/>
          <p:cNvSpPr txBox="1"/>
          <p:nvPr>
            <p:ph type="ctrTitle"/>
          </p:nvPr>
        </p:nvSpPr>
        <p:spPr>
          <a:xfrm>
            <a:off x="5818675" y="1301775"/>
            <a:ext cx="1899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 </a:t>
            </a:r>
            <a:endParaRPr/>
          </a:p>
        </p:txBody>
      </p:sp>
      <p:pic>
        <p:nvPicPr>
          <p:cNvPr id="728" name="Google Shape;7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5" y="1879575"/>
            <a:ext cx="46482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75" y="2622525"/>
            <a:ext cx="46482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75" y="3477100"/>
            <a:ext cx="4648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3375" y="1894550"/>
            <a:ext cx="3961825" cy="5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4700" y="2655163"/>
            <a:ext cx="3979175" cy="5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3375" y="3513525"/>
            <a:ext cx="3979176" cy="5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"/>
          <p:cNvSpPr txBox="1"/>
          <p:nvPr>
            <p:ph idx="1" type="body"/>
          </p:nvPr>
        </p:nvSpPr>
        <p:spPr>
          <a:xfrm>
            <a:off x="618825" y="1679175"/>
            <a:ext cx="78699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Sort does not improve performance by reducing the number of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performance is improved from the reduction of actual execution of its algorithm </a:t>
            </a:r>
            <a:endParaRPr/>
          </a:p>
        </p:txBody>
      </p:sp>
      <p:sp>
        <p:nvSpPr>
          <p:cNvPr id="739" name="Google Shape;739;p43"/>
          <p:cNvSpPr txBox="1"/>
          <p:nvPr>
            <p:ph type="ctrTitle"/>
          </p:nvPr>
        </p:nvSpPr>
        <p:spPr>
          <a:xfrm>
            <a:off x="618825" y="411675"/>
            <a:ext cx="77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/>
          <p:nvPr>
            <p:ph idx="1" type="body"/>
          </p:nvPr>
        </p:nvSpPr>
        <p:spPr>
          <a:xfrm>
            <a:off x="597375" y="911125"/>
            <a:ext cx="54393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W(1) = 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W(n) = 2W(n/2) + n - 1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W(2</a:t>
            </a:r>
            <a:r>
              <a:rPr baseline="30000" lang="en" sz="1600"/>
              <a:t>k</a:t>
            </a:r>
            <a:r>
              <a:rPr lang="en" sz="1600"/>
              <a:t>)= 2W(2</a:t>
            </a:r>
            <a:r>
              <a:rPr baseline="30000" lang="en" sz="1600"/>
              <a:t>k-1</a:t>
            </a:r>
            <a:r>
              <a:rPr lang="en" sz="1600"/>
              <a:t>) + 2</a:t>
            </a:r>
            <a:r>
              <a:rPr baseline="30000" lang="en" sz="1600"/>
              <a:t>k</a:t>
            </a:r>
            <a:r>
              <a:rPr lang="en" sz="1600"/>
              <a:t> - 1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= 2</a:t>
            </a:r>
            <a:r>
              <a:rPr baseline="30000" lang="en" sz="1600"/>
              <a:t>2</a:t>
            </a:r>
            <a:r>
              <a:rPr lang="en" sz="1600"/>
              <a:t>W(2</a:t>
            </a:r>
            <a:r>
              <a:rPr baseline="30000" lang="en" sz="1600"/>
              <a:t>k-2</a:t>
            </a:r>
            <a:r>
              <a:rPr lang="en" sz="1600"/>
              <a:t>) + 2</a:t>
            </a:r>
            <a:r>
              <a:rPr baseline="30000" lang="en" sz="1600"/>
              <a:t>k</a:t>
            </a:r>
            <a:r>
              <a:rPr lang="en" sz="1600"/>
              <a:t> -</a:t>
            </a:r>
            <a:r>
              <a:rPr lang="en" sz="1600">
                <a:solidFill>
                  <a:schemeClr val="accent2"/>
                </a:solidFill>
              </a:rPr>
              <a:t> </a:t>
            </a:r>
            <a:r>
              <a:rPr lang="en" sz="1600"/>
              <a:t>2 + 2</a:t>
            </a:r>
            <a:r>
              <a:rPr baseline="30000" lang="en" sz="1600"/>
              <a:t>k</a:t>
            </a:r>
            <a:r>
              <a:rPr lang="en" sz="1600"/>
              <a:t> - 1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= 2</a:t>
            </a:r>
            <a:r>
              <a:rPr baseline="30000" lang="en" sz="1600"/>
              <a:t>3</a:t>
            </a:r>
            <a:r>
              <a:rPr lang="en" sz="1600"/>
              <a:t>W(2</a:t>
            </a:r>
            <a:r>
              <a:rPr baseline="30000" lang="en" sz="1600"/>
              <a:t>k-3</a:t>
            </a:r>
            <a:r>
              <a:rPr lang="en" sz="1600"/>
              <a:t>) + </a:t>
            </a:r>
            <a:r>
              <a:rPr lang="en" sz="1600">
                <a:solidFill>
                  <a:schemeClr val="accent3"/>
                </a:solidFill>
              </a:rPr>
              <a:t>3*2</a:t>
            </a:r>
            <a:r>
              <a:rPr baseline="30000" lang="en" sz="1600">
                <a:solidFill>
                  <a:schemeClr val="accent3"/>
                </a:solidFill>
              </a:rPr>
              <a:t>k</a:t>
            </a:r>
            <a:r>
              <a:rPr lang="en" sz="1600"/>
              <a:t> -</a:t>
            </a:r>
            <a:r>
              <a:rPr lang="en" sz="1600">
                <a:solidFill>
                  <a:schemeClr val="accent2"/>
                </a:solidFill>
              </a:rPr>
              <a:t> 2</a:t>
            </a:r>
            <a:r>
              <a:rPr baseline="30000" lang="en" sz="1600">
                <a:solidFill>
                  <a:schemeClr val="accent2"/>
                </a:solidFill>
              </a:rPr>
              <a:t>2</a:t>
            </a:r>
            <a:r>
              <a:rPr lang="en" sz="1600">
                <a:solidFill>
                  <a:schemeClr val="accent2"/>
                </a:solidFill>
              </a:rPr>
              <a:t> - 2 - 1</a:t>
            </a:r>
            <a:endParaRPr sz="16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=  2</a:t>
            </a:r>
            <a:r>
              <a:rPr baseline="30000" lang="en" sz="1600"/>
              <a:t>3</a:t>
            </a:r>
            <a:r>
              <a:rPr lang="en" sz="1600"/>
              <a:t>W(2</a:t>
            </a:r>
            <a:r>
              <a:rPr baseline="30000" lang="en" sz="1600"/>
              <a:t>k-3</a:t>
            </a:r>
            <a:r>
              <a:rPr lang="en" sz="1600"/>
              <a:t>) + </a:t>
            </a:r>
            <a:r>
              <a:rPr lang="en" sz="1600">
                <a:solidFill>
                  <a:schemeClr val="accent3"/>
                </a:solidFill>
              </a:rPr>
              <a:t>3*2</a:t>
            </a:r>
            <a:r>
              <a:rPr baseline="30000" lang="en" sz="1600">
                <a:solidFill>
                  <a:schemeClr val="accent3"/>
                </a:solidFill>
              </a:rPr>
              <a:t>k</a:t>
            </a:r>
            <a:r>
              <a:rPr lang="en" sz="1600"/>
              <a:t> - </a:t>
            </a:r>
            <a:r>
              <a:rPr lang="en" sz="1600">
                <a:solidFill>
                  <a:schemeClr val="accent2"/>
                </a:solidFill>
              </a:rPr>
              <a:t>(2</a:t>
            </a:r>
            <a:r>
              <a:rPr baseline="30000" lang="en" sz="1600">
                <a:solidFill>
                  <a:schemeClr val="accent2"/>
                </a:solidFill>
              </a:rPr>
              <a:t>2</a:t>
            </a:r>
            <a:r>
              <a:rPr lang="en" sz="1600">
                <a:solidFill>
                  <a:schemeClr val="accent2"/>
                </a:solidFill>
              </a:rPr>
              <a:t> - 2- 1)</a:t>
            </a:r>
            <a:endParaRPr sz="16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= 2</a:t>
            </a:r>
            <a:r>
              <a:rPr baseline="30000" lang="en" sz="1600"/>
              <a:t>k</a:t>
            </a:r>
            <a:r>
              <a:rPr lang="en" sz="1600"/>
              <a:t>W(2</a:t>
            </a:r>
            <a:r>
              <a:rPr baseline="30000" lang="en" sz="1600"/>
              <a:t>k-k</a:t>
            </a:r>
            <a:r>
              <a:rPr lang="en" sz="1600"/>
              <a:t>) +</a:t>
            </a:r>
            <a:r>
              <a:rPr lang="en" sz="1600">
                <a:solidFill>
                  <a:schemeClr val="accent3"/>
                </a:solidFill>
              </a:rPr>
              <a:t> k2</a:t>
            </a:r>
            <a:r>
              <a:rPr baseline="30000" lang="en" sz="1600">
                <a:solidFill>
                  <a:schemeClr val="accent3"/>
                </a:solidFill>
              </a:rPr>
              <a:t>k</a:t>
            </a:r>
            <a:r>
              <a:rPr lang="en" sz="1600"/>
              <a:t> - </a:t>
            </a:r>
            <a:r>
              <a:rPr lang="en" sz="1600">
                <a:solidFill>
                  <a:schemeClr val="accent2"/>
                </a:solidFill>
              </a:rPr>
              <a:t>(2</a:t>
            </a:r>
            <a:r>
              <a:rPr baseline="30000" lang="en" sz="1600">
                <a:solidFill>
                  <a:schemeClr val="accent2"/>
                </a:solidFill>
              </a:rPr>
              <a:t>k</a:t>
            </a:r>
            <a:r>
              <a:rPr lang="en" sz="1600">
                <a:solidFill>
                  <a:schemeClr val="accent2"/>
                </a:solidFill>
              </a:rPr>
              <a:t> - 1)</a:t>
            </a:r>
            <a:endParaRPr sz="16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= n*w(1) + </a:t>
            </a:r>
            <a:r>
              <a:rPr lang="en" sz="1600">
                <a:solidFill>
                  <a:schemeClr val="accent3"/>
                </a:solidFill>
              </a:rPr>
              <a:t>logn * n</a:t>
            </a:r>
            <a:r>
              <a:rPr lang="en" sz="1600"/>
              <a:t> - </a:t>
            </a:r>
            <a:r>
              <a:rPr lang="en" sz="1600">
                <a:solidFill>
                  <a:schemeClr val="accent2"/>
                </a:solidFill>
              </a:rPr>
              <a:t>(n-1)</a:t>
            </a:r>
            <a:endParaRPr sz="16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= 0 + </a:t>
            </a:r>
            <a:r>
              <a:rPr lang="en" sz="1600">
                <a:solidFill>
                  <a:schemeClr val="accent3"/>
                </a:solidFill>
              </a:rPr>
              <a:t>nlogn</a:t>
            </a:r>
            <a:r>
              <a:rPr lang="en" sz="1600"/>
              <a:t> - </a:t>
            </a:r>
            <a:r>
              <a:rPr lang="en" sz="1600">
                <a:solidFill>
                  <a:schemeClr val="accent2"/>
                </a:solidFill>
              </a:rPr>
              <a:t>(n-1)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11" name="Google Shape;511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Sort, n = 2</a:t>
            </a:r>
            <a:r>
              <a:rPr baseline="30000" lang="en"/>
              <a:t>k</a:t>
            </a:r>
            <a:endParaRPr/>
          </a:p>
        </p:txBody>
      </p:sp>
      <p:sp>
        <p:nvSpPr>
          <p:cNvPr id="512" name="Google Shape;512;p25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pic>
        <p:nvPicPr>
          <p:cNvPr id="518" name="Google Shape;5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24" y="1063525"/>
            <a:ext cx="5900874" cy="39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6"/>
          <p:cNvSpPr/>
          <p:nvPr/>
        </p:nvSpPr>
        <p:spPr>
          <a:xfrm>
            <a:off x="2249825" y="2001450"/>
            <a:ext cx="1140600" cy="451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 rot="-10546440">
            <a:off x="3576830" y="2178365"/>
            <a:ext cx="366396" cy="1687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4056675" y="2055000"/>
            <a:ext cx="493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 number of comparisons in ith iteration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2" name="Google Shape;522;p26"/>
          <p:cNvSpPr/>
          <p:nvPr/>
        </p:nvSpPr>
        <p:spPr>
          <a:xfrm rot="-10546440">
            <a:off x="2586230" y="3854765"/>
            <a:ext cx="366396" cy="1687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 txBox="1"/>
          <p:nvPr/>
        </p:nvSpPr>
        <p:spPr>
          <a:xfrm>
            <a:off x="3066075" y="3731400"/>
            <a:ext cx="590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Summation for the n-1</a:t>
            </a: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iterations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type="ctrTitle"/>
          </p:nvPr>
        </p:nvSpPr>
        <p:spPr>
          <a:xfrm>
            <a:off x="618825" y="411675"/>
            <a:ext cx="588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 Time Complexity </a:t>
            </a:r>
            <a:endParaRPr/>
          </a:p>
        </p:txBody>
      </p:sp>
      <p:sp>
        <p:nvSpPr>
          <p:cNvPr id="529" name="Google Shape;529;p27"/>
          <p:cNvSpPr txBox="1"/>
          <p:nvPr/>
        </p:nvSpPr>
        <p:spPr>
          <a:xfrm>
            <a:off x="616725" y="1316850"/>
            <a:ext cx="6401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Hybrid Sort = Insertion Sort + Merge Sort</a:t>
            </a:r>
            <a:endParaRPr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 Merge Sort: </a:t>
            </a:r>
            <a:r>
              <a:rPr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O(nlogn)</a:t>
            </a:r>
            <a:endParaRPr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Height of tree: O(logn), n = arrays at the bottom of the tree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Comparisons at each level: O(n), n = all elements in array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Since there are n/S arrays at the bottom, time complexity of merge sort in this hybrid sort is: O(nlogn/S)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30" name="Google Shape;530;p27"/>
          <p:cNvGrpSpPr/>
          <p:nvPr/>
        </p:nvGrpSpPr>
        <p:grpSpPr>
          <a:xfrm rot="5400000">
            <a:off x="6984416" y="2260350"/>
            <a:ext cx="1484254" cy="1291416"/>
            <a:chOff x="844912" y="1681380"/>
            <a:chExt cx="935611" cy="787305"/>
          </a:xfrm>
        </p:grpSpPr>
        <p:grpSp>
          <p:nvGrpSpPr>
            <p:cNvPr id="531" name="Google Shape;531;p27"/>
            <p:cNvGrpSpPr/>
            <p:nvPr/>
          </p:nvGrpSpPr>
          <p:grpSpPr>
            <a:xfrm>
              <a:off x="844912" y="1819635"/>
              <a:ext cx="329836" cy="510016"/>
              <a:chOff x="844912" y="1819635"/>
              <a:chExt cx="329836" cy="510016"/>
            </a:xfrm>
          </p:grpSpPr>
          <p:sp>
            <p:nvSpPr>
              <p:cNvPr id="532" name="Google Shape;532;p27"/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rect b="b" l="l" r="r" t="t"/>
                <a:pathLst>
                  <a:path extrusionOk="0" fill="none" h="40463" w="25153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cap="rnd" cmpd="sng" w="9525">
                <a:solidFill>
                  <a:srgbClr val="435D74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rect b="b" l="l" r="r" t="t"/>
                <a:pathLst>
                  <a:path extrusionOk="0" h="6105" w="6105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rect b="b" l="l" r="r" t="t"/>
                <a:pathLst>
                  <a:path extrusionOk="0" h="5757" w="4304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rect b="b" l="l" r="r" t="t"/>
                <a:pathLst>
                  <a:path extrusionOk="0" h="5778" w="4304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27"/>
            <p:cNvGrpSpPr/>
            <p:nvPr/>
          </p:nvGrpSpPr>
          <p:grpSpPr>
            <a:xfrm>
              <a:off x="1284601" y="2158168"/>
              <a:ext cx="495923" cy="310517"/>
              <a:chOff x="1284601" y="2158168"/>
              <a:chExt cx="495923" cy="310517"/>
            </a:xfrm>
          </p:grpSpPr>
          <p:sp>
            <p:nvSpPr>
              <p:cNvPr id="539" name="Google Shape;539;p27"/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0" name="Google Shape;540;p27"/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541" name="Google Shape;541;p27"/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542" name="Google Shape;542;p27"/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27"/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27"/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rect b="b" l="l" r="r" t="t"/>
                    <a:pathLst>
                      <a:path extrusionOk="0" fill="none" h="9175" w="12377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27"/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rect b="b" l="l" r="r" t="t"/>
                    <a:pathLst>
                      <a:path extrusionOk="0" fill="none" h="11175" w="1281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27"/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rect b="b" l="l" r="r" t="t"/>
                    <a:pathLst>
                      <a:path extrusionOk="0" h="6082" w="6439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27"/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rect b="b" l="l" r="r" t="t"/>
                    <a:pathLst>
                      <a:path extrusionOk="0" h="5785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27"/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rect b="b" l="l" r="r" t="t"/>
                    <a:pathLst>
                      <a:path extrusionOk="0" h="5790" w="4304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9" name="Google Shape;549;p27"/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7"/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1" name="Google Shape;551;p27"/>
            <p:cNvGrpSpPr/>
            <p:nvPr/>
          </p:nvGrpSpPr>
          <p:grpSpPr>
            <a:xfrm>
              <a:off x="1284601" y="1681380"/>
              <a:ext cx="495923" cy="310517"/>
              <a:chOff x="1284601" y="1681380"/>
              <a:chExt cx="495923" cy="310517"/>
            </a:xfrm>
          </p:grpSpPr>
          <p:sp>
            <p:nvSpPr>
              <p:cNvPr id="552" name="Google Shape;552;p27"/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3" name="Google Shape;553;p27"/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554" name="Google Shape;554;p27"/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555" name="Google Shape;555;p27"/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27"/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rect b="b" l="l" r="r" t="t"/>
                    <a:pathLst>
                      <a:path extrusionOk="0" fill="none" h="9208" w="12377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27"/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27"/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rect b="b" l="l" r="r" t="t"/>
                    <a:pathLst>
                      <a:path extrusionOk="0" fill="none" h="11143" w="1281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27"/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rect b="b" l="l" r="r" t="t"/>
                    <a:pathLst>
                      <a:path extrusionOk="0" h="6116" w="6439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27"/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rect b="b" l="l" r="r" t="t"/>
                    <a:pathLst>
                      <a:path extrusionOk="0" h="5778" w="4304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27"/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rect b="b" l="l" r="r" t="t"/>
                    <a:pathLst>
                      <a:path extrusionOk="0" h="5757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62" name="Google Shape;562;p27"/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rect b="b" l="l" r="r" t="t"/>
                  <a:pathLst>
                    <a:path extrusionOk="0" h="20115" w="20082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9E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"/>
          <p:cNvSpPr txBox="1"/>
          <p:nvPr>
            <p:ph type="ctrTitle"/>
          </p:nvPr>
        </p:nvSpPr>
        <p:spPr>
          <a:xfrm>
            <a:off x="618825" y="411675"/>
            <a:ext cx="588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 Time Complexity</a:t>
            </a:r>
            <a:endParaRPr/>
          </a:p>
        </p:txBody>
      </p:sp>
      <p:sp>
        <p:nvSpPr>
          <p:cNvPr id="569" name="Google Shape;569;p28"/>
          <p:cNvSpPr txBox="1"/>
          <p:nvPr/>
        </p:nvSpPr>
        <p:spPr>
          <a:xfrm>
            <a:off x="618825" y="1316850"/>
            <a:ext cx="7747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Since there are n/S arrays to be sorted using Insertion Sort, time complexity of Insertion Sort in this hybrid sort is: O(Insertion) * n/S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Insertion Sort: S = threshold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Worst Case &amp; Average Case: O(S^2)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Best Case: O(S)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Thus, time complexity of hybrid sort: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Worst Case &amp; Average Case: O(nS + nlog(n/S) )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Best Case: O(n + nlog(n/s) 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/>
          <p:nvPr>
            <p:ph type="ctrTitle"/>
          </p:nvPr>
        </p:nvSpPr>
        <p:spPr>
          <a:xfrm>
            <a:off x="1140425" y="24460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VALUE OF S</a:t>
            </a:r>
            <a:endParaRPr/>
          </a:p>
        </p:txBody>
      </p:sp>
      <p:grpSp>
        <p:nvGrpSpPr>
          <p:cNvPr id="575" name="Google Shape;575;p29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76" name="Google Shape;576;p2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96" name="Google Shape;596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>
            <a:off x="5356621" y="1621207"/>
            <a:ext cx="2038733" cy="1950540"/>
            <a:chOff x="3950316" y="3820307"/>
            <a:chExt cx="369805" cy="353782"/>
          </a:xfrm>
        </p:grpSpPr>
        <p:sp>
          <p:nvSpPr>
            <p:cNvPr id="602" name="Google Shape;602;p29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9E9E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/>
          <p:nvPr>
            <p:ph idx="1" type="body"/>
          </p:nvPr>
        </p:nvSpPr>
        <p:spPr>
          <a:xfrm>
            <a:off x="618825" y="1484475"/>
            <a:ext cx="76260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/>
              <a:t>Hybrid Sort (Merge - Insertion Sort) make use of Insertion Sort at small values of sub-arrays so that we can reduce the issue of performance overhead of MergeSort alone.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/>
              <a:t>By switching at a suitable S value , we can allow the Hybrid sort to operate optimally.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0"/>
          <p:cNvSpPr txBox="1"/>
          <p:nvPr>
            <p:ph type="ctrTitle"/>
          </p:nvPr>
        </p:nvSpPr>
        <p:spPr>
          <a:xfrm>
            <a:off x="618825" y="411675"/>
            <a:ext cx="706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why we need an optimal value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"/>
          <p:cNvSpPr txBox="1"/>
          <p:nvPr>
            <p:ph idx="1" type="body"/>
          </p:nvPr>
        </p:nvSpPr>
        <p:spPr>
          <a:xfrm>
            <a:off x="618825" y="1166875"/>
            <a:ext cx="79332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intersection of the original M</a:t>
            </a:r>
            <a:r>
              <a:rPr lang="en"/>
              <a:t>erge Sort</a:t>
            </a:r>
            <a:r>
              <a:rPr lang="en"/>
              <a:t> &amp; original Insertion 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average cases for both the sorting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Time Complexity of Merge Sort : n log 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Time Complexity of Insertion Sort : ¼(n^2 + n - 2)</a:t>
            </a:r>
            <a:endParaRPr/>
          </a:p>
        </p:txBody>
      </p:sp>
      <p:sp>
        <p:nvSpPr>
          <p:cNvPr id="617" name="Google Shape;617;p31"/>
          <p:cNvSpPr txBox="1"/>
          <p:nvPr>
            <p:ph type="ctrTitle"/>
          </p:nvPr>
        </p:nvSpPr>
        <p:spPr>
          <a:xfrm>
            <a:off x="618825" y="411675"/>
            <a:ext cx="765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graphical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