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dvent Pro SemiBold"/>
      <p:regular r:id="rId36"/>
      <p:bold r:id="rId37"/>
    </p:embeddedFont>
    <p:embeddedFont>
      <p:font typeface="Fira Sans Extra Condensed Medium"/>
      <p:regular r:id="rId38"/>
      <p:bold r:id="rId39"/>
      <p:italic r:id="rId40"/>
      <p:boldItalic r:id="rId41"/>
    </p:embeddedFont>
    <p:embeddedFont>
      <p:font typeface="Fira Sans Condensed Medium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  <p:embeddedFont>
      <p:font typeface="Share Tech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20" Type="http://schemas.openxmlformats.org/officeDocument/2006/relationships/slide" Target="slides/slide15.xml"/><Relationship Id="rId42" Type="http://schemas.openxmlformats.org/officeDocument/2006/relationships/font" Target="fonts/FiraSansCondensedMedium-regular.fntdata"/><Relationship Id="rId41" Type="http://schemas.openxmlformats.org/officeDocument/2006/relationships/font" Target="fonts/FiraSansExtraCondensed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FiraSansCondensedMedium-italic.fntdata"/><Relationship Id="rId21" Type="http://schemas.openxmlformats.org/officeDocument/2006/relationships/slide" Target="slides/slide16.xml"/><Relationship Id="rId43" Type="http://schemas.openxmlformats.org/officeDocument/2006/relationships/font" Target="fonts/FiraSansCondensedMedium-bold.fntdata"/><Relationship Id="rId24" Type="http://schemas.openxmlformats.org/officeDocument/2006/relationships/slide" Target="slides/slide19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8.xml"/><Relationship Id="rId45" Type="http://schemas.openxmlformats.org/officeDocument/2006/relationships/font" Target="fonts/FiraSansCondense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hareTech-regular.fntdata"/><Relationship Id="rId25" Type="http://schemas.openxmlformats.org/officeDocument/2006/relationships/slide" Target="slides/slide20.xml"/><Relationship Id="rId47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dventProSemiBold-bold.fntdata"/><Relationship Id="rId14" Type="http://schemas.openxmlformats.org/officeDocument/2006/relationships/slide" Target="slides/slide9.xml"/><Relationship Id="rId36" Type="http://schemas.openxmlformats.org/officeDocument/2006/relationships/font" Target="fonts/AdventPro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f407491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f407491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f407491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f407491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f2846182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f2846182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f2846182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f2846182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f20a728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f20a728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ef28461820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ef28461820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f2846182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ef2846182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f2846182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f2846182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f2846182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f2846182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f2846182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f2846182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f2846182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f2846182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f4074918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f407491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f552cbd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ef552cb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f2846182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f2846182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ee03b03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ee03b03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ee03b0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ee03b0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ee03b03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ee03b03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f37676d9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ef37676d9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f37676d9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f37676d9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f37676d90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f37676d9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f37676d90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f37676d9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f20a7291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f20a7291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f37676d90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f37676d90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f20a7291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f20a7291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f4566fd4d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f4566fd4d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f20a729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f20a729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f407491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f407491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f407491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f407491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f407491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f407491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1636950" y="1220025"/>
            <a:ext cx="58701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CE2101 Example Class 2</a:t>
            </a:r>
            <a:endParaRPr sz="6000"/>
          </a:p>
        </p:txBody>
      </p:sp>
      <p:sp>
        <p:nvSpPr>
          <p:cNvPr id="431" name="Google Shape;431;p23"/>
          <p:cNvSpPr txBox="1"/>
          <p:nvPr>
            <p:ph idx="4294967295" type="subTitle"/>
          </p:nvPr>
        </p:nvSpPr>
        <p:spPr>
          <a:xfrm>
            <a:off x="2924250" y="36335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Kah Hoa, Rui Hong, Yan Qi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/>
          <p:nvPr>
            <p:ph type="ctrTitle"/>
          </p:nvPr>
        </p:nvSpPr>
        <p:spPr>
          <a:xfrm>
            <a:off x="643800" y="345050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algorithm for 1000 vertices</a:t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1287725" y="710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" y="1110675"/>
            <a:ext cx="48863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ctrTitle"/>
          </p:nvPr>
        </p:nvSpPr>
        <p:spPr>
          <a:xfrm>
            <a:off x="626225" y="170225"/>
            <a:ext cx="75960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Overall performance of Djikstra’s algorithm for number of vertices with n*(n-1) edges vs time(s). </a:t>
            </a:r>
            <a:endParaRPr sz="2700"/>
          </a:p>
        </p:txBody>
      </p:sp>
      <p:pic>
        <p:nvPicPr>
          <p:cNvPr id="500" name="Google Shape;5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5" y="1191425"/>
            <a:ext cx="509587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3"/>
          <p:cNvSpPr txBox="1"/>
          <p:nvPr/>
        </p:nvSpPr>
        <p:spPr>
          <a:xfrm>
            <a:off x="3825500" y="4446975"/>
            <a:ext cx="207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Theory and practical time complexity both reflect O(N</a:t>
            </a:r>
            <a:r>
              <a:rPr baseline="30000"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</a:t>
            </a: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)</a:t>
            </a:r>
            <a:endParaRPr baseline="30000"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02" name="Google Shape;5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075" y="1293025"/>
            <a:ext cx="3625998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ctrTitle"/>
          </p:nvPr>
        </p:nvSpPr>
        <p:spPr>
          <a:xfrm>
            <a:off x="1561650" y="14376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Implementation with Adjacency List and </a:t>
            </a:r>
            <a:r>
              <a:rPr lang="en" sz="4600"/>
              <a:t>Min Heap</a:t>
            </a:r>
            <a:endParaRPr sz="4600"/>
          </a:p>
        </p:txBody>
      </p:sp>
      <p:sp>
        <p:nvSpPr>
          <p:cNvPr id="508" name="Google Shape;508;p34"/>
          <p:cNvSpPr txBox="1"/>
          <p:nvPr>
            <p:ph idx="1" type="subTitle"/>
          </p:nvPr>
        </p:nvSpPr>
        <p:spPr>
          <a:xfrm>
            <a:off x="2924250" y="36796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>
            <p:ph idx="1" type="body"/>
          </p:nvPr>
        </p:nvSpPr>
        <p:spPr>
          <a:xfrm>
            <a:off x="466425" y="1259000"/>
            <a:ext cx="36342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as a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extractMin() is used to get the smallest distance each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DecreaseKey() is used to update the distance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Utility functions(heapify()) to restore the min Heap structure are also required</a:t>
            </a:r>
            <a:endParaRPr/>
          </a:p>
        </p:txBody>
      </p:sp>
      <p:sp>
        <p:nvSpPr>
          <p:cNvPr id="514" name="Google Shape;514;p35"/>
          <p:cNvSpPr txBox="1"/>
          <p:nvPr>
            <p:ph type="ctrTitle"/>
          </p:nvPr>
        </p:nvSpPr>
        <p:spPr>
          <a:xfrm>
            <a:off x="618825" y="411675"/>
            <a:ext cx="353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Heap structure </a:t>
            </a:r>
            <a:endParaRPr/>
          </a:p>
        </p:txBody>
      </p:sp>
      <p:pic>
        <p:nvPicPr>
          <p:cNvPr id="515" name="Google Shape;5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125" y="1664483"/>
            <a:ext cx="4859524" cy="12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125" y="1519300"/>
            <a:ext cx="4859525" cy="2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3125" y="1348025"/>
            <a:ext cx="4859522" cy="24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 txBox="1"/>
          <p:nvPr>
            <p:ph idx="1" type="body"/>
          </p:nvPr>
        </p:nvSpPr>
        <p:spPr>
          <a:xfrm>
            <a:off x="89950" y="1250975"/>
            <a:ext cx="37941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 will run until the min Heap is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time a min Heap node is process , it will be marked as visited.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the previous array </a:t>
            </a:r>
            <a:r>
              <a:rPr lang="en"/>
              <a:t>implementation but instead of updating the array , we update the min Heap node each time we find a shorter distance</a:t>
            </a:r>
            <a:endParaRPr/>
          </a:p>
        </p:txBody>
      </p:sp>
      <p:sp>
        <p:nvSpPr>
          <p:cNvPr id="523" name="Google Shape;523;p36"/>
          <p:cNvSpPr txBox="1"/>
          <p:nvPr>
            <p:ph type="ctrTitle"/>
          </p:nvPr>
        </p:nvSpPr>
        <p:spPr>
          <a:xfrm>
            <a:off x="618825" y="411675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Algorithm</a:t>
            </a:r>
            <a:endParaRPr/>
          </a:p>
        </p:txBody>
      </p:sp>
      <p:pic>
        <p:nvPicPr>
          <p:cNvPr id="524" name="Google Shape;524;p36"/>
          <p:cNvPicPr preferRelativeResize="0"/>
          <p:nvPr/>
        </p:nvPicPr>
        <p:blipFill rotWithShape="1">
          <a:blip r:embed="rId3">
            <a:alphaModFix/>
          </a:blip>
          <a:srcRect b="0" l="960" r="0" t="0"/>
          <a:stretch/>
        </p:blipFill>
        <p:spPr>
          <a:xfrm>
            <a:off x="4291250" y="1396738"/>
            <a:ext cx="3578251" cy="82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6"/>
          <p:cNvPicPr preferRelativeResize="0"/>
          <p:nvPr/>
        </p:nvPicPr>
        <p:blipFill rotWithShape="1">
          <a:blip r:embed="rId4">
            <a:alphaModFix/>
          </a:blip>
          <a:srcRect b="4516" l="7800" r="12192" t="0"/>
          <a:stretch/>
        </p:blipFill>
        <p:spPr>
          <a:xfrm>
            <a:off x="4291250" y="2271700"/>
            <a:ext cx="3578250" cy="22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"/>
          <p:cNvSpPr txBox="1"/>
          <p:nvPr>
            <p:ph idx="1" type="body"/>
          </p:nvPr>
        </p:nvSpPr>
        <p:spPr>
          <a:xfrm>
            <a:off x="618825" y="1264625"/>
            <a:ext cx="78564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each vertex will be inserted and extracted from the priority queue only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Assuming that there are V vertices , we will do these V number of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are using a min Heap as a priority queue , each insert/extract will only take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Hence for this part , we will take O(V log V)</a:t>
            </a:r>
            <a:endParaRPr/>
          </a:p>
        </p:txBody>
      </p:sp>
      <p:sp>
        <p:nvSpPr>
          <p:cNvPr id="531" name="Google Shape;531;p37"/>
          <p:cNvSpPr txBox="1"/>
          <p:nvPr>
            <p:ph type="ctrTitle"/>
          </p:nvPr>
        </p:nvSpPr>
        <p:spPr>
          <a:xfrm>
            <a:off x="618825" y="411675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</a:t>
            </a:r>
            <a:r>
              <a:rPr lang="en"/>
              <a:t> the theoretical time complexity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/>
          <p:nvPr>
            <p:ph idx="1" type="body"/>
          </p:nvPr>
        </p:nvSpPr>
        <p:spPr>
          <a:xfrm>
            <a:off x="618825" y="1264625"/>
            <a:ext cx="78564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move on the updating of shortest </a:t>
            </a:r>
            <a:r>
              <a:rPr lang="en"/>
              <a:t>distance.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Everytime we choose a vertex , we will update the shortest distance for all its neighbours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DecreaseKey() is used to do so and each operation will take O(log V)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process will repeat for the number of edges , 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Hence , this part will take O(E log V)</a:t>
            </a:r>
            <a:endParaRPr/>
          </a:p>
        </p:txBody>
      </p:sp>
      <p:sp>
        <p:nvSpPr>
          <p:cNvPr id="537" name="Google Shape;537;p38"/>
          <p:cNvSpPr txBox="1"/>
          <p:nvPr>
            <p:ph type="ctrTitle"/>
          </p:nvPr>
        </p:nvSpPr>
        <p:spPr>
          <a:xfrm>
            <a:off x="618825" y="411675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theoretical time complexity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idx="1" type="body"/>
          </p:nvPr>
        </p:nvSpPr>
        <p:spPr>
          <a:xfrm>
            <a:off x="618825" y="1264625"/>
            <a:ext cx="78564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Complexity = O(V log V) + O(E log V)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= O((V+E) log V)</a:t>
            </a:r>
            <a:endParaRPr/>
          </a:p>
        </p:txBody>
      </p:sp>
      <p:sp>
        <p:nvSpPr>
          <p:cNvPr id="543" name="Google Shape;543;p39"/>
          <p:cNvSpPr txBox="1"/>
          <p:nvPr>
            <p:ph type="ctrTitle"/>
          </p:nvPr>
        </p:nvSpPr>
        <p:spPr>
          <a:xfrm>
            <a:off x="618825" y="411675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theoretical time complexity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>
            <p:ph type="ctrTitle"/>
          </p:nvPr>
        </p:nvSpPr>
        <p:spPr>
          <a:xfrm>
            <a:off x="590550" y="61425"/>
            <a:ext cx="7810500" cy="8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time complexity empirically</a:t>
            </a:r>
            <a:endParaRPr/>
          </a:p>
        </p:txBody>
      </p:sp>
      <p:sp>
        <p:nvSpPr>
          <p:cNvPr id="549" name="Google Shape;549;p40"/>
          <p:cNvSpPr txBox="1"/>
          <p:nvPr>
            <p:ph idx="1" type="body"/>
          </p:nvPr>
        </p:nvSpPr>
        <p:spPr>
          <a:xfrm>
            <a:off x="618825" y="1264625"/>
            <a:ext cx="37263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out algorithm with varying vertex size and edges and time taken is plotted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graph is randomly </a:t>
            </a:r>
            <a:r>
              <a:rPr lang="en"/>
              <a:t>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vertex size , average time taken is taken from 10 runs of the algorithm.</a:t>
            </a:r>
            <a:endParaRPr/>
          </a:p>
        </p:txBody>
      </p:sp>
      <p:pic>
        <p:nvPicPr>
          <p:cNvPr id="550" name="Google Shape;5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625" y="1141850"/>
            <a:ext cx="4055925" cy="176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0"/>
          <p:cNvPicPr preferRelativeResize="0"/>
          <p:nvPr/>
        </p:nvPicPr>
        <p:blipFill rotWithShape="1">
          <a:blip r:embed="rId4">
            <a:alphaModFix/>
          </a:blip>
          <a:srcRect b="0" l="0" r="3390" t="0"/>
          <a:stretch/>
        </p:blipFill>
        <p:spPr>
          <a:xfrm>
            <a:off x="4713625" y="3164050"/>
            <a:ext cx="4116874" cy="10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"/>
          <p:cNvSpPr txBox="1"/>
          <p:nvPr>
            <p:ph type="ctrTitle"/>
          </p:nvPr>
        </p:nvSpPr>
        <p:spPr>
          <a:xfrm>
            <a:off x="590550" y="61425"/>
            <a:ext cx="7810500" cy="8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time complexity empirically</a:t>
            </a:r>
            <a:endParaRPr/>
          </a:p>
        </p:txBody>
      </p:sp>
      <p:pic>
        <p:nvPicPr>
          <p:cNvPr id="557" name="Google Shape;5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988" y="1151200"/>
            <a:ext cx="48672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idx="1" type="subTitle"/>
          </p:nvPr>
        </p:nvSpPr>
        <p:spPr>
          <a:xfrm>
            <a:off x="3000450" y="36807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  <p:sp>
        <p:nvSpPr>
          <p:cNvPr id="437" name="Google Shape;437;p24"/>
          <p:cNvSpPr txBox="1"/>
          <p:nvPr>
            <p:ph type="ctrTitle"/>
          </p:nvPr>
        </p:nvSpPr>
        <p:spPr>
          <a:xfrm>
            <a:off x="1561650" y="2390619"/>
            <a:ext cx="60207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Implementation with </a:t>
            </a:r>
            <a:r>
              <a:rPr lang="en" sz="4600"/>
              <a:t>Adjacency</a:t>
            </a:r>
            <a:r>
              <a:rPr lang="en" sz="4600"/>
              <a:t> Matrix and Array</a:t>
            </a:r>
            <a:endParaRPr sz="4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 txBox="1"/>
          <p:nvPr>
            <p:ph type="ctrTitle"/>
          </p:nvPr>
        </p:nvSpPr>
        <p:spPr>
          <a:xfrm>
            <a:off x="590550" y="61425"/>
            <a:ext cx="7810500" cy="8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time complexity empirically</a:t>
            </a:r>
            <a:endParaRPr/>
          </a:p>
        </p:txBody>
      </p:sp>
      <p:pic>
        <p:nvPicPr>
          <p:cNvPr id="563" name="Google Shape;5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963" y="1074100"/>
            <a:ext cx="4494076" cy="270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3"/>
          <p:cNvSpPr txBox="1"/>
          <p:nvPr>
            <p:ph type="ctrTitle"/>
          </p:nvPr>
        </p:nvSpPr>
        <p:spPr>
          <a:xfrm>
            <a:off x="590550" y="61425"/>
            <a:ext cx="7810500" cy="8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time complexity empirically</a:t>
            </a:r>
            <a:endParaRPr/>
          </a:p>
        </p:txBody>
      </p:sp>
      <p:pic>
        <p:nvPicPr>
          <p:cNvPr id="569" name="Google Shape;569;p43"/>
          <p:cNvPicPr preferRelativeResize="0"/>
          <p:nvPr/>
        </p:nvPicPr>
        <p:blipFill rotWithShape="1">
          <a:blip r:embed="rId3">
            <a:alphaModFix/>
          </a:blip>
          <a:srcRect b="-11962" l="-5975" r="-1504" t="4481"/>
          <a:stretch/>
        </p:blipFill>
        <p:spPr>
          <a:xfrm>
            <a:off x="938423" y="855125"/>
            <a:ext cx="3904275" cy="2345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725" y="958725"/>
            <a:ext cx="3904275" cy="3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647" y="2953975"/>
            <a:ext cx="3632625" cy="21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/>
          <p:nvPr>
            <p:ph type="ctrTitle"/>
          </p:nvPr>
        </p:nvSpPr>
        <p:spPr>
          <a:xfrm>
            <a:off x="1561650" y="12090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Comparison between the two implementation</a:t>
            </a:r>
            <a:endParaRPr sz="4600"/>
          </a:p>
        </p:txBody>
      </p:sp>
      <p:sp>
        <p:nvSpPr>
          <p:cNvPr id="577" name="Google Shape;577;p44"/>
          <p:cNvSpPr txBox="1"/>
          <p:nvPr>
            <p:ph idx="1" type="subTitle"/>
          </p:nvPr>
        </p:nvSpPr>
        <p:spPr>
          <a:xfrm>
            <a:off x="2924250" y="36796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5"/>
          <p:cNvSpPr txBox="1"/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1"/>
                </a:solidFill>
              </a:rPr>
              <a:t>Time Complexity</a:t>
            </a:r>
            <a:endParaRPr sz="6500">
              <a:solidFill>
                <a:schemeClr val="lt1"/>
              </a:solidFill>
            </a:endParaRPr>
          </a:p>
        </p:txBody>
      </p:sp>
      <p:sp>
        <p:nvSpPr>
          <p:cNvPr id="583" name="Google Shape;583;p45"/>
          <p:cNvSpPr txBox="1"/>
          <p:nvPr>
            <p:ph idx="1" type="body"/>
          </p:nvPr>
        </p:nvSpPr>
        <p:spPr>
          <a:xfrm>
            <a:off x="2322075" y="2086950"/>
            <a:ext cx="49104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O(Dijkstra) = O(V²)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O(Dijkstra) = O((E + V) logV)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"/>
          <p:cNvSpPr txBox="1"/>
          <p:nvPr>
            <p:ph idx="1" type="body"/>
          </p:nvPr>
        </p:nvSpPr>
        <p:spPr>
          <a:xfrm>
            <a:off x="597375" y="1456500"/>
            <a:ext cx="78837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Thus, from the time complexity equations, CPU timing is dependent on both V and 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Hence, we tested out different values of E with respect to V to compare which implementation is better in what scenarios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V: edge used is from V-1 to V * (V-1)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Connected graph: requires at least V-1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Completed graph: each vertex is connected to (V-1) edge</a:t>
            </a:r>
            <a:endParaRPr sz="1800"/>
          </a:p>
        </p:txBody>
      </p:sp>
      <p:sp>
        <p:nvSpPr>
          <p:cNvPr id="589" name="Google Shape;589;p46"/>
          <p:cNvSpPr txBox="1"/>
          <p:nvPr>
            <p:ph type="ctrTitle"/>
          </p:nvPr>
        </p:nvSpPr>
        <p:spPr>
          <a:xfrm>
            <a:off x="618825" y="411675"/>
            <a:ext cx="618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"/>
          <p:cNvSpPr txBox="1"/>
          <p:nvPr>
            <p:ph type="ctrTitle"/>
          </p:nvPr>
        </p:nvSpPr>
        <p:spPr>
          <a:xfrm>
            <a:off x="618825" y="411675"/>
            <a:ext cx="618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Vertex = 10</a:t>
            </a:r>
            <a:endParaRPr/>
          </a:p>
        </p:txBody>
      </p:sp>
      <p:pic>
        <p:nvPicPr>
          <p:cNvPr id="595" name="Google Shape;5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75" y="1356625"/>
            <a:ext cx="1875950" cy="25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425" y="1340050"/>
            <a:ext cx="4100750" cy="24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/>
          <p:cNvSpPr txBox="1"/>
          <p:nvPr>
            <p:ph type="ctrTitle"/>
          </p:nvPr>
        </p:nvSpPr>
        <p:spPr>
          <a:xfrm>
            <a:off x="618825" y="411675"/>
            <a:ext cx="618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Vertex = 50</a:t>
            </a:r>
            <a:endParaRPr/>
          </a:p>
        </p:txBody>
      </p:sp>
      <p:pic>
        <p:nvPicPr>
          <p:cNvPr id="602" name="Google Shape;6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00" y="989475"/>
            <a:ext cx="2029299" cy="3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8"/>
          <p:cNvSpPr/>
          <p:nvPr/>
        </p:nvSpPr>
        <p:spPr>
          <a:xfrm>
            <a:off x="638600" y="2097350"/>
            <a:ext cx="2155500" cy="208200"/>
          </a:xfrm>
          <a:prstGeom prst="ellipse">
            <a:avLst/>
          </a:prstGeom>
          <a:noFill/>
          <a:ln cap="flat" cmpd="sng" w="28575">
            <a:solidFill>
              <a:srgbClr val="EA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125" y="1303662"/>
            <a:ext cx="4268301" cy="25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/>
          <p:cNvSpPr/>
          <p:nvPr/>
        </p:nvSpPr>
        <p:spPr>
          <a:xfrm rot="3305917">
            <a:off x="5526146" y="2068635"/>
            <a:ext cx="295194" cy="1434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13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"/>
          <p:cNvSpPr txBox="1"/>
          <p:nvPr>
            <p:ph type="ctrTitle"/>
          </p:nvPr>
        </p:nvSpPr>
        <p:spPr>
          <a:xfrm>
            <a:off x="618825" y="411675"/>
            <a:ext cx="618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Vertex = 100</a:t>
            </a:r>
            <a:endParaRPr/>
          </a:p>
        </p:txBody>
      </p:sp>
      <p:pic>
        <p:nvPicPr>
          <p:cNvPr id="611" name="Google Shape;6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70" y="1374656"/>
            <a:ext cx="3908700" cy="2394193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9"/>
          <p:cNvSpPr/>
          <p:nvPr/>
        </p:nvSpPr>
        <p:spPr>
          <a:xfrm rot="-6293860">
            <a:off x="6322454" y="2693707"/>
            <a:ext cx="295223" cy="14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13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3" name="Google Shape;613;p49"/>
          <p:cNvPicPr preferRelativeResize="0"/>
          <p:nvPr/>
        </p:nvPicPr>
        <p:blipFill rotWithShape="1">
          <a:blip r:embed="rId4">
            <a:alphaModFix/>
          </a:blip>
          <a:srcRect b="0" l="5231" r="0" t="0"/>
          <a:stretch/>
        </p:blipFill>
        <p:spPr>
          <a:xfrm>
            <a:off x="1006475" y="1075325"/>
            <a:ext cx="2217750" cy="33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/>
          <p:nvPr>
            <p:ph type="ctrTitle"/>
          </p:nvPr>
        </p:nvSpPr>
        <p:spPr>
          <a:xfrm>
            <a:off x="618825" y="411675"/>
            <a:ext cx="618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Vertex = 500</a:t>
            </a:r>
            <a:endParaRPr/>
          </a:p>
        </p:txBody>
      </p:sp>
      <p:pic>
        <p:nvPicPr>
          <p:cNvPr id="619" name="Google Shape;6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50" y="1326988"/>
            <a:ext cx="4278427" cy="257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575" y="989475"/>
            <a:ext cx="1791173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 txBox="1"/>
          <p:nvPr>
            <p:ph idx="1" type="body"/>
          </p:nvPr>
        </p:nvSpPr>
        <p:spPr>
          <a:xfrm>
            <a:off x="618825" y="1189700"/>
            <a:ext cx="7171200" cy="25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+ Adjacency Matrix will work well with small V regardless of size of 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large V, (in this case 50 and more), </a:t>
            </a:r>
            <a:r>
              <a:rPr lang="en"/>
              <a:t>Min Heap</a:t>
            </a:r>
            <a:r>
              <a:rPr lang="en"/>
              <a:t> + Adjacency List will be better when </a:t>
            </a:r>
            <a:r>
              <a:rPr lang="en"/>
              <a:t>E is nearer to min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as E increases,  the CPU timing is much greater than that of Array + Adjacency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+ Matrix should also be used when both V is large and E is nearing max value of E as seen from the graphs</a:t>
            </a:r>
            <a:endParaRPr/>
          </a:p>
        </p:txBody>
      </p:sp>
      <p:sp>
        <p:nvSpPr>
          <p:cNvPr id="626" name="Google Shape;626;p5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>
            <p:ph type="ctrTitle"/>
          </p:nvPr>
        </p:nvSpPr>
        <p:spPr>
          <a:xfrm>
            <a:off x="618825" y="411675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various array sizes and edges</a:t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4026000" y="2079600"/>
            <a:ext cx="470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Upper Bound is used to limit the value for the edges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Edges are added into the array with random </a:t>
            </a: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values</a:t>
            </a: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for the start point, end point and weight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44" name="Google Shape;4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50" y="893725"/>
            <a:ext cx="3172695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2"/>
          <p:cNvSpPr txBox="1"/>
          <p:nvPr>
            <p:ph idx="1" type="body"/>
          </p:nvPr>
        </p:nvSpPr>
        <p:spPr>
          <a:xfrm>
            <a:off x="618825" y="1189700"/>
            <a:ext cx="71712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rray + matrix should be used when value of E is unknown and V is large as rate of increase of CPU timing for Minheap + List is greater than Array + Matrix, and thus, CPU timing will be more </a:t>
            </a:r>
            <a:r>
              <a:rPr lang="en"/>
              <a:t>predictable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632" name="Google Shape;632;p5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type="ctrTitle"/>
          </p:nvPr>
        </p:nvSpPr>
        <p:spPr>
          <a:xfrm>
            <a:off x="618825" y="411675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Djikstra’s algorithm</a:t>
            </a:r>
            <a:endParaRPr/>
          </a:p>
        </p:txBody>
      </p:sp>
      <p:pic>
        <p:nvPicPr>
          <p:cNvPr id="450" name="Google Shape;4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50" y="989475"/>
            <a:ext cx="4577524" cy="247581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6"/>
          <p:cNvSpPr/>
          <p:nvPr/>
        </p:nvSpPr>
        <p:spPr>
          <a:xfrm>
            <a:off x="1950225" y="2496750"/>
            <a:ext cx="1468200" cy="75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2206275" y="3334800"/>
            <a:ext cx="1544100" cy="75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50" y="1372100"/>
            <a:ext cx="3909850" cy="2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idx="1" type="body"/>
          </p:nvPr>
        </p:nvSpPr>
        <p:spPr>
          <a:xfrm>
            <a:off x="618825" y="1079100"/>
            <a:ext cx="81465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 number of vertices, there are n iterations of getting the minimum distance from the nearest unvisited vertex in the matrix, requiring O(N).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Marking of each node as visited requires constant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of the min adjacent vertex distance requires another n iterations since for each vertex the values in that row are checked individually , thus requiring O(N).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track of the parent node requires constant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total time complexity is O(</a:t>
            </a:r>
            <a:r>
              <a:rPr lang="en"/>
              <a:t>N</a:t>
            </a:r>
            <a:r>
              <a:rPr baseline="30000" lang="en"/>
              <a:t>2</a:t>
            </a:r>
            <a:r>
              <a:rPr lang="en"/>
              <a:t>) since in N iterations, 2 times of O(N) is required.</a:t>
            </a:r>
            <a:endParaRPr/>
          </a:p>
        </p:txBody>
      </p:sp>
      <p:sp>
        <p:nvSpPr>
          <p:cNvPr id="459" name="Google Shape;459;p27"/>
          <p:cNvSpPr txBox="1"/>
          <p:nvPr>
            <p:ph type="ctrTitle"/>
          </p:nvPr>
        </p:nvSpPr>
        <p:spPr>
          <a:xfrm>
            <a:off x="618825" y="422375"/>
            <a:ext cx="8277000" cy="5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Time complexity of Djikstra’s algorithm adjacency matrix.(Theory)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/>
          <p:nvPr>
            <p:ph type="ctrTitle"/>
          </p:nvPr>
        </p:nvSpPr>
        <p:spPr>
          <a:xfrm>
            <a:off x="643800" y="345050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algorithm for 10 vertices</a:t>
            </a:r>
            <a:endParaRPr/>
          </a:p>
        </p:txBody>
      </p:sp>
      <p:sp>
        <p:nvSpPr>
          <p:cNvPr id="465" name="Google Shape;465;p28"/>
          <p:cNvSpPr txBox="1"/>
          <p:nvPr/>
        </p:nvSpPr>
        <p:spPr>
          <a:xfrm>
            <a:off x="1287725" y="710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66" name="Google Shape;4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" y="1240875"/>
            <a:ext cx="48863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"/>
          <p:cNvSpPr txBox="1"/>
          <p:nvPr>
            <p:ph type="ctrTitle"/>
          </p:nvPr>
        </p:nvSpPr>
        <p:spPr>
          <a:xfrm>
            <a:off x="643800" y="345050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algorithm for 50 vertices</a:t>
            </a:r>
            <a:endParaRPr/>
          </a:p>
        </p:txBody>
      </p:sp>
      <p:sp>
        <p:nvSpPr>
          <p:cNvPr id="472" name="Google Shape;472;p29"/>
          <p:cNvSpPr txBox="1"/>
          <p:nvPr/>
        </p:nvSpPr>
        <p:spPr>
          <a:xfrm>
            <a:off x="1287725" y="710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73" name="Google Shape;4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" y="1070650"/>
            <a:ext cx="48863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ctrTitle"/>
          </p:nvPr>
        </p:nvSpPr>
        <p:spPr>
          <a:xfrm>
            <a:off x="643800" y="345050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algorithm for 100 vertices</a:t>
            </a:r>
            <a:endParaRPr/>
          </a:p>
        </p:txBody>
      </p:sp>
      <p:sp>
        <p:nvSpPr>
          <p:cNvPr id="479" name="Google Shape;479;p30"/>
          <p:cNvSpPr txBox="1"/>
          <p:nvPr/>
        </p:nvSpPr>
        <p:spPr>
          <a:xfrm>
            <a:off x="1287725" y="710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0" name="Google Shape;4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00" y="1110675"/>
            <a:ext cx="48863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/>
          <p:nvPr>
            <p:ph type="ctrTitle"/>
          </p:nvPr>
        </p:nvSpPr>
        <p:spPr>
          <a:xfrm>
            <a:off x="643800" y="345050"/>
            <a:ext cx="785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algorithm for 500 vertices</a:t>
            </a:r>
            <a:endParaRPr/>
          </a:p>
        </p:txBody>
      </p:sp>
      <p:sp>
        <p:nvSpPr>
          <p:cNvPr id="486" name="Google Shape;486;p31"/>
          <p:cNvSpPr txBox="1"/>
          <p:nvPr/>
        </p:nvSpPr>
        <p:spPr>
          <a:xfrm>
            <a:off x="1287725" y="710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7" name="Google Shape;4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" y="1162050"/>
            <a:ext cx="48863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