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dvent Pro SemiBold" panose="020B0604020202020204" charset="0"/>
      <p:regular r:id="rId16"/>
      <p:bold r:id="rId17"/>
    </p:embeddedFont>
    <p:embeddedFont>
      <p:font typeface="Fira Sans Condensed Medium" panose="020B0603050000020004" pitchFamily="34" charset="0"/>
      <p:regular r:id="rId18"/>
      <p:bold r:id="rId19"/>
      <p:italic r:id="rId20"/>
      <p:boldItalic r:id="rId21"/>
    </p:embeddedFont>
    <p:embeddedFont>
      <p:font typeface="Fira Sans Extra Condensed Medium" panose="020B0604020202020204" charset="0"/>
      <p:regular r:id="rId22"/>
      <p:bold r:id="rId23"/>
      <p:italic r:id="rId24"/>
      <p:boldItalic r:id="rId25"/>
    </p:embeddedFont>
    <p:embeddedFont>
      <p:font typeface="Livvic Light" pitchFamily="2" charset="0"/>
      <p:regular r:id="rId26"/>
    </p:embeddedFont>
    <p:embeddedFont>
      <p:font typeface="Maven Pro" panose="020B0604020202020204" charset="0"/>
      <p:regular r:id="rId27"/>
      <p:bold r:id="rId28"/>
    </p:embeddedFont>
    <p:embeddedFont>
      <p:font typeface="Nunito Light" pitchFamily="2" charset="0"/>
      <p:regular r:id="rId29"/>
    </p:embeddedFont>
    <p:embeddedFont>
      <p:font typeface="Share Tech"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FE6F83-D0B5-416F-95EA-9A22535AEA68}">
  <a:tblStyle styleId="{CCFE6F83-D0B5-416F-95EA-9A22535AEA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fca1b2f341_0_4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fca1b2f341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cb70d0e5e4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b70d0e5e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cb70d0e5e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cb70d0e5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fd09a5d72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fd09a5d7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fca1b2f341_0_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fca1b2f341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fceee2f66a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fceee2f66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fceee2f66a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fceee2f66a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fd09a5d48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fd09a5d4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fca1b2f341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fca1b2f341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ceee2f66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fceee2f66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fca1b2f341_0_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fca1b2f341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fca1b2f341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fca1b2f341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5" name="Google Shape;305;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7" name="Google Shape;307;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9" name="Google Shape;309;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3"/>
          <p:cNvSpPr txBox="1">
            <a:spLocks noGrp="1"/>
          </p:cNvSpPr>
          <p:nvPr>
            <p:ph type="ctrTitle"/>
          </p:nvPr>
        </p:nvSpPr>
        <p:spPr>
          <a:xfrm>
            <a:off x="1561650" y="1192313"/>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t>CE2101 Example Class 3</a:t>
            </a:r>
            <a:endParaRPr/>
          </a:p>
        </p:txBody>
      </p:sp>
      <p:sp>
        <p:nvSpPr>
          <p:cNvPr id="431" name="Google Shape;431;p23"/>
          <p:cNvSpPr txBox="1">
            <a:spLocks noGrp="1"/>
          </p:cNvSpPr>
          <p:nvPr>
            <p:ph type="subTitle" idx="1"/>
          </p:nvPr>
        </p:nvSpPr>
        <p:spPr>
          <a:xfrm>
            <a:off x="2924250" y="3512313"/>
            <a:ext cx="3295500" cy="792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t>Done by: Kah Hoa, Rui Hong, Yan Qi</a:t>
            </a:r>
            <a:endParaRPr/>
          </a:p>
          <a:p>
            <a:pPr marL="0" lvl="0" indent="0" algn="ctr" rtl="0">
              <a:spcBef>
                <a:spcPts val="160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32"/>
          <p:cNvSpPr txBox="1">
            <a:spLocks noGrp="1"/>
          </p:cNvSpPr>
          <p:nvPr>
            <p:ph type="ctrTitle"/>
          </p:nvPr>
        </p:nvSpPr>
        <p:spPr>
          <a:xfrm>
            <a:off x="41850" y="1229600"/>
            <a:ext cx="9060300" cy="270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600"/>
              <a:t>(4) Code your algorithm in a programming language</a:t>
            </a:r>
            <a:endParaRPr sz="2600"/>
          </a:p>
          <a:p>
            <a:pPr marL="0" lvl="0" indent="0" algn="ctr" rtl="0">
              <a:spcBef>
                <a:spcPts val="0"/>
              </a:spcBef>
              <a:spcAft>
                <a:spcPts val="0"/>
              </a:spcAft>
              <a:buNone/>
            </a:pPr>
            <a:r>
              <a:rPr lang="en" sz="2600"/>
              <a:t> a. show the running result of P(14) with weights and profits given in (2). </a:t>
            </a:r>
            <a:endParaRPr sz="2600"/>
          </a:p>
          <a:p>
            <a:pPr marL="0" lvl="0" indent="0" algn="ctr" rtl="0">
              <a:spcBef>
                <a:spcPts val="0"/>
              </a:spcBef>
              <a:spcAft>
                <a:spcPts val="0"/>
              </a:spcAft>
              <a:buNone/>
            </a:pPr>
            <a:r>
              <a:rPr lang="en" sz="2600"/>
              <a:t>b. Show the running result of P(14) with weights and profits given below. You should show the program input and the output in (a) and (b).</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3"/>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pic>
        <p:nvPicPr>
          <p:cNvPr id="553" name="Google Shape;553;p33"/>
          <p:cNvPicPr preferRelativeResize="0"/>
          <p:nvPr/>
        </p:nvPicPr>
        <p:blipFill rotWithShape="1">
          <a:blip r:embed="rId3">
            <a:alphaModFix/>
          </a:blip>
          <a:srcRect l="7617" t="9942" r="6700" b="8090"/>
          <a:stretch/>
        </p:blipFill>
        <p:spPr>
          <a:xfrm>
            <a:off x="1906725" y="298575"/>
            <a:ext cx="5571348" cy="4546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9" name="Google Shape;559;p3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pic>
        <p:nvPicPr>
          <p:cNvPr id="560" name="Google Shape;560;p34"/>
          <p:cNvPicPr preferRelativeResize="0"/>
          <p:nvPr/>
        </p:nvPicPr>
        <p:blipFill>
          <a:blip r:embed="rId3">
            <a:alphaModFix/>
          </a:blip>
          <a:stretch>
            <a:fillRect/>
          </a:stretch>
        </p:blipFill>
        <p:spPr>
          <a:xfrm>
            <a:off x="80413" y="101588"/>
            <a:ext cx="4257675" cy="4810125"/>
          </a:xfrm>
          <a:prstGeom prst="rect">
            <a:avLst/>
          </a:prstGeom>
          <a:noFill/>
          <a:ln>
            <a:noFill/>
          </a:ln>
        </p:spPr>
      </p:pic>
      <p:pic>
        <p:nvPicPr>
          <p:cNvPr id="561" name="Google Shape;561;p34"/>
          <p:cNvPicPr preferRelativeResize="0"/>
          <p:nvPr/>
        </p:nvPicPr>
        <p:blipFill>
          <a:blip r:embed="rId4">
            <a:alphaModFix/>
          </a:blip>
          <a:stretch>
            <a:fillRect/>
          </a:stretch>
        </p:blipFill>
        <p:spPr>
          <a:xfrm>
            <a:off x="4746750" y="87300"/>
            <a:ext cx="4076700" cy="4838700"/>
          </a:xfrm>
          <a:prstGeom prst="rect">
            <a:avLst/>
          </a:prstGeom>
          <a:noFill/>
          <a:ln>
            <a:noFill/>
          </a:ln>
        </p:spPr>
      </p:pic>
      <p:sp>
        <p:nvSpPr>
          <p:cNvPr id="562" name="Google Shape;562;p34"/>
          <p:cNvSpPr/>
          <p:nvPr/>
        </p:nvSpPr>
        <p:spPr>
          <a:xfrm>
            <a:off x="1281675" y="2263075"/>
            <a:ext cx="1717500" cy="220200"/>
          </a:xfrm>
          <a:prstGeom prst="bracketPair">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Profit = 7</a:t>
            </a:r>
            <a:endParaRPr/>
          </a:p>
        </p:txBody>
      </p:sp>
      <p:sp>
        <p:nvSpPr>
          <p:cNvPr id="563" name="Google Shape;563;p34"/>
          <p:cNvSpPr/>
          <p:nvPr/>
        </p:nvSpPr>
        <p:spPr>
          <a:xfrm>
            <a:off x="1281675" y="3206050"/>
            <a:ext cx="1717500" cy="220200"/>
          </a:xfrm>
          <a:prstGeom prst="bracketPair">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Profit = 7 + 7 = 14</a:t>
            </a:r>
            <a:endParaRPr/>
          </a:p>
        </p:txBody>
      </p:sp>
      <p:sp>
        <p:nvSpPr>
          <p:cNvPr id="564" name="Google Shape;564;p34"/>
          <p:cNvSpPr/>
          <p:nvPr/>
        </p:nvSpPr>
        <p:spPr>
          <a:xfrm>
            <a:off x="1281675" y="4149025"/>
            <a:ext cx="1983000" cy="220200"/>
          </a:xfrm>
          <a:prstGeom prst="bracketPair">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Profit = 14 + 7 = 21</a:t>
            </a:r>
            <a:endParaRPr/>
          </a:p>
        </p:txBody>
      </p:sp>
      <p:sp>
        <p:nvSpPr>
          <p:cNvPr id="565" name="Google Shape;565;p34"/>
          <p:cNvSpPr/>
          <p:nvPr/>
        </p:nvSpPr>
        <p:spPr>
          <a:xfrm>
            <a:off x="5741925" y="2461650"/>
            <a:ext cx="1717500" cy="220200"/>
          </a:xfrm>
          <a:prstGeom prst="bracketPair">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Profit = 7</a:t>
            </a:r>
            <a:endParaRPr/>
          </a:p>
        </p:txBody>
      </p:sp>
      <p:sp>
        <p:nvSpPr>
          <p:cNvPr id="566" name="Google Shape;566;p34"/>
          <p:cNvSpPr/>
          <p:nvPr/>
        </p:nvSpPr>
        <p:spPr>
          <a:xfrm>
            <a:off x="5726900" y="3140938"/>
            <a:ext cx="1717500" cy="220200"/>
          </a:xfrm>
          <a:prstGeom prst="bracketPair">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Profit = 9</a:t>
            </a:r>
            <a:endParaRPr/>
          </a:p>
        </p:txBody>
      </p:sp>
      <p:sp>
        <p:nvSpPr>
          <p:cNvPr id="567" name="Google Shape;567;p34"/>
          <p:cNvSpPr/>
          <p:nvPr/>
        </p:nvSpPr>
        <p:spPr>
          <a:xfrm>
            <a:off x="5726900" y="3657550"/>
            <a:ext cx="1717500" cy="220200"/>
          </a:xfrm>
          <a:prstGeom prst="bracketPair">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Profit = 7 + 7 = 14</a:t>
            </a:r>
            <a:endParaRPr/>
          </a:p>
        </p:txBody>
      </p:sp>
      <p:sp>
        <p:nvSpPr>
          <p:cNvPr id="568" name="Google Shape;568;p34"/>
          <p:cNvSpPr/>
          <p:nvPr/>
        </p:nvSpPr>
        <p:spPr>
          <a:xfrm>
            <a:off x="5726900" y="4301875"/>
            <a:ext cx="1717500" cy="220200"/>
          </a:xfrm>
          <a:prstGeom prst="bracketPair">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Profit = 9 + 7 = 16</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5"/>
          <p:cNvSpPr txBox="1">
            <a:spLocks noGrp="1"/>
          </p:cNvSpPr>
          <p:nvPr>
            <p:ph type="ctrTitle"/>
          </p:nvPr>
        </p:nvSpPr>
        <p:spPr>
          <a:xfrm>
            <a:off x="3441000" y="21945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 YOU!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4400" fill="hold"/>
                                        <p:tgtEl>
                                          <p:spTgt spid="57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4"/>
          <p:cNvSpPr txBox="1">
            <a:spLocks noGrp="1"/>
          </p:cNvSpPr>
          <p:nvPr>
            <p:ph type="ctrTitle"/>
          </p:nvPr>
        </p:nvSpPr>
        <p:spPr>
          <a:xfrm>
            <a:off x="41850" y="2249250"/>
            <a:ext cx="9060300" cy="64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600"/>
              <a:t>(1) Give a recursive definition of the function P(C)</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5"/>
          <p:cNvSpPr txBox="1">
            <a:spLocks noGrp="1"/>
          </p:cNvSpPr>
          <p:nvPr>
            <p:ph type="ctrTitle"/>
          </p:nvPr>
        </p:nvSpPr>
        <p:spPr>
          <a:xfrm>
            <a:off x="41850" y="131625"/>
            <a:ext cx="9060300" cy="51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u="sng"/>
              <a:t>What is recursion?</a:t>
            </a:r>
            <a:endParaRPr sz="2600" u="sng"/>
          </a:p>
        </p:txBody>
      </p:sp>
      <p:sp>
        <p:nvSpPr>
          <p:cNvPr id="442" name="Google Shape;442;p25"/>
          <p:cNvSpPr txBox="1"/>
          <p:nvPr/>
        </p:nvSpPr>
        <p:spPr>
          <a:xfrm>
            <a:off x="96900" y="642225"/>
            <a:ext cx="8950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Share Tech"/>
                <a:ea typeface="Share Tech"/>
                <a:cs typeface="Share Tech"/>
                <a:sym typeface="Share Tech"/>
              </a:rPr>
              <a:t>Repeated Application of the same procedure on subproblems of the same type of a problem.</a:t>
            </a:r>
            <a:endParaRPr sz="1600">
              <a:solidFill>
                <a:schemeClr val="lt1"/>
              </a:solidFill>
              <a:latin typeface="Share Tech"/>
              <a:ea typeface="Share Tech"/>
              <a:cs typeface="Share Tech"/>
              <a:sym typeface="Share Tech"/>
            </a:endParaRPr>
          </a:p>
        </p:txBody>
      </p:sp>
      <p:sp>
        <p:nvSpPr>
          <p:cNvPr id="443" name="Google Shape;443;p25"/>
          <p:cNvSpPr txBox="1"/>
          <p:nvPr/>
        </p:nvSpPr>
        <p:spPr>
          <a:xfrm>
            <a:off x="162000" y="1708875"/>
            <a:ext cx="86973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Share Tech"/>
                <a:ea typeface="Share Tech"/>
                <a:cs typeface="Share Tech"/>
                <a:sym typeface="Share Tech"/>
              </a:rPr>
              <a:t>P(C) finds the largest total profit of the set by trying different combinations with N types of objects, each object with different profit P and weight W given a knapsack of capacity C.</a:t>
            </a: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solidFill>
                <a:schemeClr val="lt1"/>
              </a:solidFill>
              <a:latin typeface="Share Tech"/>
              <a:ea typeface="Share Tech"/>
              <a:cs typeface="Share Tech"/>
              <a:sym typeface="Share Tech"/>
            </a:endParaRPr>
          </a:p>
          <a:p>
            <a:pPr marL="0" lvl="0" indent="0" algn="l" rtl="0">
              <a:spcBef>
                <a:spcPts val="0"/>
              </a:spcBef>
              <a:spcAft>
                <a:spcPts val="0"/>
              </a:spcAft>
              <a:buNone/>
            </a:pPr>
            <a:r>
              <a:rPr lang="en">
                <a:solidFill>
                  <a:schemeClr val="lt1"/>
                </a:solidFill>
                <a:latin typeface="Share Tech"/>
                <a:ea typeface="Share Tech"/>
                <a:cs typeface="Share Tech"/>
                <a:sym typeface="Share Tech"/>
              </a:rPr>
              <a:t>The function utilizes certain objects repetitively in search of the optimal profit value, invoking itself within the function to find different combinations until the maximum profit is yield given a limited knapsack capacity of C.</a:t>
            </a:r>
            <a:br>
              <a:rPr lang="en">
                <a:solidFill>
                  <a:schemeClr val="lt1"/>
                </a:solidFill>
                <a:latin typeface="Share Tech"/>
                <a:ea typeface="Share Tech"/>
                <a:cs typeface="Share Tech"/>
                <a:sym typeface="Share Tech"/>
              </a:rPr>
            </a:br>
            <a:endParaRPr>
              <a:solidFill>
                <a:schemeClr val="lt1"/>
              </a:solidFill>
              <a:latin typeface="Share Tech"/>
              <a:ea typeface="Share Tech"/>
              <a:cs typeface="Share Tech"/>
              <a:sym typeface="Share Tech"/>
            </a:endParaRPr>
          </a:p>
        </p:txBody>
      </p:sp>
      <p:sp>
        <p:nvSpPr>
          <p:cNvPr id="444" name="Google Shape;444;p25"/>
          <p:cNvSpPr txBox="1"/>
          <p:nvPr/>
        </p:nvSpPr>
        <p:spPr>
          <a:xfrm>
            <a:off x="41850" y="1123875"/>
            <a:ext cx="4504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u="sng">
                <a:solidFill>
                  <a:schemeClr val="lt1"/>
                </a:solidFill>
                <a:latin typeface="Share Tech"/>
                <a:ea typeface="Share Tech"/>
                <a:cs typeface="Share Tech"/>
                <a:sym typeface="Share Tech"/>
              </a:rPr>
              <a:t>Recursion in function P(C)</a:t>
            </a:r>
            <a:endParaRPr sz="2600" u="sng">
              <a:solidFill>
                <a:schemeClr val="lt1"/>
              </a:solidFill>
              <a:latin typeface="Share Tech"/>
              <a:ea typeface="Share Tech"/>
              <a:cs typeface="Share Tech"/>
              <a:sym typeface="Share Tech"/>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6"/>
          <p:cNvSpPr txBox="1"/>
          <p:nvPr/>
        </p:nvSpPr>
        <p:spPr>
          <a:xfrm>
            <a:off x="344250" y="192375"/>
            <a:ext cx="5578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u="sng">
                <a:solidFill>
                  <a:schemeClr val="lt1"/>
                </a:solidFill>
                <a:latin typeface="Share Tech"/>
                <a:ea typeface="Share Tech"/>
                <a:cs typeface="Share Tech"/>
                <a:sym typeface="Share Tech"/>
              </a:rPr>
              <a:t>Recursion in the function P(C)</a:t>
            </a:r>
            <a:endParaRPr sz="2200" u="sng">
              <a:solidFill>
                <a:schemeClr val="lt1"/>
              </a:solidFill>
              <a:latin typeface="Share Tech"/>
              <a:ea typeface="Share Tech"/>
              <a:cs typeface="Share Tech"/>
              <a:sym typeface="Share Tech"/>
            </a:endParaRPr>
          </a:p>
        </p:txBody>
      </p:sp>
      <p:sp>
        <p:nvSpPr>
          <p:cNvPr id="450" name="Google Shape;450;p26"/>
          <p:cNvSpPr txBox="1"/>
          <p:nvPr/>
        </p:nvSpPr>
        <p:spPr>
          <a:xfrm>
            <a:off x="496125" y="698625"/>
            <a:ext cx="82014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Share Tech"/>
                <a:ea typeface="Share Tech"/>
                <a:cs typeface="Share Tech"/>
                <a:sym typeface="Share Tech"/>
              </a:rPr>
              <a:t>P(int C, int weight, int profit, int length of objects)</a:t>
            </a:r>
            <a:endParaRPr>
              <a:solidFill>
                <a:schemeClr val="lt1"/>
              </a:solidFill>
              <a:latin typeface="Share Tech"/>
              <a:ea typeface="Share Tech"/>
              <a:cs typeface="Share Tech"/>
              <a:sym typeface="Share Tech"/>
            </a:endParaRPr>
          </a:p>
          <a:p>
            <a:pPr marL="0" lvl="0" indent="0" algn="l" rtl="0">
              <a:spcBef>
                <a:spcPts val="0"/>
              </a:spcBef>
              <a:spcAft>
                <a:spcPts val="0"/>
              </a:spcAft>
              <a:buNone/>
            </a:pPr>
            <a:r>
              <a:rPr lang="en">
                <a:solidFill>
                  <a:schemeClr val="lt1"/>
                </a:solidFill>
                <a:latin typeface="Share Tech"/>
                <a:ea typeface="Share Tech"/>
                <a:cs typeface="Share Tech"/>
                <a:sym typeface="Share Tech"/>
              </a:rPr>
              <a:t>{</a:t>
            </a:r>
            <a:br>
              <a:rPr lang="en">
                <a:solidFill>
                  <a:schemeClr val="lt1"/>
                </a:solidFill>
                <a:latin typeface="Share Tech"/>
                <a:ea typeface="Share Tech"/>
                <a:cs typeface="Share Tech"/>
                <a:sym typeface="Share Tech"/>
              </a:rPr>
            </a:br>
            <a:r>
              <a:rPr lang="en">
                <a:solidFill>
                  <a:schemeClr val="lt1"/>
                </a:solidFill>
                <a:latin typeface="Share Tech"/>
                <a:ea typeface="Share Tech"/>
                <a:cs typeface="Share Tech"/>
                <a:sym typeface="Share Tech"/>
              </a:rPr>
              <a:t>	if(length of objects == 0 || C == 0)</a:t>
            </a:r>
            <a:endParaRPr>
              <a:solidFill>
                <a:schemeClr val="lt1"/>
              </a:solidFill>
              <a:latin typeface="Share Tech"/>
              <a:ea typeface="Share Tech"/>
              <a:cs typeface="Share Tech"/>
              <a:sym typeface="Share Tech"/>
            </a:endParaRPr>
          </a:p>
          <a:p>
            <a:pPr marL="0" lvl="0" indent="0" algn="l" rtl="0">
              <a:spcBef>
                <a:spcPts val="0"/>
              </a:spcBef>
              <a:spcAft>
                <a:spcPts val="0"/>
              </a:spcAft>
              <a:buNone/>
            </a:pPr>
            <a:r>
              <a:rPr lang="en">
                <a:solidFill>
                  <a:schemeClr val="lt1"/>
                </a:solidFill>
                <a:latin typeface="Share Tech"/>
                <a:ea typeface="Share Tech"/>
                <a:cs typeface="Share Tech"/>
                <a:sym typeface="Share Tech"/>
              </a:rPr>
              <a:t>		return 0;</a:t>
            </a:r>
            <a:endParaRPr>
              <a:solidFill>
                <a:schemeClr val="lt1"/>
              </a:solidFill>
              <a:latin typeface="Share Tech"/>
              <a:ea typeface="Share Tech"/>
              <a:cs typeface="Share Tech"/>
              <a:sym typeface="Share Tech"/>
            </a:endParaRPr>
          </a:p>
          <a:p>
            <a:pPr marL="0" lvl="0" indent="0" algn="l" rtl="0">
              <a:spcBef>
                <a:spcPts val="0"/>
              </a:spcBef>
              <a:spcAft>
                <a:spcPts val="0"/>
              </a:spcAft>
              <a:buNone/>
            </a:pPr>
            <a:r>
              <a:rPr lang="en">
                <a:solidFill>
                  <a:schemeClr val="lt1"/>
                </a:solidFill>
                <a:latin typeface="Share Tech"/>
                <a:ea typeface="Share Tech"/>
                <a:cs typeface="Share Tech"/>
                <a:sym typeface="Share Tech"/>
              </a:rPr>
              <a:t>	if(weight of nth object &gt; C)</a:t>
            </a:r>
            <a:endParaRPr>
              <a:solidFill>
                <a:schemeClr val="lt1"/>
              </a:solidFill>
              <a:latin typeface="Share Tech"/>
              <a:ea typeface="Share Tech"/>
              <a:cs typeface="Share Tech"/>
              <a:sym typeface="Share Tech"/>
            </a:endParaRPr>
          </a:p>
          <a:p>
            <a:pPr marL="0" lvl="0" indent="0" algn="l" rtl="0">
              <a:spcBef>
                <a:spcPts val="0"/>
              </a:spcBef>
              <a:spcAft>
                <a:spcPts val="0"/>
              </a:spcAft>
              <a:buNone/>
            </a:pPr>
            <a:r>
              <a:rPr lang="en">
                <a:solidFill>
                  <a:schemeClr val="lt1"/>
                </a:solidFill>
                <a:latin typeface="Share Tech"/>
                <a:ea typeface="Share Tech"/>
                <a:cs typeface="Share Tech"/>
                <a:sym typeface="Share Tech"/>
              </a:rPr>
              <a:t>		return P(C, weight, profit, length of objects);</a:t>
            </a:r>
            <a:endParaRPr>
              <a:solidFill>
                <a:schemeClr val="lt1"/>
              </a:solidFill>
              <a:latin typeface="Share Tech"/>
              <a:ea typeface="Share Tech"/>
              <a:cs typeface="Share Tech"/>
              <a:sym typeface="Share Tech"/>
            </a:endParaRPr>
          </a:p>
          <a:p>
            <a:pPr marL="0" lvl="0" indent="0" algn="l" rtl="0">
              <a:spcBef>
                <a:spcPts val="0"/>
              </a:spcBef>
              <a:spcAft>
                <a:spcPts val="0"/>
              </a:spcAft>
              <a:buNone/>
            </a:pPr>
            <a:r>
              <a:rPr lang="en">
                <a:solidFill>
                  <a:schemeClr val="lt1"/>
                </a:solidFill>
                <a:latin typeface="Share Tech"/>
                <a:ea typeface="Share Tech"/>
                <a:cs typeface="Share Tech"/>
                <a:sym typeface="Share Tech"/>
              </a:rPr>
              <a:t>	else</a:t>
            </a:r>
            <a:endParaRPr>
              <a:solidFill>
                <a:schemeClr val="lt1"/>
              </a:solidFill>
              <a:latin typeface="Share Tech"/>
              <a:ea typeface="Share Tech"/>
              <a:cs typeface="Share Tech"/>
              <a:sym typeface="Share Tech"/>
            </a:endParaRPr>
          </a:p>
          <a:p>
            <a:pPr marL="0" lvl="0" indent="0" algn="l" rtl="0">
              <a:spcBef>
                <a:spcPts val="0"/>
              </a:spcBef>
              <a:spcAft>
                <a:spcPts val="0"/>
              </a:spcAft>
              <a:buNone/>
            </a:pPr>
            <a:r>
              <a:rPr lang="en">
                <a:solidFill>
                  <a:schemeClr val="lt1"/>
                </a:solidFill>
                <a:latin typeface="Share Tech"/>
                <a:ea typeface="Share Tech"/>
                <a:cs typeface="Share Tech"/>
                <a:sym typeface="Share Tech"/>
              </a:rPr>
              <a:t>		return max(profit of the n-1 object+ P(C - weight of n-1 object, weight, profit, length of objects -1),</a:t>
            </a:r>
            <a:endParaRPr>
              <a:solidFill>
                <a:schemeClr val="lt1"/>
              </a:solidFill>
              <a:latin typeface="Share Tech"/>
              <a:ea typeface="Share Tech"/>
              <a:cs typeface="Share Tech"/>
              <a:sym typeface="Share Tech"/>
            </a:endParaRPr>
          </a:p>
          <a:p>
            <a:pPr marL="0" lvl="0" indent="0" algn="l" rtl="0">
              <a:spcBef>
                <a:spcPts val="0"/>
              </a:spcBef>
              <a:spcAft>
                <a:spcPts val="0"/>
              </a:spcAft>
              <a:buNone/>
            </a:pPr>
            <a:r>
              <a:rPr lang="en">
                <a:solidFill>
                  <a:schemeClr val="lt1"/>
                </a:solidFill>
                <a:latin typeface="Share Tech"/>
                <a:ea typeface="Share Tech"/>
                <a:cs typeface="Share Tech"/>
                <a:sym typeface="Share Tech"/>
              </a:rPr>
              <a:t>				P(C, weight, profit, length of objects - 1);</a:t>
            </a:r>
            <a:endParaRPr>
              <a:solidFill>
                <a:schemeClr val="lt1"/>
              </a:solidFill>
              <a:latin typeface="Share Tech"/>
              <a:ea typeface="Share Tech"/>
              <a:cs typeface="Share Tech"/>
              <a:sym typeface="Share Tech"/>
            </a:endParaRPr>
          </a:p>
          <a:p>
            <a:pPr marL="0" lvl="0" indent="0" algn="l" rtl="0">
              <a:spcBef>
                <a:spcPts val="0"/>
              </a:spcBef>
              <a:spcAft>
                <a:spcPts val="0"/>
              </a:spcAft>
              <a:buNone/>
            </a:pPr>
            <a:r>
              <a:rPr lang="en">
                <a:solidFill>
                  <a:schemeClr val="lt1"/>
                </a:solidFill>
                <a:latin typeface="Share Tech"/>
                <a:ea typeface="Share Tech"/>
                <a:cs typeface="Share Tech"/>
                <a:sym typeface="Share Tech"/>
              </a:rPr>
              <a:t>}</a:t>
            </a: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solidFill>
                <a:schemeClr val="lt1"/>
              </a:solidFill>
              <a:latin typeface="Share Tech"/>
              <a:ea typeface="Share Tech"/>
              <a:cs typeface="Share Tech"/>
              <a:sym typeface="Share Tech"/>
            </a:endParaRPr>
          </a:p>
          <a:p>
            <a:pPr marL="0" lvl="0" indent="0" algn="l" rtl="0">
              <a:spcBef>
                <a:spcPts val="0"/>
              </a:spcBef>
              <a:spcAft>
                <a:spcPts val="0"/>
              </a:spcAft>
              <a:buNone/>
            </a:pPr>
            <a:r>
              <a:rPr lang="en">
                <a:solidFill>
                  <a:schemeClr val="lt1"/>
                </a:solidFill>
                <a:latin typeface="Share Tech"/>
                <a:ea typeface="Share Tech"/>
                <a:cs typeface="Share Tech"/>
                <a:sym typeface="Share Tech"/>
              </a:rPr>
              <a:t>max(int a, int b)</a:t>
            </a:r>
            <a:br>
              <a:rPr lang="en">
                <a:solidFill>
                  <a:schemeClr val="lt1"/>
                </a:solidFill>
                <a:latin typeface="Share Tech"/>
                <a:ea typeface="Share Tech"/>
                <a:cs typeface="Share Tech"/>
                <a:sym typeface="Share Tech"/>
              </a:rPr>
            </a:br>
            <a:r>
              <a:rPr lang="en">
                <a:solidFill>
                  <a:schemeClr val="lt1"/>
                </a:solidFill>
                <a:latin typeface="Share Tech"/>
                <a:ea typeface="Share Tech"/>
                <a:cs typeface="Share Tech"/>
                <a:sym typeface="Share Tech"/>
              </a:rPr>
              <a:t>{</a:t>
            </a:r>
            <a:br>
              <a:rPr lang="en">
                <a:solidFill>
                  <a:schemeClr val="lt1"/>
                </a:solidFill>
                <a:latin typeface="Share Tech"/>
                <a:ea typeface="Share Tech"/>
                <a:cs typeface="Share Tech"/>
                <a:sym typeface="Share Tech"/>
              </a:rPr>
            </a:br>
            <a:r>
              <a:rPr lang="en">
                <a:solidFill>
                  <a:schemeClr val="lt1"/>
                </a:solidFill>
                <a:latin typeface="Share Tech"/>
                <a:ea typeface="Share Tech"/>
                <a:cs typeface="Share Tech"/>
                <a:sym typeface="Share Tech"/>
              </a:rPr>
              <a:t>	if(a &gt; b)</a:t>
            </a:r>
            <a:endParaRPr>
              <a:solidFill>
                <a:schemeClr val="lt1"/>
              </a:solidFill>
              <a:latin typeface="Share Tech"/>
              <a:ea typeface="Share Tech"/>
              <a:cs typeface="Share Tech"/>
              <a:sym typeface="Share Tech"/>
            </a:endParaRPr>
          </a:p>
          <a:p>
            <a:pPr marL="0" lvl="0" indent="0" algn="l" rtl="0">
              <a:spcBef>
                <a:spcPts val="0"/>
              </a:spcBef>
              <a:spcAft>
                <a:spcPts val="0"/>
              </a:spcAft>
              <a:buNone/>
            </a:pPr>
            <a:r>
              <a:rPr lang="en">
                <a:solidFill>
                  <a:schemeClr val="lt1"/>
                </a:solidFill>
                <a:latin typeface="Share Tech"/>
                <a:ea typeface="Share Tech"/>
                <a:cs typeface="Share Tech"/>
                <a:sym typeface="Share Tech"/>
              </a:rPr>
              <a:t>		return a;</a:t>
            </a:r>
            <a:endParaRPr>
              <a:solidFill>
                <a:schemeClr val="lt1"/>
              </a:solidFill>
              <a:latin typeface="Share Tech"/>
              <a:ea typeface="Share Tech"/>
              <a:cs typeface="Share Tech"/>
              <a:sym typeface="Share Tech"/>
            </a:endParaRPr>
          </a:p>
          <a:p>
            <a:pPr marL="0" lvl="0" indent="0" algn="l" rtl="0">
              <a:spcBef>
                <a:spcPts val="0"/>
              </a:spcBef>
              <a:spcAft>
                <a:spcPts val="0"/>
              </a:spcAft>
              <a:buNone/>
            </a:pPr>
            <a:r>
              <a:rPr lang="en">
                <a:solidFill>
                  <a:schemeClr val="lt1"/>
                </a:solidFill>
                <a:latin typeface="Share Tech"/>
                <a:ea typeface="Share Tech"/>
                <a:cs typeface="Share Tech"/>
                <a:sym typeface="Share Tech"/>
              </a:rPr>
              <a:t>	else</a:t>
            </a:r>
            <a:endParaRPr>
              <a:solidFill>
                <a:schemeClr val="lt1"/>
              </a:solidFill>
              <a:latin typeface="Share Tech"/>
              <a:ea typeface="Share Tech"/>
              <a:cs typeface="Share Tech"/>
              <a:sym typeface="Share Tech"/>
            </a:endParaRPr>
          </a:p>
          <a:p>
            <a:pPr marL="0" lvl="0" indent="0" algn="l" rtl="0">
              <a:spcBef>
                <a:spcPts val="0"/>
              </a:spcBef>
              <a:spcAft>
                <a:spcPts val="0"/>
              </a:spcAft>
              <a:buNone/>
            </a:pPr>
            <a:r>
              <a:rPr lang="en">
                <a:solidFill>
                  <a:schemeClr val="lt1"/>
                </a:solidFill>
                <a:latin typeface="Share Tech"/>
                <a:ea typeface="Share Tech"/>
                <a:cs typeface="Share Tech"/>
                <a:sym typeface="Share Tech"/>
              </a:rPr>
              <a:t>		return b;</a:t>
            </a:r>
            <a:endParaRPr>
              <a:solidFill>
                <a:schemeClr val="lt1"/>
              </a:solidFill>
              <a:latin typeface="Share Tech"/>
              <a:ea typeface="Share Tech"/>
              <a:cs typeface="Share Tech"/>
              <a:sym typeface="Share Tech"/>
            </a:endParaRPr>
          </a:p>
          <a:p>
            <a:pPr marL="0" lvl="0" indent="0" algn="l" rtl="0">
              <a:spcBef>
                <a:spcPts val="0"/>
              </a:spcBef>
              <a:spcAft>
                <a:spcPts val="0"/>
              </a:spcAft>
              <a:buNone/>
            </a:pPr>
            <a:r>
              <a:rPr lang="en">
                <a:solidFill>
                  <a:schemeClr val="lt1"/>
                </a:solidFill>
                <a:latin typeface="Share Tech"/>
                <a:ea typeface="Share Tech"/>
                <a:cs typeface="Share Tech"/>
                <a:sym typeface="Share Tech"/>
              </a:rPr>
              <a:t>}</a:t>
            </a:r>
            <a:endParaRPr>
              <a:solidFill>
                <a:schemeClr val="lt1"/>
              </a:solidFill>
              <a:latin typeface="Share Tech"/>
              <a:ea typeface="Share Tech"/>
              <a:cs typeface="Share Tech"/>
              <a:sym typeface="Share Tech"/>
            </a:endParaRPr>
          </a:p>
        </p:txBody>
      </p:sp>
      <p:sp>
        <p:nvSpPr>
          <p:cNvPr id="451" name="Google Shape;451;p26"/>
          <p:cNvSpPr/>
          <p:nvPr/>
        </p:nvSpPr>
        <p:spPr>
          <a:xfrm>
            <a:off x="2338875" y="2491275"/>
            <a:ext cx="2997000" cy="243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4030275" y="2298375"/>
            <a:ext cx="4474800" cy="192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1985550" y="1853925"/>
            <a:ext cx="2722500" cy="243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txBox="1"/>
          <p:nvPr/>
        </p:nvSpPr>
        <p:spPr>
          <a:xfrm>
            <a:off x="3423875" y="3531350"/>
            <a:ext cx="327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Share Tech"/>
                <a:ea typeface="Share Tech"/>
                <a:cs typeface="Share Tech"/>
                <a:sym typeface="Share Tech"/>
              </a:rPr>
              <a:t>Time Complexity = O(2^n)</a:t>
            </a:r>
            <a:endParaRPr>
              <a:solidFill>
                <a:schemeClr val="lt1"/>
              </a:solidFill>
              <a:latin typeface="Share Tech"/>
              <a:ea typeface="Share Tech"/>
              <a:cs typeface="Share Tech"/>
              <a:sym typeface="Share Tech"/>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27"/>
          <p:cNvSpPr txBox="1">
            <a:spLocks noGrp="1"/>
          </p:cNvSpPr>
          <p:nvPr>
            <p:ph type="body" idx="1"/>
          </p:nvPr>
        </p:nvSpPr>
        <p:spPr>
          <a:xfrm>
            <a:off x="158200" y="1648475"/>
            <a:ext cx="8885100" cy="269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Share Tech"/>
                <a:ea typeface="Share Tech"/>
                <a:cs typeface="Share Tech"/>
                <a:sym typeface="Share Tech"/>
              </a:rPr>
              <a:t>P(C) = max((profit of the n-1 object + P(C - weight of n-1 object, weight, profit, length of objects -1), P(C, weight, profit, length of objects - 1))</a:t>
            </a:r>
            <a:endParaRPr sz="2400"/>
          </a:p>
        </p:txBody>
      </p:sp>
      <p:sp>
        <p:nvSpPr>
          <p:cNvPr id="460" name="Google Shape;460;p27"/>
          <p:cNvSpPr txBox="1">
            <a:spLocks noGrp="1"/>
          </p:cNvSpPr>
          <p:nvPr>
            <p:ph type="ctrTitle"/>
          </p:nvPr>
        </p:nvSpPr>
        <p:spPr>
          <a:xfrm>
            <a:off x="158200" y="488425"/>
            <a:ext cx="59220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a:t>Recursive definition</a:t>
            </a:r>
            <a:endParaRPr u="sn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8"/>
          <p:cNvSpPr txBox="1">
            <a:spLocks noGrp="1"/>
          </p:cNvSpPr>
          <p:nvPr>
            <p:ph type="ctrTitle"/>
          </p:nvPr>
        </p:nvSpPr>
        <p:spPr>
          <a:xfrm>
            <a:off x="41850" y="1604375"/>
            <a:ext cx="9060300" cy="116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600"/>
              <a:t>(2) Draw the subproblem graph for P(14) where n is 3 with the weights and profits given below.</a:t>
            </a:r>
            <a:endParaRPr sz="2600"/>
          </a:p>
        </p:txBody>
      </p:sp>
      <p:graphicFrame>
        <p:nvGraphicFramePr>
          <p:cNvPr id="466" name="Google Shape;466;p28"/>
          <p:cNvGraphicFramePr/>
          <p:nvPr/>
        </p:nvGraphicFramePr>
        <p:xfrm>
          <a:off x="952500" y="3197425"/>
          <a:ext cx="3000000" cy="3000000"/>
        </p:xfrm>
        <a:graphic>
          <a:graphicData uri="http://schemas.openxmlformats.org/drawingml/2006/table">
            <a:tbl>
              <a:tblPr>
                <a:noFill/>
                <a:tableStyleId>{CCFE6F83-D0B5-416F-95EA-9A22535AEA68}</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solidFill>
                            <a:schemeClr val="lt1"/>
                          </a:solidFill>
                        </a:rPr>
                        <a:t>Wi</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4</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6</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8</a:t>
                      </a:r>
                      <a:endParaRPr>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lt1"/>
                          </a:solidFill>
                        </a:rPr>
                        <a:t>Pi</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7</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6</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9</a:t>
                      </a:r>
                      <a:endParaRPr>
                        <a:solidFill>
                          <a:schemeClr val="lt1"/>
                        </a:solidFill>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467" name="Google Shape;467;p28"/>
          <p:cNvGraphicFramePr/>
          <p:nvPr/>
        </p:nvGraphicFramePr>
        <p:xfrm>
          <a:off x="2762250" y="2784788"/>
          <a:ext cx="3000000" cy="3000000"/>
        </p:xfrm>
        <a:graphic>
          <a:graphicData uri="http://schemas.openxmlformats.org/drawingml/2006/table">
            <a:tbl>
              <a:tblPr>
                <a:noFill/>
                <a:tableStyleId>{CCFE6F83-D0B5-416F-95EA-9A22535AEA68}</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tblGrid>
              <a:tr h="396200">
                <a:tc>
                  <a:txBody>
                    <a:bodyPr/>
                    <a:lstStyle/>
                    <a:p>
                      <a:pPr marL="0" lvl="0" indent="0" algn="l" rtl="0">
                        <a:spcBef>
                          <a:spcPts val="0"/>
                        </a:spcBef>
                        <a:spcAft>
                          <a:spcPts val="0"/>
                        </a:spcAft>
                        <a:buNone/>
                      </a:pPr>
                      <a:r>
                        <a:rPr lang="en">
                          <a:solidFill>
                            <a:schemeClr val="lt1"/>
                          </a:solidFill>
                        </a:rPr>
                        <a:t>0</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2</a:t>
                      </a:r>
                      <a:endParaRPr>
                        <a:solidFill>
                          <a:schemeClr val="lt1"/>
                        </a:solidFill>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9"/>
          <p:cNvSpPr/>
          <p:nvPr/>
        </p:nvSpPr>
        <p:spPr>
          <a:xfrm>
            <a:off x="141650" y="2664775"/>
            <a:ext cx="959400" cy="476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P(14)</a:t>
            </a:r>
            <a:endParaRPr/>
          </a:p>
        </p:txBody>
      </p:sp>
      <p:graphicFrame>
        <p:nvGraphicFramePr>
          <p:cNvPr id="473" name="Google Shape;473;p29"/>
          <p:cNvGraphicFramePr/>
          <p:nvPr/>
        </p:nvGraphicFramePr>
        <p:xfrm>
          <a:off x="6497900" y="396208"/>
          <a:ext cx="2646100" cy="792420"/>
        </p:xfrm>
        <a:graphic>
          <a:graphicData uri="http://schemas.openxmlformats.org/drawingml/2006/table">
            <a:tbl>
              <a:tblPr>
                <a:noFill/>
                <a:tableStyleId>{CCFE6F83-D0B5-416F-95EA-9A22535AEA68}</a:tableStyleId>
              </a:tblPr>
              <a:tblGrid>
                <a:gridCol w="661525">
                  <a:extLst>
                    <a:ext uri="{9D8B030D-6E8A-4147-A177-3AD203B41FA5}">
                      <a16:colId xmlns:a16="http://schemas.microsoft.com/office/drawing/2014/main" val="20000"/>
                    </a:ext>
                  </a:extLst>
                </a:gridCol>
                <a:gridCol w="661525">
                  <a:extLst>
                    <a:ext uri="{9D8B030D-6E8A-4147-A177-3AD203B41FA5}">
                      <a16:colId xmlns:a16="http://schemas.microsoft.com/office/drawing/2014/main" val="20001"/>
                    </a:ext>
                  </a:extLst>
                </a:gridCol>
                <a:gridCol w="661525">
                  <a:extLst>
                    <a:ext uri="{9D8B030D-6E8A-4147-A177-3AD203B41FA5}">
                      <a16:colId xmlns:a16="http://schemas.microsoft.com/office/drawing/2014/main" val="20002"/>
                    </a:ext>
                  </a:extLst>
                </a:gridCol>
                <a:gridCol w="661525">
                  <a:extLst>
                    <a:ext uri="{9D8B030D-6E8A-4147-A177-3AD203B41FA5}">
                      <a16:colId xmlns:a16="http://schemas.microsoft.com/office/drawing/2014/main" val="20003"/>
                    </a:ext>
                  </a:extLst>
                </a:gridCol>
              </a:tblGrid>
              <a:tr h="396200">
                <a:tc>
                  <a:txBody>
                    <a:bodyPr/>
                    <a:lstStyle/>
                    <a:p>
                      <a:pPr marL="0" lvl="0" indent="0" algn="l" rtl="0">
                        <a:spcBef>
                          <a:spcPts val="0"/>
                        </a:spcBef>
                        <a:spcAft>
                          <a:spcPts val="0"/>
                        </a:spcAft>
                        <a:buNone/>
                      </a:pPr>
                      <a:r>
                        <a:rPr lang="en">
                          <a:solidFill>
                            <a:schemeClr val="lt1"/>
                          </a:solidFill>
                        </a:rPr>
                        <a:t>Wi</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4</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6</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8</a:t>
                      </a:r>
                      <a:endParaRPr>
                        <a:solidFill>
                          <a:schemeClr val="lt1"/>
                        </a:solidFill>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solidFill>
                            <a:schemeClr val="lt1"/>
                          </a:solidFill>
                        </a:rPr>
                        <a:t>Pi</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7</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6</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9</a:t>
                      </a:r>
                      <a:endParaRPr>
                        <a:solidFill>
                          <a:schemeClr val="lt1"/>
                        </a:solidFill>
                      </a:endParaRPr>
                    </a:p>
                  </a:txBody>
                  <a:tcPr marL="91425" marR="91425" marT="91425" marB="91425"/>
                </a:tc>
                <a:extLst>
                  <a:ext uri="{0D108BD9-81ED-4DB2-BD59-A6C34878D82A}">
                    <a16:rowId xmlns:a16="http://schemas.microsoft.com/office/drawing/2014/main" val="10001"/>
                  </a:ext>
                </a:extLst>
              </a:tr>
            </a:tbl>
          </a:graphicData>
        </a:graphic>
      </p:graphicFrame>
      <p:sp>
        <p:nvSpPr>
          <p:cNvPr id="474" name="Google Shape;474;p29"/>
          <p:cNvSpPr/>
          <p:nvPr/>
        </p:nvSpPr>
        <p:spPr>
          <a:xfrm>
            <a:off x="1415675" y="3818275"/>
            <a:ext cx="959400" cy="476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P(10)</a:t>
            </a:r>
            <a:endParaRPr/>
          </a:p>
        </p:txBody>
      </p:sp>
      <p:sp>
        <p:nvSpPr>
          <p:cNvPr id="475" name="Google Shape;475;p29"/>
          <p:cNvSpPr/>
          <p:nvPr/>
        </p:nvSpPr>
        <p:spPr>
          <a:xfrm>
            <a:off x="2784579" y="4372894"/>
            <a:ext cx="787500" cy="476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P(6)</a:t>
            </a:r>
            <a:endParaRPr/>
          </a:p>
        </p:txBody>
      </p:sp>
      <p:sp>
        <p:nvSpPr>
          <p:cNvPr id="476" name="Google Shape;476;p29"/>
          <p:cNvSpPr/>
          <p:nvPr/>
        </p:nvSpPr>
        <p:spPr>
          <a:xfrm>
            <a:off x="3981578" y="4390894"/>
            <a:ext cx="787500" cy="476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P(2)</a:t>
            </a:r>
            <a:endParaRPr/>
          </a:p>
        </p:txBody>
      </p:sp>
      <p:sp>
        <p:nvSpPr>
          <p:cNvPr id="477" name="Google Shape;477;p29"/>
          <p:cNvSpPr/>
          <p:nvPr/>
        </p:nvSpPr>
        <p:spPr>
          <a:xfrm>
            <a:off x="2784579" y="3803534"/>
            <a:ext cx="787500" cy="476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P(4)</a:t>
            </a:r>
            <a:endParaRPr/>
          </a:p>
        </p:txBody>
      </p:sp>
      <p:sp>
        <p:nvSpPr>
          <p:cNvPr id="478" name="Google Shape;478;p29"/>
          <p:cNvSpPr/>
          <p:nvPr/>
        </p:nvSpPr>
        <p:spPr>
          <a:xfrm>
            <a:off x="3981565" y="3803534"/>
            <a:ext cx="787500" cy="476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P(0)</a:t>
            </a:r>
            <a:endParaRPr/>
          </a:p>
        </p:txBody>
      </p:sp>
      <p:sp>
        <p:nvSpPr>
          <p:cNvPr id="479" name="Google Shape;479;p29"/>
          <p:cNvSpPr/>
          <p:nvPr/>
        </p:nvSpPr>
        <p:spPr>
          <a:xfrm>
            <a:off x="2784579" y="3234162"/>
            <a:ext cx="787500" cy="476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P(2)</a:t>
            </a:r>
            <a:endParaRPr/>
          </a:p>
        </p:txBody>
      </p:sp>
      <p:sp>
        <p:nvSpPr>
          <p:cNvPr id="480" name="Google Shape;480;p29"/>
          <p:cNvSpPr/>
          <p:nvPr/>
        </p:nvSpPr>
        <p:spPr>
          <a:xfrm>
            <a:off x="1587579" y="2095412"/>
            <a:ext cx="787500" cy="476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P(8)</a:t>
            </a:r>
            <a:endParaRPr/>
          </a:p>
        </p:txBody>
      </p:sp>
      <p:sp>
        <p:nvSpPr>
          <p:cNvPr id="481" name="Google Shape;481;p29"/>
          <p:cNvSpPr/>
          <p:nvPr/>
        </p:nvSpPr>
        <p:spPr>
          <a:xfrm>
            <a:off x="2784579" y="2664787"/>
            <a:ext cx="787500" cy="476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P(2)</a:t>
            </a:r>
            <a:endParaRPr/>
          </a:p>
        </p:txBody>
      </p:sp>
      <p:sp>
        <p:nvSpPr>
          <p:cNvPr id="482" name="Google Shape;482;p29"/>
          <p:cNvSpPr/>
          <p:nvPr/>
        </p:nvSpPr>
        <p:spPr>
          <a:xfrm>
            <a:off x="2784579" y="2095412"/>
            <a:ext cx="787500" cy="476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P(4)</a:t>
            </a:r>
            <a:endParaRPr/>
          </a:p>
        </p:txBody>
      </p:sp>
      <p:sp>
        <p:nvSpPr>
          <p:cNvPr id="483" name="Google Shape;483;p29"/>
          <p:cNvSpPr/>
          <p:nvPr/>
        </p:nvSpPr>
        <p:spPr>
          <a:xfrm>
            <a:off x="3981579" y="2095412"/>
            <a:ext cx="787500" cy="476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P(0)</a:t>
            </a:r>
            <a:endParaRPr/>
          </a:p>
        </p:txBody>
      </p:sp>
      <p:sp>
        <p:nvSpPr>
          <p:cNvPr id="484" name="Google Shape;484;p29"/>
          <p:cNvSpPr/>
          <p:nvPr/>
        </p:nvSpPr>
        <p:spPr>
          <a:xfrm>
            <a:off x="2784579" y="1520124"/>
            <a:ext cx="787500" cy="476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P(0)</a:t>
            </a:r>
            <a:endParaRPr/>
          </a:p>
        </p:txBody>
      </p:sp>
      <p:sp>
        <p:nvSpPr>
          <p:cNvPr id="485" name="Google Shape;485;p29"/>
          <p:cNvSpPr/>
          <p:nvPr/>
        </p:nvSpPr>
        <p:spPr>
          <a:xfrm>
            <a:off x="1393904" y="941887"/>
            <a:ext cx="787500" cy="476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P(6)</a:t>
            </a:r>
            <a:endParaRPr/>
          </a:p>
        </p:txBody>
      </p:sp>
      <p:sp>
        <p:nvSpPr>
          <p:cNvPr id="486" name="Google Shape;486;p29"/>
          <p:cNvSpPr/>
          <p:nvPr/>
        </p:nvSpPr>
        <p:spPr>
          <a:xfrm>
            <a:off x="2784579" y="941887"/>
            <a:ext cx="787500" cy="476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P(0)</a:t>
            </a:r>
            <a:endParaRPr/>
          </a:p>
        </p:txBody>
      </p:sp>
      <p:sp>
        <p:nvSpPr>
          <p:cNvPr id="487" name="Google Shape;487;p29"/>
          <p:cNvSpPr/>
          <p:nvPr/>
        </p:nvSpPr>
        <p:spPr>
          <a:xfrm>
            <a:off x="2784579" y="363637"/>
            <a:ext cx="787500" cy="476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P(2)</a:t>
            </a:r>
            <a:endParaRPr/>
          </a:p>
        </p:txBody>
      </p:sp>
      <p:graphicFrame>
        <p:nvGraphicFramePr>
          <p:cNvPr id="488" name="Google Shape;488;p29"/>
          <p:cNvGraphicFramePr/>
          <p:nvPr/>
        </p:nvGraphicFramePr>
        <p:xfrm>
          <a:off x="7159375" y="-12"/>
          <a:ext cx="1984575" cy="396210"/>
        </p:xfrm>
        <a:graphic>
          <a:graphicData uri="http://schemas.openxmlformats.org/drawingml/2006/table">
            <a:tbl>
              <a:tblPr>
                <a:noFill/>
                <a:tableStyleId>{CCFE6F83-D0B5-416F-95EA-9A22535AEA68}</a:tableStyleId>
              </a:tblPr>
              <a:tblGrid>
                <a:gridCol w="661525">
                  <a:extLst>
                    <a:ext uri="{9D8B030D-6E8A-4147-A177-3AD203B41FA5}">
                      <a16:colId xmlns:a16="http://schemas.microsoft.com/office/drawing/2014/main" val="20000"/>
                    </a:ext>
                  </a:extLst>
                </a:gridCol>
                <a:gridCol w="661525">
                  <a:extLst>
                    <a:ext uri="{9D8B030D-6E8A-4147-A177-3AD203B41FA5}">
                      <a16:colId xmlns:a16="http://schemas.microsoft.com/office/drawing/2014/main" val="20001"/>
                    </a:ext>
                  </a:extLst>
                </a:gridCol>
                <a:gridCol w="661525">
                  <a:extLst>
                    <a:ext uri="{9D8B030D-6E8A-4147-A177-3AD203B41FA5}">
                      <a16:colId xmlns:a16="http://schemas.microsoft.com/office/drawing/2014/main" val="20002"/>
                    </a:ext>
                  </a:extLst>
                </a:gridCol>
              </a:tblGrid>
              <a:tr h="278250">
                <a:tc>
                  <a:txBody>
                    <a:bodyPr/>
                    <a:lstStyle/>
                    <a:p>
                      <a:pPr marL="0" lvl="0" indent="0" algn="l" rtl="0">
                        <a:spcBef>
                          <a:spcPts val="0"/>
                        </a:spcBef>
                        <a:spcAft>
                          <a:spcPts val="0"/>
                        </a:spcAft>
                        <a:buNone/>
                      </a:pPr>
                      <a:r>
                        <a:rPr lang="en">
                          <a:solidFill>
                            <a:schemeClr val="lt1"/>
                          </a:solidFill>
                        </a:rPr>
                        <a:t>0</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2</a:t>
                      </a:r>
                      <a:endParaRPr>
                        <a:solidFill>
                          <a:schemeClr val="lt1"/>
                        </a:solidFill>
                      </a:endParaRPr>
                    </a:p>
                  </a:txBody>
                  <a:tcPr marL="91425" marR="91425" marT="91425" marB="91425"/>
                </a:tc>
                <a:extLst>
                  <a:ext uri="{0D108BD9-81ED-4DB2-BD59-A6C34878D82A}">
                    <a16:rowId xmlns:a16="http://schemas.microsoft.com/office/drawing/2014/main" val="10000"/>
                  </a:ext>
                </a:extLst>
              </a:tr>
            </a:tbl>
          </a:graphicData>
        </a:graphic>
      </p:graphicFrame>
      <p:cxnSp>
        <p:nvCxnSpPr>
          <p:cNvPr id="489" name="Google Shape;489;p29"/>
          <p:cNvCxnSpPr>
            <a:stCxn id="472" idx="6"/>
            <a:endCxn id="480" idx="2"/>
          </p:cNvCxnSpPr>
          <p:nvPr/>
        </p:nvCxnSpPr>
        <p:spPr>
          <a:xfrm rot="10800000" flipH="1">
            <a:off x="1101050" y="2333725"/>
            <a:ext cx="486600" cy="569400"/>
          </a:xfrm>
          <a:prstGeom prst="straightConnector1">
            <a:avLst/>
          </a:prstGeom>
          <a:noFill/>
          <a:ln w="9525" cap="flat" cmpd="sng">
            <a:solidFill>
              <a:schemeClr val="lt1"/>
            </a:solidFill>
            <a:prstDash val="solid"/>
            <a:round/>
            <a:headEnd type="none" w="med" len="med"/>
            <a:tailEnd type="triangle" w="med" len="med"/>
          </a:ln>
        </p:spPr>
      </p:cxnSp>
      <p:cxnSp>
        <p:nvCxnSpPr>
          <p:cNvPr id="490" name="Google Shape;490;p29"/>
          <p:cNvCxnSpPr>
            <a:stCxn id="472" idx="7"/>
            <a:endCxn id="485" idx="3"/>
          </p:cNvCxnSpPr>
          <p:nvPr/>
        </p:nvCxnSpPr>
        <p:spPr>
          <a:xfrm rot="10800000" flipH="1">
            <a:off x="960549" y="1348886"/>
            <a:ext cx="548700" cy="1385700"/>
          </a:xfrm>
          <a:prstGeom prst="straightConnector1">
            <a:avLst/>
          </a:prstGeom>
          <a:noFill/>
          <a:ln w="9525" cap="flat" cmpd="sng">
            <a:solidFill>
              <a:schemeClr val="lt1"/>
            </a:solidFill>
            <a:prstDash val="solid"/>
            <a:round/>
            <a:headEnd type="none" w="med" len="med"/>
            <a:tailEnd type="triangle" w="med" len="med"/>
          </a:ln>
        </p:spPr>
      </p:cxnSp>
      <p:cxnSp>
        <p:nvCxnSpPr>
          <p:cNvPr id="491" name="Google Shape;491;p29"/>
          <p:cNvCxnSpPr>
            <a:stCxn id="472" idx="5"/>
            <a:endCxn id="474" idx="1"/>
          </p:cNvCxnSpPr>
          <p:nvPr/>
        </p:nvCxnSpPr>
        <p:spPr>
          <a:xfrm>
            <a:off x="960549" y="3071664"/>
            <a:ext cx="595500" cy="816300"/>
          </a:xfrm>
          <a:prstGeom prst="straightConnector1">
            <a:avLst/>
          </a:prstGeom>
          <a:noFill/>
          <a:ln w="9525" cap="flat" cmpd="sng">
            <a:solidFill>
              <a:schemeClr val="lt1"/>
            </a:solidFill>
            <a:prstDash val="solid"/>
            <a:round/>
            <a:headEnd type="none" w="med" len="med"/>
            <a:tailEnd type="triangle" w="med" len="med"/>
          </a:ln>
        </p:spPr>
      </p:cxnSp>
      <p:cxnSp>
        <p:nvCxnSpPr>
          <p:cNvPr id="492" name="Google Shape;492;p29"/>
          <p:cNvCxnSpPr>
            <a:stCxn id="485" idx="7"/>
            <a:endCxn id="487" idx="2"/>
          </p:cNvCxnSpPr>
          <p:nvPr/>
        </p:nvCxnSpPr>
        <p:spPr>
          <a:xfrm rot="10800000" flipH="1">
            <a:off x="2066077" y="601898"/>
            <a:ext cx="718500" cy="409800"/>
          </a:xfrm>
          <a:prstGeom prst="straightConnector1">
            <a:avLst/>
          </a:prstGeom>
          <a:noFill/>
          <a:ln w="9525" cap="flat" cmpd="sng">
            <a:solidFill>
              <a:schemeClr val="lt1"/>
            </a:solidFill>
            <a:prstDash val="solid"/>
            <a:round/>
            <a:headEnd type="none" w="med" len="med"/>
            <a:tailEnd type="triangle" w="med" len="med"/>
          </a:ln>
        </p:spPr>
      </p:cxnSp>
      <p:cxnSp>
        <p:nvCxnSpPr>
          <p:cNvPr id="493" name="Google Shape;493;p29"/>
          <p:cNvCxnSpPr>
            <a:stCxn id="485" idx="6"/>
            <a:endCxn id="486" idx="2"/>
          </p:cNvCxnSpPr>
          <p:nvPr/>
        </p:nvCxnSpPr>
        <p:spPr>
          <a:xfrm>
            <a:off x="2181404" y="1180237"/>
            <a:ext cx="603300" cy="0"/>
          </a:xfrm>
          <a:prstGeom prst="straightConnector1">
            <a:avLst/>
          </a:prstGeom>
          <a:noFill/>
          <a:ln w="9525" cap="flat" cmpd="sng">
            <a:solidFill>
              <a:schemeClr val="lt1"/>
            </a:solidFill>
            <a:prstDash val="solid"/>
            <a:round/>
            <a:headEnd type="none" w="med" len="med"/>
            <a:tailEnd type="triangle" w="med" len="med"/>
          </a:ln>
        </p:spPr>
      </p:cxnSp>
      <p:cxnSp>
        <p:nvCxnSpPr>
          <p:cNvPr id="494" name="Google Shape;494;p29"/>
          <p:cNvCxnSpPr>
            <a:stCxn id="480" idx="7"/>
            <a:endCxn id="484" idx="2"/>
          </p:cNvCxnSpPr>
          <p:nvPr/>
        </p:nvCxnSpPr>
        <p:spPr>
          <a:xfrm rot="10800000" flipH="1">
            <a:off x="2259752" y="1758423"/>
            <a:ext cx="524700" cy="406800"/>
          </a:xfrm>
          <a:prstGeom prst="straightConnector1">
            <a:avLst/>
          </a:prstGeom>
          <a:noFill/>
          <a:ln w="9525" cap="flat" cmpd="sng">
            <a:solidFill>
              <a:schemeClr val="lt1"/>
            </a:solidFill>
            <a:prstDash val="solid"/>
            <a:round/>
            <a:headEnd type="none" w="med" len="med"/>
            <a:tailEnd type="triangle" w="med" len="med"/>
          </a:ln>
        </p:spPr>
      </p:cxnSp>
      <p:cxnSp>
        <p:nvCxnSpPr>
          <p:cNvPr id="495" name="Google Shape;495;p29"/>
          <p:cNvCxnSpPr>
            <a:stCxn id="480" idx="6"/>
            <a:endCxn id="482" idx="2"/>
          </p:cNvCxnSpPr>
          <p:nvPr/>
        </p:nvCxnSpPr>
        <p:spPr>
          <a:xfrm>
            <a:off x="2375079" y="2333762"/>
            <a:ext cx="409500" cy="0"/>
          </a:xfrm>
          <a:prstGeom prst="straightConnector1">
            <a:avLst/>
          </a:prstGeom>
          <a:noFill/>
          <a:ln w="9525" cap="flat" cmpd="sng">
            <a:solidFill>
              <a:schemeClr val="lt1"/>
            </a:solidFill>
            <a:prstDash val="solid"/>
            <a:round/>
            <a:headEnd type="none" w="med" len="med"/>
            <a:tailEnd type="triangle" w="med" len="med"/>
          </a:ln>
        </p:spPr>
      </p:cxnSp>
      <p:cxnSp>
        <p:nvCxnSpPr>
          <p:cNvPr id="496" name="Google Shape;496;p29"/>
          <p:cNvCxnSpPr>
            <a:stCxn id="480" idx="5"/>
            <a:endCxn id="481" idx="2"/>
          </p:cNvCxnSpPr>
          <p:nvPr/>
        </p:nvCxnSpPr>
        <p:spPr>
          <a:xfrm>
            <a:off x="2259752" y="2502301"/>
            <a:ext cx="524700" cy="400800"/>
          </a:xfrm>
          <a:prstGeom prst="straightConnector1">
            <a:avLst/>
          </a:prstGeom>
          <a:noFill/>
          <a:ln w="9525" cap="flat" cmpd="sng">
            <a:solidFill>
              <a:schemeClr val="lt1"/>
            </a:solidFill>
            <a:prstDash val="solid"/>
            <a:round/>
            <a:headEnd type="none" w="med" len="med"/>
            <a:tailEnd type="triangle" w="med" len="med"/>
          </a:ln>
        </p:spPr>
      </p:cxnSp>
      <p:cxnSp>
        <p:nvCxnSpPr>
          <p:cNvPr id="497" name="Google Shape;497;p29"/>
          <p:cNvCxnSpPr>
            <a:stCxn id="482" idx="6"/>
            <a:endCxn id="483" idx="2"/>
          </p:cNvCxnSpPr>
          <p:nvPr/>
        </p:nvCxnSpPr>
        <p:spPr>
          <a:xfrm>
            <a:off x="3572079" y="2333762"/>
            <a:ext cx="409500" cy="0"/>
          </a:xfrm>
          <a:prstGeom prst="straightConnector1">
            <a:avLst/>
          </a:prstGeom>
          <a:noFill/>
          <a:ln w="9525" cap="flat" cmpd="sng">
            <a:solidFill>
              <a:schemeClr val="lt1"/>
            </a:solidFill>
            <a:prstDash val="solid"/>
            <a:round/>
            <a:headEnd type="none" w="med" len="med"/>
            <a:tailEnd type="triangle" w="med" len="med"/>
          </a:ln>
        </p:spPr>
      </p:cxnSp>
      <p:cxnSp>
        <p:nvCxnSpPr>
          <p:cNvPr id="498" name="Google Shape;498;p29"/>
          <p:cNvCxnSpPr>
            <a:stCxn id="474" idx="7"/>
            <a:endCxn id="479" idx="2"/>
          </p:cNvCxnSpPr>
          <p:nvPr/>
        </p:nvCxnSpPr>
        <p:spPr>
          <a:xfrm rot="10800000" flipH="1">
            <a:off x="2234574" y="3472586"/>
            <a:ext cx="549900" cy="415500"/>
          </a:xfrm>
          <a:prstGeom prst="straightConnector1">
            <a:avLst/>
          </a:prstGeom>
          <a:noFill/>
          <a:ln w="9525" cap="flat" cmpd="sng">
            <a:solidFill>
              <a:schemeClr val="lt1"/>
            </a:solidFill>
            <a:prstDash val="solid"/>
            <a:round/>
            <a:headEnd type="none" w="med" len="med"/>
            <a:tailEnd type="triangle" w="med" len="med"/>
          </a:ln>
        </p:spPr>
      </p:cxnSp>
      <p:cxnSp>
        <p:nvCxnSpPr>
          <p:cNvPr id="499" name="Google Shape;499;p29"/>
          <p:cNvCxnSpPr>
            <a:stCxn id="474" idx="6"/>
            <a:endCxn id="477" idx="2"/>
          </p:cNvCxnSpPr>
          <p:nvPr/>
        </p:nvCxnSpPr>
        <p:spPr>
          <a:xfrm rot="10800000" flipH="1">
            <a:off x="2375075" y="4041925"/>
            <a:ext cx="409500" cy="14700"/>
          </a:xfrm>
          <a:prstGeom prst="straightConnector1">
            <a:avLst/>
          </a:prstGeom>
          <a:noFill/>
          <a:ln w="9525" cap="flat" cmpd="sng">
            <a:solidFill>
              <a:schemeClr val="lt1"/>
            </a:solidFill>
            <a:prstDash val="solid"/>
            <a:round/>
            <a:headEnd type="none" w="med" len="med"/>
            <a:tailEnd type="triangle" w="med" len="med"/>
          </a:ln>
        </p:spPr>
      </p:cxnSp>
      <p:cxnSp>
        <p:nvCxnSpPr>
          <p:cNvPr id="500" name="Google Shape;500;p29"/>
          <p:cNvCxnSpPr>
            <a:stCxn id="474" idx="5"/>
            <a:endCxn id="475" idx="2"/>
          </p:cNvCxnSpPr>
          <p:nvPr/>
        </p:nvCxnSpPr>
        <p:spPr>
          <a:xfrm>
            <a:off x="2234574" y="4225164"/>
            <a:ext cx="549900" cy="386100"/>
          </a:xfrm>
          <a:prstGeom prst="straightConnector1">
            <a:avLst/>
          </a:prstGeom>
          <a:noFill/>
          <a:ln w="9525" cap="flat" cmpd="sng">
            <a:solidFill>
              <a:schemeClr val="lt1"/>
            </a:solidFill>
            <a:prstDash val="solid"/>
            <a:round/>
            <a:headEnd type="none" w="med" len="med"/>
            <a:tailEnd type="triangle" w="med" len="med"/>
          </a:ln>
        </p:spPr>
      </p:cxnSp>
      <p:cxnSp>
        <p:nvCxnSpPr>
          <p:cNvPr id="501" name="Google Shape;501;p29"/>
          <p:cNvCxnSpPr>
            <a:stCxn id="477" idx="6"/>
            <a:endCxn id="478" idx="2"/>
          </p:cNvCxnSpPr>
          <p:nvPr/>
        </p:nvCxnSpPr>
        <p:spPr>
          <a:xfrm>
            <a:off x="3572079" y="4041884"/>
            <a:ext cx="409500" cy="0"/>
          </a:xfrm>
          <a:prstGeom prst="straightConnector1">
            <a:avLst/>
          </a:prstGeom>
          <a:noFill/>
          <a:ln w="9525" cap="flat" cmpd="sng">
            <a:solidFill>
              <a:schemeClr val="lt1"/>
            </a:solidFill>
            <a:prstDash val="solid"/>
            <a:round/>
            <a:headEnd type="none" w="med" len="med"/>
            <a:tailEnd type="triangle" w="med" len="med"/>
          </a:ln>
        </p:spPr>
      </p:cxnSp>
      <p:cxnSp>
        <p:nvCxnSpPr>
          <p:cNvPr id="502" name="Google Shape;502;p29"/>
          <p:cNvCxnSpPr>
            <a:stCxn id="475" idx="6"/>
            <a:endCxn id="476" idx="2"/>
          </p:cNvCxnSpPr>
          <p:nvPr/>
        </p:nvCxnSpPr>
        <p:spPr>
          <a:xfrm>
            <a:off x="3572079" y="4611244"/>
            <a:ext cx="409500" cy="18000"/>
          </a:xfrm>
          <a:prstGeom prst="straightConnector1">
            <a:avLst/>
          </a:prstGeom>
          <a:noFill/>
          <a:ln w="9525" cap="flat" cmpd="sng">
            <a:solidFill>
              <a:schemeClr val="lt1"/>
            </a:solidFill>
            <a:prstDash val="solid"/>
            <a:round/>
            <a:headEnd type="none" w="med" len="med"/>
            <a:tailEnd type="triangle" w="med" len="med"/>
          </a:ln>
        </p:spPr>
      </p:cxnSp>
      <p:sp>
        <p:nvSpPr>
          <p:cNvPr id="503" name="Google Shape;503;p29"/>
          <p:cNvSpPr txBox="1"/>
          <p:nvPr/>
        </p:nvSpPr>
        <p:spPr>
          <a:xfrm>
            <a:off x="980200" y="1844425"/>
            <a:ext cx="4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2</a:t>
            </a:r>
            <a:endParaRPr>
              <a:solidFill>
                <a:schemeClr val="lt1"/>
              </a:solidFill>
              <a:latin typeface="Maven Pro"/>
              <a:ea typeface="Maven Pro"/>
              <a:cs typeface="Maven Pro"/>
              <a:sym typeface="Maven Pro"/>
            </a:endParaRPr>
          </a:p>
        </p:txBody>
      </p:sp>
      <p:sp>
        <p:nvSpPr>
          <p:cNvPr id="504" name="Google Shape;504;p29"/>
          <p:cNvSpPr txBox="1"/>
          <p:nvPr/>
        </p:nvSpPr>
        <p:spPr>
          <a:xfrm>
            <a:off x="2226475" y="516313"/>
            <a:ext cx="71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0</a:t>
            </a:r>
            <a:endParaRPr>
              <a:solidFill>
                <a:schemeClr val="lt1"/>
              </a:solidFill>
              <a:latin typeface="Maven Pro"/>
              <a:ea typeface="Maven Pro"/>
              <a:cs typeface="Maven Pro"/>
              <a:sym typeface="Maven Pro"/>
            </a:endParaRPr>
          </a:p>
        </p:txBody>
      </p:sp>
      <p:sp>
        <p:nvSpPr>
          <p:cNvPr id="505" name="Google Shape;505;p29"/>
          <p:cNvSpPr txBox="1"/>
          <p:nvPr/>
        </p:nvSpPr>
        <p:spPr>
          <a:xfrm>
            <a:off x="2315250" y="903913"/>
            <a:ext cx="71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1</a:t>
            </a:r>
            <a:endParaRPr>
              <a:solidFill>
                <a:schemeClr val="lt1"/>
              </a:solidFill>
              <a:latin typeface="Maven Pro"/>
              <a:ea typeface="Maven Pro"/>
              <a:cs typeface="Maven Pro"/>
              <a:sym typeface="Maven Pro"/>
            </a:endParaRPr>
          </a:p>
        </p:txBody>
      </p:sp>
      <p:sp>
        <p:nvSpPr>
          <p:cNvPr id="506" name="Google Shape;506;p29"/>
          <p:cNvSpPr txBox="1"/>
          <p:nvPr/>
        </p:nvSpPr>
        <p:spPr>
          <a:xfrm>
            <a:off x="1208800" y="2530225"/>
            <a:ext cx="4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1</a:t>
            </a:r>
            <a:endParaRPr>
              <a:solidFill>
                <a:schemeClr val="lt1"/>
              </a:solidFill>
              <a:latin typeface="Maven Pro"/>
              <a:ea typeface="Maven Pro"/>
              <a:cs typeface="Maven Pro"/>
              <a:sym typeface="Maven Pro"/>
            </a:endParaRPr>
          </a:p>
        </p:txBody>
      </p:sp>
      <p:sp>
        <p:nvSpPr>
          <p:cNvPr id="507" name="Google Shape;507;p29"/>
          <p:cNvSpPr txBox="1"/>
          <p:nvPr/>
        </p:nvSpPr>
        <p:spPr>
          <a:xfrm>
            <a:off x="1208800" y="3292225"/>
            <a:ext cx="4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0</a:t>
            </a:r>
            <a:endParaRPr>
              <a:solidFill>
                <a:schemeClr val="lt1"/>
              </a:solidFill>
              <a:latin typeface="Maven Pro"/>
              <a:ea typeface="Maven Pro"/>
              <a:cs typeface="Maven Pro"/>
              <a:sym typeface="Maven Pro"/>
            </a:endParaRPr>
          </a:p>
        </p:txBody>
      </p:sp>
      <p:sp>
        <p:nvSpPr>
          <p:cNvPr id="508" name="Google Shape;508;p29"/>
          <p:cNvSpPr txBox="1"/>
          <p:nvPr/>
        </p:nvSpPr>
        <p:spPr>
          <a:xfrm>
            <a:off x="2278300" y="1703113"/>
            <a:ext cx="4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2</a:t>
            </a:r>
            <a:endParaRPr>
              <a:solidFill>
                <a:schemeClr val="lt1"/>
              </a:solidFill>
              <a:latin typeface="Maven Pro"/>
              <a:ea typeface="Maven Pro"/>
              <a:cs typeface="Maven Pro"/>
              <a:sym typeface="Maven Pro"/>
            </a:endParaRPr>
          </a:p>
        </p:txBody>
      </p:sp>
      <p:sp>
        <p:nvSpPr>
          <p:cNvPr id="509" name="Google Shape;509;p29"/>
          <p:cNvSpPr txBox="1"/>
          <p:nvPr/>
        </p:nvSpPr>
        <p:spPr>
          <a:xfrm>
            <a:off x="2428000" y="2225425"/>
            <a:ext cx="4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0</a:t>
            </a:r>
            <a:endParaRPr>
              <a:solidFill>
                <a:schemeClr val="lt1"/>
              </a:solidFill>
              <a:latin typeface="Maven Pro"/>
              <a:ea typeface="Maven Pro"/>
              <a:cs typeface="Maven Pro"/>
              <a:sym typeface="Maven Pro"/>
            </a:endParaRPr>
          </a:p>
        </p:txBody>
      </p:sp>
      <p:sp>
        <p:nvSpPr>
          <p:cNvPr id="510" name="Google Shape;510;p29"/>
          <p:cNvSpPr txBox="1"/>
          <p:nvPr/>
        </p:nvSpPr>
        <p:spPr>
          <a:xfrm>
            <a:off x="3571000" y="2225425"/>
            <a:ext cx="4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0</a:t>
            </a:r>
            <a:endParaRPr>
              <a:solidFill>
                <a:schemeClr val="lt1"/>
              </a:solidFill>
              <a:latin typeface="Maven Pro"/>
              <a:ea typeface="Maven Pro"/>
              <a:cs typeface="Maven Pro"/>
              <a:sym typeface="Maven Pro"/>
            </a:endParaRPr>
          </a:p>
        </p:txBody>
      </p:sp>
      <p:sp>
        <p:nvSpPr>
          <p:cNvPr id="511" name="Google Shape;511;p29"/>
          <p:cNvSpPr txBox="1"/>
          <p:nvPr/>
        </p:nvSpPr>
        <p:spPr>
          <a:xfrm>
            <a:off x="2351800" y="2606425"/>
            <a:ext cx="4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1</a:t>
            </a:r>
            <a:endParaRPr>
              <a:solidFill>
                <a:schemeClr val="lt1"/>
              </a:solidFill>
              <a:latin typeface="Maven Pro"/>
              <a:ea typeface="Maven Pro"/>
              <a:cs typeface="Maven Pro"/>
              <a:sym typeface="Maven Pro"/>
            </a:endParaRPr>
          </a:p>
        </p:txBody>
      </p:sp>
      <p:sp>
        <p:nvSpPr>
          <p:cNvPr id="512" name="Google Shape;512;p29"/>
          <p:cNvSpPr txBox="1"/>
          <p:nvPr/>
        </p:nvSpPr>
        <p:spPr>
          <a:xfrm>
            <a:off x="2278300" y="3379513"/>
            <a:ext cx="4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2</a:t>
            </a:r>
            <a:endParaRPr>
              <a:solidFill>
                <a:schemeClr val="lt1"/>
              </a:solidFill>
              <a:latin typeface="Maven Pro"/>
              <a:ea typeface="Maven Pro"/>
              <a:cs typeface="Maven Pro"/>
              <a:sym typeface="Maven Pro"/>
            </a:endParaRPr>
          </a:p>
        </p:txBody>
      </p:sp>
      <p:sp>
        <p:nvSpPr>
          <p:cNvPr id="513" name="Google Shape;513;p29"/>
          <p:cNvSpPr txBox="1"/>
          <p:nvPr/>
        </p:nvSpPr>
        <p:spPr>
          <a:xfrm>
            <a:off x="2428000" y="3749425"/>
            <a:ext cx="4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1</a:t>
            </a:r>
            <a:endParaRPr>
              <a:solidFill>
                <a:schemeClr val="lt1"/>
              </a:solidFill>
              <a:latin typeface="Maven Pro"/>
              <a:ea typeface="Maven Pro"/>
              <a:cs typeface="Maven Pro"/>
              <a:sym typeface="Maven Pro"/>
            </a:endParaRPr>
          </a:p>
        </p:txBody>
      </p:sp>
      <p:sp>
        <p:nvSpPr>
          <p:cNvPr id="514" name="Google Shape;514;p29"/>
          <p:cNvSpPr txBox="1"/>
          <p:nvPr/>
        </p:nvSpPr>
        <p:spPr>
          <a:xfrm>
            <a:off x="3647200" y="3749425"/>
            <a:ext cx="4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0</a:t>
            </a:r>
            <a:endParaRPr>
              <a:solidFill>
                <a:schemeClr val="lt1"/>
              </a:solidFill>
              <a:latin typeface="Maven Pro"/>
              <a:ea typeface="Maven Pro"/>
              <a:cs typeface="Maven Pro"/>
              <a:sym typeface="Maven Pro"/>
            </a:endParaRPr>
          </a:p>
        </p:txBody>
      </p:sp>
      <p:sp>
        <p:nvSpPr>
          <p:cNvPr id="515" name="Google Shape;515;p29"/>
          <p:cNvSpPr txBox="1"/>
          <p:nvPr/>
        </p:nvSpPr>
        <p:spPr>
          <a:xfrm>
            <a:off x="2351800" y="4359025"/>
            <a:ext cx="4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0</a:t>
            </a:r>
            <a:endParaRPr>
              <a:solidFill>
                <a:schemeClr val="lt1"/>
              </a:solidFill>
              <a:latin typeface="Maven Pro"/>
              <a:ea typeface="Maven Pro"/>
              <a:cs typeface="Maven Pro"/>
              <a:sym typeface="Maven Pro"/>
            </a:endParaRPr>
          </a:p>
        </p:txBody>
      </p:sp>
      <p:sp>
        <p:nvSpPr>
          <p:cNvPr id="516" name="Google Shape;516;p29"/>
          <p:cNvSpPr txBox="1"/>
          <p:nvPr/>
        </p:nvSpPr>
        <p:spPr>
          <a:xfrm>
            <a:off x="3571000" y="4511425"/>
            <a:ext cx="4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0</a:t>
            </a:r>
            <a:endParaRPr>
              <a:solidFill>
                <a:schemeClr val="lt1"/>
              </a:solidFill>
              <a:latin typeface="Maven Pro"/>
              <a:ea typeface="Maven Pro"/>
              <a:cs typeface="Maven Pro"/>
              <a:sym typeface="Maven Pro"/>
            </a:endParaRPr>
          </a:p>
        </p:txBody>
      </p:sp>
      <p:sp>
        <p:nvSpPr>
          <p:cNvPr id="517" name="Google Shape;517;p29"/>
          <p:cNvSpPr/>
          <p:nvPr/>
        </p:nvSpPr>
        <p:spPr>
          <a:xfrm>
            <a:off x="4812488" y="491875"/>
            <a:ext cx="1494300" cy="220200"/>
          </a:xfrm>
          <a:prstGeom prst="bracketPair">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Profit = 9 + 7</a:t>
            </a:r>
            <a:endParaRPr/>
          </a:p>
        </p:txBody>
      </p:sp>
      <p:sp>
        <p:nvSpPr>
          <p:cNvPr id="518" name="Google Shape;518;p29"/>
          <p:cNvSpPr/>
          <p:nvPr/>
        </p:nvSpPr>
        <p:spPr>
          <a:xfrm>
            <a:off x="4812488" y="1025275"/>
            <a:ext cx="1494300" cy="220200"/>
          </a:xfrm>
          <a:prstGeom prst="bracketPair">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Profit = 6 + 9</a:t>
            </a:r>
            <a:endParaRPr dirty="0"/>
          </a:p>
        </p:txBody>
      </p:sp>
      <p:sp>
        <p:nvSpPr>
          <p:cNvPr id="519" name="Google Shape;519;p29"/>
          <p:cNvSpPr/>
          <p:nvPr/>
        </p:nvSpPr>
        <p:spPr>
          <a:xfrm>
            <a:off x="4812488" y="1558675"/>
            <a:ext cx="1494300" cy="220200"/>
          </a:xfrm>
          <a:prstGeom prst="bracketPair">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Profit = 6 + 9</a:t>
            </a:r>
            <a:endParaRPr/>
          </a:p>
        </p:txBody>
      </p:sp>
      <p:sp>
        <p:nvSpPr>
          <p:cNvPr id="520" name="Google Shape;520;p29"/>
          <p:cNvSpPr/>
          <p:nvPr/>
        </p:nvSpPr>
        <p:spPr>
          <a:xfrm>
            <a:off x="4812500" y="2244475"/>
            <a:ext cx="1717500" cy="220200"/>
          </a:xfrm>
          <a:prstGeom prst="bracketPair">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Profit = 6 + 7 + 7</a:t>
            </a:r>
            <a:endParaRPr dirty="0"/>
          </a:p>
        </p:txBody>
      </p:sp>
      <p:sp>
        <p:nvSpPr>
          <p:cNvPr id="521" name="Google Shape;521;p29"/>
          <p:cNvSpPr/>
          <p:nvPr/>
        </p:nvSpPr>
        <p:spPr>
          <a:xfrm>
            <a:off x="4847388" y="2772625"/>
            <a:ext cx="1494300" cy="220200"/>
          </a:xfrm>
          <a:prstGeom prst="bracketPair">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Profit = 6 + 6</a:t>
            </a:r>
            <a:endParaRPr dirty="0"/>
          </a:p>
        </p:txBody>
      </p:sp>
      <p:sp>
        <p:nvSpPr>
          <p:cNvPr id="522" name="Google Shape;522;p29"/>
          <p:cNvSpPr/>
          <p:nvPr/>
        </p:nvSpPr>
        <p:spPr>
          <a:xfrm>
            <a:off x="4888688" y="3306025"/>
            <a:ext cx="1494300" cy="220200"/>
          </a:xfrm>
          <a:prstGeom prst="bracketPair">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Profit = 9 + 7</a:t>
            </a:r>
            <a:endParaRPr dirty="0"/>
          </a:p>
        </p:txBody>
      </p:sp>
      <p:sp>
        <p:nvSpPr>
          <p:cNvPr id="523" name="Google Shape;523;p29"/>
          <p:cNvSpPr/>
          <p:nvPr/>
        </p:nvSpPr>
        <p:spPr>
          <a:xfrm>
            <a:off x="4866400" y="3915625"/>
            <a:ext cx="1717500" cy="220200"/>
          </a:xfrm>
          <a:prstGeom prst="bracketPair">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Profit = 7 + 6 + 7</a:t>
            </a:r>
            <a:endParaRPr dirty="0"/>
          </a:p>
        </p:txBody>
      </p:sp>
      <p:sp>
        <p:nvSpPr>
          <p:cNvPr id="524" name="Google Shape;524;p29"/>
          <p:cNvSpPr/>
          <p:nvPr/>
        </p:nvSpPr>
        <p:spPr>
          <a:xfrm>
            <a:off x="4866400" y="4525225"/>
            <a:ext cx="1717500" cy="220200"/>
          </a:xfrm>
          <a:prstGeom prst="bracketPair">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Profit = 7 + 7 </a:t>
            </a:r>
            <a:r>
              <a:rPr lang="en"/>
              <a:t>+ </a:t>
            </a:r>
            <a:r>
              <a:rPr lang="en" dirty="0"/>
              <a:t>7</a:t>
            </a:r>
            <a:endParaRPr dirty="0"/>
          </a:p>
        </p:txBody>
      </p:sp>
      <p:sp>
        <p:nvSpPr>
          <p:cNvPr id="525" name="Google Shape;525;p29"/>
          <p:cNvSpPr/>
          <p:nvPr/>
        </p:nvSpPr>
        <p:spPr>
          <a:xfrm>
            <a:off x="4664950" y="4367575"/>
            <a:ext cx="2120400" cy="4767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5"/>
                                        </p:tgtEl>
                                        <p:attrNameLst>
                                          <p:attrName>style.visibility</p:attrName>
                                        </p:attrNameLst>
                                      </p:cBhvr>
                                      <p:to>
                                        <p:strVal val="visible"/>
                                      </p:to>
                                    </p:set>
                                    <p:animEffect transition="in" filter="fade">
                                      <p:cBhvr>
                                        <p:cTn id="7" dur="1000"/>
                                        <p:tgtEl>
                                          <p:spTgt spid="485"/>
                                        </p:tgtEl>
                                      </p:cBhvr>
                                    </p:animEffect>
                                  </p:childTnLst>
                                </p:cTn>
                              </p:par>
                              <p:par>
                                <p:cTn id="8" presetID="10" presetClass="entr" presetSubtype="0" fill="hold" nodeType="withEffect">
                                  <p:stCondLst>
                                    <p:cond delay="0"/>
                                  </p:stCondLst>
                                  <p:childTnLst>
                                    <p:set>
                                      <p:cBhvr>
                                        <p:cTn id="9" dur="1" fill="hold">
                                          <p:stCondLst>
                                            <p:cond delay="0"/>
                                          </p:stCondLst>
                                        </p:cTn>
                                        <p:tgtEl>
                                          <p:spTgt spid="486"/>
                                        </p:tgtEl>
                                        <p:attrNameLst>
                                          <p:attrName>style.visibility</p:attrName>
                                        </p:attrNameLst>
                                      </p:cBhvr>
                                      <p:to>
                                        <p:strVal val="visible"/>
                                      </p:to>
                                    </p:set>
                                    <p:animEffect transition="in" filter="fade">
                                      <p:cBhvr>
                                        <p:cTn id="10" dur="1000"/>
                                        <p:tgtEl>
                                          <p:spTgt spid="486"/>
                                        </p:tgtEl>
                                      </p:cBhvr>
                                    </p:animEffect>
                                  </p:childTnLst>
                                </p:cTn>
                              </p:par>
                              <p:par>
                                <p:cTn id="11" presetID="10" presetClass="entr" presetSubtype="0" fill="hold" nodeType="withEffect">
                                  <p:stCondLst>
                                    <p:cond delay="0"/>
                                  </p:stCondLst>
                                  <p:childTnLst>
                                    <p:set>
                                      <p:cBhvr>
                                        <p:cTn id="12" dur="1" fill="hold">
                                          <p:stCondLst>
                                            <p:cond delay="0"/>
                                          </p:stCondLst>
                                        </p:cTn>
                                        <p:tgtEl>
                                          <p:spTgt spid="487"/>
                                        </p:tgtEl>
                                        <p:attrNameLst>
                                          <p:attrName>style.visibility</p:attrName>
                                        </p:attrNameLst>
                                      </p:cBhvr>
                                      <p:to>
                                        <p:strVal val="visible"/>
                                      </p:to>
                                    </p:set>
                                    <p:animEffect transition="in" filter="fade">
                                      <p:cBhvr>
                                        <p:cTn id="13" dur="1000"/>
                                        <p:tgtEl>
                                          <p:spTgt spid="487"/>
                                        </p:tgtEl>
                                      </p:cBhvr>
                                    </p:animEffect>
                                  </p:childTnLst>
                                </p:cTn>
                              </p:par>
                              <p:par>
                                <p:cTn id="14" presetID="10" presetClass="entr" presetSubtype="0" fill="hold" nodeType="withEffect">
                                  <p:stCondLst>
                                    <p:cond delay="0"/>
                                  </p:stCondLst>
                                  <p:childTnLst>
                                    <p:set>
                                      <p:cBhvr>
                                        <p:cTn id="15" dur="1" fill="hold">
                                          <p:stCondLst>
                                            <p:cond delay="0"/>
                                          </p:stCondLst>
                                        </p:cTn>
                                        <p:tgtEl>
                                          <p:spTgt spid="490"/>
                                        </p:tgtEl>
                                        <p:attrNameLst>
                                          <p:attrName>style.visibility</p:attrName>
                                        </p:attrNameLst>
                                      </p:cBhvr>
                                      <p:to>
                                        <p:strVal val="visible"/>
                                      </p:to>
                                    </p:set>
                                    <p:animEffect transition="in" filter="fade">
                                      <p:cBhvr>
                                        <p:cTn id="16" dur="1000"/>
                                        <p:tgtEl>
                                          <p:spTgt spid="490"/>
                                        </p:tgtEl>
                                      </p:cBhvr>
                                    </p:animEffect>
                                  </p:childTnLst>
                                </p:cTn>
                              </p:par>
                              <p:par>
                                <p:cTn id="17" presetID="10" presetClass="entr" presetSubtype="0" fill="hold" nodeType="withEffect">
                                  <p:stCondLst>
                                    <p:cond delay="0"/>
                                  </p:stCondLst>
                                  <p:childTnLst>
                                    <p:set>
                                      <p:cBhvr>
                                        <p:cTn id="18" dur="1" fill="hold">
                                          <p:stCondLst>
                                            <p:cond delay="0"/>
                                          </p:stCondLst>
                                        </p:cTn>
                                        <p:tgtEl>
                                          <p:spTgt spid="492"/>
                                        </p:tgtEl>
                                        <p:attrNameLst>
                                          <p:attrName>style.visibility</p:attrName>
                                        </p:attrNameLst>
                                      </p:cBhvr>
                                      <p:to>
                                        <p:strVal val="visible"/>
                                      </p:to>
                                    </p:set>
                                    <p:animEffect transition="in" filter="fade">
                                      <p:cBhvr>
                                        <p:cTn id="19" dur="1000"/>
                                        <p:tgtEl>
                                          <p:spTgt spid="492"/>
                                        </p:tgtEl>
                                      </p:cBhvr>
                                    </p:animEffect>
                                  </p:childTnLst>
                                </p:cTn>
                              </p:par>
                              <p:par>
                                <p:cTn id="20" presetID="10" presetClass="entr" presetSubtype="0" fill="hold" nodeType="withEffect">
                                  <p:stCondLst>
                                    <p:cond delay="0"/>
                                  </p:stCondLst>
                                  <p:childTnLst>
                                    <p:set>
                                      <p:cBhvr>
                                        <p:cTn id="21" dur="1" fill="hold">
                                          <p:stCondLst>
                                            <p:cond delay="0"/>
                                          </p:stCondLst>
                                        </p:cTn>
                                        <p:tgtEl>
                                          <p:spTgt spid="493"/>
                                        </p:tgtEl>
                                        <p:attrNameLst>
                                          <p:attrName>style.visibility</p:attrName>
                                        </p:attrNameLst>
                                      </p:cBhvr>
                                      <p:to>
                                        <p:strVal val="visible"/>
                                      </p:to>
                                    </p:set>
                                    <p:animEffect transition="in" filter="fade">
                                      <p:cBhvr>
                                        <p:cTn id="22" dur="1000"/>
                                        <p:tgtEl>
                                          <p:spTgt spid="493"/>
                                        </p:tgtEl>
                                      </p:cBhvr>
                                    </p:animEffect>
                                  </p:childTnLst>
                                </p:cTn>
                              </p:par>
                              <p:par>
                                <p:cTn id="23" presetID="10" presetClass="entr" presetSubtype="0" fill="hold" nodeType="withEffect">
                                  <p:stCondLst>
                                    <p:cond delay="0"/>
                                  </p:stCondLst>
                                  <p:childTnLst>
                                    <p:set>
                                      <p:cBhvr>
                                        <p:cTn id="24" dur="1" fill="hold">
                                          <p:stCondLst>
                                            <p:cond delay="0"/>
                                          </p:stCondLst>
                                        </p:cTn>
                                        <p:tgtEl>
                                          <p:spTgt spid="504"/>
                                        </p:tgtEl>
                                        <p:attrNameLst>
                                          <p:attrName>style.visibility</p:attrName>
                                        </p:attrNameLst>
                                      </p:cBhvr>
                                      <p:to>
                                        <p:strVal val="visible"/>
                                      </p:to>
                                    </p:set>
                                    <p:animEffect transition="in" filter="fade">
                                      <p:cBhvr>
                                        <p:cTn id="25" dur="1000"/>
                                        <p:tgtEl>
                                          <p:spTgt spid="504"/>
                                        </p:tgtEl>
                                      </p:cBhvr>
                                    </p:animEffect>
                                  </p:childTnLst>
                                </p:cTn>
                              </p:par>
                              <p:par>
                                <p:cTn id="26" presetID="10" presetClass="entr" presetSubtype="0" fill="hold" nodeType="withEffect">
                                  <p:stCondLst>
                                    <p:cond delay="0"/>
                                  </p:stCondLst>
                                  <p:childTnLst>
                                    <p:set>
                                      <p:cBhvr>
                                        <p:cTn id="27" dur="1" fill="hold">
                                          <p:stCondLst>
                                            <p:cond delay="0"/>
                                          </p:stCondLst>
                                        </p:cTn>
                                        <p:tgtEl>
                                          <p:spTgt spid="505"/>
                                        </p:tgtEl>
                                        <p:attrNameLst>
                                          <p:attrName>style.visibility</p:attrName>
                                        </p:attrNameLst>
                                      </p:cBhvr>
                                      <p:to>
                                        <p:strVal val="visible"/>
                                      </p:to>
                                    </p:set>
                                    <p:animEffect transition="in" filter="fade">
                                      <p:cBhvr>
                                        <p:cTn id="28" dur="1000"/>
                                        <p:tgtEl>
                                          <p:spTgt spid="505"/>
                                        </p:tgtEl>
                                      </p:cBhvr>
                                    </p:animEffect>
                                  </p:childTnLst>
                                </p:cTn>
                              </p:par>
                              <p:par>
                                <p:cTn id="29" presetID="10" presetClass="entr" presetSubtype="0" fill="hold" nodeType="withEffect">
                                  <p:stCondLst>
                                    <p:cond delay="0"/>
                                  </p:stCondLst>
                                  <p:childTnLst>
                                    <p:set>
                                      <p:cBhvr>
                                        <p:cTn id="30" dur="1" fill="hold">
                                          <p:stCondLst>
                                            <p:cond delay="0"/>
                                          </p:stCondLst>
                                        </p:cTn>
                                        <p:tgtEl>
                                          <p:spTgt spid="503"/>
                                        </p:tgtEl>
                                        <p:attrNameLst>
                                          <p:attrName>style.visibility</p:attrName>
                                        </p:attrNameLst>
                                      </p:cBhvr>
                                      <p:to>
                                        <p:strVal val="visible"/>
                                      </p:to>
                                    </p:set>
                                    <p:animEffect transition="in" filter="fade">
                                      <p:cBhvr>
                                        <p:cTn id="31" dur="1000"/>
                                        <p:tgtEl>
                                          <p:spTgt spid="50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80"/>
                                        </p:tgtEl>
                                        <p:attrNameLst>
                                          <p:attrName>style.visibility</p:attrName>
                                        </p:attrNameLst>
                                      </p:cBhvr>
                                      <p:to>
                                        <p:strVal val="visible"/>
                                      </p:to>
                                    </p:set>
                                    <p:animEffect transition="in" filter="fade">
                                      <p:cBhvr>
                                        <p:cTn id="36" dur="1000"/>
                                        <p:tgtEl>
                                          <p:spTgt spid="480"/>
                                        </p:tgtEl>
                                      </p:cBhvr>
                                    </p:animEffect>
                                  </p:childTnLst>
                                </p:cTn>
                              </p:par>
                              <p:par>
                                <p:cTn id="37" presetID="10" presetClass="entr" presetSubtype="0" fill="hold" nodeType="withEffect">
                                  <p:stCondLst>
                                    <p:cond delay="0"/>
                                  </p:stCondLst>
                                  <p:childTnLst>
                                    <p:set>
                                      <p:cBhvr>
                                        <p:cTn id="38" dur="1" fill="hold">
                                          <p:stCondLst>
                                            <p:cond delay="0"/>
                                          </p:stCondLst>
                                        </p:cTn>
                                        <p:tgtEl>
                                          <p:spTgt spid="481"/>
                                        </p:tgtEl>
                                        <p:attrNameLst>
                                          <p:attrName>style.visibility</p:attrName>
                                        </p:attrNameLst>
                                      </p:cBhvr>
                                      <p:to>
                                        <p:strVal val="visible"/>
                                      </p:to>
                                    </p:set>
                                    <p:animEffect transition="in" filter="fade">
                                      <p:cBhvr>
                                        <p:cTn id="39" dur="1000"/>
                                        <p:tgtEl>
                                          <p:spTgt spid="481"/>
                                        </p:tgtEl>
                                      </p:cBhvr>
                                    </p:animEffect>
                                  </p:childTnLst>
                                </p:cTn>
                              </p:par>
                              <p:par>
                                <p:cTn id="40" presetID="10" presetClass="entr" presetSubtype="0" fill="hold" nodeType="withEffect">
                                  <p:stCondLst>
                                    <p:cond delay="0"/>
                                  </p:stCondLst>
                                  <p:childTnLst>
                                    <p:set>
                                      <p:cBhvr>
                                        <p:cTn id="41" dur="1" fill="hold">
                                          <p:stCondLst>
                                            <p:cond delay="0"/>
                                          </p:stCondLst>
                                        </p:cTn>
                                        <p:tgtEl>
                                          <p:spTgt spid="482"/>
                                        </p:tgtEl>
                                        <p:attrNameLst>
                                          <p:attrName>style.visibility</p:attrName>
                                        </p:attrNameLst>
                                      </p:cBhvr>
                                      <p:to>
                                        <p:strVal val="visible"/>
                                      </p:to>
                                    </p:set>
                                    <p:animEffect transition="in" filter="fade">
                                      <p:cBhvr>
                                        <p:cTn id="42" dur="1000"/>
                                        <p:tgtEl>
                                          <p:spTgt spid="482"/>
                                        </p:tgtEl>
                                      </p:cBhvr>
                                    </p:animEffect>
                                  </p:childTnLst>
                                </p:cTn>
                              </p:par>
                              <p:par>
                                <p:cTn id="43" presetID="10" presetClass="entr" presetSubtype="0" fill="hold" nodeType="withEffect">
                                  <p:stCondLst>
                                    <p:cond delay="0"/>
                                  </p:stCondLst>
                                  <p:childTnLst>
                                    <p:set>
                                      <p:cBhvr>
                                        <p:cTn id="44" dur="1" fill="hold">
                                          <p:stCondLst>
                                            <p:cond delay="0"/>
                                          </p:stCondLst>
                                        </p:cTn>
                                        <p:tgtEl>
                                          <p:spTgt spid="483"/>
                                        </p:tgtEl>
                                        <p:attrNameLst>
                                          <p:attrName>style.visibility</p:attrName>
                                        </p:attrNameLst>
                                      </p:cBhvr>
                                      <p:to>
                                        <p:strVal val="visible"/>
                                      </p:to>
                                    </p:set>
                                    <p:animEffect transition="in" filter="fade">
                                      <p:cBhvr>
                                        <p:cTn id="45" dur="1000"/>
                                        <p:tgtEl>
                                          <p:spTgt spid="483"/>
                                        </p:tgtEl>
                                      </p:cBhvr>
                                    </p:animEffect>
                                  </p:childTnLst>
                                </p:cTn>
                              </p:par>
                              <p:par>
                                <p:cTn id="46" presetID="10" presetClass="entr" presetSubtype="0" fill="hold" nodeType="withEffect">
                                  <p:stCondLst>
                                    <p:cond delay="0"/>
                                  </p:stCondLst>
                                  <p:childTnLst>
                                    <p:set>
                                      <p:cBhvr>
                                        <p:cTn id="47" dur="1" fill="hold">
                                          <p:stCondLst>
                                            <p:cond delay="0"/>
                                          </p:stCondLst>
                                        </p:cTn>
                                        <p:tgtEl>
                                          <p:spTgt spid="484"/>
                                        </p:tgtEl>
                                        <p:attrNameLst>
                                          <p:attrName>style.visibility</p:attrName>
                                        </p:attrNameLst>
                                      </p:cBhvr>
                                      <p:to>
                                        <p:strVal val="visible"/>
                                      </p:to>
                                    </p:set>
                                    <p:animEffect transition="in" filter="fade">
                                      <p:cBhvr>
                                        <p:cTn id="48" dur="1000"/>
                                        <p:tgtEl>
                                          <p:spTgt spid="484"/>
                                        </p:tgtEl>
                                      </p:cBhvr>
                                    </p:animEffect>
                                  </p:childTnLst>
                                </p:cTn>
                              </p:par>
                              <p:par>
                                <p:cTn id="49" presetID="10" presetClass="entr" presetSubtype="0" fill="hold" nodeType="withEffect">
                                  <p:stCondLst>
                                    <p:cond delay="0"/>
                                  </p:stCondLst>
                                  <p:childTnLst>
                                    <p:set>
                                      <p:cBhvr>
                                        <p:cTn id="50" dur="1" fill="hold">
                                          <p:stCondLst>
                                            <p:cond delay="0"/>
                                          </p:stCondLst>
                                        </p:cTn>
                                        <p:tgtEl>
                                          <p:spTgt spid="489"/>
                                        </p:tgtEl>
                                        <p:attrNameLst>
                                          <p:attrName>style.visibility</p:attrName>
                                        </p:attrNameLst>
                                      </p:cBhvr>
                                      <p:to>
                                        <p:strVal val="visible"/>
                                      </p:to>
                                    </p:set>
                                    <p:animEffect transition="in" filter="fade">
                                      <p:cBhvr>
                                        <p:cTn id="51" dur="1000"/>
                                        <p:tgtEl>
                                          <p:spTgt spid="489"/>
                                        </p:tgtEl>
                                      </p:cBhvr>
                                    </p:animEffect>
                                  </p:childTnLst>
                                </p:cTn>
                              </p:par>
                              <p:par>
                                <p:cTn id="52" presetID="10" presetClass="entr" presetSubtype="0" fill="hold" nodeType="withEffect">
                                  <p:stCondLst>
                                    <p:cond delay="0"/>
                                  </p:stCondLst>
                                  <p:childTnLst>
                                    <p:set>
                                      <p:cBhvr>
                                        <p:cTn id="53" dur="1" fill="hold">
                                          <p:stCondLst>
                                            <p:cond delay="0"/>
                                          </p:stCondLst>
                                        </p:cTn>
                                        <p:tgtEl>
                                          <p:spTgt spid="494"/>
                                        </p:tgtEl>
                                        <p:attrNameLst>
                                          <p:attrName>style.visibility</p:attrName>
                                        </p:attrNameLst>
                                      </p:cBhvr>
                                      <p:to>
                                        <p:strVal val="visible"/>
                                      </p:to>
                                    </p:set>
                                    <p:animEffect transition="in" filter="fade">
                                      <p:cBhvr>
                                        <p:cTn id="54" dur="1000"/>
                                        <p:tgtEl>
                                          <p:spTgt spid="494"/>
                                        </p:tgtEl>
                                      </p:cBhvr>
                                    </p:animEffect>
                                  </p:childTnLst>
                                </p:cTn>
                              </p:par>
                              <p:par>
                                <p:cTn id="55" presetID="10" presetClass="entr" presetSubtype="0" fill="hold" nodeType="withEffect">
                                  <p:stCondLst>
                                    <p:cond delay="0"/>
                                  </p:stCondLst>
                                  <p:childTnLst>
                                    <p:set>
                                      <p:cBhvr>
                                        <p:cTn id="56" dur="1" fill="hold">
                                          <p:stCondLst>
                                            <p:cond delay="0"/>
                                          </p:stCondLst>
                                        </p:cTn>
                                        <p:tgtEl>
                                          <p:spTgt spid="495"/>
                                        </p:tgtEl>
                                        <p:attrNameLst>
                                          <p:attrName>style.visibility</p:attrName>
                                        </p:attrNameLst>
                                      </p:cBhvr>
                                      <p:to>
                                        <p:strVal val="visible"/>
                                      </p:to>
                                    </p:set>
                                    <p:animEffect transition="in" filter="fade">
                                      <p:cBhvr>
                                        <p:cTn id="57" dur="1000"/>
                                        <p:tgtEl>
                                          <p:spTgt spid="495"/>
                                        </p:tgtEl>
                                      </p:cBhvr>
                                    </p:animEffect>
                                  </p:childTnLst>
                                </p:cTn>
                              </p:par>
                              <p:par>
                                <p:cTn id="58" presetID="10" presetClass="entr" presetSubtype="0" fill="hold" nodeType="withEffect">
                                  <p:stCondLst>
                                    <p:cond delay="0"/>
                                  </p:stCondLst>
                                  <p:childTnLst>
                                    <p:set>
                                      <p:cBhvr>
                                        <p:cTn id="59" dur="1" fill="hold">
                                          <p:stCondLst>
                                            <p:cond delay="0"/>
                                          </p:stCondLst>
                                        </p:cTn>
                                        <p:tgtEl>
                                          <p:spTgt spid="496"/>
                                        </p:tgtEl>
                                        <p:attrNameLst>
                                          <p:attrName>style.visibility</p:attrName>
                                        </p:attrNameLst>
                                      </p:cBhvr>
                                      <p:to>
                                        <p:strVal val="visible"/>
                                      </p:to>
                                    </p:set>
                                    <p:animEffect transition="in" filter="fade">
                                      <p:cBhvr>
                                        <p:cTn id="60" dur="1000"/>
                                        <p:tgtEl>
                                          <p:spTgt spid="496"/>
                                        </p:tgtEl>
                                      </p:cBhvr>
                                    </p:animEffect>
                                  </p:childTnLst>
                                </p:cTn>
                              </p:par>
                              <p:par>
                                <p:cTn id="61" presetID="10" presetClass="entr" presetSubtype="0" fill="hold" nodeType="withEffect">
                                  <p:stCondLst>
                                    <p:cond delay="0"/>
                                  </p:stCondLst>
                                  <p:childTnLst>
                                    <p:set>
                                      <p:cBhvr>
                                        <p:cTn id="62" dur="1" fill="hold">
                                          <p:stCondLst>
                                            <p:cond delay="0"/>
                                          </p:stCondLst>
                                        </p:cTn>
                                        <p:tgtEl>
                                          <p:spTgt spid="497"/>
                                        </p:tgtEl>
                                        <p:attrNameLst>
                                          <p:attrName>style.visibility</p:attrName>
                                        </p:attrNameLst>
                                      </p:cBhvr>
                                      <p:to>
                                        <p:strVal val="visible"/>
                                      </p:to>
                                    </p:set>
                                    <p:animEffect transition="in" filter="fade">
                                      <p:cBhvr>
                                        <p:cTn id="63" dur="1000"/>
                                        <p:tgtEl>
                                          <p:spTgt spid="497"/>
                                        </p:tgtEl>
                                      </p:cBhvr>
                                    </p:animEffect>
                                  </p:childTnLst>
                                </p:cTn>
                              </p:par>
                              <p:par>
                                <p:cTn id="64" presetID="10" presetClass="entr" presetSubtype="0" fill="hold" nodeType="withEffect">
                                  <p:stCondLst>
                                    <p:cond delay="0"/>
                                  </p:stCondLst>
                                  <p:childTnLst>
                                    <p:set>
                                      <p:cBhvr>
                                        <p:cTn id="65" dur="1" fill="hold">
                                          <p:stCondLst>
                                            <p:cond delay="0"/>
                                          </p:stCondLst>
                                        </p:cTn>
                                        <p:tgtEl>
                                          <p:spTgt spid="506"/>
                                        </p:tgtEl>
                                        <p:attrNameLst>
                                          <p:attrName>style.visibility</p:attrName>
                                        </p:attrNameLst>
                                      </p:cBhvr>
                                      <p:to>
                                        <p:strVal val="visible"/>
                                      </p:to>
                                    </p:set>
                                    <p:animEffect transition="in" filter="fade">
                                      <p:cBhvr>
                                        <p:cTn id="66" dur="1000"/>
                                        <p:tgtEl>
                                          <p:spTgt spid="506"/>
                                        </p:tgtEl>
                                      </p:cBhvr>
                                    </p:animEffect>
                                  </p:childTnLst>
                                </p:cTn>
                              </p:par>
                              <p:par>
                                <p:cTn id="67" presetID="10" presetClass="entr" presetSubtype="0" fill="hold" nodeType="withEffect">
                                  <p:stCondLst>
                                    <p:cond delay="0"/>
                                  </p:stCondLst>
                                  <p:childTnLst>
                                    <p:set>
                                      <p:cBhvr>
                                        <p:cTn id="68" dur="1" fill="hold">
                                          <p:stCondLst>
                                            <p:cond delay="0"/>
                                          </p:stCondLst>
                                        </p:cTn>
                                        <p:tgtEl>
                                          <p:spTgt spid="508"/>
                                        </p:tgtEl>
                                        <p:attrNameLst>
                                          <p:attrName>style.visibility</p:attrName>
                                        </p:attrNameLst>
                                      </p:cBhvr>
                                      <p:to>
                                        <p:strVal val="visible"/>
                                      </p:to>
                                    </p:set>
                                    <p:animEffect transition="in" filter="fade">
                                      <p:cBhvr>
                                        <p:cTn id="69" dur="1000"/>
                                        <p:tgtEl>
                                          <p:spTgt spid="508"/>
                                        </p:tgtEl>
                                      </p:cBhvr>
                                    </p:animEffect>
                                  </p:childTnLst>
                                </p:cTn>
                              </p:par>
                              <p:par>
                                <p:cTn id="70" presetID="10" presetClass="entr" presetSubtype="0" fill="hold" nodeType="withEffect">
                                  <p:stCondLst>
                                    <p:cond delay="0"/>
                                  </p:stCondLst>
                                  <p:childTnLst>
                                    <p:set>
                                      <p:cBhvr>
                                        <p:cTn id="71" dur="1" fill="hold">
                                          <p:stCondLst>
                                            <p:cond delay="0"/>
                                          </p:stCondLst>
                                        </p:cTn>
                                        <p:tgtEl>
                                          <p:spTgt spid="509"/>
                                        </p:tgtEl>
                                        <p:attrNameLst>
                                          <p:attrName>style.visibility</p:attrName>
                                        </p:attrNameLst>
                                      </p:cBhvr>
                                      <p:to>
                                        <p:strVal val="visible"/>
                                      </p:to>
                                    </p:set>
                                    <p:animEffect transition="in" filter="fade">
                                      <p:cBhvr>
                                        <p:cTn id="72" dur="1000"/>
                                        <p:tgtEl>
                                          <p:spTgt spid="509"/>
                                        </p:tgtEl>
                                      </p:cBhvr>
                                    </p:animEffect>
                                  </p:childTnLst>
                                </p:cTn>
                              </p:par>
                              <p:par>
                                <p:cTn id="73" presetID="10" presetClass="entr" presetSubtype="0" fill="hold" nodeType="withEffect">
                                  <p:stCondLst>
                                    <p:cond delay="0"/>
                                  </p:stCondLst>
                                  <p:childTnLst>
                                    <p:set>
                                      <p:cBhvr>
                                        <p:cTn id="74" dur="1" fill="hold">
                                          <p:stCondLst>
                                            <p:cond delay="0"/>
                                          </p:stCondLst>
                                        </p:cTn>
                                        <p:tgtEl>
                                          <p:spTgt spid="510"/>
                                        </p:tgtEl>
                                        <p:attrNameLst>
                                          <p:attrName>style.visibility</p:attrName>
                                        </p:attrNameLst>
                                      </p:cBhvr>
                                      <p:to>
                                        <p:strVal val="visible"/>
                                      </p:to>
                                    </p:set>
                                    <p:animEffect transition="in" filter="fade">
                                      <p:cBhvr>
                                        <p:cTn id="75" dur="1000"/>
                                        <p:tgtEl>
                                          <p:spTgt spid="510"/>
                                        </p:tgtEl>
                                      </p:cBhvr>
                                    </p:animEffect>
                                  </p:childTnLst>
                                </p:cTn>
                              </p:par>
                              <p:par>
                                <p:cTn id="76" presetID="10" presetClass="entr" presetSubtype="0" fill="hold" nodeType="withEffect">
                                  <p:stCondLst>
                                    <p:cond delay="0"/>
                                  </p:stCondLst>
                                  <p:childTnLst>
                                    <p:set>
                                      <p:cBhvr>
                                        <p:cTn id="77" dur="1" fill="hold">
                                          <p:stCondLst>
                                            <p:cond delay="0"/>
                                          </p:stCondLst>
                                        </p:cTn>
                                        <p:tgtEl>
                                          <p:spTgt spid="511"/>
                                        </p:tgtEl>
                                        <p:attrNameLst>
                                          <p:attrName>style.visibility</p:attrName>
                                        </p:attrNameLst>
                                      </p:cBhvr>
                                      <p:to>
                                        <p:strVal val="visible"/>
                                      </p:to>
                                    </p:set>
                                    <p:animEffect transition="in" filter="fade">
                                      <p:cBhvr>
                                        <p:cTn id="78" dur="1000"/>
                                        <p:tgtEl>
                                          <p:spTgt spid="51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74"/>
                                        </p:tgtEl>
                                        <p:attrNameLst>
                                          <p:attrName>style.visibility</p:attrName>
                                        </p:attrNameLst>
                                      </p:cBhvr>
                                      <p:to>
                                        <p:strVal val="visible"/>
                                      </p:to>
                                    </p:set>
                                    <p:animEffect transition="in" filter="fade">
                                      <p:cBhvr>
                                        <p:cTn id="83" dur="1000"/>
                                        <p:tgtEl>
                                          <p:spTgt spid="474"/>
                                        </p:tgtEl>
                                      </p:cBhvr>
                                    </p:animEffect>
                                  </p:childTnLst>
                                </p:cTn>
                              </p:par>
                              <p:par>
                                <p:cTn id="84" presetID="10" presetClass="entr" presetSubtype="0" fill="hold" nodeType="withEffect">
                                  <p:stCondLst>
                                    <p:cond delay="0"/>
                                  </p:stCondLst>
                                  <p:childTnLst>
                                    <p:set>
                                      <p:cBhvr>
                                        <p:cTn id="85" dur="1" fill="hold">
                                          <p:stCondLst>
                                            <p:cond delay="0"/>
                                          </p:stCondLst>
                                        </p:cTn>
                                        <p:tgtEl>
                                          <p:spTgt spid="475"/>
                                        </p:tgtEl>
                                        <p:attrNameLst>
                                          <p:attrName>style.visibility</p:attrName>
                                        </p:attrNameLst>
                                      </p:cBhvr>
                                      <p:to>
                                        <p:strVal val="visible"/>
                                      </p:to>
                                    </p:set>
                                    <p:animEffect transition="in" filter="fade">
                                      <p:cBhvr>
                                        <p:cTn id="86" dur="1000"/>
                                        <p:tgtEl>
                                          <p:spTgt spid="475"/>
                                        </p:tgtEl>
                                      </p:cBhvr>
                                    </p:animEffect>
                                  </p:childTnLst>
                                </p:cTn>
                              </p:par>
                              <p:par>
                                <p:cTn id="87" presetID="10" presetClass="entr" presetSubtype="0" fill="hold" nodeType="withEffect">
                                  <p:stCondLst>
                                    <p:cond delay="0"/>
                                  </p:stCondLst>
                                  <p:childTnLst>
                                    <p:set>
                                      <p:cBhvr>
                                        <p:cTn id="88" dur="1" fill="hold">
                                          <p:stCondLst>
                                            <p:cond delay="0"/>
                                          </p:stCondLst>
                                        </p:cTn>
                                        <p:tgtEl>
                                          <p:spTgt spid="476"/>
                                        </p:tgtEl>
                                        <p:attrNameLst>
                                          <p:attrName>style.visibility</p:attrName>
                                        </p:attrNameLst>
                                      </p:cBhvr>
                                      <p:to>
                                        <p:strVal val="visible"/>
                                      </p:to>
                                    </p:set>
                                    <p:animEffect transition="in" filter="fade">
                                      <p:cBhvr>
                                        <p:cTn id="89" dur="1000"/>
                                        <p:tgtEl>
                                          <p:spTgt spid="476"/>
                                        </p:tgtEl>
                                      </p:cBhvr>
                                    </p:animEffect>
                                  </p:childTnLst>
                                </p:cTn>
                              </p:par>
                              <p:par>
                                <p:cTn id="90" presetID="10" presetClass="entr" presetSubtype="0" fill="hold" nodeType="withEffect">
                                  <p:stCondLst>
                                    <p:cond delay="0"/>
                                  </p:stCondLst>
                                  <p:childTnLst>
                                    <p:set>
                                      <p:cBhvr>
                                        <p:cTn id="91" dur="1" fill="hold">
                                          <p:stCondLst>
                                            <p:cond delay="0"/>
                                          </p:stCondLst>
                                        </p:cTn>
                                        <p:tgtEl>
                                          <p:spTgt spid="477"/>
                                        </p:tgtEl>
                                        <p:attrNameLst>
                                          <p:attrName>style.visibility</p:attrName>
                                        </p:attrNameLst>
                                      </p:cBhvr>
                                      <p:to>
                                        <p:strVal val="visible"/>
                                      </p:to>
                                    </p:set>
                                    <p:animEffect transition="in" filter="fade">
                                      <p:cBhvr>
                                        <p:cTn id="92" dur="1000"/>
                                        <p:tgtEl>
                                          <p:spTgt spid="477"/>
                                        </p:tgtEl>
                                      </p:cBhvr>
                                    </p:animEffect>
                                  </p:childTnLst>
                                </p:cTn>
                              </p:par>
                              <p:par>
                                <p:cTn id="93" presetID="10" presetClass="entr" presetSubtype="0" fill="hold" nodeType="withEffect">
                                  <p:stCondLst>
                                    <p:cond delay="0"/>
                                  </p:stCondLst>
                                  <p:childTnLst>
                                    <p:set>
                                      <p:cBhvr>
                                        <p:cTn id="94" dur="1" fill="hold">
                                          <p:stCondLst>
                                            <p:cond delay="0"/>
                                          </p:stCondLst>
                                        </p:cTn>
                                        <p:tgtEl>
                                          <p:spTgt spid="478"/>
                                        </p:tgtEl>
                                        <p:attrNameLst>
                                          <p:attrName>style.visibility</p:attrName>
                                        </p:attrNameLst>
                                      </p:cBhvr>
                                      <p:to>
                                        <p:strVal val="visible"/>
                                      </p:to>
                                    </p:set>
                                    <p:animEffect transition="in" filter="fade">
                                      <p:cBhvr>
                                        <p:cTn id="95" dur="1000"/>
                                        <p:tgtEl>
                                          <p:spTgt spid="478"/>
                                        </p:tgtEl>
                                      </p:cBhvr>
                                    </p:animEffect>
                                  </p:childTnLst>
                                </p:cTn>
                              </p:par>
                              <p:par>
                                <p:cTn id="96" presetID="10" presetClass="entr" presetSubtype="0" fill="hold" nodeType="withEffect">
                                  <p:stCondLst>
                                    <p:cond delay="0"/>
                                  </p:stCondLst>
                                  <p:childTnLst>
                                    <p:set>
                                      <p:cBhvr>
                                        <p:cTn id="97" dur="1" fill="hold">
                                          <p:stCondLst>
                                            <p:cond delay="0"/>
                                          </p:stCondLst>
                                        </p:cTn>
                                        <p:tgtEl>
                                          <p:spTgt spid="479"/>
                                        </p:tgtEl>
                                        <p:attrNameLst>
                                          <p:attrName>style.visibility</p:attrName>
                                        </p:attrNameLst>
                                      </p:cBhvr>
                                      <p:to>
                                        <p:strVal val="visible"/>
                                      </p:to>
                                    </p:set>
                                    <p:animEffect transition="in" filter="fade">
                                      <p:cBhvr>
                                        <p:cTn id="98" dur="1000"/>
                                        <p:tgtEl>
                                          <p:spTgt spid="479"/>
                                        </p:tgtEl>
                                      </p:cBhvr>
                                    </p:animEffect>
                                  </p:childTnLst>
                                </p:cTn>
                              </p:par>
                              <p:par>
                                <p:cTn id="99" presetID="10" presetClass="entr" presetSubtype="0" fill="hold" nodeType="withEffect">
                                  <p:stCondLst>
                                    <p:cond delay="0"/>
                                  </p:stCondLst>
                                  <p:childTnLst>
                                    <p:set>
                                      <p:cBhvr>
                                        <p:cTn id="100" dur="1" fill="hold">
                                          <p:stCondLst>
                                            <p:cond delay="0"/>
                                          </p:stCondLst>
                                        </p:cTn>
                                        <p:tgtEl>
                                          <p:spTgt spid="491"/>
                                        </p:tgtEl>
                                        <p:attrNameLst>
                                          <p:attrName>style.visibility</p:attrName>
                                        </p:attrNameLst>
                                      </p:cBhvr>
                                      <p:to>
                                        <p:strVal val="visible"/>
                                      </p:to>
                                    </p:set>
                                    <p:animEffect transition="in" filter="fade">
                                      <p:cBhvr>
                                        <p:cTn id="101" dur="1000"/>
                                        <p:tgtEl>
                                          <p:spTgt spid="491"/>
                                        </p:tgtEl>
                                      </p:cBhvr>
                                    </p:animEffect>
                                  </p:childTnLst>
                                </p:cTn>
                              </p:par>
                              <p:par>
                                <p:cTn id="102" presetID="10" presetClass="entr" presetSubtype="0" fill="hold" nodeType="withEffect">
                                  <p:stCondLst>
                                    <p:cond delay="0"/>
                                  </p:stCondLst>
                                  <p:childTnLst>
                                    <p:set>
                                      <p:cBhvr>
                                        <p:cTn id="103" dur="1" fill="hold">
                                          <p:stCondLst>
                                            <p:cond delay="0"/>
                                          </p:stCondLst>
                                        </p:cTn>
                                        <p:tgtEl>
                                          <p:spTgt spid="498"/>
                                        </p:tgtEl>
                                        <p:attrNameLst>
                                          <p:attrName>style.visibility</p:attrName>
                                        </p:attrNameLst>
                                      </p:cBhvr>
                                      <p:to>
                                        <p:strVal val="visible"/>
                                      </p:to>
                                    </p:set>
                                    <p:animEffect transition="in" filter="fade">
                                      <p:cBhvr>
                                        <p:cTn id="104" dur="1000"/>
                                        <p:tgtEl>
                                          <p:spTgt spid="498"/>
                                        </p:tgtEl>
                                      </p:cBhvr>
                                    </p:animEffect>
                                  </p:childTnLst>
                                </p:cTn>
                              </p:par>
                              <p:par>
                                <p:cTn id="105" presetID="10" presetClass="entr" presetSubtype="0" fill="hold" nodeType="withEffect">
                                  <p:stCondLst>
                                    <p:cond delay="0"/>
                                  </p:stCondLst>
                                  <p:childTnLst>
                                    <p:set>
                                      <p:cBhvr>
                                        <p:cTn id="106" dur="1" fill="hold">
                                          <p:stCondLst>
                                            <p:cond delay="0"/>
                                          </p:stCondLst>
                                        </p:cTn>
                                        <p:tgtEl>
                                          <p:spTgt spid="499"/>
                                        </p:tgtEl>
                                        <p:attrNameLst>
                                          <p:attrName>style.visibility</p:attrName>
                                        </p:attrNameLst>
                                      </p:cBhvr>
                                      <p:to>
                                        <p:strVal val="visible"/>
                                      </p:to>
                                    </p:set>
                                    <p:animEffect transition="in" filter="fade">
                                      <p:cBhvr>
                                        <p:cTn id="107" dur="1000"/>
                                        <p:tgtEl>
                                          <p:spTgt spid="499"/>
                                        </p:tgtEl>
                                      </p:cBhvr>
                                    </p:animEffect>
                                  </p:childTnLst>
                                </p:cTn>
                              </p:par>
                              <p:par>
                                <p:cTn id="108" presetID="10" presetClass="entr" presetSubtype="0" fill="hold" nodeType="withEffect">
                                  <p:stCondLst>
                                    <p:cond delay="0"/>
                                  </p:stCondLst>
                                  <p:childTnLst>
                                    <p:set>
                                      <p:cBhvr>
                                        <p:cTn id="109" dur="1" fill="hold">
                                          <p:stCondLst>
                                            <p:cond delay="0"/>
                                          </p:stCondLst>
                                        </p:cTn>
                                        <p:tgtEl>
                                          <p:spTgt spid="500"/>
                                        </p:tgtEl>
                                        <p:attrNameLst>
                                          <p:attrName>style.visibility</p:attrName>
                                        </p:attrNameLst>
                                      </p:cBhvr>
                                      <p:to>
                                        <p:strVal val="visible"/>
                                      </p:to>
                                    </p:set>
                                    <p:animEffect transition="in" filter="fade">
                                      <p:cBhvr>
                                        <p:cTn id="110" dur="1000"/>
                                        <p:tgtEl>
                                          <p:spTgt spid="500"/>
                                        </p:tgtEl>
                                      </p:cBhvr>
                                    </p:animEffect>
                                  </p:childTnLst>
                                </p:cTn>
                              </p:par>
                              <p:par>
                                <p:cTn id="111" presetID="10" presetClass="entr" presetSubtype="0" fill="hold" nodeType="withEffect">
                                  <p:stCondLst>
                                    <p:cond delay="0"/>
                                  </p:stCondLst>
                                  <p:childTnLst>
                                    <p:set>
                                      <p:cBhvr>
                                        <p:cTn id="112" dur="1" fill="hold">
                                          <p:stCondLst>
                                            <p:cond delay="0"/>
                                          </p:stCondLst>
                                        </p:cTn>
                                        <p:tgtEl>
                                          <p:spTgt spid="501"/>
                                        </p:tgtEl>
                                        <p:attrNameLst>
                                          <p:attrName>style.visibility</p:attrName>
                                        </p:attrNameLst>
                                      </p:cBhvr>
                                      <p:to>
                                        <p:strVal val="visible"/>
                                      </p:to>
                                    </p:set>
                                    <p:animEffect transition="in" filter="fade">
                                      <p:cBhvr>
                                        <p:cTn id="113" dur="1000"/>
                                        <p:tgtEl>
                                          <p:spTgt spid="501"/>
                                        </p:tgtEl>
                                      </p:cBhvr>
                                    </p:animEffect>
                                  </p:childTnLst>
                                </p:cTn>
                              </p:par>
                              <p:par>
                                <p:cTn id="114" presetID="10" presetClass="entr" presetSubtype="0" fill="hold" nodeType="withEffect">
                                  <p:stCondLst>
                                    <p:cond delay="0"/>
                                  </p:stCondLst>
                                  <p:childTnLst>
                                    <p:set>
                                      <p:cBhvr>
                                        <p:cTn id="115" dur="1" fill="hold">
                                          <p:stCondLst>
                                            <p:cond delay="0"/>
                                          </p:stCondLst>
                                        </p:cTn>
                                        <p:tgtEl>
                                          <p:spTgt spid="502"/>
                                        </p:tgtEl>
                                        <p:attrNameLst>
                                          <p:attrName>style.visibility</p:attrName>
                                        </p:attrNameLst>
                                      </p:cBhvr>
                                      <p:to>
                                        <p:strVal val="visible"/>
                                      </p:to>
                                    </p:set>
                                    <p:animEffect transition="in" filter="fade">
                                      <p:cBhvr>
                                        <p:cTn id="116" dur="1000"/>
                                        <p:tgtEl>
                                          <p:spTgt spid="502"/>
                                        </p:tgtEl>
                                      </p:cBhvr>
                                    </p:animEffect>
                                  </p:childTnLst>
                                </p:cTn>
                              </p:par>
                              <p:par>
                                <p:cTn id="117" presetID="10" presetClass="entr" presetSubtype="0" fill="hold" nodeType="withEffect">
                                  <p:stCondLst>
                                    <p:cond delay="0"/>
                                  </p:stCondLst>
                                  <p:childTnLst>
                                    <p:set>
                                      <p:cBhvr>
                                        <p:cTn id="118" dur="1" fill="hold">
                                          <p:stCondLst>
                                            <p:cond delay="0"/>
                                          </p:stCondLst>
                                        </p:cTn>
                                        <p:tgtEl>
                                          <p:spTgt spid="507"/>
                                        </p:tgtEl>
                                        <p:attrNameLst>
                                          <p:attrName>style.visibility</p:attrName>
                                        </p:attrNameLst>
                                      </p:cBhvr>
                                      <p:to>
                                        <p:strVal val="visible"/>
                                      </p:to>
                                    </p:set>
                                    <p:animEffect transition="in" filter="fade">
                                      <p:cBhvr>
                                        <p:cTn id="119" dur="1000"/>
                                        <p:tgtEl>
                                          <p:spTgt spid="507"/>
                                        </p:tgtEl>
                                      </p:cBhvr>
                                    </p:animEffect>
                                  </p:childTnLst>
                                </p:cTn>
                              </p:par>
                              <p:par>
                                <p:cTn id="120" presetID="10" presetClass="entr" presetSubtype="0" fill="hold" nodeType="withEffect">
                                  <p:stCondLst>
                                    <p:cond delay="0"/>
                                  </p:stCondLst>
                                  <p:childTnLst>
                                    <p:set>
                                      <p:cBhvr>
                                        <p:cTn id="121" dur="1" fill="hold">
                                          <p:stCondLst>
                                            <p:cond delay="0"/>
                                          </p:stCondLst>
                                        </p:cTn>
                                        <p:tgtEl>
                                          <p:spTgt spid="512"/>
                                        </p:tgtEl>
                                        <p:attrNameLst>
                                          <p:attrName>style.visibility</p:attrName>
                                        </p:attrNameLst>
                                      </p:cBhvr>
                                      <p:to>
                                        <p:strVal val="visible"/>
                                      </p:to>
                                    </p:set>
                                    <p:animEffect transition="in" filter="fade">
                                      <p:cBhvr>
                                        <p:cTn id="122" dur="1000"/>
                                        <p:tgtEl>
                                          <p:spTgt spid="512"/>
                                        </p:tgtEl>
                                      </p:cBhvr>
                                    </p:animEffect>
                                  </p:childTnLst>
                                </p:cTn>
                              </p:par>
                              <p:par>
                                <p:cTn id="123" presetID="10" presetClass="entr" presetSubtype="0" fill="hold" nodeType="withEffect">
                                  <p:stCondLst>
                                    <p:cond delay="0"/>
                                  </p:stCondLst>
                                  <p:childTnLst>
                                    <p:set>
                                      <p:cBhvr>
                                        <p:cTn id="124" dur="1" fill="hold">
                                          <p:stCondLst>
                                            <p:cond delay="0"/>
                                          </p:stCondLst>
                                        </p:cTn>
                                        <p:tgtEl>
                                          <p:spTgt spid="513"/>
                                        </p:tgtEl>
                                        <p:attrNameLst>
                                          <p:attrName>style.visibility</p:attrName>
                                        </p:attrNameLst>
                                      </p:cBhvr>
                                      <p:to>
                                        <p:strVal val="visible"/>
                                      </p:to>
                                    </p:set>
                                    <p:animEffect transition="in" filter="fade">
                                      <p:cBhvr>
                                        <p:cTn id="125" dur="1000"/>
                                        <p:tgtEl>
                                          <p:spTgt spid="513"/>
                                        </p:tgtEl>
                                      </p:cBhvr>
                                    </p:animEffect>
                                  </p:childTnLst>
                                </p:cTn>
                              </p:par>
                              <p:par>
                                <p:cTn id="126" presetID="10" presetClass="entr" presetSubtype="0" fill="hold" nodeType="withEffect">
                                  <p:stCondLst>
                                    <p:cond delay="0"/>
                                  </p:stCondLst>
                                  <p:childTnLst>
                                    <p:set>
                                      <p:cBhvr>
                                        <p:cTn id="127" dur="1" fill="hold">
                                          <p:stCondLst>
                                            <p:cond delay="0"/>
                                          </p:stCondLst>
                                        </p:cTn>
                                        <p:tgtEl>
                                          <p:spTgt spid="514"/>
                                        </p:tgtEl>
                                        <p:attrNameLst>
                                          <p:attrName>style.visibility</p:attrName>
                                        </p:attrNameLst>
                                      </p:cBhvr>
                                      <p:to>
                                        <p:strVal val="visible"/>
                                      </p:to>
                                    </p:set>
                                    <p:animEffect transition="in" filter="fade">
                                      <p:cBhvr>
                                        <p:cTn id="128" dur="1000"/>
                                        <p:tgtEl>
                                          <p:spTgt spid="514"/>
                                        </p:tgtEl>
                                      </p:cBhvr>
                                    </p:animEffect>
                                  </p:childTnLst>
                                </p:cTn>
                              </p:par>
                              <p:par>
                                <p:cTn id="129" presetID="10" presetClass="entr" presetSubtype="0" fill="hold" nodeType="withEffect">
                                  <p:stCondLst>
                                    <p:cond delay="0"/>
                                  </p:stCondLst>
                                  <p:childTnLst>
                                    <p:set>
                                      <p:cBhvr>
                                        <p:cTn id="130" dur="1" fill="hold">
                                          <p:stCondLst>
                                            <p:cond delay="0"/>
                                          </p:stCondLst>
                                        </p:cTn>
                                        <p:tgtEl>
                                          <p:spTgt spid="515"/>
                                        </p:tgtEl>
                                        <p:attrNameLst>
                                          <p:attrName>style.visibility</p:attrName>
                                        </p:attrNameLst>
                                      </p:cBhvr>
                                      <p:to>
                                        <p:strVal val="visible"/>
                                      </p:to>
                                    </p:set>
                                    <p:animEffect transition="in" filter="fade">
                                      <p:cBhvr>
                                        <p:cTn id="131" dur="1000"/>
                                        <p:tgtEl>
                                          <p:spTgt spid="515"/>
                                        </p:tgtEl>
                                      </p:cBhvr>
                                    </p:animEffect>
                                  </p:childTnLst>
                                </p:cTn>
                              </p:par>
                              <p:par>
                                <p:cTn id="132" presetID="10" presetClass="entr" presetSubtype="0" fill="hold" nodeType="withEffect">
                                  <p:stCondLst>
                                    <p:cond delay="0"/>
                                  </p:stCondLst>
                                  <p:childTnLst>
                                    <p:set>
                                      <p:cBhvr>
                                        <p:cTn id="133" dur="1" fill="hold">
                                          <p:stCondLst>
                                            <p:cond delay="0"/>
                                          </p:stCondLst>
                                        </p:cTn>
                                        <p:tgtEl>
                                          <p:spTgt spid="516"/>
                                        </p:tgtEl>
                                        <p:attrNameLst>
                                          <p:attrName>style.visibility</p:attrName>
                                        </p:attrNameLst>
                                      </p:cBhvr>
                                      <p:to>
                                        <p:strVal val="visible"/>
                                      </p:to>
                                    </p:set>
                                    <p:animEffect transition="in" filter="fade">
                                      <p:cBhvr>
                                        <p:cTn id="134" dur="1000"/>
                                        <p:tgtEl>
                                          <p:spTgt spid="516"/>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517"/>
                                        </p:tgtEl>
                                        <p:attrNameLst>
                                          <p:attrName>style.visibility</p:attrName>
                                        </p:attrNameLst>
                                      </p:cBhvr>
                                      <p:to>
                                        <p:strVal val="visible"/>
                                      </p:to>
                                    </p:set>
                                    <p:animEffect transition="in" filter="fade">
                                      <p:cBhvr>
                                        <p:cTn id="139" dur="1000"/>
                                        <p:tgtEl>
                                          <p:spTgt spid="517"/>
                                        </p:tgtEl>
                                      </p:cBhvr>
                                    </p:animEffect>
                                  </p:childTnLst>
                                </p:cTn>
                              </p:par>
                              <p:par>
                                <p:cTn id="140" presetID="10" presetClass="entr" presetSubtype="0" fill="hold" nodeType="withEffect">
                                  <p:stCondLst>
                                    <p:cond delay="0"/>
                                  </p:stCondLst>
                                  <p:childTnLst>
                                    <p:set>
                                      <p:cBhvr>
                                        <p:cTn id="141" dur="1" fill="hold">
                                          <p:stCondLst>
                                            <p:cond delay="0"/>
                                          </p:stCondLst>
                                        </p:cTn>
                                        <p:tgtEl>
                                          <p:spTgt spid="518"/>
                                        </p:tgtEl>
                                        <p:attrNameLst>
                                          <p:attrName>style.visibility</p:attrName>
                                        </p:attrNameLst>
                                      </p:cBhvr>
                                      <p:to>
                                        <p:strVal val="visible"/>
                                      </p:to>
                                    </p:set>
                                    <p:animEffect transition="in" filter="fade">
                                      <p:cBhvr>
                                        <p:cTn id="142" dur="1000"/>
                                        <p:tgtEl>
                                          <p:spTgt spid="518"/>
                                        </p:tgtEl>
                                      </p:cBhvr>
                                    </p:animEffect>
                                  </p:childTnLst>
                                </p:cTn>
                              </p:par>
                              <p:par>
                                <p:cTn id="143" presetID="10" presetClass="entr" presetSubtype="0" fill="hold" nodeType="withEffect">
                                  <p:stCondLst>
                                    <p:cond delay="0"/>
                                  </p:stCondLst>
                                  <p:childTnLst>
                                    <p:set>
                                      <p:cBhvr>
                                        <p:cTn id="144" dur="1" fill="hold">
                                          <p:stCondLst>
                                            <p:cond delay="0"/>
                                          </p:stCondLst>
                                        </p:cTn>
                                        <p:tgtEl>
                                          <p:spTgt spid="519"/>
                                        </p:tgtEl>
                                        <p:attrNameLst>
                                          <p:attrName>style.visibility</p:attrName>
                                        </p:attrNameLst>
                                      </p:cBhvr>
                                      <p:to>
                                        <p:strVal val="visible"/>
                                      </p:to>
                                    </p:set>
                                    <p:animEffect transition="in" filter="fade">
                                      <p:cBhvr>
                                        <p:cTn id="145" dur="1000"/>
                                        <p:tgtEl>
                                          <p:spTgt spid="519"/>
                                        </p:tgtEl>
                                      </p:cBhvr>
                                    </p:animEffect>
                                  </p:childTnLst>
                                </p:cTn>
                              </p:par>
                              <p:par>
                                <p:cTn id="146" presetID="10" presetClass="entr" presetSubtype="0" fill="hold" nodeType="withEffect">
                                  <p:stCondLst>
                                    <p:cond delay="0"/>
                                  </p:stCondLst>
                                  <p:childTnLst>
                                    <p:set>
                                      <p:cBhvr>
                                        <p:cTn id="147" dur="1" fill="hold">
                                          <p:stCondLst>
                                            <p:cond delay="0"/>
                                          </p:stCondLst>
                                        </p:cTn>
                                        <p:tgtEl>
                                          <p:spTgt spid="520"/>
                                        </p:tgtEl>
                                        <p:attrNameLst>
                                          <p:attrName>style.visibility</p:attrName>
                                        </p:attrNameLst>
                                      </p:cBhvr>
                                      <p:to>
                                        <p:strVal val="visible"/>
                                      </p:to>
                                    </p:set>
                                    <p:animEffect transition="in" filter="fade">
                                      <p:cBhvr>
                                        <p:cTn id="148" dur="1000"/>
                                        <p:tgtEl>
                                          <p:spTgt spid="520"/>
                                        </p:tgtEl>
                                      </p:cBhvr>
                                    </p:animEffect>
                                  </p:childTnLst>
                                </p:cTn>
                              </p:par>
                              <p:par>
                                <p:cTn id="149" presetID="10" presetClass="entr" presetSubtype="0" fill="hold" nodeType="withEffect">
                                  <p:stCondLst>
                                    <p:cond delay="0"/>
                                  </p:stCondLst>
                                  <p:childTnLst>
                                    <p:set>
                                      <p:cBhvr>
                                        <p:cTn id="150" dur="1" fill="hold">
                                          <p:stCondLst>
                                            <p:cond delay="0"/>
                                          </p:stCondLst>
                                        </p:cTn>
                                        <p:tgtEl>
                                          <p:spTgt spid="521"/>
                                        </p:tgtEl>
                                        <p:attrNameLst>
                                          <p:attrName>style.visibility</p:attrName>
                                        </p:attrNameLst>
                                      </p:cBhvr>
                                      <p:to>
                                        <p:strVal val="visible"/>
                                      </p:to>
                                    </p:set>
                                    <p:animEffect transition="in" filter="fade">
                                      <p:cBhvr>
                                        <p:cTn id="151" dur="1000"/>
                                        <p:tgtEl>
                                          <p:spTgt spid="521"/>
                                        </p:tgtEl>
                                      </p:cBhvr>
                                    </p:animEffect>
                                  </p:childTnLst>
                                </p:cTn>
                              </p:par>
                              <p:par>
                                <p:cTn id="152" presetID="10" presetClass="entr" presetSubtype="0" fill="hold" nodeType="withEffect">
                                  <p:stCondLst>
                                    <p:cond delay="0"/>
                                  </p:stCondLst>
                                  <p:childTnLst>
                                    <p:set>
                                      <p:cBhvr>
                                        <p:cTn id="153" dur="1" fill="hold">
                                          <p:stCondLst>
                                            <p:cond delay="0"/>
                                          </p:stCondLst>
                                        </p:cTn>
                                        <p:tgtEl>
                                          <p:spTgt spid="522"/>
                                        </p:tgtEl>
                                        <p:attrNameLst>
                                          <p:attrName>style.visibility</p:attrName>
                                        </p:attrNameLst>
                                      </p:cBhvr>
                                      <p:to>
                                        <p:strVal val="visible"/>
                                      </p:to>
                                    </p:set>
                                    <p:animEffect transition="in" filter="fade">
                                      <p:cBhvr>
                                        <p:cTn id="154" dur="1000"/>
                                        <p:tgtEl>
                                          <p:spTgt spid="522"/>
                                        </p:tgtEl>
                                      </p:cBhvr>
                                    </p:animEffect>
                                  </p:childTnLst>
                                </p:cTn>
                              </p:par>
                              <p:par>
                                <p:cTn id="155" presetID="10" presetClass="entr" presetSubtype="0" fill="hold" nodeType="withEffect">
                                  <p:stCondLst>
                                    <p:cond delay="0"/>
                                  </p:stCondLst>
                                  <p:childTnLst>
                                    <p:set>
                                      <p:cBhvr>
                                        <p:cTn id="156" dur="1" fill="hold">
                                          <p:stCondLst>
                                            <p:cond delay="0"/>
                                          </p:stCondLst>
                                        </p:cTn>
                                        <p:tgtEl>
                                          <p:spTgt spid="523"/>
                                        </p:tgtEl>
                                        <p:attrNameLst>
                                          <p:attrName>style.visibility</p:attrName>
                                        </p:attrNameLst>
                                      </p:cBhvr>
                                      <p:to>
                                        <p:strVal val="visible"/>
                                      </p:to>
                                    </p:set>
                                    <p:animEffect transition="in" filter="fade">
                                      <p:cBhvr>
                                        <p:cTn id="157" dur="1000"/>
                                        <p:tgtEl>
                                          <p:spTgt spid="523"/>
                                        </p:tgtEl>
                                      </p:cBhvr>
                                    </p:animEffect>
                                  </p:childTnLst>
                                </p:cTn>
                              </p:par>
                              <p:par>
                                <p:cTn id="158" presetID="10" presetClass="entr" presetSubtype="0" fill="hold" nodeType="withEffect">
                                  <p:stCondLst>
                                    <p:cond delay="0"/>
                                  </p:stCondLst>
                                  <p:childTnLst>
                                    <p:set>
                                      <p:cBhvr>
                                        <p:cTn id="159" dur="1" fill="hold">
                                          <p:stCondLst>
                                            <p:cond delay="0"/>
                                          </p:stCondLst>
                                        </p:cTn>
                                        <p:tgtEl>
                                          <p:spTgt spid="524"/>
                                        </p:tgtEl>
                                        <p:attrNameLst>
                                          <p:attrName>style.visibility</p:attrName>
                                        </p:attrNameLst>
                                      </p:cBhvr>
                                      <p:to>
                                        <p:strVal val="visible"/>
                                      </p:to>
                                    </p:set>
                                    <p:animEffect transition="in" filter="fade">
                                      <p:cBhvr>
                                        <p:cTn id="160" dur="1000"/>
                                        <p:tgtEl>
                                          <p:spTgt spid="524"/>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525"/>
                                        </p:tgtEl>
                                        <p:attrNameLst>
                                          <p:attrName>style.visibility</p:attrName>
                                        </p:attrNameLst>
                                      </p:cBhvr>
                                      <p:to>
                                        <p:strVal val="visible"/>
                                      </p:to>
                                    </p:set>
                                    <p:animEffect transition="in" filter="fade">
                                      <p:cBhvr>
                                        <p:cTn id="165" dur="1000"/>
                                        <p:tgtEl>
                                          <p:spTgt spid="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0"/>
          <p:cNvSpPr txBox="1">
            <a:spLocks noGrp="1"/>
          </p:cNvSpPr>
          <p:nvPr>
            <p:ph type="ctrTitle"/>
          </p:nvPr>
        </p:nvSpPr>
        <p:spPr>
          <a:xfrm>
            <a:off x="41850" y="1229600"/>
            <a:ext cx="9060300" cy="223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600"/>
              <a:t>(3) Give a dynamic programming algorithm to compute the maximum profit, given a knapsack of capacity C, n types of objects with weights wi and profits pi using the bottom up approach.</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1"/>
          <p:cNvSpPr txBox="1">
            <a:spLocks noGrp="1"/>
          </p:cNvSpPr>
          <p:nvPr>
            <p:ph type="body" idx="1"/>
          </p:nvPr>
        </p:nvSpPr>
        <p:spPr>
          <a:xfrm>
            <a:off x="215325" y="267450"/>
            <a:ext cx="8289300" cy="460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 P(int C , int n , int []wi , int []pi)</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int maxProfit[C+1];</a:t>
            </a:r>
            <a:endParaRPr/>
          </a:p>
          <a:p>
            <a:pPr marL="0" lvl="0" indent="0" algn="l" rtl="0">
              <a:spcBef>
                <a:spcPts val="0"/>
              </a:spcBef>
              <a:spcAft>
                <a:spcPts val="0"/>
              </a:spcAft>
              <a:buNone/>
            </a:pPr>
            <a:r>
              <a:rPr lang="en"/>
              <a:t>for i=0 to C</a:t>
            </a:r>
            <a:endParaRPr/>
          </a:p>
          <a:p>
            <a:pPr marL="0" lvl="0" indent="0" algn="l" rtl="0">
              <a:spcBef>
                <a:spcPts val="0"/>
              </a:spcBef>
              <a:spcAft>
                <a:spcPts val="0"/>
              </a:spcAft>
              <a:buNone/>
            </a:pPr>
            <a:r>
              <a:rPr lang="en"/>
              <a:t>	maxProfit[i] = 0;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for i=0 to C</a:t>
            </a:r>
            <a:endParaRPr/>
          </a:p>
          <a:p>
            <a:pPr marL="0" lvl="0" indent="0" algn="l" rtl="0">
              <a:spcBef>
                <a:spcPts val="0"/>
              </a:spcBef>
              <a:spcAft>
                <a:spcPts val="0"/>
              </a:spcAft>
              <a:buNone/>
            </a:pPr>
            <a:r>
              <a:rPr lang="en"/>
              <a:t>	for j=0 to n //iterate through n objects at each capacity</a:t>
            </a:r>
            <a:endParaRPr/>
          </a:p>
          <a:p>
            <a:pPr marL="0" lvl="0" indent="0" algn="l" rtl="0">
              <a:spcBef>
                <a:spcPts val="0"/>
              </a:spcBef>
              <a:spcAft>
                <a:spcPts val="0"/>
              </a:spcAft>
              <a:buNone/>
            </a:pPr>
            <a:r>
              <a:rPr lang="en"/>
              <a:t>	    if (wi[j] &lt;= i) //checking if weight of object is smaller than capacity i</a:t>
            </a:r>
            <a:endParaRPr/>
          </a:p>
          <a:p>
            <a:pPr marL="0" lvl="0" indent="0" algn="l" rtl="0">
              <a:spcBef>
                <a:spcPts val="0"/>
              </a:spcBef>
              <a:spcAft>
                <a:spcPts val="0"/>
              </a:spcAft>
              <a:buNone/>
            </a:pPr>
            <a:r>
              <a:rPr lang="en"/>
              <a:t>			maxProfit[i] = max(maxProfit[i] , maxProfit[i - w[j]] + pi[j]);</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return maxProfit[C];</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cxnSp>
        <p:nvCxnSpPr>
          <p:cNvPr id="536" name="Google Shape;536;p31"/>
          <p:cNvCxnSpPr/>
          <p:nvPr/>
        </p:nvCxnSpPr>
        <p:spPr>
          <a:xfrm flipH="1">
            <a:off x="8588350" y="1981900"/>
            <a:ext cx="15600" cy="1824600"/>
          </a:xfrm>
          <a:prstGeom prst="straightConnector1">
            <a:avLst/>
          </a:prstGeom>
          <a:noFill/>
          <a:ln w="9525" cap="flat" cmpd="sng">
            <a:solidFill>
              <a:schemeClr val="dk2"/>
            </a:solidFill>
            <a:prstDash val="solid"/>
            <a:round/>
            <a:headEnd type="none" w="med" len="med"/>
            <a:tailEnd type="none" w="med" len="med"/>
          </a:ln>
        </p:spPr>
      </p:cxnSp>
      <p:sp>
        <p:nvSpPr>
          <p:cNvPr id="537" name="Google Shape;537;p31"/>
          <p:cNvSpPr/>
          <p:nvPr/>
        </p:nvSpPr>
        <p:spPr>
          <a:xfrm>
            <a:off x="7801750" y="2296475"/>
            <a:ext cx="94500" cy="8181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8012175" y="2083025"/>
            <a:ext cx="251700" cy="1245000"/>
          </a:xfrm>
          <a:prstGeom prst="rightBrace">
            <a:avLst>
              <a:gd name="adj1" fmla="val 50000"/>
              <a:gd name="adj2" fmla="val 51913"/>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txBox="1"/>
          <p:nvPr/>
        </p:nvSpPr>
        <p:spPr>
          <a:xfrm>
            <a:off x="8263875" y="2505425"/>
            <a:ext cx="95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O(nC)</a:t>
            </a:r>
            <a:endParaRPr>
              <a:solidFill>
                <a:schemeClr val="lt1"/>
              </a:solidFill>
              <a:latin typeface="Maven Pro"/>
              <a:ea typeface="Maven Pro"/>
              <a:cs typeface="Maven Pro"/>
              <a:sym typeface="Maven Pro"/>
            </a:endParaRPr>
          </a:p>
        </p:txBody>
      </p:sp>
      <p:sp>
        <p:nvSpPr>
          <p:cNvPr id="540" name="Google Shape;540;p31"/>
          <p:cNvSpPr/>
          <p:nvPr/>
        </p:nvSpPr>
        <p:spPr>
          <a:xfrm>
            <a:off x="2509250" y="1010175"/>
            <a:ext cx="251700" cy="1022400"/>
          </a:xfrm>
          <a:prstGeom prst="rightBrace">
            <a:avLst>
              <a:gd name="adj1" fmla="val 50000"/>
              <a:gd name="adj2" fmla="val 51913"/>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txBox="1"/>
          <p:nvPr/>
        </p:nvSpPr>
        <p:spPr>
          <a:xfrm>
            <a:off x="2831275" y="1321275"/>
            <a:ext cx="125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O(C) </a:t>
            </a:r>
            <a:endParaRPr>
              <a:solidFill>
                <a:schemeClr val="lt1"/>
              </a:solidFill>
              <a:latin typeface="Maven Pro"/>
              <a:ea typeface="Maven Pro"/>
              <a:cs typeface="Maven Pro"/>
              <a:sym typeface="Maven Pro"/>
            </a:endParaRPr>
          </a:p>
        </p:txBody>
      </p:sp>
      <p:sp>
        <p:nvSpPr>
          <p:cNvPr id="542" name="Google Shape;542;p31"/>
          <p:cNvSpPr txBox="1"/>
          <p:nvPr/>
        </p:nvSpPr>
        <p:spPr>
          <a:xfrm>
            <a:off x="691650" y="4215800"/>
            <a:ext cx="7760700" cy="7389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800">
                <a:solidFill>
                  <a:schemeClr val="lt1"/>
                </a:solidFill>
                <a:latin typeface="Maven Pro"/>
                <a:ea typeface="Maven Pro"/>
                <a:cs typeface="Maven Pro"/>
                <a:sym typeface="Maven Pro"/>
              </a:rPr>
              <a:t>Time Complexity : 0(nC)</a:t>
            </a:r>
            <a:endParaRPr sz="1800">
              <a:solidFill>
                <a:schemeClr val="lt1"/>
              </a:solidFill>
              <a:latin typeface="Maven Pro"/>
              <a:ea typeface="Maven Pro"/>
              <a:cs typeface="Maven Pro"/>
              <a:sym typeface="Maven Pro"/>
            </a:endParaRPr>
          </a:p>
          <a:p>
            <a:pPr marL="0" lvl="0" indent="0" algn="r" rtl="0">
              <a:spcBef>
                <a:spcPts val="0"/>
              </a:spcBef>
              <a:spcAft>
                <a:spcPts val="0"/>
              </a:spcAft>
              <a:buNone/>
            </a:pPr>
            <a:r>
              <a:rPr lang="en" sz="1800">
                <a:solidFill>
                  <a:schemeClr val="lt1"/>
                </a:solidFill>
                <a:latin typeface="Maven Pro"/>
                <a:ea typeface="Maven Pro"/>
                <a:cs typeface="Maven Pro"/>
                <a:sym typeface="Maven Pro"/>
              </a:rPr>
              <a:t>Space Complexity: 0(C)</a:t>
            </a:r>
            <a:endParaRPr sz="1800">
              <a:solidFill>
                <a:schemeClr val="lt1"/>
              </a:solidFill>
              <a:latin typeface="Maven Pro"/>
              <a:ea typeface="Maven Pro"/>
              <a:cs typeface="Maven Pro"/>
              <a:sym typeface="Maven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Effect transition="in" filter="fade">
                                      <p:cBhvr>
                                        <p:cTn id="7" dur="1000"/>
                                        <p:tgtEl>
                                          <p:spTgt spid="5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1"/>
                                        </p:tgtEl>
                                        <p:attrNameLst>
                                          <p:attrName>style.visibility</p:attrName>
                                        </p:attrNameLst>
                                      </p:cBhvr>
                                      <p:to>
                                        <p:strVal val="visible"/>
                                      </p:to>
                                    </p:set>
                                    <p:animEffect transition="in" filter="fade">
                                      <p:cBhvr>
                                        <p:cTn id="12" dur="1000"/>
                                        <p:tgtEl>
                                          <p:spTgt spid="5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gtEl>
                                        <p:attrNameLst>
                                          <p:attrName>style.visibility</p:attrName>
                                        </p:attrNameLst>
                                      </p:cBhvr>
                                      <p:to>
                                        <p:strVal val="visible"/>
                                      </p:to>
                                    </p:set>
                                    <p:animEffect transition="in" filter="fade">
                                      <p:cBhvr>
                                        <p:cTn id="17" dur="1000"/>
                                        <p:tgtEl>
                                          <p:spTgt spid="5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9"/>
                                        </p:tgtEl>
                                        <p:attrNameLst>
                                          <p:attrName>style.visibility</p:attrName>
                                        </p:attrNameLst>
                                      </p:cBhvr>
                                      <p:to>
                                        <p:strVal val="visible"/>
                                      </p:to>
                                    </p:set>
                                    <p:animEffect transition="in" filter="fade">
                                      <p:cBhvr>
                                        <p:cTn id="22" dur="1000"/>
                                        <p:tgtEl>
                                          <p:spTgt spid="5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2"/>
                                        </p:tgtEl>
                                        <p:attrNameLst>
                                          <p:attrName>style.visibility</p:attrName>
                                        </p:attrNameLst>
                                      </p:cBhvr>
                                      <p:to>
                                        <p:strVal val="visible"/>
                                      </p:to>
                                    </p:set>
                                    <p:animEffect transition="in" filter="fade">
                                      <p:cBhvr>
                                        <p:cTn id="27" dur="1000"/>
                                        <p:tgtEl>
                                          <p:spTgt spid="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792</Words>
  <Application>Microsoft Office PowerPoint</Application>
  <PresentationFormat>On-screen Show (16:9)</PresentationFormat>
  <Paragraphs>118</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Share Tech</vt:lpstr>
      <vt:lpstr>Livvic Light</vt:lpstr>
      <vt:lpstr>Fira Sans Condensed Medium</vt:lpstr>
      <vt:lpstr>Fira Sans Extra Condensed Medium</vt:lpstr>
      <vt:lpstr>Maven Pro</vt:lpstr>
      <vt:lpstr>Arial</vt:lpstr>
      <vt:lpstr>Advent Pro SemiBold</vt:lpstr>
      <vt:lpstr>Nunito Light</vt:lpstr>
      <vt:lpstr>Data Science Consulting by Slidesgo</vt:lpstr>
      <vt:lpstr>CE2101 Example Class 3</vt:lpstr>
      <vt:lpstr>(1) Give a recursive definition of the function P(C)</vt:lpstr>
      <vt:lpstr>What is recursion?</vt:lpstr>
      <vt:lpstr>PowerPoint Presentation</vt:lpstr>
      <vt:lpstr>Recursive definition</vt:lpstr>
      <vt:lpstr>(2) Draw the subproblem graph for P(14) where n is 3 with the weights and profits given below.</vt:lpstr>
      <vt:lpstr>PowerPoint Presentation</vt:lpstr>
      <vt:lpstr>(3) Give a dynamic programming algorithm to compute the maximum profit, given a knapsack of capacity C, n types of objects with weights wi and profits pi using the bottom up approach.</vt:lpstr>
      <vt:lpstr>PowerPoint Presentation</vt:lpstr>
      <vt:lpstr>(4) Code your algorithm in a programming language  a. show the running result of P(14) with weights and profits given in (2).  b. Show the running result of P(14) with weights and profits given below. You should show the program input and the output in (a) and (b).</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CE2101 Example Class 3</dc:title>
  <cp:lastModifiedBy>#AGNES TAN ZIQI#</cp:lastModifiedBy>
  <cp:revision>1</cp:revision>
  <dcterms:modified xsi:type="dcterms:W3CDTF">2022-11-02T08:57:47Z</dcterms:modified>
</cp:coreProperties>
</file>