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Quattrocento Sans" panose="020B0604020202020204" charset="0"/>
      <p:bold r:id="rId15"/>
      <p:italic r:id="rId16"/>
      <p:boldItalic r:id="rId17"/>
    </p:embeddedFont>
    <p:embeddedFont>
      <p:font typeface="Arial Narrow" panose="020B0606020202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269D40-32ED-4D0B-9C0E-86B1ECD37318}">
  <a:tblStyle styleId="{1C269D40-32ED-4D0B-9C0E-86B1ECD373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0177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099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fafc8b8e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fafc8b8e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740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5008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8dfa35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g658dfa35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045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98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1682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fafc8b8e6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fafc8b8e6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243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fafc8b8e6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fafc8b8e6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99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681540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437624"/>
            <a:ext cx="4038600" cy="31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4648200" y="1437624"/>
            <a:ext cx="4038600" cy="31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57200" y="681540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457200" y="1545636"/>
            <a:ext cx="8229600" cy="30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681540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681540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" y="1443856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57200" y="1923677"/>
            <a:ext cx="4040100" cy="26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45025" y="1437624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45025" y="1923677"/>
            <a:ext cx="4041900" cy="26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674099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681540"/>
            <a:ext cx="5111700" cy="3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545636"/>
            <a:ext cx="3008400" cy="30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81539"/>
            <a:ext cx="5486400" cy="28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81540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45636"/>
            <a:ext cx="8229600" cy="30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-329750" y="4759875"/>
            <a:ext cx="4824300" cy="1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Quattrocento Sans"/>
                <a:ea typeface="Quattrocento Sans"/>
                <a:cs typeface="Quattrocento Sans"/>
                <a:sym typeface="Quattrocento Sans"/>
              </a:rPr>
              <a:t>Lifelong Object Recognition IROS 2019 Nov 4th - 9th</a:t>
            </a:r>
            <a:endParaRPr sz="1000" dirty="0"/>
          </a:p>
        </p:txBody>
      </p:sp>
      <p:sp>
        <p:nvSpPr>
          <p:cNvPr id="12" name="Google Shape;12;p1"/>
          <p:cNvSpPr/>
          <p:nvPr/>
        </p:nvSpPr>
        <p:spPr>
          <a:xfrm>
            <a:off x="2601300" y="437500"/>
            <a:ext cx="6325800" cy="14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arxiv.org/pdf/1802.07569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ctrTitle"/>
          </p:nvPr>
        </p:nvSpPr>
        <p:spPr>
          <a:xfrm>
            <a:off x="205050" y="1143375"/>
            <a:ext cx="87339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en-US" sz="3600" b="1"/>
              <a:t>Intelligent Replay Sampling for Lifelong Object Recognition</a:t>
            </a:r>
            <a:endParaRPr sz="36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254775" y="2706575"/>
            <a:ext cx="68007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20"/>
              <a:buFont typeface="Arial"/>
              <a:buNone/>
            </a:pPr>
            <a:endParaRPr sz="20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20"/>
              <a:buFont typeface="Arial"/>
              <a:buNone/>
            </a:pPr>
            <a:r>
              <a:rPr lang="en-US" sz="2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20"/>
              <a:buFont typeface="Arial"/>
              <a:buNone/>
            </a:pPr>
            <a:r>
              <a:rPr lang="en-US" sz="2000" b="1">
                <a:solidFill>
                  <a:srgbClr val="000099"/>
                </a:solidFill>
              </a:rPr>
              <a:t>Vidit Goel</a:t>
            </a:r>
            <a:r>
              <a:rPr lang="en-US" sz="2000" b="1" baseline="30000">
                <a:solidFill>
                  <a:srgbClr val="000099"/>
                </a:solidFill>
              </a:rPr>
              <a:t>1</a:t>
            </a:r>
            <a:r>
              <a:rPr lang="en-US" sz="2000" b="1">
                <a:solidFill>
                  <a:srgbClr val="000099"/>
                </a:solidFill>
              </a:rPr>
              <a:t>, </a:t>
            </a:r>
            <a:r>
              <a:rPr lang="en-US" sz="2000" b="1" i="0" u="none" strike="noStrike" cap="none">
                <a:solidFill>
                  <a:srgbClr val="000099"/>
                </a:solidFill>
              </a:rPr>
              <a:t>Debdoot Sheet</a:t>
            </a:r>
            <a:r>
              <a:rPr lang="en-US" sz="2000" b="1" i="0" u="none" strike="noStrike" cap="none" baseline="30000">
                <a:solidFill>
                  <a:srgbClr val="000099"/>
                </a:solidFill>
              </a:rPr>
              <a:t>1</a:t>
            </a:r>
            <a:r>
              <a:rPr lang="en-US" sz="2000" b="1" i="0" u="none" strike="noStrike" cap="none">
                <a:solidFill>
                  <a:srgbClr val="000099"/>
                </a:solidFill>
              </a:rPr>
              <a:t>, Somesh Kumar</a:t>
            </a:r>
            <a:r>
              <a:rPr lang="en-US" sz="2000" b="1" i="0" u="none" strike="noStrike" cap="none" baseline="30000">
                <a:solidFill>
                  <a:srgbClr val="000099"/>
                </a:solidFill>
              </a:rPr>
              <a:t>2</a:t>
            </a:r>
            <a:endParaRPr sz="2000" b="1" i="0" u="none" strike="noStrike" cap="none">
              <a:solidFill>
                <a:schemeClr val="dk2"/>
              </a:solidFill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475" y="54864"/>
            <a:ext cx="944725" cy="3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827600" y="3420450"/>
            <a:ext cx="7882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AutoNum type="arabicPeriod"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Department of Electrical Engineering     2.   Department of Mathematics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                Indian Institute of Technology Kharagpur, India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ctrTitle"/>
          </p:nvPr>
        </p:nvSpPr>
        <p:spPr>
          <a:xfrm>
            <a:off x="609600" y="432194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Different Approaches for CL</a:t>
            </a:r>
            <a:endParaRPr b="1"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1"/>
          </p:nvPr>
        </p:nvSpPr>
        <p:spPr>
          <a:xfrm>
            <a:off x="735825" y="1316825"/>
            <a:ext cx="2599200" cy="281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Regularization approaches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84" name="Google Shape;84;p12"/>
          <p:cNvSpPr txBox="1">
            <a:spLocks noGrp="1"/>
          </p:cNvSpPr>
          <p:nvPr>
            <p:ph type="subTitle" idx="1"/>
          </p:nvPr>
        </p:nvSpPr>
        <p:spPr>
          <a:xfrm>
            <a:off x="3335027" y="1316825"/>
            <a:ext cx="2599200" cy="281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Dynamic Architectures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85" name="Google Shape;85;p12"/>
          <p:cNvSpPr txBox="1">
            <a:spLocks noGrp="1"/>
          </p:cNvSpPr>
          <p:nvPr>
            <p:ph type="subTitle" idx="1"/>
          </p:nvPr>
        </p:nvSpPr>
        <p:spPr>
          <a:xfrm>
            <a:off x="5984725" y="1382300"/>
            <a:ext cx="2599200" cy="2816100"/>
          </a:xfrm>
          <a:prstGeom prst="rect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Replay Based methods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850" y="2596150"/>
            <a:ext cx="1504950" cy="1524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7" name="Google Shape;87;p12"/>
          <p:cNvSpPr/>
          <p:nvPr/>
        </p:nvSpPr>
        <p:spPr>
          <a:xfrm>
            <a:off x="1441704" y="3185160"/>
            <a:ext cx="164700" cy="1647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2017776" y="3185160"/>
            <a:ext cx="164700" cy="1647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1999488" y="3566160"/>
            <a:ext cx="155400" cy="1554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2"/>
          <p:cNvSpPr txBox="1"/>
          <p:nvPr/>
        </p:nvSpPr>
        <p:spPr>
          <a:xfrm>
            <a:off x="1144250" y="4066675"/>
            <a:ext cx="6078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source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5838" y="2562650"/>
            <a:ext cx="1743075" cy="1562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2" name="Google Shape;92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8875" y="2562650"/>
            <a:ext cx="2171700" cy="1619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3" name="Google Shape;93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55475" y="54864"/>
            <a:ext cx="944725" cy="3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492" y="1876298"/>
            <a:ext cx="2322383" cy="247843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457200" y="681548"/>
            <a:ext cx="8229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en-US" b="1"/>
              <a:t>Intuition behind method</a:t>
            </a:r>
            <a:endParaRPr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fld>
            <a:endParaRPr sz="1200" b="0" i="0" u="none" strike="noStrike" cap="none">
              <a:solidFill>
                <a:srgbClr val="00009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00" y="1696672"/>
            <a:ext cx="5856950" cy="242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/>
          <p:nvPr/>
        </p:nvSpPr>
        <p:spPr>
          <a:xfrm>
            <a:off x="5497200" y="1997849"/>
            <a:ext cx="891450" cy="176725"/>
          </a:xfrm>
          <a:custGeom>
            <a:avLst/>
            <a:gdLst/>
            <a:ahLst/>
            <a:cxnLst/>
            <a:rect l="l" t="t" r="r" b="b"/>
            <a:pathLst>
              <a:path w="35658" h="7069" extrusionOk="0">
                <a:moveTo>
                  <a:pt x="0" y="5988"/>
                </a:moveTo>
                <a:cubicBezTo>
                  <a:pt x="3062" y="4998"/>
                  <a:pt x="12426" y="-135"/>
                  <a:pt x="18369" y="45"/>
                </a:cubicBezTo>
                <a:cubicBezTo>
                  <a:pt x="24312" y="225"/>
                  <a:pt x="32777" y="5898"/>
                  <a:pt x="35658" y="706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Google Shape;104;p13"/>
          <p:cNvSpPr/>
          <p:nvPr/>
        </p:nvSpPr>
        <p:spPr>
          <a:xfrm rot="7197634">
            <a:off x="6384902" y="2141710"/>
            <a:ext cx="108730" cy="11639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5475" y="54864"/>
            <a:ext cx="944725" cy="3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/>
        </p:nvSpPr>
        <p:spPr>
          <a:xfrm>
            <a:off x="5402650" y="4358825"/>
            <a:ext cx="3597600" cy="1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Different colors represent different classes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457200" y="681548"/>
            <a:ext cx="8229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en-US" b="1"/>
              <a:t>Intuition behind method</a:t>
            </a:r>
            <a:endParaRPr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fld>
            <a:endParaRPr sz="1200" b="0" i="0" u="none" strike="noStrike" cap="none">
              <a:solidFill>
                <a:srgbClr val="00009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13" name="Google Shape;11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200" y="2001423"/>
            <a:ext cx="19812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/>
          <p:nvPr/>
        </p:nvSpPr>
        <p:spPr>
          <a:xfrm>
            <a:off x="7644384" y="1961275"/>
            <a:ext cx="108900" cy="116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7641750" y="1599300"/>
            <a:ext cx="108900" cy="1164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7933250" y="1368150"/>
            <a:ext cx="121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Task 1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7933250" y="1749150"/>
            <a:ext cx="1048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Task 2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8" name="Google Shape;11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00" y="1696672"/>
            <a:ext cx="5856950" cy="242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4"/>
          <p:cNvSpPr/>
          <p:nvPr/>
        </p:nvSpPr>
        <p:spPr>
          <a:xfrm>
            <a:off x="5497200" y="1997849"/>
            <a:ext cx="891450" cy="176725"/>
          </a:xfrm>
          <a:custGeom>
            <a:avLst/>
            <a:gdLst/>
            <a:ahLst/>
            <a:cxnLst/>
            <a:rect l="l" t="t" r="r" b="b"/>
            <a:pathLst>
              <a:path w="35658" h="7069" extrusionOk="0">
                <a:moveTo>
                  <a:pt x="0" y="5988"/>
                </a:moveTo>
                <a:cubicBezTo>
                  <a:pt x="3062" y="4998"/>
                  <a:pt x="12426" y="-135"/>
                  <a:pt x="18369" y="45"/>
                </a:cubicBezTo>
                <a:cubicBezTo>
                  <a:pt x="24312" y="225"/>
                  <a:pt x="32777" y="5898"/>
                  <a:pt x="35658" y="706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Google Shape;120;p14"/>
          <p:cNvSpPr/>
          <p:nvPr/>
        </p:nvSpPr>
        <p:spPr>
          <a:xfrm rot="7197634">
            <a:off x="6384902" y="2141710"/>
            <a:ext cx="108730" cy="11639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6159025" y="3092333"/>
            <a:ext cx="1296700" cy="799250"/>
          </a:xfrm>
          <a:custGeom>
            <a:avLst/>
            <a:gdLst/>
            <a:ahLst/>
            <a:cxnLst/>
            <a:rect l="l" t="t" r="r" b="b"/>
            <a:pathLst>
              <a:path w="51868" h="31970" extrusionOk="0">
                <a:moveTo>
                  <a:pt x="0" y="14075"/>
                </a:moveTo>
                <a:cubicBezTo>
                  <a:pt x="1377" y="10632"/>
                  <a:pt x="6207" y="9844"/>
                  <a:pt x="9725" y="8672"/>
                </a:cubicBezTo>
                <a:cubicBezTo>
                  <a:pt x="19795" y="5317"/>
                  <a:pt x="30222" y="-2005"/>
                  <a:pt x="40520" y="568"/>
                </a:cubicBezTo>
                <a:cubicBezTo>
                  <a:pt x="48894" y="2660"/>
                  <a:pt x="53989" y="16325"/>
                  <a:pt x="50785" y="24340"/>
                </a:cubicBezTo>
                <a:cubicBezTo>
                  <a:pt x="49407" y="27787"/>
                  <a:pt x="44161" y="27934"/>
                  <a:pt x="40520" y="28662"/>
                </a:cubicBezTo>
                <a:cubicBezTo>
                  <a:pt x="31646" y="30436"/>
                  <a:pt x="22381" y="33137"/>
                  <a:pt x="13507" y="31363"/>
                </a:cubicBezTo>
                <a:cubicBezTo>
                  <a:pt x="6690" y="30000"/>
                  <a:pt x="1081" y="21566"/>
                  <a:pt x="1081" y="14615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22" name="Google Shape;12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5475" y="54864"/>
            <a:ext cx="944725" cy="3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/>
        </p:nvSpPr>
        <p:spPr>
          <a:xfrm>
            <a:off x="5497200" y="4192475"/>
            <a:ext cx="3694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Representation of same class from two different tasks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457200" y="681540"/>
            <a:ext cx="81759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2776825" y="1593425"/>
            <a:ext cx="839400" cy="5607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Train Task n</a:t>
            </a:r>
            <a:endParaRPr sz="1200"/>
          </a:p>
        </p:txBody>
      </p:sp>
      <p:sp>
        <p:nvSpPr>
          <p:cNvPr id="130" name="Google Shape;130;p15"/>
          <p:cNvSpPr/>
          <p:nvPr/>
        </p:nvSpPr>
        <p:spPr>
          <a:xfrm>
            <a:off x="1029250" y="1593425"/>
            <a:ext cx="839400" cy="560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Train Task n-1</a:t>
            </a:r>
            <a:endParaRPr sz="1200"/>
          </a:p>
        </p:txBody>
      </p:sp>
      <p:sp>
        <p:nvSpPr>
          <p:cNvPr id="131" name="Google Shape;131;p15"/>
          <p:cNvSpPr/>
          <p:nvPr/>
        </p:nvSpPr>
        <p:spPr>
          <a:xfrm>
            <a:off x="2751175" y="2549350"/>
            <a:ext cx="3518700" cy="6993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V</a:t>
            </a:r>
            <a:r>
              <a:rPr lang="en-US" baseline="-25000" dirty="0">
                <a:latin typeface="Quattrocento Sans"/>
                <a:ea typeface="Quattrocento Sans"/>
                <a:cs typeface="Quattrocento Sans"/>
                <a:sym typeface="Quattrocento Sans"/>
              </a:rPr>
              <a:t>n-2</a:t>
            </a: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,</a:t>
            </a:r>
            <a:r>
              <a:rPr lang="en-US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BAcc</a:t>
            </a:r>
            <a:r>
              <a:rPr lang="en-US" baseline="-250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baseline="-25000" dirty="0">
                <a:latin typeface="Quattrocento Sans"/>
                <a:ea typeface="Quattrocento Sans"/>
                <a:cs typeface="Quattrocento Sans"/>
                <a:sym typeface="Quattrocento Sans"/>
              </a:rPr>
              <a:t>n-2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32" name="Google Shape;132;p15"/>
          <p:cNvCxnSpPr/>
          <p:nvPr/>
        </p:nvCxnSpPr>
        <p:spPr>
          <a:xfrm>
            <a:off x="3872000" y="2549350"/>
            <a:ext cx="0" cy="710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5"/>
          <p:cNvCxnSpPr/>
          <p:nvPr/>
        </p:nvCxnSpPr>
        <p:spPr>
          <a:xfrm>
            <a:off x="5091200" y="2549350"/>
            <a:ext cx="0" cy="710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5"/>
          <p:cNvCxnSpPr/>
          <p:nvPr/>
        </p:nvCxnSpPr>
        <p:spPr>
          <a:xfrm rot="10800000">
            <a:off x="6269800" y="2549350"/>
            <a:ext cx="66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5"/>
          <p:cNvCxnSpPr/>
          <p:nvPr/>
        </p:nvCxnSpPr>
        <p:spPr>
          <a:xfrm rot="10800000">
            <a:off x="6269875" y="3248650"/>
            <a:ext cx="65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5"/>
          <p:cNvSpPr txBox="1"/>
          <p:nvPr/>
        </p:nvSpPr>
        <p:spPr>
          <a:xfrm>
            <a:off x="5472263" y="2652600"/>
            <a:ext cx="1205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</a:t>
            </a:r>
            <a:r>
              <a:rPr lang="en-US" baseline="-25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3872000" y="2694550"/>
            <a:ext cx="12333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</a:t>
            </a:r>
            <a:r>
              <a:rPr lang="en-US" baseline="-25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n-1</a:t>
            </a: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 , BAcc</a:t>
            </a:r>
            <a:r>
              <a:rPr lang="en-US" baseline="-25000">
                <a:latin typeface="Quattrocento Sans"/>
                <a:ea typeface="Quattrocento Sans"/>
                <a:cs typeface="Quattrocento Sans"/>
                <a:sym typeface="Quattrocento Sans"/>
              </a:rPr>
              <a:t>n-1</a:t>
            </a:r>
            <a:endParaRPr sz="1200" baseline="-25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38" name="Google Shape;138;p15"/>
          <p:cNvCxnSpPr>
            <a:stCxn id="129" idx="3"/>
          </p:cNvCxnSpPr>
          <p:nvPr/>
        </p:nvCxnSpPr>
        <p:spPr>
          <a:xfrm>
            <a:off x="3616225" y="1873775"/>
            <a:ext cx="2090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5"/>
          <p:cNvCxnSpPr/>
          <p:nvPr/>
        </p:nvCxnSpPr>
        <p:spPr>
          <a:xfrm>
            <a:off x="5703375" y="1874175"/>
            <a:ext cx="3600" cy="66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5"/>
          <p:cNvCxnSpPr/>
          <p:nvPr/>
        </p:nvCxnSpPr>
        <p:spPr>
          <a:xfrm>
            <a:off x="5687300" y="3262175"/>
            <a:ext cx="0" cy="401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15"/>
          <p:cNvSpPr/>
          <p:nvPr/>
        </p:nvSpPr>
        <p:spPr>
          <a:xfrm>
            <a:off x="4698825" y="3646050"/>
            <a:ext cx="2512500" cy="111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" name="Google Shape;142;p15"/>
          <p:cNvCxnSpPr>
            <a:stCxn id="131" idx="2"/>
          </p:cNvCxnSpPr>
          <p:nvPr/>
        </p:nvCxnSpPr>
        <p:spPr>
          <a:xfrm>
            <a:off x="4510525" y="3248650"/>
            <a:ext cx="0" cy="710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5"/>
          <p:cNvCxnSpPr/>
          <p:nvPr/>
        </p:nvCxnSpPr>
        <p:spPr>
          <a:xfrm>
            <a:off x="3310725" y="3248775"/>
            <a:ext cx="0" cy="100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5"/>
          <p:cNvCxnSpPr/>
          <p:nvPr/>
        </p:nvCxnSpPr>
        <p:spPr>
          <a:xfrm>
            <a:off x="3303075" y="4246375"/>
            <a:ext cx="1354500" cy="3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5"/>
          <p:cNvCxnSpPr/>
          <p:nvPr/>
        </p:nvCxnSpPr>
        <p:spPr>
          <a:xfrm>
            <a:off x="4505125" y="3969725"/>
            <a:ext cx="150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" name="Google Shape;146;p15"/>
          <p:cNvSpPr txBox="1"/>
          <p:nvPr/>
        </p:nvSpPr>
        <p:spPr>
          <a:xfrm>
            <a:off x="4510525" y="3543825"/>
            <a:ext cx="27600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Font typeface="Quattrocento Sans"/>
              <a:buAutoNum type="arabicPeriod"/>
            </a:pPr>
            <a:r>
              <a:rPr lang="en-US" sz="1250">
                <a:latin typeface="Quattrocento Sans"/>
                <a:ea typeface="Quattrocento Sans"/>
                <a:cs typeface="Quattrocento Sans"/>
                <a:sym typeface="Quattrocento Sans"/>
              </a:rPr>
              <a:t>Update BAcc</a:t>
            </a:r>
            <a:r>
              <a:rPr lang="en-US" sz="1250" baseline="-2500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endParaRPr sz="1250" baseline="-25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Font typeface="Quattrocento Sans"/>
              <a:buAutoNum type="arabicPeriod"/>
            </a:pPr>
            <a:r>
              <a:rPr lang="en-US" sz="1250">
                <a:latin typeface="Quattrocento Sans"/>
                <a:ea typeface="Quattrocento Sans"/>
                <a:cs typeface="Quattrocento Sans"/>
                <a:sym typeface="Quattrocento Sans"/>
              </a:rPr>
              <a:t>Flush replay data</a:t>
            </a:r>
            <a:endParaRPr sz="12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Font typeface="Quattrocento Sans"/>
              <a:buAutoNum type="arabicPeriod"/>
            </a:pPr>
            <a:r>
              <a:rPr lang="en-US" sz="1250">
                <a:latin typeface="Quattrocento Sans"/>
                <a:ea typeface="Quattrocento Sans"/>
                <a:cs typeface="Quattrocento Sans"/>
                <a:sym typeface="Quattrocento Sans"/>
              </a:rPr>
              <a:t>Calculate acc on V</a:t>
            </a:r>
            <a:r>
              <a:rPr lang="en-US" sz="1250" baseline="-25000">
                <a:latin typeface="Quattrocento Sans"/>
                <a:ea typeface="Quattrocento Sans"/>
                <a:cs typeface="Quattrocento Sans"/>
                <a:sym typeface="Quattrocento Sans"/>
              </a:rPr>
              <a:t>i </a:t>
            </a:r>
            <a:r>
              <a:rPr lang="en-US" sz="1250">
                <a:latin typeface="Quattrocento Sans"/>
                <a:ea typeface="Quattrocento Sans"/>
                <a:cs typeface="Quattrocento Sans"/>
                <a:sym typeface="Quattrocento Sans"/>
              </a:rPr>
              <a:t> i &lt; n</a:t>
            </a:r>
            <a:endParaRPr sz="12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Font typeface="Quattrocento Sans"/>
              <a:buAutoNum type="arabicPeriod"/>
            </a:pPr>
            <a:r>
              <a:rPr lang="en-US" sz="1250">
                <a:latin typeface="Quattrocento Sans"/>
                <a:ea typeface="Quattrocento Sans"/>
                <a:cs typeface="Quattrocento Sans"/>
                <a:sym typeface="Quattrocento Sans"/>
              </a:rPr>
              <a:t>Choose replay data from batches of V</a:t>
            </a:r>
            <a:r>
              <a:rPr lang="en-US" sz="1250" baseline="-25000">
                <a:latin typeface="Quattrocento Sans"/>
                <a:ea typeface="Quattrocento Sans"/>
                <a:cs typeface="Quattrocento Sans"/>
                <a:sym typeface="Quattrocento Sans"/>
              </a:rPr>
              <a:t>i  </a:t>
            </a:r>
            <a:r>
              <a:rPr lang="en-US" sz="1250">
                <a:latin typeface="Quattrocento Sans"/>
                <a:ea typeface="Quattrocento Sans"/>
                <a:cs typeface="Quattrocento Sans"/>
                <a:sym typeface="Quattrocento Sans"/>
              </a:rPr>
              <a:t>whose acc dropped most, where i &lt; n.</a:t>
            </a:r>
            <a:endParaRPr sz="125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7" name="Google Shape;147;p15"/>
          <p:cNvCxnSpPr>
            <a:stCxn id="130" idx="3"/>
            <a:endCxn id="129" idx="1"/>
          </p:cNvCxnSpPr>
          <p:nvPr/>
        </p:nvCxnSpPr>
        <p:spPr>
          <a:xfrm>
            <a:off x="1868650" y="1873775"/>
            <a:ext cx="90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15"/>
          <p:cNvCxnSpPr/>
          <p:nvPr/>
        </p:nvCxnSpPr>
        <p:spPr>
          <a:xfrm>
            <a:off x="7211250" y="4337350"/>
            <a:ext cx="74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5"/>
          <p:cNvCxnSpPr/>
          <p:nvPr/>
        </p:nvCxnSpPr>
        <p:spPr>
          <a:xfrm rot="10800000">
            <a:off x="7943825" y="2154804"/>
            <a:ext cx="20700" cy="218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15"/>
          <p:cNvSpPr txBox="1"/>
          <p:nvPr/>
        </p:nvSpPr>
        <p:spPr>
          <a:xfrm>
            <a:off x="7188875" y="4292550"/>
            <a:ext cx="12051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Quattrocento Sans"/>
                <a:ea typeface="Quattrocento Sans"/>
                <a:cs typeface="Quattrocento Sans"/>
                <a:sym typeface="Quattrocento Sans"/>
              </a:rPr>
              <a:t>Replay Data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7488475" y="1594100"/>
            <a:ext cx="875100" cy="5607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Train Task n+1</a:t>
            </a:r>
            <a:endParaRPr sz="1200"/>
          </a:p>
        </p:txBody>
      </p:sp>
      <p:sp>
        <p:nvSpPr>
          <p:cNvPr id="152" name="Google Shape;152;p15"/>
          <p:cNvSpPr txBox="1"/>
          <p:nvPr/>
        </p:nvSpPr>
        <p:spPr>
          <a:xfrm>
            <a:off x="142600" y="3411850"/>
            <a:ext cx="3288300" cy="17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●"/>
            </a:pPr>
            <a:r>
              <a:rPr lang="en-US" sz="1600">
                <a:latin typeface="Quattrocento Sans"/>
                <a:ea typeface="Quattrocento Sans"/>
                <a:cs typeface="Quattrocento Sans"/>
                <a:sym typeface="Quattrocento Sans"/>
              </a:rPr>
              <a:t>BAcc</a:t>
            </a:r>
            <a:r>
              <a:rPr lang="en-US" sz="1600" baseline="-2500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1600">
                <a:latin typeface="Quattrocento Sans"/>
                <a:ea typeface="Quattrocento Sans"/>
                <a:cs typeface="Quattrocento Sans"/>
                <a:sym typeface="Quattrocento Sans"/>
              </a:rPr>
              <a:t> is best accuracy for validation data of task n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●"/>
            </a:pPr>
            <a:r>
              <a:rPr lang="en-US" sz="1600">
                <a:latin typeface="Quattrocento Sans"/>
                <a:ea typeface="Quattrocento Sans"/>
                <a:cs typeface="Quattrocento Sans"/>
                <a:sym typeface="Quattrocento Sans"/>
              </a:rPr>
              <a:t>V</a:t>
            </a:r>
            <a:r>
              <a:rPr lang="en-US" sz="1600" baseline="-25000">
                <a:latin typeface="Quattrocento Sans"/>
                <a:ea typeface="Quattrocento Sans"/>
                <a:cs typeface="Quattrocento Sans"/>
                <a:sym typeface="Quattrocento Sans"/>
              </a:rPr>
              <a:t>n </a:t>
            </a:r>
            <a:r>
              <a:rPr lang="en-US" sz="1600">
                <a:latin typeface="Quattrocento Sans"/>
                <a:ea typeface="Quattrocento Sans"/>
                <a:cs typeface="Quattrocento Sans"/>
                <a:sym typeface="Quattrocento Sans"/>
              </a:rPr>
              <a:t>is validation data for task n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●"/>
            </a:pPr>
            <a:r>
              <a:rPr lang="en-US" sz="1600">
                <a:latin typeface="Quattrocento Sans"/>
                <a:ea typeface="Quattrocento Sans"/>
                <a:cs typeface="Quattrocento Sans"/>
                <a:sym typeface="Quattrocento Sans"/>
              </a:rPr>
              <a:t>Architecture - MobileNetV2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475" y="54864"/>
            <a:ext cx="944725" cy="38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15"/>
          <p:cNvCxnSpPr>
            <a:endCxn id="130" idx="1"/>
          </p:cNvCxnSpPr>
          <p:nvPr/>
        </p:nvCxnSpPr>
        <p:spPr>
          <a:xfrm>
            <a:off x="449050" y="1873775"/>
            <a:ext cx="580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15"/>
          <p:cNvCxnSpPr/>
          <p:nvPr/>
        </p:nvCxnSpPr>
        <p:spPr>
          <a:xfrm>
            <a:off x="8363525" y="1873775"/>
            <a:ext cx="5802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0" y="681540"/>
            <a:ext cx="8125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en-US"/>
              <a:t>Result</a:t>
            </a:r>
            <a:endParaRPr/>
          </a:p>
        </p:txBody>
      </p:sp>
      <p:graphicFrame>
        <p:nvGraphicFramePr>
          <p:cNvPr id="162" name="Google Shape;162;p16"/>
          <p:cNvGraphicFramePr/>
          <p:nvPr/>
        </p:nvGraphicFramePr>
        <p:xfrm>
          <a:off x="6364224" y="1280160"/>
          <a:ext cx="1141600" cy="3401568"/>
        </p:xfrm>
        <a:graphic>
          <a:graphicData uri="http://schemas.openxmlformats.org/drawingml/2006/table">
            <a:tbl>
              <a:tblPr>
                <a:noFill/>
                <a:tableStyleId>{1C269D40-32ED-4D0B-9C0E-86B1ECD37318}</a:tableStyleId>
              </a:tblPr>
              <a:tblGrid>
                <a:gridCol w="3411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04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98.942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99.527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80.04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98.94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98.85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96.44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2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98.56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2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98.94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2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97.26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2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99.16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2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97.95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2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pic>
        <p:nvPicPr>
          <p:cNvPr id="163" name="Google Shape;163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1775"/>
            <a:ext cx="5545557" cy="342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 txBox="1"/>
          <p:nvPr/>
        </p:nvSpPr>
        <p:spPr>
          <a:xfrm>
            <a:off x="7982425" y="1723150"/>
            <a:ext cx="102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Quattrocento Sans"/>
                <a:ea typeface="Quattrocento Sans"/>
                <a:cs typeface="Quattrocento Sans"/>
                <a:sym typeface="Quattrocento Sans"/>
              </a:rPr>
              <a:t>Mean: 97.05%</a:t>
            </a:r>
            <a:endParaRPr sz="18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5475" y="54864"/>
            <a:ext cx="944725" cy="3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 txBox="1"/>
          <p:nvPr/>
        </p:nvSpPr>
        <p:spPr>
          <a:xfrm>
            <a:off x="6298925" y="941650"/>
            <a:ext cx="2625000" cy="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Accuracy after task 12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475" y="54864"/>
            <a:ext cx="944725" cy="3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457200" y="681540"/>
            <a:ext cx="8125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en-US"/>
              <a:t>Conclusion &amp; Applications</a:t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850925" y="1620800"/>
            <a:ext cx="61860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Method is independent of architecture 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Easy to implement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The proposed method can be used in autonomous driving vehicles.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With advances in computational power object detection is made available in cell phone cameras as well. The proposed algorithm can be of great use over there.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Useful in assistant robots at home which use object recognition.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5" name="Google Shape;175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title"/>
          </p:nvPr>
        </p:nvSpPr>
        <p:spPr>
          <a:xfrm>
            <a:off x="457200" y="2129340"/>
            <a:ext cx="8229600" cy="75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475" y="54864"/>
            <a:ext cx="944725" cy="3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E_IITKGP_Presentation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242</Words>
  <Application>Microsoft Office PowerPoint</Application>
  <PresentationFormat>On-screen Show (16:9)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Quattrocento Sans</vt:lpstr>
      <vt:lpstr>Arial</vt:lpstr>
      <vt:lpstr>Arial Narrow</vt:lpstr>
      <vt:lpstr>EE_IITKGP_PresentationMaster</vt:lpstr>
      <vt:lpstr>Intelligent Replay Sampling for Lifelong Object Recognition</vt:lpstr>
      <vt:lpstr>Different Approaches for CL</vt:lpstr>
      <vt:lpstr>Intuition behind method</vt:lpstr>
      <vt:lpstr>Intuition behind method</vt:lpstr>
      <vt:lpstr>Method</vt:lpstr>
      <vt:lpstr>Result</vt:lpstr>
      <vt:lpstr>Conclusion &amp; Applications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Replay Sampling for Lifelong Object Recognition</dc:title>
  <cp:keywords>CTPClassification=CTP_NT</cp:keywords>
  <cp:lastModifiedBy>She, Qi</cp:lastModifiedBy>
  <cp:revision>5</cp:revision>
  <dcterms:modified xsi:type="dcterms:W3CDTF">2019-11-04T01:33:12Z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f5511bde-58be-4b18-a075-2e8f3b7036ac</vt:lpwstr>
  </property>
  <property fmtid="{D5CDD505-2E9C-101B-9397-08002B2CF9AE}" pid="3" name="CTP_TimeStamp">
    <vt:lpwstr>2019-11-04 01:33:08Z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