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2" r:id="rId3"/>
    <p:sldId id="514" r:id="rId4"/>
    <p:sldId id="506" r:id="rId5"/>
    <p:sldId id="507" r:id="rId6"/>
    <p:sldId id="508" r:id="rId7"/>
    <p:sldId id="503" r:id="rId8"/>
    <p:sldId id="510" r:id="rId9"/>
    <p:sldId id="515" r:id="rId10"/>
    <p:sldId id="517" r:id="rId11"/>
    <p:sldId id="509" r:id="rId12"/>
    <p:sldId id="511" r:id="rId13"/>
    <p:sldId id="516" r:id="rId14"/>
    <p:sldId id="513" r:id="rId15"/>
    <p:sldId id="26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w Kei Lam" initials="S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  <a:srgbClr val="FF9933"/>
    <a:srgbClr val="009999"/>
    <a:srgbClr val="008080"/>
    <a:srgbClr val="006666"/>
    <a:srgbClr val="00CC99"/>
    <a:srgbClr val="6699FF"/>
    <a:srgbClr val="66C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77" autoAdjust="0"/>
  </p:normalViewPr>
  <p:slideViewPr>
    <p:cSldViewPr>
      <p:cViewPr varScale="1">
        <p:scale>
          <a:sx n="87" d="100"/>
          <a:sy n="87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7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4BC40B-B98D-4D3C-9914-EE1E50B186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079578-73E3-4278-9219-C14A1C37BE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4B0F46-8124-4247-A7E3-65B713EFF815}" type="datetimeFigureOut">
              <a:rPr lang="en-US" altLang="zh-CN"/>
              <a:pPr>
                <a:defRPr/>
              </a:pPr>
              <a:t>11/3/19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EAE1E7-6BB6-4A90-9204-AC0B620D78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986D4B-CA96-4600-8B05-4230C50B9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A571DC-C892-469A-B235-C0A85BC47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66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7B98EF2-7A1E-4909-AE4D-11E9B8425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3849248-6E6F-4DE2-9FAB-5516C14734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F3D7389-4128-4D31-8FC9-D81750324E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7EBB8B7-A22B-4B5C-9CC7-CDB73A6808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C1026D5-E086-4BBC-97BF-D08A5BFB6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D2F68D-A7DA-487D-946D-846B266F76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4501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9B3840-12E7-4C39-87D8-3BC40CC205CC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1389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93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6AF60-9D8E-4210-8A9A-93F9C128F55F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101379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01381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C41C26-B930-44BB-9C87-A2452F89F6CF}" type="slidenum">
              <a:rPr lang="zh-TW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827C3C-9D7F-45E1-8A5C-0FA8995407D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62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155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57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8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75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98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444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F68D-A7DA-487D-946D-846B266F76B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8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4FD12D9-2153-4ED2-961E-F07A8F2A0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0565-8196-4A74-BA2A-2F82AADA60F8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377591-1064-4C5D-9DDE-F49D76ED7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39DC3A-0685-4456-B2CA-03427C362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33357-BA46-4D72-8E4E-B0C2E0DA9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7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E679-9825-4CFE-9199-5598A4484521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4579-D21F-467D-B89B-9E2CB5981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09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126C7-B4EA-488B-9E22-1E6DEC7FA5DC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85CFA-88F8-4562-BDDC-060FD9337C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0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00BC1-4924-45A2-82B6-F70C69CB3BB4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62D48-085B-4C3C-9E61-0CC4A7333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70F3B-3091-428B-B828-50A98FC3A4BB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613E6-C70A-42A1-950C-4BCA72E0E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4ABF-1367-4EF8-A5FF-E0728F2FBC0F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A63AD-13EC-414D-9DDA-AE54AACC9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0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6E549-6288-4690-B3C9-10DA95DEF945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3327A-5867-4085-9D1B-3E93DB206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89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0C0EA-3484-4C55-881C-12EAD155018F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CD77-9DE3-4616-8336-28875CFEB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6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595FE-E2F5-4A7E-B1CB-8C7E06D182B1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9BA9E-1C14-4E86-818A-6287CD324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16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9B8FE-4E26-420A-8527-9A4B8098D48E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240B0-D324-4FE7-A74F-0FAB81DA03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6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F379-2238-4159-B416-2C879C0D4E7F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BD2BC-FA8A-46A1-A87D-017BA191A8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5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55CDCDD6-5EB1-4589-8F11-5F86460393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1EE0A3A9-49D8-485B-9F1F-4F51398B80D3}" type="datetime1">
              <a:rPr lang="en-US" altLang="en-US"/>
              <a:pPr>
                <a:defRPr/>
              </a:pPr>
              <a:t>11/3/19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94D10357-F1C5-4CD2-A102-5401B89D9D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42632DF9-9D41-4542-918C-E7DEEADFD1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543DDC75-37ED-4C16-8B7D-33B23B35B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7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192338"/>
          </a:xfrm>
        </p:spPr>
        <p:txBody>
          <a:bodyPr/>
          <a:lstStyle/>
          <a:p>
            <a:pPr eaLnBrk="1" hangingPunct="1"/>
            <a:r>
              <a:rPr lang="en-US" altLang="zh-TW" sz="3200" b="1" dirty="0">
                <a:ea typeface="PMingLiU" panose="02020500000000000000" pitchFamily="18" charset="-120"/>
              </a:rPr>
              <a:t>Lifelong Object Recognition using Regularization and Data Augmentation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4375" y="4005263"/>
            <a:ext cx="6553200" cy="1752600"/>
          </a:xfrm>
        </p:spPr>
        <p:txBody>
          <a:bodyPr/>
          <a:lstStyle/>
          <a:p>
            <a:pPr eaLnBrk="1" hangingPunct="1"/>
            <a:r>
              <a:rPr lang="en-SG" altLang="zh-TW" sz="24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Duvindu</a:t>
            </a:r>
            <a:r>
              <a:rPr lang="en-SG" altLang="zh-TW" sz="24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SG" altLang="zh-TW" sz="24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Piyasena</a:t>
            </a:r>
            <a:r>
              <a:rPr lang="en-SG" altLang="zh-TW" sz="24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SG" altLang="zh-TW" sz="24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Sathursan</a:t>
            </a:r>
            <a:r>
              <a:rPr lang="en-SG" altLang="zh-TW" sz="24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SG" altLang="zh-TW" sz="24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Kanagarajah</a:t>
            </a:r>
            <a:r>
              <a:rPr lang="en-SG" altLang="zh-TW" sz="24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Siew-Kei Lam and </a:t>
            </a:r>
            <a:r>
              <a:rPr lang="en-SG" altLang="zh-TW" sz="2400" b="1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Meiqing</a:t>
            </a:r>
            <a:r>
              <a:rPr lang="en-SG" altLang="zh-TW" sz="24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Wu</a:t>
            </a:r>
          </a:p>
          <a:p>
            <a:pPr eaLnBrk="1" hangingPunct="1"/>
            <a:endParaRPr lang="en-SG" altLang="zh-TW" sz="2400" b="1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46788"/>
            <a:ext cx="1763712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8441-2597-624F-B7E0-15DC4AA5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6020-29EF-014C-852A-F81CBBDF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01A61-C324-FF4E-B96F-95195522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6051"/>
            <a:ext cx="8064896" cy="27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0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9FA-B693-0B4D-AC3D-0CBA5E0A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First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7102-291E-A940-9B71-B56B104E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12494F-322C-F344-81C0-E7310E1E6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037" y="3120126"/>
            <a:ext cx="3882842" cy="28905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AAE3CD-3AAF-4E4B-9950-3165718F9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21" y="3284984"/>
            <a:ext cx="3576378" cy="2707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6250C-9C4E-6B42-9532-600F710BE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7595" y="1637863"/>
            <a:ext cx="3208810" cy="12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47E6-5F07-B74F-9360-3C60826F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Final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32B-95B1-084B-88ED-3E0A9D05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30BBC7A-A6E6-F04F-8E26-761C7893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34" y="3309530"/>
            <a:ext cx="3653998" cy="2766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B06488-0BB9-6E46-A423-C55699E2A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23"/>
          <a:stretch/>
        </p:blipFill>
        <p:spPr>
          <a:xfrm>
            <a:off x="1768174" y="1636378"/>
            <a:ext cx="5842992" cy="15354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E46A7B-ABC0-3241-8418-C7686281A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9670" y="3171854"/>
            <a:ext cx="3653996" cy="29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055D-37DB-0D47-B9BD-117CB7C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6D47-3CED-A14B-BA45-683B69B5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navigating in dynamic environments</a:t>
            </a:r>
          </a:p>
          <a:p>
            <a:r>
              <a:rPr lang="en-US" dirty="0"/>
              <a:t>Self-driving cars</a:t>
            </a:r>
          </a:p>
          <a:p>
            <a:r>
              <a:rPr lang="en-US" dirty="0"/>
              <a:t>Video surveillance systems</a:t>
            </a:r>
          </a:p>
        </p:txBody>
      </p:sp>
    </p:spTree>
    <p:extLst>
      <p:ext uri="{BB962C8B-B14F-4D97-AF65-F5344CB8AC3E}">
        <p14:creationId xmlns:p14="http://schemas.microsoft.com/office/powerpoint/2010/main" val="255094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B9ED-7794-344E-A2B9-88B80CF2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30D0-E3D8-654C-9850-01C1296E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/>
              <a:t>Synaptic Intelligence based Regularization </a:t>
            </a:r>
            <a:r>
              <a:rPr lang="en-US" sz="2000" dirty="0"/>
              <a:t>and </a:t>
            </a:r>
            <a:r>
              <a:rPr lang="en-US" sz="2000" b="1" i="1" dirty="0"/>
              <a:t>data augmentation </a:t>
            </a:r>
            <a:r>
              <a:rPr lang="en-US" sz="2000" dirty="0"/>
              <a:t>increases </a:t>
            </a:r>
            <a:r>
              <a:rPr lang="en-US" sz="2000" b="1" dirty="0"/>
              <a:t>generalization</a:t>
            </a:r>
            <a:r>
              <a:rPr lang="en-US" sz="2000" dirty="0"/>
              <a:t> of model and helps to </a:t>
            </a:r>
            <a:r>
              <a:rPr lang="en-US" sz="2000" b="1" dirty="0"/>
              <a:t>reduce overfitting </a:t>
            </a:r>
            <a:r>
              <a:rPr lang="en-US" sz="2000" dirty="0"/>
              <a:t>of model to particular environmental conditions</a:t>
            </a:r>
          </a:p>
        </p:txBody>
      </p:sp>
    </p:spTree>
    <p:extLst>
      <p:ext uri="{BB962C8B-B14F-4D97-AF65-F5344CB8AC3E}">
        <p14:creationId xmlns:p14="http://schemas.microsoft.com/office/powerpoint/2010/main" val="7569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標題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2492375"/>
            <a:ext cx="7772400" cy="1470025"/>
          </a:xfrm>
        </p:spPr>
        <p:txBody>
          <a:bodyPr anchor="ctr"/>
          <a:lstStyle/>
          <a:p>
            <a:pPr algn="ctr" eaLnBrk="1" hangingPunct="1"/>
            <a:r>
              <a:rPr lang="en-US" altLang="zh-TW" sz="5700" b="1" dirty="0">
                <a:ea typeface="PMingLiU" panose="02020500000000000000" pitchFamily="18" charset="-120"/>
              </a:rPr>
              <a:t>Q &amp; A</a:t>
            </a:r>
            <a:br>
              <a:rPr lang="zh-TW" altLang="zh-TW" sz="4600" b="1" dirty="0">
                <a:ea typeface="PMingLiU" panose="02020500000000000000" pitchFamily="18" charset="-120"/>
              </a:rPr>
            </a:br>
            <a:endParaRPr lang="zh-TW" altLang="en-US" sz="4600" dirty="0">
              <a:ea typeface="PMingLiU" panose="02020500000000000000" pitchFamily="18" charset="-120"/>
            </a:endParaRPr>
          </a:p>
        </p:txBody>
      </p:sp>
      <p:pic>
        <p:nvPicPr>
          <p:cNvPr id="1003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6211888"/>
            <a:ext cx="16462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277813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PMingLiU" panose="02020500000000000000" pitchFamily="18" charset="-120"/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4342E7D-EAA0-4785-8D62-98DF54206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1557338"/>
            <a:ext cx="8229600" cy="3024187"/>
          </a:xfrm>
        </p:spPr>
        <p:txBody>
          <a:bodyPr/>
          <a:lstStyle/>
          <a:p>
            <a:pPr eaLnBrk="1" hangingPunct="1">
              <a:defRPr/>
            </a:pPr>
            <a:r>
              <a:rPr lang="en-SG" altLang="zh-TW" sz="3200" dirty="0">
                <a:ea typeface="PMingLiU" panose="02020500000000000000" pitchFamily="18" charset="-120"/>
              </a:rPr>
              <a:t>Problem Statement</a:t>
            </a:r>
          </a:p>
          <a:p>
            <a:pPr eaLnBrk="1" hangingPunct="1">
              <a:defRPr/>
            </a:pPr>
            <a:r>
              <a:rPr lang="en-SG" altLang="zh-TW" sz="3200" dirty="0">
                <a:ea typeface="PMingLiU" panose="02020500000000000000" pitchFamily="18" charset="-120"/>
              </a:rPr>
              <a:t>Methodology</a:t>
            </a:r>
          </a:p>
          <a:p>
            <a:pPr eaLnBrk="1" hangingPunct="1">
              <a:defRPr/>
            </a:pPr>
            <a:r>
              <a:rPr lang="en-SG" altLang="zh-TW" sz="3200" dirty="0">
                <a:ea typeface="PMingLiU" panose="02020500000000000000" pitchFamily="18" charset="-120"/>
              </a:rPr>
              <a:t>Training Configurations</a:t>
            </a:r>
          </a:p>
          <a:p>
            <a:pPr eaLnBrk="1" hangingPunct="1">
              <a:defRPr/>
            </a:pPr>
            <a:r>
              <a:rPr lang="en-SG" altLang="zh-TW" sz="3200" dirty="0">
                <a:ea typeface="PMingLiU" panose="02020500000000000000" pitchFamily="18" charset="-120"/>
              </a:rPr>
              <a:t>Experimental Results</a:t>
            </a:r>
          </a:p>
          <a:p>
            <a:pPr eaLnBrk="1" hangingPunct="1">
              <a:defRPr/>
            </a:pPr>
            <a:r>
              <a:rPr lang="en-SG" altLang="zh-TW" sz="3200" dirty="0">
                <a:ea typeface="PMingLiU" panose="02020500000000000000" pitchFamily="18" charset="-120"/>
              </a:rPr>
              <a:t>Conclusion</a:t>
            </a:r>
          </a:p>
          <a:p>
            <a:pPr eaLnBrk="1" hangingPunct="1">
              <a:defRPr/>
            </a:pPr>
            <a:endParaRPr lang="en-SG" altLang="zh-TW" sz="3200" dirty="0">
              <a:ea typeface="PMingLiU" panose="02020500000000000000" pitchFamily="18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3200" dirty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E4B4-8C0F-BD44-8A8B-21E1AFDF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EAB8-6690-914F-AC08-2850F4E4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Perform </a:t>
            </a:r>
            <a:r>
              <a:rPr lang="en-US" sz="2000" b="1" i="1" dirty="0">
                <a:solidFill>
                  <a:schemeClr val="tx2"/>
                </a:solidFill>
              </a:rPr>
              <a:t>Lifelong Learning</a:t>
            </a:r>
            <a:r>
              <a:rPr lang="en-US" sz="2000" dirty="0"/>
              <a:t>, when faced with </a:t>
            </a:r>
            <a:r>
              <a:rPr lang="en-US" sz="2000" b="1" i="1" dirty="0">
                <a:solidFill>
                  <a:schemeClr val="tx2"/>
                </a:solidFill>
              </a:rPr>
              <a:t>difficulty-incremental learning scenario</a:t>
            </a:r>
            <a:r>
              <a:rPr lang="en-US" sz="2000" dirty="0"/>
              <a:t>, with changing environmental conditions</a:t>
            </a:r>
          </a:p>
          <a:p>
            <a:r>
              <a:rPr lang="en-US" sz="2000" dirty="0"/>
              <a:t>Objectives</a:t>
            </a:r>
          </a:p>
          <a:p>
            <a:pPr lvl="1"/>
            <a:r>
              <a:rPr lang="en-US" sz="1800" dirty="0"/>
              <a:t>Efficiently retain previous knowledge</a:t>
            </a:r>
          </a:p>
          <a:p>
            <a:pPr lvl="1"/>
            <a:r>
              <a:rPr lang="en-US" sz="1800" dirty="0"/>
              <a:t>Leverage previous knowledge to generalize to new tasks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when continuously learning under difficulty-incremental environmental conditions such as illumination, occlusion, clutter, pose, etc.</a:t>
            </a:r>
          </a:p>
          <a:p>
            <a:r>
              <a:rPr lang="en-US" sz="2000" dirty="0"/>
              <a:t>Challenges</a:t>
            </a:r>
          </a:p>
          <a:p>
            <a:pPr lvl="1"/>
            <a:r>
              <a:rPr lang="en-US" sz="1800" dirty="0"/>
              <a:t>Catastrophic interference</a:t>
            </a:r>
          </a:p>
          <a:p>
            <a:pPr lvl="1"/>
            <a:r>
              <a:rPr lang="en-US" sz="1800" dirty="0"/>
              <a:t>Data imbalance</a:t>
            </a:r>
          </a:p>
        </p:txBody>
      </p:sp>
    </p:spTree>
    <p:extLst>
      <p:ext uri="{BB962C8B-B14F-4D97-AF65-F5344CB8AC3E}">
        <p14:creationId xmlns:p14="http://schemas.microsoft.com/office/powerpoint/2010/main" val="112035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25D2-F9F2-7444-8C73-0A1CC0AC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4E72-F8AA-5B42-BEDD-2CCEAF56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sz="2400" dirty="0"/>
              <a:t>The proposed method uses</a:t>
            </a:r>
          </a:p>
          <a:p>
            <a:pPr lvl="1"/>
            <a:r>
              <a:rPr lang="en-SG" sz="2000" b="1" i="1" dirty="0">
                <a:solidFill>
                  <a:schemeClr val="tx2"/>
                </a:solidFill>
              </a:rPr>
              <a:t>Regularization</a:t>
            </a:r>
            <a:r>
              <a:rPr lang="en-SG" sz="2000" b="1" dirty="0"/>
              <a:t> </a:t>
            </a:r>
            <a:r>
              <a:rPr lang="en-SG" sz="2000" dirty="0"/>
              <a:t>based approach to efficiently retain previous knowledge</a:t>
            </a:r>
          </a:p>
          <a:p>
            <a:pPr lvl="1"/>
            <a:r>
              <a:rPr lang="en-SG" sz="2000" b="1" i="1" dirty="0">
                <a:solidFill>
                  <a:schemeClr val="tx2"/>
                </a:solidFill>
              </a:rPr>
              <a:t>Data augmentation </a:t>
            </a:r>
            <a:r>
              <a:rPr lang="en-SG" sz="2000" dirty="0"/>
              <a:t>to tackle </a:t>
            </a:r>
            <a:r>
              <a:rPr lang="en-SG" sz="2000" i="1" dirty="0">
                <a:solidFill>
                  <a:schemeClr val="tx2"/>
                </a:solidFill>
              </a:rPr>
              <a:t>data imbalance </a:t>
            </a:r>
            <a:r>
              <a:rPr lang="en-SG" sz="2000" dirty="0"/>
              <a:t>and </a:t>
            </a:r>
            <a:r>
              <a:rPr lang="en-SG" sz="2000" i="1" dirty="0">
                <a:solidFill>
                  <a:schemeClr val="tx2"/>
                </a:solidFill>
              </a:rPr>
              <a:t>invariance</a:t>
            </a:r>
            <a:r>
              <a:rPr lang="en-SG" sz="2000" dirty="0"/>
              <a:t> to dynamic environment factors</a:t>
            </a:r>
            <a:r>
              <a:rPr lang="en-SG" dirty="0"/>
              <a:t> 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1DC10-2E58-8C43-A3C3-E0BDE2E6B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8558" y="3429000"/>
            <a:ext cx="4506883" cy="23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C6F9-6E8C-834B-9859-A07A7845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Regularization based Lifelong Learning 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6029-E892-2B4B-9D4B-D6D40B88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based Lifelong Learning can be broadly categorized under</a:t>
            </a:r>
          </a:p>
          <a:p>
            <a:pPr lvl="1"/>
            <a:r>
              <a:rPr lang="en-US" dirty="0"/>
              <a:t>Protecting parameters important for old tasks</a:t>
            </a:r>
          </a:p>
          <a:p>
            <a:pPr lvl="2"/>
            <a:r>
              <a:rPr lang="en-SG" b="1" dirty="0" err="1">
                <a:solidFill>
                  <a:schemeClr val="tx2"/>
                </a:solidFill>
              </a:rPr>
              <a:t>EwC</a:t>
            </a:r>
            <a:r>
              <a:rPr lang="en-SG" dirty="0"/>
              <a:t> (J. Kirkpatrick, et al. 2016)</a:t>
            </a:r>
          </a:p>
          <a:p>
            <a:pPr lvl="2"/>
            <a:r>
              <a:rPr lang="en-SG" b="1" dirty="0">
                <a:solidFill>
                  <a:schemeClr val="tx2"/>
                </a:solidFill>
              </a:rPr>
              <a:t>SI</a:t>
            </a:r>
            <a:r>
              <a:rPr lang="en-SG" dirty="0"/>
              <a:t>     (F. </a:t>
            </a:r>
            <a:r>
              <a:rPr lang="en-SG" dirty="0" err="1"/>
              <a:t>Zenke</a:t>
            </a:r>
            <a:r>
              <a:rPr lang="en-SG" dirty="0"/>
              <a:t>, et al</a:t>
            </a:r>
            <a:r>
              <a:rPr lang="en-SG" b="1" i="1" dirty="0"/>
              <a:t>.,  </a:t>
            </a:r>
            <a:r>
              <a:rPr lang="en-SG" dirty="0"/>
              <a:t>2017)</a:t>
            </a:r>
            <a:endParaRPr lang="en-US" dirty="0"/>
          </a:p>
          <a:p>
            <a:pPr lvl="1"/>
            <a:r>
              <a:rPr lang="en-US" dirty="0"/>
              <a:t>Knowledge Distillation</a:t>
            </a:r>
          </a:p>
          <a:p>
            <a:pPr lvl="2"/>
            <a:r>
              <a:rPr lang="en-SG" b="1" dirty="0" err="1">
                <a:solidFill>
                  <a:schemeClr val="tx2"/>
                </a:solidFill>
              </a:rPr>
              <a:t>LwF</a:t>
            </a:r>
            <a:r>
              <a:rPr lang="en-SG" dirty="0"/>
              <a:t> (Z. Li et al 2016)</a:t>
            </a:r>
          </a:p>
        </p:txBody>
      </p:sp>
    </p:spTree>
    <p:extLst>
      <p:ext uri="{BB962C8B-B14F-4D97-AF65-F5344CB8AC3E}">
        <p14:creationId xmlns:p14="http://schemas.microsoft.com/office/powerpoint/2010/main" val="37703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C9BC-B044-254A-A2AB-A3B62F90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Regularization based Lifelong Learning </a:t>
            </a:r>
            <a:br>
              <a:rPr lang="en-US" sz="3600" dirty="0"/>
            </a:br>
            <a:r>
              <a:rPr lang="en-US" sz="2400" i="1" dirty="0"/>
              <a:t>(</a:t>
            </a:r>
            <a:r>
              <a:rPr lang="en-SG" sz="1800" i="1" dirty="0">
                <a:cs typeface="Calibri" panose="020F0502020204030204" pitchFamily="34" charset="0"/>
              </a:rPr>
              <a:t>Continual Learning through Synaptic Intelligence (ICML 2017) F. </a:t>
            </a:r>
            <a:r>
              <a:rPr lang="en-SG" sz="1800" i="1" dirty="0" err="1">
                <a:cs typeface="Calibri" panose="020F0502020204030204" pitchFamily="34" charset="0"/>
              </a:rPr>
              <a:t>Zenke</a:t>
            </a:r>
            <a:r>
              <a:rPr lang="en-US" sz="1800" i="1" dirty="0">
                <a:cs typeface="Calibri" panose="020F0502020204030204" pitchFamily="34" charset="0"/>
              </a:rPr>
              <a:t>, et al.)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36CEE-760E-E146-9E68-01121003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We use </a:t>
                </a:r>
                <a:r>
                  <a:rPr lang="en-US" sz="2000" b="1" i="1" dirty="0">
                    <a:solidFill>
                      <a:schemeClr val="tx2"/>
                    </a:solidFill>
                  </a:rPr>
                  <a:t>’Synaptic Intelligence</a:t>
                </a:r>
                <a:r>
                  <a:rPr lang="en-US" sz="2000" dirty="0"/>
                  <a:t>’, based regularization for preserving parameters important for previously acquired knowledge.</a:t>
                </a:r>
              </a:p>
              <a:p>
                <a:r>
                  <a:rPr lang="en-US" sz="1800" dirty="0"/>
                  <a:t>Here, the loss term is augmented with an extra loss reflecting the importance of parameters.</a:t>
                </a:r>
                <a:endParaRPr lang="en-US" sz="1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1800" dirty="0"/>
                  <a:t>The importance of a parameter 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1800" b="1" baseline="-2500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sz="1800" dirty="0"/>
                  <a:t>) for a task 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is a measure of two quantities</a:t>
                </a:r>
              </a:p>
              <a:p>
                <a:pPr lvl="1"/>
                <a:r>
                  <a:rPr lang="en-US" sz="1600" dirty="0"/>
                  <a:t>Contribution of that parameter to the drop in loss over entire training trajectory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</m:sSubSup>
                  </m:oMath>
                </a14:m>
                <a:r>
                  <a:rPr lang="en-US" sz="1600" dirty="0"/>
                  <a:t>)</a:t>
                </a:r>
              </a:p>
              <a:p>
                <a:pPr lvl="1"/>
                <a:r>
                  <a:rPr lang="en-US" sz="1600" dirty="0"/>
                  <a:t>Change of parameter, after training on task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2"/>
                <a:r>
                  <a:rPr lang="en-US" sz="1200" b="1" dirty="0"/>
                  <a:t>Importance </a:t>
                </a:r>
              </a:p>
              <a:p>
                <a:pPr lvl="1"/>
                <a:endParaRPr lang="en-US" sz="16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36CEE-760E-E146-9E68-01121003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59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D28070-CC67-6747-861D-75AFC1521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295" y="2852936"/>
            <a:ext cx="2566209" cy="865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A3099-122D-4C4F-BA7B-1E29ACC0D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212" y="5257800"/>
            <a:ext cx="1824116" cy="6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55FE-95B2-4A40-B58A-73187B05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721E-B3B8-B54A-A922-2655D9B5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augmentation is used to tackle the </a:t>
            </a:r>
            <a:r>
              <a:rPr lang="en-US" sz="2400" i="1" dirty="0">
                <a:solidFill>
                  <a:schemeClr val="tx2"/>
                </a:solidFill>
              </a:rPr>
              <a:t>data imbalance problem</a:t>
            </a:r>
            <a:r>
              <a:rPr lang="en-US" sz="2400" dirty="0"/>
              <a:t> and improve generalization of the model, to </a:t>
            </a:r>
            <a:r>
              <a:rPr lang="en-US" sz="2400" i="1" dirty="0">
                <a:solidFill>
                  <a:schemeClr val="tx2"/>
                </a:solidFill>
              </a:rPr>
              <a:t>prevent overfitting </a:t>
            </a:r>
            <a:r>
              <a:rPr lang="en-US" sz="2400" dirty="0"/>
              <a:t>of the model.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38C19-6249-0349-AD17-A2A267F4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0" y="3429023"/>
            <a:ext cx="774625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8112-369D-2445-937D-61898634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C788-BB97-3C4C-AA67-AEDE6C01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training strategies were followed</a:t>
            </a:r>
          </a:p>
          <a:p>
            <a:pPr lvl="1"/>
            <a:r>
              <a:rPr lang="en-US" sz="2400" b="1" i="1" dirty="0">
                <a:solidFill>
                  <a:schemeClr val="tx2"/>
                </a:solidFill>
              </a:rPr>
              <a:t>Naïve</a:t>
            </a:r>
            <a:r>
              <a:rPr lang="en-US" sz="2400" dirty="0"/>
              <a:t>: Incremental batch learning using SGD</a:t>
            </a:r>
          </a:p>
          <a:p>
            <a:pPr lvl="1"/>
            <a:r>
              <a:rPr lang="en-US" sz="2400" b="1" i="1" dirty="0">
                <a:solidFill>
                  <a:schemeClr val="tx2"/>
                </a:solidFill>
              </a:rPr>
              <a:t>Cumulative</a:t>
            </a:r>
            <a:r>
              <a:rPr lang="en-US" sz="2400" dirty="0"/>
              <a:t> : Combined training of all tasks (to be used as upper bound accuracy)</a:t>
            </a:r>
          </a:p>
          <a:p>
            <a:pPr lvl="1"/>
            <a:r>
              <a:rPr lang="en-US" sz="2400" b="1" i="1" dirty="0">
                <a:solidFill>
                  <a:schemeClr val="tx2"/>
                </a:solidFill>
              </a:rPr>
              <a:t>SI</a:t>
            </a:r>
            <a:r>
              <a:rPr lang="en-US" sz="2400" dirty="0"/>
              <a:t> : Incremental batch learning using SGD with </a:t>
            </a:r>
            <a:r>
              <a:rPr lang="en-US" sz="2400" i="1" dirty="0">
                <a:solidFill>
                  <a:schemeClr val="tx2"/>
                </a:solidFill>
              </a:rPr>
              <a:t>Synaptic Intelligence</a:t>
            </a:r>
            <a:r>
              <a:rPr lang="en-US" sz="2400" i="1" dirty="0"/>
              <a:t> </a:t>
            </a:r>
            <a:r>
              <a:rPr lang="en-US" sz="2400" dirty="0"/>
              <a:t>based regularization</a:t>
            </a:r>
          </a:p>
          <a:p>
            <a:pPr lvl="1"/>
            <a:r>
              <a:rPr lang="en-US" sz="2400" b="1" i="1" dirty="0">
                <a:solidFill>
                  <a:schemeClr val="tx2"/>
                </a:solidFill>
              </a:rPr>
              <a:t>SI + Aug </a:t>
            </a:r>
            <a:r>
              <a:rPr lang="en-US" sz="2400" dirty="0"/>
              <a:t>: Incremental batch learning using SGD with </a:t>
            </a:r>
            <a:r>
              <a:rPr lang="en-US" sz="2400" i="1" dirty="0"/>
              <a:t>Synaptic Intelligence </a:t>
            </a:r>
            <a:r>
              <a:rPr lang="en-US" sz="2400" dirty="0"/>
              <a:t>based regularization and data augmentation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0327-7D75-D64A-97D6-D985E925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15F1-244E-3D4E-86CF-124346F0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30725"/>
          </a:xfrm>
        </p:spPr>
        <p:txBody>
          <a:bodyPr/>
          <a:lstStyle/>
          <a:p>
            <a:r>
              <a:rPr lang="en-US" dirty="0"/>
              <a:t>Evaluated Models</a:t>
            </a:r>
          </a:p>
          <a:p>
            <a:pPr lvl="1"/>
            <a:r>
              <a:rPr lang="en-US" dirty="0"/>
              <a:t>Resnet-18</a:t>
            </a:r>
          </a:p>
          <a:p>
            <a:pPr lvl="1"/>
            <a:r>
              <a:rPr lang="en-US" dirty="0"/>
              <a:t>Resnet-50</a:t>
            </a:r>
          </a:p>
          <a:p>
            <a:pPr lvl="1"/>
            <a:r>
              <a:rPr lang="en-US" dirty="0"/>
              <a:t>Resnet-152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9AEF1-40C8-0647-848E-93C5D8F5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379" y="2021993"/>
            <a:ext cx="4330824" cy="32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10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15814</TotalTime>
  <Words>355</Words>
  <Application>Microsoft Macintosh PowerPoint</Application>
  <PresentationFormat>On-screen Show (4:3)</PresentationFormat>
  <Paragraphs>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Garamond</vt:lpstr>
      <vt:lpstr>Times New Roman</vt:lpstr>
      <vt:lpstr>Wingdings</vt:lpstr>
      <vt:lpstr>Edge</vt:lpstr>
      <vt:lpstr>Lifelong Object Recognition using Regularization and Data Augmentation</vt:lpstr>
      <vt:lpstr>Outline</vt:lpstr>
      <vt:lpstr>Problem Statement</vt:lpstr>
      <vt:lpstr>Methodology</vt:lpstr>
      <vt:lpstr>Regularization based Lifelong Learning </vt:lpstr>
      <vt:lpstr>Regularization based Lifelong Learning  (Continual Learning through Synaptic Intelligence (ICML 2017) F. Zenke, et al.)</vt:lpstr>
      <vt:lpstr>Data Augmentation</vt:lpstr>
      <vt:lpstr>Training Methods</vt:lpstr>
      <vt:lpstr>Model Selection</vt:lpstr>
      <vt:lpstr>Training Parameters</vt:lpstr>
      <vt:lpstr>Experimental Results – First Round</vt:lpstr>
      <vt:lpstr>Experimental Results – Final Round</vt:lpstr>
      <vt:lpstr>Engineering Applications</vt:lpstr>
      <vt:lpstr>Conclusion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Gane Pathirannahelage Duvindu Piyasena</cp:lastModifiedBy>
  <cp:revision>1327</cp:revision>
  <dcterms:created xsi:type="dcterms:W3CDTF">2010-02-22T08:33:03Z</dcterms:created>
  <dcterms:modified xsi:type="dcterms:W3CDTF">2019-11-03T05:25:36Z</dcterms:modified>
</cp:coreProperties>
</file>