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43736"/>
            <a:ext cx="9144000" cy="5814695"/>
          </a:xfrm>
          <a:custGeom>
            <a:avLst/>
            <a:gdLst/>
            <a:ahLst/>
            <a:cxnLst/>
            <a:rect l="l" t="t" r="r" b="b"/>
            <a:pathLst>
              <a:path w="9144000" h="5814695">
                <a:moveTo>
                  <a:pt x="0" y="0"/>
                </a:moveTo>
                <a:lnTo>
                  <a:pt x="9144000" y="0"/>
                </a:lnTo>
                <a:lnTo>
                  <a:pt x="9144000" y="5814262"/>
                </a:lnTo>
                <a:lnTo>
                  <a:pt x="0" y="58142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55" y="2241804"/>
            <a:ext cx="8000888" cy="995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29" y="1185164"/>
            <a:ext cx="8155940" cy="361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3" Type="http://schemas.openxmlformats.org/officeDocument/2006/relationships/image" Target="../media/image26.png"/><Relationship Id="rId21" Type="http://schemas.openxmlformats.org/officeDocument/2006/relationships/image" Target="../media/image2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19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07390" marR="5080" indent="-694055">
              <a:lnSpc>
                <a:spcPts val="3790"/>
              </a:lnSpc>
              <a:spcBef>
                <a:spcPts val="265"/>
              </a:spcBef>
            </a:pPr>
            <a:r>
              <a:rPr dirty="0"/>
              <a:t>Selective </a:t>
            </a:r>
            <a:r>
              <a:rPr spc="-15" dirty="0"/>
              <a:t>Feature </a:t>
            </a:r>
            <a:r>
              <a:rPr spc="-5" dirty="0"/>
              <a:t>Learning </a:t>
            </a:r>
            <a:r>
              <a:rPr dirty="0"/>
              <a:t>with Filtering </a:t>
            </a:r>
            <a:r>
              <a:rPr spc="-5" dirty="0"/>
              <a:t>Out  Noisy Objects </a:t>
            </a:r>
            <a:r>
              <a:rPr dirty="0"/>
              <a:t>in </a:t>
            </a:r>
            <a:r>
              <a:rPr spc="-5" dirty="0"/>
              <a:t>Background</a:t>
            </a:r>
            <a:r>
              <a:rPr spc="15" dirty="0"/>
              <a:t> </a:t>
            </a:r>
            <a:r>
              <a:rPr spc="-5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106" y="3743306"/>
            <a:ext cx="6936740" cy="78295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sz="1800" spc="-10" dirty="0">
                <a:latin typeface="Tahoma"/>
                <a:cs typeface="Tahoma"/>
              </a:rPr>
              <a:t>Soonyoung </a:t>
            </a:r>
            <a:r>
              <a:rPr sz="1800" spc="-5" dirty="0">
                <a:latin typeface="Tahoma"/>
                <a:cs typeface="Tahoma"/>
              </a:rPr>
              <a:t>Song, Heechul </a:t>
            </a:r>
            <a:r>
              <a:rPr sz="1800" dirty="0">
                <a:latin typeface="Tahoma"/>
                <a:cs typeface="Tahoma"/>
              </a:rPr>
              <a:t>Bae, </a:t>
            </a:r>
            <a:r>
              <a:rPr sz="1800" spc="-10" dirty="0">
                <a:latin typeface="Tahoma"/>
                <a:cs typeface="Tahoma"/>
              </a:rPr>
              <a:t>Hyonyoung </a:t>
            </a:r>
            <a:r>
              <a:rPr sz="1800" spc="-5" dirty="0">
                <a:latin typeface="Tahoma"/>
                <a:cs typeface="Tahoma"/>
              </a:rPr>
              <a:t>Han and </a:t>
            </a:r>
            <a:r>
              <a:rPr sz="1800" spc="-20" dirty="0">
                <a:latin typeface="Tahoma"/>
                <a:cs typeface="Tahoma"/>
              </a:rPr>
              <a:t>Youngsung</a:t>
            </a:r>
            <a:r>
              <a:rPr sz="1800" spc="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Son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1400" spc="-5" dirty="0">
                <a:latin typeface="Tahoma"/>
                <a:cs typeface="Tahoma"/>
              </a:rPr>
              <a:t>Smart ICT </a:t>
            </a:r>
            <a:r>
              <a:rPr sz="1400" spc="-10" dirty="0">
                <a:latin typeface="Tahoma"/>
                <a:cs typeface="Tahoma"/>
              </a:rPr>
              <a:t>Convergence </a:t>
            </a:r>
            <a:r>
              <a:rPr sz="1400" spc="-5" dirty="0">
                <a:latin typeface="Tahoma"/>
                <a:cs typeface="Tahoma"/>
              </a:rPr>
              <a:t>Research Department, ETRI,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Korea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69" y="232154"/>
            <a:ext cx="2127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482" y="1219200"/>
            <a:ext cx="4215130" cy="4907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Lifelong </a:t>
            </a:r>
            <a:r>
              <a:rPr sz="1800" spc="-10" dirty="0">
                <a:latin typeface="Tahoma"/>
                <a:cs typeface="Tahoma"/>
              </a:rPr>
              <a:t>Robotic </a:t>
            </a:r>
            <a:r>
              <a:rPr sz="1800" spc="-5" dirty="0">
                <a:latin typeface="Tahoma"/>
                <a:cs typeface="Tahoma"/>
              </a:rPr>
              <a:t>Vision Challenge</a:t>
            </a:r>
            <a:endParaRPr sz="18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ahoma"/>
                <a:cs typeface="Tahoma"/>
              </a:rPr>
              <a:t>Online multi-task </a:t>
            </a:r>
            <a:r>
              <a:rPr sz="1600" spc="-10" dirty="0">
                <a:latin typeface="Tahoma"/>
                <a:cs typeface="Tahoma"/>
              </a:rPr>
              <a:t>learning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problem</a:t>
            </a:r>
            <a:endParaRPr sz="1600" dirty="0">
              <a:latin typeface="Tahoma"/>
              <a:cs typeface="Tahoma"/>
            </a:endParaRPr>
          </a:p>
          <a:p>
            <a:pPr marL="1155700" marR="5080" lvl="2" indent="-228600">
              <a:lnSpc>
                <a:spcPct val="101400"/>
              </a:lnSpc>
              <a:spcBef>
                <a:spcPts val="3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latin typeface="Tahoma"/>
                <a:cs typeface="Tahoma"/>
              </a:rPr>
              <a:t>Model </a:t>
            </a:r>
            <a:r>
              <a:rPr sz="1400" spc="-10" dirty="0">
                <a:latin typeface="Tahoma"/>
                <a:cs typeface="Tahoma"/>
              </a:rPr>
              <a:t>training </a:t>
            </a:r>
            <a:r>
              <a:rPr sz="1400" spc="-5" dirty="0">
                <a:latin typeface="Tahoma"/>
                <a:cs typeface="Tahoma"/>
              </a:rPr>
              <a:t>in situations </a:t>
            </a:r>
            <a:r>
              <a:rPr sz="1400" spc="-10" dirty="0">
                <a:latin typeface="Tahoma"/>
                <a:cs typeface="Tahoma"/>
              </a:rPr>
              <a:t>where </a:t>
            </a:r>
            <a:r>
              <a:rPr sz="1400" spc="-5" dirty="0">
                <a:latin typeface="Tahoma"/>
                <a:cs typeface="Tahoma"/>
              </a:rPr>
              <a:t>data 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presented sequentially </a:t>
            </a:r>
            <a:r>
              <a:rPr sz="1400" dirty="0">
                <a:latin typeface="Tahoma"/>
                <a:cs typeface="Tahoma"/>
              </a:rPr>
              <a:t>in </a:t>
            </a:r>
            <a:r>
              <a:rPr sz="1400" spc="-5" dirty="0">
                <a:latin typeface="Tahoma"/>
                <a:cs typeface="Tahoma"/>
              </a:rPr>
              <a:t>subset  form</a:t>
            </a:r>
            <a:endParaRPr sz="1400" dirty="0">
              <a:latin typeface="Tahoma"/>
              <a:cs typeface="Tahoma"/>
            </a:endParaRPr>
          </a:p>
          <a:p>
            <a:pPr marL="1155700" marR="412115" lvl="2" indent="-228600">
              <a:lnSpc>
                <a:spcPts val="1610"/>
              </a:lnSpc>
              <a:spcBef>
                <a:spcPts val="4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latin typeface="Tahoma"/>
                <a:cs typeface="Tahoma"/>
              </a:rPr>
              <a:t>Methodology for learning multiple  tasks simultaneously</a:t>
            </a:r>
            <a:endParaRPr sz="1400" dirty="0">
              <a:latin typeface="Tahoma"/>
              <a:cs typeface="Tahoma"/>
            </a:endParaRPr>
          </a:p>
          <a:p>
            <a:pPr marL="755650" marR="300355" lvl="1" indent="-285750">
              <a:lnSpc>
                <a:spcPts val="2900"/>
              </a:lnSpc>
              <a:spcBef>
                <a:spcPts val="2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ahoma"/>
                <a:cs typeface="Tahoma"/>
              </a:rPr>
              <a:t>Overcoming catastrophic forgetting  (semantic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drift)</a:t>
            </a:r>
            <a:endParaRPr sz="1600" dirty="0">
              <a:latin typeface="Tahoma"/>
              <a:cs typeface="Tahoma"/>
            </a:endParaRPr>
          </a:p>
          <a:p>
            <a:pPr marL="1155700" marR="345440" lvl="2" indent="-228600">
              <a:lnSpc>
                <a:spcPts val="2500"/>
              </a:lnSpc>
              <a:spcBef>
                <a:spcPts val="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-75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keep </a:t>
            </a:r>
            <a:r>
              <a:rPr sz="1400" dirty="0">
                <a:latin typeface="Tahoma"/>
                <a:cs typeface="Tahoma"/>
              </a:rPr>
              <a:t>old </a:t>
            </a:r>
            <a:r>
              <a:rPr sz="1400" spc="-5" dirty="0">
                <a:latin typeface="Tahoma"/>
                <a:cs typeface="Tahoma"/>
              </a:rPr>
              <a:t>memory from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5" dirty="0">
                <a:latin typeface="Tahoma"/>
                <a:cs typeface="Tahoma"/>
              </a:rPr>
              <a:t>new  </a:t>
            </a:r>
            <a:r>
              <a:rPr sz="1400" spc="-10" dirty="0">
                <a:latin typeface="Tahoma"/>
                <a:cs typeface="Tahoma"/>
              </a:rPr>
              <a:t>training</a:t>
            </a:r>
            <a:r>
              <a:rPr sz="1400" spc="-5" dirty="0">
                <a:latin typeface="Tahoma"/>
                <a:cs typeface="Tahoma"/>
              </a:rPr>
              <a:t> dataset</a:t>
            </a:r>
            <a:endParaRPr sz="1400" dirty="0">
              <a:latin typeface="Tahoma"/>
              <a:cs typeface="Tahoma"/>
            </a:endParaRPr>
          </a:p>
          <a:p>
            <a:pPr marL="755650" marR="452755" lvl="1" indent="-285750">
              <a:lnSpc>
                <a:spcPct val="1463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85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transfer </a:t>
            </a:r>
            <a:r>
              <a:rPr sz="1600" spc="-5" dirty="0">
                <a:latin typeface="Tahoma"/>
                <a:cs typeface="Tahoma"/>
              </a:rPr>
              <a:t>object </a:t>
            </a:r>
            <a:r>
              <a:rPr sz="1600" spc="-10" dirty="0">
                <a:latin typeface="Tahoma"/>
                <a:cs typeface="Tahoma"/>
              </a:rPr>
              <a:t>features </a:t>
            </a:r>
            <a:r>
              <a:rPr sz="1600" spc="-5" dirty="0">
                <a:latin typeface="Tahoma"/>
                <a:cs typeface="Tahoma"/>
              </a:rPr>
              <a:t>during  continual</a:t>
            </a:r>
            <a:r>
              <a:rPr sz="1600" spc="-10" dirty="0">
                <a:latin typeface="Tahoma"/>
                <a:cs typeface="Tahoma"/>
              </a:rPr>
              <a:t> learning</a:t>
            </a:r>
            <a:endParaRPr sz="1600" dirty="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latin typeface="Tahoma"/>
                <a:cs typeface="Tahoma"/>
              </a:rPr>
              <a:t>Memory replay</a:t>
            </a:r>
            <a:endParaRPr sz="1400" dirty="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-15" dirty="0">
                <a:latin typeface="Tahoma"/>
                <a:cs typeface="Tahoma"/>
              </a:rPr>
              <a:t>Weight </a:t>
            </a:r>
            <a:r>
              <a:rPr sz="1400" spc="-5" dirty="0">
                <a:latin typeface="Tahoma"/>
                <a:cs typeface="Tahoma"/>
              </a:rPr>
              <a:t>regularization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method</a:t>
            </a:r>
            <a:endParaRPr sz="1400" dirty="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latin typeface="Tahoma"/>
                <a:cs typeface="Tahoma"/>
              </a:rPr>
              <a:t>Self-expandable networks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378" y="4797158"/>
            <a:ext cx="4407115" cy="1923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4616" y="4792395"/>
            <a:ext cx="4417060" cy="1933575"/>
          </a:xfrm>
          <a:custGeom>
            <a:avLst/>
            <a:gdLst/>
            <a:ahLst/>
            <a:cxnLst/>
            <a:rect l="l" t="t" r="r" b="b"/>
            <a:pathLst>
              <a:path w="4417059" h="1933575">
                <a:moveTo>
                  <a:pt x="0" y="0"/>
                </a:moveTo>
                <a:lnTo>
                  <a:pt x="4416642" y="0"/>
                </a:lnTo>
                <a:lnTo>
                  <a:pt x="4416642" y="1933031"/>
                </a:lnTo>
                <a:lnTo>
                  <a:pt x="0" y="19330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9255" y="3078479"/>
            <a:ext cx="2773679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371" y="1581188"/>
            <a:ext cx="4263199" cy="12425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69" y="232154"/>
            <a:ext cx="2807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sz="28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85164"/>
            <a:ext cx="6128385" cy="1544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Region </a:t>
            </a:r>
            <a:r>
              <a:rPr sz="1800" spc="-5" dirty="0">
                <a:latin typeface="Tahoma"/>
                <a:cs typeface="Tahoma"/>
              </a:rPr>
              <a:t>of </a:t>
            </a:r>
            <a:r>
              <a:rPr sz="1800" dirty="0">
                <a:latin typeface="Tahoma"/>
                <a:cs typeface="Tahoma"/>
              </a:rPr>
              <a:t>Objects </a:t>
            </a:r>
            <a:r>
              <a:rPr sz="1800" spc="-5" dirty="0">
                <a:latin typeface="Tahoma"/>
                <a:cs typeface="Tahoma"/>
              </a:rPr>
              <a:t>(relative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scale)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ahoma"/>
                <a:cs typeface="Tahoma"/>
              </a:rPr>
              <a:t>Median relative size =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0.142</a:t>
            </a:r>
            <a:endParaRPr sz="16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10" dirty="0">
                <a:latin typeface="Tahoma"/>
                <a:cs typeface="Tahoma"/>
              </a:rPr>
              <a:t>Relative </a:t>
            </a:r>
            <a:r>
              <a:rPr sz="1600" spc="-5" dirty="0">
                <a:latin typeface="Tahoma"/>
                <a:cs typeface="Tahoma"/>
              </a:rPr>
              <a:t>size </a:t>
            </a:r>
            <a:r>
              <a:rPr sz="1600" spc="-10" dirty="0">
                <a:latin typeface="Tahoma"/>
                <a:cs typeface="Tahoma"/>
              </a:rPr>
              <a:t>difference: </a:t>
            </a:r>
            <a:r>
              <a:rPr sz="1600" spc="-5" dirty="0">
                <a:latin typeface="Tahoma"/>
                <a:cs typeface="Tahoma"/>
              </a:rPr>
              <a:t>4.14 = object@90% </a:t>
            </a:r>
            <a:r>
              <a:rPr sz="1600" dirty="0">
                <a:latin typeface="Tahoma"/>
                <a:cs typeface="Tahoma"/>
              </a:rPr>
              <a:t>/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object@10%</a:t>
            </a:r>
            <a:endParaRPr sz="1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Position </a:t>
            </a:r>
            <a:r>
              <a:rPr sz="1800" spc="-5" dirty="0">
                <a:latin typeface="Tahoma"/>
                <a:cs typeface="Tahoma"/>
              </a:rPr>
              <a:t>of </a:t>
            </a:r>
            <a:r>
              <a:rPr sz="1800" dirty="0">
                <a:latin typeface="Tahoma"/>
                <a:cs typeface="Tahoma"/>
              </a:rPr>
              <a:t>Objects </a:t>
            </a:r>
            <a:r>
              <a:rPr sz="1800" spc="-5" dirty="0">
                <a:latin typeface="Tahoma"/>
                <a:cs typeface="Tahoma"/>
              </a:rPr>
              <a:t>(relative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scale)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ahoma"/>
                <a:cs typeface="Tahoma"/>
              </a:rPr>
              <a:t>0.2&lt; center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object &lt;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0.8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011868"/>
            <a:ext cx="4132541" cy="2232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9801" y="2219782"/>
            <a:ext cx="3762844" cy="3010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347868"/>
            <a:ext cx="2070265" cy="1321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2539" y="5347868"/>
            <a:ext cx="2047201" cy="1306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5079" y="6092638"/>
            <a:ext cx="381000" cy="156210"/>
          </a:xfrm>
          <a:custGeom>
            <a:avLst/>
            <a:gdLst/>
            <a:ahLst/>
            <a:cxnLst/>
            <a:rect l="l" t="t" r="r" b="b"/>
            <a:pathLst>
              <a:path w="381000" h="156210">
                <a:moveTo>
                  <a:pt x="0" y="0"/>
                </a:moveTo>
                <a:lnTo>
                  <a:pt x="380604" y="0"/>
                </a:lnTo>
                <a:lnTo>
                  <a:pt x="380604" y="155780"/>
                </a:lnTo>
                <a:lnTo>
                  <a:pt x="0" y="1557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7713" y="5588582"/>
            <a:ext cx="1213485" cy="936625"/>
          </a:xfrm>
          <a:custGeom>
            <a:avLst/>
            <a:gdLst/>
            <a:ahLst/>
            <a:cxnLst/>
            <a:rect l="l" t="t" r="r" b="b"/>
            <a:pathLst>
              <a:path w="1213485" h="936625">
                <a:moveTo>
                  <a:pt x="0" y="0"/>
                </a:moveTo>
                <a:lnTo>
                  <a:pt x="1213220" y="0"/>
                </a:lnTo>
                <a:lnTo>
                  <a:pt x="1213220" y="936104"/>
                </a:lnTo>
                <a:lnTo>
                  <a:pt x="0" y="9361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809" y="4809477"/>
            <a:ext cx="581660" cy="1283335"/>
          </a:xfrm>
          <a:custGeom>
            <a:avLst/>
            <a:gdLst/>
            <a:ahLst/>
            <a:cxnLst/>
            <a:rect l="l" t="t" r="r" b="b"/>
            <a:pathLst>
              <a:path w="581660" h="1283335">
                <a:moveTo>
                  <a:pt x="540703" y="1216171"/>
                </a:moveTo>
                <a:lnTo>
                  <a:pt x="511717" y="1229114"/>
                </a:lnTo>
                <a:lnTo>
                  <a:pt x="577566" y="1283159"/>
                </a:lnTo>
                <a:lnTo>
                  <a:pt x="579988" y="1227766"/>
                </a:lnTo>
                <a:lnTo>
                  <a:pt x="545880" y="1227766"/>
                </a:lnTo>
                <a:lnTo>
                  <a:pt x="540703" y="1216171"/>
                </a:lnTo>
                <a:close/>
              </a:path>
              <a:path w="581660" h="1283335">
                <a:moveTo>
                  <a:pt x="552298" y="1210993"/>
                </a:moveTo>
                <a:lnTo>
                  <a:pt x="540703" y="1216171"/>
                </a:lnTo>
                <a:lnTo>
                  <a:pt x="545880" y="1227766"/>
                </a:lnTo>
                <a:lnTo>
                  <a:pt x="557475" y="1222588"/>
                </a:lnTo>
                <a:lnTo>
                  <a:pt x="552298" y="1210993"/>
                </a:lnTo>
                <a:close/>
              </a:path>
              <a:path w="581660" h="1283335">
                <a:moveTo>
                  <a:pt x="581287" y="1198048"/>
                </a:moveTo>
                <a:lnTo>
                  <a:pt x="552298" y="1210993"/>
                </a:lnTo>
                <a:lnTo>
                  <a:pt x="557475" y="1222588"/>
                </a:lnTo>
                <a:lnTo>
                  <a:pt x="545880" y="1227766"/>
                </a:lnTo>
                <a:lnTo>
                  <a:pt x="579988" y="1227766"/>
                </a:lnTo>
                <a:lnTo>
                  <a:pt x="581287" y="1198048"/>
                </a:lnTo>
                <a:close/>
              </a:path>
              <a:path w="581660" h="1283335">
                <a:moveTo>
                  <a:pt x="11596" y="0"/>
                </a:moveTo>
                <a:lnTo>
                  <a:pt x="0" y="5181"/>
                </a:lnTo>
                <a:lnTo>
                  <a:pt x="540703" y="1216171"/>
                </a:lnTo>
                <a:lnTo>
                  <a:pt x="552298" y="1210993"/>
                </a:lnTo>
                <a:lnTo>
                  <a:pt x="115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63496" y="3340493"/>
            <a:ext cx="1700530" cy="2248535"/>
          </a:xfrm>
          <a:custGeom>
            <a:avLst/>
            <a:gdLst/>
            <a:ahLst/>
            <a:cxnLst/>
            <a:rect l="l" t="t" r="r" b="b"/>
            <a:pathLst>
              <a:path w="1700529" h="2248535">
                <a:moveTo>
                  <a:pt x="1649390" y="2191120"/>
                </a:moveTo>
                <a:lnTo>
                  <a:pt x="1624063" y="2210257"/>
                </a:lnTo>
                <a:lnTo>
                  <a:pt x="1700390" y="2248089"/>
                </a:lnTo>
                <a:lnTo>
                  <a:pt x="1691705" y="2201252"/>
                </a:lnTo>
                <a:lnTo>
                  <a:pt x="1657045" y="2201252"/>
                </a:lnTo>
                <a:lnTo>
                  <a:pt x="1649390" y="2191120"/>
                </a:lnTo>
                <a:close/>
              </a:path>
              <a:path w="1700529" h="2248535">
                <a:moveTo>
                  <a:pt x="1659525" y="2183462"/>
                </a:moveTo>
                <a:lnTo>
                  <a:pt x="1649390" y="2191120"/>
                </a:lnTo>
                <a:lnTo>
                  <a:pt x="1657045" y="2201252"/>
                </a:lnTo>
                <a:lnTo>
                  <a:pt x="1667179" y="2193594"/>
                </a:lnTo>
                <a:lnTo>
                  <a:pt x="1659525" y="2183462"/>
                </a:lnTo>
                <a:close/>
              </a:path>
              <a:path w="1700529" h="2248535">
                <a:moveTo>
                  <a:pt x="1684858" y="2164321"/>
                </a:moveTo>
                <a:lnTo>
                  <a:pt x="1659525" y="2183462"/>
                </a:lnTo>
                <a:lnTo>
                  <a:pt x="1667179" y="2193594"/>
                </a:lnTo>
                <a:lnTo>
                  <a:pt x="1657045" y="2201252"/>
                </a:lnTo>
                <a:lnTo>
                  <a:pt x="1691705" y="2201252"/>
                </a:lnTo>
                <a:lnTo>
                  <a:pt x="1684858" y="2164321"/>
                </a:lnTo>
                <a:close/>
              </a:path>
              <a:path w="1700529" h="2248535">
                <a:moveTo>
                  <a:pt x="10121" y="0"/>
                </a:moveTo>
                <a:lnTo>
                  <a:pt x="0" y="7658"/>
                </a:lnTo>
                <a:lnTo>
                  <a:pt x="1649390" y="2191120"/>
                </a:lnTo>
                <a:lnTo>
                  <a:pt x="1659525" y="2183462"/>
                </a:lnTo>
                <a:lnTo>
                  <a:pt x="101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42210" y="4563871"/>
            <a:ext cx="1962785" cy="30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5" baseline="-33950" dirty="0">
                <a:latin typeface="Trebuchet MS"/>
                <a:cs typeface="Trebuchet MS"/>
              </a:rPr>
              <a:t>Relative </a:t>
            </a:r>
            <a:r>
              <a:rPr sz="1350" b="1" spc="-7" baseline="-33950" dirty="0">
                <a:latin typeface="Trebuchet MS"/>
                <a:cs typeface="Trebuchet MS"/>
              </a:rPr>
              <a:t>Scale </a:t>
            </a:r>
            <a:r>
              <a:rPr sz="1350" b="1" spc="179" baseline="-33950" dirty="0">
                <a:latin typeface="Trebuchet MS"/>
                <a:cs typeface="Trebuchet MS"/>
              </a:rPr>
              <a:t>=</a:t>
            </a:r>
            <a:r>
              <a:rPr sz="900" b="1" u="sng" spc="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2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sqrt(area(Object))</a:t>
            </a:r>
            <a:endParaRPr sz="900">
              <a:latin typeface="Trebuchet MS"/>
              <a:cs typeface="Trebuchet MS"/>
            </a:endParaRPr>
          </a:p>
          <a:p>
            <a:pPr marL="993775">
              <a:lnSpc>
                <a:spcPct val="100000"/>
              </a:lnSpc>
              <a:spcBef>
                <a:spcPts val="20"/>
              </a:spcBef>
            </a:pPr>
            <a:r>
              <a:rPr sz="900" b="1" spc="5" dirty="0">
                <a:latin typeface="Trebuchet MS"/>
                <a:cs typeface="Trebuchet MS"/>
              </a:rPr>
              <a:t>sqrt(area(Image))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14493" y="5521858"/>
            <a:ext cx="1889556" cy="10695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7169" y="5521858"/>
            <a:ext cx="1889556" cy="10695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0113" y="6011843"/>
            <a:ext cx="175374" cy="1753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0390" y="6229319"/>
            <a:ext cx="175374" cy="1753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3547" y="3942295"/>
            <a:ext cx="389255" cy="2096770"/>
          </a:xfrm>
          <a:custGeom>
            <a:avLst/>
            <a:gdLst/>
            <a:ahLst/>
            <a:cxnLst/>
            <a:rect l="l" t="t" r="r" b="b"/>
            <a:pathLst>
              <a:path w="389254" h="2096770">
                <a:moveTo>
                  <a:pt x="345305" y="74032"/>
                </a:moveTo>
                <a:lnTo>
                  <a:pt x="0" y="2094160"/>
                </a:lnTo>
                <a:lnTo>
                  <a:pt x="12509" y="2096300"/>
                </a:lnTo>
                <a:lnTo>
                  <a:pt x="357816" y="76170"/>
                </a:lnTo>
                <a:lnTo>
                  <a:pt x="345305" y="74032"/>
                </a:lnTo>
                <a:close/>
              </a:path>
              <a:path w="389254" h="2096770">
                <a:moveTo>
                  <a:pt x="383047" y="61506"/>
                </a:moveTo>
                <a:lnTo>
                  <a:pt x="347446" y="61506"/>
                </a:lnTo>
                <a:lnTo>
                  <a:pt x="359956" y="63652"/>
                </a:lnTo>
                <a:lnTo>
                  <a:pt x="357816" y="76170"/>
                </a:lnTo>
                <a:lnTo>
                  <a:pt x="389115" y="81521"/>
                </a:lnTo>
                <a:lnTo>
                  <a:pt x="383047" y="61506"/>
                </a:lnTo>
                <a:close/>
              </a:path>
              <a:path w="389254" h="2096770">
                <a:moveTo>
                  <a:pt x="347446" y="61506"/>
                </a:moveTo>
                <a:lnTo>
                  <a:pt x="345305" y="74032"/>
                </a:lnTo>
                <a:lnTo>
                  <a:pt x="357816" y="76170"/>
                </a:lnTo>
                <a:lnTo>
                  <a:pt x="359956" y="63652"/>
                </a:lnTo>
                <a:lnTo>
                  <a:pt x="347446" y="61506"/>
                </a:lnTo>
                <a:close/>
              </a:path>
              <a:path w="389254" h="2096770">
                <a:moveTo>
                  <a:pt x="364401" y="0"/>
                </a:moveTo>
                <a:lnTo>
                  <a:pt x="314007" y="68681"/>
                </a:lnTo>
                <a:lnTo>
                  <a:pt x="345305" y="74032"/>
                </a:lnTo>
                <a:lnTo>
                  <a:pt x="347446" y="61506"/>
                </a:lnTo>
                <a:lnTo>
                  <a:pt x="383047" y="61506"/>
                </a:lnTo>
                <a:lnTo>
                  <a:pt x="364401" y="0"/>
                </a:lnTo>
                <a:close/>
              </a:path>
            </a:pathLst>
          </a:custGeom>
          <a:solidFill>
            <a:srgbClr val="10F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8087" y="4257268"/>
            <a:ext cx="986155" cy="1975485"/>
          </a:xfrm>
          <a:custGeom>
            <a:avLst/>
            <a:gdLst/>
            <a:ahLst/>
            <a:cxnLst/>
            <a:rect l="l" t="t" r="r" b="b"/>
            <a:pathLst>
              <a:path w="986154" h="1975485">
                <a:moveTo>
                  <a:pt x="39801" y="65425"/>
                </a:moveTo>
                <a:lnTo>
                  <a:pt x="28433" y="71074"/>
                </a:lnTo>
                <a:lnTo>
                  <a:pt x="974305" y="1974876"/>
                </a:lnTo>
                <a:lnTo>
                  <a:pt x="985672" y="1969225"/>
                </a:lnTo>
                <a:lnTo>
                  <a:pt x="39801" y="65425"/>
                </a:lnTo>
                <a:close/>
              </a:path>
              <a:path w="986154" h="1975485">
                <a:moveTo>
                  <a:pt x="215" y="0"/>
                </a:moveTo>
                <a:lnTo>
                  <a:pt x="0" y="85204"/>
                </a:lnTo>
                <a:lnTo>
                  <a:pt x="28433" y="71074"/>
                </a:lnTo>
                <a:lnTo>
                  <a:pt x="22783" y="59702"/>
                </a:lnTo>
                <a:lnTo>
                  <a:pt x="34150" y="54051"/>
                </a:lnTo>
                <a:lnTo>
                  <a:pt x="62691" y="54051"/>
                </a:lnTo>
                <a:lnTo>
                  <a:pt x="68237" y="51295"/>
                </a:lnTo>
                <a:lnTo>
                  <a:pt x="215" y="0"/>
                </a:lnTo>
                <a:close/>
              </a:path>
              <a:path w="986154" h="1975485">
                <a:moveTo>
                  <a:pt x="34150" y="54051"/>
                </a:moveTo>
                <a:lnTo>
                  <a:pt x="22783" y="59702"/>
                </a:lnTo>
                <a:lnTo>
                  <a:pt x="28433" y="71074"/>
                </a:lnTo>
                <a:lnTo>
                  <a:pt x="39801" y="65425"/>
                </a:lnTo>
                <a:lnTo>
                  <a:pt x="34150" y="54051"/>
                </a:lnTo>
                <a:close/>
              </a:path>
              <a:path w="986154" h="1975485">
                <a:moveTo>
                  <a:pt x="62691" y="54051"/>
                </a:moveTo>
                <a:lnTo>
                  <a:pt x="34150" y="54051"/>
                </a:lnTo>
                <a:lnTo>
                  <a:pt x="39801" y="65425"/>
                </a:lnTo>
                <a:lnTo>
                  <a:pt x="62691" y="54051"/>
                </a:lnTo>
                <a:close/>
              </a:path>
            </a:pathLst>
          </a:custGeom>
          <a:solidFill>
            <a:srgbClr val="10F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3608" y="4206735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1" y="7774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8551" y="3367646"/>
            <a:ext cx="0" cy="1621790"/>
          </a:xfrm>
          <a:custGeom>
            <a:avLst/>
            <a:gdLst/>
            <a:ahLst/>
            <a:cxnLst/>
            <a:rect l="l" t="t" r="r" b="b"/>
            <a:pathLst>
              <a:path h="1621789">
                <a:moveTo>
                  <a:pt x="0" y="0"/>
                </a:moveTo>
                <a:lnTo>
                  <a:pt x="1" y="1621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7837" y="4354614"/>
            <a:ext cx="762635" cy="50800"/>
          </a:xfrm>
          <a:custGeom>
            <a:avLst/>
            <a:gdLst/>
            <a:ahLst/>
            <a:cxnLst/>
            <a:rect l="l" t="t" r="r" b="b"/>
            <a:pathLst>
              <a:path w="762635" h="50800">
                <a:moveTo>
                  <a:pt x="50800" y="0"/>
                </a:moveTo>
                <a:lnTo>
                  <a:pt x="0" y="25399"/>
                </a:lnTo>
                <a:lnTo>
                  <a:pt x="50800" y="50799"/>
                </a:lnTo>
                <a:lnTo>
                  <a:pt x="50800" y="30162"/>
                </a:lnTo>
                <a:lnTo>
                  <a:pt x="38100" y="30162"/>
                </a:lnTo>
                <a:lnTo>
                  <a:pt x="38100" y="20637"/>
                </a:lnTo>
                <a:lnTo>
                  <a:pt x="50800" y="20637"/>
                </a:lnTo>
                <a:lnTo>
                  <a:pt x="50800" y="0"/>
                </a:lnTo>
                <a:close/>
              </a:path>
              <a:path w="762635" h="50800">
                <a:moveTo>
                  <a:pt x="711274" y="0"/>
                </a:moveTo>
                <a:lnTo>
                  <a:pt x="711274" y="50799"/>
                </a:lnTo>
                <a:lnTo>
                  <a:pt x="752549" y="30162"/>
                </a:lnTo>
                <a:lnTo>
                  <a:pt x="723974" y="30162"/>
                </a:lnTo>
                <a:lnTo>
                  <a:pt x="723974" y="20637"/>
                </a:lnTo>
                <a:lnTo>
                  <a:pt x="752549" y="20637"/>
                </a:lnTo>
                <a:lnTo>
                  <a:pt x="711274" y="0"/>
                </a:lnTo>
                <a:close/>
              </a:path>
              <a:path w="762635" h="50800">
                <a:moveTo>
                  <a:pt x="50800" y="20637"/>
                </a:moveTo>
                <a:lnTo>
                  <a:pt x="38100" y="20637"/>
                </a:lnTo>
                <a:lnTo>
                  <a:pt x="38100" y="30162"/>
                </a:lnTo>
                <a:lnTo>
                  <a:pt x="50800" y="30162"/>
                </a:lnTo>
                <a:lnTo>
                  <a:pt x="50800" y="20637"/>
                </a:lnTo>
                <a:close/>
              </a:path>
              <a:path w="762635" h="50800">
                <a:moveTo>
                  <a:pt x="711274" y="20637"/>
                </a:moveTo>
                <a:lnTo>
                  <a:pt x="50800" y="20637"/>
                </a:lnTo>
                <a:lnTo>
                  <a:pt x="50800" y="30162"/>
                </a:lnTo>
                <a:lnTo>
                  <a:pt x="711274" y="30162"/>
                </a:lnTo>
                <a:lnTo>
                  <a:pt x="711274" y="20637"/>
                </a:lnTo>
                <a:close/>
              </a:path>
              <a:path w="762635" h="50800">
                <a:moveTo>
                  <a:pt x="752549" y="20637"/>
                </a:moveTo>
                <a:lnTo>
                  <a:pt x="723974" y="20637"/>
                </a:lnTo>
                <a:lnTo>
                  <a:pt x="723974" y="30162"/>
                </a:lnTo>
                <a:lnTo>
                  <a:pt x="752549" y="30162"/>
                </a:lnTo>
                <a:lnTo>
                  <a:pt x="762074" y="25399"/>
                </a:lnTo>
                <a:lnTo>
                  <a:pt x="752549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7038" y="4191000"/>
            <a:ext cx="191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rebuchet MS"/>
                <a:cs typeface="Trebuchet MS"/>
              </a:rPr>
              <a:t>4X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69" y="232154"/>
            <a:ext cx="2807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sz="28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6020"/>
            <a:ext cx="741299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What </a:t>
            </a:r>
            <a:r>
              <a:rPr sz="1800" spc="-5" dirty="0">
                <a:latin typeface="Tahoma"/>
                <a:cs typeface="Tahoma"/>
              </a:rPr>
              <a:t>makes object detection harder than </a:t>
            </a:r>
            <a:r>
              <a:rPr sz="1800" dirty="0">
                <a:latin typeface="Tahoma"/>
                <a:cs typeface="Tahoma"/>
              </a:rPr>
              <a:t>image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classification?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Small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scale variation</a:t>
            </a:r>
            <a:r>
              <a:rPr sz="1400" spc="-5" dirty="0">
                <a:latin typeface="Tahoma"/>
                <a:cs typeface="Tahoma"/>
              </a:rPr>
              <a:t>(4x vs. </a:t>
            </a:r>
            <a:r>
              <a:rPr sz="1400" spc="-10" dirty="0">
                <a:latin typeface="Tahoma"/>
                <a:cs typeface="Tahoma"/>
              </a:rPr>
              <a:t>20x)</a:t>
            </a:r>
            <a:r>
              <a:rPr sz="1800" spc="-10" dirty="0">
                <a:latin typeface="Tahoma"/>
                <a:cs typeface="Tahoma"/>
              </a:rPr>
              <a:t>, </a:t>
            </a:r>
            <a:r>
              <a:rPr sz="1800" spc="-5" dirty="0">
                <a:latin typeface="Tahoma"/>
                <a:cs typeface="Tahoma"/>
              </a:rPr>
              <a:t>but most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small objects</a:t>
            </a:r>
            <a:r>
              <a:rPr sz="1400" spc="-5" dirty="0">
                <a:latin typeface="Tahoma"/>
                <a:cs typeface="Tahoma"/>
              </a:rPr>
              <a:t>(90% vs.</a:t>
            </a:r>
            <a:r>
              <a:rPr sz="1400" spc="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80%)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900" y="1961489"/>
            <a:ext cx="4132535" cy="2232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3904" y="3515359"/>
            <a:ext cx="1962785" cy="30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5" baseline="-33950" dirty="0">
                <a:latin typeface="Trebuchet MS"/>
                <a:cs typeface="Trebuchet MS"/>
              </a:rPr>
              <a:t>Relative </a:t>
            </a:r>
            <a:r>
              <a:rPr sz="1350" b="1" spc="-7" baseline="-33950" dirty="0">
                <a:latin typeface="Trebuchet MS"/>
                <a:cs typeface="Trebuchet MS"/>
              </a:rPr>
              <a:t>Scale </a:t>
            </a:r>
            <a:r>
              <a:rPr sz="1350" b="1" spc="179" baseline="-33950" dirty="0">
                <a:latin typeface="Trebuchet MS"/>
                <a:cs typeface="Trebuchet MS"/>
              </a:rPr>
              <a:t>=</a:t>
            </a:r>
            <a:r>
              <a:rPr sz="900" b="1" u="sng" spc="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2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sqrt(area(Object))</a:t>
            </a:r>
            <a:endParaRPr sz="900">
              <a:latin typeface="Trebuchet MS"/>
              <a:cs typeface="Trebuchet MS"/>
            </a:endParaRPr>
          </a:p>
          <a:p>
            <a:pPr marL="993775">
              <a:lnSpc>
                <a:spcPct val="100000"/>
              </a:lnSpc>
              <a:spcBef>
                <a:spcPts val="20"/>
              </a:spcBef>
            </a:pPr>
            <a:r>
              <a:rPr sz="900" b="1" spc="5" dirty="0">
                <a:latin typeface="Trebuchet MS"/>
                <a:cs typeface="Trebuchet MS"/>
              </a:rPr>
              <a:t>sqrt(area(Image))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5309" y="3156356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1" y="7774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0258" y="2317267"/>
            <a:ext cx="0" cy="1621790"/>
          </a:xfrm>
          <a:custGeom>
            <a:avLst/>
            <a:gdLst/>
            <a:ahLst/>
            <a:cxnLst/>
            <a:rect l="l" t="t" r="r" b="b"/>
            <a:pathLst>
              <a:path h="1621789">
                <a:moveTo>
                  <a:pt x="0" y="0"/>
                </a:moveTo>
                <a:lnTo>
                  <a:pt x="1" y="1621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9538" y="3304247"/>
            <a:ext cx="762635" cy="50800"/>
          </a:xfrm>
          <a:custGeom>
            <a:avLst/>
            <a:gdLst/>
            <a:ahLst/>
            <a:cxnLst/>
            <a:rect l="l" t="t" r="r" b="b"/>
            <a:pathLst>
              <a:path w="762635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162"/>
                </a:lnTo>
                <a:lnTo>
                  <a:pt x="38100" y="30162"/>
                </a:lnTo>
                <a:lnTo>
                  <a:pt x="38100" y="20637"/>
                </a:lnTo>
                <a:lnTo>
                  <a:pt x="50800" y="20637"/>
                </a:lnTo>
                <a:lnTo>
                  <a:pt x="50800" y="0"/>
                </a:lnTo>
                <a:close/>
              </a:path>
              <a:path w="762635" h="50800">
                <a:moveTo>
                  <a:pt x="711268" y="0"/>
                </a:moveTo>
                <a:lnTo>
                  <a:pt x="711268" y="50800"/>
                </a:lnTo>
                <a:lnTo>
                  <a:pt x="752543" y="30162"/>
                </a:lnTo>
                <a:lnTo>
                  <a:pt x="723968" y="30162"/>
                </a:lnTo>
                <a:lnTo>
                  <a:pt x="723968" y="20637"/>
                </a:lnTo>
                <a:lnTo>
                  <a:pt x="752543" y="20637"/>
                </a:lnTo>
                <a:lnTo>
                  <a:pt x="711268" y="0"/>
                </a:lnTo>
                <a:close/>
              </a:path>
              <a:path w="762635" h="50800">
                <a:moveTo>
                  <a:pt x="50800" y="20637"/>
                </a:moveTo>
                <a:lnTo>
                  <a:pt x="38100" y="20637"/>
                </a:lnTo>
                <a:lnTo>
                  <a:pt x="38100" y="30162"/>
                </a:lnTo>
                <a:lnTo>
                  <a:pt x="50800" y="30162"/>
                </a:lnTo>
                <a:lnTo>
                  <a:pt x="50800" y="20637"/>
                </a:lnTo>
                <a:close/>
              </a:path>
              <a:path w="762635" h="50800">
                <a:moveTo>
                  <a:pt x="711268" y="20637"/>
                </a:moveTo>
                <a:lnTo>
                  <a:pt x="50800" y="20637"/>
                </a:lnTo>
                <a:lnTo>
                  <a:pt x="50800" y="30162"/>
                </a:lnTo>
                <a:lnTo>
                  <a:pt x="711268" y="30162"/>
                </a:lnTo>
                <a:lnTo>
                  <a:pt x="711268" y="20637"/>
                </a:lnTo>
                <a:close/>
              </a:path>
              <a:path w="762635" h="50800">
                <a:moveTo>
                  <a:pt x="752543" y="20637"/>
                </a:moveTo>
                <a:lnTo>
                  <a:pt x="723968" y="20637"/>
                </a:lnTo>
                <a:lnTo>
                  <a:pt x="723968" y="30162"/>
                </a:lnTo>
                <a:lnTo>
                  <a:pt x="752543" y="30162"/>
                </a:lnTo>
                <a:lnTo>
                  <a:pt x="762068" y="25400"/>
                </a:lnTo>
                <a:lnTo>
                  <a:pt x="752543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8735" y="3139440"/>
            <a:ext cx="191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rebuchet MS"/>
                <a:cs typeface="Trebuchet MS"/>
              </a:rPr>
              <a:t>4X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755" y="4332897"/>
            <a:ext cx="4288993" cy="2120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0269" y="2118004"/>
            <a:ext cx="0" cy="3942715"/>
          </a:xfrm>
          <a:custGeom>
            <a:avLst/>
            <a:gdLst/>
            <a:ahLst/>
            <a:cxnLst/>
            <a:rect l="l" t="t" r="r" b="b"/>
            <a:pathLst>
              <a:path h="3942715">
                <a:moveTo>
                  <a:pt x="0" y="0"/>
                </a:moveTo>
                <a:lnTo>
                  <a:pt x="1" y="3942342"/>
                </a:lnTo>
              </a:path>
            </a:pathLst>
          </a:custGeom>
          <a:ln w="28575">
            <a:solidFill>
              <a:srgbClr val="FF1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369" y="4698885"/>
            <a:ext cx="1038225" cy="76200"/>
          </a:xfrm>
          <a:custGeom>
            <a:avLst/>
            <a:gdLst/>
            <a:ahLst/>
            <a:cxnLst/>
            <a:rect l="l" t="t" r="r" b="b"/>
            <a:pathLst>
              <a:path w="1038225" h="76200">
                <a:moveTo>
                  <a:pt x="1037802" y="28575"/>
                </a:moveTo>
                <a:lnTo>
                  <a:pt x="961602" y="28575"/>
                </a:lnTo>
                <a:lnTo>
                  <a:pt x="961602" y="47625"/>
                </a:lnTo>
                <a:lnTo>
                  <a:pt x="1037802" y="47625"/>
                </a:lnTo>
                <a:lnTo>
                  <a:pt x="1037802" y="28575"/>
                </a:lnTo>
                <a:close/>
              </a:path>
              <a:path w="1038225" h="76200">
                <a:moveTo>
                  <a:pt x="904452" y="28575"/>
                </a:moveTo>
                <a:lnTo>
                  <a:pt x="828252" y="28575"/>
                </a:lnTo>
                <a:lnTo>
                  <a:pt x="828252" y="47625"/>
                </a:lnTo>
                <a:lnTo>
                  <a:pt x="904452" y="47625"/>
                </a:lnTo>
                <a:lnTo>
                  <a:pt x="904452" y="28575"/>
                </a:lnTo>
                <a:close/>
              </a:path>
              <a:path w="1038225" h="76200">
                <a:moveTo>
                  <a:pt x="771102" y="28575"/>
                </a:moveTo>
                <a:lnTo>
                  <a:pt x="694902" y="28575"/>
                </a:lnTo>
                <a:lnTo>
                  <a:pt x="694902" y="47625"/>
                </a:lnTo>
                <a:lnTo>
                  <a:pt x="771102" y="47625"/>
                </a:lnTo>
                <a:lnTo>
                  <a:pt x="771102" y="28575"/>
                </a:lnTo>
                <a:close/>
              </a:path>
              <a:path w="1038225" h="76200">
                <a:moveTo>
                  <a:pt x="637750" y="28575"/>
                </a:moveTo>
                <a:lnTo>
                  <a:pt x="561550" y="28575"/>
                </a:lnTo>
                <a:lnTo>
                  <a:pt x="561550" y="47625"/>
                </a:lnTo>
                <a:lnTo>
                  <a:pt x="637750" y="47625"/>
                </a:lnTo>
                <a:lnTo>
                  <a:pt x="637750" y="28575"/>
                </a:lnTo>
                <a:close/>
              </a:path>
              <a:path w="1038225" h="76200">
                <a:moveTo>
                  <a:pt x="504400" y="28575"/>
                </a:moveTo>
                <a:lnTo>
                  <a:pt x="428200" y="28575"/>
                </a:lnTo>
                <a:lnTo>
                  <a:pt x="428200" y="47625"/>
                </a:lnTo>
                <a:lnTo>
                  <a:pt x="504400" y="47625"/>
                </a:lnTo>
                <a:lnTo>
                  <a:pt x="504400" y="28575"/>
                </a:lnTo>
                <a:close/>
              </a:path>
              <a:path w="1038225" h="76200">
                <a:moveTo>
                  <a:pt x="371050" y="28575"/>
                </a:moveTo>
                <a:lnTo>
                  <a:pt x="294850" y="28575"/>
                </a:lnTo>
                <a:lnTo>
                  <a:pt x="294850" y="47625"/>
                </a:lnTo>
                <a:lnTo>
                  <a:pt x="371050" y="47625"/>
                </a:lnTo>
                <a:lnTo>
                  <a:pt x="371050" y="28575"/>
                </a:lnTo>
                <a:close/>
              </a:path>
              <a:path w="1038225" h="76200">
                <a:moveTo>
                  <a:pt x="237700" y="28575"/>
                </a:moveTo>
                <a:lnTo>
                  <a:pt x="161500" y="28575"/>
                </a:lnTo>
                <a:lnTo>
                  <a:pt x="161500" y="47625"/>
                </a:lnTo>
                <a:lnTo>
                  <a:pt x="237700" y="47625"/>
                </a:lnTo>
                <a:lnTo>
                  <a:pt x="237700" y="28575"/>
                </a:lnTo>
                <a:close/>
              </a:path>
              <a:path w="10382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03822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038225" h="76200">
                <a:moveTo>
                  <a:pt x="1043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04350" y="47625"/>
                </a:lnTo>
                <a:lnTo>
                  <a:pt x="104350" y="28575"/>
                </a:lnTo>
                <a:close/>
              </a:path>
            </a:pathLst>
          </a:custGeom>
          <a:solidFill>
            <a:srgbClr val="FF1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6194" y="3966667"/>
            <a:ext cx="0" cy="770890"/>
          </a:xfrm>
          <a:custGeom>
            <a:avLst/>
            <a:gdLst/>
            <a:ahLst/>
            <a:cxnLst/>
            <a:rect l="l" t="t" r="r" b="b"/>
            <a:pathLst>
              <a:path h="770889">
                <a:moveTo>
                  <a:pt x="0" y="0"/>
                </a:moveTo>
                <a:lnTo>
                  <a:pt x="1" y="770316"/>
                </a:lnTo>
              </a:path>
            </a:pathLst>
          </a:custGeom>
          <a:ln w="28575">
            <a:solidFill>
              <a:srgbClr val="FF1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2644" y="3964482"/>
            <a:ext cx="1576209" cy="641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2644" y="5377614"/>
            <a:ext cx="1587309" cy="647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4636" y="2118004"/>
            <a:ext cx="1655317" cy="667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73980" y="2846832"/>
            <a:ext cx="3026410" cy="6902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010285">
              <a:lnSpc>
                <a:spcPts val="1300"/>
              </a:lnSpc>
              <a:spcBef>
                <a:spcPts val="160"/>
              </a:spcBef>
            </a:pPr>
            <a:r>
              <a:rPr sz="1100" dirty="0">
                <a:latin typeface="Arial"/>
                <a:cs typeface="Arial"/>
              </a:rPr>
              <a:t># of classes in </a:t>
            </a:r>
            <a:r>
              <a:rPr sz="1100" spc="-5" dirty="0">
                <a:latin typeface="Arial"/>
                <a:cs typeface="Arial"/>
              </a:rPr>
              <a:t>OpenLORIS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19  # of </a:t>
            </a:r>
            <a:r>
              <a:rPr sz="1100" spc="-5" dirty="0">
                <a:latin typeface="Arial"/>
                <a:cs typeface="Arial"/>
              </a:rPr>
              <a:t>instance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69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# of view 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260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Arial"/>
                <a:cs typeface="Arial"/>
              </a:rPr>
              <a:t>+ illumination, occlusion, object pixel size,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clutter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9780" y="5529579"/>
            <a:ext cx="588645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0904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since </a:t>
            </a:r>
            <a:r>
              <a:rPr sz="1000" spc="-5" dirty="0">
                <a:latin typeface="Tahoma"/>
                <a:cs typeface="Tahoma"/>
              </a:rPr>
              <a:t>AlexNet was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proposed,</a:t>
            </a:r>
            <a:endParaRPr sz="1000" dirty="0">
              <a:latin typeface="Tahoma"/>
              <a:cs typeface="Tahoma"/>
            </a:endParaRPr>
          </a:p>
          <a:p>
            <a:pPr marL="3430904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the </a:t>
            </a:r>
            <a:r>
              <a:rPr sz="1000" spc="-5" dirty="0">
                <a:latin typeface="Tahoma"/>
                <a:cs typeface="Tahoma"/>
              </a:rPr>
              <a:t>top-5 error </a:t>
            </a:r>
            <a:r>
              <a:rPr sz="1000" spc="-10" dirty="0">
                <a:latin typeface="Tahoma"/>
                <a:cs typeface="Tahoma"/>
              </a:rPr>
              <a:t>on </a:t>
            </a:r>
            <a:r>
              <a:rPr sz="1000" spc="-5" dirty="0">
                <a:latin typeface="Tahoma"/>
                <a:cs typeface="Tahoma"/>
              </a:rPr>
              <a:t>ImageNet 15%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spc="-5" dirty="0">
                <a:latin typeface="Tahoma"/>
                <a:cs typeface="Tahoma"/>
              </a:rPr>
              <a:t>2%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621155">
              <a:lnSpc>
                <a:spcPct val="100000"/>
              </a:lnSpc>
              <a:spcBef>
                <a:spcPts val="800"/>
              </a:spcBef>
            </a:pPr>
            <a:r>
              <a:rPr sz="1100" dirty="0">
                <a:latin typeface="Arial"/>
                <a:cs typeface="Arial"/>
              </a:rPr>
              <a:t># of classes in COCO =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1000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sz="1000" b="1" spc="40" dirty="0">
                <a:latin typeface="Trebuchet MS"/>
                <a:cs typeface="Trebuchet MS"/>
              </a:rPr>
              <a:t>An </a:t>
            </a:r>
            <a:r>
              <a:rPr sz="1000" b="1" spc="10" dirty="0">
                <a:latin typeface="Trebuchet MS"/>
                <a:cs typeface="Trebuchet MS"/>
              </a:rPr>
              <a:t>Analysis </a:t>
            </a:r>
            <a:r>
              <a:rPr sz="1000" b="1" spc="30" dirty="0">
                <a:latin typeface="Trebuchet MS"/>
                <a:cs typeface="Trebuchet MS"/>
              </a:rPr>
              <a:t>of </a:t>
            </a:r>
            <a:r>
              <a:rPr sz="1000" b="1" spc="-5" dirty="0">
                <a:latin typeface="Trebuchet MS"/>
                <a:cs typeface="Trebuchet MS"/>
              </a:rPr>
              <a:t>Scale Invariance in </a:t>
            </a:r>
            <a:r>
              <a:rPr sz="1000" b="1" spc="-10" dirty="0">
                <a:latin typeface="Trebuchet MS"/>
                <a:cs typeface="Trebuchet MS"/>
              </a:rPr>
              <a:t>Object </a:t>
            </a:r>
            <a:r>
              <a:rPr sz="1000" b="1" spc="5" dirty="0">
                <a:latin typeface="Trebuchet MS"/>
                <a:cs typeface="Trebuchet MS"/>
              </a:rPr>
              <a:t>Detection </a:t>
            </a:r>
            <a:r>
              <a:rPr sz="1000" b="1" spc="145" dirty="0">
                <a:latin typeface="Trebuchet MS"/>
                <a:cs typeface="Trebuchet MS"/>
              </a:rPr>
              <a:t>– </a:t>
            </a:r>
            <a:r>
              <a:rPr sz="1000" b="1" spc="55" dirty="0">
                <a:latin typeface="Trebuchet MS"/>
                <a:cs typeface="Trebuchet MS"/>
              </a:rPr>
              <a:t>SNIP</a:t>
            </a:r>
            <a:r>
              <a:rPr sz="1000" b="1" spc="320" dirty="0">
                <a:latin typeface="Trebuchet MS"/>
                <a:cs typeface="Trebuchet MS"/>
              </a:rPr>
              <a:t> </a:t>
            </a:r>
            <a:r>
              <a:rPr sz="1000" b="1" spc="-5" dirty="0">
                <a:latin typeface="Trebuchet MS"/>
                <a:cs typeface="Trebuchet MS"/>
              </a:rPr>
              <a:t>(</a:t>
            </a:r>
            <a:r>
              <a:rPr sz="1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https://arxiv.org/abs/1711.08189</a:t>
            </a:r>
            <a:r>
              <a:rPr sz="1000" b="1" spc="-5" dirty="0">
                <a:latin typeface="Trebuchet MS"/>
                <a:cs typeface="Trebuchet MS"/>
              </a:rPr>
              <a:t>)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1989" y="4124451"/>
            <a:ext cx="406844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3714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the </a:t>
            </a:r>
            <a:r>
              <a:rPr sz="1000" spc="-5" dirty="0">
                <a:latin typeface="Tahoma"/>
                <a:cs typeface="Tahoma"/>
              </a:rPr>
              <a:t>mAP of </a:t>
            </a:r>
            <a:r>
              <a:rPr sz="1000" dirty="0">
                <a:latin typeface="Tahoma"/>
                <a:cs typeface="Tahoma"/>
              </a:rPr>
              <a:t>the </a:t>
            </a:r>
            <a:r>
              <a:rPr sz="1000" spc="-5" dirty="0">
                <a:latin typeface="Tahoma"/>
                <a:cs typeface="Tahoma"/>
              </a:rPr>
              <a:t>best performing detector  </a:t>
            </a:r>
            <a:r>
              <a:rPr sz="1000" spc="-10" dirty="0">
                <a:latin typeface="Tahoma"/>
                <a:cs typeface="Tahoma"/>
              </a:rPr>
              <a:t>on </a:t>
            </a:r>
            <a:r>
              <a:rPr sz="1000" spc="-5" dirty="0">
                <a:latin typeface="Tahoma"/>
                <a:cs typeface="Tahoma"/>
              </a:rPr>
              <a:t>COCO is only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62%</a:t>
            </a:r>
            <a:endParaRPr sz="1000">
              <a:latin typeface="Tahoma"/>
              <a:cs typeface="Tahoma"/>
            </a:endParaRPr>
          </a:p>
          <a:p>
            <a:pPr marL="1783714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– </a:t>
            </a:r>
            <a:r>
              <a:rPr sz="1000" spc="-5" dirty="0">
                <a:latin typeface="Tahoma"/>
                <a:cs typeface="Tahoma"/>
              </a:rPr>
              <a:t>even </a:t>
            </a:r>
            <a:r>
              <a:rPr sz="1000" dirty="0">
                <a:latin typeface="Tahoma"/>
                <a:cs typeface="Tahoma"/>
              </a:rPr>
              <a:t>at </a:t>
            </a:r>
            <a:r>
              <a:rPr sz="1000" spc="-5" dirty="0">
                <a:latin typeface="Tahoma"/>
                <a:cs typeface="Tahoma"/>
              </a:rPr>
              <a:t>50% overlap.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00" dirty="0">
                <a:latin typeface="Arial"/>
                <a:cs typeface="Arial"/>
              </a:rPr>
              <a:t># of classes in COCO =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80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3598" y="2234691"/>
            <a:ext cx="1813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Tahoma"/>
                <a:cs typeface="Tahoma"/>
              </a:rPr>
              <a:t>Object </a:t>
            </a:r>
            <a:r>
              <a:rPr sz="1000" b="1" spc="-5" dirty="0">
                <a:latin typeface="Tahoma"/>
                <a:cs typeface="Tahoma"/>
              </a:rPr>
              <a:t>data that collected  under real-world</a:t>
            </a:r>
            <a:r>
              <a:rPr sz="1000" b="1" spc="-45" dirty="0">
                <a:latin typeface="Tahoma"/>
                <a:cs typeface="Tahoma"/>
              </a:rPr>
              <a:t> </a:t>
            </a:r>
            <a:r>
              <a:rPr sz="1000" b="1" spc="-5" dirty="0">
                <a:latin typeface="Tahoma"/>
                <a:cs typeface="Tahoma"/>
              </a:rPr>
              <a:t>challenges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69" y="232154"/>
            <a:ext cx="2812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28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10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6567" y="3339719"/>
            <a:ext cx="5764530" cy="892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 selective </a:t>
            </a:r>
            <a:r>
              <a:rPr sz="1800" spc="-10" dirty="0">
                <a:latin typeface="Tahoma"/>
                <a:cs typeface="Tahoma"/>
              </a:rPr>
              <a:t>future </a:t>
            </a:r>
            <a:r>
              <a:rPr sz="1800" spc="-5" dirty="0">
                <a:latin typeface="Tahoma"/>
                <a:cs typeface="Tahoma"/>
              </a:rPr>
              <a:t>learning procedure </a:t>
            </a:r>
            <a:r>
              <a:rPr sz="1800" dirty="0">
                <a:latin typeface="Tahoma"/>
                <a:cs typeface="Tahoma"/>
              </a:rPr>
              <a:t>is as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follows:</a:t>
            </a:r>
            <a:endParaRPr sz="1800">
              <a:latin typeface="Tahoma"/>
              <a:cs typeface="Tahoma"/>
            </a:endParaRPr>
          </a:p>
          <a:p>
            <a:pPr marL="755650" marR="5080" indent="-285750">
              <a:lnSpc>
                <a:spcPct val="105000"/>
              </a:lnSpc>
              <a:spcBef>
                <a:spcPts val="250"/>
              </a:spcBef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484" dirty="0">
                <a:latin typeface="DejaVu Sans"/>
                <a:cs typeface="DejaVu Sans"/>
              </a:rPr>
              <a:t>①</a:t>
            </a:r>
            <a:r>
              <a:rPr sz="1600" spc="9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Tahoma"/>
                <a:cs typeface="Tahoma"/>
              </a:rPr>
              <a:t>extracting </a:t>
            </a:r>
            <a:r>
              <a:rPr sz="1600" spc="-5" dirty="0">
                <a:latin typeface="Tahoma"/>
                <a:cs typeface="Tahoma"/>
              </a:rPr>
              <a:t>target objects from </a:t>
            </a:r>
            <a:r>
              <a:rPr sz="1600" spc="-10" dirty="0">
                <a:latin typeface="Tahoma"/>
                <a:cs typeface="Tahoma"/>
              </a:rPr>
              <a:t>training </a:t>
            </a:r>
            <a:r>
              <a:rPr sz="1600" spc="-5" dirty="0">
                <a:latin typeface="Tahoma"/>
                <a:cs typeface="Tahoma"/>
              </a:rPr>
              <a:t>dataset by an  object detection algorithm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0967" y="4252467"/>
            <a:ext cx="48698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5875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Tahoma"/>
                <a:cs typeface="Tahoma"/>
              </a:rPr>
              <a:t>SSD </a:t>
            </a:r>
            <a:r>
              <a:rPr sz="1600" spc="-5" dirty="0">
                <a:latin typeface="Tahoma"/>
                <a:cs typeface="Tahoma"/>
              </a:rPr>
              <a:t>for the </a:t>
            </a:r>
            <a:r>
              <a:rPr sz="1600" spc="-10" dirty="0">
                <a:latin typeface="Tahoma"/>
                <a:cs typeface="Tahoma"/>
              </a:rPr>
              <a:t>convenience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flexible </a:t>
            </a:r>
            <a:r>
              <a:rPr sz="1600" spc="-10" dirty="0">
                <a:latin typeface="Tahoma"/>
                <a:cs typeface="Tahoma"/>
              </a:rPr>
              <a:t>feature </a:t>
            </a:r>
            <a:r>
              <a:rPr sz="1600" spc="-5" dirty="0">
                <a:latin typeface="Tahoma"/>
                <a:cs typeface="Tahoma"/>
              </a:rPr>
              <a:t>network  design and proper detection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performances</a:t>
            </a:r>
            <a:endParaRPr sz="1600">
              <a:latin typeface="Tahoma"/>
              <a:cs typeface="Tahoma"/>
            </a:endParaRPr>
          </a:p>
          <a:p>
            <a:pPr marL="241300" marR="480695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30" dirty="0">
                <a:latin typeface="Tahoma"/>
                <a:cs typeface="Tahoma"/>
              </a:rPr>
              <a:t>Trained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SSD </a:t>
            </a:r>
            <a:r>
              <a:rPr sz="1600" spc="-5" dirty="0">
                <a:latin typeface="Tahoma"/>
                <a:cs typeface="Tahoma"/>
              </a:rPr>
              <a:t>model with human-annotated  dataset in task</a:t>
            </a:r>
            <a:r>
              <a:rPr sz="1600" dirty="0">
                <a:latin typeface="Tahoma"/>
                <a:cs typeface="Tahoma"/>
              </a:rPr>
              <a:t> 1</a:t>
            </a:r>
            <a:endParaRPr sz="1600">
              <a:latin typeface="Tahoma"/>
              <a:cs typeface="Tahoma"/>
            </a:endParaRPr>
          </a:p>
          <a:p>
            <a:pPr marL="241300" marR="508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ahoma"/>
                <a:cs typeface="Tahoma"/>
              </a:rPr>
              <a:t>Converted the </a:t>
            </a:r>
            <a:r>
              <a:rPr sz="1600" spc="-10" dirty="0">
                <a:latin typeface="Tahoma"/>
                <a:cs typeface="Tahoma"/>
              </a:rPr>
              <a:t>SSD </a:t>
            </a:r>
            <a:r>
              <a:rPr sz="1600" dirty="0">
                <a:latin typeface="Tahoma"/>
                <a:cs typeface="Tahoma"/>
              </a:rPr>
              <a:t>model to a </a:t>
            </a:r>
            <a:r>
              <a:rPr sz="1600" spc="-5" dirty="0">
                <a:latin typeface="Tahoma"/>
                <a:cs typeface="Tahoma"/>
              </a:rPr>
              <a:t>frozen </a:t>
            </a:r>
            <a:r>
              <a:rPr sz="1600" spc="-10" dirty="0">
                <a:latin typeface="Tahoma"/>
                <a:cs typeface="Tahoma"/>
              </a:rPr>
              <a:t>graph </a:t>
            </a:r>
            <a:r>
              <a:rPr sz="1600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infer  </a:t>
            </a:r>
            <a:r>
              <a:rPr sz="1600" spc="-5" dirty="0">
                <a:latin typeface="Tahoma"/>
                <a:cs typeface="Tahoma"/>
              </a:rPr>
              <a:t>object location in </a:t>
            </a:r>
            <a:r>
              <a:rPr sz="1600" spc="-10" dirty="0">
                <a:latin typeface="Tahoma"/>
                <a:cs typeface="Tahoma"/>
              </a:rPr>
              <a:t>feeding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images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3767" y="5852667"/>
            <a:ext cx="4728210" cy="525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8450" marR="5080" indent="-285750">
              <a:lnSpc>
                <a:spcPct val="105000"/>
              </a:lnSpc>
              <a:spcBef>
                <a:spcPts val="5"/>
              </a:spcBef>
              <a:tabLst>
                <a:tab pos="29781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484" dirty="0">
                <a:latin typeface="DejaVu Sans"/>
                <a:cs typeface="DejaVu Sans"/>
              </a:rPr>
              <a:t>②</a:t>
            </a:r>
            <a:r>
              <a:rPr sz="1600" spc="20" dirty="0">
                <a:latin typeface="DejaVu Sans"/>
                <a:cs typeface="DejaVu Sans"/>
              </a:rPr>
              <a:t> </a:t>
            </a:r>
            <a:r>
              <a:rPr sz="1600" spc="-10" dirty="0">
                <a:latin typeface="Tahoma"/>
                <a:cs typeface="Tahoma"/>
              </a:rPr>
              <a:t>feeding </a:t>
            </a:r>
            <a:r>
              <a:rPr sz="1600" spc="-5" dirty="0">
                <a:latin typeface="Tahoma"/>
                <a:cs typeface="Tahoma"/>
              </a:rPr>
              <a:t>the refined dataset into </a:t>
            </a:r>
            <a:r>
              <a:rPr sz="1600" dirty="0">
                <a:latin typeface="Tahoma"/>
                <a:cs typeface="Tahoma"/>
              </a:rPr>
              <a:t>a </a:t>
            </a:r>
            <a:r>
              <a:rPr sz="1600" spc="-5" dirty="0">
                <a:latin typeface="Tahoma"/>
                <a:cs typeface="Tahoma"/>
              </a:rPr>
              <a:t>deep </a:t>
            </a:r>
            <a:r>
              <a:rPr sz="1600" spc="-10" dirty="0">
                <a:latin typeface="Tahoma"/>
                <a:cs typeface="Tahoma"/>
              </a:rPr>
              <a:t>neural  </a:t>
            </a:r>
            <a:r>
              <a:rPr sz="1600" spc="-5" dirty="0">
                <a:latin typeface="Tahoma"/>
                <a:cs typeface="Tahoma"/>
              </a:rPr>
              <a:t>network </a:t>
            </a:r>
            <a:r>
              <a:rPr sz="160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predict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labels.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0967" y="6401307"/>
            <a:ext cx="4174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ahoma"/>
                <a:cs typeface="Tahoma"/>
              </a:rPr>
              <a:t>Classification network: traditional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MobileNet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5184" y="6556755"/>
            <a:ext cx="1028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Trebuchet MS"/>
                <a:cs typeface="Trebuchet MS"/>
              </a:rPr>
              <a:t>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1727" y="3535679"/>
            <a:ext cx="1764792" cy="874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1455" y="3654552"/>
            <a:ext cx="1597152" cy="697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947" y="3563442"/>
            <a:ext cx="1656714" cy="765175"/>
          </a:xfrm>
          <a:custGeom>
            <a:avLst/>
            <a:gdLst/>
            <a:ahLst/>
            <a:cxnLst/>
            <a:rect l="l" t="t" r="r" b="b"/>
            <a:pathLst>
              <a:path w="1656714" h="765175">
                <a:moveTo>
                  <a:pt x="1619034" y="0"/>
                </a:moveTo>
                <a:lnTo>
                  <a:pt x="37153" y="0"/>
                </a:lnTo>
                <a:lnTo>
                  <a:pt x="22691" y="2920"/>
                </a:lnTo>
                <a:lnTo>
                  <a:pt x="10882" y="10883"/>
                </a:lnTo>
                <a:lnTo>
                  <a:pt x="2919" y="22695"/>
                </a:lnTo>
                <a:lnTo>
                  <a:pt x="0" y="37160"/>
                </a:lnTo>
                <a:lnTo>
                  <a:pt x="0" y="727659"/>
                </a:lnTo>
                <a:lnTo>
                  <a:pt x="2919" y="742116"/>
                </a:lnTo>
                <a:lnTo>
                  <a:pt x="10882" y="753924"/>
                </a:lnTo>
                <a:lnTo>
                  <a:pt x="22691" y="761886"/>
                </a:lnTo>
                <a:lnTo>
                  <a:pt x="37153" y="764806"/>
                </a:lnTo>
                <a:lnTo>
                  <a:pt x="1619034" y="764806"/>
                </a:lnTo>
                <a:lnTo>
                  <a:pt x="1633491" y="761886"/>
                </a:lnTo>
                <a:lnTo>
                  <a:pt x="1645299" y="753924"/>
                </a:lnTo>
                <a:lnTo>
                  <a:pt x="1653261" y="742116"/>
                </a:lnTo>
                <a:lnTo>
                  <a:pt x="1656181" y="727659"/>
                </a:lnTo>
                <a:lnTo>
                  <a:pt x="1656181" y="37160"/>
                </a:lnTo>
                <a:lnTo>
                  <a:pt x="1653261" y="22695"/>
                </a:lnTo>
                <a:lnTo>
                  <a:pt x="1645299" y="10883"/>
                </a:lnTo>
                <a:lnTo>
                  <a:pt x="1633491" y="2920"/>
                </a:lnTo>
                <a:lnTo>
                  <a:pt x="1619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947" y="3563442"/>
            <a:ext cx="1656714" cy="765175"/>
          </a:xfrm>
          <a:custGeom>
            <a:avLst/>
            <a:gdLst/>
            <a:ahLst/>
            <a:cxnLst/>
            <a:rect l="l" t="t" r="r" b="b"/>
            <a:pathLst>
              <a:path w="1656714" h="765175">
                <a:moveTo>
                  <a:pt x="0" y="37153"/>
                </a:moveTo>
                <a:lnTo>
                  <a:pt x="2919" y="22691"/>
                </a:lnTo>
                <a:lnTo>
                  <a:pt x="10882" y="10882"/>
                </a:lnTo>
                <a:lnTo>
                  <a:pt x="22691" y="2919"/>
                </a:lnTo>
                <a:lnTo>
                  <a:pt x="37153" y="0"/>
                </a:lnTo>
                <a:lnTo>
                  <a:pt x="1619030" y="0"/>
                </a:lnTo>
                <a:lnTo>
                  <a:pt x="1633492" y="2919"/>
                </a:lnTo>
                <a:lnTo>
                  <a:pt x="1645300" y="10882"/>
                </a:lnTo>
                <a:lnTo>
                  <a:pt x="1653261" y="22691"/>
                </a:lnTo>
                <a:lnTo>
                  <a:pt x="1656180" y="37153"/>
                </a:lnTo>
                <a:lnTo>
                  <a:pt x="1656180" y="727649"/>
                </a:lnTo>
                <a:lnTo>
                  <a:pt x="1653261" y="742111"/>
                </a:lnTo>
                <a:lnTo>
                  <a:pt x="1645300" y="753921"/>
                </a:lnTo>
                <a:lnTo>
                  <a:pt x="1633492" y="761883"/>
                </a:lnTo>
                <a:lnTo>
                  <a:pt x="1619030" y="764803"/>
                </a:lnTo>
                <a:lnTo>
                  <a:pt x="37153" y="764803"/>
                </a:lnTo>
                <a:lnTo>
                  <a:pt x="22691" y="761883"/>
                </a:lnTo>
                <a:lnTo>
                  <a:pt x="10882" y="753921"/>
                </a:lnTo>
                <a:lnTo>
                  <a:pt x="2919" y="742111"/>
                </a:lnTo>
                <a:lnTo>
                  <a:pt x="0" y="727649"/>
                </a:lnTo>
                <a:lnTo>
                  <a:pt x="0" y="371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3104" y="3720084"/>
            <a:ext cx="125476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955" marR="5080" indent="-8890">
              <a:lnSpc>
                <a:spcPct val="101400"/>
              </a:lnSpc>
              <a:spcBef>
                <a:spcPts val="75"/>
              </a:spcBef>
            </a:pPr>
            <a:r>
              <a:rPr sz="1400" spc="-35" dirty="0">
                <a:latin typeface="Tahoma"/>
                <a:cs typeface="Tahoma"/>
              </a:rPr>
              <a:t>Selective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feature  learning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method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3943" y="4553711"/>
            <a:ext cx="1331976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808" y="4632959"/>
            <a:ext cx="1225296" cy="783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529" y="4580725"/>
            <a:ext cx="1224280" cy="793750"/>
          </a:xfrm>
          <a:custGeom>
            <a:avLst/>
            <a:gdLst/>
            <a:ahLst/>
            <a:cxnLst/>
            <a:rect l="l" t="t" r="r" b="b"/>
            <a:pathLst>
              <a:path w="1224280" h="793750">
                <a:moveTo>
                  <a:pt x="1185581" y="0"/>
                </a:moveTo>
                <a:lnTo>
                  <a:pt x="38557" y="0"/>
                </a:lnTo>
                <a:lnTo>
                  <a:pt x="23549" y="3031"/>
                </a:lnTo>
                <a:lnTo>
                  <a:pt x="11293" y="11296"/>
                </a:lnTo>
                <a:lnTo>
                  <a:pt x="3030" y="23552"/>
                </a:lnTo>
                <a:lnTo>
                  <a:pt x="0" y="38557"/>
                </a:lnTo>
                <a:lnTo>
                  <a:pt x="0" y="755129"/>
                </a:lnTo>
                <a:lnTo>
                  <a:pt x="3030" y="770138"/>
                </a:lnTo>
                <a:lnTo>
                  <a:pt x="11293" y="782394"/>
                </a:lnTo>
                <a:lnTo>
                  <a:pt x="23549" y="790656"/>
                </a:lnTo>
                <a:lnTo>
                  <a:pt x="38557" y="793686"/>
                </a:lnTo>
                <a:lnTo>
                  <a:pt x="1185581" y="793686"/>
                </a:lnTo>
                <a:lnTo>
                  <a:pt x="1200591" y="790656"/>
                </a:lnTo>
                <a:lnTo>
                  <a:pt x="1212847" y="782394"/>
                </a:lnTo>
                <a:lnTo>
                  <a:pt x="1221109" y="770138"/>
                </a:lnTo>
                <a:lnTo>
                  <a:pt x="1224139" y="755129"/>
                </a:lnTo>
                <a:lnTo>
                  <a:pt x="1224139" y="38557"/>
                </a:lnTo>
                <a:lnTo>
                  <a:pt x="1221109" y="23552"/>
                </a:lnTo>
                <a:lnTo>
                  <a:pt x="1212847" y="11296"/>
                </a:lnTo>
                <a:lnTo>
                  <a:pt x="1200591" y="3031"/>
                </a:lnTo>
                <a:lnTo>
                  <a:pt x="1185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529" y="4580725"/>
            <a:ext cx="1224280" cy="793750"/>
          </a:xfrm>
          <a:custGeom>
            <a:avLst/>
            <a:gdLst/>
            <a:ahLst/>
            <a:cxnLst/>
            <a:rect l="l" t="t" r="r" b="b"/>
            <a:pathLst>
              <a:path w="1224280" h="793750">
                <a:moveTo>
                  <a:pt x="0" y="38556"/>
                </a:moveTo>
                <a:lnTo>
                  <a:pt x="3029" y="23548"/>
                </a:lnTo>
                <a:lnTo>
                  <a:pt x="11293" y="11293"/>
                </a:lnTo>
                <a:lnTo>
                  <a:pt x="23548" y="3029"/>
                </a:lnTo>
                <a:lnTo>
                  <a:pt x="38556" y="0"/>
                </a:lnTo>
                <a:lnTo>
                  <a:pt x="1185580" y="0"/>
                </a:lnTo>
                <a:lnTo>
                  <a:pt x="1200587" y="3029"/>
                </a:lnTo>
                <a:lnTo>
                  <a:pt x="1212844" y="11293"/>
                </a:lnTo>
                <a:lnTo>
                  <a:pt x="1221109" y="23548"/>
                </a:lnTo>
                <a:lnTo>
                  <a:pt x="1224140" y="38556"/>
                </a:lnTo>
                <a:lnTo>
                  <a:pt x="1224140" y="755126"/>
                </a:lnTo>
                <a:lnTo>
                  <a:pt x="1221109" y="770134"/>
                </a:lnTo>
                <a:lnTo>
                  <a:pt x="1212844" y="782390"/>
                </a:lnTo>
                <a:lnTo>
                  <a:pt x="1200587" y="790653"/>
                </a:lnTo>
                <a:lnTo>
                  <a:pt x="1185580" y="793683"/>
                </a:lnTo>
                <a:lnTo>
                  <a:pt x="38556" y="793683"/>
                </a:lnTo>
                <a:lnTo>
                  <a:pt x="23548" y="790653"/>
                </a:lnTo>
                <a:lnTo>
                  <a:pt x="11293" y="782390"/>
                </a:lnTo>
                <a:lnTo>
                  <a:pt x="3029" y="770134"/>
                </a:lnTo>
                <a:lnTo>
                  <a:pt x="0" y="755126"/>
                </a:lnTo>
                <a:lnTo>
                  <a:pt x="0" y="385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093" y="4690364"/>
            <a:ext cx="9690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ⓛ</a:t>
            </a:r>
            <a:r>
              <a:rPr sz="1200" spc="15" dirty="0">
                <a:latin typeface="Noto Sans CJK JP Regular"/>
                <a:cs typeface="Noto Sans CJK JP Regular"/>
              </a:rPr>
              <a:t> </a:t>
            </a:r>
            <a:r>
              <a:rPr sz="1200" spc="-45" dirty="0">
                <a:latin typeface="Tahoma"/>
                <a:cs typeface="Tahoma"/>
              </a:rPr>
              <a:t>SSD</a:t>
            </a:r>
            <a:endParaRPr sz="1200">
              <a:latin typeface="Tahoma"/>
              <a:cs typeface="Tahoma"/>
            </a:endParaRPr>
          </a:p>
          <a:p>
            <a:pPr marL="5080" algn="ctr">
              <a:lnSpc>
                <a:spcPts val="1415"/>
              </a:lnSpc>
            </a:pPr>
            <a:r>
              <a:rPr sz="1200" spc="-20" dirty="0">
                <a:latin typeface="Tahoma"/>
                <a:cs typeface="Tahoma"/>
              </a:rPr>
              <a:t>to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select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200" spc="-35" dirty="0">
                <a:latin typeface="Tahoma"/>
                <a:cs typeface="Tahoma"/>
              </a:rPr>
              <a:t>desired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objects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31848" y="4553711"/>
            <a:ext cx="1331976" cy="902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0720" y="4632959"/>
            <a:ext cx="1139952" cy="7833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9267" y="4580725"/>
            <a:ext cx="1224280" cy="793750"/>
          </a:xfrm>
          <a:custGeom>
            <a:avLst/>
            <a:gdLst/>
            <a:ahLst/>
            <a:cxnLst/>
            <a:rect l="l" t="t" r="r" b="b"/>
            <a:pathLst>
              <a:path w="1224280" h="793750">
                <a:moveTo>
                  <a:pt x="1185583" y="0"/>
                </a:moveTo>
                <a:lnTo>
                  <a:pt x="38557" y="0"/>
                </a:lnTo>
                <a:lnTo>
                  <a:pt x="23552" y="3031"/>
                </a:lnTo>
                <a:lnTo>
                  <a:pt x="11296" y="11296"/>
                </a:lnTo>
                <a:lnTo>
                  <a:pt x="3031" y="23552"/>
                </a:lnTo>
                <a:lnTo>
                  <a:pt x="0" y="38557"/>
                </a:lnTo>
                <a:lnTo>
                  <a:pt x="0" y="755129"/>
                </a:lnTo>
                <a:lnTo>
                  <a:pt x="3031" y="770138"/>
                </a:lnTo>
                <a:lnTo>
                  <a:pt x="11296" y="782394"/>
                </a:lnTo>
                <a:lnTo>
                  <a:pt x="23552" y="790656"/>
                </a:lnTo>
                <a:lnTo>
                  <a:pt x="38557" y="793686"/>
                </a:lnTo>
                <a:lnTo>
                  <a:pt x="1185583" y="793686"/>
                </a:lnTo>
                <a:lnTo>
                  <a:pt x="1200592" y="790656"/>
                </a:lnTo>
                <a:lnTo>
                  <a:pt x="1212848" y="782394"/>
                </a:lnTo>
                <a:lnTo>
                  <a:pt x="1221110" y="770138"/>
                </a:lnTo>
                <a:lnTo>
                  <a:pt x="1224140" y="755129"/>
                </a:lnTo>
                <a:lnTo>
                  <a:pt x="1224140" y="38557"/>
                </a:lnTo>
                <a:lnTo>
                  <a:pt x="1221110" y="23552"/>
                </a:lnTo>
                <a:lnTo>
                  <a:pt x="1212848" y="11296"/>
                </a:lnTo>
                <a:lnTo>
                  <a:pt x="1200592" y="3031"/>
                </a:lnTo>
                <a:lnTo>
                  <a:pt x="11855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59267" y="4580725"/>
            <a:ext cx="1224280" cy="793750"/>
          </a:xfrm>
          <a:custGeom>
            <a:avLst/>
            <a:gdLst/>
            <a:ahLst/>
            <a:cxnLst/>
            <a:rect l="l" t="t" r="r" b="b"/>
            <a:pathLst>
              <a:path w="1224280" h="793750">
                <a:moveTo>
                  <a:pt x="0" y="38556"/>
                </a:moveTo>
                <a:lnTo>
                  <a:pt x="3029" y="23548"/>
                </a:lnTo>
                <a:lnTo>
                  <a:pt x="11293" y="11293"/>
                </a:lnTo>
                <a:lnTo>
                  <a:pt x="23548" y="3029"/>
                </a:lnTo>
                <a:lnTo>
                  <a:pt x="38556" y="0"/>
                </a:lnTo>
                <a:lnTo>
                  <a:pt x="1185580" y="0"/>
                </a:lnTo>
                <a:lnTo>
                  <a:pt x="1200587" y="3029"/>
                </a:lnTo>
                <a:lnTo>
                  <a:pt x="1212844" y="11293"/>
                </a:lnTo>
                <a:lnTo>
                  <a:pt x="1221109" y="23548"/>
                </a:lnTo>
                <a:lnTo>
                  <a:pt x="1224140" y="38556"/>
                </a:lnTo>
                <a:lnTo>
                  <a:pt x="1224140" y="755126"/>
                </a:lnTo>
                <a:lnTo>
                  <a:pt x="1221109" y="770134"/>
                </a:lnTo>
                <a:lnTo>
                  <a:pt x="1212844" y="782390"/>
                </a:lnTo>
                <a:lnTo>
                  <a:pt x="1200587" y="790653"/>
                </a:lnTo>
                <a:lnTo>
                  <a:pt x="1185580" y="793683"/>
                </a:lnTo>
                <a:lnTo>
                  <a:pt x="38556" y="793683"/>
                </a:lnTo>
                <a:lnTo>
                  <a:pt x="23548" y="790653"/>
                </a:lnTo>
                <a:lnTo>
                  <a:pt x="11293" y="782390"/>
                </a:lnTo>
                <a:lnTo>
                  <a:pt x="3029" y="770134"/>
                </a:lnTo>
                <a:lnTo>
                  <a:pt x="0" y="755126"/>
                </a:lnTo>
                <a:lnTo>
                  <a:pt x="0" y="385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0999" y="4690364"/>
            <a:ext cx="845819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latin typeface="Noto Sans CJK JP Regular"/>
                <a:cs typeface="Noto Sans CJK JP Regular"/>
              </a:rPr>
              <a:t>②</a:t>
            </a:r>
            <a:r>
              <a:rPr sz="1200" spc="-65" dirty="0">
                <a:latin typeface="Noto Sans CJK JP Regular"/>
                <a:cs typeface="Noto Sans CJK JP Regular"/>
              </a:rPr>
              <a:t> </a:t>
            </a:r>
            <a:r>
              <a:rPr sz="1200" spc="-35" dirty="0">
                <a:latin typeface="Tahoma"/>
                <a:cs typeface="Tahoma"/>
              </a:rPr>
              <a:t>MobileNet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classification  network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3595" y="4328248"/>
            <a:ext cx="774700" cy="252729"/>
          </a:xfrm>
          <a:custGeom>
            <a:avLst/>
            <a:gdLst/>
            <a:ahLst/>
            <a:cxnLst/>
            <a:rect l="l" t="t" r="r" b="b"/>
            <a:pathLst>
              <a:path w="774700" h="252729">
                <a:moveTo>
                  <a:pt x="774442" y="0"/>
                </a:moveTo>
                <a:lnTo>
                  <a:pt x="0" y="252481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8038" y="4328248"/>
            <a:ext cx="743585" cy="252729"/>
          </a:xfrm>
          <a:custGeom>
            <a:avLst/>
            <a:gdLst/>
            <a:ahLst/>
            <a:cxnLst/>
            <a:rect l="l" t="t" r="r" b="b"/>
            <a:pathLst>
              <a:path w="743585" h="252729">
                <a:moveTo>
                  <a:pt x="0" y="0"/>
                </a:moveTo>
                <a:lnTo>
                  <a:pt x="743302" y="252481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5186" y="5368061"/>
            <a:ext cx="1560830" cy="527685"/>
          </a:xfrm>
          <a:custGeom>
            <a:avLst/>
            <a:gdLst/>
            <a:ahLst/>
            <a:cxnLst/>
            <a:rect l="l" t="t" r="r" b="b"/>
            <a:pathLst>
              <a:path w="1560830" h="527685">
                <a:moveTo>
                  <a:pt x="9525" y="0"/>
                </a:moveTo>
                <a:lnTo>
                  <a:pt x="0" y="0"/>
                </a:lnTo>
                <a:lnTo>
                  <a:pt x="0" y="525146"/>
                </a:lnTo>
                <a:lnTo>
                  <a:pt x="2131" y="527278"/>
                </a:lnTo>
                <a:lnTo>
                  <a:pt x="1525136" y="527278"/>
                </a:lnTo>
                <a:lnTo>
                  <a:pt x="1527270" y="525146"/>
                </a:lnTo>
                <a:lnTo>
                  <a:pt x="1527270" y="522516"/>
                </a:lnTo>
                <a:lnTo>
                  <a:pt x="9525" y="522516"/>
                </a:lnTo>
                <a:lnTo>
                  <a:pt x="4762" y="517753"/>
                </a:lnTo>
                <a:lnTo>
                  <a:pt x="9525" y="517753"/>
                </a:lnTo>
                <a:lnTo>
                  <a:pt x="9525" y="0"/>
                </a:lnTo>
                <a:close/>
              </a:path>
              <a:path w="1560830" h="527685">
                <a:moveTo>
                  <a:pt x="9525" y="517753"/>
                </a:moveTo>
                <a:lnTo>
                  <a:pt x="4762" y="517753"/>
                </a:lnTo>
                <a:lnTo>
                  <a:pt x="9525" y="522516"/>
                </a:lnTo>
                <a:lnTo>
                  <a:pt x="9525" y="517753"/>
                </a:lnTo>
                <a:close/>
              </a:path>
              <a:path w="1560830" h="527685">
                <a:moveTo>
                  <a:pt x="1517745" y="517753"/>
                </a:moveTo>
                <a:lnTo>
                  <a:pt x="9525" y="517753"/>
                </a:lnTo>
                <a:lnTo>
                  <a:pt x="9525" y="522516"/>
                </a:lnTo>
                <a:lnTo>
                  <a:pt x="1517745" y="522516"/>
                </a:lnTo>
                <a:lnTo>
                  <a:pt x="1517745" y="517753"/>
                </a:lnTo>
                <a:close/>
              </a:path>
              <a:path w="1560830" h="527685">
                <a:moveTo>
                  <a:pt x="1527270" y="76199"/>
                </a:moveTo>
                <a:lnTo>
                  <a:pt x="1517745" y="76199"/>
                </a:lnTo>
                <a:lnTo>
                  <a:pt x="1517745" y="522516"/>
                </a:lnTo>
                <a:lnTo>
                  <a:pt x="1522507" y="517753"/>
                </a:lnTo>
                <a:lnTo>
                  <a:pt x="1527270" y="517753"/>
                </a:lnTo>
                <a:lnTo>
                  <a:pt x="1527270" y="76199"/>
                </a:lnTo>
                <a:close/>
              </a:path>
              <a:path w="1560830" h="527685">
                <a:moveTo>
                  <a:pt x="1527270" y="517753"/>
                </a:moveTo>
                <a:lnTo>
                  <a:pt x="1522507" y="517753"/>
                </a:lnTo>
                <a:lnTo>
                  <a:pt x="1517745" y="522516"/>
                </a:lnTo>
                <a:lnTo>
                  <a:pt x="1527270" y="522516"/>
                </a:lnTo>
                <a:lnTo>
                  <a:pt x="1527270" y="517753"/>
                </a:lnTo>
                <a:close/>
              </a:path>
              <a:path w="1560830" h="527685">
                <a:moveTo>
                  <a:pt x="1522507" y="12699"/>
                </a:moveTo>
                <a:lnTo>
                  <a:pt x="1484407" y="88899"/>
                </a:lnTo>
                <a:lnTo>
                  <a:pt x="1517745" y="88899"/>
                </a:lnTo>
                <a:lnTo>
                  <a:pt x="1517745" y="76199"/>
                </a:lnTo>
                <a:lnTo>
                  <a:pt x="1554257" y="76199"/>
                </a:lnTo>
                <a:lnTo>
                  <a:pt x="1522507" y="12699"/>
                </a:lnTo>
                <a:close/>
              </a:path>
              <a:path w="1560830" h="527685">
                <a:moveTo>
                  <a:pt x="1554257" y="76199"/>
                </a:moveTo>
                <a:lnTo>
                  <a:pt x="1527270" y="76199"/>
                </a:lnTo>
                <a:lnTo>
                  <a:pt x="1527270" y="88899"/>
                </a:lnTo>
                <a:lnTo>
                  <a:pt x="1560607" y="88899"/>
                </a:lnTo>
                <a:lnTo>
                  <a:pt x="1554257" y="7619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5088" y="5583935"/>
            <a:ext cx="1338072" cy="670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4711" y="5602223"/>
            <a:ext cx="1295400" cy="6736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3499" y="5611384"/>
            <a:ext cx="1229360" cy="563880"/>
          </a:xfrm>
          <a:custGeom>
            <a:avLst/>
            <a:gdLst/>
            <a:ahLst/>
            <a:cxnLst/>
            <a:rect l="l" t="t" r="r" b="b"/>
            <a:pathLst>
              <a:path w="1229360" h="563879">
                <a:moveTo>
                  <a:pt x="1201710" y="0"/>
                </a:moveTo>
                <a:lnTo>
                  <a:pt x="27374" y="0"/>
                </a:lnTo>
                <a:lnTo>
                  <a:pt x="16719" y="2151"/>
                </a:lnTo>
                <a:lnTo>
                  <a:pt x="8017" y="8018"/>
                </a:lnTo>
                <a:lnTo>
                  <a:pt x="2151" y="16719"/>
                </a:lnTo>
                <a:lnTo>
                  <a:pt x="0" y="27374"/>
                </a:lnTo>
                <a:lnTo>
                  <a:pt x="0" y="536113"/>
                </a:lnTo>
                <a:lnTo>
                  <a:pt x="2151" y="546769"/>
                </a:lnTo>
                <a:lnTo>
                  <a:pt x="8017" y="555470"/>
                </a:lnTo>
                <a:lnTo>
                  <a:pt x="16719" y="561337"/>
                </a:lnTo>
                <a:lnTo>
                  <a:pt x="27374" y="563488"/>
                </a:lnTo>
                <a:lnTo>
                  <a:pt x="1201710" y="563488"/>
                </a:lnTo>
                <a:lnTo>
                  <a:pt x="1212362" y="561337"/>
                </a:lnTo>
                <a:lnTo>
                  <a:pt x="1221062" y="555470"/>
                </a:lnTo>
                <a:lnTo>
                  <a:pt x="1226928" y="546769"/>
                </a:lnTo>
                <a:lnTo>
                  <a:pt x="1229079" y="536113"/>
                </a:lnTo>
                <a:lnTo>
                  <a:pt x="1229079" y="27374"/>
                </a:lnTo>
                <a:lnTo>
                  <a:pt x="1226928" y="16719"/>
                </a:lnTo>
                <a:lnTo>
                  <a:pt x="1221062" y="8018"/>
                </a:lnTo>
                <a:lnTo>
                  <a:pt x="1212362" y="2151"/>
                </a:lnTo>
                <a:lnTo>
                  <a:pt x="1201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3499" y="5611384"/>
            <a:ext cx="1229360" cy="563880"/>
          </a:xfrm>
          <a:custGeom>
            <a:avLst/>
            <a:gdLst/>
            <a:ahLst/>
            <a:cxnLst/>
            <a:rect l="l" t="t" r="r" b="b"/>
            <a:pathLst>
              <a:path w="1229360" h="563879">
                <a:moveTo>
                  <a:pt x="0" y="27374"/>
                </a:moveTo>
                <a:lnTo>
                  <a:pt x="2151" y="16719"/>
                </a:lnTo>
                <a:lnTo>
                  <a:pt x="8017" y="8017"/>
                </a:lnTo>
                <a:lnTo>
                  <a:pt x="16719" y="2151"/>
                </a:lnTo>
                <a:lnTo>
                  <a:pt x="27374" y="0"/>
                </a:lnTo>
                <a:lnTo>
                  <a:pt x="1201710" y="0"/>
                </a:lnTo>
                <a:lnTo>
                  <a:pt x="1212366" y="2151"/>
                </a:lnTo>
                <a:lnTo>
                  <a:pt x="1221065" y="8017"/>
                </a:lnTo>
                <a:lnTo>
                  <a:pt x="1226930" y="16719"/>
                </a:lnTo>
                <a:lnTo>
                  <a:pt x="1229080" y="27374"/>
                </a:lnTo>
                <a:lnTo>
                  <a:pt x="1229080" y="536113"/>
                </a:lnTo>
                <a:lnTo>
                  <a:pt x="1226930" y="546768"/>
                </a:lnTo>
                <a:lnTo>
                  <a:pt x="1221065" y="555470"/>
                </a:lnTo>
                <a:lnTo>
                  <a:pt x="1212366" y="561337"/>
                </a:lnTo>
                <a:lnTo>
                  <a:pt x="1201710" y="563488"/>
                </a:lnTo>
                <a:lnTo>
                  <a:pt x="27374" y="563488"/>
                </a:lnTo>
                <a:lnTo>
                  <a:pt x="16719" y="561337"/>
                </a:lnTo>
                <a:lnTo>
                  <a:pt x="8017" y="555470"/>
                </a:lnTo>
                <a:lnTo>
                  <a:pt x="2151" y="546768"/>
                </a:lnTo>
                <a:lnTo>
                  <a:pt x="0" y="536113"/>
                </a:lnTo>
                <a:lnTo>
                  <a:pt x="0" y="273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14294" y="5651500"/>
            <a:ext cx="1031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refined</a:t>
            </a:r>
            <a:r>
              <a:rPr sz="1000" spc="-2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dataset  </a:t>
            </a:r>
            <a:r>
              <a:rPr sz="1000" spc="-30" dirty="0">
                <a:latin typeface="Tahoma"/>
                <a:cs typeface="Tahoma"/>
              </a:rPr>
              <a:t>was </a:t>
            </a:r>
            <a:r>
              <a:rPr sz="1000" spc="-35" dirty="0">
                <a:latin typeface="Tahoma"/>
                <a:cs typeface="Tahoma"/>
              </a:rPr>
              <a:t>resized </a:t>
            </a:r>
            <a:r>
              <a:rPr sz="1000" spc="-25" dirty="0">
                <a:latin typeface="Tahoma"/>
                <a:cs typeface="Tahoma"/>
              </a:rPr>
              <a:t>by  </a:t>
            </a:r>
            <a:r>
              <a:rPr sz="1000" spc="-30" dirty="0">
                <a:latin typeface="Tahoma"/>
                <a:cs typeface="Tahoma"/>
              </a:rPr>
              <a:t>224x224</a:t>
            </a:r>
            <a:r>
              <a:rPr sz="1000" spc="-1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resolution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259" y="1207515"/>
            <a:ext cx="4147820" cy="15405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400"/>
              </a:lnSpc>
              <a:spcBef>
                <a:spcPts val="1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35" dirty="0">
                <a:latin typeface="Tahoma"/>
                <a:cs typeface="Tahoma"/>
              </a:rPr>
              <a:t>Target </a:t>
            </a:r>
            <a:r>
              <a:rPr sz="1600" spc="-5" dirty="0">
                <a:latin typeface="Tahoma"/>
                <a:cs typeface="Tahoma"/>
              </a:rPr>
              <a:t>objects located in the dataset  coexist with </a:t>
            </a:r>
            <a:r>
              <a:rPr sz="1600" spc="-10" dirty="0">
                <a:latin typeface="Tahoma"/>
                <a:cs typeface="Tahoma"/>
              </a:rPr>
              <a:t>unlabeled </a:t>
            </a:r>
            <a:r>
              <a:rPr sz="1600" spc="-5" dirty="0">
                <a:latin typeface="Tahoma"/>
                <a:cs typeface="Tahoma"/>
              </a:rPr>
              <a:t>objects, such as  bags, clocks, milk cartons and paper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clips.</a:t>
            </a:r>
            <a:endParaRPr sz="1600">
              <a:latin typeface="Tahoma"/>
              <a:cs typeface="Tahoma"/>
            </a:endParaRPr>
          </a:p>
          <a:p>
            <a:pPr marL="355600" marR="213360" indent="-342900">
              <a:lnSpc>
                <a:spcPct val="101899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One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intuitive solutions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maintaining  </a:t>
            </a:r>
            <a:r>
              <a:rPr sz="1600" spc="-10" dirty="0">
                <a:latin typeface="Tahoma"/>
                <a:cs typeface="Tahoma"/>
              </a:rPr>
              <a:t>features </a:t>
            </a:r>
            <a:r>
              <a:rPr sz="1600" spc="-5" dirty="0">
                <a:latin typeface="Tahoma"/>
                <a:cs typeface="Tahoma"/>
              </a:rPr>
              <a:t>is minimizing noise </a:t>
            </a:r>
            <a:r>
              <a:rPr sz="1600" spc="-10" dirty="0">
                <a:latin typeface="Tahoma"/>
                <a:cs typeface="Tahoma"/>
              </a:rPr>
              <a:t>features  </a:t>
            </a:r>
            <a:r>
              <a:rPr sz="1600" spc="-5" dirty="0">
                <a:latin typeface="Tahoma"/>
                <a:cs typeface="Tahoma"/>
              </a:rPr>
              <a:t>implied in </a:t>
            </a:r>
            <a:r>
              <a:rPr sz="1600" spc="-10" dirty="0">
                <a:latin typeface="Tahoma"/>
                <a:cs typeface="Tahoma"/>
              </a:rPr>
              <a:t>training</a:t>
            </a:r>
            <a:r>
              <a:rPr sz="1600" spc="-5" dirty="0">
                <a:latin typeface="Tahoma"/>
                <a:cs typeface="Tahoma"/>
              </a:rPr>
              <a:t> sources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7003" y="1175397"/>
            <a:ext cx="4447019" cy="19688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55" y="235202"/>
            <a:ext cx="2812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28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10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9841" y="4398060"/>
            <a:ext cx="1365250" cy="1111885"/>
          </a:xfrm>
          <a:prstGeom prst="rect">
            <a:avLst/>
          </a:prstGeom>
          <a:solidFill>
            <a:srgbClr val="EEECE1"/>
          </a:solidFill>
          <a:ln w="9525">
            <a:solidFill>
              <a:srgbClr val="1F49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87045" marR="122555" indent="-352425">
              <a:lnSpc>
                <a:spcPct val="100000"/>
              </a:lnSpc>
            </a:pPr>
            <a:r>
              <a:rPr sz="1100" b="1" spc="-30" dirty="0">
                <a:latin typeface="Tahoma"/>
                <a:cs typeface="Tahoma"/>
              </a:rPr>
              <a:t>Object</a:t>
            </a:r>
            <a:r>
              <a:rPr sz="1100" b="1" spc="-10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Selection  </a:t>
            </a:r>
            <a:r>
              <a:rPr sz="1100" b="1" spc="-30" dirty="0">
                <a:latin typeface="Tahoma"/>
                <a:cs typeface="Tahoma"/>
              </a:rPr>
              <a:t>(SSD)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50" y="4398060"/>
            <a:ext cx="1365250" cy="1111885"/>
          </a:xfrm>
          <a:prstGeom prst="rect">
            <a:avLst/>
          </a:prstGeom>
          <a:solidFill>
            <a:srgbClr val="EEECE1"/>
          </a:solidFill>
          <a:ln w="9525">
            <a:solidFill>
              <a:srgbClr val="1F49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99720" marR="291465" indent="118745">
              <a:lnSpc>
                <a:spcPct val="100000"/>
              </a:lnSpc>
            </a:pPr>
            <a:r>
              <a:rPr sz="1000" b="1" spc="-5" dirty="0">
                <a:latin typeface="Tahoma"/>
                <a:cs typeface="Tahoma"/>
              </a:rPr>
              <a:t>Training  (</a:t>
            </a:r>
            <a:r>
              <a:rPr sz="1000" b="1" spc="-10" dirty="0">
                <a:latin typeface="Tahoma"/>
                <a:cs typeface="Tahoma"/>
              </a:rPr>
              <a:t>M</a:t>
            </a:r>
            <a:r>
              <a:rPr sz="1000" b="1" spc="-5" dirty="0">
                <a:latin typeface="Tahoma"/>
                <a:cs typeface="Tahoma"/>
              </a:rPr>
              <a:t>o</a:t>
            </a:r>
            <a:r>
              <a:rPr sz="1000" b="1" spc="5" dirty="0">
                <a:latin typeface="Tahoma"/>
                <a:cs typeface="Tahoma"/>
              </a:rPr>
              <a:t>b</a:t>
            </a:r>
            <a:r>
              <a:rPr sz="1000" b="1" spc="-5" dirty="0">
                <a:latin typeface="Tahoma"/>
                <a:cs typeface="Tahoma"/>
              </a:rPr>
              <a:t>il</a:t>
            </a:r>
            <a:r>
              <a:rPr sz="1000" b="1" spc="5" dirty="0">
                <a:latin typeface="Tahoma"/>
                <a:cs typeface="Tahoma"/>
              </a:rPr>
              <a:t>eNe</a:t>
            </a:r>
            <a:r>
              <a:rPr sz="1000" b="1" spc="-10" dirty="0">
                <a:latin typeface="Tahoma"/>
                <a:cs typeface="Tahoma"/>
              </a:rPr>
              <a:t>t</a:t>
            </a:r>
            <a:r>
              <a:rPr sz="1000" b="1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11" y="4398060"/>
            <a:ext cx="641350" cy="351155"/>
          </a:xfrm>
          <a:prstGeom prst="rect">
            <a:avLst/>
          </a:prstGeom>
          <a:solidFill>
            <a:srgbClr val="EEECE1"/>
          </a:solidFill>
          <a:ln w="9525">
            <a:solidFill>
              <a:srgbClr val="1F497D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</a:pPr>
            <a:r>
              <a:rPr sz="700" b="1" dirty="0">
                <a:latin typeface="Tahoma"/>
                <a:cs typeface="Tahoma"/>
              </a:rPr>
              <a:t>Task</a:t>
            </a:r>
            <a:r>
              <a:rPr sz="700" b="1" spc="-2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5808" y="4393298"/>
            <a:ext cx="184359" cy="360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511" y="4880787"/>
            <a:ext cx="641350" cy="351155"/>
          </a:xfrm>
          <a:prstGeom prst="rect">
            <a:avLst/>
          </a:prstGeom>
          <a:solidFill>
            <a:srgbClr val="EEECE1"/>
          </a:solidFill>
          <a:ln w="9525">
            <a:solidFill>
              <a:srgbClr val="1F497D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</a:pPr>
            <a:r>
              <a:rPr sz="700" b="1" dirty="0">
                <a:latin typeface="Tahoma"/>
                <a:cs typeface="Tahoma"/>
              </a:rPr>
              <a:t>Task</a:t>
            </a:r>
            <a:r>
              <a:rPr sz="700" b="1" spc="-2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5808" y="4876025"/>
            <a:ext cx="184359" cy="360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511" y="6390704"/>
            <a:ext cx="641350" cy="351155"/>
          </a:xfrm>
          <a:prstGeom prst="rect">
            <a:avLst/>
          </a:prstGeom>
          <a:solidFill>
            <a:srgbClr val="EEECE1"/>
          </a:solidFill>
          <a:ln w="9525">
            <a:solidFill>
              <a:srgbClr val="1F497D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</a:pPr>
            <a:r>
              <a:rPr sz="700" b="1" dirty="0">
                <a:latin typeface="Tahoma"/>
                <a:cs typeface="Tahoma"/>
              </a:rPr>
              <a:t>Task</a:t>
            </a:r>
            <a:r>
              <a:rPr sz="700" b="1" spc="-2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12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5808" y="6385942"/>
            <a:ext cx="184359" cy="360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9841" y="6088804"/>
            <a:ext cx="3361054" cy="652780"/>
          </a:xfrm>
          <a:prstGeom prst="rect">
            <a:avLst/>
          </a:prstGeom>
          <a:solidFill>
            <a:srgbClr val="EEECE1"/>
          </a:solidFill>
          <a:ln w="9525">
            <a:solidFill>
              <a:srgbClr val="1F497D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1100" b="1" spc="-25" dirty="0">
                <a:latin typeface="Tahoma"/>
                <a:cs typeface="Tahoma"/>
              </a:rPr>
              <a:t>Validation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1365" y="4658499"/>
            <a:ext cx="1038860" cy="1657985"/>
          </a:xfrm>
          <a:custGeom>
            <a:avLst/>
            <a:gdLst/>
            <a:ahLst/>
            <a:cxnLst/>
            <a:rect l="l" t="t" r="r" b="b"/>
            <a:pathLst>
              <a:path w="1038860" h="1657985">
                <a:moveTo>
                  <a:pt x="8078" y="0"/>
                </a:moveTo>
                <a:lnTo>
                  <a:pt x="0" y="5054"/>
                </a:lnTo>
                <a:lnTo>
                  <a:pt x="20190" y="37363"/>
                </a:lnTo>
                <a:lnTo>
                  <a:pt x="28267" y="32321"/>
                </a:lnTo>
                <a:lnTo>
                  <a:pt x="8078" y="0"/>
                </a:lnTo>
                <a:close/>
              </a:path>
              <a:path w="1038860" h="1657985">
                <a:moveTo>
                  <a:pt x="43411" y="56553"/>
                </a:moveTo>
                <a:lnTo>
                  <a:pt x="35332" y="61594"/>
                </a:lnTo>
                <a:lnTo>
                  <a:pt x="55523" y="93903"/>
                </a:lnTo>
                <a:lnTo>
                  <a:pt x="63600" y="88861"/>
                </a:lnTo>
                <a:lnTo>
                  <a:pt x="43411" y="56553"/>
                </a:lnTo>
                <a:close/>
              </a:path>
              <a:path w="1038860" h="1657985">
                <a:moveTo>
                  <a:pt x="78742" y="113093"/>
                </a:moveTo>
                <a:lnTo>
                  <a:pt x="70665" y="118135"/>
                </a:lnTo>
                <a:lnTo>
                  <a:pt x="90855" y="150456"/>
                </a:lnTo>
                <a:lnTo>
                  <a:pt x="98933" y="145402"/>
                </a:lnTo>
                <a:lnTo>
                  <a:pt x="78742" y="113093"/>
                </a:lnTo>
                <a:close/>
              </a:path>
              <a:path w="1038860" h="1657985">
                <a:moveTo>
                  <a:pt x="114075" y="169633"/>
                </a:moveTo>
                <a:lnTo>
                  <a:pt x="105998" y="174688"/>
                </a:lnTo>
                <a:lnTo>
                  <a:pt x="126188" y="206997"/>
                </a:lnTo>
                <a:lnTo>
                  <a:pt x="134265" y="201942"/>
                </a:lnTo>
                <a:lnTo>
                  <a:pt x="114075" y="169633"/>
                </a:lnTo>
                <a:close/>
              </a:path>
              <a:path w="1038860" h="1657985">
                <a:moveTo>
                  <a:pt x="149407" y="226186"/>
                </a:moveTo>
                <a:lnTo>
                  <a:pt x="141330" y="231228"/>
                </a:lnTo>
                <a:lnTo>
                  <a:pt x="161521" y="263537"/>
                </a:lnTo>
                <a:lnTo>
                  <a:pt x="169598" y="258495"/>
                </a:lnTo>
                <a:lnTo>
                  <a:pt x="149407" y="226186"/>
                </a:lnTo>
                <a:close/>
              </a:path>
              <a:path w="1038860" h="1657985">
                <a:moveTo>
                  <a:pt x="184740" y="282727"/>
                </a:moveTo>
                <a:lnTo>
                  <a:pt x="176663" y="287769"/>
                </a:lnTo>
                <a:lnTo>
                  <a:pt x="196853" y="320078"/>
                </a:lnTo>
                <a:lnTo>
                  <a:pt x="204931" y="315036"/>
                </a:lnTo>
                <a:lnTo>
                  <a:pt x="184740" y="282727"/>
                </a:lnTo>
                <a:close/>
              </a:path>
              <a:path w="1038860" h="1657985">
                <a:moveTo>
                  <a:pt x="220073" y="339267"/>
                </a:moveTo>
                <a:lnTo>
                  <a:pt x="211996" y="344309"/>
                </a:lnTo>
                <a:lnTo>
                  <a:pt x="232185" y="376631"/>
                </a:lnTo>
                <a:lnTo>
                  <a:pt x="240263" y="371576"/>
                </a:lnTo>
                <a:lnTo>
                  <a:pt x="220073" y="339267"/>
                </a:lnTo>
                <a:close/>
              </a:path>
              <a:path w="1038860" h="1657985">
                <a:moveTo>
                  <a:pt x="255405" y="395808"/>
                </a:moveTo>
                <a:lnTo>
                  <a:pt x="247328" y="400862"/>
                </a:lnTo>
                <a:lnTo>
                  <a:pt x="267517" y="433171"/>
                </a:lnTo>
                <a:lnTo>
                  <a:pt x="275596" y="428116"/>
                </a:lnTo>
                <a:lnTo>
                  <a:pt x="255405" y="395808"/>
                </a:lnTo>
                <a:close/>
              </a:path>
              <a:path w="1038860" h="1657985">
                <a:moveTo>
                  <a:pt x="290737" y="452361"/>
                </a:moveTo>
                <a:lnTo>
                  <a:pt x="282660" y="457403"/>
                </a:lnTo>
                <a:lnTo>
                  <a:pt x="302853" y="489711"/>
                </a:lnTo>
                <a:lnTo>
                  <a:pt x="310930" y="484670"/>
                </a:lnTo>
                <a:lnTo>
                  <a:pt x="290737" y="452361"/>
                </a:lnTo>
                <a:close/>
              </a:path>
              <a:path w="1038860" h="1657985">
                <a:moveTo>
                  <a:pt x="326068" y="508901"/>
                </a:moveTo>
                <a:lnTo>
                  <a:pt x="317991" y="513943"/>
                </a:lnTo>
                <a:lnTo>
                  <a:pt x="338184" y="546252"/>
                </a:lnTo>
                <a:lnTo>
                  <a:pt x="346261" y="541210"/>
                </a:lnTo>
                <a:lnTo>
                  <a:pt x="326068" y="508901"/>
                </a:lnTo>
                <a:close/>
              </a:path>
              <a:path w="1038860" h="1657985">
                <a:moveTo>
                  <a:pt x="361400" y="565442"/>
                </a:moveTo>
                <a:lnTo>
                  <a:pt x="353322" y="570483"/>
                </a:lnTo>
                <a:lnTo>
                  <a:pt x="373515" y="602792"/>
                </a:lnTo>
                <a:lnTo>
                  <a:pt x="381593" y="597750"/>
                </a:lnTo>
                <a:lnTo>
                  <a:pt x="361400" y="565442"/>
                </a:lnTo>
                <a:close/>
              </a:path>
              <a:path w="1038860" h="1657985">
                <a:moveTo>
                  <a:pt x="396731" y="621982"/>
                </a:moveTo>
                <a:lnTo>
                  <a:pt x="388654" y="627037"/>
                </a:lnTo>
                <a:lnTo>
                  <a:pt x="408847" y="659345"/>
                </a:lnTo>
                <a:lnTo>
                  <a:pt x="416924" y="654291"/>
                </a:lnTo>
                <a:lnTo>
                  <a:pt x="396731" y="621982"/>
                </a:lnTo>
                <a:close/>
              </a:path>
              <a:path w="1038860" h="1657985">
                <a:moveTo>
                  <a:pt x="432075" y="678522"/>
                </a:moveTo>
                <a:lnTo>
                  <a:pt x="423985" y="683577"/>
                </a:lnTo>
                <a:lnTo>
                  <a:pt x="444178" y="715886"/>
                </a:lnTo>
                <a:lnTo>
                  <a:pt x="452255" y="710844"/>
                </a:lnTo>
                <a:lnTo>
                  <a:pt x="432075" y="678522"/>
                </a:lnTo>
                <a:close/>
              </a:path>
              <a:path w="1038860" h="1657985">
                <a:moveTo>
                  <a:pt x="467406" y="735075"/>
                </a:moveTo>
                <a:lnTo>
                  <a:pt x="459329" y="740117"/>
                </a:lnTo>
                <a:lnTo>
                  <a:pt x="479510" y="772426"/>
                </a:lnTo>
                <a:lnTo>
                  <a:pt x="487587" y="767384"/>
                </a:lnTo>
                <a:lnTo>
                  <a:pt x="467406" y="735075"/>
                </a:lnTo>
                <a:close/>
              </a:path>
              <a:path w="1038860" h="1657985">
                <a:moveTo>
                  <a:pt x="502738" y="791616"/>
                </a:moveTo>
                <a:lnTo>
                  <a:pt x="494661" y="796658"/>
                </a:lnTo>
                <a:lnTo>
                  <a:pt x="514841" y="828967"/>
                </a:lnTo>
                <a:lnTo>
                  <a:pt x="522918" y="823925"/>
                </a:lnTo>
                <a:lnTo>
                  <a:pt x="502738" y="791616"/>
                </a:lnTo>
                <a:close/>
              </a:path>
              <a:path w="1038860" h="1657985">
                <a:moveTo>
                  <a:pt x="538069" y="848156"/>
                </a:moveTo>
                <a:lnTo>
                  <a:pt x="529992" y="853211"/>
                </a:lnTo>
                <a:lnTo>
                  <a:pt x="550185" y="885520"/>
                </a:lnTo>
                <a:lnTo>
                  <a:pt x="558262" y="880465"/>
                </a:lnTo>
                <a:lnTo>
                  <a:pt x="538069" y="848156"/>
                </a:lnTo>
                <a:close/>
              </a:path>
              <a:path w="1038860" h="1657985">
                <a:moveTo>
                  <a:pt x="573401" y="904697"/>
                </a:moveTo>
                <a:lnTo>
                  <a:pt x="565323" y="909751"/>
                </a:lnTo>
                <a:lnTo>
                  <a:pt x="585516" y="942060"/>
                </a:lnTo>
                <a:lnTo>
                  <a:pt x="593594" y="937013"/>
                </a:lnTo>
                <a:lnTo>
                  <a:pt x="573401" y="904697"/>
                </a:lnTo>
                <a:close/>
              </a:path>
              <a:path w="1038860" h="1657985">
                <a:moveTo>
                  <a:pt x="608732" y="961246"/>
                </a:moveTo>
                <a:lnTo>
                  <a:pt x="600655" y="966293"/>
                </a:lnTo>
                <a:lnTo>
                  <a:pt x="620848" y="998603"/>
                </a:lnTo>
                <a:lnTo>
                  <a:pt x="628925" y="993556"/>
                </a:lnTo>
                <a:lnTo>
                  <a:pt x="608732" y="961246"/>
                </a:lnTo>
                <a:close/>
              </a:path>
              <a:path w="1038860" h="1657985">
                <a:moveTo>
                  <a:pt x="644063" y="1017789"/>
                </a:moveTo>
                <a:lnTo>
                  <a:pt x="635986" y="1022836"/>
                </a:lnTo>
                <a:lnTo>
                  <a:pt x="656179" y="1055147"/>
                </a:lnTo>
                <a:lnTo>
                  <a:pt x="664256" y="1050099"/>
                </a:lnTo>
                <a:lnTo>
                  <a:pt x="644063" y="1017789"/>
                </a:lnTo>
                <a:close/>
              </a:path>
              <a:path w="1038860" h="1657985">
                <a:moveTo>
                  <a:pt x="679395" y="1074332"/>
                </a:moveTo>
                <a:lnTo>
                  <a:pt x="671318" y="1079380"/>
                </a:lnTo>
                <a:lnTo>
                  <a:pt x="691511" y="1111690"/>
                </a:lnTo>
                <a:lnTo>
                  <a:pt x="699588" y="1106643"/>
                </a:lnTo>
                <a:lnTo>
                  <a:pt x="679395" y="1074332"/>
                </a:lnTo>
                <a:close/>
              </a:path>
              <a:path w="1038860" h="1657985">
                <a:moveTo>
                  <a:pt x="714726" y="1130876"/>
                </a:moveTo>
                <a:lnTo>
                  <a:pt x="706649" y="1135923"/>
                </a:lnTo>
                <a:lnTo>
                  <a:pt x="726842" y="1168234"/>
                </a:lnTo>
                <a:lnTo>
                  <a:pt x="734919" y="1163186"/>
                </a:lnTo>
                <a:lnTo>
                  <a:pt x="714726" y="1130876"/>
                </a:lnTo>
                <a:close/>
              </a:path>
              <a:path w="1038860" h="1657985">
                <a:moveTo>
                  <a:pt x="750058" y="1187419"/>
                </a:moveTo>
                <a:lnTo>
                  <a:pt x="741980" y="1192467"/>
                </a:lnTo>
                <a:lnTo>
                  <a:pt x="762173" y="1224777"/>
                </a:lnTo>
                <a:lnTo>
                  <a:pt x="770251" y="1219730"/>
                </a:lnTo>
                <a:lnTo>
                  <a:pt x="750058" y="1187419"/>
                </a:lnTo>
                <a:close/>
              </a:path>
              <a:path w="1038860" h="1657985">
                <a:moveTo>
                  <a:pt x="785389" y="1243963"/>
                </a:moveTo>
                <a:lnTo>
                  <a:pt x="777312" y="1249010"/>
                </a:lnTo>
                <a:lnTo>
                  <a:pt x="797505" y="1281320"/>
                </a:lnTo>
                <a:lnTo>
                  <a:pt x="805582" y="1276273"/>
                </a:lnTo>
                <a:lnTo>
                  <a:pt x="785389" y="1243963"/>
                </a:lnTo>
                <a:close/>
              </a:path>
              <a:path w="1038860" h="1657985">
                <a:moveTo>
                  <a:pt x="820720" y="1300506"/>
                </a:moveTo>
                <a:lnTo>
                  <a:pt x="812643" y="1305554"/>
                </a:lnTo>
                <a:lnTo>
                  <a:pt x="832836" y="1337864"/>
                </a:lnTo>
                <a:lnTo>
                  <a:pt x="840913" y="1332818"/>
                </a:lnTo>
                <a:lnTo>
                  <a:pt x="820720" y="1300506"/>
                </a:lnTo>
                <a:close/>
              </a:path>
              <a:path w="1038860" h="1657985">
                <a:moveTo>
                  <a:pt x="856052" y="1357049"/>
                </a:moveTo>
                <a:lnTo>
                  <a:pt x="847987" y="1362097"/>
                </a:lnTo>
                <a:lnTo>
                  <a:pt x="868168" y="1394407"/>
                </a:lnTo>
                <a:lnTo>
                  <a:pt x="876245" y="1389360"/>
                </a:lnTo>
                <a:lnTo>
                  <a:pt x="856052" y="1357049"/>
                </a:lnTo>
                <a:close/>
              </a:path>
              <a:path w="1038860" h="1657985">
                <a:moveTo>
                  <a:pt x="891396" y="1413593"/>
                </a:moveTo>
                <a:lnTo>
                  <a:pt x="883319" y="1418640"/>
                </a:lnTo>
                <a:lnTo>
                  <a:pt x="903499" y="1450952"/>
                </a:lnTo>
                <a:lnTo>
                  <a:pt x="911576" y="1445903"/>
                </a:lnTo>
                <a:lnTo>
                  <a:pt x="891396" y="1413593"/>
                </a:lnTo>
                <a:close/>
              </a:path>
              <a:path w="1038860" h="1657985">
                <a:moveTo>
                  <a:pt x="926727" y="1470136"/>
                </a:moveTo>
                <a:lnTo>
                  <a:pt x="918650" y="1475185"/>
                </a:lnTo>
                <a:lnTo>
                  <a:pt x="938830" y="1507495"/>
                </a:lnTo>
                <a:lnTo>
                  <a:pt x="946920" y="1502448"/>
                </a:lnTo>
                <a:lnTo>
                  <a:pt x="926727" y="1470136"/>
                </a:lnTo>
                <a:close/>
              </a:path>
              <a:path w="1038860" h="1657985">
                <a:moveTo>
                  <a:pt x="962059" y="1526680"/>
                </a:moveTo>
                <a:lnTo>
                  <a:pt x="953982" y="1531727"/>
                </a:lnTo>
                <a:lnTo>
                  <a:pt x="974162" y="1564039"/>
                </a:lnTo>
                <a:lnTo>
                  <a:pt x="982252" y="1558991"/>
                </a:lnTo>
                <a:lnTo>
                  <a:pt x="962059" y="1526680"/>
                </a:lnTo>
                <a:close/>
              </a:path>
              <a:path w="1038860" h="1657985">
                <a:moveTo>
                  <a:pt x="994059" y="1595864"/>
                </a:moveTo>
                <a:lnTo>
                  <a:pt x="965780" y="1613532"/>
                </a:lnTo>
                <a:lnTo>
                  <a:pt x="1038475" y="1657963"/>
                </a:lnTo>
                <a:lnTo>
                  <a:pt x="1033594" y="1606637"/>
                </a:lnTo>
                <a:lnTo>
                  <a:pt x="1000794" y="1606637"/>
                </a:lnTo>
                <a:lnTo>
                  <a:pt x="994059" y="1595864"/>
                </a:lnTo>
                <a:close/>
              </a:path>
              <a:path w="1038860" h="1657985">
                <a:moveTo>
                  <a:pt x="1002137" y="1590817"/>
                </a:moveTo>
                <a:lnTo>
                  <a:pt x="994059" y="1595864"/>
                </a:lnTo>
                <a:lnTo>
                  <a:pt x="1000794" y="1606637"/>
                </a:lnTo>
                <a:lnTo>
                  <a:pt x="1008871" y="1601589"/>
                </a:lnTo>
                <a:lnTo>
                  <a:pt x="1002137" y="1590817"/>
                </a:lnTo>
                <a:close/>
              </a:path>
              <a:path w="1038860" h="1657985">
                <a:moveTo>
                  <a:pt x="1030410" y="1573152"/>
                </a:moveTo>
                <a:lnTo>
                  <a:pt x="1002137" y="1590817"/>
                </a:lnTo>
                <a:lnTo>
                  <a:pt x="1008871" y="1601589"/>
                </a:lnTo>
                <a:lnTo>
                  <a:pt x="1000794" y="1606637"/>
                </a:lnTo>
                <a:lnTo>
                  <a:pt x="1033594" y="1606637"/>
                </a:lnTo>
                <a:lnTo>
                  <a:pt x="1030410" y="1573152"/>
                </a:lnTo>
                <a:close/>
              </a:path>
              <a:path w="1038860" h="1657985">
                <a:moveTo>
                  <a:pt x="997390" y="1583223"/>
                </a:moveTo>
                <a:lnTo>
                  <a:pt x="989313" y="1588272"/>
                </a:lnTo>
                <a:lnTo>
                  <a:pt x="994059" y="1595864"/>
                </a:lnTo>
                <a:lnTo>
                  <a:pt x="1002137" y="1590817"/>
                </a:lnTo>
                <a:lnTo>
                  <a:pt x="997390" y="15832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1711" y="5140743"/>
            <a:ext cx="1038225" cy="1274445"/>
          </a:xfrm>
          <a:custGeom>
            <a:avLst/>
            <a:gdLst/>
            <a:ahLst/>
            <a:cxnLst/>
            <a:rect l="l" t="t" r="r" b="b"/>
            <a:pathLst>
              <a:path w="1038225" h="1274445">
                <a:moveTo>
                  <a:pt x="7387" y="0"/>
                </a:moveTo>
                <a:lnTo>
                  <a:pt x="0" y="6019"/>
                </a:lnTo>
                <a:lnTo>
                  <a:pt x="24044" y="35572"/>
                </a:lnTo>
                <a:lnTo>
                  <a:pt x="31433" y="29552"/>
                </a:lnTo>
                <a:lnTo>
                  <a:pt x="7387" y="0"/>
                </a:lnTo>
                <a:close/>
              </a:path>
              <a:path w="1038225" h="1274445">
                <a:moveTo>
                  <a:pt x="49467" y="51727"/>
                </a:moveTo>
                <a:lnTo>
                  <a:pt x="42080" y="57734"/>
                </a:lnTo>
                <a:lnTo>
                  <a:pt x="66125" y="87287"/>
                </a:lnTo>
                <a:lnTo>
                  <a:pt x="73513" y="81279"/>
                </a:lnTo>
                <a:lnTo>
                  <a:pt x="49467" y="51727"/>
                </a:lnTo>
                <a:close/>
              </a:path>
              <a:path w="1038225" h="1274445">
                <a:moveTo>
                  <a:pt x="91547" y="103441"/>
                </a:moveTo>
                <a:lnTo>
                  <a:pt x="84160" y="109448"/>
                </a:lnTo>
                <a:lnTo>
                  <a:pt x="108206" y="139001"/>
                </a:lnTo>
                <a:lnTo>
                  <a:pt x="115594" y="132994"/>
                </a:lnTo>
                <a:lnTo>
                  <a:pt x="91547" y="103441"/>
                </a:lnTo>
                <a:close/>
              </a:path>
              <a:path w="1038225" h="1274445">
                <a:moveTo>
                  <a:pt x="133628" y="155155"/>
                </a:moveTo>
                <a:lnTo>
                  <a:pt x="126240" y="161175"/>
                </a:lnTo>
                <a:lnTo>
                  <a:pt x="150286" y="190728"/>
                </a:lnTo>
                <a:lnTo>
                  <a:pt x="157674" y="184708"/>
                </a:lnTo>
                <a:lnTo>
                  <a:pt x="133628" y="155155"/>
                </a:lnTo>
                <a:close/>
              </a:path>
              <a:path w="1038225" h="1274445">
                <a:moveTo>
                  <a:pt x="175708" y="206882"/>
                </a:moveTo>
                <a:lnTo>
                  <a:pt x="168320" y="212890"/>
                </a:lnTo>
                <a:lnTo>
                  <a:pt x="192366" y="242442"/>
                </a:lnTo>
                <a:lnTo>
                  <a:pt x="199754" y="236435"/>
                </a:lnTo>
                <a:lnTo>
                  <a:pt x="175708" y="206882"/>
                </a:lnTo>
                <a:close/>
              </a:path>
              <a:path w="1038225" h="1274445">
                <a:moveTo>
                  <a:pt x="217789" y="258597"/>
                </a:moveTo>
                <a:lnTo>
                  <a:pt x="210400" y="264604"/>
                </a:lnTo>
                <a:lnTo>
                  <a:pt x="234447" y="294157"/>
                </a:lnTo>
                <a:lnTo>
                  <a:pt x="241834" y="288150"/>
                </a:lnTo>
                <a:lnTo>
                  <a:pt x="217789" y="258597"/>
                </a:lnTo>
                <a:close/>
              </a:path>
              <a:path w="1038225" h="1274445">
                <a:moveTo>
                  <a:pt x="259869" y="310311"/>
                </a:moveTo>
                <a:lnTo>
                  <a:pt x="252481" y="316331"/>
                </a:lnTo>
                <a:lnTo>
                  <a:pt x="276527" y="345884"/>
                </a:lnTo>
                <a:lnTo>
                  <a:pt x="283914" y="339864"/>
                </a:lnTo>
                <a:lnTo>
                  <a:pt x="259869" y="310311"/>
                </a:lnTo>
                <a:close/>
              </a:path>
              <a:path w="1038225" h="1274445">
                <a:moveTo>
                  <a:pt x="301948" y="362038"/>
                </a:moveTo>
                <a:lnTo>
                  <a:pt x="294557" y="368045"/>
                </a:lnTo>
                <a:lnTo>
                  <a:pt x="318611" y="397598"/>
                </a:lnTo>
                <a:lnTo>
                  <a:pt x="325989" y="391591"/>
                </a:lnTo>
                <a:lnTo>
                  <a:pt x="301948" y="362038"/>
                </a:lnTo>
                <a:close/>
              </a:path>
              <a:path w="1038225" h="1274445">
                <a:moveTo>
                  <a:pt x="344023" y="413753"/>
                </a:moveTo>
                <a:lnTo>
                  <a:pt x="336645" y="419760"/>
                </a:lnTo>
                <a:lnTo>
                  <a:pt x="360686" y="449318"/>
                </a:lnTo>
                <a:lnTo>
                  <a:pt x="368077" y="443306"/>
                </a:lnTo>
                <a:lnTo>
                  <a:pt x="344023" y="413753"/>
                </a:lnTo>
                <a:close/>
              </a:path>
              <a:path w="1038225" h="1274445">
                <a:moveTo>
                  <a:pt x="386111" y="465471"/>
                </a:moveTo>
                <a:lnTo>
                  <a:pt x="378720" y="471483"/>
                </a:lnTo>
                <a:lnTo>
                  <a:pt x="402761" y="501036"/>
                </a:lnTo>
                <a:lnTo>
                  <a:pt x="410152" y="495025"/>
                </a:lnTo>
                <a:lnTo>
                  <a:pt x="386111" y="465471"/>
                </a:lnTo>
                <a:close/>
              </a:path>
              <a:path w="1038225" h="1274445">
                <a:moveTo>
                  <a:pt x="428186" y="517190"/>
                </a:moveTo>
                <a:lnTo>
                  <a:pt x="420795" y="523201"/>
                </a:lnTo>
                <a:lnTo>
                  <a:pt x="444849" y="552756"/>
                </a:lnTo>
                <a:lnTo>
                  <a:pt x="452240" y="546743"/>
                </a:lnTo>
                <a:lnTo>
                  <a:pt x="428186" y="517190"/>
                </a:lnTo>
                <a:close/>
              </a:path>
              <a:path w="1038225" h="1274445">
                <a:moveTo>
                  <a:pt x="470274" y="568909"/>
                </a:moveTo>
                <a:lnTo>
                  <a:pt x="462883" y="574920"/>
                </a:lnTo>
                <a:lnTo>
                  <a:pt x="486924" y="604474"/>
                </a:lnTo>
                <a:lnTo>
                  <a:pt x="494315" y="598462"/>
                </a:lnTo>
                <a:lnTo>
                  <a:pt x="470274" y="568909"/>
                </a:lnTo>
                <a:close/>
              </a:path>
              <a:path w="1038225" h="1274445">
                <a:moveTo>
                  <a:pt x="512349" y="620627"/>
                </a:moveTo>
                <a:lnTo>
                  <a:pt x="504958" y="626639"/>
                </a:lnTo>
                <a:lnTo>
                  <a:pt x="529012" y="656192"/>
                </a:lnTo>
                <a:lnTo>
                  <a:pt x="536390" y="650181"/>
                </a:lnTo>
                <a:lnTo>
                  <a:pt x="512349" y="620627"/>
                </a:lnTo>
                <a:close/>
              </a:path>
              <a:path w="1038225" h="1274445">
                <a:moveTo>
                  <a:pt x="554437" y="672346"/>
                </a:moveTo>
                <a:lnTo>
                  <a:pt x="547046" y="678357"/>
                </a:lnTo>
                <a:lnTo>
                  <a:pt x="571087" y="707910"/>
                </a:lnTo>
                <a:lnTo>
                  <a:pt x="578478" y="701899"/>
                </a:lnTo>
                <a:lnTo>
                  <a:pt x="554437" y="672346"/>
                </a:lnTo>
                <a:close/>
              </a:path>
              <a:path w="1038225" h="1274445">
                <a:moveTo>
                  <a:pt x="596512" y="724065"/>
                </a:moveTo>
                <a:lnTo>
                  <a:pt x="589121" y="730076"/>
                </a:lnTo>
                <a:lnTo>
                  <a:pt x="613162" y="759630"/>
                </a:lnTo>
                <a:lnTo>
                  <a:pt x="620553" y="753617"/>
                </a:lnTo>
                <a:lnTo>
                  <a:pt x="596512" y="724065"/>
                </a:lnTo>
                <a:close/>
              </a:path>
              <a:path w="1038225" h="1274445">
                <a:moveTo>
                  <a:pt x="638587" y="775783"/>
                </a:moveTo>
                <a:lnTo>
                  <a:pt x="631196" y="781794"/>
                </a:lnTo>
                <a:lnTo>
                  <a:pt x="655250" y="811348"/>
                </a:lnTo>
                <a:lnTo>
                  <a:pt x="662641" y="805336"/>
                </a:lnTo>
                <a:lnTo>
                  <a:pt x="638587" y="775783"/>
                </a:lnTo>
                <a:close/>
              </a:path>
              <a:path w="1038225" h="1274445">
                <a:moveTo>
                  <a:pt x="680675" y="827501"/>
                </a:moveTo>
                <a:lnTo>
                  <a:pt x="673284" y="833513"/>
                </a:lnTo>
                <a:lnTo>
                  <a:pt x="697325" y="863066"/>
                </a:lnTo>
                <a:lnTo>
                  <a:pt x="704716" y="857055"/>
                </a:lnTo>
                <a:lnTo>
                  <a:pt x="680675" y="827501"/>
                </a:lnTo>
                <a:close/>
              </a:path>
              <a:path w="1038225" h="1274445">
                <a:moveTo>
                  <a:pt x="722750" y="879219"/>
                </a:moveTo>
                <a:lnTo>
                  <a:pt x="715359" y="885231"/>
                </a:lnTo>
                <a:lnTo>
                  <a:pt x="739413" y="914784"/>
                </a:lnTo>
                <a:lnTo>
                  <a:pt x="746804" y="908773"/>
                </a:lnTo>
                <a:lnTo>
                  <a:pt x="722750" y="879219"/>
                </a:lnTo>
                <a:close/>
              </a:path>
              <a:path w="1038225" h="1274445">
                <a:moveTo>
                  <a:pt x="764825" y="930939"/>
                </a:moveTo>
                <a:lnTo>
                  <a:pt x="757447" y="936950"/>
                </a:lnTo>
                <a:lnTo>
                  <a:pt x="781488" y="966504"/>
                </a:lnTo>
                <a:lnTo>
                  <a:pt x="788879" y="960492"/>
                </a:lnTo>
                <a:lnTo>
                  <a:pt x="764825" y="930939"/>
                </a:lnTo>
                <a:close/>
              </a:path>
              <a:path w="1038225" h="1274445">
                <a:moveTo>
                  <a:pt x="806913" y="982657"/>
                </a:moveTo>
                <a:lnTo>
                  <a:pt x="799522" y="988669"/>
                </a:lnTo>
                <a:lnTo>
                  <a:pt x="823563" y="1018222"/>
                </a:lnTo>
                <a:lnTo>
                  <a:pt x="830954" y="1012210"/>
                </a:lnTo>
                <a:lnTo>
                  <a:pt x="806913" y="982657"/>
                </a:lnTo>
                <a:close/>
              </a:path>
              <a:path w="1038225" h="1274445">
                <a:moveTo>
                  <a:pt x="848988" y="1034375"/>
                </a:moveTo>
                <a:lnTo>
                  <a:pt x="841609" y="1040387"/>
                </a:lnTo>
                <a:lnTo>
                  <a:pt x="865651" y="1069940"/>
                </a:lnTo>
                <a:lnTo>
                  <a:pt x="873042" y="1063929"/>
                </a:lnTo>
                <a:lnTo>
                  <a:pt x="848988" y="1034375"/>
                </a:lnTo>
                <a:close/>
              </a:path>
              <a:path w="1038225" h="1274445">
                <a:moveTo>
                  <a:pt x="891076" y="1086095"/>
                </a:moveTo>
                <a:lnTo>
                  <a:pt x="883685" y="1092106"/>
                </a:lnTo>
                <a:lnTo>
                  <a:pt x="907726" y="1121660"/>
                </a:lnTo>
                <a:lnTo>
                  <a:pt x="915117" y="1115648"/>
                </a:lnTo>
                <a:lnTo>
                  <a:pt x="891076" y="1086095"/>
                </a:lnTo>
                <a:close/>
              </a:path>
              <a:path w="1038225" h="1274445">
                <a:moveTo>
                  <a:pt x="933151" y="1137813"/>
                </a:moveTo>
                <a:lnTo>
                  <a:pt x="925760" y="1143824"/>
                </a:lnTo>
                <a:lnTo>
                  <a:pt x="949813" y="1173378"/>
                </a:lnTo>
                <a:lnTo>
                  <a:pt x="957205" y="1167366"/>
                </a:lnTo>
                <a:lnTo>
                  <a:pt x="933151" y="1137813"/>
                </a:lnTo>
                <a:close/>
              </a:path>
              <a:path w="1038225" h="1274445">
                <a:moveTo>
                  <a:pt x="986342" y="1218278"/>
                </a:moveTo>
                <a:lnTo>
                  <a:pt x="960481" y="1239320"/>
                </a:lnTo>
                <a:lnTo>
                  <a:pt x="1038129" y="1274381"/>
                </a:lnTo>
                <a:lnTo>
                  <a:pt x="1027139" y="1225096"/>
                </a:lnTo>
                <a:lnTo>
                  <a:pt x="991889" y="1225096"/>
                </a:lnTo>
                <a:lnTo>
                  <a:pt x="986342" y="1218278"/>
                </a:lnTo>
                <a:close/>
              </a:path>
              <a:path w="1038225" h="1274445">
                <a:moveTo>
                  <a:pt x="993733" y="1212265"/>
                </a:moveTo>
                <a:lnTo>
                  <a:pt x="986342" y="1218278"/>
                </a:lnTo>
                <a:lnTo>
                  <a:pt x="991889" y="1225096"/>
                </a:lnTo>
                <a:lnTo>
                  <a:pt x="999280" y="1219084"/>
                </a:lnTo>
                <a:lnTo>
                  <a:pt x="993733" y="1212265"/>
                </a:lnTo>
                <a:close/>
              </a:path>
              <a:path w="1038225" h="1274445">
                <a:moveTo>
                  <a:pt x="1019587" y="1191229"/>
                </a:moveTo>
                <a:lnTo>
                  <a:pt x="993733" y="1212265"/>
                </a:lnTo>
                <a:lnTo>
                  <a:pt x="999280" y="1219084"/>
                </a:lnTo>
                <a:lnTo>
                  <a:pt x="991889" y="1225096"/>
                </a:lnTo>
                <a:lnTo>
                  <a:pt x="1027139" y="1225096"/>
                </a:lnTo>
                <a:lnTo>
                  <a:pt x="1019587" y="1191229"/>
                </a:lnTo>
                <a:close/>
              </a:path>
              <a:path w="1038225" h="1274445">
                <a:moveTo>
                  <a:pt x="975239" y="1189531"/>
                </a:moveTo>
                <a:lnTo>
                  <a:pt x="967847" y="1195543"/>
                </a:lnTo>
                <a:lnTo>
                  <a:pt x="986342" y="1218278"/>
                </a:lnTo>
                <a:lnTo>
                  <a:pt x="993733" y="1212265"/>
                </a:lnTo>
                <a:lnTo>
                  <a:pt x="975239" y="11895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4840" y="6501389"/>
            <a:ext cx="1035050" cy="157480"/>
          </a:xfrm>
          <a:custGeom>
            <a:avLst/>
            <a:gdLst/>
            <a:ahLst/>
            <a:cxnLst/>
            <a:rect l="l" t="t" r="r" b="b"/>
            <a:pathLst>
              <a:path w="1035050" h="157479">
                <a:moveTo>
                  <a:pt x="37830" y="143037"/>
                </a:moveTo>
                <a:lnTo>
                  <a:pt x="0" y="147553"/>
                </a:lnTo>
                <a:lnTo>
                  <a:pt x="1129" y="157011"/>
                </a:lnTo>
                <a:lnTo>
                  <a:pt x="38961" y="152495"/>
                </a:lnTo>
                <a:lnTo>
                  <a:pt x="37830" y="143037"/>
                </a:lnTo>
                <a:close/>
              </a:path>
              <a:path w="1035050" h="157479">
                <a:moveTo>
                  <a:pt x="104035" y="135134"/>
                </a:moveTo>
                <a:lnTo>
                  <a:pt x="66205" y="139650"/>
                </a:lnTo>
                <a:lnTo>
                  <a:pt x="67334" y="149108"/>
                </a:lnTo>
                <a:lnTo>
                  <a:pt x="105164" y="144592"/>
                </a:lnTo>
                <a:lnTo>
                  <a:pt x="104035" y="135134"/>
                </a:lnTo>
                <a:close/>
              </a:path>
              <a:path w="1035050" h="157479">
                <a:moveTo>
                  <a:pt x="170240" y="127231"/>
                </a:moveTo>
                <a:lnTo>
                  <a:pt x="132410" y="131747"/>
                </a:lnTo>
                <a:lnTo>
                  <a:pt x="133539" y="141204"/>
                </a:lnTo>
                <a:lnTo>
                  <a:pt x="171369" y="136688"/>
                </a:lnTo>
                <a:lnTo>
                  <a:pt x="170240" y="127231"/>
                </a:lnTo>
                <a:close/>
              </a:path>
              <a:path w="1035050" h="157479">
                <a:moveTo>
                  <a:pt x="236446" y="119327"/>
                </a:moveTo>
                <a:lnTo>
                  <a:pt x="198615" y="123844"/>
                </a:lnTo>
                <a:lnTo>
                  <a:pt x="199744" y="133301"/>
                </a:lnTo>
                <a:lnTo>
                  <a:pt x="237575" y="128785"/>
                </a:lnTo>
                <a:lnTo>
                  <a:pt x="236446" y="119327"/>
                </a:lnTo>
                <a:close/>
              </a:path>
              <a:path w="1035050" h="157479">
                <a:moveTo>
                  <a:pt x="302654" y="111424"/>
                </a:moveTo>
                <a:lnTo>
                  <a:pt x="264819" y="115940"/>
                </a:lnTo>
                <a:lnTo>
                  <a:pt x="265948" y="125399"/>
                </a:lnTo>
                <a:lnTo>
                  <a:pt x="303785" y="120883"/>
                </a:lnTo>
                <a:lnTo>
                  <a:pt x="302654" y="111424"/>
                </a:lnTo>
                <a:close/>
              </a:path>
              <a:path w="1035050" h="157479">
                <a:moveTo>
                  <a:pt x="368860" y="103522"/>
                </a:moveTo>
                <a:lnTo>
                  <a:pt x="331026" y="108037"/>
                </a:lnTo>
                <a:lnTo>
                  <a:pt x="332157" y="117496"/>
                </a:lnTo>
                <a:lnTo>
                  <a:pt x="369990" y="112980"/>
                </a:lnTo>
                <a:lnTo>
                  <a:pt x="368860" y="103522"/>
                </a:lnTo>
                <a:close/>
              </a:path>
              <a:path w="1035050" h="157479">
                <a:moveTo>
                  <a:pt x="435065" y="95619"/>
                </a:moveTo>
                <a:lnTo>
                  <a:pt x="397231" y="100135"/>
                </a:lnTo>
                <a:lnTo>
                  <a:pt x="398362" y="109593"/>
                </a:lnTo>
                <a:lnTo>
                  <a:pt x="436195" y="105077"/>
                </a:lnTo>
                <a:lnTo>
                  <a:pt x="435065" y="95619"/>
                </a:lnTo>
                <a:close/>
              </a:path>
              <a:path w="1035050" h="157479">
                <a:moveTo>
                  <a:pt x="501270" y="87716"/>
                </a:moveTo>
                <a:lnTo>
                  <a:pt x="463436" y="92232"/>
                </a:lnTo>
                <a:lnTo>
                  <a:pt x="464567" y="101690"/>
                </a:lnTo>
                <a:lnTo>
                  <a:pt x="502400" y="97174"/>
                </a:lnTo>
                <a:lnTo>
                  <a:pt x="501270" y="87716"/>
                </a:lnTo>
                <a:close/>
              </a:path>
              <a:path w="1035050" h="157479">
                <a:moveTo>
                  <a:pt x="567475" y="79813"/>
                </a:moveTo>
                <a:lnTo>
                  <a:pt x="529642" y="84329"/>
                </a:lnTo>
                <a:lnTo>
                  <a:pt x="530772" y="93786"/>
                </a:lnTo>
                <a:lnTo>
                  <a:pt x="568605" y="89270"/>
                </a:lnTo>
                <a:lnTo>
                  <a:pt x="567475" y="79813"/>
                </a:lnTo>
                <a:close/>
              </a:path>
              <a:path w="1035050" h="157479">
                <a:moveTo>
                  <a:pt x="633680" y="71909"/>
                </a:moveTo>
                <a:lnTo>
                  <a:pt x="595847" y="76426"/>
                </a:lnTo>
                <a:lnTo>
                  <a:pt x="596977" y="85883"/>
                </a:lnTo>
                <a:lnTo>
                  <a:pt x="634810" y="81367"/>
                </a:lnTo>
                <a:lnTo>
                  <a:pt x="633680" y="71909"/>
                </a:lnTo>
                <a:close/>
              </a:path>
              <a:path w="1035050" h="157479">
                <a:moveTo>
                  <a:pt x="699885" y="64006"/>
                </a:moveTo>
                <a:lnTo>
                  <a:pt x="662052" y="68522"/>
                </a:lnTo>
                <a:lnTo>
                  <a:pt x="663182" y="77980"/>
                </a:lnTo>
                <a:lnTo>
                  <a:pt x="701015" y="73464"/>
                </a:lnTo>
                <a:lnTo>
                  <a:pt x="699885" y="64006"/>
                </a:lnTo>
                <a:close/>
              </a:path>
              <a:path w="1035050" h="157479">
                <a:moveTo>
                  <a:pt x="766090" y="56103"/>
                </a:moveTo>
                <a:lnTo>
                  <a:pt x="728257" y="60619"/>
                </a:lnTo>
                <a:lnTo>
                  <a:pt x="729387" y="70077"/>
                </a:lnTo>
                <a:lnTo>
                  <a:pt x="767208" y="65562"/>
                </a:lnTo>
                <a:lnTo>
                  <a:pt x="766090" y="56103"/>
                </a:lnTo>
                <a:close/>
              </a:path>
              <a:path w="1035050" h="157479">
                <a:moveTo>
                  <a:pt x="832295" y="48201"/>
                </a:moveTo>
                <a:lnTo>
                  <a:pt x="794462" y="52717"/>
                </a:lnTo>
                <a:lnTo>
                  <a:pt x="795592" y="62175"/>
                </a:lnTo>
                <a:lnTo>
                  <a:pt x="833426" y="57659"/>
                </a:lnTo>
                <a:lnTo>
                  <a:pt x="832295" y="48201"/>
                </a:lnTo>
                <a:close/>
              </a:path>
              <a:path w="1035050" h="157479">
                <a:moveTo>
                  <a:pt x="898500" y="40298"/>
                </a:moveTo>
                <a:lnTo>
                  <a:pt x="860667" y="44814"/>
                </a:lnTo>
                <a:lnTo>
                  <a:pt x="861797" y="54272"/>
                </a:lnTo>
                <a:lnTo>
                  <a:pt x="899618" y="49756"/>
                </a:lnTo>
                <a:lnTo>
                  <a:pt x="898500" y="40298"/>
                </a:lnTo>
                <a:close/>
              </a:path>
              <a:path w="1035050" h="157479">
                <a:moveTo>
                  <a:pt x="1029542" y="32395"/>
                </a:moveTo>
                <a:lnTo>
                  <a:pt x="964705" y="32395"/>
                </a:lnTo>
                <a:lnTo>
                  <a:pt x="965836" y="41852"/>
                </a:lnTo>
                <a:lnTo>
                  <a:pt x="959904" y="42560"/>
                </a:lnTo>
                <a:lnTo>
                  <a:pt x="963855" y="75662"/>
                </a:lnTo>
                <a:lnTo>
                  <a:pt x="1029542" y="32395"/>
                </a:lnTo>
                <a:close/>
              </a:path>
              <a:path w="1035050" h="157479">
                <a:moveTo>
                  <a:pt x="958775" y="33103"/>
                </a:moveTo>
                <a:lnTo>
                  <a:pt x="926872" y="36911"/>
                </a:lnTo>
                <a:lnTo>
                  <a:pt x="928002" y="46368"/>
                </a:lnTo>
                <a:lnTo>
                  <a:pt x="959904" y="42560"/>
                </a:lnTo>
                <a:lnTo>
                  <a:pt x="958775" y="33103"/>
                </a:lnTo>
                <a:close/>
              </a:path>
              <a:path w="1035050" h="157479">
                <a:moveTo>
                  <a:pt x="964705" y="32395"/>
                </a:moveTo>
                <a:lnTo>
                  <a:pt x="958775" y="33103"/>
                </a:lnTo>
                <a:lnTo>
                  <a:pt x="959904" y="42560"/>
                </a:lnTo>
                <a:lnTo>
                  <a:pt x="965836" y="41852"/>
                </a:lnTo>
                <a:lnTo>
                  <a:pt x="964705" y="32395"/>
                </a:lnTo>
                <a:close/>
              </a:path>
              <a:path w="1035050" h="157479">
                <a:moveTo>
                  <a:pt x="954825" y="0"/>
                </a:moveTo>
                <a:lnTo>
                  <a:pt x="958775" y="33103"/>
                </a:lnTo>
                <a:lnTo>
                  <a:pt x="964705" y="32395"/>
                </a:lnTo>
                <a:lnTo>
                  <a:pt x="1029542" y="32395"/>
                </a:lnTo>
                <a:lnTo>
                  <a:pt x="1035000" y="28799"/>
                </a:lnTo>
                <a:lnTo>
                  <a:pt x="954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3874" y="4481207"/>
            <a:ext cx="1031240" cy="365760"/>
          </a:xfrm>
          <a:custGeom>
            <a:avLst/>
            <a:gdLst/>
            <a:ahLst/>
            <a:cxnLst/>
            <a:rect l="l" t="t" r="r" b="b"/>
            <a:pathLst>
              <a:path w="1031239" h="365760">
                <a:moveTo>
                  <a:pt x="957502" y="333953"/>
                </a:moveTo>
                <a:lnTo>
                  <a:pt x="946787" y="365531"/>
                </a:lnTo>
                <a:lnTo>
                  <a:pt x="1031191" y="353936"/>
                </a:lnTo>
                <a:lnTo>
                  <a:pt x="1015461" y="338035"/>
                </a:lnTo>
                <a:lnTo>
                  <a:pt x="969533" y="338035"/>
                </a:lnTo>
                <a:lnTo>
                  <a:pt x="957502" y="333953"/>
                </a:lnTo>
                <a:close/>
              </a:path>
              <a:path w="1031239" h="365760">
                <a:moveTo>
                  <a:pt x="960562" y="324935"/>
                </a:moveTo>
                <a:lnTo>
                  <a:pt x="957502" y="333953"/>
                </a:lnTo>
                <a:lnTo>
                  <a:pt x="969533" y="338035"/>
                </a:lnTo>
                <a:lnTo>
                  <a:pt x="972593" y="329018"/>
                </a:lnTo>
                <a:lnTo>
                  <a:pt x="960562" y="324935"/>
                </a:lnTo>
                <a:close/>
              </a:path>
              <a:path w="1031239" h="365760">
                <a:moveTo>
                  <a:pt x="971273" y="293369"/>
                </a:moveTo>
                <a:lnTo>
                  <a:pt x="960562" y="324935"/>
                </a:lnTo>
                <a:lnTo>
                  <a:pt x="972593" y="329018"/>
                </a:lnTo>
                <a:lnTo>
                  <a:pt x="969533" y="338035"/>
                </a:lnTo>
                <a:lnTo>
                  <a:pt x="1015461" y="338035"/>
                </a:lnTo>
                <a:lnTo>
                  <a:pt x="971273" y="293369"/>
                </a:lnTo>
                <a:close/>
              </a:path>
              <a:path w="1031239" h="365760">
                <a:moveTo>
                  <a:pt x="3061" y="0"/>
                </a:moveTo>
                <a:lnTo>
                  <a:pt x="0" y="9017"/>
                </a:lnTo>
                <a:lnTo>
                  <a:pt x="957502" y="333953"/>
                </a:lnTo>
                <a:lnTo>
                  <a:pt x="960562" y="324935"/>
                </a:lnTo>
                <a:lnTo>
                  <a:pt x="30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5338" y="4916855"/>
            <a:ext cx="1035050" cy="76200"/>
          </a:xfrm>
          <a:custGeom>
            <a:avLst/>
            <a:gdLst/>
            <a:ahLst/>
            <a:cxnLst/>
            <a:rect l="l" t="t" r="r" b="b"/>
            <a:pathLst>
              <a:path w="1035050" h="76200">
                <a:moveTo>
                  <a:pt x="1026473" y="33147"/>
                </a:moveTo>
                <a:lnTo>
                  <a:pt x="970939" y="33147"/>
                </a:lnTo>
                <a:lnTo>
                  <a:pt x="971078" y="42672"/>
                </a:lnTo>
                <a:lnTo>
                  <a:pt x="958376" y="42850"/>
                </a:lnTo>
                <a:lnTo>
                  <a:pt x="958848" y="76187"/>
                </a:lnTo>
                <a:lnTo>
                  <a:pt x="1034502" y="37020"/>
                </a:lnTo>
                <a:lnTo>
                  <a:pt x="1026473" y="33147"/>
                </a:lnTo>
                <a:close/>
              </a:path>
              <a:path w="1035050" h="76200">
                <a:moveTo>
                  <a:pt x="958241" y="33325"/>
                </a:moveTo>
                <a:lnTo>
                  <a:pt x="0" y="46824"/>
                </a:lnTo>
                <a:lnTo>
                  <a:pt x="133" y="56349"/>
                </a:lnTo>
                <a:lnTo>
                  <a:pt x="958376" y="42850"/>
                </a:lnTo>
                <a:lnTo>
                  <a:pt x="958241" y="33325"/>
                </a:lnTo>
                <a:close/>
              </a:path>
              <a:path w="1035050" h="76200">
                <a:moveTo>
                  <a:pt x="970939" y="33147"/>
                </a:moveTo>
                <a:lnTo>
                  <a:pt x="958241" y="33325"/>
                </a:lnTo>
                <a:lnTo>
                  <a:pt x="958376" y="42850"/>
                </a:lnTo>
                <a:lnTo>
                  <a:pt x="971078" y="42672"/>
                </a:lnTo>
                <a:lnTo>
                  <a:pt x="970939" y="33147"/>
                </a:lnTo>
                <a:close/>
              </a:path>
              <a:path w="1035050" h="76200">
                <a:moveTo>
                  <a:pt x="957769" y="0"/>
                </a:moveTo>
                <a:lnTo>
                  <a:pt x="958241" y="33325"/>
                </a:lnTo>
                <a:lnTo>
                  <a:pt x="970939" y="33147"/>
                </a:lnTo>
                <a:lnTo>
                  <a:pt x="1026473" y="33147"/>
                </a:lnTo>
                <a:lnTo>
                  <a:pt x="9577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1549" y="5058422"/>
            <a:ext cx="1033780" cy="1423035"/>
          </a:xfrm>
          <a:custGeom>
            <a:avLst/>
            <a:gdLst/>
            <a:ahLst/>
            <a:cxnLst/>
            <a:rect l="l" t="t" r="r" b="b"/>
            <a:pathLst>
              <a:path w="1033780" h="1423035">
                <a:moveTo>
                  <a:pt x="984923" y="58899"/>
                </a:moveTo>
                <a:lnTo>
                  <a:pt x="0" y="1417142"/>
                </a:lnTo>
                <a:lnTo>
                  <a:pt x="7710" y="1422732"/>
                </a:lnTo>
                <a:lnTo>
                  <a:pt x="992631" y="64489"/>
                </a:lnTo>
                <a:lnTo>
                  <a:pt x="984923" y="58899"/>
                </a:lnTo>
                <a:close/>
              </a:path>
              <a:path w="1033780" h="1423035">
                <a:moveTo>
                  <a:pt x="1025480" y="48615"/>
                </a:moveTo>
                <a:lnTo>
                  <a:pt x="992380" y="48615"/>
                </a:lnTo>
                <a:lnTo>
                  <a:pt x="1000089" y="54203"/>
                </a:lnTo>
                <a:lnTo>
                  <a:pt x="992631" y="64489"/>
                </a:lnTo>
                <a:lnTo>
                  <a:pt x="1019622" y="84061"/>
                </a:lnTo>
                <a:lnTo>
                  <a:pt x="1025480" y="48615"/>
                </a:lnTo>
                <a:close/>
              </a:path>
              <a:path w="1033780" h="1423035">
                <a:moveTo>
                  <a:pt x="992380" y="48615"/>
                </a:moveTo>
                <a:lnTo>
                  <a:pt x="984923" y="58899"/>
                </a:lnTo>
                <a:lnTo>
                  <a:pt x="992631" y="64489"/>
                </a:lnTo>
                <a:lnTo>
                  <a:pt x="1000089" y="54203"/>
                </a:lnTo>
                <a:lnTo>
                  <a:pt x="992380" y="48615"/>
                </a:lnTo>
                <a:close/>
              </a:path>
              <a:path w="1033780" h="1423035">
                <a:moveTo>
                  <a:pt x="1033515" y="0"/>
                </a:moveTo>
                <a:lnTo>
                  <a:pt x="957938" y="39331"/>
                </a:lnTo>
                <a:lnTo>
                  <a:pt x="984923" y="58899"/>
                </a:lnTo>
                <a:lnTo>
                  <a:pt x="992380" y="48615"/>
                </a:lnTo>
                <a:lnTo>
                  <a:pt x="1025480" y="48615"/>
                </a:lnTo>
                <a:lnTo>
                  <a:pt x="103351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94595" y="4915750"/>
            <a:ext cx="631825" cy="76200"/>
          </a:xfrm>
          <a:custGeom>
            <a:avLst/>
            <a:gdLst/>
            <a:ahLst/>
            <a:cxnLst/>
            <a:rect l="l" t="t" r="r" b="b"/>
            <a:pathLst>
              <a:path w="631825" h="76200">
                <a:moveTo>
                  <a:pt x="555066" y="0"/>
                </a:moveTo>
                <a:lnTo>
                  <a:pt x="555066" y="76200"/>
                </a:lnTo>
                <a:lnTo>
                  <a:pt x="621741" y="42862"/>
                </a:lnTo>
                <a:lnTo>
                  <a:pt x="567766" y="42862"/>
                </a:lnTo>
                <a:lnTo>
                  <a:pt x="567766" y="33337"/>
                </a:lnTo>
                <a:lnTo>
                  <a:pt x="621741" y="33337"/>
                </a:lnTo>
                <a:lnTo>
                  <a:pt x="555066" y="0"/>
                </a:lnTo>
                <a:close/>
              </a:path>
              <a:path w="631825" h="76200">
                <a:moveTo>
                  <a:pt x="555066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555066" y="42862"/>
                </a:lnTo>
                <a:lnTo>
                  <a:pt x="555066" y="33337"/>
                </a:lnTo>
                <a:close/>
              </a:path>
              <a:path w="631825" h="76200">
                <a:moveTo>
                  <a:pt x="621741" y="33337"/>
                </a:moveTo>
                <a:lnTo>
                  <a:pt x="567766" y="33337"/>
                </a:lnTo>
                <a:lnTo>
                  <a:pt x="567766" y="42862"/>
                </a:lnTo>
                <a:lnTo>
                  <a:pt x="621741" y="42862"/>
                </a:lnTo>
                <a:lnTo>
                  <a:pt x="631266" y="38100"/>
                </a:lnTo>
                <a:lnTo>
                  <a:pt x="621741" y="3333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3945" y="5520588"/>
            <a:ext cx="76200" cy="568325"/>
          </a:xfrm>
          <a:custGeom>
            <a:avLst/>
            <a:gdLst/>
            <a:ahLst/>
            <a:cxnLst/>
            <a:rect l="l" t="t" r="r" b="b"/>
            <a:pathLst>
              <a:path w="76200" h="568325">
                <a:moveTo>
                  <a:pt x="33337" y="492015"/>
                </a:moveTo>
                <a:lnTo>
                  <a:pt x="0" y="492015"/>
                </a:lnTo>
                <a:lnTo>
                  <a:pt x="38100" y="568215"/>
                </a:lnTo>
                <a:lnTo>
                  <a:pt x="69850" y="504715"/>
                </a:lnTo>
                <a:lnTo>
                  <a:pt x="33337" y="504715"/>
                </a:lnTo>
                <a:lnTo>
                  <a:pt x="33337" y="492015"/>
                </a:lnTo>
                <a:close/>
              </a:path>
              <a:path w="76200" h="568325">
                <a:moveTo>
                  <a:pt x="42862" y="0"/>
                </a:moveTo>
                <a:lnTo>
                  <a:pt x="33337" y="0"/>
                </a:lnTo>
                <a:lnTo>
                  <a:pt x="33337" y="504715"/>
                </a:lnTo>
                <a:lnTo>
                  <a:pt x="42862" y="504715"/>
                </a:lnTo>
                <a:lnTo>
                  <a:pt x="42862" y="0"/>
                </a:lnTo>
                <a:close/>
              </a:path>
              <a:path w="76200" h="568325">
                <a:moveTo>
                  <a:pt x="76200" y="492015"/>
                </a:moveTo>
                <a:lnTo>
                  <a:pt x="42862" y="492015"/>
                </a:lnTo>
                <a:lnTo>
                  <a:pt x="42862" y="504715"/>
                </a:lnTo>
                <a:lnTo>
                  <a:pt x="69850" y="504715"/>
                </a:lnTo>
                <a:lnTo>
                  <a:pt x="76200" y="492015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1890" y="5515813"/>
            <a:ext cx="76200" cy="573405"/>
          </a:xfrm>
          <a:custGeom>
            <a:avLst/>
            <a:gdLst/>
            <a:ahLst/>
            <a:cxnLst/>
            <a:rect l="l" t="t" r="r" b="b"/>
            <a:pathLst>
              <a:path w="76200" h="573404">
                <a:moveTo>
                  <a:pt x="42862" y="76201"/>
                </a:moveTo>
                <a:lnTo>
                  <a:pt x="33337" y="76201"/>
                </a:lnTo>
                <a:lnTo>
                  <a:pt x="33337" y="572990"/>
                </a:lnTo>
                <a:lnTo>
                  <a:pt x="42862" y="572990"/>
                </a:lnTo>
                <a:lnTo>
                  <a:pt x="42862" y="76201"/>
                </a:lnTo>
                <a:close/>
              </a:path>
              <a:path w="76200" h="573404">
                <a:moveTo>
                  <a:pt x="38100" y="0"/>
                </a:moveTo>
                <a:lnTo>
                  <a:pt x="0" y="76202"/>
                </a:lnTo>
                <a:lnTo>
                  <a:pt x="33337" y="76201"/>
                </a:lnTo>
                <a:lnTo>
                  <a:pt x="33337" y="63499"/>
                </a:lnTo>
                <a:lnTo>
                  <a:pt x="69849" y="63499"/>
                </a:lnTo>
                <a:lnTo>
                  <a:pt x="38100" y="0"/>
                </a:lnTo>
                <a:close/>
              </a:path>
              <a:path w="76200" h="573404">
                <a:moveTo>
                  <a:pt x="42862" y="63499"/>
                </a:moveTo>
                <a:lnTo>
                  <a:pt x="33337" y="63499"/>
                </a:lnTo>
                <a:lnTo>
                  <a:pt x="33337" y="76201"/>
                </a:lnTo>
                <a:lnTo>
                  <a:pt x="42862" y="76201"/>
                </a:lnTo>
                <a:lnTo>
                  <a:pt x="42862" y="63499"/>
                </a:lnTo>
                <a:close/>
              </a:path>
              <a:path w="76200" h="573404">
                <a:moveTo>
                  <a:pt x="69849" y="63499"/>
                </a:moveTo>
                <a:lnTo>
                  <a:pt x="42862" y="63499"/>
                </a:lnTo>
                <a:lnTo>
                  <a:pt x="42862" y="76201"/>
                </a:lnTo>
                <a:lnTo>
                  <a:pt x="76200" y="76201"/>
                </a:lnTo>
                <a:lnTo>
                  <a:pt x="69849" y="63499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22047" y="4398060"/>
            <a:ext cx="733425" cy="2343785"/>
          </a:xfrm>
          <a:custGeom>
            <a:avLst/>
            <a:gdLst/>
            <a:ahLst/>
            <a:cxnLst/>
            <a:rect l="l" t="t" r="r" b="b"/>
            <a:pathLst>
              <a:path w="733425" h="2343784">
                <a:moveTo>
                  <a:pt x="0" y="0"/>
                </a:moveTo>
                <a:lnTo>
                  <a:pt x="733259" y="0"/>
                </a:lnTo>
                <a:lnTo>
                  <a:pt x="733259" y="2343306"/>
                </a:lnTo>
                <a:lnTo>
                  <a:pt x="0" y="2343306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2047" y="4398060"/>
            <a:ext cx="733425" cy="2343785"/>
          </a:xfrm>
          <a:custGeom>
            <a:avLst/>
            <a:gdLst/>
            <a:ahLst/>
            <a:cxnLst/>
            <a:rect l="l" t="t" r="r" b="b"/>
            <a:pathLst>
              <a:path w="733425" h="2343784">
                <a:moveTo>
                  <a:pt x="0" y="0"/>
                </a:moveTo>
                <a:lnTo>
                  <a:pt x="733252" y="0"/>
                </a:lnTo>
                <a:lnTo>
                  <a:pt x="733252" y="2343311"/>
                </a:lnTo>
                <a:lnTo>
                  <a:pt x="0" y="23433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22771" y="4538472"/>
            <a:ext cx="53594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63500" marR="5080" indent="-50800">
              <a:lnSpc>
                <a:spcPts val="1300"/>
              </a:lnSpc>
              <a:spcBef>
                <a:spcPts val="160"/>
              </a:spcBef>
            </a:pPr>
            <a:r>
              <a:rPr sz="1100" b="1" spc="-40" dirty="0">
                <a:latin typeface="Tahoma"/>
                <a:cs typeface="Tahoma"/>
              </a:rPr>
              <a:t>T</a:t>
            </a:r>
            <a:r>
              <a:rPr sz="1100" b="1" spc="-30" dirty="0">
                <a:latin typeface="Tahoma"/>
                <a:cs typeface="Tahoma"/>
              </a:rPr>
              <a:t>r</a:t>
            </a:r>
            <a:r>
              <a:rPr sz="1100" b="1" spc="-35" dirty="0">
                <a:latin typeface="Tahoma"/>
                <a:cs typeface="Tahoma"/>
              </a:rPr>
              <a:t>a</a:t>
            </a:r>
            <a:r>
              <a:rPr sz="1100" b="1" spc="-20" dirty="0">
                <a:latin typeface="Tahoma"/>
                <a:cs typeface="Tahoma"/>
              </a:rPr>
              <a:t>i</a:t>
            </a:r>
            <a:r>
              <a:rPr sz="1100" b="1" spc="-30" dirty="0">
                <a:latin typeface="Tahoma"/>
                <a:cs typeface="Tahoma"/>
              </a:rPr>
              <a:t>ne</a:t>
            </a:r>
            <a:r>
              <a:rPr sz="1100" b="1" dirty="0">
                <a:latin typeface="Tahoma"/>
                <a:cs typeface="Tahoma"/>
              </a:rPr>
              <a:t>d  </a:t>
            </a:r>
            <a:r>
              <a:rPr sz="1100" b="1" spc="-30" dirty="0"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88584" y="402192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4828" y="0"/>
                </a:lnTo>
              </a:path>
            </a:pathLst>
          </a:custGeom>
          <a:ln w="804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8584" y="3981678"/>
            <a:ext cx="175260" cy="80645"/>
          </a:xfrm>
          <a:custGeom>
            <a:avLst/>
            <a:gdLst/>
            <a:ahLst/>
            <a:cxnLst/>
            <a:rect l="l" t="t" r="r" b="b"/>
            <a:pathLst>
              <a:path w="175260" h="80645">
                <a:moveTo>
                  <a:pt x="0" y="0"/>
                </a:moveTo>
                <a:lnTo>
                  <a:pt x="174834" y="0"/>
                </a:lnTo>
                <a:lnTo>
                  <a:pt x="174834" y="80491"/>
                </a:lnTo>
                <a:lnTo>
                  <a:pt x="0" y="804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8584" y="416148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4828" y="0"/>
                </a:lnTo>
              </a:path>
            </a:pathLst>
          </a:custGeom>
          <a:ln w="804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8584" y="4121238"/>
            <a:ext cx="175260" cy="80645"/>
          </a:xfrm>
          <a:custGeom>
            <a:avLst/>
            <a:gdLst/>
            <a:ahLst/>
            <a:cxnLst/>
            <a:rect l="l" t="t" r="r" b="b"/>
            <a:pathLst>
              <a:path w="175260" h="80645">
                <a:moveTo>
                  <a:pt x="0" y="0"/>
                </a:moveTo>
                <a:lnTo>
                  <a:pt x="174834" y="0"/>
                </a:lnTo>
                <a:lnTo>
                  <a:pt x="174834" y="80491"/>
                </a:lnTo>
                <a:lnTo>
                  <a:pt x="0" y="804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0629" y="4930343"/>
            <a:ext cx="631825" cy="76200"/>
          </a:xfrm>
          <a:custGeom>
            <a:avLst/>
            <a:gdLst/>
            <a:ahLst/>
            <a:cxnLst/>
            <a:rect l="l" t="t" r="r" b="b"/>
            <a:pathLst>
              <a:path w="631825" h="76200">
                <a:moveTo>
                  <a:pt x="555066" y="0"/>
                </a:moveTo>
                <a:lnTo>
                  <a:pt x="555066" y="76200"/>
                </a:lnTo>
                <a:lnTo>
                  <a:pt x="621741" y="42862"/>
                </a:lnTo>
                <a:lnTo>
                  <a:pt x="567766" y="42862"/>
                </a:lnTo>
                <a:lnTo>
                  <a:pt x="567766" y="33337"/>
                </a:lnTo>
                <a:lnTo>
                  <a:pt x="621741" y="33337"/>
                </a:lnTo>
                <a:lnTo>
                  <a:pt x="555066" y="0"/>
                </a:lnTo>
                <a:close/>
              </a:path>
              <a:path w="631825" h="76200">
                <a:moveTo>
                  <a:pt x="555066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555066" y="42862"/>
                </a:lnTo>
                <a:lnTo>
                  <a:pt x="555066" y="33337"/>
                </a:lnTo>
                <a:close/>
              </a:path>
              <a:path w="631825" h="76200">
                <a:moveTo>
                  <a:pt x="621741" y="33337"/>
                </a:moveTo>
                <a:lnTo>
                  <a:pt x="567766" y="33337"/>
                </a:lnTo>
                <a:lnTo>
                  <a:pt x="567766" y="42862"/>
                </a:lnTo>
                <a:lnTo>
                  <a:pt x="621741" y="42862"/>
                </a:lnTo>
                <a:lnTo>
                  <a:pt x="631266" y="38100"/>
                </a:lnTo>
                <a:lnTo>
                  <a:pt x="621741" y="3333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96888" y="6254428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03" y="0"/>
                </a:lnTo>
                <a:lnTo>
                  <a:pt x="548703" y="415758"/>
                </a:lnTo>
                <a:lnTo>
                  <a:pt x="0" y="415758"/>
                </a:lnTo>
                <a:lnTo>
                  <a:pt x="0" y="0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96888" y="6254428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05" y="0"/>
                </a:lnTo>
                <a:lnTo>
                  <a:pt x="548705" y="415759"/>
                </a:lnTo>
                <a:lnTo>
                  <a:pt x="0" y="4157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05346" y="6341822"/>
            <a:ext cx="331470" cy="2476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7780" indent="-18415">
              <a:lnSpc>
                <a:spcPts val="980"/>
              </a:lnSpc>
              <a:spcBef>
                <a:spcPts val="15"/>
              </a:spcBef>
            </a:pPr>
            <a:r>
              <a:rPr sz="800" b="1" spc="-5" dirty="0">
                <a:latin typeface="Tahoma"/>
                <a:cs typeface="Tahoma"/>
              </a:rPr>
              <a:t>Task</a:t>
            </a:r>
            <a:r>
              <a:rPr sz="800" b="1" spc="-85" dirty="0">
                <a:latin typeface="Tahoma"/>
                <a:cs typeface="Tahoma"/>
              </a:rPr>
              <a:t> </a:t>
            </a:r>
            <a:r>
              <a:rPr sz="800" b="1" dirty="0">
                <a:latin typeface="Tahoma"/>
                <a:cs typeface="Tahoma"/>
              </a:rPr>
              <a:t>1  </a:t>
            </a:r>
            <a:r>
              <a:rPr sz="800" b="1" spc="-5" dirty="0">
                <a:latin typeface="Tahoma"/>
                <a:cs typeface="Tahoma"/>
              </a:rPr>
              <a:t>result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50711" y="6207185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03" y="0"/>
                </a:lnTo>
                <a:lnTo>
                  <a:pt x="548703" y="415758"/>
                </a:lnTo>
                <a:lnTo>
                  <a:pt x="0" y="415758"/>
                </a:lnTo>
                <a:lnTo>
                  <a:pt x="0" y="0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0711" y="6207185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05" y="0"/>
                </a:lnTo>
                <a:lnTo>
                  <a:pt x="548705" y="415759"/>
                </a:lnTo>
                <a:lnTo>
                  <a:pt x="0" y="4157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59169" y="6293054"/>
            <a:ext cx="33147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800" b="1" spc="-5" dirty="0">
                <a:latin typeface="Tahoma"/>
                <a:cs typeface="Tahoma"/>
              </a:rPr>
              <a:t>Task</a:t>
            </a:r>
            <a:r>
              <a:rPr sz="800" b="1" spc="-85" dirty="0">
                <a:latin typeface="Tahoma"/>
                <a:cs typeface="Tahoma"/>
              </a:rPr>
              <a:t> </a:t>
            </a:r>
            <a:r>
              <a:rPr sz="800" b="1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7780">
              <a:lnSpc>
                <a:spcPct val="100000"/>
              </a:lnSpc>
              <a:spcBef>
                <a:spcPts val="45"/>
              </a:spcBef>
            </a:pPr>
            <a:r>
              <a:rPr sz="800" b="1" spc="-5" dirty="0">
                <a:latin typeface="Tahoma"/>
                <a:cs typeface="Tahoma"/>
              </a:rPr>
              <a:t>result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02337" y="6143853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16" y="0"/>
                </a:lnTo>
                <a:lnTo>
                  <a:pt x="548716" y="415758"/>
                </a:lnTo>
                <a:lnTo>
                  <a:pt x="0" y="415758"/>
                </a:lnTo>
                <a:lnTo>
                  <a:pt x="0" y="0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02337" y="6143853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05" y="0"/>
                </a:lnTo>
                <a:lnTo>
                  <a:pt x="548705" y="415759"/>
                </a:lnTo>
                <a:lnTo>
                  <a:pt x="0" y="4157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10795" y="6229046"/>
            <a:ext cx="33147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800" b="1" spc="-5" dirty="0">
                <a:latin typeface="Tahoma"/>
                <a:cs typeface="Tahoma"/>
              </a:rPr>
              <a:t>Task</a:t>
            </a:r>
            <a:r>
              <a:rPr sz="800" b="1" spc="-85" dirty="0">
                <a:latin typeface="Tahoma"/>
                <a:cs typeface="Tahoma"/>
              </a:rPr>
              <a:t> </a:t>
            </a:r>
            <a:r>
              <a:rPr sz="800" b="1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7780">
              <a:lnSpc>
                <a:spcPct val="100000"/>
              </a:lnSpc>
              <a:spcBef>
                <a:spcPts val="45"/>
              </a:spcBef>
            </a:pPr>
            <a:r>
              <a:rPr sz="800" b="1" spc="-5" dirty="0">
                <a:latin typeface="Tahoma"/>
                <a:cs typeface="Tahoma"/>
              </a:rPr>
              <a:t>result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68783" y="6064535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03" y="0"/>
                </a:lnTo>
                <a:lnTo>
                  <a:pt x="548703" y="415758"/>
                </a:lnTo>
                <a:lnTo>
                  <a:pt x="0" y="415758"/>
                </a:lnTo>
                <a:lnTo>
                  <a:pt x="0" y="0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68783" y="6064535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05" y="0"/>
                </a:lnTo>
                <a:lnTo>
                  <a:pt x="548705" y="415759"/>
                </a:lnTo>
                <a:lnTo>
                  <a:pt x="0" y="4157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77241" y="6149798"/>
            <a:ext cx="33147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800" b="1" spc="-5" dirty="0">
                <a:latin typeface="Tahoma"/>
                <a:cs typeface="Tahoma"/>
              </a:rPr>
              <a:t>Task</a:t>
            </a:r>
            <a:r>
              <a:rPr sz="800" b="1" spc="-85" dirty="0">
                <a:latin typeface="Tahoma"/>
                <a:cs typeface="Tahoma"/>
              </a:rPr>
              <a:t> </a:t>
            </a:r>
            <a:r>
              <a:rPr sz="800" b="1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17780">
              <a:lnSpc>
                <a:spcPct val="100000"/>
              </a:lnSpc>
              <a:spcBef>
                <a:spcPts val="45"/>
              </a:spcBef>
            </a:pPr>
            <a:r>
              <a:rPr sz="800" b="1" spc="-5" dirty="0">
                <a:latin typeface="Tahoma"/>
                <a:cs typeface="Tahoma"/>
              </a:rPr>
              <a:t>result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50508" y="5997268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03" y="0"/>
                </a:lnTo>
                <a:lnTo>
                  <a:pt x="548703" y="415758"/>
                </a:lnTo>
                <a:lnTo>
                  <a:pt x="0" y="415758"/>
                </a:lnTo>
                <a:lnTo>
                  <a:pt x="0" y="0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50508" y="5997268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549275" h="415925">
                <a:moveTo>
                  <a:pt x="0" y="0"/>
                </a:moveTo>
                <a:lnTo>
                  <a:pt x="548705" y="0"/>
                </a:lnTo>
                <a:lnTo>
                  <a:pt x="548705" y="415759"/>
                </a:lnTo>
                <a:lnTo>
                  <a:pt x="0" y="4157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113716" y="6070092"/>
            <a:ext cx="4222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Tahoma"/>
                <a:cs typeface="Tahoma"/>
              </a:rPr>
              <a:t>Task</a:t>
            </a:r>
            <a:r>
              <a:rPr sz="800" b="1" spc="-60" dirty="0">
                <a:latin typeface="Tahoma"/>
                <a:cs typeface="Tahoma"/>
              </a:rPr>
              <a:t> </a:t>
            </a:r>
            <a:r>
              <a:rPr sz="800" b="1" dirty="0">
                <a:latin typeface="Tahoma"/>
                <a:cs typeface="Tahoma"/>
              </a:rPr>
              <a:t>11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01651" y="6235569"/>
            <a:ext cx="419100" cy="172720"/>
          </a:xfrm>
          <a:prstGeom prst="rect">
            <a:avLst/>
          </a:prstGeom>
          <a:solidFill>
            <a:srgbClr val="C4BD9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800" b="1" spc="-5" dirty="0">
                <a:latin typeface="Tahoma"/>
                <a:cs typeface="Tahoma"/>
              </a:rPr>
              <a:t>result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7795" y="991730"/>
            <a:ext cx="3931920" cy="1939925"/>
          </a:xfrm>
          <a:custGeom>
            <a:avLst/>
            <a:gdLst/>
            <a:ahLst/>
            <a:cxnLst/>
            <a:rect l="l" t="t" r="r" b="b"/>
            <a:pathLst>
              <a:path w="3931920" h="1939925">
                <a:moveTo>
                  <a:pt x="0" y="0"/>
                </a:moveTo>
                <a:lnTo>
                  <a:pt x="3931352" y="0"/>
                </a:lnTo>
                <a:lnTo>
                  <a:pt x="3931352" y="1939791"/>
                </a:lnTo>
                <a:lnTo>
                  <a:pt x="0" y="19397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4680" y="1056982"/>
            <a:ext cx="1983105" cy="1259840"/>
          </a:xfrm>
          <a:custGeom>
            <a:avLst/>
            <a:gdLst/>
            <a:ahLst/>
            <a:cxnLst/>
            <a:rect l="l" t="t" r="r" b="b"/>
            <a:pathLst>
              <a:path w="1983105" h="1259839">
                <a:moveTo>
                  <a:pt x="0" y="0"/>
                </a:moveTo>
                <a:lnTo>
                  <a:pt x="1982991" y="0"/>
                </a:lnTo>
                <a:lnTo>
                  <a:pt x="1982991" y="1259440"/>
                </a:lnTo>
                <a:lnTo>
                  <a:pt x="0" y="12594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2583" y="1091183"/>
            <a:ext cx="999743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04146" y="1056982"/>
            <a:ext cx="552450" cy="1259840"/>
          </a:xfrm>
          <a:custGeom>
            <a:avLst/>
            <a:gdLst/>
            <a:ahLst/>
            <a:cxnLst/>
            <a:rect l="l" t="t" r="r" b="b"/>
            <a:pathLst>
              <a:path w="552450" h="1259839">
                <a:moveTo>
                  <a:pt x="0" y="0"/>
                </a:moveTo>
                <a:lnTo>
                  <a:pt x="552323" y="0"/>
                </a:lnTo>
                <a:lnTo>
                  <a:pt x="552323" y="1259433"/>
                </a:lnTo>
                <a:lnTo>
                  <a:pt x="0" y="1259433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04146" y="1056982"/>
            <a:ext cx="552450" cy="1259840"/>
          </a:xfrm>
          <a:custGeom>
            <a:avLst/>
            <a:gdLst/>
            <a:ahLst/>
            <a:cxnLst/>
            <a:rect l="l" t="t" r="r" b="b"/>
            <a:pathLst>
              <a:path w="552450" h="1259839">
                <a:moveTo>
                  <a:pt x="0" y="0"/>
                </a:moveTo>
                <a:lnTo>
                  <a:pt x="552334" y="0"/>
                </a:lnTo>
                <a:lnTo>
                  <a:pt x="552334" y="1259440"/>
                </a:lnTo>
                <a:lnTo>
                  <a:pt x="0" y="12594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350933" y="1467103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Tahoma"/>
                <a:cs typeface="Tahoma"/>
              </a:rPr>
              <a:t>SSD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30270" y="1747520"/>
            <a:ext cx="501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ahoma"/>
                <a:cs typeface="Tahoma"/>
              </a:rPr>
              <a:t>Tra</a:t>
            </a:r>
            <a:r>
              <a:rPr sz="900" b="1" dirty="0">
                <a:latin typeface="Tahoma"/>
                <a:cs typeface="Tahoma"/>
              </a:rPr>
              <a:t>i</a:t>
            </a:r>
            <a:r>
              <a:rPr sz="900" b="1" spc="-5" dirty="0">
                <a:latin typeface="Tahoma"/>
                <a:cs typeface="Tahoma"/>
              </a:rPr>
              <a:t>n</a:t>
            </a:r>
            <a:r>
              <a:rPr sz="900" b="1" dirty="0">
                <a:latin typeface="Tahoma"/>
                <a:cs typeface="Tahoma"/>
              </a:rPr>
              <a:t>i</a:t>
            </a:r>
            <a:r>
              <a:rPr sz="900" b="1" spc="-5" dirty="0">
                <a:latin typeface="Tahoma"/>
                <a:cs typeface="Tahoma"/>
              </a:rPr>
              <a:t>ng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32432" y="1091183"/>
            <a:ext cx="838200" cy="469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2583" y="1639823"/>
            <a:ext cx="999743" cy="637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32432" y="1639823"/>
            <a:ext cx="838200" cy="6370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35899" y="1493900"/>
            <a:ext cx="636905" cy="260985"/>
          </a:xfrm>
          <a:custGeom>
            <a:avLst/>
            <a:gdLst/>
            <a:ahLst/>
            <a:cxnLst/>
            <a:rect l="l" t="t" r="r" b="b"/>
            <a:pathLst>
              <a:path w="636905" h="260985">
                <a:moveTo>
                  <a:pt x="0" y="0"/>
                </a:moveTo>
                <a:lnTo>
                  <a:pt x="636638" y="0"/>
                </a:lnTo>
                <a:lnTo>
                  <a:pt x="636638" y="260476"/>
                </a:lnTo>
                <a:lnTo>
                  <a:pt x="0" y="2604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35899" y="1493900"/>
            <a:ext cx="636905" cy="260985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sz="800" b="1" spc="-5" dirty="0">
                <a:latin typeface="Tahoma"/>
                <a:cs typeface="Tahoma"/>
              </a:rPr>
              <a:t>Task</a:t>
            </a:r>
            <a:r>
              <a:rPr sz="800" b="1" spc="-10" dirty="0">
                <a:latin typeface="Tahoma"/>
                <a:cs typeface="Tahoma"/>
              </a:rPr>
              <a:t> </a:t>
            </a:r>
            <a:r>
              <a:rPr sz="800" b="1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94365" y="1056982"/>
            <a:ext cx="494030" cy="1259840"/>
          </a:xfrm>
          <a:custGeom>
            <a:avLst/>
            <a:gdLst/>
            <a:ahLst/>
            <a:cxnLst/>
            <a:rect l="l" t="t" r="r" b="b"/>
            <a:pathLst>
              <a:path w="494029" h="1259839">
                <a:moveTo>
                  <a:pt x="0" y="0"/>
                </a:moveTo>
                <a:lnTo>
                  <a:pt x="493763" y="0"/>
                </a:lnTo>
                <a:lnTo>
                  <a:pt x="493763" y="1259433"/>
                </a:lnTo>
                <a:lnTo>
                  <a:pt x="0" y="1259433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94365" y="1056982"/>
            <a:ext cx="494030" cy="1259840"/>
          </a:xfrm>
          <a:custGeom>
            <a:avLst/>
            <a:gdLst/>
            <a:ahLst/>
            <a:cxnLst/>
            <a:rect l="l" t="t" r="r" b="b"/>
            <a:pathLst>
              <a:path w="494029" h="1259839">
                <a:moveTo>
                  <a:pt x="0" y="0"/>
                </a:moveTo>
                <a:lnTo>
                  <a:pt x="493757" y="0"/>
                </a:lnTo>
                <a:lnTo>
                  <a:pt x="493757" y="1259440"/>
                </a:lnTo>
                <a:lnTo>
                  <a:pt x="0" y="125944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11891" y="1467103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Tahoma"/>
                <a:cs typeface="Tahoma"/>
              </a:rPr>
              <a:t>SSD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55503" y="1747520"/>
            <a:ext cx="371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ahoma"/>
                <a:cs typeface="Tahoma"/>
              </a:rPr>
              <a:t>M</a:t>
            </a:r>
            <a:r>
              <a:rPr sz="900" b="1" spc="-10" dirty="0">
                <a:latin typeface="Tahoma"/>
                <a:cs typeface="Tahoma"/>
              </a:rPr>
              <a:t>o</a:t>
            </a:r>
            <a:r>
              <a:rPr sz="900" b="1" spc="-5" dirty="0">
                <a:latin typeface="Tahoma"/>
                <a:cs typeface="Tahoma"/>
              </a:rPr>
              <a:t>d</a:t>
            </a:r>
            <a:r>
              <a:rPr sz="900" b="1" dirty="0">
                <a:latin typeface="Tahoma"/>
                <a:cs typeface="Tahoma"/>
              </a:rPr>
              <a:t>el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4680" y="2561463"/>
            <a:ext cx="3763645" cy="306070"/>
          </a:xfrm>
          <a:prstGeom prst="rect">
            <a:avLst/>
          </a:prstGeom>
          <a:solidFill>
            <a:srgbClr val="EEECE1"/>
          </a:solidFill>
          <a:ln w="9525">
            <a:solidFill>
              <a:srgbClr val="1F497D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675"/>
              </a:spcBef>
            </a:pPr>
            <a:r>
              <a:rPr sz="900" b="1" spc="-5" dirty="0">
                <a:latin typeface="Tahoma"/>
                <a:cs typeface="Tahoma"/>
              </a:rPr>
              <a:t>Object Selection (Inference with </a:t>
            </a:r>
            <a:r>
              <a:rPr sz="900" b="1" dirty="0">
                <a:latin typeface="Tahoma"/>
                <a:cs typeface="Tahoma"/>
              </a:rPr>
              <a:t>frozen</a:t>
            </a:r>
            <a:r>
              <a:rPr sz="900" b="1" spc="5" dirty="0">
                <a:latin typeface="Tahoma"/>
                <a:cs typeface="Tahoma"/>
              </a:rPr>
              <a:t> </a:t>
            </a:r>
            <a:r>
              <a:rPr sz="900" b="1" spc="-5" dirty="0">
                <a:latin typeface="Tahoma"/>
                <a:cs typeface="Tahoma"/>
              </a:rPr>
              <a:t>graph)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07665" y="1648599"/>
            <a:ext cx="396875" cy="76200"/>
          </a:xfrm>
          <a:custGeom>
            <a:avLst/>
            <a:gdLst/>
            <a:ahLst/>
            <a:cxnLst/>
            <a:rect l="l" t="t" r="r" b="b"/>
            <a:pathLst>
              <a:path w="396875" h="76200">
                <a:moveTo>
                  <a:pt x="320281" y="0"/>
                </a:moveTo>
                <a:lnTo>
                  <a:pt x="320281" y="76200"/>
                </a:lnTo>
                <a:lnTo>
                  <a:pt x="386956" y="42862"/>
                </a:lnTo>
                <a:lnTo>
                  <a:pt x="332981" y="42862"/>
                </a:lnTo>
                <a:lnTo>
                  <a:pt x="332981" y="33337"/>
                </a:lnTo>
                <a:lnTo>
                  <a:pt x="386956" y="33337"/>
                </a:lnTo>
                <a:lnTo>
                  <a:pt x="320281" y="0"/>
                </a:lnTo>
                <a:close/>
              </a:path>
              <a:path w="396875" h="76200">
                <a:moveTo>
                  <a:pt x="320281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320281" y="42862"/>
                </a:lnTo>
                <a:lnTo>
                  <a:pt x="320281" y="33337"/>
                </a:lnTo>
                <a:close/>
              </a:path>
              <a:path w="396875" h="76200">
                <a:moveTo>
                  <a:pt x="386956" y="33337"/>
                </a:moveTo>
                <a:lnTo>
                  <a:pt x="332981" y="33337"/>
                </a:lnTo>
                <a:lnTo>
                  <a:pt x="332981" y="42862"/>
                </a:lnTo>
                <a:lnTo>
                  <a:pt x="386956" y="42862"/>
                </a:lnTo>
                <a:lnTo>
                  <a:pt x="396481" y="38100"/>
                </a:lnTo>
                <a:lnTo>
                  <a:pt x="386956" y="3333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56469" y="1648599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4" h="76200">
                <a:moveTo>
                  <a:pt x="261696" y="0"/>
                </a:moveTo>
                <a:lnTo>
                  <a:pt x="261696" y="76200"/>
                </a:lnTo>
                <a:lnTo>
                  <a:pt x="328371" y="42862"/>
                </a:lnTo>
                <a:lnTo>
                  <a:pt x="274396" y="42862"/>
                </a:lnTo>
                <a:lnTo>
                  <a:pt x="274396" y="33337"/>
                </a:lnTo>
                <a:lnTo>
                  <a:pt x="328371" y="33337"/>
                </a:lnTo>
                <a:lnTo>
                  <a:pt x="261696" y="0"/>
                </a:lnTo>
                <a:close/>
              </a:path>
              <a:path w="338454" h="76200">
                <a:moveTo>
                  <a:pt x="261696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261696" y="42862"/>
                </a:lnTo>
                <a:lnTo>
                  <a:pt x="261696" y="33337"/>
                </a:lnTo>
                <a:close/>
              </a:path>
              <a:path w="338454" h="76200">
                <a:moveTo>
                  <a:pt x="328371" y="33337"/>
                </a:moveTo>
                <a:lnTo>
                  <a:pt x="274396" y="33337"/>
                </a:lnTo>
                <a:lnTo>
                  <a:pt x="274396" y="42862"/>
                </a:lnTo>
                <a:lnTo>
                  <a:pt x="328371" y="42862"/>
                </a:lnTo>
                <a:lnTo>
                  <a:pt x="337896" y="38100"/>
                </a:lnTo>
                <a:lnTo>
                  <a:pt x="328371" y="3333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03140" y="2316416"/>
            <a:ext cx="76200" cy="2392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72383" y="3112007"/>
            <a:ext cx="1517904" cy="7680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65297" y="3102927"/>
            <a:ext cx="1532890" cy="784225"/>
          </a:xfrm>
          <a:custGeom>
            <a:avLst/>
            <a:gdLst/>
            <a:ahLst/>
            <a:cxnLst/>
            <a:rect l="l" t="t" r="r" b="b"/>
            <a:pathLst>
              <a:path w="1532889" h="784225">
                <a:moveTo>
                  <a:pt x="0" y="0"/>
                </a:moveTo>
                <a:lnTo>
                  <a:pt x="1532350" y="0"/>
                </a:lnTo>
                <a:lnTo>
                  <a:pt x="1532350" y="784169"/>
                </a:lnTo>
                <a:lnTo>
                  <a:pt x="0" y="78416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2960" y="3112007"/>
            <a:ext cx="1517904" cy="7680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5155" y="3102927"/>
            <a:ext cx="1532890" cy="786765"/>
          </a:xfrm>
          <a:custGeom>
            <a:avLst/>
            <a:gdLst/>
            <a:ahLst/>
            <a:cxnLst/>
            <a:rect l="l" t="t" r="r" b="b"/>
            <a:pathLst>
              <a:path w="1532889" h="786764">
                <a:moveTo>
                  <a:pt x="0" y="0"/>
                </a:moveTo>
                <a:lnTo>
                  <a:pt x="1532350" y="0"/>
                </a:lnTo>
                <a:lnTo>
                  <a:pt x="1532350" y="786428"/>
                </a:lnTo>
                <a:lnTo>
                  <a:pt x="0" y="78642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1C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93375" y="2874264"/>
            <a:ext cx="76200" cy="2381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43227" y="2874264"/>
            <a:ext cx="76200" cy="238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45079" y="3157727"/>
            <a:ext cx="405383" cy="7132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09735" y="3201644"/>
            <a:ext cx="276860" cy="587375"/>
          </a:xfrm>
          <a:custGeom>
            <a:avLst/>
            <a:gdLst/>
            <a:ahLst/>
            <a:cxnLst/>
            <a:rect l="l" t="t" r="r" b="b"/>
            <a:pathLst>
              <a:path w="276860" h="587375">
                <a:moveTo>
                  <a:pt x="0" y="0"/>
                </a:moveTo>
                <a:lnTo>
                  <a:pt x="0" y="586752"/>
                </a:lnTo>
                <a:lnTo>
                  <a:pt x="276428" y="29336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09731" y="3201644"/>
            <a:ext cx="276860" cy="587375"/>
          </a:xfrm>
          <a:custGeom>
            <a:avLst/>
            <a:gdLst/>
            <a:ahLst/>
            <a:cxnLst/>
            <a:rect l="l" t="t" r="r" b="b"/>
            <a:pathLst>
              <a:path w="276860" h="587375">
                <a:moveTo>
                  <a:pt x="0" y="0"/>
                </a:moveTo>
                <a:lnTo>
                  <a:pt x="276432" y="293376"/>
                </a:lnTo>
                <a:lnTo>
                  <a:pt x="0" y="5867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67010" y="3488321"/>
            <a:ext cx="396875" cy="195580"/>
          </a:xfrm>
          <a:custGeom>
            <a:avLst/>
            <a:gdLst/>
            <a:ahLst/>
            <a:cxnLst/>
            <a:rect l="l" t="t" r="r" b="b"/>
            <a:pathLst>
              <a:path w="396875" h="195579">
                <a:moveTo>
                  <a:pt x="0" y="0"/>
                </a:moveTo>
                <a:lnTo>
                  <a:pt x="396438" y="0"/>
                </a:lnTo>
                <a:lnTo>
                  <a:pt x="396438" y="195584"/>
                </a:lnTo>
                <a:lnTo>
                  <a:pt x="0" y="19558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938" y="3940657"/>
            <a:ext cx="3709035" cy="367665"/>
          </a:xfrm>
          <a:custGeom>
            <a:avLst/>
            <a:gdLst/>
            <a:ahLst/>
            <a:cxnLst/>
            <a:rect l="l" t="t" r="r" b="b"/>
            <a:pathLst>
              <a:path w="3709035" h="367664">
                <a:moveTo>
                  <a:pt x="3708542" y="0"/>
                </a:moveTo>
                <a:lnTo>
                  <a:pt x="3706136" y="71509"/>
                </a:lnTo>
                <a:lnTo>
                  <a:pt x="3699574" y="129904"/>
                </a:lnTo>
                <a:lnTo>
                  <a:pt x="3689842" y="169275"/>
                </a:lnTo>
                <a:lnTo>
                  <a:pt x="3677925" y="183712"/>
                </a:lnTo>
                <a:lnTo>
                  <a:pt x="1884891" y="183712"/>
                </a:lnTo>
                <a:lnTo>
                  <a:pt x="1872972" y="198149"/>
                </a:lnTo>
                <a:lnTo>
                  <a:pt x="1863239" y="237520"/>
                </a:lnTo>
                <a:lnTo>
                  <a:pt x="1856677" y="295915"/>
                </a:lnTo>
                <a:lnTo>
                  <a:pt x="1854271" y="367425"/>
                </a:lnTo>
                <a:lnTo>
                  <a:pt x="1851864" y="295915"/>
                </a:lnTo>
                <a:lnTo>
                  <a:pt x="1845302" y="237520"/>
                </a:lnTo>
                <a:lnTo>
                  <a:pt x="1835569" y="198149"/>
                </a:lnTo>
                <a:lnTo>
                  <a:pt x="1823651" y="183712"/>
                </a:lnTo>
                <a:lnTo>
                  <a:pt x="30620" y="183712"/>
                </a:lnTo>
                <a:lnTo>
                  <a:pt x="18701" y="169275"/>
                </a:lnTo>
                <a:lnTo>
                  <a:pt x="8968" y="129904"/>
                </a:lnTo>
                <a:lnTo>
                  <a:pt x="2406" y="71509"/>
                </a:lnTo>
                <a:lnTo>
                  <a:pt x="0" y="0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45223" y="1085088"/>
            <a:ext cx="1761744" cy="8747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54952" y="1203960"/>
            <a:ext cx="1594103" cy="6979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1131" y="1112799"/>
            <a:ext cx="1656714" cy="765175"/>
          </a:xfrm>
          <a:custGeom>
            <a:avLst/>
            <a:gdLst/>
            <a:ahLst/>
            <a:cxnLst/>
            <a:rect l="l" t="t" r="r" b="b"/>
            <a:pathLst>
              <a:path w="1656715" h="765175">
                <a:moveTo>
                  <a:pt x="1619034" y="0"/>
                </a:moveTo>
                <a:lnTo>
                  <a:pt x="37160" y="0"/>
                </a:lnTo>
                <a:lnTo>
                  <a:pt x="22695" y="2920"/>
                </a:lnTo>
                <a:lnTo>
                  <a:pt x="10883" y="10883"/>
                </a:lnTo>
                <a:lnTo>
                  <a:pt x="2920" y="22695"/>
                </a:lnTo>
                <a:lnTo>
                  <a:pt x="0" y="37160"/>
                </a:lnTo>
                <a:lnTo>
                  <a:pt x="0" y="727646"/>
                </a:lnTo>
                <a:lnTo>
                  <a:pt x="2920" y="742111"/>
                </a:lnTo>
                <a:lnTo>
                  <a:pt x="10883" y="753922"/>
                </a:lnTo>
                <a:lnTo>
                  <a:pt x="22695" y="761886"/>
                </a:lnTo>
                <a:lnTo>
                  <a:pt x="37160" y="764806"/>
                </a:lnTo>
                <a:lnTo>
                  <a:pt x="1619034" y="764806"/>
                </a:lnTo>
                <a:lnTo>
                  <a:pt x="1633498" y="761886"/>
                </a:lnTo>
                <a:lnTo>
                  <a:pt x="1645310" y="753922"/>
                </a:lnTo>
                <a:lnTo>
                  <a:pt x="1653274" y="742111"/>
                </a:lnTo>
                <a:lnTo>
                  <a:pt x="1656194" y="727646"/>
                </a:lnTo>
                <a:lnTo>
                  <a:pt x="1656194" y="37160"/>
                </a:lnTo>
                <a:lnTo>
                  <a:pt x="1653274" y="22695"/>
                </a:lnTo>
                <a:lnTo>
                  <a:pt x="1645310" y="10883"/>
                </a:lnTo>
                <a:lnTo>
                  <a:pt x="1633498" y="2920"/>
                </a:lnTo>
                <a:lnTo>
                  <a:pt x="1619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71131" y="1112799"/>
            <a:ext cx="1656714" cy="765175"/>
          </a:xfrm>
          <a:custGeom>
            <a:avLst/>
            <a:gdLst/>
            <a:ahLst/>
            <a:cxnLst/>
            <a:rect l="l" t="t" r="r" b="b"/>
            <a:pathLst>
              <a:path w="1656715" h="765175">
                <a:moveTo>
                  <a:pt x="0" y="37153"/>
                </a:moveTo>
                <a:lnTo>
                  <a:pt x="2919" y="22691"/>
                </a:lnTo>
                <a:lnTo>
                  <a:pt x="10882" y="10882"/>
                </a:lnTo>
                <a:lnTo>
                  <a:pt x="22691" y="2919"/>
                </a:lnTo>
                <a:lnTo>
                  <a:pt x="37153" y="0"/>
                </a:lnTo>
                <a:lnTo>
                  <a:pt x="1619030" y="0"/>
                </a:lnTo>
                <a:lnTo>
                  <a:pt x="1633492" y="2919"/>
                </a:lnTo>
                <a:lnTo>
                  <a:pt x="1645300" y="10882"/>
                </a:lnTo>
                <a:lnTo>
                  <a:pt x="1653261" y="22691"/>
                </a:lnTo>
                <a:lnTo>
                  <a:pt x="1656180" y="37153"/>
                </a:lnTo>
                <a:lnTo>
                  <a:pt x="1656180" y="727649"/>
                </a:lnTo>
                <a:lnTo>
                  <a:pt x="1653261" y="742111"/>
                </a:lnTo>
                <a:lnTo>
                  <a:pt x="1645300" y="753921"/>
                </a:lnTo>
                <a:lnTo>
                  <a:pt x="1633492" y="761883"/>
                </a:lnTo>
                <a:lnTo>
                  <a:pt x="1619030" y="764803"/>
                </a:lnTo>
                <a:lnTo>
                  <a:pt x="37153" y="764803"/>
                </a:lnTo>
                <a:lnTo>
                  <a:pt x="22691" y="761883"/>
                </a:lnTo>
                <a:lnTo>
                  <a:pt x="10882" y="753921"/>
                </a:lnTo>
                <a:lnTo>
                  <a:pt x="2919" y="742111"/>
                </a:lnTo>
                <a:lnTo>
                  <a:pt x="0" y="727649"/>
                </a:lnTo>
                <a:lnTo>
                  <a:pt x="0" y="371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974293" y="1269491"/>
            <a:ext cx="125476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955" marR="5080" indent="-8890">
              <a:lnSpc>
                <a:spcPct val="101400"/>
              </a:lnSpc>
              <a:spcBef>
                <a:spcPts val="75"/>
              </a:spcBef>
            </a:pPr>
            <a:r>
              <a:rPr sz="1400" spc="-35" dirty="0">
                <a:latin typeface="Tahoma"/>
                <a:cs typeface="Tahoma"/>
              </a:rPr>
              <a:t>Selective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feature  learning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method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184391" y="2103120"/>
            <a:ext cx="1331975" cy="902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39255" y="2182367"/>
            <a:ext cx="1225296" cy="7833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12713" y="2130082"/>
            <a:ext cx="1224280" cy="793750"/>
          </a:xfrm>
          <a:custGeom>
            <a:avLst/>
            <a:gdLst/>
            <a:ahLst/>
            <a:cxnLst/>
            <a:rect l="l" t="t" r="r" b="b"/>
            <a:pathLst>
              <a:path w="1224279" h="793750">
                <a:moveTo>
                  <a:pt x="1185583" y="0"/>
                </a:moveTo>
                <a:lnTo>
                  <a:pt x="38557" y="0"/>
                </a:lnTo>
                <a:lnTo>
                  <a:pt x="23552" y="3029"/>
                </a:lnTo>
                <a:lnTo>
                  <a:pt x="11296" y="11291"/>
                </a:lnTo>
                <a:lnTo>
                  <a:pt x="3031" y="23547"/>
                </a:lnTo>
                <a:lnTo>
                  <a:pt x="0" y="38557"/>
                </a:lnTo>
                <a:lnTo>
                  <a:pt x="0" y="755129"/>
                </a:lnTo>
                <a:lnTo>
                  <a:pt x="3031" y="770138"/>
                </a:lnTo>
                <a:lnTo>
                  <a:pt x="11296" y="782394"/>
                </a:lnTo>
                <a:lnTo>
                  <a:pt x="23552" y="790656"/>
                </a:lnTo>
                <a:lnTo>
                  <a:pt x="38557" y="793686"/>
                </a:lnTo>
                <a:lnTo>
                  <a:pt x="1185583" y="793686"/>
                </a:lnTo>
                <a:lnTo>
                  <a:pt x="1200592" y="790656"/>
                </a:lnTo>
                <a:lnTo>
                  <a:pt x="1212848" y="782394"/>
                </a:lnTo>
                <a:lnTo>
                  <a:pt x="1221110" y="770138"/>
                </a:lnTo>
                <a:lnTo>
                  <a:pt x="1224140" y="755129"/>
                </a:lnTo>
                <a:lnTo>
                  <a:pt x="1224140" y="38557"/>
                </a:lnTo>
                <a:lnTo>
                  <a:pt x="1221110" y="23547"/>
                </a:lnTo>
                <a:lnTo>
                  <a:pt x="1212848" y="11291"/>
                </a:lnTo>
                <a:lnTo>
                  <a:pt x="1200592" y="3029"/>
                </a:lnTo>
                <a:lnTo>
                  <a:pt x="11855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12713" y="2130082"/>
            <a:ext cx="1224280" cy="793750"/>
          </a:xfrm>
          <a:custGeom>
            <a:avLst/>
            <a:gdLst/>
            <a:ahLst/>
            <a:cxnLst/>
            <a:rect l="l" t="t" r="r" b="b"/>
            <a:pathLst>
              <a:path w="1224279" h="793750">
                <a:moveTo>
                  <a:pt x="0" y="38556"/>
                </a:moveTo>
                <a:lnTo>
                  <a:pt x="3029" y="23548"/>
                </a:lnTo>
                <a:lnTo>
                  <a:pt x="11293" y="11293"/>
                </a:lnTo>
                <a:lnTo>
                  <a:pt x="23548" y="3029"/>
                </a:lnTo>
                <a:lnTo>
                  <a:pt x="38556" y="0"/>
                </a:lnTo>
                <a:lnTo>
                  <a:pt x="1185580" y="0"/>
                </a:lnTo>
                <a:lnTo>
                  <a:pt x="1200587" y="3029"/>
                </a:lnTo>
                <a:lnTo>
                  <a:pt x="1212844" y="11293"/>
                </a:lnTo>
                <a:lnTo>
                  <a:pt x="1221109" y="23548"/>
                </a:lnTo>
                <a:lnTo>
                  <a:pt x="1224140" y="38556"/>
                </a:lnTo>
                <a:lnTo>
                  <a:pt x="1224140" y="755126"/>
                </a:lnTo>
                <a:lnTo>
                  <a:pt x="1221109" y="770134"/>
                </a:lnTo>
                <a:lnTo>
                  <a:pt x="1212844" y="782390"/>
                </a:lnTo>
                <a:lnTo>
                  <a:pt x="1200587" y="790653"/>
                </a:lnTo>
                <a:lnTo>
                  <a:pt x="1185580" y="793683"/>
                </a:lnTo>
                <a:lnTo>
                  <a:pt x="38556" y="793683"/>
                </a:lnTo>
                <a:lnTo>
                  <a:pt x="23548" y="790653"/>
                </a:lnTo>
                <a:lnTo>
                  <a:pt x="11293" y="782390"/>
                </a:lnTo>
                <a:lnTo>
                  <a:pt x="3029" y="770134"/>
                </a:lnTo>
                <a:lnTo>
                  <a:pt x="0" y="755126"/>
                </a:lnTo>
                <a:lnTo>
                  <a:pt x="0" y="385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340284" y="2239771"/>
            <a:ext cx="9690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ⓛ</a:t>
            </a:r>
            <a:r>
              <a:rPr sz="1200" spc="15" dirty="0">
                <a:latin typeface="Noto Sans CJK JP Regular"/>
                <a:cs typeface="Noto Sans CJK JP Regular"/>
              </a:rPr>
              <a:t> </a:t>
            </a:r>
            <a:r>
              <a:rPr sz="1200" spc="-45" dirty="0">
                <a:latin typeface="Tahoma"/>
                <a:cs typeface="Tahoma"/>
              </a:rPr>
              <a:t>SSD</a:t>
            </a:r>
            <a:endParaRPr sz="1200">
              <a:latin typeface="Tahoma"/>
              <a:cs typeface="Tahoma"/>
            </a:endParaRPr>
          </a:p>
          <a:p>
            <a:pPr marL="5080" algn="ctr">
              <a:lnSpc>
                <a:spcPts val="1415"/>
              </a:lnSpc>
            </a:pPr>
            <a:r>
              <a:rPr sz="1200" spc="-20" dirty="0">
                <a:latin typeface="Tahoma"/>
                <a:cs typeface="Tahoma"/>
              </a:rPr>
              <a:t>to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select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200" spc="-35" dirty="0">
                <a:latin typeface="Tahoma"/>
                <a:cs typeface="Tahoma"/>
              </a:rPr>
              <a:t>desired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objects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702295" y="2103120"/>
            <a:ext cx="1331976" cy="902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21168" y="2182367"/>
            <a:ext cx="1139952" cy="7833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30464" y="2130082"/>
            <a:ext cx="1224280" cy="793750"/>
          </a:xfrm>
          <a:custGeom>
            <a:avLst/>
            <a:gdLst/>
            <a:ahLst/>
            <a:cxnLst/>
            <a:rect l="l" t="t" r="r" b="b"/>
            <a:pathLst>
              <a:path w="1224279" h="793750">
                <a:moveTo>
                  <a:pt x="1185583" y="0"/>
                </a:moveTo>
                <a:lnTo>
                  <a:pt x="38557" y="0"/>
                </a:lnTo>
                <a:lnTo>
                  <a:pt x="23547" y="3029"/>
                </a:lnTo>
                <a:lnTo>
                  <a:pt x="11291" y="11291"/>
                </a:lnTo>
                <a:lnTo>
                  <a:pt x="3029" y="23547"/>
                </a:lnTo>
                <a:lnTo>
                  <a:pt x="0" y="38557"/>
                </a:lnTo>
                <a:lnTo>
                  <a:pt x="0" y="755129"/>
                </a:lnTo>
                <a:lnTo>
                  <a:pt x="3029" y="770138"/>
                </a:lnTo>
                <a:lnTo>
                  <a:pt x="11291" y="782394"/>
                </a:lnTo>
                <a:lnTo>
                  <a:pt x="23547" y="790656"/>
                </a:lnTo>
                <a:lnTo>
                  <a:pt x="38557" y="793686"/>
                </a:lnTo>
                <a:lnTo>
                  <a:pt x="1185583" y="793686"/>
                </a:lnTo>
                <a:lnTo>
                  <a:pt x="1200587" y="790656"/>
                </a:lnTo>
                <a:lnTo>
                  <a:pt x="1212843" y="782394"/>
                </a:lnTo>
                <a:lnTo>
                  <a:pt x="1221108" y="770138"/>
                </a:lnTo>
                <a:lnTo>
                  <a:pt x="1224140" y="755129"/>
                </a:lnTo>
                <a:lnTo>
                  <a:pt x="1224140" y="38557"/>
                </a:lnTo>
                <a:lnTo>
                  <a:pt x="1221108" y="23547"/>
                </a:lnTo>
                <a:lnTo>
                  <a:pt x="1212843" y="11291"/>
                </a:lnTo>
                <a:lnTo>
                  <a:pt x="1200587" y="3029"/>
                </a:lnTo>
                <a:lnTo>
                  <a:pt x="11855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30464" y="2130082"/>
            <a:ext cx="1224280" cy="793750"/>
          </a:xfrm>
          <a:custGeom>
            <a:avLst/>
            <a:gdLst/>
            <a:ahLst/>
            <a:cxnLst/>
            <a:rect l="l" t="t" r="r" b="b"/>
            <a:pathLst>
              <a:path w="1224279" h="793750">
                <a:moveTo>
                  <a:pt x="0" y="38556"/>
                </a:moveTo>
                <a:lnTo>
                  <a:pt x="3029" y="23548"/>
                </a:lnTo>
                <a:lnTo>
                  <a:pt x="11293" y="11293"/>
                </a:lnTo>
                <a:lnTo>
                  <a:pt x="23548" y="3029"/>
                </a:lnTo>
                <a:lnTo>
                  <a:pt x="38556" y="0"/>
                </a:lnTo>
                <a:lnTo>
                  <a:pt x="1185580" y="0"/>
                </a:lnTo>
                <a:lnTo>
                  <a:pt x="1200587" y="3029"/>
                </a:lnTo>
                <a:lnTo>
                  <a:pt x="1212844" y="11293"/>
                </a:lnTo>
                <a:lnTo>
                  <a:pt x="1221109" y="23548"/>
                </a:lnTo>
                <a:lnTo>
                  <a:pt x="1224140" y="38556"/>
                </a:lnTo>
                <a:lnTo>
                  <a:pt x="1224140" y="755126"/>
                </a:lnTo>
                <a:lnTo>
                  <a:pt x="1221109" y="770134"/>
                </a:lnTo>
                <a:lnTo>
                  <a:pt x="1212844" y="782390"/>
                </a:lnTo>
                <a:lnTo>
                  <a:pt x="1200587" y="790653"/>
                </a:lnTo>
                <a:lnTo>
                  <a:pt x="1185580" y="793683"/>
                </a:lnTo>
                <a:lnTo>
                  <a:pt x="38556" y="793683"/>
                </a:lnTo>
                <a:lnTo>
                  <a:pt x="23548" y="790653"/>
                </a:lnTo>
                <a:lnTo>
                  <a:pt x="11293" y="782390"/>
                </a:lnTo>
                <a:lnTo>
                  <a:pt x="3029" y="770134"/>
                </a:lnTo>
                <a:lnTo>
                  <a:pt x="0" y="755126"/>
                </a:lnTo>
                <a:lnTo>
                  <a:pt x="0" y="385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922196" y="2239771"/>
            <a:ext cx="845819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latin typeface="Noto Sans CJK JP Regular"/>
                <a:cs typeface="Noto Sans CJK JP Regular"/>
              </a:rPr>
              <a:t>②</a:t>
            </a:r>
            <a:r>
              <a:rPr sz="1200" spc="-65" dirty="0">
                <a:latin typeface="Noto Sans CJK JP Regular"/>
                <a:cs typeface="Noto Sans CJK JP Regular"/>
              </a:rPr>
              <a:t> </a:t>
            </a:r>
            <a:r>
              <a:rPr sz="1200" spc="-35" dirty="0">
                <a:latin typeface="Tahoma"/>
                <a:cs typeface="Tahoma"/>
              </a:rPr>
              <a:t>MobileNet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classification  network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824792" y="1877606"/>
            <a:ext cx="774700" cy="252729"/>
          </a:xfrm>
          <a:custGeom>
            <a:avLst/>
            <a:gdLst/>
            <a:ahLst/>
            <a:cxnLst/>
            <a:rect l="l" t="t" r="r" b="b"/>
            <a:pathLst>
              <a:path w="774700" h="252730">
                <a:moveTo>
                  <a:pt x="774442" y="0"/>
                </a:moveTo>
                <a:lnTo>
                  <a:pt x="0" y="252481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99235" y="1877606"/>
            <a:ext cx="743585" cy="252729"/>
          </a:xfrm>
          <a:custGeom>
            <a:avLst/>
            <a:gdLst/>
            <a:ahLst/>
            <a:cxnLst/>
            <a:rect l="l" t="t" r="r" b="b"/>
            <a:pathLst>
              <a:path w="743584" h="252730">
                <a:moveTo>
                  <a:pt x="0" y="0"/>
                </a:moveTo>
                <a:lnTo>
                  <a:pt x="743302" y="252481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26377" y="2917418"/>
            <a:ext cx="1560830" cy="527685"/>
          </a:xfrm>
          <a:custGeom>
            <a:avLst/>
            <a:gdLst/>
            <a:ahLst/>
            <a:cxnLst/>
            <a:rect l="l" t="t" r="r" b="b"/>
            <a:pathLst>
              <a:path w="1560829" h="527685">
                <a:moveTo>
                  <a:pt x="9525" y="0"/>
                </a:moveTo>
                <a:lnTo>
                  <a:pt x="0" y="0"/>
                </a:lnTo>
                <a:lnTo>
                  <a:pt x="0" y="525144"/>
                </a:lnTo>
                <a:lnTo>
                  <a:pt x="2133" y="527278"/>
                </a:lnTo>
                <a:lnTo>
                  <a:pt x="1525130" y="527278"/>
                </a:lnTo>
                <a:lnTo>
                  <a:pt x="1527263" y="525144"/>
                </a:lnTo>
                <a:lnTo>
                  <a:pt x="1527263" y="522516"/>
                </a:lnTo>
                <a:lnTo>
                  <a:pt x="9525" y="522516"/>
                </a:lnTo>
                <a:lnTo>
                  <a:pt x="4762" y="517753"/>
                </a:lnTo>
                <a:lnTo>
                  <a:pt x="9525" y="517753"/>
                </a:lnTo>
                <a:lnTo>
                  <a:pt x="9525" y="0"/>
                </a:lnTo>
                <a:close/>
              </a:path>
              <a:path w="1560829" h="527685">
                <a:moveTo>
                  <a:pt x="9525" y="517753"/>
                </a:moveTo>
                <a:lnTo>
                  <a:pt x="4762" y="517753"/>
                </a:lnTo>
                <a:lnTo>
                  <a:pt x="9525" y="522516"/>
                </a:lnTo>
                <a:lnTo>
                  <a:pt x="9525" y="517753"/>
                </a:lnTo>
                <a:close/>
              </a:path>
              <a:path w="1560829" h="527685">
                <a:moveTo>
                  <a:pt x="1517738" y="517753"/>
                </a:moveTo>
                <a:lnTo>
                  <a:pt x="9525" y="517753"/>
                </a:lnTo>
                <a:lnTo>
                  <a:pt x="9525" y="522516"/>
                </a:lnTo>
                <a:lnTo>
                  <a:pt x="1517738" y="522516"/>
                </a:lnTo>
                <a:lnTo>
                  <a:pt x="1517738" y="517753"/>
                </a:lnTo>
                <a:close/>
              </a:path>
              <a:path w="1560829" h="527685">
                <a:moveTo>
                  <a:pt x="1527263" y="76200"/>
                </a:moveTo>
                <a:lnTo>
                  <a:pt x="1517738" y="76200"/>
                </a:lnTo>
                <a:lnTo>
                  <a:pt x="1517738" y="522516"/>
                </a:lnTo>
                <a:lnTo>
                  <a:pt x="1522501" y="517753"/>
                </a:lnTo>
                <a:lnTo>
                  <a:pt x="1527263" y="517753"/>
                </a:lnTo>
                <a:lnTo>
                  <a:pt x="1527263" y="76200"/>
                </a:lnTo>
                <a:close/>
              </a:path>
              <a:path w="1560829" h="527685">
                <a:moveTo>
                  <a:pt x="1527263" y="517753"/>
                </a:moveTo>
                <a:lnTo>
                  <a:pt x="1522501" y="517753"/>
                </a:lnTo>
                <a:lnTo>
                  <a:pt x="1517738" y="522516"/>
                </a:lnTo>
                <a:lnTo>
                  <a:pt x="1527263" y="522516"/>
                </a:lnTo>
                <a:lnTo>
                  <a:pt x="1527263" y="517753"/>
                </a:lnTo>
                <a:close/>
              </a:path>
              <a:path w="1560829" h="527685">
                <a:moveTo>
                  <a:pt x="1522501" y="12700"/>
                </a:moveTo>
                <a:lnTo>
                  <a:pt x="1484401" y="88900"/>
                </a:lnTo>
                <a:lnTo>
                  <a:pt x="1517738" y="88900"/>
                </a:lnTo>
                <a:lnTo>
                  <a:pt x="1517738" y="76200"/>
                </a:lnTo>
                <a:lnTo>
                  <a:pt x="1554251" y="76200"/>
                </a:lnTo>
                <a:lnTo>
                  <a:pt x="1522501" y="12700"/>
                </a:lnTo>
                <a:close/>
              </a:path>
              <a:path w="1560829" h="527685">
                <a:moveTo>
                  <a:pt x="1554251" y="76200"/>
                </a:moveTo>
                <a:lnTo>
                  <a:pt x="1527263" y="76200"/>
                </a:lnTo>
                <a:lnTo>
                  <a:pt x="1527263" y="88900"/>
                </a:lnTo>
                <a:lnTo>
                  <a:pt x="1560601" y="88900"/>
                </a:lnTo>
                <a:lnTo>
                  <a:pt x="1554251" y="762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58583" y="3133344"/>
            <a:ext cx="1335024" cy="6705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95159" y="3151632"/>
            <a:ext cx="1295400" cy="6736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84695" y="3160737"/>
            <a:ext cx="1229360" cy="563880"/>
          </a:xfrm>
          <a:custGeom>
            <a:avLst/>
            <a:gdLst/>
            <a:ahLst/>
            <a:cxnLst/>
            <a:rect l="l" t="t" r="r" b="b"/>
            <a:pathLst>
              <a:path w="1229359" h="563879">
                <a:moveTo>
                  <a:pt x="1201699" y="0"/>
                </a:moveTo>
                <a:lnTo>
                  <a:pt x="27368" y="0"/>
                </a:lnTo>
                <a:lnTo>
                  <a:pt x="16716" y="2151"/>
                </a:lnTo>
                <a:lnTo>
                  <a:pt x="8016" y="8018"/>
                </a:lnTo>
                <a:lnTo>
                  <a:pt x="2151" y="16721"/>
                </a:lnTo>
                <a:lnTo>
                  <a:pt x="0" y="27381"/>
                </a:lnTo>
                <a:lnTo>
                  <a:pt x="0" y="536117"/>
                </a:lnTo>
                <a:lnTo>
                  <a:pt x="2151" y="546769"/>
                </a:lnTo>
                <a:lnTo>
                  <a:pt x="8016" y="555469"/>
                </a:lnTo>
                <a:lnTo>
                  <a:pt x="16716" y="561335"/>
                </a:lnTo>
                <a:lnTo>
                  <a:pt x="27368" y="563486"/>
                </a:lnTo>
                <a:lnTo>
                  <a:pt x="1201699" y="563486"/>
                </a:lnTo>
                <a:lnTo>
                  <a:pt x="1212358" y="561335"/>
                </a:lnTo>
                <a:lnTo>
                  <a:pt x="1221062" y="555469"/>
                </a:lnTo>
                <a:lnTo>
                  <a:pt x="1226929" y="546769"/>
                </a:lnTo>
                <a:lnTo>
                  <a:pt x="1229080" y="536117"/>
                </a:lnTo>
                <a:lnTo>
                  <a:pt x="1229080" y="27381"/>
                </a:lnTo>
                <a:lnTo>
                  <a:pt x="1226929" y="16721"/>
                </a:lnTo>
                <a:lnTo>
                  <a:pt x="1221062" y="8018"/>
                </a:lnTo>
                <a:lnTo>
                  <a:pt x="1212358" y="2151"/>
                </a:lnTo>
                <a:lnTo>
                  <a:pt x="1201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84695" y="3160737"/>
            <a:ext cx="1229360" cy="563880"/>
          </a:xfrm>
          <a:custGeom>
            <a:avLst/>
            <a:gdLst/>
            <a:ahLst/>
            <a:cxnLst/>
            <a:rect l="l" t="t" r="r" b="b"/>
            <a:pathLst>
              <a:path w="1229359" h="563879">
                <a:moveTo>
                  <a:pt x="0" y="27374"/>
                </a:moveTo>
                <a:lnTo>
                  <a:pt x="2151" y="16719"/>
                </a:lnTo>
                <a:lnTo>
                  <a:pt x="8017" y="8017"/>
                </a:lnTo>
                <a:lnTo>
                  <a:pt x="16719" y="2151"/>
                </a:lnTo>
                <a:lnTo>
                  <a:pt x="27374" y="0"/>
                </a:lnTo>
                <a:lnTo>
                  <a:pt x="1201710" y="0"/>
                </a:lnTo>
                <a:lnTo>
                  <a:pt x="1212366" y="2151"/>
                </a:lnTo>
                <a:lnTo>
                  <a:pt x="1221065" y="8017"/>
                </a:lnTo>
                <a:lnTo>
                  <a:pt x="1226930" y="16719"/>
                </a:lnTo>
                <a:lnTo>
                  <a:pt x="1229080" y="27374"/>
                </a:lnTo>
                <a:lnTo>
                  <a:pt x="1229080" y="536113"/>
                </a:lnTo>
                <a:lnTo>
                  <a:pt x="1226930" y="546768"/>
                </a:lnTo>
                <a:lnTo>
                  <a:pt x="1221065" y="555470"/>
                </a:lnTo>
                <a:lnTo>
                  <a:pt x="1212366" y="561337"/>
                </a:lnTo>
                <a:lnTo>
                  <a:pt x="1201710" y="563488"/>
                </a:lnTo>
                <a:lnTo>
                  <a:pt x="27374" y="563488"/>
                </a:lnTo>
                <a:lnTo>
                  <a:pt x="16719" y="561337"/>
                </a:lnTo>
                <a:lnTo>
                  <a:pt x="8017" y="555470"/>
                </a:lnTo>
                <a:lnTo>
                  <a:pt x="2151" y="546768"/>
                </a:lnTo>
                <a:lnTo>
                  <a:pt x="0" y="536113"/>
                </a:lnTo>
                <a:lnTo>
                  <a:pt x="0" y="273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500738" y="3200907"/>
            <a:ext cx="2616200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7025" marR="5080" algn="ctr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refined</a:t>
            </a:r>
            <a:r>
              <a:rPr sz="1000" spc="-2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dataset  </a:t>
            </a:r>
            <a:r>
              <a:rPr sz="1000" spc="-30" dirty="0">
                <a:latin typeface="Tahoma"/>
                <a:cs typeface="Tahoma"/>
              </a:rPr>
              <a:t>was </a:t>
            </a:r>
            <a:r>
              <a:rPr sz="1000" spc="-35" dirty="0">
                <a:latin typeface="Tahoma"/>
                <a:cs typeface="Tahoma"/>
              </a:rPr>
              <a:t>resized </a:t>
            </a:r>
            <a:r>
              <a:rPr sz="1000" spc="-25" dirty="0">
                <a:latin typeface="Tahoma"/>
                <a:cs typeface="Tahoma"/>
              </a:rPr>
              <a:t>by  </a:t>
            </a:r>
            <a:r>
              <a:rPr sz="1000" spc="-30" dirty="0">
                <a:latin typeface="Tahoma"/>
                <a:cs typeface="Tahoma"/>
              </a:rPr>
              <a:t>224x224</a:t>
            </a:r>
            <a:r>
              <a:rPr sz="1000" spc="-1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resolution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375410">
              <a:lnSpc>
                <a:spcPts val="1300"/>
              </a:lnSpc>
            </a:pPr>
            <a:r>
              <a:rPr sz="1100" b="1" spc="-30" dirty="0">
                <a:latin typeface="Tahoma"/>
                <a:cs typeface="Tahoma"/>
              </a:rPr>
              <a:t>Training dataset  </a:t>
            </a:r>
            <a:r>
              <a:rPr sz="1100" b="1" spc="-25" dirty="0">
                <a:latin typeface="Tahoma"/>
                <a:cs typeface="Tahoma"/>
              </a:rPr>
              <a:t>Validation</a:t>
            </a:r>
            <a:r>
              <a:rPr sz="1100" b="1" spc="-9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dataset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69" y="232154"/>
            <a:ext cx="2812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28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10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85164"/>
            <a:ext cx="7962265" cy="5054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Reasons </a:t>
            </a:r>
            <a:r>
              <a:rPr sz="1800" spc="-5" dirty="0">
                <a:latin typeface="Tahoma"/>
                <a:cs typeface="Tahoma"/>
              </a:rPr>
              <a:t>selecting the </a:t>
            </a:r>
            <a:r>
              <a:rPr sz="1800" spc="-10" dirty="0">
                <a:latin typeface="Tahoma"/>
                <a:cs typeface="Tahoma"/>
              </a:rPr>
              <a:t>SSD </a:t>
            </a:r>
            <a:r>
              <a:rPr sz="1800" spc="-5" dirty="0">
                <a:latin typeface="Tahoma"/>
                <a:cs typeface="Tahoma"/>
              </a:rPr>
              <a:t>algorithm are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follows.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ahoma"/>
                <a:cs typeface="Tahoma"/>
              </a:rPr>
              <a:t>Customizing </a:t>
            </a:r>
            <a:r>
              <a:rPr sz="1600" spc="-10" dirty="0">
                <a:latin typeface="Tahoma"/>
                <a:cs typeface="Tahoma"/>
              </a:rPr>
              <a:t>feature </a:t>
            </a:r>
            <a:r>
              <a:rPr sz="1600" spc="-5" dirty="0">
                <a:latin typeface="Tahoma"/>
                <a:cs typeface="Tahoma"/>
              </a:rPr>
              <a:t>extraction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networks</a:t>
            </a:r>
            <a:endParaRPr sz="16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ahoma"/>
                <a:cs typeface="Tahoma"/>
              </a:rPr>
              <a:t>Excellent object detection performance for its processing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time</a:t>
            </a:r>
            <a:endParaRPr sz="16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ahoma"/>
                <a:cs typeface="Tahoma"/>
              </a:rPr>
              <a:t>Single pipeline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deep </a:t>
            </a:r>
            <a:r>
              <a:rPr sz="1600" spc="-10" dirty="0">
                <a:latin typeface="Tahoma"/>
                <a:cs typeface="Tahoma"/>
              </a:rPr>
              <a:t>neural </a:t>
            </a:r>
            <a:r>
              <a:rPr sz="1600" spc="-5" dirty="0">
                <a:latin typeface="Tahoma"/>
                <a:cs typeface="Tahoma"/>
              </a:rPr>
              <a:t>network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355600" marR="386080" indent="-342900">
              <a:lnSpc>
                <a:spcPts val="20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SSD </a:t>
            </a:r>
            <a:r>
              <a:rPr sz="1800" spc="-5" dirty="0">
                <a:latin typeface="Tahoma"/>
                <a:cs typeface="Tahoma"/>
              </a:rPr>
              <a:t>algorithm was developed by modifying </a:t>
            </a:r>
            <a:r>
              <a:rPr sz="1800" dirty="0">
                <a:latin typeface="Tahoma"/>
                <a:cs typeface="Tahoma"/>
              </a:rPr>
              <a:t>examples </a:t>
            </a:r>
            <a:r>
              <a:rPr sz="1800" spc="-5" dirty="0">
                <a:latin typeface="Tahoma"/>
                <a:cs typeface="Tahoma"/>
              </a:rPr>
              <a:t>in tensorflow  open</a:t>
            </a:r>
            <a:r>
              <a:rPr sz="1800" spc="-10" dirty="0">
                <a:latin typeface="Tahoma"/>
                <a:cs typeface="Tahoma"/>
              </a:rPr>
              <a:t> source.</a:t>
            </a:r>
            <a:endParaRPr sz="1800">
              <a:latin typeface="Tahoma"/>
              <a:cs typeface="Tahoma"/>
            </a:endParaRPr>
          </a:p>
          <a:p>
            <a:pPr marL="755650" marR="5080" lvl="1" indent="-285750">
              <a:lnSpc>
                <a:spcPts val="1900"/>
              </a:lnSpc>
              <a:spcBef>
                <a:spcPts val="459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35" dirty="0">
                <a:latin typeface="Tahoma"/>
                <a:cs typeface="Tahoma"/>
              </a:rPr>
              <a:t>We </a:t>
            </a:r>
            <a:r>
              <a:rPr sz="1600" spc="-5" dirty="0">
                <a:latin typeface="Tahoma"/>
                <a:cs typeface="Tahoma"/>
              </a:rPr>
              <a:t>applied MobileNet version </a:t>
            </a:r>
            <a:r>
              <a:rPr sz="1600" dirty="0">
                <a:latin typeface="Tahoma"/>
                <a:cs typeface="Tahoma"/>
              </a:rPr>
              <a:t>2 </a:t>
            </a:r>
            <a:r>
              <a:rPr sz="1600" spc="-5" dirty="0">
                <a:latin typeface="Tahoma"/>
                <a:cs typeface="Tahoma"/>
              </a:rPr>
              <a:t>as </a:t>
            </a:r>
            <a:r>
              <a:rPr sz="1600" dirty="0">
                <a:latin typeface="Tahoma"/>
                <a:cs typeface="Tahoma"/>
              </a:rPr>
              <a:t>a </a:t>
            </a:r>
            <a:r>
              <a:rPr sz="1600" spc="-5" dirty="0">
                <a:latin typeface="Tahoma"/>
                <a:cs typeface="Tahoma"/>
              </a:rPr>
              <a:t>backbone network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feature </a:t>
            </a:r>
            <a:r>
              <a:rPr sz="1600" spc="-5" dirty="0">
                <a:latin typeface="Tahoma"/>
                <a:cs typeface="Tahoma"/>
              </a:rPr>
              <a:t>extraction  network in </a:t>
            </a:r>
            <a:r>
              <a:rPr sz="1600" spc="-10" dirty="0">
                <a:latin typeface="Tahoma"/>
                <a:cs typeface="Tahoma"/>
              </a:rPr>
              <a:t>SSD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algorithm.</a:t>
            </a:r>
            <a:endParaRPr sz="16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ahoma"/>
                <a:cs typeface="Tahoma"/>
              </a:rPr>
              <a:t>The backbone network </a:t>
            </a:r>
            <a:r>
              <a:rPr sz="1600" dirty="0">
                <a:latin typeface="Tahoma"/>
                <a:cs typeface="Tahoma"/>
              </a:rPr>
              <a:t>model </a:t>
            </a:r>
            <a:r>
              <a:rPr sz="1600" spc="-10" dirty="0">
                <a:latin typeface="Tahoma"/>
                <a:cs typeface="Tahoma"/>
              </a:rPr>
              <a:t>was pretrained </a:t>
            </a:r>
            <a:r>
              <a:rPr sz="1600" spc="-5" dirty="0">
                <a:latin typeface="Tahoma"/>
                <a:cs typeface="Tahoma"/>
              </a:rPr>
              <a:t>with coco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dataset.</a:t>
            </a:r>
            <a:endParaRPr sz="1600">
              <a:latin typeface="Tahoma"/>
              <a:cs typeface="Tahoma"/>
            </a:endParaRPr>
          </a:p>
          <a:p>
            <a:pPr marL="755650" marR="335280" lvl="1" indent="-285750">
              <a:lnSpc>
                <a:spcPts val="1900"/>
              </a:lnSpc>
              <a:spcBef>
                <a:spcPts val="4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35" dirty="0">
                <a:latin typeface="Tahoma"/>
                <a:cs typeface="Tahoma"/>
              </a:rPr>
              <a:t>We </a:t>
            </a:r>
            <a:r>
              <a:rPr sz="1600" spc="-10" dirty="0">
                <a:latin typeface="Tahoma"/>
                <a:cs typeface="Tahoma"/>
              </a:rPr>
              <a:t>retrained </a:t>
            </a:r>
            <a:r>
              <a:rPr sz="1600" spc="-5" dirty="0">
                <a:latin typeface="Tahoma"/>
                <a:cs typeface="Tahoma"/>
              </a:rPr>
              <a:t>the backbone network </a:t>
            </a:r>
            <a:r>
              <a:rPr sz="1600" dirty="0">
                <a:latin typeface="Tahoma"/>
                <a:cs typeface="Tahoma"/>
              </a:rPr>
              <a:t>model </a:t>
            </a:r>
            <a:r>
              <a:rPr sz="1600" spc="-5" dirty="0">
                <a:latin typeface="Tahoma"/>
                <a:cs typeface="Tahoma"/>
              </a:rPr>
              <a:t>using </a:t>
            </a:r>
            <a:r>
              <a:rPr sz="1600" dirty="0">
                <a:latin typeface="Tahoma"/>
                <a:cs typeface="Tahoma"/>
              </a:rPr>
              <a:t>our </a:t>
            </a:r>
            <a:r>
              <a:rPr sz="1600" spc="-10" dirty="0">
                <a:latin typeface="Tahoma"/>
                <a:cs typeface="Tahoma"/>
              </a:rPr>
              <a:t>handcrafted </a:t>
            </a:r>
            <a:r>
              <a:rPr sz="1600" spc="-5" dirty="0">
                <a:latin typeface="Tahoma"/>
                <a:cs typeface="Tahoma"/>
              </a:rPr>
              <a:t>annotation  data.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700">
              <a:latin typeface="Times New Roman"/>
              <a:cs typeface="Times New Roman"/>
            </a:endParaRPr>
          </a:p>
          <a:p>
            <a:pPr marL="355600" marR="392430" indent="-342900">
              <a:lnSpc>
                <a:spcPts val="20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After finishing sequential </a:t>
            </a:r>
            <a:r>
              <a:rPr sz="1800" spc="-10" dirty="0">
                <a:latin typeface="Tahoma"/>
                <a:cs typeface="Tahoma"/>
              </a:rPr>
              <a:t>training for </a:t>
            </a:r>
            <a:r>
              <a:rPr sz="1800" spc="-5" dirty="0">
                <a:latin typeface="Tahoma"/>
                <a:cs typeface="Tahoma"/>
              </a:rPr>
              <a:t>task </a:t>
            </a:r>
            <a:r>
              <a:rPr sz="1800" dirty="0">
                <a:latin typeface="Tahoma"/>
                <a:cs typeface="Tahoma"/>
              </a:rPr>
              <a:t>12, </a:t>
            </a:r>
            <a:r>
              <a:rPr sz="1800" spc="-10" dirty="0">
                <a:latin typeface="Tahoma"/>
                <a:cs typeface="Tahoma"/>
              </a:rPr>
              <a:t>trained </a:t>
            </a:r>
            <a:r>
              <a:rPr sz="1800" spc="-5" dirty="0">
                <a:latin typeface="Tahoma"/>
                <a:cs typeface="Tahoma"/>
              </a:rPr>
              <a:t>model and weight  were </a:t>
            </a:r>
            <a:r>
              <a:rPr sz="1800" spc="-10" dirty="0">
                <a:latin typeface="Tahoma"/>
                <a:cs typeface="Tahoma"/>
              </a:rPr>
              <a:t>saved </a:t>
            </a:r>
            <a:r>
              <a:rPr sz="1800" spc="-5" dirty="0">
                <a:latin typeface="Tahoma"/>
                <a:cs typeface="Tahoma"/>
              </a:rPr>
              <a:t>files with json and h5 extension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respectively.</a:t>
            </a:r>
            <a:endParaRPr sz="1800">
              <a:latin typeface="Tahoma"/>
              <a:cs typeface="Tahoma"/>
            </a:endParaRPr>
          </a:p>
          <a:p>
            <a:pPr marL="355600" marR="53975" indent="-342900">
              <a:lnSpc>
                <a:spcPct val="101099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35" dirty="0">
                <a:latin typeface="Tahoma"/>
                <a:cs typeface="Tahoma"/>
              </a:rPr>
              <a:t>We </a:t>
            </a:r>
            <a:r>
              <a:rPr sz="1800" spc="-5" dirty="0">
                <a:latin typeface="Tahoma"/>
                <a:cs typeface="Tahoma"/>
              </a:rPr>
              <a:t>programmed our software using python </a:t>
            </a:r>
            <a:r>
              <a:rPr sz="1800" dirty="0">
                <a:latin typeface="Tahoma"/>
                <a:cs typeface="Tahoma"/>
              </a:rPr>
              <a:t>3.6 </a:t>
            </a:r>
            <a:r>
              <a:rPr sz="1800" spc="-5" dirty="0">
                <a:latin typeface="Tahoma"/>
                <a:cs typeface="Tahoma"/>
              </a:rPr>
              <a:t>interpreter with tensorflow  version 2.0.x and </a:t>
            </a:r>
            <a:r>
              <a:rPr sz="1800" spc="-10" dirty="0">
                <a:latin typeface="Tahoma"/>
                <a:cs typeface="Tahoma"/>
              </a:rPr>
              <a:t>keras </a:t>
            </a:r>
            <a:r>
              <a:rPr sz="1800" spc="-5" dirty="0">
                <a:latin typeface="Tahoma"/>
                <a:cs typeface="Tahoma"/>
              </a:rPr>
              <a:t>version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2.3.x.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9069" y="6623304"/>
            <a:ext cx="2463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Arial"/>
                <a:cs typeface="Arial"/>
              </a:rPr>
              <a:t>https://github.com/tensorflow/models/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69" y="232154"/>
            <a:ext cx="2308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8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80" dirty="0">
                <a:solidFill>
                  <a:srgbClr val="FFFFFF"/>
                </a:solidFill>
                <a:latin typeface="Trebuchet MS"/>
                <a:cs typeface="Trebuchet MS"/>
              </a:rPr>
              <a:t>Works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751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96875" algn="l"/>
                <a:tab pos="397510" algn="l"/>
              </a:tabLst>
            </a:pPr>
            <a:r>
              <a:rPr spc="-5" dirty="0"/>
              <a:t>Lifelong learning of object selection inference</a:t>
            </a:r>
            <a:r>
              <a:rPr spc="25" dirty="0"/>
              <a:t> </a:t>
            </a:r>
            <a:r>
              <a:rPr spc="-10" dirty="0"/>
              <a:t>graph</a:t>
            </a:r>
          </a:p>
          <a:p>
            <a:pPr marL="79756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96925" algn="l"/>
                <a:tab pos="797560" algn="l"/>
              </a:tabLst>
            </a:pPr>
            <a:r>
              <a:rPr sz="1600" spc="-20" dirty="0">
                <a:latin typeface="Tahoma"/>
                <a:cs typeface="Tahoma"/>
              </a:rPr>
              <a:t>Currently, </a:t>
            </a:r>
            <a:r>
              <a:rPr sz="1600" dirty="0">
                <a:latin typeface="Tahoma"/>
                <a:cs typeface="Tahoma"/>
              </a:rPr>
              <a:t>our </a:t>
            </a:r>
            <a:r>
              <a:rPr sz="1600" spc="-5" dirty="0">
                <a:latin typeface="Tahoma"/>
                <a:cs typeface="Tahoma"/>
              </a:rPr>
              <a:t>software is implemented </a:t>
            </a:r>
            <a:r>
              <a:rPr sz="1600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infer </a:t>
            </a:r>
            <a:r>
              <a:rPr sz="1600" spc="-5" dirty="0">
                <a:latin typeface="Tahoma"/>
                <a:cs typeface="Tahoma"/>
              </a:rPr>
              <a:t>object locations with frozen</a:t>
            </a:r>
            <a:r>
              <a:rPr sz="1600" spc="11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graph.</a:t>
            </a:r>
            <a:endParaRPr sz="1600">
              <a:latin typeface="Tahoma"/>
              <a:cs typeface="Tahoma"/>
            </a:endParaRPr>
          </a:p>
          <a:p>
            <a:pPr marL="797560" marR="674370" lvl="1" indent="-285750">
              <a:lnSpc>
                <a:spcPct val="105000"/>
              </a:lnSpc>
              <a:spcBef>
                <a:spcPts val="285"/>
              </a:spcBef>
              <a:buFont typeface="Arial"/>
              <a:buChar char="–"/>
              <a:tabLst>
                <a:tab pos="796925" algn="l"/>
                <a:tab pos="797560" algn="l"/>
              </a:tabLst>
            </a:pPr>
            <a:r>
              <a:rPr sz="1600" spc="-5" dirty="0">
                <a:latin typeface="Tahoma"/>
                <a:cs typeface="Tahoma"/>
              </a:rPr>
              <a:t>In the </a:t>
            </a:r>
            <a:r>
              <a:rPr sz="1600" spc="-10" dirty="0">
                <a:latin typeface="Tahoma"/>
                <a:cs typeface="Tahoma"/>
              </a:rPr>
              <a:t>future, </a:t>
            </a:r>
            <a:r>
              <a:rPr sz="1600" spc="-5" dirty="0">
                <a:latin typeface="Tahoma"/>
                <a:cs typeface="Tahoma"/>
              </a:rPr>
              <a:t>the software should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5" dirty="0">
                <a:latin typeface="Tahoma"/>
                <a:cs typeface="Tahoma"/>
              </a:rPr>
              <a:t>modified </a:t>
            </a:r>
            <a:r>
              <a:rPr sz="160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adopt sequential </a:t>
            </a:r>
            <a:r>
              <a:rPr sz="1600" spc="-10" dirty="0">
                <a:latin typeface="Tahoma"/>
                <a:cs typeface="Tahoma"/>
              </a:rPr>
              <a:t>training  </a:t>
            </a:r>
            <a:r>
              <a:rPr sz="1600" spc="-5" dirty="0">
                <a:latin typeface="Tahoma"/>
                <a:cs typeface="Tahoma"/>
              </a:rPr>
              <a:t>procedures </a:t>
            </a:r>
            <a:r>
              <a:rPr sz="1600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trace environment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variations.</a:t>
            </a:r>
            <a:endParaRPr sz="1600">
              <a:latin typeface="Tahoma"/>
              <a:cs typeface="Tahoma"/>
            </a:endParaRPr>
          </a:p>
          <a:p>
            <a:pPr marL="41910"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550">
              <a:latin typeface="Times New Roman"/>
              <a:cs typeface="Times New Roman"/>
            </a:endParaRPr>
          </a:p>
          <a:p>
            <a:pPr marL="397510" indent="-342900">
              <a:lnSpc>
                <a:spcPct val="100000"/>
              </a:lnSpc>
              <a:buFont typeface="Arial"/>
              <a:buChar char="•"/>
              <a:tabLst>
                <a:tab pos="396875" algn="l"/>
                <a:tab pos="397510" algn="l"/>
              </a:tabLst>
            </a:pPr>
            <a:r>
              <a:rPr spc="-5" dirty="0"/>
              <a:t>Lifelong learning of feature </a:t>
            </a:r>
            <a:r>
              <a:rPr spc="-10" dirty="0"/>
              <a:t>extraction</a:t>
            </a:r>
            <a:r>
              <a:rPr spc="15" dirty="0"/>
              <a:t> </a:t>
            </a:r>
            <a:r>
              <a:rPr spc="-5" dirty="0"/>
              <a:t>network</a:t>
            </a:r>
          </a:p>
          <a:p>
            <a:pPr marL="797560" lvl="1" indent="-28575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96925" algn="l"/>
                <a:tab pos="797560" algn="l"/>
              </a:tabLst>
            </a:pPr>
            <a:r>
              <a:rPr sz="1600" spc="-5" dirty="0">
                <a:latin typeface="Tahoma"/>
                <a:cs typeface="Tahoma"/>
              </a:rPr>
              <a:t>Current </a:t>
            </a:r>
            <a:r>
              <a:rPr sz="1600" spc="-10" dirty="0">
                <a:latin typeface="Tahoma"/>
                <a:cs typeface="Tahoma"/>
              </a:rPr>
              <a:t>SSD </a:t>
            </a:r>
            <a:r>
              <a:rPr sz="1600" dirty="0">
                <a:latin typeface="Tahoma"/>
                <a:cs typeface="Tahoma"/>
              </a:rPr>
              <a:t>models </a:t>
            </a:r>
            <a:r>
              <a:rPr sz="1600" spc="-5" dirty="0">
                <a:latin typeface="Tahoma"/>
                <a:cs typeface="Tahoma"/>
              </a:rPr>
              <a:t>use </a:t>
            </a:r>
            <a:r>
              <a:rPr sz="1600" spc="-10" dirty="0">
                <a:latin typeface="Tahoma"/>
                <a:cs typeface="Tahoma"/>
              </a:rPr>
              <a:t>feature </a:t>
            </a:r>
            <a:r>
              <a:rPr sz="1600" spc="-5" dirty="0">
                <a:latin typeface="Tahoma"/>
                <a:cs typeface="Tahoma"/>
              </a:rPr>
              <a:t>extraction networks with </a:t>
            </a:r>
            <a:r>
              <a:rPr sz="1600" spc="-10" dirty="0">
                <a:latin typeface="Tahoma"/>
                <a:cs typeface="Tahoma"/>
              </a:rPr>
              <a:t>fixed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size.</a:t>
            </a:r>
            <a:endParaRPr sz="1600">
              <a:latin typeface="Tahoma"/>
              <a:cs typeface="Tahoma"/>
            </a:endParaRPr>
          </a:p>
          <a:p>
            <a:pPr marL="797560" marR="444500" lvl="1" indent="-285750">
              <a:lnSpc>
                <a:spcPts val="1900"/>
              </a:lnSpc>
              <a:spcBef>
                <a:spcPts val="560"/>
              </a:spcBef>
              <a:buFont typeface="Arial"/>
              <a:buChar char="–"/>
              <a:tabLst>
                <a:tab pos="796925" algn="l"/>
                <a:tab pos="797560" algn="l"/>
              </a:tabLst>
            </a:pPr>
            <a:r>
              <a:rPr sz="1600" spc="-10" dirty="0">
                <a:latin typeface="Tahoma"/>
                <a:cs typeface="Tahoma"/>
              </a:rPr>
              <a:t>Therefore </a:t>
            </a:r>
            <a:r>
              <a:rPr sz="1600" spc="-5" dirty="0">
                <a:latin typeface="Tahoma"/>
                <a:cs typeface="Tahoma"/>
              </a:rPr>
              <a:t>dynamic expanded networks should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5" dirty="0">
                <a:latin typeface="Tahoma"/>
                <a:cs typeface="Tahoma"/>
              </a:rPr>
              <a:t>devised </a:t>
            </a:r>
            <a:r>
              <a:rPr sz="1600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train SSD </a:t>
            </a:r>
            <a:r>
              <a:rPr sz="1600" dirty="0">
                <a:latin typeface="Tahoma"/>
                <a:cs typeface="Tahoma"/>
              </a:rPr>
              <a:t>model  </a:t>
            </a:r>
            <a:r>
              <a:rPr sz="1600" spc="-15" dirty="0">
                <a:latin typeface="Tahoma"/>
                <a:cs typeface="Tahoma"/>
              </a:rPr>
              <a:t>sequentially.</a:t>
            </a:r>
            <a:endParaRPr sz="1600">
              <a:latin typeface="Tahoma"/>
              <a:cs typeface="Tahoma"/>
            </a:endParaRPr>
          </a:p>
          <a:p>
            <a:pPr marL="41910"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97510" indent="-342900">
              <a:lnSpc>
                <a:spcPct val="100000"/>
              </a:lnSpc>
              <a:buFont typeface="Arial"/>
              <a:buChar char="•"/>
              <a:tabLst>
                <a:tab pos="396875" algn="l"/>
                <a:tab pos="397510" algn="l"/>
              </a:tabLst>
            </a:pPr>
            <a:r>
              <a:rPr spc="-5" dirty="0"/>
              <a:t>Single </a:t>
            </a:r>
            <a:r>
              <a:rPr dirty="0"/>
              <a:t>pipeline </a:t>
            </a:r>
            <a:r>
              <a:rPr spc="-10" dirty="0"/>
              <a:t>for </a:t>
            </a:r>
            <a:r>
              <a:rPr spc="-5" dirty="0"/>
              <a:t>object</a:t>
            </a:r>
            <a:r>
              <a:rPr spc="5" dirty="0"/>
              <a:t> </a:t>
            </a:r>
            <a:r>
              <a:rPr spc="-5" dirty="0"/>
              <a:t>recognition</a:t>
            </a:r>
          </a:p>
          <a:p>
            <a:pPr marL="797560" lvl="1" indent="-28575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96925" algn="l"/>
                <a:tab pos="797560" algn="l"/>
              </a:tabLst>
            </a:pPr>
            <a:r>
              <a:rPr sz="1600" spc="-5" dirty="0">
                <a:latin typeface="Tahoma"/>
                <a:cs typeface="Tahoma"/>
              </a:rPr>
              <a:t>The object detection and </a:t>
            </a:r>
            <a:r>
              <a:rPr sz="1600" spc="-10" dirty="0">
                <a:latin typeface="Tahoma"/>
                <a:cs typeface="Tahoma"/>
              </a:rPr>
              <a:t>training </a:t>
            </a:r>
            <a:r>
              <a:rPr sz="1600" spc="-5" dirty="0">
                <a:latin typeface="Tahoma"/>
                <a:cs typeface="Tahoma"/>
              </a:rPr>
              <a:t>block could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integrated </a:t>
            </a:r>
            <a:r>
              <a:rPr sz="160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single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pipeline.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5184" y="6556755"/>
            <a:ext cx="1028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Trebuchet MS"/>
                <a:cs typeface="Trebuchet MS"/>
              </a:rPr>
              <a:t>8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69" y="232154"/>
            <a:ext cx="3174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Acknowledgement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0884"/>
            <a:ext cx="7160895" cy="1122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400"/>
              </a:lnSpc>
              <a:spcBef>
                <a:spcPts val="1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This work was supported by Electronics and </a:t>
            </a:r>
            <a:r>
              <a:rPr sz="1800" spc="-15" dirty="0">
                <a:latin typeface="Tahoma"/>
                <a:cs typeface="Tahoma"/>
              </a:rPr>
              <a:t>Telecommunications  </a:t>
            </a:r>
            <a:r>
              <a:rPr sz="1800" spc="-10" dirty="0">
                <a:latin typeface="Tahoma"/>
                <a:cs typeface="Tahoma"/>
              </a:rPr>
              <a:t>Research </a:t>
            </a:r>
            <a:r>
              <a:rPr sz="1800" spc="-5" dirty="0">
                <a:latin typeface="Tahoma"/>
                <a:cs typeface="Tahoma"/>
              </a:rPr>
              <a:t>Institute (ETRI) grant funded by the </a:t>
            </a:r>
            <a:r>
              <a:rPr sz="1800" spc="-10" dirty="0">
                <a:latin typeface="Tahoma"/>
                <a:cs typeface="Tahoma"/>
              </a:rPr>
              <a:t>Korean </a:t>
            </a:r>
            <a:r>
              <a:rPr sz="1800" spc="-5" dirty="0">
                <a:latin typeface="Tahoma"/>
                <a:cs typeface="Tahoma"/>
              </a:rPr>
              <a:t>Government.  </a:t>
            </a:r>
            <a:r>
              <a:rPr sz="1800" dirty="0">
                <a:latin typeface="Tahoma"/>
                <a:cs typeface="Tahoma"/>
              </a:rPr>
              <a:t>[19ZH1100, </a:t>
            </a:r>
            <a:r>
              <a:rPr sz="1800" spc="-5" dirty="0">
                <a:latin typeface="Tahoma"/>
                <a:cs typeface="Tahoma"/>
              </a:rPr>
              <a:t>Distributed Intelligence </a:t>
            </a:r>
            <a:r>
              <a:rPr sz="1800" spc="-10" dirty="0">
                <a:latin typeface="Tahoma"/>
                <a:cs typeface="Tahoma"/>
              </a:rPr>
              <a:t>Core </a:t>
            </a:r>
            <a:r>
              <a:rPr sz="1800" spc="-25" dirty="0">
                <a:latin typeface="Tahoma"/>
                <a:cs typeface="Tahoma"/>
              </a:rPr>
              <a:t>Technology</a:t>
            </a:r>
            <a:r>
              <a:rPr sz="1800" spc="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of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Tahoma"/>
                <a:cs typeface="Tahoma"/>
              </a:rPr>
              <a:t>Hyper-Connected Space]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748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DejaVu Sans</vt:lpstr>
      <vt:lpstr>Noto Sans CJK JP Regular</vt:lpstr>
      <vt:lpstr>Arial</vt:lpstr>
      <vt:lpstr>Calibri</vt:lpstr>
      <vt:lpstr>Tahoma</vt:lpstr>
      <vt:lpstr>Times New Roman</vt:lpstr>
      <vt:lpstr>Trebuchet MS</vt:lpstr>
      <vt:lpstr>Office Theme</vt:lpstr>
      <vt:lpstr>Selective Feature Learning with Filtering Out  Noisy Objects in Background Images</vt:lpstr>
      <vt:lpstr>Introduction</vt:lpstr>
      <vt:lpstr>Dataset Analysis</vt:lpstr>
      <vt:lpstr>Dataset Analysis</vt:lpstr>
      <vt:lpstr>Software Design</vt:lpstr>
      <vt:lpstr>Software Design</vt:lpstr>
      <vt:lpstr>Software Design</vt:lpstr>
      <vt:lpstr>Future Works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Feature Learning with Filtering Out  Noisy Objects in Background Images</dc:title>
  <cp:keywords>CTPClassification=CTP_NT</cp:keywords>
  <cp:lastModifiedBy>She, Qi</cp:lastModifiedBy>
  <cp:revision>5</cp:revision>
  <dcterms:created xsi:type="dcterms:W3CDTF">2019-11-25T15:08:38Z</dcterms:created>
  <dcterms:modified xsi:type="dcterms:W3CDTF">2019-11-26T02:24:05Z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2019-11-25T00:00:00Z</vt:filetime>
  </property>
  <property fmtid="{D5CDD505-2E9C-101B-9397-08002B2CF9AE}" pid="4" name="TitusGUID">
    <vt:lpwstr>04fdb051-1dda-4bd1-8742-33d066814f59</vt:lpwstr>
  </property>
  <property fmtid="{D5CDD505-2E9C-101B-9397-08002B2CF9AE}" pid="5" name="CTP_TimeStamp">
    <vt:lpwstr>2019-11-26 02:24:05Z</vt:lpwstr>
  </property>
  <property fmtid="{D5CDD505-2E9C-101B-9397-08002B2CF9AE}" pid="6" name="CTP_BU">
    <vt:lpwstr>NA</vt:lpwstr>
  </property>
  <property fmtid="{D5CDD505-2E9C-101B-9397-08002B2CF9AE}" pid="7" name="CTP_IDSID">
    <vt:lpwstr>NA</vt:lpwstr>
  </property>
  <property fmtid="{D5CDD505-2E9C-101B-9397-08002B2CF9AE}" pid="8" name="CTP_WWID">
    <vt:lpwstr>NA</vt:lpwstr>
  </property>
  <property fmtid="{D5CDD505-2E9C-101B-9397-08002B2CF9AE}" pid="9" name="CTPClassification">
    <vt:lpwstr>CTP_NT</vt:lpwstr>
  </property>
</Properties>
</file>