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8" r:id="rId3"/>
    <p:sldId id="305" r:id="rId4"/>
    <p:sldId id="259" r:id="rId5"/>
    <p:sldId id="260" r:id="rId6"/>
    <p:sldId id="265" r:id="rId7"/>
    <p:sldId id="306" r:id="rId8"/>
    <p:sldId id="261" r:id="rId9"/>
    <p:sldId id="263" r:id="rId10"/>
    <p:sldId id="275" r:id="rId11"/>
    <p:sldId id="270" r:id="rId12"/>
    <p:sldId id="279" r:id="rId13"/>
    <p:sldId id="307" r:id="rId14"/>
    <p:sldId id="308" r:id="rId15"/>
  </p:sldIdLst>
  <p:sldSz cx="9144000" cy="5143500" type="screen16x9"/>
  <p:notesSz cx="6858000" cy="9144000"/>
  <p:embeddedFontLst>
    <p:embeddedFont>
      <p:font typeface="Dela Gothic One" panose="020B0604020202020204" charset="-128"/>
      <p:regular r:id="rId17"/>
    </p:embeddedFont>
    <p:embeddedFont>
      <p:font typeface="Bahnschrift" panose="020B0502040204020203" pitchFamily="34" charset="0"/>
      <p:regular r:id="rId18"/>
      <p:bold r:id="rId19"/>
    </p:embeddedFont>
    <p:embeddedFont>
      <p:font typeface="DM Sans" pitchFamily="2" charset="0"/>
      <p:regular r:id="rId20"/>
      <p:bold r:id="rId21"/>
      <p:italic r:id="rId22"/>
      <p:boldItalic r:id="rId23"/>
    </p:embeddedFont>
    <p:embeddedFont>
      <p:font typeface="Oxygen" panose="02000503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1754"/>
    <a:srgbClr val="F19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1A56B-A2E7-4F42-9A8A-032C64615C45}">
  <a:tblStyle styleId="{3E01A56B-A2E7-4F42-9A8A-032C64615C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576" autoAdjust="0"/>
  </p:normalViewPr>
  <p:slideViewPr>
    <p:cSldViewPr snapToGrid="0">
      <p:cViewPr varScale="1">
        <p:scale>
          <a:sx n="95" d="100"/>
          <a:sy n="95" d="100"/>
        </p:scale>
        <p:origin x="97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esa Percuku" userId="eb9eb564f32cfbb9" providerId="LiveId" clId="{8E45D282-7C34-4358-A2BC-B19F4A414AA4}"/>
    <pc:docChg chg="modSld">
      <pc:chgData name="Agnesa Percuku" userId="eb9eb564f32cfbb9" providerId="LiveId" clId="{8E45D282-7C34-4358-A2BC-B19F4A414AA4}" dt="2023-01-20T22:04:00.222" v="7" actId="20577"/>
      <pc:docMkLst>
        <pc:docMk/>
      </pc:docMkLst>
      <pc:sldChg chg="modSp mod">
        <pc:chgData name="Agnesa Percuku" userId="eb9eb564f32cfbb9" providerId="LiveId" clId="{8E45D282-7C34-4358-A2BC-B19F4A414AA4}" dt="2023-01-20T22:04:00.222" v="7" actId="20577"/>
        <pc:sldMkLst>
          <pc:docMk/>
          <pc:sldMk cId="0" sldId="275"/>
        </pc:sldMkLst>
        <pc:graphicFrameChg chg="modGraphic">
          <ac:chgData name="Agnesa Percuku" userId="eb9eb564f32cfbb9" providerId="LiveId" clId="{8E45D282-7C34-4358-A2BC-B19F4A414AA4}" dt="2023-01-20T22:04:00.222" v="7" actId="20577"/>
          <ac:graphicFrameMkLst>
            <pc:docMk/>
            <pc:sldMk cId="0" sldId="275"/>
            <ac:graphicFrameMk id="7" creationId="{6C579906-4ACC-74DC-30E7-058DD82D6A0E}"/>
          </ac:graphicFrameMkLst>
        </pc:graphicFrameChg>
        <pc:graphicFrameChg chg="modGraphic">
          <ac:chgData name="Agnesa Percuku" userId="eb9eb564f32cfbb9" providerId="LiveId" clId="{8E45D282-7C34-4358-A2BC-B19F4A414AA4}" dt="2023-01-20T22:03:34.013" v="3" actId="20577"/>
          <ac:graphicFrameMkLst>
            <pc:docMk/>
            <pc:sldMk cId="0" sldId="275"/>
            <ac:graphicFrameMk id="135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final project, I have decided to work with medical data. I think that technology and machine learning in specifics, can contribute a lot on improving our lives, including the medical field. So I decided to work on medical data, and tackle an important issue: Stroke.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1718b826db7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1718b826db7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Logistic Regression is performing best so this is what we want.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718b826db7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718b826db7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Accuracy Score turned out to be pretty high and the best was </a:t>
            </a:r>
            <a:r>
              <a:rPr lang="en-US" dirty="0" err="1"/>
              <a:t>RandomForest</a:t>
            </a:r>
            <a:r>
              <a:rPr lang="en-US" dirty="0"/>
              <a:t> in this number. But, this score is misleading here. The reason why is that we have a highly imbalanced dataset. The “No stroke” class is the majority and dominates the results. That’s why recall is much more relevant to us.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718b826db7_0_1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718b826db7_0_1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3674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2075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7011a771b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7011a771b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presentation, I am going to talk about: </a:t>
            </a:r>
          </a:p>
          <a:p>
            <a:pPr marL="171450" lvl="0" indent="-171450" algn="l" rtl="0">
              <a:spcBef>
                <a:spcPts val="0"/>
              </a:spcBef>
              <a:spcAft>
                <a:spcPts val="0"/>
              </a:spcAft>
              <a:buFontTx/>
              <a:buChar char="-"/>
            </a:pPr>
            <a:r>
              <a:rPr lang="en-US" dirty="0"/>
              <a:t>Stroke and Data</a:t>
            </a:r>
          </a:p>
          <a:p>
            <a:pPr marL="171450" lvl="0" indent="-171450" algn="l" rtl="0">
              <a:spcBef>
                <a:spcPts val="0"/>
              </a:spcBef>
              <a:spcAft>
                <a:spcPts val="0"/>
              </a:spcAft>
              <a:buFontTx/>
              <a:buChar char="-"/>
            </a:pPr>
            <a:r>
              <a:rPr lang="en-US" dirty="0"/>
              <a:t>Data Analysis</a:t>
            </a:r>
          </a:p>
          <a:p>
            <a:pPr marL="171450" lvl="0" indent="-171450" algn="l" rtl="0">
              <a:spcBef>
                <a:spcPts val="0"/>
              </a:spcBef>
              <a:spcAft>
                <a:spcPts val="0"/>
              </a:spcAft>
              <a:buFontTx/>
              <a:buChar char="-"/>
            </a:pPr>
            <a:r>
              <a:rPr lang="en-US" dirty="0"/>
              <a:t>Data Pre-processing</a:t>
            </a:r>
          </a:p>
          <a:p>
            <a:pPr marL="171450" lvl="0" indent="-171450" algn="l" rtl="0">
              <a:spcBef>
                <a:spcPts val="0"/>
              </a:spcBef>
              <a:spcAft>
                <a:spcPts val="0"/>
              </a:spcAft>
              <a:buFontTx/>
              <a:buChar char="-"/>
            </a:pPr>
            <a:r>
              <a:rPr lang="en-US" dirty="0"/>
              <a:t>The model selection </a:t>
            </a:r>
          </a:p>
          <a:p>
            <a:pPr marL="171450" lvl="0" indent="-171450" algn="l" rtl="0">
              <a:spcBef>
                <a:spcPts val="0"/>
              </a:spcBef>
              <a:spcAft>
                <a:spcPts val="0"/>
              </a:spcAft>
              <a:buFontTx/>
              <a:buChar char="-"/>
            </a:pPr>
            <a:r>
              <a:rPr lang="en-US" dirty="0"/>
              <a:t>Feature importance </a:t>
            </a:r>
          </a:p>
          <a:p>
            <a:pPr marL="171450" lvl="0" indent="-171450" algn="l" rtl="0">
              <a:spcBef>
                <a:spcPts val="0"/>
              </a:spcBef>
              <a:spcAft>
                <a:spcPts val="0"/>
              </a:spcAft>
              <a:buFontTx/>
              <a:buChar char="-"/>
            </a:pPr>
            <a:r>
              <a:rPr lang="en-US" dirty="0"/>
              <a:t>And a quick conclusion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7011a771b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7011a771b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36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7011a771b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7011a771b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was found in Kaggle.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718b826db7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718b826db7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 seems to be the closest feature to stroke, followed by heart disease and glucose level.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718b826db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718b826db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We need a good recall so we can find all relevant cases and be able to treat patients who are in risk. We don’t want to miss any risk cases. </a:t>
            </a:r>
          </a:p>
          <a:p>
            <a:pPr marL="0" lvl="0" indent="0" algn="l" rtl="0">
              <a:spcBef>
                <a:spcPts val="0"/>
              </a:spcBef>
              <a:spcAft>
                <a:spcPts val="0"/>
              </a:spcAft>
              <a:buNone/>
            </a:pPr>
            <a:r>
              <a:rPr lang="en-US" dirty="0"/>
              <a:t>Precision is acceptable to be low as we want as it’s still acceptable to misdiagnose someone as in risk for stroke, that medical analysis can confirm that. But we still want a good recall so we don’t miss a patient in risk. </a:t>
            </a:r>
          </a:p>
          <a:p>
            <a:endParaRPr lang="en-AU" dirty="0"/>
          </a:p>
        </p:txBody>
      </p:sp>
    </p:spTree>
    <p:extLst>
      <p:ext uri="{BB962C8B-B14F-4D97-AF65-F5344CB8AC3E}">
        <p14:creationId xmlns:p14="http://schemas.microsoft.com/office/powerpoint/2010/main" val="223498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7011a771b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7011a771b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our dataset,  more than 95% of data was in 1 class: no stroke. This was a challenge for training the model.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7011a771b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7011a771b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solve this challenge, I took 3 steps: Encode the categorical values, scale the data, and use weights. Weight was the most important for dealing with imbalance.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1350" y="2019625"/>
            <a:ext cx="6133500" cy="1494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300">
                <a:latin typeface="Dela Gothic One"/>
                <a:ea typeface="Dela Gothic One"/>
                <a:cs typeface="Dela Gothic One"/>
                <a:sym typeface="Dela Gothic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41350" y="3516213"/>
            <a:ext cx="4057800" cy="37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0425" y="-346273"/>
            <a:ext cx="9107080" cy="5845899"/>
            <a:chOff x="50425" y="-346273"/>
            <a:chExt cx="9107080" cy="5845899"/>
          </a:xfrm>
        </p:grpSpPr>
        <p:grpSp>
          <p:nvGrpSpPr>
            <p:cNvPr id="12" name="Google Shape;12;p2"/>
            <p:cNvGrpSpPr/>
            <p:nvPr/>
          </p:nvGrpSpPr>
          <p:grpSpPr>
            <a:xfrm rot="5400000">
              <a:off x="7635657" y="1235950"/>
              <a:ext cx="2765293" cy="278402"/>
              <a:chOff x="3904957" y="4865100"/>
              <a:chExt cx="2765293" cy="278402"/>
            </a:xfrm>
          </p:grpSpPr>
          <p:sp>
            <p:nvSpPr>
              <p:cNvPr id="13" name="Google Shape;13;p2"/>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a:off x="54030" y="1765230"/>
              <a:ext cx="895652" cy="425454"/>
              <a:chOff x="5974875" y="3732400"/>
              <a:chExt cx="416350" cy="197775"/>
            </a:xfrm>
          </p:grpSpPr>
          <p:sp>
            <p:nvSpPr>
              <p:cNvPr id="18" name="Google Shape;18;p2"/>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082699" y="4211244"/>
              <a:ext cx="693466" cy="714174"/>
              <a:chOff x="9211376" y="3291325"/>
              <a:chExt cx="705316" cy="726303"/>
            </a:xfrm>
          </p:grpSpPr>
          <p:sp>
            <p:nvSpPr>
              <p:cNvPr id="21" name="Google Shape;21;p2"/>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504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047888" y="-346273"/>
              <a:ext cx="1439677" cy="631352"/>
              <a:chOff x="4263500" y="545525"/>
              <a:chExt cx="1598575" cy="701112"/>
            </a:xfrm>
          </p:grpSpPr>
          <p:sp>
            <p:nvSpPr>
              <p:cNvPr id="25" name="Google Shape;25;p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CUSTOM_5_1">
    <p:spTree>
      <p:nvGrpSpPr>
        <p:cNvPr id="1" name="Shape 696"/>
        <p:cNvGrpSpPr/>
        <p:nvPr/>
      </p:nvGrpSpPr>
      <p:grpSpPr>
        <a:xfrm>
          <a:off x="0" y="0"/>
          <a:ext cx="0" cy="0"/>
          <a:chOff x="0" y="0"/>
          <a:chExt cx="0" cy="0"/>
        </a:xfrm>
      </p:grpSpPr>
      <p:grpSp>
        <p:nvGrpSpPr>
          <p:cNvPr id="697" name="Google Shape;697;p29"/>
          <p:cNvGrpSpPr/>
          <p:nvPr/>
        </p:nvGrpSpPr>
        <p:grpSpPr>
          <a:xfrm>
            <a:off x="3053288" y="-321098"/>
            <a:ext cx="1439677" cy="631352"/>
            <a:chOff x="4263500" y="545525"/>
            <a:chExt cx="1598575" cy="701112"/>
          </a:xfrm>
        </p:grpSpPr>
        <p:sp>
          <p:nvSpPr>
            <p:cNvPr id="698" name="Google Shape;698;p29"/>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9"/>
          <p:cNvGrpSpPr/>
          <p:nvPr/>
        </p:nvGrpSpPr>
        <p:grpSpPr>
          <a:xfrm rot="-5400000">
            <a:off x="8250400" y="4219300"/>
            <a:ext cx="1234560" cy="629147"/>
            <a:chOff x="6296642" y="-190142"/>
            <a:chExt cx="1370819" cy="698664"/>
          </a:xfrm>
        </p:grpSpPr>
        <p:sp>
          <p:nvSpPr>
            <p:cNvPr id="703" name="Google Shape;703;p29"/>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9"/>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784"/>
        <p:cNvGrpSpPr/>
        <p:nvPr/>
      </p:nvGrpSpPr>
      <p:grpSpPr>
        <a:xfrm>
          <a:off x="0" y="0"/>
          <a:ext cx="0" cy="0"/>
          <a:chOff x="0" y="0"/>
          <a:chExt cx="0" cy="0"/>
        </a:xfrm>
      </p:grpSpPr>
      <p:grpSp>
        <p:nvGrpSpPr>
          <p:cNvPr id="785" name="Google Shape;785;p33"/>
          <p:cNvGrpSpPr/>
          <p:nvPr/>
        </p:nvGrpSpPr>
        <p:grpSpPr>
          <a:xfrm>
            <a:off x="-130519" y="0"/>
            <a:ext cx="9294180" cy="6088919"/>
            <a:chOff x="-130519" y="0"/>
            <a:chExt cx="9294180" cy="6088919"/>
          </a:xfrm>
        </p:grpSpPr>
        <p:grpSp>
          <p:nvGrpSpPr>
            <p:cNvPr id="786" name="Google Shape;786;p33"/>
            <p:cNvGrpSpPr/>
            <p:nvPr/>
          </p:nvGrpSpPr>
          <p:grpSpPr>
            <a:xfrm>
              <a:off x="-130519" y="5"/>
              <a:ext cx="9294180" cy="6088914"/>
              <a:chOff x="-130519" y="5"/>
              <a:chExt cx="9294180" cy="6088914"/>
            </a:xfrm>
          </p:grpSpPr>
          <p:sp>
            <p:nvSpPr>
              <p:cNvPr id="787" name="Google Shape;787;p33"/>
              <p:cNvSpPr/>
              <p:nvPr/>
            </p:nvSpPr>
            <p:spPr>
              <a:xfrm>
                <a:off x="8044500" y="2280713"/>
                <a:ext cx="769800" cy="769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rot="10800000">
                <a:off x="8546212" y="4151915"/>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130519" y="422339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3"/>
              <p:cNvGrpSpPr/>
              <p:nvPr/>
            </p:nvGrpSpPr>
            <p:grpSpPr>
              <a:xfrm rot="5400000">
                <a:off x="-302891" y="2450758"/>
                <a:ext cx="1278605" cy="241985"/>
                <a:chOff x="8087144" y="937925"/>
                <a:chExt cx="1031382" cy="195196"/>
              </a:xfrm>
            </p:grpSpPr>
            <p:sp>
              <p:nvSpPr>
                <p:cNvPr id="791" name="Google Shape;791;p33"/>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3"/>
              <p:cNvGrpSpPr/>
              <p:nvPr/>
            </p:nvGrpSpPr>
            <p:grpSpPr>
              <a:xfrm>
                <a:off x="7695186" y="5"/>
                <a:ext cx="1468475" cy="630248"/>
                <a:chOff x="2543375" y="546738"/>
                <a:chExt cx="1630551" cy="699887"/>
              </a:xfrm>
            </p:grpSpPr>
            <p:grpSp>
              <p:nvGrpSpPr>
                <p:cNvPr id="795" name="Google Shape;795;p33"/>
                <p:cNvGrpSpPr/>
                <p:nvPr/>
              </p:nvGrpSpPr>
              <p:grpSpPr>
                <a:xfrm>
                  <a:off x="3463300" y="546738"/>
                  <a:ext cx="710626" cy="698687"/>
                  <a:chOff x="2373000" y="551950"/>
                  <a:chExt cx="710626" cy="698687"/>
                </a:xfrm>
              </p:grpSpPr>
              <p:sp>
                <p:nvSpPr>
                  <p:cNvPr id="796" name="Google Shape;796;p3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33"/>
                <p:cNvGrpSpPr/>
                <p:nvPr/>
              </p:nvGrpSpPr>
              <p:grpSpPr>
                <a:xfrm>
                  <a:off x="2543375" y="547938"/>
                  <a:ext cx="710626" cy="698687"/>
                  <a:chOff x="2373000" y="551950"/>
                  <a:chExt cx="710626" cy="698687"/>
                </a:xfrm>
              </p:grpSpPr>
              <p:sp>
                <p:nvSpPr>
                  <p:cNvPr id="801" name="Google Shape;801;p3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5" name="Google Shape;805;p33"/>
              <p:cNvSpPr/>
              <p:nvPr/>
            </p:nvSpPr>
            <p:spPr>
              <a:xfrm>
                <a:off x="3918713" y="4665368"/>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3"/>
            <p:cNvGrpSpPr/>
            <p:nvPr/>
          </p:nvGrpSpPr>
          <p:grpSpPr>
            <a:xfrm>
              <a:off x="7" y="0"/>
              <a:ext cx="2765293" cy="278402"/>
              <a:chOff x="3904957" y="4865100"/>
              <a:chExt cx="2765293" cy="278402"/>
            </a:xfrm>
          </p:grpSpPr>
          <p:sp>
            <p:nvSpPr>
              <p:cNvPr id="807" name="Google Shape;807;p33"/>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811"/>
        <p:cNvGrpSpPr/>
        <p:nvPr/>
      </p:nvGrpSpPr>
      <p:grpSpPr>
        <a:xfrm>
          <a:off x="0" y="0"/>
          <a:ext cx="0" cy="0"/>
          <a:chOff x="0" y="0"/>
          <a:chExt cx="0" cy="0"/>
        </a:xfrm>
      </p:grpSpPr>
      <p:grpSp>
        <p:nvGrpSpPr>
          <p:cNvPr id="812" name="Google Shape;812;p34"/>
          <p:cNvGrpSpPr/>
          <p:nvPr/>
        </p:nvGrpSpPr>
        <p:grpSpPr>
          <a:xfrm>
            <a:off x="3053288" y="-321098"/>
            <a:ext cx="1439677" cy="631352"/>
            <a:chOff x="4263500" y="545525"/>
            <a:chExt cx="1598575" cy="701112"/>
          </a:xfrm>
        </p:grpSpPr>
        <p:sp>
          <p:nvSpPr>
            <p:cNvPr id="813" name="Google Shape;813;p34"/>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5400000">
            <a:off x="8250400" y="4219300"/>
            <a:ext cx="1234560" cy="629147"/>
            <a:chOff x="6296642" y="-190142"/>
            <a:chExt cx="1370819" cy="698664"/>
          </a:xfrm>
        </p:grpSpPr>
        <p:sp>
          <p:nvSpPr>
            <p:cNvPr id="818" name="Google Shape;818;p34"/>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4"/>
          <p:cNvSpPr/>
          <p:nvPr/>
        </p:nvSpPr>
        <p:spPr>
          <a:xfrm rot="10800000">
            <a:off x="8123738" y="1069714"/>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732"/>
        <p:cNvGrpSpPr/>
        <p:nvPr/>
      </p:nvGrpSpPr>
      <p:grpSpPr>
        <a:xfrm>
          <a:off x="0" y="0"/>
          <a:ext cx="0" cy="0"/>
          <a:chOff x="0" y="0"/>
          <a:chExt cx="0" cy="0"/>
        </a:xfrm>
      </p:grpSpPr>
      <p:grpSp>
        <p:nvGrpSpPr>
          <p:cNvPr id="733" name="Google Shape;733;p31"/>
          <p:cNvGrpSpPr/>
          <p:nvPr/>
        </p:nvGrpSpPr>
        <p:grpSpPr>
          <a:xfrm>
            <a:off x="-409349" y="-371663"/>
            <a:ext cx="10205532" cy="5535740"/>
            <a:chOff x="-409349" y="-371663"/>
            <a:chExt cx="10205532" cy="5535740"/>
          </a:xfrm>
        </p:grpSpPr>
        <p:grpSp>
          <p:nvGrpSpPr>
            <p:cNvPr id="734" name="Google Shape;734;p31"/>
            <p:cNvGrpSpPr/>
            <p:nvPr/>
          </p:nvGrpSpPr>
          <p:grpSpPr>
            <a:xfrm rot="10800000">
              <a:off x="-19668" y="4885675"/>
              <a:ext cx="2765293" cy="278402"/>
              <a:chOff x="3904957" y="4865100"/>
              <a:chExt cx="2765293" cy="278402"/>
            </a:xfrm>
          </p:grpSpPr>
          <p:sp>
            <p:nvSpPr>
              <p:cNvPr id="735" name="Google Shape;735;p31"/>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1"/>
            <p:cNvSpPr/>
            <p:nvPr/>
          </p:nvSpPr>
          <p:spPr>
            <a:xfrm rot="5400000">
              <a:off x="-296650" y="1641329"/>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31"/>
            <p:cNvGrpSpPr/>
            <p:nvPr/>
          </p:nvGrpSpPr>
          <p:grpSpPr>
            <a:xfrm rot="5400000">
              <a:off x="8094632" y="4094127"/>
              <a:ext cx="1468475" cy="630248"/>
              <a:chOff x="2543375" y="546738"/>
              <a:chExt cx="1630551" cy="699887"/>
            </a:xfrm>
          </p:grpSpPr>
          <p:grpSp>
            <p:nvGrpSpPr>
              <p:cNvPr id="741" name="Google Shape;741;p31"/>
              <p:cNvGrpSpPr/>
              <p:nvPr/>
            </p:nvGrpSpPr>
            <p:grpSpPr>
              <a:xfrm>
                <a:off x="3463300" y="546738"/>
                <a:ext cx="710626" cy="698687"/>
                <a:chOff x="2373000" y="551950"/>
                <a:chExt cx="710626" cy="698687"/>
              </a:xfrm>
            </p:grpSpPr>
            <p:sp>
              <p:nvSpPr>
                <p:cNvPr id="742" name="Google Shape;742;p31"/>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1"/>
              <p:cNvGrpSpPr/>
              <p:nvPr/>
            </p:nvGrpSpPr>
            <p:grpSpPr>
              <a:xfrm>
                <a:off x="2543375" y="547938"/>
                <a:ext cx="710626" cy="698687"/>
                <a:chOff x="2373000" y="551950"/>
                <a:chExt cx="710626" cy="698687"/>
              </a:xfrm>
            </p:grpSpPr>
            <p:sp>
              <p:nvSpPr>
                <p:cNvPr id="747" name="Google Shape;747;p31"/>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1" name="Google Shape;751;p31"/>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1"/>
            <p:cNvGrpSpPr/>
            <p:nvPr/>
          </p:nvGrpSpPr>
          <p:grpSpPr>
            <a:xfrm rot="5400000">
              <a:off x="8194330" y="1039247"/>
              <a:ext cx="895652" cy="425454"/>
              <a:chOff x="5974875" y="3732400"/>
              <a:chExt cx="416350" cy="197775"/>
            </a:xfrm>
          </p:grpSpPr>
          <p:sp>
            <p:nvSpPr>
              <p:cNvPr id="753" name="Google Shape;753;p31"/>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5" name="Google Shape;755;p31"/>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593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3"/>
          <p:cNvGrpSpPr/>
          <p:nvPr/>
        </p:nvGrpSpPr>
        <p:grpSpPr>
          <a:xfrm>
            <a:off x="-612774" y="5"/>
            <a:ext cx="10075825" cy="5499221"/>
            <a:chOff x="-612774" y="5"/>
            <a:chExt cx="10075825" cy="5499221"/>
          </a:xfrm>
        </p:grpSpPr>
        <p:sp>
          <p:nvSpPr>
            <p:cNvPr id="31" name="Google Shape;31;p3"/>
            <p:cNvSpPr/>
            <p:nvPr/>
          </p:nvSpPr>
          <p:spPr>
            <a:xfrm>
              <a:off x="-567050" y="47294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rot="5400000">
              <a:off x="-297918" y="2417462"/>
              <a:ext cx="1234560" cy="629147"/>
              <a:chOff x="6296642" y="-190142"/>
              <a:chExt cx="1370819" cy="698664"/>
            </a:xfrm>
          </p:grpSpPr>
          <p:sp>
            <p:nvSpPr>
              <p:cNvPr id="33" name="Google Shape;33;p3"/>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p:nvPr/>
          </p:nvSpPr>
          <p:spPr>
            <a:xfrm rot="5400000">
              <a:off x="8675188" y="3690751"/>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rot="10800000">
              <a:off x="6378694" y="4865100"/>
              <a:ext cx="2765293" cy="278402"/>
              <a:chOff x="3904957" y="4865100"/>
              <a:chExt cx="2765293" cy="278402"/>
            </a:xfrm>
          </p:grpSpPr>
          <p:sp>
            <p:nvSpPr>
              <p:cNvPr id="41" name="Google Shape;41;p3"/>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5400000">
              <a:off x="-500075" y="409274"/>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7695186" y="5"/>
              <a:ext cx="1468475" cy="630248"/>
              <a:chOff x="2543375" y="546738"/>
              <a:chExt cx="1630551" cy="699887"/>
            </a:xfrm>
          </p:grpSpPr>
          <p:grpSp>
            <p:nvGrpSpPr>
              <p:cNvPr id="47" name="Google Shape;47;p3"/>
              <p:cNvGrpSpPr/>
              <p:nvPr/>
            </p:nvGrpSpPr>
            <p:grpSpPr>
              <a:xfrm>
                <a:off x="3463300" y="546738"/>
                <a:ext cx="710626" cy="698687"/>
                <a:chOff x="2373000" y="551950"/>
                <a:chExt cx="710626" cy="698687"/>
              </a:xfrm>
            </p:grpSpPr>
            <p:sp>
              <p:nvSpPr>
                <p:cNvPr id="48" name="Google Shape;48;p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2543375" y="547938"/>
                <a:ext cx="710626" cy="698687"/>
                <a:chOff x="2373000" y="551950"/>
                <a:chExt cx="710626" cy="698687"/>
              </a:xfrm>
            </p:grpSpPr>
            <p:sp>
              <p:nvSpPr>
                <p:cNvPr id="53" name="Google Shape;53;p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3"/>
            <p:cNvGrpSpPr/>
            <p:nvPr/>
          </p:nvGrpSpPr>
          <p:grpSpPr>
            <a:xfrm>
              <a:off x="4258723" y="4221098"/>
              <a:ext cx="747564" cy="769809"/>
              <a:chOff x="9211376" y="3291325"/>
              <a:chExt cx="705316" cy="726303"/>
            </a:xfrm>
          </p:grpSpPr>
          <p:sp>
            <p:nvSpPr>
              <p:cNvPr id="58" name="Google Shape;58;p3"/>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rot="10800000">
              <a:off x="3953349" y="288594"/>
              <a:ext cx="1278605" cy="241985"/>
              <a:chOff x="8087144" y="937925"/>
              <a:chExt cx="1031382" cy="195196"/>
            </a:xfrm>
          </p:grpSpPr>
          <p:sp>
            <p:nvSpPr>
              <p:cNvPr id="61" name="Google Shape;61;p3"/>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3"/>
          <p:cNvSpPr txBox="1">
            <a:spLocks noGrp="1"/>
          </p:cNvSpPr>
          <p:nvPr>
            <p:ph type="title"/>
          </p:nvPr>
        </p:nvSpPr>
        <p:spPr>
          <a:xfrm>
            <a:off x="879566" y="2614903"/>
            <a:ext cx="53841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5" name="Google Shape;65;p3"/>
          <p:cNvSpPr txBox="1">
            <a:spLocks noGrp="1"/>
          </p:cNvSpPr>
          <p:nvPr>
            <p:ph type="title" idx="2" hasCustomPrompt="1"/>
          </p:nvPr>
        </p:nvSpPr>
        <p:spPr>
          <a:xfrm>
            <a:off x="939025" y="1458548"/>
            <a:ext cx="1562400" cy="78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5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 name="Google Shape;66;p3"/>
          <p:cNvSpPr txBox="1">
            <a:spLocks noGrp="1"/>
          </p:cNvSpPr>
          <p:nvPr>
            <p:ph type="subTitle" idx="1"/>
          </p:nvPr>
        </p:nvSpPr>
        <p:spPr>
          <a:xfrm>
            <a:off x="879566" y="3421828"/>
            <a:ext cx="5384100" cy="3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grpSp>
        <p:nvGrpSpPr>
          <p:cNvPr id="174" name="Google Shape;174;p9"/>
          <p:cNvGrpSpPr/>
          <p:nvPr/>
        </p:nvGrpSpPr>
        <p:grpSpPr>
          <a:xfrm>
            <a:off x="-333149" y="-371663"/>
            <a:ext cx="9490653" cy="6211195"/>
            <a:chOff x="-333149" y="-371663"/>
            <a:chExt cx="9490653" cy="6211195"/>
          </a:xfrm>
        </p:grpSpPr>
        <p:sp>
          <p:nvSpPr>
            <p:cNvPr id="175" name="Google Shape;175;p9"/>
            <p:cNvSpPr/>
            <p:nvPr/>
          </p:nvSpPr>
          <p:spPr>
            <a:xfrm>
              <a:off x="8182850" y="4134913"/>
              <a:ext cx="769800" cy="769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9"/>
            <p:cNvGrpSpPr/>
            <p:nvPr/>
          </p:nvGrpSpPr>
          <p:grpSpPr>
            <a:xfrm rot="5400000">
              <a:off x="7635657" y="1235950"/>
              <a:ext cx="2765293" cy="278402"/>
              <a:chOff x="3904957" y="4865100"/>
              <a:chExt cx="2765293" cy="278402"/>
            </a:xfrm>
          </p:grpSpPr>
          <p:sp>
            <p:nvSpPr>
              <p:cNvPr id="177" name="Google Shape;177;p9"/>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9"/>
            <p:cNvSpPr/>
            <p:nvPr/>
          </p:nvSpPr>
          <p:spPr>
            <a:xfrm rot="5400000">
              <a:off x="-220450" y="36709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105818" y="4101208"/>
              <a:ext cx="1047707" cy="1047678"/>
            </a:xfrm>
            <a:custGeom>
              <a:avLst/>
              <a:gdLst/>
              <a:ahLst/>
              <a:cxnLst/>
              <a:rect l="l" t="t" r="r" b="b"/>
              <a:pathLst>
                <a:path w="36404" h="36403" extrusionOk="0">
                  <a:moveTo>
                    <a:pt x="7152" y="648"/>
                  </a:moveTo>
                  <a:lnTo>
                    <a:pt x="7152" y="7189"/>
                  </a:lnTo>
                  <a:lnTo>
                    <a:pt x="649" y="7189"/>
                  </a:lnTo>
                  <a:lnTo>
                    <a:pt x="649" y="648"/>
                  </a:lnTo>
                  <a:close/>
                  <a:moveTo>
                    <a:pt x="7152" y="7837"/>
                  </a:moveTo>
                  <a:lnTo>
                    <a:pt x="7152" y="14323"/>
                  </a:lnTo>
                  <a:lnTo>
                    <a:pt x="649" y="14323"/>
                  </a:lnTo>
                  <a:lnTo>
                    <a:pt x="649" y="7837"/>
                  </a:lnTo>
                  <a:close/>
                  <a:moveTo>
                    <a:pt x="14270" y="7837"/>
                  </a:moveTo>
                  <a:lnTo>
                    <a:pt x="14270" y="14323"/>
                  </a:lnTo>
                  <a:lnTo>
                    <a:pt x="7800" y="14323"/>
                  </a:lnTo>
                  <a:lnTo>
                    <a:pt x="7800" y="7837"/>
                  </a:lnTo>
                  <a:close/>
                  <a:moveTo>
                    <a:pt x="7152" y="14972"/>
                  </a:moveTo>
                  <a:lnTo>
                    <a:pt x="7152" y="21458"/>
                  </a:lnTo>
                  <a:lnTo>
                    <a:pt x="649" y="21458"/>
                  </a:lnTo>
                  <a:lnTo>
                    <a:pt x="649" y="14972"/>
                  </a:lnTo>
                  <a:close/>
                  <a:moveTo>
                    <a:pt x="14270" y="14972"/>
                  </a:moveTo>
                  <a:lnTo>
                    <a:pt x="14270" y="21458"/>
                  </a:lnTo>
                  <a:lnTo>
                    <a:pt x="7800" y="21458"/>
                  </a:lnTo>
                  <a:lnTo>
                    <a:pt x="7800" y="14972"/>
                  </a:lnTo>
                  <a:close/>
                  <a:moveTo>
                    <a:pt x="21465" y="14972"/>
                  </a:moveTo>
                  <a:lnTo>
                    <a:pt x="21465" y="21458"/>
                  </a:lnTo>
                  <a:lnTo>
                    <a:pt x="14919" y="21458"/>
                  </a:lnTo>
                  <a:lnTo>
                    <a:pt x="14919" y="14972"/>
                  </a:lnTo>
                  <a:close/>
                  <a:moveTo>
                    <a:pt x="7152" y="22104"/>
                  </a:moveTo>
                  <a:lnTo>
                    <a:pt x="7152" y="28645"/>
                  </a:lnTo>
                  <a:lnTo>
                    <a:pt x="649" y="28645"/>
                  </a:lnTo>
                  <a:lnTo>
                    <a:pt x="649" y="22104"/>
                  </a:lnTo>
                  <a:close/>
                  <a:moveTo>
                    <a:pt x="14270" y="22104"/>
                  </a:moveTo>
                  <a:lnTo>
                    <a:pt x="14270" y="28645"/>
                  </a:lnTo>
                  <a:lnTo>
                    <a:pt x="7800" y="28645"/>
                  </a:lnTo>
                  <a:lnTo>
                    <a:pt x="7800" y="22104"/>
                  </a:lnTo>
                  <a:close/>
                  <a:moveTo>
                    <a:pt x="21465" y="22104"/>
                  </a:moveTo>
                  <a:lnTo>
                    <a:pt x="21465" y="28645"/>
                  </a:lnTo>
                  <a:lnTo>
                    <a:pt x="14919" y="28645"/>
                  </a:lnTo>
                  <a:lnTo>
                    <a:pt x="14919" y="22104"/>
                  </a:lnTo>
                  <a:close/>
                  <a:moveTo>
                    <a:pt x="28649" y="22104"/>
                  </a:moveTo>
                  <a:lnTo>
                    <a:pt x="28649" y="28645"/>
                  </a:lnTo>
                  <a:lnTo>
                    <a:pt x="22111" y="28645"/>
                  </a:lnTo>
                  <a:lnTo>
                    <a:pt x="22111" y="22104"/>
                  </a:lnTo>
                  <a:close/>
                  <a:moveTo>
                    <a:pt x="7152" y="29291"/>
                  </a:moveTo>
                  <a:lnTo>
                    <a:pt x="7152" y="35757"/>
                  </a:lnTo>
                  <a:lnTo>
                    <a:pt x="649" y="35757"/>
                  </a:lnTo>
                  <a:lnTo>
                    <a:pt x="649" y="29291"/>
                  </a:lnTo>
                  <a:close/>
                  <a:moveTo>
                    <a:pt x="14270" y="29291"/>
                  </a:moveTo>
                  <a:lnTo>
                    <a:pt x="14270" y="35757"/>
                  </a:lnTo>
                  <a:lnTo>
                    <a:pt x="7800" y="35757"/>
                  </a:lnTo>
                  <a:lnTo>
                    <a:pt x="7800" y="29291"/>
                  </a:lnTo>
                  <a:close/>
                  <a:moveTo>
                    <a:pt x="21465" y="29291"/>
                  </a:moveTo>
                  <a:lnTo>
                    <a:pt x="21465" y="35757"/>
                  </a:lnTo>
                  <a:lnTo>
                    <a:pt x="14919" y="35757"/>
                  </a:lnTo>
                  <a:lnTo>
                    <a:pt x="14919" y="29291"/>
                  </a:lnTo>
                  <a:close/>
                  <a:moveTo>
                    <a:pt x="28649" y="29291"/>
                  </a:moveTo>
                  <a:lnTo>
                    <a:pt x="28649" y="35757"/>
                  </a:lnTo>
                  <a:lnTo>
                    <a:pt x="22111" y="35757"/>
                  </a:lnTo>
                  <a:lnTo>
                    <a:pt x="22111" y="29291"/>
                  </a:lnTo>
                  <a:close/>
                  <a:moveTo>
                    <a:pt x="35755" y="29291"/>
                  </a:moveTo>
                  <a:lnTo>
                    <a:pt x="35755" y="35757"/>
                  </a:lnTo>
                  <a:lnTo>
                    <a:pt x="29298" y="35757"/>
                  </a:lnTo>
                  <a:lnTo>
                    <a:pt x="29298" y="29291"/>
                  </a:lnTo>
                  <a:close/>
                  <a:moveTo>
                    <a:pt x="1" y="0"/>
                  </a:moveTo>
                  <a:lnTo>
                    <a:pt x="1" y="36403"/>
                  </a:lnTo>
                  <a:lnTo>
                    <a:pt x="36404" y="36403"/>
                  </a:lnTo>
                  <a:lnTo>
                    <a:pt x="36404" y="28645"/>
                  </a:lnTo>
                  <a:lnTo>
                    <a:pt x="29298" y="28645"/>
                  </a:lnTo>
                  <a:lnTo>
                    <a:pt x="29298" y="21458"/>
                  </a:lnTo>
                  <a:lnTo>
                    <a:pt x="22111" y="21458"/>
                  </a:lnTo>
                  <a:lnTo>
                    <a:pt x="22111" y="14323"/>
                  </a:lnTo>
                  <a:lnTo>
                    <a:pt x="14919" y="14323"/>
                  </a:lnTo>
                  <a:lnTo>
                    <a:pt x="14919" y="7160"/>
                  </a:lnTo>
                  <a:lnTo>
                    <a:pt x="14270" y="7160"/>
                  </a:lnTo>
                  <a:lnTo>
                    <a:pt x="14270" y="7189"/>
                  </a:lnTo>
                  <a:lnTo>
                    <a:pt x="7800" y="7189"/>
                  </a:lnTo>
                  <a:lnTo>
                    <a:pt x="7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9"/>
            <p:cNvGrpSpPr/>
            <p:nvPr/>
          </p:nvGrpSpPr>
          <p:grpSpPr>
            <a:xfrm rot="5400000">
              <a:off x="-419101" y="419105"/>
              <a:ext cx="1468475" cy="630248"/>
              <a:chOff x="2543375" y="546738"/>
              <a:chExt cx="1630551" cy="699887"/>
            </a:xfrm>
          </p:grpSpPr>
          <p:grpSp>
            <p:nvGrpSpPr>
              <p:cNvPr id="184" name="Google Shape;184;p9"/>
              <p:cNvGrpSpPr/>
              <p:nvPr/>
            </p:nvGrpSpPr>
            <p:grpSpPr>
              <a:xfrm>
                <a:off x="3463300" y="546738"/>
                <a:ext cx="710626" cy="698687"/>
                <a:chOff x="2373000" y="551950"/>
                <a:chExt cx="710626" cy="698687"/>
              </a:xfrm>
            </p:grpSpPr>
            <p:sp>
              <p:nvSpPr>
                <p:cNvPr id="185" name="Google Shape;185;p9"/>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9"/>
              <p:cNvGrpSpPr/>
              <p:nvPr/>
            </p:nvGrpSpPr>
            <p:grpSpPr>
              <a:xfrm>
                <a:off x="2543375" y="547938"/>
                <a:ext cx="710626" cy="698687"/>
                <a:chOff x="2373000" y="551950"/>
                <a:chExt cx="710626" cy="698687"/>
              </a:xfrm>
            </p:grpSpPr>
            <p:sp>
              <p:nvSpPr>
                <p:cNvPr id="190" name="Google Shape;190;p9"/>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9"/>
            <p:cNvSpPr/>
            <p:nvPr/>
          </p:nvSpPr>
          <p:spPr>
            <a:xfrm>
              <a:off x="3698525" y="4415981"/>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723231"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9"/>
          <p:cNvSpPr txBox="1">
            <a:spLocks noGrp="1"/>
          </p:cNvSpPr>
          <p:nvPr>
            <p:ph type="title"/>
          </p:nvPr>
        </p:nvSpPr>
        <p:spPr>
          <a:xfrm>
            <a:off x="920315" y="1846414"/>
            <a:ext cx="6954300" cy="7044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7" name="Google Shape;197;p9"/>
          <p:cNvSpPr txBox="1">
            <a:spLocks noGrp="1"/>
          </p:cNvSpPr>
          <p:nvPr>
            <p:ph type="subTitle" idx="1"/>
          </p:nvPr>
        </p:nvSpPr>
        <p:spPr>
          <a:xfrm>
            <a:off x="920175" y="2568801"/>
            <a:ext cx="6954300" cy="974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9" name="Google Shape;249;p13"/>
          <p:cNvSpPr txBox="1">
            <a:spLocks noGrp="1"/>
          </p:cNvSpPr>
          <p:nvPr>
            <p:ph type="title" idx="2" hasCustomPrompt="1"/>
          </p:nvPr>
        </p:nvSpPr>
        <p:spPr>
          <a:xfrm>
            <a:off x="920525" y="1506950"/>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0" name="Google Shape;250;p13"/>
          <p:cNvSpPr txBox="1">
            <a:spLocks noGrp="1"/>
          </p:cNvSpPr>
          <p:nvPr>
            <p:ph type="subTitle" idx="1"/>
          </p:nvPr>
        </p:nvSpPr>
        <p:spPr>
          <a:xfrm>
            <a:off x="1780075" y="1256275"/>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1" name="Google Shape;251;p13"/>
          <p:cNvSpPr txBox="1">
            <a:spLocks noGrp="1"/>
          </p:cNvSpPr>
          <p:nvPr>
            <p:ph type="subTitle" idx="3"/>
          </p:nvPr>
        </p:nvSpPr>
        <p:spPr>
          <a:xfrm>
            <a:off x="1780075" y="1562275"/>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2" name="Google Shape;252;p13"/>
          <p:cNvSpPr txBox="1">
            <a:spLocks noGrp="1"/>
          </p:cNvSpPr>
          <p:nvPr>
            <p:ph type="title" idx="4" hasCustomPrompt="1"/>
          </p:nvPr>
        </p:nvSpPr>
        <p:spPr>
          <a:xfrm>
            <a:off x="920525" y="2595285"/>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3" name="Google Shape;253;p13"/>
          <p:cNvSpPr txBox="1">
            <a:spLocks noGrp="1"/>
          </p:cNvSpPr>
          <p:nvPr>
            <p:ph type="subTitle" idx="5"/>
          </p:nvPr>
        </p:nvSpPr>
        <p:spPr>
          <a:xfrm>
            <a:off x="1780075" y="2344573"/>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4" name="Google Shape;254;p13"/>
          <p:cNvSpPr txBox="1">
            <a:spLocks noGrp="1"/>
          </p:cNvSpPr>
          <p:nvPr>
            <p:ph type="subTitle" idx="6"/>
          </p:nvPr>
        </p:nvSpPr>
        <p:spPr>
          <a:xfrm>
            <a:off x="1780075" y="2650573"/>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5" name="Google Shape;255;p13"/>
          <p:cNvSpPr txBox="1">
            <a:spLocks noGrp="1"/>
          </p:cNvSpPr>
          <p:nvPr>
            <p:ph type="title" idx="7" hasCustomPrompt="1"/>
          </p:nvPr>
        </p:nvSpPr>
        <p:spPr>
          <a:xfrm>
            <a:off x="920525" y="3683597"/>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subTitle" idx="8"/>
          </p:nvPr>
        </p:nvSpPr>
        <p:spPr>
          <a:xfrm>
            <a:off x="1780075" y="3432872"/>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7" name="Google Shape;257;p13"/>
          <p:cNvSpPr txBox="1">
            <a:spLocks noGrp="1"/>
          </p:cNvSpPr>
          <p:nvPr>
            <p:ph type="subTitle" idx="9"/>
          </p:nvPr>
        </p:nvSpPr>
        <p:spPr>
          <a:xfrm>
            <a:off x="1780075" y="3738872"/>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8" name="Google Shape;258;p13"/>
          <p:cNvSpPr txBox="1">
            <a:spLocks noGrp="1"/>
          </p:cNvSpPr>
          <p:nvPr>
            <p:ph type="title" idx="13" hasCustomPrompt="1"/>
          </p:nvPr>
        </p:nvSpPr>
        <p:spPr>
          <a:xfrm>
            <a:off x="4701225" y="1506950"/>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9" name="Google Shape;259;p13"/>
          <p:cNvSpPr txBox="1">
            <a:spLocks noGrp="1"/>
          </p:cNvSpPr>
          <p:nvPr>
            <p:ph type="subTitle" idx="14"/>
          </p:nvPr>
        </p:nvSpPr>
        <p:spPr>
          <a:xfrm>
            <a:off x="5560775" y="1256275"/>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0" name="Google Shape;260;p13"/>
          <p:cNvSpPr txBox="1">
            <a:spLocks noGrp="1"/>
          </p:cNvSpPr>
          <p:nvPr>
            <p:ph type="subTitle" idx="15"/>
          </p:nvPr>
        </p:nvSpPr>
        <p:spPr>
          <a:xfrm>
            <a:off x="5560775" y="1562275"/>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1" name="Google Shape;261;p13"/>
          <p:cNvSpPr txBox="1">
            <a:spLocks noGrp="1"/>
          </p:cNvSpPr>
          <p:nvPr>
            <p:ph type="title" idx="16" hasCustomPrompt="1"/>
          </p:nvPr>
        </p:nvSpPr>
        <p:spPr>
          <a:xfrm>
            <a:off x="4701225" y="2595285"/>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2" name="Google Shape;262;p13"/>
          <p:cNvSpPr txBox="1">
            <a:spLocks noGrp="1"/>
          </p:cNvSpPr>
          <p:nvPr>
            <p:ph type="subTitle" idx="17"/>
          </p:nvPr>
        </p:nvSpPr>
        <p:spPr>
          <a:xfrm>
            <a:off x="5560775" y="2344573"/>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3" name="Google Shape;263;p13"/>
          <p:cNvSpPr txBox="1">
            <a:spLocks noGrp="1"/>
          </p:cNvSpPr>
          <p:nvPr>
            <p:ph type="subTitle" idx="18"/>
          </p:nvPr>
        </p:nvSpPr>
        <p:spPr>
          <a:xfrm>
            <a:off x="5560774" y="2650574"/>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4" name="Google Shape;264;p13"/>
          <p:cNvSpPr txBox="1">
            <a:spLocks noGrp="1"/>
          </p:cNvSpPr>
          <p:nvPr>
            <p:ph type="title" idx="19" hasCustomPrompt="1"/>
          </p:nvPr>
        </p:nvSpPr>
        <p:spPr>
          <a:xfrm>
            <a:off x="4701225" y="3683597"/>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65" name="Google Shape;265;p13"/>
          <p:cNvGrpSpPr/>
          <p:nvPr/>
        </p:nvGrpSpPr>
        <p:grpSpPr>
          <a:xfrm>
            <a:off x="-830925" y="-371663"/>
            <a:ext cx="10627108" cy="5964372"/>
            <a:chOff x="-830925" y="-371663"/>
            <a:chExt cx="10627108" cy="5964372"/>
          </a:xfrm>
        </p:grpSpPr>
        <p:grpSp>
          <p:nvGrpSpPr>
            <p:cNvPr id="266" name="Google Shape;266;p13"/>
            <p:cNvGrpSpPr/>
            <p:nvPr/>
          </p:nvGrpSpPr>
          <p:grpSpPr>
            <a:xfrm>
              <a:off x="3053288" y="-321098"/>
              <a:ext cx="1439677" cy="631352"/>
              <a:chOff x="4263500" y="545525"/>
              <a:chExt cx="1598575" cy="701112"/>
            </a:xfrm>
          </p:grpSpPr>
          <p:sp>
            <p:nvSpPr>
              <p:cNvPr id="267" name="Google Shape;267;p13"/>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3"/>
            <p:cNvGrpSpPr/>
            <p:nvPr/>
          </p:nvGrpSpPr>
          <p:grpSpPr>
            <a:xfrm rot="-5400000">
              <a:off x="8250400" y="4219300"/>
              <a:ext cx="1234560" cy="629147"/>
              <a:chOff x="6296642" y="-190142"/>
              <a:chExt cx="1370819" cy="698664"/>
            </a:xfrm>
          </p:grpSpPr>
          <p:sp>
            <p:nvSpPr>
              <p:cNvPr id="272" name="Google Shape;272;p13"/>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3"/>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3"/>
          <p:cNvSpPr txBox="1">
            <a:spLocks noGrp="1"/>
          </p:cNvSpPr>
          <p:nvPr>
            <p:ph type="subTitle" idx="20"/>
          </p:nvPr>
        </p:nvSpPr>
        <p:spPr>
          <a:xfrm>
            <a:off x="5560775" y="3432872"/>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13"/>
          <p:cNvSpPr txBox="1">
            <a:spLocks noGrp="1"/>
          </p:cNvSpPr>
          <p:nvPr>
            <p:ph type="subTitle" idx="21"/>
          </p:nvPr>
        </p:nvSpPr>
        <p:spPr>
          <a:xfrm>
            <a:off x="5560776" y="3738873"/>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3" name="Google Shape;343;p16"/>
          <p:cNvSpPr txBox="1">
            <a:spLocks noGrp="1"/>
          </p:cNvSpPr>
          <p:nvPr>
            <p:ph type="subTitle" idx="1"/>
          </p:nvPr>
        </p:nvSpPr>
        <p:spPr>
          <a:xfrm>
            <a:off x="1130100" y="2537450"/>
            <a:ext cx="21564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16"/>
          <p:cNvSpPr txBox="1">
            <a:spLocks noGrp="1"/>
          </p:cNvSpPr>
          <p:nvPr>
            <p:ph type="subTitle" idx="2"/>
          </p:nvPr>
        </p:nvSpPr>
        <p:spPr>
          <a:xfrm>
            <a:off x="1130111" y="3034648"/>
            <a:ext cx="21564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16"/>
          <p:cNvSpPr txBox="1">
            <a:spLocks noGrp="1"/>
          </p:cNvSpPr>
          <p:nvPr>
            <p:ph type="subTitle" idx="3"/>
          </p:nvPr>
        </p:nvSpPr>
        <p:spPr>
          <a:xfrm>
            <a:off x="3621025" y="2537450"/>
            <a:ext cx="21564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6" name="Google Shape;346;p16"/>
          <p:cNvSpPr txBox="1">
            <a:spLocks noGrp="1"/>
          </p:cNvSpPr>
          <p:nvPr>
            <p:ph type="subTitle" idx="4"/>
          </p:nvPr>
        </p:nvSpPr>
        <p:spPr>
          <a:xfrm>
            <a:off x="3621036" y="3034648"/>
            <a:ext cx="21564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16"/>
          <p:cNvSpPr txBox="1">
            <a:spLocks noGrp="1"/>
          </p:cNvSpPr>
          <p:nvPr>
            <p:ph type="subTitle" idx="5"/>
          </p:nvPr>
        </p:nvSpPr>
        <p:spPr>
          <a:xfrm>
            <a:off x="6111950" y="2537450"/>
            <a:ext cx="20001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8" name="Google Shape;348;p16"/>
          <p:cNvSpPr txBox="1">
            <a:spLocks noGrp="1"/>
          </p:cNvSpPr>
          <p:nvPr>
            <p:ph type="subTitle" idx="6"/>
          </p:nvPr>
        </p:nvSpPr>
        <p:spPr>
          <a:xfrm>
            <a:off x="6111961" y="3034648"/>
            <a:ext cx="20001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49" name="Google Shape;349;p16"/>
          <p:cNvGrpSpPr/>
          <p:nvPr/>
        </p:nvGrpSpPr>
        <p:grpSpPr>
          <a:xfrm>
            <a:off x="-409349" y="-7495"/>
            <a:ext cx="9566853" cy="5507122"/>
            <a:chOff x="-409349" y="-7495"/>
            <a:chExt cx="9566853" cy="5507122"/>
          </a:xfrm>
        </p:grpSpPr>
        <p:grpSp>
          <p:nvGrpSpPr>
            <p:cNvPr id="350" name="Google Shape;350;p16"/>
            <p:cNvGrpSpPr/>
            <p:nvPr/>
          </p:nvGrpSpPr>
          <p:grpSpPr>
            <a:xfrm>
              <a:off x="-409349" y="-7495"/>
              <a:ext cx="9566853" cy="5507122"/>
              <a:chOff x="-409349" y="-7495"/>
              <a:chExt cx="9566853" cy="5507122"/>
            </a:xfrm>
          </p:grpSpPr>
          <p:sp>
            <p:nvSpPr>
              <p:cNvPr id="351" name="Google Shape;351;p16"/>
              <p:cNvSpPr/>
              <p:nvPr/>
            </p:nvSpPr>
            <p:spPr>
              <a:xfrm rot="5400000">
                <a:off x="190147" y="435563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6"/>
              <p:cNvGrpSpPr/>
              <p:nvPr/>
            </p:nvGrpSpPr>
            <p:grpSpPr>
              <a:xfrm rot="5400000">
                <a:off x="7635657" y="1235950"/>
                <a:ext cx="2765293" cy="278402"/>
                <a:chOff x="3904957" y="4865100"/>
                <a:chExt cx="2765293" cy="278402"/>
              </a:xfrm>
            </p:grpSpPr>
            <p:sp>
              <p:nvSpPr>
                <p:cNvPr id="353" name="Google Shape;353;p16"/>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6"/>
              <p:cNvSpPr/>
              <p:nvPr/>
            </p:nvSpPr>
            <p:spPr>
              <a:xfrm rot="5400000">
                <a:off x="-296650" y="29241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50796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6"/>
              <p:cNvGrpSpPr/>
              <p:nvPr/>
            </p:nvGrpSpPr>
            <p:grpSpPr>
              <a:xfrm rot="5400000">
                <a:off x="-302891" y="1422384"/>
                <a:ext cx="1278605" cy="241985"/>
                <a:chOff x="8087144" y="937925"/>
                <a:chExt cx="1031382" cy="195196"/>
              </a:xfrm>
            </p:grpSpPr>
            <p:sp>
              <p:nvSpPr>
                <p:cNvPr id="360" name="Google Shape;360;p16"/>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 name="Google Shape;363;p16"/>
            <p:cNvGrpSpPr/>
            <p:nvPr/>
          </p:nvGrpSpPr>
          <p:grpSpPr>
            <a:xfrm>
              <a:off x="2285213" y="4853902"/>
              <a:ext cx="1439677" cy="631352"/>
              <a:chOff x="4263500" y="545525"/>
              <a:chExt cx="1598575" cy="701112"/>
            </a:xfrm>
          </p:grpSpPr>
          <p:sp>
            <p:nvSpPr>
              <p:cNvPr id="364" name="Google Shape;364;p16"/>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368"/>
        <p:cNvGrpSpPr/>
        <p:nvPr/>
      </p:nvGrpSpPr>
      <p:grpSpPr>
        <a:xfrm>
          <a:off x="0" y="0"/>
          <a:ext cx="0" cy="0"/>
          <a:chOff x="0" y="0"/>
          <a:chExt cx="0" cy="0"/>
        </a:xfrm>
      </p:grpSpPr>
      <p:grpSp>
        <p:nvGrpSpPr>
          <p:cNvPr id="369" name="Google Shape;369;p17"/>
          <p:cNvGrpSpPr/>
          <p:nvPr/>
        </p:nvGrpSpPr>
        <p:grpSpPr>
          <a:xfrm rot="5400000">
            <a:off x="7622157" y="3621650"/>
            <a:ext cx="2765293" cy="278402"/>
            <a:chOff x="3904957" y="4865100"/>
            <a:chExt cx="2765293" cy="278402"/>
          </a:xfrm>
        </p:grpSpPr>
        <p:sp>
          <p:nvSpPr>
            <p:cNvPr id="370" name="Google Shape;370;p17"/>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7"/>
          <p:cNvSpPr/>
          <p:nvPr/>
        </p:nvSpPr>
        <p:spPr>
          <a:xfrm rot="5400000">
            <a:off x="6201975" y="463595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7"/>
          <p:cNvGrpSpPr/>
          <p:nvPr/>
        </p:nvGrpSpPr>
        <p:grpSpPr>
          <a:xfrm rot="5400000">
            <a:off x="-302891" y="2489184"/>
            <a:ext cx="1278605" cy="241985"/>
            <a:chOff x="8087144" y="937925"/>
            <a:chExt cx="1031382" cy="195196"/>
          </a:xfrm>
        </p:grpSpPr>
        <p:sp>
          <p:nvSpPr>
            <p:cNvPr id="377" name="Google Shape;377;p17"/>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17"/>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1" name="Google Shape;381;p17"/>
          <p:cNvSpPr txBox="1">
            <a:spLocks noGrp="1"/>
          </p:cNvSpPr>
          <p:nvPr>
            <p:ph type="subTitle" idx="1"/>
          </p:nvPr>
        </p:nvSpPr>
        <p:spPr>
          <a:xfrm>
            <a:off x="2678775" y="1250050"/>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17"/>
          <p:cNvSpPr txBox="1">
            <a:spLocks noGrp="1"/>
          </p:cNvSpPr>
          <p:nvPr>
            <p:ph type="subTitle" idx="2"/>
          </p:nvPr>
        </p:nvSpPr>
        <p:spPr>
          <a:xfrm>
            <a:off x="2678775" y="1570901"/>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17"/>
          <p:cNvSpPr txBox="1">
            <a:spLocks noGrp="1"/>
          </p:cNvSpPr>
          <p:nvPr>
            <p:ph type="subTitle" idx="3"/>
          </p:nvPr>
        </p:nvSpPr>
        <p:spPr>
          <a:xfrm>
            <a:off x="2678775" y="2390850"/>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4" name="Google Shape;384;p17"/>
          <p:cNvSpPr txBox="1">
            <a:spLocks noGrp="1"/>
          </p:cNvSpPr>
          <p:nvPr>
            <p:ph type="subTitle" idx="4"/>
          </p:nvPr>
        </p:nvSpPr>
        <p:spPr>
          <a:xfrm>
            <a:off x="2678775" y="2711700"/>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5" name="Google Shape;385;p17"/>
          <p:cNvSpPr txBox="1">
            <a:spLocks noGrp="1"/>
          </p:cNvSpPr>
          <p:nvPr>
            <p:ph type="subTitle" idx="5"/>
          </p:nvPr>
        </p:nvSpPr>
        <p:spPr>
          <a:xfrm>
            <a:off x="2678775" y="3531649"/>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6" name="Google Shape;386;p17"/>
          <p:cNvSpPr txBox="1">
            <a:spLocks noGrp="1"/>
          </p:cNvSpPr>
          <p:nvPr>
            <p:ph type="subTitle" idx="6"/>
          </p:nvPr>
        </p:nvSpPr>
        <p:spPr>
          <a:xfrm>
            <a:off x="2678775" y="3852500"/>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4" name="Google Shape;534;p22"/>
          <p:cNvSpPr txBox="1">
            <a:spLocks noGrp="1"/>
          </p:cNvSpPr>
          <p:nvPr>
            <p:ph type="title" idx="2" hasCustomPrompt="1"/>
          </p:nvPr>
        </p:nvSpPr>
        <p:spPr>
          <a:xfrm>
            <a:off x="2708406" y="1220772"/>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5" name="Google Shape;535;p22"/>
          <p:cNvSpPr txBox="1">
            <a:spLocks noGrp="1"/>
          </p:cNvSpPr>
          <p:nvPr>
            <p:ph type="subTitle" idx="1"/>
          </p:nvPr>
        </p:nvSpPr>
        <p:spPr>
          <a:xfrm>
            <a:off x="2708317" y="1934491"/>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6" name="Google Shape;536;p22"/>
          <p:cNvSpPr txBox="1">
            <a:spLocks noGrp="1"/>
          </p:cNvSpPr>
          <p:nvPr>
            <p:ph type="title" idx="3" hasCustomPrompt="1"/>
          </p:nvPr>
        </p:nvSpPr>
        <p:spPr>
          <a:xfrm>
            <a:off x="2708398" y="2403635"/>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7" name="Google Shape;537;p22"/>
          <p:cNvSpPr txBox="1">
            <a:spLocks noGrp="1"/>
          </p:cNvSpPr>
          <p:nvPr>
            <p:ph type="subTitle" idx="4"/>
          </p:nvPr>
        </p:nvSpPr>
        <p:spPr>
          <a:xfrm>
            <a:off x="2708295" y="3117355"/>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22"/>
          <p:cNvSpPr txBox="1">
            <a:spLocks noGrp="1"/>
          </p:cNvSpPr>
          <p:nvPr>
            <p:ph type="title" idx="5" hasCustomPrompt="1"/>
          </p:nvPr>
        </p:nvSpPr>
        <p:spPr>
          <a:xfrm>
            <a:off x="2708381" y="3586498"/>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9" name="Google Shape;539;p22"/>
          <p:cNvSpPr txBox="1">
            <a:spLocks noGrp="1"/>
          </p:cNvSpPr>
          <p:nvPr>
            <p:ph type="subTitle" idx="6"/>
          </p:nvPr>
        </p:nvSpPr>
        <p:spPr>
          <a:xfrm>
            <a:off x="2708250" y="4300218"/>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40" name="Google Shape;540;p22"/>
          <p:cNvGrpSpPr/>
          <p:nvPr/>
        </p:nvGrpSpPr>
        <p:grpSpPr>
          <a:xfrm>
            <a:off x="-409349" y="0"/>
            <a:ext cx="9553349" cy="5499627"/>
            <a:chOff x="-409349" y="0"/>
            <a:chExt cx="9553349" cy="5499627"/>
          </a:xfrm>
        </p:grpSpPr>
        <p:grpSp>
          <p:nvGrpSpPr>
            <p:cNvPr id="541" name="Google Shape;541;p22"/>
            <p:cNvGrpSpPr/>
            <p:nvPr/>
          </p:nvGrpSpPr>
          <p:grpSpPr>
            <a:xfrm>
              <a:off x="-409349" y="0"/>
              <a:ext cx="9553349" cy="5499627"/>
              <a:chOff x="-409349" y="0"/>
              <a:chExt cx="9553349" cy="5499627"/>
            </a:xfrm>
          </p:grpSpPr>
          <p:grpSp>
            <p:nvGrpSpPr>
              <p:cNvPr id="542" name="Google Shape;542;p22"/>
              <p:cNvGrpSpPr/>
              <p:nvPr/>
            </p:nvGrpSpPr>
            <p:grpSpPr>
              <a:xfrm rot="5400000">
                <a:off x="7622152" y="-1243445"/>
                <a:ext cx="278402" cy="2765293"/>
                <a:chOff x="3912452" y="4878605"/>
                <a:chExt cx="278402" cy="2765293"/>
              </a:xfrm>
            </p:grpSpPr>
            <p:sp>
              <p:nvSpPr>
                <p:cNvPr id="543" name="Google Shape;543;p22"/>
                <p:cNvSpPr/>
                <p:nvPr/>
              </p:nvSpPr>
              <p:spPr>
                <a:xfrm>
                  <a:off x="3912452" y="6946881"/>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3912452" y="4878605"/>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912708" y="6256132"/>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3912708" y="5569353"/>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22"/>
              <p:cNvSpPr/>
              <p:nvPr/>
            </p:nvSpPr>
            <p:spPr>
              <a:xfrm rot="5400000">
                <a:off x="-296650" y="29241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50796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22"/>
              <p:cNvGrpSpPr/>
              <p:nvPr/>
            </p:nvGrpSpPr>
            <p:grpSpPr>
              <a:xfrm rot="5400000">
                <a:off x="-302891" y="1422384"/>
                <a:ext cx="1278605" cy="241985"/>
                <a:chOff x="8087144" y="937925"/>
                <a:chExt cx="1031382" cy="195196"/>
              </a:xfrm>
            </p:grpSpPr>
            <p:sp>
              <p:nvSpPr>
                <p:cNvPr id="550" name="Google Shape;550;p22"/>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3" name="Google Shape;553;p22"/>
            <p:cNvGrpSpPr/>
            <p:nvPr/>
          </p:nvGrpSpPr>
          <p:grpSpPr>
            <a:xfrm>
              <a:off x="-787" y="4853902"/>
              <a:ext cx="1439677" cy="631352"/>
              <a:chOff x="4263500" y="545525"/>
              <a:chExt cx="1598575" cy="701112"/>
            </a:xfrm>
          </p:grpSpPr>
          <p:sp>
            <p:nvSpPr>
              <p:cNvPr id="554" name="Google Shape;554;p2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650"/>
        <p:cNvGrpSpPr/>
        <p:nvPr/>
      </p:nvGrpSpPr>
      <p:grpSpPr>
        <a:xfrm>
          <a:off x="0" y="0"/>
          <a:ext cx="0" cy="0"/>
          <a:chOff x="0" y="0"/>
          <a:chExt cx="0" cy="0"/>
        </a:xfrm>
      </p:grpSpPr>
      <p:grpSp>
        <p:nvGrpSpPr>
          <p:cNvPr id="651" name="Google Shape;651;p27"/>
          <p:cNvGrpSpPr/>
          <p:nvPr/>
        </p:nvGrpSpPr>
        <p:grpSpPr>
          <a:xfrm>
            <a:off x="-409349" y="-7495"/>
            <a:ext cx="9566853" cy="6037052"/>
            <a:chOff x="-409349" y="-7495"/>
            <a:chExt cx="9566853" cy="6037052"/>
          </a:xfrm>
        </p:grpSpPr>
        <p:grpSp>
          <p:nvGrpSpPr>
            <p:cNvPr id="652" name="Google Shape;652;p27"/>
            <p:cNvGrpSpPr/>
            <p:nvPr/>
          </p:nvGrpSpPr>
          <p:grpSpPr>
            <a:xfrm rot="5400000">
              <a:off x="7635657" y="1235950"/>
              <a:ext cx="2765293" cy="278402"/>
              <a:chOff x="3904957" y="4865100"/>
              <a:chExt cx="2765293" cy="278402"/>
            </a:xfrm>
          </p:grpSpPr>
          <p:sp>
            <p:nvSpPr>
              <p:cNvPr id="653" name="Google Shape;653;p27"/>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7"/>
            <p:cNvSpPr/>
            <p:nvPr/>
          </p:nvSpPr>
          <p:spPr>
            <a:xfrm rot="5400000">
              <a:off x="-296650" y="30765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7"/>
            <p:cNvGrpSpPr/>
            <p:nvPr/>
          </p:nvGrpSpPr>
          <p:grpSpPr>
            <a:xfrm>
              <a:off x="7684611" y="4526754"/>
              <a:ext cx="1468475" cy="630248"/>
              <a:chOff x="2543375" y="546738"/>
              <a:chExt cx="1630551" cy="699887"/>
            </a:xfrm>
          </p:grpSpPr>
          <p:grpSp>
            <p:nvGrpSpPr>
              <p:cNvPr id="659" name="Google Shape;659;p27"/>
              <p:cNvGrpSpPr/>
              <p:nvPr/>
            </p:nvGrpSpPr>
            <p:grpSpPr>
              <a:xfrm>
                <a:off x="3463300" y="546738"/>
                <a:ext cx="710626" cy="698687"/>
                <a:chOff x="2373000" y="551950"/>
                <a:chExt cx="710626" cy="698687"/>
              </a:xfrm>
            </p:grpSpPr>
            <p:sp>
              <p:nvSpPr>
                <p:cNvPr id="660" name="Google Shape;660;p27"/>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2543375" y="547938"/>
                <a:ext cx="710626" cy="698687"/>
                <a:chOff x="2373000" y="551950"/>
                <a:chExt cx="710626" cy="698687"/>
              </a:xfrm>
            </p:grpSpPr>
            <p:sp>
              <p:nvSpPr>
                <p:cNvPr id="665" name="Google Shape;665;p27"/>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9" name="Google Shape;669;p27"/>
            <p:cNvSpPr/>
            <p:nvPr/>
          </p:nvSpPr>
          <p:spPr>
            <a:xfrm>
              <a:off x="504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27"/>
            <p:cNvGrpSpPr/>
            <p:nvPr/>
          </p:nvGrpSpPr>
          <p:grpSpPr>
            <a:xfrm rot="5400000">
              <a:off x="-302891" y="1422384"/>
              <a:ext cx="1278605" cy="241985"/>
              <a:chOff x="8087144" y="937925"/>
              <a:chExt cx="1031382" cy="195196"/>
            </a:xfrm>
          </p:grpSpPr>
          <p:sp>
            <p:nvSpPr>
              <p:cNvPr id="671" name="Google Shape;671;p27"/>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27"/>
            <p:cNvSpPr/>
            <p:nvPr/>
          </p:nvSpPr>
          <p:spPr>
            <a:xfrm>
              <a:off x="5031675" y="4606006"/>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7"/>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575" y="445025"/>
            <a:ext cx="7714800" cy="577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1pPr>
            <a:lvl2pPr lvl="1">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2pPr>
            <a:lvl3pPr lvl="2">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3pPr>
            <a:lvl4pPr lvl="3">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4pPr>
            <a:lvl5pPr lvl="4">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5pPr>
            <a:lvl6pPr lvl="5">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6pPr>
            <a:lvl7pPr lvl="6">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7pPr>
            <a:lvl8pPr lvl="7">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8pPr>
            <a:lvl9pPr lvl="8">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4575" y="1158845"/>
            <a:ext cx="7714800" cy="3447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2" r:id="rId6"/>
    <p:sldLayoutId id="2147483663" r:id="rId7"/>
    <p:sldLayoutId id="2147483668" r:id="rId8"/>
    <p:sldLayoutId id="2147483673" r:id="rId9"/>
    <p:sldLayoutId id="2147483675" r:id="rId10"/>
    <p:sldLayoutId id="2147483679" r:id="rId11"/>
    <p:sldLayoutId id="2147483680"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8"/>
          <p:cNvSpPr txBox="1">
            <a:spLocks noGrp="1"/>
          </p:cNvSpPr>
          <p:nvPr>
            <p:ph type="ctrTitle"/>
          </p:nvPr>
        </p:nvSpPr>
        <p:spPr>
          <a:xfrm>
            <a:off x="369862" y="2191075"/>
            <a:ext cx="6133500" cy="149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Stroke Prediction Project</a:t>
            </a:r>
            <a:endParaRPr dirty="0"/>
          </a:p>
        </p:txBody>
      </p:sp>
      <p:sp>
        <p:nvSpPr>
          <p:cNvPr id="840" name="Google Shape;840;p38"/>
          <p:cNvSpPr txBox="1">
            <a:spLocks noGrp="1"/>
          </p:cNvSpPr>
          <p:nvPr>
            <p:ph type="subTitle" idx="1"/>
          </p:nvPr>
        </p:nvSpPr>
        <p:spPr>
          <a:xfrm>
            <a:off x="-401662" y="4066282"/>
            <a:ext cx="4057800" cy="3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Agnesa Percuku Gerxhaliu</a:t>
            </a:r>
            <a:endParaRPr dirty="0"/>
          </a:p>
        </p:txBody>
      </p:sp>
      <p:sp>
        <p:nvSpPr>
          <p:cNvPr id="841" name="Google Shape;841;p38"/>
          <p:cNvSpPr/>
          <p:nvPr/>
        </p:nvSpPr>
        <p:spPr>
          <a:xfrm>
            <a:off x="1331825" y="350106"/>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rot="5400000">
            <a:off x="5727388" y="3722310"/>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rot="5400000">
            <a:off x="3725737" y="77510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38"/>
          <p:cNvGrpSpPr/>
          <p:nvPr/>
        </p:nvGrpSpPr>
        <p:grpSpPr>
          <a:xfrm rot="10800000">
            <a:off x="7140559" y="3249594"/>
            <a:ext cx="1278605" cy="241985"/>
            <a:chOff x="8087144" y="937925"/>
            <a:chExt cx="1031382" cy="195196"/>
          </a:xfrm>
        </p:grpSpPr>
        <p:sp>
          <p:nvSpPr>
            <p:cNvPr id="845" name="Google Shape;845;p38"/>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38"/>
          <p:cNvSpPr/>
          <p:nvPr/>
        </p:nvSpPr>
        <p:spPr>
          <a:xfrm>
            <a:off x="5683278" y="637287"/>
            <a:ext cx="2513058" cy="2094339"/>
          </a:xfrm>
          <a:custGeom>
            <a:avLst/>
            <a:gdLst/>
            <a:ahLst/>
            <a:cxnLst/>
            <a:rect l="l" t="t" r="r" b="b"/>
            <a:pathLst>
              <a:path w="119998" h="99600" extrusionOk="0">
                <a:moveTo>
                  <a:pt x="52935" y="1"/>
                </a:moveTo>
                <a:cubicBezTo>
                  <a:pt x="49266" y="1"/>
                  <a:pt x="45655" y="1610"/>
                  <a:pt x="43207" y="4631"/>
                </a:cubicBezTo>
                <a:cubicBezTo>
                  <a:pt x="42932" y="4971"/>
                  <a:pt x="42700" y="5100"/>
                  <a:pt x="42413" y="5100"/>
                </a:cubicBezTo>
                <a:cubicBezTo>
                  <a:pt x="42254" y="5100"/>
                  <a:pt x="42079" y="5061"/>
                  <a:pt x="41870" y="4996"/>
                </a:cubicBezTo>
                <a:cubicBezTo>
                  <a:pt x="40568" y="4559"/>
                  <a:pt x="39233" y="4347"/>
                  <a:pt x="37911" y="4347"/>
                </a:cubicBezTo>
                <a:cubicBezTo>
                  <a:pt x="34154" y="4347"/>
                  <a:pt x="30514" y="6056"/>
                  <a:pt x="28116" y="9128"/>
                </a:cubicBezTo>
                <a:cubicBezTo>
                  <a:pt x="27928" y="9442"/>
                  <a:pt x="27583" y="9622"/>
                  <a:pt x="27230" y="9622"/>
                </a:cubicBezTo>
                <a:cubicBezTo>
                  <a:pt x="27126" y="9622"/>
                  <a:pt x="27022" y="9606"/>
                  <a:pt x="26921" y="9574"/>
                </a:cubicBezTo>
                <a:cubicBezTo>
                  <a:pt x="26078" y="9419"/>
                  <a:pt x="25245" y="9344"/>
                  <a:pt x="24429" y="9344"/>
                </a:cubicBezTo>
                <a:cubicBezTo>
                  <a:pt x="18205" y="9344"/>
                  <a:pt x="12979" y="13705"/>
                  <a:pt x="12012" y="20188"/>
                </a:cubicBezTo>
                <a:cubicBezTo>
                  <a:pt x="11992" y="20654"/>
                  <a:pt x="11668" y="21059"/>
                  <a:pt x="11202" y="21160"/>
                </a:cubicBezTo>
                <a:cubicBezTo>
                  <a:pt x="5976" y="22680"/>
                  <a:pt x="3322" y="28513"/>
                  <a:pt x="5652" y="33456"/>
                </a:cubicBezTo>
                <a:cubicBezTo>
                  <a:pt x="5854" y="33881"/>
                  <a:pt x="5875" y="34124"/>
                  <a:pt x="5470" y="34489"/>
                </a:cubicBezTo>
                <a:cubicBezTo>
                  <a:pt x="1256" y="38277"/>
                  <a:pt x="0" y="44131"/>
                  <a:pt x="2310" y="49154"/>
                </a:cubicBezTo>
                <a:cubicBezTo>
                  <a:pt x="4381" y="53676"/>
                  <a:pt x="8871" y="56499"/>
                  <a:pt x="13729" y="56499"/>
                </a:cubicBezTo>
                <a:cubicBezTo>
                  <a:pt x="14334" y="56499"/>
                  <a:pt x="14945" y="56455"/>
                  <a:pt x="15557" y="56366"/>
                </a:cubicBezTo>
                <a:cubicBezTo>
                  <a:pt x="15631" y="56353"/>
                  <a:pt x="15704" y="56346"/>
                  <a:pt x="15775" y="56346"/>
                </a:cubicBezTo>
                <a:cubicBezTo>
                  <a:pt x="16038" y="56346"/>
                  <a:pt x="16282" y="56434"/>
                  <a:pt x="16489" y="56609"/>
                </a:cubicBezTo>
                <a:cubicBezTo>
                  <a:pt x="18978" y="58755"/>
                  <a:pt x="21731" y="59849"/>
                  <a:pt x="24747" y="59849"/>
                </a:cubicBezTo>
                <a:cubicBezTo>
                  <a:pt x="25829" y="59849"/>
                  <a:pt x="26945" y="59708"/>
                  <a:pt x="28096" y="59424"/>
                </a:cubicBezTo>
                <a:cubicBezTo>
                  <a:pt x="28223" y="59390"/>
                  <a:pt x="28327" y="59372"/>
                  <a:pt x="28410" y="59372"/>
                </a:cubicBezTo>
                <a:cubicBezTo>
                  <a:pt x="28670" y="59372"/>
                  <a:pt x="28729" y="59547"/>
                  <a:pt x="28683" y="59931"/>
                </a:cubicBezTo>
                <a:cubicBezTo>
                  <a:pt x="28562" y="61328"/>
                  <a:pt x="28643" y="62746"/>
                  <a:pt x="28926" y="64124"/>
                </a:cubicBezTo>
                <a:cubicBezTo>
                  <a:pt x="30239" y="72019"/>
                  <a:pt x="37690" y="78324"/>
                  <a:pt x="45662" y="78324"/>
                </a:cubicBezTo>
                <a:cubicBezTo>
                  <a:pt x="45688" y="78324"/>
                  <a:pt x="45713" y="78323"/>
                  <a:pt x="45739" y="78323"/>
                </a:cubicBezTo>
                <a:cubicBezTo>
                  <a:pt x="47116" y="78317"/>
                  <a:pt x="48494" y="78314"/>
                  <a:pt x="49871" y="78314"/>
                </a:cubicBezTo>
                <a:cubicBezTo>
                  <a:pt x="52626" y="78314"/>
                  <a:pt x="55381" y="78323"/>
                  <a:pt x="58135" y="78323"/>
                </a:cubicBezTo>
                <a:cubicBezTo>
                  <a:pt x="58168" y="78320"/>
                  <a:pt x="58200" y="78319"/>
                  <a:pt x="58232" y="78319"/>
                </a:cubicBezTo>
                <a:cubicBezTo>
                  <a:pt x="58641" y="78319"/>
                  <a:pt x="59018" y="78555"/>
                  <a:pt x="59169" y="78931"/>
                </a:cubicBezTo>
                <a:cubicBezTo>
                  <a:pt x="62227" y="84198"/>
                  <a:pt x="65286" y="89444"/>
                  <a:pt x="68365" y="94690"/>
                </a:cubicBezTo>
                <a:cubicBezTo>
                  <a:pt x="68567" y="95035"/>
                  <a:pt x="68709" y="95379"/>
                  <a:pt x="68810" y="95764"/>
                </a:cubicBezTo>
                <a:cubicBezTo>
                  <a:pt x="69425" y="98061"/>
                  <a:pt x="71510" y="99599"/>
                  <a:pt x="73810" y="99599"/>
                </a:cubicBezTo>
                <a:cubicBezTo>
                  <a:pt x="74086" y="99599"/>
                  <a:pt x="74365" y="99577"/>
                  <a:pt x="74644" y="99532"/>
                </a:cubicBezTo>
                <a:cubicBezTo>
                  <a:pt x="77196" y="99126"/>
                  <a:pt x="79060" y="96898"/>
                  <a:pt x="79040" y="94305"/>
                </a:cubicBezTo>
                <a:cubicBezTo>
                  <a:pt x="79040" y="92908"/>
                  <a:pt x="79060" y="91510"/>
                  <a:pt x="79040" y="90092"/>
                </a:cubicBezTo>
                <a:cubicBezTo>
                  <a:pt x="79040" y="89591"/>
                  <a:pt x="79150" y="89402"/>
                  <a:pt x="79631" y="89402"/>
                </a:cubicBezTo>
                <a:cubicBezTo>
                  <a:pt x="79655" y="89402"/>
                  <a:pt x="79681" y="89402"/>
                  <a:pt x="79708" y="89403"/>
                </a:cubicBezTo>
                <a:cubicBezTo>
                  <a:pt x="80579" y="89410"/>
                  <a:pt x="81450" y="89412"/>
                  <a:pt x="82321" y="89412"/>
                </a:cubicBezTo>
                <a:cubicBezTo>
                  <a:pt x="84063" y="89412"/>
                  <a:pt x="85805" y="89403"/>
                  <a:pt x="87547" y="89403"/>
                </a:cubicBezTo>
                <a:lnTo>
                  <a:pt x="94556" y="89403"/>
                </a:lnTo>
                <a:cubicBezTo>
                  <a:pt x="94582" y="89404"/>
                  <a:pt x="94607" y="89404"/>
                  <a:pt x="94633" y="89404"/>
                </a:cubicBezTo>
                <a:cubicBezTo>
                  <a:pt x="100716" y="89404"/>
                  <a:pt x="105739" y="84618"/>
                  <a:pt x="106041" y="78526"/>
                </a:cubicBezTo>
                <a:cubicBezTo>
                  <a:pt x="106021" y="78141"/>
                  <a:pt x="106264" y="77776"/>
                  <a:pt x="106649" y="77675"/>
                </a:cubicBezTo>
                <a:cubicBezTo>
                  <a:pt x="110741" y="75974"/>
                  <a:pt x="112908" y="72915"/>
                  <a:pt x="113131" y="68479"/>
                </a:cubicBezTo>
                <a:cubicBezTo>
                  <a:pt x="113111" y="68094"/>
                  <a:pt x="113333" y="67750"/>
                  <a:pt x="113698" y="67588"/>
                </a:cubicBezTo>
                <a:cubicBezTo>
                  <a:pt x="118742" y="64691"/>
                  <a:pt x="119998" y="58351"/>
                  <a:pt x="116453" y="53732"/>
                </a:cubicBezTo>
                <a:cubicBezTo>
                  <a:pt x="116189" y="53347"/>
                  <a:pt x="116129" y="53165"/>
                  <a:pt x="116453" y="52760"/>
                </a:cubicBezTo>
                <a:cubicBezTo>
                  <a:pt x="119471" y="49013"/>
                  <a:pt x="118681" y="44009"/>
                  <a:pt x="114630" y="41336"/>
                </a:cubicBezTo>
                <a:cubicBezTo>
                  <a:pt x="114306" y="41113"/>
                  <a:pt x="114225" y="40971"/>
                  <a:pt x="114387" y="40586"/>
                </a:cubicBezTo>
                <a:cubicBezTo>
                  <a:pt x="116189" y="36474"/>
                  <a:pt x="114772" y="32443"/>
                  <a:pt x="110842" y="30357"/>
                </a:cubicBezTo>
                <a:cubicBezTo>
                  <a:pt x="110518" y="30255"/>
                  <a:pt x="110315" y="29931"/>
                  <a:pt x="110356" y="29587"/>
                </a:cubicBezTo>
                <a:cubicBezTo>
                  <a:pt x="110558" y="25090"/>
                  <a:pt x="107763" y="21160"/>
                  <a:pt x="103448" y="20006"/>
                </a:cubicBezTo>
                <a:cubicBezTo>
                  <a:pt x="102375" y="19722"/>
                  <a:pt x="101929" y="19317"/>
                  <a:pt x="101666" y="18203"/>
                </a:cubicBezTo>
                <a:cubicBezTo>
                  <a:pt x="100364" y="12501"/>
                  <a:pt x="95296" y="8592"/>
                  <a:pt x="89615" y="8592"/>
                </a:cubicBezTo>
                <a:cubicBezTo>
                  <a:pt x="89019" y="8592"/>
                  <a:pt x="88416" y="8635"/>
                  <a:pt x="87811" y="8723"/>
                </a:cubicBezTo>
                <a:cubicBezTo>
                  <a:pt x="87714" y="8740"/>
                  <a:pt x="87618" y="8749"/>
                  <a:pt x="87523" y="8749"/>
                </a:cubicBezTo>
                <a:cubicBezTo>
                  <a:pt x="87056" y="8749"/>
                  <a:pt x="86611" y="8546"/>
                  <a:pt x="86291" y="8176"/>
                </a:cubicBezTo>
                <a:cubicBezTo>
                  <a:pt x="83713" y="5643"/>
                  <a:pt x="80776" y="4356"/>
                  <a:pt x="77497" y="4356"/>
                </a:cubicBezTo>
                <a:cubicBezTo>
                  <a:pt x="76370" y="4356"/>
                  <a:pt x="75203" y="4508"/>
                  <a:pt x="73996" y="4814"/>
                </a:cubicBezTo>
                <a:cubicBezTo>
                  <a:pt x="73876" y="4856"/>
                  <a:pt x="73751" y="4876"/>
                  <a:pt x="73627" y="4876"/>
                </a:cubicBezTo>
                <a:cubicBezTo>
                  <a:pt x="73330" y="4876"/>
                  <a:pt x="73035" y="4759"/>
                  <a:pt x="72821" y="4530"/>
                </a:cubicBezTo>
                <a:cubicBezTo>
                  <a:pt x="70306" y="2370"/>
                  <a:pt x="67552" y="1287"/>
                  <a:pt x="64573" y="1287"/>
                </a:cubicBezTo>
                <a:cubicBezTo>
                  <a:pt x="63305" y="1287"/>
                  <a:pt x="61996" y="1483"/>
                  <a:pt x="60647" y="1877"/>
                </a:cubicBezTo>
                <a:cubicBezTo>
                  <a:pt x="60470" y="1946"/>
                  <a:pt x="60283" y="1980"/>
                  <a:pt x="60098" y="1980"/>
                </a:cubicBezTo>
                <a:cubicBezTo>
                  <a:pt x="59798" y="1980"/>
                  <a:pt x="59500" y="1890"/>
                  <a:pt x="59250" y="1715"/>
                </a:cubicBezTo>
                <a:cubicBezTo>
                  <a:pt x="57275" y="558"/>
                  <a:pt x="55095" y="1"/>
                  <a:pt x="52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151754" y="1936667"/>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7512884" y="626397"/>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537315" y="775993"/>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38"/>
          <p:cNvGrpSpPr/>
          <p:nvPr/>
        </p:nvGrpSpPr>
        <p:grpSpPr>
          <a:xfrm>
            <a:off x="5606487" y="600438"/>
            <a:ext cx="2589951" cy="2130692"/>
            <a:chOff x="1081950" y="3072500"/>
            <a:chExt cx="1844695" cy="1517587"/>
          </a:xfrm>
        </p:grpSpPr>
        <p:sp>
          <p:nvSpPr>
            <p:cNvPr id="853" name="Google Shape;853;p38"/>
            <p:cNvSpPr/>
            <p:nvPr/>
          </p:nvSpPr>
          <p:spPr>
            <a:xfrm>
              <a:off x="1081950" y="3072500"/>
              <a:ext cx="1844695" cy="1517587"/>
            </a:xfrm>
            <a:custGeom>
              <a:avLst/>
              <a:gdLst/>
              <a:ahLst/>
              <a:cxnLst/>
              <a:rect l="l" t="t" r="r" b="b"/>
              <a:pathLst>
                <a:path w="64013" h="52662" fill="none" extrusionOk="0">
                  <a:moveTo>
                    <a:pt x="63325" y="31792"/>
                  </a:moveTo>
                  <a:cubicBezTo>
                    <a:pt x="63325" y="30560"/>
                    <a:pt x="62838" y="29384"/>
                    <a:pt x="61978" y="28524"/>
                  </a:cubicBezTo>
                  <a:cubicBezTo>
                    <a:pt x="64013" y="26661"/>
                    <a:pt x="63497" y="23364"/>
                    <a:pt x="60974" y="22246"/>
                  </a:cubicBezTo>
                  <a:cubicBezTo>
                    <a:pt x="62350" y="20182"/>
                    <a:pt x="61404" y="17373"/>
                    <a:pt x="59054" y="16570"/>
                  </a:cubicBezTo>
                  <a:cubicBezTo>
                    <a:pt x="59082" y="16341"/>
                    <a:pt x="59111" y="16140"/>
                    <a:pt x="59111" y="15911"/>
                  </a:cubicBezTo>
                  <a:cubicBezTo>
                    <a:pt x="59111" y="13417"/>
                    <a:pt x="57190" y="11353"/>
                    <a:pt x="54725" y="11152"/>
                  </a:cubicBezTo>
                  <a:cubicBezTo>
                    <a:pt x="54352" y="7311"/>
                    <a:pt x="50712" y="4645"/>
                    <a:pt x="46956" y="5534"/>
                  </a:cubicBezTo>
                  <a:cubicBezTo>
                    <a:pt x="45236" y="3412"/>
                    <a:pt x="42398" y="2610"/>
                    <a:pt x="39847" y="3527"/>
                  </a:cubicBezTo>
                  <a:cubicBezTo>
                    <a:pt x="38041" y="1635"/>
                    <a:pt x="35289" y="1033"/>
                    <a:pt x="32852" y="2008"/>
                  </a:cubicBezTo>
                  <a:cubicBezTo>
                    <a:pt x="29928" y="1"/>
                    <a:pt x="25943" y="746"/>
                    <a:pt x="23937" y="3670"/>
                  </a:cubicBezTo>
                  <a:cubicBezTo>
                    <a:pt x="21099" y="2438"/>
                    <a:pt x="17802" y="3412"/>
                    <a:pt x="16082" y="5992"/>
                  </a:cubicBezTo>
                  <a:cubicBezTo>
                    <a:pt x="12126" y="4874"/>
                    <a:pt x="8141" y="7712"/>
                    <a:pt x="7941" y="11812"/>
                  </a:cubicBezTo>
                  <a:cubicBezTo>
                    <a:pt x="4845" y="12356"/>
                    <a:pt x="3268" y="15854"/>
                    <a:pt x="4902" y="18548"/>
                  </a:cubicBezTo>
                  <a:cubicBezTo>
                    <a:pt x="0" y="22218"/>
                    <a:pt x="2580" y="30044"/>
                    <a:pt x="8715" y="30044"/>
                  </a:cubicBezTo>
                  <a:cubicBezTo>
                    <a:pt x="9173" y="30044"/>
                    <a:pt x="9603" y="29986"/>
                    <a:pt x="10033" y="29900"/>
                  </a:cubicBezTo>
                  <a:cubicBezTo>
                    <a:pt x="11811" y="31678"/>
                    <a:pt x="14448" y="32251"/>
                    <a:pt x="16770" y="31391"/>
                  </a:cubicBezTo>
                  <a:cubicBezTo>
                    <a:pt x="16741" y="31764"/>
                    <a:pt x="16713" y="32165"/>
                    <a:pt x="16713" y="32538"/>
                  </a:cubicBezTo>
                  <a:cubicBezTo>
                    <a:pt x="16713" y="37468"/>
                    <a:pt x="20697" y="41453"/>
                    <a:pt x="25628" y="41453"/>
                  </a:cubicBezTo>
                  <a:lnTo>
                    <a:pt x="26029" y="41453"/>
                  </a:lnTo>
                  <a:lnTo>
                    <a:pt x="32422" y="41453"/>
                  </a:lnTo>
                  <a:lnTo>
                    <a:pt x="37697" y="50454"/>
                  </a:lnTo>
                  <a:lnTo>
                    <a:pt x="37697" y="50454"/>
                  </a:lnTo>
                  <a:cubicBezTo>
                    <a:pt x="37869" y="51716"/>
                    <a:pt x="39016" y="52662"/>
                    <a:pt x="40306" y="52576"/>
                  </a:cubicBezTo>
                  <a:cubicBezTo>
                    <a:pt x="41567" y="52518"/>
                    <a:pt x="42599" y="51486"/>
                    <a:pt x="42656" y="50196"/>
                  </a:cubicBezTo>
                  <a:lnTo>
                    <a:pt x="42656" y="47272"/>
                  </a:lnTo>
                  <a:lnTo>
                    <a:pt x="51056" y="47272"/>
                  </a:lnTo>
                  <a:cubicBezTo>
                    <a:pt x="54266" y="47272"/>
                    <a:pt x="56846" y="44664"/>
                    <a:pt x="56846" y="41453"/>
                  </a:cubicBezTo>
                  <a:lnTo>
                    <a:pt x="56846" y="41281"/>
                  </a:lnTo>
                  <a:cubicBezTo>
                    <a:pt x="59054" y="40679"/>
                    <a:pt x="60544" y="38672"/>
                    <a:pt x="60544" y="36408"/>
                  </a:cubicBezTo>
                  <a:lnTo>
                    <a:pt x="60544" y="36064"/>
                  </a:lnTo>
                  <a:cubicBezTo>
                    <a:pt x="62236" y="35318"/>
                    <a:pt x="63325" y="33627"/>
                    <a:pt x="63325" y="31792"/>
                  </a:cubicBezTo>
                  <a:close/>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1699857" y="3759832"/>
              <a:ext cx="256966" cy="510560"/>
            </a:xfrm>
            <a:custGeom>
              <a:avLst/>
              <a:gdLst/>
              <a:ahLst/>
              <a:cxnLst/>
              <a:rect l="l" t="t" r="r" b="b"/>
              <a:pathLst>
                <a:path w="8917" h="17717" fill="none" extrusionOk="0">
                  <a:moveTo>
                    <a:pt x="8916" y="17602"/>
                  </a:moveTo>
                  <a:cubicBezTo>
                    <a:pt x="4014" y="17717"/>
                    <a:pt x="1" y="13761"/>
                    <a:pt x="1" y="8859"/>
                  </a:cubicBezTo>
                  <a:cubicBezTo>
                    <a:pt x="1" y="3957"/>
                    <a:pt x="4014" y="1"/>
                    <a:pt x="8916" y="115"/>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1596603" y="3321168"/>
              <a:ext cx="271807" cy="272642"/>
            </a:xfrm>
            <a:custGeom>
              <a:avLst/>
              <a:gdLst/>
              <a:ahLst/>
              <a:cxnLst/>
              <a:rect l="l" t="t" r="r" b="b"/>
              <a:pathLst>
                <a:path w="9432" h="9461" fill="none" extrusionOk="0">
                  <a:moveTo>
                    <a:pt x="9432" y="7081"/>
                  </a:moveTo>
                  <a:cubicBezTo>
                    <a:pt x="7540" y="9317"/>
                    <a:pt x="4128" y="9461"/>
                    <a:pt x="2064" y="7368"/>
                  </a:cubicBezTo>
                  <a:cubicBezTo>
                    <a:pt x="0" y="5304"/>
                    <a:pt x="115" y="1893"/>
                    <a:pt x="235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2238486" y="3848216"/>
              <a:ext cx="253652" cy="252816"/>
            </a:xfrm>
            <a:custGeom>
              <a:avLst/>
              <a:gdLst/>
              <a:ahLst/>
              <a:cxnLst/>
              <a:rect l="l" t="t" r="r" b="b"/>
              <a:pathLst>
                <a:path w="8802" h="8773" fill="none" extrusionOk="0">
                  <a:moveTo>
                    <a:pt x="8801" y="7053"/>
                  </a:moveTo>
                  <a:cubicBezTo>
                    <a:pt x="6795" y="8773"/>
                    <a:pt x="3842" y="8658"/>
                    <a:pt x="1979" y="6795"/>
                  </a:cubicBezTo>
                  <a:cubicBezTo>
                    <a:pt x="115" y="4960"/>
                    <a:pt x="1" y="1979"/>
                    <a:pt x="172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092266" y="4014264"/>
              <a:ext cx="171032" cy="47117"/>
            </a:xfrm>
            <a:custGeom>
              <a:avLst/>
              <a:gdLst/>
              <a:ahLst/>
              <a:cxnLst/>
              <a:rect l="l" t="t" r="r" b="b"/>
              <a:pathLst>
                <a:path w="5935" h="1635" fill="none" extrusionOk="0">
                  <a:moveTo>
                    <a:pt x="5935" y="1"/>
                  </a:moveTo>
                  <a:cubicBezTo>
                    <a:pt x="4272" y="1635"/>
                    <a:pt x="1635" y="1635"/>
                    <a:pt x="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1977428" y="3131173"/>
              <a:ext cx="252816" cy="252816"/>
            </a:xfrm>
            <a:custGeom>
              <a:avLst/>
              <a:gdLst/>
              <a:ahLst/>
              <a:cxnLst/>
              <a:rect l="l" t="t" r="r" b="b"/>
              <a:pathLst>
                <a:path w="8773" h="8773" fill="none" extrusionOk="0">
                  <a:moveTo>
                    <a:pt x="8773" y="7081"/>
                  </a:moveTo>
                  <a:cubicBezTo>
                    <a:pt x="6795" y="8772"/>
                    <a:pt x="3814" y="8658"/>
                    <a:pt x="1979" y="6794"/>
                  </a:cubicBezTo>
                  <a:cubicBezTo>
                    <a:pt x="116" y="4960"/>
                    <a:pt x="1" y="1978"/>
                    <a:pt x="1692" y="0"/>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2649886" y="3832539"/>
              <a:ext cx="218120" cy="60315"/>
            </a:xfrm>
            <a:custGeom>
              <a:avLst/>
              <a:gdLst/>
              <a:ahLst/>
              <a:cxnLst/>
              <a:rect l="l" t="t" r="r" b="b"/>
              <a:pathLst>
                <a:path w="7569" h="2093" fill="none" extrusionOk="0">
                  <a:moveTo>
                    <a:pt x="1" y="2093"/>
                  </a:moveTo>
                  <a:cubicBezTo>
                    <a:pt x="2093" y="0"/>
                    <a:pt x="5476" y="0"/>
                    <a:pt x="7569" y="2093"/>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182321" y="3578914"/>
              <a:ext cx="438689" cy="225555"/>
            </a:xfrm>
            <a:custGeom>
              <a:avLst/>
              <a:gdLst/>
              <a:ahLst/>
              <a:cxnLst/>
              <a:rect l="l" t="t" r="r" b="b"/>
              <a:pathLst>
                <a:path w="15223" h="7827" fill="none" extrusionOk="0">
                  <a:moveTo>
                    <a:pt x="0" y="2810"/>
                  </a:moveTo>
                  <a:cubicBezTo>
                    <a:pt x="5590" y="1"/>
                    <a:pt x="12413" y="2237"/>
                    <a:pt x="15222" y="7827"/>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68937" y="3393040"/>
              <a:ext cx="93369" cy="337078"/>
            </a:xfrm>
            <a:custGeom>
              <a:avLst/>
              <a:gdLst/>
              <a:ahLst/>
              <a:cxnLst/>
              <a:rect l="l" t="t" r="r" b="b"/>
              <a:pathLst>
                <a:path w="3240" h="11697" fill="none" extrusionOk="0">
                  <a:moveTo>
                    <a:pt x="3240" y="11697"/>
                  </a:moveTo>
                  <a:cubicBezTo>
                    <a:pt x="0" y="8486"/>
                    <a:pt x="0" y="3240"/>
                    <a:pt x="3240"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213703" y="3331917"/>
              <a:ext cx="407307" cy="112359"/>
            </a:xfrm>
            <a:custGeom>
              <a:avLst/>
              <a:gdLst/>
              <a:ahLst/>
              <a:cxnLst/>
              <a:rect l="l" t="t" r="r" b="b"/>
              <a:pathLst>
                <a:path w="14134" h="3899" fill="none" extrusionOk="0">
                  <a:moveTo>
                    <a:pt x="1" y="3899"/>
                  </a:moveTo>
                  <a:cubicBezTo>
                    <a:pt x="3899" y="0"/>
                    <a:pt x="10235" y="0"/>
                    <a:pt x="14133" y="3899"/>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1794033" y="3270766"/>
              <a:ext cx="197486" cy="84291"/>
            </a:xfrm>
            <a:custGeom>
              <a:avLst/>
              <a:gdLst/>
              <a:ahLst/>
              <a:cxnLst/>
              <a:rect l="l" t="t" r="r" b="b"/>
              <a:pathLst>
                <a:path w="6853" h="2925" fill="none" extrusionOk="0">
                  <a:moveTo>
                    <a:pt x="1" y="2925"/>
                  </a:moveTo>
                  <a:cubicBezTo>
                    <a:pt x="1835" y="1090"/>
                    <a:pt x="4272" y="58"/>
                    <a:pt x="6852"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1311597" y="3654907"/>
              <a:ext cx="294111" cy="280077"/>
            </a:xfrm>
            <a:custGeom>
              <a:avLst/>
              <a:gdLst/>
              <a:ahLst/>
              <a:cxnLst/>
              <a:rect l="l" t="t" r="r" b="b"/>
              <a:pathLst>
                <a:path w="10206" h="9719" fill="none" extrusionOk="0">
                  <a:moveTo>
                    <a:pt x="2036" y="9719"/>
                  </a:moveTo>
                  <a:cubicBezTo>
                    <a:pt x="0" y="7454"/>
                    <a:pt x="201" y="3986"/>
                    <a:pt x="2494" y="2008"/>
                  </a:cubicBezTo>
                  <a:cubicBezTo>
                    <a:pt x="4788" y="1"/>
                    <a:pt x="8285" y="316"/>
                    <a:pt x="10206" y="2667"/>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1380990" y="3540097"/>
              <a:ext cx="164433" cy="155326"/>
            </a:xfrm>
            <a:custGeom>
              <a:avLst/>
              <a:gdLst/>
              <a:ahLst/>
              <a:cxnLst/>
              <a:rect l="l" t="t" r="r" b="b"/>
              <a:pathLst>
                <a:path w="5706" h="5390" fill="none" extrusionOk="0">
                  <a:moveTo>
                    <a:pt x="1147" y="5390"/>
                  </a:moveTo>
                  <a:cubicBezTo>
                    <a:pt x="0" y="4128"/>
                    <a:pt x="144" y="2208"/>
                    <a:pt x="1405" y="1090"/>
                  </a:cubicBezTo>
                  <a:cubicBezTo>
                    <a:pt x="2695" y="0"/>
                    <a:pt x="4616" y="144"/>
                    <a:pt x="5705" y="1462"/>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2016274" y="4262096"/>
              <a:ext cx="704674" cy="4985"/>
            </a:xfrm>
            <a:custGeom>
              <a:avLst/>
              <a:gdLst/>
              <a:ahLst/>
              <a:cxnLst/>
              <a:rect l="l" t="t" r="r" b="b"/>
              <a:pathLst>
                <a:path w="24453" h="173" fill="none" extrusionOk="0">
                  <a:moveTo>
                    <a:pt x="0" y="173"/>
                  </a:moveTo>
                  <a:lnTo>
                    <a:pt x="24453" y="1"/>
                  </a:ln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7"/>
          <p:cNvSpPr/>
          <p:nvPr/>
        </p:nvSpPr>
        <p:spPr>
          <a:xfrm rot="10800000">
            <a:off x="8428031" y="2061614"/>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txBox="1">
            <a:spLocks noGrp="1"/>
          </p:cNvSpPr>
          <p:nvPr>
            <p:ph type="title"/>
          </p:nvPr>
        </p:nvSpPr>
        <p:spPr>
          <a:xfrm>
            <a:off x="757438" y="509319"/>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Model Performance</a:t>
            </a:r>
            <a:endParaRPr dirty="0"/>
          </a:p>
        </p:txBody>
      </p:sp>
      <p:graphicFrame>
        <p:nvGraphicFramePr>
          <p:cNvPr id="1353" name="Google Shape;1353;p57"/>
          <p:cNvGraphicFramePr/>
          <p:nvPr>
            <p:extLst>
              <p:ext uri="{D42A27DB-BD31-4B8C-83A1-F6EECF244321}">
                <p14:modId xmlns:p14="http://schemas.microsoft.com/office/powerpoint/2010/main" val="1859996491"/>
              </p:ext>
            </p:extLst>
          </p:nvPr>
        </p:nvGraphicFramePr>
        <p:xfrm>
          <a:off x="767581" y="1022213"/>
          <a:ext cx="4825975" cy="3028030"/>
        </p:xfrm>
        <a:graphic>
          <a:graphicData uri="http://schemas.openxmlformats.org/drawingml/2006/table">
            <a:tbl>
              <a:tblPr>
                <a:noFill/>
                <a:tableStyleId>{3E01A56B-A2E7-4F42-9A8A-032C64615C45}</a:tableStyleId>
              </a:tblPr>
              <a:tblGrid>
                <a:gridCol w="1782737">
                  <a:extLst>
                    <a:ext uri="{9D8B030D-6E8A-4147-A177-3AD203B41FA5}">
                      <a16:colId xmlns:a16="http://schemas.microsoft.com/office/drawing/2014/main" val="20000"/>
                    </a:ext>
                  </a:extLst>
                </a:gridCol>
                <a:gridCol w="1521619">
                  <a:extLst>
                    <a:ext uri="{9D8B030D-6E8A-4147-A177-3AD203B41FA5}">
                      <a16:colId xmlns:a16="http://schemas.microsoft.com/office/drawing/2014/main" val="20001"/>
                    </a:ext>
                  </a:extLst>
                </a:gridCol>
                <a:gridCol w="1521619">
                  <a:extLst>
                    <a:ext uri="{9D8B030D-6E8A-4147-A177-3AD203B41FA5}">
                      <a16:colId xmlns:a16="http://schemas.microsoft.com/office/drawing/2014/main" val="20002"/>
                    </a:ext>
                  </a:extLst>
                </a:gridCol>
              </a:tblGrid>
              <a:tr h="728006">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Model</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Precision</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Recall</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4267">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Logistic Regression</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0.16</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0.84</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84267">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KNeighborsClassifier</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0.15</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0.81</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3864">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Decision Trees</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0.16</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0.74</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aphicFrame>
        <p:nvGraphicFramePr>
          <p:cNvPr id="7" name="Table 6">
            <a:extLst>
              <a:ext uri="{FF2B5EF4-FFF2-40B4-BE49-F238E27FC236}">
                <a16:creationId xmlns:a16="http://schemas.microsoft.com/office/drawing/2014/main" id="{6C579906-4ACC-74DC-30E7-058DD82D6A0E}"/>
              </a:ext>
            </a:extLst>
          </p:cNvPr>
          <p:cNvGraphicFramePr>
            <a:graphicFrameLocks noGrp="1"/>
          </p:cNvGraphicFramePr>
          <p:nvPr>
            <p:extLst>
              <p:ext uri="{D42A27DB-BD31-4B8C-83A1-F6EECF244321}">
                <p14:modId xmlns:p14="http://schemas.microsoft.com/office/powerpoint/2010/main" val="3086764745"/>
              </p:ext>
            </p:extLst>
          </p:nvPr>
        </p:nvGraphicFramePr>
        <p:xfrm>
          <a:off x="771524" y="4064794"/>
          <a:ext cx="4829176" cy="731490"/>
        </p:xfrm>
        <a:graphic>
          <a:graphicData uri="http://schemas.openxmlformats.org/drawingml/2006/table">
            <a:tbl>
              <a:tblPr>
                <a:noFill/>
                <a:tableStyleId>{3E01A56B-A2E7-4F42-9A8A-032C64615C45}</a:tableStyleId>
              </a:tblPr>
              <a:tblGrid>
                <a:gridCol w="1785939">
                  <a:extLst>
                    <a:ext uri="{9D8B030D-6E8A-4147-A177-3AD203B41FA5}">
                      <a16:colId xmlns:a16="http://schemas.microsoft.com/office/drawing/2014/main" val="245570430"/>
                    </a:ext>
                  </a:extLst>
                </a:gridCol>
                <a:gridCol w="1521618">
                  <a:extLst>
                    <a:ext uri="{9D8B030D-6E8A-4147-A177-3AD203B41FA5}">
                      <a16:colId xmlns:a16="http://schemas.microsoft.com/office/drawing/2014/main" val="3532409599"/>
                    </a:ext>
                  </a:extLst>
                </a:gridCol>
                <a:gridCol w="1521619">
                  <a:extLst>
                    <a:ext uri="{9D8B030D-6E8A-4147-A177-3AD203B41FA5}">
                      <a16:colId xmlns:a16="http://schemas.microsoft.com/office/drawing/2014/main" val="2263412314"/>
                    </a:ext>
                  </a:extLst>
                </a:gridCol>
              </a:tblGrid>
              <a:tr h="642938">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Random Forest</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dirty="0"/>
                        <a:t>0.23</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dirty="0"/>
                        <a:t>0.55</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232349087"/>
                  </a:ext>
                </a:extLst>
              </a:tr>
            </a:tbl>
          </a:graphicData>
        </a:graphic>
      </p:graphicFrame>
      <p:graphicFrame>
        <p:nvGraphicFramePr>
          <p:cNvPr id="8" name="Table 7">
            <a:extLst>
              <a:ext uri="{FF2B5EF4-FFF2-40B4-BE49-F238E27FC236}">
                <a16:creationId xmlns:a16="http://schemas.microsoft.com/office/drawing/2014/main" id="{43627FF2-E324-2692-E196-FDC72BCEC947}"/>
              </a:ext>
            </a:extLst>
          </p:cNvPr>
          <p:cNvGraphicFramePr>
            <a:graphicFrameLocks noGrp="1"/>
          </p:cNvGraphicFramePr>
          <p:nvPr>
            <p:extLst>
              <p:ext uri="{D42A27DB-BD31-4B8C-83A1-F6EECF244321}">
                <p14:modId xmlns:p14="http://schemas.microsoft.com/office/powerpoint/2010/main" val="1804565772"/>
              </p:ext>
            </p:extLst>
          </p:nvPr>
        </p:nvGraphicFramePr>
        <p:xfrm>
          <a:off x="5593556" y="1024385"/>
          <a:ext cx="2643188" cy="3044683"/>
        </p:xfrm>
        <a:graphic>
          <a:graphicData uri="http://schemas.openxmlformats.org/drawingml/2006/table">
            <a:tbl>
              <a:tblPr>
                <a:noFill/>
                <a:tableStyleId>{3E01A56B-A2E7-4F42-9A8A-032C64615C45}</a:tableStyleId>
              </a:tblPr>
              <a:tblGrid>
                <a:gridCol w="2643188">
                  <a:extLst>
                    <a:ext uri="{9D8B030D-6E8A-4147-A177-3AD203B41FA5}">
                      <a16:colId xmlns:a16="http://schemas.microsoft.com/office/drawing/2014/main" val="945657605"/>
                    </a:ext>
                  </a:extLst>
                </a:gridCol>
              </a:tblGrid>
              <a:tr h="697260">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Techniques for Imbalance</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2489843701"/>
                  </a:ext>
                </a:extLst>
              </a:tr>
              <a:tr h="780156">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013818611"/>
                  </a:ext>
                </a:extLst>
              </a:tr>
              <a:tr h="784267">
                <a:tc>
                  <a:txBody>
                    <a:bodyPr/>
                    <a:lstStyle/>
                    <a:p>
                      <a:pPr marL="0" lvl="0" indent="0" algn="ctr" rtl="0">
                        <a:spcBef>
                          <a:spcPts val="0"/>
                        </a:spcBef>
                        <a:spcAft>
                          <a:spcPts val="0"/>
                        </a:spcAft>
                        <a:buNone/>
                      </a:pPr>
                      <a:r>
                        <a:rPr lang="es" dirty="0"/>
                        <a:t>SMOTE</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308746483"/>
                  </a:ext>
                </a:extLst>
              </a:tr>
              <a:tr h="748770">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127303559"/>
                  </a:ext>
                </a:extLst>
              </a:tr>
            </a:tbl>
          </a:graphicData>
        </a:graphic>
      </p:graphicFrame>
      <p:graphicFrame>
        <p:nvGraphicFramePr>
          <p:cNvPr id="9" name="Table 8">
            <a:extLst>
              <a:ext uri="{FF2B5EF4-FFF2-40B4-BE49-F238E27FC236}">
                <a16:creationId xmlns:a16="http://schemas.microsoft.com/office/drawing/2014/main" id="{8C3BAC57-02ED-6EAB-1CEC-1B3024E9EEDF}"/>
              </a:ext>
            </a:extLst>
          </p:cNvPr>
          <p:cNvGraphicFramePr>
            <a:graphicFrameLocks noGrp="1"/>
          </p:cNvGraphicFramePr>
          <p:nvPr>
            <p:extLst>
              <p:ext uri="{D42A27DB-BD31-4B8C-83A1-F6EECF244321}">
                <p14:modId xmlns:p14="http://schemas.microsoft.com/office/powerpoint/2010/main" val="508291850"/>
              </p:ext>
            </p:extLst>
          </p:nvPr>
        </p:nvGraphicFramePr>
        <p:xfrm>
          <a:off x="5600701" y="4050506"/>
          <a:ext cx="2643186" cy="742950"/>
        </p:xfrm>
        <a:graphic>
          <a:graphicData uri="http://schemas.openxmlformats.org/drawingml/2006/table">
            <a:tbl>
              <a:tblPr>
                <a:noFill/>
                <a:tableStyleId>{3E01A56B-A2E7-4F42-9A8A-032C64615C45}</a:tableStyleId>
              </a:tblPr>
              <a:tblGrid>
                <a:gridCol w="2643186">
                  <a:extLst>
                    <a:ext uri="{9D8B030D-6E8A-4147-A177-3AD203B41FA5}">
                      <a16:colId xmlns:a16="http://schemas.microsoft.com/office/drawing/2014/main" val="2740023288"/>
                    </a:ext>
                  </a:extLst>
                </a:gridCol>
              </a:tblGrid>
              <a:tr h="742950">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8242015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52"/>
          <p:cNvSpPr txBox="1">
            <a:spLocks noGrp="1"/>
          </p:cNvSpPr>
          <p:nvPr>
            <p:ph type="title"/>
          </p:nvPr>
        </p:nvSpPr>
        <p:spPr>
          <a:xfrm>
            <a:off x="157363" y="128587"/>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Accuracy Score</a:t>
            </a:r>
            <a:endParaRPr dirty="0"/>
          </a:p>
        </p:txBody>
      </p:sp>
      <p:sp>
        <p:nvSpPr>
          <p:cNvPr id="1212" name="Google Shape;1212;p52"/>
          <p:cNvSpPr txBox="1">
            <a:spLocks noGrp="1"/>
          </p:cNvSpPr>
          <p:nvPr>
            <p:ph type="title" idx="2"/>
          </p:nvPr>
        </p:nvSpPr>
        <p:spPr>
          <a:xfrm>
            <a:off x="1950245" y="806434"/>
            <a:ext cx="2125037"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 0.70%</a:t>
            </a:r>
            <a:endParaRPr dirty="0"/>
          </a:p>
        </p:txBody>
      </p:sp>
      <p:sp>
        <p:nvSpPr>
          <p:cNvPr id="1214" name="Google Shape;1214;p52"/>
          <p:cNvSpPr txBox="1">
            <a:spLocks noGrp="1"/>
          </p:cNvSpPr>
          <p:nvPr>
            <p:ph type="title" idx="3"/>
          </p:nvPr>
        </p:nvSpPr>
        <p:spPr>
          <a:xfrm>
            <a:off x="1993106" y="1917860"/>
            <a:ext cx="2189323"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0.74%</a:t>
            </a:r>
            <a:endParaRPr dirty="0"/>
          </a:p>
        </p:txBody>
      </p:sp>
      <p:sp>
        <p:nvSpPr>
          <p:cNvPr id="1216" name="Google Shape;1216;p52"/>
          <p:cNvSpPr txBox="1">
            <a:spLocks noGrp="1"/>
          </p:cNvSpPr>
          <p:nvPr>
            <p:ph type="title" idx="5"/>
          </p:nvPr>
        </p:nvSpPr>
        <p:spPr>
          <a:xfrm>
            <a:off x="1814512" y="2800686"/>
            <a:ext cx="2367900"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  0.93%</a:t>
            </a:r>
            <a:endParaRPr dirty="0"/>
          </a:p>
        </p:txBody>
      </p:sp>
      <p:grpSp>
        <p:nvGrpSpPr>
          <p:cNvPr id="1218" name="Google Shape;1218;p52"/>
          <p:cNvGrpSpPr/>
          <p:nvPr/>
        </p:nvGrpSpPr>
        <p:grpSpPr>
          <a:xfrm>
            <a:off x="4353955" y="2072248"/>
            <a:ext cx="2080201" cy="568862"/>
            <a:chOff x="4275374" y="2396750"/>
            <a:chExt cx="2080201" cy="568862"/>
          </a:xfrm>
        </p:grpSpPr>
        <p:sp>
          <p:nvSpPr>
            <p:cNvPr id="1219" name="Google Shape;1219;p52"/>
            <p:cNvSpPr txBox="1"/>
            <p:nvPr/>
          </p:nvSpPr>
          <p:spPr>
            <a:xfrm>
              <a:off x="4275375" y="2397712"/>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sp>
          <p:nvSpPr>
            <p:cNvPr id="1220" name="Google Shape;1220;p52"/>
            <p:cNvSpPr txBox="1"/>
            <p:nvPr/>
          </p:nvSpPr>
          <p:spPr>
            <a:xfrm>
              <a:off x="4275374" y="2396750"/>
              <a:ext cx="1689658" cy="567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grpSp>
        <p:nvGrpSpPr>
          <p:cNvPr id="1221" name="Google Shape;1221;p52"/>
          <p:cNvGrpSpPr/>
          <p:nvPr/>
        </p:nvGrpSpPr>
        <p:grpSpPr>
          <a:xfrm>
            <a:off x="4353957" y="2942471"/>
            <a:ext cx="2080200" cy="567908"/>
            <a:chOff x="4275375" y="3581300"/>
            <a:chExt cx="2080200" cy="567908"/>
          </a:xfrm>
        </p:grpSpPr>
        <p:sp>
          <p:nvSpPr>
            <p:cNvPr id="1222" name="Google Shape;1222;p52"/>
            <p:cNvSpPr txBox="1"/>
            <p:nvPr/>
          </p:nvSpPr>
          <p:spPr>
            <a:xfrm>
              <a:off x="4275375" y="3581308"/>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sp>
          <p:nvSpPr>
            <p:cNvPr id="1223" name="Google Shape;1223;p52"/>
            <p:cNvSpPr txBox="1"/>
            <p:nvPr/>
          </p:nvSpPr>
          <p:spPr>
            <a:xfrm>
              <a:off x="4275375" y="3581300"/>
              <a:ext cx="1932544" cy="56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grpSp>
        <p:nvGrpSpPr>
          <p:cNvPr id="1224" name="Google Shape;1224;p52"/>
          <p:cNvGrpSpPr/>
          <p:nvPr/>
        </p:nvGrpSpPr>
        <p:grpSpPr>
          <a:xfrm>
            <a:off x="4339667" y="1244885"/>
            <a:ext cx="2080201" cy="569816"/>
            <a:chOff x="4275374" y="1212200"/>
            <a:chExt cx="2080201" cy="569816"/>
          </a:xfrm>
        </p:grpSpPr>
        <p:sp>
          <p:nvSpPr>
            <p:cNvPr id="1225" name="Google Shape;1225;p52"/>
            <p:cNvSpPr txBox="1"/>
            <p:nvPr/>
          </p:nvSpPr>
          <p:spPr>
            <a:xfrm>
              <a:off x="4275375" y="1214116"/>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sp>
          <p:nvSpPr>
            <p:cNvPr id="1226" name="Google Shape;1226;p52"/>
            <p:cNvSpPr txBox="1"/>
            <p:nvPr/>
          </p:nvSpPr>
          <p:spPr>
            <a:xfrm>
              <a:off x="4275374" y="1212200"/>
              <a:ext cx="1568214" cy="56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sp>
        <p:nvSpPr>
          <p:cNvPr id="1227" name="Google Shape;1227;p52"/>
          <p:cNvSpPr/>
          <p:nvPr/>
        </p:nvSpPr>
        <p:spPr>
          <a:xfrm rot="5400000">
            <a:off x="2666631" y="4304481"/>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rot="10800000">
            <a:off x="94576" y="2443163"/>
            <a:ext cx="819824" cy="405076"/>
            <a:chOff x="5974875" y="3732400"/>
            <a:chExt cx="416350" cy="197775"/>
          </a:xfrm>
        </p:grpSpPr>
        <p:sp>
          <p:nvSpPr>
            <p:cNvPr id="1229" name="Google Shape;1229;p52"/>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B7C39AD-C148-9D44-69CC-A2C6DFE30A2E}"/>
              </a:ext>
            </a:extLst>
          </p:cNvPr>
          <p:cNvSpPr txBox="1"/>
          <p:nvPr/>
        </p:nvSpPr>
        <p:spPr>
          <a:xfrm>
            <a:off x="6472237" y="1371600"/>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Logistic Regression</a:t>
            </a:r>
            <a:endParaRPr lang="en-AU" dirty="0">
              <a:latin typeface="Dela Gothic One" panose="020B0604020202020204" charset="-128"/>
              <a:ea typeface="Dela Gothic One" panose="020B0604020202020204" charset="-128"/>
            </a:endParaRPr>
          </a:p>
        </p:txBody>
      </p:sp>
      <p:sp>
        <p:nvSpPr>
          <p:cNvPr id="3" name="TextBox 2">
            <a:extLst>
              <a:ext uri="{FF2B5EF4-FFF2-40B4-BE49-F238E27FC236}">
                <a16:creationId xmlns:a16="http://schemas.microsoft.com/office/drawing/2014/main" id="{A0229297-6988-4539-8A17-F03229B932EF}"/>
              </a:ext>
            </a:extLst>
          </p:cNvPr>
          <p:cNvSpPr txBox="1"/>
          <p:nvPr/>
        </p:nvSpPr>
        <p:spPr>
          <a:xfrm>
            <a:off x="6486525" y="2195511"/>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Decision Trees</a:t>
            </a:r>
            <a:endParaRPr lang="en-AU" dirty="0">
              <a:latin typeface="Dela Gothic One" panose="020B0604020202020204" charset="-128"/>
              <a:ea typeface="Dela Gothic One" panose="020B0604020202020204" charset="-128"/>
            </a:endParaRPr>
          </a:p>
        </p:txBody>
      </p:sp>
      <p:sp>
        <p:nvSpPr>
          <p:cNvPr id="4" name="TextBox 3">
            <a:extLst>
              <a:ext uri="{FF2B5EF4-FFF2-40B4-BE49-F238E27FC236}">
                <a16:creationId xmlns:a16="http://schemas.microsoft.com/office/drawing/2014/main" id="{0A48F1D8-07DB-37EF-D106-C49F2A7393A5}"/>
              </a:ext>
            </a:extLst>
          </p:cNvPr>
          <p:cNvSpPr txBox="1"/>
          <p:nvPr/>
        </p:nvSpPr>
        <p:spPr>
          <a:xfrm>
            <a:off x="6479381" y="3831430"/>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Random Forest</a:t>
            </a:r>
            <a:endParaRPr lang="en-AU" dirty="0">
              <a:latin typeface="Dela Gothic One" panose="020B0604020202020204" charset="-128"/>
              <a:ea typeface="Dela Gothic One" panose="020B0604020202020204" charset="-128"/>
            </a:endParaRPr>
          </a:p>
        </p:txBody>
      </p:sp>
      <p:sp>
        <p:nvSpPr>
          <p:cNvPr id="10" name="Subtitle 9">
            <a:extLst>
              <a:ext uri="{FF2B5EF4-FFF2-40B4-BE49-F238E27FC236}">
                <a16:creationId xmlns:a16="http://schemas.microsoft.com/office/drawing/2014/main" id="{09C61C9C-DF09-628E-5614-7D6984158162}"/>
              </a:ext>
            </a:extLst>
          </p:cNvPr>
          <p:cNvSpPr>
            <a:spLocks noGrp="1"/>
          </p:cNvSpPr>
          <p:nvPr>
            <p:ph type="subTitle" idx="6"/>
          </p:nvPr>
        </p:nvSpPr>
        <p:spPr>
          <a:xfrm>
            <a:off x="6330132" y="3035775"/>
            <a:ext cx="4173000" cy="304500"/>
          </a:xfrm>
        </p:spPr>
        <p:txBody>
          <a:bodyPr/>
          <a:lstStyle/>
          <a:p>
            <a:r>
              <a:rPr lang="en-US" dirty="0" err="1">
                <a:latin typeface="Dela Gothic One" panose="020B0604020202020204" charset="-128"/>
                <a:ea typeface="Dela Gothic One" panose="020B0604020202020204" charset="-128"/>
              </a:rPr>
              <a:t>KNeighborsClassifier</a:t>
            </a:r>
            <a:endParaRPr lang="en-AU" dirty="0">
              <a:latin typeface="Dela Gothic One" panose="020B0604020202020204" charset="-128"/>
              <a:ea typeface="Dela Gothic One" panose="020B0604020202020204" charset="-128"/>
            </a:endParaRPr>
          </a:p>
        </p:txBody>
      </p:sp>
      <p:sp>
        <p:nvSpPr>
          <p:cNvPr id="12" name="TextBox 11">
            <a:extLst>
              <a:ext uri="{FF2B5EF4-FFF2-40B4-BE49-F238E27FC236}">
                <a16:creationId xmlns:a16="http://schemas.microsoft.com/office/drawing/2014/main" id="{2D1925D9-9510-7417-2A0C-20BCE6BDAE21}"/>
              </a:ext>
            </a:extLst>
          </p:cNvPr>
          <p:cNvSpPr txBox="1"/>
          <p:nvPr/>
        </p:nvSpPr>
        <p:spPr>
          <a:xfrm>
            <a:off x="2059186" y="3682306"/>
            <a:ext cx="4775596" cy="707886"/>
          </a:xfrm>
          <a:prstGeom prst="rect">
            <a:avLst/>
          </a:prstGeom>
          <a:noFill/>
        </p:spPr>
        <p:txBody>
          <a:bodyPr wrap="square">
            <a:spAutoFit/>
          </a:bodyPr>
          <a:lstStyle/>
          <a:p>
            <a:r>
              <a:rPr lang="es" sz="4000" dirty="0">
                <a:latin typeface="Dela Gothic One" panose="020B0604020202020204" charset="-128"/>
                <a:ea typeface="Dela Gothic One" panose="020B0604020202020204" charset="-128"/>
              </a:rPr>
              <a:t>0.94%</a:t>
            </a:r>
            <a:endParaRPr lang="en-AU" sz="4000" dirty="0">
              <a:latin typeface="Dela Gothic One" panose="020B0604020202020204" charset="-128"/>
              <a:ea typeface="Dela Gothic One" panose="020B0604020202020204" charset="-128"/>
            </a:endParaRPr>
          </a:p>
        </p:txBody>
      </p:sp>
      <p:sp>
        <p:nvSpPr>
          <p:cNvPr id="13" name="Google Shape;1223;p52">
            <a:extLst>
              <a:ext uri="{FF2B5EF4-FFF2-40B4-BE49-F238E27FC236}">
                <a16:creationId xmlns:a16="http://schemas.microsoft.com/office/drawing/2014/main" id="{8CB63C82-8837-ADD0-5755-BFAB9D917E4D}"/>
              </a:ext>
            </a:extLst>
          </p:cNvPr>
          <p:cNvSpPr txBox="1"/>
          <p:nvPr/>
        </p:nvSpPr>
        <p:spPr>
          <a:xfrm>
            <a:off x="4363481" y="3730665"/>
            <a:ext cx="2080182" cy="56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sp>
        <p:nvSpPr>
          <p:cNvPr id="14" name="Google Shape;1223;p52">
            <a:extLst>
              <a:ext uri="{FF2B5EF4-FFF2-40B4-BE49-F238E27FC236}">
                <a16:creationId xmlns:a16="http://schemas.microsoft.com/office/drawing/2014/main" id="{6501A1F6-E01E-CCC2-F2F4-E3F8306DE5F5}"/>
              </a:ext>
            </a:extLst>
          </p:cNvPr>
          <p:cNvSpPr txBox="1"/>
          <p:nvPr/>
        </p:nvSpPr>
        <p:spPr>
          <a:xfrm>
            <a:off x="6329363" y="3729037"/>
            <a:ext cx="114299" cy="564357"/>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graphicFrame>
        <p:nvGraphicFramePr>
          <p:cNvPr id="17" name="Table 16">
            <a:extLst>
              <a:ext uri="{FF2B5EF4-FFF2-40B4-BE49-F238E27FC236}">
                <a16:creationId xmlns:a16="http://schemas.microsoft.com/office/drawing/2014/main" id="{00954B52-D595-AC18-CBAC-0EB103B420FD}"/>
              </a:ext>
            </a:extLst>
          </p:cNvPr>
          <p:cNvGraphicFramePr>
            <a:graphicFrameLocks noGrp="1"/>
          </p:cNvGraphicFramePr>
          <p:nvPr>
            <p:extLst>
              <p:ext uri="{D42A27DB-BD31-4B8C-83A1-F6EECF244321}">
                <p14:modId xmlns:p14="http://schemas.microsoft.com/office/powerpoint/2010/main" val="4014198648"/>
              </p:ext>
            </p:extLst>
          </p:nvPr>
        </p:nvGraphicFramePr>
        <p:xfrm>
          <a:off x="5514975" y="621506"/>
          <a:ext cx="208280" cy="304800"/>
        </p:xfrm>
        <a:graphic>
          <a:graphicData uri="http://schemas.openxmlformats.org/drawingml/2006/table">
            <a:tbl>
              <a:tblPr/>
              <a:tblGrid>
                <a:gridCol w="208280">
                  <a:extLst>
                    <a:ext uri="{9D8B030D-6E8A-4147-A177-3AD203B41FA5}">
                      <a16:colId xmlns:a16="http://schemas.microsoft.com/office/drawing/2014/main" val="1678649932"/>
                    </a:ext>
                  </a:extLst>
                </a:gridCol>
              </a:tblGrid>
              <a:tr h="0">
                <a:tc>
                  <a:txBody>
                    <a:bodyPr/>
                    <a:lstStyle/>
                    <a:p>
                      <a:endParaRPr lang="en-AU" dirty="0"/>
                    </a:p>
                  </a:txBody>
                  <a:tcPr>
                    <a:lnL>
                      <a:noFill/>
                    </a:lnL>
                    <a:lnR>
                      <a:noFill/>
                    </a:lnR>
                    <a:lnT>
                      <a:noFill/>
                    </a:lnT>
                    <a:lnB>
                      <a:noFill/>
                    </a:lnB>
                  </a:tcPr>
                </a:tc>
                <a:extLst>
                  <a:ext uri="{0D108BD9-81ED-4DB2-BD59-A6C34878D82A}">
                    <a16:rowId xmlns:a16="http://schemas.microsoft.com/office/drawing/2014/main" val="3059519275"/>
                  </a:ext>
                </a:extLst>
              </a:tr>
            </a:tbl>
          </a:graphicData>
        </a:graphic>
      </p:graphicFrame>
      <p:graphicFrame>
        <p:nvGraphicFramePr>
          <p:cNvPr id="20" name="Table 19">
            <a:extLst>
              <a:ext uri="{FF2B5EF4-FFF2-40B4-BE49-F238E27FC236}">
                <a16:creationId xmlns:a16="http://schemas.microsoft.com/office/drawing/2014/main" id="{7D75A1A1-8434-F1F1-1ED0-48B542A2FEA1}"/>
              </a:ext>
            </a:extLst>
          </p:cNvPr>
          <p:cNvGraphicFramePr>
            <a:graphicFrameLocks noGrp="1"/>
          </p:cNvGraphicFramePr>
          <p:nvPr/>
        </p:nvGraphicFramePr>
        <p:xfrm>
          <a:off x="6129338" y="7144"/>
          <a:ext cx="292893" cy="304800"/>
        </p:xfrm>
        <a:graphic>
          <a:graphicData uri="http://schemas.openxmlformats.org/drawingml/2006/table">
            <a:tbl>
              <a:tblPr/>
              <a:tblGrid>
                <a:gridCol w="292893">
                  <a:extLst>
                    <a:ext uri="{9D8B030D-6E8A-4147-A177-3AD203B41FA5}">
                      <a16:colId xmlns:a16="http://schemas.microsoft.com/office/drawing/2014/main" val="3672748709"/>
                    </a:ext>
                  </a:extLst>
                </a:gridCol>
              </a:tblGrid>
              <a:tr h="0">
                <a:tc>
                  <a:txBody>
                    <a:bodyPr/>
                    <a:lstStyle/>
                    <a:p>
                      <a:endParaRPr lang="en-AU" dirty="0"/>
                    </a:p>
                  </a:txBody>
                  <a:tcPr>
                    <a:lnL>
                      <a:noFill/>
                    </a:lnL>
                    <a:lnR>
                      <a:noFill/>
                    </a:lnR>
                    <a:lnT>
                      <a:noFill/>
                    </a:lnT>
                    <a:lnB>
                      <a:noFill/>
                    </a:lnB>
                  </a:tcPr>
                </a:tc>
                <a:extLst>
                  <a:ext uri="{0D108BD9-81ED-4DB2-BD59-A6C34878D82A}">
                    <a16:rowId xmlns:a16="http://schemas.microsoft.com/office/drawing/2014/main" val="69090922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61"/>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Chi-Squared Test</a:t>
            </a:r>
            <a:endParaRPr dirty="0"/>
          </a:p>
        </p:txBody>
      </p:sp>
      <p:sp>
        <p:nvSpPr>
          <p:cNvPr id="1444" name="Google Shape;1444;p61"/>
          <p:cNvSpPr/>
          <p:nvPr/>
        </p:nvSpPr>
        <p:spPr>
          <a:xfrm>
            <a:off x="-409350" y="1649675"/>
            <a:ext cx="13529641" cy="2227032"/>
          </a:xfrm>
          <a:custGeom>
            <a:avLst/>
            <a:gdLst/>
            <a:ahLst/>
            <a:cxnLst/>
            <a:rect l="l" t="t" r="r" b="b"/>
            <a:pathLst>
              <a:path w="255638" h="42081" fill="none" extrusionOk="0">
                <a:moveTo>
                  <a:pt x="255638" y="24422"/>
                </a:moveTo>
                <a:lnTo>
                  <a:pt x="173818" y="24422"/>
                </a:lnTo>
                <a:cubicBezTo>
                  <a:pt x="173656" y="24422"/>
                  <a:pt x="173526" y="24325"/>
                  <a:pt x="173493" y="24195"/>
                </a:cubicBezTo>
                <a:lnTo>
                  <a:pt x="170827" y="14504"/>
                </a:lnTo>
                <a:cubicBezTo>
                  <a:pt x="170762" y="14179"/>
                  <a:pt x="170306" y="14179"/>
                  <a:pt x="170209" y="14504"/>
                </a:cubicBezTo>
                <a:lnTo>
                  <a:pt x="166566" y="30309"/>
                </a:lnTo>
                <a:cubicBezTo>
                  <a:pt x="166469" y="30601"/>
                  <a:pt x="166014" y="30601"/>
                  <a:pt x="165949" y="30309"/>
                </a:cubicBezTo>
                <a:lnTo>
                  <a:pt x="158274" y="326"/>
                </a:lnTo>
                <a:cubicBezTo>
                  <a:pt x="158176" y="0"/>
                  <a:pt x="157689" y="0"/>
                  <a:pt x="157656" y="358"/>
                </a:cubicBezTo>
                <a:lnTo>
                  <a:pt x="150729" y="41755"/>
                </a:lnTo>
                <a:cubicBezTo>
                  <a:pt x="150664" y="42081"/>
                  <a:pt x="150177" y="42081"/>
                  <a:pt x="150112" y="41755"/>
                </a:cubicBezTo>
                <a:lnTo>
                  <a:pt x="143803" y="7350"/>
                </a:lnTo>
                <a:cubicBezTo>
                  <a:pt x="143738" y="7025"/>
                  <a:pt x="143250" y="7025"/>
                  <a:pt x="143185" y="7350"/>
                </a:cubicBezTo>
                <a:lnTo>
                  <a:pt x="137266" y="32292"/>
                </a:lnTo>
                <a:cubicBezTo>
                  <a:pt x="137201" y="32617"/>
                  <a:pt x="136746" y="32617"/>
                  <a:pt x="136648" y="32292"/>
                </a:cubicBezTo>
                <a:lnTo>
                  <a:pt x="133201" y="19089"/>
                </a:lnTo>
                <a:cubicBezTo>
                  <a:pt x="133136" y="18764"/>
                  <a:pt x="132681" y="18764"/>
                  <a:pt x="132583" y="19089"/>
                </a:cubicBezTo>
                <a:lnTo>
                  <a:pt x="131413" y="24162"/>
                </a:lnTo>
                <a:cubicBezTo>
                  <a:pt x="131380" y="24292"/>
                  <a:pt x="131250" y="24422"/>
                  <a:pt x="131088" y="24390"/>
                </a:cubicBezTo>
                <a:lnTo>
                  <a:pt x="1" y="24390"/>
                </a:lnTo>
              </a:path>
            </a:pathLst>
          </a:custGeom>
          <a:noFill/>
          <a:ln w="190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1445" name="Google Shape;1445;p61"/>
          <p:cNvSpPr txBox="1"/>
          <p:nvPr/>
        </p:nvSpPr>
        <p:spPr>
          <a:xfrm>
            <a:off x="1962864" y="1230673"/>
            <a:ext cx="5005750" cy="67924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Dela Gothic One"/>
                <a:ea typeface="Dela Gothic One"/>
                <a:cs typeface="Dela Gothic One"/>
                <a:sym typeface="Dela Gothic One"/>
              </a:rPr>
              <a:t>During data analysis, it was observed that some work types are more related to stroke than others. </a:t>
            </a:r>
            <a:endParaRPr sz="1800" dirty="0">
              <a:solidFill>
                <a:schemeClr val="dk1"/>
              </a:solidFill>
              <a:latin typeface="Dela Gothic One"/>
              <a:ea typeface="Dela Gothic One"/>
              <a:cs typeface="Dela Gothic One"/>
              <a:sym typeface="Dela Gothic One"/>
            </a:endParaRPr>
          </a:p>
        </p:txBody>
      </p:sp>
      <p:sp>
        <p:nvSpPr>
          <p:cNvPr id="1451" name="Google Shape;1451;p61"/>
          <p:cNvSpPr/>
          <p:nvPr/>
        </p:nvSpPr>
        <p:spPr>
          <a:xfrm>
            <a:off x="2087859" y="199706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1"/>
          <p:cNvSpPr/>
          <p:nvPr/>
        </p:nvSpPr>
        <p:spPr>
          <a:xfrm>
            <a:off x="7478044" y="406579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61"/>
          <p:cNvGrpSpPr/>
          <p:nvPr/>
        </p:nvGrpSpPr>
        <p:grpSpPr>
          <a:xfrm>
            <a:off x="7639479" y="4251937"/>
            <a:ext cx="327481" cy="326596"/>
            <a:chOff x="-23599325" y="1971025"/>
            <a:chExt cx="296175" cy="295375"/>
          </a:xfrm>
        </p:grpSpPr>
        <p:sp>
          <p:nvSpPr>
            <p:cNvPr id="1455" name="Google Shape;1455;p61"/>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1"/>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61"/>
          <p:cNvGrpSpPr/>
          <p:nvPr/>
        </p:nvGrpSpPr>
        <p:grpSpPr>
          <a:xfrm>
            <a:off x="2268989" y="2168004"/>
            <a:ext cx="336816" cy="337700"/>
            <a:chOff x="-25104475" y="2340425"/>
            <a:chExt cx="295375" cy="296150"/>
          </a:xfrm>
        </p:grpSpPr>
        <p:sp>
          <p:nvSpPr>
            <p:cNvPr id="1459" name="Google Shape;1459;p61"/>
            <p:cNvSpPr/>
            <p:nvPr/>
          </p:nvSpPr>
          <p:spPr>
            <a:xfrm>
              <a:off x="-25104475" y="2340425"/>
              <a:ext cx="225275" cy="296150"/>
            </a:xfrm>
            <a:custGeom>
              <a:avLst/>
              <a:gdLst/>
              <a:ahLst/>
              <a:cxnLst/>
              <a:rect l="l" t="t" r="r" b="b"/>
              <a:pathLst>
                <a:path w="9011" h="11846" extrusionOk="0">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a:off x="-25001300" y="2375075"/>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a:off x="-25070600" y="2444375"/>
              <a:ext cx="87450" cy="86675"/>
            </a:xfrm>
            <a:custGeom>
              <a:avLst/>
              <a:gdLst/>
              <a:ahLst/>
              <a:cxnLst/>
              <a:rect l="l" t="t" r="r" b="b"/>
              <a:pathLst>
                <a:path w="3498" h="3467" extrusionOk="0">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a:off x="-24966650" y="2479025"/>
              <a:ext cx="52025" cy="18150"/>
            </a:xfrm>
            <a:custGeom>
              <a:avLst/>
              <a:gdLst/>
              <a:ahLst/>
              <a:cxnLst/>
              <a:rect l="l" t="t" r="r" b="b"/>
              <a:pathLst>
                <a:path w="2081" h="726" extrusionOk="0">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a:off x="-24966650" y="2444375"/>
              <a:ext cx="52025" cy="18150"/>
            </a:xfrm>
            <a:custGeom>
              <a:avLst/>
              <a:gdLst/>
              <a:ahLst/>
              <a:cxnLst/>
              <a:rect l="l" t="t" r="r" b="b"/>
              <a:pathLst>
                <a:path w="2081" h="726" extrusionOk="0">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1"/>
            <p:cNvSpPr/>
            <p:nvPr/>
          </p:nvSpPr>
          <p:spPr>
            <a:xfrm>
              <a:off x="-24966650" y="2513700"/>
              <a:ext cx="52025" cy="17350"/>
            </a:xfrm>
            <a:custGeom>
              <a:avLst/>
              <a:gdLst/>
              <a:ahLst/>
              <a:cxnLst/>
              <a:rect l="l" t="t" r="r" b="b"/>
              <a:pathLst>
                <a:path w="2081" h="694" extrusionOk="0">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p:nvPr/>
          </p:nvSpPr>
          <p:spPr>
            <a:xfrm>
              <a:off x="-25071400" y="2549125"/>
              <a:ext cx="156775" cy="17350"/>
            </a:xfrm>
            <a:custGeom>
              <a:avLst/>
              <a:gdLst/>
              <a:ahLst/>
              <a:cxnLst/>
              <a:rect l="l" t="t" r="r" b="b"/>
              <a:pathLst>
                <a:path w="6271" h="694" extrusionOk="0">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1"/>
            <p:cNvSpPr/>
            <p:nvPr/>
          </p:nvSpPr>
          <p:spPr>
            <a:xfrm>
              <a:off x="-25071400" y="2583800"/>
              <a:ext cx="156775" cy="17350"/>
            </a:xfrm>
            <a:custGeom>
              <a:avLst/>
              <a:gdLst/>
              <a:ahLst/>
              <a:cxnLst/>
              <a:rect l="l" t="t" r="r" b="b"/>
              <a:pathLst>
                <a:path w="6271" h="694" extrusionOk="0">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a:off x="-24862675" y="2375850"/>
              <a:ext cx="53575" cy="260725"/>
            </a:xfrm>
            <a:custGeom>
              <a:avLst/>
              <a:gdLst/>
              <a:ahLst/>
              <a:cxnLst/>
              <a:rect l="l" t="t" r="r" b="b"/>
              <a:pathLst>
                <a:path w="2143" h="10429" extrusionOk="0">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A9FD884-A1CD-EBBD-13F5-C991A0CEE699}"/>
              </a:ext>
            </a:extLst>
          </p:cNvPr>
          <p:cNvSpPr txBox="1"/>
          <p:nvPr/>
        </p:nvSpPr>
        <p:spPr>
          <a:xfrm>
            <a:off x="2750574" y="2132112"/>
            <a:ext cx="6769510" cy="369332"/>
          </a:xfrm>
          <a:prstGeom prst="rect">
            <a:avLst/>
          </a:prstGeom>
          <a:noFill/>
        </p:spPr>
        <p:txBody>
          <a:bodyPr wrap="square">
            <a:spAutoFit/>
          </a:bodyPr>
          <a:lstStyle/>
          <a:p>
            <a:r>
              <a:rPr lang="en-AU" sz="1800" dirty="0">
                <a:solidFill>
                  <a:schemeClr val="bg2"/>
                </a:solidFill>
                <a:latin typeface="DM Sans" pitchFamily="2" charset="0"/>
              </a:rPr>
              <a:t>Let’s perform a Chi-Squared Test!</a:t>
            </a:r>
            <a:endParaRPr lang="en-AU" sz="1800" dirty="0">
              <a:solidFill>
                <a:schemeClr val="bg2"/>
              </a:solidFill>
            </a:endParaRPr>
          </a:p>
        </p:txBody>
      </p:sp>
      <p:sp>
        <p:nvSpPr>
          <p:cNvPr id="13" name="TextBox 12">
            <a:extLst>
              <a:ext uri="{FF2B5EF4-FFF2-40B4-BE49-F238E27FC236}">
                <a16:creationId xmlns:a16="http://schemas.microsoft.com/office/drawing/2014/main" id="{E9AEAD78-F9D6-9F83-14AF-E97A615EA471}"/>
              </a:ext>
            </a:extLst>
          </p:cNvPr>
          <p:cNvSpPr txBox="1"/>
          <p:nvPr/>
        </p:nvSpPr>
        <p:spPr>
          <a:xfrm>
            <a:off x="-3812459" y="3152640"/>
            <a:ext cx="6769510" cy="523220"/>
          </a:xfrm>
          <a:prstGeom prst="rect">
            <a:avLst/>
          </a:prstGeom>
          <a:noFill/>
        </p:spPr>
        <p:txBody>
          <a:bodyPr wrap="square">
            <a:spAutoFit/>
          </a:bodyPr>
          <a:lstStyle/>
          <a:p>
            <a:pPr marL="0" lvl="0" indent="0" algn="r" rtl="0">
              <a:spcBef>
                <a:spcPts val="0"/>
              </a:spcBef>
              <a:spcAft>
                <a:spcPts val="0"/>
              </a:spcAft>
              <a:buNone/>
            </a:pPr>
            <a:r>
              <a:rPr lang="en-AU" sz="1400" dirty="0">
                <a:solidFill>
                  <a:schemeClr val="dk1"/>
                </a:solidFill>
                <a:latin typeface="Dela Gothic One"/>
                <a:ea typeface="Dela Gothic One"/>
                <a:cs typeface="Dela Gothic One"/>
                <a:sym typeface="Dela Gothic One"/>
              </a:rPr>
              <a:t>P-Value</a:t>
            </a:r>
            <a:r>
              <a:rPr lang="en-AU" dirty="0">
                <a:solidFill>
                  <a:schemeClr val="dk1"/>
                </a:solidFill>
                <a:latin typeface="Dela Gothic One"/>
                <a:ea typeface="Dela Gothic One"/>
                <a:cs typeface="Dela Gothic One"/>
                <a:sym typeface="Dela Gothic One"/>
              </a:rPr>
              <a:t>:</a:t>
            </a:r>
          </a:p>
          <a:p>
            <a:pPr marL="0" lvl="0" indent="0" algn="r" rtl="0">
              <a:spcBef>
                <a:spcPts val="0"/>
              </a:spcBef>
              <a:spcAft>
                <a:spcPts val="0"/>
              </a:spcAft>
              <a:buNone/>
            </a:pPr>
            <a:r>
              <a:rPr lang="en-AU" sz="1400" dirty="0">
                <a:solidFill>
                  <a:schemeClr val="dk1"/>
                </a:solidFill>
                <a:latin typeface="Dela Gothic One"/>
                <a:ea typeface="Dela Gothic One"/>
                <a:cs typeface="Dela Gothic One"/>
                <a:sym typeface="Dela Gothic One"/>
              </a:rPr>
              <a:t>Chi</a:t>
            </a:r>
            <a:r>
              <a:rPr lang="en-AU" dirty="0">
                <a:solidFill>
                  <a:schemeClr val="dk1"/>
                </a:solidFill>
                <a:latin typeface="Dela Gothic One"/>
                <a:ea typeface="Dela Gothic One"/>
                <a:cs typeface="Dela Gothic One"/>
                <a:sym typeface="Dela Gothic One"/>
              </a:rPr>
              <a:t>-</a:t>
            </a:r>
            <a:r>
              <a:rPr lang="en-AU" sz="1400" dirty="0">
                <a:solidFill>
                  <a:schemeClr val="dk1"/>
                </a:solidFill>
                <a:latin typeface="Dela Gothic One"/>
                <a:ea typeface="Dela Gothic One"/>
                <a:cs typeface="Dela Gothic One"/>
                <a:sym typeface="Dela Gothic One"/>
              </a:rPr>
              <a:t>Squared value:</a:t>
            </a:r>
          </a:p>
        </p:txBody>
      </p:sp>
      <p:sp>
        <p:nvSpPr>
          <p:cNvPr id="14" name="TextBox 13">
            <a:extLst>
              <a:ext uri="{FF2B5EF4-FFF2-40B4-BE49-F238E27FC236}">
                <a16:creationId xmlns:a16="http://schemas.microsoft.com/office/drawing/2014/main" id="{63490B24-44B7-582D-7AA9-42A76C759B80}"/>
              </a:ext>
            </a:extLst>
          </p:cNvPr>
          <p:cNvSpPr txBox="1"/>
          <p:nvPr/>
        </p:nvSpPr>
        <p:spPr>
          <a:xfrm>
            <a:off x="2807109" y="3191537"/>
            <a:ext cx="6769510" cy="461665"/>
          </a:xfrm>
          <a:prstGeom prst="rect">
            <a:avLst/>
          </a:prstGeom>
          <a:noFill/>
        </p:spPr>
        <p:txBody>
          <a:bodyPr wrap="square">
            <a:spAutoFit/>
          </a:bodyPr>
          <a:lstStyle/>
          <a:p>
            <a:r>
              <a:rPr lang="en-AU" sz="1200" dirty="0">
                <a:solidFill>
                  <a:schemeClr val="bg2"/>
                </a:solidFill>
                <a:latin typeface="DM Sans" pitchFamily="2" charset="0"/>
              </a:rPr>
              <a:t>5.74e-06</a:t>
            </a:r>
          </a:p>
          <a:p>
            <a:r>
              <a:rPr lang="en-AU" sz="1200" dirty="0">
                <a:solidFill>
                  <a:schemeClr val="bg2"/>
                </a:solidFill>
                <a:latin typeface="DM Sans" pitchFamily="2" charset="0"/>
              </a:rPr>
              <a:t>20.57</a:t>
            </a:r>
            <a:endParaRPr lang="en-AU" sz="1200" dirty="0">
              <a:solidFill>
                <a:schemeClr val="bg2"/>
              </a:solidFill>
            </a:endParaRPr>
          </a:p>
        </p:txBody>
      </p:sp>
      <p:sp>
        <p:nvSpPr>
          <p:cNvPr id="15" name="Google Shape;1445;p61">
            <a:extLst>
              <a:ext uri="{FF2B5EF4-FFF2-40B4-BE49-F238E27FC236}">
                <a16:creationId xmlns:a16="http://schemas.microsoft.com/office/drawing/2014/main" id="{7FEF0C0E-7BF5-5DA6-B191-1FC6A5D397FF}"/>
              </a:ext>
            </a:extLst>
          </p:cNvPr>
          <p:cNvSpPr txBox="1"/>
          <p:nvPr/>
        </p:nvSpPr>
        <p:spPr>
          <a:xfrm>
            <a:off x="1621194" y="3661700"/>
            <a:ext cx="5005750" cy="67924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Dela Gothic One"/>
                <a:ea typeface="Dela Gothic One"/>
                <a:cs typeface="Dela Gothic One"/>
                <a:sym typeface="Dela Gothic One"/>
              </a:rPr>
              <a:t>Low p-value and high chi-squared</a:t>
            </a:r>
          </a:p>
        </p:txBody>
      </p:sp>
      <p:sp>
        <p:nvSpPr>
          <p:cNvPr id="16" name="TextBox 15">
            <a:extLst>
              <a:ext uri="{FF2B5EF4-FFF2-40B4-BE49-F238E27FC236}">
                <a16:creationId xmlns:a16="http://schemas.microsoft.com/office/drawing/2014/main" id="{B3B35D40-A770-8D5D-93E6-FFB8DCCF52D3}"/>
              </a:ext>
            </a:extLst>
          </p:cNvPr>
          <p:cNvSpPr txBox="1"/>
          <p:nvPr/>
        </p:nvSpPr>
        <p:spPr>
          <a:xfrm>
            <a:off x="516193" y="4209178"/>
            <a:ext cx="676951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1800" dirty="0">
                <a:solidFill>
                  <a:schemeClr val="bg2"/>
                </a:solidFill>
                <a:latin typeface="DM Sans" pitchFamily="2" charset="0"/>
                <a:sym typeface="Dela Gothic One"/>
              </a:rPr>
              <a:t>Null Hypothesis rejected! No significant relationship between work type and stroke.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9000-6674-389E-31AC-51AECCAF2908}"/>
              </a:ext>
            </a:extLst>
          </p:cNvPr>
          <p:cNvSpPr>
            <a:spLocks noGrp="1"/>
          </p:cNvSpPr>
          <p:nvPr>
            <p:ph type="title"/>
          </p:nvPr>
        </p:nvSpPr>
        <p:spPr/>
        <p:txBody>
          <a:bodyPr/>
          <a:lstStyle/>
          <a:p>
            <a:r>
              <a:rPr lang="en-US" dirty="0"/>
              <a:t>Conclusion</a:t>
            </a:r>
            <a:endParaRPr lang="en-AU" dirty="0"/>
          </a:p>
        </p:txBody>
      </p:sp>
      <p:sp>
        <p:nvSpPr>
          <p:cNvPr id="4" name="TextBox 3">
            <a:extLst>
              <a:ext uri="{FF2B5EF4-FFF2-40B4-BE49-F238E27FC236}">
                <a16:creationId xmlns:a16="http://schemas.microsoft.com/office/drawing/2014/main" id="{B47293BC-BC18-E1A6-A45D-7196A9E11F92}"/>
              </a:ext>
            </a:extLst>
          </p:cNvPr>
          <p:cNvSpPr txBox="1"/>
          <p:nvPr/>
        </p:nvSpPr>
        <p:spPr>
          <a:xfrm>
            <a:off x="866272" y="1435404"/>
            <a:ext cx="7146759" cy="3323987"/>
          </a:xfrm>
          <a:prstGeom prst="rect">
            <a:avLst/>
          </a:prstGeom>
          <a:noFill/>
        </p:spPr>
        <p:txBody>
          <a:bodyPr wrap="square">
            <a:spAutoFit/>
          </a:bodyPr>
          <a:lstStyle/>
          <a:p>
            <a:pPr marL="285750" lvl="0" indent="-285750" rtl="0">
              <a:spcBef>
                <a:spcPts val="0"/>
              </a:spcBef>
              <a:spcAft>
                <a:spcPts val="0"/>
              </a:spcAft>
              <a:buFont typeface="Arial" panose="020B0604020202020204" pitchFamily="34" charset="0"/>
              <a:buChar char="•"/>
            </a:pPr>
            <a:r>
              <a:rPr lang="en-US" sz="1400" dirty="0">
                <a:solidFill>
                  <a:schemeClr val="dk1"/>
                </a:solidFill>
                <a:latin typeface="Dela Gothic One"/>
                <a:ea typeface="Dela Gothic One"/>
                <a:cs typeface="Dela Gothic One"/>
                <a:sym typeface="Dela Gothic One"/>
              </a:rPr>
              <a:t>Patient health parameters and stroke risk was analyzed</a:t>
            </a:r>
          </a:p>
          <a:p>
            <a:pPr marL="285750" lvl="0" indent="-285750" rtl="0">
              <a:spcBef>
                <a:spcPts val="0"/>
              </a:spcBef>
              <a:spcAft>
                <a:spcPts val="0"/>
              </a:spcAft>
              <a:buFont typeface="Arial" panose="020B0604020202020204" pitchFamily="34" charset="0"/>
              <a:buChar char="•"/>
            </a:pPr>
            <a:endParaRPr lang="en-US"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Data imbalance challenge was solved</a:t>
            </a:r>
          </a:p>
          <a:p>
            <a:pPr marL="285750" lvl="0" indent="-285750" rtl="0">
              <a:spcBef>
                <a:spcPts val="0"/>
              </a:spcBef>
              <a:spcAft>
                <a:spcPts val="0"/>
              </a:spcAft>
              <a:buFont typeface="Arial" panose="020B0604020202020204" pitchFamily="34" charset="0"/>
              <a:buChar char="•"/>
            </a:pPr>
            <a:endParaRPr lang="en-AU"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Good results were received</a:t>
            </a:r>
          </a:p>
          <a:p>
            <a:pPr marL="285750" lvl="0" indent="-285750" rtl="0">
              <a:spcBef>
                <a:spcPts val="0"/>
              </a:spcBef>
              <a:spcAft>
                <a:spcPts val="0"/>
              </a:spcAft>
              <a:buFont typeface="Arial" panose="020B0604020202020204" pitchFamily="34" charset="0"/>
              <a:buChar char="•"/>
            </a:pPr>
            <a:endParaRPr lang="en-AU"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A </a:t>
            </a:r>
            <a:r>
              <a:rPr lang="en-AU" sz="1400" dirty="0">
                <a:solidFill>
                  <a:schemeClr val="tx2"/>
                </a:solidFill>
                <a:latin typeface="Dela Gothic One"/>
                <a:ea typeface="Dela Gothic One"/>
                <a:cs typeface="Dela Gothic One"/>
                <a:sym typeface="Dela Gothic One"/>
              </a:rPr>
              <a:t>trained </a:t>
            </a:r>
            <a:r>
              <a:rPr lang="en-AU" dirty="0">
                <a:solidFill>
                  <a:schemeClr val="tx2"/>
                </a:solidFill>
                <a:latin typeface="Dela Gothic One"/>
                <a:ea typeface="Dela Gothic One"/>
                <a:cs typeface="Dela Gothic One"/>
                <a:sym typeface="Dela Gothic One"/>
              </a:rPr>
              <a:t>model</a:t>
            </a:r>
            <a:r>
              <a:rPr lang="en-AU" dirty="0">
                <a:solidFill>
                  <a:schemeClr val="dk1"/>
                </a:solidFill>
                <a:latin typeface="Dela Gothic One"/>
                <a:ea typeface="Dela Gothic One"/>
                <a:cs typeface="Dela Gothic One"/>
                <a:sym typeface="Dela Gothic One"/>
              </a:rPr>
              <a:t>, a </a:t>
            </a:r>
            <a:r>
              <a:rPr lang="en-AU" dirty="0">
                <a:solidFill>
                  <a:schemeClr val="accent1"/>
                </a:solidFill>
                <a:latin typeface="Dela Gothic One"/>
                <a:ea typeface="Dela Gothic One"/>
                <a:cs typeface="Dela Gothic One"/>
                <a:sym typeface="Dela Gothic One"/>
              </a:rPr>
              <a:t>data exploration dashboard </a:t>
            </a:r>
            <a:r>
              <a:rPr lang="en-AU" dirty="0">
                <a:solidFill>
                  <a:schemeClr val="dk1"/>
                </a:solidFill>
                <a:latin typeface="Dela Gothic One"/>
                <a:ea typeface="Dela Gothic One"/>
                <a:cs typeface="Dela Gothic One"/>
                <a:sym typeface="Dela Gothic One"/>
              </a:rPr>
              <a:t>and  a </a:t>
            </a:r>
            <a:r>
              <a:rPr lang="en-AU" sz="1400" dirty="0">
                <a:solidFill>
                  <a:schemeClr val="bg2"/>
                </a:solidFill>
                <a:latin typeface="Dela Gothic One"/>
                <a:ea typeface="Dela Gothic One"/>
                <a:cs typeface="Dela Gothic One"/>
                <a:sym typeface="Dela Gothic One"/>
              </a:rPr>
              <a:t>small web-app were built.</a:t>
            </a:r>
          </a:p>
          <a:p>
            <a:pPr marL="285750" lvl="0" indent="-285750" rtl="0">
              <a:spcBef>
                <a:spcPts val="0"/>
              </a:spcBef>
              <a:spcAft>
                <a:spcPts val="0"/>
              </a:spcAft>
              <a:buFont typeface="Arial" panose="020B0604020202020204" pitchFamily="34" charset="0"/>
              <a:buChar char="•"/>
            </a:pPr>
            <a:endParaRPr lang="en-AU" sz="1400"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dirty="0">
                <a:solidFill>
                  <a:schemeClr val="dk1"/>
                </a:solidFill>
                <a:latin typeface="Dela Gothic One"/>
                <a:ea typeface="Dela Gothic One"/>
                <a:cs typeface="Dela Gothic One"/>
                <a:sym typeface="Dela Gothic One"/>
              </a:rPr>
              <a:t>Further work, to collect more data and improve the models might contribute to the medical field on avoiding stroke. </a:t>
            </a:r>
            <a:endParaRPr lang="en-AU" sz="1400" dirty="0">
              <a:solidFill>
                <a:schemeClr val="dk1"/>
              </a:solidFill>
              <a:latin typeface="Dela Gothic One"/>
              <a:ea typeface="Dela Gothic One"/>
              <a:cs typeface="Dela Gothic One"/>
              <a:sym typeface="Dela Gothic One"/>
            </a:endParaRPr>
          </a:p>
          <a:p>
            <a:pPr lvl="0" rtl="0">
              <a:spcBef>
                <a:spcPts val="0"/>
              </a:spcBef>
              <a:spcAft>
                <a:spcPts val="0"/>
              </a:spcAft>
            </a:pPr>
            <a:r>
              <a:rPr lang="en-AU" sz="1400" dirty="0">
                <a:solidFill>
                  <a:schemeClr val="dk1"/>
                </a:solidFill>
                <a:latin typeface="Dela Gothic One"/>
                <a:ea typeface="Dela Gothic One"/>
                <a:cs typeface="Dela Gothic One"/>
                <a:sym typeface="Dela Gothic One"/>
              </a:rPr>
              <a:t> </a:t>
            </a:r>
          </a:p>
          <a:p>
            <a:pPr marL="0" lvl="0" indent="0" algn="ctr" rtl="0">
              <a:spcBef>
                <a:spcPts val="0"/>
              </a:spcBef>
              <a:spcAft>
                <a:spcPts val="0"/>
              </a:spcAft>
              <a:buNone/>
            </a:pPr>
            <a:endParaRPr lang="en-AU" dirty="0">
              <a:solidFill>
                <a:schemeClr val="dk1"/>
              </a:solidFill>
              <a:latin typeface="Dela Gothic One"/>
              <a:ea typeface="Dela Gothic One"/>
              <a:cs typeface="Dela Gothic One"/>
              <a:sym typeface="Dela Gothic One"/>
            </a:endParaRPr>
          </a:p>
          <a:p>
            <a:pPr marL="0" lvl="0" indent="0" algn="ctr" rtl="0">
              <a:spcBef>
                <a:spcPts val="0"/>
              </a:spcBef>
              <a:spcAft>
                <a:spcPts val="0"/>
              </a:spcAft>
              <a:buNone/>
            </a:pPr>
            <a:endParaRPr lang="en-AU" sz="1400" dirty="0">
              <a:solidFill>
                <a:schemeClr val="dk1"/>
              </a:solidFill>
              <a:latin typeface="Dela Gothic One"/>
              <a:ea typeface="Dela Gothic One"/>
              <a:cs typeface="Dela Gothic One"/>
              <a:sym typeface="Dela Gothic One"/>
            </a:endParaRPr>
          </a:p>
          <a:p>
            <a:pPr marL="0" lvl="0" indent="0" algn="ctr" rtl="0">
              <a:spcBef>
                <a:spcPts val="0"/>
              </a:spcBef>
              <a:spcAft>
                <a:spcPts val="0"/>
              </a:spcAft>
              <a:buNone/>
            </a:pPr>
            <a:endParaRPr lang="en-AU" sz="1400" dirty="0">
              <a:solidFill>
                <a:schemeClr val="dk1"/>
              </a:solidFill>
              <a:latin typeface="Dela Gothic One"/>
              <a:ea typeface="Dela Gothic One"/>
              <a:cs typeface="Dela Gothic One"/>
              <a:sym typeface="Dela Gothic One"/>
            </a:endParaRPr>
          </a:p>
        </p:txBody>
      </p:sp>
    </p:spTree>
    <p:extLst>
      <p:ext uri="{BB962C8B-B14F-4D97-AF65-F5344CB8AC3E}">
        <p14:creationId xmlns:p14="http://schemas.microsoft.com/office/powerpoint/2010/main" val="26714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FE6C-188C-664E-0626-1666C03AC2AE}"/>
              </a:ext>
            </a:extLst>
          </p:cNvPr>
          <p:cNvSpPr>
            <a:spLocks noGrp="1"/>
          </p:cNvSpPr>
          <p:nvPr>
            <p:ph type="title"/>
          </p:nvPr>
        </p:nvSpPr>
        <p:spPr/>
        <p:txBody>
          <a:bodyPr/>
          <a:lstStyle/>
          <a:p>
            <a:r>
              <a:rPr lang="en-US" dirty="0"/>
              <a:t>Resources</a:t>
            </a:r>
            <a:endParaRPr lang="en-AU" dirty="0"/>
          </a:p>
        </p:txBody>
      </p:sp>
      <p:sp>
        <p:nvSpPr>
          <p:cNvPr id="3" name="Google Shape;1445;p61">
            <a:extLst>
              <a:ext uri="{FF2B5EF4-FFF2-40B4-BE49-F238E27FC236}">
                <a16:creationId xmlns:a16="http://schemas.microsoft.com/office/drawing/2014/main" id="{407A800C-AA57-7067-6DBF-F527810D1306}"/>
              </a:ext>
            </a:extLst>
          </p:cNvPr>
          <p:cNvSpPr txBox="1"/>
          <p:nvPr/>
        </p:nvSpPr>
        <p:spPr>
          <a:xfrm>
            <a:off x="721895" y="1230673"/>
            <a:ext cx="7291137" cy="67924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Dela Gothic One"/>
                <a:ea typeface="Dela Gothic One"/>
                <a:cs typeface="Dela Gothic One"/>
                <a:sym typeface="Dela Gothic One"/>
              </a:rPr>
              <a:t>Dataset: </a:t>
            </a:r>
            <a:r>
              <a:rPr lang="en-US" sz="1800" dirty="0">
                <a:solidFill>
                  <a:schemeClr val="dk1"/>
                </a:solidFill>
                <a:latin typeface="Dela Gothic One"/>
                <a:ea typeface="Dela Gothic One"/>
                <a:cs typeface="Dela Gothic One"/>
                <a:sym typeface="Dela Gothic One"/>
                <a:hlinkClick r:id="rId3"/>
              </a:rPr>
              <a:t>https://www.kaggle.com/datasets/fedesoriano/stroke-prediction-dataset</a:t>
            </a:r>
            <a:r>
              <a:rPr lang="en-US" sz="1800" dirty="0">
                <a:solidFill>
                  <a:schemeClr val="dk1"/>
                </a:solidFill>
                <a:latin typeface="Dela Gothic One"/>
                <a:ea typeface="Dela Gothic One"/>
                <a:cs typeface="Dela Gothic One"/>
                <a:sym typeface="Dela Gothic One"/>
              </a:rPr>
              <a:t>  (Kaggle)</a:t>
            </a:r>
          </a:p>
        </p:txBody>
      </p:sp>
    </p:spTree>
    <p:extLst>
      <p:ext uri="{BB962C8B-B14F-4D97-AF65-F5344CB8AC3E}">
        <p14:creationId xmlns:p14="http://schemas.microsoft.com/office/powerpoint/2010/main" val="273473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0"/>
          <p:cNvSpPr/>
          <p:nvPr/>
        </p:nvSpPr>
        <p:spPr>
          <a:xfrm>
            <a:off x="4701228" y="3564948"/>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701228" y="2476624"/>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4701228" y="138830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920528" y="3564948"/>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920528" y="2476624"/>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920528" y="138830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900" dirty="0">
                <a:solidFill>
                  <a:schemeClr val="bg2">
                    <a:lumMod val="75000"/>
                  </a:schemeClr>
                </a:solidFill>
              </a:rPr>
              <a:t>Content</a:t>
            </a:r>
            <a:endParaRPr sz="2900" dirty="0">
              <a:solidFill>
                <a:schemeClr val="bg2">
                  <a:lumMod val="75000"/>
                </a:schemeClr>
              </a:solidFill>
            </a:endParaRPr>
          </a:p>
        </p:txBody>
      </p:sp>
      <p:sp>
        <p:nvSpPr>
          <p:cNvPr id="887" name="Google Shape;887;p40"/>
          <p:cNvSpPr txBox="1">
            <a:spLocks noGrp="1"/>
          </p:cNvSpPr>
          <p:nvPr>
            <p:ph type="title" idx="2"/>
          </p:nvPr>
        </p:nvSpPr>
        <p:spPr>
          <a:xfrm>
            <a:off x="920525" y="1506950"/>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888" name="Google Shape;888;p40"/>
          <p:cNvSpPr txBox="1">
            <a:spLocks noGrp="1"/>
          </p:cNvSpPr>
          <p:nvPr>
            <p:ph type="subTitle" idx="1"/>
          </p:nvPr>
        </p:nvSpPr>
        <p:spPr>
          <a:xfrm>
            <a:off x="1708638" y="1384863"/>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dirty="0"/>
              <a:t>Stroke &amp; Data</a:t>
            </a:r>
            <a:endParaRPr dirty="0"/>
          </a:p>
        </p:txBody>
      </p:sp>
      <p:sp>
        <p:nvSpPr>
          <p:cNvPr id="890" name="Google Shape;890;p40"/>
          <p:cNvSpPr txBox="1">
            <a:spLocks noGrp="1"/>
          </p:cNvSpPr>
          <p:nvPr>
            <p:ph type="title" idx="4"/>
          </p:nvPr>
        </p:nvSpPr>
        <p:spPr>
          <a:xfrm>
            <a:off x="920525" y="2595285"/>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891" name="Google Shape;891;p40"/>
          <p:cNvSpPr txBox="1">
            <a:spLocks noGrp="1"/>
          </p:cNvSpPr>
          <p:nvPr>
            <p:ph type="subTitle" idx="5"/>
          </p:nvPr>
        </p:nvSpPr>
        <p:spPr>
          <a:xfrm>
            <a:off x="1715781" y="2437443"/>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dirty="0">
                <a:solidFill>
                  <a:schemeClr val="tx1">
                    <a:lumMod val="95000"/>
                    <a:lumOff val="5000"/>
                  </a:schemeClr>
                </a:solidFill>
                <a:latin typeface="Dela Gothic One" panose="020B0604020202020204" charset="-128"/>
                <a:ea typeface="Dela Gothic One" panose="020B0604020202020204" charset="-128"/>
              </a:rPr>
              <a:t>Exploratory Data Analysis</a:t>
            </a:r>
            <a:endParaRPr dirty="0">
              <a:latin typeface="Dela Gothic One" panose="020B0604020202020204" charset="-128"/>
              <a:ea typeface="Dela Gothic One" panose="020B0604020202020204" charset="-128"/>
            </a:endParaRPr>
          </a:p>
        </p:txBody>
      </p:sp>
      <p:sp>
        <p:nvSpPr>
          <p:cNvPr id="893" name="Google Shape;893;p40"/>
          <p:cNvSpPr txBox="1">
            <a:spLocks noGrp="1"/>
          </p:cNvSpPr>
          <p:nvPr>
            <p:ph type="title" idx="7"/>
          </p:nvPr>
        </p:nvSpPr>
        <p:spPr>
          <a:xfrm>
            <a:off x="920525" y="3683597"/>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896" name="Google Shape;896;p40"/>
          <p:cNvSpPr txBox="1">
            <a:spLocks noGrp="1"/>
          </p:cNvSpPr>
          <p:nvPr>
            <p:ph type="title" idx="13"/>
          </p:nvPr>
        </p:nvSpPr>
        <p:spPr>
          <a:xfrm>
            <a:off x="4701225" y="1506950"/>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897" name="Google Shape;897;p40"/>
          <p:cNvSpPr txBox="1">
            <a:spLocks noGrp="1"/>
          </p:cNvSpPr>
          <p:nvPr>
            <p:ph type="subTitle" idx="14"/>
          </p:nvPr>
        </p:nvSpPr>
        <p:spPr>
          <a:xfrm>
            <a:off x="1588850" y="3527987"/>
            <a:ext cx="2858700" cy="306000"/>
          </a:xfrm>
          <a:prstGeom prst="rect">
            <a:avLst/>
          </a:prstGeom>
        </p:spPr>
        <p:txBody>
          <a:bodyPr spcFirstLastPara="1" wrap="square" lIns="91425" tIns="91425" rIns="91425" bIns="91425" anchor="t" anchorCtr="0">
            <a:noAutofit/>
          </a:bodyPr>
          <a:lstStyle/>
          <a:p>
            <a:pPr lvl="0"/>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Data</a:t>
            </a:r>
          </a:p>
          <a:p>
            <a:pPr lvl="0"/>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Pre-processing</a:t>
            </a:r>
          </a:p>
        </p:txBody>
      </p:sp>
      <p:sp>
        <p:nvSpPr>
          <p:cNvPr id="899" name="Google Shape;899;p40"/>
          <p:cNvSpPr txBox="1">
            <a:spLocks noGrp="1"/>
          </p:cNvSpPr>
          <p:nvPr>
            <p:ph type="title" idx="16"/>
          </p:nvPr>
        </p:nvSpPr>
        <p:spPr>
          <a:xfrm>
            <a:off x="4701225" y="2595285"/>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05</a:t>
            </a:r>
            <a:endParaRPr/>
          </a:p>
        </p:txBody>
      </p:sp>
      <p:sp>
        <p:nvSpPr>
          <p:cNvPr id="900" name="Google Shape;900;p40"/>
          <p:cNvSpPr txBox="1">
            <a:spLocks noGrp="1"/>
          </p:cNvSpPr>
          <p:nvPr>
            <p:ph type="subTitle" idx="17"/>
          </p:nvPr>
        </p:nvSpPr>
        <p:spPr>
          <a:xfrm>
            <a:off x="5403612" y="1487323"/>
            <a:ext cx="3268900" cy="306000"/>
          </a:xfrm>
          <a:prstGeom prst="rect">
            <a:avLst/>
          </a:prstGeom>
        </p:spPr>
        <p:txBody>
          <a:bodyPr spcFirstLastPara="1" wrap="square" lIns="91425" tIns="91425" rIns="91425" bIns="91425" anchor="t" anchorCtr="0">
            <a:noAutofit/>
          </a:bodyPr>
          <a:lstStyle/>
          <a:p>
            <a:pPr marL="0" indent="0">
              <a:spcAft>
                <a:spcPts val="1200"/>
              </a:spcAft>
            </a:pPr>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The Model Selection</a:t>
            </a:r>
          </a:p>
          <a:p>
            <a:pPr marL="0" lvl="0" indent="0" algn="l" rtl="0">
              <a:spcBef>
                <a:spcPts val="0"/>
              </a:spcBef>
              <a:spcAft>
                <a:spcPts val="1200"/>
              </a:spcAft>
              <a:buNone/>
            </a:pPr>
            <a:endParaRPr dirty="0"/>
          </a:p>
        </p:txBody>
      </p:sp>
      <p:sp>
        <p:nvSpPr>
          <p:cNvPr id="902" name="Google Shape;902;p40"/>
          <p:cNvSpPr txBox="1">
            <a:spLocks noGrp="1"/>
          </p:cNvSpPr>
          <p:nvPr>
            <p:ph type="title" idx="19"/>
          </p:nvPr>
        </p:nvSpPr>
        <p:spPr>
          <a:xfrm>
            <a:off x="4701225" y="3683597"/>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06</a:t>
            </a:r>
            <a:endParaRPr/>
          </a:p>
        </p:txBody>
      </p:sp>
      <p:sp>
        <p:nvSpPr>
          <p:cNvPr id="903" name="Google Shape;903;p40"/>
          <p:cNvSpPr txBox="1">
            <a:spLocks noGrp="1"/>
          </p:cNvSpPr>
          <p:nvPr>
            <p:ph type="subTitle" idx="20"/>
          </p:nvPr>
        </p:nvSpPr>
        <p:spPr>
          <a:xfrm>
            <a:off x="5482194" y="3632897"/>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Conclusion</a:t>
            </a:r>
          </a:p>
          <a:p>
            <a:pPr marL="0" lvl="0" indent="0" algn="l" rtl="0">
              <a:spcBef>
                <a:spcPts val="0"/>
              </a:spcBef>
              <a:spcAft>
                <a:spcPts val="1200"/>
              </a:spcAft>
              <a:buNone/>
            </a:pPr>
            <a:endParaRPr dirty="0">
              <a:solidFill>
                <a:schemeClr val="tx1"/>
              </a:solidFill>
              <a:latin typeface="Dela Gothic One" panose="020B0604020202020204" charset="-128"/>
              <a:ea typeface="Dela Gothic One" panose="020B0604020202020204" charset="-128"/>
            </a:endParaRPr>
          </a:p>
        </p:txBody>
      </p:sp>
      <p:sp>
        <p:nvSpPr>
          <p:cNvPr id="905" name="Google Shape;905;p40"/>
          <p:cNvSpPr/>
          <p:nvPr/>
        </p:nvSpPr>
        <p:spPr>
          <a:xfrm rot="10800000">
            <a:off x="8459494" y="1334033"/>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10">
            <a:extLst>
              <a:ext uri="{FF2B5EF4-FFF2-40B4-BE49-F238E27FC236}">
                <a16:creationId xmlns:a16="http://schemas.microsoft.com/office/drawing/2014/main" id="{C60DBC2E-720D-409E-42F0-127174CC81C7}"/>
              </a:ext>
            </a:extLst>
          </p:cNvPr>
          <p:cNvSpPr>
            <a:spLocks noGrp="1"/>
          </p:cNvSpPr>
          <p:nvPr>
            <p:ph type="subTitle" idx="8"/>
          </p:nvPr>
        </p:nvSpPr>
        <p:spPr>
          <a:xfrm>
            <a:off x="5294798" y="2564607"/>
            <a:ext cx="3149113" cy="524184"/>
          </a:xfrm>
        </p:spPr>
        <p:txBody>
          <a:bodyPr/>
          <a:lstStyle/>
          <a:p>
            <a:r>
              <a:rPr lang="en-US" dirty="0"/>
              <a:t>Feature Importance</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1"/>
          <p:cNvSpPr txBox="1">
            <a:spLocks noGrp="1"/>
          </p:cNvSpPr>
          <p:nvPr>
            <p:ph type="title"/>
          </p:nvPr>
        </p:nvSpPr>
        <p:spPr>
          <a:xfrm>
            <a:off x="933911" y="323181"/>
            <a:ext cx="6954300" cy="7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400" dirty="0"/>
              <a:t>Stroke</a:t>
            </a:r>
            <a:endParaRPr sz="2400" dirty="0"/>
          </a:p>
        </p:txBody>
      </p:sp>
      <p:sp>
        <p:nvSpPr>
          <p:cNvPr id="911" name="Google Shape;911;p41"/>
          <p:cNvSpPr txBox="1">
            <a:spLocks noGrp="1"/>
          </p:cNvSpPr>
          <p:nvPr>
            <p:ph type="subTitle" idx="1"/>
          </p:nvPr>
        </p:nvSpPr>
        <p:spPr>
          <a:xfrm>
            <a:off x="2422206" y="985654"/>
            <a:ext cx="4300063" cy="145750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AU" b="0" i="0" dirty="0">
                <a:solidFill>
                  <a:schemeClr val="tx2">
                    <a:lumMod val="50000"/>
                  </a:schemeClr>
                </a:solidFill>
                <a:effectLst/>
                <a:latin typeface="arial" panose="020B0604020202020204" pitchFamily="34" charset="0"/>
              </a:rPr>
              <a:t>“A stroke, sometimes called a brain attack, </a:t>
            </a:r>
            <a:r>
              <a:rPr lang="en-AU" b="1" i="0" dirty="0">
                <a:solidFill>
                  <a:schemeClr val="tx2">
                    <a:lumMod val="50000"/>
                  </a:schemeClr>
                </a:solidFill>
                <a:effectLst/>
                <a:latin typeface="arial" panose="020B0604020202020204" pitchFamily="34" charset="0"/>
              </a:rPr>
              <a:t>occurs when something blocks blood supply to part of the brain or when a blood vessel in the brain bursts</a:t>
            </a:r>
            <a:r>
              <a:rPr lang="en-AU" dirty="0">
                <a:solidFill>
                  <a:schemeClr val="tx2">
                    <a:lumMod val="50000"/>
                  </a:schemeClr>
                </a:solidFill>
                <a:latin typeface="arial" panose="020B0604020202020204" pitchFamily="34" charset="0"/>
              </a:rPr>
              <a:t>”.</a:t>
            </a:r>
            <a:r>
              <a:rPr lang="en-AU" b="0" i="0" dirty="0">
                <a:solidFill>
                  <a:schemeClr val="tx2">
                    <a:lumMod val="50000"/>
                  </a:schemeClr>
                </a:solidFill>
                <a:effectLst/>
                <a:latin typeface="arial" panose="020B0604020202020204" pitchFamily="34" charset="0"/>
              </a:rPr>
              <a:t> </a:t>
            </a:r>
            <a:r>
              <a:rPr lang="en-AU" dirty="0">
                <a:solidFill>
                  <a:schemeClr val="tx2">
                    <a:lumMod val="50000"/>
                  </a:schemeClr>
                </a:solidFill>
                <a:latin typeface="arial" panose="020B0604020202020204" pitchFamily="34" charset="0"/>
              </a:rPr>
              <a:t>(CDC)</a:t>
            </a:r>
          </a:p>
          <a:p>
            <a:pPr marL="0" lvl="0" indent="0" algn="r" rtl="0">
              <a:spcBef>
                <a:spcPts val="0"/>
              </a:spcBef>
              <a:spcAft>
                <a:spcPts val="0"/>
              </a:spcAft>
              <a:buClr>
                <a:schemeClr val="dk1"/>
              </a:buClr>
              <a:buSzPts val="1100"/>
              <a:buFont typeface="Arial"/>
              <a:buNone/>
            </a:pPr>
            <a:endParaRPr lang="en-AU" dirty="0">
              <a:solidFill>
                <a:schemeClr val="tx2">
                  <a:lumMod val="50000"/>
                </a:schemeClr>
              </a:solidFill>
              <a:latin typeface="arial" panose="020B0604020202020204" pitchFamily="34" charset="0"/>
            </a:endParaRPr>
          </a:p>
          <a:p>
            <a:pPr marL="0" lvl="0" indent="0" algn="r" rtl="0">
              <a:spcBef>
                <a:spcPts val="0"/>
              </a:spcBef>
              <a:spcAft>
                <a:spcPts val="0"/>
              </a:spcAft>
              <a:buClr>
                <a:schemeClr val="dk1"/>
              </a:buClr>
              <a:buSzPts val="1100"/>
              <a:buFont typeface="Arial"/>
              <a:buNone/>
            </a:pPr>
            <a:endParaRPr lang="en-AU" dirty="0">
              <a:solidFill>
                <a:schemeClr val="tx2">
                  <a:lumMod val="50000"/>
                </a:schemeClr>
              </a:solidFill>
              <a:latin typeface="arial" panose="020B0604020202020204" pitchFamily="34" charset="0"/>
            </a:endParaRPr>
          </a:p>
          <a:p>
            <a:pPr marL="139700" indent="0" algn="l" fontAlgn="base"/>
            <a:r>
              <a:rPr lang="en-AU" dirty="0">
                <a:solidFill>
                  <a:schemeClr val="tx2">
                    <a:lumMod val="50000"/>
                  </a:schemeClr>
                </a:solidFill>
                <a:latin typeface="Oxygen" panose="020B0604020202020204" pitchFamily="2" charset="0"/>
              </a:rPr>
              <a:t>“</a:t>
            </a:r>
            <a:r>
              <a:rPr lang="en-AU" b="0" i="0" dirty="0">
                <a:solidFill>
                  <a:schemeClr val="tx2">
                    <a:lumMod val="50000"/>
                  </a:schemeClr>
                </a:solidFill>
                <a:effectLst/>
                <a:latin typeface="Oxygen" panose="020B0604020202020204" pitchFamily="2" charset="0"/>
              </a:rPr>
              <a:t>100,000 people have strokes each year”. (Stroke Association</a:t>
            </a:r>
            <a:r>
              <a:rPr lang="en-AU" dirty="0">
                <a:solidFill>
                  <a:schemeClr val="tx2">
                    <a:lumMod val="50000"/>
                  </a:schemeClr>
                </a:solidFill>
                <a:latin typeface="Oxygen" panose="020B0604020202020204" pitchFamily="2" charset="0"/>
              </a:rPr>
              <a:t>)</a:t>
            </a:r>
          </a:p>
          <a:p>
            <a:pPr marL="139700" indent="0" algn="l" fontAlgn="base"/>
            <a:endParaRPr lang="en-AU" dirty="0">
              <a:solidFill>
                <a:schemeClr val="tx2">
                  <a:lumMod val="50000"/>
                </a:schemeClr>
              </a:solidFill>
              <a:latin typeface="Oxygen" panose="020B0604020202020204" pitchFamily="2" charset="0"/>
            </a:endParaRPr>
          </a:p>
          <a:p>
            <a:pPr marL="139700" indent="0" algn="l" fontAlgn="base"/>
            <a:endParaRPr lang="en-AU" b="0" i="0" dirty="0">
              <a:solidFill>
                <a:schemeClr val="tx2">
                  <a:lumMod val="50000"/>
                </a:schemeClr>
              </a:solidFill>
              <a:effectLst/>
              <a:latin typeface="Oxygen" panose="020B0604020202020204" pitchFamily="2" charset="0"/>
            </a:endParaRPr>
          </a:p>
          <a:p>
            <a:pPr marL="139700" indent="0" algn="l" fontAlgn="base"/>
            <a:r>
              <a:rPr lang="en-AU" dirty="0">
                <a:solidFill>
                  <a:schemeClr val="tx2">
                    <a:lumMod val="50000"/>
                  </a:schemeClr>
                </a:solidFill>
                <a:latin typeface="Oxygen" panose="020B0604020202020204" pitchFamily="2" charset="0"/>
              </a:rPr>
              <a:t>2</a:t>
            </a:r>
            <a:r>
              <a:rPr lang="en-AU" baseline="30000" dirty="0">
                <a:solidFill>
                  <a:schemeClr val="tx2">
                    <a:lumMod val="50000"/>
                  </a:schemeClr>
                </a:solidFill>
                <a:latin typeface="Oxygen" panose="020B0604020202020204" pitchFamily="2" charset="0"/>
              </a:rPr>
              <a:t>nd</a:t>
            </a:r>
            <a:r>
              <a:rPr lang="en-AU" dirty="0">
                <a:solidFill>
                  <a:schemeClr val="tx2">
                    <a:lumMod val="50000"/>
                  </a:schemeClr>
                </a:solidFill>
                <a:latin typeface="Oxygen" panose="020B0604020202020204" pitchFamily="2" charset="0"/>
              </a:rPr>
              <a:t> leading cause of deaths (WHO).</a:t>
            </a:r>
            <a:endParaRPr lang="en-AU" b="0" i="0" dirty="0">
              <a:solidFill>
                <a:srgbClr val="333333"/>
              </a:solidFill>
              <a:effectLst/>
              <a:latin typeface="Oxygen" panose="020B0604020202020204" pitchFamily="2" charset="0"/>
            </a:endParaRPr>
          </a:p>
        </p:txBody>
      </p:sp>
      <p:grpSp>
        <p:nvGrpSpPr>
          <p:cNvPr id="912" name="Google Shape;912;p41"/>
          <p:cNvGrpSpPr/>
          <p:nvPr/>
        </p:nvGrpSpPr>
        <p:grpSpPr>
          <a:xfrm>
            <a:off x="1584012" y="4094126"/>
            <a:ext cx="1234560" cy="629147"/>
            <a:chOff x="6296642" y="-190142"/>
            <a:chExt cx="1370819" cy="698664"/>
          </a:xfrm>
        </p:grpSpPr>
        <p:sp>
          <p:nvSpPr>
            <p:cNvPr id="913" name="Google Shape;913;p41"/>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41"/>
          <p:cNvSpPr/>
          <p:nvPr/>
        </p:nvSpPr>
        <p:spPr>
          <a:xfrm rot="5400000">
            <a:off x="255766" y="147920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41"/>
          <p:cNvGrpSpPr/>
          <p:nvPr/>
        </p:nvGrpSpPr>
        <p:grpSpPr>
          <a:xfrm>
            <a:off x="115857" y="2655060"/>
            <a:ext cx="747564" cy="769809"/>
            <a:chOff x="9211376" y="3291325"/>
            <a:chExt cx="705316" cy="726303"/>
          </a:xfrm>
        </p:grpSpPr>
        <p:sp>
          <p:nvSpPr>
            <p:cNvPr id="921" name="Google Shape;921;p41"/>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35;p42">
            <a:extLst>
              <a:ext uri="{FF2B5EF4-FFF2-40B4-BE49-F238E27FC236}">
                <a16:creationId xmlns:a16="http://schemas.microsoft.com/office/drawing/2014/main" id="{F23F00A8-2F61-0476-339B-DB12BC053CF2}"/>
              </a:ext>
            </a:extLst>
          </p:cNvPr>
          <p:cNvSpPr/>
          <p:nvPr/>
        </p:nvSpPr>
        <p:spPr>
          <a:xfrm>
            <a:off x="7263580" y="154858"/>
            <a:ext cx="1466377" cy="136629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400" b="1" dirty="0">
                <a:latin typeface="Dela Gothic One" panose="020B0604020202020204" charset="-128"/>
                <a:ea typeface="Dela Gothic One" panose="020B0604020202020204" charset="-128"/>
              </a:rPr>
              <a:t>01</a:t>
            </a:r>
            <a:endParaRPr sz="4400" b="1" dirty="0">
              <a:latin typeface="Dela Gothic One" panose="020B0604020202020204" charset="-128"/>
              <a:ea typeface="Dela Gothic One" panose="020B0604020202020204" charset="-128"/>
            </a:endParaRPr>
          </a:p>
        </p:txBody>
      </p:sp>
    </p:spTree>
    <p:extLst>
      <p:ext uri="{BB962C8B-B14F-4D97-AF65-F5344CB8AC3E}">
        <p14:creationId xmlns:p14="http://schemas.microsoft.com/office/powerpoint/2010/main" val="165136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1"/>
          <p:cNvSpPr txBox="1">
            <a:spLocks noGrp="1"/>
          </p:cNvSpPr>
          <p:nvPr>
            <p:ph type="title"/>
          </p:nvPr>
        </p:nvSpPr>
        <p:spPr>
          <a:xfrm>
            <a:off x="998204" y="516063"/>
            <a:ext cx="6954300" cy="7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400" dirty="0"/>
              <a:t>Stroke dataset</a:t>
            </a:r>
            <a:endParaRPr sz="2400" dirty="0"/>
          </a:p>
        </p:txBody>
      </p:sp>
      <p:sp>
        <p:nvSpPr>
          <p:cNvPr id="911" name="Google Shape;911;p41"/>
          <p:cNvSpPr txBox="1">
            <a:spLocks noGrp="1"/>
          </p:cNvSpPr>
          <p:nvPr>
            <p:ph type="subTitle" idx="1"/>
          </p:nvPr>
        </p:nvSpPr>
        <p:spPr>
          <a:xfrm>
            <a:off x="1122042" y="1178535"/>
            <a:ext cx="4535808" cy="188613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tx2">
                    <a:lumMod val="50000"/>
                  </a:schemeClr>
                </a:solidFill>
                <a:latin typeface="Bahnschrift" panose="020B0502040204020203" pitchFamily="34" charset="0"/>
                <a:ea typeface="Dela Gothic One" panose="020B0604020202020204" charset="-128"/>
                <a:cs typeface="Arial" panose="020B0604020202020204" pitchFamily="34" charset="0"/>
              </a:rPr>
              <a:t>The dataset has in total 11 features, 5110 records. This dataset is an highly  Imbalanced dataset</a:t>
            </a:r>
            <a:r>
              <a:rPr lang="es" dirty="0">
                <a:solidFill>
                  <a:schemeClr val="tx2">
                    <a:lumMod val="50000"/>
                  </a:schemeClr>
                </a:solidFill>
              </a:rPr>
              <a:t>.</a:t>
            </a:r>
          </a:p>
          <a:p>
            <a:pPr marL="0" lvl="0" indent="0" algn="r" rtl="0">
              <a:spcBef>
                <a:spcPts val="0"/>
              </a:spcBef>
              <a:spcAft>
                <a:spcPts val="0"/>
              </a:spcAft>
              <a:buClr>
                <a:schemeClr val="dk1"/>
              </a:buClr>
              <a:buSzPts val="1100"/>
              <a:buFont typeface="Arial"/>
              <a:buNone/>
            </a:pPr>
            <a:endParaRPr lang="es" dirty="0">
              <a:solidFill>
                <a:schemeClr val="tx2">
                  <a:lumMod val="50000"/>
                </a:schemeClr>
              </a:solidFill>
            </a:endParaRPr>
          </a:p>
          <a:p>
            <a:pPr marL="0" lvl="0" indent="0" algn="r" rtl="0">
              <a:spcBef>
                <a:spcPts val="0"/>
              </a:spcBef>
              <a:spcAft>
                <a:spcPts val="0"/>
              </a:spcAft>
              <a:buClr>
                <a:schemeClr val="dk1"/>
              </a:buClr>
              <a:buSzPts val="1100"/>
              <a:buFont typeface="Arial"/>
              <a:buNone/>
            </a:pPr>
            <a:endParaRPr lang="es" dirty="0">
              <a:solidFill>
                <a:schemeClr val="tx2">
                  <a:lumMod val="50000"/>
                </a:schemeClr>
              </a:solidFill>
            </a:endParaRPr>
          </a:p>
          <a:p>
            <a:pPr marL="0" lvl="0" indent="0" algn="r" rtl="0">
              <a:spcBef>
                <a:spcPts val="0"/>
              </a:spcBef>
              <a:spcAft>
                <a:spcPts val="0"/>
              </a:spcAft>
              <a:buClr>
                <a:schemeClr val="dk1"/>
              </a:buClr>
              <a:buSzPts val="1100"/>
              <a:buFont typeface="Arial"/>
              <a:buNone/>
            </a:pPr>
            <a:r>
              <a:rPr lang="es" b="1" dirty="0">
                <a:solidFill>
                  <a:schemeClr val="tx2">
                    <a:lumMod val="50000"/>
                  </a:schemeClr>
                </a:solidFill>
              </a:rPr>
              <a:t>Can we predict if a patient is likely to get a stroke by looking at health parameters? </a:t>
            </a:r>
            <a:endParaRPr b="1" dirty="0">
              <a:solidFill>
                <a:schemeClr val="tx2">
                  <a:lumMod val="50000"/>
                </a:schemeClr>
              </a:solidFill>
            </a:endParaRPr>
          </a:p>
        </p:txBody>
      </p:sp>
      <p:grpSp>
        <p:nvGrpSpPr>
          <p:cNvPr id="912" name="Google Shape;912;p41"/>
          <p:cNvGrpSpPr/>
          <p:nvPr/>
        </p:nvGrpSpPr>
        <p:grpSpPr>
          <a:xfrm>
            <a:off x="1584012" y="4094126"/>
            <a:ext cx="1234560" cy="629147"/>
            <a:chOff x="6296642" y="-190142"/>
            <a:chExt cx="1370819" cy="698664"/>
          </a:xfrm>
        </p:grpSpPr>
        <p:sp>
          <p:nvSpPr>
            <p:cNvPr id="913" name="Google Shape;913;p41"/>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41"/>
          <p:cNvSpPr/>
          <p:nvPr/>
        </p:nvSpPr>
        <p:spPr>
          <a:xfrm rot="5400000">
            <a:off x="255766" y="147920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41"/>
          <p:cNvGrpSpPr/>
          <p:nvPr/>
        </p:nvGrpSpPr>
        <p:grpSpPr>
          <a:xfrm>
            <a:off x="115857" y="2655060"/>
            <a:ext cx="747564" cy="769809"/>
            <a:chOff x="9211376" y="3291325"/>
            <a:chExt cx="705316" cy="726303"/>
          </a:xfrm>
        </p:grpSpPr>
        <p:sp>
          <p:nvSpPr>
            <p:cNvPr id="921" name="Google Shape;921;p41"/>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rot="5400000">
            <a:off x="4824589" y="3608339"/>
            <a:ext cx="895652" cy="425454"/>
            <a:chOff x="5974875" y="3732400"/>
            <a:chExt cx="416350" cy="197775"/>
          </a:xfrm>
        </p:grpSpPr>
        <p:sp>
          <p:nvSpPr>
            <p:cNvPr id="924" name="Google Shape;924;p41"/>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0C07337-B27A-02B9-D3ED-CDBA99D69660}"/>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5958348" y="1243851"/>
            <a:ext cx="2145891" cy="2889128"/>
          </a:xfrm>
          <a:prstGeom prst="rect">
            <a:avLst/>
          </a:prstGeom>
          <a:ln>
            <a:noFill/>
          </a:ln>
          <a:effectLst>
            <a:outerShdw blurRad="292100" dist="139700" dir="2700000" algn="tl" rotWithShape="0">
              <a:srgbClr val="333333">
                <a:alpha val="65000"/>
              </a:srgbClr>
            </a:outerShdw>
          </a:effectLst>
        </p:spPr>
      </p:pic>
      <p:sp>
        <p:nvSpPr>
          <p:cNvPr id="4" name="Google Shape;935;p42">
            <a:extLst>
              <a:ext uri="{FF2B5EF4-FFF2-40B4-BE49-F238E27FC236}">
                <a16:creationId xmlns:a16="http://schemas.microsoft.com/office/drawing/2014/main" id="{F23F00A8-2F61-0476-339B-DB12BC053CF2}"/>
              </a:ext>
            </a:extLst>
          </p:cNvPr>
          <p:cNvSpPr/>
          <p:nvPr/>
        </p:nvSpPr>
        <p:spPr>
          <a:xfrm>
            <a:off x="7263580" y="154858"/>
            <a:ext cx="1466377" cy="136629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400" b="1" dirty="0">
                <a:latin typeface="Dela Gothic One" panose="020B0604020202020204" charset="-128"/>
                <a:ea typeface="Dela Gothic One" panose="020B0604020202020204" charset="-128"/>
              </a:rPr>
              <a:t>01</a:t>
            </a:r>
            <a:endParaRPr sz="4400" b="1" dirty="0">
              <a:latin typeface="Dela Gothic One" panose="020B0604020202020204" charset="-128"/>
              <a:ea typeface="Dela Gothic One" panose="020B060402020202020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grpSp>
        <p:nvGrpSpPr>
          <p:cNvPr id="930" name="Google Shape;930;p42"/>
          <p:cNvGrpSpPr/>
          <p:nvPr/>
        </p:nvGrpSpPr>
        <p:grpSpPr>
          <a:xfrm>
            <a:off x="116049" y="3813454"/>
            <a:ext cx="1439677" cy="631352"/>
            <a:chOff x="4263500" y="545525"/>
            <a:chExt cx="1598575" cy="701112"/>
          </a:xfrm>
        </p:grpSpPr>
        <p:sp>
          <p:nvSpPr>
            <p:cNvPr id="931" name="Google Shape;931;p4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2"/>
          <p:cNvSpPr txBox="1">
            <a:spLocks noGrp="1"/>
          </p:cNvSpPr>
          <p:nvPr>
            <p:ph type="title"/>
          </p:nvPr>
        </p:nvSpPr>
        <p:spPr>
          <a:xfrm>
            <a:off x="865278" y="507497"/>
            <a:ext cx="74000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s" dirty="0"/>
              <a:t>Feature Correlation</a:t>
            </a:r>
            <a:endParaRPr dirty="0"/>
          </a:p>
        </p:txBody>
      </p:sp>
      <p:sp>
        <p:nvSpPr>
          <p:cNvPr id="939" name="Google Shape;939;p42"/>
          <p:cNvSpPr/>
          <p:nvPr/>
        </p:nvSpPr>
        <p:spPr>
          <a:xfrm>
            <a:off x="6616078" y="1463965"/>
            <a:ext cx="2206453" cy="2118505"/>
          </a:xfrm>
          <a:custGeom>
            <a:avLst/>
            <a:gdLst/>
            <a:ahLst/>
            <a:cxnLst/>
            <a:rect l="l" t="t" r="r" b="b"/>
            <a:pathLst>
              <a:path w="101950" h="92744" extrusionOk="0">
                <a:moveTo>
                  <a:pt x="90646" y="74013"/>
                </a:moveTo>
                <a:cubicBezTo>
                  <a:pt x="90849" y="74378"/>
                  <a:pt x="90991" y="74743"/>
                  <a:pt x="91132" y="75127"/>
                </a:cubicBezTo>
                <a:lnTo>
                  <a:pt x="91112" y="75148"/>
                </a:lnTo>
                <a:cubicBezTo>
                  <a:pt x="90970" y="74763"/>
                  <a:pt x="90829" y="74378"/>
                  <a:pt x="90646" y="74013"/>
                </a:cubicBezTo>
                <a:close/>
                <a:moveTo>
                  <a:pt x="39553" y="0"/>
                </a:moveTo>
                <a:cubicBezTo>
                  <a:pt x="37219" y="0"/>
                  <a:pt x="34844" y="734"/>
                  <a:pt x="32734" y="2307"/>
                </a:cubicBezTo>
                <a:cubicBezTo>
                  <a:pt x="29696" y="4575"/>
                  <a:pt x="28116" y="7674"/>
                  <a:pt x="27751" y="11422"/>
                </a:cubicBezTo>
                <a:cubicBezTo>
                  <a:pt x="27711" y="11989"/>
                  <a:pt x="27569" y="12273"/>
                  <a:pt x="26961" y="12293"/>
                </a:cubicBezTo>
                <a:cubicBezTo>
                  <a:pt x="26191" y="12354"/>
                  <a:pt x="25442" y="12516"/>
                  <a:pt x="24753" y="12779"/>
                </a:cubicBezTo>
                <a:cubicBezTo>
                  <a:pt x="19912" y="14420"/>
                  <a:pt x="16570" y="19200"/>
                  <a:pt x="16509" y="24568"/>
                </a:cubicBezTo>
                <a:cubicBezTo>
                  <a:pt x="16509" y="25034"/>
                  <a:pt x="16509" y="25358"/>
                  <a:pt x="15962" y="25621"/>
                </a:cubicBezTo>
                <a:cubicBezTo>
                  <a:pt x="9966" y="28559"/>
                  <a:pt x="6624" y="35142"/>
                  <a:pt x="7839" y="41725"/>
                </a:cubicBezTo>
                <a:cubicBezTo>
                  <a:pt x="7961" y="42313"/>
                  <a:pt x="7920" y="42697"/>
                  <a:pt x="7313" y="43102"/>
                </a:cubicBezTo>
                <a:cubicBezTo>
                  <a:pt x="1013" y="47316"/>
                  <a:pt x="0" y="57181"/>
                  <a:pt x="5024" y="62103"/>
                </a:cubicBezTo>
                <a:cubicBezTo>
                  <a:pt x="5510" y="62589"/>
                  <a:pt x="5469" y="62873"/>
                  <a:pt x="5125" y="63419"/>
                </a:cubicBezTo>
                <a:cubicBezTo>
                  <a:pt x="851" y="70104"/>
                  <a:pt x="3018" y="78996"/>
                  <a:pt x="9865" y="82967"/>
                </a:cubicBezTo>
                <a:cubicBezTo>
                  <a:pt x="10250" y="83189"/>
                  <a:pt x="10533" y="83554"/>
                  <a:pt x="10655" y="83979"/>
                </a:cubicBezTo>
                <a:cubicBezTo>
                  <a:pt x="12760" y="89620"/>
                  <a:pt x="17663" y="92743"/>
                  <a:pt x="22687" y="92743"/>
                </a:cubicBezTo>
                <a:cubicBezTo>
                  <a:pt x="24916" y="92743"/>
                  <a:pt x="27168" y="92129"/>
                  <a:pt x="29209" y="90846"/>
                </a:cubicBezTo>
                <a:cubicBezTo>
                  <a:pt x="29391" y="90739"/>
                  <a:pt x="29590" y="90689"/>
                  <a:pt x="29788" y="90689"/>
                </a:cubicBezTo>
                <a:cubicBezTo>
                  <a:pt x="29965" y="90689"/>
                  <a:pt x="30141" y="90729"/>
                  <a:pt x="30303" y="90806"/>
                </a:cubicBezTo>
                <a:cubicBezTo>
                  <a:pt x="31921" y="91345"/>
                  <a:pt x="33583" y="91606"/>
                  <a:pt x="35229" y="91606"/>
                </a:cubicBezTo>
                <a:cubicBezTo>
                  <a:pt x="39644" y="91606"/>
                  <a:pt x="43944" y="89727"/>
                  <a:pt x="46954" y="86289"/>
                </a:cubicBezTo>
                <a:cubicBezTo>
                  <a:pt x="48959" y="84020"/>
                  <a:pt x="50357" y="81306"/>
                  <a:pt x="51046" y="78368"/>
                </a:cubicBezTo>
                <a:lnTo>
                  <a:pt x="51349" y="79422"/>
                </a:lnTo>
                <a:cubicBezTo>
                  <a:pt x="53520" y="86937"/>
                  <a:pt x="59989" y="91668"/>
                  <a:pt x="66844" y="91668"/>
                </a:cubicBezTo>
                <a:cubicBezTo>
                  <a:pt x="68563" y="91668"/>
                  <a:pt x="70305" y="91370"/>
                  <a:pt x="72011" y="90745"/>
                </a:cubicBezTo>
                <a:cubicBezTo>
                  <a:pt x="72114" y="90713"/>
                  <a:pt x="72219" y="90697"/>
                  <a:pt x="72324" y="90697"/>
                </a:cubicBezTo>
                <a:cubicBezTo>
                  <a:pt x="72546" y="90697"/>
                  <a:pt x="72763" y="90769"/>
                  <a:pt x="72942" y="90907"/>
                </a:cubicBezTo>
                <a:cubicBezTo>
                  <a:pt x="75029" y="92145"/>
                  <a:pt x="77276" y="92738"/>
                  <a:pt x="79478" y="92738"/>
                </a:cubicBezTo>
                <a:cubicBezTo>
                  <a:pt x="83690" y="92738"/>
                  <a:pt x="87740" y="90569"/>
                  <a:pt x="90201" y="86592"/>
                </a:cubicBezTo>
                <a:cubicBezTo>
                  <a:pt x="90829" y="85580"/>
                  <a:pt x="91051" y="84324"/>
                  <a:pt x="91740" y="83433"/>
                </a:cubicBezTo>
                <a:cubicBezTo>
                  <a:pt x="92409" y="82541"/>
                  <a:pt x="93705" y="82116"/>
                  <a:pt x="94616" y="81285"/>
                </a:cubicBezTo>
                <a:cubicBezTo>
                  <a:pt x="99660" y="76647"/>
                  <a:pt x="100633" y="69051"/>
                  <a:pt x="96905" y="63298"/>
                </a:cubicBezTo>
                <a:cubicBezTo>
                  <a:pt x="96683" y="62954"/>
                  <a:pt x="96440" y="62710"/>
                  <a:pt x="96865" y="62305"/>
                </a:cubicBezTo>
                <a:cubicBezTo>
                  <a:pt x="101949" y="57505"/>
                  <a:pt x="101139" y="48025"/>
                  <a:pt x="95508" y="43710"/>
                </a:cubicBezTo>
                <a:cubicBezTo>
                  <a:pt x="94353" y="42819"/>
                  <a:pt x="94171" y="42049"/>
                  <a:pt x="94373" y="40753"/>
                </a:cubicBezTo>
                <a:cubicBezTo>
                  <a:pt x="95265" y="34716"/>
                  <a:pt x="91659" y="28194"/>
                  <a:pt x="86149" y="25642"/>
                </a:cubicBezTo>
                <a:cubicBezTo>
                  <a:pt x="85724" y="25500"/>
                  <a:pt x="85461" y="25054"/>
                  <a:pt x="85521" y="24629"/>
                </a:cubicBezTo>
                <a:cubicBezTo>
                  <a:pt x="85582" y="20821"/>
                  <a:pt x="83881" y="17215"/>
                  <a:pt x="80944" y="14805"/>
                </a:cubicBezTo>
                <a:cubicBezTo>
                  <a:pt x="79364" y="13447"/>
                  <a:pt x="77399" y="12576"/>
                  <a:pt x="75333" y="12333"/>
                </a:cubicBezTo>
                <a:cubicBezTo>
                  <a:pt x="74765" y="12252"/>
                  <a:pt x="74320" y="12232"/>
                  <a:pt x="74320" y="11402"/>
                </a:cubicBezTo>
                <a:cubicBezTo>
                  <a:pt x="74300" y="10044"/>
                  <a:pt x="73874" y="8768"/>
                  <a:pt x="73388" y="7492"/>
                </a:cubicBezTo>
                <a:cubicBezTo>
                  <a:pt x="71788" y="3279"/>
                  <a:pt x="67352" y="119"/>
                  <a:pt x="62855" y="38"/>
                </a:cubicBezTo>
                <a:cubicBezTo>
                  <a:pt x="62774" y="36"/>
                  <a:pt x="62693" y="35"/>
                  <a:pt x="62612" y="35"/>
                </a:cubicBezTo>
                <a:cubicBezTo>
                  <a:pt x="57788" y="35"/>
                  <a:pt x="53506" y="2992"/>
                  <a:pt x="51633" y="7614"/>
                </a:cubicBezTo>
                <a:cubicBezTo>
                  <a:pt x="51430" y="8100"/>
                  <a:pt x="51268" y="8627"/>
                  <a:pt x="51025" y="9214"/>
                </a:cubicBezTo>
                <a:cubicBezTo>
                  <a:pt x="50904" y="8829"/>
                  <a:pt x="50823" y="8606"/>
                  <a:pt x="50742" y="8363"/>
                </a:cubicBezTo>
                <a:cubicBezTo>
                  <a:pt x="48957" y="3092"/>
                  <a:pt x="44343" y="0"/>
                  <a:pt x="39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42"/>
          <p:cNvSpPr/>
          <p:nvPr/>
        </p:nvSpPr>
        <p:spPr>
          <a:xfrm>
            <a:off x="6799636" y="1570776"/>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715315" y="3228858"/>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8370168" y="2322386"/>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42"/>
          <p:cNvGrpSpPr/>
          <p:nvPr/>
        </p:nvGrpSpPr>
        <p:grpSpPr>
          <a:xfrm>
            <a:off x="6661697" y="1463888"/>
            <a:ext cx="2128238" cy="2127754"/>
            <a:chOff x="6324025" y="1629500"/>
            <a:chExt cx="2009288" cy="2008831"/>
          </a:xfrm>
        </p:grpSpPr>
        <p:sp>
          <p:nvSpPr>
            <p:cNvPr id="944" name="Google Shape;944;p42"/>
            <p:cNvSpPr/>
            <p:nvPr/>
          </p:nvSpPr>
          <p:spPr>
            <a:xfrm>
              <a:off x="6324025" y="1629500"/>
              <a:ext cx="1004670" cy="2008831"/>
            </a:xfrm>
            <a:custGeom>
              <a:avLst/>
              <a:gdLst/>
              <a:ahLst/>
              <a:cxnLst/>
              <a:rect l="l" t="t" r="r" b="b"/>
              <a:pathLst>
                <a:path w="25543" h="48133" fill="none" extrusionOk="0">
                  <a:moveTo>
                    <a:pt x="25543" y="6393"/>
                  </a:moveTo>
                  <a:cubicBezTo>
                    <a:pt x="25543" y="2867"/>
                    <a:pt x="22848" y="1"/>
                    <a:pt x="19523" y="1"/>
                  </a:cubicBezTo>
                  <a:cubicBezTo>
                    <a:pt x="16197" y="1"/>
                    <a:pt x="13503" y="2867"/>
                    <a:pt x="13503" y="6393"/>
                  </a:cubicBezTo>
                  <a:lnTo>
                    <a:pt x="13503" y="6393"/>
                  </a:lnTo>
                  <a:cubicBezTo>
                    <a:pt x="10263" y="6479"/>
                    <a:pt x="7655" y="9289"/>
                    <a:pt x="7655" y="12757"/>
                  </a:cubicBezTo>
                  <a:cubicBezTo>
                    <a:pt x="7655" y="12901"/>
                    <a:pt x="7655" y="13073"/>
                    <a:pt x="7683" y="13216"/>
                  </a:cubicBezTo>
                  <a:cubicBezTo>
                    <a:pt x="4817" y="14391"/>
                    <a:pt x="2953" y="17201"/>
                    <a:pt x="3011" y="20297"/>
                  </a:cubicBezTo>
                  <a:cubicBezTo>
                    <a:pt x="3011" y="20927"/>
                    <a:pt x="3097" y="21587"/>
                    <a:pt x="3240" y="22189"/>
                  </a:cubicBezTo>
                  <a:cubicBezTo>
                    <a:pt x="1233" y="23364"/>
                    <a:pt x="1" y="25514"/>
                    <a:pt x="1" y="27865"/>
                  </a:cubicBezTo>
                  <a:cubicBezTo>
                    <a:pt x="1" y="29642"/>
                    <a:pt x="717" y="31333"/>
                    <a:pt x="2007" y="32595"/>
                  </a:cubicBezTo>
                  <a:cubicBezTo>
                    <a:pt x="1061" y="33827"/>
                    <a:pt x="574" y="35347"/>
                    <a:pt x="574" y="36923"/>
                  </a:cubicBezTo>
                  <a:cubicBezTo>
                    <a:pt x="545" y="39589"/>
                    <a:pt x="2036" y="42055"/>
                    <a:pt x="4444" y="43230"/>
                  </a:cubicBezTo>
                  <a:cubicBezTo>
                    <a:pt x="5247" y="46068"/>
                    <a:pt x="7741" y="48132"/>
                    <a:pt x="10693" y="48132"/>
                  </a:cubicBezTo>
                  <a:cubicBezTo>
                    <a:pt x="11983" y="48132"/>
                    <a:pt x="13245" y="47731"/>
                    <a:pt x="14305" y="46985"/>
                  </a:cubicBezTo>
                  <a:cubicBezTo>
                    <a:pt x="15251" y="47358"/>
                    <a:pt x="16255" y="47559"/>
                    <a:pt x="17258" y="47559"/>
                  </a:cubicBezTo>
                  <a:cubicBezTo>
                    <a:pt x="21816" y="47559"/>
                    <a:pt x="25543" y="43603"/>
                    <a:pt x="25543" y="38758"/>
                  </a:cubicBezTo>
                  <a:cubicBezTo>
                    <a:pt x="25543" y="38615"/>
                    <a:pt x="25543" y="38443"/>
                    <a:pt x="25514" y="38299"/>
                  </a:cubicBezTo>
                  <a:lnTo>
                    <a:pt x="25543" y="38299"/>
                  </a:lnTo>
                  <a:close/>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324025" y="2810317"/>
              <a:ext cx="389038" cy="218984"/>
            </a:xfrm>
            <a:custGeom>
              <a:avLst/>
              <a:gdLst/>
              <a:ahLst/>
              <a:cxnLst/>
              <a:rect l="l" t="t" r="r" b="b"/>
              <a:pathLst>
                <a:path w="9891" h="5247" fill="none" extrusionOk="0">
                  <a:moveTo>
                    <a:pt x="9891" y="1"/>
                  </a:moveTo>
                  <a:cubicBezTo>
                    <a:pt x="9891" y="2896"/>
                    <a:pt x="7683" y="5247"/>
                    <a:pt x="4931" y="5247"/>
                  </a:cubicBezTo>
                  <a:cubicBezTo>
                    <a:pt x="2208" y="5247"/>
                    <a:pt x="1" y="2896"/>
                    <a:pt x="1"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939649" y="3040020"/>
              <a:ext cx="389038" cy="218984"/>
            </a:xfrm>
            <a:custGeom>
              <a:avLst/>
              <a:gdLst/>
              <a:ahLst/>
              <a:cxnLst/>
              <a:rect l="l" t="t" r="r" b="b"/>
              <a:pathLst>
                <a:path w="9891" h="5247" fill="none" extrusionOk="0">
                  <a:moveTo>
                    <a:pt x="1" y="5247"/>
                  </a:moveTo>
                  <a:cubicBezTo>
                    <a:pt x="1" y="2351"/>
                    <a:pt x="2208" y="1"/>
                    <a:pt x="4932" y="1"/>
                  </a:cubicBezTo>
                  <a:cubicBezTo>
                    <a:pt x="7684" y="1"/>
                    <a:pt x="9891" y="2351"/>
                    <a:pt x="9891" y="5247"/>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533743" y="2141574"/>
              <a:ext cx="334916" cy="104129"/>
            </a:xfrm>
            <a:custGeom>
              <a:avLst/>
              <a:gdLst/>
              <a:ahLst/>
              <a:cxnLst/>
              <a:rect l="l" t="t" r="r" b="b"/>
              <a:pathLst>
                <a:path w="8515" h="2495" fill="none" extrusionOk="0">
                  <a:moveTo>
                    <a:pt x="1" y="2494"/>
                  </a:moveTo>
                  <a:cubicBezTo>
                    <a:pt x="2294" y="0"/>
                    <a:pt x="6221" y="0"/>
                    <a:pt x="8515"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619448" y="2519599"/>
              <a:ext cx="482610" cy="149620"/>
            </a:xfrm>
            <a:custGeom>
              <a:avLst/>
              <a:gdLst/>
              <a:ahLst/>
              <a:cxnLst/>
              <a:rect l="l" t="t" r="r" b="b"/>
              <a:pathLst>
                <a:path w="12270" h="3585" fill="none" extrusionOk="0">
                  <a:moveTo>
                    <a:pt x="12270" y="1"/>
                  </a:moveTo>
                  <a:cubicBezTo>
                    <a:pt x="8973" y="3584"/>
                    <a:pt x="3297" y="3584"/>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928400" y="2632072"/>
              <a:ext cx="263882" cy="82594"/>
            </a:xfrm>
            <a:custGeom>
              <a:avLst/>
              <a:gdLst/>
              <a:ahLst/>
              <a:cxnLst/>
              <a:rect l="l" t="t" r="r" b="b"/>
              <a:pathLst>
                <a:path w="6709" h="1979" fill="none" extrusionOk="0">
                  <a:moveTo>
                    <a:pt x="6708" y="0"/>
                  </a:moveTo>
                  <a:cubicBezTo>
                    <a:pt x="4902" y="1978"/>
                    <a:pt x="1806" y="1978"/>
                    <a:pt x="0" y="0"/>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664561" y="3355862"/>
              <a:ext cx="263882" cy="82594"/>
            </a:xfrm>
            <a:custGeom>
              <a:avLst/>
              <a:gdLst/>
              <a:ahLst/>
              <a:cxnLst/>
              <a:rect l="l" t="t" r="r" b="b"/>
              <a:pathLst>
                <a:path w="6709" h="1979" fill="none" extrusionOk="0">
                  <a:moveTo>
                    <a:pt x="6708" y="1"/>
                  </a:moveTo>
                  <a:cubicBezTo>
                    <a:pt x="4902" y="1979"/>
                    <a:pt x="1806" y="1979"/>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060320" y="2094916"/>
              <a:ext cx="263882" cy="81383"/>
            </a:xfrm>
            <a:custGeom>
              <a:avLst/>
              <a:gdLst/>
              <a:ahLst/>
              <a:cxnLst/>
              <a:rect l="l" t="t" r="r" b="b"/>
              <a:pathLst>
                <a:path w="6709" h="1950" fill="none" extrusionOk="0">
                  <a:moveTo>
                    <a:pt x="0" y="1949"/>
                  </a:moveTo>
                  <a:cubicBezTo>
                    <a:pt x="1806" y="0"/>
                    <a:pt x="4902" y="0"/>
                    <a:pt x="6708" y="1949"/>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460468" y="3118981"/>
              <a:ext cx="175934" cy="350616"/>
            </a:xfrm>
            <a:custGeom>
              <a:avLst/>
              <a:gdLst/>
              <a:ahLst/>
              <a:cxnLst/>
              <a:rect l="l" t="t" r="r" b="b"/>
              <a:pathLst>
                <a:path w="4473" h="8401" fill="none" extrusionOk="0">
                  <a:moveTo>
                    <a:pt x="1319" y="8400"/>
                  </a:moveTo>
                  <a:cubicBezTo>
                    <a:pt x="0" y="5161"/>
                    <a:pt x="1405" y="1405"/>
                    <a:pt x="4472"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692723" y="1871181"/>
              <a:ext cx="334916" cy="104129"/>
            </a:xfrm>
            <a:custGeom>
              <a:avLst/>
              <a:gdLst/>
              <a:ahLst/>
              <a:cxnLst/>
              <a:rect l="l" t="t" r="r" b="b"/>
              <a:pathLst>
                <a:path w="8515" h="2495" fill="none" extrusionOk="0">
                  <a:moveTo>
                    <a:pt x="1" y="2494"/>
                  </a:moveTo>
                  <a:cubicBezTo>
                    <a:pt x="2294" y="0"/>
                    <a:pt x="6221" y="0"/>
                    <a:pt x="8515"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7328643" y="1630710"/>
              <a:ext cx="1004670" cy="2007620"/>
            </a:xfrm>
            <a:custGeom>
              <a:avLst/>
              <a:gdLst/>
              <a:ahLst/>
              <a:cxnLst/>
              <a:rect l="l" t="t" r="r" b="b"/>
              <a:pathLst>
                <a:path w="25543" h="48104" fill="none" extrusionOk="0">
                  <a:moveTo>
                    <a:pt x="1" y="38299"/>
                  </a:moveTo>
                  <a:lnTo>
                    <a:pt x="1" y="38299"/>
                  </a:lnTo>
                  <a:cubicBezTo>
                    <a:pt x="1" y="38442"/>
                    <a:pt x="1" y="38586"/>
                    <a:pt x="1" y="38729"/>
                  </a:cubicBezTo>
                  <a:cubicBezTo>
                    <a:pt x="1" y="43602"/>
                    <a:pt x="3699" y="47530"/>
                    <a:pt x="8286" y="47530"/>
                  </a:cubicBezTo>
                  <a:cubicBezTo>
                    <a:pt x="9289" y="47530"/>
                    <a:pt x="10292" y="47329"/>
                    <a:pt x="11210" y="46956"/>
                  </a:cubicBezTo>
                  <a:cubicBezTo>
                    <a:pt x="12270" y="47702"/>
                    <a:pt x="13532" y="48103"/>
                    <a:pt x="14850" y="48103"/>
                  </a:cubicBezTo>
                  <a:cubicBezTo>
                    <a:pt x="17774" y="48103"/>
                    <a:pt x="20268" y="46068"/>
                    <a:pt x="21100" y="43230"/>
                  </a:cubicBezTo>
                  <a:cubicBezTo>
                    <a:pt x="23508" y="42026"/>
                    <a:pt x="24998" y="39560"/>
                    <a:pt x="24970" y="36894"/>
                  </a:cubicBezTo>
                  <a:cubicBezTo>
                    <a:pt x="24970" y="35318"/>
                    <a:pt x="24454" y="33827"/>
                    <a:pt x="23536" y="32566"/>
                  </a:cubicBezTo>
                  <a:cubicBezTo>
                    <a:pt x="24826" y="31333"/>
                    <a:pt x="25543" y="29613"/>
                    <a:pt x="25514" y="27836"/>
                  </a:cubicBezTo>
                  <a:cubicBezTo>
                    <a:pt x="25543" y="25514"/>
                    <a:pt x="24310" y="23335"/>
                    <a:pt x="22304" y="22188"/>
                  </a:cubicBezTo>
                  <a:cubicBezTo>
                    <a:pt x="22447" y="21558"/>
                    <a:pt x="22533" y="20927"/>
                    <a:pt x="22533" y="20268"/>
                  </a:cubicBezTo>
                  <a:cubicBezTo>
                    <a:pt x="22590" y="17172"/>
                    <a:pt x="20727" y="14362"/>
                    <a:pt x="17832" y="13187"/>
                  </a:cubicBezTo>
                  <a:cubicBezTo>
                    <a:pt x="17832" y="13044"/>
                    <a:pt x="17860" y="12900"/>
                    <a:pt x="17860" y="12728"/>
                  </a:cubicBezTo>
                  <a:cubicBezTo>
                    <a:pt x="17860" y="9260"/>
                    <a:pt x="15252" y="6450"/>
                    <a:pt x="12012" y="6364"/>
                  </a:cubicBezTo>
                  <a:lnTo>
                    <a:pt x="12012" y="6364"/>
                  </a:lnTo>
                  <a:cubicBezTo>
                    <a:pt x="12012" y="2838"/>
                    <a:pt x="9318" y="0"/>
                    <a:pt x="5992" y="0"/>
                  </a:cubicBezTo>
                  <a:cubicBezTo>
                    <a:pt x="2696" y="0"/>
                    <a:pt x="1" y="2867"/>
                    <a:pt x="1" y="6364"/>
                  </a:cubicBezTo>
                  <a:close/>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7944267" y="2810317"/>
              <a:ext cx="387936" cy="218984"/>
            </a:xfrm>
            <a:custGeom>
              <a:avLst/>
              <a:gdLst/>
              <a:ahLst/>
              <a:cxnLst/>
              <a:rect l="l" t="t" r="r" b="b"/>
              <a:pathLst>
                <a:path w="9863" h="5247" fill="none" extrusionOk="0">
                  <a:moveTo>
                    <a:pt x="1" y="1"/>
                  </a:moveTo>
                  <a:cubicBezTo>
                    <a:pt x="1" y="2896"/>
                    <a:pt x="2208" y="5247"/>
                    <a:pt x="4932" y="5247"/>
                  </a:cubicBezTo>
                  <a:cubicBezTo>
                    <a:pt x="7655" y="5247"/>
                    <a:pt x="9862" y="2896"/>
                    <a:pt x="9862"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328643" y="3040020"/>
              <a:ext cx="389038" cy="218984"/>
            </a:xfrm>
            <a:custGeom>
              <a:avLst/>
              <a:gdLst/>
              <a:ahLst/>
              <a:cxnLst/>
              <a:rect l="l" t="t" r="r" b="b"/>
              <a:pathLst>
                <a:path w="9891" h="5247" fill="none" extrusionOk="0">
                  <a:moveTo>
                    <a:pt x="9891" y="5247"/>
                  </a:moveTo>
                  <a:cubicBezTo>
                    <a:pt x="9891" y="2351"/>
                    <a:pt x="7684" y="1"/>
                    <a:pt x="4960" y="1"/>
                  </a:cubicBezTo>
                  <a:cubicBezTo>
                    <a:pt x="2208" y="1"/>
                    <a:pt x="1" y="2351"/>
                    <a:pt x="1" y="5247"/>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640292" y="2053896"/>
              <a:ext cx="334916" cy="104129"/>
            </a:xfrm>
            <a:custGeom>
              <a:avLst/>
              <a:gdLst/>
              <a:ahLst/>
              <a:cxnLst/>
              <a:rect l="l" t="t" r="r" b="b"/>
              <a:pathLst>
                <a:path w="8515" h="2495" fill="none" extrusionOk="0">
                  <a:moveTo>
                    <a:pt x="8515" y="2494"/>
                  </a:moveTo>
                  <a:cubicBezTo>
                    <a:pt x="6222" y="0"/>
                    <a:pt x="2294" y="0"/>
                    <a:pt x="1"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7554172" y="2519599"/>
              <a:ext cx="483750" cy="149620"/>
            </a:xfrm>
            <a:custGeom>
              <a:avLst/>
              <a:gdLst/>
              <a:ahLst/>
              <a:cxnLst/>
              <a:rect l="l" t="t" r="r" b="b"/>
              <a:pathLst>
                <a:path w="12299" h="3585" fill="none" extrusionOk="0">
                  <a:moveTo>
                    <a:pt x="0" y="1"/>
                  </a:moveTo>
                  <a:cubicBezTo>
                    <a:pt x="3326" y="3584"/>
                    <a:pt x="9002" y="3584"/>
                    <a:pt x="12298"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63945" y="2632072"/>
              <a:ext cx="263882" cy="82594"/>
            </a:xfrm>
            <a:custGeom>
              <a:avLst/>
              <a:gdLst/>
              <a:ahLst/>
              <a:cxnLst/>
              <a:rect l="l" t="t" r="r" b="b"/>
              <a:pathLst>
                <a:path w="6709" h="1979" fill="none" extrusionOk="0">
                  <a:moveTo>
                    <a:pt x="1" y="0"/>
                  </a:moveTo>
                  <a:cubicBezTo>
                    <a:pt x="1807" y="1978"/>
                    <a:pt x="4903" y="1978"/>
                    <a:pt x="6709" y="0"/>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7727784" y="3355862"/>
              <a:ext cx="265022" cy="82594"/>
            </a:xfrm>
            <a:custGeom>
              <a:avLst/>
              <a:gdLst/>
              <a:ahLst/>
              <a:cxnLst/>
              <a:rect l="l" t="t" r="r" b="b"/>
              <a:pathLst>
                <a:path w="6738" h="1979" fill="none" extrusionOk="0">
                  <a:moveTo>
                    <a:pt x="1" y="1"/>
                  </a:moveTo>
                  <a:cubicBezTo>
                    <a:pt x="1807" y="1979"/>
                    <a:pt x="4932" y="1979"/>
                    <a:pt x="6738"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332025" y="2094916"/>
              <a:ext cx="263882" cy="81383"/>
            </a:xfrm>
            <a:custGeom>
              <a:avLst/>
              <a:gdLst/>
              <a:ahLst/>
              <a:cxnLst/>
              <a:rect l="l" t="t" r="r" b="b"/>
              <a:pathLst>
                <a:path w="6709" h="1950" fill="none" extrusionOk="0">
                  <a:moveTo>
                    <a:pt x="6709" y="1949"/>
                  </a:moveTo>
                  <a:cubicBezTo>
                    <a:pt x="4903" y="0"/>
                    <a:pt x="1807" y="0"/>
                    <a:pt x="1" y="1949"/>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8020965" y="3118981"/>
              <a:ext cx="174794" cy="350616"/>
            </a:xfrm>
            <a:custGeom>
              <a:avLst/>
              <a:gdLst/>
              <a:ahLst/>
              <a:cxnLst/>
              <a:rect l="l" t="t" r="r" b="b"/>
              <a:pathLst>
                <a:path w="4444" h="8401" fill="none" extrusionOk="0">
                  <a:moveTo>
                    <a:pt x="3154" y="8400"/>
                  </a:moveTo>
                  <a:cubicBezTo>
                    <a:pt x="4444" y="5161"/>
                    <a:pt x="3039" y="1405"/>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628589" y="1871181"/>
              <a:ext cx="334916" cy="104129"/>
            </a:xfrm>
            <a:custGeom>
              <a:avLst/>
              <a:gdLst/>
              <a:ahLst/>
              <a:cxnLst/>
              <a:rect l="l" t="t" r="r" b="b"/>
              <a:pathLst>
                <a:path w="8515" h="2495" fill="none" extrusionOk="0">
                  <a:moveTo>
                    <a:pt x="8514" y="2494"/>
                  </a:moveTo>
                  <a:cubicBezTo>
                    <a:pt x="6221" y="0"/>
                    <a:pt x="2294" y="0"/>
                    <a:pt x="0"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4B89E56B-F067-4303-07B0-7D34A2E2A797}"/>
              </a:ext>
            </a:extLst>
          </p:cNvPr>
          <p:cNvPicPr>
            <a:picLocks noChangeAspect="1"/>
          </p:cNvPicPr>
          <p:nvPr/>
        </p:nvPicPr>
        <p:blipFill>
          <a:blip r:embed="rId3"/>
          <a:stretch>
            <a:fillRect/>
          </a:stretch>
        </p:blipFill>
        <p:spPr>
          <a:xfrm>
            <a:off x="2928762" y="1407319"/>
            <a:ext cx="3006942" cy="2641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pSp>
        <p:nvGrpSpPr>
          <p:cNvPr id="1082" name="Google Shape;1082;p47"/>
          <p:cNvGrpSpPr/>
          <p:nvPr/>
        </p:nvGrpSpPr>
        <p:grpSpPr>
          <a:xfrm rot="16200000">
            <a:off x="4055163" y="2500497"/>
            <a:ext cx="1415844" cy="677132"/>
            <a:chOff x="4263500" y="545525"/>
            <a:chExt cx="1598575" cy="701112"/>
          </a:xfrm>
        </p:grpSpPr>
        <p:sp>
          <p:nvSpPr>
            <p:cNvPr id="1083" name="Google Shape;1083;p47"/>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7"/>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47"/>
          <p:cNvSpPr/>
          <p:nvPr/>
        </p:nvSpPr>
        <p:spPr>
          <a:xfrm>
            <a:off x="6587696" y="3836650"/>
            <a:ext cx="1817875" cy="302450"/>
          </a:xfrm>
          <a:custGeom>
            <a:avLst/>
            <a:gdLst/>
            <a:ahLst/>
            <a:cxnLst/>
            <a:rect l="l" t="t" r="r" b="b"/>
            <a:pathLst>
              <a:path w="72715" h="12098" extrusionOk="0">
                <a:moveTo>
                  <a:pt x="36358" y="0"/>
                </a:moveTo>
                <a:cubicBezTo>
                  <a:pt x="16293" y="0"/>
                  <a:pt x="1" y="2700"/>
                  <a:pt x="1" y="6049"/>
                </a:cubicBezTo>
                <a:cubicBezTo>
                  <a:pt x="1" y="9399"/>
                  <a:pt x="16293" y="12098"/>
                  <a:pt x="36358" y="12098"/>
                </a:cubicBezTo>
                <a:cubicBezTo>
                  <a:pt x="56455" y="12098"/>
                  <a:pt x="72715" y="9399"/>
                  <a:pt x="72715" y="6049"/>
                </a:cubicBezTo>
                <a:cubicBezTo>
                  <a:pt x="72715" y="2700"/>
                  <a:pt x="56455" y="0"/>
                  <a:pt x="36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6390506" y="1646620"/>
            <a:ext cx="2058274" cy="2300800"/>
          </a:xfrm>
          <a:custGeom>
            <a:avLst/>
            <a:gdLst/>
            <a:ahLst/>
            <a:cxnLst/>
            <a:rect l="l" t="t" r="r" b="b"/>
            <a:pathLst>
              <a:path w="89267" h="92032" extrusionOk="0">
                <a:moveTo>
                  <a:pt x="89267" y="40455"/>
                </a:moveTo>
                <a:cubicBezTo>
                  <a:pt x="89267" y="4716"/>
                  <a:pt x="61722" y="1"/>
                  <a:pt x="50145" y="1"/>
                </a:cubicBezTo>
                <a:cubicBezTo>
                  <a:pt x="39446" y="1"/>
                  <a:pt x="15512" y="3220"/>
                  <a:pt x="11967" y="30081"/>
                </a:cubicBezTo>
                <a:lnTo>
                  <a:pt x="11967" y="30081"/>
                </a:lnTo>
                <a:cubicBezTo>
                  <a:pt x="11967" y="30114"/>
                  <a:pt x="11967" y="30146"/>
                  <a:pt x="11967" y="30179"/>
                </a:cubicBezTo>
                <a:cubicBezTo>
                  <a:pt x="11772" y="31220"/>
                  <a:pt x="11610" y="32325"/>
                  <a:pt x="11447" y="33463"/>
                </a:cubicBezTo>
                <a:cubicBezTo>
                  <a:pt x="10894" y="36650"/>
                  <a:pt x="10016" y="40423"/>
                  <a:pt x="8065" y="42309"/>
                </a:cubicBezTo>
                <a:cubicBezTo>
                  <a:pt x="5333" y="44975"/>
                  <a:pt x="0" y="47772"/>
                  <a:pt x="1268" y="50861"/>
                </a:cubicBezTo>
                <a:cubicBezTo>
                  <a:pt x="2537" y="53951"/>
                  <a:pt x="7024" y="53203"/>
                  <a:pt x="6829" y="54731"/>
                </a:cubicBezTo>
                <a:cubicBezTo>
                  <a:pt x="6634" y="56162"/>
                  <a:pt x="5951" y="57463"/>
                  <a:pt x="4911" y="58503"/>
                </a:cubicBezTo>
                <a:cubicBezTo>
                  <a:pt x="3968" y="59512"/>
                  <a:pt x="3837" y="60617"/>
                  <a:pt x="6276" y="62633"/>
                </a:cubicBezTo>
                <a:cubicBezTo>
                  <a:pt x="6276" y="62633"/>
                  <a:pt x="3870" y="64942"/>
                  <a:pt x="5398" y="66406"/>
                </a:cubicBezTo>
                <a:cubicBezTo>
                  <a:pt x="6927" y="67869"/>
                  <a:pt x="7642" y="70308"/>
                  <a:pt x="6211" y="72097"/>
                </a:cubicBezTo>
                <a:cubicBezTo>
                  <a:pt x="4781" y="73885"/>
                  <a:pt x="4098" y="78405"/>
                  <a:pt x="6667" y="80129"/>
                </a:cubicBezTo>
                <a:cubicBezTo>
                  <a:pt x="9268" y="81820"/>
                  <a:pt x="15902" y="84649"/>
                  <a:pt x="20878" y="86210"/>
                </a:cubicBezTo>
                <a:cubicBezTo>
                  <a:pt x="22536" y="86730"/>
                  <a:pt x="24065" y="87576"/>
                  <a:pt x="25365" y="88714"/>
                </a:cubicBezTo>
                <a:cubicBezTo>
                  <a:pt x="25658" y="89007"/>
                  <a:pt x="26471" y="89917"/>
                  <a:pt x="26536" y="89982"/>
                </a:cubicBezTo>
                <a:lnTo>
                  <a:pt x="26536" y="89982"/>
                </a:lnTo>
                <a:cubicBezTo>
                  <a:pt x="27414" y="91120"/>
                  <a:pt x="36747" y="92031"/>
                  <a:pt x="48064" y="92031"/>
                </a:cubicBezTo>
                <a:cubicBezTo>
                  <a:pt x="60031" y="92031"/>
                  <a:pt x="69722" y="91023"/>
                  <a:pt x="69722" y="89820"/>
                </a:cubicBezTo>
                <a:cubicBezTo>
                  <a:pt x="69007" y="84064"/>
                  <a:pt x="69852" y="81170"/>
                  <a:pt x="72324" y="78698"/>
                </a:cubicBezTo>
                <a:cubicBezTo>
                  <a:pt x="72649" y="78405"/>
                  <a:pt x="73007" y="78080"/>
                  <a:pt x="73332" y="77755"/>
                </a:cubicBezTo>
                <a:lnTo>
                  <a:pt x="73332" y="77755"/>
                </a:lnTo>
                <a:cubicBezTo>
                  <a:pt x="81267" y="70406"/>
                  <a:pt x="89267" y="58503"/>
                  <a:pt x="89267" y="40455"/>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6698425" y="1732900"/>
            <a:ext cx="1656100" cy="1472350"/>
          </a:xfrm>
          <a:custGeom>
            <a:avLst/>
            <a:gdLst/>
            <a:ahLst/>
            <a:cxnLst/>
            <a:rect l="l" t="t" r="r" b="b"/>
            <a:pathLst>
              <a:path w="66244" h="58894" extrusionOk="0">
                <a:moveTo>
                  <a:pt x="66243" y="31837"/>
                </a:moveTo>
                <a:cubicBezTo>
                  <a:pt x="66243" y="29171"/>
                  <a:pt x="64260" y="26927"/>
                  <a:pt x="61626" y="26602"/>
                </a:cubicBezTo>
                <a:cubicBezTo>
                  <a:pt x="64292" y="21366"/>
                  <a:pt x="61626" y="14960"/>
                  <a:pt x="56032" y="13171"/>
                </a:cubicBezTo>
                <a:cubicBezTo>
                  <a:pt x="57366" y="8553"/>
                  <a:pt x="52325" y="4684"/>
                  <a:pt x="48228" y="7188"/>
                </a:cubicBezTo>
                <a:cubicBezTo>
                  <a:pt x="46276" y="1919"/>
                  <a:pt x="39545" y="391"/>
                  <a:pt x="35512" y="4326"/>
                </a:cubicBezTo>
                <a:cubicBezTo>
                  <a:pt x="33659" y="1"/>
                  <a:pt x="27513" y="98"/>
                  <a:pt x="25756" y="4488"/>
                </a:cubicBezTo>
                <a:cubicBezTo>
                  <a:pt x="20326" y="2830"/>
                  <a:pt x="14667" y="6277"/>
                  <a:pt x="13627" y="11870"/>
                </a:cubicBezTo>
                <a:cubicBezTo>
                  <a:pt x="9334" y="10700"/>
                  <a:pt x="5594" y="15057"/>
                  <a:pt x="7448" y="19122"/>
                </a:cubicBezTo>
                <a:cubicBezTo>
                  <a:pt x="1464" y="20976"/>
                  <a:pt x="1" y="28748"/>
                  <a:pt x="4879" y="32618"/>
                </a:cubicBezTo>
                <a:cubicBezTo>
                  <a:pt x="1204" y="36715"/>
                  <a:pt x="5464" y="42992"/>
                  <a:pt x="10635" y="41105"/>
                </a:cubicBezTo>
                <a:cubicBezTo>
                  <a:pt x="13041" y="46406"/>
                  <a:pt x="19643" y="48292"/>
                  <a:pt x="24521" y="45105"/>
                </a:cubicBezTo>
                <a:cubicBezTo>
                  <a:pt x="26212" y="46861"/>
                  <a:pt x="28878" y="47219"/>
                  <a:pt x="30992" y="45951"/>
                </a:cubicBezTo>
                <a:cubicBezTo>
                  <a:pt x="32911" y="50048"/>
                  <a:pt x="37919" y="51642"/>
                  <a:pt x="41854" y="49365"/>
                </a:cubicBezTo>
                <a:cubicBezTo>
                  <a:pt x="42699" y="50991"/>
                  <a:pt x="44293" y="51804"/>
                  <a:pt x="46406" y="52455"/>
                </a:cubicBezTo>
                <a:cubicBezTo>
                  <a:pt x="49593" y="53430"/>
                  <a:pt x="49984" y="54666"/>
                  <a:pt x="52683" y="56552"/>
                </a:cubicBezTo>
                <a:lnTo>
                  <a:pt x="52683" y="56552"/>
                </a:lnTo>
                <a:cubicBezTo>
                  <a:pt x="55187" y="58894"/>
                  <a:pt x="59154" y="56227"/>
                  <a:pt x="57918" y="53008"/>
                </a:cubicBezTo>
                <a:lnTo>
                  <a:pt x="57918" y="53008"/>
                </a:lnTo>
                <a:lnTo>
                  <a:pt x="57918" y="52942"/>
                </a:lnTo>
                <a:lnTo>
                  <a:pt x="57886" y="52877"/>
                </a:lnTo>
                <a:cubicBezTo>
                  <a:pt x="57105" y="50959"/>
                  <a:pt x="56910" y="48000"/>
                  <a:pt x="59024" y="46699"/>
                </a:cubicBezTo>
                <a:lnTo>
                  <a:pt x="59024" y="46699"/>
                </a:lnTo>
                <a:cubicBezTo>
                  <a:pt x="62309" y="44650"/>
                  <a:pt x="63577" y="40520"/>
                  <a:pt x="62016" y="37008"/>
                </a:cubicBezTo>
                <a:cubicBezTo>
                  <a:pt x="64487" y="36520"/>
                  <a:pt x="66243" y="34341"/>
                  <a:pt x="66243" y="31837"/>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7978075" y="2236150"/>
            <a:ext cx="135000" cy="134975"/>
          </a:xfrm>
          <a:custGeom>
            <a:avLst/>
            <a:gdLst/>
            <a:ahLst/>
            <a:cxnLst/>
            <a:rect l="l" t="t" r="r" b="b"/>
            <a:pathLst>
              <a:path w="5400" h="5399" extrusionOk="0">
                <a:moveTo>
                  <a:pt x="4554" y="0"/>
                </a:moveTo>
                <a:cubicBezTo>
                  <a:pt x="2050" y="0"/>
                  <a:pt x="1" y="2049"/>
                  <a:pt x="1" y="4553"/>
                </a:cubicBezTo>
                <a:cubicBezTo>
                  <a:pt x="1" y="5399"/>
                  <a:pt x="1269" y="5399"/>
                  <a:pt x="1269" y="4553"/>
                </a:cubicBezTo>
                <a:cubicBezTo>
                  <a:pt x="1302" y="2732"/>
                  <a:pt x="2732" y="1301"/>
                  <a:pt x="4554" y="1301"/>
                </a:cubicBezTo>
                <a:cubicBezTo>
                  <a:pt x="5399" y="1301"/>
                  <a:pt x="5399" y="33"/>
                  <a:pt x="4554" y="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7963450" y="2790600"/>
            <a:ext cx="134975" cy="135800"/>
          </a:xfrm>
          <a:custGeom>
            <a:avLst/>
            <a:gdLst/>
            <a:ahLst/>
            <a:cxnLst/>
            <a:rect l="l" t="t" r="r" b="b"/>
            <a:pathLst>
              <a:path w="5399" h="5432" extrusionOk="0">
                <a:moveTo>
                  <a:pt x="4521" y="33"/>
                </a:moveTo>
                <a:cubicBezTo>
                  <a:pt x="2017" y="33"/>
                  <a:pt x="0" y="2082"/>
                  <a:pt x="0" y="4586"/>
                </a:cubicBezTo>
                <a:cubicBezTo>
                  <a:pt x="0" y="5431"/>
                  <a:pt x="1236" y="5431"/>
                  <a:pt x="1236" y="4586"/>
                </a:cubicBezTo>
                <a:cubicBezTo>
                  <a:pt x="1269" y="2797"/>
                  <a:pt x="2700" y="1334"/>
                  <a:pt x="4488" y="1334"/>
                </a:cubicBezTo>
                <a:cubicBezTo>
                  <a:pt x="5399" y="1399"/>
                  <a:pt x="5399" y="1"/>
                  <a:pt x="4488"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962650" y="2271925"/>
            <a:ext cx="132550" cy="133350"/>
          </a:xfrm>
          <a:custGeom>
            <a:avLst/>
            <a:gdLst/>
            <a:ahLst/>
            <a:cxnLst/>
            <a:rect l="l" t="t" r="r" b="b"/>
            <a:pathLst>
              <a:path w="5302" h="5334" extrusionOk="0">
                <a:moveTo>
                  <a:pt x="4521" y="0"/>
                </a:moveTo>
                <a:cubicBezTo>
                  <a:pt x="2017" y="0"/>
                  <a:pt x="1" y="2049"/>
                  <a:pt x="1" y="4553"/>
                </a:cubicBezTo>
                <a:cubicBezTo>
                  <a:pt x="66" y="5333"/>
                  <a:pt x="1204" y="5333"/>
                  <a:pt x="1269" y="4553"/>
                </a:cubicBezTo>
                <a:cubicBezTo>
                  <a:pt x="1269" y="2732"/>
                  <a:pt x="2732" y="1268"/>
                  <a:pt x="4521" y="1268"/>
                </a:cubicBezTo>
                <a:cubicBezTo>
                  <a:pt x="5301" y="1203"/>
                  <a:pt x="5301" y="65"/>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286225" y="1930450"/>
            <a:ext cx="135800" cy="135800"/>
          </a:xfrm>
          <a:custGeom>
            <a:avLst/>
            <a:gdLst/>
            <a:ahLst/>
            <a:cxnLst/>
            <a:rect l="l" t="t" r="r" b="b"/>
            <a:pathLst>
              <a:path w="5432" h="5432" extrusionOk="0">
                <a:moveTo>
                  <a:pt x="911" y="5367"/>
                </a:moveTo>
                <a:cubicBezTo>
                  <a:pt x="3415" y="5367"/>
                  <a:pt x="5431" y="3318"/>
                  <a:pt x="5431" y="814"/>
                </a:cubicBezTo>
                <a:cubicBezTo>
                  <a:pt x="5431" y="1"/>
                  <a:pt x="4196" y="1"/>
                  <a:pt x="4196" y="814"/>
                </a:cubicBezTo>
                <a:cubicBezTo>
                  <a:pt x="4163" y="2635"/>
                  <a:pt x="2700" y="4066"/>
                  <a:pt x="911" y="4066"/>
                </a:cubicBezTo>
                <a:cubicBezTo>
                  <a:pt x="1" y="4001"/>
                  <a:pt x="1" y="5432"/>
                  <a:pt x="911" y="53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7493550" y="2709300"/>
            <a:ext cx="136600" cy="135800"/>
          </a:xfrm>
          <a:custGeom>
            <a:avLst/>
            <a:gdLst/>
            <a:ahLst/>
            <a:cxnLst/>
            <a:rect l="l" t="t" r="r" b="b"/>
            <a:pathLst>
              <a:path w="5464" h="5432" extrusionOk="0">
                <a:moveTo>
                  <a:pt x="846" y="1"/>
                </a:moveTo>
                <a:cubicBezTo>
                  <a:pt x="0" y="1"/>
                  <a:pt x="0" y="1269"/>
                  <a:pt x="846" y="1269"/>
                </a:cubicBezTo>
                <a:cubicBezTo>
                  <a:pt x="2634" y="1269"/>
                  <a:pt x="4098" y="2732"/>
                  <a:pt x="4098" y="4521"/>
                </a:cubicBezTo>
                <a:cubicBezTo>
                  <a:pt x="4033" y="5431"/>
                  <a:pt x="5463" y="5431"/>
                  <a:pt x="5366" y="4521"/>
                </a:cubicBezTo>
                <a:cubicBezTo>
                  <a:pt x="5366" y="2017"/>
                  <a:pt x="335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7691100" y="1931275"/>
            <a:ext cx="199200" cy="216275"/>
          </a:xfrm>
          <a:custGeom>
            <a:avLst/>
            <a:gdLst/>
            <a:ahLst/>
            <a:cxnLst/>
            <a:rect l="l" t="t" r="r" b="b"/>
            <a:pathLst>
              <a:path w="7968" h="8651" extrusionOk="0">
                <a:moveTo>
                  <a:pt x="7220" y="6895"/>
                </a:moveTo>
                <a:cubicBezTo>
                  <a:pt x="7968" y="6830"/>
                  <a:pt x="7968" y="5691"/>
                  <a:pt x="7220" y="5626"/>
                </a:cubicBezTo>
                <a:cubicBezTo>
                  <a:pt x="4521" y="5626"/>
                  <a:pt x="2374" y="3480"/>
                  <a:pt x="2374" y="781"/>
                </a:cubicBezTo>
                <a:cubicBezTo>
                  <a:pt x="2309" y="0"/>
                  <a:pt x="1171" y="0"/>
                  <a:pt x="1106" y="781"/>
                </a:cubicBezTo>
                <a:cubicBezTo>
                  <a:pt x="1106" y="2537"/>
                  <a:pt x="1854" y="4228"/>
                  <a:pt x="3187" y="5366"/>
                </a:cubicBezTo>
                <a:cubicBezTo>
                  <a:pt x="2992" y="6537"/>
                  <a:pt x="2017" y="7382"/>
                  <a:pt x="846" y="7415"/>
                </a:cubicBezTo>
                <a:cubicBezTo>
                  <a:pt x="0" y="7415"/>
                  <a:pt x="0" y="8651"/>
                  <a:pt x="846" y="8651"/>
                </a:cubicBezTo>
                <a:cubicBezTo>
                  <a:pt x="2407" y="8651"/>
                  <a:pt x="3773" y="7643"/>
                  <a:pt x="4293" y="6147"/>
                </a:cubicBezTo>
                <a:cubicBezTo>
                  <a:pt x="5171" y="6634"/>
                  <a:pt x="6179" y="6895"/>
                  <a:pt x="7220" y="68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7772400" y="2434525"/>
            <a:ext cx="200825" cy="216275"/>
          </a:xfrm>
          <a:custGeom>
            <a:avLst/>
            <a:gdLst/>
            <a:ahLst/>
            <a:cxnLst/>
            <a:rect l="l" t="t" r="r" b="b"/>
            <a:pathLst>
              <a:path w="8033" h="8651" extrusionOk="0">
                <a:moveTo>
                  <a:pt x="7122" y="5626"/>
                </a:moveTo>
                <a:cubicBezTo>
                  <a:pt x="4456" y="5626"/>
                  <a:pt x="2277" y="3447"/>
                  <a:pt x="2277" y="781"/>
                </a:cubicBezTo>
                <a:cubicBezTo>
                  <a:pt x="2212" y="0"/>
                  <a:pt x="1073" y="0"/>
                  <a:pt x="1008" y="781"/>
                </a:cubicBezTo>
                <a:cubicBezTo>
                  <a:pt x="1041" y="2537"/>
                  <a:pt x="1789" y="4195"/>
                  <a:pt x="3090" y="5366"/>
                </a:cubicBezTo>
                <a:cubicBezTo>
                  <a:pt x="2927" y="6536"/>
                  <a:pt x="1952" y="7382"/>
                  <a:pt x="781" y="7382"/>
                </a:cubicBezTo>
                <a:cubicBezTo>
                  <a:pt x="0" y="7447"/>
                  <a:pt x="0" y="8585"/>
                  <a:pt x="781" y="8650"/>
                </a:cubicBezTo>
                <a:cubicBezTo>
                  <a:pt x="2342" y="8650"/>
                  <a:pt x="3708" y="7642"/>
                  <a:pt x="4228" y="6146"/>
                </a:cubicBezTo>
                <a:cubicBezTo>
                  <a:pt x="5106" y="6634"/>
                  <a:pt x="6114" y="6894"/>
                  <a:pt x="7122" y="6894"/>
                </a:cubicBezTo>
                <a:cubicBezTo>
                  <a:pt x="8033" y="6959"/>
                  <a:pt x="8033" y="5561"/>
                  <a:pt x="7122" y="5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7122825" y="2556450"/>
            <a:ext cx="217900" cy="200025"/>
          </a:xfrm>
          <a:custGeom>
            <a:avLst/>
            <a:gdLst/>
            <a:ahLst/>
            <a:cxnLst/>
            <a:rect l="l" t="t" r="r" b="b"/>
            <a:pathLst>
              <a:path w="8716" h="8001" extrusionOk="0">
                <a:moveTo>
                  <a:pt x="7870" y="1107"/>
                </a:moveTo>
                <a:cubicBezTo>
                  <a:pt x="6114" y="1107"/>
                  <a:pt x="4455" y="1855"/>
                  <a:pt x="3317" y="3188"/>
                </a:cubicBezTo>
                <a:cubicBezTo>
                  <a:pt x="2146" y="3025"/>
                  <a:pt x="1268" y="2017"/>
                  <a:pt x="1268" y="846"/>
                </a:cubicBezTo>
                <a:cubicBezTo>
                  <a:pt x="1268" y="1"/>
                  <a:pt x="0" y="1"/>
                  <a:pt x="0" y="846"/>
                </a:cubicBezTo>
                <a:cubicBezTo>
                  <a:pt x="33" y="2407"/>
                  <a:pt x="1041" y="3806"/>
                  <a:pt x="2504" y="4294"/>
                </a:cubicBezTo>
                <a:cubicBezTo>
                  <a:pt x="2016" y="5204"/>
                  <a:pt x="1756" y="6212"/>
                  <a:pt x="1756" y="7220"/>
                </a:cubicBezTo>
                <a:cubicBezTo>
                  <a:pt x="1821" y="8001"/>
                  <a:pt x="2959" y="8001"/>
                  <a:pt x="3024" y="7220"/>
                </a:cubicBezTo>
                <a:cubicBezTo>
                  <a:pt x="3024" y="4554"/>
                  <a:pt x="5203" y="2375"/>
                  <a:pt x="7870" y="2375"/>
                </a:cubicBezTo>
                <a:cubicBezTo>
                  <a:pt x="8715" y="2375"/>
                  <a:pt x="8715" y="1107"/>
                  <a:pt x="7870" y="1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7293550" y="2232900"/>
            <a:ext cx="221975" cy="201650"/>
          </a:xfrm>
          <a:custGeom>
            <a:avLst/>
            <a:gdLst/>
            <a:ahLst/>
            <a:cxnLst/>
            <a:rect l="l" t="t" r="r" b="b"/>
            <a:pathLst>
              <a:path w="8879" h="8066" extrusionOk="0">
                <a:moveTo>
                  <a:pt x="8781" y="7155"/>
                </a:moveTo>
                <a:cubicBezTo>
                  <a:pt x="8748" y="5561"/>
                  <a:pt x="7740" y="4195"/>
                  <a:pt x="6277" y="3707"/>
                </a:cubicBezTo>
                <a:cubicBezTo>
                  <a:pt x="6764" y="2797"/>
                  <a:pt x="6992" y="1789"/>
                  <a:pt x="7025" y="781"/>
                </a:cubicBezTo>
                <a:cubicBezTo>
                  <a:pt x="6959" y="0"/>
                  <a:pt x="5821" y="0"/>
                  <a:pt x="5756" y="781"/>
                </a:cubicBezTo>
                <a:cubicBezTo>
                  <a:pt x="5756" y="1854"/>
                  <a:pt x="5366" y="2894"/>
                  <a:pt x="4716" y="3772"/>
                </a:cubicBezTo>
                <a:lnTo>
                  <a:pt x="4716" y="3772"/>
                </a:lnTo>
                <a:cubicBezTo>
                  <a:pt x="3773" y="4943"/>
                  <a:pt x="2407" y="5626"/>
                  <a:pt x="911" y="5626"/>
                </a:cubicBezTo>
                <a:cubicBezTo>
                  <a:pt x="0" y="5529"/>
                  <a:pt x="0" y="6959"/>
                  <a:pt x="911" y="6894"/>
                </a:cubicBezTo>
                <a:cubicBezTo>
                  <a:pt x="2667" y="6894"/>
                  <a:pt x="4325" y="6114"/>
                  <a:pt x="5496" y="4813"/>
                </a:cubicBezTo>
                <a:cubicBezTo>
                  <a:pt x="6667" y="4976"/>
                  <a:pt x="7512" y="5951"/>
                  <a:pt x="7512" y="7155"/>
                </a:cubicBezTo>
                <a:cubicBezTo>
                  <a:pt x="7447" y="8065"/>
                  <a:pt x="8878" y="8065"/>
                  <a:pt x="8781" y="7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7684600" y="2241025"/>
            <a:ext cx="91075" cy="91075"/>
          </a:xfrm>
          <a:custGeom>
            <a:avLst/>
            <a:gdLst/>
            <a:ahLst/>
            <a:cxnLst/>
            <a:rect l="l" t="t" r="r" b="b"/>
            <a:pathLst>
              <a:path w="3643" h="3643" extrusionOk="0">
                <a:moveTo>
                  <a:pt x="3642" y="1822"/>
                </a:moveTo>
                <a:cubicBezTo>
                  <a:pt x="3642" y="2830"/>
                  <a:pt x="2829" y="3643"/>
                  <a:pt x="1821" y="3643"/>
                </a:cubicBezTo>
                <a:cubicBezTo>
                  <a:pt x="813" y="3643"/>
                  <a:pt x="0" y="2830"/>
                  <a:pt x="0" y="1822"/>
                </a:cubicBezTo>
                <a:cubicBezTo>
                  <a:pt x="0" y="813"/>
                  <a:pt x="813" y="0"/>
                  <a:pt x="1821" y="0"/>
                </a:cubicBezTo>
                <a:cubicBezTo>
                  <a:pt x="2829" y="0"/>
                  <a:pt x="3642" y="813"/>
                  <a:pt x="3642" y="1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7795975" y="2793050"/>
            <a:ext cx="91075" cy="91075"/>
          </a:xfrm>
          <a:custGeom>
            <a:avLst/>
            <a:gdLst/>
            <a:ahLst/>
            <a:cxnLst/>
            <a:rect l="l" t="t" r="r" b="b"/>
            <a:pathLst>
              <a:path w="3643" h="3643" extrusionOk="0">
                <a:moveTo>
                  <a:pt x="3643" y="1821"/>
                </a:moveTo>
                <a:cubicBezTo>
                  <a:pt x="3643" y="2829"/>
                  <a:pt x="2830" y="3642"/>
                  <a:pt x="1822" y="3642"/>
                </a:cubicBezTo>
                <a:cubicBezTo>
                  <a:pt x="813" y="3642"/>
                  <a:pt x="0" y="2829"/>
                  <a:pt x="0" y="1821"/>
                </a:cubicBezTo>
                <a:cubicBezTo>
                  <a:pt x="0" y="813"/>
                  <a:pt x="813" y="0"/>
                  <a:pt x="1822" y="0"/>
                </a:cubicBezTo>
                <a:cubicBezTo>
                  <a:pt x="2830" y="0"/>
                  <a:pt x="3643" y="813"/>
                  <a:pt x="3643" y="18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962650" y="2504425"/>
            <a:ext cx="91075" cy="91075"/>
          </a:xfrm>
          <a:custGeom>
            <a:avLst/>
            <a:gdLst/>
            <a:ahLst/>
            <a:cxnLst/>
            <a:rect l="l" t="t" r="r" b="b"/>
            <a:pathLst>
              <a:path w="3643" h="3643" extrusionOk="0">
                <a:moveTo>
                  <a:pt x="3643" y="1822"/>
                </a:moveTo>
                <a:cubicBezTo>
                  <a:pt x="3643" y="2830"/>
                  <a:pt x="2830" y="3643"/>
                  <a:pt x="1822" y="3643"/>
                </a:cubicBezTo>
                <a:cubicBezTo>
                  <a:pt x="814" y="3643"/>
                  <a:pt x="1" y="2830"/>
                  <a:pt x="1" y="1822"/>
                </a:cubicBezTo>
                <a:cubicBezTo>
                  <a:pt x="1" y="846"/>
                  <a:pt x="814" y="1"/>
                  <a:pt x="1822" y="1"/>
                </a:cubicBezTo>
                <a:cubicBezTo>
                  <a:pt x="2830" y="1"/>
                  <a:pt x="3643" y="846"/>
                  <a:pt x="3643" y="1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8080525" y="2505250"/>
            <a:ext cx="69925" cy="69925"/>
          </a:xfrm>
          <a:custGeom>
            <a:avLst/>
            <a:gdLst/>
            <a:ahLst/>
            <a:cxnLst/>
            <a:rect l="l" t="t" r="r" b="b"/>
            <a:pathLst>
              <a:path w="2797" h="2797" extrusionOk="0">
                <a:moveTo>
                  <a:pt x="2797" y="1399"/>
                </a:moveTo>
                <a:cubicBezTo>
                  <a:pt x="2797" y="2147"/>
                  <a:pt x="2179" y="2797"/>
                  <a:pt x="1399" y="2797"/>
                </a:cubicBezTo>
                <a:cubicBezTo>
                  <a:pt x="651" y="2797"/>
                  <a:pt x="0" y="2147"/>
                  <a:pt x="0" y="1399"/>
                </a:cubicBezTo>
                <a:cubicBezTo>
                  <a:pt x="0" y="618"/>
                  <a:pt x="651" y="0"/>
                  <a:pt x="1399" y="0"/>
                </a:cubicBezTo>
                <a:cubicBezTo>
                  <a:pt x="2179" y="0"/>
                  <a:pt x="2797" y="618"/>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7498425" y="2526375"/>
            <a:ext cx="69925" cy="69950"/>
          </a:xfrm>
          <a:custGeom>
            <a:avLst/>
            <a:gdLst/>
            <a:ahLst/>
            <a:cxnLst/>
            <a:rect l="l" t="t" r="r" b="b"/>
            <a:pathLst>
              <a:path w="2797" h="2798" extrusionOk="0">
                <a:moveTo>
                  <a:pt x="2797" y="1399"/>
                </a:moveTo>
                <a:cubicBezTo>
                  <a:pt x="2797" y="2180"/>
                  <a:pt x="2179" y="2797"/>
                  <a:pt x="1399" y="2797"/>
                </a:cubicBezTo>
                <a:cubicBezTo>
                  <a:pt x="651" y="2797"/>
                  <a:pt x="0" y="2180"/>
                  <a:pt x="0" y="1399"/>
                </a:cubicBezTo>
                <a:cubicBezTo>
                  <a:pt x="0" y="651"/>
                  <a:pt x="651" y="1"/>
                  <a:pt x="1399" y="1"/>
                </a:cubicBezTo>
                <a:cubicBezTo>
                  <a:pt x="2179" y="1"/>
                  <a:pt x="2797" y="651"/>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7533375" y="1935350"/>
            <a:ext cx="69950" cy="69925"/>
          </a:xfrm>
          <a:custGeom>
            <a:avLst/>
            <a:gdLst/>
            <a:ahLst/>
            <a:cxnLst/>
            <a:rect l="l" t="t" r="r" b="b"/>
            <a:pathLst>
              <a:path w="2798" h="2797" extrusionOk="0">
                <a:moveTo>
                  <a:pt x="2797" y="1398"/>
                </a:moveTo>
                <a:cubicBezTo>
                  <a:pt x="2797" y="2179"/>
                  <a:pt x="2179" y="2797"/>
                  <a:pt x="1399" y="2797"/>
                </a:cubicBezTo>
                <a:cubicBezTo>
                  <a:pt x="651" y="2797"/>
                  <a:pt x="1" y="2179"/>
                  <a:pt x="1" y="1398"/>
                </a:cubicBezTo>
                <a:cubicBezTo>
                  <a:pt x="1" y="618"/>
                  <a:pt x="651" y="0"/>
                  <a:pt x="1399" y="0"/>
                </a:cubicBezTo>
                <a:cubicBezTo>
                  <a:pt x="2179" y="0"/>
                  <a:pt x="2797" y="618"/>
                  <a:pt x="2797" y="1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7229325" y="2173550"/>
            <a:ext cx="69925" cy="69925"/>
          </a:xfrm>
          <a:custGeom>
            <a:avLst/>
            <a:gdLst/>
            <a:ahLst/>
            <a:cxnLst/>
            <a:rect l="l" t="t" r="r" b="b"/>
            <a:pathLst>
              <a:path w="2797" h="2797" extrusionOk="0">
                <a:moveTo>
                  <a:pt x="2797" y="1399"/>
                </a:moveTo>
                <a:cubicBezTo>
                  <a:pt x="2797" y="2179"/>
                  <a:pt x="2179" y="2797"/>
                  <a:pt x="1399" y="2797"/>
                </a:cubicBezTo>
                <a:cubicBezTo>
                  <a:pt x="618" y="2797"/>
                  <a:pt x="0" y="2179"/>
                  <a:pt x="0" y="1399"/>
                </a:cubicBezTo>
                <a:cubicBezTo>
                  <a:pt x="0" y="651"/>
                  <a:pt x="618" y="0"/>
                  <a:pt x="1399" y="0"/>
                </a:cubicBezTo>
                <a:cubicBezTo>
                  <a:pt x="2179" y="0"/>
                  <a:pt x="2797" y="651"/>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26485" y="1966110"/>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47"/>
          <p:cNvCxnSpPr/>
          <p:nvPr/>
        </p:nvCxnSpPr>
        <p:spPr>
          <a:xfrm>
            <a:off x="5508600" y="1795725"/>
            <a:ext cx="1701300" cy="4146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1118" name="Google Shape;1118;p47"/>
          <p:cNvSpPr/>
          <p:nvPr/>
        </p:nvSpPr>
        <p:spPr>
          <a:xfrm>
            <a:off x="6605555" y="2421235"/>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9" name="Google Shape;1119;p47"/>
          <p:cNvCxnSpPr/>
          <p:nvPr/>
        </p:nvCxnSpPr>
        <p:spPr>
          <a:xfrm rot="10800000" flipH="1">
            <a:off x="5508600" y="2671911"/>
            <a:ext cx="1381200" cy="1266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1120" name="Google Shape;1120;p47"/>
          <p:cNvSpPr/>
          <p:nvPr/>
        </p:nvSpPr>
        <p:spPr>
          <a:xfrm>
            <a:off x="7486654" y="2678573"/>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47"/>
          <p:cNvCxnSpPr/>
          <p:nvPr/>
        </p:nvCxnSpPr>
        <p:spPr>
          <a:xfrm rot="10800000" flipH="1">
            <a:off x="5508600" y="2921975"/>
            <a:ext cx="2262900" cy="8793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5" name="Title 4">
            <a:extLst>
              <a:ext uri="{FF2B5EF4-FFF2-40B4-BE49-F238E27FC236}">
                <a16:creationId xmlns:a16="http://schemas.microsoft.com/office/drawing/2014/main" id="{F78AE7E6-653F-9293-BC0B-D8B4DD84A7FC}"/>
              </a:ext>
            </a:extLst>
          </p:cNvPr>
          <p:cNvSpPr>
            <a:spLocks noGrp="1"/>
          </p:cNvSpPr>
          <p:nvPr>
            <p:ph type="title"/>
          </p:nvPr>
        </p:nvSpPr>
        <p:spPr>
          <a:xfrm>
            <a:off x="3821876" y="-132736"/>
            <a:ext cx="7714800" cy="577800"/>
          </a:xfrm>
        </p:spPr>
        <p:txBody>
          <a:bodyPr/>
          <a:lstStyle/>
          <a:p>
            <a:r>
              <a:rPr lang="en-US" sz="4400" dirty="0"/>
              <a:t>Stroke by Age</a:t>
            </a:r>
            <a:endParaRPr lang="en-AU" sz="4400" dirty="0"/>
          </a:p>
        </p:txBody>
      </p:sp>
      <p:pic>
        <p:nvPicPr>
          <p:cNvPr id="7" name="Picture 6">
            <a:extLst>
              <a:ext uri="{FF2B5EF4-FFF2-40B4-BE49-F238E27FC236}">
                <a16:creationId xmlns:a16="http://schemas.microsoft.com/office/drawing/2014/main" id="{80E8E5F3-663E-5AB8-B33A-9FF41B2951DE}"/>
              </a:ext>
            </a:extLst>
          </p:cNvPr>
          <p:cNvPicPr>
            <a:picLocks noChangeAspect="1"/>
          </p:cNvPicPr>
          <p:nvPr/>
        </p:nvPicPr>
        <p:blipFill>
          <a:blip r:embed="rId3"/>
          <a:stretch>
            <a:fillRect/>
          </a:stretch>
        </p:blipFill>
        <p:spPr>
          <a:xfrm>
            <a:off x="131911" y="508820"/>
            <a:ext cx="3378205" cy="44208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6507-78BC-C3D0-17E7-2EBC42E92DF9}"/>
              </a:ext>
            </a:extLst>
          </p:cNvPr>
          <p:cNvSpPr>
            <a:spLocks noGrp="1"/>
          </p:cNvSpPr>
          <p:nvPr>
            <p:ph type="title"/>
          </p:nvPr>
        </p:nvSpPr>
        <p:spPr/>
        <p:txBody>
          <a:bodyPr/>
          <a:lstStyle/>
          <a:p>
            <a:r>
              <a:rPr lang="en-US" dirty="0"/>
              <a:t>Which metric is important to us?</a:t>
            </a:r>
            <a:endParaRPr lang="en-AU" dirty="0"/>
          </a:p>
        </p:txBody>
      </p:sp>
      <p:sp>
        <p:nvSpPr>
          <p:cNvPr id="4" name="TextBox 3">
            <a:extLst>
              <a:ext uri="{FF2B5EF4-FFF2-40B4-BE49-F238E27FC236}">
                <a16:creationId xmlns:a16="http://schemas.microsoft.com/office/drawing/2014/main" id="{472B6E73-A1E1-1148-93FA-1BBC3364C1F4}"/>
              </a:ext>
            </a:extLst>
          </p:cNvPr>
          <p:cNvSpPr txBox="1"/>
          <p:nvPr/>
        </p:nvSpPr>
        <p:spPr>
          <a:xfrm>
            <a:off x="1069777" y="1226730"/>
            <a:ext cx="5409605" cy="3754874"/>
          </a:xfrm>
          <a:prstGeom prst="rect">
            <a:avLst/>
          </a:prstGeom>
          <a:noFill/>
        </p:spPr>
        <p:txBody>
          <a:bodyPr wrap="square">
            <a:spAutoFit/>
          </a:bodyPr>
          <a:lstStyle/>
          <a:p>
            <a:pPr algn="l"/>
            <a:r>
              <a:rPr lang="en-AU" b="1" dirty="0">
                <a:solidFill>
                  <a:srgbClr val="691754"/>
                </a:solidFill>
                <a:effectLst/>
                <a:latin typeface="+mn-lt"/>
              </a:rPr>
              <a:t>Precision </a:t>
            </a:r>
            <a:r>
              <a:rPr lang="en-AU" b="0" dirty="0">
                <a:solidFill>
                  <a:srgbClr val="691754"/>
                </a:solidFill>
                <a:effectLst/>
                <a:latin typeface="+mn-lt"/>
              </a:rPr>
              <a:t>— Out of all the cases that were predicted as positive, how many are positive?</a:t>
            </a:r>
          </a:p>
          <a:p>
            <a:pPr algn="l"/>
            <a:endParaRPr lang="en-AU" b="0" dirty="0">
              <a:solidFill>
                <a:srgbClr val="691754"/>
              </a:solidFill>
              <a:effectLst/>
              <a:latin typeface="+mn-lt"/>
            </a:endParaRPr>
          </a:p>
          <a:p>
            <a:pPr algn="l"/>
            <a:r>
              <a:rPr lang="en-AU" b="1" dirty="0">
                <a:solidFill>
                  <a:srgbClr val="691754"/>
                </a:solidFill>
                <a:effectLst/>
                <a:latin typeface="+mn-lt"/>
              </a:rPr>
              <a:t>Recall</a:t>
            </a:r>
            <a:r>
              <a:rPr lang="en-AU" b="0" dirty="0">
                <a:solidFill>
                  <a:srgbClr val="691754"/>
                </a:solidFill>
                <a:effectLst/>
                <a:latin typeface="+mn-lt"/>
              </a:rPr>
              <a:t> — Out of all the positive cases, how many were predicted as positive?</a:t>
            </a:r>
          </a:p>
          <a:p>
            <a:pPr algn="l"/>
            <a:endParaRPr lang="en-AU" dirty="0">
              <a:solidFill>
                <a:srgbClr val="691754"/>
              </a:solidFill>
              <a:latin typeface="+mn-lt"/>
            </a:endParaRPr>
          </a:p>
          <a:p>
            <a:pPr algn="l"/>
            <a:r>
              <a:rPr lang="en-AU" dirty="0">
                <a:solidFill>
                  <a:srgbClr val="691754"/>
                </a:solidFill>
                <a:latin typeface="+mn-lt"/>
              </a:rPr>
              <a:t>We do not want to miss people in risk for a stroke and falsely diagnose them as healthy. So we want a higher recall as possible so the persons in risk receive treatment soon. </a:t>
            </a:r>
          </a:p>
          <a:p>
            <a:pPr algn="l"/>
            <a:endParaRPr lang="en-AU" dirty="0">
              <a:solidFill>
                <a:srgbClr val="691754"/>
              </a:solidFill>
              <a:latin typeface="+mn-lt"/>
            </a:endParaRPr>
          </a:p>
          <a:p>
            <a:pPr algn="l"/>
            <a:r>
              <a:rPr lang="en-AU" dirty="0">
                <a:solidFill>
                  <a:srgbClr val="691754"/>
                </a:solidFill>
                <a:latin typeface="+mn-lt"/>
              </a:rPr>
              <a:t>There is usually a trade-off between recall and precision. Increasing precision might lower the recall, and vice-versa.</a:t>
            </a:r>
          </a:p>
          <a:p>
            <a:pPr algn="l"/>
            <a:endParaRPr lang="en-AU" dirty="0">
              <a:solidFill>
                <a:srgbClr val="691754"/>
              </a:solidFill>
              <a:latin typeface="+mn-lt"/>
            </a:endParaRPr>
          </a:p>
          <a:p>
            <a:pPr algn="l"/>
            <a:r>
              <a:rPr lang="en-AU" dirty="0">
                <a:solidFill>
                  <a:srgbClr val="691754"/>
                </a:solidFill>
                <a:latin typeface="+mn-lt"/>
              </a:rPr>
              <a:t>So maximizing recall over precision is important to find people at risk for a stroke.</a:t>
            </a:r>
          </a:p>
          <a:p>
            <a:pPr algn="l"/>
            <a:endParaRPr lang="en-AU" dirty="0">
              <a:solidFill>
                <a:srgbClr val="404040"/>
              </a:solidFill>
              <a:latin typeface="+mn-lt"/>
            </a:endParaRPr>
          </a:p>
          <a:p>
            <a:pPr algn="l"/>
            <a:endParaRPr lang="en-AU" b="0" dirty="0">
              <a:solidFill>
                <a:srgbClr val="404040"/>
              </a:solidFill>
              <a:effectLst/>
              <a:latin typeface="+mn-lt"/>
            </a:endParaRPr>
          </a:p>
        </p:txBody>
      </p:sp>
      <p:sp>
        <p:nvSpPr>
          <p:cNvPr id="5" name="Google Shape;1024;p45">
            <a:extLst>
              <a:ext uri="{FF2B5EF4-FFF2-40B4-BE49-F238E27FC236}">
                <a16:creationId xmlns:a16="http://schemas.microsoft.com/office/drawing/2014/main" id="{B965769B-7D34-1F97-BEE8-E3ACC3D561A1}"/>
              </a:ext>
            </a:extLst>
          </p:cNvPr>
          <p:cNvSpPr/>
          <p:nvPr/>
        </p:nvSpPr>
        <p:spPr>
          <a:xfrm rot="10800000">
            <a:off x="7983945" y="2113808"/>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63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Imbalanced Data!</a:t>
            </a:r>
            <a:endParaRPr dirty="0"/>
          </a:p>
        </p:txBody>
      </p:sp>
      <p:grpSp>
        <p:nvGrpSpPr>
          <p:cNvPr id="979" name="Google Shape;979;p43"/>
          <p:cNvGrpSpPr/>
          <p:nvPr/>
        </p:nvGrpSpPr>
        <p:grpSpPr>
          <a:xfrm>
            <a:off x="7668570" y="537491"/>
            <a:ext cx="747564" cy="769809"/>
            <a:chOff x="9211376" y="3291325"/>
            <a:chExt cx="705316" cy="726303"/>
          </a:xfrm>
        </p:grpSpPr>
        <p:sp>
          <p:nvSpPr>
            <p:cNvPr id="980" name="Google Shape;980;p43"/>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3"/>
          <p:cNvGrpSpPr/>
          <p:nvPr/>
        </p:nvGrpSpPr>
        <p:grpSpPr>
          <a:xfrm rot="5400000">
            <a:off x="5493068" y="521205"/>
            <a:ext cx="895652" cy="425454"/>
            <a:chOff x="5974875" y="3732400"/>
            <a:chExt cx="416350" cy="197775"/>
          </a:xfrm>
        </p:grpSpPr>
        <p:sp>
          <p:nvSpPr>
            <p:cNvPr id="983" name="Google Shape;983;p43"/>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41FF2624-D567-04E6-CA8C-F23E019B0422}"/>
              </a:ext>
            </a:extLst>
          </p:cNvPr>
          <p:cNvSpPr>
            <a:spLocks noGrp="1"/>
          </p:cNvSpPr>
          <p:nvPr>
            <p:ph type="subTitle" idx="3"/>
          </p:nvPr>
        </p:nvSpPr>
        <p:spPr>
          <a:xfrm>
            <a:off x="527780" y="1744494"/>
            <a:ext cx="5380101" cy="541507"/>
          </a:xfrm>
        </p:spPr>
        <p:txBody>
          <a:bodyPr/>
          <a:lstStyle/>
          <a:p>
            <a:r>
              <a:rPr lang="en-US" dirty="0">
                <a:solidFill>
                  <a:schemeClr val="bg2"/>
                </a:solidFill>
              </a:rPr>
              <a:t>Only 4.87% positives: a challenge</a:t>
            </a:r>
            <a:endParaRPr lang="en-AU" dirty="0">
              <a:solidFill>
                <a:schemeClr val="bg2"/>
              </a:solidFill>
            </a:endParaRPr>
          </a:p>
        </p:txBody>
      </p:sp>
      <p:sp>
        <p:nvSpPr>
          <p:cNvPr id="5" name="Subtitle 4">
            <a:extLst>
              <a:ext uri="{FF2B5EF4-FFF2-40B4-BE49-F238E27FC236}">
                <a16:creationId xmlns:a16="http://schemas.microsoft.com/office/drawing/2014/main" id="{A0090298-0B4C-0BB5-B478-8B3D2AAABAF8}"/>
              </a:ext>
            </a:extLst>
          </p:cNvPr>
          <p:cNvSpPr>
            <a:spLocks noGrp="1"/>
          </p:cNvSpPr>
          <p:nvPr>
            <p:ph type="subTitle" idx="1"/>
          </p:nvPr>
        </p:nvSpPr>
        <p:spPr>
          <a:xfrm>
            <a:off x="544311" y="280025"/>
            <a:ext cx="6170813" cy="1470194"/>
          </a:xfrm>
        </p:spPr>
        <p:txBody>
          <a:bodyPr/>
          <a:lstStyle/>
          <a:p>
            <a:r>
              <a:rPr lang="en-US" dirty="0">
                <a:solidFill>
                  <a:schemeClr val="bg2"/>
                </a:solidFill>
              </a:rPr>
              <a:t>Patient Data was highly imbalanced</a:t>
            </a:r>
            <a:endParaRPr lang="en-AU" dirty="0">
              <a:solidFill>
                <a:schemeClr val="bg2"/>
              </a:solidFill>
            </a:endParaRPr>
          </a:p>
        </p:txBody>
      </p:sp>
      <p:pic>
        <p:nvPicPr>
          <p:cNvPr id="17" name="Picture 16">
            <a:extLst>
              <a:ext uri="{FF2B5EF4-FFF2-40B4-BE49-F238E27FC236}">
                <a16:creationId xmlns:a16="http://schemas.microsoft.com/office/drawing/2014/main" id="{4FF98BD1-CCC4-04E0-D6BB-1C3AF310C6A9}"/>
              </a:ext>
            </a:extLst>
          </p:cNvPr>
          <p:cNvPicPr>
            <a:picLocks noChangeAspect="1"/>
          </p:cNvPicPr>
          <p:nvPr/>
        </p:nvPicPr>
        <p:blipFill>
          <a:blip r:embed="rId3"/>
          <a:stretch>
            <a:fillRect/>
          </a:stretch>
        </p:blipFill>
        <p:spPr>
          <a:xfrm>
            <a:off x="1900238" y="2326517"/>
            <a:ext cx="2978943" cy="2438645"/>
          </a:xfrm>
          <a:prstGeom prst="rect">
            <a:avLst/>
          </a:prstGeom>
        </p:spPr>
      </p:pic>
      <p:sp>
        <p:nvSpPr>
          <p:cNvPr id="18" name="Subtitle 2">
            <a:extLst>
              <a:ext uri="{FF2B5EF4-FFF2-40B4-BE49-F238E27FC236}">
                <a16:creationId xmlns:a16="http://schemas.microsoft.com/office/drawing/2014/main" id="{6E8AA13E-EA3F-9C06-2942-88D209F32B6E}"/>
              </a:ext>
            </a:extLst>
          </p:cNvPr>
          <p:cNvSpPr txBox="1">
            <a:spLocks/>
          </p:cNvSpPr>
          <p:nvPr/>
        </p:nvSpPr>
        <p:spPr>
          <a:xfrm>
            <a:off x="508730" y="2261225"/>
            <a:ext cx="4687157" cy="5415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800" b="0" i="0" u="none" strike="noStrike" cap="none">
                <a:solidFill>
                  <a:schemeClr val="dk1"/>
                </a:solidFill>
                <a:latin typeface="Dela Gothic One"/>
                <a:ea typeface="Dela Gothic One"/>
                <a:cs typeface="Dela Gothic One"/>
                <a:sym typeface="Dela Gothic One"/>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endParaRPr lang="en-AU" dirty="0"/>
          </a:p>
        </p:txBody>
      </p:sp>
      <p:grpSp>
        <p:nvGrpSpPr>
          <p:cNvPr id="23" name="Google Shape;1179;p51">
            <a:extLst>
              <a:ext uri="{FF2B5EF4-FFF2-40B4-BE49-F238E27FC236}">
                <a16:creationId xmlns:a16="http://schemas.microsoft.com/office/drawing/2014/main" id="{2D2E825D-9084-EC45-8337-F800B9CFA5D7}"/>
              </a:ext>
            </a:extLst>
          </p:cNvPr>
          <p:cNvGrpSpPr/>
          <p:nvPr/>
        </p:nvGrpSpPr>
        <p:grpSpPr>
          <a:xfrm rot="5400000">
            <a:off x="6545248" y="2733550"/>
            <a:ext cx="1468475" cy="630248"/>
            <a:chOff x="2543375" y="546738"/>
            <a:chExt cx="1630551" cy="699887"/>
          </a:xfrm>
        </p:grpSpPr>
        <p:grpSp>
          <p:nvGrpSpPr>
            <p:cNvPr id="24" name="Google Shape;1180;p51">
              <a:extLst>
                <a:ext uri="{FF2B5EF4-FFF2-40B4-BE49-F238E27FC236}">
                  <a16:creationId xmlns:a16="http://schemas.microsoft.com/office/drawing/2014/main" id="{921F098A-D89A-C456-C9EB-3FAD8A3B1B64}"/>
                </a:ext>
              </a:extLst>
            </p:cNvPr>
            <p:cNvGrpSpPr/>
            <p:nvPr/>
          </p:nvGrpSpPr>
          <p:grpSpPr>
            <a:xfrm>
              <a:off x="3463300" y="546738"/>
              <a:ext cx="710626" cy="698687"/>
              <a:chOff x="2373000" y="551950"/>
              <a:chExt cx="710626" cy="698687"/>
            </a:xfrm>
          </p:grpSpPr>
          <p:sp>
            <p:nvSpPr>
              <p:cNvPr id="30" name="Google Shape;1181;p51">
                <a:extLst>
                  <a:ext uri="{FF2B5EF4-FFF2-40B4-BE49-F238E27FC236}">
                    <a16:creationId xmlns:a16="http://schemas.microsoft.com/office/drawing/2014/main" id="{58A1A140-A176-63EE-5384-2DC32FD6EBD5}"/>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2;p51">
                <a:extLst>
                  <a:ext uri="{FF2B5EF4-FFF2-40B4-BE49-F238E27FC236}">
                    <a16:creationId xmlns:a16="http://schemas.microsoft.com/office/drawing/2014/main" id="{19BF0DFB-5BE7-3928-FD6A-A96CF9E5F258}"/>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83;p51">
                <a:extLst>
                  <a:ext uri="{FF2B5EF4-FFF2-40B4-BE49-F238E27FC236}">
                    <a16:creationId xmlns:a16="http://schemas.microsoft.com/office/drawing/2014/main" id="{50403CE8-7BAC-19E4-1CB9-D4DA21FD0D82}"/>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84;p51">
                <a:extLst>
                  <a:ext uri="{FF2B5EF4-FFF2-40B4-BE49-F238E27FC236}">
                    <a16:creationId xmlns:a16="http://schemas.microsoft.com/office/drawing/2014/main" id="{12687C04-A5D6-8280-8047-62718069F2AF}"/>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85;p51">
              <a:extLst>
                <a:ext uri="{FF2B5EF4-FFF2-40B4-BE49-F238E27FC236}">
                  <a16:creationId xmlns:a16="http://schemas.microsoft.com/office/drawing/2014/main" id="{C6400636-6E64-90D6-3C1E-BDE352E0B06D}"/>
                </a:ext>
              </a:extLst>
            </p:cNvPr>
            <p:cNvGrpSpPr/>
            <p:nvPr/>
          </p:nvGrpSpPr>
          <p:grpSpPr>
            <a:xfrm>
              <a:off x="2543375" y="547938"/>
              <a:ext cx="710626" cy="698687"/>
              <a:chOff x="2373000" y="551950"/>
              <a:chExt cx="710626" cy="698687"/>
            </a:xfrm>
          </p:grpSpPr>
          <p:sp>
            <p:nvSpPr>
              <p:cNvPr id="26" name="Google Shape;1186;p51">
                <a:extLst>
                  <a:ext uri="{FF2B5EF4-FFF2-40B4-BE49-F238E27FC236}">
                    <a16:creationId xmlns:a16="http://schemas.microsoft.com/office/drawing/2014/main" id="{1AB630D0-B63B-AE3F-3191-5A303254B51A}"/>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7;p51">
                <a:extLst>
                  <a:ext uri="{FF2B5EF4-FFF2-40B4-BE49-F238E27FC236}">
                    <a16:creationId xmlns:a16="http://schemas.microsoft.com/office/drawing/2014/main" id="{94A5275F-C279-5EFB-DBEB-90EF3BA35644}"/>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8;p51">
                <a:extLst>
                  <a:ext uri="{FF2B5EF4-FFF2-40B4-BE49-F238E27FC236}">
                    <a16:creationId xmlns:a16="http://schemas.microsoft.com/office/drawing/2014/main" id="{757658E4-D036-46F3-119E-08980FA3DB00}"/>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9;p51">
                <a:extLst>
                  <a:ext uri="{FF2B5EF4-FFF2-40B4-BE49-F238E27FC236}">
                    <a16:creationId xmlns:a16="http://schemas.microsoft.com/office/drawing/2014/main" id="{75009265-38A5-7477-1D81-013E97866FF4}"/>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5"/>
          <p:cNvSpPr txBox="1">
            <a:spLocks noGrp="1"/>
          </p:cNvSpPr>
          <p:nvPr>
            <p:ph type="subTitle" idx="2"/>
          </p:nvPr>
        </p:nvSpPr>
        <p:spPr>
          <a:xfrm>
            <a:off x="2643056" y="2742477"/>
            <a:ext cx="47127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bg2"/>
                </a:solidFill>
              </a:rPr>
              <a:t>StandardScaler giving the best results.</a:t>
            </a:r>
            <a:endParaRPr dirty="0">
              <a:solidFill>
                <a:schemeClr val="bg2"/>
              </a:solidFill>
            </a:endParaRPr>
          </a:p>
        </p:txBody>
      </p:sp>
      <p:sp>
        <p:nvSpPr>
          <p:cNvPr id="1015" name="Google Shape;1015;p45"/>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Dealing with imbalance</a:t>
            </a:r>
            <a:endParaRPr dirty="0"/>
          </a:p>
        </p:txBody>
      </p:sp>
      <p:sp>
        <p:nvSpPr>
          <p:cNvPr id="1016" name="Google Shape;1016;p45"/>
          <p:cNvSpPr txBox="1">
            <a:spLocks noGrp="1"/>
          </p:cNvSpPr>
          <p:nvPr>
            <p:ph type="subTitle" idx="1"/>
          </p:nvPr>
        </p:nvSpPr>
        <p:spPr>
          <a:xfrm>
            <a:off x="2643056" y="2435912"/>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Scale the data</a:t>
            </a:r>
            <a:endParaRPr dirty="0"/>
          </a:p>
        </p:txBody>
      </p:sp>
      <p:sp>
        <p:nvSpPr>
          <p:cNvPr id="1017" name="Google Shape;1017;p45"/>
          <p:cNvSpPr txBox="1">
            <a:spLocks noGrp="1"/>
          </p:cNvSpPr>
          <p:nvPr>
            <p:ph type="subTitle" idx="3"/>
          </p:nvPr>
        </p:nvSpPr>
        <p:spPr>
          <a:xfrm>
            <a:off x="2657344" y="3540993"/>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Class weighting</a:t>
            </a:r>
            <a:endParaRPr dirty="0"/>
          </a:p>
        </p:txBody>
      </p:sp>
      <p:sp>
        <p:nvSpPr>
          <p:cNvPr id="1018" name="Google Shape;1018;p45"/>
          <p:cNvSpPr txBox="1">
            <a:spLocks noGrp="1"/>
          </p:cNvSpPr>
          <p:nvPr>
            <p:ph type="subTitle" idx="4"/>
          </p:nvPr>
        </p:nvSpPr>
        <p:spPr>
          <a:xfrm>
            <a:off x="2664488" y="3804695"/>
            <a:ext cx="47127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bg2"/>
                </a:solidFill>
              </a:rPr>
              <a:t>Giving more weight to entries with a stroke.</a:t>
            </a:r>
            <a:endParaRPr dirty="0">
              <a:solidFill>
                <a:schemeClr val="bg2"/>
              </a:solidFill>
            </a:endParaRPr>
          </a:p>
        </p:txBody>
      </p:sp>
      <p:sp>
        <p:nvSpPr>
          <p:cNvPr id="1019" name="Google Shape;1019;p45"/>
          <p:cNvSpPr txBox="1">
            <a:spLocks noGrp="1"/>
          </p:cNvSpPr>
          <p:nvPr>
            <p:ph type="subTitle" idx="5"/>
          </p:nvPr>
        </p:nvSpPr>
        <p:spPr>
          <a:xfrm>
            <a:off x="2614481" y="1324232"/>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Encoding categorical values</a:t>
            </a:r>
            <a:endParaRPr dirty="0"/>
          </a:p>
        </p:txBody>
      </p:sp>
      <p:sp>
        <p:nvSpPr>
          <p:cNvPr id="1021" name="Google Shape;1021;p45"/>
          <p:cNvSpPr/>
          <p:nvPr/>
        </p:nvSpPr>
        <p:spPr>
          <a:xfrm>
            <a:off x="1848753" y="1350776"/>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1848753" y="250575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1848753" y="3632376"/>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10800000">
            <a:off x="7812494" y="1592313"/>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45"/>
          <p:cNvGrpSpPr/>
          <p:nvPr/>
        </p:nvGrpSpPr>
        <p:grpSpPr>
          <a:xfrm rot="10800000">
            <a:off x="6879631" y="821243"/>
            <a:ext cx="895652" cy="425454"/>
            <a:chOff x="5974875" y="3732400"/>
            <a:chExt cx="416350" cy="197775"/>
          </a:xfrm>
        </p:grpSpPr>
        <p:sp>
          <p:nvSpPr>
            <p:cNvPr id="1026" name="Google Shape;1026;p45"/>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45"/>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5"/>
          <p:cNvGrpSpPr/>
          <p:nvPr/>
        </p:nvGrpSpPr>
        <p:grpSpPr>
          <a:xfrm>
            <a:off x="2012676" y="1516162"/>
            <a:ext cx="337246" cy="334322"/>
            <a:chOff x="-22859750" y="2335900"/>
            <a:chExt cx="296950" cy="294375"/>
          </a:xfrm>
        </p:grpSpPr>
        <p:sp>
          <p:nvSpPr>
            <p:cNvPr id="1030" name="Google Shape;1030;p4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5"/>
          <p:cNvSpPr/>
          <p:nvPr/>
        </p:nvSpPr>
        <p:spPr>
          <a:xfrm>
            <a:off x="1961600" y="2667087"/>
            <a:ext cx="348272" cy="348302"/>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45"/>
          <p:cNvGrpSpPr/>
          <p:nvPr/>
        </p:nvGrpSpPr>
        <p:grpSpPr>
          <a:xfrm>
            <a:off x="1993844" y="3783165"/>
            <a:ext cx="354136" cy="334348"/>
            <a:chOff x="-25844850" y="2357750"/>
            <a:chExt cx="296175" cy="279625"/>
          </a:xfrm>
        </p:grpSpPr>
        <p:sp>
          <p:nvSpPr>
            <p:cNvPr id="1035" name="Google Shape;1035;p45"/>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79;p51">
            <a:extLst>
              <a:ext uri="{FF2B5EF4-FFF2-40B4-BE49-F238E27FC236}">
                <a16:creationId xmlns:a16="http://schemas.microsoft.com/office/drawing/2014/main" id="{D7EF65D7-0A05-BF13-1B7F-7670A4B146A8}"/>
              </a:ext>
            </a:extLst>
          </p:cNvPr>
          <p:cNvGrpSpPr/>
          <p:nvPr/>
        </p:nvGrpSpPr>
        <p:grpSpPr>
          <a:xfrm rot="5400000">
            <a:off x="7531085" y="3747964"/>
            <a:ext cx="1468475" cy="630248"/>
            <a:chOff x="2543375" y="546738"/>
            <a:chExt cx="1630551" cy="699887"/>
          </a:xfrm>
        </p:grpSpPr>
        <p:grpSp>
          <p:nvGrpSpPr>
            <p:cNvPr id="5" name="Google Shape;1180;p51">
              <a:extLst>
                <a:ext uri="{FF2B5EF4-FFF2-40B4-BE49-F238E27FC236}">
                  <a16:creationId xmlns:a16="http://schemas.microsoft.com/office/drawing/2014/main" id="{DFE3F827-6E98-85FD-89CB-86AC8D469FDF}"/>
                </a:ext>
              </a:extLst>
            </p:cNvPr>
            <p:cNvGrpSpPr/>
            <p:nvPr/>
          </p:nvGrpSpPr>
          <p:grpSpPr>
            <a:xfrm>
              <a:off x="3463300" y="546738"/>
              <a:ext cx="710626" cy="698687"/>
              <a:chOff x="2373000" y="551950"/>
              <a:chExt cx="710626" cy="698687"/>
            </a:xfrm>
          </p:grpSpPr>
          <p:sp>
            <p:nvSpPr>
              <p:cNvPr id="11" name="Google Shape;1181;p51">
                <a:extLst>
                  <a:ext uri="{FF2B5EF4-FFF2-40B4-BE49-F238E27FC236}">
                    <a16:creationId xmlns:a16="http://schemas.microsoft.com/office/drawing/2014/main" id="{D0705783-53FB-E4E7-2F7B-B19852CD0F42}"/>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2;p51">
                <a:extLst>
                  <a:ext uri="{FF2B5EF4-FFF2-40B4-BE49-F238E27FC236}">
                    <a16:creationId xmlns:a16="http://schemas.microsoft.com/office/drawing/2014/main" id="{FCEB5860-CEC4-B8B6-1FA9-CF4A220C0048}"/>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3;p51">
                <a:extLst>
                  <a:ext uri="{FF2B5EF4-FFF2-40B4-BE49-F238E27FC236}">
                    <a16:creationId xmlns:a16="http://schemas.microsoft.com/office/drawing/2014/main" id="{915B602A-98A5-E120-511E-94088F847878}"/>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4;p51">
                <a:extLst>
                  <a:ext uri="{FF2B5EF4-FFF2-40B4-BE49-F238E27FC236}">
                    <a16:creationId xmlns:a16="http://schemas.microsoft.com/office/drawing/2014/main" id="{9DCFF5D3-D8F9-8302-E36A-2FDDC11E8FBF}"/>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85;p51">
              <a:extLst>
                <a:ext uri="{FF2B5EF4-FFF2-40B4-BE49-F238E27FC236}">
                  <a16:creationId xmlns:a16="http://schemas.microsoft.com/office/drawing/2014/main" id="{F0E47384-AB69-31F3-37D5-F8B4F80BC25E}"/>
                </a:ext>
              </a:extLst>
            </p:cNvPr>
            <p:cNvGrpSpPr/>
            <p:nvPr/>
          </p:nvGrpSpPr>
          <p:grpSpPr>
            <a:xfrm>
              <a:off x="2543375" y="547938"/>
              <a:ext cx="710626" cy="698687"/>
              <a:chOff x="2373000" y="551950"/>
              <a:chExt cx="710626" cy="698687"/>
            </a:xfrm>
          </p:grpSpPr>
          <p:sp>
            <p:nvSpPr>
              <p:cNvPr id="7" name="Google Shape;1186;p51">
                <a:extLst>
                  <a:ext uri="{FF2B5EF4-FFF2-40B4-BE49-F238E27FC236}">
                    <a16:creationId xmlns:a16="http://schemas.microsoft.com/office/drawing/2014/main" id="{E7350B1B-BDDD-1DA7-88BF-863226D721A2}"/>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7;p51">
                <a:extLst>
                  <a:ext uri="{FF2B5EF4-FFF2-40B4-BE49-F238E27FC236}">
                    <a16:creationId xmlns:a16="http://schemas.microsoft.com/office/drawing/2014/main" id="{7438FEC0-DC17-EBEB-76E3-D1DDD6989C43}"/>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8;p51">
                <a:extLst>
                  <a:ext uri="{FF2B5EF4-FFF2-40B4-BE49-F238E27FC236}">
                    <a16:creationId xmlns:a16="http://schemas.microsoft.com/office/drawing/2014/main" id="{8E2A4E97-AD7A-ED77-B381-A5E273E0695E}"/>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9;p51">
                <a:extLst>
                  <a:ext uri="{FF2B5EF4-FFF2-40B4-BE49-F238E27FC236}">
                    <a16:creationId xmlns:a16="http://schemas.microsoft.com/office/drawing/2014/main" id="{58631CFA-669D-0158-DAC0-53611E36A791}"/>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TextBox 15">
            <a:extLst>
              <a:ext uri="{FF2B5EF4-FFF2-40B4-BE49-F238E27FC236}">
                <a16:creationId xmlns:a16="http://schemas.microsoft.com/office/drawing/2014/main" id="{94C0E82D-32EE-CB60-9758-01D62F332BC5}"/>
              </a:ext>
            </a:extLst>
          </p:cNvPr>
          <p:cNvSpPr txBox="1"/>
          <p:nvPr/>
        </p:nvSpPr>
        <p:spPr>
          <a:xfrm>
            <a:off x="2627113" y="1710631"/>
            <a:ext cx="5139928" cy="307777"/>
          </a:xfrm>
          <a:prstGeom prst="rect">
            <a:avLst/>
          </a:prstGeom>
          <a:noFill/>
        </p:spPr>
        <p:txBody>
          <a:bodyPr wrap="square">
            <a:spAutoFit/>
          </a:bodyPr>
          <a:lstStyle/>
          <a:p>
            <a:r>
              <a:rPr lang="en-AU" dirty="0" err="1">
                <a:solidFill>
                  <a:schemeClr val="bg2"/>
                </a:solidFill>
                <a:latin typeface="DM Sans" pitchFamily="2" charset="0"/>
              </a:rPr>
              <a:t>OneHotEncoder</a:t>
            </a:r>
            <a:r>
              <a:rPr lang="en-AU" dirty="0">
                <a:solidFill>
                  <a:schemeClr val="bg2"/>
                </a:solidFill>
                <a:latin typeface="DM Sans" pitchFamily="2" charset="0"/>
              </a:rPr>
              <a:t> used for the encoding</a:t>
            </a:r>
            <a:r>
              <a:rPr lang="en-AU" dirty="0">
                <a:solidFill>
                  <a:schemeClr val="bg2"/>
                </a:solidFill>
              </a:rPr>
              <a:t> </a:t>
            </a:r>
          </a:p>
        </p:txBody>
      </p:sp>
    </p:spTree>
  </p:cSld>
  <p:clrMapOvr>
    <a:masterClrMapping/>
  </p:clrMapOvr>
</p:sld>
</file>

<file path=ppt/theme/theme1.xml><?xml version="1.0" encoding="utf-8"?>
<a:theme xmlns:a="http://schemas.openxmlformats.org/drawingml/2006/main" name="Cranioencephalic Trauma by Slidesgo">
  <a:themeElements>
    <a:clrScheme name="Simple Light">
      <a:dk1>
        <a:srgbClr val="0D1439"/>
      </a:dk1>
      <a:lt1>
        <a:srgbClr val="DCDDFC"/>
      </a:lt1>
      <a:dk2>
        <a:srgbClr val="4D57F1"/>
      </a:dk2>
      <a:lt2>
        <a:srgbClr val="DE94EA"/>
      </a:lt2>
      <a:accent1>
        <a:srgbClr val="8ADDA8"/>
      </a:accent1>
      <a:accent2>
        <a:srgbClr val="FFFFFF"/>
      </a:accent2>
      <a:accent3>
        <a:srgbClr val="FFFFFF"/>
      </a:accent3>
      <a:accent4>
        <a:srgbClr val="FFFFFF"/>
      </a:accent4>
      <a:accent5>
        <a:srgbClr val="FFFFFF"/>
      </a:accent5>
      <a:accent6>
        <a:srgbClr val="FFFFFF"/>
      </a:accent6>
      <a:hlink>
        <a:srgbClr val="0D14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122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Dela Gothic One</vt:lpstr>
      <vt:lpstr>Oxygen</vt:lpstr>
      <vt:lpstr>DM Sans</vt:lpstr>
      <vt:lpstr>Bahnschrift</vt:lpstr>
      <vt:lpstr>arial</vt:lpstr>
      <vt:lpstr>Cranioencephalic Trauma by Slidesgo</vt:lpstr>
      <vt:lpstr>Stroke Prediction Project</vt:lpstr>
      <vt:lpstr>Content</vt:lpstr>
      <vt:lpstr>Stroke</vt:lpstr>
      <vt:lpstr>Stroke dataset</vt:lpstr>
      <vt:lpstr>Feature Correlation</vt:lpstr>
      <vt:lpstr>Stroke by Age</vt:lpstr>
      <vt:lpstr>Which metric is important to us?</vt:lpstr>
      <vt:lpstr>Imbalanced Data!</vt:lpstr>
      <vt:lpstr>Dealing with imbalance</vt:lpstr>
      <vt:lpstr>Model Performance</vt:lpstr>
      <vt:lpstr>Accuracy Score</vt:lpstr>
      <vt:lpstr>Chi-Squared Test</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Project</dc:title>
  <dc:creator>Agnesa Percuku</dc:creator>
  <cp:lastModifiedBy>Agnesa Percuku</cp:lastModifiedBy>
  <cp:revision>8</cp:revision>
  <dcterms:modified xsi:type="dcterms:W3CDTF">2023-01-20T22:05:15Z</dcterms:modified>
</cp:coreProperties>
</file>