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Average"/>
      <p:regular r:id="rId33"/>
    </p:embeddedFont>
    <p:embeddedFont>
      <p:font typeface="Oswald"/>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Average-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swald-bold.fntdata"/><Relationship Id="rId12" Type="http://schemas.openxmlformats.org/officeDocument/2006/relationships/slide" Target="slides/slide7.xml"/><Relationship Id="rId34" Type="http://schemas.openxmlformats.org/officeDocument/2006/relationships/font" Target="fonts/Oswald-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88fdd1023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88fdd102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88fdd1023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88fdd102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88fdd1023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88fdd102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88fdd1023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88fdd1023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d279318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d279318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88fdd1023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88fdd1023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d2793188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d2793188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d2793188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d2793188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d2793188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d2793188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d2793188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d2793188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d2793188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d2793188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d2793188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d2793188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d2793188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d2793188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88fdd1023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88fdd1023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88fdd1023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88fdd1023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88fdd1023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d88fdd1023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88fdd1023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88fdd1023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88fdd102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d88fdd102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88fdd1023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88fdd102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88fdd1023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88fdd102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88fdd1023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88fdd102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24.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hyperlink" Target="https://arbk.rks-gov.net/" TargetMode="External"/><Relationship Id="rId4" Type="http://schemas.openxmlformats.org/officeDocument/2006/relationships/hyperlink" Target="https://www.datasciencecentral.com/profiles/blogs/introduction-to-classification-regression-trees-cart" TargetMode="External"/><Relationship Id="rId5" Type="http://schemas.openxmlformats.org/officeDocument/2006/relationships/hyperlink" Target="https://www.youtube.com/watch?v=s5Plqr0Y7D8" TargetMode="External"/><Relationship Id="rId6" Type="http://schemas.openxmlformats.org/officeDocument/2006/relationships/hyperlink" Target="https://sq.wikipedia.org/wiki/Lista_e_vendbanimeve_n%C3%AB_Kosov%C3%AB?fbclid=IwAR0f6SaXnuDEsdR6kVhAynaEhM9xid-Vu-3ZC3Sq77Q97UYmIqSVLVFO7E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arbk.rks-gov.net/" TargetMode="External"/><Relationship Id="rId4" Type="http://schemas.openxmlformats.org/officeDocument/2006/relationships/hyperlink" Target="https://gjejbiznese.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749850" y="148550"/>
            <a:ext cx="7801500" cy="1985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                        </a:t>
            </a:r>
            <a:r>
              <a:rPr b="1" lang="en" sz="1200">
                <a:latin typeface="Arial"/>
                <a:ea typeface="Arial"/>
                <a:cs typeface="Arial"/>
                <a:sym typeface="Arial"/>
              </a:rPr>
              <a:t>         </a:t>
            </a:r>
            <a:r>
              <a:rPr b="1" lang="en" sz="1400">
                <a:latin typeface="Arial"/>
                <a:ea typeface="Arial"/>
                <a:cs typeface="Arial"/>
                <a:sym typeface="Arial"/>
              </a:rPr>
              <a:t>   University of Prishtina “HASAN PRISHTINA</a:t>
            </a:r>
            <a:r>
              <a:rPr b="1" lang="en" sz="1500">
                <a:latin typeface="Arial"/>
                <a:ea typeface="Arial"/>
                <a:cs typeface="Arial"/>
                <a:sym typeface="Arial"/>
              </a:rPr>
              <a:t>”</a:t>
            </a:r>
            <a:endParaRPr b="1" sz="1500">
              <a:latin typeface="Arial"/>
              <a:ea typeface="Arial"/>
              <a:cs typeface="Arial"/>
              <a:sym typeface="Arial"/>
            </a:endParaRPr>
          </a:p>
          <a:p>
            <a:pPr indent="0" lvl="0" marL="0" rtl="0" algn="l">
              <a:lnSpc>
                <a:spcPct val="115000"/>
              </a:lnSpc>
              <a:spcBef>
                <a:spcPts val="0"/>
              </a:spcBef>
              <a:spcAft>
                <a:spcPts val="0"/>
              </a:spcAft>
              <a:buNone/>
            </a:pPr>
            <a:r>
              <a:rPr lang="en" sz="1400">
                <a:latin typeface="Arial"/>
                <a:ea typeface="Arial"/>
                <a:cs typeface="Arial"/>
                <a:sym typeface="Arial"/>
              </a:rPr>
              <a:t>                                Faculty of Electrical and Computer Engineering</a:t>
            </a:r>
            <a:endParaRPr sz="1400">
              <a:latin typeface="Arial"/>
              <a:ea typeface="Arial"/>
              <a:cs typeface="Arial"/>
              <a:sym typeface="Arial"/>
            </a:endParaRPr>
          </a:p>
          <a:p>
            <a:pPr indent="0" lvl="0" marL="0" rtl="0" algn="l">
              <a:lnSpc>
                <a:spcPct val="115000"/>
              </a:lnSpc>
              <a:spcBef>
                <a:spcPts val="0"/>
              </a:spcBef>
              <a:spcAft>
                <a:spcPts val="0"/>
              </a:spcAft>
              <a:buNone/>
            </a:pPr>
            <a:r>
              <a:rPr lang="en" sz="1400">
                <a:latin typeface="Arial"/>
                <a:ea typeface="Arial"/>
                <a:cs typeface="Arial"/>
                <a:sym typeface="Arial"/>
              </a:rPr>
              <a:t>                        	         DEPARTMENT : Computer Engineering</a:t>
            </a:r>
            <a:endParaRPr sz="1400">
              <a:latin typeface="Arial"/>
              <a:ea typeface="Arial"/>
              <a:cs typeface="Arial"/>
              <a:sym typeface="Arial"/>
            </a:endParaRPr>
          </a:p>
          <a:p>
            <a:pPr indent="0" lvl="0" marL="0" rtl="0" algn="l">
              <a:lnSpc>
                <a:spcPct val="115000"/>
              </a:lnSpc>
              <a:spcBef>
                <a:spcPts val="0"/>
              </a:spcBef>
              <a:spcAft>
                <a:spcPts val="0"/>
              </a:spcAft>
              <a:buNone/>
            </a:pPr>
            <a:r>
              <a:t/>
            </a:r>
            <a:endParaRPr sz="1400">
              <a:latin typeface="Arial"/>
              <a:ea typeface="Arial"/>
              <a:cs typeface="Arial"/>
              <a:sym typeface="Arial"/>
            </a:endParaRPr>
          </a:p>
          <a:p>
            <a:pPr indent="0" lvl="0" marL="0" rtl="0" algn="l">
              <a:lnSpc>
                <a:spcPct val="115000"/>
              </a:lnSpc>
              <a:spcBef>
                <a:spcPts val="0"/>
              </a:spcBef>
              <a:spcAft>
                <a:spcPts val="0"/>
              </a:spcAft>
              <a:buNone/>
            </a:pPr>
            <a:r>
              <a:t/>
            </a:r>
            <a:endParaRPr sz="1200">
              <a:latin typeface="Arial"/>
              <a:ea typeface="Arial"/>
              <a:cs typeface="Arial"/>
              <a:sym typeface="Arial"/>
            </a:endParaRPr>
          </a:p>
          <a:p>
            <a:pPr indent="0" lvl="0" marL="0" rtl="0" algn="l">
              <a:lnSpc>
                <a:spcPct val="115000"/>
              </a:lnSpc>
              <a:spcBef>
                <a:spcPts val="0"/>
              </a:spcBef>
              <a:spcAft>
                <a:spcPts val="0"/>
              </a:spcAft>
              <a:buNone/>
            </a:pPr>
            <a:r>
              <a:t/>
            </a:r>
            <a:endParaRPr sz="1200">
              <a:latin typeface="Arial"/>
              <a:ea typeface="Arial"/>
              <a:cs typeface="Arial"/>
              <a:sym typeface="Arial"/>
            </a:endParaRPr>
          </a:p>
          <a:p>
            <a:pPr indent="0" lvl="0" marL="0" rtl="0" algn="ctr">
              <a:spcBef>
                <a:spcPts val="0"/>
              </a:spcBef>
              <a:spcAft>
                <a:spcPts val="0"/>
              </a:spcAft>
              <a:buNone/>
            </a:pPr>
            <a:r>
              <a:t/>
            </a:r>
            <a:endParaRPr sz="2100">
              <a:solidFill>
                <a:schemeClr val="accent3"/>
              </a:solidFill>
              <a:latin typeface="Average"/>
              <a:ea typeface="Average"/>
              <a:cs typeface="Average"/>
              <a:sym typeface="Average"/>
            </a:endParaRPr>
          </a:p>
        </p:txBody>
      </p:sp>
      <p:sp>
        <p:nvSpPr>
          <p:cNvPr id="60" name="Google Shape;60;p13"/>
          <p:cNvSpPr txBox="1"/>
          <p:nvPr>
            <p:ph idx="1" type="subTitle"/>
          </p:nvPr>
        </p:nvSpPr>
        <p:spPr>
          <a:xfrm>
            <a:off x="514025" y="3186101"/>
            <a:ext cx="78015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600">
                <a:solidFill>
                  <a:schemeClr val="dk1"/>
                </a:solidFill>
                <a:latin typeface="Arial"/>
                <a:ea typeface="Arial"/>
                <a:cs typeface="Arial"/>
                <a:sym typeface="Arial"/>
              </a:rPr>
              <a:t>Impact of Covid-19 in Economy of Kosovo</a:t>
            </a:r>
            <a:endParaRPr b="1" sz="1600">
              <a:solidFill>
                <a:schemeClr val="dk1"/>
              </a:solidFill>
              <a:latin typeface="Arial"/>
              <a:ea typeface="Arial"/>
              <a:cs typeface="Arial"/>
              <a:sym typeface="Arial"/>
            </a:endParaRPr>
          </a:p>
          <a:p>
            <a:pPr indent="0" lvl="0" marL="0" rtl="0" algn="ctr">
              <a:spcBef>
                <a:spcPts val="0"/>
              </a:spcBef>
              <a:spcAft>
                <a:spcPts val="0"/>
              </a:spcAft>
              <a:buNone/>
            </a:pPr>
            <a:r>
              <a:t/>
            </a:r>
            <a:endParaRPr/>
          </a:p>
        </p:txBody>
      </p:sp>
      <p:pic>
        <p:nvPicPr>
          <p:cNvPr id="61" name="Google Shape;61;p13"/>
          <p:cNvPicPr preferRelativeResize="0"/>
          <p:nvPr/>
        </p:nvPicPr>
        <p:blipFill>
          <a:blip r:embed="rId3">
            <a:alphaModFix/>
          </a:blip>
          <a:stretch>
            <a:fillRect/>
          </a:stretch>
        </p:blipFill>
        <p:spPr>
          <a:xfrm>
            <a:off x="3461213" y="1206625"/>
            <a:ext cx="1759925" cy="1759925"/>
          </a:xfrm>
          <a:prstGeom prst="rect">
            <a:avLst/>
          </a:prstGeom>
          <a:noFill/>
          <a:ln>
            <a:noFill/>
          </a:ln>
        </p:spPr>
      </p:pic>
      <p:sp>
        <p:nvSpPr>
          <p:cNvPr id="62" name="Google Shape;62;p13"/>
          <p:cNvSpPr txBox="1"/>
          <p:nvPr/>
        </p:nvSpPr>
        <p:spPr>
          <a:xfrm>
            <a:off x="186075" y="3734875"/>
            <a:ext cx="8674800" cy="1146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500">
                <a:solidFill>
                  <a:schemeClr val="dk1"/>
                </a:solidFill>
              </a:rPr>
              <a:t>Professor : Lule Ahmedi                         Students/Nr.ID : Agnesa Selimi/180714100043</a:t>
            </a:r>
            <a:endParaRPr sz="1500">
              <a:solidFill>
                <a:schemeClr val="dk1"/>
              </a:solidFill>
            </a:endParaRPr>
          </a:p>
          <a:p>
            <a:pPr indent="0" lvl="0" marL="0" rtl="0" algn="ctr">
              <a:lnSpc>
                <a:spcPct val="115000"/>
              </a:lnSpc>
              <a:spcBef>
                <a:spcPts val="0"/>
              </a:spcBef>
              <a:spcAft>
                <a:spcPts val="0"/>
              </a:spcAft>
              <a:buNone/>
            </a:pPr>
            <a:r>
              <a:rPr lang="en" sz="1500">
                <a:solidFill>
                  <a:schemeClr val="dk1"/>
                </a:solidFill>
              </a:rPr>
              <a:t>                                                                                     Diellza Aliu/180714100105</a:t>
            </a:r>
            <a:endParaRPr sz="1500">
              <a:solidFill>
                <a:schemeClr val="dk1"/>
              </a:solidFill>
            </a:endParaRPr>
          </a:p>
          <a:p>
            <a:pPr indent="0" lvl="0" marL="0" rtl="0" algn="ctr">
              <a:lnSpc>
                <a:spcPct val="115000"/>
              </a:lnSpc>
              <a:spcBef>
                <a:spcPts val="0"/>
              </a:spcBef>
              <a:spcAft>
                <a:spcPts val="0"/>
              </a:spcAft>
              <a:buNone/>
            </a:pPr>
            <a:r>
              <a:t/>
            </a:r>
            <a:endParaRPr sz="1300">
              <a:solidFill>
                <a:schemeClr val="dk1"/>
              </a:solidFill>
            </a:endParaRPr>
          </a:p>
          <a:p>
            <a:pPr indent="0" lvl="0" marL="0" rtl="0" algn="ctr">
              <a:lnSpc>
                <a:spcPct val="115000"/>
              </a:lnSpc>
              <a:spcBef>
                <a:spcPts val="0"/>
              </a:spcBef>
              <a:spcAft>
                <a:spcPts val="0"/>
              </a:spcAft>
              <a:buNone/>
            </a:pPr>
            <a:r>
              <a:rPr lang="en" sz="1300">
                <a:solidFill>
                  <a:schemeClr val="dk1"/>
                </a:solidFill>
              </a:rPr>
              <a:t>May 2021, Prishtina</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606800" y="226550"/>
            <a:ext cx="6560100" cy="7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sz="2500" u="sng">
                <a:latin typeface="Average"/>
                <a:ea typeface="Average"/>
                <a:cs typeface="Average"/>
                <a:sym typeface="Average"/>
              </a:rPr>
              <a:t>Information of the dataset rows and columns</a:t>
            </a:r>
            <a:endParaRPr i="1" sz="2500" u="sng">
              <a:latin typeface="Average"/>
              <a:ea typeface="Average"/>
              <a:cs typeface="Average"/>
              <a:sym typeface="Average"/>
            </a:endParaRPr>
          </a:p>
        </p:txBody>
      </p:sp>
      <p:pic>
        <p:nvPicPr>
          <p:cNvPr id="118" name="Google Shape;118;p22"/>
          <p:cNvPicPr preferRelativeResize="0"/>
          <p:nvPr/>
        </p:nvPicPr>
        <p:blipFill>
          <a:blip r:embed="rId3">
            <a:alphaModFix/>
          </a:blip>
          <a:stretch>
            <a:fillRect/>
          </a:stretch>
        </p:blipFill>
        <p:spPr>
          <a:xfrm>
            <a:off x="683150" y="1036100"/>
            <a:ext cx="7187985" cy="3362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1855650" y="286550"/>
            <a:ext cx="5188200" cy="63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sz="2500" u="sng">
                <a:latin typeface="Average"/>
                <a:ea typeface="Average"/>
                <a:cs typeface="Average"/>
                <a:sym typeface="Average"/>
              </a:rPr>
              <a:t>Checking if there is any null values</a:t>
            </a:r>
            <a:endParaRPr i="1" sz="2500" u="sng">
              <a:latin typeface="Average"/>
              <a:ea typeface="Average"/>
              <a:cs typeface="Average"/>
              <a:sym typeface="Average"/>
            </a:endParaRPr>
          </a:p>
        </p:txBody>
      </p:sp>
      <p:pic>
        <p:nvPicPr>
          <p:cNvPr id="124" name="Google Shape;124;p23"/>
          <p:cNvPicPr preferRelativeResize="0"/>
          <p:nvPr/>
        </p:nvPicPr>
        <p:blipFill>
          <a:blip r:embed="rId3">
            <a:alphaModFix/>
          </a:blip>
          <a:stretch>
            <a:fillRect/>
          </a:stretch>
        </p:blipFill>
        <p:spPr>
          <a:xfrm>
            <a:off x="525950" y="982800"/>
            <a:ext cx="8092100" cy="1351425"/>
          </a:xfrm>
          <a:prstGeom prst="rect">
            <a:avLst/>
          </a:prstGeom>
          <a:noFill/>
          <a:ln>
            <a:noFill/>
          </a:ln>
        </p:spPr>
      </p:pic>
      <p:pic>
        <p:nvPicPr>
          <p:cNvPr id="125" name="Google Shape;125;p23"/>
          <p:cNvPicPr preferRelativeResize="0"/>
          <p:nvPr/>
        </p:nvPicPr>
        <p:blipFill>
          <a:blip r:embed="rId4">
            <a:alphaModFix/>
          </a:blip>
          <a:stretch>
            <a:fillRect/>
          </a:stretch>
        </p:blipFill>
        <p:spPr>
          <a:xfrm>
            <a:off x="928475" y="2393875"/>
            <a:ext cx="7042549" cy="2153350"/>
          </a:xfrm>
          <a:prstGeom prst="rect">
            <a:avLst/>
          </a:prstGeom>
          <a:noFill/>
          <a:ln>
            <a:noFill/>
          </a:ln>
        </p:spPr>
      </p:pic>
      <p:sp>
        <p:nvSpPr>
          <p:cNvPr id="126" name="Google Shape;126;p23"/>
          <p:cNvSpPr txBox="1"/>
          <p:nvPr/>
        </p:nvSpPr>
        <p:spPr>
          <a:xfrm>
            <a:off x="3902025" y="4606875"/>
            <a:ext cx="382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As we show none of datas have null values</a:t>
            </a:r>
            <a:endParaRPr>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44525" y="74550"/>
            <a:ext cx="7739400" cy="83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i="1" lang="en" sz="2500" u="sng">
                <a:latin typeface="Average"/>
                <a:ea typeface="Average"/>
                <a:cs typeface="Average"/>
                <a:sym typeface="Average"/>
              </a:rPr>
              <a:t>Sorting records based on column Popullsia and Gross domestic Product(GDP)</a:t>
            </a:r>
            <a:endParaRPr i="1" sz="2500" u="sng">
              <a:latin typeface="Average"/>
              <a:ea typeface="Average"/>
              <a:cs typeface="Average"/>
              <a:sym typeface="Average"/>
            </a:endParaRPr>
          </a:p>
        </p:txBody>
      </p:sp>
      <p:pic>
        <p:nvPicPr>
          <p:cNvPr id="132" name="Google Shape;132;p24"/>
          <p:cNvPicPr preferRelativeResize="0"/>
          <p:nvPr/>
        </p:nvPicPr>
        <p:blipFill>
          <a:blip r:embed="rId3">
            <a:alphaModFix/>
          </a:blip>
          <a:stretch>
            <a:fillRect/>
          </a:stretch>
        </p:blipFill>
        <p:spPr>
          <a:xfrm>
            <a:off x="344525" y="909450"/>
            <a:ext cx="8454951" cy="1549525"/>
          </a:xfrm>
          <a:prstGeom prst="rect">
            <a:avLst/>
          </a:prstGeom>
          <a:noFill/>
          <a:ln>
            <a:noFill/>
          </a:ln>
        </p:spPr>
      </p:pic>
      <p:pic>
        <p:nvPicPr>
          <p:cNvPr id="133" name="Google Shape;133;p24"/>
          <p:cNvPicPr preferRelativeResize="0"/>
          <p:nvPr/>
        </p:nvPicPr>
        <p:blipFill>
          <a:blip r:embed="rId4">
            <a:alphaModFix/>
          </a:blip>
          <a:stretch>
            <a:fillRect/>
          </a:stretch>
        </p:blipFill>
        <p:spPr>
          <a:xfrm>
            <a:off x="1366550" y="2571750"/>
            <a:ext cx="5587876" cy="2447575"/>
          </a:xfrm>
          <a:prstGeom prst="rect">
            <a:avLst/>
          </a:prstGeom>
          <a:noFill/>
          <a:ln>
            <a:noFill/>
          </a:ln>
        </p:spPr>
      </p:pic>
      <p:sp>
        <p:nvSpPr>
          <p:cNvPr id="134" name="Google Shape;134;p24"/>
          <p:cNvSpPr txBox="1"/>
          <p:nvPr/>
        </p:nvSpPr>
        <p:spPr>
          <a:xfrm>
            <a:off x="7041575" y="3258950"/>
            <a:ext cx="2032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The city with the the biggest </a:t>
            </a:r>
            <a:r>
              <a:rPr lang="en">
                <a:latin typeface="Average"/>
                <a:ea typeface="Average"/>
                <a:cs typeface="Average"/>
                <a:sym typeface="Average"/>
              </a:rPr>
              <a:t>population</a:t>
            </a:r>
            <a:r>
              <a:rPr lang="en">
                <a:latin typeface="Average"/>
                <a:ea typeface="Average"/>
                <a:cs typeface="Average"/>
                <a:sym typeface="Average"/>
              </a:rPr>
              <a:t> is Prishtina - 208,230 </a:t>
            </a:r>
            <a:endParaRPr>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Residents</a:t>
            </a:r>
            <a:endParaRPr>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(Go check the dataset)</a:t>
            </a:r>
            <a:endParaRPr>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789975" y="644000"/>
            <a:ext cx="6666000" cy="66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sz="2500" u="sng">
                <a:latin typeface="Average"/>
                <a:ea typeface="Average"/>
                <a:cs typeface="Average"/>
                <a:sym typeface="Average"/>
              </a:rPr>
              <a:t>Data analysis for Sector GDP per Country</a:t>
            </a:r>
            <a:endParaRPr i="1" sz="2500" u="sng">
              <a:latin typeface="Average"/>
              <a:ea typeface="Average"/>
              <a:cs typeface="Average"/>
              <a:sym typeface="Average"/>
            </a:endParaRPr>
          </a:p>
        </p:txBody>
      </p:sp>
      <p:pic>
        <p:nvPicPr>
          <p:cNvPr id="140" name="Google Shape;140;p25"/>
          <p:cNvPicPr preferRelativeResize="0"/>
          <p:nvPr/>
        </p:nvPicPr>
        <p:blipFill>
          <a:blip r:embed="rId3">
            <a:alphaModFix/>
          </a:blip>
          <a:stretch>
            <a:fillRect/>
          </a:stretch>
        </p:blipFill>
        <p:spPr>
          <a:xfrm>
            <a:off x="423475" y="1584375"/>
            <a:ext cx="7664550" cy="1798925"/>
          </a:xfrm>
          <a:prstGeom prst="rect">
            <a:avLst/>
          </a:prstGeom>
          <a:noFill/>
          <a:ln>
            <a:noFill/>
          </a:ln>
        </p:spPr>
      </p:pic>
      <p:sp>
        <p:nvSpPr>
          <p:cNvPr id="141" name="Google Shape;141;p25"/>
          <p:cNvSpPr txBox="1"/>
          <p:nvPr/>
        </p:nvSpPr>
        <p:spPr>
          <a:xfrm>
            <a:off x="5028075" y="4365900"/>
            <a:ext cx="404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Next page is the execution for this program</a:t>
            </a:r>
            <a:endParaRPr b="1" sz="1300">
              <a:solidFill>
                <a:srgbClr val="222222"/>
              </a:solidFill>
              <a:highlight>
                <a:srgbClr val="FFFFFF"/>
              </a:highlight>
            </a:endParaRPr>
          </a:p>
          <a:p>
            <a:pPr indent="0" lvl="0" marL="0" rtl="0" algn="l">
              <a:spcBef>
                <a:spcPts val="0"/>
              </a:spcBef>
              <a:spcAft>
                <a:spcPts val="0"/>
              </a:spcAft>
              <a:buNone/>
            </a:pPr>
            <a:r>
              <a:t/>
            </a:r>
            <a:endParaRPr>
              <a:latin typeface="Average"/>
              <a:ea typeface="Average"/>
              <a:cs typeface="Average"/>
              <a:sym typeface="Average"/>
            </a:endParaRPr>
          </a:p>
        </p:txBody>
      </p:sp>
      <p:sp>
        <p:nvSpPr>
          <p:cNvPr id="142" name="Google Shape;142;p25"/>
          <p:cNvSpPr/>
          <p:nvPr/>
        </p:nvSpPr>
        <p:spPr>
          <a:xfrm>
            <a:off x="8511125" y="4499500"/>
            <a:ext cx="295800" cy="21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6"/>
          <p:cNvPicPr preferRelativeResize="0"/>
          <p:nvPr/>
        </p:nvPicPr>
        <p:blipFill>
          <a:blip r:embed="rId3">
            <a:alphaModFix/>
          </a:blip>
          <a:stretch>
            <a:fillRect/>
          </a:stretch>
        </p:blipFill>
        <p:spPr>
          <a:xfrm>
            <a:off x="602350" y="1004625"/>
            <a:ext cx="7803824" cy="4090801"/>
          </a:xfrm>
          <a:prstGeom prst="rect">
            <a:avLst/>
          </a:prstGeom>
          <a:noFill/>
          <a:ln>
            <a:noFill/>
          </a:ln>
        </p:spPr>
      </p:pic>
      <p:sp>
        <p:nvSpPr>
          <p:cNvPr id="148" name="Google Shape;148;p26"/>
          <p:cNvSpPr txBox="1"/>
          <p:nvPr/>
        </p:nvSpPr>
        <p:spPr>
          <a:xfrm>
            <a:off x="482538" y="229000"/>
            <a:ext cx="87114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1"/>
                </a:solidFill>
                <a:latin typeface="Oswald"/>
                <a:ea typeface="Oswald"/>
                <a:cs typeface="Oswald"/>
                <a:sym typeface="Oswald"/>
              </a:rPr>
              <a:t>Graph of sector GDP per country</a:t>
            </a:r>
            <a:endParaRPr sz="2100">
              <a:solidFill>
                <a:schemeClr val="lt1"/>
              </a:solidFill>
              <a:latin typeface="Oswald"/>
              <a:ea typeface="Oswald"/>
              <a:cs typeface="Oswald"/>
              <a:sym typeface="Oswald"/>
            </a:endParaRPr>
          </a:p>
          <a:p>
            <a:pPr indent="0" lvl="0" marL="0" rtl="0" algn="l">
              <a:spcBef>
                <a:spcPts val="0"/>
              </a:spcBef>
              <a:spcAft>
                <a:spcPts val="0"/>
              </a:spcAft>
              <a:buNone/>
            </a:pPr>
            <a:r>
              <a:rPr lang="en" sz="1200">
                <a:solidFill>
                  <a:schemeClr val="lt1"/>
                </a:solidFill>
                <a:latin typeface="Oswald"/>
                <a:ea typeface="Oswald"/>
                <a:cs typeface="Oswald"/>
                <a:sym typeface="Oswald"/>
              </a:rPr>
              <a:t>To the graph below we have presented cities of Kosova that were affected by Covid-19 for each sectors.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1079400" y="312800"/>
            <a:ext cx="6695700" cy="52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sz="2500" u="sng">
                <a:latin typeface="Average"/>
                <a:ea typeface="Average"/>
                <a:cs typeface="Average"/>
                <a:sym typeface="Average"/>
              </a:rPr>
              <a:t>Data analysis for GDP per Sector</a:t>
            </a:r>
            <a:endParaRPr/>
          </a:p>
        </p:txBody>
      </p:sp>
      <p:pic>
        <p:nvPicPr>
          <p:cNvPr id="154" name="Google Shape;154;p27"/>
          <p:cNvPicPr preferRelativeResize="0"/>
          <p:nvPr/>
        </p:nvPicPr>
        <p:blipFill>
          <a:blip r:embed="rId3">
            <a:alphaModFix/>
          </a:blip>
          <a:stretch>
            <a:fillRect/>
          </a:stretch>
        </p:blipFill>
        <p:spPr>
          <a:xfrm>
            <a:off x="1043838" y="1189700"/>
            <a:ext cx="7056324" cy="2000725"/>
          </a:xfrm>
          <a:prstGeom prst="rect">
            <a:avLst/>
          </a:prstGeom>
          <a:noFill/>
          <a:ln>
            <a:noFill/>
          </a:ln>
        </p:spPr>
      </p:pic>
      <p:sp>
        <p:nvSpPr>
          <p:cNvPr id="155" name="Google Shape;155;p27"/>
          <p:cNvSpPr txBox="1"/>
          <p:nvPr/>
        </p:nvSpPr>
        <p:spPr>
          <a:xfrm>
            <a:off x="5009875" y="4332350"/>
            <a:ext cx="394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Next page is the execution for this program</a:t>
            </a:r>
            <a:endParaRPr b="1" sz="1300">
              <a:solidFill>
                <a:srgbClr val="222222"/>
              </a:solidFill>
              <a:highlight>
                <a:srgbClr val="FFFFFF"/>
              </a:highlight>
            </a:endParaRPr>
          </a:p>
        </p:txBody>
      </p:sp>
      <p:sp>
        <p:nvSpPr>
          <p:cNvPr id="156" name="Google Shape;156;p27"/>
          <p:cNvSpPr/>
          <p:nvPr/>
        </p:nvSpPr>
        <p:spPr>
          <a:xfrm>
            <a:off x="8482500" y="4451800"/>
            <a:ext cx="3816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154200" y="66800"/>
            <a:ext cx="8989800" cy="81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100"/>
              <a:t>Graph of GDP per Sector</a:t>
            </a:r>
            <a:endParaRPr sz="2100"/>
          </a:p>
          <a:p>
            <a:pPr indent="0" lvl="0" marL="0" rtl="0" algn="l">
              <a:spcBef>
                <a:spcPts val="0"/>
              </a:spcBef>
              <a:spcAft>
                <a:spcPts val="0"/>
              </a:spcAft>
              <a:buNone/>
            </a:pPr>
            <a:r>
              <a:rPr lang="en" sz="1200"/>
              <a:t>As we see the most affected sector were restaurants and service activity with a percentage somewhere around -4.7%, the one that was not affected at all is agriculture (0%) and the sectors that were </a:t>
            </a:r>
            <a:r>
              <a:rPr lang="en" sz="1200"/>
              <a:t>profitable</a:t>
            </a:r>
            <a:r>
              <a:rPr lang="en" sz="1200"/>
              <a:t> during pandemic were drug production and hospital activities with a percentage around 6.7%</a:t>
            </a:r>
            <a:endParaRPr sz="1200"/>
          </a:p>
        </p:txBody>
      </p:sp>
      <p:pic>
        <p:nvPicPr>
          <p:cNvPr id="162" name="Google Shape;162;p28"/>
          <p:cNvPicPr preferRelativeResize="0"/>
          <p:nvPr/>
        </p:nvPicPr>
        <p:blipFill>
          <a:blip r:embed="rId3">
            <a:alphaModFix/>
          </a:blip>
          <a:stretch>
            <a:fillRect/>
          </a:stretch>
        </p:blipFill>
        <p:spPr>
          <a:xfrm>
            <a:off x="323525" y="968825"/>
            <a:ext cx="8120800" cy="4056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490250" y="526350"/>
            <a:ext cx="6227100" cy="58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Ups or Downs values during the pandemic</a:t>
            </a:r>
            <a:endParaRPr sz="2500"/>
          </a:p>
        </p:txBody>
      </p:sp>
      <p:pic>
        <p:nvPicPr>
          <p:cNvPr id="168" name="Google Shape;168;p29"/>
          <p:cNvPicPr preferRelativeResize="0"/>
          <p:nvPr/>
        </p:nvPicPr>
        <p:blipFill>
          <a:blip r:embed="rId3">
            <a:alphaModFix/>
          </a:blip>
          <a:stretch>
            <a:fillRect/>
          </a:stretch>
        </p:blipFill>
        <p:spPr>
          <a:xfrm>
            <a:off x="490250" y="1379050"/>
            <a:ext cx="6789875" cy="1650875"/>
          </a:xfrm>
          <a:prstGeom prst="rect">
            <a:avLst/>
          </a:prstGeom>
          <a:noFill/>
          <a:ln>
            <a:noFill/>
          </a:ln>
        </p:spPr>
      </p:pic>
      <p:sp>
        <p:nvSpPr>
          <p:cNvPr id="169" name="Google Shape;169;p29"/>
          <p:cNvSpPr txBox="1"/>
          <p:nvPr/>
        </p:nvSpPr>
        <p:spPr>
          <a:xfrm>
            <a:off x="4427800" y="4408725"/>
            <a:ext cx="371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Next page is the execution for this program</a:t>
            </a:r>
            <a:endParaRPr b="1" sz="1300">
              <a:solidFill>
                <a:srgbClr val="222222"/>
              </a:solidFill>
              <a:highlight>
                <a:srgbClr val="FFFFFF"/>
              </a:highlight>
            </a:endParaRPr>
          </a:p>
        </p:txBody>
      </p:sp>
      <p:sp>
        <p:nvSpPr>
          <p:cNvPr id="170" name="Google Shape;170;p29"/>
          <p:cNvSpPr/>
          <p:nvPr/>
        </p:nvSpPr>
        <p:spPr>
          <a:xfrm>
            <a:off x="7900400" y="4537675"/>
            <a:ext cx="458100" cy="228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6" name="Google Shape;176;p30"/>
          <p:cNvPicPr preferRelativeResize="0"/>
          <p:nvPr/>
        </p:nvPicPr>
        <p:blipFill>
          <a:blip r:embed="rId3">
            <a:alphaModFix/>
          </a:blip>
          <a:stretch>
            <a:fillRect/>
          </a:stretch>
        </p:blipFill>
        <p:spPr>
          <a:xfrm>
            <a:off x="170850" y="253025"/>
            <a:ext cx="8569301" cy="46663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490250" y="526350"/>
            <a:ext cx="6227100" cy="57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T</a:t>
            </a:r>
            <a:r>
              <a:rPr lang="en" sz="3600"/>
              <a:t>ype of businesses </a:t>
            </a:r>
            <a:endParaRPr sz="3600"/>
          </a:p>
        </p:txBody>
      </p:sp>
      <p:pic>
        <p:nvPicPr>
          <p:cNvPr id="182" name="Google Shape;182;p31"/>
          <p:cNvPicPr preferRelativeResize="0"/>
          <p:nvPr/>
        </p:nvPicPr>
        <p:blipFill rotWithShape="1">
          <a:blip r:embed="rId3">
            <a:alphaModFix/>
          </a:blip>
          <a:srcRect b="922" l="0" r="0" t="932"/>
          <a:stretch/>
        </p:blipFill>
        <p:spPr>
          <a:xfrm>
            <a:off x="390350" y="1274100"/>
            <a:ext cx="7844076" cy="2767375"/>
          </a:xfrm>
          <a:prstGeom prst="rect">
            <a:avLst/>
          </a:prstGeom>
          <a:noFill/>
          <a:ln>
            <a:noFill/>
          </a:ln>
        </p:spPr>
      </p:pic>
      <p:sp>
        <p:nvSpPr>
          <p:cNvPr id="183" name="Google Shape;183;p31"/>
          <p:cNvSpPr txBox="1"/>
          <p:nvPr/>
        </p:nvSpPr>
        <p:spPr>
          <a:xfrm>
            <a:off x="4236950" y="4485050"/>
            <a:ext cx="378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Next page is the execution for this program</a:t>
            </a:r>
            <a:endParaRPr b="1" sz="1300">
              <a:solidFill>
                <a:srgbClr val="222222"/>
              </a:solidFill>
              <a:highlight>
                <a:srgbClr val="FFFFFF"/>
              </a:highlight>
            </a:endParaRPr>
          </a:p>
        </p:txBody>
      </p:sp>
      <p:sp>
        <p:nvSpPr>
          <p:cNvPr id="184" name="Google Shape;184;p31"/>
          <p:cNvSpPr/>
          <p:nvPr/>
        </p:nvSpPr>
        <p:spPr>
          <a:xfrm>
            <a:off x="7719100" y="4575850"/>
            <a:ext cx="477000" cy="309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a:t>
            </a:r>
            <a:endParaRPr/>
          </a:p>
        </p:txBody>
      </p:sp>
      <p:sp>
        <p:nvSpPr>
          <p:cNvPr id="68" name="Google Shape;68;p14"/>
          <p:cNvSpPr txBox="1"/>
          <p:nvPr>
            <p:ph idx="1" type="body"/>
          </p:nvPr>
        </p:nvSpPr>
        <p:spPr>
          <a:xfrm>
            <a:off x="241775" y="572700"/>
            <a:ext cx="8520600" cy="171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Introduction………………………………………………………………………………………………………………………………………………………………………3</a:t>
            </a:r>
            <a:endParaRPr sz="1500"/>
          </a:p>
          <a:p>
            <a:pPr indent="0" lvl="0" marL="0" rtl="0" algn="l">
              <a:spcBef>
                <a:spcPts val="1600"/>
              </a:spcBef>
              <a:spcAft>
                <a:spcPts val="0"/>
              </a:spcAft>
              <a:buNone/>
            </a:pPr>
            <a:r>
              <a:rPr lang="en" sz="1500"/>
              <a:t>Purpose of project………..………………………………………………………………………………………...………………………………………………………..4</a:t>
            </a:r>
            <a:endParaRPr sz="1500"/>
          </a:p>
          <a:p>
            <a:pPr indent="0" lvl="0" marL="0" rtl="0" algn="l">
              <a:spcBef>
                <a:spcPts val="1600"/>
              </a:spcBef>
              <a:spcAft>
                <a:spcPts val="0"/>
              </a:spcAft>
              <a:buNone/>
            </a:pPr>
            <a:r>
              <a:rPr lang="en" sz="1500"/>
              <a:t>Description of dataset…………………………………………………………………………………………………………………………………………………….5</a:t>
            </a:r>
            <a:endParaRPr sz="1500"/>
          </a:p>
          <a:p>
            <a:pPr indent="0" lvl="0" marL="0" rtl="0" algn="l">
              <a:spcBef>
                <a:spcPts val="1600"/>
              </a:spcBef>
              <a:spcAft>
                <a:spcPts val="0"/>
              </a:spcAft>
              <a:buNone/>
            </a:pPr>
            <a:r>
              <a:rPr lang="en" sz="1500"/>
              <a:t>Used Algorithm ……………………………………………………………………………………………………………………………………………………………….6</a:t>
            </a:r>
            <a:endParaRPr sz="1500"/>
          </a:p>
          <a:p>
            <a:pPr indent="0" lvl="0" marL="0" rtl="0" algn="l">
              <a:spcBef>
                <a:spcPts val="1600"/>
              </a:spcBef>
              <a:spcAft>
                <a:spcPts val="0"/>
              </a:spcAft>
              <a:buNone/>
            </a:pPr>
            <a:r>
              <a:rPr lang="en" sz="1500"/>
              <a:t>Problem solution…………………………………………………………………………………………………………………………………...…..……………………..7</a:t>
            </a:r>
            <a:endParaRPr sz="1500"/>
          </a:p>
          <a:p>
            <a:pPr indent="0" lvl="0" marL="0" rtl="0" algn="l">
              <a:spcBef>
                <a:spcPts val="1600"/>
              </a:spcBef>
              <a:spcAft>
                <a:spcPts val="0"/>
              </a:spcAft>
              <a:buNone/>
            </a:pPr>
            <a:r>
              <a:rPr lang="en" sz="1500"/>
              <a:t>Implementation of algorithm………………………………………………………………………………………………………………………………………..8</a:t>
            </a:r>
            <a:endParaRPr sz="1500"/>
          </a:p>
          <a:p>
            <a:pPr indent="0" lvl="0" marL="0" rtl="0" algn="l">
              <a:spcBef>
                <a:spcPts val="1600"/>
              </a:spcBef>
              <a:spcAft>
                <a:spcPts val="0"/>
              </a:spcAft>
              <a:buNone/>
            </a:pPr>
            <a:r>
              <a:rPr lang="en" sz="1500"/>
              <a:t>Code and Visual Graphs ………………………………………………………………………………………………… ……………………………………….….13</a:t>
            </a:r>
            <a:endParaRPr sz="1500"/>
          </a:p>
          <a:p>
            <a:pPr indent="0" lvl="0" marL="0" rtl="0" algn="l">
              <a:spcBef>
                <a:spcPts val="1600"/>
              </a:spcBef>
              <a:spcAft>
                <a:spcPts val="0"/>
              </a:spcAft>
              <a:buNone/>
            </a:pPr>
            <a:r>
              <a:rPr lang="en" sz="1500"/>
              <a:t>Accuarcy of datas…………………………………………………………………………………………………………………………………………………….……..27</a:t>
            </a:r>
            <a:endParaRPr sz="1500"/>
          </a:p>
          <a:p>
            <a:pPr indent="0" lvl="0" marL="0" rtl="0" algn="l">
              <a:spcBef>
                <a:spcPts val="1600"/>
              </a:spcBef>
              <a:spcAft>
                <a:spcPts val="0"/>
              </a:spcAft>
              <a:buNone/>
            </a:pPr>
            <a:r>
              <a:rPr lang="en" sz="1500"/>
              <a:t>Conclusion……………………………………………………………………………………………………………………………………………………………………….26</a:t>
            </a:r>
            <a:endParaRPr sz="1500"/>
          </a:p>
          <a:p>
            <a:pPr indent="0" lvl="0" marL="0" rtl="0" algn="l">
              <a:spcBef>
                <a:spcPts val="1600"/>
              </a:spcBef>
              <a:spcAft>
                <a:spcPts val="0"/>
              </a:spcAft>
              <a:buNone/>
            </a:pPr>
            <a:r>
              <a:rPr lang="en" sz="1500"/>
              <a:t>References………………………………………………………………………………………………………………………………….....................................................27</a:t>
            </a:r>
            <a:endParaRPr sz="1500"/>
          </a:p>
          <a:p>
            <a:pPr indent="0" lvl="0" marL="0" rtl="0" algn="l">
              <a:spcBef>
                <a:spcPts val="1600"/>
              </a:spcBef>
              <a:spcAft>
                <a:spcPts val="1600"/>
              </a:spcAft>
              <a:buNone/>
            </a:pPr>
            <a:r>
              <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428500" y="205300"/>
            <a:ext cx="7548300" cy="47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As we show most of businesses in Kosovo are limited liability company ,less are </a:t>
            </a:r>
            <a:r>
              <a:rPr lang="en" sz="1500"/>
              <a:t>individual</a:t>
            </a:r>
            <a:r>
              <a:rPr lang="en" sz="1500"/>
              <a:t> businesses and others general partnership, foreign business branch and joint stock business.</a:t>
            </a:r>
            <a:endParaRPr sz="1500"/>
          </a:p>
        </p:txBody>
      </p:sp>
      <p:pic>
        <p:nvPicPr>
          <p:cNvPr id="190" name="Google Shape;190;p32"/>
          <p:cNvPicPr preferRelativeResize="0"/>
          <p:nvPr/>
        </p:nvPicPr>
        <p:blipFill>
          <a:blip r:embed="rId3">
            <a:alphaModFix/>
          </a:blip>
          <a:stretch>
            <a:fillRect/>
          </a:stretch>
        </p:blipFill>
        <p:spPr>
          <a:xfrm>
            <a:off x="170850" y="816025"/>
            <a:ext cx="8817424" cy="4327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490250" y="526350"/>
            <a:ext cx="7591500" cy="37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Increase </a:t>
            </a:r>
            <a:r>
              <a:rPr lang="en" sz="3000"/>
              <a:t>and decrease of sectors during pandemic</a:t>
            </a:r>
            <a:endParaRPr sz="3000"/>
          </a:p>
        </p:txBody>
      </p:sp>
      <p:pic>
        <p:nvPicPr>
          <p:cNvPr id="196" name="Google Shape;196;p33"/>
          <p:cNvPicPr preferRelativeResize="0"/>
          <p:nvPr/>
        </p:nvPicPr>
        <p:blipFill>
          <a:blip r:embed="rId3">
            <a:alphaModFix/>
          </a:blip>
          <a:stretch>
            <a:fillRect/>
          </a:stretch>
        </p:blipFill>
        <p:spPr>
          <a:xfrm>
            <a:off x="590750" y="1150025"/>
            <a:ext cx="7491001" cy="3219025"/>
          </a:xfrm>
          <a:prstGeom prst="rect">
            <a:avLst/>
          </a:prstGeom>
          <a:noFill/>
          <a:ln>
            <a:noFill/>
          </a:ln>
        </p:spPr>
      </p:pic>
      <p:sp>
        <p:nvSpPr>
          <p:cNvPr id="197" name="Google Shape;197;p33"/>
          <p:cNvSpPr txBox="1"/>
          <p:nvPr/>
        </p:nvSpPr>
        <p:spPr>
          <a:xfrm>
            <a:off x="4924025" y="4674375"/>
            <a:ext cx="413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Next page is the execution for this program</a:t>
            </a:r>
            <a:endParaRPr b="1" sz="1300">
              <a:solidFill>
                <a:srgbClr val="222222"/>
              </a:solidFill>
              <a:highlight>
                <a:srgbClr val="FFFFFF"/>
              </a:highlight>
            </a:endParaRPr>
          </a:p>
        </p:txBody>
      </p:sp>
      <p:sp>
        <p:nvSpPr>
          <p:cNvPr id="198" name="Google Shape;198;p33"/>
          <p:cNvSpPr/>
          <p:nvPr/>
        </p:nvSpPr>
        <p:spPr>
          <a:xfrm>
            <a:off x="8406175" y="4757150"/>
            <a:ext cx="353100" cy="248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34"/>
          <p:cNvPicPr preferRelativeResize="0"/>
          <p:nvPr/>
        </p:nvPicPr>
        <p:blipFill>
          <a:blip r:embed="rId3">
            <a:alphaModFix/>
          </a:blip>
          <a:stretch>
            <a:fillRect/>
          </a:stretch>
        </p:blipFill>
        <p:spPr>
          <a:xfrm>
            <a:off x="461625" y="221987"/>
            <a:ext cx="8125851" cy="46995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1841775" y="119775"/>
            <a:ext cx="5238000" cy="68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sz="2500" u="sng">
                <a:latin typeface="Average"/>
                <a:ea typeface="Average"/>
                <a:cs typeface="Average"/>
                <a:sym typeface="Average"/>
              </a:rPr>
              <a:t>Implemented CART Algorithm</a:t>
            </a:r>
            <a:endParaRPr i="1" sz="2500" u="sng">
              <a:latin typeface="Average"/>
              <a:ea typeface="Average"/>
              <a:cs typeface="Average"/>
              <a:sym typeface="Average"/>
            </a:endParaRPr>
          </a:p>
        </p:txBody>
      </p:sp>
      <p:pic>
        <p:nvPicPr>
          <p:cNvPr id="209" name="Google Shape;209;p35"/>
          <p:cNvPicPr preferRelativeResize="0"/>
          <p:nvPr/>
        </p:nvPicPr>
        <p:blipFill>
          <a:blip r:embed="rId3">
            <a:alphaModFix/>
          </a:blip>
          <a:stretch>
            <a:fillRect/>
          </a:stretch>
        </p:blipFill>
        <p:spPr>
          <a:xfrm>
            <a:off x="583975" y="926325"/>
            <a:ext cx="7580501" cy="3981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6"/>
          <p:cNvPicPr preferRelativeResize="0"/>
          <p:nvPr/>
        </p:nvPicPr>
        <p:blipFill>
          <a:blip r:embed="rId3">
            <a:alphaModFix/>
          </a:blip>
          <a:stretch>
            <a:fillRect/>
          </a:stretch>
        </p:blipFill>
        <p:spPr>
          <a:xfrm>
            <a:off x="250150" y="182075"/>
            <a:ext cx="7150650" cy="2512250"/>
          </a:xfrm>
          <a:prstGeom prst="rect">
            <a:avLst/>
          </a:prstGeom>
          <a:noFill/>
          <a:ln>
            <a:noFill/>
          </a:ln>
        </p:spPr>
      </p:pic>
      <p:pic>
        <p:nvPicPr>
          <p:cNvPr id="215" name="Google Shape;215;p36"/>
          <p:cNvPicPr preferRelativeResize="0"/>
          <p:nvPr/>
        </p:nvPicPr>
        <p:blipFill>
          <a:blip r:embed="rId4">
            <a:alphaModFix/>
          </a:blip>
          <a:stretch>
            <a:fillRect/>
          </a:stretch>
        </p:blipFill>
        <p:spPr>
          <a:xfrm>
            <a:off x="3739700" y="2919875"/>
            <a:ext cx="4981699" cy="1929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1426150" y="2394975"/>
            <a:ext cx="6596400" cy="101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sz="2500" u="sng">
                <a:latin typeface="Average"/>
                <a:ea typeface="Average"/>
                <a:cs typeface="Average"/>
                <a:sym typeface="Average"/>
              </a:rPr>
              <a:t>Accuracy of data based on 30% of tested data to predict the rest of it.</a:t>
            </a:r>
            <a:endParaRPr i="1" sz="2500" u="sng">
              <a:latin typeface="Average"/>
              <a:ea typeface="Average"/>
              <a:cs typeface="Average"/>
              <a:sym typeface="Average"/>
            </a:endParaRPr>
          </a:p>
        </p:txBody>
      </p:sp>
      <p:pic>
        <p:nvPicPr>
          <p:cNvPr id="221" name="Google Shape;221;p37"/>
          <p:cNvPicPr preferRelativeResize="0"/>
          <p:nvPr/>
        </p:nvPicPr>
        <p:blipFill>
          <a:blip r:embed="rId3">
            <a:alphaModFix/>
          </a:blip>
          <a:stretch>
            <a:fillRect/>
          </a:stretch>
        </p:blipFill>
        <p:spPr>
          <a:xfrm>
            <a:off x="1562050" y="1280750"/>
            <a:ext cx="6324600" cy="1019175"/>
          </a:xfrm>
          <a:prstGeom prst="rect">
            <a:avLst/>
          </a:prstGeom>
          <a:noFill/>
          <a:ln>
            <a:noFill/>
          </a:ln>
        </p:spPr>
      </p:pic>
      <p:sp>
        <p:nvSpPr>
          <p:cNvPr id="222" name="Google Shape;222;p37"/>
          <p:cNvSpPr/>
          <p:nvPr/>
        </p:nvSpPr>
        <p:spPr>
          <a:xfrm>
            <a:off x="665950" y="1385113"/>
            <a:ext cx="896100" cy="1938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F0000"/>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nvSpPr>
        <p:spPr>
          <a:xfrm>
            <a:off x="494175" y="291975"/>
            <a:ext cx="5559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chemeClr val="dk1"/>
                </a:solidFill>
                <a:latin typeface="Oswald"/>
                <a:ea typeface="Oswald"/>
                <a:cs typeface="Oswald"/>
                <a:sym typeface="Oswald"/>
              </a:rPr>
              <a:t>Conclusion </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sp>
        <p:nvSpPr>
          <p:cNvPr id="228" name="Google Shape;228;p38"/>
          <p:cNvSpPr txBox="1"/>
          <p:nvPr/>
        </p:nvSpPr>
        <p:spPr>
          <a:xfrm>
            <a:off x="415550" y="1016275"/>
            <a:ext cx="81531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Average"/>
                <a:ea typeface="Average"/>
                <a:cs typeface="Average"/>
                <a:sym typeface="Average"/>
              </a:rPr>
              <a:t>During this project we have analyzed the </a:t>
            </a:r>
            <a:r>
              <a:rPr lang="en" sz="2000">
                <a:solidFill>
                  <a:schemeClr val="dk1"/>
                </a:solidFill>
                <a:latin typeface="Average"/>
                <a:ea typeface="Average"/>
                <a:cs typeface="Average"/>
                <a:sym typeface="Average"/>
              </a:rPr>
              <a:t>accuracy</a:t>
            </a:r>
            <a:r>
              <a:rPr lang="en" sz="2000">
                <a:solidFill>
                  <a:schemeClr val="dk1"/>
                </a:solidFill>
                <a:latin typeface="Average"/>
                <a:ea typeface="Average"/>
                <a:cs typeface="Average"/>
                <a:sym typeface="Average"/>
              </a:rPr>
              <a:t> of data from the </a:t>
            </a:r>
            <a:r>
              <a:rPr lang="en" sz="2000">
                <a:solidFill>
                  <a:schemeClr val="dk1"/>
                </a:solidFill>
                <a:latin typeface="Average"/>
                <a:ea typeface="Average"/>
                <a:cs typeface="Average"/>
                <a:sym typeface="Average"/>
              </a:rPr>
              <a:t>dataset that explains the impact of COVID-19 in economic downturn in all cities of Kosovo.</a:t>
            </a:r>
            <a:endParaRPr sz="2000">
              <a:solidFill>
                <a:schemeClr val="dk1"/>
              </a:solidFill>
              <a:latin typeface="Average"/>
              <a:ea typeface="Average"/>
              <a:cs typeface="Average"/>
              <a:sym typeface="Average"/>
            </a:endParaRPr>
          </a:p>
          <a:p>
            <a:pPr indent="0" lvl="0" marL="0" rtl="0" algn="l">
              <a:spcBef>
                <a:spcPts val="0"/>
              </a:spcBef>
              <a:spcAft>
                <a:spcPts val="0"/>
              </a:spcAft>
              <a:buNone/>
            </a:pPr>
            <a:r>
              <a:rPr lang="en" sz="2000">
                <a:solidFill>
                  <a:schemeClr val="dk1"/>
                </a:solidFill>
                <a:latin typeface="Average"/>
                <a:ea typeface="Average"/>
                <a:cs typeface="Average"/>
                <a:sym typeface="Average"/>
              </a:rPr>
              <a:t>We came up with the conclusion that the most affected sectors are gastronomy,tourism, hotels air transport ,some manufacturing sectors ect.</a:t>
            </a:r>
            <a:endParaRPr sz="2000">
              <a:solidFill>
                <a:schemeClr val="dk1"/>
              </a:solidFill>
              <a:latin typeface="Average"/>
              <a:ea typeface="Average"/>
              <a:cs typeface="Average"/>
              <a:sym typeface="Average"/>
            </a:endParaRPr>
          </a:p>
          <a:p>
            <a:pPr indent="0" lvl="0" marL="0" rtl="0" algn="l">
              <a:spcBef>
                <a:spcPts val="0"/>
              </a:spcBef>
              <a:spcAft>
                <a:spcPts val="0"/>
              </a:spcAft>
              <a:buNone/>
            </a:pPr>
            <a:r>
              <a:t/>
            </a:r>
            <a:endParaRPr sz="2000">
              <a:solidFill>
                <a:schemeClr val="dk1"/>
              </a:solidFill>
              <a:latin typeface="Average"/>
              <a:ea typeface="Average"/>
              <a:cs typeface="Average"/>
              <a:sym typeface="Average"/>
            </a:endParaRPr>
          </a:p>
          <a:p>
            <a:pPr indent="0" lvl="0" marL="0" rtl="0" algn="l">
              <a:spcBef>
                <a:spcPts val="0"/>
              </a:spcBef>
              <a:spcAft>
                <a:spcPts val="0"/>
              </a:spcAft>
              <a:buNone/>
            </a:pPr>
            <a:r>
              <a:rPr lang="en" sz="2000">
                <a:solidFill>
                  <a:schemeClr val="dk1"/>
                </a:solidFill>
                <a:latin typeface="Average"/>
                <a:ea typeface="Average"/>
                <a:cs typeface="Average"/>
                <a:sym typeface="Average"/>
              </a:rPr>
              <a:t>The medical sector has been the only profitable sector of all sectors. This sector includes pharmaceutical manifacturing, drug production, hospital activities etc.</a:t>
            </a:r>
            <a:endParaRPr sz="2000">
              <a:solidFill>
                <a:schemeClr val="dk1"/>
              </a:solidFill>
              <a:latin typeface="Average"/>
              <a:ea typeface="Average"/>
              <a:cs typeface="Average"/>
              <a:sym typeface="Average"/>
            </a:endParaRPr>
          </a:p>
          <a:p>
            <a:pPr indent="0" lvl="0" marL="0" rtl="0" algn="l">
              <a:spcBef>
                <a:spcPts val="0"/>
              </a:spcBef>
              <a:spcAft>
                <a:spcPts val="0"/>
              </a:spcAft>
              <a:buNone/>
            </a:pPr>
            <a:r>
              <a:t/>
            </a:r>
            <a:endParaRPr sz="2000">
              <a:solidFill>
                <a:schemeClr val="dk1"/>
              </a:solidFill>
              <a:latin typeface="Average"/>
              <a:ea typeface="Average"/>
              <a:cs typeface="Average"/>
              <a:sym typeface="Average"/>
            </a:endParaRPr>
          </a:p>
          <a:p>
            <a:pPr indent="0" lvl="0" marL="0" rtl="0" algn="l">
              <a:spcBef>
                <a:spcPts val="0"/>
              </a:spcBef>
              <a:spcAft>
                <a:spcPts val="0"/>
              </a:spcAft>
              <a:buNone/>
            </a:pPr>
            <a:r>
              <a:rPr lang="en" sz="2000">
                <a:solidFill>
                  <a:schemeClr val="dk1"/>
                </a:solidFill>
                <a:latin typeface="Average"/>
                <a:ea typeface="Average"/>
                <a:cs typeface="Average"/>
                <a:sym typeface="Average"/>
              </a:rPr>
              <a:t>Some of the sectors have not changed, nor have been profitable or at loss, for example market stores, news agencies etc.</a:t>
            </a:r>
            <a:endParaRPr sz="2000">
              <a:solidFill>
                <a:schemeClr val="dk1"/>
              </a:solidFill>
              <a:latin typeface="Average"/>
              <a:ea typeface="Average"/>
              <a:cs typeface="Average"/>
              <a:sym typeface="Averag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nvSpPr>
        <p:spPr>
          <a:xfrm>
            <a:off x="527850" y="280750"/>
            <a:ext cx="5559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chemeClr val="dk1"/>
                </a:solidFill>
                <a:latin typeface="Oswald"/>
                <a:ea typeface="Oswald"/>
                <a:cs typeface="Oswald"/>
                <a:sym typeface="Oswald"/>
              </a:rPr>
              <a:t>References</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sp>
        <p:nvSpPr>
          <p:cNvPr id="234" name="Google Shape;234;p39"/>
          <p:cNvSpPr txBox="1"/>
          <p:nvPr/>
        </p:nvSpPr>
        <p:spPr>
          <a:xfrm>
            <a:off x="583975" y="1179175"/>
            <a:ext cx="7445700" cy="1939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u="sng">
                <a:solidFill>
                  <a:schemeClr val="hlink"/>
                </a:solidFill>
                <a:hlinkClick r:id="rId3"/>
              </a:rPr>
              <a:t>https://arbk.rks-gov.net/</a:t>
            </a:r>
            <a:endParaRPr>
              <a:solidFill>
                <a:schemeClr val="dk1"/>
              </a:solidFill>
            </a:endParaRPr>
          </a:p>
          <a:p>
            <a:pPr indent="-317500" lvl="0" marL="457200" rtl="0" algn="l">
              <a:spcBef>
                <a:spcPts val="0"/>
              </a:spcBef>
              <a:spcAft>
                <a:spcPts val="0"/>
              </a:spcAft>
              <a:buClr>
                <a:schemeClr val="dk1"/>
              </a:buClr>
              <a:buSzPts val="1400"/>
              <a:buChar char="●"/>
            </a:pPr>
            <a:r>
              <a:rPr lang="en" u="sng">
                <a:solidFill>
                  <a:schemeClr val="hlink"/>
                </a:solidFill>
                <a:hlinkClick r:id="rId4"/>
              </a:rPr>
              <a:t>https://www.datasciencecentral.com/profiles/blogs/introduction-to-classification-regression-trees-cart</a:t>
            </a:r>
            <a:endParaRPr u="sng">
              <a:solidFill>
                <a:schemeClr val="accent5"/>
              </a:solidFill>
            </a:endParaRPr>
          </a:p>
          <a:p>
            <a:pPr indent="-317500" lvl="0" marL="457200" rtl="0" algn="l">
              <a:spcBef>
                <a:spcPts val="0"/>
              </a:spcBef>
              <a:spcAft>
                <a:spcPts val="0"/>
              </a:spcAft>
              <a:buClr>
                <a:schemeClr val="accent5"/>
              </a:buClr>
              <a:buSzPts val="1400"/>
              <a:buChar char="●"/>
            </a:pPr>
            <a:r>
              <a:rPr lang="en" u="sng">
                <a:solidFill>
                  <a:schemeClr val="hlink"/>
                </a:solidFill>
                <a:hlinkClick r:id="rId5"/>
              </a:rPr>
              <a:t>https://www.youtube.com/watch?v=s5Plqr0Y7D8</a:t>
            </a:r>
            <a:r>
              <a:rPr lang="en" u="sng">
                <a:solidFill>
                  <a:schemeClr val="accent5"/>
                </a:solidFill>
              </a:rPr>
              <a:t> </a:t>
            </a:r>
            <a:endParaRPr u="sng">
              <a:solidFill>
                <a:schemeClr val="accent5"/>
              </a:solidFill>
            </a:endParaRPr>
          </a:p>
          <a:p>
            <a:pPr indent="-317500" lvl="0" marL="457200" rtl="0" algn="l">
              <a:spcBef>
                <a:spcPts val="0"/>
              </a:spcBef>
              <a:spcAft>
                <a:spcPts val="0"/>
              </a:spcAft>
              <a:buClr>
                <a:schemeClr val="dk1"/>
              </a:buClr>
              <a:buSzPts val="1400"/>
              <a:buChar char="●"/>
            </a:pPr>
            <a:r>
              <a:rPr lang="en" u="sng">
                <a:solidFill>
                  <a:schemeClr val="hlink"/>
                </a:solidFill>
                <a:hlinkClick r:id="rId6"/>
              </a:rPr>
              <a:t>https://sq.wikipedia.org/wiki/Lista_e_vendbanimeve_n%C3%AB_Kosov%C3%AB?fbclid=IwAR0f6SaXnuDEsdR6kVhAynaEhM9xid-Vu-3ZC3Sq77Q97UYmIqSVLVFO7EE</a:t>
            </a:r>
            <a:r>
              <a:rPr lang="en">
                <a:solidFill>
                  <a:schemeClr val="dk1"/>
                </a:solidFill>
              </a:rPr>
              <a:t> </a:t>
            </a:r>
            <a:endParaRPr>
              <a:solidFill>
                <a:schemeClr val="dk1"/>
              </a:solidFill>
            </a:endParaRPr>
          </a:p>
          <a:p>
            <a:pPr indent="-317500" lvl="0" marL="457200" rtl="0" algn="l">
              <a:spcBef>
                <a:spcPts val="0"/>
              </a:spcBef>
              <a:spcAft>
                <a:spcPts val="0"/>
              </a:spcAft>
              <a:buClr>
                <a:schemeClr val="dk1"/>
              </a:buClr>
              <a:buSzPts val="1400"/>
              <a:buChar char="●"/>
            </a:pPr>
            <a:r>
              <a:rPr lang="en" sz="1300">
                <a:solidFill>
                  <a:schemeClr val="dk1"/>
                </a:solidFill>
                <a:latin typeface="Average"/>
                <a:ea typeface="Average"/>
                <a:cs typeface="Average"/>
                <a:sym typeface="Average"/>
              </a:rPr>
              <a:t>Statistics in page three are taken along a lecture that we followed from</a:t>
            </a:r>
            <a:r>
              <a:rPr lang="en" sz="1100">
                <a:solidFill>
                  <a:schemeClr val="dk1"/>
                </a:solidFill>
                <a:latin typeface="Average"/>
                <a:ea typeface="Average"/>
                <a:cs typeface="Average"/>
                <a:sym typeface="Average"/>
              </a:rPr>
              <a:t> </a:t>
            </a:r>
            <a:r>
              <a:rPr lang="en" sz="1600">
                <a:latin typeface="Average"/>
                <a:ea typeface="Average"/>
                <a:cs typeface="Average"/>
                <a:sym typeface="Average"/>
              </a:rPr>
              <a:t> </a:t>
            </a:r>
            <a:r>
              <a:rPr i="1" lang="en">
                <a:highlight>
                  <a:schemeClr val="accent2"/>
                </a:highlight>
              </a:rPr>
              <a:t>Office for Research and Sponspored Projects - University of Prishtina "Hasan Prishtina"</a:t>
            </a:r>
            <a:endParaRPr sz="1700">
              <a:highlight>
                <a:schemeClr val="accent2"/>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426750" y="999500"/>
            <a:ext cx="8512800" cy="337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4200"/>
          </a:p>
          <a:p>
            <a:pPr indent="0" lvl="0" marL="0" rtl="0" algn="l">
              <a:lnSpc>
                <a:spcPct val="100000"/>
              </a:lnSpc>
              <a:spcBef>
                <a:spcPts val="0"/>
              </a:spcBef>
              <a:spcAft>
                <a:spcPts val="0"/>
              </a:spcAft>
              <a:buNone/>
            </a:pPr>
            <a:r>
              <a:t/>
            </a:r>
            <a:endParaRPr b="1" sz="2900"/>
          </a:p>
          <a:p>
            <a:pPr indent="0" lvl="0" marL="0" rtl="0" algn="l">
              <a:lnSpc>
                <a:spcPct val="100000"/>
              </a:lnSpc>
              <a:spcBef>
                <a:spcPts val="0"/>
              </a:spcBef>
              <a:spcAft>
                <a:spcPts val="0"/>
              </a:spcAft>
              <a:buNone/>
            </a:pPr>
            <a:r>
              <a:t/>
            </a:r>
            <a:endParaRPr b="1" sz="2900"/>
          </a:p>
          <a:p>
            <a:pPr indent="0" lvl="0" marL="0" rtl="0" algn="l">
              <a:lnSpc>
                <a:spcPct val="100000"/>
              </a:lnSpc>
              <a:spcBef>
                <a:spcPts val="0"/>
              </a:spcBef>
              <a:spcAft>
                <a:spcPts val="0"/>
              </a:spcAft>
              <a:buNone/>
            </a:pPr>
            <a:r>
              <a:rPr b="1" lang="en" sz="2900"/>
              <a:t>The impact of COVID-19 on the economy of Kosovo</a:t>
            </a:r>
            <a:endParaRPr b="1" sz="2900"/>
          </a:p>
          <a:p>
            <a:pPr indent="0" lvl="0" marL="0" rtl="0" algn="l">
              <a:spcBef>
                <a:spcPts val="0"/>
              </a:spcBef>
              <a:spcAft>
                <a:spcPts val="0"/>
              </a:spcAft>
              <a:buNone/>
            </a:pPr>
            <a:r>
              <a:t/>
            </a:r>
            <a:endParaRPr b="1" sz="2900"/>
          </a:p>
          <a:p>
            <a:pPr indent="0" lvl="0" marL="0" rtl="0" algn="l">
              <a:spcBef>
                <a:spcPts val="0"/>
              </a:spcBef>
              <a:spcAft>
                <a:spcPts val="0"/>
              </a:spcAft>
              <a:buNone/>
            </a:pPr>
            <a:r>
              <a:rPr lang="en" sz="1350">
                <a:solidFill>
                  <a:srgbClr val="000000"/>
                </a:solidFill>
                <a:highlight>
                  <a:srgbClr val="E4E6EB"/>
                </a:highlight>
                <a:latin typeface="Arial"/>
                <a:ea typeface="Arial"/>
                <a:cs typeface="Arial"/>
                <a:sym typeface="Arial"/>
              </a:rPr>
              <a:t>In a study conducted by Business Association in Kosova, when they were asked if Covid 19 has affected their ability to survive:</a:t>
            </a:r>
            <a:endParaRPr sz="1350">
              <a:solidFill>
                <a:srgbClr val="000000"/>
              </a:solidFill>
              <a:highlight>
                <a:srgbClr val="E4E6EB"/>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E4E6EB"/>
              </a:highlight>
              <a:latin typeface="Arial"/>
              <a:ea typeface="Arial"/>
              <a:cs typeface="Arial"/>
              <a:sym typeface="Arial"/>
            </a:endParaRPr>
          </a:p>
          <a:p>
            <a:pPr indent="0" lvl="0" marL="0" rtl="0" algn="l">
              <a:spcBef>
                <a:spcPts val="0"/>
              </a:spcBef>
              <a:spcAft>
                <a:spcPts val="0"/>
              </a:spcAft>
              <a:buNone/>
            </a:pPr>
            <a:r>
              <a:rPr lang="en" sz="1350">
                <a:solidFill>
                  <a:srgbClr val="000000"/>
                </a:solidFill>
                <a:highlight>
                  <a:srgbClr val="E4E6EB"/>
                </a:highlight>
                <a:latin typeface="Arial"/>
                <a:ea typeface="Arial"/>
                <a:cs typeface="Arial"/>
                <a:sym typeface="Arial"/>
              </a:rPr>
              <a:t>59.4% of enterprises have expressed concerns about their ability to survive the crisis</a:t>
            </a:r>
            <a:endParaRPr sz="1350">
              <a:solidFill>
                <a:srgbClr val="000000"/>
              </a:solidFill>
              <a:highlight>
                <a:srgbClr val="E4E6EB"/>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E4E6EB"/>
              </a:highlight>
              <a:latin typeface="Arial"/>
              <a:ea typeface="Arial"/>
              <a:cs typeface="Arial"/>
              <a:sym typeface="Arial"/>
            </a:endParaRPr>
          </a:p>
          <a:p>
            <a:pPr indent="0" lvl="0" marL="0" rtl="0" algn="l">
              <a:spcBef>
                <a:spcPts val="0"/>
              </a:spcBef>
              <a:spcAft>
                <a:spcPts val="0"/>
              </a:spcAft>
              <a:buNone/>
            </a:pPr>
            <a:r>
              <a:rPr lang="en" sz="1350">
                <a:solidFill>
                  <a:srgbClr val="000000"/>
                </a:solidFill>
                <a:highlight>
                  <a:srgbClr val="E4E6EB"/>
                </a:highlight>
                <a:latin typeface="Arial"/>
                <a:ea typeface="Arial"/>
                <a:cs typeface="Arial"/>
                <a:sym typeface="Arial"/>
              </a:rPr>
              <a:t>As 99% of businesses in Kosovo are classified as NVM,these enterprises perceive the highest risk for their survival</a:t>
            </a:r>
            <a:endParaRPr sz="1350">
              <a:solidFill>
                <a:srgbClr val="000000"/>
              </a:solidFill>
              <a:highlight>
                <a:srgbClr val="E4E6EB"/>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E4E6EB"/>
              </a:highlight>
              <a:latin typeface="Arial"/>
              <a:ea typeface="Arial"/>
              <a:cs typeface="Arial"/>
              <a:sym typeface="Arial"/>
            </a:endParaRPr>
          </a:p>
          <a:p>
            <a:pPr indent="0" lvl="0" marL="0" rtl="0" algn="l">
              <a:spcBef>
                <a:spcPts val="0"/>
              </a:spcBef>
              <a:spcAft>
                <a:spcPts val="0"/>
              </a:spcAft>
              <a:buNone/>
            </a:pPr>
            <a:r>
              <a:rPr lang="en" sz="1350">
                <a:solidFill>
                  <a:srgbClr val="000000"/>
                </a:solidFill>
                <a:highlight>
                  <a:srgbClr val="E4E6EB"/>
                </a:highlight>
                <a:latin typeface="Arial"/>
                <a:ea typeface="Arial"/>
                <a:cs typeface="Arial"/>
                <a:sym typeface="Arial"/>
              </a:rPr>
              <a:t>The most affected sectors by this drastic decline in products are hotels, tourism and gastronomy, some manufacturing sectors, wholesale trade,  a portion of retail trade such as the real estate market</a:t>
            </a:r>
            <a:endParaRPr sz="1350">
              <a:solidFill>
                <a:srgbClr val="000000"/>
              </a:solidFill>
              <a:highlight>
                <a:srgbClr val="E4E6EB"/>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E4E6EB"/>
              </a:highlight>
              <a:latin typeface="Arial"/>
              <a:ea typeface="Arial"/>
              <a:cs typeface="Arial"/>
              <a:sym typeface="Arial"/>
            </a:endParaRPr>
          </a:p>
          <a:p>
            <a:pPr indent="0" lvl="0" marL="0" rtl="0" algn="l">
              <a:spcBef>
                <a:spcPts val="0"/>
              </a:spcBef>
              <a:spcAft>
                <a:spcPts val="0"/>
              </a:spcAft>
              <a:buNone/>
            </a:pPr>
            <a:r>
              <a:rPr lang="en" sz="1350">
                <a:solidFill>
                  <a:srgbClr val="000000"/>
                </a:solidFill>
                <a:highlight>
                  <a:srgbClr val="E4E6EB"/>
                </a:highlight>
                <a:latin typeface="Arial"/>
                <a:ea typeface="Arial"/>
                <a:cs typeface="Arial"/>
                <a:sym typeface="Arial"/>
              </a:rPr>
              <a:t>It is predicted that about 10 thousand companies have gone brankrupt and about 50 thousand workers have lost their jobs</a:t>
            </a:r>
            <a:endParaRPr sz="1350">
              <a:solidFill>
                <a:srgbClr val="000000"/>
              </a:solidFill>
              <a:highlight>
                <a:srgbClr val="E4E6EB"/>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E4E6EB"/>
              </a:highlight>
              <a:latin typeface="Arial"/>
              <a:ea typeface="Arial"/>
              <a:cs typeface="Arial"/>
              <a:sym typeface="Arial"/>
            </a:endParaRPr>
          </a:p>
          <a:p>
            <a:pPr indent="0" lvl="0" marL="0" rtl="0" algn="l">
              <a:spcBef>
                <a:spcPts val="0"/>
              </a:spcBef>
              <a:spcAft>
                <a:spcPts val="0"/>
              </a:spcAft>
              <a:buNone/>
            </a:pPr>
            <a:r>
              <a:rPr lang="en" sz="1350">
                <a:solidFill>
                  <a:srgbClr val="000000"/>
                </a:solidFill>
                <a:highlight>
                  <a:srgbClr val="E4E6EB"/>
                </a:highlight>
                <a:latin typeface="Arial"/>
                <a:ea typeface="Arial"/>
                <a:cs typeface="Arial"/>
                <a:sym typeface="Arial"/>
              </a:rPr>
              <a:t>According to the World Bank, the 2020 contraction is expended to reach 8.8% and the recovery will be longer. Growth is predicted to return to 3.7% in 2021 and then accelerate to 4.9% in 2022.</a:t>
            </a:r>
            <a:endParaRPr sz="1350">
              <a:solidFill>
                <a:srgbClr val="000000"/>
              </a:solidFill>
              <a:highlight>
                <a:srgbClr val="E4E6EB"/>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E4E6EB"/>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E4E6EB"/>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E4E6EB"/>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E4E6EB"/>
              </a:highlight>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E4E6EB"/>
              </a:highlight>
              <a:latin typeface="Arial"/>
              <a:ea typeface="Arial"/>
              <a:cs typeface="Arial"/>
              <a:sym typeface="Arial"/>
            </a:endParaRPr>
          </a:p>
          <a:p>
            <a:pPr indent="0" lvl="0" marL="0" rtl="0" algn="l">
              <a:spcBef>
                <a:spcPts val="0"/>
              </a:spcBef>
              <a:spcAft>
                <a:spcPts val="0"/>
              </a:spcAft>
              <a:buNone/>
            </a:pPr>
            <a:r>
              <a:rPr b="1" lang="en" sz="4200"/>
              <a:t> </a:t>
            </a:r>
            <a:endParaRPr b="1" sz="4200"/>
          </a:p>
          <a:p>
            <a:pPr indent="0" lvl="0" marL="0" rtl="0" algn="l">
              <a:spcBef>
                <a:spcPts val="0"/>
              </a:spcBef>
              <a:spcAft>
                <a:spcPts val="0"/>
              </a:spcAft>
              <a:buNone/>
            </a:pPr>
            <a:r>
              <a:t/>
            </a:r>
            <a:endParaRPr sz="4200"/>
          </a:p>
        </p:txBody>
      </p:sp>
      <p:sp>
        <p:nvSpPr>
          <p:cNvPr id="74" name="Google Shape;74;p15"/>
          <p:cNvSpPr txBox="1"/>
          <p:nvPr/>
        </p:nvSpPr>
        <p:spPr>
          <a:xfrm>
            <a:off x="4064250" y="4523900"/>
            <a:ext cx="5028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i="1" sz="1100">
              <a:solidFill>
                <a:srgbClr val="222222"/>
              </a:solidFill>
              <a:highlight>
                <a:srgbClr val="E4E6EB"/>
              </a:highlight>
            </a:endParaRPr>
          </a:p>
          <a:p>
            <a:pPr indent="0" lvl="0" marL="0" rtl="0" algn="l">
              <a:spcBef>
                <a:spcPts val="0"/>
              </a:spcBef>
              <a:spcAft>
                <a:spcPts val="0"/>
              </a:spcAft>
              <a:buNone/>
            </a:pPr>
            <a:r>
              <a:t/>
            </a:r>
            <a:endParaRPr i="1" sz="1100">
              <a:solidFill>
                <a:srgbClr val="222222"/>
              </a:solidFill>
              <a:highlight>
                <a:srgbClr val="FFFFFF"/>
              </a:highlight>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402875" y="2658775"/>
            <a:ext cx="4451100" cy="394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4200"/>
          </a:p>
          <a:p>
            <a:pPr indent="0" lvl="0" marL="0" rtl="0" algn="l">
              <a:lnSpc>
                <a:spcPct val="150000"/>
              </a:lnSpc>
              <a:spcBef>
                <a:spcPts val="0"/>
              </a:spcBef>
              <a:spcAft>
                <a:spcPts val="0"/>
              </a:spcAft>
              <a:buNone/>
            </a:pPr>
            <a:r>
              <a:rPr b="1" lang="en" sz="2500"/>
              <a:t>Purpose Of The Project</a:t>
            </a:r>
            <a:endParaRPr b="1" sz="2500"/>
          </a:p>
          <a:p>
            <a:pPr indent="0" lvl="0" marL="0" rtl="0" algn="l">
              <a:lnSpc>
                <a:spcPct val="170000"/>
              </a:lnSpc>
              <a:spcBef>
                <a:spcPts val="0"/>
              </a:spcBef>
              <a:spcAft>
                <a:spcPts val="0"/>
              </a:spcAft>
              <a:buNone/>
            </a:pPr>
            <a:r>
              <a:rPr lang="en" sz="1300">
                <a:solidFill>
                  <a:srgbClr val="000000"/>
                </a:solidFill>
                <a:latin typeface="Arial"/>
                <a:ea typeface="Arial"/>
                <a:cs typeface="Arial"/>
                <a:sym typeface="Arial"/>
              </a:rPr>
              <a:t>In this project, the analysis will be provided to find which sectors are the most affected in economy  due to the pandemic and also how accurate are the data information. Having into consideration that the impact of the Covid 19 has reached almost every country in the world not just Kosovo, we have seen it reasonable to gather some datas where we have analyzed which one of the sectors was the most affected, the one that was not affected at all and which one has been profitable during pandemic period. </a:t>
            </a:r>
            <a:endParaRPr sz="1300">
              <a:solidFill>
                <a:srgbClr val="000000"/>
              </a:solidFill>
              <a:latin typeface="Arial"/>
              <a:ea typeface="Arial"/>
              <a:cs typeface="Arial"/>
              <a:sym typeface="Arial"/>
            </a:endParaRPr>
          </a:p>
          <a:p>
            <a:pPr indent="0" lvl="0" marL="0" rtl="0" algn="l">
              <a:lnSpc>
                <a:spcPct val="170000"/>
              </a:lnSpc>
              <a:spcBef>
                <a:spcPts val="1200"/>
              </a:spcBef>
              <a:spcAft>
                <a:spcPts val="0"/>
              </a:spcAft>
              <a:buNone/>
            </a:pPr>
            <a:r>
              <a:t/>
            </a:r>
            <a:endParaRPr sz="1250">
              <a:solidFill>
                <a:srgbClr val="000000"/>
              </a:solidFill>
              <a:latin typeface="Arial"/>
              <a:ea typeface="Arial"/>
              <a:cs typeface="Arial"/>
              <a:sym typeface="Arial"/>
            </a:endParaRPr>
          </a:p>
          <a:p>
            <a:pPr indent="0" lvl="0" marL="0" rtl="0" algn="l">
              <a:lnSpc>
                <a:spcPct val="170000"/>
              </a:lnSpc>
              <a:spcBef>
                <a:spcPts val="1200"/>
              </a:spcBef>
              <a:spcAft>
                <a:spcPts val="0"/>
              </a:spcAft>
              <a:buNone/>
            </a:pPr>
            <a:r>
              <a:t/>
            </a:r>
            <a:endParaRPr sz="1250">
              <a:solidFill>
                <a:srgbClr val="000000"/>
              </a:solidFill>
              <a:latin typeface="Arial"/>
              <a:ea typeface="Arial"/>
              <a:cs typeface="Arial"/>
              <a:sym typeface="Arial"/>
            </a:endParaRPr>
          </a:p>
          <a:p>
            <a:pPr indent="0" lvl="0" marL="0" rtl="0" algn="l">
              <a:lnSpc>
                <a:spcPct val="170000"/>
              </a:lnSpc>
              <a:spcBef>
                <a:spcPts val="1200"/>
              </a:spcBef>
              <a:spcAft>
                <a:spcPts val="0"/>
              </a:spcAft>
              <a:buNone/>
            </a:pPr>
            <a:r>
              <a:t/>
            </a:r>
            <a:endParaRPr sz="1250">
              <a:solidFill>
                <a:srgbClr val="000000"/>
              </a:solidFill>
              <a:latin typeface="Arial"/>
              <a:ea typeface="Arial"/>
              <a:cs typeface="Arial"/>
              <a:sym typeface="Arial"/>
            </a:endParaRPr>
          </a:p>
          <a:p>
            <a:pPr indent="0" lvl="0" marL="0" rtl="0" algn="l">
              <a:lnSpc>
                <a:spcPct val="170000"/>
              </a:lnSpc>
              <a:spcBef>
                <a:spcPts val="1200"/>
              </a:spcBef>
              <a:spcAft>
                <a:spcPts val="0"/>
              </a:spcAft>
              <a:buNone/>
            </a:pPr>
            <a:r>
              <a:rPr lang="en" sz="1250">
                <a:solidFill>
                  <a:srgbClr val="000000"/>
                </a:solidFill>
                <a:latin typeface="Arial"/>
                <a:ea typeface="Arial"/>
                <a:cs typeface="Arial"/>
                <a:sym typeface="Arial"/>
              </a:rPr>
              <a:t>.</a:t>
            </a:r>
            <a:br>
              <a:rPr lang="en" sz="1250">
                <a:solidFill>
                  <a:srgbClr val="000000"/>
                </a:solidFill>
                <a:latin typeface="Arial"/>
                <a:ea typeface="Arial"/>
                <a:cs typeface="Arial"/>
                <a:sym typeface="Arial"/>
              </a:rPr>
            </a:br>
            <a:endParaRPr sz="125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b="1" sz="4200"/>
          </a:p>
          <a:p>
            <a:pPr indent="0" lvl="0" marL="0" rtl="0" algn="l">
              <a:spcBef>
                <a:spcPts val="0"/>
              </a:spcBef>
              <a:spcAft>
                <a:spcPts val="0"/>
              </a:spcAft>
              <a:buNone/>
            </a:pPr>
            <a:r>
              <a:rPr b="1" lang="en" sz="4200"/>
              <a:t> </a:t>
            </a:r>
            <a:endParaRPr b="1" sz="4200"/>
          </a:p>
          <a:p>
            <a:pPr indent="0" lvl="0" marL="0" rtl="0" algn="l">
              <a:spcBef>
                <a:spcPts val="0"/>
              </a:spcBef>
              <a:spcAft>
                <a:spcPts val="0"/>
              </a:spcAft>
              <a:buNone/>
            </a:pPr>
            <a:r>
              <a:t/>
            </a:r>
            <a:endParaRPr sz="4200"/>
          </a:p>
        </p:txBody>
      </p:sp>
      <p:pic>
        <p:nvPicPr>
          <p:cNvPr id="80" name="Google Shape;80;p16"/>
          <p:cNvPicPr preferRelativeResize="0"/>
          <p:nvPr/>
        </p:nvPicPr>
        <p:blipFill rotWithShape="1">
          <a:blip r:embed="rId3">
            <a:alphaModFix/>
          </a:blip>
          <a:srcRect b="0" l="0" r="0" t="0"/>
          <a:stretch/>
        </p:blipFill>
        <p:spPr>
          <a:xfrm>
            <a:off x="5177700" y="1215925"/>
            <a:ext cx="3619500" cy="2228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404300" y="235850"/>
            <a:ext cx="8400300" cy="467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Description of Dataset</a:t>
            </a:r>
            <a:endParaRPr/>
          </a:p>
          <a:p>
            <a:pPr indent="0" lvl="0" marL="0" rtl="0" algn="l">
              <a:lnSpc>
                <a:spcPct val="170000"/>
              </a:lnSpc>
              <a:spcBef>
                <a:spcPts val="0"/>
              </a:spcBef>
              <a:spcAft>
                <a:spcPts val="0"/>
              </a:spcAft>
              <a:buNone/>
            </a:pPr>
            <a:r>
              <a:t/>
            </a:r>
            <a:endParaRPr sz="1050">
              <a:latin typeface="Arial"/>
              <a:ea typeface="Arial"/>
              <a:cs typeface="Arial"/>
              <a:sym typeface="Arial"/>
            </a:endParaRPr>
          </a:p>
          <a:p>
            <a:pPr indent="0" lvl="0" marL="0" rtl="0" algn="l">
              <a:lnSpc>
                <a:spcPct val="170000"/>
              </a:lnSpc>
              <a:spcBef>
                <a:spcPts val="1200"/>
              </a:spcBef>
              <a:spcAft>
                <a:spcPts val="0"/>
              </a:spcAft>
              <a:buNone/>
            </a:pPr>
            <a:r>
              <a:rPr lang="en" sz="1050">
                <a:latin typeface="Arial"/>
                <a:ea typeface="Arial"/>
                <a:cs typeface="Arial"/>
                <a:sym typeface="Arial"/>
              </a:rPr>
              <a:t>Along the project we will </a:t>
            </a:r>
            <a:r>
              <a:rPr lang="en" sz="1050">
                <a:solidFill>
                  <a:srgbClr val="000000"/>
                </a:solidFill>
                <a:latin typeface="Arial"/>
                <a:ea typeface="Arial"/>
                <a:cs typeface="Arial"/>
                <a:sym typeface="Arial"/>
              </a:rPr>
              <a:t> </a:t>
            </a:r>
            <a:r>
              <a:rPr lang="en" sz="1050">
                <a:latin typeface="Arial"/>
                <a:ea typeface="Arial"/>
                <a:cs typeface="Arial"/>
                <a:sym typeface="Arial"/>
              </a:rPr>
              <a:t>read the dataset we chose which contains 1026 records and 11 columns.</a:t>
            </a:r>
            <a:endParaRPr sz="1050">
              <a:latin typeface="Arial"/>
              <a:ea typeface="Arial"/>
              <a:cs typeface="Arial"/>
              <a:sym typeface="Arial"/>
            </a:endParaRPr>
          </a:p>
          <a:p>
            <a:pPr indent="0" lvl="0" marL="0" rtl="0" algn="l">
              <a:lnSpc>
                <a:spcPct val="170000"/>
              </a:lnSpc>
              <a:spcBef>
                <a:spcPts val="1200"/>
              </a:spcBef>
              <a:spcAft>
                <a:spcPts val="0"/>
              </a:spcAft>
              <a:buNone/>
            </a:pPr>
            <a:r>
              <a:rPr lang="en" sz="1050">
                <a:latin typeface="Arial"/>
                <a:ea typeface="Arial"/>
                <a:cs typeface="Arial"/>
                <a:sym typeface="Arial"/>
              </a:rPr>
              <a:t>The dataset is combined, some data are taken from the site of </a:t>
            </a:r>
            <a:r>
              <a:rPr lang="en" sz="1200" u="sng">
                <a:solidFill>
                  <a:schemeClr val="accent5"/>
                </a:solidFill>
                <a:latin typeface="Arial"/>
                <a:ea typeface="Arial"/>
                <a:cs typeface="Arial"/>
                <a:sym typeface="Arial"/>
                <a:hlinkClick r:id="rId3">
                  <a:extLst>
                    <a:ext uri="{A12FA001-AC4F-418D-AE19-62706E023703}">
                      <ahyp:hlinkClr val="tx"/>
                    </a:ext>
                  </a:extLst>
                </a:hlinkClick>
              </a:rPr>
              <a:t>https://arbk.rks-gov.net/</a:t>
            </a:r>
            <a:r>
              <a:rPr lang="en" sz="1200">
                <a:latin typeface="Arial"/>
                <a:ea typeface="Arial"/>
                <a:cs typeface="Arial"/>
                <a:sym typeface="Arial"/>
              </a:rPr>
              <a:t> </a:t>
            </a:r>
            <a:r>
              <a:rPr lang="en" sz="1050">
                <a:latin typeface="Arial"/>
                <a:ea typeface="Arial"/>
                <a:cs typeface="Arial"/>
                <a:sym typeface="Arial"/>
              </a:rPr>
              <a:t>and some others from </a:t>
            </a:r>
            <a:r>
              <a:rPr lang="en" sz="1100" u="sng">
                <a:solidFill>
                  <a:schemeClr val="hlink"/>
                </a:solidFill>
                <a:latin typeface="Arial"/>
                <a:ea typeface="Arial"/>
                <a:cs typeface="Arial"/>
                <a:sym typeface="Arial"/>
                <a:hlinkClick r:id="rId4"/>
              </a:rPr>
              <a:t>https://gjejbiznese.com/</a:t>
            </a:r>
            <a:r>
              <a:rPr lang="en" sz="1100">
                <a:latin typeface="Arial"/>
                <a:ea typeface="Arial"/>
                <a:cs typeface="Arial"/>
                <a:sym typeface="Arial"/>
              </a:rPr>
              <a:t>  </a:t>
            </a:r>
            <a:endParaRPr sz="1100">
              <a:latin typeface="Arial"/>
              <a:ea typeface="Arial"/>
              <a:cs typeface="Arial"/>
              <a:sym typeface="Arial"/>
            </a:endParaRPr>
          </a:p>
          <a:p>
            <a:pPr indent="0" lvl="0" marL="0" rtl="0" algn="l">
              <a:lnSpc>
                <a:spcPct val="170000"/>
              </a:lnSpc>
              <a:spcBef>
                <a:spcPts val="1200"/>
              </a:spcBef>
              <a:spcAft>
                <a:spcPts val="0"/>
              </a:spcAft>
              <a:buNone/>
            </a:pPr>
            <a:r>
              <a:rPr lang="en" sz="1050">
                <a:latin typeface="Arial"/>
                <a:ea typeface="Arial"/>
                <a:cs typeface="Arial"/>
                <a:sym typeface="Arial"/>
              </a:rPr>
              <a:t>Here are 11 metadata from the dataset:</a:t>
            </a:r>
            <a:endParaRPr sz="1050">
              <a:latin typeface="Arial"/>
              <a:ea typeface="Arial"/>
              <a:cs typeface="Arial"/>
              <a:sym typeface="Arial"/>
            </a:endParaRPr>
          </a:p>
          <a:p>
            <a:pPr indent="-295275" lvl="0" marL="457200" rtl="0" algn="l">
              <a:lnSpc>
                <a:spcPct val="115000"/>
              </a:lnSpc>
              <a:spcBef>
                <a:spcPts val="1200"/>
              </a:spcBef>
              <a:spcAft>
                <a:spcPts val="0"/>
              </a:spcAft>
              <a:buSzPts val="1050"/>
              <a:buFont typeface="Arial"/>
              <a:buChar char="●"/>
            </a:pPr>
            <a:r>
              <a:rPr lang="en" sz="1050">
                <a:latin typeface="Arial"/>
                <a:ea typeface="Arial"/>
                <a:cs typeface="Arial"/>
                <a:sym typeface="Arial"/>
              </a:rPr>
              <a:t>CEO Name  = Name of Bussines CEO </a:t>
            </a:r>
            <a:endParaRPr sz="1050">
              <a:latin typeface="Arial"/>
              <a:ea typeface="Arial"/>
              <a:cs typeface="Arial"/>
              <a:sym typeface="Arial"/>
            </a:endParaRPr>
          </a:p>
          <a:p>
            <a:pPr indent="-295275" lvl="0" marL="457200" rtl="0" algn="l">
              <a:lnSpc>
                <a:spcPct val="115000"/>
              </a:lnSpc>
              <a:spcBef>
                <a:spcPts val="0"/>
              </a:spcBef>
              <a:spcAft>
                <a:spcPts val="0"/>
              </a:spcAft>
              <a:buSzPts val="1050"/>
              <a:buFont typeface="Arial"/>
              <a:buChar char="●"/>
            </a:pPr>
            <a:r>
              <a:rPr lang="en" sz="1050">
                <a:latin typeface="Arial"/>
                <a:ea typeface="Arial"/>
                <a:cs typeface="Arial"/>
                <a:sym typeface="Arial"/>
              </a:rPr>
              <a:t>Company Name  = Name of the Bussines </a:t>
            </a:r>
            <a:endParaRPr sz="1050">
              <a:latin typeface="Arial"/>
              <a:ea typeface="Arial"/>
              <a:cs typeface="Arial"/>
              <a:sym typeface="Arial"/>
            </a:endParaRPr>
          </a:p>
          <a:p>
            <a:pPr indent="-295275" lvl="0" marL="457200" rtl="0" algn="l">
              <a:lnSpc>
                <a:spcPct val="115000"/>
              </a:lnSpc>
              <a:spcBef>
                <a:spcPts val="0"/>
              </a:spcBef>
              <a:spcAft>
                <a:spcPts val="0"/>
              </a:spcAft>
              <a:buSzPts val="1050"/>
              <a:buFont typeface="Arial"/>
              <a:buChar char="●"/>
            </a:pPr>
            <a:r>
              <a:rPr lang="en" sz="1050">
                <a:latin typeface="Arial"/>
                <a:ea typeface="Arial"/>
                <a:cs typeface="Arial"/>
                <a:sym typeface="Arial"/>
              </a:rPr>
              <a:t>Number of business = Unique nr. ID for the company</a:t>
            </a:r>
            <a:endParaRPr sz="1050">
              <a:latin typeface="Arial"/>
              <a:ea typeface="Arial"/>
              <a:cs typeface="Arial"/>
              <a:sym typeface="Arial"/>
            </a:endParaRPr>
          </a:p>
          <a:p>
            <a:pPr indent="-295275" lvl="0" marL="457200" rtl="0" algn="l">
              <a:lnSpc>
                <a:spcPct val="115000"/>
              </a:lnSpc>
              <a:spcBef>
                <a:spcPts val="0"/>
              </a:spcBef>
              <a:spcAft>
                <a:spcPts val="0"/>
              </a:spcAft>
              <a:buSzPts val="1050"/>
              <a:buFont typeface="Arial"/>
              <a:buChar char="●"/>
            </a:pPr>
            <a:r>
              <a:rPr lang="en" sz="1050">
                <a:latin typeface="Arial"/>
                <a:ea typeface="Arial"/>
                <a:cs typeface="Arial"/>
                <a:sym typeface="Arial"/>
              </a:rPr>
              <a:t>Sector= Name of the sectors impacted by Covid-19</a:t>
            </a:r>
            <a:endParaRPr sz="1050">
              <a:latin typeface="Arial"/>
              <a:ea typeface="Arial"/>
              <a:cs typeface="Arial"/>
              <a:sym typeface="Arial"/>
            </a:endParaRPr>
          </a:p>
          <a:p>
            <a:pPr indent="-295275" lvl="0" marL="457200" rtl="0" algn="l">
              <a:lnSpc>
                <a:spcPct val="115000"/>
              </a:lnSpc>
              <a:spcBef>
                <a:spcPts val="0"/>
              </a:spcBef>
              <a:spcAft>
                <a:spcPts val="0"/>
              </a:spcAft>
              <a:buSzPts val="1050"/>
              <a:buFont typeface="Arial"/>
              <a:buChar char="●"/>
            </a:pPr>
            <a:r>
              <a:rPr lang="en" sz="1050">
                <a:latin typeface="Arial"/>
                <a:ea typeface="Arial"/>
                <a:cs typeface="Arial"/>
                <a:sym typeface="Arial"/>
              </a:rPr>
              <a:t>Type of business= Individual/limited liability company/joint stock company</a:t>
            </a:r>
            <a:endParaRPr sz="1050">
              <a:latin typeface="Arial"/>
              <a:ea typeface="Arial"/>
              <a:cs typeface="Arial"/>
              <a:sym typeface="Arial"/>
            </a:endParaRPr>
          </a:p>
          <a:p>
            <a:pPr indent="-295275" lvl="0" marL="457200" rtl="0" algn="l">
              <a:lnSpc>
                <a:spcPct val="115000"/>
              </a:lnSpc>
              <a:spcBef>
                <a:spcPts val="0"/>
              </a:spcBef>
              <a:spcAft>
                <a:spcPts val="0"/>
              </a:spcAft>
              <a:buSzPts val="1050"/>
              <a:buFont typeface="Arial"/>
              <a:buChar char="●"/>
            </a:pPr>
            <a:r>
              <a:rPr lang="en" sz="1050">
                <a:latin typeface="Arial"/>
                <a:ea typeface="Arial"/>
                <a:cs typeface="Arial"/>
                <a:sym typeface="Arial"/>
              </a:rPr>
              <a:t>Country=Cities of Kosovo</a:t>
            </a:r>
            <a:endParaRPr sz="1050">
              <a:latin typeface="Arial"/>
              <a:ea typeface="Arial"/>
              <a:cs typeface="Arial"/>
              <a:sym typeface="Arial"/>
            </a:endParaRPr>
          </a:p>
          <a:p>
            <a:pPr indent="-295275" lvl="0" marL="457200" rtl="0" algn="l">
              <a:lnSpc>
                <a:spcPct val="115000"/>
              </a:lnSpc>
              <a:spcBef>
                <a:spcPts val="0"/>
              </a:spcBef>
              <a:spcAft>
                <a:spcPts val="0"/>
              </a:spcAft>
              <a:buSzPts val="1050"/>
              <a:buFont typeface="Arial"/>
              <a:buChar char="●"/>
            </a:pPr>
            <a:r>
              <a:rPr lang="en" sz="1050">
                <a:latin typeface="Arial"/>
                <a:ea typeface="Arial"/>
                <a:cs typeface="Arial"/>
                <a:sym typeface="Arial"/>
              </a:rPr>
              <a:t>Population = Numer of population for every city</a:t>
            </a:r>
            <a:endParaRPr sz="1050">
              <a:latin typeface="Arial"/>
              <a:ea typeface="Arial"/>
              <a:cs typeface="Arial"/>
              <a:sym typeface="Arial"/>
            </a:endParaRPr>
          </a:p>
          <a:p>
            <a:pPr indent="-295275" lvl="0" marL="457200" rtl="0" algn="l">
              <a:lnSpc>
                <a:spcPct val="115000"/>
              </a:lnSpc>
              <a:spcBef>
                <a:spcPts val="0"/>
              </a:spcBef>
              <a:spcAft>
                <a:spcPts val="0"/>
              </a:spcAft>
              <a:buSzPts val="1050"/>
              <a:buFont typeface="Arial"/>
              <a:buChar char="●"/>
            </a:pPr>
            <a:r>
              <a:rPr lang="en" sz="1050">
                <a:latin typeface="Arial"/>
                <a:ea typeface="Arial"/>
                <a:cs typeface="Arial"/>
                <a:sym typeface="Arial"/>
              </a:rPr>
              <a:t>Date = Date of data registration</a:t>
            </a:r>
            <a:endParaRPr sz="1050">
              <a:latin typeface="Arial"/>
              <a:ea typeface="Arial"/>
              <a:cs typeface="Arial"/>
              <a:sym typeface="Arial"/>
            </a:endParaRPr>
          </a:p>
          <a:p>
            <a:pPr indent="-295275" lvl="0" marL="457200" rtl="0" algn="l">
              <a:lnSpc>
                <a:spcPct val="115000"/>
              </a:lnSpc>
              <a:spcBef>
                <a:spcPts val="0"/>
              </a:spcBef>
              <a:spcAft>
                <a:spcPts val="0"/>
              </a:spcAft>
              <a:buSzPts val="1050"/>
              <a:buFont typeface="Arial"/>
              <a:buChar char="●"/>
            </a:pPr>
            <a:r>
              <a:rPr lang="en" sz="1050">
                <a:latin typeface="Arial"/>
                <a:ea typeface="Arial"/>
                <a:cs typeface="Arial"/>
                <a:sym typeface="Arial"/>
              </a:rPr>
              <a:t>Employers Number  = Employers number for each company</a:t>
            </a:r>
            <a:endParaRPr sz="1050">
              <a:latin typeface="Arial"/>
              <a:ea typeface="Arial"/>
              <a:cs typeface="Arial"/>
              <a:sym typeface="Arial"/>
            </a:endParaRPr>
          </a:p>
          <a:p>
            <a:pPr indent="-295275" lvl="0" marL="457200" rtl="0" algn="l">
              <a:lnSpc>
                <a:spcPct val="115000"/>
              </a:lnSpc>
              <a:spcBef>
                <a:spcPts val="0"/>
              </a:spcBef>
              <a:spcAft>
                <a:spcPts val="0"/>
              </a:spcAft>
              <a:buSzPts val="1050"/>
              <a:buFont typeface="Arial"/>
              <a:buChar char="●"/>
            </a:pPr>
            <a:r>
              <a:rPr lang="en" sz="1050">
                <a:latin typeface="Arial"/>
                <a:ea typeface="Arial"/>
                <a:cs typeface="Arial"/>
                <a:sym typeface="Arial"/>
              </a:rPr>
              <a:t>Total GDP=Gross Domestic product per Bussines</a:t>
            </a:r>
            <a:endParaRPr sz="1050">
              <a:latin typeface="Arial"/>
              <a:ea typeface="Arial"/>
              <a:cs typeface="Arial"/>
              <a:sym typeface="Arial"/>
            </a:endParaRPr>
          </a:p>
          <a:p>
            <a:pPr indent="-295275" lvl="0" marL="457200" rtl="0" algn="l">
              <a:lnSpc>
                <a:spcPct val="115000"/>
              </a:lnSpc>
              <a:spcBef>
                <a:spcPts val="0"/>
              </a:spcBef>
              <a:spcAft>
                <a:spcPts val="0"/>
              </a:spcAft>
              <a:buSzPts val="1050"/>
              <a:buFont typeface="Arial"/>
              <a:buChar char="●"/>
            </a:pPr>
            <a:r>
              <a:rPr lang="en" sz="1050">
                <a:latin typeface="Arial"/>
                <a:ea typeface="Arial"/>
                <a:cs typeface="Arial"/>
                <a:sym typeface="Arial"/>
              </a:rPr>
              <a:t>Sector GDP=Gross domestic product per sector</a:t>
            </a:r>
            <a:endParaRPr sz="1050">
              <a:latin typeface="Arial"/>
              <a:ea typeface="Arial"/>
              <a:cs typeface="Arial"/>
              <a:sym typeface="Arial"/>
            </a:endParaRPr>
          </a:p>
          <a:p>
            <a:pPr indent="0" lvl="0" marL="0" rtl="0" algn="l">
              <a:spcBef>
                <a:spcPts val="1500"/>
              </a:spcBef>
              <a:spcAft>
                <a:spcPts val="0"/>
              </a:spcAft>
              <a:buNone/>
            </a:pPr>
            <a:r>
              <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4788450" y="317275"/>
            <a:ext cx="4087800" cy="8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Used Algorithm In This Project</a:t>
            </a:r>
            <a:endParaRPr sz="2500"/>
          </a:p>
        </p:txBody>
      </p:sp>
      <p:sp>
        <p:nvSpPr>
          <p:cNvPr id="91" name="Google Shape;91;p18"/>
          <p:cNvSpPr txBox="1"/>
          <p:nvPr>
            <p:ph idx="1" type="body"/>
          </p:nvPr>
        </p:nvSpPr>
        <p:spPr>
          <a:xfrm>
            <a:off x="311700" y="1152475"/>
            <a:ext cx="3999900" cy="37377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chemeClr val="dk1"/>
              </a:buClr>
              <a:buSzPts val="2100"/>
              <a:buChar char="●"/>
            </a:pPr>
            <a:r>
              <a:rPr b="1" lang="en" sz="2100">
                <a:solidFill>
                  <a:schemeClr val="dk1"/>
                </a:solidFill>
              </a:rPr>
              <a:t>Classification</a:t>
            </a:r>
            <a:endParaRPr sz="2100">
              <a:solidFill>
                <a:schemeClr val="dk1"/>
              </a:solidFill>
            </a:endParaRPr>
          </a:p>
          <a:p>
            <a:pPr indent="-330200" lvl="0" marL="914400" rtl="0" algn="l">
              <a:spcBef>
                <a:spcPts val="0"/>
              </a:spcBef>
              <a:spcAft>
                <a:spcPts val="0"/>
              </a:spcAft>
              <a:buClr>
                <a:schemeClr val="dk1"/>
              </a:buClr>
              <a:buSzPts val="1600"/>
              <a:buAutoNum type="arabicPeriod"/>
            </a:pPr>
            <a:r>
              <a:rPr lang="en" sz="1600">
                <a:solidFill>
                  <a:schemeClr val="dk1"/>
                </a:solidFill>
              </a:rPr>
              <a:t>Decision Tree</a:t>
            </a:r>
            <a:endParaRPr sz="1600">
              <a:solidFill>
                <a:schemeClr val="dk1"/>
              </a:solidFill>
            </a:endParaRPr>
          </a:p>
          <a:p>
            <a:pPr indent="-330200" lvl="0" marL="914400" rtl="0" algn="l">
              <a:spcBef>
                <a:spcPts val="0"/>
              </a:spcBef>
              <a:spcAft>
                <a:spcPts val="0"/>
              </a:spcAft>
              <a:buClr>
                <a:schemeClr val="dk1"/>
              </a:buClr>
              <a:buSzPts val="1600"/>
              <a:buAutoNum type="arabicPeriod"/>
            </a:pPr>
            <a:r>
              <a:rPr lang="en" sz="1600">
                <a:solidFill>
                  <a:schemeClr val="dk1"/>
                </a:solidFill>
              </a:rPr>
              <a:t>K-Nearest N</a:t>
            </a:r>
            <a:r>
              <a:rPr lang="en" sz="1600">
                <a:solidFill>
                  <a:schemeClr val="dk1"/>
                </a:solidFill>
              </a:rPr>
              <a:t>eighbours</a:t>
            </a:r>
            <a:endParaRPr sz="1600">
              <a:solidFill>
                <a:schemeClr val="dk1"/>
              </a:solidFill>
            </a:endParaRPr>
          </a:p>
          <a:p>
            <a:pPr indent="-361950" lvl="0" marL="457200" rtl="0" algn="l">
              <a:spcBef>
                <a:spcPts val="0"/>
              </a:spcBef>
              <a:spcAft>
                <a:spcPts val="0"/>
              </a:spcAft>
              <a:buClr>
                <a:schemeClr val="dk1"/>
              </a:buClr>
              <a:buSzPts val="2100"/>
              <a:buChar char="●"/>
            </a:pPr>
            <a:r>
              <a:rPr b="1" lang="en" sz="2100">
                <a:solidFill>
                  <a:schemeClr val="dk1"/>
                </a:solidFill>
              </a:rPr>
              <a:t>Regression</a:t>
            </a:r>
            <a:endParaRPr b="1" sz="2100">
              <a:solidFill>
                <a:schemeClr val="dk1"/>
              </a:solidFill>
            </a:endParaRPr>
          </a:p>
          <a:p>
            <a:pPr indent="-330200" lvl="0" marL="914400" rtl="0" algn="l">
              <a:spcBef>
                <a:spcPts val="0"/>
              </a:spcBef>
              <a:spcAft>
                <a:spcPts val="0"/>
              </a:spcAft>
              <a:buClr>
                <a:schemeClr val="dk1"/>
              </a:buClr>
              <a:buSzPts val="1600"/>
              <a:buAutoNum type="arabicPeriod"/>
            </a:pPr>
            <a:r>
              <a:rPr lang="en" sz="1600">
                <a:solidFill>
                  <a:schemeClr val="dk1"/>
                </a:solidFill>
              </a:rPr>
              <a:t>Support Vector Machine(SVM)</a:t>
            </a:r>
            <a:endParaRPr sz="1600">
              <a:solidFill>
                <a:schemeClr val="dk1"/>
              </a:solidFill>
            </a:endParaRPr>
          </a:p>
          <a:p>
            <a:pPr indent="-330200" lvl="0" marL="914400" rtl="0" algn="l">
              <a:spcBef>
                <a:spcPts val="0"/>
              </a:spcBef>
              <a:spcAft>
                <a:spcPts val="0"/>
              </a:spcAft>
              <a:buClr>
                <a:schemeClr val="dk1"/>
              </a:buClr>
              <a:buSzPts val="1600"/>
              <a:buAutoNum type="arabicPeriod"/>
            </a:pPr>
            <a:r>
              <a:rPr lang="en" sz="1600">
                <a:solidFill>
                  <a:schemeClr val="dk1"/>
                </a:solidFill>
              </a:rPr>
              <a:t>Simple Linear Regression</a:t>
            </a:r>
            <a:r>
              <a:rPr lang="en" sz="2100">
                <a:solidFill>
                  <a:schemeClr val="dk1"/>
                </a:solidFill>
              </a:rPr>
              <a:t> </a:t>
            </a:r>
            <a:endParaRPr sz="2100">
              <a:solidFill>
                <a:schemeClr val="dk1"/>
              </a:solidFill>
            </a:endParaRPr>
          </a:p>
          <a:p>
            <a:pPr indent="-361950" lvl="0" marL="457200" rtl="0" algn="l">
              <a:spcBef>
                <a:spcPts val="0"/>
              </a:spcBef>
              <a:spcAft>
                <a:spcPts val="0"/>
              </a:spcAft>
              <a:buClr>
                <a:schemeClr val="dk1"/>
              </a:buClr>
              <a:buSzPts val="2100"/>
              <a:buChar char="●"/>
            </a:pPr>
            <a:r>
              <a:rPr b="1" lang="en" sz="2100">
                <a:solidFill>
                  <a:schemeClr val="dk1"/>
                </a:solidFill>
              </a:rPr>
              <a:t>Clustering</a:t>
            </a:r>
            <a:endParaRPr sz="1600">
              <a:solidFill>
                <a:schemeClr val="dk1"/>
              </a:solidFill>
            </a:endParaRPr>
          </a:p>
          <a:p>
            <a:pPr indent="-330200" lvl="0" marL="914400" rtl="0" algn="l">
              <a:spcBef>
                <a:spcPts val="0"/>
              </a:spcBef>
              <a:spcAft>
                <a:spcPts val="0"/>
              </a:spcAft>
              <a:buClr>
                <a:schemeClr val="dk1"/>
              </a:buClr>
              <a:buSzPts val="1600"/>
              <a:buAutoNum type="arabicPeriod"/>
            </a:pPr>
            <a:r>
              <a:rPr lang="en" sz="1600">
                <a:solidFill>
                  <a:schemeClr val="dk1"/>
                </a:solidFill>
              </a:rPr>
              <a:t>K-Means Clustering</a:t>
            </a:r>
            <a:endParaRPr sz="1600">
              <a:solidFill>
                <a:schemeClr val="dk1"/>
              </a:solidFill>
            </a:endParaRPr>
          </a:p>
          <a:p>
            <a:pPr indent="-330200" lvl="0" marL="914400" rtl="0" algn="l">
              <a:spcBef>
                <a:spcPts val="0"/>
              </a:spcBef>
              <a:spcAft>
                <a:spcPts val="0"/>
              </a:spcAft>
              <a:buClr>
                <a:schemeClr val="dk1"/>
              </a:buClr>
              <a:buSzPts val="1600"/>
              <a:buAutoNum type="arabicPeriod"/>
            </a:pPr>
            <a:r>
              <a:rPr lang="en" sz="1600">
                <a:solidFill>
                  <a:schemeClr val="dk1"/>
                </a:solidFill>
              </a:rPr>
              <a:t>Mean-Shift Clustering</a:t>
            </a:r>
            <a:endParaRPr sz="1600">
              <a:solidFill>
                <a:schemeClr val="dk1"/>
              </a:solidFill>
            </a:endParaRPr>
          </a:p>
          <a:p>
            <a:pPr indent="-361950" lvl="0" marL="457200" rtl="0" algn="l">
              <a:spcBef>
                <a:spcPts val="0"/>
              </a:spcBef>
              <a:spcAft>
                <a:spcPts val="0"/>
              </a:spcAft>
              <a:buClr>
                <a:schemeClr val="dk1"/>
              </a:buClr>
              <a:buSzPts val="2100"/>
              <a:buChar char="●"/>
            </a:pPr>
            <a:r>
              <a:rPr b="1" lang="en" sz="2100">
                <a:solidFill>
                  <a:schemeClr val="dk1"/>
                </a:solidFill>
              </a:rPr>
              <a:t>Dimensionality reduction</a:t>
            </a:r>
            <a:endParaRPr b="1" sz="2100">
              <a:solidFill>
                <a:schemeClr val="dk1"/>
              </a:solidFill>
            </a:endParaRPr>
          </a:p>
          <a:p>
            <a:pPr indent="-330200" lvl="0" marL="914400" rtl="0" algn="l">
              <a:spcBef>
                <a:spcPts val="0"/>
              </a:spcBef>
              <a:spcAft>
                <a:spcPts val="0"/>
              </a:spcAft>
              <a:buClr>
                <a:schemeClr val="dk1"/>
              </a:buClr>
              <a:buSzPts val="1600"/>
              <a:buAutoNum type="arabicPeriod"/>
            </a:pPr>
            <a:r>
              <a:rPr lang="en" sz="1600">
                <a:solidFill>
                  <a:schemeClr val="dk1"/>
                </a:solidFill>
              </a:rPr>
              <a:t>Genetic Algorithms</a:t>
            </a:r>
            <a:endParaRPr sz="1600">
              <a:solidFill>
                <a:schemeClr val="dk1"/>
              </a:solidFill>
            </a:endParaRPr>
          </a:p>
        </p:txBody>
      </p:sp>
      <p:sp>
        <p:nvSpPr>
          <p:cNvPr id="92" name="Google Shape;92;p1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Decision Tree(CART)</a:t>
            </a:r>
            <a:endParaRPr b="1">
              <a:solidFill>
                <a:schemeClr val="dk1"/>
              </a:solidFill>
            </a:endParaRPr>
          </a:p>
          <a:p>
            <a:pPr indent="0" lvl="0" marL="0" rtl="0" algn="l">
              <a:spcBef>
                <a:spcPts val="1600"/>
              </a:spcBef>
              <a:spcAft>
                <a:spcPts val="0"/>
              </a:spcAft>
              <a:buNone/>
            </a:pPr>
            <a:r>
              <a:rPr b="1" lang="en">
                <a:solidFill>
                  <a:schemeClr val="dk1"/>
                </a:solidFill>
              </a:rPr>
              <a:t>The CART algorithm is structured as a sequence of questions, the answers to which determine what the next question,if any should be.The result of these question is a tree like structure where the ends are terminal nodes at which point there are no more questions. Just as in our case where the questions will determine which sector is most affected from COVID-19 pandemy. </a:t>
            </a:r>
            <a:endParaRPr b="1">
              <a:solidFill>
                <a:schemeClr val="dk1"/>
              </a:solidFill>
            </a:endParaRPr>
          </a:p>
          <a:p>
            <a:pPr indent="0" lvl="0" marL="0" rtl="0" algn="l">
              <a:spcBef>
                <a:spcPts val="1600"/>
              </a:spcBef>
              <a:spcAft>
                <a:spcPts val="0"/>
              </a:spcAft>
              <a:buNone/>
            </a:pPr>
            <a:r>
              <a:t/>
            </a:r>
            <a:endParaRPr b="1" sz="1700">
              <a:solidFill>
                <a:schemeClr val="dk1"/>
              </a:solidFill>
              <a:highlight>
                <a:schemeClr val="accent2"/>
              </a:highlight>
              <a:latin typeface="Arial"/>
              <a:ea typeface="Arial"/>
              <a:cs typeface="Arial"/>
              <a:sym typeface="Arial"/>
            </a:endParaRPr>
          </a:p>
          <a:p>
            <a:pPr indent="0" lvl="0" marL="0" rtl="0" algn="l">
              <a:spcBef>
                <a:spcPts val="1600"/>
              </a:spcBef>
              <a:spcAft>
                <a:spcPts val="1600"/>
              </a:spcAft>
              <a:buNone/>
            </a:pPr>
            <a:r>
              <a:t/>
            </a:r>
            <a:endParaRPr sz="1600">
              <a:solidFill>
                <a:schemeClr val="dk1"/>
              </a:solidFill>
              <a:latin typeface="Arial"/>
              <a:ea typeface="Arial"/>
              <a:cs typeface="Arial"/>
              <a:sym typeface="Arial"/>
            </a:endParaRPr>
          </a:p>
        </p:txBody>
      </p:sp>
      <p:sp>
        <p:nvSpPr>
          <p:cNvPr id="93" name="Google Shape;93;p18"/>
          <p:cNvSpPr txBox="1"/>
          <p:nvPr>
            <p:ph type="title"/>
          </p:nvPr>
        </p:nvSpPr>
        <p:spPr>
          <a:xfrm>
            <a:off x="267750" y="317275"/>
            <a:ext cx="4087800" cy="8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Data Mining Algorithms</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114300" y="139175"/>
            <a:ext cx="8726549" cy="49727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20"/>
          <p:cNvPicPr preferRelativeResize="0"/>
          <p:nvPr/>
        </p:nvPicPr>
        <p:blipFill>
          <a:blip r:embed="rId3">
            <a:alphaModFix/>
          </a:blip>
          <a:stretch>
            <a:fillRect/>
          </a:stretch>
        </p:blipFill>
        <p:spPr>
          <a:xfrm>
            <a:off x="631088" y="1650850"/>
            <a:ext cx="7275381" cy="2110825"/>
          </a:xfrm>
          <a:prstGeom prst="rect">
            <a:avLst/>
          </a:prstGeom>
          <a:noFill/>
          <a:ln>
            <a:noFill/>
          </a:ln>
        </p:spPr>
      </p:pic>
      <p:sp>
        <p:nvSpPr>
          <p:cNvPr id="104" name="Google Shape;104;p20"/>
          <p:cNvSpPr txBox="1"/>
          <p:nvPr/>
        </p:nvSpPr>
        <p:spPr>
          <a:xfrm>
            <a:off x="536700" y="1058525"/>
            <a:ext cx="6500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500" u="sng">
                <a:solidFill>
                  <a:schemeClr val="lt1"/>
                </a:solidFill>
                <a:latin typeface="Average"/>
                <a:ea typeface="Average"/>
                <a:cs typeface="Average"/>
                <a:sym typeface="Average"/>
              </a:rPr>
              <a:t>Libraries that should be imported:</a:t>
            </a:r>
            <a:endParaRPr i="1" sz="2500" u="sng">
              <a:solidFill>
                <a:schemeClr val="lt1"/>
              </a:solidFill>
              <a:latin typeface="Average"/>
              <a:ea typeface="Average"/>
              <a:cs typeface="Average"/>
              <a:sym typeface="Average"/>
            </a:endParaRPr>
          </a:p>
        </p:txBody>
      </p:sp>
      <p:sp>
        <p:nvSpPr>
          <p:cNvPr id="105" name="Google Shape;105;p20"/>
          <p:cNvSpPr txBox="1"/>
          <p:nvPr/>
        </p:nvSpPr>
        <p:spPr>
          <a:xfrm>
            <a:off x="0" y="213375"/>
            <a:ext cx="59295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t>Problem solution</a:t>
            </a:r>
            <a:endParaRPr sz="3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1"/>
          <p:cNvPicPr preferRelativeResize="0"/>
          <p:nvPr/>
        </p:nvPicPr>
        <p:blipFill>
          <a:blip r:embed="rId3">
            <a:alphaModFix/>
          </a:blip>
          <a:stretch>
            <a:fillRect/>
          </a:stretch>
        </p:blipFill>
        <p:spPr>
          <a:xfrm>
            <a:off x="3402400" y="657538"/>
            <a:ext cx="5741600" cy="1304925"/>
          </a:xfrm>
          <a:prstGeom prst="rect">
            <a:avLst/>
          </a:prstGeom>
          <a:noFill/>
          <a:ln>
            <a:noFill/>
          </a:ln>
        </p:spPr>
      </p:pic>
      <p:pic>
        <p:nvPicPr>
          <p:cNvPr id="111" name="Google Shape;111;p21"/>
          <p:cNvPicPr preferRelativeResize="0"/>
          <p:nvPr/>
        </p:nvPicPr>
        <p:blipFill>
          <a:blip r:embed="rId4">
            <a:alphaModFix/>
          </a:blip>
          <a:stretch>
            <a:fillRect/>
          </a:stretch>
        </p:blipFill>
        <p:spPr>
          <a:xfrm>
            <a:off x="2473975" y="2080125"/>
            <a:ext cx="6670026" cy="2827550"/>
          </a:xfrm>
          <a:prstGeom prst="rect">
            <a:avLst/>
          </a:prstGeom>
          <a:noFill/>
          <a:ln>
            <a:noFill/>
          </a:ln>
        </p:spPr>
      </p:pic>
      <p:sp>
        <p:nvSpPr>
          <p:cNvPr id="112" name="Google Shape;112;p21"/>
          <p:cNvSpPr txBox="1"/>
          <p:nvPr/>
        </p:nvSpPr>
        <p:spPr>
          <a:xfrm>
            <a:off x="0" y="0"/>
            <a:ext cx="66699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500" u="sng">
                <a:solidFill>
                  <a:schemeClr val="lt1"/>
                </a:solidFill>
                <a:latin typeface="Average"/>
                <a:ea typeface="Average"/>
                <a:cs typeface="Average"/>
                <a:sym typeface="Average"/>
              </a:rPr>
              <a:t>Reading dataset and printing it out with the informations</a:t>
            </a:r>
            <a:endParaRPr i="1" sz="2500" u="sng">
              <a:solidFill>
                <a:schemeClr val="lt1"/>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