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5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BC463-8994-644E-846D-0CA4E223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29F343-D054-3F48-B71C-E24214F8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84116-BBA1-2F4A-A392-3C04F507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4308B5-F272-B042-9017-1A12B77A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B95D1-3651-2247-9B9C-73A73082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2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A8F87-E577-2F46-B883-7B9D2FC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DF7A19-701E-7043-BD10-5F1693B9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9D146-692B-524D-BA80-34436D93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CF76-DE3F-EC40-8EA1-CA34BC05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BE5947-78EE-D642-8063-0F43B6B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8AC22E-E0AC-C640-86C2-D7123280C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067FBC-A014-A142-BD19-1168C3AD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7FDD67-1501-2047-8967-5E52489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7B86F-56B0-994E-A4AC-E2BC222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765831-48A6-F649-8ECC-AB0BED9E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54C5A-51B2-764C-8FC0-BBAF1068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C6015-CC49-8443-80ED-E62BD162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6264D-9AF1-AE48-8D56-F773CA1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238C97-55EE-3D46-8252-47893CB5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5D18C-DD37-5C4F-8339-BC8EDE61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4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92AFF-3DC6-7C48-A33F-0CC9369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6038FE-1FA8-CE44-B9D2-7F12DFC1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1B1062-050F-2943-910B-95612BA4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71813-DB5B-B545-A83C-2C59807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8A68A2-68C2-2840-BCFA-4BF320A3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9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99E5D2-9A60-3C48-95B2-B4AFCCC6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17467-9D41-9846-B6D5-F49665C47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DB401F-D0FA-3946-90B4-1F20454D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23653E-BF73-B747-9B0F-3A19A4B9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FE5A3A-14B7-CF4B-A616-C423B7A6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CD24D-5053-7045-A782-FFCEC363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528C3-F3A2-AF46-A71A-7D1E2B82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19D948-3FC7-F24A-B682-7998CA59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9D4D69-471E-5943-BC0D-47025BF6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A6E513-F673-834C-8E6A-1288A579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95CB96-41E2-F949-8F6F-4FF330791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0881FC-3EC5-1A4C-8DFD-6BDE0E26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53EC91-849E-154A-AD5A-AB77B22D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1E8EE1-4E52-BC4F-8C8B-2FCC43F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3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BF88D-A924-A640-A998-713907EA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0E3613-6E9D-B040-8FF6-06ADA0D9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8763BD-3D4D-1743-9BC8-3DCA2479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68A63D-705A-2542-B883-4818139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260F396-9B5F-D746-A46D-0C7C9FF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3CECAA0-6C90-E145-8868-C11DE70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8391-25C3-8949-8A39-BA92CBB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51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654C1-857A-C143-9EEA-F78A822F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D7A396-CD9A-824B-B0FA-4D11CE01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2791B5-1DEC-8644-A514-FE83D97C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4986C0-3449-E34D-9966-FC2EE84F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CC62E4-3700-934D-8672-279D3C16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993BFB-E779-E74D-9CCB-199A345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1471B-95BC-444D-A5EC-AB0C1BA0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A92CB1-FF26-9C4F-9FF0-3B381DC56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A8F4F3-4788-CA4E-A3E3-487BAEE57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4AB49D-B3AD-1443-BCAE-6A6B87BA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D0D0F8-8F48-7B40-A16B-D8EBF5B1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7A2736-DF52-6A47-90D9-E893DFD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44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694E12-94C5-134D-9FF6-401EF448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2F0C5-CDEB-604B-A93F-D5DFDB0B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5AAC43-123F-894C-BA39-9AE1C497D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B636-8EFA-334C-BF57-23E4DD38F25A}" type="datetimeFigureOut">
              <a:rPr lang="it-IT" smtClean="0"/>
              <a:t>17/05/19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C65F0-D8CE-EB41-871D-B95B00EC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4C1053-87AA-7148-862A-C8C6AD51B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A64A-B813-D542-9432-3BDBADCD9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6ADC1EC-3E69-A04C-90BB-0FF16AA1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5" y="3797106"/>
            <a:ext cx="4677181" cy="29056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20C0DD-64EB-7746-AF1C-80745988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41" y="3796738"/>
            <a:ext cx="4879965" cy="30613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2C04BC-E519-5146-A17C-0870754A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06" y="781313"/>
            <a:ext cx="4705436" cy="29379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50C82C-D1CE-2F40-BB8E-4322C87BF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25" y="703859"/>
            <a:ext cx="4677181" cy="292396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32B379-3144-B446-AB10-4F677D0E84AB}"/>
              </a:ext>
            </a:extLst>
          </p:cNvPr>
          <p:cNvSpPr txBox="1"/>
          <p:nvPr/>
        </p:nvSpPr>
        <p:spPr>
          <a:xfrm>
            <a:off x="121187" y="187287"/>
            <a:ext cx="117439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FLUENCY LETTER, Trial 1: Distribution of </a:t>
            </a:r>
            <a:r>
              <a:rPr lang="it-IT" b="1" dirty="0" err="1">
                <a:latin typeface="Georgia" panose="02040502050405020303" pitchFamily="18" charset="0"/>
              </a:rPr>
              <a:t>number</a:t>
            </a:r>
            <a:r>
              <a:rPr lang="it-IT" b="1" dirty="0">
                <a:latin typeface="Georgia" panose="02040502050405020303" pitchFamily="18" charset="0"/>
              </a:rPr>
              <a:t> of </a:t>
            </a:r>
            <a:r>
              <a:rPr lang="it-IT" b="1" dirty="0" err="1">
                <a:latin typeface="Georgia" panose="02040502050405020303" pitchFamily="18" charset="0"/>
              </a:rPr>
              <a:t>correct</a:t>
            </a: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words</a:t>
            </a:r>
            <a:r>
              <a:rPr lang="it-IT" b="1" dirty="0">
                <a:latin typeface="Georgia" panose="02040502050405020303" pitchFamily="18" charset="0"/>
              </a:rPr>
              <a:t> per-</a:t>
            </a:r>
            <a:r>
              <a:rPr lang="it-IT" b="1" dirty="0" err="1">
                <a:latin typeface="Georgia" panose="02040502050405020303" pitchFamily="18" charset="0"/>
              </a:rPr>
              <a:t>group</a:t>
            </a: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at</a:t>
            </a: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each</a:t>
            </a: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timeslots</a:t>
            </a:r>
            <a:r>
              <a:rPr lang="it-IT" b="1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532B9E-B877-B94B-97AC-7A61924C4EC1}"/>
              </a:ext>
            </a:extLst>
          </p:cNvPr>
          <p:cNvSpPr txBox="1"/>
          <p:nvPr/>
        </p:nvSpPr>
        <p:spPr>
          <a:xfrm>
            <a:off x="9970265" y="2565122"/>
            <a:ext cx="2027103" cy="25853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Georgia" panose="02040502050405020303" pitchFamily="18" charset="0"/>
              </a:rPr>
              <a:t>Please</a:t>
            </a:r>
            <a:r>
              <a:rPr lang="it-IT" dirty="0">
                <a:latin typeface="Georgia" panose="02040502050405020303" pitchFamily="18" charset="0"/>
              </a:rPr>
              <a:t> note </a:t>
            </a:r>
            <a:r>
              <a:rPr lang="it-IT" dirty="0" err="1">
                <a:latin typeface="Georgia" panose="02040502050405020303" pitchFamily="18" charset="0"/>
              </a:rPr>
              <a:t>that</a:t>
            </a:r>
            <a:r>
              <a:rPr lang="it-IT" dirty="0">
                <a:latin typeface="Georgia" panose="02040502050405020303" pitchFamily="18" charset="0"/>
              </a:rPr>
              <a:t> the x </a:t>
            </a:r>
            <a:r>
              <a:rPr lang="it-IT" dirty="0" err="1">
                <a:latin typeface="Georgia" panose="02040502050405020303" pitchFamily="18" charset="0"/>
              </a:rPr>
              <a:t>range</a:t>
            </a:r>
            <a:r>
              <a:rPr lang="it-IT" dirty="0">
                <a:latin typeface="Georgia" panose="02040502050405020303" pitchFamily="18" charset="0"/>
              </a:rPr>
              <a:t> of </a:t>
            </a:r>
            <a:r>
              <a:rPr lang="it-IT" dirty="0" err="1">
                <a:latin typeface="Georgia" panose="02040502050405020303" pitchFamily="18" charset="0"/>
              </a:rPr>
              <a:t>each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distribution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is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different</a:t>
            </a:r>
            <a:r>
              <a:rPr lang="it-IT" dirty="0">
                <a:latin typeface="Georgia" panose="02040502050405020303" pitchFamily="18" charset="0"/>
              </a:rPr>
              <a:t>. </a:t>
            </a:r>
          </a:p>
          <a:p>
            <a:endParaRPr lang="it-IT" dirty="0">
              <a:latin typeface="Georgia" panose="02040502050405020303" pitchFamily="18" charset="0"/>
            </a:endParaRPr>
          </a:p>
          <a:p>
            <a:r>
              <a:rPr lang="it-IT" dirty="0">
                <a:latin typeface="Georgia" panose="02040502050405020303" pitchFamily="18" charset="0"/>
              </a:rPr>
              <a:t>E.g., </a:t>
            </a:r>
            <a:r>
              <a:rPr lang="it-IT" dirty="0" err="1">
                <a:latin typeface="Georgia" panose="02040502050405020303" pitchFamily="18" charset="0"/>
              </a:rPr>
              <a:t>at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Timeslot</a:t>
            </a:r>
            <a:r>
              <a:rPr lang="it-IT" dirty="0">
                <a:latin typeface="Georgia" panose="02040502050405020303" pitchFamily="18" charset="0"/>
              </a:rPr>
              <a:t> 1 </a:t>
            </a:r>
            <a:r>
              <a:rPr lang="it-IT" dirty="0" err="1">
                <a:latin typeface="Georgia" panose="02040502050405020303" pitchFamily="18" charset="0"/>
              </a:rPr>
              <a:t>people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said</a:t>
            </a:r>
            <a:r>
              <a:rPr lang="it-IT" dirty="0">
                <a:latin typeface="Georgia" panose="02040502050405020303" pitchFamily="18" charset="0"/>
              </a:rPr>
              <a:t> the </a:t>
            </a:r>
            <a:r>
              <a:rPr lang="it-IT" dirty="0" err="1">
                <a:latin typeface="Georgia" panose="02040502050405020303" pitchFamily="18" charset="0"/>
              </a:rPr>
              <a:t>highest</a:t>
            </a:r>
            <a:r>
              <a:rPr lang="it-IT" dirty="0">
                <a:latin typeface="Georgia" panose="02040502050405020303" pitchFamily="18" charset="0"/>
              </a:rPr>
              <a:t> </a:t>
            </a:r>
            <a:r>
              <a:rPr lang="it-IT" dirty="0" err="1">
                <a:latin typeface="Georgia" panose="02040502050405020303" pitchFamily="18" charset="0"/>
              </a:rPr>
              <a:t>number</a:t>
            </a:r>
            <a:r>
              <a:rPr lang="it-IT" dirty="0">
                <a:latin typeface="Georgia" panose="02040502050405020303" pitchFamily="18" charset="0"/>
              </a:rPr>
              <a:t> of </a:t>
            </a:r>
            <a:r>
              <a:rPr lang="it-IT" dirty="0" err="1">
                <a:latin typeface="Georgia" panose="02040502050405020303" pitchFamily="18" charset="0"/>
              </a:rPr>
              <a:t>words</a:t>
            </a:r>
            <a:r>
              <a:rPr lang="it-IT" dirty="0">
                <a:latin typeface="Georgia" panose="02040502050405020303" pitchFamily="18" charset="0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10827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A8B1A9A-E415-7E41-BCBA-7D66738DA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242" y="1076477"/>
            <a:ext cx="6975954" cy="4351338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713F18F1-C839-1941-8DAA-86408B81F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4212" y="287051"/>
            <a:ext cx="4622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latin typeface="Georgia" panose="02040502050405020303" pitchFamily="18" charset="0"/>
              </a:rPr>
              <a:t>Final</a:t>
            </a:r>
            <a:r>
              <a:rPr lang="it-IT" sz="2000" b="1" dirty="0">
                <a:latin typeface="Georgia" panose="02040502050405020303" pitchFamily="18" charset="0"/>
              </a:rPr>
              <a:t> </a:t>
            </a:r>
            <a:r>
              <a:rPr lang="it-IT" sz="2000" b="1" dirty="0" err="1">
                <a:latin typeface="Georgia" panose="02040502050405020303" pitchFamily="18" charset="0"/>
              </a:rPr>
              <a:t>distribution</a:t>
            </a:r>
            <a:endParaRPr lang="it-IT" sz="2000" b="1" dirty="0">
              <a:latin typeface="Georgia" panose="02040502050405020303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5762-A7F2-5C40-AF41-120689DBDD5B}"/>
              </a:ext>
            </a:extLst>
          </p:cNvPr>
          <p:cNvSpPr txBox="1"/>
          <p:nvPr/>
        </p:nvSpPr>
        <p:spPr>
          <a:xfrm>
            <a:off x="763836" y="5673687"/>
            <a:ext cx="10664328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Georgia" panose="02040502050405020303" pitchFamily="18" charset="0"/>
              </a:rPr>
              <a:t>Although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there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is</a:t>
            </a:r>
            <a:r>
              <a:rPr lang="it-IT" sz="1400" dirty="0">
                <a:latin typeface="Georgia" panose="02040502050405020303" pitchFamily="18" charset="0"/>
              </a:rPr>
              <a:t> an </a:t>
            </a:r>
            <a:r>
              <a:rPr lang="it-IT" sz="1400" dirty="0" err="1">
                <a:latin typeface="Georgia" panose="02040502050405020303" pitchFamily="18" charset="0"/>
              </a:rPr>
              <a:t>overlap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among</a:t>
            </a:r>
            <a:r>
              <a:rPr lang="it-IT" sz="1400" dirty="0">
                <a:latin typeface="Georgia" panose="02040502050405020303" pitchFamily="18" charset="0"/>
              </a:rPr>
              <a:t> the </a:t>
            </a:r>
            <a:r>
              <a:rPr lang="it-IT" sz="1400" dirty="0" err="1">
                <a:latin typeface="Georgia" panose="02040502050405020303" pitchFamily="18" charset="0"/>
              </a:rPr>
              <a:t>central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values</a:t>
            </a:r>
            <a:r>
              <a:rPr lang="it-IT" sz="1400" dirty="0">
                <a:latin typeface="Georgia" panose="02040502050405020303" pitchFamily="18" charset="0"/>
              </a:rPr>
              <a:t> of the </a:t>
            </a:r>
            <a:r>
              <a:rPr lang="it-IT" sz="1400" dirty="0" err="1">
                <a:latin typeface="Georgia" panose="02040502050405020303" pitchFamily="18" charset="0"/>
              </a:rPr>
              <a:t>distribution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healthy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controls</a:t>
            </a:r>
            <a:r>
              <a:rPr lang="it-IT" sz="1400" dirty="0">
                <a:latin typeface="Georgia" panose="02040502050405020303" pitchFamily="18" charset="0"/>
              </a:rPr>
              <a:t> show a definite </a:t>
            </a:r>
            <a:r>
              <a:rPr lang="it-IT" sz="1400" dirty="0" err="1">
                <a:latin typeface="Georgia" panose="02040502050405020303" pitchFamily="18" charset="0"/>
              </a:rPr>
              <a:t>thicker</a:t>
            </a:r>
            <a:r>
              <a:rPr lang="it-IT" sz="1400" dirty="0">
                <a:latin typeface="Georgia" panose="02040502050405020303" pitchFamily="18" charset="0"/>
              </a:rPr>
              <a:t> right </a:t>
            </a:r>
            <a:r>
              <a:rPr lang="it-IT" sz="1400" dirty="0" err="1">
                <a:latin typeface="Georgia" panose="02040502050405020303" pitchFamily="18" charset="0"/>
              </a:rPr>
              <a:t>tail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while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patients</a:t>
            </a:r>
            <a:r>
              <a:rPr lang="it-IT" sz="1400" dirty="0">
                <a:latin typeface="Georgia" panose="02040502050405020303" pitchFamily="18" charset="0"/>
              </a:rPr>
              <a:t> with TBI show a </a:t>
            </a:r>
            <a:r>
              <a:rPr lang="it-IT" sz="1400" dirty="0" err="1">
                <a:latin typeface="Georgia" panose="02040502050405020303" pitchFamily="18" charset="0"/>
              </a:rPr>
              <a:t>tick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left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tail</a:t>
            </a:r>
            <a:r>
              <a:rPr lang="it-IT" sz="1400" dirty="0">
                <a:latin typeface="Georgia" panose="02040502050405020303" pitchFamily="18" charset="0"/>
              </a:rPr>
              <a:t> (--&gt; </a:t>
            </a:r>
            <a:r>
              <a:rPr lang="it-IT" sz="1400" dirty="0" err="1">
                <a:latin typeface="Georgia" panose="02040502050405020303" pitchFamily="18" charset="0"/>
              </a:rPr>
              <a:t>lower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number</a:t>
            </a:r>
            <a:r>
              <a:rPr lang="it-IT" sz="1400" dirty="0">
                <a:latin typeface="Georgia" panose="02040502050405020303" pitchFamily="18" charset="0"/>
              </a:rPr>
              <a:t> of </a:t>
            </a:r>
            <a:r>
              <a:rPr lang="it-IT" sz="1400" dirty="0" err="1">
                <a:latin typeface="Georgia" panose="02040502050405020303" pitchFamily="18" charset="0"/>
              </a:rPr>
              <a:t>correct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words</a:t>
            </a:r>
            <a:r>
              <a:rPr lang="it-IT" sz="1400" dirty="0">
                <a:latin typeface="Georgia" panose="02040502050405020303" pitchFamily="18" charset="0"/>
              </a:rPr>
              <a:t>). </a:t>
            </a:r>
            <a:r>
              <a:rPr lang="it-IT" sz="1400" dirty="0" err="1">
                <a:latin typeface="Georgia" panose="02040502050405020303" pitchFamily="18" charset="0"/>
              </a:rPr>
              <a:t>Stroke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patients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have</a:t>
            </a:r>
            <a:r>
              <a:rPr lang="it-IT" sz="1400" dirty="0">
                <a:latin typeface="Georgia" panose="02040502050405020303" pitchFamily="18" charset="0"/>
              </a:rPr>
              <a:t> a </a:t>
            </a:r>
            <a:r>
              <a:rPr lang="it-IT" sz="1400" dirty="0" err="1">
                <a:latin typeface="Georgia" panose="02040502050405020303" pitchFamily="18" charset="0"/>
              </a:rPr>
              <a:t>very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central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almost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symmetrical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distribution</a:t>
            </a:r>
            <a:r>
              <a:rPr lang="it-IT" sz="1400" dirty="0">
                <a:latin typeface="Georgia" panose="02040502050405020303" pitchFamily="18" charset="0"/>
              </a:rPr>
              <a:t>. To test </a:t>
            </a:r>
            <a:r>
              <a:rPr lang="it-IT" sz="1400" dirty="0" err="1">
                <a:latin typeface="Georgia" panose="02040502050405020303" pitchFamily="18" charset="0"/>
              </a:rPr>
              <a:t>whether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statistically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significant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differences</a:t>
            </a:r>
            <a:r>
              <a:rPr lang="it-IT" sz="1400" dirty="0">
                <a:latin typeface="Georgia" panose="02040502050405020303" pitchFamily="18" charset="0"/>
              </a:rPr>
              <a:t> are </a:t>
            </a:r>
            <a:r>
              <a:rPr lang="it-IT" sz="1400" dirty="0" err="1">
                <a:latin typeface="Georgia" panose="02040502050405020303" pitchFamily="18" charset="0"/>
              </a:rPr>
              <a:t>present</a:t>
            </a:r>
            <a:r>
              <a:rPr lang="it-IT" sz="1400" dirty="0">
                <a:latin typeface="Georgia" panose="02040502050405020303" pitchFamily="18" charset="0"/>
              </a:rPr>
              <a:t>, </a:t>
            </a:r>
            <a:r>
              <a:rPr lang="it-IT" sz="1400" dirty="0" err="1">
                <a:latin typeface="Georgia" panose="02040502050405020303" pitchFamily="18" charset="0"/>
              </a:rPr>
              <a:t>statistical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tests</a:t>
            </a:r>
            <a:r>
              <a:rPr lang="it-IT" sz="1400" dirty="0">
                <a:latin typeface="Georgia" panose="02040502050405020303" pitchFamily="18" charset="0"/>
              </a:rPr>
              <a:t> </a:t>
            </a:r>
            <a:r>
              <a:rPr lang="it-IT" sz="1400" dirty="0" err="1">
                <a:latin typeface="Georgia" panose="02040502050405020303" pitchFamily="18" charset="0"/>
              </a:rPr>
              <a:t>need</a:t>
            </a:r>
            <a:r>
              <a:rPr lang="it-IT" sz="1400" dirty="0">
                <a:latin typeface="Georgia" panose="02040502050405020303" pitchFamily="18" charset="0"/>
              </a:rPr>
              <a:t> to be </a:t>
            </a:r>
            <a:r>
              <a:rPr lang="it-IT" sz="1400" dirty="0" err="1">
                <a:latin typeface="Georgia" panose="02040502050405020303" pitchFamily="18" charset="0"/>
              </a:rPr>
              <a:t>used</a:t>
            </a:r>
            <a:r>
              <a:rPr lang="it-IT" sz="1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4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111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Tema di Office</vt:lpstr>
      <vt:lpstr>Presentazione standard di PowerPoint</vt:lpstr>
      <vt:lpstr>Final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Giacomello, A. (Agnese)</dc:creator>
  <cp:lastModifiedBy>Giacomello, A. (Agnese)</cp:lastModifiedBy>
  <cp:revision>2</cp:revision>
  <cp:lastPrinted>2019-05-17T10:57:34Z</cp:lastPrinted>
  <dcterms:created xsi:type="dcterms:W3CDTF">2019-05-17T10:46:59Z</dcterms:created>
  <dcterms:modified xsi:type="dcterms:W3CDTF">2019-05-22T14:49:26Z</dcterms:modified>
</cp:coreProperties>
</file>