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Comfortaa"/>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mfortaa-regular.fntdata"/><Relationship Id="rId14" Type="http://schemas.openxmlformats.org/officeDocument/2006/relationships/slide" Target="slides/slide9.xml"/><Relationship Id="rId16"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35e159a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35e159a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35e159a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35e159a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35e159a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35e159a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35e159ac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35e159ac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35e159ac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35e159ac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35e159ac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35e159ac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35e159ac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35e159ac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35e159ac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35e159ac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List_of_postal_codes_of_Canada:" TargetMode="External"/><Relationship Id="rId4" Type="http://schemas.openxmlformats.org/officeDocument/2006/relationships/hyperlink" Target="https://en.wikipedia.org/wiki/List_of_postal_codes_of_Canada:_" TargetMode="External"/><Relationship Id="rId5" Type="http://schemas.openxmlformats.org/officeDocument/2006/relationships/hyperlink" Target="http://cocl.us/Geospatial_data" TargetMode="External"/><Relationship Id="rId6" Type="http://schemas.openxmlformats.org/officeDocument/2006/relationships/hyperlink" Target="https://foursquar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08275"/>
            <a:ext cx="8520600" cy="154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mes New Roman"/>
                <a:ea typeface="Times New Roman"/>
                <a:cs typeface="Times New Roman"/>
                <a:sym typeface="Times New Roman"/>
              </a:rPr>
              <a:t>Finding Best Location for Tool Shop in Toronto</a:t>
            </a:r>
            <a:endParaRPr>
              <a:solidFill>
                <a:srgbClr val="FFFFFF"/>
              </a:solidFill>
              <a:latin typeface="Times New Roman"/>
              <a:ea typeface="Times New Roman"/>
              <a:cs typeface="Times New Roman"/>
              <a:sym typeface="Times New Roman"/>
            </a:endParaRPr>
          </a:p>
        </p:txBody>
      </p:sp>
      <p:sp>
        <p:nvSpPr>
          <p:cNvPr id="55" name="Google Shape;55;p13"/>
          <p:cNvSpPr txBox="1"/>
          <p:nvPr>
            <p:ph idx="1" type="subTitle"/>
          </p:nvPr>
        </p:nvSpPr>
        <p:spPr>
          <a:xfrm>
            <a:off x="368925" y="1908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3F3F3"/>
                </a:solidFill>
              </a:rPr>
              <a:t>Data Science Capstone Project </a:t>
            </a:r>
            <a:endParaRPr sz="1800">
              <a:solidFill>
                <a:srgbClr val="F3F3F3"/>
              </a:solidFill>
            </a:endParaRPr>
          </a:p>
          <a:p>
            <a:pPr indent="457200" lvl="0" marL="457200" rtl="0" algn="l">
              <a:spcBef>
                <a:spcPts val="0"/>
              </a:spcBef>
              <a:spcAft>
                <a:spcPts val="0"/>
              </a:spcAft>
              <a:buNone/>
            </a:pPr>
            <a:r>
              <a:rPr lang="en" sz="1800">
                <a:solidFill>
                  <a:srgbClr val="F3F3F3"/>
                </a:solidFill>
              </a:rPr>
              <a:t>IBM Data Science Professional Certification Course(Coursera)</a:t>
            </a:r>
            <a:endParaRPr sz="1800">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INTRODUCTION</a:t>
            </a:r>
            <a:endParaRPr>
              <a:solidFill>
                <a:srgbClr val="FFFFFF"/>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FFFF"/>
                </a:solidFill>
              </a:rPr>
              <a:t>From big construction sites to small garage adjacent to a house, the common thing that can be found is a toolbox.But the tools in the box vary based on the application from heavy duty to lightweight.With the right tools in the right hands any problem can be solved in a split of seconds.</a:t>
            </a:r>
            <a:endParaRPr sz="1400">
              <a:solidFill>
                <a:srgbClr val="FFFFFF"/>
              </a:solidFill>
            </a:endParaRPr>
          </a:p>
          <a:p>
            <a:pPr indent="0" lvl="0" marL="0" rtl="0" algn="l">
              <a:spcBef>
                <a:spcPts val="0"/>
              </a:spcBef>
              <a:spcAft>
                <a:spcPts val="0"/>
              </a:spcAft>
              <a:buClr>
                <a:schemeClr val="dk1"/>
              </a:buClr>
              <a:buSzPts val="1100"/>
              <a:buFont typeface="Arial"/>
              <a:buNone/>
            </a:pPr>
            <a:r>
              <a:rPr lang="en" sz="1400">
                <a:solidFill>
                  <a:srgbClr val="FFFFFF"/>
                </a:solidFill>
              </a:rPr>
              <a:t>Tools are a necessity in every industry especially in the Core fields like construction,manufacturing,electrical to name a few.Tools distribution has a huge potential as there are no specific audience,it is used everywhere</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DEFINING PROBLEM</a:t>
            </a:r>
            <a:endParaRPr>
              <a:solidFill>
                <a:srgbClr val="FFFFFF"/>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rgbClr val="FFFFFF"/>
                </a:solidFill>
              </a:rPr>
              <a:t> </a:t>
            </a:r>
            <a:r>
              <a:rPr lang="en" sz="1400">
                <a:solidFill>
                  <a:srgbClr val="FFFFFF"/>
                </a:solidFill>
              </a:rPr>
              <a:t>One of my family members is thinking about starting a business of his own,well he has been in this tools field for the past 40 years and he decided to start a tool shop in toronto.So Finding a best location for the tool store is the problem at hand.</a:t>
            </a:r>
            <a:endParaRPr sz="1400">
              <a:solidFill>
                <a:srgbClr val="FFFFFF"/>
              </a:solidFill>
            </a:endParaRPr>
          </a:p>
          <a:p>
            <a:pPr indent="0" lvl="0" marL="0" rtl="0" algn="l">
              <a:spcBef>
                <a:spcPts val="0"/>
              </a:spcBef>
              <a:spcAft>
                <a:spcPts val="0"/>
              </a:spcAft>
              <a:buClr>
                <a:schemeClr val="dk1"/>
              </a:buClr>
              <a:buSzPts val="1100"/>
              <a:buFont typeface="Arial"/>
              <a:buNone/>
            </a:pPr>
            <a:r>
              <a:rPr lang="en" sz="1400">
                <a:solidFill>
                  <a:srgbClr val="FFFFFF"/>
                </a:solidFill>
              </a:rPr>
              <a:t>From his experience I found out that garages,service centres,gyms have slightly higher consumption of tools than the rest of the segments.</a:t>
            </a:r>
            <a:endParaRPr b="1" sz="1400">
              <a:solidFill>
                <a:srgbClr val="FFFFFF"/>
              </a:solidFill>
            </a:endParaRPr>
          </a:p>
          <a:p>
            <a:pPr indent="0" lvl="0" marL="0" rtl="0" algn="l">
              <a:spcBef>
                <a:spcPts val="0"/>
              </a:spcBef>
              <a:spcAft>
                <a:spcPts val="0"/>
              </a:spcAft>
              <a:buClr>
                <a:schemeClr val="dk1"/>
              </a:buClr>
              <a:buSzPts val="1100"/>
              <a:buFont typeface="Arial"/>
              <a:buNone/>
            </a:pPr>
            <a:r>
              <a:t/>
            </a:r>
            <a:endParaRPr b="1" sz="14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FFFFFF"/>
                </a:solidFill>
              </a:rPr>
              <a:t>MAIN SOURCES OF DATA</a:t>
            </a:r>
            <a:endParaRPr>
              <a:solidFill>
                <a:srgbClr val="FFFFFF"/>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fortaa"/>
              <a:buChar char="●"/>
            </a:pPr>
            <a:r>
              <a:rPr lang="en" sz="1400" u="sng">
                <a:solidFill>
                  <a:schemeClr val="hlink"/>
                </a:solidFill>
                <a:latin typeface="Comfortaa"/>
                <a:ea typeface="Comfortaa"/>
                <a:cs typeface="Comfortaa"/>
                <a:sym typeface="Comfortaa"/>
                <a:hlinkClick r:id="rId3"/>
              </a:rPr>
              <a:t>https://en.wikipedia.org/wiki/List_of_postal_codes_of_Canada:</a:t>
            </a:r>
            <a:br>
              <a:rPr b="1" lang="en" sz="1400" u="sng">
                <a:solidFill>
                  <a:schemeClr val="hlink"/>
                </a:solidFill>
                <a:latin typeface="Comfortaa"/>
                <a:ea typeface="Comfortaa"/>
                <a:cs typeface="Comfortaa"/>
                <a:sym typeface="Comfortaa"/>
                <a:hlinkClick r:id="rId4"/>
              </a:rPr>
            </a:br>
            <a:endParaRPr b="1" sz="1400">
              <a:solidFill>
                <a:schemeClr val="dk1"/>
              </a:solidFill>
              <a:latin typeface="Comfortaa"/>
              <a:ea typeface="Comfortaa"/>
              <a:cs typeface="Comfortaa"/>
              <a:sym typeface="Comfortaa"/>
            </a:endParaRPr>
          </a:p>
          <a:p>
            <a:pPr indent="-317500" lvl="0" marL="457200" rtl="0" algn="l">
              <a:spcBef>
                <a:spcPts val="0"/>
              </a:spcBef>
              <a:spcAft>
                <a:spcPts val="0"/>
              </a:spcAft>
              <a:buClr>
                <a:schemeClr val="dk1"/>
              </a:buClr>
              <a:buSzPts val="1400"/>
              <a:buFont typeface="Comfortaa"/>
              <a:buChar char="●"/>
            </a:pPr>
            <a:r>
              <a:rPr b="1" lang="en" sz="1400" u="sng">
                <a:solidFill>
                  <a:schemeClr val="hlink"/>
                </a:solidFill>
                <a:latin typeface="Comfortaa"/>
                <a:ea typeface="Comfortaa"/>
                <a:cs typeface="Comfortaa"/>
                <a:sym typeface="Comfortaa"/>
                <a:hlinkClick r:id="rId5"/>
              </a:rPr>
              <a:t>CSV</a:t>
            </a:r>
            <a:br>
              <a:rPr b="1" lang="en" sz="1400">
                <a:solidFill>
                  <a:schemeClr val="dk1"/>
                </a:solidFill>
                <a:latin typeface="Comfortaa"/>
                <a:ea typeface="Comfortaa"/>
                <a:cs typeface="Comfortaa"/>
                <a:sym typeface="Comfortaa"/>
              </a:rPr>
            </a:br>
            <a:endParaRPr b="1" sz="1400">
              <a:solidFill>
                <a:schemeClr val="dk1"/>
              </a:solidFill>
              <a:latin typeface="Comfortaa"/>
              <a:ea typeface="Comfortaa"/>
              <a:cs typeface="Comfortaa"/>
              <a:sym typeface="Comfortaa"/>
            </a:endParaRPr>
          </a:p>
          <a:p>
            <a:pPr indent="-317500" lvl="0" marL="457200" rtl="0" algn="l">
              <a:spcBef>
                <a:spcPts val="0"/>
              </a:spcBef>
              <a:spcAft>
                <a:spcPts val="0"/>
              </a:spcAft>
              <a:buClr>
                <a:schemeClr val="dk1"/>
              </a:buClr>
              <a:buSzPts val="1400"/>
              <a:buFont typeface="Comfortaa"/>
              <a:buChar char="●"/>
            </a:pPr>
            <a:r>
              <a:rPr b="1" lang="en" sz="1400" u="sng">
                <a:solidFill>
                  <a:schemeClr val="hlink"/>
                </a:solidFill>
                <a:latin typeface="Comfortaa"/>
                <a:ea typeface="Comfortaa"/>
                <a:cs typeface="Comfortaa"/>
                <a:sym typeface="Comfortaa"/>
                <a:hlinkClick r:id="rId6"/>
              </a:rPr>
              <a:t>Foursquare</a:t>
            </a:r>
            <a:endParaRPr b="1" sz="1400">
              <a:solidFill>
                <a:schemeClr val="dk1"/>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DATA CLEANING</a:t>
            </a:r>
            <a:endParaRPr>
              <a:solidFill>
                <a:srgbClr val="FFFFFF"/>
              </a:solidFill>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FFFFFF"/>
              </a:buClr>
              <a:buSzPts val="1400"/>
              <a:buChar char="●"/>
            </a:pPr>
            <a:r>
              <a:rPr b="1" lang="en" sz="1400">
                <a:solidFill>
                  <a:srgbClr val="FFFFFF"/>
                </a:solidFill>
              </a:rPr>
              <a:t>Toronto neighbourhoods broken down by postal code</a:t>
            </a:r>
            <a:endParaRPr b="1" sz="1400">
              <a:solidFill>
                <a:srgbClr val="FFFFFF"/>
              </a:solidFill>
            </a:endParaRPr>
          </a:p>
          <a:p>
            <a:pPr indent="-317500" lvl="0" marL="457200" rtl="0" algn="l">
              <a:lnSpc>
                <a:spcPct val="200000"/>
              </a:lnSpc>
              <a:spcBef>
                <a:spcPts val="0"/>
              </a:spcBef>
              <a:spcAft>
                <a:spcPts val="0"/>
              </a:spcAft>
              <a:buClr>
                <a:srgbClr val="FFFFFF"/>
              </a:buClr>
              <a:buSzPts val="1400"/>
              <a:buChar char="●"/>
            </a:pPr>
            <a:r>
              <a:rPr b="1" lang="en" sz="1400">
                <a:solidFill>
                  <a:srgbClr val="FFFFFF"/>
                </a:solidFill>
              </a:rPr>
              <a:t>Load Geospatial Coordinates of toronto and merged with Postal codes</a:t>
            </a:r>
            <a:endParaRPr b="1" sz="1400">
              <a:solidFill>
                <a:srgbClr val="FFFFFF"/>
              </a:solidFill>
            </a:endParaRPr>
          </a:p>
          <a:p>
            <a:pPr indent="-317500" lvl="0" marL="457200" rtl="0" algn="l">
              <a:lnSpc>
                <a:spcPct val="200000"/>
              </a:lnSpc>
              <a:spcBef>
                <a:spcPts val="0"/>
              </a:spcBef>
              <a:spcAft>
                <a:spcPts val="0"/>
              </a:spcAft>
              <a:buClr>
                <a:srgbClr val="FFFFFF"/>
              </a:buClr>
              <a:buSzPts val="1400"/>
              <a:buChar char="●"/>
            </a:pPr>
            <a:r>
              <a:rPr b="1" lang="en" sz="1400">
                <a:solidFill>
                  <a:srgbClr val="FFFFFF"/>
                </a:solidFill>
              </a:rPr>
              <a:t>Found out the venues in toronto based on the latitude and longitude.</a:t>
            </a:r>
            <a:endParaRPr b="1" sz="1400">
              <a:solidFill>
                <a:srgbClr val="FFFFFF"/>
              </a:solidFill>
            </a:endParaRPr>
          </a:p>
          <a:p>
            <a:pPr indent="-317500" lvl="0" marL="457200" rtl="0" algn="l">
              <a:lnSpc>
                <a:spcPct val="200000"/>
              </a:lnSpc>
              <a:spcBef>
                <a:spcPts val="0"/>
              </a:spcBef>
              <a:spcAft>
                <a:spcPts val="0"/>
              </a:spcAft>
              <a:buClr>
                <a:srgbClr val="FFFFFF"/>
              </a:buClr>
              <a:buSzPts val="1400"/>
              <a:buChar char="●"/>
            </a:pPr>
            <a:r>
              <a:rPr b="1" lang="en" sz="1400">
                <a:solidFill>
                  <a:srgbClr val="FFFFFF"/>
                </a:solidFill>
              </a:rPr>
              <a:t>Get all venues in Toronto</a:t>
            </a:r>
            <a:endParaRPr b="1" sz="1400">
              <a:solidFill>
                <a:srgbClr val="FFFFFF"/>
              </a:solidFill>
            </a:endParaRPr>
          </a:p>
          <a:p>
            <a:pPr indent="-317500" lvl="0" marL="457200" rtl="0" algn="l">
              <a:lnSpc>
                <a:spcPct val="200000"/>
              </a:lnSpc>
              <a:spcBef>
                <a:spcPts val="0"/>
              </a:spcBef>
              <a:spcAft>
                <a:spcPts val="0"/>
              </a:spcAft>
              <a:buClr>
                <a:srgbClr val="FFFFFF"/>
              </a:buClr>
              <a:buSzPts val="1400"/>
              <a:buChar char="●"/>
            </a:pPr>
            <a:r>
              <a:rPr b="1" lang="en" sz="1400">
                <a:solidFill>
                  <a:srgbClr val="FFFFFF"/>
                </a:solidFill>
              </a:rPr>
              <a:t>Create  a list of potential customers for tool shop </a:t>
            </a:r>
            <a:endParaRPr b="1" sz="1400">
              <a:solidFill>
                <a:srgbClr val="FFFFFF"/>
              </a:solidFill>
            </a:endParaRPr>
          </a:p>
          <a:p>
            <a:pPr indent="-317500" lvl="0" marL="457200" rtl="0" algn="l">
              <a:lnSpc>
                <a:spcPct val="200000"/>
              </a:lnSpc>
              <a:spcBef>
                <a:spcPts val="0"/>
              </a:spcBef>
              <a:spcAft>
                <a:spcPts val="0"/>
              </a:spcAft>
              <a:buClr>
                <a:srgbClr val="FFFFFF"/>
              </a:buClr>
              <a:buSzPts val="1400"/>
              <a:buChar char="●"/>
            </a:pPr>
            <a:r>
              <a:rPr b="1" lang="en" sz="1400">
                <a:solidFill>
                  <a:srgbClr val="FFFFFF"/>
                </a:solidFill>
              </a:rPr>
              <a:t>One hot encoding</a:t>
            </a:r>
            <a:endParaRPr b="1" sz="1400">
              <a:solidFill>
                <a:srgbClr val="FFFFFF"/>
              </a:solidFill>
            </a:endParaRPr>
          </a:p>
          <a:p>
            <a:pPr indent="-317500" lvl="0" marL="457200" rtl="0" algn="l">
              <a:lnSpc>
                <a:spcPct val="200000"/>
              </a:lnSpc>
              <a:spcBef>
                <a:spcPts val="0"/>
              </a:spcBef>
              <a:spcAft>
                <a:spcPts val="0"/>
              </a:spcAft>
              <a:buClr>
                <a:srgbClr val="FFFFFF"/>
              </a:buClr>
              <a:buSzPts val="1400"/>
              <a:buChar char="●"/>
            </a:pPr>
            <a:r>
              <a:rPr b="1" lang="en" sz="1400">
                <a:solidFill>
                  <a:srgbClr val="FFFFFF"/>
                </a:solidFill>
              </a:rPr>
              <a:t>Clustering</a:t>
            </a:r>
            <a:br>
              <a:rPr b="1" lang="en" sz="1400">
                <a:solidFill>
                  <a:schemeClr val="dk1"/>
                </a:solidFill>
              </a:rPr>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MACHINE LEARNING -CLUSTERING</a:t>
            </a:r>
            <a:endParaRPr>
              <a:solidFill>
                <a:srgbClr val="FFFFFF"/>
              </a:solidFill>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FFFFFF"/>
                </a:solidFill>
              </a:rPr>
              <a:t>“Clustering</a:t>
            </a:r>
            <a:r>
              <a:rPr lang="en" sz="1400">
                <a:solidFill>
                  <a:srgbClr val="FFFFFF"/>
                </a:solidFill>
              </a:rPr>
              <a:t> is the task of dividing the population or data points into a number of groups such that data points in the same groups are more similar to other data points in the same group than those in other groups. In simple words, the aim is to segregate groups with similar traits and assign them into cluster”</a:t>
            </a:r>
            <a:endParaRPr sz="1400">
              <a:solidFill>
                <a:srgbClr val="FFFFFF"/>
              </a:solidFill>
            </a:endParaRPr>
          </a:p>
          <a:p>
            <a:pPr indent="0" lvl="0" marL="0" rtl="0" algn="l">
              <a:spcBef>
                <a:spcPts val="0"/>
              </a:spcBef>
              <a:spcAft>
                <a:spcPts val="0"/>
              </a:spcAft>
              <a:buNone/>
            </a:pPr>
            <a:br>
              <a:rPr lang="en" sz="1400">
                <a:solidFill>
                  <a:srgbClr val="FFFFFF"/>
                </a:solidFill>
              </a:rPr>
            </a:br>
            <a:endParaRPr sz="1400">
              <a:solidFill>
                <a:srgbClr val="FFFFFF"/>
              </a:solidFill>
            </a:endParaRPr>
          </a:p>
          <a:p>
            <a:pPr indent="0" lvl="0" marL="0" rtl="0" algn="l">
              <a:spcBef>
                <a:spcPts val="0"/>
              </a:spcBef>
              <a:spcAft>
                <a:spcPts val="0"/>
              </a:spcAft>
              <a:buNone/>
            </a:pPr>
            <a:r>
              <a:rPr b="1" lang="en" sz="1400">
                <a:solidFill>
                  <a:srgbClr val="FFFFFF"/>
                </a:solidFill>
              </a:rPr>
              <a:t>K-Means Algorithm</a:t>
            </a:r>
            <a:endParaRPr b="1" sz="1400">
              <a:solidFill>
                <a:srgbClr val="FFFFFF"/>
              </a:solidFill>
            </a:endParaRPr>
          </a:p>
          <a:p>
            <a:pPr indent="0" lvl="0" marL="0" rtl="0" algn="l">
              <a:spcBef>
                <a:spcPts val="0"/>
              </a:spcBef>
              <a:spcAft>
                <a:spcPts val="0"/>
              </a:spcAft>
              <a:buClr>
                <a:schemeClr val="dk1"/>
              </a:buClr>
              <a:buSzPts val="1100"/>
              <a:buFont typeface="Arial"/>
              <a:buNone/>
            </a:pPr>
            <a:r>
              <a:t/>
            </a:r>
            <a:endParaRPr b="1" sz="1400">
              <a:solidFill>
                <a:srgbClr val="FFFFFF"/>
              </a:solidFill>
            </a:endParaRPr>
          </a:p>
          <a:p>
            <a:pPr indent="0" lvl="0" marL="0" rtl="0" algn="l">
              <a:spcBef>
                <a:spcPts val="0"/>
              </a:spcBef>
              <a:spcAft>
                <a:spcPts val="0"/>
              </a:spcAft>
              <a:buNone/>
            </a:pPr>
            <a:r>
              <a:rPr lang="en" sz="1400">
                <a:solidFill>
                  <a:srgbClr val="FFFFFF"/>
                </a:solidFill>
              </a:rPr>
              <a:t>“Kmeans algorithm is an iterative algorithm that tries to partition the dataset into </a:t>
            </a:r>
            <a:r>
              <a:rPr i="1" lang="en" sz="1400">
                <a:solidFill>
                  <a:srgbClr val="FFFFFF"/>
                </a:solidFill>
              </a:rPr>
              <a:t>K</a:t>
            </a:r>
            <a:r>
              <a:rPr lang="en" sz="1400">
                <a:solidFill>
                  <a:srgbClr val="FFFFFF"/>
                </a:solidFill>
              </a:rPr>
              <a:t>pre-defined distinct non-overlapping subgroups (clusters) where each data point belongs to only one group”</a:t>
            </a:r>
            <a:endParaRPr sz="1400">
              <a:solidFill>
                <a:srgbClr val="FFFFFF"/>
              </a:solidFill>
            </a:endParaRPr>
          </a:p>
          <a:p>
            <a:pPr indent="0" lvl="0" marL="0" rtl="0" algn="l">
              <a:spcBef>
                <a:spcPts val="0"/>
              </a:spcBef>
              <a:spcAft>
                <a:spcPts val="0"/>
              </a:spcAft>
              <a:buClr>
                <a:schemeClr val="dk1"/>
              </a:buClr>
              <a:buSzPts val="1100"/>
              <a:buFont typeface="Arial"/>
              <a:buNone/>
            </a:pPr>
            <a:r>
              <a:t/>
            </a:r>
            <a:endParaRPr sz="1400">
              <a:solidFill>
                <a:srgbClr val="202124"/>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Finding the Best value of K</a:t>
            </a:r>
            <a:endParaRPr>
              <a:solidFill>
                <a:srgbClr val="FFFFFF"/>
              </a:solidFill>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Silhouette Analysis:</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just">
              <a:spcBef>
                <a:spcPts val="0"/>
              </a:spcBef>
              <a:spcAft>
                <a:spcPts val="0"/>
              </a:spcAft>
              <a:buNone/>
            </a:pPr>
            <a:r>
              <a:rPr lang="en" sz="1400">
                <a:solidFill>
                  <a:srgbClr val="FFFFFF"/>
                </a:solidFill>
              </a:rPr>
              <a:t>“The silhouette value is a measure of how similar an object is to its own cluster (cohesion) compared to other clusters (separation). The silhouette ranges from −1 to +1, where a high value indicates that the object is well matched to its own cluster and poorly matched to neighboring clusters. If most objects have a high value, then the clustering configuration is appropriate. If many points have a low or negative value, then the clustering configuration may have too many or too few clusters.”</a:t>
            </a:r>
            <a:endParaRPr sz="1400">
              <a:solidFill>
                <a:srgbClr val="FFFFFF"/>
              </a:solidFill>
            </a:endParaRPr>
          </a:p>
          <a:p>
            <a:pPr indent="0" lvl="0" marL="0" rtl="0" algn="just">
              <a:spcBef>
                <a:spcPts val="0"/>
              </a:spcBef>
              <a:spcAft>
                <a:spcPts val="0"/>
              </a:spcAft>
              <a:buNone/>
            </a:pPr>
            <a:r>
              <a:t/>
            </a:r>
            <a:endParaRPr sz="1400">
              <a:solidFill>
                <a:srgbClr val="FFFFFF"/>
              </a:solidFill>
            </a:endParaRPr>
          </a:p>
          <a:p>
            <a:pPr indent="0" lvl="0" marL="0" rtl="0" algn="just">
              <a:spcBef>
                <a:spcPts val="0"/>
              </a:spcBef>
              <a:spcAft>
                <a:spcPts val="0"/>
              </a:spcAft>
              <a:buNone/>
            </a:pPr>
            <a:r>
              <a:rPr b="1" lang="en" sz="1400">
                <a:solidFill>
                  <a:srgbClr val="FFFFFF"/>
                </a:solidFill>
              </a:rPr>
              <a:t>K=9</a:t>
            </a:r>
            <a:r>
              <a:rPr lang="en" sz="1400">
                <a:solidFill>
                  <a:srgbClr val="FFFFFF"/>
                </a:solidFill>
              </a:rPr>
              <a:t> with </a:t>
            </a:r>
            <a:r>
              <a:rPr b="1" lang="en" sz="1400">
                <a:solidFill>
                  <a:srgbClr val="FFFFFF"/>
                </a:solidFill>
              </a:rPr>
              <a:t>silhouette value =0.42</a:t>
            </a:r>
            <a:endParaRPr b="1" sz="1400">
              <a:solidFill>
                <a:srgbClr val="FFFFFF"/>
              </a:solidFill>
            </a:endParaRPr>
          </a:p>
          <a:p>
            <a:pPr indent="0" lvl="0" marL="0" rtl="0" algn="l">
              <a:spcBef>
                <a:spcPts val="0"/>
              </a:spcBef>
              <a:spcAft>
                <a:spcPts val="0"/>
              </a:spcAft>
              <a:buClr>
                <a:schemeClr val="dk1"/>
              </a:buClr>
              <a:buSzPts val="1100"/>
              <a:buFont typeface="Arial"/>
              <a:buNone/>
            </a:pPr>
            <a:r>
              <a:t/>
            </a:r>
            <a:endParaRPr b="1">
              <a:solidFill>
                <a:srgbClr val="2021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RESULT</a:t>
            </a:r>
            <a:endParaRPr>
              <a:solidFill>
                <a:srgbClr val="FFFFFF"/>
              </a:solidFill>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rgbClr val="FFFFFF"/>
                </a:solidFill>
              </a:rPr>
              <a:t>After determining the density of each cluster I found out that </a:t>
            </a:r>
            <a:r>
              <a:rPr b="1" lang="en" sz="1400">
                <a:solidFill>
                  <a:srgbClr val="FFFFFF"/>
                </a:solidFill>
              </a:rPr>
              <a:t>Cluster 1</a:t>
            </a:r>
            <a:r>
              <a:rPr lang="en" sz="1400">
                <a:solidFill>
                  <a:srgbClr val="FFFFFF"/>
                </a:solidFill>
              </a:rPr>
              <a:t> has highest density. Inorder to find the geographic centroid of this cluster average of the latitude and longitude was taken.</a:t>
            </a:r>
            <a:endParaRPr sz="1400">
              <a:solidFill>
                <a:srgbClr val="FFFFFF"/>
              </a:solidFill>
            </a:endParaRPr>
          </a:p>
          <a:p>
            <a:pPr indent="0" lvl="0" marL="0" rtl="0" algn="just">
              <a:spcBef>
                <a:spcPts val="0"/>
              </a:spcBef>
              <a:spcAft>
                <a:spcPts val="0"/>
              </a:spcAft>
              <a:buClr>
                <a:schemeClr val="dk1"/>
              </a:buClr>
              <a:buSzPts val="1100"/>
              <a:buFont typeface="Arial"/>
              <a:buNone/>
            </a:pPr>
            <a:r>
              <a:t/>
            </a:r>
            <a:endParaRPr sz="1400">
              <a:solidFill>
                <a:srgbClr val="FFFFFF"/>
              </a:solidFill>
            </a:endParaRPr>
          </a:p>
          <a:p>
            <a:pPr indent="0" lvl="0" marL="0" rtl="0" algn="just">
              <a:spcBef>
                <a:spcPts val="0"/>
              </a:spcBef>
              <a:spcAft>
                <a:spcPts val="0"/>
              </a:spcAft>
              <a:buClr>
                <a:schemeClr val="dk1"/>
              </a:buClr>
              <a:buSzPts val="1100"/>
              <a:buFont typeface="Arial"/>
              <a:buNone/>
            </a:pPr>
            <a:r>
              <a:rPr lang="en" sz="1400">
                <a:solidFill>
                  <a:srgbClr val="FFFFFF"/>
                </a:solidFill>
              </a:rPr>
              <a:t>Using foursquare reverse lookup coordinates ,the optimum location for the tool shop was found to be '</a:t>
            </a:r>
            <a:r>
              <a:rPr b="1" lang="en" sz="1400">
                <a:solidFill>
                  <a:srgbClr val="FFFFFF"/>
                </a:solidFill>
              </a:rPr>
              <a:t>Christie</a:t>
            </a:r>
            <a:r>
              <a:rPr lang="en" sz="1400">
                <a:solidFill>
                  <a:srgbClr val="FFFFFF"/>
                </a:solidFill>
              </a:rPr>
              <a:t>' in </a:t>
            </a:r>
            <a:r>
              <a:rPr b="1" lang="en" sz="1400">
                <a:solidFill>
                  <a:srgbClr val="FFFFFF"/>
                </a:solidFill>
              </a:rPr>
              <a:t>'Downtown Toronto'.</a:t>
            </a:r>
            <a:endParaRPr b="1" sz="1400">
              <a:solidFill>
                <a:srgbClr val="FFFFFF"/>
              </a:solidFill>
            </a:endParaRPr>
          </a:p>
          <a:p>
            <a:pPr indent="0" lvl="0" marL="0" rtl="0" algn="just">
              <a:spcBef>
                <a:spcPts val="0"/>
              </a:spcBef>
              <a:spcAft>
                <a:spcPts val="0"/>
              </a:spcAft>
              <a:buClr>
                <a:schemeClr val="dk1"/>
              </a:buClr>
              <a:buSzPts val="1100"/>
              <a:buFont typeface="Arial"/>
              <a:buNone/>
            </a:pPr>
            <a:r>
              <a:t/>
            </a:r>
            <a:endParaRPr sz="1400">
              <a:solidFill>
                <a:srgbClr val="202122"/>
              </a:solidFill>
              <a:highlight>
                <a:srgbClr val="FFFFFF"/>
              </a:highlight>
            </a:endParaRPr>
          </a:p>
          <a:p>
            <a:pPr indent="0" lvl="0" marL="0" rtl="0" algn="l">
              <a:spcBef>
                <a:spcPts val="0"/>
              </a:spcBef>
              <a:spcAft>
                <a:spcPts val="1600"/>
              </a:spcAft>
              <a:buNone/>
            </a:pPr>
            <a:r>
              <a:t/>
            </a:r>
            <a:endParaRPr/>
          </a:p>
        </p:txBody>
      </p:sp>
      <p:pic>
        <p:nvPicPr>
          <p:cNvPr id="98" name="Google Shape;98;p20"/>
          <p:cNvPicPr preferRelativeResize="0"/>
          <p:nvPr/>
        </p:nvPicPr>
        <p:blipFill>
          <a:blip r:embed="rId3">
            <a:alphaModFix/>
          </a:blip>
          <a:stretch>
            <a:fillRect/>
          </a:stretch>
        </p:blipFill>
        <p:spPr>
          <a:xfrm>
            <a:off x="3743925" y="2571750"/>
            <a:ext cx="5280499" cy="229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CONCLUSION</a:t>
            </a:r>
            <a:endParaRPr>
              <a:solidFill>
                <a:srgbClr val="FFFFFF"/>
              </a:solidFill>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FFFF"/>
                </a:solidFill>
              </a:rPr>
              <a:t>After fair evaluation of the data at hand and running silhouette analysis to determine the number of clusters,we were able to plot the clusters in the map using folium library and find the optimum location for opening a tool shop in toronto.</a:t>
            </a:r>
            <a:endParaRPr sz="1400">
              <a:solidFill>
                <a:srgbClr val="FFFFFF"/>
              </a:solidFill>
            </a:endParaRPr>
          </a:p>
          <a:p>
            <a:pPr indent="0" lvl="0" marL="0" rtl="0" algn="l">
              <a:spcBef>
                <a:spcPts val="0"/>
              </a:spcBef>
              <a:spcAft>
                <a:spcPts val="0"/>
              </a:spcAft>
              <a:buClr>
                <a:schemeClr val="dk1"/>
              </a:buClr>
              <a:buSzPts val="1100"/>
              <a:buFont typeface="Arial"/>
              <a:buNone/>
            </a:pPr>
            <a:r>
              <a:rPr lang="en" sz="1400">
                <a:solidFill>
                  <a:srgbClr val="FFFFFF"/>
                </a:solidFill>
              </a:rPr>
              <a:t>The desired location will be Christie in Downtown Toronto.</a:t>
            </a:r>
            <a:endParaRPr sz="1400">
              <a:solidFill>
                <a:srgbClr val="FFFFFF"/>
              </a:solidFill>
            </a:endParaRPr>
          </a:p>
          <a:p>
            <a:pPr indent="0" lvl="0" marL="0" rtl="0" algn="l">
              <a:spcBef>
                <a:spcPts val="0"/>
              </a:spcBef>
              <a:spcAft>
                <a:spcPts val="0"/>
              </a:spcAft>
              <a:buClr>
                <a:schemeClr val="dk1"/>
              </a:buClr>
              <a:buSzPts val="1100"/>
              <a:buFont typeface="Arial"/>
              <a:buNone/>
            </a:pPr>
            <a:r>
              <a:rPr lang="en" sz="1400">
                <a:solidFill>
                  <a:srgbClr val="FFFFFF"/>
                </a:solidFill>
              </a:rPr>
              <a:t>Expected outcome from this analysis to the stakeholder will be:</a:t>
            </a:r>
            <a:endParaRPr sz="1400">
              <a:solidFill>
                <a:srgbClr val="FFFFFF"/>
              </a:solidFill>
            </a:endParaRPr>
          </a:p>
          <a:p>
            <a:pPr indent="-317500" lvl="0" marL="736600" marR="279400" rtl="0" algn="l">
              <a:lnSpc>
                <a:spcPct val="142857"/>
              </a:lnSpc>
              <a:spcBef>
                <a:spcPts val="2200"/>
              </a:spcBef>
              <a:spcAft>
                <a:spcPts val="0"/>
              </a:spcAft>
              <a:buClr>
                <a:srgbClr val="FFFFFF"/>
              </a:buClr>
              <a:buSzPts val="1400"/>
              <a:buChar char="●"/>
            </a:pPr>
            <a:r>
              <a:rPr lang="en" sz="1400">
                <a:solidFill>
                  <a:srgbClr val="FFFFFF"/>
                </a:solidFill>
              </a:rPr>
              <a:t>Lower delivery Cost</a:t>
            </a:r>
            <a:endParaRPr sz="1400">
              <a:solidFill>
                <a:srgbClr val="FFFFFF"/>
              </a:solidFill>
            </a:endParaRPr>
          </a:p>
          <a:p>
            <a:pPr indent="-317500" lvl="0" marL="736600" marR="279400" rtl="0" algn="l">
              <a:lnSpc>
                <a:spcPct val="142857"/>
              </a:lnSpc>
              <a:spcBef>
                <a:spcPts val="0"/>
              </a:spcBef>
              <a:spcAft>
                <a:spcPts val="0"/>
              </a:spcAft>
              <a:buClr>
                <a:srgbClr val="FFFFFF"/>
              </a:buClr>
              <a:buSzPts val="1400"/>
              <a:buChar char="●"/>
            </a:pPr>
            <a:r>
              <a:rPr lang="en" sz="1400">
                <a:solidFill>
                  <a:srgbClr val="FFFFFF"/>
                </a:solidFill>
              </a:rPr>
              <a:t>Customer accessibility</a:t>
            </a:r>
            <a:endParaRPr sz="1400">
              <a:solidFill>
                <a:srgbClr val="FFFFFF"/>
              </a:solidFill>
            </a:endParaRPr>
          </a:p>
          <a:p>
            <a:pPr indent="-317500" lvl="0" marL="736600" marR="279400" rtl="0" algn="l">
              <a:lnSpc>
                <a:spcPct val="142857"/>
              </a:lnSpc>
              <a:spcBef>
                <a:spcPts val="0"/>
              </a:spcBef>
              <a:spcAft>
                <a:spcPts val="0"/>
              </a:spcAft>
              <a:buClr>
                <a:srgbClr val="FFFFFF"/>
              </a:buClr>
              <a:buSzPts val="1400"/>
              <a:buChar char="●"/>
            </a:pPr>
            <a:r>
              <a:rPr lang="en" sz="1400">
                <a:solidFill>
                  <a:srgbClr val="FFFFFF"/>
                </a:solidFill>
              </a:rPr>
              <a:t>Overall lower run costs</a:t>
            </a:r>
            <a:endParaRPr sz="1400">
              <a:solidFill>
                <a:srgbClr val="FFFFFF"/>
              </a:solidFill>
            </a:endParaRPr>
          </a:p>
          <a:p>
            <a:pPr indent="-317500" lvl="0" marL="736600" marR="279400" rtl="0" algn="l">
              <a:lnSpc>
                <a:spcPct val="142857"/>
              </a:lnSpc>
              <a:spcBef>
                <a:spcPts val="0"/>
              </a:spcBef>
              <a:spcAft>
                <a:spcPts val="0"/>
              </a:spcAft>
              <a:buClr>
                <a:srgbClr val="FFFFFF"/>
              </a:buClr>
              <a:buSzPts val="1400"/>
              <a:buChar char="●"/>
            </a:pPr>
            <a:r>
              <a:rPr lang="en" sz="1400">
                <a:solidFill>
                  <a:srgbClr val="FFFFFF"/>
                </a:solidFill>
              </a:rPr>
              <a:t>Increase in overall business</a:t>
            </a:r>
            <a:endParaRPr sz="1400">
              <a:solidFill>
                <a:srgbClr val="FFFFFF"/>
              </a:solidFill>
            </a:endParaRPr>
          </a:p>
          <a:p>
            <a:pPr indent="-317500" lvl="0" marL="736600" marR="279400" rtl="0" algn="l">
              <a:lnSpc>
                <a:spcPct val="142857"/>
              </a:lnSpc>
              <a:spcBef>
                <a:spcPts val="0"/>
              </a:spcBef>
              <a:spcAft>
                <a:spcPts val="0"/>
              </a:spcAft>
              <a:buClr>
                <a:srgbClr val="FFFFFF"/>
              </a:buClr>
              <a:buSzPts val="1400"/>
              <a:buChar char="●"/>
            </a:pPr>
            <a:r>
              <a:rPr lang="en" sz="1400">
                <a:solidFill>
                  <a:srgbClr val="FFFFFF"/>
                </a:solidFill>
              </a:rPr>
              <a:t>Overall greater customer satisfaction</a:t>
            </a:r>
            <a:endParaRPr sz="1400">
              <a:solidFill>
                <a:srgbClr val="FFFFFF"/>
              </a:solidFill>
            </a:endParaRPr>
          </a:p>
          <a:p>
            <a:pPr indent="0" lvl="0" marL="0" rtl="0" algn="l">
              <a:spcBef>
                <a:spcPts val="0"/>
              </a:spcBef>
              <a:spcAft>
                <a:spcPts val="0"/>
              </a:spcAft>
              <a:buClr>
                <a:schemeClr val="dk1"/>
              </a:buClr>
              <a:buSzPts val="1100"/>
              <a:buFont typeface="Arial"/>
              <a:buNone/>
            </a:pPr>
            <a:r>
              <a:t/>
            </a:r>
            <a:endParaRPr sz="1400">
              <a:solidFill>
                <a:srgbClr val="202122"/>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