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78" r:id="rId2"/>
    <p:sldId id="275" r:id="rId3"/>
    <p:sldId id="258" r:id="rId4"/>
    <p:sldId id="259" r:id="rId5"/>
    <p:sldId id="274" r:id="rId6"/>
    <p:sldId id="272" r:id="rId7"/>
    <p:sldId id="260" r:id="rId8"/>
    <p:sldId id="273" r:id="rId9"/>
    <p:sldId id="277" r:id="rId10"/>
    <p:sldId id="266" r:id="rId11"/>
    <p:sldId id="263" r:id="rId12"/>
    <p:sldId id="267"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varScale="1">
        <p:scale>
          <a:sx n="43" d="100"/>
          <a:sy n="43" d="100"/>
        </p:scale>
        <p:origin x="-8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pPr/>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pPr/>
              <a:t>05-04-2024</a:t>
            </a:fld>
            <a:endParaRPr lang="en-IN"/>
          </a:p>
        </p:txBody>
      </p:sp>
    </p:spTree>
    <p:extLst>
      <p:ext uri="{BB962C8B-B14F-4D97-AF65-F5344CB8AC3E}">
        <p14:creationId xmlns:p14="http://schemas.microsoft.com/office/powerpoint/2010/main" xmlns=""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pPr/>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pPr/>
              <a:t>‹#›</a:t>
            </a:fld>
            <a:endParaRPr lang="en-IN"/>
          </a:p>
        </p:txBody>
      </p:sp>
    </p:spTree>
    <p:extLst>
      <p:ext uri="{BB962C8B-B14F-4D97-AF65-F5344CB8AC3E}">
        <p14:creationId xmlns:p14="http://schemas.microsoft.com/office/powerpoint/2010/main" xmlns=""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13D25-243E-D9BD-2752-FDC2A035F2BF}"/>
              </a:ext>
            </a:extLst>
          </p:cNvPr>
          <p:cNvSpPr>
            <a:spLocks noGrp="1"/>
          </p:cNvSpPr>
          <p:nvPr>
            <p:ph type="title"/>
          </p:nvPr>
        </p:nvSpPr>
        <p:spPr>
          <a:xfrm>
            <a:off x="587687" y="1118545"/>
            <a:ext cx="8596668" cy="1320800"/>
          </a:xfrm>
        </p:spPr>
        <p:txBody>
          <a:bodyPr/>
          <a:lstStyle/>
          <a:p>
            <a:pPr algn="ctr"/>
            <a:r>
              <a:rPr lang="en-US" b="1" dirty="0">
                <a:solidFill>
                  <a:schemeClr val="tx1"/>
                </a:solidFill>
                <a:latin typeface="Algerian" pitchFamily="82" charset="0"/>
              </a:rPr>
              <a:t>FINAL PROJECT</a:t>
            </a:r>
          </a:p>
        </p:txBody>
      </p:sp>
      <p:sp>
        <p:nvSpPr>
          <p:cNvPr id="3" name="Content Placeholder 2">
            <a:extLst>
              <a:ext uri="{FF2B5EF4-FFF2-40B4-BE49-F238E27FC236}">
                <a16:creationId xmlns:a16="http://schemas.microsoft.com/office/drawing/2014/main" xmlns="" id="{85C253C7-C21B-300C-819D-5FDAA16DB301}"/>
              </a:ext>
            </a:extLst>
          </p:cNvPr>
          <p:cNvSpPr>
            <a:spLocks noGrp="1"/>
          </p:cNvSpPr>
          <p:nvPr>
            <p:ph idx="1"/>
          </p:nvPr>
        </p:nvSpPr>
        <p:spPr>
          <a:xfrm>
            <a:off x="838699" y="2367627"/>
            <a:ext cx="8596668" cy="3880773"/>
          </a:xfrm>
        </p:spPr>
        <p:txBody>
          <a:bodyPr/>
          <a:lstStyle/>
          <a:p>
            <a:r>
              <a:rPr lang="en-US" dirty="0"/>
              <a:t>Name	 : </a:t>
            </a:r>
            <a:r>
              <a:rPr lang="en-US" dirty="0" err="1" smtClean="0"/>
              <a:t>Jemila</a:t>
            </a:r>
            <a:r>
              <a:rPr lang="en-US" dirty="0" smtClean="0"/>
              <a:t> </a:t>
            </a:r>
            <a:r>
              <a:rPr lang="en-US" dirty="0"/>
              <a:t>R
College	: </a:t>
            </a:r>
            <a:r>
              <a:rPr lang="en-US" dirty="0" err="1"/>
              <a:t>Rohini</a:t>
            </a:r>
            <a:r>
              <a:rPr lang="en-US" dirty="0"/>
              <a:t> College of Engineering and Technology
Stream	: Computer Science and Engineering
Degree	: BE
Email ID	: </a:t>
            </a:r>
            <a:r>
              <a:rPr lang="en-US" dirty="0" smtClean="0"/>
              <a:t>jemijemi662@gmail.com</a:t>
            </a:r>
            <a:r>
              <a:rPr lang="en-US" dirty="0"/>
              <a:t>
NM ID	: </a:t>
            </a:r>
            <a:r>
              <a:rPr lang="en-US" dirty="0" smtClean="0"/>
              <a:t>au963321104026</a:t>
            </a:r>
            <a:r>
              <a:rPr lang="en-US" dirty="0"/>
              <a:t>	</a:t>
            </a:r>
          </a:p>
        </p:txBody>
      </p:sp>
    </p:spTree>
    <p:extLst>
      <p:ext uri="{BB962C8B-B14F-4D97-AF65-F5344CB8AC3E}">
        <p14:creationId xmlns:p14="http://schemas.microsoft.com/office/powerpoint/2010/main" xmlns="" val="319978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97EE2F-F54C-C7B0-0B70-9A4AFD252051}"/>
              </a:ext>
            </a:extLst>
          </p:cNvPr>
          <p:cNvSpPr>
            <a:spLocks noGrp="1"/>
          </p:cNvSpPr>
          <p:nvPr>
            <p:ph idx="1"/>
          </p:nvPr>
        </p:nvSpPr>
        <p:spPr>
          <a:xfrm>
            <a:off x="731520" y="1477108"/>
            <a:ext cx="8304628" cy="5054991"/>
          </a:xfrm>
        </p:spPr>
        <p:txBody>
          <a:bodyPr>
            <a:normAutofit fontScale="77500" lnSpcReduction="20000"/>
          </a:bodyPr>
          <a:lstStyle/>
          <a:p>
            <a:pPr marL="0" indent="0" algn="just">
              <a:buNone/>
            </a:pPr>
            <a:r>
              <a:rPr lang="en-IN" sz="2300" b="1" dirty="0">
                <a:solidFill>
                  <a:schemeClr val="tx1"/>
                </a:solidFill>
                <a:latin typeface="Arial" panose="020B0604020202020204" pitchFamily="34" charset="0"/>
                <a:cs typeface="Arial" panose="020B0604020202020204" pitchFamily="34" charset="0"/>
              </a:rPr>
              <a:t>Software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Python: </a:t>
            </a:r>
            <a:r>
              <a:rPr lang="en-GB" sz="2100" dirty="0">
                <a:solidFill>
                  <a:schemeClr val="tx1"/>
                </a:solidFill>
                <a:latin typeface="Arial" panose="020B0604020202020204" pitchFamily="34" charset="0"/>
                <a:cs typeface="Arial" panose="020B0604020202020204" pitchFamily="34" charset="0"/>
              </a:rPr>
              <a:t>The project is implemented using Python programming language.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TensorFlow/</a:t>
            </a:r>
            <a:r>
              <a:rPr lang="en-GB" sz="2100" b="1" dirty="0" err="1">
                <a:solidFill>
                  <a:schemeClr val="tx1"/>
                </a:solidFill>
                <a:latin typeface="Arial" panose="020B0604020202020204" pitchFamily="34" charset="0"/>
                <a:cs typeface="Arial" panose="020B0604020202020204" pitchFamily="34" charset="0"/>
              </a:rPr>
              <a:t>Keras</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TensorFlow and its high-level API, </a:t>
            </a:r>
            <a:r>
              <a:rPr lang="en-GB" sz="2100" dirty="0" err="1">
                <a:solidFill>
                  <a:schemeClr val="tx1"/>
                </a:solidFill>
                <a:latin typeface="Arial" panose="020B0604020202020204" pitchFamily="34" charset="0"/>
                <a:cs typeface="Arial" panose="020B0604020202020204" pitchFamily="34" charset="0"/>
              </a:rPr>
              <a:t>Keras</a:t>
            </a:r>
            <a:r>
              <a:rPr lang="en-GB" sz="2100" dirty="0">
                <a:solidFill>
                  <a:schemeClr val="tx1"/>
                </a:solidFill>
                <a:latin typeface="Arial" panose="020B0604020202020204" pitchFamily="34" charset="0"/>
                <a:cs typeface="Arial" panose="020B0604020202020204" pitchFamily="34" charset="0"/>
              </a:rPr>
              <a:t>, are used for building and training the LSTM a type of RNN architecture.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Google </a:t>
            </a:r>
            <a:r>
              <a:rPr lang="en-GB" sz="2100" b="1" dirty="0" err="1">
                <a:solidFill>
                  <a:schemeClr val="tx1"/>
                </a:solidFill>
                <a:latin typeface="Arial" panose="020B0604020202020204" pitchFamily="34" charset="0"/>
                <a:cs typeface="Arial" panose="020B0604020202020204" pitchFamily="34" charset="0"/>
              </a:rPr>
              <a:t>Colab</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These platforms can be used for interactive development, experimentation, and documentation.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NumPy: </a:t>
            </a:r>
            <a:r>
              <a:rPr lang="en-GB" sz="2100" dirty="0">
                <a:solidFill>
                  <a:schemeClr val="tx1"/>
                </a:solidFill>
                <a:latin typeface="Arial" panose="020B0604020202020204" pitchFamily="34" charset="0"/>
                <a:cs typeface="Arial" panose="020B0604020202020204" pitchFamily="34" charset="0"/>
              </a:rPr>
              <a:t>NumPy is used for numerical computations and array manipulation.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Matplotlib: </a:t>
            </a:r>
            <a:r>
              <a:rPr lang="en-GB" sz="2100" dirty="0">
                <a:solidFill>
                  <a:schemeClr val="tx1"/>
                </a:solidFill>
                <a:latin typeface="Arial" panose="020B0604020202020204" pitchFamily="34" charset="0"/>
                <a:cs typeface="Arial" panose="020B0604020202020204" pitchFamily="34" charset="0"/>
              </a:rPr>
              <a:t>Matplotlib is used for data visualization, including plotting loss curves and displaying generated images.</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Pickle: </a:t>
            </a:r>
            <a:r>
              <a:rPr lang="en-GB" sz="2100" dirty="0">
                <a:solidFill>
                  <a:schemeClr val="tx1"/>
                </a:solidFill>
                <a:latin typeface="Arial" panose="020B0604020202020204" pitchFamily="34" charset="0"/>
                <a:cs typeface="Arial" panose="020B0604020202020204" pitchFamily="34" charset="0"/>
              </a:rPr>
              <a:t>The pickle module in Python provides functionality for serializing and deserializing Python objects into a binary format, allowing for easy storage and retrieval of complex data </a:t>
            </a:r>
            <a:r>
              <a:rPr lang="en-GB" sz="2100" dirty="0" err="1">
                <a:solidFill>
                  <a:schemeClr val="tx1"/>
                </a:solidFill>
                <a:latin typeface="Arial" panose="020B0604020202020204" pitchFamily="34" charset="0"/>
                <a:cs typeface="Arial" panose="020B0604020202020204" pitchFamily="34" charset="0"/>
              </a:rPr>
              <a:t>structures.It's</a:t>
            </a:r>
            <a:r>
              <a:rPr lang="en-GB" sz="2100" dirty="0">
                <a:solidFill>
                  <a:schemeClr val="tx1"/>
                </a:solidFill>
                <a:latin typeface="Arial" panose="020B0604020202020204" pitchFamily="34" charset="0"/>
                <a:cs typeface="Arial" panose="020B0604020202020204" pitchFamily="34" charset="0"/>
              </a:rPr>
              <a:t> commonly used for data persistence and inter-process communication.</a:t>
            </a:r>
            <a:endParaRPr lang="en-IN" sz="2100"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sp>
        <p:nvSpPr>
          <p:cNvPr id="5" name="Title 4">
            <a:extLst>
              <a:ext uri="{FF2B5EF4-FFF2-40B4-BE49-F238E27FC236}">
                <a16:creationId xmlns:a16="http://schemas.microsoft.com/office/drawing/2014/main" xmlns="" id="{0919184D-847B-FB98-B417-A5B085273F4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293792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C2024-2DE2-3987-C21F-FB46F776954A}"/>
              </a:ext>
            </a:extLst>
          </p:cNvPr>
          <p:cNvSpPr>
            <a:spLocks noGrp="1"/>
          </p:cNvSpPr>
          <p:nvPr>
            <p:ph type="title"/>
          </p:nvPr>
        </p:nvSpPr>
        <p:spPr>
          <a:xfrm>
            <a:off x="663266" y="717452"/>
            <a:ext cx="8596668" cy="590843"/>
          </a:xfrm>
        </p:spPr>
        <p:txBody>
          <a:bodyPr>
            <a:noAutofit/>
          </a:bodyPr>
          <a:lstStyle/>
          <a:p>
            <a:r>
              <a:rPr lang="en-IN" b="1" dirty="0">
                <a:latin typeface="Arial" panose="020B0604020202020204" pitchFamily="34" charset="0"/>
                <a:cs typeface="Arial" panose="020B0604020202020204" pitchFamily="34" charset="0"/>
              </a:rPr>
              <a:t>MODELLING</a:t>
            </a:r>
          </a:p>
        </p:txBody>
      </p:sp>
      <p:sp>
        <p:nvSpPr>
          <p:cNvPr id="9" name="Content Placeholder 8">
            <a:extLst>
              <a:ext uri="{FF2B5EF4-FFF2-40B4-BE49-F238E27FC236}">
                <a16:creationId xmlns:a16="http://schemas.microsoft.com/office/drawing/2014/main" xmlns="" id="{82C1EB0E-DE32-295D-9614-1654EAA1B927}"/>
              </a:ext>
            </a:extLst>
          </p:cNvPr>
          <p:cNvSpPr>
            <a:spLocks noGrp="1"/>
          </p:cNvSpPr>
          <p:nvPr>
            <p:ph idx="1"/>
          </p:nvPr>
        </p:nvSpPr>
        <p:spPr/>
        <p:txBody>
          <a:bodyPr/>
          <a:lstStyle/>
          <a:p>
            <a:r>
              <a:rPr lang="en-US" b="1" dirty="0"/>
              <a:t>Input Layer: </a:t>
            </a:r>
            <a:r>
              <a:rPr lang="en-US" dirty="0"/>
              <a:t>The input layer receives the raw pixel values of the input images.</a:t>
            </a:r>
            <a:endParaRPr lang="en-GB" dirty="0"/>
          </a:p>
          <a:p>
            <a:r>
              <a:rPr lang="en-US" b="1" dirty="0" err="1"/>
              <a:t>ConvolutionalLayers</a:t>
            </a:r>
            <a:r>
              <a:rPr lang="en-US" dirty="0"/>
              <a:t>: Convolutional layers apply a set of filters to the input images, extracting features such as edges, textures, and patterns. These layers use learned kernels to convolve over the input images and generate feature maps.</a:t>
            </a:r>
            <a:endParaRPr lang="en-GB" dirty="0"/>
          </a:p>
          <a:p>
            <a:r>
              <a:rPr lang="en-US" b="1" dirty="0"/>
              <a:t>Activation Function: </a:t>
            </a:r>
            <a:r>
              <a:rPr lang="en-US" dirty="0"/>
              <a:t>After each convolution operation, apply an activation function like </a:t>
            </a:r>
            <a:r>
              <a:rPr lang="en-US" dirty="0" err="1"/>
              <a:t>ReLU</a:t>
            </a:r>
            <a:r>
              <a:rPr lang="en-US" dirty="0"/>
              <a:t> (Rectified Linear Unit) to introduce non-linearity to the model and enable it to learn complex patterns.</a:t>
            </a:r>
          </a:p>
        </p:txBody>
      </p:sp>
    </p:spTree>
    <p:extLst>
      <p:ext uri="{BB962C8B-B14F-4D97-AF65-F5344CB8AC3E}">
        <p14:creationId xmlns:p14="http://schemas.microsoft.com/office/powerpoint/2010/main" xmlns="" val="27246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C7A4C2C-315E-E049-A270-B91925821F6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xmlns="" id="{B04A14B0-9446-6822-0D20-13FFADF40D5A}"/>
              </a:ext>
            </a:extLst>
          </p:cNvPr>
          <p:cNvSpPr>
            <a:spLocks noGrp="1"/>
          </p:cNvSpPr>
          <p:nvPr>
            <p:ph idx="1"/>
          </p:nvPr>
        </p:nvSpPr>
        <p:spPr/>
        <p:txBody>
          <a:bodyPr/>
          <a:lstStyle/>
          <a:p>
            <a:r>
              <a:rPr lang="en-US" b="1" dirty="0"/>
              <a:t>Pooling Layers: </a:t>
            </a:r>
            <a:r>
              <a:rPr lang="en-US" dirty="0"/>
              <a:t>Pooling layers </a:t>
            </a:r>
            <a:r>
              <a:rPr lang="en-US" dirty="0" err="1"/>
              <a:t>downsample</a:t>
            </a:r>
            <a:r>
              <a:rPr lang="en-US" dirty="0"/>
              <a:t> the feature maps, reducing their spatial dimensions while retaining important information. Common pooling techniques include max pooling and average pooling.</a:t>
            </a:r>
            <a:endParaRPr lang="en-GB" dirty="0"/>
          </a:p>
          <a:p>
            <a:r>
              <a:rPr lang="en-US" b="1" dirty="0"/>
              <a:t>Fully Connected Layers: </a:t>
            </a:r>
            <a:r>
              <a:rPr lang="en-US" dirty="0"/>
              <a:t>The output from the last convolutional layer is flattened and connected to one or more fully connected layers. These layers act as classifiers, learning to map the extracted features to the correct cat categories.</a:t>
            </a:r>
            <a:endParaRPr lang="en-GB" dirty="0"/>
          </a:p>
          <a:p>
            <a:r>
              <a:rPr lang="en-US" b="1" dirty="0"/>
              <a:t>Activation Function (</a:t>
            </a:r>
            <a:r>
              <a:rPr lang="en-US" b="1" dirty="0" err="1"/>
              <a:t>Softmax</a:t>
            </a:r>
            <a:r>
              <a:rPr lang="en-US" b="1" dirty="0"/>
              <a:t>): </a:t>
            </a:r>
            <a:r>
              <a:rPr lang="en-US" dirty="0"/>
              <a:t>The output layer typically uses the </a:t>
            </a:r>
            <a:r>
              <a:rPr lang="en-US" dirty="0" err="1"/>
              <a:t>softmax</a:t>
            </a:r>
            <a:r>
              <a:rPr lang="en-US" dirty="0"/>
              <a:t> activation function to convert the raw scores into probability distributions over the different cat categories. This allows the model to output the probability of each image belonging to a particular cat class.</a:t>
            </a:r>
          </a:p>
        </p:txBody>
      </p:sp>
    </p:spTree>
    <p:extLst>
      <p:ext uri="{BB962C8B-B14F-4D97-AF65-F5344CB8AC3E}">
        <p14:creationId xmlns:p14="http://schemas.microsoft.com/office/powerpoint/2010/main" xmlns="" val="14574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2998E-2595-6810-01A4-F1936E12E868}"/>
              </a:ext>
            </a:extLst>
          </p:cNvPr>
          <p:cNvSpPr>
            <a:spLocks noGrp="1"/>
          </p:cNvSpPr>
          <p:nvPr>
            <p:ph type="title"/>
          </p:nvPr>
        </p:nvSpPr>
        <p:spPr>
          <a:xfrm>
            <a:off x="686713" y="609600"/>
            <a:ext cx="8596668" cy="628357"/>
          </a:xfrm>
        </p:spPr>
        <p:txBody>
          <a:bodyPr>
            <a:noAutofit/>
          </a:bodyPr>
          <a:lstStyle/>
          <a:p>
            <a:r>
              <a:rPr lang="en-IN" b="1" dirty="0">
                <a:latin typeface="Arial" panose="020B0604020202020204" pitchFamily="34" charset="0"/>
                <a:cs typeface="Arial" panose="020B0604020202020204" pitchFamily="34" charset="0"/>
              </a:rPr>
              <a:t>RESULT</a:t>
            </a:r>
          </a:p>
        </p:txBody>
      </p:sp>
      <p:sp>
        <p:nvSpPr>
          <p:cNvPr id="8" name="TextBox 7">
            <a:extLst>
              <a:ext uri="{FF2B5EF4-FFF2-40B4-BE49-F238E27FC236}">
                <a16:creationId xmlns:a16="http://schemas.microsoft.com/office/drawing/2014/main" xmlns="" id="{35ECD877-5A4E-4610-9F6C-1F2FA306FB07}"/>
              </a:ext>
            </a:extLst>
          </p:cNvPr>
          <p:cNvSpPr txBox="1"/>
          <p:nvPr/>
        </p:nvSpPr>
        <p:spPr>
          <a:xfrm>
            <a:off x="1165412" y="5002306"/>
            <a:ext cx="7894182" cy="1246495"/>
          </a:xfrm>
          <a:prstGeom prst="rect">
            <a:avLst/>
          </a:prstGeom>
          <a:noFill/>
        </p:spPr>
        <p:txBody>
          <a:bodyPr wrap="square">
            <a:spAutoFit/>
          </a:bodyPr>
          <a:lstStyle/>
          <a:p>
            <a:pPr>
              <a:lnSpc>
                <a:spcPct val="150000"/>
              </a:lnSpc>
            </a:pPr>
            <a:r>
              <a:rPr lang="en-IN" sz="1800" dirty="0">
                <a:latin typeface="Arial" panose="020B0604020202020204" pitchFamily="34" charset="0"/>
                <a:cs typeface="Arial" panose="020B0604020202020204" pitchFamily="34" charset="0"/>
              </a:rPr>
              <a:t>Demo link:</a:t>
            </a:r>
            <a:endParaRPr lang="en-US" sz="1800" dirty="0">
              <a:latin typeface="Arial" panose="020B0604020202020204" pitchFamily="34" charset="0"/>
              <a:cs typeface="Arial" panose="020B0604020202020204" pitchFamily="34" charset="0"/>
            </a:endParaRP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1261BB2C-441F-1C8B-B61E-58BC94E8663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52401" y="1138524"/>
            <a:ext cx="5003053" cy="2865300"/>
          </a:xfrm>
          <a:prstGeom prst="rect">
            <a:avLst/>
          </a:prstGeom>
        </p:spPr>
      </p:pic>
      <p:sp>
        <p:nvSpPr>
          <p:cNvPr id="5" name="Rectangle 4"/>
          <p:cNvSpPr/>
          <p:nvPr/>
        </p:nvSpPr>
        <p:spPr>
          <a:xfrm>
            <a:off x="3048000" y="3105835"/>
            <a:ext cx="6096000" cy="369332"/>
          </a:xfrm>
          <a:prstGeom prst="rect">
            <a:avLst/>
          </a:prstGeom>
        </p:spPr>
        <p:txBody>
          <a:bodyPr wrap="square">
            <a:spAutoFit/>
          </a:bodyPr>
          <a:lstStyle/>
          <a:p>
            <a:endParaRPr lang="en-US" dirty="0"/>
          </a:p>
        </p:txBody>
      </p:sp>
      <p:sp>
        <p:nvSpPr>
          <p:cNvPr id="6" name="Rectangle 5"/>
          <p:cNvSpPr/>
          <p:nvPr/>
        </p:nvSpPr>
        <p:spPr>
          <a:xfrm>
            <a:off x="2303417" y="5613904"/>
            <a:ext cx="6096000" cy="646331"/>
          </a:xfrm>
          <a:prstGeom prst="rect">
            <a:avLst/>
          </a:prstGeom>
        </p:spPr>
        <p:txBody>
          <a:bodyPr wrap="square">
            <a:spAutoFit/>
          </a:bodyPr>
          <a:lstStyle/>
          <a:p>
            <a:r>
              <a:rPr lang="en-US" dirty="0" smtClean="0"/>
              <a:t>https://github.com/Agnesjemila/TNSDC-Generative-AI-for-Engineering</a:t>
            </a:r>
            <a:endParaRPr lang="en-US" dirty="0"/>
          </a:p>
        </p:txBody>
      </p:sp>
    </p:spTree>
    <p:extLst>
      <p:ext uri="{BB962C8B-B14F-4D97-AF65-F5344CB8AC3E}">
        <p14:creationId xmlns:p14="http://schemas.microsoft.com/office/powerpoint/2010/main" xmlns="" val="297117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87854-FAB4-DAA7-005F-F162C7A120B2}"/>
              </a:ext>
            </a:extLst>
          </p:cNvPr>
          <p:cNvSpPr>
            <a:spLocks noGrp="1"/>
          </p:cNvSpPr>
          <p:nvPr>
            <p:ph type="title"/>
          </p:nvPr>
        </p:nvSpPr>
        <p:spPr>
          <a:xfrm>
            <a:off x="747672" y="937846"/>
            <a:ext cx="8596668" cy="671339"/>
          </a:xfrm>
        </p:spPr>
        <p:txBody>
          <a:bodyPr>
            <a:normAutofit/>
          </a:bodyPr>
          <a:lstStyle/>
          <a:p>
            <a:r>
              <a:rPr lang="en-IN" b="1"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xmlns="" id="{AB2CCCB8-CDE0-5E5C-1414-03AEF6D0897C}"/>
              </a:ext>
            </a:extLst>
          </p:cNvPr>
          <p:cNvSpPr txBox="1"/>
          <p:nvPr/>
        </p:nvSpPr>
        <p:spPr>
          <a:xfrm>
            <a:off x="747673" y="1911186"/>
            <a:ext cx="8362928" cy="3139321"/>
          </a:xfrm>
          <a:prstGeom prst="rect">
            <a:avLst/>
          </a:prstGeom>
          <a:noFill/>
        </p:spPr>
        <p:txBody>
          <a:bodyPr wrap="square">
            <a:spAutoFit/>
          </a:bodyPr>
          <a:lstStyle/>
          <a:p>
            <a:r>
              <a:rPr lang="en-US" dirty="0"/>
              <a:t>In conclusion, developing a CNN model for cat recognition involves several key steps, including data collection, preprocessing, model architecture design, training, evaluation, and deployment. By following these steps, we can create an effective model capable of accurately classifying cat images. Through experimentation, fine-tuning, and iterative refinement, we can optimize the model's performance and ensure its robustness in real-world scenarios. Continuous monitoring and updates based on feedback and evaluation results are essential for maintaining the model's effectiveness over time. Ultimately, a well-developed CNN model for cat recognition can have various applications, from pet monitoring systems to animal welfare initiatives, contributing to advancements in computer vision technology.</a:t>
            </a:r>
          </a:p>
        </p:txBody>
      </p:sp>
    </p:spTree>
    <p:extLst>
      <p:ext uri="{BB962C8B-B14F-4D97-AF65-F5344CB8AC3E}">
        <p14:creationId xmlns:p14="http://schemas.microsoft.com/office/powerpoint/2010/main" xmlns=""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DE5AC-99D8-665C-7B0B-4D544CF944CF}"/>
              </a:ext>
            </a:extLst>
          </p:cNvPr>
          <p:cNvSpPr>
            <a:spLocks noGrp="1"/>
          </p:cNvSpPr>
          <p:nvPr>
            <p:ph type="ctrTitle"/>
          </p:nvPr>
        </p:nvSpPr>
        <p:spPr>
          <a:xfrm>
            <a:off x="954521" y="1331396"/>
            <a:ext cx="8872025" cy="4195207"/>
          </a:xfrm>
        </p:spPr>
        <p:txBody>
          <a:bodyPr/>
          <a:lstStyle/>
          <a:p>
            <a:pPr algn="ctr">
              <a:lnSpc>
                <a:spcPct val="150000"/>
              </a:lnSpc>
            </a:pPr>
            <a:r>
              <a:rPr lang="en-US" sz="4000" b="1" dirty="0">
                <a:latin typeface="Arial" panose="020B0604020202020204" pitchFamily="34" charset="0"/>
                <a:cs typeface="Arial" panose="020B0604020202020204" pitchFamily="34" charset="0"/>
              </a:rPr>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CAT RECOGNITION USING TENSORFLOW AND KERAS IN CNN </a:t>
            </a:r>
            <a:r>
              <a:rPr lang="en-GB" sz="4000" b="1" dirty="0">
                <a:latin typeface="Arial" panose="020B0604020202020204" pitchFamily="34" charset="0"/>
                <a:cs typeface="Arial" panose="020B0604020202020204" pitchFamily="34" charset="0"/>
              </a:rPr>
              <a:t>MODEL</a:t>
            </a:r>
            <a:br>
              <a:rPr lang="en-GB" sz="4000" b="1" dirty="0">
                <a:latin typeface="Arial" panose="020B0604020202020204" pitchFamily="34" charset="0"/>
                <a:cs typeface="Arial" panose="020B0604020202020204" pitchFamily="34" charset="0"/>
              </a:rPr>
            </a:b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D8BAEECE-3782-9D49-2C66-757822046049}"/>
              </a:ext>
            </a:extLst>
          </p:cNvPr>
          <p:cNvSpPr>
            <a:spLocks noGrp="1"/>
          </p:cNvSpPr>
          <p:nvPr>
            <p:ph type="subTitle" idx="1"/>
          </p:nvPr>
        </p:nvSpPr>
        <p:spPr>
          <a:xfrm>
            <a:off x="1507066" y="327140"/>
            <a:ext cx="7766936" cy="1519310"/>
          </a:xfrm>
        </p:spPr>
        <p:txBody>
          <a:bodyPr/>
          <a:lstStyle/>
          <a:p>
            <a:r>
              <a:rPr lang="en-US" sz="2000" b="1" dirty="0">
                <a:solidFill>
                  <a:schemeClr val="tx1"/>
                </a:solidFill>
                <a:latin typeface="Arial" panose="020B0604020202020204" pitchFamily="34" charset="0"/>
                <a:cs typeface="Arial" panose="020B0604020202020204" pitchFamily="34" charset="0"/>
              </a:rPr>
              <a:t> </a:t>
            </a:r>
            <a:endParaRPr lang="en-IN" sz="2000" b="1" dirty="0">
              <a:solidFill>
                <a:schemeClr val="tx1"/>
              </a:solidFill>
              <a:latin typeface="Arial" panose="020B0604020202020204" pitchFamily="34" charset="0"/>
              <a:cs typeface="Arial" panose="020B0604020202020204" pitchFamily="34" charset="0"/>
            </a:endParaRPr>
          </a:p>
          <a:p>
            <a:pPr algn="ctr"/>
            <a:r>
              <a:rPr lang="en-US" sz="4000" dirty="0">
                <a:solidFill>
                  <a:schemeClr val="tx1"/>
                </a:solidFill>
                <a:latin typeface="Aptos ExtraBold" panose="02000000000000000000" pitchFamily="2" charset="0"/>
                <a:ea typeface="Aptos ExtraBold" panose="02000000000000000000" pitchFamily="2" charset="0"/>
              </a:rPr>
              <a:t>PROJECT TITLE</a:t>
            </a:r>
            <a:endParaRPr lang="en-IN" sz="4000" dirty="0">
              <a:solidFill>
                <a:schemeClr val="tx1"/>
              </a:solidFill>
              <a:latin typeface="Aptos ExtraBold" panose="02000000000000000000" pitchFamily="2" charset="0"/>
              <a:ea typeface="Aptos ExtraBold" panose="02000000000000000000" pitchFamily="2" charset="0"/>
            </a:endParaRPr>
          </a:p>
        </p:txBody>
      </p:sp>
    </p:spTree>
    <p:extLst>
      <p:ext uri="{BB962C8B-B14F-4D97-AF65-F5344CB8AC3E}">
        <p14:creationId xmlns:p14="http://schemas.microsoft.com/office/powerpoint/2010/main" xmlns="" val="184772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913F1-4A9F-19DF-AF2E-DCA7429AA353}"/>
              </a:ext>
            </a:extLst>
          </p:cNvPr>
          <p:cNvSpPr>
            <a:spLocks noGrp="1"/>
          </p:cNvSpPr>
          <p:nvPr>
            <p:ph type="title"/>
          </p:nvPr>
        </p:nvSpPr>
        <p:spPr>
          <a:xfrm>
            <a:off x="653887" y="881575"/>
            <a:ext cx="8596668" cy="642425"/>
          </a:xfrm>
        </p:spPr>
        <p:txBody>
          <a:bodyPr>
            <a:normAutofit/>
          </a:bodyPr>
          <a:lstStyle/>
          <a:p>
            <a:r>
              <a:rPr lang="en-IN"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xmlns=""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latin typeface="Arial" panose="020B0604020202020204" pitchFamily="34" charset="0"/>
                <a:cs typeface="Arial" panose="020B0604020202020204" pitchFamily="34" charset="0"/>
              </a:rPr>
              <a:t>Problem Statement</a:t>
            </a:r>
          </a:p>
          <a:p>
            <a:r>
              <a:rPr lang="en-IN" dirty="0">
                <a:solidFill>
                  <a:schemeClr val="tx1"/>
                </a:solidFill>
                <a:latin typeface="Arial" panose="020B0604020202020204" pitchFamily="34" charset="0"/>
                <a:cs typeface="Arial" panose="020B0604020202020204" pitchFamily="34" charset="0"/>
              </a:rPr>
              <a:t>Project Overview</a:t>
            </a:r>
          </a:p>
          <a:p>
            <a:r>
              <a:rPr lang="en-IN" sz="1800" dirty="0">
                <a:solidFill>
                  <a:schemeClr val="tx1"/>
                </a:solidFill>
                <a:latin typeface="Arial" panose="020B0604020202020204" pitchFamily="34" charset="0"/>
                <a:cs typeface="Arial" panose="020B0604020202020204" pitchFamily="34" charset="0"/>
              </a:rPr>
              <a:t>Who Are The End Users?</a:t>
            </a:r>
          </a:p>
          <a:p>
            <a:r>
              <a:rPr lang="en-IN" dirty="0">
                <a:solidFill>
                  <a:schemeClr val="tx1"/>
                </a:solidFill>
                <a:latin typeface="Arial" panose="020B0604020202020204" pitchFamily="34" charset="0"/>
                <a:cs typeface="Arial" panose="020B0604020202020204" pitchFamily="34" charset="0"/>
              </a:rPr>
              <a:t>Proposed Solution</a:t>
            </a:r>
          </a:p>
          <a:p>
            <a:r>
              <a:rPr lang="en-GB" dirty="0">
                <a:solidFill>
                  <a:schemeClr val="tx1"/>
                </a:solidFill>
                <a:latin typeface="Arial" panose="020B0604020202020204" pitchFamily="34" charset="0"/>
                <a:cs typeface="Arial" panose="020B0604020202020204" pitchFamily="34" charset="0"/>
              </a:rPr>
              <a:t>Solution and its value proposition</a:t>
            </a:r>
            <a:endParaRPr lang="en-IN" sz="1800"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rPr>
              <a:t>System Development Approach</a:t>
            </a:r>
          </a:p>
          <a:p>
            <a:r>
              <a:rPr lang="en-IN" dirty="0">
                <a:solidFill>
                  <a:schemeClr val="tx1"/>
                </a:solidFill>
                <a:latin typeface="Arial" panose="020B0604020202020204" pitchFamily="34" charset="0"/>
                <a:cs typeface="Arial" panose="020B0604020202020204" pitchFamily="34" charset="0"/>
              </a:rPr>
              <a:t>Modelling</a:t>
            </a:r>
          </a:p>
          <a:p>
            <a:r>
              <a:rPr lang="en-IN" dirty="0">
                <a:solidFill>
                  <a:schemeClr val="tx1"/>
                </a:solidFill>
                <a:latin typeface="Arial" panose="020B0604020202020204" pitchFamily="34" charset="0"/>
                <a:cs typeface="Arial" panose="020B0604020202020204" pitchFamily="34" charset="0"/>
              </a:rPr>
              <a:t>Result</a:t>
            </a:r>
          </a:p>
          <a:p>
            <a:r>
              <a:rPr lang="en-IN" dirty="0">
                <a:solidFill>
                  <a:schemeClr val="tx1"/>
                </a:solidFill>
                <a:latin typeface="Arial" panose="020B0604020202020204" pitchFamily="34" charset="0"/>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xmlns=""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4EAB9-F83E-23D9-5ED7-D33227484A78}"/>
              </a:ext>
            </a:extLst>
          </p:cNvPr>
          <p:cNvSpPr>
            <a:spLocks noGrp="1"/>
          </p:cNvSpPr>
          <p:nvPr>
            <p:ph type="title"/>
          </p:nvPr>
        </p:nvSpPr>
        <p:spPr>
          <a:xfrm>
            <a:off x="677334" y="947224"/>
            <a:ext cx="8596668" cy="983175"/>
          </a:xfrm>
        </p:spPr>
        <p:txBody>
          <a:bodyPr>
            <a:normAutofit/>
          </a:bodyPr>
          <a:lstStyle/>
          <a:p>
            <a:r>
              <a:rPr lang="en-IN" b="1" dirty="0">
                <a:latin typeface="Arial" panose="020B0604020202020204" pitchFamily="34" charset="0"/>
                <a:cs typeface="Arial" panose="020B0604020202020204" pitchFamily="34" charset="0"/>
              </a:rPr>
              <a:t>PROBLEM STATEMENT</a:t>
            </a:r>
          </a:p>
        </p:txBody>
      </p:sp>
      <p:sp>
        <p:nvSpPr>
          <p:cNvPr id="4" name="TextBox 3">
            <a:extLst>
              <a:ext uri="{FF2B5EF4-FFF2-40B4-BE49-F238E27FC236}">
                <a16:creationId xmlns:a16="http://schemas.microsoft.com/office/drawing/2014/main" xmlns="" id="{D644BC9B-380B-38E5-77BF-2691EE2DC519}"/>
              </a:ext>
            </a:extLst>
          </p:cNvPr>
          <p:cNvSpPr txBox="1"/>
          <p:nvPr/>
        </p:nvSpPr>
        <p:spPr>
          <a:xfrm>
            <a:off x="1069145" y="1889149"/>
            <a:ext cx="8204857" cy="2118465"/>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problem statement in this context could be the need for an automated system to recognize cats in images. This could be useful for various applications such as pet monitoring, animal research, or social media image </a:t>
            </a:r>
            <a:r>
              <a:rPr lang="en-US" dirty="0" err="1">
                <a:latin typeface="Arial" panose="020B0604020202020204" pitchFamily="34" charset="0"/>
                <a:cs typeface="Arial" panose="020B0604020202020204" pitchFamily="34" charset="0"/>
              </a:rPr>
              <a:t>analysis.It</a:t>
            </a:r>
            <a:r>
              <a:rPr lang="en-US" dirty="0">
                <a:latin typeface="Arial" panose="020B0604020202020204" pitchFamily="34" charset="0"/>
                <a:cs typeface="Arial" panose="020B0604020202020204" pitchFamily="34" charset="0"/>
              </a:rPr>
              <a:t> highlights the importance of such a system for various applications, including pet monitoring and animal research.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B5691-35FC-800F-BA34-44F40680DBE7}"/>
              </a:ext>
            </a:extLst>
          </p:cNvPr>
          <p:cNvSpPr>
            <a:spLocks noGrp="1"/>
          </p:cNvSpPr>
          <p:nvPr>
            <p:ph type="title"/>
          </p:nvPr>
        </p:nvSpPr>
        <p:spPr>
          <a:xfrm>
            <a:off x="644509" y="932796"/>
            <a:ext cx="8596668" cy="646392"/>
          </a:xfrm>
        </p:spPr>
        <p:txBody>
          <a:bodyPr>
            <a:normAutofit/>
          </a:bodyPr>
          <a:lstStyle/>
          <a:p>
            <a:r>
              <a:rPr lang="en-IN" b="1" dirty="0">
                <a:latin typeface="Arial" panose="020B0604020202020204" pitchFamily="34" charset="0"/>
                <a:cs typeface="Arial" panose="020B0604020202020204" pitchFamily="34" charset="0"/>
              </a:rPr>
              <a:t>PROJECT OVERVIEW</a:t>
            </a:r>
          </a:p>
        </p:txBody>
      </p:sp>
      <p:sp>
        <p:nvSpPr>
          <p:cNvPr id="4" name="TextBox 3">
            <a:extLst>
              <a:ext uri="{FF2B5EF4-FFF2-40B4-BE49-F238E27FC236}">
                <a16:creationId xmlns:a16="http://schemas.microsoft.com/office/drawing/2014/main" xmlns="" id="{10A91B42-12CE-C770-06FC-1B23A6901723}"/>
              </a:ext>
            </a:extLst>
          </p:cNvPr>
          <p:cNvSpPr txBox="1"/>
          <p:nvPr/>
        </p:nvSpPr>
        <p:spPr>
          <a:xfrm>
            <a:off x="750670" y="1579188"/>
            <a:ext cx="8384345" cy="2956066"/>
          </a:xfrm>
          <a:prstGeom prst="rect">
            <a:avLst/>
          </a:prstGeom>
          <a:solidFill>
            <a:schemeClr val="bg1"/>
          </a:solid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US" b="0" i="0" dirty="0">
                <a:effectLst/>
                <a:latin typeface="Söhne"/>
              </a:rPr>
              <a:t>The project aims to develop a system that can automatically detect and recognize cats in images using CNNs. The system will take an input image as input and output whether the image contains a cat or </a:t>
            </a:r>
            <a:r>
              <a:rPr lang="en-US" b="0" i="0" dirty="0" err="1">
                <a:effectLst/>
                <a:latin typeface="Söhne"/>
              </a:rPr>
              <a:t>not.It</a:t>
            </a:r>
            <a:r>
              <a:rPr lang="en-US" b="0" i="0" dirty="0">
                <a:effectLst/>
                <a:latin typeface="Söhne"/>
              </a:rPr>
              <a:t> sets expectations for what the project aims to achieve and how it will be accomplished.
The project overview helps stakeholders understand the purpose and significance of the project.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latin typeface="Arial" panose="020B0604020202020204" pitchFamily="34" charset="0"/>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xmlns="" id="{CDFE0410-5496-3008-8616-1DAF2893B656}"/>
              </a:ext>
            </a:extLst>
          </p:cNvPr>
          <p:cNvSpPr>
            <a:spLocks noGrp="1"/>
          </p:cNvSpPr>
          <p:nvPr>
            <p:ph idx="1"/>
          </p:nvPr>
        </p:nvSpPr>
        <p:spPr>
          <a:xfrm>
            <a:off x="614289" y="2127739"/>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end users </a:t>
            </a:r>
            <a:r>
              <a:rPr lang="en-US" dirty="0"/>
              <a:t>of this system could include pet owners, animal shelters, veterinarians, or researchers who need to identify and analyze images containing </a:t>
            </a:r>
            <a:r>
              <a:rPr lang="en-US" dirty="0" err="1"/>
              <a:t>cats.This</a:t>
            </a:r>
            <a:r>
              <a:rPr lang="en-US" dirty="0"/>
              <a:t> section identifies the</a:t>
            </a:r>
            <a:r>
              <a:rPr lang="en-US" dirty="0">
                <a:latin typeface="Arial" panose="020B0604020202020204" pitchFamily="34" charset="0"/>
                <a:cs typeface="Arial" panose="020B0604020202020204" pitchFamily="34" charset="0"/>
              </a:rPr>
              <a:t> target audience or end users who will benefit from the cat recognition </a:t>
            </a:r>
            <a:r>
              <a:rPr lang="en-US" dirty="0" err="1">
                <a:latin typeface="Arial" panose="020B0604020202020204" pitchFamily="34" charset="0"/>
                <a:cs typeface="Arial" panose="020B0604020202020204" pitchFamily="34" charset="0"/>
              </a:rPr>
              <a:t>system.It</a:t>
            </a:r>
            <a:r>
              <a:rPr lang="en-US" dirty="0">
                <a:latin typeface="Arial" panose="020B0604020202020204" pitchFamily="34" charset="0"/>
                <a:cs typeface="Arial" panose="020B0604020202020204" pitchFamily="34" charset="0"/>
              </a:rPr>
              <a:t> describes the specific individuals, organizations, or user groups who will interact with or benefit from the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6C1F8-2786-3A24-566B-F675C9A4B0A1}"/>
              </a:ext>
            </a:extLst>
          </p:cNvPr>
          <p:cNvSpPr>
            <a:spLocks noGrp="1"/>
          </p:cNvSpPr>
          <p:nvPr>
            <p:ph type="title"/>
          </p:nvPr>
        </p:nvSpPr>
        <p:spPr>
          <a:xfrm>
            <a:off x="657536" y="736209"/>
            <a:ext cx="8596668" cy="623668"/>
          </a:xfrm>
        </p:spPr>
        <p:txBody>
          <a:bodyPr>
            <a:noAutofit/>
          </a:bodyPr>
          <a:lstStyle/>
          <a:p>
            <a:r>
              <a:rPr lang="en-IN" b="1" dirty="0">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xmlns="" id="{0A2557A5-1D03-E2B8-936C-59E6148DD095}"/>
              </a:ext>
            </a:extLst>
          </p:cNvPr>
          <p:cNvSpPr>
            <a:spLocks noGrp="1"/>
          </p:cNvSpPr>
          <p:nvPr>
            <p:ph idx="1"/>
          </p:nvPr>
        </p:nvSpPr>
        <p:spPr>
          <a:xfrm>
            <a:off x="637736" y="1599028"/>
            <a:ext cx="8636268" cy="4267200"/>
          </a:xfrm>
        </p:spPr>
        <p:txBody>
          <a:bodyPr>
            <a:normAutofit/>
          </a:bodyPr>
          <a:lstStyle/>
          <a:p>
            <a:r>
              <a:rPr lang="en-US" sz="1600" dirty="0">
                <a:solidFill>
                  <a:schemeClr val="tx1"/>
                </a:solidFill>
                <a:latin typeface="Arial" panose="020B0604020202020204" pitchFamily="34" charset="0"/>
                <a:cs typeface="Arial" panose="020B0604020202020204" pitchFamily="34" charset="0"/>
              </a:rPr>
              <a:t>The proposed solution is to use CNNs, a type of deep learning model well-suited for image recognition tasks, to train a cat recognition system. The system will be trained on a dataset of labeled cat images to learn to accurately identify cats in new images.</a:t>
            </a:r>
          </a:p>
          <a:p>
            <a:r>
              <a:rPr lang="en-US" sz="1600" dirty="0">
                <a:solidFill>
                  <a:schemeClr val="tx1"/>
                </a:solidFill>
                <a:latin typeface="Arial" panose="020B0604020202020204" pitchFamily="34" charset="0"/>
                <a:cs typeface="Arial" panose="020B0604020202020204" pitchFamily="34" charset="0"/>
              </a:rPr>
              <a:t>The proposed solution outlines the approach or methodology that will be used to address the problem.
It may include a description of the technology, algorithms, or techniques that will be employed.
The proposed solution provides a roadmap for how the project will be executed and what steps will be taken to achieve the desired outcome.
It sets expectations for what the end result of the project will look like.
The proposed solution serves as a guide for the development and implementation of the cat recognition system.</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091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C5382-F465-48AA-FA19-335FF2A52342}"/>
              </a:ext>
            </a:extLst>
          </p:cNvPr>
          <p:cNvSpPr>
            <a:spLocks noGrp="1"/>
          </p:cNvSpPr>
          <p:nvPr>
            <p:ph type="title"/>
          </p:nvPr>
        </p:nvSpPr>
        <p:spPr>
          <a:xfrm>
            <a:off x="724225" y="1035147"/>
            <a:ext cx="8596668" cy="595534"/>
          </a:xfrm>
        </p:spPr>
        <p:txBody>
          <a:bodyPr>
            <a:normAutofit fontScale="90000"/>
          </a:bodyPr>
          <a:lstStyle/>
          <a:p>
            <a:r>
              <a:rPr lang="en-GB" b="1" dirty="0">
                <a:latin typeface="Arial" panose="020B0604020202020204" pitchFamily="34" charset="0"/>
                <a:cs typeface="Arial" panose="020B0604020202020204" pitchFamily="34" charset="0"/>
              </a:rPr>
              <a:t>SOLUTION AND ITS VALUE PROPOSITION</a:t>
            </a:r>
            <a:r>
              <a:rPr lang="en-IN" b="1" dirty="0">
                <a:latin typeface="Arial" panose="020B0604020202020204" pitchFamily="34" charset="0"/>
                <a:cs typeface="Arial" panose="020B0604020202020204" pitchFamily="34" charset="0"/>
              </a:rPr>
              <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CD05B273-20B5-CAEE-5ABB-E77A016BA3F2}"/>
              </a:ext>
            </a:extLst>
          </p:cNvPr>
          <p:cNvSpPr>
            <a:spLocks noGrp="1"/>
          </p:cNvSpPr>
          <p:nvPr>
            <p:ph idx="1"/>
          </p:nvPr>
        </p:nvSpPr>
        <p:spPr>
          <a:xfrm>
            <a:off x="829994" y="1979831"/>
            <a:ext cx="8698524" cy="3609731"/>
          </a:xfrm>
        </p:spPr>
        <p:txBody>
          <a:bodyPr>
            <a:normAutofit fontScale="77500" lnSpcReduction="20000"/>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solution offers an automated and efficient way to recognize cats in images, saving time and effort compared to manual inspection. It provides value by enabling applications such as pet monitoring, animal behavior analysis, or automated tagging of cat images.</a:t>
            </a:r>
          </a:p>
          <a:p>
            <a:pPr algn="just">
              <a:lnSpc>
                <a:spcPct val="150000"/>
              </a:lnSpc>
            </a:pPr>
            <a:r>
              <a:rPr lang="en-US" dirty="0">
                <a:solidFill>
                  <a:schemeClr val="tx1"/>
                </a:solidFill>
                <a:latin typeface="Arial" panose="020B0604020202020204" pitchFamily="34" charset="0"/>
                <a:cs typeface="Arial" panose="020B0604020202020204" pitchFamily="34" charset="0"/>
              </a:rPr>
              <a:t>This section elaborates on the proposed solution and highlights its benefits and advantages.
It describes the features, functionalities, and capabilities of the cat recognition system.
The value proposition explains why the solution is valuable and how it addresses the needs of the end users.
It may include examples or use cases to illustrate the practical applications of the solution.
The solution and its value proposition help stakeholders understand the potential impact and benefits of the cat recognition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799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BFDD1E-DCEA-6C78-4207-99BE9C94B029}"/>
              </a:ext>
            </a:extLst>
          </p:cNvPr>
          <p:cNvSpPr>
            <a:spLocks noGrp="1"/>
          </p:cNvSpPr>
          <p:nvPr>
            <p:ph idx="1"/>
          </p:nvPr>
        </p:nvSpPr>
        <p:spPr>
          <a:xfrm>
            <a:off x="538102" y="1744188"/>
            <a:ext cx="9852808" cy="3183413"/>
          </a:xfrm>
        </p:spPr>
        <p:txBody>
          <a:bodyPr/>
          <a:lstStyle/>
          <a:p>
            <a:r>
              <a:rPr lang="en-GB" b="1" dirty="0"/>
              <a:t>Data Collection: G</a:t>
            </a:r>
            <a:r>
              <a:rPr lang="en-GB" dirty="0"/>
              <a:t>ather a large dataset of images containing cats. Ensure the dataset is diverse and includes various cat breeds, angles, and lighting conditions.</a:t>
            </a:r>
          </a:p>
          <a:p>
            <a:r>
              <a:rPr lang="en-GB" b="1" dirty="0"/>
              <a:t>Data </a:t>
            </a:r>
            <a:r>
              <a:rPr lang="en-GB" b="1" dirty="0" err="1"/>
              <a:t>Preprocessing</a:t>
            </a:r>
            <a:r>
              <a:rPr lang="en-GB" b="1" dirty="0"/>
              <a:t>:</a:t>
            </a:r>
            <a:r>
              <a:rPr lang="en-GB" dirty="0"/>
              <a:t> </a:t>
            </a:r>
            <a:r>
              <a:rPr lang="en-GB" dirty="0" err="1"/>
              <a:t>Preprocess</a:t>
            </a:r>
            <a:r>
              <a:rPr lang="en-GB" dirty="0"/>
              <a:t> the images by resizing them to a uniform size, normalizing pixel values, and augmenting the data to increase its diversity and improve generalization.</a:t>
            </a:r>
          </a:p>
          <a:p>
            <a:r>
              <a:rPr lang="en-GB" dirty="0"/>
              <a:t>Model Selection: Choose a pre-existing CNN architecture suitable for image recognition tasks, such as VGG, </a:t>
            </a:r>
            <a:r>
              <a:rPr lang="en-GB" dirty="0" err="1"/>
              <a:t>ResNet</a:t>
            </a:r>
            <a:r>
              <a:rPr lang="en-GB" dirty="0"/>
              <a:t>, or Inception. Alternatively, you can design your own architecture tailored to the specific requirements of cat recognition.</a:t>
            </a:r>
            <a:endParaRPr lang="en-US" dirty="0"/>
          </a:p>
        </p:txBody>
      </p:sp>
      <p:sp>
        <p:nvSpPr>
          <p:cNvPr id="5" name="Title 4">
            <a:extLst>
              <a:ext uri="{FF2B5EF4-FFF2-40B4-BE49-F238E27FC236}">
                <a16:creationId xmlns:a16="http://schemas.microsoft.com/office/drawing/2014/main" xmlns="" id="{9FCF83B6-9328-2A80-C982-DEEC9D98E63A}"/>
              </a:ext>
            </a:extLst>
          </p:cNvPr>
          <p:cNvSpPr>
            <a:spLocks noGrp="1"/>
          </p:cNvSpPr>
          <p:nvPr>
            <p:ph type="title"/>
          </p:nvPr>
        </p:nvSpPr>
        <p:spPr/>
        <p:txBody>
          <a:bodyPr/>
          <a:lstStyle/>
          <a:p>
            <a:r>
              <a:rPr lang="en-GB" b="1" dirty="0"/>
              <a:t>SYSTEM DEVELOPMENT APPROACH </a:t>
            </a:r>
            <a:endParaRPr lang="en-US" b="1" dirty="0"/>
          </a:p>
        </p:txBody>
      </p:sp>
    </p:spTree>
    <p:extLst>
      <p:ext uri="{BB962C8B-B14F-4D97-AF65-F5344CB8AC3E}">
        <p14:creationId xmlns:p14="http://schemas.microsoft.com/office/powerpoint/2010/main" xmlns="" val="2407796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422</TotalTime>
  <Words>735</Words>
  <Application>Microsoft Office PowerPoint</Application>
  <PresentationFormat>Custom</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FINAL PROJECT</vt:lpstr>
      <vt:lpstr>  CAT RECOGNITION USING TENSORFLOW AND KERAS IN CNN MODEL </vt:lpstr>
      <vt:lpstr>AGENDA</vt:lpstr>
      <vt:lpstr>PROBLEM STATEMENT</vt:lpstr>
      <vt:lpstr>PROJECT OVERVIEW</vt:lpstr>
      <vt:lpstr>WHO ARE THE END USERS?</vt:lpstr>
      <vt:lpstr>PROPOSED SOLUTION</vt:lpstr>
      <vt:lpstr>SOLUTION AND ITS VALUE PROPOSITION </vt:lpstr>
      <vt:lpstr>SYSTEM DEVELOPMENT APPROACH </vt:lpstr>
      <vt:lpstr>Slide 10</vt:lpstr>
      <vt:lpstr>MODELLING</vt:lpstr>
      <vt:lpstr>Slide 12</vt:lpstr>
      <vt:lpstr>RESULT</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ELCOT</cp:lastModifiedBy>
  <cp:revision>20</cp:revision>
  <dcterms:created xsi:type="dcterms:W3CDTF">2024-03-29T10:30:56Z</dcterms:created>
  <dcterms:modified xsi:type="dcterms:W3CDTF">2024-04-05T15:25:20Z</dcterms:modified>
</cp:coreProperties>
</file>