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Lst>
  <p:notesMasterIdLst>
    <p:notesMasterId r:id="rId26"/>
  </p:notesMasterIdLst>
  <p:handoutMasterIdLst>
    <p:handoutMasterId r:id="rId27"/>
  </p:handoutMasterIdLst>
  <p:sldIdLst>
    <p:sldId id="1242" r:id="rId6"/>
    <p:sldId id="1291" r:id="rId7"/>
    <p:sldId id="1290" r:id="rId8"/>
    <p:sldId id="1322" r:id="rId9"/>
    <p:sldId id="1325" r:id="rId10"/>
    <p:sldId id="1340" r:id="rId11"/>
    <p:sldId id="1334" r:id="rId12"/>
    <p:sldId id="1335" r:id="rId13"/>
    <p:sldId id="1338" r:id="rId14"/>
    <p:sldId id="1336" r:id="rId15"/>
    <p:sldId id="1337" r:id="rId16"/>
    <p:sldId id="1339" r:id="rId17"/>
    <p:sldId id="1324" r:id="rId18"/>
    <p:sldId id="1327" r:id="rId19"/>
    <p:sldId id="1326" r:id="rId20"/>
    <p:sldId id="1329" r:id="rId21"/>
    <p:sldId id="1331" r:id="rId22"/>
    <p:sldId id="1330" r:id="rId23"/>
    <p:sldId id="1332" r:id="rId24"/>
    <p:sldId id="1184" r:id="rId25"/>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87D750-615C-4F0D-BDC4-13D8F2242D3F}">
          <p14:sldIdLst>
            <p14:sldId id="1242"/>
            <p14:sldId id="1291"/>
            <p14:sldId id="1290"/>
            <p14:sldId id="1322"/>
            <p14:sldId id="1325"/>
            <p14:sldId id="1340"/>
            <p14:sldId id="1334"/>
            <p14:sldId id="1335"/>
            <p14:sldId id="1338"/>
            <p14:sldId id="1336"/>
            <p14:sldId id="1337"/>
            <p14:sldId id="1339"/>
            <p14:sldId id="1324"/>
            <p14:sldId id="1327"/>
            <p14:sldId id="1326"/>
            <p14:sldId id="1329"/>
            <p14:sldId id="1331"/>
            <p14:sldId id="1330"/>
            <p14:sldId id="1332"/>
            <p14:sldId id="118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EB3C00"/>
    <a:srgbClr val="0088EE"/>
    <a:srgbClr val="2D82FF"/>
    <a:srgbClr val="FFFF99"/>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99" autoAdjust="0"/>
    <p:restoredTop sz="71217" autoAdjust="0"/>
  </p:normalViewPr>
  <p:slideViewPr>
    <p:cSldViewPr snapToGrid="0">
      <p:cViewPr varScale="1">
        <p:scale>
          <a:sx n="34" d="100"/>
          <a:sy n="34" d="100"/>
        </p:scale>
        <p:origin x="822" y="24"/>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2922" y="66"/>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9/25/2015</a:t>
            </a:fld>
            <a:endParaRPr lang="en-US" dirty="0"/>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dirty="0"/>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9/25/2015</a:t>
            </a:fld>
            <a:endParaRPr lang="en-US" dirty="0"/>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9/25/2015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FTC: Full Trust Code</a:t>
            </a:r>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9/25/2015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889869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a:xfrm>
            <a:off x="4014100" y="0"/>
            <a:ext cx="3070860" cy="468630"/>
          </a:xfrm>
          <a:prstGeom prst="rect">
            <a:avLst/>
          </a:prstGeom>
        </p:spPr>
        <p:txBody>
          <a:bodyPr/>
          <a:lstStyle/>
          <a:p>
            <a:fld id="{C8F7DF0B-6DBF-49E1-99D2-6A728468D61E}" type="datetime1">
              <a:rPr lang="en-US" smtClean="0"/>
              <a:t>9/25/2015</a:t>
            </a:fld>
            <a:endParaRPr lang="en-US" dirty="0"/>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t>Microsoft Office</a:t>
            </a:r>
            <a:endParaRPr lang="en-US" dirty="0"/>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66093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Date Placeholder 3"/>
          <p:cNvSpPr>
            <a:spLocks noGrp="1"/>
          </p:cNvSpPr>
          <p:nvPr>
            <p:ph type="dt" idx="10"/>
          </p:nvPr>
        </p:nvSpPr>
        <p:spPr>
          <a:xfrm>
            <a:off x="4014100" y="0"/>
            <a:ext cx="3070860" cy="468630"/>
          </a:xfrm>
          <a:prstGeom prst="rect">
            <a:avLst/>
          </a:prstGeom>
        </p:spPr>
        <p:txBody>
          <a:bodyPr/>
          <a:lstStyle/>
          <a:p>
            <a:fld id="{C8F7DF0B-6DBF-49E1-99D2-6A728468D61E}" type="datetime1">
              <a:rPr lang="en-US" smtClean="0"/>
              <a:t>9/25/2015</a:t>
            </a:fld>
            <a:endParaRPr lang="en-US" dirty="0"/>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t>Microsoft Office</a:t>
            </a:r>
            <a:endParaRPr lang="en-US" dirty="0"/>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24731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sz="900"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4014100" y="0"/>
            <a:ext cx="3070860" cy="468630"/>
          </a:xfrm>
          <a:prstGeom prst="rect">
            <a:avLst/>
          </a:prstGeom>
        </p:spPr>
        <p:txBody>
          <a:bodyPr/>
          <a:lstStyle/>
          <a:p>
            <a:fld id="{C8F7DF0B-6DBF-49E1-99D2-6A728468D61E}" type="datetime1">
              <a:rPr lang="en-US" smtClean="0"/>
              <a:t>9/25/2015</a:t>
            </a:fld>
            <a:endParaRPr lang="en-US" dirty="0"/>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t>Microsoft Office</a:t>
            </a:r>
            <a:endParaRPr lang="en-US" dirty="0"/>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8500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dirty="0"/>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9/25/2015</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dirty="0"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Light" pitchFamily="34" charset="0"/>
              </a:rPr>
            </a:br>
            <a:r>
              <a:rPr lang="en-US" dirty="0" smtClean="0">
                <a:solidFill>
                  <a:srgbClr val="000000"/>
                </a:solidFill>
                <a:latin typeface="Segoe UI Light"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20</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dirty="0"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4229292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06963719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2.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162" r:id="rId7"/>
    <p:sldLayoutId id="2147484086" r:id="rId8"/>
    <p:sldLayoutId id="2147484090" r:id="rId9"/>
    <p:sldLayoutId id="2147484091" r:id="rId10"/>
    <p:sldLayoutId id="2147484089" r:id="rId11"/>
    <p:sldLayoutId id="2147484119" r:id="rId12"/>
    <p:sldLayoutId id="2147484116" r:id="rId13"/>
    <p:sldLayoutId id="2147484117" r:id="rId14"/>
    <p:sldLayoutId id="2147484140" r:id="rId15"/>
    <p:sldLayoutId id="2147484193" r:id="rId16"/>
    <p:sldLayoutId id="2147484163" r:id="rId17"/>
    <p:sldLayoutId id="2147484141" r:id="rId18"/>
    <p:sldLayoutId id="2147484164" r:id="rId19"/>
    <p:sldLayoutId id="2147484196" r:id="rId20"/>
    <p:sldLayoutId id="2147484142" r:id="rId21"/>
    <p:sldLayoutId id="2147484143" r:id="rId22"/>
    <p:sldLayoutId id="2147484092" r:id="rId23"/>
    <p:sldLayoutId id="2147484148" r:id="rId24"/>
    <p:sldLayoutId id="2147484093" r:id="rId25"/>
    <p:sldLayoutId id="2147484277" r:id="rId26"/>
    <p:sldLayoutId id="2147484094" r:id="rId27"/>
    <p:sldLayoutId id="2147484096" r:id="rId2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OfficeDev/PnP/blob/dev/Solutions/Governance.TimerJobs/Governance.TimerJobs.Policy/Samples/MembershipReviewPolicy.cs" TargetMode="External"/><Relationship Id="rId2" Type="http://schemas.openxmlformats.org/officeDocument/2006/relationships/hyperlink" Target="https://github.com/OfficeDev/PnP/blob/dev/Solutions/Governance.TimerJobs/Governance.TimerJobs.Policy/Samples/AdministratorsPolicy.cs" TargetMode="Externa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6.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21" name="Rectangle 1"/>
          <p:cNvSpPr/>
          <p:nvPr/>
        </p:nvSpPr>
        <p:spPr bwMode="auto">
          <a:xfrm flipH="1">
            <a:off x="0" y="-16042"/>
            <a:ext cx="11790948" cy="6874734"/>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5" name="Title 24"/>
          <p:cNvSpPr>
            <a:spLocks noGrp="1"/>
          </p:cNvSpPr>
          <p:nvPr>
            <p:ph type="title"/>
          </p:nvPr>
        </p:nvSpPr>
        <p:spPr/>
        <p:txBody>
          <a:bodyPr/>
          <a:lstStyle/>
          <a:p>
            <a:r>
              <a:rPr lang="en-US" dirty="0" smtClean="0"/>
              <a:t>PnP Partner Pack - Introduction</a:t>
            </a:r>
            <a:endParaRPr lang="en-US" dirty="0"/>
          </a:p>
        </p:txBody>
      </p:sp>
      <p:sp>
        <p:nvSpPr>
          <p:cNvPr id="19" name="Text Placeholder 18"/>
          <p:cNvSpPr>
            <a:spLocks noGrp="1"/>
          </p:cNvSpPr>
          <p:nvPr>
            <p:ph type="body" sz="quarter" idx="12"/>
          </p:nvPr>
        </p:nvSpPr>
        <p:spPr>
          <a:xfrm>
            <a:off x="493713" y="5307324"/>
            <a:ext cx="5371306" cy="498598"/>
          </a:xfrm>
        </p:spPr>
        <p:txBody>
          <a:bodyPr/>
          <a:lstStyle/>
          <a:p>
            <a:r>
              <a:rPr lang="en-US" dirty="0" smtClean="0"/>
              <a:t>Erwin van Hunen and Paolo Pialorsi</a:t>
            </a:r>
          </a:p>
          <a:p>
            <a:r>
              <a:rPr lang="en-US" dirty="0" smtClean="0"/>
              <a:t>PnP Core Team</a:t>
            </a:r>
          </a:p>
          <a:p>
            <a:r>
              <a:rPr lang="en-US" dirty="0" smtClean="0"/>
              <a:t>2015-08-27</a:t>
            </a:r>
          </a:p>
          <a:p>
            <a:endParaRPr lang="en-US" dirty="0"/>
          </a:p>
        </p:txBody>
      </p:sp>
      <p:pic>
        <p:nvPicPr>
          <p:cNvPr id="28" name="Picture 2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16677" y="5805922"/>
            <a:ext cx="2879016" cy="997287"/>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Collaboration Site Portal</a:t>
            </a:r>
            <a:endParaRPr lang="en-US" dirty="0"/>
          </a:p>
        </p:txBody>
      </p:sp>
      <p:sp>
        <p:nvSpPr>
          <p:cNvPr id="3" name="Text Placeholder 2"/>
          <p:cNvSpPr>
            <a:spLocks noGrp="1"/>
          </p:cNvSpPr>
          <p:nvPr>
            <p:ph type="body" sz="quarter" idx="10"/>
          </p:nvPr>
        </p:nvSpPr>
        <p:spPr/>
        <p:txBody>
          <a:bodyPr/>
          <a:lstStyle/>
          <a:p>
            <a:r>
              <a:rPr lang="en-US" dirty="0" smtClean="0"/>
              <a:t>The page for self-service site creation is already available through the “Site Provisioning” module</a:t>
            </a:r>
          </a:p>
          <a:p>
            <a:r>
              <a:rPr lang="en-US" dirty="0" smtClean="0"/>
              <a:t>What else? We need to clarify this …</a:t>
            </a:r>
            <a:endParaRPr lang="en-US" dirty="0"/>
          </a:p>
        </p:txBody>
      </p:sp>
    </p:spTree>
    <p:extLst>
      <p:ext uri="{BB962C8B-B14F-4D97-AF65-F5344CB8AC3E}">
        <p14:creationId xmlns:p14="http://schemas.microsoft.com/office/powerpoint/2010/main" val="334787947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Governance Automated Checks</a:t>
            </a:r>
            <a:endParaRPr lang="en-US" dirty="0"/>
          </a:p>
        </p:txBody>
      </p:sp>
      <p:sp>
        <p:nvSpPr>
          <p:cNvPr id="3" name="Text Placeholder 2"/>
          <p:cNvSpPr>
            <a:spLocks noGrp="1"/>
          </p:cNvSpPr>
          <p:nvPr>
            <p:ph type="body" sz="quarter" idx="10"/>
          </p:nvPr>
        </p:nvSpPr>
        <p:spPr/>
        <p:txBody>
          <a:bodyPr/>
          <a:lstStyle/>
          <a:p>
            <a:r>
              <a:rPr lang="en-US" dirty="0" smtClean="0"/>
              <a:t>We will start using the </a:t>
            </a:r>
            <a:r>
              <a:rPr lang="en-US" dirty="0" err="1" smtClean="0"/>
              <a:t>Governance.TimerJob</a:t>
            </a:r>
            <a:r>
              <a:rPr lang="en-US" dirty="0" smtClean="0"/>
              <a:t> samples</a:t>
            </a:r>
          </a:p>
          <a:p>
            <a:pPr lvl="1" fontAlgn="ctr"/>
            <a:r>
              <a:rPr lang="en-US" dirty="0"/>
              <a:t>Check for 2 site col admins – if not, send emails, etc.</a:t>
            </a:r>
          </a:p>
          <a:p>
            <a:pPr lvl="2" fontAlgn="ctr"/>
            <a:r>
              <a:rPr lang="en-US" dirty="0">
                <a:hlinkClick r:id="rId2"/>
              </a:rPr>
              <a:t>https://github.com/OfficeDev/PnP/blob/dev/Solutions/Governance.TimerJobs/Governance.TimerJobs.Policy/Samples/AdministratorsPolicy.cs</a:t>
            </a:r>
            <a:endParaRPr lang="en-US" dirty="0"/>
          </a:p>
          <a:p>
            <a:pPr lvl="1" fontAlgn="ctr"/>
            <a:r>
              <a:rPr lang="en-US" dirty="0"/>
              <a:t>External people sharing – double check the settings</a:t>
            </a:r>
          </a:p>
          <a:p>
            <a:pPr lvl="2" fontAlgn="ctr"/>
            <a:r>
              <a:rPr lang="en-US" dirty="0">
                <a:hlinkClick r:id="rId3"/>
              </a:rPr>
              <a:t>https://</a:t>
            </a:r>
            <a:r>
              <a:rPr lang="en-US" dirty="0" smtClean="0">
                <a:hlinkClick r:id="rId3"/>
              </a:rPr>
              <a:t>github.com/OfficeDev/PnP/blob/dev/Solutions/Governance.TimerJobs/Governance.TimerJobs.Policy/Samples/MembershipReviewPolicy.cs</a:t>
            </a:r>
            <a:endParaRPr lang="en-US" dirty="0" smtClean="0"/>
          </a:p>
          <a:p>
            <a:pPr fontAlgn="ctr"/>
            <a:r>
              <a:rPr lang="en-US" dirty="0" smtClean="0"/>
              <a:t>Expanding them and providing UI and full behavior</a:t>
            </a:r>
            <a:endParaRPr lang="en-US" dirty="0"/>
          </a:p>
          <a:p>
            <a:pPr lvl="1"/>
            <a:endParaRPr lang="en-US" dirty="0"/>
          </a:p>
        </p:txBody>
      </p:sp>
    </p:spTree>
    <p:extLst>
      <p:ext uri="{BB962C8B-B14F-4D97-AF65-F5344CB8AC3E}">
        <p14:creationId xmlns:p14="http://schemas.microsoft.com/office/powerpoint/2010/main" val="243699958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WCM Portal Demo</a:t>
            </a:r>
            <a:endParaRPr lang="en-US" dirty="0"/>
          </a:p>
        </p:txBody>
      </p:sp>
      <p:sp>
        <p:nvSpPr>
          <p:cNvPr id="3" name="Text Placeholder 2"/>
          <p:cNvSpPr>
            <a:spLocks noGrp="1"/>
          </p:cNvSpPr>
          <p:nvPr>
            <p:ph type="body" sz="quarter" idx="10"/>
          </p:nvPr>
        </p:nvSpPr>
        <p:spPr>
          <a:xfrm>
            <a:off x="519112" y="1447798"/>
            <a:ext cx="11149013" cy="4770121"/>
          </a:xfrm>
        </p:spPr>
        <p:txBody>
          <a:bodyPr>
            <a:normAutofit lnSpcReduction="10000"/>
          </a:bodyPr>
          <a:lstStyle/>
          <a:p>
            <a:r>
              <a:rPr lang="en-US" dirty="0" smtClean="0"/>
              <a:t>We will </a:t>
            </a:r>
            <a:r>
              <a:rPr lang="en-US" dirty="0" smtClean="0"/>
              <a:t>create a sample intranet </a:t>
            </a:r>
            <a:r>
              <a:rPr lang="en-US" dirty="0" smtClean="0"/>
              <a:t>site, changing the theme (color-scheme) and the brand (will be Contoso)</a:t>
            </a:r>
          </a:p>
          <a:p>
            <a:pPr lvl="1"/>
            <a:r>
              <a:rPr lang="en-US" dirty="0" smtClean="0"/>
              <a:t>Using the </a:t>
            </a:r>
            <a:r>
              <a:rPr lang="en-US" dirty="0"/>
              <a:t>PnP Provisioning Engine </a:t>
            </a:r>
            <a:r>
              <a:rPr lang="en-US" dirty="0" smtClean="0"/>
              <a:t>we will provision</a:t>
            </a:r>
          </a:p>
          <a:p>
            <a:pPr lvl="2"/>
            <a:r>
              <a:rPr lang="en-US" dirty="0" smtClean="0"/>
              <a:t>Home Page</a:t>
            </a:r>
          </a:p>
          <a:p>
            <a:pPr lvl="2"/>
            <a:r>
              <a:rPr lang="en-US" dirty="0" smtClean="0"/>
              <a:t>Web Parts</a:t>
            </a:r>
          </a:p>
          <a:p>
            <a:pPr lvl="2"/>
            <a:r>
              <a:rPr lang="en-US" dirty="0" smtClean="0"/>
              <a:t>Custom CSS</a:t>
            </a:r>
          </a:p>
          <a:p>
            <a:pPr lvl="1"/>
            <a:r>
              <a:rPr lang="en-US" dirty="0" smtClean="0"/>
              <a:t>Using a custom extensibility Provider for the PnP Provisioning Engine</a:t>
            </a:r>
          </a:p>
          <a:p>
            <a:pPr lvl="2"/>
            <a:r>
              <a:rPr lang="en-US" dirty="0" smtClean="0"/>
              <a:t>We will inject some custom JS code</a:t>
            </a:r>
            <a:endParaRPr lang="en-US" dirty="0"/>
          </a:p>
          <a:p>
            <a:r>
              <a:rPr lang="en-US" dirty="0" smtClean="0"/>
              <a:t>The overall result will be a branded and responsive Intranet without any Master Page customization</a:t>
            </a:r>
            <a:endParaRPr lang="en-US" dirty="0"/>
          </a:p>
        </p:txBody>
      </p:sp>
    </p:spTree>
    <p:extLst>
      <p:ext uri="{BB962C8B-B14F-4D97-AF65-F5344CB8AC3E}">
        <p14:creationId xmlns:p14="http://schemas.microsoft.com/office/powerpoint/2010/main" val="375899140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2313" b="13774"/>
          <a:stretch/>
        </p:blipFill>
        <p:spPr>
          <a:xfrm>
            <a:off x="-38282" y="-1"/>
            <a:ext cx="12247149" cy="6845969"/>
          </a:xfrm>
          <a:prstGeom prst="rect">
            <a:avLst/>
          </a:prstGeom>
        </p:spPr>
      </p:pic>
      <p:sp>
        <p:nvSpPr>
          <p:cNvPr id="6" name="Rectangle 5"/>
          <p:cNvSpPr/>
          <p:nvPr/>
        </p:nvSpPr>
        <p:spPr bwMode="auto">
          <a:xfrm rot="16200000" flipH="1" flipV="1">
            <a:off x="2656293" y="-2694574"/>
            <a:ext cx="6858002" cy="12247149"/>
          </a:xfrm>
          <a:prstGeom prst="rect">
            <a:avLst/>
          </a:prstGeom>
          <a:gradFill>
            <a:gsLst>
              <a:gs pos="24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510785" y="2920429"/>
            <a:ext cx="11149013" cy="747897"/>
          </a:xfrm>
        </p:spPr>
        <p:txBody>
          <a:bodyPr/>
          <a:lstStyle/>
          <a:p>
            <a:r>
              <a:rPr lang="en-US" sz="7200" dirty="0" smtClean="0">
                <a:solidFill>
                  <a:schemeClr val="bg1"/>
                </a:solidFill>
              </a:rPr>
              <a:t/>
            </a:r>
            <a:br>
              <a:rPr lang="en-US" sz="7200" dirty="0" smtClean="0">
                <a:solidFill>
                  <a:schemeClr val="bg1"/>
                </a:solidFill>
              </a:rPr>
            </a:br>
            <a:r>
              <a:rPr lang="en-US" sz="7200" dirty="0" smtClean="0">
                <a:solidFill>
                  <a:schemeClr val="bg1"/>
                </a:solidFill>
              </a:rPr>
              <a:t>Implementation</a:t>
            </a:r>
            <a:r>
              <a:rPr lang="en-US" dirty="0" smtClean="0">
                <a:solidFill>
                  <a:schemeClr val="bg1"/>
                </a:solidFill>
              </a:rPr>
              <a:t/>
            </a:r>
            <a:br>
              <a:rPr lang="en-US" dirty="0" smtClean="0">
                <a:solidFill>
                  <a:schemeClr val="bg1"/>
                </a:solidFill>
              </a:rPr>
            </a:br>
            <a:r>
              <a:rPr lang="en-US" sz="7200" dirty="0">
                <a:solidFill>
                  <a:schemeClr val="bg1"/>
                </a:solidFill>
              </a:rPr>
              <a:t>Tasks</a:t>
            </a:r>
          </a:p>
        </p:txBody>
      </p:sp>
    </p:spTree>
    <p:extLst>
      <p:ext uri="{BB962C8B-B14F-4D97-AF65-F5344CB8AC3E}">
        <p14:creationId xmlns:p14="http://schemas.microsoft.com/office/powerpoint/2010/main" val="124296584"/>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Assigned Tasks</a:t>
            </a:r>
            <a:endParaRPr lang="en-US" dirty="0"/>
          </a:p>
        </p:txBody>
      </p:sp>
      <p:sp>
        <p:nvSpPr>
          <p:cNvPr id="4" name="Text Placeholder 3"/>
          <p:cNvSpPr>
            <a:spLocks noGrp="1"/>
          </p:cNvSpPr>
          <p:nvPr>
            <p:ph type="body" sz="quarter" idx="10"/>
          </p:nvPr>
        </p:nvSpPr>
        <p:spPr>
          <a:xfrm>
            <a:off x="520700" y="1447800"/>
            <a:ext cx="5394960" cy="2191369"/>
          </a:xfrm>
        </p:spPr>
        <p:txBody>
          <a:bodyPr/>
          <a:lstStyle/>
          <a:p>
            <a:r>
              <a:rPr lang="en-US" dirty="0" smtClean="0"/>
              <a:t>Erwin</a:t>
            </a:r>
          </a:p>
          <a:p>
            <a:pPr lvl="1"/>
            <a:r>
              <a:rPr lang="en-US" dirty="0" smtClean="0"/>
              <a:t>Automated PowerShell Setup/Provisioning</a:t>
            </a:r>
          </a:p>
          <a:p>
            <a:pPr lvl="1"/>
            <a:r>
              <a:rPr lang="en-US" dirty="0" smtClean="0"/>
              <a:t>WCM Portal Demo</a:t>
            </a:r>
          </a:p>
          <a:p>
            <a:pPr lvl="1"/>
            <a:r>
              <a:rPr lang="en-US" dirty="0" smtClean="0"/>
              <a:t>One Web Job for Governance</a:t>
            </a:r>
          </a:p>
          <a:p>
            <a:pPr lvl="1"/>
            <a:r>
              <a:rPr lang="en-US" dirty="0" smtClean="0"/>
              <a:t>Documentation</a:t>
            </a:r>
          </a:p>
          <a:p>
            <a:pPr lvl="1"/>
            <a:r>
              <a:rPr lang="en-US" dirty="0" smtClean="0"/>
              <a:t>One “how to” video</a:t>
            </a:r>
            <a:endParaRPr lang="en-US" dirty="0"/>
          </a:p>
        </p:txBody>
      </p:sp>
      <p:sp>
        <p:nvSpPr>
          <p:cNvPr id="5" name="Text Placeholder 4"/>
          <p:cNvSpPr>
            <a:spLocks noGrp="1"/>
          </p:cNvSpPr>
          <p:nvPr>
            <p:ph type="body" sz="quarter" idx="11"/>
          </p:nvPr>
        </p:nvSpPr>
        <p:spPr>
          <a:xfrm>
            <a:off x="6277928" y="1447800"/>
            <a:ext cx="5394960" cy="2191369"/>
          </a:xfrm>
        </p:spPr>
        <p:txBody>
          <a:bodyPr/>
          <a:lstStyle/>
          <a:p>
            <a:r>
              <a:rPr lang="en-US" dirty="0" smtClean="0"/>
              <a:t>Paolo</a:t>
            </a:r>
          </a:p>
          <a:p>
            <a:pPr lvl="1"/>
            <a:r>
              <a:rPr lang="en-US" dirty="0" smtClean="0"/>
              <a:t>Site Provisioning</a:t>
            </a:r>
          </a:p>
          <a:p>
            <a:pPr lvl="1"/>
            <a:r>
              <a:rPr lang="en-US" dirty="0" smtClean="0"/>
              <a:t>Collaboration Site Portal</a:t>
            </a:r>
          </a:p>
          <a:p>
            <a:pPr lvl="1"/>
            <a:r>
              <a:rPr lang="en-US" dirty="0" smtClean="0"/>
              <a:t>One Web Job for Governance</a:t>
            </a:r>
          </a:p>
          <a:p>
            <a:pPr lvl="1"/>
            <a:r>
              <a:rPr lang="en-US" dirty="0" smtClean="0"/>
              <a:t>Documentation</a:t>
            </a:r>
          </a:p>
          <a:p>
            <a:pPr lvl="1"/>
            <a:r>
              <a:rPr lang="en-US" dirty="0"/>
              <a:t>One “how to” video</a:t>
            </a:r>
          </a:p>
        </p:txBody>
      </p:sp>
    </p:spTree>
    <p:extLst>
      <p:ext uri="{BB962C8B-B14F-4D97-AF65-F5344CB8AC3E}">
        <p14:creationId xmlns:p14="http://schemas.microsoft.com/office/powerpoint/2010/main" val="35471129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t="15635"/>
          <a:stretch/>
        </p:blipFill>
        <p:spPr>
          <a:xfrm>
            <a:off x="-41196" y="-13648"/>
            <a:ext cx="12227106" cy="6871648"/>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1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Common</a:t>
            </a:r>
            <a:br>
              <a:rPr lang="en-US" sz="7200" dirty="0" smtClean="0">
                <a:solidFill>
                  <a:schemeClr val="bg1"/>
                </a:solidFill>
              </a:rPr>
            </a:br>
            <a:r>
              <a:rPr lang="en-US" sz="7200" dirty="0" smtClean="0">
                <a:solidFill>
                  <a:schemeClr val="bg1"/>
                </a:solidFill>
              </a:rPr>
              <a:t>Rules</a:t>
            </a:r>
            <a:endParaRPr lang="en-US" sz="7200" dirty="0">
              <a:solidFill>
                <a:schemeClr val="bg1"/>
              </a:solidFill>
            </a:endParaRPr>
          </a:p>
        </p:txBody>
      </p:sp>
    </p:spTree>
    <p:extLst>
      <p:ext uri="{BB962C8B-B14F-4D97-AF65-F5344CB8AC3E}">
        <p14:creationId xmlns:p14="http://schemas.microsoft.com/office/powerpoint/2010/main" val="7235373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Rules for Documentation</a:t>
            </a:r>
            <a:endParaRPr lang="en-US" dirty="0"/>
          </a:p>
        </p:txBody>
      </p:sp>
      <p:sp>
        <p:nvSpPr>
          <p:cNvPr id="3" name="Text Placeholder 2"/>
          <p:cNvSpPr>
            <a:spLocks noGrp="1"/>
          </p:cNvSpPr>
          <p:nvPr>
            <p:ph type="body" sz="quarter" idx="10"/>
          </p:nvPr>
        </p:nvSpPr>
        <p:spPr/>
        <p:txBody>
          <a:bodyPr/>
          <a:lstStyle/>
          <a:p>
            <a:r>
              <a:rPr lang="en-US" dirty="0" smtClean="0"/>
              <a:t>Documentation will be created step by step</a:t>
            </a:r>
          </a:p>
          <a:p>
            <a:pPr lvl="1"/>
            <a:r>
              <a:rPr lang="en-US" dirty="0" smtClean="0"/>
              <a:t>When we implement something we also document it</a:t>
            </a:r>
          </a:p>
          <a:p>
            <a:pPr lvl="1"/>
            <a:r>
              <a:rPr lang="en-US" dirty="0" smtClean="0"/>
              <a:t>We will keep separate .MD files for separate capabilities</a:t>
            </a:r>
          </a:p>
          <a:p>
            <a:pPr lvl="1"/>
            <a:r>
              <a:rPr lang="en-US" dirty="0" smtClean="0"/>
              <a:t>We will create an outline/index .MD file to reference all the others</a:t>
            </a:r>
            <a:endParaRPr lang="en-US" dirty="0"/>
          </a:p>
        </p:txBody>
      </p:sp>
    </p:spTree>
    <p:extLst>
      <p:ext uri="{BB962C8B-B14F-4D97-AF65-F5344CB8AC3E}">
        <p14:creationId xmlns:p14="http://schemas.microsoft.com/office/powerpoint/2010/main" val="8383350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Rules for </a:t>
            </a:r>
            <a:r>
              <a:rPr lang="en-US" dirty="0" smtClean="0"/>
              <a:t>Development</a:t>
            </a:r>
            <a:endParaRPr lang="en-US" dirty="0"/>
          </a:p>
        </p:txBody>
      </p:sp>
      <p:sp>
        <p:nvSpPr>
          <p:cNvPr id="3" name="Text Placeholder 2"/>
          <p:cNvSpPr>
            <a:spLocks noGrp="1"/>
          </p:cNvSpPr>
          <p:nvPr>
            <p:ph type="body" sz="quarter" idx="10"/>
          </p:nvPr>
        </p:nvSpPr>
        <p:spPr/>
        <p:txBody>
          <a:bodyPr/>
          <a:lstStyle/>
          <a:p>
            <a:r>
              <a:rPr lang="en-US" dirty="0" smtClean="0"/>
              <a:t>Reuse as much as we can already existing PnP code</a:t>
            </a:r>
          </a:p>
          <a:p>
            <a:r>
              <a:rPr lang="en-US" dirty="0" smtClean="0"/>
              <a:t>Keep it simple, make it customizable and readable</a:t>
            </a:r>
          </a:p>
          <a:p>
            <a:pPr lvl="1"/>
            <a:r>
              <a:rPr lang="en-US" dirty="0" smtClean="0"/>
              <a:t>No complex structures</a:t>
            </a:r>
          </a:p>
          <a:p>
            <a:pPr lvl="1"/>
            <a:r>
              <a:rPr lang="en-US" dirty="0" smtClean="0"/>
              <a:t>No academic solutions</a:t>
            </a:r>
          </a:p>
          <a:p>
            <a:pPr lvl="1"/>
            <a:r>
              <a:rPr lang="en-US" dirty="0" smtClean="0"/>
              <a:t>But practical, clear, and easy to read solutions</a:t>
            </a:r>
          </a:p>
          <a:p>
            <a:r>
              <a:rPr lang="en-US" dirty="0" smtClean="0"/>
              <a:t>Partner will be able to read and customize it</a:t>
            </a:r>
          </a:p>
          <a:p>
            <a:pPr lvl="1"/>
            <a:r>
              <a:rPr lang="en-US" dirty="0" smtClean="0"/>
              <a:t>It will not be a “black box” with 100 pages of setup process!</a:t>
            </a:r>
          </a:p>
          <a:p>
            <a:r>
              <a:rPr lang="en-US" dirty="0" smtClean="0"/>
              <a:t>Comment code and leverage /// comments</a:t>
            </a:r>
            <a:endParaRPr lang="en-US" dirty="0"/>
          </a:p>
        </p:txBody>
      </p:sp>
    </p:spTree>
    <p:extLst>
      <p:ext uri="{BB962C8B-B14F-4D97-AF65-F5344CB8AC3E}">
        <p14:creationId xmlns:p14="http://schemas.microsoft.com/office/powerpoint/2010/main" val="411405105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Rules for </a:t>
            </a:r>
            <a:r>
              <a:rPr lang="en-US" dirty="0" smtClean="0"/>
              <a:t>Setup &amp; Deployment</a:t>
            </a:r>
            <a:endParaRPr lang="en-US" dirty="0"/>
          </a:p>
        </p:txBody>
      </p:sp>
      <p:sp>
        <p:nvSpPr>
          <p:cNvPr id="3" name="Text Placeholder 2"/>
          <p:cNvSpPr>
            <a:spLocks noGrp="1"/>
          </p:cNvSpPr>
          <p:nvPr>
            <p:ph type="body" sz="quarter" idx="10"/>
          </p:nvPr>
        </p:nvSpPr>
        <p:spPr/>
        <p:txBody>
          <a:bodyPr/>
          <a:lstStyle/>
          <a:p>
            <a:r>
              <a:rPr lang="en-US" dirty="0" smtClean="0"/>
              <a:t>PowerShell script to provision the solution</a:t>
            </a:r>
          </a:p>
          <a:p>
            <a:pPr lvl="1"/>
            <a:r>
              <a:rPr lang="en-US" dirty="0" smtClean="0"/>
              <a:t>Support for updating provisioning configuration/parameters</a:t>
            </a:r>
          </a:p>
          <a:p>
            <a:pPr lvl="1"/>
            <a:r>
              <a:rPr lang="en-US" dirty="0" smtClean="0"/>
              <a:t>NO support for a PowerShell script to do un-provisioning</a:t>
            </a:r>
          </a:p>
          <a:p>
            <a:pPr lvl="2"/>
            <a:r>
              <a:rPr lang="en-US" dirty="0" smtClean="0"/>
              <a:t>Un-provisioning will be manual (by design, to avoid accidental data loss)</a:t>
            </a:r>
          </a:p>
          <a:p>
            <a:r>
              <a:rPr lang="en-US" dirty="0" smtClean="0"/>
              <a:t>We will try to use just ONE Azure Web App</a:t>
            </a:r>
          </a:p>
          <a:p>
            <a:pPr lvl="1"/>
            <a:r>
              <a:rPr lang="en-US" dirty="0" smtClean="0"/>
              <a:t>Every customization, app, job will be hosted within a unique Azure Web App</a:t>
            </a:r>
          </a:p>
          <a:p>
            <a:pPr lvl="2"/>
            <a:r>
              <a:rPr lang="en-US" dirty="0" smtClean="0"/>
              <a:t>To make it easier to provision</a:t>
            </a:r>
          </a:p>
          <a:p>
            <a:pPr lvl="2"/>
            <a:r>
              <a:rPr lang="en-US" dirty="0" smtClean="0"/>
              <a:t>To make it cheaper and more integrated</a:t>
            </a:r>
          </a:p>
          <a:p>
            <a:r>
              <a:rPr lang="en-US" dirty="0" smtClean="0"/>
              <a:t>Azure AD and Azure AD App, instead of SP </a:t>
            </a:r>
            <a:r>
              <a:rPr lang="en-US" dirty="0" err="1" smtClean="0"/>
              <a:t>AddIn</a:t>
            </a:r>
            <a:endParaRPr lang="en-US" dirty="0" smtClean="0"/>
          </a:p>
          <a:p>
            <a:pPr lvl="1"/>
            <a:r>
              <a:rPr lang="en-US" dirty="0" smtClean="0"/>
              <a:t>Availability in the </a:t>
            </a:r>
            <a:r>
              <a:rPr lang="en-US" dirty="0" err="1" smtClean="0"/>
              <a:t>AppLauncher</a:t>
            </a:r>
            <a:endParaRPr lang="en-US" dirty="0" smtClean="0"/>
          </a:p>
          <a:p>
            <a:pPr lvl="1"/>
            <a:r>
              <a:rPr lang="en-US" dirty="0" smtClean="0"/>
              <a:t>Wider and more integrated with the new user experience</a:t>
            </a:r>
          </a:p>
          <a:p>
            <a:pPr lvl="1"/>
            <a:endParaRPr lang="en-US" dirty="0"/>
          </a:p>
        </p:txBody>
      </p:sp>
    </p:spTree>
    <p:extLst>
      <p:ext uri="{BB962C8B-B14F-4D97-AF65-F5344CB8AC3E}">
        <p14:creationId xmlns:p14="http://schemas.microsoft.com/office/powerpoint/2010/main" val="190383942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rotWithShape="1">
          <a:blip r:embed="rId3">
            <a:extLst>
              <a:ext uri="{28A0092B-C50C-407E-A947-70E740481C1C}">
                <a14:useLocalDpi xmlns:a14="http://schemas.microsoft.com/office/drawing/2010/main" val="0"/>
              </a:ext>
            </a:extLst>
          </a:blip>
          <a:srcRect t="10931" b="4577"/>
          <a:stretch/>
        </p:blipFill>
        <p:spPr>
          <a:xfrm>
            <a:off x="-38280" y="-14548"/>
            <a:ext cx="12248482" cy="6872548"/>
          </a:xfrm>
          <a:prstGeom prst="rect">
            <a:avLst/>
          </a:prstGeom>
        </p:spPr>
      </p:pic>
      <p:sp>
        <p:nvSpPr>
          <p:cNvPr id="6" name="Rectangle 5"/>
          <p:cNvSpPr/>
          <p:nvPr/>
        </p:nvSpPr>
        <p:spPr bwMode="auto">
          <a:xfrm rot="16200000" flipH="1" flipV="1">
            <a:off x="2555043" y="-2593324"/>
            <a:ext cx="6858002" cy="12044649"/>
          </a:xfrm>
          <a:prstGeom prst="rect">
            <a:avLst/>
          </a:prstGeom>
          <a:gradFill>
            <a:gsLst>
              <a:gs pos="25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marL="342900" indent="-342900" algn="ctr" defTabSz="913513" fontAlgn="base">
              <a:spcBef>
                <a:spcPct val="0"/>
              </a:spcBef>
              <a:spcAft>
                <a:spcPct val="0"/>
              </a:spcAft>
              <a:buFont typeface="Arial" panose="020B0604020202020204" pitchFamily="34" charset="0"/>
              <a:buChar char="•"/>
            </a:pPr>
            <a:endParaRPr lang="en-US" sz="2298" dirty="0">
              <a:gradFill>
                <a:gsLst>
                  <a:gs pos="0">
                    <a:srgbClr val="FFFFFF"/>
                  </a:gs>
                  <a:gs pos="100000">
                    <a:srgbClr val="FFFFFF"/>
                  </a:gs>
                </a:gsLst>
                <a:lin ang="5400000" scaled="0"/>
              </a:gradFill>
            </a:endParaRPr>
          </a:p>
        </p:txBody>
      </p:sp>
      <p:sp>
        <p:nvSpPr>
          <p:cNvPr id="20"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endParaRPr lang="en-US" sz="7200" dirty="0">
              <a:solidFill>
                <a:schemeClr val="bg1"/>
              </a:solidFill>
            </a:endParaRPr>
          </a:p>
        </p:txBody>
      </p:sp>
      <p:sp>
        <p:nvSpPr>
          <p:cNvPr id="10" name="Title 1"/>
          <p:cNvSpPr txBox="1">
            <a:spLocks/>
          </p:cNvSpPr>
          <p:nvPr/>
        </p:nvSpPr>
        <p:spPr>
          <a:xfrm>
            <a:off x="577533" y="29340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94548533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2" cstate="email">
            <a:extLst>
              <a:ext uri="{28A0092B-C50C-407E-A947-70E740481C1C}">
                <a14:useLocalDpi xmlns:a14="http://schemas.microsoft.com/office/drawing/2010/main"/>
              </a:ext>
            </a:extLst>
          </a:blip>
          <a:srcRect t="15524" b="-18"/>
          <a:stretch/>
        </p:blipFill>
        <p:spPr>
          <a:xfrm>
            <a:off x="-38281" y="-16043"/>
            <a:ext cx="12227106" cy="6882063"/>
          </a:xfrm>
          <a:prstGeom prst="rect">
            <a:avLst/>
          </a:prstGeom>
        </p:spPr>
      </p:pic>
      <p:sp>
        <p:nvSpPr>
          <p:cNvPr id="19" name="Rectangle 18"/>
          <p:cNvSpPr/>
          <p:nvPr/>
        </p:nvSpPr>
        <p:spPr bwMode="auto">
          <a:xfrm rot="16200000" flipH="1" flipV="1">
            <a:off x="2483586" y="-2521866"/>
            <a:ext cx="6858000" cy="1190173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solidFill>
                  <a:schemeClr val="bg1"/>
                </a:solidFill>
              </a:rPr>
              <a:t>Agenda</a:t>
            </a:r>
            <a:endParaRPr lang="en-US" dirty="0">
              <a:solidFill>
                <a:schemeClr val="bg1"/>
              </a:solidFill>
            </a:endParaRPr>
          </a:p>
        </p:txBody>
      </p:sp>
      <p:sp>
        <p:nvSpPr>
          <p:cNvPr id="9" name="Rectangle 8"/>
          <p:cNvSpPr/>
          <p:nvPr/>
        </p:nvSpPr>
        <p:spPr bwMode="auto">
          <a:xfrm>
            <a:off x="992764" y="2349224"/>
            <a:ext cx="2160000"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algn="ctr"/>
            <a:r>
              <a:rPr lang="en-US" sz="2000" dirty="0" smtClean="0"/>
              <a:t>Solution</a:t>
            </a:r>
            <a:br>
              <a:rPr lang="en-US" sz="2000" dirty="0" smtClean="0"/>
            </a:br>
            <a:r>
              <a:rPr lang="en-US" sz="2000" dirty="0" smtClean="0"/>
              <a:t>Outline</a:t>
            </a:r>
            <a:endParaRPr lang="en-US" sz="2000" dirty="0"/>
          </a:p>
        </p:txBody>
      </p:sp>
      <p:grpSp>
        <p:nvGrpSpPr>
          <p:cNvPr id="17" name="Group 16"/>
          <p:cNvGrpSpPr/>
          <p:nvPr/>
        </p:nvGrpSpPr>
        <p:grpSpPr>
          <a:xfrm>
            <a:off x="6122959" y="2349224"/>
            <a:ext cx="2160000" cy="2160000"/>
            <a:chOff x="12391189" y="2434949"/>
            <a:chExt cx="2160000" cy="2160000"/>
          </a:xfrm>
        </p:grpSpPr>
        <p:sp>
          <p:nvSpPr>
            <p:cNvPr id="15" name="Rectangle 14"/>
            <p:cNvSpPr/>
            <p:nvPr/>
          </p:nvSpPr>
          <p:spPr bwMode="auto">
            <a:xfrm>
              <a:off x="12391189" y="2434949"/>
              <a:ext cx="2160000"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algn="ctr"/>
              <a:r>
                <a:rPr lang="en-US" sz="2000" dirty="0" smtClean="0"/>
                <a:t>Implementation Tasks</a:t>
              </a:r>
              <a:endParaRPr lang="en-US" sz="2000" dirty="0"/>
            </a:p>
          </p:txBody>
        </p:sp>
        <p:sp>
          <p:nvSpPr>
            <p:cNvPr id="21" name="Freeform 18"/>
            <p:cNvSpPr>
              <a:spLocks noChangeAspect="1" noEditPoints="1"/>
            </p:cNvSpPr>
            <p:nvPr/>
          </p:nvSpPr>
          <p:spPr bwMode="black">
            <a:xfrm>
              <a:off x="13108276" y="2960970"/>
              <a:ext cx="725826" cy="885502"/>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prstClr val="black"/>
                </a:solidFill>
                <a:effectLst/>
                <a:uLnTx/>
                <a:uFillTx/>
                <a:latin typeface="Segoe UI" pitchFamily="34" charset="0"/>
                <a:ea typeface="Segoe UI" pitchFamily="34" charset="0"/>
                <a:cs typeface="Segoe UI" pitchFamily="34" charset="0"/>
              </a:endParaRPr>
            </a:p>
          </p:txBody>
        </p:sp>
      </p:grpSp>
      <p:grpSp>
        <p:nvGrpSpPr>
          <p:cNvPr id="30" name="Group 29"/>
          <p:cNvGrpSpPr/>
          <p:nvPr/>
        </p:nvGrpSpPr>
        <p:grpSpPr>
          <a:xfrm>
            <a:off x="3557862" y="2354925"/>
            <a:ext cx="2160000" cy="2160000"/>
            <a:chOff x="6277250" y="2434949"/>
            <a:chExt cx="2160000" cy="2160000"/>
          </a:xfrm>
        </p:grpSpPr>
        <p:sp>
          <p:nvSpPr>
            <p:cNvPr id="12" name="Rectangle 11"/>
            <p:cNvSpPr/>
            <p:nvPr/>
          </p:nvSpPr>
          <p:spPr bwMode="auto">
            <a:xfrm>
              <a:off x="6277250" y="2434949"/>
              <a:ext cx="2160000"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algn="ctr" defTabSz="685757" fontAlgn="base">
                <a:spcBef>
                  <a:spcPct val="0"/>
                </a:spcBef>
                <a:spcAft>
                  <a:spcPct val="0"/>
                </a:spcAft>
              </a:pPr>
              <a:r>
                <a:rPr lang="en-US" sz="2000" dirty="0" smtClean="0">
                  <a:solidFill>
                    <a:schemeClr val="bg1"/>
                  </a:solidFill>
                </a:rPr>
                <a:t>Solution Architecture</a:t>
              </a:r>
              <a:endParaRPr lang="en-US" sz="2000" dirty="0">
                <a:solidFill>
                  <a:schemeClr val="bg1"/>
                </a:solidFill>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7370" y="3111236"/>
              <a:ext cx="1099759" cy="806012"/>
            </a:xfrm>
            <a:prstGeom prst="rect">
              <a:avLst/>
            </a:prstGeom>
          </p:spPr>
        </p:pic>
      </p:grpSp>
      <p:sp>
        <p:nvSpPr>
          <p:cNvPr id="6" name="Rectangle 5"/>
          <p:cNvSpPr/>
          <p:nvPr/>
        </p:nvSpPr>
        <p:spPr bwMode="auto">
          <a:xfrm>
            <a:off x="8688057" y="2349224"/>
            <a:ext cx="2160000"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algn="ctr"/>
            <a:r>
              <a:rPr lang="en-US" sz="2000" dirty="0" smtClean="0"/>
              <a:t>Common</a:t>
            </a:r>
            <a:br>
              <a:rPr lang="en-US" sz="2000" dirty="0" smtClean="0"/>
            </a:br>
            <a:r>
              <a:rPr lang="en-US" sz="2000" dirty="0" smtClean="0"/>
              <a:t>Rules</a:t>
            </a:r>
            <a:endParaRPr lang="en-US" sz="2000" dirty="0"/>
          </a:p>
        </p:txBody>
      </p:sp>
      <p:pic>
        <p:nvPicPr>
          <p:cNvPr id="22" name="Picture 7" descr="\\MAGNUM\Projects\Microsoft\Cloud Power FY12\Design\Icons\PNGs\Repair.png"/>
          <p:cNvPicPr>
            <a:picLocks noChangeAspect="1" noChangeArrowheads="1"/>
          </p:cNvPicPr>
          <p:nvPr/>
        </p:nvPicPr>
        <p:blipFill>
          <a:blip r:embed="rId4" cstate="print">
            <a:lum bright="100000"/>
          </a:blip>
          <a:srcRect/>
          <a:stretch>
            <a:fillRect/>
          </a:stretch>
        </p:blipFill>
        <p:spPr bwMode="auto">
          <a:xfrm>
            <a:off x="9215794" y="2787013"/>
            <a:ext cx="1104525" cy="1104238"/>
          </a:xfrm>
          <a:prstGeom prst="rect">
            <a:avLst/>
          </a:prstGeom>
          <a:noFill/>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4791" y="2827482"/>
            <a:ext cx="715945" cy="981027"/>
          </a:xfrm>
          <a:prstGeom prst="rect">
            <a:avLst/>
          </a:prstGeom>
        </p:spPr>
      </p:pic>
    </p:spTree>
    <p:extLst>
      <p:ext uri="{BB962C8B-B14F-4D97-AF65-F5344CB8AC3E}">
        <p14:creationId xmlns:p14="http://schemas.microsoft.com/office/powerpoint/2010/main" val="245617898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2014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713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8294" b="7199"/>
          <a:stretch/>
        </p:blipFill>
        <p:spPr>
          <a:xfrm>
            <a:off x="-1" y="-12699"/>
            <a:ext cx="12188825" cy="6891724"/>
          </a:xfrm>
          <a:prstGeom prst="rect">
            <a:avLst/>
          </a:prstGeom>
        </p:spPr>
      </p:pic>
      <p:sp>
        <p:nvSpPr>
          <p:cNvPr id="12" name="Rectangle 11"/>
          <p:cNvSpPr/>
          <p:nvPr/>
        </p:nvSpPr>
        <p:spPr bwMode="auto">
          <a:xfrm rot="16200000" flipH="1" flipV="1">
            <a:off x="2656928" y="-2652873"/>
            <a:ext cx="6879021" cy="12184774"/>
          </a:xfrm>
          <a:prstGeom prst="rect">
            <a:avLst/>
          </a:prstGeom>
          <a:gradFill>
            <a:gsLst>
              <a:gs pos="30000">
                <a:srgbClr val="000000">
                  <a:alpha val="0"/>
                </a:srgbClr>
              </a:gs>
              <a:gs pos="100000">
                <a:srgbClr val="000000">
                  <a:alpha val="90000"/>
                </a:srgbClr>
              </a:gs>
            </a:gsLst>
            <a:lin ang="36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9" name="Title 1"/>
          <p:cNvSpPr txBox="1">
            <a:spLocks/>
          </p:cNvSpPr>
          <p:nvPr/>
        </p:nvSpPr>
        <p:spPr>
          <a:xfrm>
            <a:off x="425133" y="2781648"/>
            <a:ext cx="9961880"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Solution</a:t>
            </a:r>
            <a:br>
              <a:rPr lang="en-US" sz="7200" dirty="0" smtClean="0">
                <a:solidFill>
                  <a:schemeClr val="bg1"/>
                </a:solidFill>
              </a:rPr>
            </a:br>
            <a:r>
              <a:rPr lang="en-US" sz="7200" dirty="0" smtClean="0">
                <a:solidFill>
                  <a:schemeClr val="bg1"/>
                </a:solidFill>
              </a:rPr>
              <a:t>Outline</a:t>
            </a:r>
            <a:endParaRPr lang="en-US" sz="7200" dirty="0">
              <a:solidFill>
                <a:schemeClr val="bg1"/>
              </a:solidFill>
            </a:endParaRPr>
          </a:p>
        </p:txBody>
      </p:sp>
    </p:spTree>
    <p:extLst>
      <p:ext uri="{BB962C8B-B14F-4D97-AF65-F5344CB8AC3E}">
        <p14:creationId xmlns:p14="http://schemas.microsoft.com/office/powerpoint/2010/main" val="142067780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Solution Outline (Based on SOW)</a:t>
            </a:r>
            <a:endParaRPr lang="en-US" dirty="0"/>
          </a:p>
        </p:txBody>
      </p:sp>
      <p:sp>
        <p:nvSpPr>
          <p:cNvPr id="4" name="Text Placeholder 3"/>
          <p:cNvSpPr>
            <a:spLocks noGrp="1"/>
          </p:cNvSpPr>
          <p:nvPr>
            <p:ph type="body" sz="quarter" idx="10"/>
          </p:nvPr>
        </p:nvSpPr>
        <p:spPr/>
        <p:txBody>
          <a:bodyPr/>
          <a:lstStyle/>
          <a:p>
            <a:r>
              <a:rPr lang="en-US" dirty="0" smtClean="0"/>
              <a:t>Documentation</a:t>
            </a:r>
          </a:p>
          <a:p>
            <a:pPr lvl="1"/>
            <a:r>
              <a:rPr lang="en-US" dirty="0" smtClean="0"/>
              <a:t>.</a:t>
            </a:r>
            <a:r>
              <a:rPr lang="en-US" dirty="0"/>
              <a:t>MD and/or .DOCX </a:t>
            </a:r>
            <a:r>
              <a:rPr lang="en-US" dirty="0" smtClean="0"/>
              <a:t>files, and </a:t>
            </a:r>
            <a:r>
              <a:rPr lang="en-US" dirty="0"/>
              <a:t>automated scripts (PowerShell) for </a:t>
            </a:r>
            <a:r>
              <a:rPr lang="en-US" dirty="0" smtClean="0"/>
              <a:t>deployment</a:t>
            </a:r>
          </a:p>
          <a:p>
            <a:pPr lvl="1" fontAlgn="ctr"/>
            <a:r>
              <a:rPr lang="en-US" dirty="0"/>
              <a:t>Step-by-Step guidance on how to setup the provided apps to Office 365 tenant and Azure</a:t>
            </a:r>
          </a:p>
          <a:p>
            <a:pPr lvl="1" fontAlgn="ctr"/>
            <a:r>
              <a:rPr lang="en-US" dirty="0"/>
              <a:t>Documentation about the overall solution</a:t>
            </a:r>
          </a:p>
          <a:p>
            <a:r>
              <a:rPr lang="en-US" dirty="0" smtClean="0"/>
              <a:t>Implementations</a:t>
            </a:r>
          </a:p>
          <a:p>
            <a:pPr lvl="1"/>
            <a:r>
              <a:rPr lang="en-US" dirty="0"/>
              <a:t>Site Collection </a:t>
            </a:r>
            <a:r>
              <a:rPr lang="en-US" dirty="0" smtClean="0"/>
              <a:t>provisioning</a:t>
            </a:r>
          </a:p>
          <a:p>
            <a:pPr lvl="1"/>
            <a:r>
              <a:rPr lang="en-US" dirty="0"/>
              <a:t>Sub-sites </a:t>
            </a:r>
            <a:r>
              <a:rPr lang="en-US" dirty="0" smtClean="0"/>
              <a:t>provisioning</a:t>
            </a:r>
          </a:p>
          <a:p>
            <a:pPr lvl="1"/>
            <a:r>
              <a:rPr lang="en-US" dirty="0"/>
              <a:t>“Collaboration Site Portal”</a:t>
            </a:r>
          </a:p>
          <a:p>
            <a:pPr lvl="1"/>
            <a:r>
              <a:rPr lang="en-US" dirty="0"/>
              <a:t>Some governance stuff for automated checks</a:t>
            </a:r>
          </a:p>
          <a:p>
            <a:pPr lvl="1"/>
            <a:r>
              <a:rPr lang="en-US" dirty="0"/>
              <a:t>“WCM Portal demo”</a:t>
            </a:r>
          </a:p>
          <a:p>
            <a:pPr lvl="1"/>
            <a:endParaRPr lang="en-US" dirty="0"/>
          </a:p>
        </p:txBody>
      </p:sp>
    </p:spTree>
    <p:extLst>
      <p:ext uri="{BB962C8B-B14F-4D97-AF65-F5344CB8AC3E}">
        <p14:creationId xmlns:p14="http://schemas.microsoft.com/office/powerpoint/2010/main" val="395788531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9961880"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Solution</a:t>
            </a:r>
            <a:br>
              <a:rPr lang="en-US" sz="7200" dirty="0" smtClean="0">
                <a:solidFill>
                  <a:schemeClr val="bg1"/>
                </a:solidFill>
              </a:rPr>
            </a:br>
            <a:r>
              <a:rPr lang="en-US" sz="7200" dirty="0" smtClean="0">
                <a:solidFill>
                  <a:schemeClr val="bg1"/>
                </a:solidFill>
              </a:rPr>
              <a:t>Architecture</a:t>
            </a:r>
            <a:endParaRPr lang="en-US" sz="7200" dirty="0">
              <a:solidFill>
                <a:schemeClr val="bg1"/>
              </a:solidFill>
            </a:endParaRPr>
          </a:p>
        </p:txBody>
      </p:sp>
    </p:spTree>
    <p:extLst>
      <p:ext uri="{BB962C8B-B14F-4D97-AF65-F5344CB8AC3E}">
        <p14:creationId xmlns:p14="http://schemas.microsoft.com/office/powerpoint/2010/main" val="125176836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Schema</a:t>
            </a:r>
            <a:endParaRPr lang="en-US" dirty="0"/>
          </a:p>
        </p:txBody>
      </p:sp>
      <p:sp>
        <p:nvSpPr>
          <p:cNvPr id="3" name="TextBox 2"/>
          <p:cNvSpPr txBox="1"/>
          <p:nvPr/>
        </p:nvSpPr>
        <p:spPr>
          <a:xfrm>
            <a:off x="2536031" y="2850357"/>
            <a:ext cx="7258050" cy="1107996"/>
          </a:xfrm>
          <a:prstGeom prst="rect">
            <a:avLst/>
          </a:prstGeom>
          <a:noFill/>
        </p:spPr>
        <p:txBody>
          <a:bodyPr wrap="square" lIns="0" tIns="0" rIns="0" bIns="0" rtlCol="0">
            <a:spAutoFit/>
          </a:bodyPr>
          <a:lstStyle/>
          <a:p>
            <a:pPr algn="ctr"/>
            <a:r>
              <a:rPr lang="en-US" sz="3600" spc="-70" dirty="0" smtClean="0">
                <a:gradFill>
                  <a:gsLst>
                    <a:gs pos="2917">
                      <a:schemeClr val="bg2"/>
                    </a:gs>
                    <a:gs pos="95000">
                      <a:schemeClr val="bg2"/>
                    </a:gs>
                  </a:gsLst>
                  <a:lin ang="5400000" scaled="0"/>
                </a:gradFill>
              </a:rPr>
              <a:t>Working on it …</a:t>
            </a:r>
          </a:p>
          <a:p>
            <a:pPr algn="ctr"/>
            <a:r>
              <a:rPr lang="en-US" sz="3600" spc="-70" dirty="0" smtClean="0">
                <a:gradFill>
                  <a:gsLst>
                    <a:gs pos="2917">
                      <a:schemeClr val="bg2"/>
                    </a:gs>
                    <a:gs pos="95000">
                      <a:schemeClr val="bg2"/>
                    </a:gs>
                  </a:gsLst>
                  <a:lin ang="5400000" scaled="0"/>
                </a:gradFill>
                <a:sym typeface="Wingdings" panose="05000000000000000000" pitchFamily="2" charset="2"/>
              </a:rPr>
              <a:t>This shouldn’t take long. </a:t>
            </a:r>
            <a:endParaRPr lang="en-US" sz="3600"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48671679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Provisioning (1/3)</a:t>
            </a:r>
            <a:endParaRPr lang="en-US" dirty="0"/>
          </a:p>
        </p:txBody>
      </p:sp>
      <p:sp>
        <p:nvSpPr>
          <p:cNvPr id="3" name="Text Placeholder 2"/>
          <p:cNvSpPr>
            <a:spLocks noGrp="1"/>
          </p:cNvSpPr>
          <p:nvPr>
            <p:ph type="body" sz="quarter" idx="10"/>
          </p:nvPr>
        </p:nvSpPr>
        <p:spPr>
          <a:xfrm>
            <a:off x="519112" y="1440654"/>
            <a:ext cx="11149013" cy="4738689"/>
          </a:xfrm>
        </p:spPr>
        <p:txBody>
          <a:bodyPr>
            <a:normAutofit/>
          </a:bodyPr>
          <a:lstStyle/>
          <a:p>
            <a:r>
              <a:rPr lang="en-US" dirty="0"/>
              <a:t>We will grab some code from </a:t>
            </a:r>
            <a:r>
              <a:rPr lang="en-US" dirty="0" err="1" smtClean="0"/>
              <a:t>Provisioning.UX</a:t>
            </a:r>
            <a:endParaRPr lang="en-US" dirty="0" smtClean="0"/>
          </a:p>
          <a:p>
            <a:pPr lvl="1"/>
            <a:r>
              <a:rPr lang="en-US" dirty="0"/>
              <a:t>We will </a:t>
            </a:r>
            <a:r>
              <a:rPr lang="en-US" dirty="0" smtClean="0"/>
              <a:t>slightly change the </a:t>
            </a:r>
            <a:r>
              <a:rPr lang="en-US" dirty="0"/>
              <a:t>architecture and </a:t>
            </a:r>
            <a:r>
              <a:rPr lang="en-US" dirty="0" smtClean="0"/>
              <a:t>the </a:t>
            </a:r>
            <a:r>
              <a:rPr lang="en-US" dirty="0"/>
              <a:t>provisioning efforts</a:t>
            </a:r>
          </a:p>
          <a:p>
            <a:r>
              <a:rPr lang="en-US" dirty="0" smtClean="0"/>
              <a:t>We plan to have a unique app for site provisioning</a:t>
            </a:r>
          </a:p>
          <a:p>
            <a:pPr lvl="1"/>
            <a:r>
              <a:rPr lang="en-US" dirty="0" smtClean="0"/>
              <a:t>Both Site Collections (root site) and sub-sites</a:t>
            </a:r>
          </a:p>
          <a:p>
            <a:r>
              <a:rPr lang="en-US" dirty="0" smtClean="0"/>
              <a:t>There will be an app (App Launcher) to create a new Site Collection from a template</a:t>
            </a:r>
          </a:p>
          <a:p>
            <a:pPr lvl="1"/>
            <a:r>
              <a:rPr lang="en-US" dirty="0" smtClean="0"/>
              <a:t>Templates will be stored in an infrastructural Site Collection</a:t>
            </a:r>
          </a:p>
          <a:p>
            <a:pPr lvl="2"/>
            <a:r>
              <a:rPr lang="en-US" dirty="0" smtClean="0"/>
              <a:t>Defined by the user during Solution Setup via PowerShell</a:t>
            </a:r>
          </a:p>
          <a:p>
            <a:pPr lvl="2"/>
            <a:r>
              <a:rPr lang="en-US" dirty="0" smtClean="0"/>
              <a:t>Based on an abstraction layer, so that you can change the repository</a:t>
            </a:r>
          </a:p>
        </p:txBody>
      </p:sp>
    </p:spTree>
    <p:extLst>
      <p:ext uri="{BB962C8B-B14F-4D97-AF65-F5344CB8AC3E}">
        <p14:creationId xmlns:p14="http://schemas.microsoft.com/office/powerpoint/2010/main" val="230177728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Provisioning (2/3)</a:t>
            </a:r>
            <a:endParaRPr lang="en-US" dirty="0"/>
          </a:p>
        </p:txBody>
      </p:sp>
      <p:sp>
        <p:nvSpPr>
          <p:cNvPr id="3" name="Text Placeholder 2"/>
          <p:cNvSpPr>
            <a:spLocks noGrp="1"/>
          </p:cNvSpPr>
          <p:nvPr>
            <p:ph type="body" sz="quarter" idx="10"/>
          </p:nvPr>
        </p:nvSpPr>
        <p:spPr>
          <a:xfrm>
            <a:off x="519112" y="1447798"/>
            <a:ext cx="11149013" cy="4738689"/>
          </a:xfrm>
        </p:spPr>
        <p:txBody>
          <a:bodyPr>
            <a:normAutofit/>
          </a:bodyPr>
          <a:lstStyle/>
          <a:p>
            <a:r>
              <a:rPr lang="en-US" dirty="0"/>
              <a:t>We will override the “New Sub Site” capability of “Site Contents” for creating sub-sites</a:t>
            </a:r>
          </a:p>
          <a:p>
            <a:pPr lvl="1"/>
            <a:r>
              <a:rPr lang="en-US" dirty="0"/>
              <a:t>Templates will be stored in the current Site Collection</a:t>
            </a:r>
          </a:p>
          <a:p>
            <a:pPr lvl="1"/>
            <a:r>
              <a:rPr lang="en-US" dirty="0" smtClean="0"/>
              <a:t>Fall-back </a:t>
            </a:r>
            <a:r>
              <a:rPr lang="en-US" dirty="0"/>
              <a:t>to the infrastructural one if current are missing</a:t>
            </a:r>
          </a:p>
          <a:p>
            <a:r>
              <a:rPr lang="en-US" dirty="0" smtClean="0"/>
              <a:t>We plan to support custom input arguments</a:t>
            </a:r>
          </a:p>
          <a:p>
            <a:pPr lvl="1"/>
            <a:r>
              <a:rPr lang="en-US" dirty="0" smtClean="0"/>
              <a:t>Based on the V201508 schema template and Parameters</a:t>
            </a:r>
          </a:p>
          <a:p>
            <a:r>
              <a:rPr lang="en-US" dirty="0"/>
              <a:t>We will allow to see the list of “My Provisioned Sites</a:t>
            </a:r>
            <a:r>
              <a:rPr lang="en-US" dirty="0" smtClean="0"/>
              <a:t>”</a:t>
            </a:r>
          </a:p>
          <a:p>
            <a:pPr lvl="1"/>
            <a:r>
              <a:rPr lang="en-US" dirty="0" smtClean="0"/>
              <a:t>Pending, Failed, Cancelled, Provisioned</a:t>
            </a:r>
          </a:p>
          <a:p>
            <a:pPr lvl="1"/>
            <a:r>
              <a:rPr lang="en-US" dirty="0" smtClean="0"/>
              <a:t>We will keep an hidden reference list of provisioning jobs</a:t>
            </a:r>
            <a:endParaRPr lang="en-US" dirty="0"/>
          </a:p>
          <a:p>
            <a:endParaRPr lang="en-US" dirty="0" smtClean="0"/>
          </a:p>
        </p:txBody>
      </p:sp>
    </p:spTree>
    <p:extLst>
      <p:ext uri="{BB962C8B-B14F-4D97-AF65-F5344CB8AC3E}">
        <p14:creationId xmlns:p14="http://schemas.microsoft.com/office/powerpoint/2010/main" val="179758300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Provisioning (3/3)</a:t>
            </a:r>
            <a:endParaRPr lang="en-US" dirty="0"/>
          </a:p>
        </p:txBody>
      </p:sp>
      <p:sp>
        <p:nvSpPr>
          <p:cNvPr id="3" name="Text Placeholder 2"/>
          <p:cNvSpPr>
            <a:spLocks noGrp="1"/>
          </p:cNvSpPr>
          <p:nvPr>
            <p:ph type="body" sz="quarter" idx="10"/>
          </p:nvPr>
        </p:nvSpPr>
        <p:spPr>
          <a:xfrm>
            <a:off x="519112" y="1447798"/>
            <a:ext cx="11149013" cy="4738689"/>
          </a:xfrm>
        </p:spPr>
        <p:txBody>
          <a:bodyPr>
            <a:normAutofit/>
          </a:bodyPr>
          <a:lstStyle/>
          <a:p>
            <a:r>
              <a:rPr lang="en-US" dirty="0"/>
              <a:t>We will use one Azure Web App </a:t>
            </a:r>
            <a:endParaRPr lang="en-US" dirty="0" smtClean="0"/>
          </a:p>
          <a:p>
            <a:pPr lvl="1"/>
            <a:r>
              <a:rPr lang="en-US" dirty="0" smtClean="0"/>
              <a:t>Web Site for UI/UX</a:t>
            </a:r>
          </a:p>
          <a:p>
            <a:pPr lvl="1"/>
            <a:r>
              <a:rPr lang="en-US" dirty="0" err="1" smtClean="0"/>
              <a:t>WebJobs</a:t>
            </a:r>
            <a:r>
              <a:rPr lang="en-US" dirty="0" smtClean="0"/>
              <a:t> </a:t>
            </a:r>
            <a:r>
              <a:rPr lang="en-US" dirty="0"/>
              <a:t>for Site creation/provisioning </a:t>
            </a:r>
            <a:endParaRPr lang="en-US" dirty="0" smtClean="0"/>
          </a:p>
          <a:p>
            <a:r>
              <a:rPr lang="en-US" dirty="0" smtClean="0"/>
              <a:t>We will store custom parameter as Web App Settings</a:t>
            </a:r>
          </a:p>
          <a:p>
            <a:pPr lvl="1"/>
            <a:r>
              <a:rPr lang="en-US" dirty="0" smtClean="0"/>
              <a:t>Using New-</a:t>
            </a:r>
            <a:r>
              <a:rPr lang="en-US" dirty="0" err="1" smtClean="0"/>
              <a:t>AzureWebSite</a:t>
            </a:r>
            <a:r>
              <a:rPr lang="en-US" dirty="0" smtClean="0"/>
              <a:t> and Set-</a:t>
            </a:r>
            <a:r>
              <a:rPr lang="en-US" dirty="0" err="1" smtClean="0"/>
              <a:t>AzureWebSite</a:t>
            </a:r>
            <a:r>
              <a:rPr lang="en-US" dirty="0" smtClean="0"/>
              <a:t> cmdlets</a:t>
            </a:r>
          </a:p>
          <a:p>
            <a:r>
              <a:rPr lang="en-US" dirty="0" smtClean="0"/>
              <a:t>We will provide custom cmdlets to store templates and manage provisioning jobs</a:t>
            </a:r>
          </a:p>
          <a:p>
            <a:pPr lvl="1"/>
            <a:r>
              <a:rPr lang="en-US" dirty="0" smtClean="0"/>
              <a:t>Based on the hidden lists under the cover (through the abstraction layer)</a:t>
            </a:r>
          </a:p>
        </p:txBody>
      </p:sp>
    </p:spTree>
    <p:extLst>
      <p:ext uri="{BB962C8B-B14F-4D97-AF65-F5344CB8AC3E}">
        <p14:creationId xmlns:p14="http://schemas.microsoft.com/office/powerpoint/2010/main" val="1413806989"/>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2BB85FC082DA4797BBC3A5FA5DA446" ma:contentTypeVersion="1" ma:contentTypeDescription="Create a new document." ma:contentTypeScope="" ma:versionID="247b08d10b815683bbccb5e7d63a0691">
  <xsd:schema xmlns:xsd="http://www.w3.org/2001/XMLSchema" xmlns:xs="http://www.w3.org/2001/XMLSchema" xmlns:p="http://schemas.microsoft.com/office/2006/metadata/properties" xmlns:ns2="567402d9-f61c-492c-b8ee-8bcbf1b43688" targetNamespace="http://schemas.microsoft.com/office/2006/metadata/properties" ma:root="true" ma:fieldsID="9dbbdbb07a04af7db4906e2ba19d0cba" ns2:_="">
    <xsd:import namespace="567402d9-f61c-492c-b8ee-8bcbf1b43688"/>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7402d9-f61c-492c-b8ee-8bcbf1b4368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44AA40-0F06-4BE7-9239-78CC374A6F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7402d9-f61c-492c-b8ee-8bcbf1b436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AEA8A7-A694-4DB0-82AB-EF48F2E9B6F9}">
  <ds:schemaRefs>
    <ds:schemaRef ds:uri="http://schemas.microsoft.com/office/2006/documentManagement/types"/>
    <ds:schemaRef ds:uri="http://schemas.microsoft.com/office/infopath/2007/PartnerControls"/>
    <ds:schemaRef ds:uri="http://schemas.microsoft.com/office/2006/metadata/properties"/>
    <ds:schemaRef ds:uri="http://purl.org/dc/terms/"/>
    <ds:schemaRef ds:uri="http://purl.org/dc/dcmitype/"/>
    <ds:schemaRef ds:uri="http://purl.org/dc/elements/1.1/"/>
    <ds:schemaRef ds:uri="http://schemas.openxmlformats.org/package/2006/metadata/core-properties"/>
    <ds:schemaRef ds:uri="567402d9-f61c-492c-b8ee-8bcbf1b43688"/>
    <ds:schemaRef ds:uri="http://www.w3.org/XML/1998/namespace"/>
  </ds:schemaRefs>
</ds:datastoreItem>
</file>

<file path=customXml/itemProps3.xml><?xml version="1.0" encoding="utf-8"?>
<ds:datastoreItem xmlns:ds="http://schemas.openxmlformats.org/officeDocument/2006/customXml" ds:itemID="{B4606E04-852E-4880-8CD1-0B186F408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1534</Words>
  <Application>Microsoft Office PowerPoint</Application>
  <PresentationFormat>Custom</PresentationFormat>
  <Paragraphs>145</Paragraphs>
  <Slides>20</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Calibri</vt:lpstr>
      <vt:lpstr>Consolas</vt:lpstr>
      <vt:lpstr>Segoe UI</vt:lpstr>
      <vt:lpstr>Segoe UI Light</vt:lpstr>
      <vt:lpstr>Wingdings</vt:lpstr>
      <vt:lpstr>5-30055_Office Template 2012 - 16x9 - White Background</vt:lpstr>
      <vt:lpstr>5-30055_Office365 Template 2012 - 16x9 - Colored Accent Slides</vt:lpstr>
      <vt:lpstr>PnP Partner Pack - Introduction</vt:lpstr>
      <vt:lpstr>Agenda</vt:lpstr>
      <vt:lpstr>PowerPoint Presentation</vt:lpstr>
      <vt:lpstr>Solution Outline (Based on SOW)</vt:lpstr>
      <vt:lpstr>PowerPoint Presentation</vt:lpstr>
      <vt:lpstr>Architectural Schema</vt:lpstr>
      <vt:lpstr>Site Provisioning (1/3)</vt:lpstr>
      <vt:lpstr>Site Provisioning (2/3)</vt:lpstr>
      <vt:lpstr>Site Provisioning (3/3)</vt:lpstr>
      <vt:lpstr>Collaboration Site Portal</vt:lpstr>
      <vt:lpstr>Governance Automated Checks</vt:lpstr>
      <vt:lpstr>WCM Portal Demo</vt:lpstr>
      <vt:lpstr> Implementation Tasks</vt:lpstr>
      <vt:lpstr>Assigned Tasks</vt:lpstr>
      <vt:lpstr>PowerPoint Presentation</vt:lpstr>
      <vt:lpstr>Common Rules for Documentation</vt:lpstr>
      <vt:lpstr>Common Rules for Development</vt:lpstr>
      <vt:lpstr>Common Rules for Setup &amp; Deployment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new Office - Enterprise Pitch Deck - Jan2013 edition</dc:title>
  <dc:creator/>
  <cp:keywords/>
  <cp:lastModifiedBy/>
  <cp:revision>1</cp:revision>
  <dcterms:created xsi:type="dcterms:W3CDTF">2012-12-01T01:18:40Z</dcterms:created>
  <dcterms:modified xsi:type="dcterms:W3CDTF">2015-09-25T11:36:30Z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0x0101002E2BB85FC082DA4797BBC3A5FA5DA446</vt:lpwstr>
  </property>
  <property fmtid="{D5CDD505-2E9C-101B-9397-08002B2CF9AE}" pid="3" name="IsMyDocuments">
    <vt:bool>true</vt:bool>
  </property>
  <property fmtid="{D5CDD505-2E9C-101B-9397-08002B2CF9AE}" pid="4" name="TaxKeyword">
    <vt:lpwstr/>
  </property>
  <property fmtid="{D5CDD505-2E9C-101B-9397-08002B2CF9AE}" pid="5" name="_dlc_policyId">
    <vt:lpwstr/>
  </property>
  <property fmtid="{D5CDD505-2E9C-101B-9397-08002B2CF9AE}" pid="6" name="Region">
    <vt:lpwstr/>
  </property>
  <property fmtid="{D5CDD505-2E9C-101B-9397-08002B2CF9AE}" pid="7" name="Confidentiality">
    <vt:lpwstr>80;#customer ready|b225dced-5dab-45d2-8576-577b3c96fa78</vt:lpwstr>
  </property>
  <property fmtid="{D5CDD505-2E9C-101B-9397-08002B2CF9AE}" pid="8" name="ItemType">
    <vt:lpwstr/>
  </property>
  <property fmtid="{D5CDD505-2E9C-101B-9397-08002B2CF9AE}" pid="9" name="Industries">
    <vt:lpwstr/>
  </property>
  <property fmtid="{D5CDD505-2E9C-101B-9397-08002B2CF9AE}" pid="10" name="Roles">
    <vt:lpwstr/>
  </property>
  <property fmtid="{D5CDD505-2E9C-101B-9397-08002B2CF9AE}" pid="11" name="SMSGDomain">
    <vt:lpwstr>13357;#Microsoft Office Division|998d7cd0-7f52-4d06-a505-529ce4856340</vt:lpwstr>
  </property>
  <property fmtid="{D5CDD505-2E9C-101B-9397-08002B2CF9AE}" pid="12" name="Competitors">
    <vt:lpwstr/>
  </property>
  <property fmtid="{D5CDD505-2E9C-101B-9397-08002B2CF9AE}" pid="13" name="ItemRetentionFormula">
    <vt:lpwstr/>
  </property>
  <property fmtid="{D5CDD505-2E9C-101B-9397-08002B2CF9AE}" pid="14" name="BusinessArchitecture">
    <vt:lpwstr/>
  </property>
  <property fmtid="{D5CDD505-2E9C-101B-9397-08002B2CF9AE}" pid="15" name="SMSGTags">
    <vt:lpwstr/>
  </property>
  <property fmtid="{D5CDD505-2E9C-101B-9397-08002B2CF9AE}" pid="16" name="Products">
    <vt:lpwstr>10899;#Microsoft Office|3a4e9862-cdce-4bdc-8664-91038e3eb1e9;#12441;#Microsoft Office 365|79b3b58e-e806-4c92-b1ab-8c086f06098a;#16039;#Microsoft Office future versions|b77148c7-a73d-44bc-a163-bb7920270559</vt:lpwstr>
  </property>
  <property fmtid="{D5CDD505-2E9C-101B-9397-08002B2CF9AE}" pid="17" name="_dlc_DocIdItemGuid">
    <vt:lpwstr>2b30cc46-d013-4593-ac2c-e72d829fa566</vt:lpwstr>
  </property>
  <property fmtid="{D5CDD505-2E9C-101B-9397-08002B2CF9AE}" pid="18" name="EnterpriseDomainTags">
    <vt:lpwstr/>
  </property>
  <property fmtid="{D5CDD505-2E9C-101B-9397-08002B2CF9AE}" pid="19" name="Partners">
    <vt:lpwstr/>
  </property>
  <property fmtid="{D5CDD505-2E9C-101B-9397-08002B2CF9AE}" pid="20" name="Segments">
    <vt:lpwstr/>
  </property>
  <property fmtid="{D5CDD505-2E9C-101B-9397-08002B2CF9AE}" pid="21" name="ActivitiesAndPrograms">
    <vt:lpwstr/>
  </property>
  <property fmtid="{D5CDD505-2E9C-101B-9397-08002B2CF9AE}" pid="22" name="WorkflowChangePath">
    <vt:lpwstr>d3765c0c-e2b5-4307-934b-d5d862e93ab3,3;d3765c0c-e2b5-4307-934b-d5d862e93ab3,3;d3765c0c-e2b5-4307-934b-d5d862e93ab3,23;d3765c0c-e2b5-4307-934b-d5d862e93ab3,28;</vt:lpwstr>
  </property>
  <property fmtid="{D5CDD505-2E9C-101B-9397-08002B2CF9AE}" pid="23" name="Groups">
    <vt:lpwstr>17863;#Office Marketing Group|a07bee86-ad38-44ef-877b-5c34e894c7ed;#19297;#Office Technical Product Marketing|16ddb889-3b91-489d-80f8-c96b7caf7099</vt:lpwstr>
  </property>
  <property fmtid="{D5CDD505-2E9C-101B-9397-08002B2CF9AE}" pid="24" name="Topics">
    <vt:lpwstr/>
  </property>
  <property fmtid="{D5CDD505-2E9C-101B-9397-08002B2CF9AE}" pid="25" name="EnterpriseDomainTagsTaxHTField0">
    <vt:lpwstr/>
  </property>
  <property fmtid="{D5CDD505-2E9C-101B-9397-08002B2CF9AE}" pid="26" name="messageframeworktype">
    <vt:lpwstr>18995;#Office Unmanaged Hub|1e1bb7f5-58a5-4fa2-8263-f1d695d0726e;#18996;#Office Futures|b2b85a55-3707-41f7-bddc-6744ccb5e51c</vt:lpwstr>
  </property>
  <property fmtid="{D5CDD505-2E9C-101B-9397-08002B2CF9AE}" pid="27" name="LastUpdatedByBatchTagging">
    <vt:bool>false</vt:bool>
  </property>
  <property fmtid="{D5CDD505-2E9C-101B-9397-08002B2CF9AE}" pid="28" name="Languages">
    <vt:lpwstr/>
  </property>
  <property fmtid="{D5CDD505-2E9C-101B-9397-08002B2CF9AE}" pid="29" name="_docset_NoMedatataSyncRequired">
    <vt:lpwstr>False</vt:lpwstr>
  </property>
  <property fmtid="{D5CDD505-2E9C-101B-9397-08002B2CF9AE}" pid="30" name="SMSGTagsTaxHTField0">
    <vt:lpwstr/>
  </property>
  <property fmtid="{D5CDD505-2E9C-101B-9397-08002B2CF9AE}" pid="31" name="Audiences">
    <vt:lpwstr>10254;#enterprise|7be59b63-9a97-4305-8844-189a14408896</vt:lpwstr>
  </property>
</Properties>
</file>