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61" r:id="rId4"/>
    <p:sldId id="258" r:id="rId5"/>
    <p:sldId id="263" r:id="rId6"/>
    <p:sldId id="262" r:id="rId7"/>
    <p:sldId id="264" r:id="rId8"/>
    <p:sldId id="259" r:id="rId9"/>
    <p:sldId id="268" r:id="rId10"/>
    <p:sldId id="267"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D0A520-D1AB-49EE-9DD8-05403616849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271191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D0A520-D1AB-49EE-9DD8-05403616849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187410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D0A520-D1AB-49EE-9DD8-05403616849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347751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D0A520-D1AB-49EE-9DD8-05403616849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0D136-E28D-4956-A1AB-3F377FE0629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2444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D0A520-D1AB-49EE-9DD8-05403616849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3720466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AD0A520-D1AB-49EE-9DD8-054036168491}"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2012509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AD0A520-D1AB-49EE-9DD8-054036168491}"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309464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D0A520-D1AB-49EE-9DD8-05403616849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3891603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D0A520-D1AB-49EE-9DD8-05403616849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4242150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D0A520-D1AB-49EE-9DD8-05403616849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383556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D0A520-D1AB-49EE-9DD8-05403616849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419655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D0A520-D1AB-49EE-9DD8-05403616849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313256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D0A520-D1AB-49EE-9DD8-05403616849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30635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D0A520-D1AB-49EE-9DD8-054036168491}"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1852858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D0A520-D1AB-49EE-9DD8-054036168491}"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301589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AD0A520-D1AB-49EE-9DD8-054036168491}"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417735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D0A520-D1AB-49EE-9DD8-05403616849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41548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D0A520-D1AB-49EE-9DD8-05403616849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0D136-E28D-4956-A1AB-3F377FE06291}" type="slidenum">
              <a:rPr lang="en-US" smtClean="0"/>
              <a:t>‹#›</a:t>
            </a:fld>
            <a:endParaRPr lang="en-US"/>
          </a:p>
        </p:txBody>
      </p:sp>
    </p:spTree>
    <p:extLst>
      <p:ext uri="{BB962C8B-B14F-4D97-AF65-F5344CB8AC3E}">
        <p14:creationId xmlns:p14="http://schemas.microsoft.com/office/powerpoint/2010/main" val="422931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AD0A520-D1AB-49EE-9DD8-054036168491}" type="datetimeFigureOut">
              <a:rPr lang="en-US" smtClean="0"/>
              <a:t>9/29/2022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BD0D136-E28D-4956-A1AB-3F377FE06291}" type="slidenum">
              <a:rPr lang="en-US" smtClean="0"/>
              <a:t>‹#›</a:t>
            </a:fld>
            <a:endParaRPr lang="en-US"/>
          </a:p>
        </p:txBody>
      </p:sp>
    </p:spTree>
    <p:extLst>
      <p:ext uri="{BB962C8B-B14F-4D97-AF65-F5344CB8AC3E}">
        <p14:creationId xmlns:p14="http://schemas.microsoft.com/office/powerpoint/2010/main" val="76314599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13775" y="618517"/>
            <a:ext cx="10364451" cy="5239358"/>
          </a:xfrm>
        </p:spPr>
        <p:txBody>
          <a:bodyPr>
            <a:normAutofit/>
          </a:bodyPr>
          <a:lstStyle/>
          <a:p>
            <a:r>
              <a:rPr lang="en-US" sz="7200" dirty="0" smtClean="0">
                <a:solidFill>
                  <a:srgbClr val="C00000"/>
                </a:solidFill>
              </a:rPr>
              <a:t>ANALYSIS OF APPLE IPHONE 13 REVIEWS ON AMAZON AND FLIPKART</a:t>
            </a:r>
            <a:endParaRPr lang="en-US" sz="7200" dirty="0">
              <a:solidFill>
                <a:srgbClr val="C00000"/>
              </a:solidFill>
            </a:endParaRPr>
          </a:p>
        </p:txBody>
      </p:sp>
    </p:spTree>
    <p:extLst>
      <p:ext uri="{BB962C8B-B14F-4D97-AF65-F5344CB8AC3E}">
        <p14:creationId xmlns:p14="http://schemas.microsoft.com/office/powerpoint/2010/main" val="41105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800099"/>
          </a:xfrm>
        </p:spPr>
        <p:txBody>
          <a:bodyPr/>
          <a:lstStyle/>
          <a:p>
            <a:r>
              <a:rPr lang="en-US" dirty="0" smtClean="0"/>
              <a:t>word2vec</a:t>
            </a:r>
            <a:endParaRPr lang="en-US" dirty="0"/>
          </a:p>
        </p:txBody>
      </p:sp>
      <p:sp>
        <p:nvSpPr>
          <p:cNvPr id="3" name="Content Placeholder 2"/>
          <p:cNvSpPr>
            <a:spLocks noGrp="1"/>
          </p:cNvSpPr>
          <p:nvPr>
            <p:ph sz="quarter" idx="13"/>
          </p:nvPr>
        </p:nvSpPr>
        <p:spPr>
          <a:xfrm>
            <a:off x="-1" y="642938"/>
            <a:ext cx="12191999" cy="6215062"/>
          </a:xfrm>
        </p:spPr>
        <p:txBody>
          <a:bodyPr/>
          <a:lstStyle/>
          <a:p>
            <a:pPr marL="0" indent="0">
              <a:buNone/>
            </a:pPr>
            <a:r>
              <a:rPr lang="en-US" sz="2400" dirty="0" smtClean="0"/>
              <a:t>We have used the gensim module to get word embedding of various words based on reviews</a:t>
            </a:r>
          </a:p>
          <a:p>
            <a:pPr marL="0" indent="0">
              <a:buNone/>
            </a:pPr>
            <a:r>
              <a:rPr lang="en-US" sz="2400" dirty="0" smtClean="0"/>
              <a:t>Continuous bag of words and skip gram method are 2 methods that can be used for word embeddings </a:t>
            </a:r>
          </a:p>
          <a:p>
            <a:pPr marL="0" indent="0">
              <a:buNone/>
            </a:pPr>
            <a:r>
              <a:rPr lang="en-US" sz="2400" dirty="0" smtClean="0"/>
              <a:t>We have then applied pca on the dataset of embedded words and tried to visualize the words good, camera, battery, life, great, android, product, great based on their first 2 principal </a:t>
            </a:r>
            <a:r>
              <a:rPr lang="en-US" sz="2400" dirty="0" smtClean="0"/>
              <a:t>components</a:t>
            </a:r>
          </a:p>
          <a:p>
            <a:pPr marL="0" indent="0">
              <a:buNone/>
            </a:pPr>
            <a:r>
              <a:rPr lang="en-US" sz="2400" dirty="0" smtClean="0"/>
              <a:t>The word embeddings we obtained can be used in other algorithms where we need to represent words as vectors. But in our case since we have less reviews, the embeddings may not be that reliable</a:t>
            </a:r>
          </a:p>
          <a:p>
            <a:pPr marL="0" indent="0">
              <a:buNone/>
            </a:pPr>
            <a:endParaRPr lang="en-US" sz="1600" dirty="0" smtClean="0"/>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21713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1085849"/>
          </a:xfrm>
        </p:spPr>
        <p:txBody>
          <a:bodyPr>
            <a:normAutofit/>
          </a:bodyPr>
          <a:lstStyle/>
          <a:p>
            <a:r>
              <a:rPr lang="en-US" sz="4800" dirty="0" smtClean="0"/>
              <a:t>Classification and KMEANS</a:t>
            </a:r>
            <a:endParaRPr lang="en-US" sz="4800" dirty="0"/>
          </a:p>
        </p:txBody>
      </p:sp>
      <p:sp>
        <p:nvSpPr>
          <p:cNvPr id="3" name="Content Placeholder 2"/>
          <p:cNvSpPr>
            <a:spLocks noGrp="1"/>
          </p:cNvSpPr>
          <p:nvPr>
            <p:ph sz="quarter" idx="13"/>
          </p:nvPr>
        </p:nvSpPr>
        <p:spPr>
          <a:xfrm>
            <a:off x="-1" y="1085850"/>
            <a:ext cx="12191999" cy="5772150"/>
          </a:xfrm>
        </p:spPr>
        <p:txBody>
          <a:bodyPr/>
          <a:lstStyle/>
          <a:p>
            <a:pPr marL="0" indent="0">
              <a:buNone/>
            </a:pPr>
            <a:r>
              <a:rPr lang="en-US" dirty="0" smtClean="0"/>
              <a:t>We applied 3 classification algorithms-logistic regression, decision tree regression and support vector regression to predict the reviews. Ml algorithms cannot work with text so we first applied tfidf vectorization of the reviews. It is a sparse matrix, so we then then applied truncated </a:t>
            </a:r>
            <a:r>
              <a:rPr lang="en-US" dirty="0" err="1" smtClean="0"/>
              <a:t>svd</a:t>
            </a:r>
            <a:r>
              <a:rPr lang="en-US" dirty="0" smtClean="0"/>
              <a:t> (with 200 aspects) to get the review aspect matrix.</a:t>
            </a:r>
          </a:p>
          <a:p>
            <a:pPr marL="0" indent="0">
              <a:buNone/>
            </a:pPr>
            <a:endParaRPr lang="en-US" dirty="0"/>
          </a:p>
          <a:p>
            <a:pPr marL="0" indent="0">
              <a:buNone/>
            </a:pPr>
            <a:r>
              <a:rPr lang="en-US" dirty="0" smtClean="0"/>
              <a:t>We applied similar method with no of aspects=150 but here we applied kmeans clustering for number of clusters 5 to 15. However we failed to get a good elbow point.</a:t>
            </a:r>
            <a:endParaRPr lang="en-US" dirty="0"/>
          </a:p>
        </p:txBody>
      </p:sp>
    </p:spTree>
    <p:extLst>
      <p:ext uri="{BB962C8B-B14F-4D97-AF65-F5344CB8AC3E}">
        <p14:creationId xmlns:p14="http://schemas.microsoft.com/office/powerpoint/2010/main" val="176449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1157287"/>
          </a:xfrm>
        </p:spPr>
        <p:txBody>
          <a:bodyPr>
            <a:normAutofit/>
          </a:bodyPr>
          <a:lstStyle/>
          <a:p>
            <a:r>
              <a:rPr lang="en-US" sz="5400" dirty="0" smtClean="0"/>
              <a:t>conclusion</a:t>
            </a:r>
            <a:endParaRPr lang="en-US" sz="5400" dirty="0"/>
          </a:p>
        </p:txBody>
      </p:sp>
      <p:sp>
        <p:nvSpPr>
          <p:cNvPr id="3" name="Content Placeholder 2"/>
          <p:cNvSpPr>
            <a:spLocks noGrp="1"/>
          </p:cNvSpPr>
          <p:nvPr>
            <p:ph sz="quarter" idx="13"/>
          </p:nvPr>
        </p:nvSpPr>
        <p:spPr>
          <a:xfrm>
            <a:off x="0" y="1157288"/>
            <a:ext cx="12192000" cy="5700712"/>
          </a:xfrm>
        </p:spPr>
        <p:txBody>
          <a:bodyPr/>
          <a:lstStyle/>
          <a:p>
            <a:pPr marL="0" indent="0">
              <a:buNone/>
            </a:pPr>
            <a:r>
              <a:rPr lang="en-US" dirty="0" smtClean="0"/>
              <a:t>As we have less number of reviews for only 1 phone, we found no significant difference between in reviews between the 2 websites.</a:t>
            </a:r>
          </a:p>
          <a:p>
            <a:pPr marL="0" indent="0">
              <a:buNone/>
            </a:pPr>
            <a:r>
              <a:rPr lang="en-US" dirty="0" smtClean="0"/>
              <a:t>Most of the reviews are overwhelmingly positive in both the websites</a:t>
            </a:r>
          </a:p>
          <a:p>
            <a:pPr marL="0" indent="0">
              <a:buNone/>
            </a:pPr>
            <a:r>
              <a:rPr lang="en-US" dirty="0" smtClean="0"/>
              <a:t>They talk about aspects of the phone like battery and camera. They talk about how the phone is a good buy and worth its price</a:t>
            </a:r>
          </a:p>
          <a:p>
            <a:pPr marL="0" indent="0">
              <a:buNone/>
            </a:pPr>
            <a:r>
              <a:rPr lang="en-US" dirty="0" smtClean="0"/>
              <a:t>The algorithms like </a:t>
            </a:r>
            <a:r>
              <a:rPr lang="en-US" dirty="0" err="1" smtClean="0"/>
              <a:t>lsa</a:t>
            </a:r>
            <a:r>
              <a:rPr lang="en-US" dirty="0" smtClean="0"/>
              <a:t> and </a:t>
            </a:r>
            <a:r>
              <a:rPr lang="en-US" dirty="0" err="1" smtClean="0"/>
              <a:t>lda</a:t>
            </a:r>
            <a:r>
              <a:rPr lang="en-US" dirty="0" smtClean="0"/>
              <a:t> has found topics based on the reviews, but the topics they found are hardly different from each other. </a:t>
            </a:r>
            <a:endParaRPr lang="en-US" dirty="0" smtClean="0"/>
          </a:p>
          <a:p>
            <a:pPr marL="0" indent="0">
              <a:buNone/>
            </a:pPr>
            <a:r>
              <a:rPr lang="en-US" dirty="0" smtClean="0"/>
              <a:t>The classification algorithms involving truncated </a:t>
            </a:r>
            <a:r>
              <a:rPr lang="en-US" dirty="0" err="1" smtClean="0"/>
              <a:t>svd</a:t>
            </a:r>
            <a:r>
              <a:rPr lang="en-US" dirty="0" smtClean="0"/>
              <a:t> gave us relatively better performance</a:t>
            </a:r>
            <a:endParaRPr lang="en-US" dirty="0" smtClean="0"/>
          </a:p>
          <a:p>
            <a:pPr marL="0" indent="0">
              <a:buNone/>
            </a:pPr>
            <a:r>
              <a:rPr lang="en-US" dirty="0" smtClean="0"/>
              <a:t>We </a:t>
            </a:r>
            <a:r>
              <a:rPr lang="en-US" dirty="0" smtClean="0"/>
              <a:t>did not find a good elbow point so we have been unable to find the appropriate number of clusters for kmeans clustering</a:t>
            </a:r>
          </a:p>
          <a:p>
            <a:pPr marL="0" indent="0">
              <a:buNone/>
            </a:pPr>
            <a:endParaRPr lang="en-US" dirty="0"/>
          </a:p>
        </p:txBody>
      </p:sp>
    </p:spTree>
    <p:extLst>
      <p:ext uri="{BB962C8B-B14F-4D97-AF65-F5344CB8AC3E}">
        <p14:creationId xmlns:p14="http://schemas.microsoft.com/office/powerpoint/2010/main" val="247609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267433"/>
          </a:xfrm>
        </p:spPr>
        <p:txBody>
          <a:bodyPr>
            <a:normAutofit/>
          </a:bodyPr>
          <a:lstStyle/>
          <a:p>
            <a:r>
              <a:rPr lang="en-US" sz="4800" dirty="0" smtClean="0">
                <a:solidFill>
                  <a:srgbClr val="FFFF00"/>
                </a:solidFill>
              </a:rPr>
              <a:t>BUSINESS PROBLEM</a:t>
            </a:r>
            <a:endParaRPr lang="en-US" sz="4800" dirty="0">
              <a:solidFill>
                <a:srgbClr val="FFFF00"/>
              </a:solidFill>
            </a:endParaRPr>
          </a:p>
        </p:txBody>
      </p:sp>
      <p:sp>
        <p:nvSpPr>
          <p:cNvPr id="6" name="Content Placeholder 5"/>
          <p:cNvSpPr>
            <a:spLocks noGrp="1"/>
          </p:cNvSpPr>
          <p:nvPr>
            <p:ph sz="quarter" idx="13"/>
          </p:nvPr>
        </p:nvSpPr>
        <p:spPr>
          <a:xfrm>
            <a:off x="913774" y="1885950"/>
            <a:ext cx="10363826" cy="3905249"/>
          </a:xfrm>
        </p:spPr>
        <p:txBody>
          <a:bodyPr>
            <a:normAutofit/>
          </a:bodyPr>
          <a:lstStyle/>
          <a:p>
            <a:pPr marL="0" indent="0">
              <a:buNone/>
            </a:pPr>
            <a:r>
              <a:rPr lang="en-US" sz="3200" dirty="0" smtClean="0">
                <a:latin typeface="Calibri" panose="020F0502020204030204" pitchFamily="34" charset="0"/>
                <a:cs typeface="Calibri" panose="020F0502020204030204" pitchFamily="34" charset="0"/>
              </a:rPr>
              <a:t>Here we are interested in analyzing the reviews of various customers who have purchased an </a:t>
            </a:r>
            <a:r>
              <a:rPr lang="en-US" sz="3200" dirty="0" smtClean="0">
                <a:solidFill>
                  <a:srgbClr val="C00000"/>
                </a:solidFill>
                <a:latin typeface="Calibri" panose="020F0502020204030204" pitchFamily="34" charset="0"/>
                <a:cs typeface="Calibri" panose="020F0502020204030204" pitchFamily="34" charset="0"/>
              </a:rPr>
              <a:t>apple iPhone 13 </a:t>
            </a:r>
            <a:r>
              <a:rPr lang="en-US" sz="3200" dirty="0" smtClean="0">
                <a:latin typeface="Calibri" panose="020F0502020204030204" pitchFamily="34" charset="0"/>
                <a:cs typeface="Calibri" panose="020F0502020204030204" pitchFamily="34" charset="0"/>
              </a:rPr>
              <a:t>both on amazon as well as flipkart. We want to do a comparative analysis and see if we see any significant difference in the reviews In these 2 websites</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01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885824"/>
          </a:xfrm>
        </p:spPr>
        <p:txBody>
          <a:bodyPr/>
          <a:lstStyle/>
          <a:p>
            <a:r>
              <a:rPr lang="en-US" b="1" dirty="0" smtClean="0"/>
              <a:t>Data collection</a:t>
            </a:r>
            <a:endParaRPr lang="en-US" b="1" dirty="0"/>
          </a:p>
        </p:txBody>
      </p:sp>
      <p:sp>
        <p:nvSpPr>
          <p:cNvPr id="3" name="Subtitle 2"/>
          <p:cNvSpPr>
            <a:spLocks noGrp="1"/>
          </p:cNvSpPr>
          <p:nvPr>
            <p:ph type="subTitle" idx="1"/>
          </p:nvPr>
        </p:nvSpPr>
        <p:spPr>
          <a:xfrm>
            <a:off x="714374" y="885825"/>
            <a:ext cx="10815639" cy="5414963"/>
          </a:xfrm>
        </p:spPr>
        <p:txBody>
          <a:bodyPr/>
          <a:lstStyle/>
          <a:p>
            <a:pPr algn="l"/>
            <a:r>
              <a:rPr lang="en-US" sz="2800" dirty="0" smtClean="0">
                <a:solidFill>
                  <a:schemeClr val="tx1"/>
                </a:solidFill>
              </a:rPr>
              <a:t>Here we have scraped the data from the websites of amazon and flipkart. We have used </a:t>
            </a:r>
            <a:r>
              <a:rPr lang="en-US" sz="2800" dirty="0" smtClean="0">
                <a:solidFill>
                  <a:srgbClr val="FFC000"/>
                </a:solidFill>
              </a:rPr>
              <a:t>Selenium</a:t>
            </a:r>
            <a:r>
              <a:rPr lang="en-US" sz="2800" dirty="0" smtClean="0">
                <a:solidFill>
                  <a:schemeClr val="tx1"/>
                </a:solidFill>
              </a:rPr>
              <a:t> and </a:t>
            </a:r>
            <a:r>
              <a:rPr lang="en-US" sz="2800" dirty="0" smtClean="0">
                <a:solidFill>
                  <a:srgbClr val="FFC000"/>
                </a:solidFill>
              </a:rPr>
              <a:t>beautifulsoup. </a:t>
            </a:r>
          </a:p>
          <a:p>
            <a:pPr algn="l"/>
            <a:r>
              <a:rPr lang="en-US" sz="2800" dirty="0">
                <a:solidFill>
                  <a:srgbClr val="FFC000"/>
                </a:solidFill>
              </a:rPr>
              <a:t> </a:t>
            </a:r>
            <a:r>
              <a:rPr lang="en-US" sz="2800" dirty="0" smtClean="0">
                <a:solidFill>
                  <a:schemeClr val="tx1"/>
                </a:solidFill>
                <a:latin typeface="Calibri" panose="020F0502020204030204" pitchFamily="34" charset="0"/>
                <a:cs typeface="Calibri" panose="020F0502020204030204" pitchFamily="34" charset="0"/>
              </a:rPr>
              <a:t>For amazon the tags for all the reviews are the same but for flipkart 3,4 and 5 star ratings had 1 tag, 1 star ratings had another tag and 2 star ratings had another tag. We handled this using </a:t>
            </a:r>
            <a:r>
              <a:rPr lang="en-US" sz="2800" dirty="0" smtClean="0">
                <a:solidFill>
                  <a:srgbClr val="FFC000"/>
                </a:solidFill>
                <a:latin typeface="Calibri" panose="020F0502020204030204" pitchFamily="34" charset="0"/>
                <a:cs typeface="Calibri" panose="020F0502020204030204" pitchFamily="34" charset="0"/>
              </a:rPr>
              <a:t>try except block .</a:t>
            </a:r>
          </a:p>
          <a:p>
            <a:pPr algn="l"/>
            <a:r>
              <a:rPr lang="en-US" sz="2800" dirty="0">
                <a:solidFill>
                  <a:srgbClr val="FFC000"/>
                </a:solidFill>
                <a:latin typeface="Calibri" panose="020F0502020204030204" pitchFamily="34" charset="0"/>
                <a:cs typeface="Calibri" panose="020F0502020204030204" pitchFamily="34" charset="0"/>
              </a:rPr>
              <a:t> </a:t>
            </a:r>
            <a:r>
              <a:rPr lang="en-US" sz="2800" dirty="0" smtClean="0">
                <a:solidFill>
                  <a:schemeClr val="tx1"/>
                </a:solidFill>
                <a:latin typeface="Calibri" panose="020F0502020204030204" pitchFamily="34" charset="0"/>
                <a:cs typeface="Calibri" panose="020F0502020204030204" pitchFamily="34" charset="0"/>
              </a:rPr>
              <a:t>After this we saved in an excel format with the date on which they were extracted. It was on </a:t>
            </a:r>
            <a:r>
              <a:rPr lang="en-US" sz="2800" dirty="0" smtClean="0">
                <a:solidFill>
                  <a:srgbClr val="FFC000"/>
                </a:solidFill>
                <a:latin typeface="Calibri" panose="020F0502020204030204" pitchFamily="34" charset="0"/>
                <a:cs typeface="Calibri" panose="020F0502020204030204" pitchFamily="34" charset="0"/>
              </a:rPr>
              <a:t>21</a:t>
            </a:r>
            <a:r>
              <a:rPr lang="en-US" sz="2800" baseline="30000" dirty="0" smtClean="0">
                <a:solidFill>
                  <a:srgbClr val="FFC000"/>
                </a:solidFill>
                <a:latin typeface="Calibri" panose="020F0502020204030204" pitchFamily="34" charset="0"/>
                <a:cs typeface="Calibri" panose="020F0502020204030204" pitchFamily="34" charset="0"/>
              </a:rPr>
              <a:t>st</a:t>
            </a:r>
            <a:r>
              <a:rPr lang="en-US" sz="2800" dirty="0" smtClean="0">
                <a:solidFill>
                  <a:srgbClr val="FFC000"/>
                </a:solidFill>
                <a:latin typeface="Calibri" panose="020F0502020204030204" pitchFamily="34" charset="0"/>
                <a:cs typeface="Calibri" panose="020F0502020204030204" pitchFamily="34" charset="0"/>
              </a:rPr>
              <a:t> of September 2022</a:t>
            </a:r>
          </a:p>
          <a:p>
            <a:pPr algn="l"/>
            <a:endParaRPr lang="en-US"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213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42888"/>
            <a:ext cx="10364451" cy="714375"/>
          </a:xfrm>
        </p:spPr>
        <p:txBody>
          <a:bodyPr/>
          <a:lstStyle/>
          <a:p>
            <a:r>
              <a:rPr lang="en-US" b="1" dirty="0" smtClean="0">
                <a:solidFill>
                  <a:srgbClr val="FFC000"/>
                </a:solidFill>
              </a:rPr>
              <a:t>BASIC EDA and WordCLOUD</a:t>
            </a:r>
            <a:endParaRPr lang="en-US" b="1" dirty="0">
              <a:solidFill>
                <a:srgbClr val="FFC000"/>
              </a:solidFill>
            </a:endParaRPr>
          </a:p>
        </p:txBody>
      </p:sp>
      <p:sp>
        <p:nvSpPr>
          <p:cNvPr id="3" name="Content Placeholder 2"/>
          <p:cNvSpPr>
            <a:spLocks noGrp="1"/>
          </p:cNvSpPr>
          <p:nvPr>
            <p:ph sz="quarter" idx="13"/>
          </p:nvPr>
        </p:nvSpPr>
        <p:spPr>
          <a:xfrm>
            <a:off x="913774" y="957264"/>
            <a:ext cx="10363826" cy="5610224"/>
          </a:xfrm>
        </p:spPr>
        <p:txBody>
          <a:bodyPr/>
          <a:lstStyle/>
          <a:p>
            <a:pPr marL="0" indent="0">
              <a:buNone/>
            </a:pPr>
            <a:r>
              <a:rPr lang="en-US" sz="1600" dirty="0" smtClean="0">
                <a:latin typeface="Calibri" panose="020F0502020204030204" pitchFamily="34" charset="0"/>
                <a:cs typeface="Calibri" panose="020F0502020204030204" pitchFamily="34" charset="0"/>
              </a:rPr>
              <a:t>AT first we performed basic eda on the amazon and flipkart datasets. We saw that out of the purchases made in the respective websites, most purchases have happened in </a:t>
            </a:r>
            <a:r>
              <a:rPr lang="en-US" sz="1600" dirty="0" smtClean="0">
                <a:solidFill>
                  <a:srgbClr val="FFC000"/>
                </a:solidFill>
                <a:latin typeface="Calibri" panose="020F0502020204030204" pitchFamily="34" charset="0"/>
                <a:cs typeface="Calibri" panose="020F0502020204030204" pitchFamily="34" charset="0"/>
              </a:rPr>
              <a:t>August</a:t>
            </a:r>
            <a:r>
              <a:rPr lang="en-US" sz="1600" dirty="0" smtClean="0">
                <a:latin typeface="Calibri" panose="020F0502020204030204" pitchFamily="34" charset="0"/>
                <a:cs typeface="Calibri" panose="020F0502020204030204" pitchFamily="34" charset="0"/>
              </a:rPr>
              <a:t> for </a:t>
            </a:r>
            <a:r>
              <a:rPr lang="en-US" sz="1600" dirty="0" smtClean="0">
                <a:solidFill>
                  <a:srgbClr val="FFC000"/>
                </a:solidFill>
                <a:latin typeface="Calibri" panose="020F0502020204030204" pitchFamily="34" charset="0"/>
                <a:cs typeface="Calibri" panose="020F0502020204030204" pitchFamily="34" charset="0"/>
              </a:rPr>
              <a:t>amazon</a:t>
            </a:r>
            <a:r>
              <a:rPr lang="en-US" sz="1600" dirty="0" smtClean="0">
                <a:latin typeface="Calibri" panose="020F0502020204030204" pitchFamily="34" charset="0"/>
                <a:cs typeface="Calibri" panose="020F0502020204030204" pitchFamily="34" charset="0"/>
              </a:rPr>
              <a:t> and for </a:t>
            </a:r>
            <a:r>
              <a:rPr lang="en-US" sz="1600" dirty="0" smtClean="0">
                <a:solidFill>
                  <a:srgbClr val="FFC000"/>
                </a:solidFill>
                <a:latin typeface="Calibri" panose="020F0502020204030204" pitchFamily="34" charset="0"/>
                <a:cs typeface="Calibri" panose="020F0502020204030204" pitchFamily="34" charset="0"/>
              </a:rPr>
              <a:t>flipkart</a:t>
            </a:r>
            <a:r>
              <a:rPr lang="en-US" sz="1600" dirty="0" smtClean="0">
                <a:latin typeface="Calibri" panose="020F0502020204030204" pitchFamily="34" charset="0"/>
                <a:cs typeface="Calibri" panose="020F0502020204030204" pitchFamily="34" charset="0"/>
              </a:rPr>
              <a:t> it is </a:t>
            </a:r>
            <a:r>
              <a:rPr lang="en-US" sz="1600" dirty="0" smtClean="0">
                <a:solidFill>
                  <a:srgbClr val="FFC000"/>
                </a:solidFill>
                <a:latin typeface="Calibri" panose="020F0502020204030204" pitchFamily="34" charset="0"/>
                <a:cs typeface="Calibri" panose="020F0502020204030204" pitchFamily="34" charset="0"/>
              </a:rPr>
              <a:t>June. </a:t>
            </a:r>
            <a:r>
              <a:rPr lang="en-US" sz="1600" dirty="0" smtClean="0">
                <a:latin typeface="Calibri" panose="020F0502020204030204" pitchFamily="34" charset="0"/>
                <a:cs typeface="Calibri" panose="020F0502020204030204" pitchFamily="34" charset="0"/>
              </a:rPr>
              <a:t>We saw that the mean rating at both these places is </a:t>
            </a:r>
            <a:r>
              <a:rPr lang="en-US" sz="1600" dirty="0">
                <a:latin typeface="Calibri" panose="020F0502020204030204" pitchFamily="34" charset="0"/>
                <a:cs typeface="Calibri" panose="020F0502020204030204" pitchFamily="34" charset="0"/>
              </a:rPr>
              <a:t>almost </a:t>
            </a:r>
            <a:r>
              <a:rPr lang="en-US" sz="1600" dirty="0" smtClean="0">
                <a:latin typeface="Calibri" panose="020F0502020204030204" pitchFamily="34" charset="0"/>
                <a:cs typeface="Calibri" panose="020F0502020204030204" pitchFamily="34" charset="0"/>
              </a:rPr>
              <a:t>same(</a:t>
            </a:r>
            <a:r>
              <a:rPr lang="en-US" sz="1600" dirty="0" smtClean="0">
                <a:solidFill>
                  <a:srgbClr val="FF0000"/>
                </a:solidFill>
                <a:latin typeface="Calibri" panose="020F0502020204030204" pitchFamily="34" charset="0"/>
                <a:cs typeface="Calibri" panose="020F0502020204030204" pitchFamily="34" charset="0"/>
              </a:rPr>
              <a:t>4.7305</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a:t>
            </a:r>
            <a:r>
              <a:rPr lang="en-US" sz="1600" dirty="0" smtClean="0">
                <a:solidFill>
                  <a:srgbClr val="FF0000"/>
                </a:solidFill>
                <a:latin typeface="Calibri" panose="020F0502020204030204" pitchFamily="34" charset="0"/>
                <a:cs typeface="Calibri" panose="020F0502020204030204" pitchFamily="34" charset="0"/>
              </a:rPr>
              <a:t>4.7473 </a:t>
            </a:r>
            <a:r>
              <a:rPr lang="en-US" sz="1600" dirty="0" smtClean="0">
                <a:latin typeface="Calibri" panose="020F0502020204030204" pitchFamily="34" charset="0"/>
                <a:cs typeface="Calibri" panose="020F0502020204030204" pitchFamily="34" charset="0"/>
              </a:rPr>
              <a:t>respectively)</a:t>
            </a:r>
            <a:endParaRPr lang="en-US" sz="1600" dirty="0" smtClean="0">
              <a:solidFill>
                <a:srgbClr val="FFC000"/>
              </a:solidFill>
              <a:latin typeface="Calibri" panose="020F0502020204030204" pitchFamily="34" charset="0"/>
              <a:cs typeface="Calibri" panose="020F0502020204030204" pitchFamily="34" charset="0"/>
            </a:endParaRPr>
          </a:p>
          <a:p>
            <a:pPr marL="0" indent="0" algn="ctr">
              <a:buNone/>
            </a:pPr>
            <a:r>
              <a:rPr lang="en-US" sz="1600" b="1" dirty="0" smtClean="0">
                <a:solidFill>
                  <a:schemeClr val="tx2">
                    <a:lumMod val="50000"/>
                  </a:schemeClr>
                </a:solidFill>
                <a:latin typeface="Calibri" panose="020F0502020204030204" pitchFamily="34" charset="0"/>
                <a:cs typeface="Calibri" panose="020F0502020204030204" pitchFamily="34" charset="0"/>
              </a:rPr>
              <a:t>Distribution of ratings of amazon vs distribution of ratings of flipkart</a:t>
            </a:r>
            <a:endParaRPr lang="en-US" sz="1600" b="1" dirty="0">
              <a:solidFill>
                <a:schemeClr val="tx2">
                  <a:lumMod val="50000"/>
                </a:schemeClr>
              </a:solidFill>
              <a:latin typeface="Calibri" panose="020F0502020204030204" pitchFamily="34" charset="0"/>
              <a:cs typeface="Calibri" panose="020F0502020204030204" pitchFamily="34"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148" y="2357438"/>
            <a:ext cx="4816140" cy="4210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888" y="2357438"/>
            <a:ext cx="4743450" cy="4210050"/>
          </a:xfrm>
          <a:prstGeom prst="rect">
            <a:avLst/>
          </a:prstGeom>
        </p:spPr>
      </p:pic>
    </p:spTree>
    <p:extLst>
      <p:ext uri="{BB962C8B-B14F-4D97-AF65-F5344CB8AC3E}">
        <p14:creationId xmlns:p14="http://schemas.microsoft.com/office/powerpoint/2010/main" val="287046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14313"/>
            <a:ext cx="10364451" cy="1228725"/>
          </a:xfrm>
        </p:spPr>
        <p:txBody>
          <a:bodyPr/>
          <a:lstStyle/>
          <a:p>
            <a:r>
              <a:rPr lang="en-US" b="1" dirty="0" smtClean="0">
                <a:solidFill>
                  <a:srgbClr val="00B050"/>
                </a:solidFill>
              </a:rPr>
              <a:t>Number of purchases made by month in amazon vs flipkart</a:t>
            </a:r>
            <a:endParaRPr lang="en-US" b="1" dirty="0">
              <a:solidFill>
                <a:srgbClr val="00B050"/>
              </a:solidFill>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90575" y="1443038"/>
            <a:ext cx="4733925" cy="45529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876" y="1423988"/>
            <a:ext cx="4781550" cy="4572000"/>
          </a:xfrm>
          <a:prstGeom prst="rect">
            <a:avLst/>
          </a:prstGeom>
        </p:spPr>
      </p:pic>
    </p:spTree>
    <p:extLst>
      <p:ext uri="{BB962C8B-B14F-4D97-AF65-F5344CB8AC3E}">
        <p14:creationId xmlns:p14="http://schemas.microsoft.com/office/powerpoint/2010/main" val="217414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42888" y="114300"/>
            <a:ext cx="11034712" cy="6743700"/>
          </a:xfrm>
        </p:spPr>
        <p:txBody>
          <a:bodyPr>
            <a:normAutofit/>
          </a:bodyPr>
          <a:lstStyle/>
          <a:p>
            <a:pPr marL="0" indent="0">
              <a:buNone/>
            </a:pPr>
            <a:r>
              <a:rPr lang="en-US" sz="1800" dirty="0" smtClean="0">
                <a:latin typeface="Calibri" panose="020F0502020204030204" pitchFamily="34" charset="0"/>
                <a:cs typeface="Calibri" panose="020F0502020204030204" pitchFamily="34" charset="0"/>
              </a:rPr>
              <a:t>For generating word cloud, we have not considered the normal stopwords as well as the </a:t>
            </a:r>
            <a:r>
              <a:rPr lang="en-US" sz="1800" dirty="0">
                <a:latin typeface="Calibri" panose="020F0502020204030204" pitchFamily="34" charset="0"/>
                <a:cs typeface="Calibri" panose="020F0502020204030204" pitchFamily="34" charset="0"/>
              </a:rPr>
              <a:t>words </a:t>
            </a:r>
            <a:r>
              <a:rPr lang="en-US" sz="1800" dirty="0" smtClean="0">
                <a:solidFill>
                  <a:srgbClr val="FF0000"/>
                </a:solidFill>
                <a:latin typeface="Calibri" panose="020F0502020204030204" pitchFamily="34" charset="0"/>
                <a:cs typeface="Calibri" panose="020F0502020204030204" pitchFamily="34" charset="0"/>
              </a:rPr>
              <a:t>Flipkart, iPhone, phone, Apple, Amazon.</a:t>
            </a:r>
          </a:p>
          <a:p>
            <a:pPr marL="0" indent="0">
              <a:buNone/>
            </a:pPr>
            <a:r>
              <a:rPr lang="en-US" sz="1800" dirty="0" smtClean="0">
                <a:solidFill>
                  <a:schemeClr val="tx1">
                    <a:lumMod val="95000"/>
                    <a:lumOff val="5000"/>
                  </a:schemeClr>
                </a:solidFill>
                <a:latin typeface="Calibri" panose="020F0502020204030204" pitchFamily="34" charset="0"/>
                <a:cs typeface="Calibri" panose="020F0502020204030204" pitchFamily="34" charset="0"/>
              </a:rPr>
              <a:t>In a review about </a:t>
            </a:r>
            <a:r>
              <a:rPr lang="en-US" sz="1800" dirty="0" err="1" smtClean="0">
                <a:solidFill>
                  <a:schemeClr val="tx1">
                    <a:lumMod val="95000"/>
                    <a:lumOff val="5000"/>
                  </a:schemeClr>
                </a:solidFill>
                <a:latin typeface="Calibri" panose="020F0502020204030204" pitchFamily="34" charset="0"/>
                <a:cs typeface="Calibri" panose="020F0502020204030204" pitchFamily="34" charset="0"/>
              </a:rPr>
              <a:t>iphone</a:t>
            </a:r>
            <a:r>
              <a:rPr lang="en-US" sz="1800" dirty="0" smtClean="0">
                <a:solidFill>
                  <a:schemeClr val="tx1">
                    <a:lumMod val="95000"/>
                    <a:lumOff val="5000"/>
                  </a:schemeClr>
                </a:solidFill>
                <a:latin typeface="Calibri" panose="020F0502020204030204" pitchFamily="34" charset="0"/>
                <a:cs typeface="Calibri" panose="020F0502020204030204" pitchFamily="34" charset="0"/>
              </a:rPr>
              <a:t>, these words being very frequent don’t give us any additional useful information</a:t>
            </a:r>
            <a:endParaRPr lang="en-US" sz="1800" dirty="0" smtClean="0">
              <a:solidFill>
                <a:srgbClr val="FF0000"/>
              </a:solidFill>
              <a:latin typeface="Calibri" panose="020F0502020204030204" pitchFamily="34" charset="0"/>
              <a:cs typeface="Calibri" panose="020F0502020204030204" pitchFamily="34" charset="0"/>
            </a:endParaRPr>
          </a:p>
          <a:p>
            <a:pPr marL="0" indent="0" algn="ctr">
              <a:buNone/>
            </a:pPr>
            <a:r>
              <a:rPr lang="en-US" sz="1800" b="1" dirty="0" smtClean="0">
                <a:latin typeface="Calibri" panose="020F0502020204030204" pitchFamily="34" charset="0"/>
                <a:cs typeface="Calibri" panose="020F0502020204030204" pitchFamily="34" charset="0"/>
              </a:rPr>
              <a:t>Wordclouds for amazon and flipkart</a:t>
            </a:r>
          </a:p>
          <a:p>
            <a:pPr marL="0" indent="0">
              <a:buNone/>
            </a:pPr>
            <a:endParaRPr lang="en-US" sz="1800" b="1" dirty="0" smtClean="0">
              <a:latin typeface="Calibri" panose="020F0502020204030204" pitchFamily="34" charset="0"/>
              <a:cs typeface="Calibri" panose="020F0502020204030204" pitchFamily="34" charset="0"/>
            </a:endParaRPr>
          </a:p>
          <a:p>
            <a:pPr marL="0" indent="0" algn="ctr">
              <a:buNone/>
            </a:pPr>
            <a:endParaRPr lang="en-US" sz="18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43138"/>
            <a:ext cx="6057900" cy="46148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789" y="2243138"/>
            <a:ext cx="5891212" cy="4614862"/>
          </a:xfrm>
          <a:prstGeom prst="rect">
            <a:avLst/>
          </a:prstGeom>
        </p:spPr>
      </p:pic>
    </p:spTree>
    <p:extLst>
      <p:ext uri="{BB962C8B-B14F-4D97-AF65-F5344CB8AC3E}">
        <p14:creationId xmlns:p14="http://schemas.microsoft.com/office/powerpoint/2010/main" val="371413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00025" y="314326"/>
            <a:ext cx="11991975" cy="6543674"/>
          </a:xfrm>
        </p:spPr>
        <p:txBody>
          <a:bodyPr/>
          <a:lstStyle/>
          <a:p>
            <a:pPr marL="0" indent="0">
              <a:buNone/>
            </a:pPr>
            <a:r>
              <a:rPr lang="en-US" dirty="0" smtClean="0"/>
              <a:t>We can see that there is not much difference in both the word clouds.</a:t>
            </a:r>
          </a:p>
          <a:p>
            <a:pPr marL="0" indent="0">
              <a:buNone/>
            </a:pPr>
            <a:r>
              <a:rPr lang="en-US" dirty="0"/>
              <a:t>Prominent </a:t>
            </a:r>
            <a:r>
              <a:rPr lang="en-US" dirty="0" smtClean="0"/>
              <a:t>words(for amazon) </a:t>
            </a:r>
            <a:r>
              <a:rPr lang="en-US" dirty="0"/>
              <a:t>- good</a:t>
            </a:r>
            <a:r>
              <a:rPr lang="en-US" dirty="0" smtClean="0"/>
              <a:t>, camera, battery </a:t>
            </a:r>
            <a:r>
              <a:rPr lang="en-US" dirty="0"/>
              <a:t>life</a:t>
            </a:r>
            <a:r>
              <a:rPr lang="en-US" dirty="0" smtClean="0"/>
              <a:t>, great, android, product, great</a:t>
            </a:r>
          </a:p>
          <a:p>
            <a:pPr marL="0" indent="0">
              <a:buNone/>
            </a:pPr>
            <a:r>
              <a:rPr lang="en-US" dirty="0"/>
              <a:t>Prominent </a:t>
            </a:r>
            <a:r>
              <a:rPr lang="en-US" dirty="0" smtClean="0"/>
              <a:t>words(for flipkart) –Best, good, camera, awesome, product, battery, superb</a:t>
            </a:r>
          </a:p>
          <a:p>
            <a:pPr marL="0" indent="0">
              <a:buNone/>
            </a:pPr>
            <a:r>
              <a:rPr lang="en-US" dirty="0" smtClean="0"/>
              <a:t>We then apply countvectorizer to find the count of prominent words both the set of reviews</a:t>
            </a:r>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4" y="2790263"/>
            <a:ext cx="11744325" cy="9026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4" y="3971925"/>
            <a:ext cx="11744325" cy="7211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24" y="4972050"/>
            <a:ext cx="11744325" cy="70428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025" y="5955309"/>
            <a:ext cx="11744325" cy="733936"/>
          </a:xfrm>
          <a:prstGeom prst="rect">
            <a:avLst/>
          </a:prstGeom>
        </p:spPr>
      </p:pic>
    </p:spTree>
    <p:extLst>
      <p:ext uri="{BB962C8B-B14F-4D97-AF65-F5344CB8AC3E}">
        <p14:creationId xmlns:p14="http://schemas.microsoft.com/office/powerpoint/2010/main" val="344883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0" cy="957262"/>
          </a:xfrm>
        </p:spPr>
        <p:txBody>
          <a:bodyPr>
            <a:noAutofit/>
          </a:bodyPr>
          <a:lstStyle/>
          <a:p>
            <a:r>
              <a:rPr lang="en-US" sz="7200" dirty="0" smtClean="0">
                <a:solidFill>
                  <a:srgbClr val="002060"/>
                </a:solidFill>
              </a:rPr>
              <a:t>LSA and LDA</a:t>
            </a:r>
            <a:endParaRPr lang="en-US" sz="7200" dirty="0">
              <a:solidFill>
                <a:srgbClr val="002060"/>
              </a:solidFill>
            </a:endParaRPr>
          </a:p>
        </p:txBody>
      </p:sp>
      <p:sp>
        <p:nvSpPr>
          <p:cNvPr id="3" name="Content Placeholder 2"/>
          <p:cNvSpPr>
            <a:spLocks noGrp="1"/>
          </p:cNvSpPr>
          <p:nvPr>
            <p:ph sz="quarter" idx="13"/>
          </p:nvPr>
        </p:nvSpPr>
        <p:spPr>
          <a:xfrm>
            <a:off x="-1" y="957264"/>
            <a:ext cx="12192001" cy="6143624"/>
          </a:xfrm>
        </p:spPr>
        <p:txBody>
          <a:bodyPr/>
          <a:lstStyle/>
          <a:p>
            <a:pPr marL="0" indent="0">
              <a:buNone/>
            </a:pPr>
            <a:r>
              <a:rPr lang="en-US" dirty="0" smtClean="0">
                <a:solidFill>
                  <a:srgbClr val="002060"/>
                </a:solidFill>
                <a:latin typeface="Calibri" panose="020F0502020204030204" pitchFamily="34" charset="0"/>
                <a:cs typeface="Calibri" panose="020F0502020204030204" pitchFamily="34" charset="0"/>
              </a:rPr>
              <a:t>LSA-</a:t>
            </a:r>
            <a:r>
              <a:rPr lang="en-US" dirty="0">
                <a:solidFill>
                  <a:srgbClr val="002060"/>
                </a:solidFill>
              </a:rPr>
              <a:t>Latent semantic </a:t>
            </a:r>
            <a:r>
              <a:rPr lang="en-US" dirty="0" smtClean="0">
                <a:solidFill>
                  <a:srgbClr val="002060"/>
                </a:solidFill>
              </a:rPr>
              <a:t>analysis</a:t>
            </a:r>
            <a:r>
              <a:rPr lang="en-US" dirty="0" smtClean="0"/>
              <a:t> is a linear method that can be used to obtain the latent aspects. These latent aspects can then be used to find common topics among reviews</a:t>
            </a:r>
          </a:p>
          <a:p>
            <a:pPr marL="0" indent="0">
              <a:buNone/>
            </a:pPr>
            <a:r>
              <a:rPr lang="en-US" dirty="0" smtClean="0"/>
              <a:t>For generating the aspects via truncated </a:t>
            </a:r>
            <a:r>
              <a:rPr lang="en-US" dirty="0" err="1" smtClean="0"/>
              <a:t>svd</a:t>
            </a:r>
            <a:r>
              <a:rPr lang="en-US" dirty="0" smtClean="0"/>
              <a:t> we have used represented each review via tfidf vectors of words. The number of aspects that have been chosen for truncated </a:t>
            </a:r>
            <a:r>
              <a:rPr lang="en-US" dirty="0" err="1" smtClean="0"/>
              <a:t>svd</a:t>
            </a:r>
            <a:r>
              <a:rPr lang="en-US" dirty="0" smtClean="0"/>
              <a:t> is 5.</a:t>
            </a:r>
          </a:p>
          <a:p>
            <a:pPr marL="0" indent="0" algn="ctr">
              <a:buNone/>
            </a:pPr>
            <a:r>
              <a:rPr lang="en-US" dirty="0" smtClean="0">
                <a:latin typeface="Calibri" panose="020F0502020204030204" pitchFamily="34" charset="0"/>
                <a:cs typeface="Calibri" panose="020F0502020204030204" pitchFamily="34" charset="0"/>
              </a:rPr>
              <a:t> amazon vs flipkart</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340" y="3286124"/>
            <a:ext cx="3629025" cy="3571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068" y="3286125"/>
            <a:ext cx="3576638" cy="3603214"/>
          </a:xfrm>
          <a:prstGeom prst="rect">
            <a:avLst/>
          </a:prstGeom>
        </p:spPr>
      </p:pic>
    </p:spTree>
    <p:extLst>
      <p:ext uri="{BB962C8B-B14F-4D97-AF65-F5344CB8AC3E}">
        <p14:creationId xmlns:p14="http://schemas.microsoft.com/office/powerpoint/2010/main" val="17325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400050"/>
            <a:ext cx="12192000" cy="6457950"/>
          </a:xfrm>
        </p:spPr>
        <p:txBody>
          <a:bodyPr/>
          <a:lstStyle/>
          <a:p>
            <a:r>
              <a:rPr lang="en-US" dirty="0"/>
              <a:t>Latent Dirichlet Allocation (LDA) is an example of topic model and is used to classify text in a document to a particular </a:t>
            </a:r>
            <a:r>
              <a:rPr lang="en-US" dirty="0" smtClean="0"/>
              <a:t>topic. Unlike </a:t>
            </a:r>
            <a:r>
              <a:rPr lang="en-US" dirty="0" err="1" smtClean="0"/>
              <a:t>lsa</a:t>
            </a:r>
            <a:r>
              <a:rPr lang="en-US" dirty="0" smtClean="0"/>
              <a:t> this is non linear</a:t>
            </a:r>
          </a:p>
          <a:p>
            <a:r>
              <a:rPr lang="en-US" dirty="0" smtClean="0"/>
              <a:t>For </a:t>
            </a:r>
            <a:r>
              <a:rPr lang="en-US" dirty="0" err="1" smtClean="0"/>
              <a:t>lda</a:t>
            </a:r>
            <a:r>
              <a:rPr lang="en-US" dirty="0" smtClean="0"/>
              <a:t>, we have used the </a:t>
            </a:r>
            <a:r>
              <a:rPr lang="en-US" dirty="0" err="1" smtClean="0"/>
              <a:t>ktrain</a:t>
            </a:r>
            <a:r>
              <a:rPr lang="en-US" dirty="0" smtClean="0"/>
              <a:t> module in python</a:t>
            </a:r>
          </a:p>
          <a:p>
            <a:pPr marL="0" indent="0">
              <a:buNone/>
            </a:pPr>
            <a:r>
              <a:rPr lang="en-US" dirty="0" smtClean="0"/>
              <a:t>We have applied </a:t>
            </a:r>
            <a:r>
              <a:rPr lang="en-US" dirty="0" err="1" smtClean="0"/>
              <a:t>tsne</a:t>
            </a:r>
            <a:r>
              <a:rPr lang="en-US" dirty="0" smtClean="0"/>
              <a:t> to view clustering of similar reviews</a:t>
            </a:r>
          </a:p>
          <a:p>
            <a:pPr marL="0" indent="0" algn="ctr">
              <a:buNone/>
            </a:pPr>
            <a:r>
              <a:rPr lang="en-US" dirty="0" smtClean="0"/>
              <a:t>TSNE visualizations for amazon vs flipkart reviews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775" y="2598050"/>
            <a:ext cx="5229225" cy="425995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598050"/>
            <a:ext cx="4575502" cy="4259950"/>
          </a:xfrm>
          <a:prstGeom prst="rect">
            <a:avLst/>
          </a:prstGeom>
        </p:spPr>
      </p:pic>
    </p:spTree>
    <p:extLst>
      <p:ext uri="{BB962C8B-B14F-4D97-AF65-F5344CB8AC3E}">
        <p14:creationId xmlns:p14="http://schemas.microsoft.com/office/powerpoint/2010/main" val="5910390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186</TotalTime>
  <Words>815</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Droplet</vt:lpstr>
      <vt:lpstr>ANALYSIS OF APPLE IPHONE 13 REVIEWS ON AMAZON AND FLIPKART</vt:lpstr>
      <vt:lpstr>BUSINESS PROBLEM</vt:lpstr>
      <vt:lpstr>Data collection</vt:lpstr>
      <vt:lpstr>BASIC EDA and WordCLOUD</vt:lpstr>
      <vt:lpstr>Number of purchases made by month in amazon vs flipkart</vt:lpstr>
      <vt:lpstr>PowerPoint Presentation</vt:lpstr>
      <vt:lpstr>PowerPoint Presentation</vt:lpstr>
      <vt:lpstr>LSA and LDA</vt:lpstr>
      <vt:lpstr>PowerPoint Presentation</vt:lpstr>
      <vt:lpstr>word2vec</vt:lpstr>
      <vt:lpstr>Classification and KMEANS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APPLE IPHONE 13 REVIEWS ON AMAZON AND FLIPKART</dc:title>
  <dc:creator>User</dc:creator>
  <cp:lastModifiedBy>User</cp:lastModifiedBy>
  <cp:revision>59</cp:revision>
  <dcterms:created xsi:type="dcterms:W3CDTF">2022-09-29T14:14:42Z</dcterms:created>
  <dcterms:modified xsi:type="dcterms:W3CDTF">2022-09-29T18:29:23Z</dcterms:modified>
</cp:coreProperties>
</file>