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4" d="100"/>
          <a:sy n="104" d="100"/>
        </p:scale>
        <p:origin x="85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llenai.org/" TargetMode="External"/><Relationship Id="rId7" Type="http://schemas.openxmlformats.org/officeDocument/2006/relationships/hyperlink" Target="https://sbmi.uth.edu/"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ohsu.edu/informatics/" TargetMode="External"/><Relationship Id="rId5" Type="http://schemas.openxmlformats.org/officeDocument/2006/relationships/hyperlink" Target="https://www.nlm.nih.gov/" TargetMode="External"/><Relationship Id="rId4" Type="http://schemas.openxmlformats.org/officeDocument/2006/relationships/hyperlink" Target="http://nist.gov/"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f5f6507b6_2_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25f5f6507b6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f7eab73c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f7eab73c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1200">
                <a:solidFill>
                  <a:srgbClr val="D1D5DB"/>
                </a:solidFill>
                <a:highlight>
                  <a:srgbClr val="444654"/>
                </a:highlight>
                <a:latin typeface="Roboto"/>
                <a:ea typeface="Roboto"/>
                <a:cs typeface="Roboto"/>
                <a:sym typeface="Roboto"/>
              </a:rPr>
              <a:t>Greetings! I'm Agnideep, and I'm excited to guide you through the upcoming slides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After the implementation of the code, we get the result file, which is the ranked list of 1000 documents per topic, arranged in descending order of their ranking score. We can observe the results from the table shown.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We pass this result file to the evaluation tool called ‘Trec_eval’, which was used at the competition.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From this tool, we get the result parameters such as</a:t>
            </a:r>
            <a:endParaRPr>
              <a:solidFill>
                <a:schemeClr val="dk1"/>
              </a:solidFill>
            </a:endParaRPr>
          </a:p>
          <a:p>
            <a:pPr marL="457200" lvl="0" indent="-228600" algn="l" rtl="0">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ndcg@20 (Normalized Discounted Cumulative Gain) : It is a measure of the effectiveness of a ranking system, taking into account the position of relevant items in the ranked list.</a:t>
            </a:r>
            <a:endParaRPr>
              <a:solidFill>
                <a:schemeClr val="dk1"/>
              </a:solidFill>
            </a:endParaRPr>
          </a:p>
          <a:p>
            <a:pPr marL="457200" lvl="0" indent="-228600" algn="l" rtl="0">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MAP (Mean Average Precision): is a measure of the precision of a ranking system, taking into account the number of relevant items in the ranked list.</a:t>
            </a:r>
            <a:endParaRPr>
              <a:solidFill>
                <a:schemeClr val="dk1"/>
              </a:solidFill>
            </a:endParaRPr>
          </a:p>
          <a:p>
            <a:pPr marL="457200" lvl="0" indent="-228600" algn="l" rtl="0">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p@20 (Precision at 20)</a:t>
            </a:r>
            <a:endParaRPr>
              <a:solidFill>
                <a:schemeClr val="dk1"/>
              </a:solidFill>
            </a:endParaRPr>
          </a:p>
          <a:p>
            <a:pPr marL="457200" lvl="0" indent="-228600" algn="l" rtl="0">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Bpref (Binary Preference): a measure of how many relevant documents are ranked before irrelevant documents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We have indexed several types of corpus, considering Title, Abstract, Body and Citations and found the scores for several combinations. We identified the Title + Abs as our benchmark.</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f7eab73c8_0_8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f7eab73c8_0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t>Now let’s understand how we decided to normalize the data. As we have seen previously, that 90% of the total documents contains 0 to 150 numbers of citations, so there is a chance that enriching the corpus without normalizing it would introduce bias towards the data having higher citation counts. </a:t>
            </a:r>
            <a:endParaRPr/>
          </a:p>
          <a:p>
            <a:pPr marL="0" lvl="0" indent="0" algn="l" rtl="0">
              <a:lnSpc>
                <a:spcPct val="115000"/>
              </a:lnSpc>
              <a:spcBef>
                <a:spcPts val="1200"/>
              </a:spcBef>
              <a:spcAft>
                <a:spcPts val="0"/>
              </a:spcAft>
              <a:buClr>
                <a:schemeClr val="dk1"/>
              </a:buClr>
              <a:buSzPts val="1100"/>
              <a:buFont typeface="Arial"/>
              <a:buNone/>
            </a:pPr>
            <a:r>
              <a:rPr lang="en-GB"/>
              <a:t>So we have introduced the idea of higher and lower bounding. we adopted the notation “nc-x-y” where ‘nc’ stands for  ‘normalized citations’, “x” denotes the upper bound and “y” signifies the lower bound.</a:t>
            </a:r>
            <a:endParaRPr/>
          </a:p>
          <a:p>
            <a:pPr marL="0" lvl="0" indent="0" algn="l" rtl="0">
              <a:lnSpc>
                <a:spcPct val="115000"/>
              </a:lnSpc>
              <a:spcBef>
                <a:spcPts val="1200"/>
              </a:spcBef>
              <a:spcAft>
                <a:spcPts val="0"/>
              </a:spcAft>
              <a:buClr>
                <a:schemeClr val="dk1"/>
              </a:buClr>
              <a:buSzPts val="1100"/>
              <a:buFont typeface="Arial"/>
              <a:buNone/>
            </a:pPr>
            <a:r>
              <a:rPr lang="en-GB"/>
              <a:t>For instance, consider “x=10”. In this scenario, </a:t>
            </a:r>
            <a:r>
              <a:rPr lang="en-GB" b="1"/>
              <a:t>if </a:t>
            </a:r>
            <a:r>
              <a:rPr lang="en-GB"/>
              <a:t>the total number of words in a citation exceeds 10, we would only consider the top 10 most frequent words present in the citations. </a:t>
            </a:r>
            <a:endParaRPr/>
          </a:p>
          <a:p>
            <a:pPr marL="0" lvl="0" indent="0" algn="l" rtl="0">
              <a:lnSpc>
                <a:spcPct val="115000"/>
              </a:lnSpc>
              <a:spcBef>
                <a:spcPts val="1200"/>
              </a:spcBef>
              <a:spcAft>
                <a:spcPts val="0"/>
              </a:spcAft>
              <a:buClr>
                <a:schemeClr val="dk1"/>
              </a:buClr>
              <a:buSzPts val="1100"/>
              <a:buFont typeface="Arial"/>
              <a:buNone/>
            </a:pPr>
            <a:r>
              <a:rPr lang="en-GB"/>
              <a:t>On the other hand, when “y=10” if the total number of words in a citation falls below 10, we replicate the citation words until the total count reaches 10.</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r>
              <a:rPr lang="en-GB"/>
              <a:t>As seen in the table, we have performed several combinations of normalizations. </a:t>
            </a:r>
            <a:endParaRPr/>
          </a:p>
          <a:p>
            <a:pPr marL="0" lvl="0" indent="0" algn="l" rtl="0">
              <a:lnSpc>
                <a:spcPct val="115000"/>
              </a:lnSpc>
              <a:spcBef>
                <a:spcPts val="1200"/>
              </a:spcBef>
              <a:spcAft>
                <a:spcPts val="0"/>
              </a:spcAft>
              <a:buClr>
                <a:schemeClr val="dk1"/>
              </a:buClr>
              <a:buSzPts val="1100"/>
              <a:buFont typeface="Arial"/>
              <a:buNone/>
            </a:pPr>
            <a:r>
              <a:rPr lang="en-GB"/>
              <a:t>The scores in the table have been arranged in descending order of the nDCG score. So is the graph, which shows, </a:t>
            </a:r>
            <a:r>
              <a:rPr lang="en-GB" b="1"/>
              <a:t>how the different result parameters have changed based on different corpus by adding citation information</a:t>
            </a:r>
            <a:r>
              <a:rPr lang="en-GB"/>
              <a:t>. The corpus with ‘no citations’ comes at 6th position at the table, so most of the corpus have outperformed the benchmark score.</a:t>
            </a:r>
            <a:endParaRPr/>
          </a:p>
          <a:p>
            <a:pPr marL="0" lvl="0" indent="0" algn="l" rtl="0">
              <a:spcBef>
                <a:spcPts val="12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f7eab73c8_0_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f7eab73c8_0_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t>Now, let's look at our evaluation. For a better understanding, we have calculated the percentage change of parameters with respect to the benchmark score. We have arranged it in the descending order of the change in ndcg score. From here we can unfold interesting insights</a:t>
            </a:r>
            <a:endParaRPr/>
          </a:p>
          <a:p>
            <a:pPr marL="0" lvl="0" indent="0" algn="l" rtl="0">
              <a:spcBef>
                <a:spcPts val="12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f7eab73c8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f7eab73c8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For a clearer picture, let’s look into the clustered bar chart and identify the findings.</a:t>
            </a:r>
            <a:endParaRPr>
              <a:solidFill>
                <a:schemeClr val="dk1"/>
              </a:solidFill>
            </a:endParaRPr>
          </a:p>
          <a:p>
            <a:pPr marL="0" lvl="0" indent="-228600" algn="l" rtl="0">
              <a:lnSpc>
                <a:spcPct val="115000"/>
              </a:lnSpc>
              <a:spcBef>
                <a:spcPts val="1200"/>
              </a:spcBef>
              <a:spcAft>
                <a:spcPts val="0"/>
              </a:spcAft>
              <a:buClr>
                <a:schemeClr val="dk1"/>
              </a:buClr>
              <a:buSzPts val="1100"/>
              <a:buFont typeface="Arial"/>
              <a:buNone/>
            </a:pPr>
            <a:r>
              <a:rPr lang="en-GB">
                <a:solidFill>
                  <a:schemeClr val="dk1"/>
                </a:solidFill>
              </a:rPr>
              <a:t>1.</a:t>
            </a:r>
            <a:r>
              <a:rPr lang="en-GB" sz="700">
                <a:solidFill>
                  <a:schemeClr val="dk1"/>
                </a:solidFill>
              </a:rPr>
              <a:t>      </a:t>
            </a:r>
            <a:r>
              <a:rPr lang="en-GB">
                <a:solidFill>
                  <a:schemeClr val="dk1"/>
                </a:solidFill>
              </a:rPr>
              <a:t>One fascinating inference is, if we look at the grey bar representing bpref, It has always improved than the benchmark when citation information has been added. This means the relevant document is getting placed on top of the irrelevant ones.</a:t>
            </a:r>
            <a:endParaRPr>
              <a:solidFill>
                <a:schemeClr val="dk1"/>
              </a:solidFill>
            </a:endParaRPr>
          </a:p>
          <a:p>
            <a:pPr marL="0" lvl="0" indent="-228600" algn="l" rtl="0">
              <a:lnSpc>
                <a:spcPct val="115000"/>
              </a:lnSpc>
              <a:spcBef>
                <a:spcPts val="1200"/>
              </a:spcBef>
              <a:spcAft>
                <a:spcPts val="0"/>
              </a:spcAft>
              <a:buClr>
                <a:schemeClr val="dk1"/>
              </a:buClr>
              <a:buSzPts val="1100"/>
              <a:buFont typeface="Arial"/>
              <a:buNone/>
            </a:pPr>
            <a:r>
              <a:rPr lang="en-GB">
                <a:solidFill>
                  <a:schemeClr val="dk1"/>
                </a:solidFill>
              </a:rPr>
              <a:t>2.</a:t>
            </a:r>
            <a:r>
              <a:rPr lang="en-GB" sz="700">
                <a:solidFill>
                  <a:schemeClr val="dk1"/>
                </a:solidFill>
              </a:rPr>
              <a:t>      </a:t>
            </a:r>
            <a:r>
              <a:rPr lang="en-GB">
                <a:solidFill>
                  <a:schemeClr val="dk1"/>
                </a:solidFill>
              </a:rPr>
              <a:t>To strengthen our inference on the position of the ranking of relevant document, we can also check the blue bar representing the NDCG score. It has done improvement till nc-100-100 but further that, the score has decreased maybe due to excess information.</a:t>
            </a:r>
            <a:endParaRPr>
              <a:solidFill>
                <a:schemeClr val="dk1"/>
              </a:solidFill>
            </a:endParaRPr>
          </a:p>
          <a:p>
            <a:pPr marL="0" lvl="0" indent="-228600" algn="l" rtl="0">
              <a:lnSpc>
                <a:spcPct val="115000"/>
              </a:lnSpc>
              <a:spcBef>
                <a:spcPts val="1200"/>
              </a:spcBef>
              <a:spcAft>
                <a:spcPts val="0"/>
              </a:spcAft>
              <a:buClr>
                <a:schemeClr val="dk1"/>
              </a:buClr>
              <a:buSzPts val="1100"/>
              <a:buFont typeface="Arial"/>
              <a:buNone/>
            </a:pPr>
            <a:r>
              <a:rPr lang="en-GB">
                <a:solidFill>
                  <a:schemeClr val="dk1"/>
                </a:solidFill>
              </a:rPr>
              <a:t>3.</a:t>
            </a:r>
            <a:r>
              <a:rPr lang="en-GB" sz="700">
                <a:solidFill>
                  <a:schemeClr val="dk1"/>
                </a:solidFill>
              </a:rPr>
              <a:t>      </a:t>
            </a:r>
            <a:r>
              <a:rPr lang="en-GB">
                <a:solidFill>
                  <a:schemeClr val="dk1"/>
                </a:solidFill>
              </a:rPr>
              <a:t>However, if we look at precession measures like MAP and P@20, we unveil a tricky situation, We see that after adding citation information, it has improved for some and decreased for others. This suggests that larger citation contexts may pose challenges, potentially due to the complexities arising from an extensive number of citations. However, there is a sweet spot which can be used to push the benchmark performance in terms of precision.</a:t>
            </a:r>
            <a:endParaRPr>
              <a:solidFill>
                <a:schemeClr val="dk1"/>
              </a:solidFill>
            </a:endParaRPr>
          </a:p>
          <a:p>
            <a:pPr marL="0" lvl="0" indent="-228600" algn="l" rtl="0">
              <a:lnSpc>
                <a:spcPct val="115000"/>
              </a:lnSpc>
              <a:spcBef>
                <a:spcPts val="1200"/>
              </a:spcBef>
              <a:spcAft>
                <a:spcPts val="1200"/>
              </a:spcAft>
              <a:buNone/>
            </a:pPr>
            <a:r>
              <a:rPr lang="en-GB">
                <a:solidFill>
                  <a:schemeClr val="dk1"/>
                </a:solidFill>
              </a:rPr>
              <a:t>4.</a:t>
            </a:r>
            <a:r>
              <a:rPr lang="en-GB" sz="700">
                <a:solidFill>
                  <a:schemeClr val="dk1"/>
                </a:solidFill>
              </a:rPr>
              <a:t>     CHANGE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5f7eab73c8_0_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5f7eab73c8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22860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228600" algn="l" rtl="0">
              <a:lnSpc>
                <a:spcPct val="115000"/>
              </a:lnSpc>
              <a:spcBef>
                <a:spcPts val="1200"/>
              </a:spcBef>
              <a:spcAft>
                <a:spcPts val="0"/>
              </a:spcAft>
              <a:buClr>
                <a:schemeClr val="dk1"/>
              </a:buClr>
              <a:buSzPts val="1100"/>
              <a:buFont typeface="Arial"/>
              <a:buNone/>
            </a:pPr>
            <a:r>
              <a:rPr lang="en-GB">
                <a:solidFill>
                  <a:schemeClr val="dk1"/>
                </a:solidFill>
              </a:rPr>
              <a:t>4.</a:t>
            </a:r>
            <a:r>
              <a:rPr lang="en-GB" sz="700">
                <a:solidFill>
                  <a:schemeClr val="dk1"/>
                </a:solidFill>
              </a:rPr>
              <a:t>      </a:t>
            </a:r>
            <a:r>
              <a:rPr lang="en-GB">
                <a:solidFill>
                  <a:schemeClr val="dk1"/>
                </a:solidFill>
              </a:rPr>
              <a:t>Notably, we observe that introducing a lower boundary while normalising the citation data adversely impacts the retrieval scores. The top-performing corpus reveals no implementation of lower boundaries. A striking comparison between nc-50-0 and nc-50-50 shows that nc-50-0 outperforms its counterpart in all aspects. This suggests that duplicating the citation information to enhance its weight backfires, as it may accumulate redundant data, consequently compromising the corpus's quality.</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f5f6507b6_2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25f5f6507b6_2_20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GB">
                <a:solidFill>
                  <a:schemeClr val="dk1"/>
                </a:solidFill>
              </a:rPr>
              <a:t>Now, coming to the conclusion and the future scope of our project. </a:t>
            </a:r>
            <a:endParaRPr>
              <a:solidFill>
                <a:schemeClr val="dk1"/>
              </a:solidFill>
            </a:endParaRPr>
          </a:p>
          <a:p>
            <a:pPr marL="0" lvl="0" indent="0" algn="l" rtl="0">
              <a:lnSpc>
                <a:spcPct val="115000"/>
              </a:lnSpc>
              <a:spcBef>
                <a:spcPts val="1200"/>
              </a:spcBef>
              <a:spcAft>
                <a:spcPts val="0"/>
              </a:spcAft>
              <a:buNone/>
            </a:pPr>
            <a:r>
              <a:rPr lang="en-GB">
                <a:solidFill>
                  <a:schemeClr val="dk1"/>
                </a:solidFill>
              </a:rPr>
              <a:t>Through our practicum, we successfully pursued our research question: “Can we enhance the baseline score by enriching the corpus with added citation information?”</a:t>
            </a:r>
            <a:endParaRPr>
              <a:solidFill>
                <a:schemeClr val="dk1"/>
              </a:solidFill>
            </a:endParaRPr>
          </a:p>
          <a:p>
            <a:pPr marL="457200" lvl="0" indent="-304800" algn="l" rtl="0">
              <a:lnSpc>
                <a:spcPct val="115000"/>
              </a:lnSpc>
              <a:spcBef>
                <a:spcPts val="1200"/>
              </a:spcBef>
              <a:spcAft>
                <a:spcPts val="0"/>
              </a:spcAft>
              <a:buClr>
                <a:schemeClr val="dk1"/>
              </a:buClr>
              <a:buSzPts val="1200"/>
              <a:buChar char="•"/>
            </a:pPr>
            <a:r>
              <a:rPr lang="en-GB">
                <a:solidFill>
                  <a:schemeClr val="dk1"/>
                </a:solidFill>
              </a:rPr>
              <a:t>Our findings showcased promising outcomes, as we enriched the corpus with citation information, we yielded noticeable improvements in the baseline score. However, too much extra citation information can become counter-productive and hamper system performance. With optimum tuning we could attent 9% increase in ndcg and 12% increase in MAP score.</a:t>
            </a:r>
            <a:endParaRPr>
              <a:solidFill>
                <a:schemeClr val="dk1"/>
              </a:solidFill>
            </a:endParaRPr>
          </a:p>
          <a:p>
            <a:pPr marL="457200" lvl="0" indent="-304800" algn="l" rtl="0">
              <a:lnSpc>
                <a:spcPct val="115000"/>
              </a:lnSpc>
              <a:spcBef>
                <a:spcPts val="0"/>
              </a:spcBef>
              <a:spcAft>
                <a:spcPts val="0"/>
              </a:spcAft>
              <a:buClr>
                <a:schemeClr val="dk1"/>
              </a:buClr>
              <a:buSzPts val="1200"/>
              <a:buChar char="•"/>
            </a:pPr>
            <a:r>
              <a:rPr lang="en-GB">
                <a:solidFill>
                  <a:schemeClr val="dk1"/>
                </a:solidFill>
              </a:rPr>
              <a:t>Coming to Future scope,</a:t>
            </a:r>
            <a:endParaRPr>
              <a:solidFill>
                <a:schemeClr val="dk1"/>
              </a:solidFill>
            </a:endParaRPr>
          </a:p>
          <a:p>
            <a:pPr marL="457200" lvl="0" indent="-304800" algn="l" rtl="0">
              <a:lnSpc>
                <a:spcPct val="115000"/>
              </a:lnSpc>
              <a:spcBef>
                <a:spcPts val="0"/>
              </a:spcBef>
              <a:spcAft>
                <a:spcPts val="0"/>
              </a:spcAft>
              <a:buClr>
                <a:schemeClr val="dk1"/>
              </a:buClr>
              <a:buSzPts val="1200"/>
              <a:buChar char="•"/>
            </a:pPr>
            <a:r>
              <a:rPr lang="en-GB">
                <a:solidFill>
                  <a:schemeClr val="dk1"/>
                </a:solidFill>
              </a:rPr>
              <a:t>1.</a:t>
            </a:r>
            <a:r>
              <a:rPr lang="en-GB" sz="700">
                <a:solidFill>
                  <a:schemeClr val="dk1"/>
                </a:solidFill>
              </a:rPr>
              <a:t>      </a:t>
            </a:r>
            <a:r>
              <a:rPr lang="en-GB">
                <a:solidFill>
                  <a:schemeClr val="dk1"/>
                </a:solidFill>
              </a:rPr>
              <a:t>Can be used for fine-tuning models by boosting that extra mile, by optimally adding citation information.</a:t>
            </a:r>
            <a:endParaRPr>
              <a:solidFill>
                <a:schemeClr val="dk1"/>
              </a:solidFill>
            </a:endParaRPr>
          </a:p>
          <a:p>
            <a:pPr marL="457200" lvl="0" indent="-304800" algn="l" rtl="0">
              <a:lnSpc>
                <a:spcPct val="115000"/>
              </a:lnSpc>
              <a:spcBef>
                <a:spcPts val="0"/>
              </a:spcBef>
              <a:spcAft>
                <a:spcPts val="0"/>
              </a:spcAft>
              <a:buClr>
                <a:schemeClr val="dk1"/>
              </a:buClr>
              <a:buSzPts val="1200"/>
              <a:buChar char="•"/>
            </a:pPr>
            <a:r>
              <a:rPr lang="en-GB">
                <a:solidFill>
                  <a:schemeClr val="dk1"/>
                </a:solidFill>
              </a:rPr>
              <a:t>2.</a:t>
            </a:r>
            <a:r>
              <a:rPr lang="en-GB" sz="700">
                <a:solidFill>
                  <a:schemeClr val="dk1"/>
                </a:solidFill>
              </a:rPr>
              <a:t>      </a:t>
            </a:r>
            <a:r>
              <a:rPr lang="en-GB">
                <a:solidFill>
                  <a:schemeClr val="dk1"/>
                </a:solidFill>
              </a:rPr>
              <a:t>Further research can be done on techniques used in normalization. Ex, instead of using just the frequency, tf-idf score can be explored.</a:t>
            </a:r>
            <a:endParaRPr>
              <a:solidFill>
                <a:schemeClr val="dk1"/>
              </a:solidFill>
            </a:endParaRPr>
          </a:p>
          <a:p>
            <a:pPr marL="457200" lvl="0" indent="-304800" algn="l" rtl="0">
              <a:lnSpc>
                <a:spcPct val="115000"/>
              </a:lnSpc>
              <a:spcBef>
                <a:spcPts val="0"/>
              </a:spcBef>
              <a:spcAft>
                <a:spcPts val="0"/>
              </a:spcAft>
              <a:buClr>
                <a:schemeClr val="dk1"/>
              </a:buClr>
              <a:buSzPts val="1200"/>
              <a:buChar char="•"/>
            </a:pPr>
            <a:r>
              <a:rPr lang="en-GB">
                <a:solidFill>
                  <a:schemeClr val="dk1"/>
                </a:solidFill>
              </a:rPr>
              <a:t>3.</a:t>
            </a:r>
            <a:r>
              <a:rPr lang="en-GB" sz="700">
                <a:solidFill>
                  <a:schemeClr val="dk1"/>
                </a:solidFill>
              </a:rPr>
              <a:t>      </a:t>
            </a:r>
            <a:r>
              <a:rPr lang="en-GB">
                <a:solidFill>
                  <a:schemeClr val="dk1"/>
                </a:solidFill>
              </a:rPr>
              <a:t>We can explore methods to handle larger and more diverse citation datasets efficiently to ensure practical applicability in real-world information retrieval scenarios</a:t>
            </a:r>
            <a:endParaRPr>
              <a:solidFill>
                <a:schemeClr val="dk1"/>
              </a:solidFill>
            </a:endParaRPr>
          </a:p>
          <a:p>
            <a:pPr marL="457200" lvl="0" indent="-304800" algn="l" rtl="0">
              <a:lnSpc>
                <a:spcPct val="115000"/>
              </a:lnSpc>
              <a:spcBef>
                <a:spcPts val="0"/>
              </a:spcBef>
              <a:spcAft>
                <a:spcPts val="0"/>
              </a:spcAft>
              <a:buClr>
                <a:schemeClr val="dk1"/>
              </a:buClr>
              <a:buSzPts val="1200"/>
              <a:buChar char="•"/>
            </a:pPr>
            <a:r>
              <a:rPr lang="en-GB">
                <a:solidFill>
                  <a:schemeClr val="dk1"/>
                </a:solidFill>
              </a:rPr>
              <a:t>4.</a:t>
            </a:r>
            <a:r>
              <a:rPr lang="en-GB" sz="700">
                <a:solidFill>
                  <a:schemeClr val="dk1"/>
                </a:solidFill>
              </a:rPr>
              <a:t>      </a:t>
            </a:r>
            <a:r>
              <a:rPr lang="en-GB">
                <a:solidFill>
                  <a:schemeClr val="dk1"/>
                </a:solidFill>
              </a:rPr>
              <a:t> We can use more advanced state-of-the-art technologies with the enriched corpus to yield even better results.</a:t>
            </a:r>
            <a:endParaRPr>
              <a:solidFill>
                <a:schemeClr val="dk1"/>
              </a:solidFill>
            </a:endParaRPr>
          </a:p>
          <a:p>
            <a:pPr marL="171450" lvl="0" indent="-165100" algn="l" rtl="0">
              <a:spcBef>
                <a:spcPts val="0"/>
              </a:spcBef>
              <a:spcAft>
                <a:spcPts val="0"/>
              </a:spcAft>
              <a:buSzPts val="1100"/>
              <a:buChar char="•"/>
            </a:pPr>
            <a:endParaRPr/>
          </a:p>
        </p:txBody>
      </p:sp>
      <p:sp>
        <p:nvSpPr>
          <p:cNvPr id="219" name="Google Shape;219;g25f5f6507b6_2_20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f7eab73c8_0_2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f7eab73c8_0_2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400" b="1">
                <a:solidFill>
                  <a:schemeClr val="dk1"/>
                </a:solidFill>
                <a:latin typeface="Lato"/>
                <a:ea typeface="Lato"/>
                <a:cs typeface="Lato"/>
                <a:sym typeface="Lato"/>
              </a:rPr>
              <a:t>NOTE: </a:t>
            </a:r>
            <a:r>
              <a:rPr lang="en-GB" sz="1400">
                <a:solidFill>
                  <a:schemeClr val="dk1"/>
                </a:solidFill>
                <a:latin typeface="Lato"/>
                <a:ea typeface="Lato"/>
                <a:cs typeface="Lato"/>
                <a:sym typeface="Lato"/>
              </a:rPr>
              <a:t> The meeting on 2023-05-09 is marked ‘Unsatisfactory’ by </a:t>
            </a:r>
            <a:r>
              <a:rPr lang="en-GB" sz="1400" b="1">
                <a:solidFill>
                  <a:schemeClr val="dk1"/>
                </a:solidFill>
                <a:latin typeface="Lato"/>
                <a:ea typeface="Lato"/>
                <a:cs typeface="Lato"/>
                <a:sym typeface="Lato"/>
              </a:rPr>
              <a:t>mistake</a:t>
            </a:r>
            <a:r>
              <a:rPr lang="en-GB" sz="1400">
                <a:solidFill>
                  <a:schemeClr val="dk1"/>
                </a:solidFill>
                <a:latin typeface="Lato"/>
                <a:ea typeface="Lato"/>
                <a:cs typeface="Lato"/>
                <a:sym typeface="Lato"/>
              </a:rPr>
              <a:t>,As suggested by our mentor,  it should be </a:t>
            </a:r>
            <a:r>
              <a:rPr lang="en-GB" sz="1400" b="1">
                <a:solidFill>
                  <a:schemeClr val="dk1"/>
                </a:solidFill>
                <a:latin typeface="Lato"/>
                <a:ea typeface="Lato"/>
                <a:cs typeface="Lato"/>
                <a:sym typeface="Lato"/>
              </a:rPr>
              <a:t>‘Satisfactory’ </a:t>
            </a:r>
            <a:r>
              <a:rPr lang="en-GB" sz="1400">
                <a:solidFill>
                  <a:schemeClr val="dk1"/>
                </a:solidFill>
                <a:latin typeface="Lato"/>
                <a:ea typeface="Lato"/>
                <a:cs typeface="Lato"/>
                <a:sym typeface="Lato"/>
              </a:rPr>
              <a:t>instead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f7eab73c8_0_26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f7eab73c8_0_2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f5f6507b6_2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25f5f6507b6_2_10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GB" sz="1200">
                <a:solidFill>
                  <a:srgbClr val="333333"/>
                </a:solidFill>
              </a:rPr>
              <a:t>1)	Before heading towards our first slide, I would like to give a brief idea about what is information retrieval?</a:t>
            </a:r>
            <a:endParaRPr sz="1200">
              <a:solidFill>
                <a:srgbClr val="333333"/>
              </a:solidFill>
            </a:endParaRPr>
          </a:p>
          <a:p>
            <a:pPr marL="0" lvl="0" indent="457200" algn="l" rtl="0">
              <a:lnSpc>
                <a:spcPct val="115000"/>
              </a:lnSpc>
              <a:spcBef>
                <a:spcPts val="0"/>
              </a:spcBef>
              <a:spcAft>
                <a:spcPts val="0"/>
              </a:spcAft>
              <a:buNone/>
            </a:pPr>
            <a:r>
              <a:rPr lang="en-GB" sz="1200">
                <a:solidFill>
                  <a:srgbClr val="333333"/>
                </a:solidFill>
              </a:rPr>
              <a:t>So, Information retrieval (IR) refers to the process of retrieving relevant information from a collection of </a:t>
            </a:r>
            <a:endParaRPr sz="1200">
              <a:solidFill>
                <a:srgbClr val="333333"/>
              </a:solidFill>
            </a:endParaRPr>
          </a:p>
          <a:p>
            <a:pPr marL="457200" lvl="0" indent="0" algn="l" rtl="0">
              <a:lnSpc>
                <a:spcPct val="115000"/>
              </a:lnSpc>
              <a:spcBef>
                <a:spcPts val="0"/>
              </a:spcBef>
              <a:spcAft>
                <a:spcPts val="0"/>
              </a:spcAft>
              <a:buNone/>
            </a:pPr>
            <a:r>
              <a:rPr lang="en-GB" sz="1200">
                <a:solidFill>
                  <a:srgbClr val="333333"/>
                </a:solidFill>
              </a:rPr>
              <a:t>documents or data based on a user's query. For instance-web search engine, e-commerce platforms, email search, </a:t>
            </a:r>
            <a:endParaRPr sz="1200">
              <a:solidFill>
                <a:srgbClr val="333333"/>
              </a:solidFill>
            </a:endParaRPr>
          </a:p>
          <a:p>
            <a:pPr marL="457200" lvl="0" indent="0" algn="l" rtl="0">
              <a:lnSpc>
                <a:spcPct val="115000"/>
              </a:lnSpc>
              <a:spcBef>
                <a:spcPts val="0"/>
              </a:spcBef>
              <a:spcAft>
                <a:spcPts val="0"/>
              </a:spcAft>
              <a:buNone/>
            </a:pPr>
            <a:r>
              <a:rPr lang="en-GB" sz="1200">
                <a:solidFill>
                  <a:srgbClr val="333333"/>
                </a:solidFill>
              </a:rPr>
              <a:t>social media platforms all of them uses information retrieval. </a:t>
            </a:r>
            <a:endParaRPr sz="1200">
              <a:solidFill>
                <a:srgbClr val="333333"/>
              </a:solidFill>
            </a:endParaRPr>
          </a:p>
          <a:p>
            <a:pPr marL="457200" lvl="0" indent="0" algn="l" rtl="0">
              <a:lnSpc>
                <a:spcPct val="115000"/>
              </a:lnSpc>
              <a:spcBef>
                <a:spcPts val="0"/>
              </a:spcBef>
              <a:spcAft>
                <a:spcPts val="0"/>
              </a:spcAft>
              <a:buNone/>
            </a:pPr>
            <a:endParaRPr sz="1200">
              <a:solidFill>
                <a:srgbClr val="333333"/>
              </a:solidFill>
            </a:endParaRPr>
          </a:p>
          <a:p>
            <a:pPr marL="0" lvl="0" indent="0" algn="l" rtl="0">
              <a:lnSpc>
                <a:spcPct val="115000"/>
              </a:lnSpc>
              <a:spcBef>
                <a:spcPts val="0"/>
              </a:spcBef>
              <a:spcAft>
                <a:spcPts val="0"/>
              </a:spcAft>
              <a:buNone/>
            </a:pPr>
            <a:r>
              <a:rPr lang="en-GB" sz="1200">
                <a:solidFill>
                  <a:srgbClr val="333333"/>
                </a:solidFill>
              </a:rPr>
              <a:t>2)	Now let us move towards our first slide which is the introduction. The COVID-19 pandemic brought not only</a:t>
            </a:r>
            <a:endParaRPr sz="1200">
              <a:solidFill>
                <a:srgbClr val="333333"/>
              </a:solidFill>
            </a:endParaRPr>
          </a:p>
          <a:p>
            <a:pPr marL="457200" lvl="0" indent="0" algn="l" rtl="0">
              <a:lnSpc>
                <a:spcPct val="115000"/>
              </a:lnSpc>
              <a:spcBef>
                <a:spcPts val="0"/>
              </a:spcBef>
              <a:spcAft>
                <a:spcPts val="0"/>
              </a:spcAft>
              <a:buNone/>
            </a:pPr>
            <a:r>
              <a:rPr lang="en-GB" sz="1200">
                <a:solidFill>
                  <a:srgbClr val="333333"/>
                </a:solidFill>
              </a:rPr>
              <a:t>a health crisis but also a significant challenge in managing and disseminating accurate and timely information. </a:t>
            </a:r>
            <a:endParaRPr sz="1200">
              <a:solidFill>
                <a:srgbClr val="333333"/>
              </a:solidFill>
            </a:endParaRPr>
          </a:p>
          <a:p>
            <a:pPr marL="457200" lvl="0" indent="0" algn="l" rtl="0">
              <a:lnSpc>
                <a:spcPct val="115000"/>
              </a:lnSpc>
              <a:spcBef>
                <a:spcPts val="0"/>
              </a:spcBef>
              <a:spcAft>
                <a:spcPts val="0"/>
              </a:spcAft>
              <a:buNone/>
            </a:pPr>
            <a:endParaRPr sz="1200">
              <a:solidFill>
                <a:srgbClr val="333333"/>
              </a:solidFill>
            </a:endParaRPr>
          </a:p>
          <a:p>
            <a:pPr marL="0" lvl="0" indent="0" algn="l" rtl="0">
              <a:lnSpc>
                <a:spcPct val="115000"/>
              </a:lnSpc>
              <a:spcBef>
                <a:spcPts val="0"/>
              </a:spcBef>
              <a:spcAft>
                <a:spcPts val="0"/>
              </a:spcAft>
              <a:buNone/>
            </a:pPr>
            <a:r>
              <a:rPr lang="en-GB" sz="1200">
                <a:solidFill>
                  <a:srgbClr val="333333"/>
                </a:solidFill>
              </a:rPr>
              <a:t>3) 	To address and solve this information challenge, the TREC COVID Challenge was introduced.</a:t>
            </a:r>
            <a:endParaRPr sz="1200">
              <a:solidFill>
                <a:srgbClr val="333333"/>
              </a:solidFill>
            </a:endParaRPr>
          </a:p>
          <a:p>
            <a:pPr marL="457200" lvl="0" indent="0" algn="l" rtl="0">
              <a:lnSpc>
                <a:spcPct val="115000"/>
              </a:lnSpc>
              <a:spcBef>
                <a:spcPts val="0"/>
              </a:spcBef>
              <a:spcAft>
                <a:spcPts val="0"/>
              </a:spcAft>
              <a:buNone/>
            </a:pPr>
            <a:r>
              <a:rPr lang="en-GB" sz="1200">
                <a:solidFill>
                  <a:srgbClr val="333333"/>
                </a:solidFill>
              </a:rPr>
              <a:t>(I will give the overview of this competition in the further slide.) </a:t>
            </a:r>
            <a:endParaRPr sz="1200">
              <a:solidFill>
                <a:srgbClr val="333333"/>
              </a:solidFill>
            </a:endParaRPr>
          </a:p>
          <a:p>
            <a:pPr marL="457200" lvl="0" indent="0" algn="l" rtl="0">
              <a:lnSpc>
                <a:spcPct val="115000"/>
              </a:lnSpc>
              <a:spcBef>
                <a:spcPts val="0"/>
              </a:spcBef>
              <a:spcAft>
                <a:spcPts val="0"/>
              </a:spcAft>
              <a:buNone/>
            </a:pPr>
            <a:endParaRPr sz="1200">
              <a:solidFill>
                <a:srgbClr val="333333"/>
              </a:solidFill>
            </a:endParaRPr>
          </a:p>
          <a:p>
            <a:pPr marL="0" lvl="0" indent="0" algn="l" rtl="0">
              <a:lnSpc>
                <a:spcPct val="115000"/>
              </a:lnSpc>
              <a:spcBef>
                <a:spcPts val="0"/>
              </a:spcBef>
              <a:spcAft>
                <a:spcPts val="0"/>
              </a:spcAft>
              <a:buNone/>
            </a:pPr>
            <a:r>
              <a:rPr lang="en-GB" sz="1200">
                <a:solidFill>
                  <a:srgbClr val="333333"/>
                </a:solidFill>
              </a:rPr>
              <a:t>4)	The primary objective of our research is to explore ways to enhance information retrieval systems using </a:t>
            </a:r>
            <a:endParaRPr sz="1200">
              <a:solidFill>
                <a:srgbClr val="333333"/>
              </a:solidFill>
            </a:endParaRPr>
          </a:p>
          <a:p>
            <a:pPr marL="457200" lvl="0" indent="0" algn="l" rtl="0">
              <a:lnSpc>
                <a:spcPct val="115000"/>
              </a:lnSpc>
              <a:spcBef>
                <a:spcPts val="0"/>
              </a:spcBef>
              <a:spcAft>
                <a:spcPts val="0"/>
              </a:spcAft>
              <a:buNone/>
            </a:pPr>
            <a:r>
              <a:rPr lang="en-GB" sz="1200">
                <a:solidFill>
                  <a:srgbClr val="333333"/>
                </a:solidFill>
              </a:rPr>
              <a:t>citation analysis and that leads us to our central research question, driving this study that whether </a:t>
            </a:r>
            <a:endParaRPr sz="1200">
              <a:solidFill>
                <a:srgbClr val="333333"/>
              </a:solidFill>
            </a:endParaRPr>
          </a:p>
          <a:p>
            <a:pPr marL="457200" lvl="0" indent="0" algn="l" rtl="0">
              <a:lnSpc>
                <a:spcPct val="115000"/>
              </a:lnSpc>
              <a:spcBef>
                <a:spcPts val="0"/>
              </a:spcBef>
              <a:spcAft>
                <a:spcPts val="0"/>
              </a:spcAft>
              <a:buNone/>
            </a:pPr>
            <a:r>
              <a:rPr lang="en-GB" sz="1200">
                <a:solidFill>
                  <a:srgbClr val="333333"/>
                </a:solidFill>
              </a:rPr>
              <a:t>augmenting the corpus with citations could lead to an improvement in the retrieval score obtained </a:t>
            </a:r>
            <a:endParaRPr sz="1200">
              <a:solidFill>
                <a:srgbClr val="333333"/>
              </a:solidFill>
            </a:endParaRPr>
          </a:p>
          <a:p>
            <a:pPr marL="457200" lvl="0" indent="0" algn="l" rtl="0">
              <a:lnSpc>
                <a:spcPct val="115000"/>
              </a:lnSpc>
              <a:spcBef>
                <a:spcPts val="0"/>
              </a:spcBef>
              <a:spcAft>
                <a:spcPts val="0"/>
              </a:spcAft>
              <a:buNone/>
            </a:pPr>
            <a:r>
              <a:rPr lang="en-GB" sz="1200">
                <a:solidFill>
                  <a:srgbClr val="333333"/>
                </a:solidFill>
              </a:rPr>
              <a:t>through the BM25 system. </a:t>
            </a:r>
            <a:endParaRPr sz="1200">
              <a:solidFill>
                <a:srgbClr val="333333"/>
              </a:solidFill>
            </a:endParaRPr>
          </a:p>
          <a:p>
            <a:pPr marL="457200" lvl="0" indent="0" algn="l" rtl="0">
              <a:lnSpc>
                <a:spcPct val="115000"/>
              </a:lnSpc>
              <a:spcBef>
                <a:spcPts val="0"/>
              </a:spcBef>
              <a:spcAft>
                <a:spcPts val="0"/>
              </a:spcAft>
              <a:buNone/>
            </a:pPr>
            <a:endParaRPr sz="1200">
              <a:solidFill>
                <a:srgbClr val="333333"/>
              </a:solidFill>
            </a:endParaRPr>
          </a:p>
          <a:p>
            <a:pPr marL="0" lvl="0" indent="0" algn="l" rtl="0">
              <a:lnSpc>
                <a:spcPct val="115000"/>
              </a:lnSpc>
              <a:spcBef>
                <a:spcPts val="0"/>
              </a:spcBef>
              <a:spcAft>
                <a:spcPts val="0"/>
              </a:spcAft>
              <a:buNone/>
            </a:pPr>
            <a:r>
              <a:rPr lang="en-GB" sz="1200">
                <a:solidFill>
                  <a:srgbClr val="333333"/>
                </a:solidFill>
              </a:rPr>
              <a:t>5)	To evaluate our approach, we have used TREC-Eval framework and we will discuss </a:t>
            </a:r>
            <a:endParaRPr sz="1200">
              <a:solidFill>
                <a:srgbClr val="333333"/>
              </a:solidFill>
            </a:endParaRPr>
          </a:p>
          <a:p>
            <a:pPr marL="457200" lvl="0" indent="0" algn="l" rtl="0">
              <a:lnSpc>
                <a:spcPct val="115000"/>
              </a:lnSpc>
              <a:spcBef>
                <a:spcPts val="0"/>
              </a:spcBef>
              <a:spcAft>
                <a:spcPts val="0"/>
              </a:spcAft>
              <a:buNone/>
            </a:pPr>
            <a:r>
              <a:rPr lang="en-GB" sz="1200">
                <a:solidFill>
                  <a:srgbClr val="333333"/>
                </a:solidFill>
              </a:rPr>
              <a:t>about the framework later in the slides.</a:t>
            </a:r>
            <a:endParaRPr sz="1200">
              <a:solidFill>
                <a:srgbClr val="333333"/>
              </a:solidFill>
            </a:endParaRPr>
          </a:p>
          <a:p>
            <a:pPr marL="457200" lvl="0" indent="0" algn="l" rtl="0">
              <a:lnSpc>
                <a:spcPct val="115000"/>
              </a:lnSpc>
              <a:spcBef>
                <a:spcPts val="0"/>
              </a:spcBef>
              <a:spcAft>
                <a:spcPts val="0"/>
              </a:spcAft>
              <a:buNone/>
            </a:pPr>
            <a:endParaRPr sz="1200">
              <a:solidFill>
                <a:srgbClr val="333333"/>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endParaRPr/>
          </a:p>
        </p:txBody>
      </p:sp>
      <p:sp>
        <p:nvSpPr>
          <p:cNvPr id="98" name="Google Shape;98;g25f5f6507b6_2_10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f5f6507b6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g25f5f6507b6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This slide is about our project’s brief  summary wherein</a:t>
            </a:r>
            <a:r>
              <a:rPr lang="en-GB">
                <a:highlight>
                  <a:schemeClr val="lt2"/>
                </a:highlight>
              </a:rPr>
              <a:t> </a:t>
            </a:r>
            <a:r>
              <a:rPr lang="en-GB">
                <a:solidFill>
                  <a:schemeClr val="dk1"/>
                </a:solidFill>
                <a:highlight>
                  <a:srgbClr val="F3F3F3"/>
                </a:highlight>
              </a:rPr>
              <a:t>we aimed to leverage citation analysis to enhance IR in the context of the TREC-COVID Challenge. </a:t>
            </a:r>
            <a:endParaRPr>
              <a:solidFill>
                <a:schemeClr val="dk1"/>
              </a:solidFill>
              <a:highlight>
                <a:srgbClr val="F3F3F3"/>
              </a:highlight>
            </a:endParaRPr>
          </a:p>
          <a:p>
            <a:pPr marL="0" lvl="0" indent="0" algn="l" rtl="0">
              <a:spcBef>
                <a:spcPts val="0"/>
              </a:spcBef>
              <a:spcAft>
                <a:spcPts val="0"/>
              </a:spcAft>
              <a:buNone/>
            </a:pPr>
            <a:endParaRPr>
              <a:solidFill>
                <a:schemeClr val="dk1"/>
              </a:solidFill>
              <a:highlight>
                <a:srgbClr val="F3F3F3"/>
              </a:highlight>
            </a:endParaRPr>
          </a:p>
          <a:p>
            <a:pPr marL="0" lvl="0" indent="0" algn="l" rtl="0">
              <a:spcBef>
                <a:spcPts val="0"/>
              </a:spcBef>
              <a:spcAft>
                <a:spcPts val="0"/>
              </a:spcAft>
              <a:buNone/>
            </a:pPr>
            <a:r>
              <a:rPr lang="en-GB">
                <a:solidFill>
                  <a:schemeClr val="dk1"/>
                </a:solidFill>
                <a:highlight>
                  <a:srgbClr val="F3F3F3"/>
                </a:highlight>
              </a:rPr>
              <a:t>We have tried to achieved it by  replicating the benchmark using the Okapi BM25 system and evaluating their results through the TREC-Eval framework,</a:t>
            </a:r>
            <a:endParaRPr>
              <a:solidFill>
                <a:schemeClr val="dk1"/>
              </a:solidFill>
              <a:highlight>
                <a:srgbClr val="F3F3F3"/>
              </a:highlight>
            </a:endParaRPr>
          </a:p>
          <a:p>
            <a:pPr marL="0" lvl="0" indent="0" algn="l" rtl="0">
              <a:spcBef>
                <a:spcPts val="0"/>
              </a:spcBef>
              <a:spcAft>
                <a:spcPts val="0"/>
              </a:spcAft>
              <a:buNone/>
            </a:pPr>
            <a:r>
              <a:rPr lang="en-GB">
                <a:solidFill>
                  <a:schemeClr val="dk1"/>
                </a:solidFill>
                <a:highlight>
                  <a:srgbClr val="F3F3F3"/>
                </a:highlight>
              </a:rPr>
              <a:t>we  sought to determine if the inclusion of citations could positively impact retrieval scores. </a:t>
            </a:r>
            <a:endParaRPr sz="1000">
              <a:solidFill>
                <a:schemeClr val="dk1"/>
              </a:solidFill>
              <a:highlight>
                <a:srgbClr val="F3F3F3"/>
              </a:highlight>
            </a:endParaRPr>
          </a:p>
          <a:p>
            <a:pPr marL="0" lvl="0" indent="0" algn="l" rtl="0">
              <a:lnSpc>
                <a:spcPct val="115000"/>
              </a:lnSpc>
              <a:spcBef>
                <a:spcPts val="0"/>
              </a:spcBef>
              <a:spcAft>
                <a:spcPts val="0"/>
              </a:spcAft>
              <a:buSzPts val="1100"/>
              <a:buNone/>
            </a:pPr>
            <a:endParaRPr>
              <a:solidFill>
                <a:schemeClr val="dk1"/>
              </a:solidFill>
              <a:highlight>
                <a:srgbClr val="F3F3F3"/>
              </a:highlight>
            </a:endParaRPr>
          </a:p>
          <a:p>
            <a:pPr marL="0" lvl="0" indent="0" algn="l" rtl="0">
              <a:lnSpc>
                <a:spcPct val="115000"/>
              </a:lnSpc>
              <a:spcBef>
                <a:spcPts val="0"/>
              </a:spcBef>
              <a:spcAft>
                <a:spcPts val="0"/>
              </a:spcAft>
              <a:buSzPts val="1100"/>
              <a:buNone/>
            </a:pPr>
            <a:r>
              <a:rPr lang="en-GB">
                <a:solidFill>
                  <a:schemeClr val="dk1"/>
                </a:solidFill>
                <a:highlight>
                  <a:srgbClr val="F3F3F3"/>
                </a:highlight>
              </a:rPr>
              <a:t>Initially the code was implemented on Jupyter notebook.</a:t>
            </a:r>
            <a:endParaRPr>
              <a:solidFill>
                <a:schemeClr val="dk1"/>
              </a:solidFill>
              <a:highlight>
                <a:srgbClr val="F3F3F3"/>
              </a:highlight>
            </a:endParaRPr>
          </a:p>
          <a:p>
            <a:pPr marL="0" lvl="0" indent="0" algn="l" rtl="0">
              <a:lnSpc>
                <a:spcPct val="115000"/>
              </a:lnSpc>
              <a:spcBef>
                <a:spcPts val="0"/>
              </a:spcBef>
              <a:spcAft>
                <a:spcPts val="0"/>
              </a:spcAft>
              <a:buSzPts val="1100"/>
              <a:buNone/>
            </a:pPr>
            <a:r>
              <a:rPr lang="en-GB">
                <a:solidFill>
                  <a:schemeClr val="dk1"/>
                </a:solidFill>
                <a:highlight>
                  <a:srgbClr val="F3F3F3"/>
                </a:highlight>
              </a:rPr>
              <a:t>Afterwards DCU’s computer systems, enabled us to conduct a</a:t>
            </a:r>
            <a:endParaRPr>
              <a:solidFill>
                <a:schemeClr val="dk1"/>
              </a:solidFill>
              <a:highlight>
                <a:srgbClr val="F3F3F3"/>
              </a:highlight>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highlight>
                  <a:srgbClr val="F3F3F3"/>
                </a:highlight>
              </a:rPr>
              <a:t> successful research and execute complex programs seamlessly.</a:t>
            </a:r>
            <a:endParaRPr>
              <a:solidFill>
                <a:schemeClr val="dk1"/>
              </a:solidFill>
              <a:highlight>
                <a:srgbClr val="F3F3F3"/>
              </a:highlight>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highlight>
                <a:srgbClr val="F3F3F3"/>
              </a:highlight>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highlight>
                  <a:srgbClr val="F3F3F3"/>
                </a:highlight>
              </a:rPr>
              <a:t>So, let us move to our next  slide which is about the literature review of the few papers among all have reviewed.  </a:t>
            </a:r>
            <a:endParaRPr>
              <a:solidFill>
                <a:schemeClr val="dk1"/>
              </a:solidFill>
              <a:highlight>
                <a:srgbClr val="F3F3F3"/>
              </a:highlight>
            </a:endParaRPr>
          </a:p>
          <a:p>
            <a:pPr marL="0" lvl="0" indent="0" algn="l" rtl="0">
              <a:spcBef>
                <a:spcPts val="0"/>
              </a:spcBef>
              <a:spcAft>
                <a:spcPts val="0"/>
              </a:spcAft>
              <a:buNone/>
            </a:pPr>
            <a:endParaRPr>
              <a:solidFill>
                <a:schemeClr val="dk1"/>
              </a:solidFill>
              <a:highlight>
                <a:schemeClr val="lt2"/>
              </a:highlight>
            </a:endParaRPr>
          </a:p>
        </p:txBody>
      </p:sp>
      <p:sp>
        <p:nvSpPr>
          <p:cNvPr id="108" name="Google Shape;108;g25f5f6507b6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f5f6507b6_2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25f5f6507b6_2_1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1150" algn="l" rtl="0">
              <a:lnSpc>
                <a:spcPct val="115000"/>
              </a:lnSpc>
              <a:spcBef>
                <a:spcPts val="0"/>
              </a:spcBef>
              <a:spcAft>
                <a:spcPts val="0"/>
              </a:spcAft>
              <a:buClr>
                <a:srgbClr val="333333"/>
              </a:buClr>
              <a:buSzPts val="1300"/>
              <a:buFont typeface="Roboto"/>
              <a:buAutoNum type="arabicParenR"/>
            </a:pPr>
            <a:r>
              <a:rPr lang="en-GB" sz="1200">
                <a:solidFill>
                  <a:schemeClr val="dk1"/>
                </a:solidFill>
                <a:highlight>
                  <a:schemeClr val="lt2"/>
                </a:highlight>
              </a:rPr>
              <a:t>So, let us move to our next  slide which is about the literature review of the few papers among all have reviewed.</a:t>
            </a:r>
            <a:endParaRPr sz="1200">
              <a:solidFill>
                <a:schemeClr val="dk1"/>
              </a:solidFill>
              <a:highlight>
                <a:schemeClr val="lt2"/>
              </a:highlight>
            </a:endParaRPr>
          </a:p>
          <a:p>
            <a:pPr marL="457200" lvl="0" indent="-311150" algn="l" rtl="0">
              <a:lnSpc>
                <a:spcPct val="115000"/>
              </a:lnSpc>
              <a:spcBef>
                <a:spcPts val="0"/>
              </a:spcBef>
              <a:spcAft>
                <a:spcPts val="0"/>
              </a:spcAft>
              <a:buClr>
                <a:srgbClr val="333333"/>
              </a:buClr>
              <a:buSzPts val="1300"/>
              <a:buFont typeface="Roboto"/>
              <a:buAutoNum type="arabicParenR"/>
            </a:pPr>
            <a:r>
              <a:rPr lang="en-GB" sz="1200">
                <a:solidFill>
                  <a:schemeClr val="dk1"/>
                </a:solidFill>
                <a:highlight>
                  <a:schemeClr val="lt2"/>
                </a:highlight>
              </a:rPr>
              <a:t>The very first paper is about a comprehensive view of the  trec covid   challenge.</a:t>
            </a:r>
            <a:endParaRPr sz="1300">
              <a:solidFill>
                <a:srgbClr val="333333"/>
              </a:solidFill>
            </a:endParaRPr>
          </a:p>
          <a:p>
            <a:pPr marL="457200" lvl="0" indent="-304800" algn="l" rtl="0">
              <a:lnSpc>
                <a:spcPct val="115000"/>
              </a:lnSpc>
              <a:spcBef>
                <a:spcPts val="0"/>
              </a:spcBef>
              <a:spcAft>
                <a:spcPts val="0"/>
              </a:spcAft>
              <a:buClr>
                <a:srgbClr val="333333"/>
              </a:buClr>
              <a:buSzPts val="1200"/>
              <a:buFont typeface="Roboto"/>
              <a:buAutoNum type="arabicParenR"/>
            </a:pPr>
            <a:r>
              <a:rPr lang="en-GB" sz="1200">
                <a:solidFill>
                  <a:srgbClr val="333333"/>
                </a:solidFill>
              </a:rPr>
              <a:t>The TREC-COVID Challenge, </a:t>
            </a:r>
            <a:r>
              <a:rPr lang="en-GB" sz="1200" b="1">
                <a:solidFill>
                  <a:srgbClr val="333333"/>
                </a:solidFill>
              </a:rPr>
              <a:t>5 months competition</a:t>
            </a:r>
            <a:r>
              <a:rPr lang="en-GB" sz="1200">
                <a:solidFill>
                  <a:srgbClr val="333333"/>
                </a:solidFill>
              </a:rPr>
              <a:t> (April-August 20) is being organized by the</a:t>
            </a:r>
            <a:r>
              <a:rPr lang="en-GB" sz="1200">
                <a:solidFill>
                  <a:schemeClr val="dk1"/>
                </a:solidFill>
                <a:highlight>
                  <a:schemeClr val="lt2"/>
                </a:highlight>
              </a:rPr>
              <a:t> </a:t>
            </a:r>
            <a:r>
              <a:rPr lang="en-GB" sz="1200" u="sng">
                <a:solidFill>
                  <a:schemeClr val="dk1"/>
                </a:solidFill>
                <a:highlight>
                  <a:schemeClr val="lt2"/>
                </a:highlight>
                <a:hlinkClick r:id="rId3">
                  <a:extLst>
                    <a:ext uri="{A12FA001-AC4F-418D-AE19-62706E023703}">
                      <ahyp:hlinkClr xmlns:ahyp="http://schemas.microsoft.com/office/drawing/2018/hyperlinkcolor" val="tx"/>
                    </a:ext>
                  </a:extLst>
                </a:hlinkClick>
              </a:rPr>
              <a:t>Allen Institute for Artificial Intelligence (AI2)</a:t>
            </a:r>
            <a:r>
              <a:rPr lang="en-GB" sz="1200">
                <a:solidFill>
                  <a:schemeClr val="dk1"/>
                </a:solidFill>
                <a:highlight>
                  <a:schemeClr val="lt2"/>
                </a:highlight>
              </a:rPr>
              <a:t>,  </a:t>
            </a:r>
            <a:r>
              <a:rPr lang="en-GB" sz="1200" u="sng">
                <a:solidFill>
                  <a:schemeClr val="dk1"/>
                </a:solidFill>
                <a:highlight>
                  <a:schemeClr val="lt2"/>
                </a:highlight>
                <a:hlinkClick r:id="rId4">
                  <a:extLst>
                    <a:ext uri="{A12FA001-AC4F-418D-AE19-62706E023703}">
                      <ahyp:hlinkClr xmlns:ahyp="http://schemas.microsoft.com/office/drawing/2018/hyperlinkcolor" val="tx"/>
                    </a:ext>
                  </a:extLst>
                </a:hlinkClick>
              </a:rPr>
              <a:t>National Institute of Standards and Technology (NIST)</a:t>
            </a:r>
            <a:r>
              <a:rPr lang="en-GB" sz="1200">
                <a:solidFill>
                  <a:schemeClr val="dk1"/>
                </a:solidFill>
                <a:highlight>
                  <a:schemeClr val="lt2"/>
                </a:highlight>
              </a:rPr>
              <a:t>, the </a:t>
            </a:r>
            <a:r>
              <a:rPr lang="en-GB" sz="1200" u="sng">
                <a:solidFill>
                  <a:schemeClr val="dk1"/>
                </a:solidFill>
                <a:highlight>
                  <a:schemeClr val="lt2"/>
                </a:highlight>
                <a:hlinkClick r:id="rId5">
                  <a:extLst>
                    <a:ext uri="{A12FA001-AC4F-418D-AE19-62706E023703}">
                      <ahyp:hlinkClr xmlns:ahyp="http://schemas.microsoft.com/office/drawing/2018/hyperlinkcolor" val="tx"/>
                    </a:ext>
                  </a:extLst>
                </a:hlinkClick>
              </a:rPr>
              <a:t>National Library of Medicine (NLM)</a:t>
            </a:r>
            <a:r>
              <a:rPr lang="en-GB" sz="1200">
                <a:solidFill>
                  <a:schemeClr val="dk1"/>
                </a:solidFill>
                <a:highlight>
                  <a:schemeClr val="lt2"/>
                </a:highlight>
              </a:rPr>
              <a:t>, </a:t>
            </a:r>
            <a:r>
              <a:rPr lang="en-GB" sz="1200" u="sng">
                <a:solidFill>
                  <a:schemeClr val="dk1"/>
                </a:solidFill>
                <a:highlight>
                  <a:schemeClr val="lt2"/>
                </a:highlight>
                <a:hlinkClick r:id="rId6">
                  <a:extLst>
                    <a:ext uri="{A12FA001-AC4F-418D-AE19-62706E023703}">
                      <ahyp:hlinkClr xmlns:ahyp="http://schemas.microsoft.com/office/drawing/2018/hyperlinkcolor" val="tx"/>
                    </a:ext>
                  </a:extLst>
                </a:hlinkClick>
              </a:rPr>
              <a:t>Oregon Health and Science University (OHSU)</a:t>
            </a:r>
            <a:r>
              <a:rPr lang="en-GB" sz="1200">
                <a:solidFill>
                  <a:schemeClr val="dk1"/>
                </a:solidFill>
                <a:highlight>
                  <a:schemeClr val="lt2"/>
                </a:highlight>
              </a:rPr>
              <a:t>, and the </a:t>
            </a:r>
            <a:r>
              <a:rPr lang="en-GB" sz="1200" u="sng">
                <a:solidFill>
                  <a:schemeClr val="dk1"/>
                </a:solidFill>
                <a:highlight>
                  <a:schemeClr val="lt2"/>
                </a:highlight>
                <a:hlinkClick r:id="rId7">
                  <a:extLst>
                    <a:ext uri="{A12FA001-AC4F-418D-AE19-62706E023703}">
                      <ahyp:hlinkClr xmlns:ahyp="http://schemas.microsoft.com/office/drawing/2018/hyperlinkcolor" val="tx"/>
                    </a:ext>
                  </a:extLst>
                </a:hlinkClick>
              </a:rPr>
              <a:t>University of Texas Health Science Center at Houston (UTHealth)</a:t>
            </a:r>
            <a:r>
              <a:rPr lang="en-GB" sz="1200">
                <a:solidFill>
                  <a:schemeClr val="dk1"/>
                </a:solidFill>
                <a:highlight>
                  <a:schemeClr val="lt2"/>
                </a:highlight>
              </a:rPr>
              <a:t>.</a:t>
            </a:r>
            <a:r>
              <a:rPr lang="en-GB" sz="1200">
                <a:solidFill>
                  <a:srgbClr val="333333"/>
                </a:solidFill>
              </a:rPr>
              <a:t> </a:t>
            </a:r>
            <a:endParaRPr sz="1200">
              <a:solidFill>
                <a:srgbClr val="333333"/>
              </a:solidFill>
            </a:endParaRPr>
          </a:p>
          <a:p>
            <a:pPr marL="457200" lvl="0" indent="-304800" algn="l" rtl="0">
              <a:lnSpc>
                <a:spcPct val="115000"/>
              </a:lnSpc>
              <a:spcBef>
                <a:spcPts val="0"/>
              </a:spcBef>
              <a:spcAft>
                <a:spcPts val="0"/>
              </a:spcAft>
              <a:buClr>
                <a:srgbClr val="333333"/>
              </a:buClr>
              <a:buSzPts val="1200"/>
              <a:buFont typeface="Roboto"/>
              <a:buAutoNum type="arabicParenR"/>
            </a:pPr>
            <a:r>
              <a:rPr lang="en-GB" sz="1200">
                <a:solidFill>
                  <a:srgbClr val="333333"/>
                </a:solidFill>
              </a:rPr>
              <a:t>The competition utilizes</a:t>
            </a:r>
            <a:r>
              <a:rPr lang="en-GB" sz="1450">
                <a:solidFill>
                  <a:schemeClr val="dk1"/>
                </a:solidFill>
                <a:latin typeface="Calibri"/>
                <a:ea typeface="Calibri"/>
                <a:cs typeface="Calibri"/>
                <a:sym typeface="Calibri"/>
              </a:rPr>
              <a:t> the COVID-19 Open Research Dataset and </a:t>
            </a:r>
            <a:r>
              <a:rPr lang="en-GB" sz="1200">
                <a:solidFill>
                  <a:srgbClr val="333333"/>
                </a:solidFill>
              </a:rPr>
              <a:t>I will be describing about the dataset in the data description slide</a:t>
            </a:r>
            <a:endParaRPr sz="1200">
              <a:solidFill>
                <a:srgbClr val="333333"/>
              </a:solidFill>
            </a:endParaRPr>
          </a:p>
          <a:p>
            <a:pPr marL="457200" lvl="0" indent="-304800" algn="l" rtl="0">
              <a:lnSpc>
                <a:spcPct val="115000"/>
              </a:lnSpc>
              <a:spcBef>
                <a:spcPts val="0"/>
              </a:spcBef>
              <a:spcAft>
                <a:spcPts val="0"/>
              </a:spcAft>
              <a:buClr>
                <a:srgbClr val="333333"/>
              </a:buClr>
              <a:buSzPts val="1200"/>
              <a:buFont typeface="Lato"/>
              <a:buAutoNum type="arabicParenR"/>
            </a:pPr>
            <a:r>
              <a:rPr lang="en-GB" sz="1200">
                <a:solidFill>
                  <a:srgbClr val="333333"/>
                </a:solidFill>
                <a:highlight>
                  <a:srgbClr val="F3F3F3"/>
                </a:highlight>
                <a:latin typeface="Roboto"/>
                <a:ea typeface="Roboto"/>
                <a:cs typeface="Roboto"/>
                <a:sym typeface="Roboto"/>
              </a:rPr>
              <a:t>The aim of this challenge was to provide effective solutions for retrieving and organizing reliable information related to the pandemic </a:t>
            </a:r>
            <a:r>
              <a:rPr lang="en-GB" sz="1200">
                <a:solidFill>
                  <a:srgbClr val="333333"/>
                </a:solidFill>
                <a:highlight>
                  <a:schemeClr val="lt2"/>
                </a:highlight>
                <a:latin typeface="Roboto"/>
                <a:ea typeface="Roboto"/>
                <a:cs typeface="Roboto"/>
                <a:sym typeface="Roboto"/>
              </a:rPr>
              <a:t>for researchers, healthcare professionals, and the general public</a:t>
            </a:r>
            <a:r>
              <a:rPr lang="en-GB" sz="1200">
                <a:solidFill>
                  <a:srgbClr val="333333"/>
                </a:solidFill>
                <a:highlight>
                  <a:srgbClr val="F3F3F3"/>
                </a:highlight>
                <a:latin typeface="Roboto"/>
                <a:ea typeface="Roboto"/>
                <a:cs typeface="Roboto"/>
                <a:sym typeface="Roboto"/>
              </a:rPr>
              <a:t>. </a:t>
            </a:r>
            <a:r>
              <a:rPr lang="en-GB" sz="1200">
                <a:solidFill>
                  <a:srgbClr val="674EA7"/>
                </a:solidFill>
                <a:highlight>
                  <a:srgbClr val="F3F3F3"/>
                </a:highlight>
                <a:latin typeface="Roboto"/>
                <a:ea typeface="Roboto"/>
                <a:cs typeface="Roboto"/>
                <a:sym typeface="Roboto"/>
              </a:rPr>
              <a:t>By developing and evaluating information retrieval systems within the TREC framework, the challenge aimed to improve the accessibility and reliability of COVID-19 related information </a:t>
            </a:r>
            <a:endParaRPr sz="1200">
              <a:solidFill>
                <a:srgbClr val="674EA7"/>
              </a:solidFill>
              <a:highlight>
                <a:srgbClr val="F3F3F3"/>
              </a:highlight>
            </a:endParaRPr>
          </a:p>
          <a:p>
            <a:pPr marL="457200" lvl="0" indent="-304800" algn="l" rtl="0">
              <a:lnSpc>
                <a:spcPct val="115000"/>
              </a:lnSpc>
              <a:spcBef>
                <a:spcPts val="0"/>
              </a:spcBef>
              <a:spcAft>
                <a:spcPts val="0"/>
              </a:spcAft>
              <a:buClr>
                <a:srgbClr val="333333"/>
              </a:buClr>
              <a:buSzPts val="1200"/>
              <a:buFont typeface="Roboto"/>
              <a:buAutoNum type="arabicParenR"/>
            </a:pPr>
            <a:r>
              <a:rPr lang="en-GB" sz="1450">
                <a:solidFill>
                  <a:schemeClr val="dk1"/>
                </a:solidFill>
                <a:latin typeface="Calibri"/>
                <a:ea typeface="Calibri"/>
                <a:cs typeface="Calibri"/>
                <a:sym typeface="Calibri"/>
              </a:rPr>
              <a:t>Objective of Participants was to generate and submit effective "runs" for evaluation. </a:t>
            </a:r>
            <a:r>
              <a:rPr lang="en-GB" sz="1200">
                <a:solidFill>
                  <a:srgbClr val="333333"/>
                </a:solidFill>
              </a:rPr>
              <a:t>A ranked list of documents per topic by decreasing order of relevance. now, there were 50 topic related to covid 19 in total.</a:t>
            </a:r>
            <a:br>
              <a:rPr lang="en-GB" sz="1200">
                <a:solidFill>
                  <a:srgbClr val="333333"/>
                </a:solidFill>
              </a:rPr>
            </a:br>
            <a:r>
              <a:rPr lang="en-GB" sz="1200">
                <a:solidFill>
                  <a:srgbClr val="333333"/>
                </a:solidFill>
              </a:rPr>
              <a:t>The performance of the systems was evaluated using standard metrics such as</a:t>
            </a:r>
            <a:endParaRPr sz="1200">
              <a:solidFill>
                <a:srgbClr val="333333"/>
              </a:solidFill>
            </a:endParaRPr>
          </a:p>
          <a:p>
            <a:pPr marL="457200" lvl="0" indent="-304800" algn="l" rtl="0">
              <a:lnSpc>
                <a:spcPct val="115000"/>
              </a:lnSpc>
              <a:spcBef>
                <a:spcPts val="0"/>
              </a:spcBef>
              <a:spcAft>
                <a:spcPts val="0"/>
              </a:spcAft>
              <a:buClr>
                <a:srgbClr val="333333"/>
              </a:buClr>
              <a:buSzPts val="1200"/>
              <a:buFont typeface="Lato"/>
              <a:buAutoNum type="arabicParenR"/>
            </a:pPr>
            <a:r>
              <a:rPr lang="en-GB" sz="700">
                <a:solidFill>
                  <a:schemeClr val="dk1"/>
                </a:solidFill>
                <a:latin typeface="Times New Roman"/>
                <a:ea typeface="Times New Roman"/>
                <a:cs typeface="Times New Roman"/>
                <a:sym typeface="Times New Roman"/>
              </a:rPr>
              <a:t>     </a:t>
            </a:r>
            <a:r>
              <a:rPr lang="en-GB">
                <a:solidFill>
                  <a:schemeClr val="dk1"/>
                </a:solidFill>
              </a:rPr>
              <a:t>ndcg@20 (Normalized Discounted Cumulative Gain) : It is a measure of the effectiveness of a ranking system, taking into account the position of relevant items in the ranked list.</a:t>
            </a:r>
            <a:endParaRPr>
              <a:solidFill>
                <a:schemeClr val="dk1"/>
              </a:solidFill>
            </a:endParaRPr>
          </a:p>
          <a:p>
            <a:pPr marL="457200" lvl="0" indent="-304800" algn="l" rtl="0">
              <a:lnSpc>
                <a:spcPct val="115000"/>
              </a:lnSpc>
              <a:spcBef>
                <a:spcPts val="0"/>
              </a:spcBef>
              <a:spcAft>
                <a:spcPts val="0"/>
              </a:spcAft>
              <a:buClr>
                <a:srgbClr val="333333"/>
              </a:buClr>
              <a:buSzPts val="1200"/>
              <a:buFont typeface="Lato"/>
              <a:buAutoNum type="arabicParenR"/>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MAP (Mean Average Precision): is a measure of the precision of a ranking system, taking into account the number of relevant items in the ranked list.</a:t>
            </a:r>
            <a:endParaRPr>
              <a:solidFill>
                <a:schemeClr val="dk1"/>
              </a:solidFill>
            </a:endParaRPr>
          </a:p>
          <a:p>
            <a:pPr marL="457200" lvl="0" indent="-304800" algn="l" rtl="0">
              <a:lnSpc>
                <a:spcPct val="115000"/>
              </a:lnSpc>
              <a:spcBef>
                <a:spcPts val="0"/>
              </a:spcBef>
              <a:spcAft>
                <a:spcPts val="0"/>
              </a:spcAft>
              <a:buClr>
                <a:srgbClr val="333333"/>
              </a:buClr>
              <a:buSzPts val="1200"/>
              <a:buFont typeface="Lato"/>
              <a:buAutoNum type="arabicParenR"/>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p@20 (Precision at 20)</a:t>
            </a:r>
            <a:endParaRPr>
              <a:solidFill>
                <a:schemeClr val="dk1"/>
              </a:solidFill>
            </a:endParaRPr>
          </a:p>
          <a:p>
            <a:pPr marL="457200" lvl="0" indent="-304800" algn="l" rtl="0">
              <a:lnSpc>
                <a:spcPct val="115000"/>
              </a:lnSpc>
              <a:spcBef>
                <a:spcPts val="0"/>
              </a:spcBef>
              <a:spcAft>
                <a:spcPts val="0"/>
              </a:spcAft>
              <a:buClr>
                <a:srgbClr val="333333"/>
              </a:buClr>
              <a:buSzPts val="1200"/>
              <a:buFont typeface="Lato"/>
              <a:buAutoNum type="arabicParenR"/>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Bpref (Binary Preference): a measure of how many relevant documents are ranked before irrelevant documents</a:t>
            </a:r>
            <a:endParaRPr>
              <a:solidFill>
                <a:schemeClr val="dk1"/>
              </a:solidFill>
            </a:endParaRPr>
          </a:p>
          <a:p>
            <a:pPr marL="457200" lvl="0" indent="-311150" algn="l" rtl="0">
              <a:lnSpc>
                <a:spcPct val="115000"/>
              </a:lnSpc>
              <a:spcBef>
                <a:spcPts val="0"/>
              </a:spcBef>
              <a:spcAft>
                <a:spcPts val="0"/>
              </a:spcAft>
              <a:buClr>
                <a:schemeClr val="dk1"/>
              </a:buClr>
              <a:buSzPts val="1300"/>
              <a:buFont typeface="Lato"/>
              <a:buAutoNum type="arabicParenR"/>
            </a:pPr>
            <a:r>
              <a:rPr lang="en-GB">
                <a:solidFill>
                  <a:schemeClr val="dk1"/>
                </a:solidFill>
              </a:rPr>
              <a:t>We will be explaining about the metrics in the further slides.</a:t>
            </a:r>
            <a:endParaRPr>
              <a:solidFill>
                <a:schemeClr val="dk1"/>
              </a:solidFill>
            </a:endParaRPr>
          </a:p>
          <a:p>
            <a:pPr marL="0" lvl="0" indent="0" algn="l" rtl="0">
              <a:lnSpc>
                <a:spcPct val="115000"/>
              </a:lnSpc>
              <a:spcBef>
                <a:spcPts val="1200"/>
              </a:spcBef>
              <a:spcAft>
                <a:spcPts val="0"/>
              </a:spcAft>
              <a:buNone/>
            </a:pPr>
            <a:r>
              <a:rPr lang="en-GB">
                <a:solidFill>
                  <a:schemeClr val="dk1"/>
                </a:solidFill>
                <a:highlight>
                  <a:srgbClr val="FFFFFF"/>
                </a:highlight>
              </a:rPr>
              <a:t>The 2nd, 3rd, 4th, and 5th paper is the paper of the top 4  performing teams in the competition, their approaches to generate the run and their score. </a:t>
            </a:r>
            <a:endParaRPr>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highlight>
                  <a:schemeClr val="lt1"/>
                </a:highlight>
              </a:rPr>
              <a:t>I will just give a quick review of their scores</a:t>
            </a:r>
            <a:endParaRPr>
              <a:solidFill>
                <a:schemeClr val="dk1"/>
              </a:solidFill>
              <a:highlight>
                <a:srgbClr val="FFFFFF"/>
              </a:highlight>
            </a:endParaRPr>
          </a:p>
          <a:p>
            <a:pPr marL="0" lvl="0" indent="0" algn="just" rtl="0">
              <a:lnSpc>
                <a:spcPct val="90000"/>
              </a:lnSpc>
              <a:spcBef>
                <a:spcPts val="800"/>
              </a:spcBef>
              <a:spcAft>
                <a:spcPts val="0"/>
              </a:spcAft>
              <a:buNone/>
            </a:pPr>
            <a:r>
              <a:rPr lang="en-GB" sz="1450">
                <a:solidFill>
                  <a:schemeClr val="dk1"/>
                </a:solidFill>
                <a:latin typeface="Calibri"/>
                <a:ea typeface="Calibri"/>
                <a:cs typeface="Calibri"/>
                <a:sym typeface="Calibri"/>
              </a:rPr>
              <a:t>Team unique-ptr Ranked as the best run among all submissions in round 5 of TREC-COVID benchmark.</a:t>
            </a:r>
            <a:endParaRPr>
              <a:solidFill>
                <a:schemeClr val="dk1"/>
              </a:solidFill>
              <a:highlight>
                <a:srgbClr val="FFFFFF"/>
              </a:highlight>
            </a:endParaRPr>
          </a:p>
          <a:p>
            <a:pPr marL="0" lvl="0" indent="0" algn="l" rtl="0">
              <a:lnSpc>
                <a:spcPct val="115000"/>
              </a:lnSpc>
              <a:spcBef>
                <a:spcPts val="0"/>
              </a:spcBef>
              <a:spcAft>
                <a:spcPts val="0"/>
              </a:spcAft>
              <a:buNone/>
            </a:pPr>
            <a:endParaRPr sz="1200">
              <a:solidFill>
                <a:srgbClr val="333333"/>
              </a:solidFill>
            </a:endParaRPr>
          </a:p>
        </p:txBody>
      </p:sp>
      <p:sp>
        <p:nvSpPr>
          <p:cNvPr id="117" name="Google Shape;117;g25f5f6507b6_2_1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f5f6507b6_2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25f5f6507b6_2_1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chemeClr val="dk1"/>
                </a:solidFill>
                <a:highlight>
                  <a:schemeClr val="lt1"/>
                </a:highlight>
              </a:rPr>
              <a:t>The 2nd, 3rd, 4th, and 5th paper is the paper of the top 4  performing teams in the competition, their approaches to generate the run and their score. </a:t>
            </a:r>
            <a:endParaRPr sz="120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highlight>
                  <a:schemeClr val="lt1"/>
                </a:highlight>
              </a:rPr>
              <a:t>I will just give a quick review of their scores</a:t>
            </a:r>
            <a:endParaRPr sz="120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highlight>
                  <a:schemeClr val="lt1"/>
                </a:highlight>
              </a:rPr>
              <a:t>And they aquired the third position in the competition</a:t>
            </a:r>
            <a:endParaRPr sz="1200">
              <a:solidFill>
                <a:schemeClr val="dk1"/>
              </a:solidFill>
              <a:highlight>
                <a:schemeClr val="lt1"/>
              </a:highlight>
            </a:endParaRPr>
          </a:p>
        </p:txBody>
      </p:sp>
      <p:sp>
        <p:nvSpPr>
          <p:cNvPr id="126" name="Google Shape;126;g25f5f6507b6_2_1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f5f6507b6_2_13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t>Now, let us come to the slide of Data Description of cord-19: </a:t>
            </a:r>
            <a:endParaRPr sz="1200"/>
          </a:p>
          <a:p>
            <a:pPr marL="0" lvl="0" indent="0" algn="l" rtl="0">
              <a:spcBef>
                <a:spcPts val="0"/>
              </a:spcBef>
              <a:spcAft>
                <a:spcPts val="0"/>
              </a:spcAft>
              <a:buNone/>
            </a:pPr>
            <a:r>
              <a:rPr lang="en-GB" sz="1200"/>
              <a:t>As mentioned above earlier, the dataset was provided by allen institute of technology and we have obtained it from their github repository.</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Initially, We have used the </a:t>
            </a:r>
            <a:r>
              <a:rPr lang="en-GB" sz="1200">
                <a:solidFill>
                  <a:schemeClr val="dk1"/>
                </a:solidFill>
                <a:highlight>
                  <a:schemeClr val="lt2"/>
                </a:highlight>
              </a:rPr>
              <a:t>metadata.csv: which is the Metadata for all CORD-19 papers having 150,000 datapoints with 19 attributes,  among them</a:t>
            </a:r>
            <a:endParaRPr sz="1200">
              <a:solidFill>
                <a:schemeClr val="dk1"/>
              </a:solidFill>
              <a:highlight>
                <a:schemeClr val="lt2"/>
              </a:highlight>
            </a:endParaRPr>
          </a:p>
          <a:p>
            <a:pPr marL="0" lvl="0" indent="0" algn="l" rtl="0">
              <a:spcBef>
                <a:spcPts val="0"/>
              </a:spcBef>
              <a:spcAft>
                <a:spcPts val="0"/>
              </a:spcAft>
              <a:buNone/>
            </a:pPr>
            <a:r>
              <a:rPr lang="en-GB" sz="1200">
                <a:solidFill>
                  <a:schemeClr val="dk1"/>
                </a:solidFill>
                <a:highlight>
                  <a:schemeClr val="lt2"/>
                </a:highlight>
              </a:rPr>
              <a:t>particularly we have used the title, abstract, cord_uid wherein the unique iden</a:t>
            </a:r>
            <a:r>
              <a:rPr lang="en-GB" sz="1200">
                <a:solidFill>
                  <a:schemeClr val="dk1"/>
                </a:solidFill>
              </a:rPr>
              <a:t>tifiers of each document is there in an alphanumeric value and the </a:t>
            </a:r>
            <a:r>
              <a:rPr lang="en-GB" sz="1200">
                <a:solidFill>
                  <a:schemeClr val="dk1"/>
                </a:solidFill>
                <a:highlight>
                  <a:schemeClr val="lt2"/>
                </a:highlight>
              </a:rPr>
              <a:t>path of the pdf files which is A collection of JSON files that contain full text parses of CORD-19 papers.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The next slide is about our data exploration.</a:t>
            </a:r>
            <a:endParaRPr sz="1200"/>
          </a:p>
          <a:p>
            <a:pPr marL="0" lvl="0" indent="0" algn="l" rtl="0">
              <a:lnSpc>
                <a:spcPct val="115000"/>
              </a:lnSpc>
              <a:spcBef>
                <a:spcPts val="300"/>
              </a:spcBef>
              <a:spcAft>
                <a:spcPts val="0"/>
              </a:spcAft>
              <a:buNone/>
            </a:pPr>
            <a:endParaRPr sz="1200">
              <a:solidFill>
                <a:schemeClr val="dk1"/>
              </a:solidFill>
              <a:highlight>
                <a:schemeClr val="lt2"/>
              </a:highlight>
            </a:endParaRPr>
          </a:p>
          <a:p>
            <a:pPr marL="0" lvl="0" indent="0" algn="l" rtl="0">
              <a:spcBef>
                <a:spcPts val="12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4" name="Google Shape;134;g25f5f6507b6_2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5f5f6507b6_2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25f5f6507b6_2_1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a:p>
            <a:pPr marL="171450" lvl="0" indent="-171450" algn="l" rtl="0">
              <a:spcBef>
                <a:spcPts val="0"/>
              </a:spcBef>
              <a:spcAft>
                <a:spcPts val="0"/>
              </a:spcAft>
              <a:buSzPts val="1200"/>
              <a:buChar char="•"/>
            </a:pPr>
            <a:r>
              <a:rPr lang="en-GB" sz="1200"/>
              <a:t>The graph on the slide is the distribution of the trec covid dataset based on the citation count, now </a:t>
            </a:r>
            <a:r>
              <a:rPr lang="en-GB" sz="1200">
                <a:solidFill>
                  <a:schemeClr val="dk1"/>
                </a:solidFill>
              </a:rPr>
              <a:t>Let us try to understand it.</a:t>
            </a:r>
            <a:endParaRPr sz="1200"/>
          </a:p>
          <a:p>
            <a:pPr marL="171450" lvl="0" indent="-171450" algn="l" rtl="0">
              <a:spcBef>
                <a:spcPts val="0"/>
              </a:spcBef>
              <a:spcAft>
                <a:spcPts val="0"/>
              </a:spcAft>
              <a:buSzPts val="1200"/>
              <a:buChar char="•"/>
            </a:pPr>
            <a:r>
              <a:rPr lang="en-GB" sz="1200"/>
              <a:t>The x axis is the number of citation of each document and y axis is the total number of document having n number of citation.</a:t>
            </a:r>
            <a:endParaRPr sz="1200"/>
          </a:p>
          <a:p>
            <a:pPr marL="171450" lvl="0" indent="-165100" algn="l" rtl="0">
              <a:spcBef>
                <a:spcPts val="0"/>
              </a:spcBef>
              <a:spcAft>
                <a:spcPts val="0"/>
              </a:spcAft>
              <a:buClr>
                <a:schemeClr val="dk1"/>
              </a:buClr>
              <a:buSzPts val="1100"/>
              <a:buChar char="•"/>
            </a:pPr>
            <a:r>
              <a:rPr lang="en-GB" sz="1200">
                <a:solidFill>
                  <a:schemeClr val="dk1"/>
                </a:solidFill>
                <a:highlight>
                  <a:srgbClr val="EFEFEF"/>
                </a:highlight>
              </a:rPr>
              <a:t>From the given graph we can clearly see that the  spectrum spans of documents with no citations up to an impressive maximum of 2,440 citations in a single document. However, the majority of the dataset, approximately 90% of it, is concentrated within the range of 0 to 150 citations and from here we can conclude that the data is not normalised as there is a skewness in the graph. In order to use this data we have to perform normalisation and i will discuss about it in the next slide which is Data pre-processing</a:t>
            </a:r>
            <a:endParaRPr sz="1200">
              <a:solidFill>
                <a:schemeClr val="dk1"/>
              </a:solidFill>
              <a:highlight>
                <a:srgbClr val="EFEFEF"/>
              </a:highlight>
            </a:endParaRPr>
          </a:p>
          <a:p>
            <a:pPr marL="457200" lvl="0" indent="0" algn="l" rtl="0">
              <a:spcBef>
                <a:spcPts val="0"/>
              </a:spcBef>
              <a:spcAft>
                <a:spcPts val="0"/>
              </a:spcAft>
              <a:buNone/>
            </a:pPr>
            <a:endParaRPr>
              <a:solidFill>
                <a:schemeClr val="dk1"/>
              </a:solidFill>
              <a:highlight>
                <a:srgbClr val="EFEFEF"/>
              </a:highlight>
            </a:endParaRPr>
          </a:p>
          <a:p>
            <a:pPr marL="0" lvl="0" indent="0" algn="l" rtl="0">
              <a:spcBef>
                <a:spcPts val="0"/>
              </a:spcBef>
              <a:spcAft>
                <a:spcPts val="0"/>
              </a:spcAft>
              <a:buNone/>
            </a:pPr>
            <a:endParaRPr>
              <a:solidFill>
                <a:schemeClr val="dk1"/>
              </a:solidFill>
              <a:highlight>
                <a:srgbClr val="EFEFEF"/>
              </a:highlight>
            </a:endParaRPr>
          </a:p>
        </p:txBody>
      </p:sp>
      <p:sp>
        <p:nvSpPr>
          <p:cNvPr id="143" name="Google Shape;143;g25f5f6507b6_2_1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f5f6507b6_2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25f5f6507b6_2_1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98450" algn="l" rtl="0">
              <a:spcBef>
                <a:spcPts val="0"/>
              </a:spcBef>
              <a:spcAft>
                <a:spcPts val="0"/>
              </a:spcAft>
              <a:buSzPts val="1100"/>
              <a:buChar char="●"/>
            </a:pPr>
            <a:r>
              <a:rPr lang="en-GB" sz="1200"/>
              <a:t>Initially, for data preprocessing </a:t>
            </a:r>
            <a:r>
              <a:rPr lang="en-GB" sz="1200">
                <a:solidFill>
                  <a:schemeClr val="dk1"/>
                </a:solidFill>
                <a:highlight>
                  <a:srgbClr val="F3F3F3"/>
                </a:highlight>
              </a:rPr>
              <a:t> duplicate documents were identified and eliminated from the dataset.</a:t>
            </a:r>
            <a:endParaRPr sz="1200">
              <a:solidFill>
                <a:schemeClr val="dk1"/>
              </a:solidFill>
              <a:highlight>
                <a:srgbClr val="F3F3F3"/>
              </a:highlight>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highlight>
                  <a:srgbClr val="F3F3F3"/>
                </a:highlight>
              </a:rPr>
              <a:t>The focus was then directed towards working with a collection of unique documents for subsequent analysis.</a:t>
            </a:r>
            <a:endParaRPr sz="1200">
              <a:solidFill>
                <a:schemeClr val="dk1"/>
              </a:solidFill>
              <a:highlight>
                <a:srgbClr val="F3F3F3"/>
              </a:highlight>
            </a:endParaRPr>
          </a:p>
          <a:p>
            <a:pPr marL="0" lvl="0" indent="0" algn="l" rtl="0">
              <a:spcBef>
                <a:spcPts val="0"/>
              </a:spcBef>
              <a:spcAft>
                <a:spcPts val="0"/>
              </a:spcAft>
              <a:buNone/>
            </a:pPr>
            <a:endParaRPr/>
          </a:p>
          <a:p>
            <a:pPr marL="457200" lvl="0" indent="-304800" algn="l" rtl="0">
              <a:lnSpc>
                <a:spcPct val="115000"/>
              </a:lnSpc>
              <a:spcBef>
                <a:spcPts val="0"/>
              </a:spcBef>
              <a:spcAft>
                <a:spcPts val="0"/>
              </a:spcAft>
              <a:buClr>
                <a:schemeClr val="dk1"/>
              </a:buClr>
              <a:buSzPts val="1200"/>
              <a:buFont typeface="Arial"/>
              <a:buChar char="●"/>
            </a:pPr>
            <a:r>
              <a:rPr lang="en-GB" sz="1200">
                <a:solidFill>
                  <a:schemeClr val="dk1"/>
                </a:solidFill>
                <a:highlight>
                  <a:schemeClr val="lt2"/>
                </a:highlight>
              </a:rPr>
              <a:t>Stopwords (common words like "the," "is," "and," etc.) and special characters were removed from each document.</a:t>
            </a:r>
            <a:endParaRPr sz="1200">
              <a:solidFill>
                <a:schemeClr val="dk1"/>
              </a:solidFill>
              <a:highlight>
                <a:schemeClr val="lt2"/>
              </a:highlight>
            </a:endParaRPr>
          </a:p>
          <a:p>
            <a:pPr marL="457200" lvl="0" indent="-304800" algn="l" rtl="0">
              <a:lnSpc>
                <a:spcPct val="115000"/>
              </a:lnSpc>
              <a:spcBef>
                <a:spcPts val="0"/>
              </a:spcBef>
              <a:spcAft>
                <a:spcPts val="0"/>
              </a:spcAft>
              <a:buClr>
                <a:schemeClr val="dk1"/>
              </a:buClr>
              <a:buSzPts val="1200"/>
              <a:buFont typeface="Arial"/>
              <a:buChar char="●"/>
            </a:pPr>
            <a:r>
              <a:rPr lang="en-GB" sz="1200">
                <a:solidFill>
                  <a:srgbClr val="674EA7"/>
                </a:solidFill>
                <a:highlight>
                  <a:schemeClr val="lt2"/>
                </a:highlight>
              </a:rPr>
              <a:t>This process aimed </a:t>
            </a:r>
            <a:r>
              <a:rPr lang="en-GB" sz="1200">
                <a:solidFill>
                  <a:schemeClr val="dk1"/>
                </a:solidFill>
                <a:highlight>
                  <a:schemeClr val="lt2"/>
                </a:highlight>
              </a:rPr>
              <a:t>to enhance the quality and relevance of the data by eliminating noise.</a:t>
            </a:r>
            <a:endParaRPr sz="1200">
              <a:solidFill>
                <a:schemeClr val="dk1"/>
              </a:solidFill>
              <a:highlight>
                <a:schemeClr val="lt2"/>
              </a:highlight>
            </a:endParaRPr>
          </a:p>
          <a:p>
            <a:pPr marL="0" lvl="0" indent="0" algn="l" rtl="0">
              <a:spcBef>
                <a:spcPts val="0"/>
              </a:spcBef>
              <a:spcAft>
                <a:spcPts val="0"/>
              </a:spcAft>
              <a:buNone/>
            </a:pPr>
            <a:endParaRPr sz="1200">
              <a:solidFill>
                <a:schemeClr val="dk1"/>
              </a:solidFill>
              <a:highlight>
                <a:schemeClr val="lt2"/>
              </a:highlight>
            </a:endParaRPr>
          </a:p>
          <a:p>
            <a:pPr marL="457200" lvl="0" indent="-304800" algn="l" rtl="0">
              <a:lnSpc>
                <a:spcPct val="115000"/>
              </a:lnSpc>
              <a:spcBef>
                <a:spcPts val="0"/>
              </a:spcBef>
              <a:spcAft>
                <a:spcPts val="0"/>
              </a:spcAft>
              <a:buClr>
                <a:schemeClr val="dk1"/>
              </a:buClr>
              <a:buSzPts val="1200"/>
              <a:buFont typeface="Arial"/>
              <a:buChar char="●"/>
            </a:pPr>
            <a:r>
              <a:rPr lang="en-GB" sz="1200">
                <a:solidFill>
                  <a:schemeClr val="dk1"/>
                </a:solidFill>
                <a:highlight>
                  <a:schemeClr val="lt2"/>
                </a:highlight>
              </a:rPr>
              <a:t>The NLTK (Natural Language Toolkit) library in Python was utilized for stemming.</a:t>
            </a:r>
            <a:endParaRPr sz="1200">
              <a:solidFill>
                <a:schemeClr val="dk1"/>
              </a:solidFill>
              <a:highlight>
                <a:schemeClr val="lt2"/>
              </a:highlight>
            </a:endParaRPr>
          </a:p>
          <a:p>
            <a:pPr marL="457200" lvl="0" indent="-304800" algn="l" rtl="0">
              <a:lnSpc>
                <a:spcPct val="115000"/>
              </a:lnSpc>
              <a:spcBef>
                <a:spcPts val="0"/>
              </a:spcBef>
              <a:spcAft>
                <a:spcPts val="0"/>
              </a:spcAft>
              <a:buClr>
                <a:schemeClr val="dk1"/>
              </a:buClr>
              <a:buSzPts val="1200"/>
              <a:buFont typeface="Arial"/>
              <a:buChar char="●"/>
            </a:pPr>
            <a:r>
              <a:rPr lang="en-GB" sz="1200">
                <a:solidFill>
                  <a:schemeClr val="dk1"/>
                </a:solidFill>
                <a:highlight>
                  <a:schemeClr val="lt2"/>
                </a:highlight>
              </a:rPr>
              <a:t>Stemming involves reducing words to their root form, which promotes consistency and improves text analysis by treating related words as a single entity.</a:t>
            </a:r>
            <a:endParaRPr sz="1200">
              <a:solidFill>
                <a:schemeClr val="dk1"/>
              </a:solidFill>
              <a:highlight>
                <a:schemeClr val="lt2"/>
              </a:highlight>
            </a:endParaRPr>
          </a:p>
          <a:p>
            <a:pPr marL="0" lvl="0" indent="0" algn="l" rtl="0">
              <a:spcBef>
                <a:spcPts val="0"/>
              </a:spcBef>
              <a:spcAft>
                <a:spcPts val="0"/>
              </a:spcAft>
              <a:buNone/>
            </a:pPr>
            <a:endParaRPr sz="1200">
              <a:solidFill>
                <a:schemeClr val="dk1"/>
              </a:solidFill>
              <a:highlight>
                <a:schemeClr val="lt2"/>
              </a:highlight>
            </a:endParaRPr>
          </a:p>
          <a:p>
            <a:pPr marL="457200" lvl="0" indent="-304800" algn="l" rtl="0">
              <a:lnSpc>
                <a:spcPct val="115000"/>
              </a:lnSpc>
              <a:spcBef>
                <a:spcPts val="0"/>
              </a:spcBef>
              <a:spcAft>
                <a:spcPts val="0"/>
              </a:spcAft>
              <a:buClr>
                <a:schemeClr val="dk1"/>
              </a:buClr>
              <a:buSzPts val="1200"/>
              <a:buFont typeface="Arial"/>
              <a:buChar char="●"/>
            </a:pPr>
            <a:r>
              <a:rPr lang="en-GB" sz="1200">
                <a:solidFill>
                  <a:schemeClr val="dk1"/>
                </a:solidFill>
                <a:highlight>
                  <a:schemeClr val="lt2"/>
                </a:highlight>
              </a:rPr>
              <a:t>To address imbalanced citation counts in documents, a data normalisation process was carried out specifically on the citation titles.</a:t>
            </a:r>
            <a:endParaRPr sz="1200">
              <a:solidFill>
                <a:schemeClr val="dk1"/>
              </a:solidFill>
              <a:highlight>
                <a:schemeClr val="lt2"/>
              </a:highlight>
            </a:endParaRPr>
          </a:p>
          <a:p>
            <a:pPr marL="457200" lvl="0" indent="-304800" algn="l" rtl="0">
              <a:lnSpc>
                <a:spcPct val="115000"/>
              </a:lnSpc>
              <a:spcBef>
                <a:spcPts val="0"/>
              </a:spcBef>
              <a:spcAft>
                <a:spcPts val="0"/>
              </a:spcAft>
              <a:buClr>
                <a:schemeClr val="dk1"/>
              </a:buClr>
              <a:buSzPts val="1200"/>
              <a:buFont typeface="Arial"/>
              <a:buChar char="●"/>
            </a:pPr>
            <a:r>
              <a:rPr lang="en-GB" sz="1200">
                <a:solidFill>
                  <a:schemeClr val="dk1"/>
                </a:solidFill>
                <a:highlight>
                  <a:schemeClr val="lt2"/>
                </a:highlight>
              </a:rPr>
              <a:t>This step likely involved adjusting the citation counts to achieve a more balanced representation. We have tried few combination of most frequent words in the titles like 50,100…300 which will be later elaborated by Agnideep</a:t>
            </a:r>
            <a:endParaRPr sz="1200">
              <a:solidFill>
                <a:schemeClr val="dk1"/>
              </a:solidFill>
              <a:highlight>
                <a:schemeClr val="lt2"/>
              </a:highlight>
            </a:endParaRPr>
          </a:p>
          <a:p>
            <a:pPr marL="457200" lvl="0" indent="0" algn="l" rtl="0">
              <a:lnSpc>
                <a:spcPct val="115000"/>
              </a:lnSpc>
              <a:spcBef>
                <a:spcPts val="0"/>
              </a:spcBef>
              <a:spcAft>
                <a:spcPts val="0"/>
              </a:spcAft>
              <a:buNone/>
            </a:pPr>
            <a:endParaRPr sz="1200">
              <a:solidFill>
                <a:schemeClr val="dk1"/>
              </a:solidFill>
              <a:highlight>
                <a:schemeClr val="lt2"/>
              </a:highlight>
            </a:endParaRPr>
          </a:p>
          <a:p>
            <a:pPr marL="457200" lvl="0" indent="-304800" algn="l" rtl="0">
              <a:lnSpc>
                <a:spcPct val="115000"/>
              </a:lnSpc>
              <a:spcBef>
                <a:spcPts val="0"/>
              </a:spcBef>
              <a:spcAft>
                <a:spcPts val="0"/>
              </a:spcAft>
              <a:buClr>
                <a:schemeClr val="dk1"/>
              </a:buClr>
              <a:buSzPts val="1200"/>
              <a:buFont typeface="Arial"/>
              <a:buChar char="●"/>
            </a:pPr>
            <a:r>
              <a:rPr lang="en-GB" sz="1200">
                <a:solidFill>
                  <a:schemeClr val="dk1"/>
                </a:solidFill>
                <a:highlight>
                  <a:schemeClr val="lt2"/>
                </a:highlight>
              </a:rPr>
              <a:t>The preprocessing concluded with the tokenization of the cleaned data.</a:t>
            </a:r>
            <a:endParaRPr sz="1200">
              <a:solidFill>
                <a:schemeClr val="dk1"/>
              </a:solidFill>
              <a:highlight>
                <a:schemeClr val="lt2"/>
              </a:highlight>
            </a:endParaRPr>
          </a:p>
          <a:p>
            <a:pPr marL="457200" lvl="0" indent="-304800" algn="l" rtl="0">
              <a:lnSpc>
                <a:spcPct val="115000"/>
              </a:lnSpc>
              <a:spcBef>
                <a:spcPts val="0"/>
              </a:spcBef>
              <a:spcAft>
                <a:spcPts val="0"/>
              </a:spcAft>
              <a:buClr>
                <a:schemeClr val="dk1"/>
              </a:buClr>
              <a:buSzPts val="1200"/>
              <a:buFont typeface="Arial"/>
              <a:buChar char="●"/>
            </a:pPr>
            <a:r>
              <a:rPr lang="en-GB" sz="1200">
                <a:solidFill>
                  <a:schemeClr val="dk1"/>
                </a:solidFill>
                <a:highlight>
                  <a:schemeClr val="lt2"/>
                </a:highlight>
              </a:rPr>
              <a:t>Tokenization involves breaking down text into individual tokens (words or phrases), creating a format suitable for further analysis and modeling.</a:t>
            </a:r>
            <a:endParaRPr sz="1200">
              <a:solidFill>
                <a:schemeClr val="dk1"/>
              </a:solidFill>
              <a:highlight>
                <a:schemeClr val="lt2"/>
              </a:highlight>
            </a:endParaRPr>
          </a:p>
          <a:p>
            <a:pPr marL="0" lvl="0" indent="0" algn="l" rtl="0">
              <a:spcBef>
                <a:spcPts val="0"/>
              </a:spcBef>
              <a:spcAft>
                <a:spcPts val="0"/>
              </a:spcAft>
              <a:buNone/>
            </a:pPr>
            <a:endParaRPr/>
          </a:p>
        </p:txBody>
      </p:sp>
      <p:sp>
        <p:nvSpPr>
          <p:cNvPr id="153" name="Google Shape;153;g25f5f6507b6_2_1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5ffc53ee1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25ffc53ee1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1" dirty="0"/>
              <a:t>For generating the score of each document we have used the okapi bm25 algorithm </a:t>
            </a:r>
            <a:r>
              <a:rPr lang="en-GB" sz="1200" b="1" dirty="0">
                <a:solidFill>
                  <a:schemeClr val="dk1"/>
                </a:solidFill>
                <a:highlight>
                  <a:schemeClr val="lt2"/>
                </a:highlight>
              </a:rPr>
              <a:t>which stands for "Best Matching 25," It is a ranking function commonly used in information retrieval. Documents with higher relevance scores are ranked higher in search results.</a:t>
            </a:r>
            <a:endParaRPr sz="1200" b="1" dirty="0">
              <a:solidFill>
                <a:schemeClr val="dk1"/>
              </a:solidFill>
              <a:highlight>
                <a:schemeClr val="lt2"/>
              </a:highlight>
            </a:endParaRPr>
          </a:p>
          <a:p>
            <a:pPr marL="0" lvl="0" indent="0" algn="l" rtl="0">
              <a:spcBef>
                <a:spcPts val="0"/>
              </a:spcBef>
              <a:spcAft>
                <a:spcPts val="0"/>
              </a:spcAft>
              <a:buNone/>
            </a:pPr>
            <a:endParaRPr sz="1200" dirty="0">
              <a:solidFill>
                <a:schemeClr val="dk1"/>
              </a:solidFill>
              <a:highlight>
                <a:schemeClr val="lt2"/>
              </a:highlight>
            </a:endParaRPr>
          </a:p>
          <a:p>
            <a:pPr marL="0" lvl="0" indent="0" algn="l" rtl="0">
              <a:spcBef>
                <a:spcPts val="0"/>
              </a:spcBef>
              <a:spcAft>
                <a:spcPts val="0"/>
              </a:spcAft>
              <a:buNone/>
            </a:pPr>
            <a:r>
              <a:rPr lang="en-GB" sz="1200" dirty="0">
                <a:solidFill>
                  <a:srgbClr val="9900FF"/>
                </a:solidFill>
                <a:highlight>
                  <a:schemeClr val="lt2"/>
                </a:highlight>
              </a:rPr>
              <a:t>Term Frequency (TF): Similar to TF-IDF, BM25 takes into account the frequency of terms in a document. However, instead of using a simple term frequency, BM25 employs a logarithmic scaling to dampen the impact of very high term frequencies.</a:t>
            </a:r>
            <a:endParaRPr sz="1200" dirty="0">
              <a:solidFill>
                <a:srgbClr val="9900FF"/>
              </a:solidFill>
              <a:highlight>
                <a:schemeClr val="lt2"/>
              </a:highlight>
            </a:endParaRPr>
          </a:p>
          <a:p>
            <a:pPr marL="0" lvl="0" indent="0" algn="l" rtl="0">
              <a:lnSpc>
                <a:spcPct val="115000"/>
              </a:lnSpc>
              <a:spcBef>
                <a:spcPts val="1500"/>
              </a:spcBef>
              <a:spcAft>
                <a:spcPts val="0"/>
              </a:spcAft>
              <a:buNone/>
            </a:pPr>
            <a:r>
              <a:rPr lang="en-GB" sz="1200" dirty="0">
                <a:solidFill>
                  <a:srgbClr val="9900FF"/>
                </a:solidFill>
                <a:highlight>
                  <a:schemeClr val="lt2"/>
                </a:highlight>
              </a:rPr>
              <a:t>Inverse Document Frequency (IDF): Like TF-IDF, BM25 considers the importance of a term in the entire document collection. However, BM25 uses a more flexible and dynamic formula for IDF that adjusts based on the total number of documents and the number of documents containing the term.</a:t>
            </a:r>
            <a:endParaRPr sz="1200" dirty="0">
              <a:solidFill>
                <a:srgbClr val="9900FF"/>
              </a:solidFill>
              <a:highlight>
                <a:schemeClr val="lt2"/>
              </a:highlight>
            </a:endParaRPr>
          </a:p>
          <a:p>
            <a:pPr marL="0" lvl="0" indent="0" algn="l" rtl="0">
              <a:lnSpc>
                <a:spcPct val="115000"/>
              </a:lnSpc>
              <a:spcBef>
                <a:spcPts val="1500"/>
              </a:spcBef>
              <a:spcAft>
                <a:spcPts val="0"/>
              </a:spcAft>
              <a:buNone/>
            </a:pPr>
            <a:r>
              <a:rPr lang="en-GB" sz="1200" dirty="0">
                <a:solidFill>
                  <a:srgbClr val="9900FF"/>
                </a:solidFill>
                <a:highlight>
                  <a:schemeClr val="lt2"/>
                </a:highlight>
              </a:rPr>
              <a:t>Document Length Normalization: BM25 normalizes the document length to account for differences in document sizes. This is important because longer documents might have more occurrences of a term simply due to their length, not necessarily because they are more relevant.</a:t>
            </a:r>
            <a:endParaRPr sz="1200" dirty="0">
              <a:solidFill>
                <a:srgbClr val="9900FF"/>
              </a:solidFill>
              <a:highlight>
                <a:schemeClr val="lt2"/>
              </a:highlight>
            </a:endParaRPr>
          </a:p>
          <a:p>
            <a:pPr marL="0" lvl="0" indent="0" algn="l" rtl="0">
              <a:lnSpc>
                <a:spcPct val="115000"/>
              </a:lnSpc>
              <a:spcBef>
                <a:spcPts val="1500"/>
              </a:spcBef>
              <a:spcAft>
                <a:spcPts val="0"/>
              </a:spcAft>
              <a:buNone/>
            </a:pPr>
            <a:r>
              <a:rPr lang="en-GB" sz="1200" dirty="0">
                <a:solidFill>
                  <a:srgbClr val="9900FF"/>
                </a:solidFill>
                <a:highlight>
                  <a:schemeClr val="lt2"/>
                </a:highlight>
              </a:rPr>
              <a:t>Query Term Saturation: BM25 incorporates a parameter called "k1" that controls the saturation point of the term frequency. This means that as the term frequency increases, its impact on the relevance score diminishes after a certain point.</a:t>
            </a:r>
            <a:endParaRPr sz="1200" dirty="0">
              <a:solidFill>
                <a:srgbClr val="9900FF"/>
              </a:solidFill>
              <a:highlight>
                <a:schemeClr val="lt2"/>
              </a:highlight>
            </a:endParaRPr>
          </a:p>
          <a:p>
            <a:pPr marL="0" lvl="0" indent="0" algn="l" rtl="0">
              <a:lnSpc>
                <a:spcPct val="115000"/>
              </a:lnSpc>
              <a:spcBef>
                <a:spcPts val="1500"/>
              </a:spcBef>
              <a:spcAft>
                <a:spcPts val="0"/>
              </a:spcAft>
              <a:buNone/>
            </a:pPr>
            <a:r>
              <a:rPr lang="en-GB" sz="1200" dirty="0">
                <a:solidFill>
                  <a:srgbClr val="9900FF"/>
                </a:solidFill>
                <a:highlight>
                  <a:schemeClr val="lt2"/>
                </a:highlight>
              </a:rPr>
              <a:t>Query Term Weighting: BM25 introduces a parameter called "b" that adjusts the impact of document length normalization on the relevance score.</a:t>
            </a:r>
            <a:endParaRPr sz="1200" dirty="0">
              <a:solidFill>
                <a:srgbClr val="9900FF"/>
              </a:solidFill>
              <a:highlight>
                <a:schemeClr val="lt2"/>
              </a:highlight>
            </a:endParaRPr>
          </a:p>
          <a:p>
            <a:pPr marL="457200" lvl="0" indent="-304800" algn="l" rtl="0">
              <a:lnSpc>
                <a:spcPct val="100000"/>
              </a:lnSpc>
              <a:spcBef>
                <a:spcPts val="1500"/>
              </a:spcBef>
              <a:spcAft>
                <a:spcPts val="0"/>
              </a:spcAft>
              <a:buClr>
                <a:srgbClr val="9900FF"/>
              </a:buClr>
              <a:buSzPts val="1200"/>
              <a:buChar char="●"/>
            </a:pPr>
            <a:r>
              <a:rPr lang="en-GB" sz="1200" dirty="0">
                <a:solidFill>
                  <a:srgbClr val="9900FF"/>
                </a:solidFill>
                <a:highlight>
                  <a:schemeClr val="lt2"/>
                </a:highlight>
              </a:rPr>
              <a:t>D is the document being evaluated</a:t>
            </a:r>
            <a:endParaRPr sz="1200" dirty="0">
              <a:solidFill>
                <a:srgbClr val="9900FF"/>
              </a:solidFill>
              <a:highlight>
                <a:schemeClr val="lt2"/>
              </a:highlight>
            </a:endParaRPr>
          </a:p>
          <a:p>
            <a:pPr marL="457200" lvl="0" indent="-304800" algn="l" rtl="0">
              <a:lnSpc>
                <a:spcPct val="100000"/>
              </a:lnSpc>
              <a:spcBef>
                <a:spcPts val="0"/>
              </a:spcBef>
              <a:spcAft>
                <a:spcPts val="0"/>
              </a:spcAft>
              <a:buClr>
                <a:srgbClr val="9900FF"/>
              </a:buClr>
              <a:buSzPts val="1200"/>
              <a:buChar char="●"/>
            </a:pPr>
            <a:r>
              <a:rPr lang="en-GB" sz="1200" dirty="0">
                <a:solidFill>
                  <a:srgbClr val="9900FF"/>
                </a:solidFill>
                <a:highlight>
                  <a:schemeClr val="lt2"/>
                </a:highlight>
              </a:rPr>
              <a:t>Q is the query</a:t>
            </a:r>
            <a:endParaRPr sz="1200" dirty="0">
              <a:solidFill>
                <a:srgbClr val="9900FF"/>
              </a:solidFill>
              <a:highlight>
                <a:schemeClr val="lt2"/>
              </a:highlight>
            </a:endParaRPr>
          </a:p>
          <a:p>
            <a:pPr marL="457200" lvl="0" indent="-304800" algn="l" rtl="0">
              <a:lnSpc>
                <a:spcPct val="100000"/>
              </a:lnSpc>
              <a:spcBef>
                <a:spcPts val="0"/>
              </a:spcBef>
              <a:spcAft>
                <a:spcPts val="0"/>
              </a:spcAft>
              <a:buClr>
                <a:srgbClr val="9900FF"/>
              </a:buClr>
              <a:buSzPts val="1200"/>
              <a:buChar char="●"/>
            </a:pPr>
            <a:r>
              <a:rPr lang="en-GB" sz="1200" dirty="0">
                <a:solidFill>
                  <a:srgbClr val="9900FF"/>
                </a:solidFill>
                <a:highlight>
                  <a:schemeClr val="lt2"/>
                </a:highlight>
              </a:rPr>
              <a:t>qi is the </a:t>
            </a:r>
            <a:r>
              <a:rPr lang="en-GB" sz="1200" dirty="0" err="1">
                <a:solidFill>
                  <a:srgbClr val="9900FF"/>
                </a:solidFill>
                <a:highlight>
                  <a:schemeClr val="lt2"/>
                </a:highlight>
              </a:rPr>
              <a:t>ith</a:t>
            </a:r>
            <a:r>
              <a:rPr lang="en-GB" sz="1200" dirty="0">
                <a:solidFill>
                  <a:srgbClr val="9900FF"/>
                </a:solidFill>
                <a:highlight>
                  <a:schemeClr val="lt2"/>
                </a:highlight>
              </a:rPr>
              <a:t> term in the </a:t>
            </a:r>
            <a:r>
              <a:rPr lang="en-GB" sz="1200" dirty="0" err="1">
                <a:solidFill>
                  <a:srgbClr val="9900FF"/>
                </a:solidFill>
                <a:highlight>
                  <a:schemeClr val="lt2"/>
                </a:highlight>
              </a:rPr>
              <a:t>quer</a:t>
            </a:r>
            <a:r>
              <a:rPr lang="en-GB" sz="1200" dirty="0">
                <a:solidFill>
                  <a:srgbClr val="9900FF"/>
                </a:solidFill>
                <a:highlight>
                  <a:schemeClr val="lt2"/>
                </a:highlight>
              </a:rPr>
              <a:t> Q</a:t>
            </a:r>
            <a:endParaRPr sz="1200" dirty="0">
              <a:solidFill>
                <a:srgbClr val="9900FF"/>
              </a:solidFill>
              <a:highlight>
                <a:schemeClr val="lt2"/>
              </a:highlight>
            </a:endParaRPr>
          </a:p>
          <a:p>
            <a:pPr marL="457200" lvl="0" indent="-304800" algn="l" rtl="0">
              <a:lnSpc>
                <a:spcPct val="100000"/>
              </a:lnSpc>
              <a:spcBef>
                <a:spcPts val="0"/>
              </a:spcBef>
              <a:spcAft>
                <a:spcPts val="0"/>
              </a:spcAft>
              <a:buClr>
                <a:srgbClr val="9900FF"/>
              </a:buClr>
              <a:buSzPts val="1200"/>
              <a:buChar char="●"/>
            </a:pPr>
            <a:r>
              <a:rPr lang="en-GB" sz="1200" dirty="0">
                <a:solidFill>
                  <a:srgbClr val="9900FF"/>
                </a:solidFill>
                <a:highlight>
                  <a:schemeClr val="lt2"/>
                </a:highlight>
              </a:rPr>
              <a:t>f(qi, D) is the inverse document frequency of term qi</a:t>
            </a:r>
            <a:endParaRPr sz="1200" dirty="0">
              <a:solidFill>
                <a:srgbClr val="9900FF"/>
              </a:solidFill>
              <a:highlight>
                <a:schemeClr val="lt2"/>
              </a:highlight>
            </a:endParaRPr>
          </a:p>
          <a:p>
            <a:pPr marL="457200" lvl="0" indent="-304800" algn="l" rtl="0">
              <a:lnSpc>
                <a:spcPct val="100000"/>
              </a:lnSpc>
              <a:spcBef>
                <a:spcPts val="0"/>
              </a:spcBef>
              <a:spcAft>
                <a:spcPts val="0"/>
              </a:spcAft>
              <a:buClr>
                <a:srgbClr val="9900FF"/>
              </a:buClr>
              <a:buSzPts val="1200"/>
              <a:buChar char="●"/>
            </a:pPr>
            <a:r>
              <a:rPr lang="en-GB" sz="1200" dirty="0">
                <a:solidFill>
                  <a:srgbClr val="9900FF"/>
                </a:solidFill>
                <a:highlight>
                  <a:schemeClr val="lt2"/>
                </a:highlight>
              </a:rPr>
              <a:t>|D| is the length in terms of document D</a:t>
            </a:r>
            <a:endParaRPr sz="1200" dirty="0">
              <a:solidFill>
                <a:srgbClr val="9900FF"/>
              </a:solidFill>
              <a:highlight>
                <a:schemeClr val="lt2"/>
              </a:highlight>
            </a:endParaRPr>
          </a:p>
          <a:p>
            <a:pPr marL="457200" lvl="0" indent="-304800" algn="l" rtl="0">
              <a:lnSpc>
                <a:spcPct val="100000"/>
              </a:lnSpc>
              <a:spcBef>
                <a:spcPts val="0"/>
              </a:spcBef>
              <a:spcAft>
                <a:spcPts val="0"/>
              </a:spcAft>
              <a:buClr>
                <a:srgbClr val="9900FF"/>
              </a:buClr>
              <a:buSzPts val="1200"/>
              <a:buChar char="●"/>
            </a:pPr>
            <a:r>
              <a:rPr lang="en-GB" sz="1200" dirty="0" err="1">
                <a:solidFill>
                  <a:srgbClr val="9900FF"/>
                </a:solidFill>
                <a:highlight>
                  <a:schemeClr val="lt2"/>
                </a:highlight>
              </a:rPr>
              <a:t>avgdl</a:t>
            </a:r>
            <a:r>
              <a:rPr lang="en-GB" sz="1200" dirty="0">
                <a:solidFill>
                  <a:srgbClr val="9900FF"/>
                </a:solidFill>
                <a:highlight>
                  <a:schemeClr val="lt2"/>
                </a:highlight>
              </a:rPr>
              <a:t> is the average length of the document length in the entire collection </a:t>
            </a:r>
          </a:p>
          <a:p>
            <a:pPr marL="457200" lvl="0" indent="-304800" algn="l" rtl="0">
              <a:lnSpc>
                <a:spcPct val="100000"/>
              </a:lnSpc>
              <a:spcBef>
                <a:spcPts val="0"/>
              </a:spcBef>
              <a:spcAft>
                <a:spcPts val="0"/>
              </a:spcAft>
              <a:buClr>
                <a:srgbClr val="9900FF"/>
              </a:buClr>
              <a:buSzPts val="1200"/>
              <a:buChar char="●"/>
            </a:pPr>
            <a:endParaRPr lang="en-GB" sz="1200" dirty="0">
              <a:solidFill>
                <a:srgbClr val="9900FF"/>
              </a:solidFill>
              <a:highlight>
                <a:schemeClr val="lt2"/>
              </a:highlight>
            </a:endParaRPr>
          </a:p>
          <a:p>
            <a:pPr marL="457200" lvl="0" indent="-304800" algn="l" rtl="0">
              <a:lnSpc>
                <a:spcPct val="100000"/>
              </a:lnSpc>
              <a:spcBef>
                <a:spcPts val="0"/>
              </a:spcBef>
              <a:spcAft>
                <a:spcPts val="0"/>
              </a:spcAft>
              <a:buClr>
                <a:srgbClr val="9900FF"/>
              </a:buClr>
              <a:buSzPts val="1200"/>
              <a:buChar char="●"/>
            </a:pPr>
            <a:endParaRPr sz="1200" dirty="0">
              <a:solidFill>
                <a:srgbClr val="9900FF"/>
              </a:solidFill>
              <a:highlight>
                <a:schemeClr val="lt2"/>
              </a:highlight>
            </a:endParaRPr>
          </a:p>
          <a:p>
            <a:pPr marL="152400" lvl="0" indent="0" algn="l" rtl="0">
              <a:lnSpc>
                <a:spcPct val="100000"/>
              </a:lnSpc>
              <a:spcBef>
                <a:spcPts val="0"/>
              </a:spcBef>
              <a:spcAft>
                <a:spcPts val="0"/>
              </a:spcAft>
              <a:buClr>
                <a:srgbClr val="9900FF"/>
              </a:buClr>
              <a:buSzPts val="1200"/>
              <a:buNone/>
            </a:pPr>
            <a:r>
              <a:rPr lang="en-GB" sz="1200" b="1" dirty="0">
                <a:solidFill>
                  <a:srgbClr val="9900FF"/>
                </a:solidFill>
                <a:highlight>
                  <a:schemeClr val="lt2"/>
                </a:highlight>
              </a:rPr>
              <a:t>k1 and b are the tuning parameters </a:t>
            </a:r>
            <a:r>
              <a:rPr lang="en-GB" sz="1200" b="1" dirty="0" err="1">
                <a:solidFill>
                  <a:srgbClr val="9900FF"/>
                </a:solidFill>
                <a:highlight>
                  <a:schemeClr val="lt2"/>
                </a:highlight>
              </a:rPr>
              <a:t>thats</a:t>
            </a:r>
            <a:r>
              <a:rPr lang="en-GB" sz="1200" b="1" dirty="0">
                <a:solidFill>
                  <a:srgbClr val="9900FF"/>
                </a:solidFill>
                <a:highlight>
                  <a:schemeClr val="lt2"/>
                </a:highlight>
              </a:rPr>
              <a:t> controls the term saturation and document length </a:t>
            </a:r>
            <a:r>
              <a:rPr lang="en-GB" sz="1200" b="1" dirty="0" err="1">
                <a:solidFill>
                  <a:srgbClr val="9900FF"/>
                </a:solidFill>
                <a:highlight>
                  <a:schemeClr val="lt2"/>
                </a:highlight>
              </a:rPr>
              <a:t>normalisation,respectively</a:t>
            </a:r>
            <a:r>
              <a:rPr lang="en-GB" sz="1200" b="1" dirty="0">
                <a:solidFill>
                  <a:srgbClr val="9900FF"/>
                </a:solidFill>
                <a:highlight>
                  <a:schemeClr val="lt2"/>
                </a:highlight>
              </a:rPr>
              <a:t>.</a:t>
            </a:r>
          </a:p>
          <a:p>
            <a:pPr marL="152400" lvl="0" indent="0" algn="l" rtl="0">
              <a:lnSpc>
                <a:spcPct val="100000"/>
              </a:lnSpc>
              <a:spcBef>
                <a:spcPts val="0"/>
              </a:spcBef>
              <a:spcAft>
                <a:spcPts val="0"/>
              </a:spcAft>
              <a:buClr>
                <a:srgbClr val="9900FF"/>
              </a:buClr>
              <a:buSzPts val="1200"/>
              <a:buNone/>
            </a:pPr>
            <a:endParaRPr lang="en-GB" sz="1200" b="1" dirty="0">
              <a:solidFill>
                <a:srgbClr val="9900FF"/>
              </a:solidFill>
              <a:highlight>
                <a:schemeClr val="lt2"/>
              </a:highlight>
            </a:endParaRPr>
          </a:p>
          <a:p>
            <a:pPr marL="152400" lvl="0" indent="0" algn="l" rtl="0">
              <a:lnSpc>
                <a:spcPct val="100000"/>
              </a:lnSpc>
              <a:spcBef>
                <a:spcPts val="0"/>
              </a:spcBef>
              <a:spcAft>
                <a:spcPts val="0"/>
              </a:spcAft>
              <a:buClr>
                <a:srgbClr val="9900FF"/>
              </a:buClr>
              <a:buSzPts val="1200"/>
              <a:buNone/>
            </a:pPr>
            <a:r>
              <a:rPr lang="en-GB" sz="1200" b="1" dirty="0">
                <a:solidFill>
                  <a:srgbClr val="9900FF"/>
                </a:solidFill>
                <a:highlight>
                  <a:schemeClr val="lt2"/>
                </a:highlight>
              </a:rPr>
              <a:t>My project Agnideep will walk you all through the rest of the slides.</a:t>
            </a:r>
            <a:endParaRPr sz="1200" b="1" dirty="0">
              <a:solidFill>
                <a:srgbClr val="9900FF"/>
              </a:solidFill>
              <a:highlight>
                <a:schemeClr val="lt2"/>
              </a:highlight>
            </a:endParaRPr>
          </a:p>
          <a:p>
            <a:pPr marL="0" lvl="0" indent="0" algn="l" rtl="0">
              <a:lnSpc>
                <a:spcPct val="115000"/>
              </a:lnSpc>
              <a:spcBef>
                <a:spcPts val="1500"/>
              </a:spcBef>
              <a:spcAft>
                <a:spcPts val="0"/>
              </a:spcAft>
              <a:buNone/>
            </a:pPr>
            <a:endParaRPr sz="1200" dirty="0">
              <a:solidFill>
                <a:srgbClr val="9900FF"/>
              </a:solidFill>
              <a:highlight>
                <a:schemeClr val="lt2"/>
              </a:highlight>
            </a:endParaRPr>
          </a:p>
          <a:p>
            <a:pPr marL="0" lvl="0" indent="0" algn="l" rtl="0">
              <a:lnSpc>
                <a:spcPct val="115000"/>
              </a:lnSpc>
              <a:spcBef>
                <a:spcPts val="1500"/>
              </a:spcBef>
              <a:spcAft>
                <a:spcPts val="0"/>
              </a:spcAft>
              <a:buNone/>
            </a:pPr>
            <a:endParaRPr sz="1200" dirty="0">
              <a:solidFill>
                <a:srgbClr val="9900FF"/>
              </a:solidFill>
              <a:highlight>
                <a:schemeClr val="lt2"/>
              </a:highlight>
            </a:endParaRPr>
          </a:p>
          <a:p>
            <a:pPr marL="0" lvl="0" indent="0" algn="l" rtl="0">
              <a:spcBef>
                <a:spcPts val="1500"/>
              </a:spcBef>
              <a:spcAft>
                <a:spcPts val="0"/>
              </a:spcAft>
              <a:buNone/>
            </a:pPr>
            <a:endParaRPr sz="1200" dirty="0">
              <a:solidFill>
                <a:srgbClr val="9900FF"/>
              </a:solidFill>
              <a:highlight>
                <a:schemeClr val="lt2"/>
              </a:highlight>
            </a:endParaRPr>
          </a:p>
        </p:txBody>
      </p:sp>
      <p:sp>
        <p:nvSpPr>
          <p:cNvPr id="162" name="Google Shape;162;g25ffc53ee19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85" name="Google Shape;85;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93/jamia/ocaa091"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arxiv.org/abs/2010.0020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2007.07846"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arxiv.org/pdf/2011.01453" TargetMode="External"/><Relationship Id="rId4" Type="http://schemas.openxmlformats.org/officeDocument/2006/relationships/hyperlink" Target="https://www.ncbi.nlm.nih.gov/pmc/articles/PMC845196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llenai/cord19"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2873407" y="2571745"/>
            <a:ext cx="6149700" cy="9924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90000"/>
              </a:lnSpc>
              <a:spcBef>
                <a:spcPts val="0"/>
              </a:spcBef>
              <a:spcAft>
                <a:spcPts val="0"/>
              </a:spcAft>
              <a:buClr>
                <a:schemeClr val="lt1"/>
              </a:buClr>
              <a:buSzPct val="100000"/>
              <a:buFont typeface="Times New Roman"/>
              <a:buNone/>
            </a:pPr>
            <a:r>
              <a:rPr lang="en-GB" sz="2400">
                <a:latin typeface="Arial"/>
                <a:ea typeface="Arial"/>
                <a:cs typeface="Arial"/>
                <a:sym typeface="Arial"/>
              </a:rPr>
              <a:t>Citation-Driven Improvements in Information Retrieval: A TREC COVID Exploration</a:t>
            </a:r>
            <a:br>
              <a:rPr lang="en-GB" sz="3300" i="0">
                <a:latin typeface="Arial"/>
                <a:ea typeface="Arial"/>
                <a:cs typeface="Arial"/>
                <a:sym typeface="Arial"/>
              </a:rPr>
            </a:br>
            <a:endParaRPr sz="3300">
              <a:latin typeface="Arial"/>
              <a:ea typeface="Arial"/>
              <a:cs typeface="Arial"/>
              <a:sym typeface="Arial"/>
            </a:endParaRPr>
          </a:p>
        </p:txBody>
      </p:sp>
      <p:sp>
        <p:nvSpPr>
          <p:cNvPr id="93" name="Google Shape;93;p14"/>
          <p:cNvSpPr txBox="1">
            <a:spLocks noGrp="1"/>
          </p:cNvSpPr>
          <p:nvPr>
            <p:ph type="subTitle" idx="1"/>
          </p:nvPr>
        </p:nvSpPr>
        <p:spPr>
          <a:xfrm>
            <a:off x="2936151" y="3564154"/>
            <a:ext cx="5512800" cy="7611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1400"/>
              <a:buNone/>
            </a:pPr>
            <a:r>
              <a:rPr lang="en-GB" sz="1400" b="1">
                <a:latin typeface="Calibri"/>
                <a:ea typeface="Calibri"/>
                <a:cs typeface="Calibri"/>
                <a:sym typeface="Calibri"/>
              </a:rPr>
              <a:t>ANJALI KUMARI AND AGNIDEEP MUKHERJEE</a:t>
            </a:r>
            <a:endParaRPr>
              <a:latin typeface="Calibri"/>
              <a:ea typeface="Calibri"/>
              <a:cs typeface="Calibri"/>
              <a:sym typeface="Calibri"/>
            </a:endParaRPr>
          </a:p>
          <a:p>
            <a:pPr marL="0" lvl="0" indent="0" algn="l" rtl="0">
              <a:lnSpc>
                <a:spcPct val="90000"/>
              </a:lnSpc>
              <a:spcBef>
                <a:spcPts val="800"/>
              </a:spcBef>
              <a:spcAft>
                <a:spcPts val="0"/>
              </a:spcAft>
              <a:buClr>
                <a:schemeClr val="lt1"/>
              </a:buClr>
              <a:buSzPts val="1400"/>
              <a:buNone/>
            </a:pPr>
            <a:r>
              <a:rPr lang="en-GB" sz="1400" b="1">
                <a:latin typeface="Calibri"/>
                <a:ea typeface="Calibri"/>
                <a:cs typeface="Calibri"/>
                <a:sym typeface="Calibri"/>
              </a:rPr>
              <a:t>Supervisor: Prof. ALAN SMEATON</a:t>
            </a:r>
            <a:endParaRPr>
              <a:latin typeface="Calibri"/>
              <a:ea typeface="Calibri"/>
              <a:cs typeface="Calibri"/>
              <a:sym typeface="Calibri"/>
            </a:endParaRPr>
          </a:p>
          <a:p>
            <a:pPr marL="0" lvl="0" indent="0" algn="ctr" rtl="0">
              <a:lnSpc>
                <a:spcPct val="90000"/>
              </a:lnSpc>
              <a:spcBef>
                <a:spcPts val="800"/>
              </a:spcBef>
              <a:spcAft>
                <a:spcPts val="0"/>
              </a:spcAft>
              <a:buClr>
                <a:schemeClr val="lt1"/>
              </a:buClr>
              <a:buSzPts val="1400"/>
              <a:buNone/>
            </a:pPr>
            <a:endParaRPr sz="1400" b="1"/>
          </a:p>
        </p:txBody>
      </p:sp>
      <p:sp>
        <p:nvSpPr>
          <p:cNvPr id="94" name="Google Shape;94;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1176875" y="309038"/>
            <a:ext cx="35094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latin typeface="Arial"/>
                <a:ea typeface="Arial"/>
                <a:cs typeface="Arial"/>
                <a:sym typeface="Arial"/>
              </a:rPr>
              <a:t>Results</a:t>
            </a:r>
            <a:endParaRPr>
              <a:latin typeface="Arial"/>
              <a:ea typeface="Arial"/>
              <a:cs typeface="Arial"/>
              <a:sym typeface="Arial"/>
            </a:endParaRPr>
          </a:p>
        </p:txBody>
      </p:sp>
      <p:sp>
        <p:nvSpPr>
          <p:cNvPr id="176" name="Google Shape;176;p2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20675" algn="l" rtl="0">
              <a:spcBef>
                <a:spcPts val="800"/>
              </a:spcBef>
              <a:spcAft>
                <a:spcPts val="0"/>
              </a:spcAft>
              <a:buClr>
                <a:srgbClr val="000000"/>
              </a:buClr>
              <a:buSzPts val="1450"/>
              <a:buFont typeface="Calibri"/>
              <a:buChar char="●"/>
            </a:pPr>
            <a:r>
              <a:rPr lang="en-GB" sz="1450" i="1">
                <a:solidFill>
                  <a:srgbClr val="000000"/>
                </a:solidFill>
                <a:latin typeface="Calibri"/>
                <a:ea typeface="Calibri"/>
                <a:cs typeface="Calibri"/>
                <a:sym typeface="Calibri"/>
              </a:rPr>
              <a:t>Trec_Eval</a:t>
            </a:r>
            <a:r>
              <a:rPr lang="en-GB" sz="1450">
                <a:solidFill>
                  <a:srgbClr val="000000"/>
                </a:solidFill>
                <a:latin typeface="Calibri"/>
                <a:ea typeface="Calibri"/>
                <a:cs typeface="Calibri"/>
                <a:sym typeface="Calibri"/>
              </a:rPr>
              <a:t> has been used as a tool to evaluate our system performance</a:t>
            </a:r>
            <a:endParaRPr sz="1450">
              <a:solidFill>
                <a:srgbClr val="000000"/>
              </a:solidFill>
              <a:latin typeface="Calibri"/>
              <a:ea typeface="Calibri"/>
              <a:cs typeface="Calibri"/>
              <a:sym typeface="Calibri"/>
            </a:endParaRPr>
          </a:p>
          <a:p>
            <a:pPr marL="457200" lvl="0" indent="-320675" algn="l" rtl="0">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The parameters used to compare the performance are</a:t>
            </a:r>
            <a:endParaRPr sz="1450">
              <a:solidFill>
                <a:srgbClr val="000000"/>
              </a:solidFill>
              <a:latin typeface="Calibri"/>
              <a:ea typeface="Calibri"/>
              <a:cs typeface="Calibri"/>
              <a:sym typeface="Calibri"/>
            </a:endParaRPr>
          </a:p>
          <a:p>
            <a:pPr marL="914400" lvl="1" indent="-320675" algn="l" rtl="0">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ndcg@20 (Normalized Discounted Cumulative Gain)</a:t>
            </a:r>
            <a:endParaRPr sz="1450">
              <a:solidFill>
                <a:srgbClr val="000000"/>
              </a:solidFill>
              <a:latin typeface="Calibri"/>
              <a:ea typeface="Calibri"/>
              <a:cs typeface="Calibri"/>
              <a:sym typeface="Calibri"/>
            </a:endParaRPr>
          </a:p>
          <a:p>
            <a:pPr marL="914400" lvl="1" indent="-320675" algn="l" rtl="0">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MAP (Mean Average Precision)</a:t>
            </a:r>
            <a:endParaRPr sz="1450">
              <a:solidFill>
                <a:srgbClr val="000000"/>
              </a:solidFill>
              <a:latin typeface="Calibri"/>
              <a:ea typeface="Calibri"/>
              <a:cs typeface="Calibri"/>
              <a:sym typeface="Calibri"/>
            </a:endParaRPr>
          </a:p>
          <a:p>
            <a:pPr marL="914400" lvl="1" indent="-320675" algn="l" rtl="0">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p@20 (Precision at 20)</a:t>
            </a:r>
            <a:endParaRPr sz="1450">
              <a:solidFill>
                <a:srgbClr val="000000"/>
              </a:solidFill>
              <a:latin typeface="Calibri"/>
              <a:ea typeface="Calibri"/>
              <a:cs typeface="Calibri"/>
              <a:sym typeface="Calibri"/>
            </a:endParaRPr>
          </a:p>
          <a:p>
            <a:pPr marL="914400" lvl="1" indent="-320675" algn="l" rtl="0">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Bpref (Binary Preference)</a:t>
            </a:r>
            <a:endParaRPr sz="1450">
              <a:solidFill>
                <a:srgbClr val="000000"/>
              </a:solidFill>
              <a:latin typeface="Calibri"/>
              <a:ea typeface="Calibri"/>
              <a:cs typeface="Calibri"/>
              <a:sym typeface="Calibri"/>
            </a:endParaRPr>
          </a:p>
          <a:p>
            <a:pPr marL="457200" lvl="0" indent="-320675" algn="l" rtl="0">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We indexed several types of corpus but selected the one with title and abstract as the benchmark:</a:t>
            </a:r>
            <a:endParaRPr sz="1450">
              <a:solidFill>
                <a:srgbClr val="000000"/>
              </a:solidFill>
              <a:latin typeface="Calibri"/>
              <a:ea typeface="Calibri"/>
              <a:cs typeface="Calibri"/>
              <a:sym typeface="Calibri"/>
            </a:endParaRPr>
          </a:p>
          <a:p>
            <a:pPr marL="0" lvl="0" indent="0" algn="l" rtl="0">
              <a:spcBef>
                <a:spcPts val="1200"/>
              </a:spcBef>
              <a:spcAft>
                <a:spcPts val="0"/>
              </a:spcAft>
              <a:buNone/>
            </a:pPr>
            <a:endParaRPr sz="1450">
              <a:solidFill>
                <a:srgbClr val="000000"/>
              </a:solidFill>
              <a:latin typeface="Calibri"/>
              <a:ea typeface="Calibri"/>
              <a:cs typeface="Calibri"/>
              <a:sym typeface="Calibri"/>
            </a:endParaRPr>
          </a:p>
          <a:p>
            <a:pPr marL="457200" lvl="0" indent="0" algn="l" rtl="0">
              <a:spcBef>
                <a:spcPts val="1200"/>
              </a:spcBef>
              <a:spcAft>
                <a:spcPts val="0"/>
              </a:spcAft>
              <a:buNone/>
            </a:pPr>
            <a:endParaRPr sz="1450">
              <a:solidFill>
                <a:srgbClr val="000000"/>
              </a:solidFill>
              <a:latin typeface="Calibri"/>
              <a:ea typeface="Calibri"/>
              <a:cs typeface="Calibri"/>
              <a:sym typeface="Calibri"/>
            </a:endParaRPr>
          </a:p>
          <a:p>
            <a:pPr marL="0" lvl="0" indent="0" algn="l" rtl="0">
              <a:spcBef>
                <a:spcPts val="1200"/>
              </a:spcBef>
              <a:spcAft>
                <a:spcPts val="1200"/>
              </a:spcAft>
              <a:buNone/>
            </a:pPr>
            <a:endParaRPr sz="1450">
              <a:solidFill>
                <a:srgbClr val="000000"/>
              </a:solidFill>
              <a:latin typeface="Calibri"/>
              <a:ea typeface="Calibri"/>
              <a:cs typeface="Calibri"/>
              <a:sym typeface="Calibri"/>
            </a:endParaRPr>
          </a:p>
        </p:txBody>
      </p:sp>
      <p:pic>
        <p:nvPicPr>
          <p:cNvPr id="177" name="Google Shape;177;p23"/>
          <p:cNvPicPr preferRelativeResize="0"/>
          <p:nvPr/>
        </p:nvPicPr>
        <p:blipFill>
          <a:blip r:embed="rId3">
            <a:alphaModFix/>
          </a:blip>
          <a:stretch>
            <a:fillRect/>
          </a:stretch>
        </p:blipFill>
        <p:spPr>
          <a:xfrm>
            <a:off x="1853950" y="3002800"/>
            <a:ext cx="5692399" cy="1779500"/>
          </a:xfrm>
          <a:prstGeom prst="rect">
            <a:avLst/>
          </a:prstGeom>
          <a:noFill/>
          <a:ln>
            <a:noFill/>
          </a:ln>
          <a:effectLst>
            <a:outerShdw blurRad="57150" dist="19050" dir="5400000" algn="bl" rotWithShape="0">
              <a:srgbClr val="000000">
                <a:alpha val="50000"/>
              </a:srgbClr>
            </a:outerShdw>
          </a:effectLst>
        </p:spPr>
      </p:pic>
      <p:pic>
        <p:nvPicPr>
          <p:cNvPr id="178" name="Google Shape;178;p23"/>
          <p:cNvPicPr preferRelativeResize="0"/>
          <p:nvPr/>
        </p:nvPicPr>
        <p:blipFill>
          <a:blip r:embed="rId4">
            <a:alphaModFix/>
          </a:blip>
          <a:stretch>
            <a:fillRect/>
          </a:stretch>
        </p:blipFill>
        <p:spPr>
          <a:xfrm>
            <a:off x="558975" y="476998"/>
            <a:ext cx="588650" cy="588650"/>
          </a:xfrm>
          <a:prstGeom prst="rect">
            <a:avLst/>
          </a:prstGeom>
          <a:noFill/>
          <a:ln>
            <a:noFill/>
          </a:ln>
        </p:spPr>
      </p:pic>
      <p:sp>
        <p:nvSpPr>
          <p:cNvPr id="179" name="Google Shape;179;p23"/>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1095275" y="119075"/>
            <a:ext cx="53988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latin typeface="Arial"/>
                <a:ea typeface="Arial"/>
                <a:cs typeface="Arial"/>
                <a:sym typeface="Arial"/>
              </a:rPr>
              <a:t>Scores after adding Citation information</a:t>
            </a:r>
            <a:endParaRPr>
              <a:latin typeface="Arial"/>
              <a:ea typeface="Arial"/>
              <a:cs typeface="Arial"/>
              <a:sym typeface="Arial"/>
            </a:endParaRPr>
          </a:p>
        </p:txBody>
      </p:sp>
      <p:pic>
        <p:nvPicPr>
          <p:cNvPr id="185" name="Google Shape;185;p24"/>
          <p:cNvPicPr preferRelativeResize="0"/>
          <p:nvPr/>
        </p:nvPicPr>
        <p:blipFill>
          <a:blip r:embed="rId3">
            <a:alphaModFix/>
          </a:blip>
          <a:stretch>
            <a:fillRect/>
          </a:stretch>
        </p:blipFill>
        <p:spPr>
          <a:xfrm>
            <a:off x="6254475" y="2381425"/>
            <a:ext cx="2809500" cy="1580350"/>
          </a:xfrm>
          <a:prstGeom prst="rect">
            <a:avLst/>
          </a:prstGeom>
          <a:noFill/>
          <a:ln>
            <a:noFill/>
          </a:ln>
        </p:spPr>
      </p:pic>
      <p:pic>
        <p:nvPicPr>
          <p:cNvPr id="186" name="Google Shape;186;p24"/>
          <p:cNvPicPr preferRelativeResize="0"/>
          <p:nvPr/>
        </p:nvPicPr>
        <p:blipFill>
          <a:blip r:embed="rId4">
            <a:alphaModFix/>
          </a:blip>
          <a:stretch>
            <a:fillRect/>
          </a:stretch>
        </p:blipFill>
        <p:spPr>
          <a:xfrm>
            <a:off x="628638" y="1498365"/>
            <a:ext cx="5548874" cy="3346435"/>
          </a:xfrm>
          <a:prstGeom prst="rect">
            <a:avLst/>
          </a:prstGeom>
          <a:noFill/>
          <a:ln>
            <a:noFill/>
          </a:ln>
          <a:effectLst>
            <a:outerShdw blurRad="57150" dist="19050" dir="5400000" algn="bl" rotWithShape="0">
              <a:srgbClr val="000000">
                <a:alpha val="50000"/>
              </a:srgbClr>
            </a:outerShdw>
          </a:effectLst>
        </p:spPr>
      </p:pic>
      <p:sp>
        <p:nvSpPr>
          <p:cNvPr id="187" name="Google Shape;187;p24"/>
          <p:cNvSpPr txBox="1"/>
          <p:nvPr/>
        </p:nvSpPr>
        <p:spPr>
          <a:xfrm>
            <a:off x="627125" y="1113275"/>
            <a:ext cx="53379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 </a:t>
            </a:r>
            <a:r>
              <a:rPr lang="en-GB" sz="1000">
                <a:latin typeface="Calibri"/>
                <a:ea typeface="Calibri"/>
                <a:cs typeface="Calibri"/>
                <a:sym typeface="Calibri"/>
              </a:rPr>
              <a:t>Notation : nc-x-y stands for Normalized citation with ‘x’ upper bound and ‘y’ lower bound</a:t>
            </a:r>
            <a:endParaRPr>
              <a:latin typeface="Calibri"/>
              <a:ea typeface="Calibri"/>
              <a:cs typeface="Calibri"/>
              <a:sym typeface="Calibri"/>
            </a:endParaRPr>
          </a:p>
        </p:txBody>
      </p:sp>
      <p:pic>
        <p:nvPicPr>
          <p:cNvPr id="188" name="Google Shape;188;p24"/>
          <p:cNvPicPr preferRelativeResize="0"/>
          <p:nvPr/>
        </p:nvPicPr>
        <p:blipFill>
          <a:blip r:embed="rId5">
            <a:alphaModFix/>
          </a:blip>
          <a:stretch>
            <a:fillRect/>
          </a:stretch>
        </p:blipFill>
        <p:spPr>
          <a:xfrm>
            <a:off x="476248" y="297437"/>
            <a:ext cx="632225" cy="637475"/>
          </a:xfrm>
          <a:prstGeom prst="rect">
            <a:avLst/>
          </a:prstGeom>
          <a:noFill/>
          <a:ln>
            <a:noFill/>
          </a:ln>
        </p:spPr>
      </p:pic>
      <p:sp>
        <p:nvSpPr>
          <p:cNvPr id="189" name="Google Shape;189;p24"/>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1441020" y="263350"/>
            <a:ext cx="36981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latin typeface="Arial"/>
                <a:ea typeface="Arial"/>
                <a:cs typeface="Arial"/>
                <a:sym typeface="Arial"/>
              </a:rPr>
              <a:t>Evaluation</a:t>
            </a:r>
            <a:endParaRPr>
              <a:latin typeface="Arial"/>
              <a:ea typeface="Arial"/>
              <a:cs typeface="Arial"/>
              <a:sym typeface="Arial"/>
            </a:endParaRPr>
          </a:p>
        </p:txBody>
      </p:sp>
      <p:sp>
        <p:nvSpPr>
          <p:cNvPr id="195" name="Google Shape;195;p25"/>
          <p:cNvSpPr txBox="1"/>
          <p:nvPr/>
        </p:nvSpPr>
        <p:spPr>
          <a:xfrm>
            <a:off x="779525" y="1353300"/>
            <a:ext cx="7806600" cy="3417600"/>
          </a:xfrm>
          <a:prstGeom prst="rect">
            <a:avLst/>
          </a:prstGeom>
          <a:noFill/>
          <a:ln>
            <a:noFill/>
          </a:ln>
        </p:spPr>
        <p:txBody>
          <a:bodyPr spcFirstLastPara="1" wrap="square" lIns="91425" tIns="91425" rIns="91425" bIns="91425" anchor="t" anchorCtr="0">
            <a:noAutofit/>
          </a:bodyPr>
          <a:lstStyle/>
          <a:p>
            <a:pPr marL="457200" lvl="0" indent="-320675" algn="l" rtl="0">
              <a:lnSpc>
                <a:spcPct val="115000"/>
              </a:lnSpc>
              <a:spcBef>
                <a:spcPts val="1200"/>
              </a:spcBef>
              <a:spcAft>
                <a:spcPts val="0"/>
              </a:spcAft>
              <a:buSzPts val="1450"/>
              <a:buFont typeface="Lato"/>
              <a:buChar char="●"/>
            </a:pPr>
            <a:r>
              <a:rPr lang="en-GB" sz="1450" b="1">
                <a:latin typeface="Calibri"/>
                <a:ea typeface="Calibri"/>
                <a:cs typeface="Calibri"/>
                <a:sym typeface="Calibri"/>
              </a:rPr>
              <a:t>Formula for Change Calculation:</a:t>
            </a:r>
            <a:r>
              <a:rPr lang="en-GB" sz="1450">
                <a:latin typeface="Calibri"/>
                <a:ea typeface="Calibri"/>
                <a:cs typeface="Calibri"/>
                <a:sym typeface="Calibri"/>
              </a:rPr>
              <a:t> </a:t>
            </a:r>
            <a:r>
              <a:rPr lang="en-GB" sz="1450" i="1">
                <a:latin typeface="Calibri"/>
                <a:ea typeface="Calibri"/>
                <a:cs typeface="Calibri"/>
                <a:sym typeface="Calibri"/>
              </a:rPr>
              <a:t>Change = ((New Val - Benchmark) / Benchmark) * 100</a:t>
            </a:r>
            <a:endParaRPr sz="1450" i="1">
              <a:latin typeface="Calibri"/>
              <a:ea typeface="Calibri"/>
              <a:cs typeface="Calibri"/>
              <a:sym typeface="Calibri"/>
            </a:endParaRPr>
          </a:p>
          <a:p>
            <a:pPr marL="457200" lvl="0" indent="-320675" algn="l" rtl="0">
              <a:lnSpc>
                <a:spcPct val="115000"/>
              </a:lnSpc>
              <a:spcBef>
                <a:spcPts val="0"/>
              </a:spcBef>
              <a:spcAft>
                <a:spcPts val="0"/>
              </a:spcAft>
              <a:buSzPts val="1450"/>
              <a:buFont typeface="Calibri"/>
              <a:buChar char="●"/>
            </a:pPr>
            <a:r>
              <a:rPr lang="en-GB" sz="1450" b="1">
                <a:latin typeface="Calibri"/>
                <a:ea typeface="Calibri"/>
                <a:cs typeface="Calibri"/>
                <a:sym typeface="Calibri"/>
              </a:rPr>
              <a:t>Percentage Changes Table:</a:t>
            </a:r>
            <a:endParaRPr sz="1450" b="1">
              <a:latin typeface="Calibri"/>
              <a:ea typeface="Calibri"/>
              <a:cs typeface="Calibri"/>
              <a:sym typeface="Calibri"/>
            </a:endParaRPr>
          </a:p>
          <a:p>
            <a:pPr marL="0" lvl="0" indent="0" algn="l" rtl="0">
              <a:lnSpc>
                <a:spcPct val="115000"/>
              </a:lnSpc>
              <a:spcBef>
                <a:spcPts val="1200"/>
              </a:spcBef>
              <a:spcAft>
                <a:spcPts val="0"/>
              </a:spcAft>
              <a:buNone/>
            </a:pPr>
            <a:endParaRPr>
              <a:latin typeface="Lato"/>
              <a:ea typeface="Lato"/>
              <a:cs typeface="Lato"/>
              <a:sym typeface="Lato"/>
            </a:endParaRPr>
          </a:p>
          <a:p>
            <a:pPr marL="0" lvl="0" indent="0" algn="l" rtl="0">
              <a:lnSpc>
                <a:spcPct val="115000"/>
              </a:lnSpc>
              <a:spcBef>
                <a:spcPts val="1200"/>
              </a:spcBef>
              <a:spcAft>
                <a:spcPts val="0"/>
              </a:spcAft>
              <a:buNone/>
            </a:pPr>
            <a:endParaRPr>
              <a:latin typeface="Lato"/>
              <a:ea typeface="Lato"/>
              <a:cs typeface="Lato"/>
              <a:sym typeface="Lato"/>
            </a:endParaRPr>
          </a:p>
          <a:p>
            <a:pPr marL="0" lvl="0" indent="0" algn="l" rtl="0">
              <a:spcBef>
                <a:spcPts val="120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GB">
                <a:latin typeface="Calibri"/>
                <a:ea typeface="Calibri"/>
                <a:cs typeface="Calibri"/>
                <a:sym typeface="Calibri"/>
              </a:rPr>
              <a:t>	* </a:t>
            </a:r>
            <a:r>
              <a:rPr lang="en-GB" sz="1000">
                <a:latin typeface="Calibri"/>
                <a:ea typeface="Calibri"/>
                <a:cs typeface="Calibri"/>
                <a:sym typeface="Calibri"/>
              </a:rPr>
              <a:t>Notation : nc-x-y stands for Normalized citation with ‘x’ upper bound and ‘y’ lower bound</a:t>
            </a:r>
            <a:endParaRPr sz="1000">
              <a:latin typeface="Calibri"/>
              <a:ea typeface="Calibri"/>
              <a:cs typeface="Calibri"/>
              <a:sym typeface="Calibri"/>
            </a:endParaRPr>
          </a:p>
        </p:txBody>
      </p:sp>
      <p:pic>
        <p:nvPicPr>
          <p:cNvPr id="196" name="Google Shape;196;p25"/>
          <p:cNvPicPr preferRelativeResize="0"/>
          <p:nvPr/>
        </p:nvPicPr>
        <p:blipFill>
          <a:blip r:embed="rId3">
            <a:alphaModFix/>
          </a:blip>
          <a:stretch>
            <a:fillRect/>
          </a:stretch>
        </p:blipFill>
        <p:spPr>
          <a:xfrm>
            <a:off x="1650486" y="2017975"/>
            <a:ext cx="5843026" cy="2088250"/>
          </a:xfrm>
          <a:prstGeom prst="rect">
            <a:avLst/>
          </a:prstGeom>
          <a:noFill/>
          <a:ln>
            <a:noFill/>
          </a:ln>
          <a:effectLst>
            <a:outerShdw blurRad="57150" dist="19050" dir="5400000" algn="bl" rotWithShape="0">
              <a:srgbClr val="000000">
                <a:alpha val="50000"/>
              </a:srgbClr>
            </a:outerShdw>
          </a:effectLst>
        </p:spPr>
      </p:pic>
      <p:pic>
        <p:nvPicPr>
          <p:cNvPr id="197" name="Google Shape;197;p25"/>
          <p:cNvPicPr preferRelativeResize="0"/>
          <p:nvPr/>
        </p:nvPicPr>
        <p:blipFill>
          <a:blip r:embed="rId4">
            <a:alphaModFix/>
          </a:blip>
          <a:stretch>
            <a:fillRect/>
          </a:stretch>
        </p:blipFill>
        <p:spPr>
          <a:xfrm>
            <a:off x="741425" y="442075"/>
            <a:ext cx="598650" cy="598650"/>
          </a:xfrm>
          <a:prstGeom prst="rect">
            <a:avLst/>
          </a:prstGeom>
          <a:noFill/>
          <a:ln>
            <a:noFill/>
          </a:ln>
        </p:spPr>
      </p:pic>
      <p:sp>
        <p:nvSpPr>
          <p:cNvPr id="198" name="Google Shape;198;p2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1379000" y="185350"/>
            <a:ext cx="48948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latin typeface="Arial"/>
                <a:ea typeface="Arial"/>
                <a:cs typeface="Arial"/>
                <a:sym typeface="Arial"/>
              </a:rPr>
              <a:t>Evaluation (1)</a:t>
            </a:r>
            <a:endParaRPr>
              <a:latin typeface="Arial"/>
              <a:ea typeface="Arial"/>
              <a:cs typeface="Arial"/>
              <a:sym typeface="Arial"/>
            </a:endParaRPr>
          </a:p>
        </p:txBody>
      </p:sp>
      <p:pic>
        <p:nvPicPr>
          <p:cNvPr id="204" name="Google Shape;204;p26"/>
          <p:cNvPicPr preferRelativeResize="0"/>
          <p:nvPr/>
        </p:nvPicPr>
        <p:blipFill rotWithShape="1">
          <a:blip r:embed="rId3">
            <a:alphaModFix/>
          </a:blip>
          <a:srcRect l="-1500" t="13538" r="1499" b="1637"/>
          <a:stretch/>
        </p:blipFill>
        <p:spPr>
          <a:xfrm>
            <a:off x="497063" y="1696200"/>
            <a:ext cx="8149876" cy="2617475"/>
          </a:xfrm>
          <a:prstGeom prst="rect">
            <a:avLst/>
          </a:prstGeom>
          <a:noFill/>
          <a:ln>
            <a:noFill/>
          </a:ln>
          <a:effectLst>
            <a:outerShdw blurRad="57150" dist="19050" dir="5400000" algn="bl" rotWithShape="0">
              <a:srgbClr val="000000">
                <a:alpha val="50000"/>
              </a:srgbClr>
            </a:outerShdw>
          </a:effectLst>
        </p:spPr>
      </p:pic>
      <p:sp>
        <p:nvSpPr>
          <p:cNvPr id="205" name="Google Shape;205;p26"/>
          <p:cNvSpPr txBox="1"/>
          <p:nvPr/>
        </p:nvSpPr>
        <p:spPr>
          <a:xfrm>
            <a:off x="779525" y="1170425"/>
            <a:ext cx="7806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50" b="1">
                <a:latin typeface="Calibri"/>
                <a:ea typeface="Calibri"/>
                <a:cs typeface="Calibri"/>
                <a:sym typeface="Calibri"/>
              </a:rPr>
              <a:t>Relative scores against benchmark:</a:t>
            </a:r>
            <a:endParaRPr sz="1450" b="1">
              <a:latin typeface="Calibri"/>
              <a:ea typeface="Calibri"/>
              <a:cs typeface="Calibri"/>
              <a:sym typeface="Calibri"/>
            </a:endParaRPr>
          </a:p>
        </p:txBody>
      </p:sp>
      <p:pic>
        <p:nvPicPr>
          <p:cNvPr id="206" name="Google Shape;206;p26"/>
          <p:cNvPicPr preferRelativeResize="0"/>
          <p:nvPr/>
        </p:nvPicPr>
        <p:blipFill>
          <a:blip r:embed="rId4">
            <a:alphaModFix/>
          </a:blip>
          <a:stretch>
            <a:fillRect/>
          </a:stretch>
        </p:blipFill>
        <p:spPr>
          <a:xfrm>
            <a:off x="560125" y="324600"/>
            <a:ext cx="646375" cy="646375"/>
          </a:xfrm>
          <a:prstGeom prst="rect">
            <a:avLst/>
          </a:prstGeom>
          <a:noFill/>
          <a:ln>
            <a:noFill/>
          </a:ln>
        </p:spPr>
      </p:pic>
      <p:sp>
        <p:nvSpPr>
          <p:cNvPr id="207" name="Google Shape;207;p26"/>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1216075" y="294825"/>
            <a:ext cx="44856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latin typeface="Arial"/>
                <a:ea typeface="Arial"/>
                <a:cs typeface="Arial"/>
                <a:sym typeface="Arial"/>
              </a:rPr>
              <a:t>Inferences</a:t>
            </a:r>
            <a:endParaRPr>
              <a:latin typeface="Arial"/>
              <a:ea typeface="Arial"/>
              <a:cs typeface="Arial"/>
              <a:sym typeface="Arial"/>
            </a:endParaRPr>
          </a:p>
        </p:txBody>
      </p:sp>
      <p:sp>
        <p:nvSpPr>
          <p:cNvPr id="213" name="Google Shape;213;p2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20675" algn="l" rtl="0">
              <a:lnSpc>
                <a:spcPct val="115000"/>
              </a:lnSpc>
              <a:spcBef>
                <a:spcPts val="120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Citations consistently enhance </a:t>
            </a:r>
            <a:r>
              <a:rPr lang="en-GB" sz="1450" i="1">
                <a:solidFill>
                  <a:srgbClr val="000000"/>
                </a:solidFill>
                <a:latin typeface="Calibri"/>
                <a:ea typeface="Calibri"/>
                <a:cs typeface="Calibri"/>
                <a:sym typeface="Calibri"/>
              </a:rPr>
              <a:t>bpref</a:t>
            </a:r>
            <a:r>
              <a:rPr lang="en-GB" sz="1450">
                <a:solidFill>
                  <a:srgbClr val="000000"/>
                </a:solidFill>
                <a:latin typeface="Calibri"/>
                <a:ea typeface="Calibri"/>
                <a:cs typeface="Calibri"/>
                <a:sym typeface="Calibri"/>
              </a:rPr>
              <a:t>, indicating added context improves retrieval systems identification and ranking.</a:t>
            </a:r>
            <a:endParaRPr sz="1450">
              <a:solidFill>
                <a:srgbClr val="000000"/>
              </a:solidFill>
              <a:latin typeface="Calibri"/>
              <a:ea typeface="Calibri"/>
              <a:cs typeface="Calibri"/>
              <a:sym typeface="Calibri"/>
            </a:endParaRPr>
          </a:p>
          <a:p>
            <a:pPr marL="457200" lvl="0" indent="-320675" algn="l" rtl="0">
              <a:lnSpc>
                <a:spcPct val="115000"/>
              </a:lnSpc>
              <a:spcBef>
                <a:spcPts val="0"/>
              </a:spcBef>
              <a:spcAft>
                <a:spcPts val="0"/>
              </a:spcAft>
              <a:buClr>
                <a:srgbClr val="000000"/>
              </a:buClr>
              <a:buSzPts val="1450"/>
              <a:buFont typeface="Calibri"/>
              <a:buChar char="●"/>
            </a:pPr>
            <a:r>
              <a:rPr lang="en-GB" sz="1450" i="1">
                <a:solidFill>
                  <a:srgbClr val="000000"/>
                </a:solidFill>
                <a:latin typeface="Calibri"/>
                <a:ea typeface="Calibri"/>
                <a:cs typeface="Calibri"/>
                <a:sym typeface="Calibri"/>
              </a:rPr>
              <a:t>MAP</a:t>
            </a:r>
            <a:r>
              <a:rPr lang="en-GB" sz="1450">
                <a:solidFill>
                  <a:srgbClr val="000000"/>
                </a:solidFill>
                <a:latin typeface="Calibri"/>
                <a:ea typeface="Calibri"/>
                <a:cs typeface="Calibri"/>
                <a:sym typeface="Calibri"/>
              </a:rPr>
              <a:t>, </a:t>
            </a:r>
            <a:r>
              <a:rPr lang="en-GB" sz="1450" i="1">
                <a:solidFill>
                  <a:srgbClr val="000000"/>
                </a:solidFill>
                <a:latin typeface="Calibri"/>
                <a:ea typeface="Calibri"/>
                <a:cs typeface="Calibri"/>
                <a:sym typeface="Calibri"/>
              </a:rPr>
              <a:t>p@20</a:t>
            </a:r>
            <a:r>
              <a:rPr lang="en-GB" sz="1450">
                <a:solidFill>
                  <a:srgbClr val="000000"/>
                </a:solidFill>
                <a:latin typeface="Calibri"/>
                <a:ea typeface="Calibri"/>
                <a:cs typeface="Calibri"/>
                <a:sym typeface="Calibri"/>
              </a:rPr>
              <a:t> scores vary across citation contexts. Some improve precision; broader contexts may challenge performance.</a:t>
            </a:r>
            <a:endParaRPr sz="1450">
              <a:solidFill>
                <a:srgbClr val="000000"/>
              </a:solidFill>
              <a:latin typeface="Calibri"/>
              <a:ea typeface="Calibri"/>
              <a:cs typeface="Calibri"/>
              <a:sym typeface="Calibri"/>
            </a:endParaRPr>
          </a:p>
          <a:p>
            <a:pPr marL="457200" lvl="0" indent="-320675" algn="l" rtl="0">
              <a:lnSpc>
                <a:spcPct val="115000"/>
              </a:lnSpc>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Adding lower boundary in normalization harms retrieval. Top-performing corpus lacks it. Duplicating citations compromises quality</a:t>
            </a:r>
            <a:endParaRPr sz="1450">
              <a:solidFill>
                <a:srgbClr val="000000"/>
              </a:solidFill>
              <a:latin typeface="Calibri"/>
              <a:ea typeface="Calibri"/>
              <a:cs typeface="Calibri"/>
              <a:sym typeface="Calibri"/>
            </a:endParaRPr>
          </a:p>
          <a:p>
            <a:pPr marL="457200" lvl="0" indent="-320675" algn="l" rtl="0">
              <a:lnSpc>
                <a:spcPct val="115000"/>
              </a:lnSpc>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Incorporating citations boosts system performance, particularly NDCG20, with optimal window size and normalization</a:t>
            </a:r>
            <a:endParaRPr sz="1450">
              <a:solidFill>
                <a:srgbClr val="000000"/>
              </a:solidFill>
              <a:latin typeface="Calibri"/>
              <a:ea typeface="Calibri"/>
              <a:cs typeface="Calibri"/>
              <a:sym typeface="Calibri"/>
            </a:endParaRPr>
          </a:p>
          <a:p>
            <a:pPr marL="457200" lvl="0" indent="0" algn="l" rtl="0">
              <a:lnSpc>
                <a:spcPct val="115000"/>
              </a:lnSpc>
              <a:spcBef>
                <a:spcPts val="1200"/>
              </a:spcBef>
              <a:spcAft>
                <a:spcPts val="0"/>
              </a:spcAft>
              <a:buNone/>
            </a:pPr>
            <a:endParaRPr sz="1450">
              <a:solidFill>
                <a:srgbClr val="000000"/>
              </a:solidFill>
              <a:latin typeface="Calibri"/>
              <a:ea typeface="Calibri"/>
              <a:cs typeface="Calibri"/>
              <a:sym typeface="Calibri"/>
            </a:endParaRPr>
          </a:p>
          <a:p>
            <a:pPr marL="0" lvl="0" indent="0" algn="l" rtl="0">
              <a:spcBef>
                <a:spcPts val="1200"/>
              </a:spcBef>
              <a:spcAft>
                <a:spcPts val="1200"/>
              </a:spcAft>
              <a:buNone/>
            </a:pPr>
            <a:endParaRPr sz="1450">
              <a:solidFill>
                <a:srgbClr val="000000"/>
              </a:solidFill>
              <a:latin typeface="Calibri"/>
              <a:ea typeface="Calibri"/>
              <a:cs typeface="Calibri"/>
              <a:sym typeface="Calibri"/>
            </a:endParaRPr>
          </a:p>
        </p:txBody>
      </p:sp>
      <p:pic>
        <p:nvPicPr>
          <p:cNvPr id="214" name="Google Shape;214;p27"/>
          <p:cNvPicPr preferRelativeResize="0"/>
          <p:nvPr/>
        </p:nvPicPr>
        <p:blipFill>
          <a:blip r:embed="rId3">
            <a:alphaModFix/>
          </a:blip>
          <a:stretch>
            <a:fillRect/>
          </a:stretch>
        </p:blipFill>
        <p:spPr>
          <a:xfrm>
            <a:off x="533450" y="541775"/>
            <a:ext cx="629600" cy="634825"/>
          </a:xfrm>
          <a:prstGeom prst="rect">
            <a:avLst/>
          </a:prstGeom>
          <a:noFill/>
          <a:ln>
            <a:noFill/>
          </a:ln>
        </p:spPr>
      </p:pic>
      <p:sp>
        <p:nvSpPr>
          <p:cNvPr id="215" name="Google Shape;215;p27"/>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1075353" y="208065"/>
            <a:ext cx="5537700" cy="1102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GB">
                <a:latin typeface="Arial"/>
                <a:ea typeface="Arial"/>
                <a:cs typeface="Arial"/>
                <a:sym typeface="Arial"/>
              </a:rPr>
              <a:t>Conclusion and Future Work</a:t>
            </a:r>
            <a:endParaRPr>
              <a:latin typeface="Arial"/>
              <a:ea typeface="Arial"/>
              <a:cs typeface="Arial"/>
              <a:sym typeface="Arial"/>
            </a:endParaRPr>
          </a:p>
        </p:txBody>
      </p:sp>
      <p:sp>
        <p:nvSpPr>
          <p:cNvPr id="222" name="Google Shape;222;p28"/>
          <p:cNvSpPr txBox="1">
            <a:spLocks noGrp="1"/>
          </p:cNvSpPr>
          <p:nvPr>
            <p:ph type="body" idx="1"/>
          </p:nvPr>
        </p:nvSpPr>
        <p:spPr>
          <a:xfrm>
            <a:off x="486445" y="1435213"/>
            <a:ext cx="7799547" cy="3285715"/>
          </a:xfrm>
          <a:prstGeom prst="rect">
            <a:avLst/>
          </a:prstGeom>
          <a:noFill/>
          <a:ln>
            <a:noFill/>
          </a:ln>
        </p:spPr>
        <p:txBody>
          <a:bodyPr spcFirstLastPara="1" wrap="square" lIns="68575" tIns="34275" rIns="68575" bIns="34275" anchor="t" anchorCtr="0">
            <a:normAutofit/>
          </a:bodyPr>
          <a:lstStyle/>
          <a:p>
            <a:pPr marL="457200" lvl="0" indent="-320675" algn="l" rtl="0">
              <a:lnSpc>
                <a:spcPct val="115000"/>
              </a:lnSpc>
              <a:spcBef>
                <a:spcPts val="1200"/>
              </a:spcBef>
              <a:spcAft>
                <a:spcPts val="0"/>
              </a:spcAft>
              <a:buClr>
                <a:srgbClr val="000000"/>
              </a:buClr>
              <a:buSzPts val="1450"/>
              <a:buFont typeface="Times New Roman"/>
              <a:buChar char="●"/>
            </a:pPr>
            <a:r>
              <a:rPr lang="en-GB" sz="1450" b="1">
                <a:solidFill>
                  <a:srgbClr val="000000"/>
                </a:solidFill>
                <a:latin typeface="Calibri"/>
                <a:ea typeface="Calibri"/>
                <a:cs typeface="Calibri"/>
                <a:sym typeface="Calibri"/>
              </a:rPr>
              <a:t>Key Research Question:</a:t>
            </a:r>
            <a:r>
              <a:rPr lang="en-GB" sz="1450">
                <a:solidFill>
                  <a:srgbClr val="000000"/>
                </a:solidFill>
                <a:latin typeface="Calibri"/>
                <a:ea typeface="Calibri"/>
                <a:cs typeface="Calibri"/>
                <a:sym typeface="Calibri"/>
              </a:rPr>
              <a:t> Can enriching the corpus with citations improve the baseline score?</a:t>
            </a:r>
            <a:endParaRPr sz="1450">
              <a:solidFill>
                <a:srgbClr val="000000"/>
              </a:solidFill>
              <a:latin typeface="Calibri"/>
              <a:ea typeface="Calibri"/>
              <a:cs typeface="Calibri"/>
              <a:sym typeface="Calibri"/>
            </a:endParaRPr>
          </a:p>
          <a:p>
            <a:pPr marL="457200" lvl="0" indent="-320675" algn="l" rtl="0">
              <a:lnSpc>
                <a:spcPct val="115000"/>
              </a:lnSpc>
              <a:spcBef>
                <a:spcPts val="0"/>
              </a:spcBef>
              <a:spcAft>
                <a:spcPts val="0"/>
              </a:spcAft>
              <a:buClr>
                <a:srgbClr val="000000"/>
              </a:buClr>
              <a:buSzPts val="1450"/>
              <a:buFont typeface="Times New Roman"/>
              <a:buChar char="●"/>
            </a:pPr>
            <a:r>
              <a:rPr lang="en-GB" sz="1450" b="1">
                <a:solidFill>
                  <a:srgbClr val="000000"/>
                </a:solidFill>
                <a:latin typeface="Calibri"/>
                <a:ea typeface="Calibri"/>
                <a:cs typeface="Calibri"/>
                <a:sym typeface="Calibri"/>
              </a:rPr>
              <a:t>Objective Accomplished:</a:t>
            </a:r>
            <a:r>
              <a:rPr lang="en-GB" sz="1450">
                <a:solidFill>
                  <a:srgbClr val="000000"/>
                </a:solidFill>
                <a:latin typeface="Calibri"/>
                <a:ea typeface="Calibri"/>
                <a:cs typeface="Calibri"/>
                <a:sym typeface="Calibri"/>
              </a:rPr>
              <a:t> Enriched corpus showed notable baseline score improvement with certain limitations.</a:t>
            </a:r>
            <a:endParaRPr sz="1450">
              <a:solidFill>
                <a:srgbClr val="000000"/>
              </a:solidFill>
              <a:latin typeface="Calibri"/>
              <a:ea typeface="Calibri"/>
              <a:cs typeface="Calibri"/>
              <a:sym typeface="Calibri"/>
            </a:endParaRPr>
          </a:p>
          <a:p>
            <a:pPr marL="0" lvl="0" indent="0" algn="l" rtl="0">
              <a:lnSpc>
                <a:spcPct val="115000"/>
              </a:lnSpc>
              <a:spcBef>
                <a:spcPts val="1200"/>
              </a:spcBef>
              <a:spcAft>
                <a:spcPts val="0"/>
              </a:spcAft>
              <a:buNone/>
            </a:pPr>
            <a:endParaRPr sz="1450">
              <a:solidFill>
                <a:srgbClr val="000000"/>
              </a:solidFill>
              <a:latin typeface="Calibri"/>
              <a:ea typeface="Calibri"/>
              <a:cs typeface="Calibri"/>
              <a:sym typeface="Calibri"/>
            </a:endParaRPr>
          </a:p>
          <a:p>
            <a:pPr marL="457200" lvl="0" indent="-320675" algn="just" rtl="0">
              <a:lnSpc>
                <a:spcPct val="90000"/>
              </a:lnSpc>
              <a:spcBef>
                <a:spcPts val="1200"/>
              </a:spcBef>
              <a:spcAft>
                <a:spcPts val="0"/>
              </a:spcAft>
              <a:buClr>
                <a:srgbClr val="000000"/>
              </a:buClr>
              <a:buSzPts val="1450"/>
              <a:buFont typeface="Times New Roman"/>
              <a:buChar char="●"/>
            </a:pPr>
            <a:r>
              <a:rPr lang="en-GB" sz="1450" b="1">
                <a:solidFill>
                  <a:srgbClr val="000000"/>
                </a:solidFill>
                <a:latin typeface="Calibri"/>
                <a:ea typeface="Calibri"/>
                <a:cs typeface="Calibri"/>
                <a:sym typeface="Calibri"/>
              </a:rPr>
              <a:t>Future Work:</a:t>
            </a:r>
            <a:r>
              <a:rPr lang="en-GB" sz="1450">
                <a:solidFill>
                  <a:srgbClr val="000000"/>
                </a:solidFill>
                <a:latin typeface="Calibri"/>
                <a:ea typeface="Calibri"/>
                <a:cs typeface="Calibri"/>
                <a:sym typeface="Calibri"/>
              </a:rPr>
              <a:t> </a:t>
            </a:r>
            <a:endParaRPr sz="1450">
              <a:solidFill>
                <a:srgbClr val="000000"/>
              </a:solidFill>
              <a:latin typeface="Calibri"/>
              <a:ea typeface="Calibri"/>
              <a:cs typeface="Calibri"/>
              <a:sym typeface="Calibri"/>
            </a:endParaRPr>
          </a:p>
          <a:p>
            <a:pPr marL="914400" lvl="1" indent="-320675" algn="just" rtl="0">
              <a:lnSpc>
                <a:spcPct val="90000"/>
              </a:lnSpc>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Fine tuning models</a:t>
            </a:r>
            <a:endParaRPr sz="1450">
              <a:solidFill>
                <a:srgbClr val="000000"/>
              </a:solidFill>
              <a:latin typeface="Calibri"/>
              <a:ea typeface="Calibri"/>
              <a:cs typeface="Calibri"/>
              <a:sym typeface="Calibri"/>
            </a:endParaRPr>
          </a:p>
          <a:p>
            <a:pPr marL="914400" lvl="1" indent="-320675" algn="just" rtl="0">
              <a:lnSpc>
                <a:spcPct val="90000"/>
              </a:lnSpc>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Exploring different normalization techniques</a:t>
            </a:r>
            <a:endParaRPr sz="1450">
              <a:solidFill>
                <a:srgbClr val="000000"/>
              </a:solidFill>
              <a:latin typeface="Calibri"/>
              <a:ea typeface="Calibri"/>
              <a:cs typeface="Calibri"/>
              <a:sym typeface="Calibri"/>
            </a:endParaRPr>
          </a:p>
          <a:p>
            <a:pPr marL="914400" lvl="1" indent="-320675" algn="just" rtl="0">
              <a:lnSpc>
                <a:spcPct val="90000"/>
              </a:lnSpc>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Improving Scalability and Efficiency</a:t>
            </a:r>
            <a:endParaRPr sz="1450">
              <a:solidFill>
                <a:srgbClr val="000000"/>
              </a:solidFill>
              <a:latin typeface="Calibri"/>
              <a:ea typeface="Calibri"/>
              <a:cs typeface="Calibri"/>
              <a:sym typeface="Calibri"/>
            </a:endParaRPr>
          </a:p>
          <a:p>
            <a:pPr marL="914400" lvl="1" indent="-320675" algn="just" rtl="0">
              <a:lnSpc>
                <a:spcPct val="90000"/>
              </a:lnSpc>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Incorporating advanced Machine Language techniques.</a:t>
            </a:r>
            <a:endParaRPr sz="1450">
              <a:solidFill>
                <a:srgbClr val="000000"/>
              </a:solidFill>
              <a:latin typeface="Calibri"/>
              <a:ea typeface="Calibri"/>
              <a:cs typeface="Calibri"/>
              <a:sym typeface="Calibri"/>
            </a:endParaRPr>
          </a:p>
          <a:p>
            <a:pPr marL="914400" lvl="0" indent="0" algn="just" rtl="0">
              <a:lnSpc>
                <a:spcPct val="90000"/>
              </a:lnSpc>
              <a:spcBef>
                <a:spcPts val="1200"/>
              </a:spcBef>
              <a:spcAft>
                <a:spcPts val="1200"/>
              </a:spcAft>
              <a:buNone/>
            </a:pPr>
            <a:endParaRPr sz="1450">
              <a:solidFill>
                <a:srgbClr val="000000"/>
              </a:solidFill>
              <a:latin typeface="Calibri"/>
              <a:ea typeface="Calibri"/>
              <a:cs typeface="Calibri"/>
              <a:sym typeface="Calibri"/>
            </a:endParaRPr>
          </a:p>
        </p:txBody>
      </p:sp>
      <p:sp>
        <p:nvSpPr>
          <p:cNvPr id="223" name="Google Shape;223;p28"/>
          <p:cNvSpPr txBox="1"/>
          <p:nvPr/>
        </p:nvSpPr>
        <p:spPr>
          <a:xfrm>
            <a:off x="271985" y="4772108"/>
            <a:ext cx="7799400" cy="238500"/>
          </a:xfrm>
          <a:prstGeom prst="rect">
            <a:avLst/>
          </a:prstGeom>
          <a:noFill/>
          <a:ln>
            <a:noFill/>
          </a:ln>
        </p:spPr>
        <p:txBody>
          <a:bodyPr spcFirstLastPara="1" wrap="square" lIns="68575" tIns="34275" rIns="68575" bIns="34275" anchor="t" anchorCtr="0">
            <a:spAutoFit/>
          </a:bodyPr>
          <a:lstStyle/>
          <a:p>
            <a:pPr marL="342900" marR="0" lvl="1" indent="0" algn="just" rtl="0">
              <a:spcBef>
                <a:spcPts val="0"/>
              </a:spcBef>
              <a:spcAft>
                <a:spcPts val="0"/>
              </a:spcAft>
              <a:buClr>
                <a:srgbClr val="0070C0"/>
              </a:buClr>
              <a:buSzPts val="700"/>
              <a:buFont typeface="Times New Roman"/>
              <a:buNone/>
            </a:pPr>
            <a:endParaRPr sz="1100"/>
          </a:p>
        </p:txBody>
      </p:sp>
      <p:pic>
        <p:nvPicPr>
          <p:cNvPr id="224" name="Google Shape;224;p28"/>
          <p:cNvPicPr preferRelativeResize="0"/>
          <p:nvPr/>
        </p:nvPicPr>
        <p:blipFill>
          <a:blip r:embed="rId3">
            <a:alphaModFix/>
          </a:blip>
          <a:stretch>
            <a:fillRect/>
          </a:stretch>
        </p:blipFill>
        <p:spPr>
          <a:xfrm>
            <a:off x="402325" y="515275"/>
            <a:ext cx="640425" cy="645750"/>
          </a:xfrm>
          <a:prstGeom prst="rect">
            <a:avLst/>
          </a:prstGeom>
          <a:noFill/>
          <a:ln>
            <a:noFill/>
          </a:ln>
        </p:spPr>
      </p:pic>
      <p:sp>
        <p:nvSpPr>
          <p:cNvPr id="225" name="Google Shape;225;p28"/>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1350675" y="43688"/>
            <a:ext cx="3665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Project Dashboard</a:t>
            </a:r>
            <a:endParaRPr/>
          </a:p>
        </p:txBody>
      </p:sp>
      <p:sp>
        <p:nvSpPr>
          <p:cNvPr id="231" name="Google Shape;231;p29"/>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16</a:t>
            </a:fld>
            <a:endParaRPr/>
          </a:p>
        </p:txBody>
      </p:sp>
      <p:pic>
        <p:nvPicPr>
          <p:cNvPr id="232" name="Google Shape;232;p29"/>
          <p:cNvPicPr preferRelativeResize="0"/>
          <p:nvPr/>
        </p:nvPicPr>
        <p:blipFill>
          <a:blip r:embed="rId3">
            <a:alphaModFix/>
          </a:blip>
          <a:stretch>
            <a:fillRect/>
          </a:stretch>
        </p:blipFill>
        <p:spPr>
          <a:xfrm>
            <a:off x="1924175" y="1412900"/>
            <a:ext cx="5412826" cy="3424850"/>
          </a:xfrm>
          <a:prstGeom prst="rect">
            <a:avLst/>
          </a:prstGeom>
          <a:noFill/>
          <a:ln>
            <a:noFill/>
          </a:ln>
        </p:spPr>
      </p:pic>
      <p:sp>
        <p:nvSpPr>
          <p:cNvPr id="233" name="Google Shape;233;p29"/>
          <p:cNvSpPr txBox="1"/>
          <p:nvPr/>
        </p:nvSpPr>
        <p:spPr>
          <a:xfrm>
            <a:off x="705300" y="861250"/>
            <a:ext cx="8396700" cy="4866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b="1">
                <a:latin typeface="Lato"/>
                <a:ea typeface="Lato"/>
                <a:cs typeface="Lato"/>
                <a:sym typeface="Lato"/>
              </a:rPr>
              <a:t>NOTE: </a:t>
            </a:r>
            <a:r>
              <a:rPr lang="en-GB">
                <a:latin typeface="Lato"/>
                <a:ea typeface="Lato"/>
                <a:cs typeface="Lato"/>
                <a:sym typeface="Lato"/>
              </a:rPr>
              <a:t> The meeting on 2023-05-09 is marked ‘Unsatisfactory’ by </a:t>
            </a:r>
            <a:r>
              <a:rPr lang="en-GB" b="1">
                <a:latin typeface="Lato"/>
                <a:ea typeface="Lato"/>
                <a:cs typeface="Lato"/>
                <a:sym typeface="Lato"/>
              </a:rPr>
              <a:t>mistake</a:t>
            </a:r>
            <a:r>
              <a:rPr lang="en-GB">
                <a:latin typeface="Lato"/>
                <a:ea typeface="Lato"/>
                <a:cs typeface="Lato"/>
                <a:sym typeface="Lato"/>
              </a:rPr>
              <a:t>, it should be </a:t>
            </a:r>
            <a:r>
              <a:rPr lang="en-GB" b="1">
                <a:latin typeface="Lato"/>
                <a:ea typeface="Lato"/>
                <a:cs typeface="Lato"/>
                <a:sym typeface="Lato"/>
              </a:rPr>
              <a:t>‘Satisfactory’ </a:t>
            </a:r>
            <a:r>
              <a:rPr lang="en-GB">
                <a:latin typeface="Lato"/>
                <a:ea typeface="Lato"/>
                <a:cs typeface="Lato"/>
                <a:sym typeface="Lato"/>
              </a:rPr>
              <a:t>instead</a:t>
            </a:r>
            <a:endParaRPr>
              <a:latin typeface="Lato"/>
              <a:ea typeface="Lato"/>
              <a:cs typeface="Lato"/>
              <a:sym typeface="Lato"/>
            </a:endParaRPr>
          </a:p>
        </p:txBody>
      </p:sp>
      <p:pic>
        <p:nvPicPr>
          <p:cNvPr id="234" name="Google Shape;234;p29"/>
          <p:cNvPicPr preferRelativeResize="0"/>
          <p:nvPr/>
        </p:nvPicPr>
        <p:blipFill>
          <a:blip r:embed="rId4">
            <a:alphaModFix/>
          </a:blip>
          <a:stretch>
            <a:fillRect/>
          </a:stretch>
        </p:blipFill>
        <p:spPr>
          <a:xfrm>
            <a:off x="628651" y="158772"/>
            <a:ext cx="764025" cy="76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628650" y="20746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GB"/>
              <a:t>Thank you.</a:t>
            </a:r>
            <a:endParaRPr/>
          </a:p>
        </p:txBody>
      </p:sp>
      <p:sp>
        <p:nvSpPr>
          <p:cNvPr id="240" name="Google Shape;240;p30"/>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083751" y="290128"/>
            <a:ext cx="4055100" cy="1102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GB">
                <a:latin typeface="Arial"/>
                <a:ea typeface="Arial"/>
                <a:cs typeface="Arial"/>
                <a:sym typeface="Arial"/>
              </a:rPr>
              <a:t>Introduction</a:t>
            </a:r>
            <a:endParaRPr>
              <a:latin typeface="Arial"/>
              <a:ea typeface="Arial"/>
              <a:cs typeface="Arial"/>
              <a:sym typeface="Arial"/>
            </a:endParaRPr>
          </a:p>
        </p:txBody>
      </p:sp>
      <p:sp>
        <p:nvSpPr>
          <p:cNvPr id="101" name="Google Shape;101;p15"/>
          <p:cNvSpPr txBox="1">
            <a:spLocks noGrp="1"/>
          </p:cNvSpPr>
          <p:nvPr>
            <p:ph type="body" idx="1"/>
          </p:nvPr>
        </p:nvSpPr>
        <p:spPr>
          <a:xfrm>
            <a:off x="643900" y="1435225"/>
            <a:ext cx="7142100" cy="3292500"/>
          </a:xfrm>
          <a:prstGeom prst="rect">
            <a:avLst/>
          </a:prstGeom>
          <a:noFill/>
          <a:ln>
            <a:noFill/>
          </a:ln>
        </p:spPr>
        <p:txBody>
          <a:bodyPr spcFirstLastPara="1" wrap="square" lIns="68575" tIns="34275" rIns="68575" bIns="34275" anchor="t" anchorCtr="0">
            <a:normAutofit lnSpcReduction="10000"/>
          </a:bodyPr>
          <a:lstStyle/>
          <a:p>
            <a:pPr marL="177800" marR="0" lvl="0" indent="-177800" algn="just" rtl="0">
              <a:lnSpc>
                <a:spcPct val="90000"/>
              </a:lnSpc>
              <a:spcBef>
                <a:spcPts val="800"/>
              </a:spcBef>
              <a:spcAft>
                <a:spcPts val="0"/>
              </a:spcAft>
              <a:buClr>
                <a:srgbClr val="000000"/>
              </a:buClr>
              <a:buSzPts val="1600"/>
              <a:buChar char="●"/>
            </a:pPr>
            <a:r>
              <a:rPr lang="en-GB" sz="1600" b="1" dirty="0">
                <a:solidFill>
                  <a:srgbClr val="000000"/>
                </a:solidFill>
                <a:latin typeface="Calibri"/>
                <a:ea typeface="Calibri"/>
                <a:cs typeface="Calibri"/>
                <a:sym typeface="Calibri"/>
              </a:rPr>
              <a:t>Context:</a:t>
            </a:r>
            <a:r>
              <a:rPr lang="en-GB" sz="1600" dirty="0">
                <a:solidFill>
                  <a:srgbClr val="000000"/>
                </a:solidFill>
                <a:latin typeface="Calibri"/>
                <a:ea typeface="Calibri"/>
                <a:cs typeface="Calibri"/>
                <a:sym typeface="Calibri"/>
              </a:rPr>
              <a:t> COVID-19 pandemic created a public health crisis and information challenge.</a:t>
            </a:r>
            <a:endParaRPr sz="1600" dirty="0">
              <a:solidFill>
                <a:srgbClr val="000000"/>
              </a:solidFill>
              <a:latin typeface="Calibri"/>
              <a:ea typeface="Calibri"/>
              <a:cs typeface="Calibri"/>
              <a:sym typeface="Calibri"/>
            </a:endParaRPr>
          </a:p>
          <a:p>
            <a:pPr marL="177800" marR="0" lvl="0" indent="-177800" algn="just" rtl="0">
              <a:lnSpc>
                <a:spcPct val="90000"/>
              </a:lnSpc>
              <a:spcBef>
                <a:spcPts val="800"/>
              </a:spcBef>
              <a:spcAft>
                <a:spcPts val="0"/>
              </a:spcAft>
              <a:buClr>
                <a:srgbClr val="000000"/>
              </a:buClr>
              <a:buSzPts val="1600"/>
              <a:buChar char="●"/>
            </a:pPr>
            <a:r>
              <a:rPr lang="en-GB" sz="1600" b="1" dirty="0">
                <a:solidFill>
                  <a:srgbClr val="000000"/>
                </a:solidFill>
                <a:latin typeface="Calibri"/>
                <a:ea typeface="Calibri"/>
                <a:cs typeface="Calibri"/>
                <a:sym typeface="Calibri"/>
              </a:rPr>
              <a:t>TREC-COVID Challenge:</a:t>
            </a:r>
            <a:r>
              <a:rPr lang="en-GB" sz="1600" dirty="0">
                <a:solidFill>
                  <a:srgbClr val="000000"/>
                </a:solidFill>
                <a:latin typeface="Calibri"/>
                <a:ea typeface="Calibri"/>
                <a:cs typeface="Calibri"/>
                <a:sym typeface="Calibri"/>
              </a:rPr>
              <a:t> Addressed the need for reliable virus-related information through information retrieval systems.</a:t>
            </a:r>
            <a:endParaRPr sz="1600" dirty="0">
              <a:solidFill>
                <a:srgbClr val="000000"/>
              </a:solidFill>
              <a:latin typeface="Calibri"/>
              <a:ea typeface="Calibri"/>
              <a:cs typeface="Calibri"/>
              <a:sym typeface="Calibri"/>
            </a:endParaRPr>
          </a:p>
          <a:p>
            <a:pPr marL="177800" marR="0" lvl="0" indent="-177800" algn="just" rtl="0">
              <a:lnSpc>
                <a:spcPct val="90000"/>
              </a:lnSpc>
              <a:spcBef>
                <a:spcPts val="800"/>
              </a:spcBef>
              <a:spcAft>
                <a:spcPts val="0"/>
              </a:spcAft>
              <a:buClr>
                <a:srgbClr val="000000"/>
              </a:buClr>
              <a:buSzPts val="1600"/>
              <a:buChar char="●"/>
            </a:pPr>
            <a:r>
              <a:rPr lang="en-GB" sz="1600" b="1" dirty="0">
                <a:solidFill>
                  <a:srgbClr val="000000"/>
                </a:solidFill>
                <a:latin typeface="Calibri"/>
                <a:ea typeface="Calibri"/>
                <a:cs typeface="Calibri"/>
                <a:sym typeface="Calibri"/>
              </a:rPr>
              <a:t>Objective: </a:t>
            </a:r>
            <a:r>
              <a:rPr lang="en-GB" sz="1600" dirty="0">
                <a:solidFill>
                  <a:srgbClr val="000000"/>
                </a:solidFill>
                <a:latin typeface="Calibri"/>
                <a:ea typeface="Calibri"/>
                <a:cs typeface="Calibri"/>
                <a:sym typeface="Calibri"/>
              </a:rPr>
              <a:t>Investigate enhancing information retrieval using citation analysis.</a:t>
            </a:r>
            <a:endParaRPr sz="1600" dirty="0">
              <a:solidFill>
                <a:srgbClr val="000000"/>
              </a:solidFill>
              <a:latin typeface="Calibri"/>
              <a:ea typeface="Calibri"/>
              <a:cs typeface="Calibri"/>
              <a:sym typeface="Calibri"/>
            </a:endParaRPr>
          </a:p>
          <a:p>
            <a:pPr marL="177800" marR="0" lvl="0" indent="-177800" algn="just" rtl="0">
              <a:lnSpc>
                <a:spcPct val="90000"/>
              </a:lnSpc>
              <a:spcBef>
                <a:spcPts val="800"/>
              </a:spcBef>
              <a:spcAft>
                <a:spcPts val="0"/>
              </a:spcAft>
              <a:buClr>
                <a:srgbClr val="000000"/>
              </a:buClr>
              <a:buSzPts val="1600"/>
              <a:buChar char="●"/>
            </a:pPr>
            <a:r>
              <a:rPr lang="en-GB" sz="1600" b="1" dirty="0">
                <a:solidFill>
                  <a:srgbClr val="000000"/>
                </a:solidFill>
                <a:latin typeface="Calibri"/>
                <a:ea typeface="Calibri"/>
                <a:cs typeface="Calibri"/>
                <a:sym typeface="Calibri"/>
              </a:rPr>
              <a:t>Approach:</a:t>
            </a:r>
            <a:r>
              <a:rPr lang="en-GB" sz="1600" dirty="0">
                <a:solidFill>
                  <a:srgbClr val="000000"/>
                </a:solidFill>
                <a:latin typeface="Calibri"/>
                <a:ea typeface="Calibri"/>
                <a:cs typeface="Calibri"/>
                <a:sym typeface="Calibri"/>
              </a:rPr>
              <a:t> Replicate TREC COVID benchmark using Okapi BM25 system.</a:t>
            </a:r>
            <a:endParaRPr sz="1600" dirty="0">
              <a:solidFill>
                <a:srgbClr val="000000"/>
              </a:solidFill>
              <a:latin typeface="Calibri"/>
              <a:ea typeface="Calibri"/>
              <a:cs typeface="Calibri"/>
              <a:sym typeface="Calibri"/>
            </a:endParaRPr>
          </a:p>
          <a:p>
            <a:pPr marL="177800" marR="0" lvl="0" indent="-177800" algn="just" rtl="0">
              <a:lnSpc>
                <a:spcPct val="90000"/>
              </a:lnSpc>
              <a:spcBef>
                <a:spcPts val="800"/>
              </a:spcBef>
              <a:spcAft>
                <a:spcPts val="0"/>
              </a:spcAft>
              <a:buClr>
                <a:srgbClr val="000000"/>
              </a:buClr>
              <a:buSzPts val="1600"/>
              <a:buChar char="●"/>
            </a:pPr>
            <a:r>
              <a:rPr lang="en-GB" sz="1600" b="1" dirty="0">
                <a:solidFill>
                  <a:srgbClr val="000000"/>
                </a:solidFill>
                <a:latin typeface="Calibri"/>
                <a:ea typeface="Calibri"/>
                <a:cs typeface="Calibri"/>
                <a:sym typeface="Calibri"/>
              </a:rPr>
              <a:t>Research Question:</a:t>
            </a:r>
            <a:r>
              <a:rPr lang="en-GB" sz="1600" dirty="0">
                <a:solidFill>
                  <a:srgbClr val="000000"/>
                </a:solidFill>
                <a:latin typeface="Calibri"/>
                <a:ea typeface="Calibri"/>
                <a:cs typeface="Calibri"/>
                <a:sym typeface="Calibri"/>
              </a:rPr>
              <a:t> Can enriching the corpus with citations improve BM25 retrieval score?</a:t>
            </a:r>
            <a:endParaRPr sz="1600" dirty="0">
              <a:solidFill>
                <a:srgbClr val="000000"/>
              </a:solidFill>
              <a:latin typeface="Calibri"/>
              <a:ea typeface="Calibri"/>
              <a:cs typeface="Calibri"/>
              <a:sym typeface="Calibri"/>
            </a:endParaRPr>
          </a:p>
          <a:p>
            <a:pPr marL="177800" marR="0" lvl="0" indent="-177800" algn="just" rtl="0">
              <a:lnSpc>
                <a:spcPct val="90000"/>
              </a:lnSpc>
              <a:spcBef>
                <a:spcPts val="800"/>
              </a:spcBef>
              <a:spcAft>
                <a:spcPts val="0"/>
              </a:spcAft>
              <a:buClr>
                <a:srgbClr val="000000"/>
              </a:buClr>
              <a:buSzPts val="1600"/>
              <a:buChar char="●"/>
            </a:pPr>
            <a:r>
              <a:rPr lang="en-GB" sz="1600" b="1" dirty="0">
                <a:solidFill>
                  <a:srgbClr val="000000"/>
                </a:solidFill>
                <a:latin typeface="Calibri"/>
                <a:ea typeface="Calibri"/>
                <a:cs typeface="Calibri"/>
                <a:sym typeface="Calibri"/>
              </a:rPr>
              <a:t>Evaluation:</a:t>
            </a:r>
            <a:r>
              <a:rPr lang="en-GB" sz="1600" dirty="0">
                <a:solidFill>
                  <a:srgbClr val="000000"/>
                </a:solidFill>
                <a:latin typeface="Calibri"/>
                <a:ea typeface="Calibri"/>
                <a:cs typeface="Calibri"/>
                <a:sym typeface="Calibri"/>
              </a:rPr>
              <a:t> Utilizing TREC-Eval framework for comprehensive assessment.</a:t>
            </a:r>
            <a:endParaRPr sz="1600" dirty="0">
              <a:latin typeface="Calibri"/>
              <a:ea typeface="Calibri"/>
              <a:cs typeface="Calibri"/>
              <a:sym typeface="Calibri"/>
            </a:endParaRPr>
          </a:p>
          <a:p>
            <a:pPr marL="0" lvl="0" indent="0" algn="just" rtl="0">
              <a:lnSpc>
                <a:spcPct val="90000"/>
              </a:lnSpc>
              <a:spcBef>
                <a:spcPts val="800"/>
              </a:spcBef>
              <a:spcAft>
                <a:spcPts val="0"/>
              </a:spcAft>
              <a:buClr>
                <a:schemeClr val="dk1"/>
              </a:buClr>
              <a:buSzPts val="2100"/>
              <a:buNone/>
            </a:pPr>
            <a:endParaRPr sz="1600" dirty="0">
              <a:latin typeface="Times New Roman"/>
              <a:ea typeface="Times New Roman"/>
              <a:cs typeface="Times New Roman"/>
              <a:sym typeface="Times New Roman"/>
            </a:endParaRPr>
          </a:p>
          <a:p>
            <a:pPr marL="177800" lvl="0" indent="-101600" algn="just" rtl="0">
              <a:lnSpc>
                <a:spcPct val="90000"/>
              </a:lnSpc>
              <a:spcBef>
                <a:spcPts val="800"/>
              </a:spcBef>
              <a:spcAft>
                <a:spcPts val="0"/>
              </a:spcAft>
              <a:buClr>
                <a:schemeClr val="dk1"/>
              </a:buClr>
              <a:buSzPts val="1200"/>
              <a:buNone/>
            </a:pPr>
            <a:endParaRPr sz="1200" dirty="0">
              <a:latin typeface="Times New Roman"/>
              <a:ea typeface="Times New Roman"/>
              <a:cs typeface="Times New Roman"/>
              <a:sym typeface="Times New Roman"/>
            </a:endParaRPr>
          </a:p>
          <a:p>
            <a:pPr marL="177800" lvl="0" indent="-76200" algn="just" rtl="0">
              <a:lnSpc>
                <a:spcPct val="90000"/>
              </a:lnSpc>
              <a:spcBef>
                <a:spcPts val="800"/>
              </a:spcBef>
              <a:spcAft>
                <a:spcPts val="1200"/>
              </a:spcAft>
              <a:buClr>
                <a:schemeClr val="dk1"/>
              </a:buClr>
              <a:buSzPts val="1500"/>
              <a:buNone/>
            </a:pPr>
            <a:endParaRPr sz="1500" dirty="0">
              <a:latin typeface="Times New Roman"/>
              <a:ea typeface="Times New Roman"/>
              <a:cs typeface="Times New Roman"/>
              <a:sym typeface="Times New Roman"/>
            </a:endParaRPr>
          </a:p>
        </p:txBody>
      </p:sp>
      <p:pic>
        <p:nvPicPr>
          <p:cNvPr id="102" name="Google Shape;102;p15" descr="Open Book"/>
          <p:cNvPicPr preferRelativeResize="0"/>
          <p:nvPr/>
        </p:nvPicPr>
        <p:blipFill rotWithShape="1">
          <a:blip r:embed="rId3">
            <a:alphaModFix/>
          </a:blip>
          <a:srcRect l="469150" t="100000" r="-469150" b="-100000"/>
          <a:stretch/>
        </p:blipFill>
        <p:spPr>
          <a:xfrm>
            <a:off x="2584350" y="929473"/>
            <a:ext cx="463150" cy="463150"/>
          </a:xfrm>
          <a:prstGeom prst="rect">
            <a:avLst/>
          </a:prstGeom>
          <a:noFill/>
          <a:ln>
            <a:noFill/>
          </a:ln>
        </p:spPr>
      </p:pic>
      <p:pic>
        <p:nvPicPr>
          <p:cNvPr id="103" name="Google Shape;103;p15"/>
          <p:cNvPicPr preferRelativeResize="0"/>
          <p:nvPr/>
        </p:nvPicPr>
        <p:blipFill>
          <a:blip r:embed="rId4">
            <a:alphaModFix/>
          </a:blip>
          <a:stretch>
            <a:fillRect/>
          </a:stretch>
        </p:blipFill>
        <p:spPr>
          <a:xfrm>
            <a:off x="421975" y="537013"/>
            <a:ext cx="612950" cy="608725"/>
          </a:xfrm>
          <a:prstGeom prst="rect">
            <a:avLst/>
          </a:prstGeom>
          <a:noFill/>
          <a:ln>
            <a:noFill/>
          </a:ln>
        </p:spPr>
      </p:pic>
      <p:sp>
        <p:nvSpPr>
          <p:cNvPr id="104" name="Google Shape;104;p1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1300760" y="247598"/>
            <a:ext cx="4055100" cy="1102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GB">
                <a:latin typeface="Arial"/>
                <a:ea typeface="Arial"/>
                <a:cs typeface="Arial"/>
                <a:sym typeface="Arial"/>
              </a:rPr>
              <a:t>A Brief Summary</a:t>
            </a:r>
            <a:endParaRPr>
              <a:latin typeface="Arial"/>
              <a:ea typeface="Arial"/>
              <a:cs typeface="Arial"/>
              <a:sym typeface="Arial"/>
            </a:endParaRPr>
          </a:p>
        </p:txBody>
      </p:sp>
      <p:sp>
        <p:nvSpPr>
          <p:cNvPr id="111" name="Google Shape;111;p16"/>
          <p:cNvSpPr txBox="1">
            <a:spLocks noGrp="1"/>
          </p:cNvSpPr>
          <p:nvPr>
            <p:ph type="body" idx="1"/>
          </p:nvPr>
        </p:nvSpPr>
        <p:spPr>
          <a:xfrm>
            <a:off x="592667" y="1508536"/>
            <a:ext cx="6697133" cy="2289740"/>
          </a:xfrm>
          <a:prstGeom prst="rect">
            <a:avLst/>
          </a:prstGeom>
          <a:noFill/>
          <a:ln>
            <a:noFill/>
          </a:ln>
        </p:spPr>
        <p:txBody>
          <a:bodyPr spcFirstLastPara="1" wrap="square" lIns="68575" tIns="34275" rIns="68575" bIns="34275" anchor="t" anchorCtr="0">
            <a:normAutofit/>
          </a:bodyPr>
          <a:lstStyle/>
          <a:p>
            <a:pPr marL="177800" marR="0" lvl="0" indent="-168275" algn="just" rtl="0">
              <a:lnSpc>
                <a:spcPct val="90000"/>
              </a:lnSpc>
              <a:spcBef>
                <a:spcPts val="80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Overview of TREC COVID information retrieval structure, finding, and exploration and the TREC COVID benchmarking task.</a:t>
            </a:r>
            <a:endParaRPr sz="1450">
              <a:solidFill>
                <a:srgbClr val="000000"/>
              </a:solidFill>
              <a:latin typeface="Calibri"/>
              <a:ea typeface="Calibri"/>
              <a:cs typeface="Calibri"/>
              <a:sym typeface="Calibri"/>
            </a:endParaRPr>
          </a:p>
          <a:p>
            <a:pPr marL="177800" marR="0" lvl="0" indent="-168275" algn="just" rtl="0">
              <a:lnSpc>
                <a:spcPct val="90000"/>
              </a:lnSpc>
              <a:spcBef>
                <a:spcPts val="80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Utilize Okapi BM25 information retrieval system for extensive analysis.</a:t>
            </a:r>
            <a:endParaRPr sz="1450">
              <a:solidFill>
                <a:srgbClr val="000000"/>
              </a:solidFill>
              <a:latin typeface="Calibri"/>
              <a:ea typeface="Calibri"/>
              <a:cs typeface="Calibri"/>
              <a:sym typeface="Calibri"/>
            </a:endParaRPr>
          </a:p>
          <a:p>
            <a:pPr marL="177800" marR="0" lvl="0" indent="-168275" algn="just" rtl="0">
              <a:lnSpc>
                <a:spcPct val="90000"/>
              </a:lnSpc>
              <a:spcBef>
                <a:spcPts val="80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Determine impact of adding citation information to corpus on baseline score.</a:t>
            </a:r>
            <a:endParaRPr sz="1450">
              <a:latin typeface="Calibri"/>
              <a:ea typeface="Calibri"/>
              <a:cs typeface="Calibri"/>
              <a:sym typeface="Calibri"/>
            </a:endParaRPr>
          </a:p>
          <a:p>
            <a:pPr marL="177800" lvl="0" indent="-168275" algn="just" rtl="0">
              <a:lnSpc>
                <a:spcPct val="90000"/>
              </a:lnSpc>
              <a:spcBef>
                <a:spcPts val="800"/>
              </a:spcBef>
              <a:spcAft>
                <a:spcPts val="0"/>
              </a:spcAft>
              <a:buClr>
                <a:srgbClr val="000000"/>
              </a:buClr>
              <a:buSzPts val="1450"/>
              <a:buFont typeface="Calibri"/>
              <a:buChar char="●"/>
            </a:pPr>
            <a:r>
              <a:rPr lang="en-GB" sz="1450" i="0" u="none" strike="noStrike">
                <a:solidFill>
                  <a:srgbClr val="000000"/>
                </a:solidFill>
                <a:latin typeface="Calibri"/>
                <a:ea typeface="Calibri"/>
                <a:cs typeface="Calibri"/>
                <a:sym typeface="Calibri"/>
              </a:rPr>
              <a:t>Code has been implemented in </a:t>
            </a:r>
            <a:r>
              <a:rPr lang="en-GB" sz="1450">
                <a:solidFill>
                  <a:srgbClr val="000000"/>
                </a:solidFill>
                <a:latin typeface="Calibri"/>
                <a:ea typeface="Calibri"/>
                <a:cs typeface="Calibri"/>
                <a:sym typeface="Calibri"/>
              </a:rPr>
              <a:t>Jupyter notebook, DCU’s desktop computer systems </a:t>
            </a:r>
            <a:r>
              <a:rPr lang="en-GB" sz="1450" i="0" u="none" strike="noStrike">
                <a:solidFill>
                  <a:srgbClr val="000000"/>
                </a:solidFill>
                <a:latin typeface="Calibri"/>
                <a:ea typeface="Calibri"/>
                <a:cs typeface="Calibri"/>
                <a:sym typeface="Calibri"/>
              </a:rPr>
              <a:t>and written in Python.</a:t>
            </a:r>
            <a:endParaRPr sz="1450">
              <a:latin typeface="Calibri"/>
              <a:ea typeface="Calibri"/>
              <a:cs typeface="Calibri"/>
              <a:sym typeface="Calibri"/>
            </a:endParaRPr>
          </a:p>
          <a:p>
            <a:pPr marL="177800" lvl="0" indent="-168275" algn="just" rtl="0">
              <a:lnSpc>
                <a:spcPct val="90000"/>
              </a:lnSpc>
              <a:spcBef>
                <a:spcPts val="80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Python libraries: json, nltk, math, pandas etc.</a:t>
            </a:r>
            <a:endParaRPr sz="1450">
              <a:latin typeface="Calibri"/>
              <a:ea typeface="Calibri"/>
              <a:cs typeface="Calibri"/>
              <a:sym typeface="Calibri"/>
            </a:endParaRPr>
          </a:p>
          <a:p>
            <a:pPr marL="177800" lvl="0" indent="-76200" algn="just" rtl="0">
              <a:lnSpc>
                <a:spcPct val="90000"/>
              </a:lnSpc>
              <a:spcBef>
                <a:spcPts val="800"/>
              </a:spcBef>
              <a:spcAft>
                <a:spcPts val="1200"/>
              </a:spcAft>
              <a:buClr>
                <a:schemeClr val="dk1"/>
              </a:buClr>
              <a:buSzPts val="1500"/>
              <a:buNone/>
            </a:pPr>
            <a:endParaRPr sz="1500">
              <a:latin typeface="Times New Roman"/>
              <a:ea typeface="Times New Roman"/>
              <a:cs typeface="Times New Roman"/>
              <a:sym typeface="Times New Roman"/>
            </a:endParaRPr>
          </a:p>
        </p:txBody>
      </p:sp>
      <p:pic>
        <p:nvPicPr>
          <p:cNvPr id="112" name="Google Shape;112;p16"/>
          <p:cNvPicPr preferRelativeResize="0"/>
          <p:nvPr/>
        </p:nvPicPr>
        <p:blipFill>
          <a:blip r:embed="rId3">
            <a:alphaModFix/>
          </a:blip>
          <a:stretch>
            <a:fillRect/>
          </a:stretch>
        </p:blipFill>
        <p:spPr>
          <a:xfrm>
            <a:off x="421225" y="442365"/>
            <a:ext cx="708075" cy="712985"/>
          </a:xfrm>
          <a:prstGeom prst="rect">
            <a:avLst/>
          </a:prstGeom>
          <a:noFill/>
          <a:ln>
            <a:noFill/>
          </a:ln>
        </p:spPr>
      </p:pic>
      <p:sp>
        <p:nvSpPr>
          <p:cNvPr id="113" name="Google Shape;113;p16"/>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1086800" y="208650"/>
            <a:ext cx="4055100" cy="740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GB">
                <a:latin typeface="Arial"/>
                <a:ea typeface="Arial"/>
                <a:cs typeface="Arial"/>
                <a:sym typeface="Arial"/>
              </a:rPr>
              <a:t>Literature Review</a:t>
            </a:r>
            <a:endParaRPr>
              <a:latin typeface="Arial"/>
              <a:ea typeface="Arial"/>
              <a:cs typeface="Arial"/>
              <a:sym typeface="Arial"/>
            </a:endParaRPr>
          </a:p>
        </p:txBody>
      </p:sp>
      <p:sp>
        <p:nvSpPr>
          <p:cNvPr id="120" name="Google Shape;120;p17"/>
          <p:cNvSpPr txBox="1">
            <a:spLocks noGrp="1"/>
          </p:cNvSpPr>
          <p:nvPr>
            <p:ph type="body" idx="1"/>
          </p:nvPr>
        </p:nvSpPr>
        <p:spPr>
          <a:xfrm>
            <a:off x="516375" y="1200975"/>
            <a:ext cx="7662900" cy="36138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400"/>
              </a:spcBef>
              <a:spcAft>
                <a:spcPts val="0"/>
              </a:spcAft>
              <a:buNone/>
            </a:pPr>
            <a:r>
              <a:rPr lang="en-GB" sz="1450" b="1">
                <a:solidFill>
                  <a:srgbClr val="000000"/>
                </a:solidFill>
                <a:latin typeface="Calibri"/>
                <a:ea typeface="Calibri"/>
                <a:cs typeface="Calibri"/>
                <a:sym typeface="Calibri"/>
              </a:rPr>
              <a:t>1. </a:t>
            </a:r>
            <a:r>
              <a:rPr lang="en-GB" sz="1450" b="1" u="sng">
                <a:solidFill>
                  <a:schemeClr val="hlink"/>
                </a:solidFill>
                <a:latin typeface="Calibri"/>
                <a:ea typeface="Calibri"/>
                <a:cs typeface="Calibri"/>
                <a:sym typeface="Calibri"/>
                <a:hlinkClick r:id="rId3"/>
              </a:rPr>
              <a:t>TREC-COVID Overview Paper</a:t>
            </a:r>
            <a:r>
              <a:rPr lang="en-GB" sz="1450" b="1">
                <a:solidFill>
                  <a:srgbClr val="000000"/>
                </a:solidFill>
                <a:latin typeface="Calibri"/>
                <a:ea typeface="Calibri"/>
                <a:cs typeface="Calibri"/>
                <a:sym typeface="Calibri"/>
              </a:rPr>
              <a:t>:</a:t>
            </a:r>
            <a:endParaRPr sz="1450" b="1">
              <a:solidFill>
                <a:srgbClr val="000000"/>
              </a:solidFill>
              <a:latin typeface="Calibri"/>
              <a:ea typeface="Calibri"/>
              <a:cs typeface="Calibri"/>
              <a:sym typeface="Calibri"/>
            </a:endParaRPr>
          </a:p>
          <a:p>
            <a:pPr marL="0" marR="0" lvl="0" indent="0" algn="just" rtl="0">
              <a:lnSpc>
                <a:spcPct val="90000"/>
              </a:lnSpc>
              <a:spcBef>
                <a:spcPts val="400"/>
              </a:spcBef>
              <a:spcAft>
                <a:spcPts val="0"/>
              </a:spcAft>
              <a:buNone/>
            </a:pPr>
            <a:endParaRPr sz="1450">
              <a:solidFill>
                <a:srgbClr val="000000"/>
              </a:solidFill>
              <a:latin typeface="Calibri"/>
              <a:ea typeface="Calibri"/>
              <a:cs typeface="Calibri"/>
              <a:sym typeface="Calibri"/>
            </a:endParaRPr>
          </a:p>
          <a:p>
            <a:pPr marL="457200" marR="0" lvl="0" indent="-320675" algn="just" rtl="0">
              <a:lnSpc>
                <a:spcPct val="90000"/>
              </a:lnSpc>
              <a:spcBef>
                <a:spcPts val="40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Provides a comprehensive view of the TREC-COVID challenge.</a:t>
            </a:r>
            <a:endParaRPr sz="1450">
              <a:solidFill>
                <a:srgbClr val="000000"/>
              </a:solidFill>
              <a:latin typeface="Calibri"/>
              <a:ea typeface="Calibri"/>
              <a:cs typeface="Calibri"/>
              <a:sym typeface="Calibri"/>
            </a:endParaRPr>
          </a:p>
          <a:p>
            <a:pPr marL="457200" marR="0" lvl="0" indent="-320675" algn="just" rtl="0">
              <a:lnSpc>
                <a:spcPct val="90000"/>
              </a:lnSpc>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Utilizes the COVID-19 Open Research Dataset (CORD-19) from Allen Institute for AI.</a:t>
            </a:r>
            <a:endParaRPr sz="1450">
              <a:solidFill>
                <a:srgbClr val="000000"/>
              </a:solidFill>
              <a:latin typeface="Calibri"/>
              <a:ea typeface="Calibri"/>
              <a:cs typeface="Calibri"/>
              <a:sym typeface="Calibri"/>
            </a:endParaRPr>
          </a:p>
          <a:p>
            <a:pPr marL="457200" marR="0" lvl="0" indent="-320675" algn="just" rtl="0">
              <a:lnSpc>
                <a:spcPct val="90000"/>
              </a:lnSpc>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TREC-COVID competition organized into rounds.</a:t>
            </a:r>
            <a:endParaRPr sz="1450">
              <a:solidFill>
                <a:srgbClr val="000000"/>
              </a:solidFill>
              <a:latin typeface="Calibri"/>
              <a:ea typeface="Calibri"/>
              <a:cs typeface="Calibri"/>
              <a:sym typeface="Calibri"/>
            </a:endParaRPr>
          </a:p>
          <a:p>
            <a:pPr marL="457200" lvl="0" indent="-320675" algn="just" rtl="0">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Objective of Participants was to generate and submit effective "runs" for evaluation.</a:t>
            </a:r>
            <a:endParaRPr sz="1450">
              <a:solidFill>
                <a:srgbClr val="000000"/>
              </a:solidFill>
              <a:latin typeface="Calibri"/>
              <a:ea typeface="Calibri"/>
              <a:cs typeface="Calibri"/>
              <a:sym typeface="Calibri"/>
            </a:endParaRPr>
          </a:p>
          <a:p>
            <a:pPr marL="457200" lvl="0" indent="-320675" algn="just" rtl="0">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Independent development of Information Retrieval (IR) systems by participants.</a:t>
            </a:r>
            <a:endParaRPr sz="1450">
              <a:solidFill>
                <a:srgbClr val="000000"/>
              </a:solidFill>
              <a:latin typeface="Calibri"/>
              <a:ea typeface="Calibri"/>
              <a:cs typeface="Calibri"/>
              <a:sym typeface="Calibri"/>
            </a:endParaRPr>
          </a:p>
          <a:p>
            <a:pPr marL="914400" lvl="0" indent="0" algn="just" rtl="0">
              <a:spcBef>
                <a:spcPts val="800"/>
              </a:spcBef>
              <a:spcAft>
                <a:spcPts val="0"/>
              </a:spcAft>
              <a:buNone/>
            </a:pPr>
            <a:endParaRPr sz="1450">
              <a:solidFill>
                <a:srgbClr val="000000"/>
              </a:solidFill>
              <a:latin typeface="Calibri"/>
              <a:ea typeface="Calibri"/>
              <a:cs typeface="Calibri"/>
              <a:sym typeface="Calibri"/>
            </a:endParaRPr>
          </a:p>
          <a:p>
            <a:pPr marL="0" lvl="0" indent="0" algn="just" rtl="0">
              <a:spcBef>
                <a:spcPts val="800"/>
              </a:spcBef>
              <a:spcAft>
                <a:spcPts val="0"/>
              </a:spcAft>
              <a:buNone/>
            </a:pPr>
            <a:r>
              <a:rPr lang="en-GB" sz="1450" b="1">
                <a:solidFill>
                  <a:srgbClr val="000000"/>
                </a:solidFill>
                <a:latin typeface="Calibri"/>
                <a:ea typeface="Calibri"/>
                <a:cs typeface="Calibri"/>
                <a:sym typeface="Calibri"/>
              </a:rPr>
              <a:t>2. </a:t>
            </a:r>
            <a:r>
              <a:rPr lang="en-GB" sz="1450" b="1" u="sng">
                <a:solidFill>
                  <a:schemeClr val="hlink"/>
                </a:solidFill>
                <a:latin typeface="Calibri"/>
                <a:ea typeface="Calibri"/>
                <a:cs typeface="Calibri"/>
                <a:sym typeface="Calibri"/>
                <a:hlinkClick r:id="rId4"/>
              </a:rPr>
              <a:t>Team unique-ptr:</a:t>
            </a:r>
            <a:endParaRPr sz="1450" b="1">
              <a:solidFill>
                <a:srgbClr val="000000"/>
              </a:solidFill>
              <a:highlight>
                <a:srgbClr val="FFFFFF"/>
              </a:highlight>
              <a:latin typeface="Calibri"/>
              <a:ea typeface="Calibri"/>
              <a:cs typeface="Calibri"/>
              <a:sym typeface="Calibri"/>
            </a:endParaRPr>
          </a:p>
          <a:p>
            <a:pPr marL="0" lvl="0" indent="0" algn="just" rtl="0">
              <a:spcBef>
                <a:spcPts val="800"/>
              </a:spcBef>
              <a:spcAft>
                <a:spcPts val="0"/>
              </a:spcAft>
              <a:buNone/>
            </a:pPr>
            <a:endParaRPr sz="1450">
              <a:solidFill>
                <a:srgbClr val="000000"/>
              </a:solidFill>
              <a:highlight>
                <a:srgbClr val="FFFFFF"/>
              </a:highlight>
              <a:latin typeface="Calibri"/>
              <a:ea typeface="Calibri"/>
              <a:cs typeface="Calibri"/>
              <a:sym typeface="Calibri"/>
            </a:endParaRPr>
          </a:p>
          <a:p>
            <a:pPr marL="457200" lvl="0" indent="-320675" algn="just" rtl="0">
              <a:spcBef>
                <a:spcPts val="80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Utilized an ensemble of systems for enhanced performance.</a:t>
            </a:r>
            <a:endParaRPr sz="1450">
              <a:solidFill>
                <a:srgbClr val="000000"/>
              </a:solidFill>
              <a:latin typeface="Calibri"/>
              <a:ea typeface="Calibri"/>
              <a:cs typeface="Calibri"/>
              <a:sym typeface="Calibri"/>
            </a:endParaRPr>
          </a:p>
          <a:p>
            <a:pPr marL="457200" lvl="0" indent="-320675" algn="just" rtl="0">
              <a:spcBef>
                <a:spcPts val="0"/>
              </a:spcBef>
              <a:spcAft>
                <a:spcPts val="0"/>
              </a:spcAft>
              <a:buClr>
                <a:srgbClr val="000000"/>
              </a:buClr>
              <a:buSzPts val="1450"/>
              <a:buFont typeface="Calibri"/>
              <a:buChar char="●"/>
            </a:pPr>
            <a:r>
              <a:rPr lang="en-GB" sz="1450">
                <a:solidFill>
                  <a:srgbClr val="000000"/>
                </a:solidFill>
                <a:latin typeface="Calibri"/>
                <a:ea typeface="Calibri"/>
                <a:cs typeface="Calibri"/>
                <a:sym typeface="Calibri"/>
              </a:rPr>
              <a:t>Obtained nDCG@20 score of 0.8496 and MAP score of 0.4718.</a:t>
            </a:r>
            <a:endParaRPr sz="1450">
              <a:solidFill>
                <a:srgbClr val="000000"/>
              </a:solidFill>
              <a:latin typeface="Calibri"/>
              <a:ea typeface="Calibri"/>
              <a:cs typeface="Calibri"/>
              <a:sym typeface="Calibri"/>
            </a:endParaRPr>
          </a:p>
          <a:p>
            <a:pPr marL="457200" lvl="0" indent="0" algn="just" rtl="0">
              <a:spcBef>
                <a:spcPts val="800"/>
              </a:spcBef>
              <a:spcAft>
                <a:spcPts val="0"/>
              </a:spcAft>
              <a:buNone/>
            </a:pPr>
            <a:endParaRPr sz="1450">
              <a:solidFill>
                <a:srgbClr val="D1D5DB"/>
              </a:solidFill>
              <a:highlight>
                <a:srgbClr val="444654"/>
              </a:highlight>
              <a:latin typeface="Calibri"/>
              <a:ea typeface="Calibri"/>
              <a:cs typeface="Calibri"/>
              <a:sym typeface="Calibri"/>
            </a:endParaRPr>
          </a:p>
          <a:p>
            <a:pPr marL="0" lvl="0" indent="0" algn="just" rtl="0">
              <a:lnSpc>
                <a:spcPct val="90000"/>
              </a:lnSpc>
              <a:spcBef>
                <a:spcPts val="800"/>
              </a:spcBef>
              <a:spcAft>
                <a:spcPts val="0"/>
              </a:spcAft>
              <a:buClr>
                <a:schemeClr val="dk1"/>
              </a:buClr>
              <a:buSzPts val="1200"/>
              <a:buNone/>
            </a:pPr>
            <a:endParaRPr sz="1450" i="0" u="none" strike="noStrike">
              <a:solidFill>
                <a:srgbClr val="000000"/>
              </a:solidFill>
              <a:latin typeface="Calibri"/>
              <a:ea typeface="Calibri"/>
              <a:cs typeface="Calibri"/>
              <a:sym typeface="Calibri"/>
            </a:endParaRPr>
          </a:p>
          <a:p>
            <a:pPr marL="685800" lvl="2" indent="0" algn="just" rtl="0">
              <a:lnSpc>
                <a:spcPct val="90000"/>
              </a:lnSpc>
              <a:spcBef>
                <a:spcPts val="400"/>
              </a:spcBef>
              <a:spcAft>
                <a:spcPts val="0"/>
              </a:spcAft>
              <a:buClr>
                <a:schemeClr val="dk1"/>
              </a:buClr>
              <a:buSzPts val="1200"/>
              <a:buNone/>
            </a:pPr>
            <a:endParaRPr sz="1450" i="0" u="none" strike="noStrike">
              <a:solidFill>
                <a:srgbClr val="000000"/>
              </a:solidFill>
              <a:latin typeface="Calibri"/>
              <a:ea typeface="Calibri"/>
              <a:cs typeface="Calibri"/>
              <a:sym typeface="Calibri"/>
            </a:endParaRPr>
          </a:p>
          <a:p>
            <a:pPr marL="685800" lvl="2" indent="0" algn="just" rtl="0">
              <a:lnSpc>
                <a:spcPct val="90000"/>
              </a:lnSpc>
              <a:spcBef>
                <a:spcPts val="400"/>
              </a:spcBef>
              <a:spcAft>
                <a:spcPts val="0"/>
              </a:spcAft>
              <a:buClr>
                <a:schemeClr val="dk1"/>
              </a:buClr>
              <a:buSzPts val="1200"/>
              <a:buNone/>
            </a:pPr>
            <a:endParaRPr sz="1450" i="0" u="none" strike="noStrike">
              <a:solidFill>
                <a:srgbClr val="000000"/>
              </a:solidFill>
              <a:latin typeface="Calibri"/>
              <a:ea typeface="Calibri"/>
              <a:cs typeface="Calibri"/>
              <a:sym typeface="Calibri"/>
            </a:endParaRPr>
          </a:p>
          <a:p>
            <a:pPr marL="863600" lvl="2" indent="-101600" algn="just" rtl="0">
              <a:lnSpc>
                <a:spcPct val="90000"/>
              </a:lnSpc>
              <a:spcBef>
                <a:spcPts val="400"/>
              </a:spcBef>
              <a:spcAft>
                <a:spcPts val="0"/>
              </a:spcAft>
              <a:buClr>
                <a:schemeClr val="dk1"/>
              </a:buClr>
              <a:buSzPts val="1200"/>
              <a:buFont typeface="Noto Sans Symbols"/>
              <a:buNone/>
            </a:pPr>
            <a:endParaRPr sz="1450" i="0" u="none" strike="noStrike">
              <a:solidFill>
                <a:srgbClr val="000000"/>
              </a:solidFill>
              <a:latin typeface="Calibri"/>
              <a:ea typeface="Calibri"/>
              <a:cs typeface="Calibri"/>
              <a:sym typeface="Calibri"/>
            </a:endParaRPr>
          </a:p>
          <a:p>
            <a:pPr marL="177800" lvl="0" indent="-101600" algn="just" rtl="0">
              <a:lnSpc>
                <a:spcPct val="90000"/>
              </a:lnSpc>
              <a:spcBef>
                <a:spcPts val="800"/>
              </a:spcBef>
              <a:spcAft>
                <a:spcPts val="0"/>
              </a:spcAft>
              <a:buClr>
                <a:schemeClr val="dk1"/>
              </a:buClr>
              <a:buSzPts val="1200"/>
              <a:buNone/>
            </a:pPr>
            <a:endParaRPr sz="1450">
              <a:latin typeface="Calibri"/>
              <a:ea typeface="Calibri"/>
              <a:cs typeface="Calibri"/>
              <a:sym typeface="Calibri"/>
            </a:endParaRPr>
          </a:p>
          <a:p>
            <a:pPr marL="177800" lvl="0" indent="-101600" algn="just" rtl="0">
              <a:lnSpc>
                <a:spcPct val="90000"/>
              </a:lnSpc>
              <a:spcBef>
                <a:spcPts val="800"/>
              </a:spcBef>
              <a:spcAft>
                <a:spcPts val="1200"/>
              </a:spcAft>
              <a:buClr>
                <a:schemeClr val="dk1"/>
              </a:buClr>
              <a:buSzPts val="1200"/>
              <a:buNone/>
            </a:pPr>
            <a:endParaRPr sz="1450">
              <a:latin typeface="Calibri"/>
              <a:ea typeface="Calibri"/>
              <a:cs typeface="Calibri"/>
              <a:sym typeface="Calibri"/>
            </a:endParaRPr>
          </a:p>
        </p:txBody>
      </p:sp>
      <p:pic>
        <p:nvPicPr>
          <p:cNvPr id="121" name="Google Shape;121;p17"/>
          <p:cNvPicPr preferRelativeResize="0"/>
          <p:nvPr/>
        </p:nvPicPr>
        <p:blipFill>
          <a:blip r:embed="rId5">
            <a:alphaModFix/>
          </a:blip>
          <a:stretch>
            <a:fillRect/>
          </a:stretch>
        </p:blipFill>
        <p:spPr>
          <a:xfrm>
            <a:off x="431800" y="296463"/>
            <a:ext cx="564775" cy="564775"/>
          </a:xfrm>
          <a:prstGeom prst="rect">
            <a:avLst/>
          </a:prstGeom>
          <a:noFill/>
          <a:ln>
            <a:noFill/>
          </a:ln>
        </p:spPr>
      </p:pic>
      <p:sp>
        <p:nvSpPr>
          <p:cNvPr id="122" name="Google Shape;122;p17"/>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1124600" y="366313"/>
            <a:ext cx="5461500" cy="6051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GB">
                <a:latin typeface="Arial"/>
                <a:ea typeface="Arial"/>
                <a:cs typeface="Arial"/>
                <a:sym typeface="Arial"/>
              </a:rPr>
              <a:t>Literature Review….(contd.)</a:t>
            </a:r>
            <a:endParaRPr>
              <a:latin typeface="Arial"/>
              <a:ea typeface="Arial"/>
              <a:cs typeface="Arial"/>
              <a:sym typeface="Arial"/>
            </a:endParaRPr>
          </a:p>
        </p:txBody>
      </p:sp>
      <p:sp>
        <p:nvSpPr>
          <p:cNvPr id="129" name="Google Shape;129;p18"/>
          <p:cNvSpPr txBox="1">
            <a:spLocks noGrp="1"/>
          </p:cNvSpPr>
          <p:nvPr>
            <p:ph type="body" idx="1"/>
          </p:nvPr>
        </p:nvSpPr>
        <p:spPr>
          <a:xfrm>
            <a:off x="518500" y="1242774"/>
            <a:ext cx="6722400" cy="4299600"/>
          </a:xfrm>
          <a:prstGeom prst="rect">
            <a:avLst/>
          </a:prstGeom>
          <a:noFill/>
          <a:ln>
            <a:noFill/>
          </a:ln>
        </p:spPr>
        <p:txBody>
          <a:bodyPr spcFirstLastPara="1" wrap="square" lIns="68575" tIns="34275" rIns="68575" bIns="34275" anchor="t" anchorCtr="0">
            <a:normAutofit/>
          </a:bodyPr>
          <a:lstStyle/>
          <a:p>
            <a:pPr marL="0" lvl="0" indent="0" algn="just" rtl="0">
              <a:lnSpc>
                <a:spcPct val="90000"/>
              </a:lnSpc>
              <a:spcBef>
                <a:spcPts val="0"/>
              </a:spcBef>
              <a:spcAft>
                <a:spcPts val="0"/>
              </a:spcAft>
              <a:buClr>
                <a:schemeClr val="dk1"/>
              </a:buClr>
              <a:buSzPts val="1500"/>
              <a:buNone/>
            </a:pPr>
            <a:r>
              <a:rPr lang="en-GB" sz="1450" b="1">
                <a:latin typeface="Calibri"/>
                <a:ea typeface="Calibri"/>
                <a:cs typeface="Calibri"/>
                <a:sym typeface="Calibri"/>
              </a:rPr>
              <a:t>3. </a:t>
            </a:r>
            <a:r>
              <a:rPr lang="en-GB" sz="1450" b="1" u="sng">
                <a:solidFill>
                  <a:schemeClr val="hlink"/>
                </a:solidFill>
                <a:latin typeface="Calibri"/>
                <a:ea typeface="Calibri"/>
                <a:cs typeface="Calibri"/>
                <a:sym typeface="Calibri"/>
                <a:hlinkClick r:id="rId3"/>
              </a:rPr>
              <a:t>Team Covidex:</a:t>
            </a:r>
            <a:endParaRPr sz="1450" b="1">
              <a:solidFill>
                <a:srgbClr val="000000"/>
              </a:solidFill>
              <a:latin typeface="Calibri"/>
              <a:ea typeface="Calibri"/>
              <a:cs typeface="Calibri"/>
              <a:sym typeface="Calibri"/>
            </a:endParaRPr>
          </a:p>
          <a:p>
            <a:pPr marL="457200" lvl="0" indent="-320675" algn="just" rtl="0">
              <a:lnSpc>
                <a:spcPct val="90000"/>
              </a:lnSpc>
              <a:spcBef>
                <a:spcPts val="40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Operational search engine developed using Python FastAPI framework.</a:t>
            </a:r>
            <a:endParaRPr sz="1450">
              <a:solidFill>
                <a:srgbClr val="000000"/>
              </a:solidFill>
              <a:latin typeface="Calibri"/>
              <a:ea typeface="Calibri"/>
              <a:cs typeface="Calibri"/>
              <a:sym typeface="Calibri"/>
            </a:endParaRPr>
          </a:p>
          <a:p>
            <a:pPr marL="4572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Achieved nDCG@20 score of 0.8311 and MAP score of 0.3922.</a:t>
            </a:r>
            <a:endParaRPr sz="1450">
              <a:solidFill>
                <a:srgbClr val="000000"/>
              </a:solidFill>
              <a:latin typeface="Calibri"/>
              <a:ea typeface="Calibri"/>
              <a:cs typeface="Calibri"/>
              <a:sym typeface="Calibri"/>
            </a:endParaRPr>
          </a:p>
          <a:p>
            <a:pPr marL="457200" marR="0" lvl="0" indent="0" algn="just" rtl="0">
              <a:lnSpc>
                <a:spcPct val="90000"/>
              </a:lnSpc>
              <a:spcBef>
                <a:spcPts val="400"/>
              </a:spcBef>
              <a:spcAft>
                <a:spcPts val="0"/>
              </a:spcAft>
              <a:buNone/>
            </a:pPr>
            <a:endParaRPr sz="1450">
              <a:solidFill>
                <a:srgbClr val="000000"/>
              </a:solidFill>
              <a:latin typeface="Calibri"/>
              <a:ea typeface="Calibri"/>
              <a:cs typeface="Calibri"/>
              <a:sym typeface="Calibri"/>
            </a:endParaRPr>
          </a:p>
          <a:p>
            <a:pPr marL="0" marR="0" lvl="0" indent="0" algn="just" rtl="0">
              <a:lnSpc>
                <a:spcPct val="90000"/>
              </a:lnSpc>
              <a:spcBef>
                <a:spcPts val="400"/>
              </a:spcBef>
              <a:spcAft>
                <a:spcPts val="0"/>
              </a:spcAft>
              <a:buNone/>
            </a:pPr>
            <a:r>
              <a:rPr lang="en-GB" sz="1450" b="1">
                <a:solidFill>
                  <a:srgbClr val="000000"/>
                </a:solidFill>
                <a:latin typeface="Calibri"/>
                <a:ea typeface="Calibri"/>
                <a:cs typeface="Calibri"/>
                <a:sym typeface="Calibri"/>
              </a:rPr>
              <a:t>4. </a:t>
            </a:r>
            <a:r>
              <a:rPr lang="en-GB" sz="1450" b="1" u="sng">
                <a:solidFill>
                  <a:schemeClr val="hlink"/>
                </a:solidFill>
                <a:latin typeface="Calibri"/>
                <a:ea typeface="Calibri"/>
                <a:cs typeface="Calibri"/>
                <a:sym typeface="Calibri"/>
                <a:hlinkClick r:id="rId4"/>
              </a:rPr>
              <a:t>Elhuyar-NLP-team:</a:t>
            </a:r>
            <a:endParaRPr sz="1450" b="1">
              <a:solidFill>
                <a:srgbClr val="000000"/>
              </a:solidFill>
              <a:latin typeface="Calibri"/>
              <a:ea typeface="Calibri"/>
              <a:cs typeface="Calibri"/>
              <a:sym typeface="Calibri"/>
            </a:endParaRPr>
          </a:p>
          <a:p>
            <a:pPr marL="457200" marR="0" lvl="0" indent="-320675" algn="just" rtl="0">
              <a:lnSpc>
                <a:spcPct val="90000"/>
              </a:lnSpc>
              <a:spcBef>
                <a:spcPts val="40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Proposed 7 different techniques and models to improve the ranking of documents</a:t>
            </a:r>
            <a:endParaRPr sz="1450">
              <a:solidFill>
                <a:srgbClr val="000000"/>
              </a:solidFill>
              <a:latin typeface="Calibri"/>
              <a:ea typeface="Calibri"/>
              <a:cs typeface="Calibri"/>
              <a:sym typeface="Calibri"/>
            </a:endParaRPr>
          </a:p>
          <a:p>
            <a:pPr marL="4572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The fusion of BERT, RoBERTa, and XLNet, achieved the highest nDCG@20 score of 0.7956 and MAP score of 0.3789.</a:t>
            </a:r>
            <a:endParaRPr sz="1450">
              <a:solidFill>
                <a:srgbClr val="000000"/>
              </a:solidFill>
              <a:latin typeface="Calibri"/>
              <a:ea typeface="Calibri"/>
              <a:cs typeface="Calibri"/>
              <a:sym typeface="Calibri"/>
            </a:endParaRPr>
          </a:p>
          <a:p>
            <a:pPr marL="457200" marR="0" lvl="0" indent="0" algn="just" rtl="0">
              <a:lnSpc>
                <a:spcPct val="90000"/>
              </a:lnSpc>
              <a:spcBef>
                <a:spcPts val="400"/>
              </a:spcBef>
              <a:spcAft>
                <a:spcPts val="0"/>
              </a:spcAft>
              <a:buNone/>
            </a:pPr>
            <a:endParaRPr sz="1450">
              <a:solidFill>
                <a:srgbClr val="000000"/>
              </a:solidFill>
              <a:latin typeface="Calibri"/>
              <a:ea typeface="Calibri"/>
              <a:cs typeface="Calibri"/>
              <a:sym typeface="Calibri"/>
            </a:endParaRPr>
          </a:p>
          <a:p>
            <a:pPr marL="0" marR="0" lvl="0" indent="0" algn="just" rtl="0">
              <a:lnSpc>
                <a:spcPct val="90000"/>
              </a:lnSpc>
              <a:spcBef>
                <a:spcPts val="400"/>
              </a:spcBef>
              <a:spcAft>
                <a:spcPts val="0"/>
              </a:spcAft>
              <a:buNone/>
            </a:pPr>
            <a:r>
              <a:rPr lang="en-GB" sz="1450" b="1">
                <a:solidFill>
                  <a:srgbClr val="000000"/>
                </a:solidFill>
                <a:latin typeface="Calibri"/>
                <a:ea typeface="Calibri"/>
                <a:cs typeface="Calibri"/>
                <a:sym typeface="Calibri"/>
              </a:rPr>
              <a:t>5. </a:t>
            </a:r>
            <a:r>
              <a:rPr lang="en-GB" sz="1450" b="1" u="sng">
                <a:solidFill>
                  <a:schemeClr val="hlink"/>
                </a:solidFill>
                <a:latin typeface="Calibri"/>
                <a:ea typeface="Calibri"/>
                <a:cs typeface="Calibri"/>
                <a:sym typeface="Calibri"/>
                <a:hlinkClick r:id="rId5"/>
              </a:rPr>
              <a:t>Team xj4wang:</a:t>
            </a:r>
            <a:endParaRPr sz="1450" b="1">
              <a:solidFill>
                <a:srgbClr val="000000"/>
              </a:solidFill>
              <a:latin typeface="Calibri"/>
              <a:ea typeface="Calibri"/>
              <a:cs typeface="Calibri"/>
              <a:sym typeface="Calibri"/>
            </a:endParaRPr>
          </a:p>
          <a:p>
            <a:pPr marL="457200" marR="0" lvl="0" indent="-320675" algn="just" rtl="0">
              <a:lnSpc>
                <a:spcPct val="90000"/>
              </a:lnSpc>
              <a:spcBef>
                <a:spcPts val="40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Demonstrated Continuous Active Learning approach.</a:t>
            </a:r>
            <a:endParaRPr sz="1450">
              <a:solidFill>
                <a:srgbClr val="000000"/>
              </a:solidFill>
              <a:latin typeface="Calibri"/>
              <a:ea typeface="Calibri"/>
              <a:cs typeface="Calibri"/>
              <a:sym typeface="Calibri"/>
            </a:endParaRPr>
          </a:p>
          <a:p>
            <a:pPr marL="4572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Achieved nDCG@20 score of 0.6663 and MAP score of 0.2448.</a:t>
            </a:r>
            <a:endParaRPr sz="1450">
              <a:solidFill>
                <a:srgbClr val="000000"/>
              </a:solidFill>
              <a:latin typeface="Calibri"/>
              <a:ea typeface="Calibri"/>
              <a:cs typeface="Calibri"/>
              <a:sym typeface="Calibri"/>
            </a:endParaRPr>
          </a:p>
          <a:p>
            <a:pPr marL="457200" marR="0" lvl="0" indent="0" algn="just" rtl="0">
              <a:lnSpc>
                <a:spcPct val="90000"/>
              </a:lnSpc>
              <a:spcBef>
                <a:spcPts val="400"/>
              </a:spcBef>
              <a:spcAft>
                <a:spcPts val="0"/>
              </a:spcAft>
              <a:buNone/>
            </a:pPr>
            <a:endParaRPr sz="1450">
              <a:solidFill>
                <a:srgbClr val="000000"/>
              </a:solidFill>
              <a:latin typeface="Calibri"/>
              <a:ea typeface="Calibri"/>
              <a:cs typeface="Calibri"/>
              <a:sym typeface="Calibri"/>
            </a:endParaRPr>
          </a:p>
        </p:txBody>
      </p:sp>
      <p:pic>
        <p:nvPicPr>
          <p:cNvPr id="130" name="Google Shape;130;p18"/>
          <p:cNvPicPr preferRelativeResize="0"/>
          <p:nvPr/>
        </p:nvPicPr>
        <p:blipFill>
          <a:blip r:embed="rId6">
            <a:alphaModFix/>
          </a:blip>
          <a:stretch>
            <a:fillRect/>
          </a:stretch>
        </p:blipFill>
        <p:spPr>
          <a:xfrm>
            <a:off x="442300" y="392563"/>
            <a:ext cx="552575" cy="552575"/>
          </a:xfrm>
          <a:prstGeom prst="rect">
            <a:avLst/>
          </a:prstGeom>
          <a:noFill/>
          <a:ln>
            <a:noFill/>
          </a:ln>
        </p:spPr>
      </p:pic>
      <p:sp>
        <p:nvSpPr>
          <p:cNvPr id="131" name="Google Shape;131;p18"/>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128375" y="453400"/>
            <a:ext cx="50610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GB">
                <a:latin typeface="Arial"/>
                <a:ea typeface="Arial"/>
                <a:cs typeface="Arial"/>
                <a:sym typeface="Arial"/>
              </a:rPr>
              <a:t>Data Description</a:t>
            </a:r>
            <a:endParaRPr>
              <a:latin typeface="Arial"/>
              <a:ea typeface="Arial"/>
              <a:cs typeface="Arial"/>
              <a:sym typeface="Arial"/>
            </a:endParaRPr>
          </a:p>
        </p:txBody>
      </p:sp>
      <p:sp>
        <p:nvSpPr>
          <p:cNvPr id="137" name="Google Shape;137;p19"/>
          <p:cNvSpPr txBox="1">
            <a:spLocks noGrp="1"/>
          </p:cNvSpPr>
          <p:nvPr>
            <p:ph type="body" idx="1"/>
          </p:nvPr>
        </p:nvSpPr>
        <p:spPr>
          <a:xfrm>
            <a:off x="628650" y="1369219"/>
            <a:ext cx="7886700" cy="2112535"/>
          </a:xfrm>
          <a:prstGeom prst="rect">
            <a:avLst/>
          </a:prstGeom>
          <a:noFill/>
          <a:ln>
            <a:noFill/>
          </a:ln>
        </p:spPr>
        <p:txBody>
          <a:bodyPr spcFirstLastPara="1" wrap="square" lIns="68575" tIns="34275" rIns="68575" bIns="34275" anchor="t" anchorCtr="0">
            <a:normAutofit lnSpcReduction="20000"/>
          </a:bodyPr>
          <a:lstStyle/>
          <a:p>
            <a:pPr marL="254000" lvl="0" indent="-203200" algn="just" rtl="0">
              <a:lnSpc>
                <a:spcPct val="115000"/>
              </a:lnSpc>
              <a:spcBef>
                <a:spcPts val="0"/>
              </a:spcBef>
              <a:spcAft>
                <a:spcPts val="0"/>
              </a:spcAft>
              <a:buClr>
                <a:schemeClr val="dk1"/>
              </a:buClr>
              <a:buSzPts val="800"/>
              <a:buFont typeface="Calibri"/>
              <a:buNone/>
            </a:pPr>
            <a:endParaRPr sz="1500">
              <a:latin typeface="Times New Roman"/>
              <a:ea typeface="Times New Roman"/>
              <a:cs typeface="Times New Roman"/>
              <a:sym typeface="Times New Roman"/>
            </a:endParaRPr>
          </a:p>
          <a:p>
            <a:pPr marL="0" marR="0" lvl="0" indent="0" algn="just" rtl="0">
              <a:lnSpc>
                <a:spcPct val="90000"/>
              </a:lnSpc>
              <a:spcBef>
                <a:spcPts val="400"/>
              </a:spcBef>
              <a:spcAft>
                <a:spcPts val="0"/>
              </a:spcAft>
              <a:buNone/>
            </a:pPr>
            <a:r>
              <a:rPr lang="en-GB" sz="1450">
                <a:solidFill>
                  <a:srgbClr val="000000"/>
                </a:solidFill>
                <a:latin typeface="Calibri"/>
                <a:ea typeface="Calibri"/>
                <a:cs typeface="Calibri"/>
                <a:sym typeface="Calibri"/>
              </a:rPr>
              <a:t>COVID-19 Open Research Dataset (CORD-19):</a:t>
            </a:r>
            <a:endParaRPr sz="1450">
              <a:solidFill>
                <a:srgbClr val="000000"/>
              </a:solidFill>
              <a:latin typeface="Calibri"/>
              <a:ea typeface="Calibri"/>
              <a:cs typeface="Calibri"/>
              <a:sym typeface="Calibri"/>
            </a:endParaRPr>
          </a:p>
          <a:p>
            <a:pPr marL="0" marR="0" lvl="0" indent="0" algn="just" rtl="0">
              <a:lnSpc>
                <a:spcPct val="90000"/>
              </a:lnSpc>
              <a:spcBef>
                <a:spcPts val="400"/>
              </a:spcBef>
              <a:spcAft>
                <a:spcPts val="0"/>
              </a:spcAft>
              <a:buNone/>
            </a:pPr>
            <a:endParaRPr sz="1450">
              <a:solidFill>
                <a:srgbClr val="000000"/>
              </a:solidFill>
              <a:latin typeface="Calibri"/>
              <a:ea typeface="Calibri"/>
              <a:cs typeface="Calibri"/>
              <a:sym typeface="Calibri"/>
            </a:endParaRPr>
          </a:p>
          <a:p>
            <a:pPr marL="457200" marR="0" lvl="0" indent="-320675" algn="just" rtl="0">
              <a:lnSpc>
                <a:spcPct val="150000"/>
              </a:lnSpc>
              <a:spcBef>
                <a:spcPts val="40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Obtained from</a:t>
            </a:r>
            <a:r>
              <a:rPr lang="en-GB" sz="1450" u="sng">
                <a:solidFill>
                  <a:schemeClr val="hlink"/>
                </a:solidFill>
                <a:latin typeface="Calibri"/>
                <a:ea typeface="Calibri"/>
                <a:cs typeface="Calibri"/>
                <a:sym typeface="Calibri"/>
                <a:hlinkClick r:id="rId3"/>
              </a:rPr>
              <a:t> https://github.com/allenai/cord19.</a:t>
            </a:r>
            <a:endParaRPr sz="1450">
              <a:solidFill>
                <a:srgbClr val="000000"/>
              </a:solidFill>
              <a:latin typeface="Calibri"/>
              <a:ea typeface="Calibri"/>
              <a:cs typeface="Calibri"/>
              <a:sym typeface="Calibri"/>
            </a:endParaRPr>
          </a:p>
          <a:p>
            <a:pPr marL="457200" marR="0" lvl="0" indent="-320675" algn="just" rtl="0">
              <a:lnSpc>
                <a:spcPct val="15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Utilized metadata.csv, including unique identifiers, titles, abstracts, and PDF JSON files paths.</a:t>
            </a:r>
            <a:endParaRPr sz="1450">
              <a:solidFill>
                <a:srgbClr val="000000"/>
              </a:solidFill>
              <a:latin typeface="Calibri"/>
              <a:ea typeface="Calibri"/>
              <a:cs typeface="Calibri"/>
              <a:sym typeface="Calibri"/>
            </a:endParaRPr>
          </a:p>
          <a:p>
            <a:pPr marL="4572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Incorporated a collection of 84,000 JSON files with full-text parses.</a:t>
            </a:r>
            <a:endParaRPr sz="1450">
              <a:solidFill>
                <a:srgbClr val="000000"/>
              </a:solidFill>
              <a:latin typeface="Calibri"/>
              <a:ea typeface="Calibri"/>
              <a:cs typeface="Calibri"/>
              <a:sym typeface="Calibri"/>
            </a:endParaRPr>
          </a:p>
          <a:p>
            <a:pPr marL="177800" lvl="0" indent="0" algn="just" rtl="0">
              <a:lnSpc>
                <a:spcPct val="115000"/>
              </a:lnSpc>
              <a:spcBef>
                <a:spcPts val="800"/>
              </a:spcBef>
              <a:spcAft>
                <a:spcPts val="0"/>
              </a:spcAft>
              <a:buNone/>
            </a:pPr>
            <a:endParaRPr sz="1500">
              <a:latin typeface="Times New Roman"/>
              <a:ea typeface="Times New Roman"/>
              <a:cs typeface="Times New Roman"/>
              <a:sym typeface="Times New Roman"/>
            </a:endParaRPr>
          </a:p>
          <a:p>
            <a:pPr marL="177800" lvl="0" indent="-76200" algn="just" rtl="0">
              <a:lnSpc>
                <a:spcPct val="90000"/>
              </a:lnSpc>
              <a:spcBef>
                <a:spcPts val="800"/>
              </a:spcBef>
              <a:spcAft>
                <a:spcPts val="1200"/>
              </a:spcAft>
              <a:buClr>
                <a:schemeClr val="dk1"/>
              </a:buClr>
              <a:buSzPts val="1500"/>
              <a:buNone/>
            </a:pPr>
            <a:endParaRPr sz="1500">
              <a:latin typeface="Times New Roman"/>
              <a:ea typeface="Times New Roman"/>
              <a:cs typeface="Times New Roman"/>
              <a:sym typeface="Times New Roman"/>
            </a:endParaRPr>
          </a:p>
        </p:txBody>
      </p:sp>
      <p:pic>
        <p:nvPicPr>
          <p:cNvPr id="138" name="Google Shape;138;p19" descr="Bar chart"/>
          <p:cNvPicPr preferRelativeResize="0"/>
          <p:nvPr/>
        </p:nvPicPr>
        <p:blipFill rotWithShape="1">
          <a:blip r:embed="rId4">
            <a:alphaModFix/>
          </a:blip>
          <a:srcRect/>
          <a:stretch/>
        </p:blipFill>
        <p:spPr>
          <a:xfrm>
            <a:off x="486150" y="664900"/>
            <a:ext cx="586500" cy="586500"/>
          </a:xfrm>
          <a:prstGeom prst="rect">
            <a:avLst/>
          </a:prstGeom>
          <a:noFill/>
          <a:ln>
            <a:noFill/>
          </a:ln>
        </p:spPr>
      </p:pic>
      <p:sp>
        <p:nvSpPr>
          <p:cNvPr id="139" name="Google Shape;139;p19"/>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1243150" y="510779"/>
            <a:ext cx="3129600" cy="1102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GB">
                <a:latin typeface="Arial"/>
                <a:ea typeface="Arial"/>
                <a:cs typeface="Arial"/>
                <a:sym typeface="Arial"/>
              </a:rPr>
              <a:t>Data Exploration</a:t>
            </a:r>
            <a:endParaRPr>
              <a:latin typeface="Arial"/>
              <a:ea typeface="Arial"/>
              <a:cs typeface="Arial"/>
              <a:sym typeface="Arial"/>
            </a:endParaRPr>
          </a:p>
        </p:txBody>
      </p:sp>
      <p:pic>
        <p:nvPicPr>
          <p:cNvPr id="146" name="Google Shape;146;p20" descr="Blackboard"/>
          <p:cNvPicPr preferRelativeResize="0"/>
          <p:nvPr/>
        </p:nvPicPr>
        <p:blipFill rotWithShape="1">
          <a:blip r:embed="rId3">
            <a:alphaModFix/>
          </a:blip>
          <a:srcRect/>
          <a:stretch/>
        </p:blipFill>
        <p:spPr>
          <a:xfrm>
            <a:off x="577825" y="769050"/>
            <a:ext cx="552050" cy="552050"/>
          </a:xfrm>
          <a:prstGeom prst="rect">
            <a:avLst/>
          </a:prstGeom>
          <a:noFill/>
          <a:ln>
            <a:noFill/>
          </a:ln>
        </p:spPr>
      </p:pic>
      <p:sp>
        <p:nvSpPr>
          <p:cNvPr id="147" name="Google Shape;147;p20"/>
          <p:cNvSpPr txBox="1">
            <a:spLocks noGrp="1"/>
          </p:cNvSpPr>
          <p:nvPr>
            <p:ph type="body" idx="1"/>
          </p:nvPr>
        </p:nvSpPr>
        <p:spPr>
          <a:xfrm>
            <a:off x="499225" y="2025350"/>
            <a:ext cx="3917100" cy="2433600"/>
          </a:xfrm>
          <a:prstGeom prst="rect">
            <a:avLst/>
          </a:prstGeom>
          <a:noFill/>
          <a:ln>
            <a:noFill/>
          </a:ln>
        </p:spPr>
        <p:txBody>
          <a:bodyPr spcFirstLastPara="1" wrap="square" lIns="68575" tIns="34275" rIns="68575" bIns="34275" anchor="t" anchorCtr="0">
            <a:noAutofit/>
          </a:bodyPr>
          <a:lstStyle/>
          <a:p>
            <a:pPr marL="457200" marR="0" lvl="0" indent="-320675" algn="just" rtl="0">
              <a:lnSpc>
                <a:spcPct val="100000"/>
              </a:lnSpc>
              <a:spcBef>
                <a:spcPts val="40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Distribution in TREC Covid dataset based on citation count.</a:t>
            </a:r>
            <a:endParaRPr sz="1450">
              <a:solidFill>
                <a:srgbClr val="000000"/>
              </a:solidFill>
              <a:latin typeface="Calibri"/>
              <a:ea typeface="Calibri"/>
              <a:cs typeface="Calibri"/>
              <a:sym typeface="Calibri"/>
            </a:endParaRPr>
          </a:p>
          <a:p>
            <a:pPr marL="457200" marR="0" lvl="0" indent="-320675" algn="just" rtl="0">
              <a:lnSpc>
                <a:spcPct val="10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Spectrum ranges from 0 citations to an impressive 2,440 citations in a single document.</a:t>
            </a:r>
            <a:endParaRPr sz="1450">
              <a:solidFill>
                <a:srgbClr val="000000"/>
              </a:solidFill>
              <a:latin typeface="Calibri"/>
              <a:ea typeface="Calibri"/>
              <a:cs typeface="Calibri"/>
              <a:sym typeface="Calibri"/>
            </a:endParaRPr>
          </a:p>
          <a:p>
            <a:pPr marL="457200" marR="0" lvl="0" indent="-320675" algn="just" rtl="0">
              <a:lnSpc>
                <a:spcPct val="10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About 90% of data concentrated within 0 to 150 citations range.</a:t>
            </a:r>
            <a:endParaRPr sz="1450">
              <a:solidFill>
                <a:srgbClr val="D1D5DB"/>
              </a:solidFill>
              <a:highlight>
                <a:srgbClr val="444654"/>
              </a:highlight>
              <a:latin typeface="Calibri"/>
              <a:ea typeface="Calibri"/>
              <a:cs typeface="Calibri"/>
              <a:sym typeface="Calibri"/>
            </a:endParaRPr>
          </a:p>
          <a:p>
            <a:pPr marL="177800" lvl="0" indent="0" algn="just" rtl="0">
              <a:lnSpc>
                <a:spcPct val="90000"/>
              </a:lnSpc>
              <a:spcBef>
                <a:spcPts val="0"/>
              </a:spcBef>
              <a:spcAft>
                <a:spcPts val="1200"/>
              </a:spcAft>
              <a:buNone/>
            </a:pPr>
            <a:endParaRPr sz="1450">
              <a:latin typeface="Calibri"/>
              <a:ea typeface="Calibri"/>
              <a:cs typeface="Calibri"/>
              <a:sym typeface="Calibri"/>
            </a:endParaRPr>
          </a:p>
        </p:txBody>
      </p:sp>
      <p:pic>
        <p:nvPicPr>
          <p:cNvPr id="148" name="Google Shape;148;p20"/>
          <p:cNvPicPr preferRelativeResize="0"/>
          <p:nvPr/>
        </p:nvPicPr>
        <p:blipFill>
          <a:blip r:embed="rId4">
            <a:alphaModFix/>
          </a:blip>
          <a:stretch>
            <a:fillRect/>
          </a:stretch>
        </p:blipFill>
        <p:spPr>
          <a:xfrm>
            <a:off x="4586181" y="1765652"/>
            <a:ext cx="4405419" cy="2367913"/>
          </a:xfrm>
          <a:prstGeom prst="rect">
            <a:avLst/>
          </a:prstGeom>
          <a:noFill/>
          <a:ln>
            <a:noFill/>
          </a:ln>
          <a:effectLst>
            <a:outerShdw blurRad="57150" dist="19050" dir="5400000" algn="bl" rotWithShape="0">
              <a:srgbClr val="000000">
                <a:alpha val="50000"/>
              </a:srgbClr>
            </a:outerShdw>
          </a:effectLst>
        </p:spPr>
      </p:pic>
      <p:sp>
        <p:nvSpPr>
          <p:cNvPr id="149" name="Google Shape;149;p20"/>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358475" y="-14084"/>
            <a:ext cx="4055100" cy="1102500"/>
          </a:xfrm>
          <a:prstGeom prst="rect">
            <a:avLst/>
          </a:prstGeom>
          <a:noFill/>
          <a:ln>
            <a:noFill/>
          </a:ln>
        </p:spPr>
        <p:txBody>
          <a:bodyPr spcFirstLastPara="1" wrap="square" lIns="68575" tIns="34275" rIns="68575" bIns="34275" anchor="ctr" anchorCtr="0">
            <a:normAutofit/>
          </a:bodyPr>
          <a:lstStyle/>
          <a:p>
            <a:pPr marL="0" lvl="0" indent="0" algn="just" rtl="0">
              <a:lnSpc>
                <a:spcPct val="90000"/>
              </a:lnSpc>
              <a:spcBef>
                <a:spcPts val="0"/>
              </a:spcBef>
              <a:spcAft>
                <a:spcPts val="0"/>
              </a:spcAft>
              <a:buClr>
                <a:schemeClr val="dk1"/>
              </a:buClr>
              <a:buSzPts val="3300"/>
              <a:buFont typeface="Times New Roman"/>
              <a:buNone/>
            </a:pPr>
            <a:r>
              <a:rPr lang="en-GB">
                <a:latin typeface="Arial"/>
                <a:ea typeface="Arial"/>
                <a:cs typeface="Arial"/>
                <a:sym typeface="Arial"/>
              </a:rPr>
              <a:t>Data Pre-Processing</a:t>
            </a:r>
            <a:endParaRPr>
              <a:latin typeface="Arial"/>
              <a:ea typeface="Arial"/>
              <a:cs typeface="Arial"/>
              <a:sym typeface="Arial"/>
            </a:endParaRPr>
          </a:p>
        </p:txBody>
      </p:sp>
      <p:pic>
        <p:nvPicPr>
          <p:cNvPr id="156" name="Google Shape;156;p21" descr="Blackboard"/>
          <p:cNvPicPr preferRelativeResize="0"/>
          <p:nvPr/>
        </p:nvPicPr>
        <p:blipFill rotWithShape="1">
          <a:blip r:embed="rId3">
            <a:alphaModFix/>
          </a:blip>
          <a:srcRect/>
          <a:stretch/>
        </p:blipFill>
        <p:spPr>
          <a:xfrm>
            <a:off x="611725" y="278100"/>
            <a:ext cx="594350" cy="594350"/>
          </a:xfrm>
          <a:prstGeom prst="rect">
            <a:avLst/>
          </a:prstGeom>
          <a:noFill/>
          <a:ln>
            <a:noFill/>
          </a:ln>
        </p:spPr>
      </p:pic>
      <p:sp>
        <p:nvSpPr>
          <p:cNvPr id="157" name="Google Shape;157;p21"/>
          <p:cNvSpPr txBox="1">
            <a:spLocks noGrp="1"/>
          </p:cNvSpPr>
          <p:nvPr>
            <p:ph type="body" idx="1"/>
          </p:nvPr>
        </p:nvSpPr>
        <p:spPr>
          <a:xfrm>
            <a:off x="611725" y="1032625"/>
            <a:ext cx="6170100" cy="4272600"/>
          </a:xfrm>
          <a:prstGeom prst="rect">
            <a:avLst/>
          </a:prstGeom>
          <a:noFill/>
          <a:ln>
            <a:noFill/>
          </a:ln>
        </p:spPr>
        <p:txBody>
          <a:bodyPr spcFirstLastPara="1" wrap="square" lIns="68575" tIns="34275" rIns="68575" bIns="34275" anchor="t" anchorCtr="0">
            <a:normAutofit/>
          </a:bodyPr>
          <a:lstStyle/>
          <a:p>
            <a:pPr marL="457200" marR="0" lvl="0" indent="-320675" algn="just" rtl="0">
              <a:lnSpc>
                <a:spcPct val="150000"/>
              </a:lnSpc>
              <a:spcBef>
                <a:spcPts val="400"/>
              </a:spcBef>
              <a:spcAft>
                <a:spcPts val="0"/>
              </a:spcAft>
              <a:buClr>
                <a:srgbClr val="000000"/>
              </a:buClr>
              <a:buSzPts val="1450"/>
              <a:buFont typeface="Calibri"/>
              <a:buAutoNum type="arabicPeriod"/>
            </a:pPr>
            <a:r>
              <a:rPr lang="en-GB" sz="1450">
                <a:solidFill>
                  <a:srgbClr val="000000"/>
                </a:solidFill>
                <a:latin typeface="Calibri"/>
                <a:ea typeface="Calibri"/>
                <a:cs typeface="Calibri"/>
                <a:sym typeface="Calibri"/>
              </a:rPr>
              <a:t>Duplicate Removal:</a:t>
            </a:r>
            <a:endParaRPr sz="1450">
              <a:solidFill>
                <a:srgbClr val="000000"/>
              </a:solidFill>
              <a:latin typeface="Calibri"/>
              <a:ea typeface="Calibri"/>
              <a:cs typeface="Calibri"/>
              <a:sym typeface="Calibri"/>
            </a:endParaRPr>
          </a:p>
          <a:p>
            <a:pPr marL="9144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Initial cleaning by eliminating duplicate documents.</a:t>
            </a:r>
            <a:endParaRPr sz="1450">
              <a:solidFill>
                <a:srgbClr val="000000"/>
              </a:solidFill>
              <a:latin typeface="Calibri"/>
              <a:ea typeface="Calibri"/>
              <a:cs typeface="Calibri"/>
              <a:sym typeface="Calibri"/>
            </a:endParaRPr>
          </a:p>
          <a:p>
            <a:pPr marL="9144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Focused on unique documents for subsequent analysis.</a:t>
            </a:r>
            <a:endParaRPr sz="1450">
              <a:solidFill>
                <a:srgbClr val="000000"/>
              </a:solidFill>
              <a:latin typeface="Calibri"/>
              <a:ea typeface="Calibri"/>
              <a:cs typeface="Calibri"/>
              <a:sym typeface="Calibri"/>
            </a:endParaRPr>
          </a:p>
          <a:p>
            <a:pPr marL="457200" marR="0" lvl="0" indent="-320675" algn="just" rtl="0">
              <a:lnSpc>
                <a:spcPct val="150000"/>
              </a:lnSpc>
              <a:spcBef>
                <a:spcPts val="0"/>
              </a:spcBef>
              <a:spcAft>
                <a:spcPts val="0"/>
              </a:spcAft>
              <a:buClr>
                <a:srgbClr val="000000"/>
              </a:buClr>
              <a:buSzPts val="1450"/>
              <a:buFont typeface="Calibri"/>
              <a:buAutoNum type="arabicPeriod"/>
            </a:pPr>
            <a:r>
              <a:rPr lang="en-GB" sz="1450">
                <a:solidFill>
                  <a:srgbClr val="000000"/>
                </a:solidFill>
                <a:latin typeface="Calibri"/>
                <a:ea typeface="Calibri"/>
                <a:cs typeface="Calibri"/>
                <a:sym typeface="Calibri"/>
              </a:rPr>
              <a:t>Stopwords and Special Characters Removal:</a:t>
            </a:r>
            <a:endParaRPr sz="1450">
              <a:solidFill>
                <a:srgbClr val="000000"/>
              </a:solidFill>
              <a:latin typeface="Calibri"/>
              <a:ea typeface="Calibri"/>
              <a:cs typeface="Calibri"/>
              <a:sym typeface="Calibri"/>
            </a:endParaRPr>
          </a:p>
          <a:p>
            <a:pPr marL="9144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Eliminated stopwords and special characters from each document.</a:t>
            </a:r>
            <a:endParaRPr sz="1450">
              <a:solidFill>
                <a:srgbClr val="000000"/>
              </a:solidFill>
              <a:latin typeface="Calibri"/>
              <a:ea typeface="Calibri"/>
              <a:cs typeface="Calibri"/>
              <a:sym typeface="Calibri"/>
            </a:endParaRPr>
          </a:p>
          <a:p>
            <a:pPr marL="9144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Enhanced data quality and relevancy.</a:t>
            </a:r>
            <a:endParaRPr sz="1450">
              <a:solidFill>
                <a:srgbClr val="000000"/>
              </a:solidFill>
              <a:latin typeface="Calibri"/>
              <a:ea typeface="Calibri"/>
              <a:cs typeface="Calibri"/>
              <a:sym typeface="Calibri"/>
            </a:endParaRPr>
          </a:p>
          <a:p>
            <a:pPr marL="457200" marR="0" lvl="0" indent="-320675" algn="just" rtl="0">
              <a:lnSpc>
                <a:spcPct val="150000"/>
              </a:lnSpc>
              <a:spcBef>
                <a:spcPts val="0"/>
              </a:spcBef>
              <a:spcAft>
                <a:spcPts val="0"/>
              </a:spcAft>
              <a:buClr>
                <a:srgbClr val="000000"/>
              </a:buClr>
              <a:buSzPts val="1450"/>
              <a:buFont typeface="Calibri"/>
              <a:buAutoNum type="arabicPeriod"/>
            </a:pPr>
            <a:r>
              <a:rPr lang="en-GB" sz="1450">
                <a:solidFill>
                  <a:srgbClr val="000000"/>
                </a:solidFill>
                <a:latin typeface="Calibri"/>
                <a:ea typeface="Calibri"/>
                <a:cs typeface="Calibri"/>
                <a:sym typeface="Calibri"/>
              </a:rPr>
              <a:t>Stemming Using nltk Library:</a:t>
            </a:r>
            <a:endParaRPr sz="1450">
              <a:solidFill>
                <a:srgbClr val="000000"/>
              </a:solidFill>
              <a:latin typeface="Calibri"/>
              <a:ea typeface="Calibri"/>
              <a:cs typeface="Calibri"/>
              <a:sym typeface="Calibri"/>
            </a:endParaRPr>
          </a:p>
          <a:p>
            <a:pPr marL="9144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Employed nltk library in Python for stemming.</a:t>
            </a:r>
            <a:endParaRPr sz="1450">
              <a:solidFill>
                <a:srgbClr val="000000"/>
              </a:solidFill>
              <a:latin typeface="Calibri"/>
              <a:ea typeface="Calibri"/>
              <a:cs typeface="Calibri"/>
              <a:sym typeface="Calibri"/>
            </a:endParaRPr>
          </a:p>
          <a:p>
            <a:pPr marL="9144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Reduced words to their root form for consistency.</a:t>
            </a:r>
            <a:endParaRPr sz="1450">
              <a:solidFill>
                <a:srgbClr val="000000"/>
              </a:solidFill>
              <a:latin typeface="Calibri"/>
              <a:ea typeface="Calibri"/>
              <a:cs typeface="Calibri"/>
              <a:sym typeface="Calibri"/>
            </a:endParaRPr>
          </a:p>
          <a:p>
            <a:pPr marL="457200" marR="0" lvl="0" indent="-320675" algn="just" rtl="0">
              <a:lnSpc>
                <a:spcPct val="150000"/>
              </a:lnSpc>
              <a:spcBef>
                <a:spcPts val="0"/>
              </a:spcBef>
              <a:spcAft>
                <a:spcPts val="0"/>
              </a:spcAft>
              <a:buClr>
                <a:srgbClr val="000000"/>
              </a:buClr>
              <a:buSzPts val="1450"/>
              <a:buFont typeface="Calibri"/>
              <a:buAutoNum type="arabicPeriod"/>
            </a:pPr>
            <a:r>
              <a:rPr lang="en-GB" sz="1450">
                <a:solidFill>
                  <a:srgbClr val="000000"/>
                </a:solidFill>
                <a:latin typeface="Calibri"/>
                <a:ea typeface="Calibri"/>
                <a:cs typeface="Calibri"/>
                <a:sym typeface="Calibri"/>
              </a:rPr>
              <a:t>Data Normalisation for Citations:</a:t>
            </a:r>
            <a:endParaRPr sz="1450">
              <a:solidFill>
                <a:srgbClr val="000000"/>
              </a:solidFill>
              <a:latin typeface="Calibri"/>
              <a:ea typeface="Calibri"/>
              <a:cs typeface="Calibri"/>
              <a:sym typeface="Calibri"/>
            </a:endParaRPr>
          </a:p>
          <a:p>
            <a:pPr marL="9144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Addressed imbalanced citation counts in documents.</a:t>
            </a:r>
            <a:endParaRPr sz="1450">
              <a:solidFill>
                <a:srgbClr val="000000"/>
              </a:solidFill>
              <a:latin typeface="Calibri"/>
              <a:ea typeface="Calibri"/>
              <a:cs typeface="Calibri"/>
              <a:sym typeface="Calibri"/>
            </a:endParaRPr>
          </a:p>
          <a:p>
            <a:pPr marL="9144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Performed data normalisation in citation titles.</a:t>
            </a:r>
            <a:endParaRPr sz="1450">
              <a:solidFill>
                <a:srgbClr val="000000"/>
              </a:solidFill>
              <a:latin typeface="Calibri"/>
              <a:ea typeface="Calibri"/>
              <a:cs typeface="Calibri"/>
              <a:sym typeface="Calibri"/>
            </a:endParaRPr>
          </a:p>
          <a:p>
            <a:pPr marL="457200" marR="0" lvl="0" indent="-320675" algn="just" rtl="0">
              <a:lnSpc>
                <a:spcPct val="150000"/>
              </a:lnSpc>
              <a:spcBef>
                <a:spcPts val="0"/>
              </a:spcBef>
              <a:spcAft>
                <a:spcPts val="0"/>
              </a:spcAft>
              <a:buClr>
                <a:srgbClr val="000000"/>
              </a:buClr>
              <a:buSzPts val="1450"/>
              <a:buFont typeface="Calibri"/>
              <a:buAutoNum type="arabicPeriod"/>
            </a:pPr>
            <a:r>
              <a:rPr lang="en-GB" sz="1450">
                <a:solidFill>
                  <a:srgbClr val="000000"/>
                </a:solidFill>
                <a:latin typeface="Calibri"/>
                <a:ea typeface="Calibri"/>
                <a:cs typeface="Calibri"/>
                <a:sym typeface="Calibri"/>
              </a:rPr>
              <a:t>Tokenization of Cleaned Data:</a:t>
            </a:r>
            <a:endParaRPr sz="1450">
              <a:solidFill>
                <a:srgbClr val="000000"/>
              </a:solidFill>
              <a:latin typeface="Calibri"/>
              <a:ea typeface="Calibri"/>
              <a:cs typeface="Calibri"/>
              <a:sym typeface="Calibri"/>
            </a:endParaRPr>
          </a:p>
          <a:p>
            <a:pPr marL="9144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Concluded pre-processing by tokenising the cleaned data.</a:t>
            </a:r>
            <a:endParaRPr sz="1450">
              <a:solidFill>
                <a:srgbClr val="000000"/>
              </a:solidFill>
              <a:latin typeface="Calibri"/>
              <a:ea typeface="Calibri"/>
              <a:cs typeface="Calibri"/>
              <a:sym typeface="Calibri"/>
            </a:endParaRPr>
          </a:p>
          <a:p>
            <a:pPr marL="914400" marR="0" lvl="0" indent="-320675" algn="just" rtl="0">
              <a:lnSpc>
                <a:spcPct val="90000"/>
              </a:lnSpc>
              <a:spcBef>
                <a:spcPts val="0"/>
              </a:spcBef>
              <a:spcAft>
                <a:spcPts val="0"/>
              </a:spcAft>
              <a:buClr>
                <a:schemeClr val="dk2"/>
              </a:buClr>
              <a:buSzPts val="1450"/>
              <a:buFont typeface="Calibri"/>
              <a:buChar char="●"/>
            </a:pPr>
            <a:r>
              <a:rPr lang="en-GB" sz="1450">
                <a:solidFill>
                  <a:srgbClr val="000000"/>
                </a:solidFill>
                <a:latin typeface="Calibri"/>
                <a:ea typeface="Calibri"/>
                <a:cs typeface="Calibri"/>
                <a:sym typeface="Calibri"/>
              </a:rPr>
              <a:t>Prepared data for further analysis and modelling.</a:t>
            </a:r>
            <a:endParaRPr sz="1450">
              <a:solidFill>
                <a:srgbClr val="D1D5DB"/>
              </a:solidFill>
              <a:highlight>
                <a:srgbClr val="444654"/>
              </a:highlight>
              <a:latin typeface="Calibri"/>
              <a:ea typeface="Calibri"/>
              <a:cs typeface="Calibri"/>
              <a:sym typeface="Calibri"/>
            </a:endParaRPr>
          </a:p>
          <a:p>
            <a:pPr marL="177800" lvl="0" indent="0" algn="l" rtl="0">
              <a:lnSpc>
                <a:spcPct val="90000"/>
              </a:lnSpc>
              <a:spcBef>
                <a:spcPts val="800"/>
              </a:spcBef>
              <a:spcAft>
                <a:spcPts val="1200"/>
              </a:spcAft>
              <a:buNone/>
            </a:pPr>
            <a:endParaRPr sz="1450">
              <a:latin typeface="Calibri"/>
              <a:ea typeface="Calibri"/>
              <a:cs typeface="Calibri"/>
              <a:sym typeface="Calibri"/>
            </a:endParaRPr>
          </a:p>
        </p:txBody>
      </p:sp>
      <p:sp>
        <p:nvSpPr>
          <p:cNvPr id="158" name="Google Shape;158;p21"/>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1358475" y="-14084"/>
            <a:ext cx="4055100" cy="1102500"/>
          </a:xfrm>
          <a:prstGeom prst="rect">
            <a:avLst/>
          </a:prstGeom>
          <a:noFill/>
          <a:ln>
            <a:noFill/>
          </a:ln>
        </p:spPr>
        <p:txBody>
          <a:bodyPr spcFirstLastPara="1" wrap="square" lIns="68575" tIns="34275" rIns="68575" bIns="34275" anchor="ctr" anchorCtr="0">
            <a:normAutofit/>
          </a:bodyPr>
          <a:lstStyle/>
          <a:p>
            <a:pPr marL="0" lvl="0" indent="0" algn="just" rtl="0">
              <a:lnSpc>
                <a:spcPct val="90000"/>
              </a:lnSpc>
              <a:spcBef>
                <a:spcPts val="0"/>
              </a:spcBef>
              <a:spcAft>
                <a:spcPts val="0"/>
              </a:spcAft>
              <a:buClr>
                <a:schemeClr val="dk1"/>
              </a:buClr>
              <a:buSzPts val="3300"/>
              <a:buFont typeface="Times New Roman"/>
              <a:buNone/>
            </a:pPr>
            <a:r>
              <a:rPr lang="en-GB">
                <a:latin typeface="Arial"/>
                <a:ea typeface="Arial"/>
                <a:cs typeface="Arial"/>
                <a:sym typeface="Arial"/>
              </a:rPr>
              <a:t>Implementation</a:t>
            </a:r>
            <a:endParaRPr>
              <a:latin typeface="Arial"/>
              <a:ea typeface="Arial"/>
              <a:cs typeface="Arial"/>
              <a:sym typeface="Arial"/>
            </a:endParaRPr>
          </a:p>
        </p:txBody>
      </p:sp>
      <p:pic>
        <p:nvPicPr>
          <p:cNvPr id="165" name="Google Shape;165;p22" descr="Blackboard"/>
          <p:cNvPicPr preferRelativeResize="0"/>
          <p:nvPr/>
        </p:nvPicPr>
        <p:blipFill rotWithShape="1">
          <a:blip r:embed="rId3">
            <a:alphaModFix/>
          </a:blip>
          <a:srcRect/>
          <a:stretch/>
        </p:blipFill>
        <p:spPr>
          <a:xfrm>
            <a:off x="611725" y="278100"/>
            <a:ext cx="594350" cy="594350"/>
          </a:xfrm>
          <a:prstGeom prst="rect">
            <a:avLst/>
          </a:prstGeom>
          <a:noFill/>
          <a:ln>
            <a:noFill/>
          </a:ln>
        </p:spPr>
      </p:pic>
      <p:sp>
        <p:nvSpPr>
          <p:cNvPr id="166" name="Google Shape;166;p22"/>
          <p:cNvSpPr txBox="1">
            <a:spLocks noGrp="1"/>
          </p:cNvSpPr>
          <p:nvPr>
            <p:ph type="body" idx="1"/>
          </p:nvPr>
        </p:nvSpPr>
        <p:spPr>
          <a:xfrm>
            <a:off x="611725" y="1032625"/>
            <a:ext cx="6601800" cy="1927500"/>
          </a:xfrm>
          <a:prstGeom prst="rect">
            <a:avLst/>
          </a:prstGeom>
          <a:noFill/>
          <a:ln>
            <a:noFill/>
          </a:ln>
        </p:spPr>
        <p:txBody>
          <a:bodyPr spcFirstLastPara="1" wrap="square" lIns="68575" tIns="34275" rIns="68575" bIns="34275" anchor="t" anchorCtr="0">
            <a:normAutofit/>
          </a:bodyPr>
          <a:lstStyle/>
          <a:p>
            <a:pPr marL="457200" marR="0" lvl="0" indent="-320675" algn="just" rtl="0">
              <a:lnSpc>
                <a:spcPct val="200000"/>
              </a:lnSpc>
              <a:spcBef>
                <a:spcPts val="400"/>
              </a:spcBef>
              <a:spcAft>
                <a:spcPts val="0"/>
              </a:spcAft>
              <a:buClr>
                <a:srgbClr val="000000"/>
              </a:buClr>
              <a:buSzPts val="1450"/>
              <a:buFont typeface="Calibri"/>
              <a:buAutoNum type="arabicPeriod"/>
            </a:pPr>
            <a:r>
              <a:rPr lang="en-GB" sz="1450">
                <a:solidFill>
                  <a:srgbClr val="000000"/>
                </a:solidFill>
                <a:latin typeface="Calibri"/>
                <a:ea typeface="Calibri"/>
                <a:cs typeface="Calibri"/>
                <a:sym typeface="Calibri"/>
              </a:rPr>
              <a:t>Below formulas were  used to  determine the score of each document:</a:t>
            </a:r>
            <a:endParaRPr sz="1450">
              <a:solidFill>
                <a:srgbClr val="000000"/>
              </a:solidFill>
              <a:latin typeface="Calibri"/>
              <a:ea typeface="Calibri"/>
              <a:cs typeface="Calibri"/>
              <a:sym typeface="Calibri"/>
            </a:endParaRPr>
          </a:p>
          <a:p>
            <a:pPr marL="914400" marR="0" lvl="0" indent="-320675" algn="just" rtl="0">
              <a:lnSpc>
                <a:spcPct val="150000"/>
              </a:lnSpc>
              <a:spcBef>
                <a:spcPts val="1000"/>
              </a:spcBef>
              <a:spcAft>
                <a:spcPts val="0"/>
              </a:spcAft>
              <a:buClr>
                <a:srgbClr val="000000"/>
              </a:buClr>
              <a:buSzPts val="1450"/>
              <a:buFont typeface="Calibri"/>
              <a:buChar char="●"/>
            </a:pPr>
            <a:endParaRPr sz="1450">
              <a:solidFill>
                <a:srgbClr val="000000"/>
              </a:solidFill>
              <a:latin typeface="Calibri"/>
              <a:ea typeface="Calibri"/>
              <a:cs typeface="Calibri"/>
              <a:sym typeface="Calibri"/>
            </a:endParaRPr>
          </a:p>
          <a:p>
            <a:pPr marL="457200" marR="0" lvl="0" indent="0" algn="just" rtl="0">
              <a:lnSpc>
                <a:spcPct val="150000"/>
              </a:lnSpc>
              <a:spcBef>
                <a:spcPts val="400"/>
              </a:spcBef>
              <a:spcAft>
                <a:spcPts val="0"/>
              </a:spcAft>
              <a:buNone/>
            </a:pPr>
            <a:endParaRPr sz="1450">
              <a:solidFill>
                <a:srgbClr val="000000"/>
              </a:solidFill>
              <a:latin typeface="Calibri"/>
              <a:ea typeface="Calibri"/>
              <a:cs typeface="Calibri"/>
              <a:sym typeface="Calibri"/>
            </a:endParaRPr>
          </a:p>
          <a:p>
            <a:pPr marL="914400" marR="0" lvl="0" indent="-320675" algn="just" rtl="0">
              <a:lnSpc>
                <a:spcPct val="150000"/>
              </a:lnSpc>
              <a:spcBef>
                <a:spcPts val="400"/>
              </a:spcBef>
              <a:spcAft>
                <a:spcPts val="0"/>
              </a:spcAft>
              <a:buClr>
                <a:srgbClr val="000000"/>
              </a:buClr>
              <a:buSzPts val="1450"/>
              <a:buFont typeface="Calibri"/>
              <a:buChar char="●"/>
            </a:pPr>
            <a:endParaRPr sz="1450">
              <a:solidFill>
                <a:srgbClr val="000000"/>
              </a:solidFill>
              <a:latin typeface="Calibri"/>
              <a:ea typeface="Calibri"/>
              <a:cs typeface="Calibri"/>
              <a:sym typeface="Calibri"/>
            </a:endParaRPr>
          </a:p>
        </p:txBody>
      </p:sp>
      <p:sp>
        <p:nvSpPr>
          <p:cNvPr id="167" name="Google Shape;167;p22"/>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pic>
        <p:nvPicPr>
          <p:cNvPr id="168" name="Google Shape;168;p22"/>
          <p:cNvPicPr preferRelativeResize="0"/>
          <p:nvPr/>
        </p:nvPicPr>
        <p:blipFill>
          <a:blip r:embed="rId4">
            <a:alphaModFix/>
          </a:blip>
          <a:stretch>
            <a:fillRect/>
          </a:stretch>
        </p:blipFill>
        <p:spPr>
          <a:xfrm>
            <a:off x="1930475" y="1672046"/>
            <a:ext cx="3005174" cy="615608"/>
          </a:xfrm>
          <a:prstGeom prst="rect">
            <a:avLst/>
          </a:prstGeom>
          <a:noFill/>
          <a:ln>
            <a:noFill/>
          </a:ln>
        </p:spPr>
      </p:pic>
      <p:pic>
        <p:nvPicPr>
          <p:cNvPr id="169" name="Google Shape;169;p22"/>
          <p:cNvPicPr preferRelativeResize="0"/>
          <p:nvPr/>
        </p:nvPicPr>
        <p:blipFill>
          <a:blip r:embed="rId5">
            <a:alphaModFix/>
          </a:blip>
          <a:stretch>
            <a:fillRect/>
          </a:stretch>
        </p:blipFill>
        <p:spPr>
          <a:xfrm>
            <a:off x="1598950" y="2418396"/>
            <a:ext cx="5112026" cy="776975"/>
          </a:xfrm>
          <a:prstGeom prst="rect">
            <a:avLst/>
          </a:prstGeom>
          <a:noFill/>
          <a:ln>
            <a:noFill/>
          </a:ln>
        </p:spPr>
      </p:pic>
      <p:sp>
        <p:nvSpPr>
          <p:cNvPr id="170" name="Google Shape;170;p22"/>
          <p:cNvSpPr txBox="1"/>
          <p:nvPr/>
        </p:nvSpPr>
        <p:spPr>
          <a:xfrm>
            <a:off x="876263" y="3311975"/>
            <a:ext cx="6557400" cy="982500"/>
          </a:xfrm>
          <a:prstGeom prst="rect">
            <a:avLst/>
          </a:prstGeom>
          <a:noFill/>
          <a:ln>
            <a:noFill/>
          </a:ln>
        </p:spPr>
        <p:txBody>
          <a:bodyPr spcFirstLastPara="1" wrap="square" lIns="91425" tIns="91425" rIns="91425" bIns="91425" anchor="t" anchorCtr="0">
            <a:spAutoFit/>
          </a:bodyPr>
          <a:lstStyle/>
          <a:p>
            <a:pPr marL="0" lvl="0" indent="0" algn="just" rtl="0">
              <a:lnSpc>
                <a:spcPct val="200000"/>
              </a:lnSpc>
              <a:spcBef>
                <a:spcPts val="400"/>
              </a:spcBef>
              <a:spcAft>
                <a:spcPts val="0"/>
              </a:spcAft>
              <a:buNone/>
            </a:pPr>
            <a:r>
              <a:rPr lang="en-GB" sz="1450">
                <a:latin typeface="Calibri"/>
                <a:ea typeface="Calibri"/>
                <a:cs typeface="Calibri"/>
                <a:sym typeface="Calibri"/>
              </a:rPr>
              <a:t>2. The best scores was achieved by the combination of  k1= 1.5 and b= 0.5</a:t>
            </a:r>
            <a:endParaRPr sz="1450">
              <a:latin typeface="Calibri"/>
              <a:ea typeface="Calibri"/>
              <a:cs typeface="Calibri"/>
              <a:sym typeface="Calibri"/>
            </a:endParaRPr>
          </a:p>
          <a:p>
            <a:pPr marL="0" lvl="0" indent="0" algn="just" rtl="0">
              <a:lnSpc>
                <a:spcPct val="200000"/>
              </a:lnSpc>
              <a:spcBef>
                <a:spcPts val="1000"/>
              </a:spcBef>
              <a:spcAft>
                <a:spcPts val="1000"/>
              </a:spcAft>
              <a:buNone/>
            </a:pPr>
            <a:endParaRPr sz="145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3541</Words>
  <Application>Microsoft Office PowerPoint</Application>
  <PresentationFormat>On-screen Show (16:9)</PresentationFormat>
  <Paragraphs>272</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Roboto</vt:lpstr>
      <vt:lpstr>Arial</vt:lpstr>
      <vt:lpstr>Noto Sans Symbols</vt:lpstr>
      <vt:lpstr>Calibri</vt:lpstr>
      <vt:lpstr>Raleway</vt:lpstr>
      <vt:lpstr>Times New Roman</vt:lpstr>
      <vt:lpstr>Lato</vt:lpstr>
      <vt:lpstr>Streamline</vt:lpstr>
      <vt:lpstr>Citation-Driven Improvements in Information Retrieval: A TREC COVID Exploration </vt:lpstr>
      <vt:lpstr>Introduction</vt:lpstr>
      <vt:lpstr>A Brief Summary</vt:lpstr>
      <vt:lpstr>Literature Review</vt:lpstr>
      <vt:lpstr>Literature Review….(contd.)</vt:lpstr>
      <vt:lpstr>Data Description</vt:lpstr>
      <vt:lpstr>Data Exploration</vt:lpstr>
      <vt:lpstr>Data Pre-Processing</vt:lpstr>
      <vt:lpstr>Implementation</vt:lpstr>
      <vt:lpstr>Results</vt:lpstr>
      <vt:lpstr>Scores after adding Citation information</vt:lpstr>
      <vt:lpstr>Evaluation</vt:lpstr>
      <vt:lpstr>Evaluation (1)</vt:lpstr>
      <vt:lpstr>Inferences</vt:lpstr>
      <vt:lpstr>Conclusion and Future Work</vt:lpstr>
      <vt:lpstr>Project 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Citation-Driven Improvements in Information Retrieval: A TREC COVID Exploration </dc:title>
  <cp:lastModifiedBy>agnideep97@gmail.com</cp:lastModifiedBy>
  <cp:revision>1</cp:revision>
  <dcterms:modified xsi:type="dcterms:W3CDTF">2023-08-16T14:56:54Z</dcterms:modified>
</cp:coreProperties>
</file>