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77" r:id="rId9"/>
    <p:sldId id="276" r:id="rId10"/>
    <p:sldId id="278" r:id="rId11"/>
    <p:sldId id="279" r:id="rId12"/>
    <p:sldId id="263" r:id="rId13"/>
    <p:sldId id="264" r:id="rId14"/>
    <p:sldId id="275" r:id="rId15"/>
  </p:sldIdLst>
  <p:sldSz cx="18288000" cy="10287000"/>
  <p:notesSz cx="6858000" cy="9144000"/>
  <p:embeddedFontLst>
    <p:embeddedFont>
      <p:font typeface="Bookman Old Style" panose="02050604050505020204" pitchFamily="18" charset="0"/>
      <p:regular r:id="rId16"/>
      <p:bold r:id="rId17"/>
      <p:italic r:id="rId18"/>
      <p:boldItalic r:id="rId19"/>
    </p:embeddedFont>
    <p:embeddedFont>
      <p:font typeface="Jokerman" panose="04090605060D06020702" pitchFamily="82" charset="0"/>
      <p:regular r:id="rId20"/>
    </p:embeddedFont>
    <p:embeddedFont>
      <p:font typeface="Kollektif" panose="020B0604020202020204" charset="0"/>
      <p:regular r:id="rId21"/>
    </p:embeddedFont>
    <p:embeddedFont>
      <p:font typeface="Kollektif Bold" panose="020B0604020202020204" charset="0"/>
      <p:regular r:id="rId22"/>
      <p:bold r:id="rId23"/>
    </p:embeddedFont>
    <p:embeddedFont>
      <p:font typeface="Maiandra GD" panose="020E0502030308020204" pitchFamily="3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autoAdjust="0"/>
    <p:restoredTop sz="94626" autoAdjust="0"/>
  </p:normalViewPr>
  <p:slideViewPr>
    <p:cSldViewPr>
      <p:cViewPr varScale="1">
        <p:scale>
          <a:sx n="52" d="100"/>
          <a:sy n="52" d="100"/>
        </p:scale>
        <p:origin x="72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990600" y="947156"/>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641346" y="6951854"/>
            <a:ext cx="4178745" cy="4953254"/>
          </a:xfrm>
          <a:custGeom>
            <a:avLst/>
            <a:gdLst/>
            <a:ahLst/>
            <a:cxnLst/>
            <a:rect l="l" t="t" r="r" b="b"/>
            <a:pathLst>
              <a:path w="4178745" h="4953254">
                <a:moveTo>
                  <a:pt x="0" y="0"/>
                </a:moveTo>
                <a:lnTo>
                  <a:pt x="4178746" y="0"/>
                </a:lnTo>
                <a:lnTo>
                  <a:pt x="4178746" y="4953254"/>
                </a:lnTo>
                <a:lnTo>
                  <a:pt x="0" y="49532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3771138">
            <a:off x="15635300" y="-1854681"/>
            <a:ext cx="4601363" cy="5454202"/>
          </a:xfrm>
          <a:custGeom>
            <a:avLst/>
            <a:gdLst/>
            <a:ahLst/>
            <a:cxnLst/>
            <a:rect l="l" t="t" r="r" b="b"/>
            <a:pathLst>
              <a:path w="4601363" h="5454202">
                <a:moveTo>
                  <a:pt x="0" y="0"/>
                </a:moveTo>
                <a:lnTo>
                  <a:pt x="4601363" y="0"/>
                </a:lnTo>
                <a:lnTo>
                  <a:pt x="4601363" y="5454202"/>
                </a:lnTo>
                <a:lnTo>
                  <a:pt x="0" y="5454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2215717">
            <a:off x="15650436" y="6390941"/>
            <a:ext cx="2194809" cy="4697061"/>
          </a:xfrm>
          <a:custGeom>
            <a:avLst/>
            <a:gdLst/>
            <a:ahLst/>
            <a:cxnLst/>
            <a:rect l="l" t="t" r="r" b="b"/>
            <a:pathLst>
              <a:path w="2194809" h="4697061">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2932870" y="1150508"/>
            <a:ext cx="12422259" cy="1944187"/>
          </a:xfrm>
          <a:prstGeom prst="rect">
            <a:avLst/>
          </a:prstGeom>
        </p:spPr>
        <p:txBody>
          <a:bodyPr lIns="0" tIns="0" rIns="0" bIns="0" rtlCol="0" anchor="t">
            <a:spAutoFit/>
          </a:bodyPr>
          <a:lstStyle/>
          <a:p>
            <a:pPr algn="ctr">
              <a:lnSpc>
                <a:spcPts val="16744"/>
              </a:lnSpc>
            </a:pPr>
            <a:r>
              <a:rPr lang="en-US" sz="11163" spc="558" dirty="0">
                <a:solidFill>
                  <a:srgbClr val="474A53"/>
                </a:solidFill>
                <a:latin typeface="Maiandra GD" panose="020E0502030308020204" pitchFamily="34" charset="0"/>
              </a:rPr>
              <a:t>GROUP PROJECT</a:t>
            </a:r>
          </a:p>
        </p:txBody>
      </p:sp>
      <p:sp>
        <p:nvSpPr>
          <p:cNvPr id="10" name="TextBox 10"/>
          <p:cNvSpPr txBox="1"/>
          <p:nvPr/>
        </p:nvSpPr>
        <p:spPr>
          <a:xfrm>
            <a:off x="3352800" y="2867556"/>
            <a:ext cx="11390911" cy="2156103"/>
          </a:xfrm>
          <a:prstGeom prst="rect">
            <a:avLst/>
          </a:prstGeom>
        </p:spPr>
        <p:txBody>
          <a:bodyPr lIns="0" tIns="0" rIns="0" bIns="0" rtlCol="0" anchor="t">
            <a:spAutoFit/>
          </a:bodyPr>
          <a:lstStyle/>
          <a:p>
            <a:pPr algn="ctr">
              <a:lnSpc>
                <a:spcPts val="8948"/>
              </a:lnSpc>
            </a:pPr>
            <a:r>
              <a:rPr lang="en-US" sz="5400" b="1" u="sng" dirty="0">
                <a:solidFill>
                  <a:srgbClr val="975B3F"/>
                </a:solidFill>
                <a:latin typeface="Kollektif"/>
              </a:rPr>
              <a:t>Metro Station Navigator using Dijkstra’s Algorithm</a:t>
            </a:r>
          </a:p>
        </p:txBody>
      </p:sp>
      <p:sp>
        <p:nvSpPr>
          <p:cNvPr id="12" name="TextBox 11">
            <a:extLst>
              <a:ext uri="{FF2B5EF4-FFF2-40B4-BE49-F238E27FC236}">
                <a16:creationId xmlns:a16="http://schemas.microsoft.com/office/drawing/2014/main" id="{C0D3E4F4-2918-D5CB-440E-3AF141D58869}"/>
              </a:ext>
            </a:extLst>
          </p:cNvPr>
          <p:cNvSpPr txBox="1"/>
          <p:nvPr/>
        </p:nvSpPr>
        <p:spPr>
          <a:xfrm>
            <a:off x="6137536" y="7330675"/>
            <a:ext cx="10855063" cy="1754326"/>
          </a:xfrm>
          <a:prstGeom prst="rect">
            <a:avLst/>
          </a:prstGeom>
          <a:noFill/>
        </p:spPr>
        <p:txBody>
          <a:bodyPr wrap="square" rtlCol="0">
            <a:spAutoFit/>
          </a:bodyPr>
          <a:lstStyle/>
          <a:p>
            <a:r>
              <a:rPr lang="en-IN" sz="3600" dirty="0">
                <a:latin typeface="Bookman Old Style" panose="02050604050505020204" pitchFamily="18" charset="0"/>
              </a:rPr>
              <a:t>HARSHIT NADAR-RA2211033010044</a:t>
            </a:r>
          </a:p>
          <a:p>
            <a:r>
              <a:rPr lang="en-IN" sz="3600" dirty="0">
                <a:latin typeface="Bookman Old Style" panose="02050604050505020204" pitchFamily="18" charset="0"/>
              </a:rPr>
              <a:t>AGNIDEEP PODDAR-RA2211033010053</a:t>
            </a:r>
          </a:p>
          <a:p>
            <a:r>
              <a:rPr lang="en-IN" sz="3600" dirty="0">
                <a:latin typeface="Bookman Old Style" panose="02050604050505020204" pitchFamily="18" charset="0"/>
              </a:rPr>
              <a:t>ANANYA JAISWAL-RA2211033010054</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11494" y="525430"/>
            <a:ext cx="16230600" cy="9236140"/>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1840744" y="8892478"/>
            <a:ext cx="3763119" cy="4460593"/>
          </a:xfrm>
          <a:custGeom>
            <a:avLst/>
            <a:gdLst/>
            <a:ahLst/>
            <a:cxnLst/>
            <a:rect l="l" t="t" r="r" b="b"/>
            <a:pathLst>
              <a:path w="3763119" h="4460593">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78331">
            <a:off x="17219589" y="7724585"/>
            <a:ext cx="1946709" cy="4166110"/>
          </a:xfrm>
          <a:custGeom>
            <a:avLst/>
            <a:gdLst/>
            <a:ahLst/>
            <a:cxnLst/>
            <a:rect l="l" t="t" r="r" b="b"/>
            <a:pathLst>
              <a:path w="1946709" h="4166110">
                <a:moveTo>
                  <a:pt x="0" y="0"/>
                </a:moveTo>
                <a:lnTo>
                  <a:pt x="1946710" y="0"/>
                </a:lnTo>
                <a:lnTo>
                  <a:pt x="1946710" y="4166109"/>
                </a:lnTo>
                <a:lnTo>
                  <a:pt x="0" y="41661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2470566">
            <a:off x="-906130" y="-915090"/>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3771138">
            <a:off x="15698790" y="-1817663"/>
            <a:ext cx="4383300" cy="5195722"/>
          </a:xfrm>
          <a:custGeom>
            <a:avLst/>
            <a:gdLst/>
            <a:ahLst/>
            <a:cxnLst/>
            <a:rect l="l" t="t" r="r" b="b"/>
            <a:pathLst>
              <a:path w="4383300" h="5195722">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3173184" y="1277039"/>
            <a:ext cx="12066816" cy="1243930"/>
          </a:xfrm>
          <a:prstGeom prst="rect">
            <a:avLst/>
          </a:prstGeom>
        </p:spPr>
        <p:txBody>
          <a:bodyPr wrap="square" lIns="0" tIns="0" rIns="0" bIns="0" rtlCol="0" anchor="t">
            <a:spAutoFit/>
          </a:bodyPr>
          <a:lstStyle/>
          <a:p>
            <a:pPr marL="0" lvl="0" indent="0" algn="ctr">
              <a:lnSpc>
                <a:spcPts val="9744"/>
              </a:lnSpc>
            </a:pPr>
            <a:r>
              <a:rPr lang="en-US" sz="8700" dirty="0">
                <a:solidFill>
                  <a:srgbClr val="474A53"/>
                </a:solidFill>
                <a:latin typeface="Maiandra GD" panose="020E0502030308020204" pitchFamily="34" charset="0"/>
              </a:rPr>
              <a:t>Future Implementations</a:t>
            </a:r>
          </a:p>
        </p:txBody>
      </p:sp>
      <p:sp>
        <p:nvSpPr>
          <p:cNvPr id="13" name="TextBox 13"/>
          <p:cNvSpPr txBox="1"/>
          <p:nvPr/>
        </p:nvSpPr>
        <p:spPr>
          <a:xfrm>
            <a:off x="2034501" y="4244490"/>
            <a:ext cx="625156" cy="423473"/>
          </a:xfrm>
          <a:prstGeom prst="rect">
            <a:avLst/>
          </a:prstGeom>
        </p:spPr>
        <p:txBody>
          <a:bodyPr lIns="0" tIns="0" rIns="0" bIns="0" rtlCol="0" anchor="t">
            <a:spAutoFit/>
          </a:bodyPr>
          <a:lstStyle/>
          <a:p>
            <a:pPr>
              <a:lnSpc>
                <a:spcPts val="2860"/>
              </a:lnSpc>
            </a:pPr>
            <a:r>
              <a:rPr lang="en-US" sz="2600" spc="-52">
                <a:solidFill>
                  <a:srgbClr val="F2E9DA"/>
                </a:solidFill>
                <a:latin typeface="Kollektif Bold"/>
              </a:rPr>
              <a:t>01</a:t>
            </a:r>
          </a:p>
        </p:txBody>
      </p:sp>
      <p:sp>
        <p:nvSpPr>
          <p:cNvPr id="16" name="TextBox 16"/>
          <p:cNvSpPr txBox="1"/>
          <p:nvPr/>
        </p:nvSpPr>
        <p:spPr>
          <a:xfrm>
            <a:off x="2034501" y="6401357"/>
            <a:ext cx="625156" cy="423473"/>
          </a:xfrm>
          <a:prstGeom prst="rect">
            <a:avLst/>
          </a:prstGeom>
        </p:spPr>
        <p:txBody>
          <a:bodyPr lIns="0" tIns="0" rIns="0" bIns="0" rtlCol="0" anchor="t">
            <a:spAutoFit/>
          </a:bodyPr>
          <a:lstStyle/>
          <a:p>
            <a:pPr>
              <a:lnSpc>
                <a:spcPts val="2860"/>
              </a:lnSpc>
            </a:pPr>
            <a:r>
              <a:rPr lang="en-US" sz="2600" spc="-52">
                <a:solidFill>
                  <a:srgbClr val="F2E9DA"/>
                </a:solidFill>
                <a:latin typeface="Kollektif Bold"/>
              </a:rPr>
              <a:t>02</a:t>
            </a:r>
          </a:p>
        </p:txBody>
      </p:sp>
      <p:sp>
        <p:nvSpPr>
          <p:cNvPr id="19" name="TextBox 19"/>
          <p:cNvSpPr txBox="1"/>
          <p:nvPr/>
        </p:nvSpPr>
        <p:spPr>
          <a:xfrm>
            <a:off x="11752617" y="4244490"/>
            <a:ext cx="625156" cy="423473"/>
          </a:xfrm>
          <a:prstGeom prst="rect">
            <a:avLst/>
          </a:prstGeom>
        </p:spPr>
        <p:txBody>
          <a:bodyPr lIns="0" tIns="0" rIns="0" bIns="0" rtlCol="0" anchor="t">
            <a:spAutoFit/>
          </a:bodyPr>
          <a:lstStyle/>
          <a:p>
            <a:pPr>
              <a:lnSpc>
                <a:spcPts val="2860"/>
              </a:lnSpc>
            </a:pPr>
            <a:r>
              <a:rPr lang="en-US" sz="2600" spc="-52">
                <a:solidFill>
                  <a:srgbClr val="F2E9DA"/>
                </a:solidFill>
                <a:latin typeface="Kollektif Bold"/>
              </a:rPr>
              <a:t>03</a:t>
            </a:r>
          </a:p>
        </p:txBody>
      </p:sp>
      <p:sp>
        <p:nvSpPr>
          <p:cNvPr id="22" name="TextBox 22"/>
          <p:cNvSpPr txBox="1"/>
          <p:nvPr/>
        </p:nvSpPr>
        <p:spPr>
          <a:xfrm>
            <a:off x="11809261" y="6401357"/>
            <a:ext cx="625156" cy="423473"/>
          </a:xfrm>
          <a:prstGeom prst="rect">
            <a:avLst/>
          </a:prstGeom>
        </p:spPr>
        <p:txBody>
          <a:bodyPr lIns="0" tIns="0" rIns="0" bIns="0" rtlCol="0" anchor="t">
            <a:spAutoFit/>
          </a:bodyPr>
          <a:lstStyle/>
          <a:p>
            <a:pPr>
              <a:lnSpc>
                <a:spcPts val="2860"/>
              </a:lnSpc>
            </a:pPr>
            <a:r>
              <a:rPr lang="en-US" sz="2600" spc="-52">
                <a:solidFill>
                  <a:srgbClr val="F2E9DA"/>
                </a:solidFill>
                <a:latin typeface="Kollektif Bold"/>
              </a:rPr>
              <a:t>04</a:t>
            </a:r>
          </a:p>
        </p:txBody>
      </p:sp>
      <p:sp>
        <p:nvSpPr>
          <p:cNvPr id="27" name="TextBox 26">
            <a:extLst>
              <a:ext uri="{FF2B5EF4-FFF2-40B4-BE49-F238E27FC236}">
                <a16:creationId xmlns:a16="http://schemas.microsoft.com/office/drawing/2014/main" id="{22F7BD32-CB7A-676E-9011-A28BF5C17D6B}"/>
              </a:ext>
            </a:extLst>
          </p:cNvPr>
          <p:cNvSpPr txBox="1"/>
          <p:nvPr/>
        </p:nvSpPr>
        <p:spPr>
          <a:xfrm>
            <a:off x="976638" y="2095500"/>
            <a:ext cx="16230600" cy="24714458"/>
          </a:xfrm>
          <a:prstGeom prst="rect">
            <a:avLst/>
          </a:prstGeom>
          <a:noFill/>
        </p:spPr>
        <p:txBody>
          <a:bodyPr wrap="square" rtlCol="0">
            <a:spAutoFit/>
          </a:bodyPr>
          <a:lstStyle/>
          <a:p>
            <a:pPr algn="just"/>
            <a:endParaRPr lang="en-IN" sz="3200" dirty="0"/>
          </a:p>
          <a:p>
            <a:pPr algn="just"/>
            <a:r>
              <a:rPr lang="en-IN" sz="3200" dirty="0"/>
              <a:t>1. </a:t>
            </a:r>
            <a:r>
              <a:rPr lang="en-IN" sz="3200" b="1" dirty="0"/>
              <a:t>Dynamic Graph Updates</a:t>
            </a:r>
            <a:r>
              <a:rPr lang="en-IN" sz="3200" dirty="0"/>
              <a:t>:</a:t>
            </a:r>
          </a:p>
          <a:p>
            <a:pPr algn="just"/>
            <a:r>
              <a:rPr lang="en-IN" sz="3200" dirty="0"/>
              <a:t>   - Modify the algorithm to handle dynamic graphs where the edge weights or vertices can change in real-time.</a:t>
            </a:r>
          </a:p>
          <a:p>
            <a:pPr algn="just"/>
            <a:r>
              <a:rPr lang="en-IN" sz="3200" dirty="0"/>
              <a:t>   - Implement efficient algorithms for updating shortest paths in response to dynamic changes, such as edge deletions, additions, or weight updates.</a:t>
            </a:r>
          </a:p>
          <a:p>
            <a:pPr marL="457200" indent="-457200" algn="just">
              <a:buFont typeface="Arial" panose="020B0604020202020204" pitchFamily="34" charset="0"/>
              <a:buChar char="•"/>
            </a:pPr>
            <a:endParaRPr lang="en-IN" sz="3200" dirty="0"/>
          </a:p>
          <a:p>
            <a:pPr algn="just"/>
            <a:r>
              <a:rPr lang="en-IN" sz="3200" dirty="0"/>
              <a:t>2. </a:t>
            </a:r>
            <a:r>
              <a:rPr lang="en-IN" sz="3200" b="1" dirty="0"/>
              <a:t>Real-Time Traffic Routing</a:t>
            </a:r>
            <a:r>
              <a:rPr lang="en-IN" sz="3200" dirty="0"/>
              <a:t>:</a:t>
            </a:r>
          </a:p>
          <a:p>
            <a:pPr algn="just"/>
            <a:r>
              <a:rPr lang="en-IN" sz="3200" dirty="0"/>
              <a:t>   - Integrate Dijkstra's algorithm with real-time traffic data from sources like GPS or traffic sensors to provide up-to-date route recommendations.</a:t>
            </a:r>
          </a:p>
          <a:p>
            <a:pPr algn="just"/>
            <a:r>
              <a:rPr lang="en-IN" sz="3200" dirty="0"/>
              <a:t>   - Consider traffic congestion, accidents, and road closures when computing shortest paths in real-time.</a:t>
            </a:r>
          </a:p>
          <a:p>
            <a:pPr marL="457200" indent="-457200" algn="just">
              <a:buFont typeface="Arial" panose="020B0604020202020204" pitchFamily="34" charset="0"/>
              <a:buChar char="•"/>
            </a:pPr>
            <a:endParaRPr lang="en-IN" sz="3200" dirty="0"/>
          </a:p>
          <a:p>
            <a:pPr algn="just"/>
            <a:r>
              <a:rPr lang="en-IN" sz="3200" dirty="0"/>
              <a:t>3. </a:t>
            </a:r>
            <a:r>
              <a:rPr lang="en-IN" sz="3200" b="1" dirty="0"/>
              <a:t>Internet Routing</a:t>
            </a:r>
            <a:r>
              <a:rPr lang="en-IN" sz="3200" dirty="0"/>
              <a:t>:</a:t>
            </a:r>
          </a:p>
          <a:p>
            <a:pPr algn="just"/>
            <a:r>
              <a:rPr lang="en-IN" sz="3200" dirty="0"/>
              <a:t>  - Implement Dijkstra's algorithm for routing packets in computer networks, such as the Internet.</a:t>
            </a:r>
          </a:p>
          <a:p>
            <a:pPr marL="457200" indent="-457200" algn="just">
              <a:buFont typeface="Arial" panose="020B0604020202020204" pitchFamily="34" charset="0"/>
              <a:buChar char="•"/>
            </a:pPr>
            <a:r>
              <a:rPr lang="en-IN" sz="3200" dirty="0"/>
              <a:t>4. **Mobile Applications**:</a:t>
            </a:r>
          </a:p>
          <a:p>
            <a:pPr marL="457200" indent="-457200" algn="just">
              <a:buFont typeface="Arial" panose="020B0604020202020204" pitchFamily="34" charset="0"/>
              <a:buChar char="•"/>
            </a:pPr>
            <a:r>
              <a:rPr lang="en-IN" sz="3200" dirty="0"/>
              <a:t>   - Develop mobile applications that use Dijkstra's algorithm for real-time navigation and route planning.</a:t>
            </a:r>
          </a:p>
          <a:p>
            <a:pPr marL="457200" indent="-457200" algn="just">
              <a:buFont typeface="Arial" panose="020B0604020202020204" pitchFamily="34" charset="0"/>
              <a:buChar char="•"/>
            </a:pPr>
            <a:r>
              <a:rPr lang="en-IN" sz="3200" dirty="0"/>
              <a:t>   - Utilize smartphone sensors (e.g., GPS, accelerometer) to provide personalized route recommendations based on the user's current location and preferences.</a:t>
            </a:r>
          </a:p>
          <a:p>
            <a:pPr marL="457200" indent="-457200" algn="just">
              <a:buFont typeface="Arial" panose="020B0604020202020204" pitchFamily="34" charset="0"/>
              <a:buChar char="•"/>
            </a:pPr>
            <a:endParaRPr lang="en-IN" sz="3200" dirty="0"/>
          </a:p>
          <a:p>
            <a:pPr marL="457200" indent="-457200" algn="just">
              <a:buFont typeface="Arial" panose="020B0604020202020204" pitchFamily="34" charset="0"/>
              <a:buChar char="•"/>
            </a:pPr>
            <a:r>
              <a:rPr lang="en-IN" sz="3200" dirty="0"/>
              <a:t>5. **IoT Networks**:</a:t>
            </a:r>
          </a:p>
          <a:p>
            <a:pPr marL="457200" indent="-457200" algn="just">
              <a:buFont typeface="Arial" panose="020B0604020202020204" pitchFamily="34" charset="0"/>
              <a:buChar char="•"/>
            </a:pPr>
            <a:r>
              <a:rPr lang="en-IN" sz="3200" dirty="0"/>
              <a:t>   - Apply Dijkstra's algorithm to optimize routing in Internet of Things (IoT) networks with dynamic topology changes.</a:t>
            </a:r>
          </a:p>
          <a:p>
            <a:pPr marL="457200" indent="-457200" algn="just">
              <a:buFont typeface="Arial" panose="020B0604020202020204" pitchFamily="34" charset="0"/>
              <a:buChar char="•"/>
            </a:pPr>
            <a:r>
              <a:rPr lang="en-IN" sz="3200" dirty="0"/>
              <a:t>   - Use real-time sensor data to adapt routing decisions based on environmental conditions or device connectivity.</a:t>
            </a:r>
          </a:p>
          <a:p>
            <a:pPr marL="457200" indent="-457200" algn="just">
              <a:buFont typeface="Arial" panose="020B0604020202020204" pitchFamily="34" charset="0"/>
              <a:buChar char="•"/>
            </a:pPr>
            <a:endParaRPr lang="en-IN" sz="3200" dirty="0"/>
          </a:p>
          <a:p>
            <a:pPr marL="457200" indent="-457200" algn="just">
              <a:buFont typeface="Arial" panose="020B0604020202020204" pitchFamily="34" charset="0"/>
              <a:buChar char="•"/>
            </a:pPr>
            <a:r>
              <a:rPr lang="en-IN" sz="3200" dirty="0"/>
              <a:t>6. **Supply Chain Logistics**:</a:t>
            </a:r>
          </a:p>
          <a:p>
            <a:pPr marL="457200" indent="-457200" algn="just">
              <a:buFont typeface="Arial" panose="020B0604020202020204" pitchFamily="34" charset="0"/>
              <a:buChar char="•"/>
            </a:pPr>
            <a:r>
              <a:rPr lang="en-IN" sz="3200" dirty="0"/>
              <a:t>   - Use Dijkstra's algorithm to optimize delivery routes in supply chain logistics, considering factors like traffic conditions, vehicle capacities, and delivery time windows.</a:t>
            </a:r>
          </a:p>
          <a:p>
            <a:pPr marL="457200" indent="-457200" algn="just">
              <a:buFont typeface="Arial" panose="020B0604020202020204" pitchFamily="34" charset="0"/>
              <a:buChar char="•"/>
            </a:pPr>
            <a:r>
              <a:rPr lang="en-IN" sz="3200" dirty="0"/>
              <a:t>   - Dynamically adjust routes in response to changing customer demands or unexpected events (e.g., vehicle breakdowns).</a:t>
            </a:r>
          </a:p>
          <a:p>
            <a:pPr marL="457200" indent="-457200" algn="just">
              <a:buFont typeface="Arial" panose="020B0604020202020204" pitchFamily="34" charset="0"/>
              <a:buChar char="•"/>
            </a:pPr>
            <a:endParaRPr lang="en-IN" sz="3200" dirty="0"/>
          </a:p>
          <a:p>
            <a:pPr marL="457200" indent="-457200" algn="just">
              <a:buFont typeface="Arial" panose="020B0604020202020204" pitchFamily="34" charset="0"/>
              <a:buChar char="•"/>
            </a:pPr>
            <a:r>
              <a:rPr lang="en-IN" sz="3200" dirty="0"/>
              <a:t>7. **Emergency Response Planning**:</a:t>
            </a:r>
          </a:p>
          <a:p>
            <a:pPr marL="457200" indent="-457200" algn="just">
              <a:buFont typeface="Arial" panose="020B0604020202020204" pitchFamily="34" charset="0"/>
              <a:buChar char="•"/>
            </a:pPr>
            <a:r>
              <a:rPr lang="en-IN" sz="3200" dirty="0"/>
              <a:t>   - Employ Dijkstra's algorithm for real-time emergency response planning, such as dispatching ambulances or firefighters to incident locations.</a:t>
            </a:r>
          </a:p>
          <a:p>
            <a:pPr marL="457200" indent="-457200" algn="just">
              <a:buFont typeface="Arial" panose="020B0604020202020204" pitchFamily="34" charset="0"/>
              <a:buChar char="•"/>
            </a:pPr>
            <a:r>
              <a:rPr lang="en-IN" sz="3200" dirty="0"/>
              <a:t>   - Consider factors like road closures, traffic congestion, and the availability of emergency resources when computing optimal response routes.</a:t>
            </a:r>
          </a:p>
          <a:p>
            <a:pPr marL="457200" indent="-457200" algn="just">
              <a:buFont typeface="Arial" panose="020B0604020202020204" pitchFamily="34" charset="0"/>
              <a:buChar char="•"/>
            </a:pPr>
            <a:endParaRPr lang="en-IN" sz="3200" dirty="0"/>
          </a:p>
          <a:p>
            <a:pPr marL="457200" indent="-457200" algn="just">
              <a:buFont typeface="Arial" panose="020B0604020202020204" pitchFamily="34" charset="0"/>
              <a:buChar char="•"/>
            </a:pPr>
            <a:r>
              <a:rPr lang="en-IN" sz="3200" dirty="0"/>
              <a:t>8. **Autonomous Vehicles**:</a:t>
            </a:r>
          </a:p>
          <a:p>
            <a:pPr marL="457200" indent="-457200" algn="just">
              <a:buFont typeface="Arial" panose="020B0604020202020204" pitchFamily="34" charset="0"/>
              <a:buChar char="•"/>
            </a:pPr>
            <a:r>
              <a:rPr lang="en-IN" sz="3200" dirty="0"/>
              <a:t>   - Integrate Dijkstra's algorithm into autonomous vehicle navigation systems to plan safe and efficient routes in real-time.</a:t>
            </a:r>
          </a:p>
          <a:p>
            <a:pPr marL="457200" indent="-457200" algn="just">
              <a:buFont typeface="Arial" panose="020B0604020202020204" pitchFamily="34" charset="0"/>
              <a:buChar char="•"/>
            </a:pPr>
            <a:r>
              <a:rPr lang="en-IN" sz="3200" dirty="0"/>
              <a:t>   - Consider real-time sensor data (e.g., LiDAR, cameras) to detect obstacles, traffic signs, and pedestrians when computing optimal driving paths.</a:t>
            </a:r>
          </a:p>
          <a:p>
            <a:pPr marL="457200" indent="-457200" algn="just">
              <a:buFont typeface="Arial" panose="020B0604020202020204" pitchFamily="34" charset="0"/>
              <a:buChar char="•"/>
            </a:pPr>
            <a:endParaRPr lang="en-IN" sz="3200" dirty="0"/>
          </a:p>
          <a:p>
            <a:pPr marL="457200" indent="-457200" algn="just">
              <a:buFont typeface="Arial" panose="020B0604020202020204" pitchFamily="34" charset="0"/>
              <a:buChar char="•"/>
            </a:pPr>
            <a:r>
              <a:rPr lang="en-IN" sz="3200" dirty="0"/>
              <a:t>These real-time implementations leverage Dijkstra's algorithm to solve various practical problems efficiently and adaptively in dynamic environments. By incorporating real-time data and considering real-world constraints, these applications can provide valuable solutions in areas such as transportation, communication networks, logistics, and emergency management.</a:t>
            </a:r>
          </a:p>
        </p:txBody>
      </p:sp>
    </p:spTree>
    <p:extLst>
      <p:ext uri="{BB962C8B-B14F-4D97-AF65-F5344CB8AC3E}">
        <p14:creationId xmlns:p14="http://schemas.microsoft.com/office/powerpoint/2010/main" val="35220695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170441" y="762271"/>
            <a:ext cx="16230600" cy="8978129"/>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922396" y="8368099"/>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6" name="Freeform 6"/>
          <p:cNvSpPr/>
          <p:nvPr/>
        </p:nvSpPr>
        <p:spPr>
          <a:xfrm rot="-78331">
            <a:off x="16208387" y="7489474"/>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2470566">
            <a:off x="-861661" y="-1830818"/>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14549985" y="982691"/>
            <a:ext cx="3499696" cy="782139"/>
          </a:xfrm>
          <a:prstGeom prst="rect">
            <a:avLst/>
          </a:prstGeom>
        </p:spPr>
        <p:txBody>
          <a:bodyPr lIns="0" tIns="0" rIns="0" bIns="0" rtlCol="0" anchor="t">
            <a:spAutoFit/>
          </a:bodyPr>
          <a:lstStyle/>
          <a:p>
            <a:pPr marL="0" lvl="0" indent="0" algn="ctr">
              <a:lnSpc>
                <a:spcPts val="5376"/>
              </a:lnSpc>
            </a:pPr>
            <a:r>
              <a:rPr lang="en-US" sz="4800">
                <a:solidFill>
                  <a:srgbClr val="F2E9DA"/>
                </a:solidFill>
                <a:latin typeface="Kollektif Bold"/>
              </a:rPr>
              <a:t>Chapter 2</a:t>
            </a:r>
          </a:p>
        </p:txBody>
      </p:sp>
      <p:sp>
        <p:nvSpPr>
          <p:cNvPr id="13" name="TextBox 12">
            <a:extLst>
              <a:ext uri="{FF2B5EF4-FFF2-40B4-BE49-F238E27FC236}">
                <a16:creationId xmlns:a16="http://schemas.microsoft.com/office/drawing/2014/main" id="{5A398BA6-797B-A333-FAEB-D30195F484D8}"/>
              </a:ext>
            </a:extLst>
          </p:cNvPr>
          <p:cNvSpPr txBox="1"/>
          <p:nvPr/>
        </p:nvSpPr>
        <p:spPr>
          <a:xfrm>
            <a:off x="1676400" y="1104900"/>
            <a:ext cx="15544800" cy="8956298"/>
          </a:xfrm>
          <a:prstGeom prst="rect">
            <a:avLst/>
          </a:prstGeom>
          <a:noFill/>
        </p:spPr>
        <p:txBody>
          <a:bodyPr wrap="square" rtlCol="0">
            <a:spAutoFit/>
          </a:bodyPr>
          <a:lstStyle/>
          <a:p>
            <a:pPr algn="just"/>
            <a:r>
              <a:rPr lang="en-IN" sz="3200" dirty="0"/>
              <a:t>4. </a:t>
            </a:r>
            <a:r>
              <a:rPr lang="en-IN" sz="3200" b="1" dirty="0"/>
              <a:t>Mobile Applications</a:t>
            </a:r>
            <a:r>
              <a:rPr lang="en-IN" sz="3200" dirty="0"/>
              <a:t>:</a:t>
            </a:r>
          </a:p>
          <a:p>
            <a:pPr algn="just"/>
            <a:r>
              <a:rPr lang="en-IN" sz="3200" dirty="0"/>
              <a:t>   - Develop mobile applications that use Dijkstra's algorithm for real-time navigation and route planning.</a:t>
            </a:r>
          </a:p>
          <a:p>
            <a:pPr algn="just"/>
            <a:r>
              <a:rPr lang="en-IN" sz="3200" dirty="0"/>
              <a:t>   - Utilize smartphone sensors (e.g., GPS, accelerometer) to provide personalized route recommendations based on the user's current location and preferences.</a:t>
            </a:r>
          </a:p>
          <a:p>
            <a:pPr marL="457200" indent="-457200" algn="just">
              <a:buFont typeface="Arial" panose="020B0604020202020204" pitchFamily="34" charset="0"/>
              <a:buChar char="•"/>
            </a:pPr>
            <a:endParaRPr lang="en-IN" sz="3200" dirty="0"/>
          </a:p>
          <a:p>
            <a:pPr algn="just"/>
            <a:r>
              <a:rPr lang="en-IN" sz="3200" dirty="0"/>
              <a:t>5. </a:t>
            </a:r>
            <a:r>
              <a:rPr lang="en-IN" sz="3200" b="1" dirty="0"/>
              <a:t>IoT Network</a:t>
            </a:r>
            <a:r>
              <a:rPr lang="en-IN" sz="3200" dirty="0"/>
              <a:t>:</a:t>
            </a:r>
          </a:p>
          <a:p>
            <a:pPr algn="just"/>
            <a:r>
              <a:rPr lang="en-IN" sz="3200" dirty="0"/>
              <a:t>   - Apply Dijkstra's algorithm to optimize routing in Internet of Things (IoT) networks with dynamic topology changes.</a:t>
            </a:r>
          </a:p>
          <a:p>
            <a:pPr algn="just"/>
            <a:r>
              <a:rPr lang="en-IN" sz="3200" dirty="0"/>
              <a:t>   - Use real-time sensor data to adapt routing decisions based on environmental conditions or device connectivity.</a:t>
            </a:r>
          </a:p>
          <a:p>
            <a:pPr marL="457200" indent="-457200" algn="just">
              <a:buFont typeface="Arial" panose="020B0604020202020204" pitchFamily="34" charset="0"/>
              <a:buChar char="•"/>
            </a:pPr>
            <a:endParaRPr lang="en-IN" sz="3200" dirty="0"/>
          </a:p>
          <a:p>
            <a:pPr algn="just"/>
            <a:r>
              <a:rPr lang="en-IN" sz="3200" dirty="0"/>
              <a:t>6. </a:t>
            </a:r>
            <a:r>
              <a:rPr lang="en-IN" sz="3200" b="1" dirty="0"/>
              <a:t>Supply Chain Logistics:</a:t>
            </a:r>
          </a:p>
          <a:p>
            <a:pPr algn="just"/>
            <a:r>
              <a:rPr lang="en-IN" sz="3200" dirty="0"/>
              <a:t>   - Use Dijkstra's algorithm to optimize delivery routes in supply chain logistics, considering factors like traffic conditions, vehicle capacities, and delivery time windows.</a:t>
            </a:r>
          </a:p>
          <a:p>
            <a:pPr algn="just"/>
            <a:r>
              <a:rPr lang="en-IN" sz="3200" dirty="0"/>
              <a:t>   - Dynamically adjust routes in response to changing customer demands or unexpected events (e.g., vehicle breakdowns).</a:t>
            </a:r>
          </a:p>
          <a:p>
            <a:pPr marL="457200" indent="-457200" algn="just">
              <a:buFont typeface="Arial" panose="020B0604020202020204" pitchFamily="34" charset="0"/>
              <a:buChar char="•"/>
            </a:pPr>
            <a:endParaRPr lang="en-IN" sz="3200" dirty="0"/>
          </a:p>
        </p:txBody>
      </p:sp>
    </p:spTree>
    <p:extLst>
      <p:ext uri="{BB962C8B-B14F-4D97-AF65-F5344CB8AC3E}">
        <p14:creationId xmlns:p14="http://schemas.microsoft.com/office/powerpoint/2010/main" val="21360015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45906" y="571500"/>
            <a:ext cx="16230600" cy="9236140"/>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1840744" y="8892478"/>
            <a:ext cx="3763119" cy="4460593"/>
          </a:xfrm>
          <a:custGeom>
            <a:avLst/>
            <a:gdLst/>
            <a:ahLst/>
            <a:cxnLst/>
            <a:rect l="l" t="t" r="r" b="b"/>
            <a:pathLst>
              <a:path w="3763119" h="4460593">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78331">
            <a:off x="17219589" y="7724585"/>
            <a:ext cx="1946709" cy="4166110"/>
          </a:xfrm>
          <a:custGeom>
            <a:avLst/>
            <a:gdLst/>
            <a:ahLst/>
            <a:cxnLst/>
            <a:rect l="l" t="t" r="r" b="b"/>
            <a:pathLst>
              <a:path w="1946709" h="4166110">
                <a:moveTo>
                  <a:pt x="0" y="0"/>
                </a:moveTo>
                <a:lnTo>
                  <a:pt x="1946710" y="0"/>
                </a:lnTo>
                <a:lnTo>
                  <a:pt x="1946710" y="4166109"/>
                </a:lnTo>
                <a:lnTo>
                  <a:pt x="0" y="41661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2470566">
            <a:off x="-906130" y="-915090"/>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3771138">
            <a:off x="15698790" y="-1817663"/>
            <a:ext cx="4383300" cy="5195722"/>
          </a:xfrm>
          <a:custGeom>
            <a:avLst/>
            <a:gdLst/>
            <a:ahLst/>
            <a:cxnLst/>
            <a:rect l="l" t="t" r="r" b="b"/>
            <a:pathLst>
              <a:path w="4383300" h="5195722">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3408984" y="1014943"/>
            <a:ext cx="11405573" cy="1264642"/>
          </a:xfrm>
          <a:prstGeom prst="rect">
            <a:avLst/>
          </a:prstGeom>
        </p:spPr>
        <p:txBody>
          <a:bodyPr lIns="0" tIns="0" rIns="0" bIns="0" rtlCol="0" anchor="t">
            <a:spAutoFit/>
          </a:bodyPr>
          <a:lstStyle/>
          <a:p>
            <a:pPr marL="0" lvl="0" indent="0" algn="ctr">
              <a:lnSpc>
                <a:spcPts val="9744"/>
              </a:lnSpc>
            </a:pPr>
            <a:r>
              <a:rPr lang="en-US" sz="8700" dirty="0">
                <a:solidFill>
                  <a:srgbClr val="474A53"/>
                </a:solidFill>
                <a:latin typeface="Maiandra GD" panose="020E0502030308020204" pitchFamily="34" charset="0"/>
              </a:rPr>
              <a:t>Real-Time Application</a:t>
            </a:r>
          </a:p>
        </p:txBody>
      </p:sp>
      <p:sp>
        <p:nvSpPr>
          <p:cNvPr id="13" name="TextBox 13"/>
          <p:cNvSpPr txBox="1"/>
          <p:nvPr/>
        </p:nvSpPr>
        <p:spPr>
          <a:xfrm>
            <a:off x="2034501" y="4244490"/>
            <a:ext cx="625156" cy="423473"/>
          </a:xfrm>
          <a:prstGeom prst="rect">
            <a:avLst/>
          </a:prstGeom>
        </p:spPr>
        <p:txBody>
          <a:bodyPr lIns="0" tIns="0" rIns="0" bIns="0" rtlCol="0" anchor="t">
            <a:spAutoFit/>
          </a:bodyPr>
          <a:lstStyle/>
          <a:p>
            <a:pPr>
              <a:lnSpc>
                <a:spcPts val="2860"/>
              </a:lnSpc>
            </a:pPr>
            <a:r>
              <a:rPr lang="en-US" sz="2600" spc="-52">
                <a:solidFill>
                  <a:srgbClr val="F2E9DA"/>
                </a:solidFill>
                <a:latin typeface="Kollektif Bold"/>
              </a:rPr>
              <a:t>01</a:t>
            </a:r>
          </a:p>
        </p:txBody>
      </p:sp>
      <p:sp>
        <p:nvSpPr>
          <p:cNvPr id="16" name="TextBox 16"/>
          <p:cNvSpPr txBox="1"/>
          <p:nvPr/>
        </p:nvSpPr>
        <p:spPr>
          <a:xfrm>
            <a:off x="2034501" y="6401357"/>
            <a:ext cx="625156" cy="423473"/>
          </a:xfrm>
          <a:prstGeom prst="rect">
            <a:avLst/>
          </a:prstGeom>
        </p:spPr>
        <p:txBody>
          <a:bodyPr lIns="0" tIns="0" rIns="0" bIns="0" rtlCol="0" anchor="t">
            <a:spAutoFit/>
          </a:bodyPr>
          <a:lstStyle/>
          <a:p>
            <a:pPr>
              <a:lnSpc>
                <a:spcPts val="2860"/>
              </a:lnSpc>
            </a:pPr>
            <a:r>
              <a:rPr lang="en-US" sz="2600" spc="-52">
                <a:solidFill>
                  <a:srgbClr val="F2E9DA"/>
                </a:solidFill>
                <a:latin typeface="Kollektif Bold"/>
              </a:rPr>
              <a:t>02</a:t>
            </a:r>
          </a:p>
        </p:txBody>
      </p:sp>
      <p:sp>
        <p:nvSpPr>
          <p:cNvPr id="19" name="TextBox 19"/>
          <p:cNvSpPr txBox="1"/>
          <p:nvPr/>
        </p:nvSpPr>
        <p:spPr>
          <a:xfrm>
            <a:off x="11752617" y="4244490"/>
            <a:ext cx="625156" cy="423473"/>
          </a:xfrm>
          <a:prstGeom prst="rect">
            <a:avLst/>
          </a:prstGeom>
        </p:spPr>
        <p:txBody>
          <a:bodyPr lIns="0" tIns="0" rIns="0" bIns="0" rtlCol="0" anchor="t">
            <a:spAutoFit/>
          </a:bodyPr>
          <a:lstStyle/>
          <a:p>
            <a:pPr>
              <a:lnSpc>
                <a:spcPts val="2860"/>
              </a:lnSpc>
            </a:pPr>
            <a:r>
              <a:rPr lang="en-US" sz="2600" spc="-52">
                <a:solidFill>
                  <a:srgbClr val="F2E9DA"/>
                </a:solidFill>
                <a:latin typeface="Kollektif Bold"/>
              </a:rPr>
              <a:t>03</a:t>
            </a:r>
          </a:p>
        </p:txBody>
      </p:sp>
      <p:sp>
        <p:nvSpPr>
          <p:cNvPr id="22" name="TextBox 22"/>
          <p:cNvSpPr txBox="1"/>
          <p:nvPr/>
        </p:nvSpPr>
        <p:spPr>
          <a:xfrm>
            <a:off x="11809261" y="6401357"/>
            <a:ext cx="625156" cy="423473"/>
          </a:xfrm>
          <a:prstGeom prst="rect">
            <a:avLst/>
          </a:prstGeom>
        </p:spPr>
        <p:txBody>
          <a:bodyPr lIns="0" tIns="0" rIns="0" bIns="0" rtlCol="0" anchor="t">
            <a:spAutoFit/>
          </a:bodyPr>
          <a:lstStyle/>
          <a:p>
            <a:pPr>
              <a:lnSpc>
                <a:spcPts val="2860"/>
              </a:lnSpc>
            </a:pPr>
            <a:r>
              <a:rPr lang="en-US" sz="2600" spc="-52">
                <a:solidFill>
                  <a:srgbClr val="F2E9DA"/>
                </a:solidFill>
                <a:latin typeface="Kollektif Bold"/>
              </a:rPr>
              <a:t>04</a:t>
            </a:r>
          </a:p>
        </p:txBody>
      </p:sp>
      <p:sp>
        <p:nvSpPr>
          <p:cNvPr id="27" name="TextBox 26">
            <a:extLst>
              <a:ext uri="{FF2B5EF4-FFF2-40B4-BE49-F238E27FC236}">
                <a16:creationId xmlns:a16="http://schemas.microsoft.com/office/drawing/2014/main" id="{22F7BD32-CB7A-676E-9011-A28BF5C17D6B}"/>
              </a:ext>
            </a:extLst>
          </p:cNvPr>
          <p:cNvSpPr txBox="1"/>
          <p:nvPr/>
        </p:nvSpPr>
        <p:spPr>
          <a:xfrm>
            <a:off x="993844" y="2882274"/>
            <a:ext cx="16230600" cy="6247864"/>
          </a:xfrm>
          <a:prstGeom prst="rect">
            <a:avLst/>
          </a:prstGeom>
          <a:noFill/>
        </p:spPr>
        <p:txBody>
          <a:bodyPr wrap="square" rtlCol="0">
            <a:spAutoFit/>
          </a:bodyPr>
          <a:lstStyle/>
          <a:p>
            <a:pPr marL="285750" indent="-285750" algn="just">
              <a:buFont typeface="Wingdings" panose="05000000000000000000" pitchFamily="2" charset="2"/>
              <a:buChar char="q"/>
            </a:pPr>
            <a:r>
              <a:rPr lang="en-IN" sz="4000" u="sng" dirty="0"/>
              <a:t>Routing Optimization</a:t>
            </a:r>
            <a:r>
              <a:rPr lang="en-IN" sz="4000" dirty="0"/>
              <a:t>: Minimizes delays and optimizes flight paths.</a:t>
            </a:r>
          </a:p>
          <a:p>
            <a:pPr marL="285750" indent="-285750" algn="just">
              <a:buFont typeface="Wingdings" panose="05000000000000000000" pitchFamily="2" charset="2"/>
              <a:buChar char="q"/>
            </a:pPr>
            <a:r>
              <a:rPr lang="en-IN" sz="4000" u="sng" dirty="0"/>
              <a:t>Emergency Response</a:t>
            </a:r>
            <a:r>
              <a:rPr lang="en-IN" sz="4000" dirty="0"/>
              <a:t>: Guides aircraft away from hazards during emergencies.</a:t>
            </a:r>
          </a:p>
          <a:p>
            <a:pPr marL="285750" indent="-285750" algn="just">
              <a:buFont typeface="Wingdings" panose="05000000000000000000" pitchFamily="2" charset="2"/>
              <a:buChar char="q"/>
            </a:pPr>
            <a:r>
              <a:rPr lang="en-IN" sz="4000" u="sng" dirty="0"/>
              <a:t>Airspace Management</a:t>
            </a:r>
            <a:r>
              <a:rPr lang="en-IN" sz="4000" dirty="0"/>
              <a:t>: Dynamically adjusts flight paths to prevent congestion.</a:t>
            </a:r>
          </a:p>
          <a:p>
            <a:pPr marL="285750" indent="-285750" algn="just">
              <a:buFont typeface="Wingdings" panose="05000000000000000000" pitchFamily="2" charset="2"/>
              <a:buChar char="q"/>
            </a:pPr>
            <a:r>
              <a:rPr lang="en-IN" sz="4000" u="sng" dirty="0"/>
              <a:t>Visualizing Air Traffic</a:t>
            </a:r>
            <a:r>
              <a:rPr lang="en-IN" sz="4000" dirty="0"/>
              <a:t>: Displays closest aircraft pairs for quick decision-making.</a:t>
            </a:r>
          </a:p>
          <a:p>
            <a:pPr marL="285750" indent="-285750" algn="just">
              <a:buFont typeface="Wingdings" panose="05000000000000000000" pitchFamily="2" charset="2"/>
              <a:buChar char="q"/>
            </a:pPr>
            <a:r>
              <a:rPr lang="en-IN" sz="4000" u="sng" dirty="0"/>
              <a:t>Conflict Resolution</a:t>
            </a:r>
            <a:r>
              <a:rPr lang="en-IN" sz="4000" dirty="0"/>
              <a:t>: Resolves conflicts between converging aircraft paths.</a:t>
            </a:r>
          </a:p>
          <a:p>
            <a:pPr marL="285750" indent="-285750" algn="just">
              <a:buFont typeface="Wingdings" panose="05000000000000000000" pitchFamily="2" charset="2"/>
              <a:buChar char="q"/>
            </a:pPr>
            <a:r>
              <a:rPr lang="en-IN" sz="4000" u="sng" dirty="0"/>
              <a:t>Dynamic Sectorization</a:t>
            </a:r>
            <a:r>
              <a:rPr lang="en-IN" sz="4000" dirty="0"/>
              <a:t>: Adjusts airspace boundaries based on aircraft proximity</a:t>
            </a:r>
            <a:r>
              <a:rPr lang="en-IN" sz="3600" dirty="0"/>
              <a:t>.</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170441" y="762272"/>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922396" y="8368099"/>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6" name="Freeform 6"/>
          <p:cNvSpPr/>
          <p:nvPr/>
        </p:nvSpPr>
        <p:spPr>
          <a:xfrm rot="-78331">
            <a:off x="16208387" y="7489474"/>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2470566">
            <a:off x="-861660" y="-178171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14549985" y="982691"/>
            <a:ext cx="3499696" cy="782139"/>
          </a:xfrm>
          <a:prstGeom prst="rect">
            <a:avLst/>
          </a:prstGeom>
        </p:spPr>
        <p:txBody>
          <a:bodyPr lIns="0" tIns="0" rIns="0" bIns="0" rtlCol="0" anchor="t">
            <a:spAutoFit/>
          </a:bodyPr>
          <a:lstStyle/>
          <a:p>
            <a:pPr marL="0" lvl="0" indent="0" algn="ctr">
              <a:lnSpc>
                <a:spcPts val="5376"/>
              </a:lnSpc>
            </a:pPr>
            <a:r>
              <a:rPr lang="en-US" sz="4800">
                <a:solidFill>
                  <a:srgbClr val="F2E9DA"/>
                </a:solidFill>
                <a:latin typeface="Kollektif Bold"/>
              </a:rPr>
              <a:t>Chapter 2</a:t>
            </a:r>
          </a:p>
        </p:txBody>
      </p:sp>
      <p:sp>
        <p:nvSpPr>
          <p:cNvPr id="12" name="TextBox 12"/>
          <p:cNvSpPr txBox="1"/>
          <p:nvPr/>
        </p:nvSpPr>
        <p:spPr>
          <a:xfrm>
            <a:off x="1265691" y="1764830"/>
            <a:ext cx="16040100" cy="6578211"/>
          </a:xfrm>
          <a:prstGeom prst="rect">
            <a:avLst/>
          </a:prstGeom>
        </p:spPr>
        <p:txBody>
          <a:bodyPr wrap="square" lIns="0" tIns="0" rIns="0" bIns="0" rtlCol="0" anchor="t">
            <a:spAutoFit/>
          </a:bodyPr>
          <a:lstStyle/>
          <a:p>
            <a:pPr marL="285750" indent="-285750" algn="just">
              <a:buFont typeface="Wingdings" panose="05000000000000000000" pitchFamily="2" charset="2"/>
              <a:buChar char="q"/>
            </a:pPr>
            <a:r>
              <a:rPr lang="en-IN" sz="4000" u="sng" dirty="0"/>
              <a:t>Weather Avoidance</a:t>
            </a:r>
            <a:r>
              <a:rPr lang="en-IN" sz="4000" dirty="0"/>
              <a:t>: Identifies aircraft near hazardous weather conditions for deviation.</a:t>
            </a:r>
          </a:p>
          <a:p>
            <a:pPr marL="285750" indent="-285750" algn="just">
              <a:buFont typeface="Wingdings" panose="05000000000000000000" pitchFamily="2" charset="2"/>
              <a:buChar char="q"/>
            </a:pPr>
            <a:r>
              <a:rPr lang="en-IN" sz="4000" u="sng" dirty="0"/>
              <a:t>Airport Operations</a:t>
            </a:r>
            <a:r>
              <a:rPr lang="en-IN" sz="4000" dirty="0"/>
              <a:t>: Optimizes sequencing and spacing of aircraft during arrivals and departures.</a:t>
            </a:r>
          </a:p>
          <a:p>
            <a:pPr marL="285750" indent="-285750" algn="just">
              <a:buFont typeface="Wingdings" panose="05000000000000000000" pitchFamily="2" charset="2"/>
              <a:buChar char="q"/>
            </a:pPr>
            <a:r>
              <a:rPr lang="en-IN" sz="4000" u="sng" dirty="0"/>
              <a:t>Collaborative Decision Making</a:t>
            </a:r>
            <a:r>
              <a:rPr lang="en-IN" sz="4000" dirty="0"/>
              <a:t>: Facilitates coordination among stakeholders for collective optimization.</a:t>
            </a:r>
          </a:p>
          <a:p>
            <a:pPr marL="285750" indent="-285750" algn="just">
              <a:buFont typeface="Wingdings" panose="05000000000000000000" pitchFamily="2" charset="2"/>
              <a:buChar char="q"/>
            </a:pPr>
            <a:r>
              <a:rPr lang="en-IN" sz="4000" u="sng" dirty="0"/>
              <a:t>Integration with Automation Systems</a:t>
            </a:r>
            <a:r>
              <a:rPr lang="en-IN" sz="4000" dirty="0"/>
              <a:t>: Powers autonomous decision-making in air traffic management.</a:t>
            </a:r>
          </a:p>
          <a:p>
            <a:pPr marL="285750" indent="-285750" algn="just">
              <a:buFont typeface="Wingdings" panose="05000000000000000000" pitchFamily="2" charset="2"/>
              <a:buChar char="q"/>
            </a:pPr>
            <a:r>
              <a:rPr lang="en-IN" sz="4000" u="sng" dirty="0"/>
              <a:t>Training and Simulation</a:t>
            </a:r>
            <a:r>
              <a:rPr lang="en-IN" sz="4000" dirty="0"/>
              <a:t>: Simulates realistic scenarios for air traffic control trainees.</a:t>
            </a:r>
          </a:p>
          <a:p>
            <a:pPr algn="ctr">
              <a:lnSpc>
                <a:spcPts val="3640"/>
              </a:lnSpc>
              <a:spcBef>
                <a:spcPct val="0"/>
              </a:spcBef>
            </a:pPr>
            <a:endParaRPr lang="en-US" sz="2600" dirty="0">
              <a:solidFill>
                <a:srgbClr val="474A53"/>
              </a:solidFill>
              <a:latin typeface="Kollektif"/>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48414"/>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641346" y="6951854"/>
            <a:ext cx="4178745" cy="4953254"/>
          </a:xfrm>
          <a:custGeom>
            <a:avLst/>
            <a:gdLst/>
            <a:ahLst/>
            <a:cxnLst/>
            <a:rect l="l" t="t" r="r" b="b"/>
            <a:pathLst>
              <a:path w="4178745" h="4953254">
                <a:moveTo>
                  <a:pt x="0" y="0"/>
                </a:moveTo>
                <a:lnTo>
                  <a:pt x="4178746" y="0"/>
                </a:lnTo>
                <a:lnTo>
                  <a:pt x="4178746" y="4953254"/>
                </a:lnTo>
                <a:lnTo>
                  <a:pt x="0" y="49532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3771138">
            <a:off x="15635300" y="-1854681"/>
            <a:ext cx="4601363" cy="5454202"/>
          </a:xfrm>
          <a:custGeom>
            <a:avLst/>
            <a:gdLst/>
            <a:ahLst/>
            <a:cxnLst/>
            <a:rect l="l" t="t" r="r" b="b"/>
            <a:pathLst>
              <a:path w="4601363" h="5454202">
                <a:moveTo>
                  <a:pt x="0" y="0"/>
                </a:moveTo>
                <a:lnTo>
                  <a:pt x="4601363" y="0"/>
                </a:lnTo>
                <a:lnTo>
                  <a:pt x="4601363" y="5454202"/>
                </a:lnTo>
                <a:lnTo>
                  <a:pt x="0" y="5454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2215717">
            <a:off x="15650436" y="6390941"/>
            <a:ext cx="2194809" cy="4697061"/>
          </a:xfrm>
          <a:custGeom>
            <a:avLst/>
            <a:gdLst/>
            <a:ahLst/>
            <a:cxnLst/>
            <a:rect l="l" t="t" r="r" b="b"/>
            <a:pathLst>
              <a:path w="2194809" h="4697061">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3710504" y="3336163"/>
            <a:ext cx="10866992" cy="2081958"/>
          </a:xfrm>
          <a:prstGeom prst="rect">
            <a:avLst/>
          </a:prstGeom>
        </p:spPr>
        <p:txBody>
          <a:bodyPr lIns="0" tIns="0" rIns="0" bIns="0" rtlCol="0" anchor="t">
            <a:spAutoFit/>
          </a:bodyPr>
          <a:lstStyle/>
          <a:p>
            <a:pPr algn="ctr">
              <a:lnSpc>
                <a:spcPts val="17330"/>
              </a:lnSpc>
            </a:pPr>
            <a:r>
              <a:rPr lang="en-US" sz="11553" spc="577" dirty="0">
                <a:solidFill>
                  <a:srgbClr val="474A53"/>
                </a:solidFill>
                <a:latin typeface="Jokerman" panose="04090605060D06020702" pitchFamily="82" charset="0"/>
              </a:rPr>
              <a:t>THANK YOU</a:t>
            </a: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48414"/>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668009" y="7196701"/>
            <a:ext cx="3948590" cy="4680441"/>
          </a:xfrm>
          <a:custGeom>
            <a:avLst/>
            <a:gdLst/>
            <a:ahLst/>
            <a:cxnLst/>
            <a:rect l="l" t="t" r="r" b="b"/>
            <a:pathLst>
              <a:path w="3948590" h="4680441">
                <a:moveTo>
                  <a:pt x="0" y="0"/>
                </a:moveTo>
                <a:lnTo>
                  <a:pt x="3948591" y="0"/>
                </a:lnTo>
                <a:lnTo>
                  <a:pt x="3948591" y="4680440"/>
                </a:lnTo>
                <a:lnTo>
                  <a:pt x="0" y="46804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2215717">
            <a:off x="15650436" y="6390941"/>
            <a:ext cx="2194809" cy="4697061"/>
          </a:xfrm>
          <a:custGeom>
            <a:avLst/>
            <a:gdLst/>
            <a:ahLst/>
            <a:cxnLst/>
            <a:rect l="l" t="t" r="r" b="b"/>
            <a:pathLst>
              <a:path w="2194809" h="4697061">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3096951" y="2742901"/>
            <a:ext cx="12094098"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Maiandra GD" panose="020E0502030308020204" pitchFamily="34" charset="0"/>
              </a:rPr>
              <a:t>Content</a:t>
            </a:r>
          </a:p>
        </p:txBody>
      </p:sp>
      <p:sp>
        <p:nvSpPr>
          <p:cNvPr id="10" name="TextBox 10"/>
          <p:cNvSpPr txBox="1"/>
          <p:nvPr/>
        </p:nvSpPr>
        <p:spPr>
          <a:xfrm>
            <a:off x="3738015" y="4587997"/>
            <a:ext cx="10811970" cy="2628925"/>
          </a:xfrm>
          <a:prstGeom prst="rect">
            <a:avLst/>
          </a:prstGeom>
        </p:spPr>
        <p:txBody>
          <a:bodyPr lIns="0" tIns="0" rIns="0" bIns="0" rtlCol="0" anchor="t">
            <a:spAutoFit/>
          </a:bodyPr>
          <a:lstStyle/>
          <a:p>
            <a:pPr marL="457200" indent="-457200" algn="just">
              <a:lnSpc>
                <a:spcPts val="4060"/>
              </a:lnSpc>
              <a:spcBef>
                <a:spcPct val="0"/>
              </a:spcBef>
              <a:buFont typeface="Arial" panose="020B0604020202020204" pitchFamily="34" charset="0"/>
              <a:buChar char="•"/>
            </a:pPr>
            <a:r>
              <a:rPr lang="en-US" sz="3600" dirty="0">
                <a:solidFill>
                  <a:srgbClr val="474A53"/>
                </a:solidFill>
                <a:latin typeface="Kollektif"/>
              </a:rPr>
              <a:t>Problem Statement</a:t>
            </a:r>
          </a:p>
          <a:p>
            <a:pPr marL="457200" indent="-457200" algn="just">
              <a:lnSpc>
                <a:spcPts val="4060"/>
              </a:lnSpc>
              <a:spcBef>
                <a:spcPct val="0"/>
              </a:spcBef>
              <a:buFont typeface="Arial" panose="020B0604020202020204" pitchFamily="34" charset="0"/>
              <a:buChar char="•"/>
            </a:pPr>
            <a:r>
              <a:rPr lang="en-US" sz="3600" dirty="0">
                <a:solidFill>
                  <a:srgbClr val="474A53"/>
                </a:solidFill>
                <a:latin typeface="Kollektif"/>
              </a:rPr>
              <a:t>Importance?</a:t>
            </a:r>
          </a:p>
          <a:p>
            <a:pPr marL="457200" indent="-457200" algn="just">
              <a:lnSpc>
                <a:spcPts val="4060"/>
              </a:lnSpc>
              <a:spcBef>
                <a:spcPct val="0"/>
              </a:spcBef>
              <a:buFont typeface="Arial" panose="020B0604020202020204" pitchFamily="34" charset="0"/>
              <a:buChar char="•"/>
            </a:pPr>
            <a:r>
              <a:rPr lang="en-US" sz="3600" dirty="0">
                <a:solidFill>
                  <a:srgbClr val="474A53"/>
                </a:solidFill>
                <a:latin typeface="Kollektif"/>
              </a:rPr>
              <a:t>Complexity Analysis</a:t>
            </a:r>
          </a:p>
          <a:p>
            <a:pPr marL="457200" indent="-457200" algn="just">
              <a:lnSpc>
                <a:spcPts val="4060"/>
              </a:lnSpc>
              <a:spcBef>
                <a:spcPct val="0"/>
              </a:spcBef>
              <a:buFont typeface="Arial" panose="020B0604020202020204" pitchFamily="34" charset="0"/>
              <a:buChar char="•"/>
            </a:pPr>
            <a:r>
              <a:rPr lang="en-US" sz="3600" dirty="0">
                <a:solidFill>
                  <a:srgbClr val="474A53"/>
                </a:solidFill>
                <a:latin typeface="Kollektif"/>
              </a:rPr>
              <a:t>Algorithm</a:t>
            </a:r>
          </a:p>
          <a:p>
            <a:pPr marL="457200" indent="-457200" algn="just">
              <a:lnSpc>
                <a:spcPts val="4060"/>
              </a:lnSpc>
              <a:spcBef>
                <a:spcPct val="0"/>
              </a:spcBef>
              <a:buFont typeface="Arial" panose="020B0604020202020204" pitchFamily="34" charset="0"/>
              <a:buChar char="•"/>
            </a:pPr>
            <a:r>
              <a:rPr lang="en-US" sz="3600" dirty="0">
                <a:solidFill>
                  <a:srgbClr val="474A53"/>
                </a:solidFill>
                <a:latin typeface="Kollektif"/>
              </a:rPr>
              <a:t>Real Time Application</a:t>
            </a:r>
          </a:p>
        </p:txBody>
      </p:sp>
      <p:sp>
        <p:nvSpPr>
          <p:cNvPr id="11" name="TextBox 11"/>
          <p:cNvSpPr txBox="1"/>
          <p:nvPr/>
        </p:nvSpPr>
        <p:spPr>
          <a:xfrm>
            <a:off x="15191049" y="962025"/>
            <a:ext cx="2463187" cy="985473"/>
          </a:xfrm>
          <a:prstGeom prst="rect">
            <a:avLst/>
          </a:prstGeom>
        </p:spPr>
        <p:txBody>
          <a:bodyPr lIns="0" tIns="0" rIns="0" bIns="0" rtlCol="0" anchor="t">
            <a:spAutoFit/>
          </a:bodyPr>
          <a:lstStyle/>
          <a:p>
            <a:pPr marL="0" lvl="0" indent="0" algn="ctr">
              <a:lnSpc>
                <a:spcPts val="6784"/>
              </a:lnSpc>
            </a:pPr>
            <a:r>
              <a:rPr lang="en-US" sz="6057">
                <a:solidFill>
                  <a:srgbClr val="F2E9DA"/>
                </a:solidFill>
                <a:latin typeface="Kollektif Bold"/>
              </a:rPr>
              <a:t>Intro</a:t>
            </a:r>
          </a:p>
        </p:txBody>
      </p:sp>
      <p:sp>
        <p:nvSpPr>
          <p:cNvPr id="13" name="Freeform 8">
            <a:extLst>
              <a:ext uri="{FF2B5EF4-FFF2-40B4-BE49-F238E27FC236}">
                <a16:creationId xmlns:a16="http://schemas.microsoft.com/office/drawing/2014/main" id="{CDEAE0CD-DD29-7551-815D-4BC25F401885}"/>
              </a:ext>
            </a:extLst>
          </p:cNvPr>
          <p:cNvSpPr/>
          <p:nvPr/>
        </p:nvSpPr>
        <p:spPr>
          <a:xfrm rot="17828862">
            <a:off x="15698790" y="-1817663"/>
            <a:ext cx="4383300" cy="5195722"/>
          </a:xfrm>
          <a:custGeom>
            <a:avLst/>
            <a:gdLst/>
            <a:ahLst/>
            <a:cxnLst/>
            <a:rect l="l" t="t" r="r" b="b"/>
            <a:pathLst>
              <a:path w="4383300" h="5195722">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228600" y="419100"/>
            <a:ext cx="17754600" cy="9677400"/>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3771138">
            <a:off x="15698790" y="-1817663"/>
            <a:ext cx="4383300" cy="5195722"/>
          </a:xfrm>
          <a:custGeom>
            <a:avLst/>
            <a:gdLst/>
            <a:ahLst/>
            <a:cxnLst/>
            <a:rect l="l" t="t" r="r" b="b"/>
            <a:pathLst>
              <a:path w="4383300" h="5195722">
                <a:moveTo>
                  <a:pt x="0" y="0"/>
                </a:moveTo>
                <a:lnTo>
                  <a:pt x="4383301" y="0"/>
                </a:lnTo>
                <a:lnTo>
                  <a:pt x="4383301" y="5195722"/>
                </a:lnTo>
                <a:lnTo>
                  <a:pt x="0" y="51957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p:cNvSpPr txBox="1"/>
          <p:nvPr/>
        </p:nvSpPr>
        <p:spPr>
          <a:xfrm>
            <a:off x="4449256" y="1046291"/>
            <a:ext cx="9518435" cy="1223220"/>
          </a:xfrm>
          <a:prstGeom prst="rect">
            <a:avLst/>
          </a:prstGeom>
        </p:spPr>
        <p:txBody>
          <a:bodyPr lIns="0" tIns="0" rIns="0" bIns="0" rtlCol="0" anchor="t">
            <a:spAutoFit/>
          </a:bodyPr>
          <a:lstStyle/>
          <a:p>
            <a:pPr marL="0" lvl="0" indent="0" algn="ctr">
              <a:lnSpc>
                <a:spcPts val="10191"/>
              </a:lnSpc>
            </a:pPr>
            <a:r>
              <a:rPr lang="en-US" sz="8000" dirty="0">
                <a:solidFill>
                  <a:srgbClr val="474A53"/>
                </a:solidFill>
                <a:latin typeface="Maiandra GD" panose="020E0502030308020204" pitchFamily="34" charset="0"/>
              </a:rPr>
              <a:t>Problem Statement</a:t>
            </a:r>
          </a:p>
        </p:txBody>
      </p:sp>
      <p:sp>
        <p:nvSpPr>
          <p:cNvPr id="26" name="TextBox 25">
            <a:extLst>
              <a:ext uri="{FF2B5EF4-FFF2-40B4-BE49-F238E27FC236}">
                <a16:creationId xmlns:a16="http://schemas.microsoft.com/office/drawing/2014/main" id="{632106C7-6A1F-33DF-DC6F-6C53A4C3E19D}"/>
              </a:ext>
            </a:extLst>
          </p:cNvPr>
          <p:cNvSpPr txBox="1"/>
          <p:nvPr/>
        </p:nvSpPr>
        <p:spPr>
          <a:xfrm>
            <a:off x="1165672" y="2242622"/>
            <a:ext cx="16101649" cy="7294305"/>
          </a:xfrm>
          <a:prstGeom prst="rect">
            <a:avLst/>
          </a:prstGeom>
          <a:noFill/>
        </p:spPr>
        <p:txBody>
          <a:bodyPr wrap="square" rtlCol="0">
            <a:spAutoFit/>
          </a:bodyPr>
          <a:lstStyle/>
          <a:p>
            <a:pPr algn="just"/>
            <a:r>
              <a:rPr lang="en-US" sz="3600" b="0" i="0" dirty="0">
                <a:effectLst/>
              </a:rPr>
              <a:t>Integrating Dijkstra's Algorithm into metro navigation systems revolutionizes urban transportation by optimizing routes and minimizing travel time for commuters. This algorithm, renowned for its efficiency in calculating the shortest paths in graphs, offers a dynamic solution to the complexities of metro networks. </a:t>
            </a:r>
          </a:p>
          <a:p>
            <a:pPr algn="just"/>
            <a:endParaRPr lang="en-US" sz="3600" dirty="0"/>
          </a:p>
          <a:p>
            <a:pPr algn="just"/>
            <a:r>
              <a:rPr lang="en-US" sz="3600" b="0" i="0" dirty="0">
                <a:effectLst/>
              </a:rPr>
              <a:t>By considering factors such as distance, travel time, and transfer points, Dijkstra's Algorithm ensures passengers reach their destinations via the fastest and most convenient routes, enhancing overall efficiency and passenger satisfaction. Its ability to adapt to real-time changes in infrastructure or demand ensures reliable and safe operations even during peak hours or unexpected disruptions. Moreover, by streamlining resource allocation and minimizing operational inefficiencies, Dijkstra's Algorithm promotes cost-efficiency and sustainable development of urban transportation infrastructure.</a:t>
            </a:r>
            <a:endParaRPr lang="en-IN" sz="3600" dirty="0"/>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533400" y="972850"/>
            <a:ext cx="16745565" cy="8590249"/>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900882" y="8151092"/>
            <a:ext cx="3763119" cy="4460593"/>
          </a:xfrm>
          <a:custGeom>
            <a:avLst/>
            <a:gdLst/>
            <a:ahLst/>
            <a:cxnLst/>
            <a:rect l="l" t="t" r="r" b="b"/>
            <a:pathLst>
              <a:path w="3763119" h="4460593">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6" name="Freeform 6"/>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2470566">
            <a:off x="-775123" y="-1144917"/>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3771138">
            <a:off x="16664832" y="-2130063"/>
            <a:ext cx="4383300" cy="5195722"/>
          </a:xfrm>
          <a:custGeom>
            <a:avLst/>
            <a:gdLst/>
            <a:ahLst/>
            <a:cxnLst/>
            <a:rect l="l" t="t" r="r" b="b"/>
            <a:pathLst>
              <a:path w="4383300" h="5195722">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9" name="TextBox 9"/>
          <p:cNvSpPr txBox="1"/>
          <p:nvPr/>
        </p:nvSpPr>
        <p:spPr>
          <a:xfrm>
            <a:off x="3925871" y="1026022"/>
            <a:ext cx="9575815" cy="1186928"/>
          </a:xfrm>
          <a:prstGeom prst="rect">
            <a:avLst/>
          </a:prstGeom>
        </p:spPr>
        <p:txBody>
          <a:bodyPr wrap="square" lIns="0" tIns="0" rIns="0" bIns="0" rtlCol="0" anchor="t">
            <a:spAutoFit/>
          </a:bodyPr>
          <a:lstStyle/>
          <a:p>
            <a:pPr marL="0" lvl="0" indent="0" algn="ctr">
              <a:lnSpc>
                <a:spcPts val="10191"/>
              </a:lnSpc>
            </a:pPr>
            <a:r>
              <a:rPr lang="en-US" sz="5400" dirty="0">
                <a:solidFill>
                  <a:srgbClr val="474A53"/>
                </a:solidFill>
                <a:latin typeface="Maiandra GD" panose="020E0502030308020204" pitchFamily="34" charset="0"/>
              </a:rPr>
              <a:t>Importance?</a:t>
            </a:r>
          </a:p>
        </p:txBody>
      </p:sp>
      <p:sp>
        <p:nvSpPr>
          <p:cNvPr id="10" name="TextBox 10"/>
          <p:cNvSpPr txBox="1"/>
          <p:nvPr/>
        </p:nvSpPr>
        <p:spPr>
          <a:xfrm>
            <a:off x="3122943" y="3868143"/>
            <a:ext cx="5128472" cy="650204"/>
          </a:xfrm>
          <a:prstGeom prst="rect">
            <a:avLst/>
          </a:prstGeom>
        </p:spPr>
        <p:txBody>
          <a:bodyPr lIns="0" tIns="0" rIns="0" bIns="0" rtlCol="0" anchor="t">
            <a:spAutoFit/>
          </a:bodyPr>
          <a:lstStyle/>
          <a:p>
            <a:pPr marL="0" lvl="0" indent="0" algn="ctr">
              <a:lnSpc>
                <a:spcPts val="4479"/>
              </a:lnSpc>
            </a:pPr>
            <a:r>
              <a:rPr lang="en-US" sz="3999">
                <a:solidFill>
                  <a:srgbClr val="F2E9DA"/>
                </a:solidFill>
                <a:latin typeface="Kollektif Bold"/>
              </a:rPr>
              <a:t>General Overview</a:t>
            </a:r>
          </a:p>
        </p:txBody>
      </p:sp>
      <p:sp>
        <p:nvSpPr>
          <p:cNvPr id="12" name="TextBox 12"/>
          <p:cNvSpPr txBox="1"/>
          <p:nvPr/>
        </p:nvSpPr>
        <p:spPr>
          <a:xfrm>
            <a:off x="10961167" y="3868143"/>
            <a:ext cx="3067501" cy="650204"/>
          </a:xfrm>
          <a:prstGeom prst="rect">
            <a:avLst/>
          </a:prstGeom>
        </p:spPr>
        <p:txBody>
          <a:bodyPr lIns="0" tIns="0" rIns="0" bIns="0" rtlCol="0" anchor="t">
            <a:spAutoFit/>
          </a:bodyPr>
          <a:lstStyle/>
          <a:p>
            <a:pPr marL="0" lvl="0" indent="0" algn="ctr">
              <a:lnSpc>
                <a:spcPts val="4479"/>
              </a:lnSpc>
            </a:pPr>
            <a:r>
              <a:rPr lang="en-US" sz="3999">
                <a:solidFill>
                  <a:srgbClr val="F2E9DA"/>
                </a:solidFill>
                <a:latin typeface="Kollektif Bold"/>
              </a:rPr>
              <a:t>History</a:t>
            </a:r>
          </a:p>
        </p:txBody>
      </p:sp>
      <p:sp>
        <p:nvSpPr>
          <p:cNvPr id="13" name="TextBox 13"/>
          <p:cNvSpPr txBox="1"/>
          <p:nvPr/>
        </p:nvSpPr>
        <p:spPr>
          <a:xfrm>
            <a:off x="9746264" y="4770918"/>
            <a:ext cx="5497307" cy="410112"/>
          </a:xfrm>
          <a:prstGeom prst="rect">
            <a:avLst/>
          </a:prstGeom>
        </p:spPr>
        <p:txBody>
          <a:bodyPr lIns="0" tIns="0" rIns="0" bIns="0" rtlCol="0" anchor="t">
            <a:spAutoFit/>
          </a:bodyPr>
          <a:lstStyle/>
          <a:p>
            <a:pPr algn="ctr">
              <a:lnSpc>
                <a:spcPts val="3499"/>
              </a:lnSpc>
              <a:spcBef>
                <a:spcPct val="0"/>
              </a:spcBef>
            </a:pPr>
            <a:r>
              <a:rPr lang="en-US" sz="2499" dirty="0">
                <a:solidFill>
                  <a:srgbClr val="474A53"/>
                </a:solidFill>
                <a:latin typeface="Kollektif"/>
              </a:rPr>
              <a:t>.</a:t>
            </a:r>
          </a:p>
        </p:txBody>
      </p:sp>
      <p:sp>
        <p:nvSpPr>
          <p:cNvPr id="14" name="TextBox 13">
            <a:extLst>
              <a:ext uri="{FF2B5EF4-FFF2-40B4-BE49-F238E27FC236}">
                <a16:creationId xmlns:a16="http://schemas.microsoft.com/office/drawing/2014/main" id="{6AC0D4FF-4DEF-30CE-0565-4647A16692A5}"/>
              </a:ext>
            </a:extLst>
          </p:cNvPr>
          <p:cNvSpPr txBox="1"/>
          <p:nvPr/>
        </p:nvSpPr>
        <p:spPr>
          <a:xfrm>
            <a:off x="1219200" y="2266121"/>
            <a:ext cx="16083828" cy="6986528"/>
          </a:xfrm>
          <a:prstGeom prst="rect">
            <a:avLst/>
          </a:prstGeom>
          <a:noFill/>
        </p:spPr>
        <p:txBody>
          <a:bodyPr wrap="square" rtlCol="0">
            <a:spAutoFit/>
          </a:bodyPr>
          <a:lstStyle/>
          <a:p>
            <a:pPr algn="just">
              <a:buFont typeface="Arial" panose="020B0604020202020204" pitchFamily="34" charset="0"/>
              <a:buChar char="•"/>
            </a:pPr>
            <a:r>
              <a:rPr lang="en-US" sz="3200" b="0" i="0" dirty="0">
                <a:effectLst/>
              </a:rPr>
              <a:t>Safety Assurance: Dijkstra algorithm ensures accurate shortest distance determination, enhancing passenger safety and network reliability.</a:t>
            </a:r>
          </a:p>
          <a:p>
            <a:pPr algn="just">
              <a:buFont typeface="Arial" panose="020B0604020202020204" pitchFamily="34" charset="0"/>
              <a:buChar char="•"/>
            </a:pPr>
            <a:endParaRPr lang="en-US" sz="3200" b="0" i="0" dirty="0">
              <a:effectLst/>
            </a:endParaRPr>
          </a:p>
          <a:p>
            <a:pPr algn="just">
              <a:buFont typeface="Arial" panose="020B0604020202020204" pitchFamily="34" charset="0"/>
              <a:buChar char="•"/>
            </a:pPr>
            <a:r>
              <a:rPr lang="en-US" sz="3200" b="0" i="0" dirty="0">
                <a:effectLst/>
              </a:rPr>
              <a:t>Efficient Routing: Dijkstra algorithm computes optimal routes, minimizing travel time and maximizing infrastructure use.</a:t>
            </a:r>
          </a:p>
          <a:p>
            <a:pPr algn="just">
              <a:buFont typeface="Arial" panose="020B0604020202020204" pitchFamily="34" charset="0"/>
              <a:buChar char="•"/>
            </a:pPr>
            <a:endParaRPr lang="en-US" sz="3200" b="0" i="0" dirty="0">
              <a:effectLst/>
            </a:endParaRPr>
          </a:p>
          <a:p>
            <a:pPr algn="just">
              <a:buFont typeface="Arial" panose="020B0604020202020204" pitchFamily="34" charset="0"/>
              <a:buChar char="•"/>
            </a:pPr>
            <a:r>
              <a:rPr lang="en-US" sz="3200" b="0" i="0" dirty="0">
                <a:effectLst/>
              </a:rPr>
              <a:t>Collision Avoidance: Dijkstra guides trains along shortest paths, preventing congestion and ensuring smooth operations.</a:t>
            </a:r>
          </a:p>
          <a:p>
            <a:pPr algn="just">
              <a:buFont typeface="Arial" panose="020B0604020202020204" pitchFamily="34" charset="0"/>
              <a:buChar char="•"/>
            </a:pPr>
            <a:endParaRPr lang="en-US" sz="3200" b="0" i="0" dirty="0">
              <a:effectLst/>
            </a:endParaRPr>
          </a:p>
          <a:p>
            <a:pPr algn="just">
              <a:buFont typeface="Arial" panose="020B0604020202020204" pitchFamily="34" charset="0"/>
              <a:buChar char="•"/>
            </a:pPr>
            <a:r>
              <a:rPr lang="en-US" sz="3200" b="0" i="0" dirty="0">
                <a:effectLst/>
              </a:rPr>
              <a:t>Resource Optimization: Dijkstra integration optimizes resource allocation, reducing costs while maintaining service quality.</a:t>
            </a:r>
          </a:p>
          <a:p>
            <a:pPr algn="just">
              <a:buFont typeface="Arial" panose="020B0604020202020204" pitchFamily="34" charset="0"/>
              <a:buChar char="•"/>
            </a:pPr>
            <a:endParaRPr lang="en-US" sz="3200" b="0" i="0" dirty="0">
              <a:effectLst/>
            </a:endParaRPr>
          </a:p>
          <a:p>
            <a:pPr algn="just">
              <a:buFont typeface="Arial" panose="020B0604020202020204" pitchFamily="34" charset="0"/>
              <a:buChar char="•"/>
            </a:pPr>
            <a:r>
              <a:rPr lang="en-US" sz="3200" b="0" i="0" dirty="0">
                <a:effectLst/>
              </a:rPr>
              <a:t>Real-time Decision Making: Dijkstra provides timely insights for schedule adjustments and event responses, minimizing passenger disruptions.</a:t>
            </a:r>
            <a:endParaRPr lang="en-IN" sz="32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685800" y="571500"/>
            <a:ext cx="16664661" cy="9196933"/>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rot="-78331">
            <a:off x="16533801" y="7134715"/>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3353765" y="942241"/>
            <a:ext cx="11445602" cy="1229306"/>
          </a:xfrm>
          <a:prstGeom prst="rect">
            <a:avLst/>
          </a:prstGeom>
        </p:spPr>
        <p:txBody>
          <a:bodyPr lIns="0" tIns="0" rIns="0" bIns="0" rtlCol="0" anchor="t">
            <a:spAutoFit/>
          </a:bodyPr>
          <a:lstStyle/>
          <a:p>
            <a:pPr marL="0" lvl="0" indent="0" algn="ctr">
              <a:lnSpc>
                <a:spcPts val="9519"/>
              </a:lnSpc>
            </a:pPr>
            <a:r>
              <a:rPr lang="en-US" sz="8499" dirty="0">
                <a:solidFill>
                  <a:srgbClr val="474A53"/>
                </a:solidFill>
                <a:latin typeface="Maiandra GD" panose="020E0502030308020204" pitchFamily="34" charset="0"/>
              </a:rPr>
              <a:t>Complexity</a:t>
            </a:r>
          </a:p>
        </p:txBody>
      </p:sp>
      <p:sp>
        <p:nvSpPr>
          <p:cNvPr id="10" name="TextBox 10"/>
          <p:cNvSpPr txBox="1"/>
          <p:nvPr/>
        </p:nvSpPr>
        <p:spPr>
          <a:xfrm>
            <a:off x="14838003" y="952792"/>
            <a:ext cx="3392624" cy="832412"/>
          </a:xfrm>
          <a:prstGeom prst="rect">
            <a:avLst/>
          </a:prstGeom>
        </p:spPr>
        <p:txBody>
          <a:bodyPr lIns="0" tIns="0" rIns="0" bIns="0" rtlCol="0" anchor="t">
            <a:spAutoFit/>
          </a:bodyPr>
          <a:lstStyle/>
          <a:p>
            <a:pPr marL="0" lvl="0" indent="0" algn="ctr">
              <a:lnSpc>
                <a:spcPts val="5661"/>
              </a:lnSpc>
            </a:pPr>
            <a:r>
              <a:rPr lang="en-US" sz="5055" dirty="0">
                <a:solidFill>
                  <a:srgbClr val="F2E9DA"/>
                </a:solidFill>
                <a:latin typeface="Kollektif Bold"/>
              </a:rPr>
              <a:t>Contents</a:t>
            </a:r>
          </a:p>
        </p:txBody>
      </p:sp>
      <p:sp>
        <p:nvSpPr>
          <p:cNvPr id="13" name="TextBox 13"/>
          <p:cNvSpPr txBox="1"/>
          <p:nvPr/>
        </p:nvSpPr>
        <p:spPr>
          <a:xfrm>
            <a:off x="3711939" y="3796690"/>
            <a:ext cx="4252934" cy="434304"/>
          </a:xfrm>
          <a:prstGeom prst="rect">
            <a:avLst/>
          </a:prstGeom>
        </p:spPr>
        <p:txBody>
          <a:bodyPr lIns="0" tIns="0" rIns="0" bIns="0" rtlCol="0" anchor="t">
            <a:spAutoFit/>
          </a:bodyPr>
          <a:lstStyle/>
          <a:p>
            <a:pPr>
              <a:lnSpc>
                <a:spcPts val="2970"/>
              </a:lnSpc>
            </a:pPr>
            <a:r>
              <a:rPr lang="en-US" sz="2700" spc="-54">
                <a:solidFill>
                  <a:srgbClr val="F2E9DA"/>
                </a:solidFill>
                <a:latin typeface="Kollektif Bold"/>
              </a:rPr>
              <a:t>Write your topic or idea</a:t>
            </a:r>
          </a:p>
        </p:txBody>
      </p:sp>
      <p:sp>
        <p:nvSpPr>
          <p:cNvPr id="14" name="TextBox 14"/>
          <p:cNvSpPr txBox="1"/>
          <p:nvPr/>
        </p:nvSpPr>
        <p:spPr>
          <a:xfrm>
            <a:off x="2946782" y="4452608"/>
            <a:ext cx="5484814" cy="973238"/>
          </a:xfrm>
          <a:prstGeom prst="rect">
            <a:avLst/>
          </a:prstGeom>
        </p:spPr>
        <p:txBody>
          <a:bodyPr lIns="0" tIns="0" rIns="0" bIns="0" rtlCol="0" anchor="t">
            <a:spAutoFit/>
          </a:bodyPr>
          <a:lstStyle/>
          <a:p>
            <a:pPr>
              <a:lnSpc>
                <a:spcPts val="2520"/>
              </a:lnSpc>
              <a:spcBef>
                <a:spcPct val="0"/>
              </a:spcBef>
            </a:pPr>
            <a:r>
              <a:rPr lang="en-US" sz="1800" dirty="0">
                <a:solidFill>
                  <a:srgbClr val="F2E9DA"/>
                </a:solidFill>
                <a:latin typeface="Kollektif"/>
              </a:rPr>
              <a:t>Presentations are communication tools that can be used as lectures, speeches, reports, demonstrations and more. </a:t>
            </a:r>
          </a:p>
        </p:txBody>
      </p:sp>
      <p:sp>
        <p:nvSpPr>
          <p:cNvPr id="18" name="TextBox 18"/>
          <p:cNvSpPr txBox="1"/>
          <p:nvPr/>
        </p:nvSpPr>
        <p:spPr>
          <a:xfrm>
            <a:off x="10585069" y="3837237"/>
            <a:ext cx="4252934" cy="434304"/>
          </a:xfrm>
          <a:prstGeom prst="rect">
            <a:avLst/>
          </a:prstGeom>
        </p:spPr>
        <p:txBody>
          <a:bodyPr lIns="0" tIns="0" rIns="0" bIns="0" rtlCol="0" anchor="t">
            <a:spAutoFit/>
          </a:bodyPr>
          <a:lstStyle/>
          <a:p>
            <a:pPr>
              <a:lnSpc>
                <a:spcPts val="2970"/>
              </a:lnSpc>
            </a:pPr>
            <a:r>
              <a:rPr lang="en-US" sz="2700" spc="-54">
                <a:solidFill>
                  <a:srgbClr val="F2E9DA"/>
                </a:solidFill>
                <a:latin typeface="Kollektif Bold"/>
              </a:rPr>
              <a:t>Write your topic or idea</a:t>
            </a:r>
          </a:p>
        </p:txBody>
      </p:sp>
      <p:sp>
        <p:nvSpPr>
          <p:cNvPr id="19" name="TextBox 19"/>
          <p:cNvSpPr txBox="1"/>
          <p:nvPr/>
        </p:nvSpPr>
        <p:spPr>
          <a:xfrm>
            <a:off x="9819912" y="4493155"/>
            <a:ext cx="5484814" cy="973238"/>
          </a:xfrm>
          <a:prstGeom prst="rect">
            <a:avLst/>
          </a:prstGeom>
        </p:spPr>
        <p:txBody>
          <a:bodyPr lIns="0" tIns="0" rIns="0" bIns="0" rtlCol="0" anchor="t">
            <a:spAutoFit/>
          </a:bodyPr>
          <a:lstStyle/>
          <a:p>
            <a:pPr>
              <a:lnSpc>
                <a:spcPts val="2520"/>
              </a:lnSpc>
              <a:spcBef>
                <a:spcPct val="0"/>
              </a:spcBef>
            </a:pPr>
            <a:r>
              <a:rPr lang="en-US" sz="1800">
                <a:solidFill>
                  <a:srgbClr val="F2E9DA"/>
                </a:solidFill>
                <a:latin typeface="Kollektif"/>
              </a:rPr>
              <a:t>Presentations are communication tools that can be used as lectures, speeches, reports, demonstrations and more. </a:t>
            </a:r>
          </a:p>
        </p:txBody>
      </p:sp>
      <p:sp>
        <p:nvSpPr>
          <p:cNvPr id="23" name="TextBox 23"/>
          <p:cNvSpPr txBox="1"/>
          <p:nvPr/>
        </p:nvSpPr>
        <p:spPr>
          <a:xfrm>
            <a:off x="3711939" y="6690729"/>
            <a:ext cx="4252934" cy="434304"/>
          </a:xfrm>
          <a:prstGeom prst="rect">
            <a:avLst/>
          </a:prstGeom>
        </p:spPr>
        <p:txBody>
          <a:bodyPr lIns="0" tIns="0" rIns="0" bIns="0" rtlCol="0" anchor="t">
            <a:spAutoFit/>
          </a:bodyPr>
          <a:lstStyle/>
          <a:p>
            <a:pPr>
              <a:lnSpc>
                <a:spcPts val="2970"/>
              </a:lnSpc>
            </a:pPr>
            <a:r>
              <a:rPr lang="en-US" sz="2700" spc="-54" dirty="0">
                <a:solidFill>
                  <a:srgbClr val="F2E9DA"/>
                </a:solidFill>
                <a:latin typeface="Kollektif Bold"/>
              </a:rPr>
              <a:t>Write your topic or idea</a:t>
            </a:r>
          </a:p>
        </p:txBody>
      </p:sp>
      <p:sp>
        <p:nvSpPr>
          <p:cNvPr id="24" name="TextBox 24"/>
          <p:cNvSpPr txBox="1"/>
          <p:nvPr/>
        </p:nvSpPr>
        <p:spPr>
          <a:xfrm>
            <a:off x="2946782" y="7346647"/>
            <a:ext cx="5484814" cy="973238"/>
          </a:xfrm>
          <a:prstGeom prst="rect">
            <a:avLst/>
          </a:prstGeom>
        </p:spPr>
        <p:txBody>
          <a:bodyPr lIns="0" tIns="0" rIns="0" bIns="0" rtlCol="0" anchor="t">
            <a:spAutoFit/>
          </a:bodyPr>
          <a:lstStyle/>
          <a:p>
            <a:pPr>
              <a:lnSpc>
                <a:spcPts val="2520"/>
              </a:lnSpc>
              <a:spcBef>
                <a:spcPct val="0"/>
              </a:spcBef>
            </a:pPr>
            <a:r>
              <a:rPr lang="en-US" sz="1800" dirty="0">
                <a:solidFill>
                  <a:srgbClr val="F2E9DA"/>
                </a:solidFill>
                <a:latin typeface="Kollektif"/>
              </a:rPr>
              <a:t>Presentations are communication tools that can be used as lectures, speeches, reports, demonstrations and more. </a:t>
            </a:r>
          </a:p>
        </p:txBody>
      </p:sp>
      <p:sp>
        <p:nvSpPr>
          <p:cNvPr id="28" name="TextBox 28"/>
          <p:cNvSpPr txBox="1"/>
          <p:nvPr/>
        </p:nvSpPr>
        <p:spPr>
          <a:xfrm>
            <a:off x="10671572" y="6690729"/>
            <a:ext cx="4252934" cy="434304"/>
          </a:xfrm>
          <a:prstGeom prst="rect">
            <a:avLst/>
          </a:prstGeom>
        </p:spPr>
        <p:txBody>
          <a:bodyPr lIns="0" tIns="0" rIns="0" bIns="0" rtlCol="0" anchor="t">
            <a:spAutoFit/>
          </a:bodyPr>
          <a:lstStyle/>
          <a:p>
            <a:pPr>
              <a:lnSpc>
                <a:spcPts val="2970"/>
              </a:lnSpc>
            </a:pPr>
            <a:r>
              <a:rPr lang="en-US" sz="2700" spc="-54">
                <a:solidFill>
                  <a:srgbClr val="F2E9DA"/>
                </a:solidFill>
                <a:latin typeface="Kollektif Bold"/>
              </a:rPr>
              <a:t>Write your topic or idea</a:t>
            </a:r>
          </a:p>
        </p:txBody>
      </p:sp>
      <p:sp>
        <p:nvSpPr>
          <p:cNvPr id="29" name="TextBox 29"/>
          <p:cNvSpPr txBox="1"/>
          <p:nvPr/>
        </p:nvSpPr>
        <p:spPr>
          <a:xfrm>
            <a:off x="9819912" y="7346647"/>
            <a:ext cx="5484814" cy="973238"/>
          </a:xfrm>
          <a:prstGeom prst="rect">
            <a:avLst/>
          </a:prstGeom>
        </p:spPr>
        <p:txBody>
          <a:bodyPr lIns="0" tIns="0" rIns="0" bIns="0" rtlCol="0" anchor="t">
            <a:spAutoFit/>
          </a:bodyPr>
          <a:lstStyle/>
          <a:p>
            <a:pPr>
              <a:lnSpc>
                <a:spcPts val="2520"/>
              </a:lnSpc>
              <a:spcBef>
                <a:spcPct val="0"/>
              </a:spcBef>
            </a:pPr>
            <a:r>
              <a:rPr lang="en-US" sz="1800" dirty="0">
                <a:solidFill>
                  <a:srgbClr val="F2E9DA"/>
                </a:solidFill>
                <a:latin typeface="Kollektif"/>
              </a:rPr>
              <a:t>Presentations are communication tools that can be used as lectures, speeches, reports, demonstrations and more. </a:t>
            </a:r>
          </a:p>
        </p:txBody>
      </p:sp>
      <p:sp>
        <p:nvSpPr>
          <p:cNvPr id="31" name="Freeform 8">
            <a:extLst>
              <a:ext uri="{FF2B5EF4-FFF2-40B4-BE49-F238E27FC236}">
                <a16:creationId xmlns:a16="http://schemas.microsoft.com/office/drawing/2014/main" id="{11A5ABD6-77E5-BEC4-6F8D-9BDA743EA352}"/>
              </a:ext>
            </a:extLst>
          </p:cNvPr>
          <p:cNvSpPr/>
          <p:nvPr/>
        </p:nvSpPr>
        <p:spPr>
          <a:xfrm rot="17828862">
            <a:off x="15698790" y="-1817663"/>
            <a:ext cx="4383300" cy="5195722"/>
          </a:xfrm>
          <a:custGeom>
            <a:avLst/>
            <a:gdLst/>
            <a:ahLst/>
            <a:cxnLst/>
            <a:rect l="l" t="t" r="r" b="b"/>
            <a:pathLst>
              <a:path w="4383300" h="5195722">
                <a:moveTo>
                  <a:pt x="0" y="0"/>
                </a:moveTo>
                <a:lnTo>
                  <a:pt x="4383301" y="0"/>
                </a:lnTo>
                <a:lnTo>
                  <a:pt x="4383301" y="5195722"/>
                </a:lnTo>
                <a:lnTo>
                  <a:pt x="0" y="51957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2" name="TextBox 31">
            <a:extLst>
              <a:ext uri="{FF2B5EF4-FFF2-40B4-BE49-F238E27FC236}">
                <a16:creationId xmlns:a16="http://schemas.microsoft.com/office/drawing/2014/main" id="{8A58E6F4-43DC-01C5-F423-CBD3A82EC6BE}"/>
              </a:ext>
            </a:extLst>
          </p:cNvPr>
          <p:cNvSpPr txBox="1"/>
          <p:nvPr/>
        </p:nvSpPr>
        <p:spPr>
          <a:xfrm>
            <a:off x="1181100" y="2306418"/>
            <a:ext cx="15925800" cy="8463855"/>
          </a:xfrm>
          <a:prstGeom prst="rect">
            <a:avLst/>
          </a:prstGeom>
          <a:noFill/>
        </p:spPr>
        <p:txBody>
          <a:bodyPr wrap="square" rtlCol="0">
            <a:spAutoFit/>
          </a:bodyPr>
          <a:lstStyle/>
          <a:p>
            <a:pPr algn="just"/>
            <a:r>
              <a:rPr lang="en-US" sz="3200" b="1" dirty="0"/>
              <a:t>1. Initialization</a:t>
            </a:r>
            <a:r>
              <a:rPr lang="en-US" sz="3200" dirty="0"/>
              <a:t>: Setting the initial distance to the source vertex as 0 and all other distances to infinity typically takes O(V) time, where V is the number of vertices in the graph.</a:t>
            </a:r>
          </a:p>
          <a:p>
            <a:pPr algn="just"/>
            <a:endParaRPr lang="en-US" sz="3200" dirty="0"/>
          </a:p>
          <a:p>
            <a:pPr algn="just"/>
            <a:r>
              <a:rPr lang="en-US" sz="3200" b="1" dirty="0"/>
              <a:t>2. Relaxation</a:t>
            </a:r>
            <a:r>
              <a:rPr lang="en-US" sz="3200" dirty="0"/>
              <a:t>:</a:t>
            </a:r>
            <a:r>
              <a:rPr lang="en-US" sz="3200" b="1" dirty="0"/>
              <a:t> </a:t>
            </a:r>
            <a:r>
              <a:rPr lang="en-US" sz="3200" dirty="0"/>
              <a:t>For each vertex, the algorithm relaxes the edges connected to it, updating the distance if a shorter path is found. This step iterates over all edges in the graph, and in the worst case, it may take O(E) time, where E is the number of edges.</a:t>
            </a:r>
          </a:p>
          <a:p>
            <a:pPr algn="just"/>
            <a:endParaRPr lang="en-US" sz="3200" dirty="0"/>
          </a:p>
          <a:p>
            <a:pPr algn="just"/>
            <a:r>
              <a:rPr lang="en-US" sz="3200" dirty="0"/>
              <a:t>3. </a:t>
            </a:r>
            <a:r>
              <a:rPr lang="en-US" sz="3200" b="1" dirty="0"/>
              <a:t>Priority Queue Operations</a:t>
            </a:r>
            <a:r>
              <a:rPr lang="en-US" sz="3200" dirty="0"/>
              <a:t>: Dijkstra's algorithm typically employs a priority queue to efficiently select the next vertex with the smallest distance. Insertions and updates in the priority queue take O(log V) time, and in the worst case, each vertex may be inserted or updated once, resulting in a total time complexity of O(V log V).</a:t>
            </a:r>
          </a:p>
          <a:p>
            <a:pPr algn="just"/>
            <a:endParaRPr lang="en-US" sz="3200" dirty="0"/>
          </a:p>
          <a:p>
            <a:pPr algn="just"/>
            <a:r>
              <a:rPr lang="en-US" sz="3200" dirty="0"/>
              <a:t>Combining these steps, the overall time complexity of Dijkstra's algorithm is typically O((V + E) log V), which is dominated by the priority queue operations. However, in the case of a dense graph where E approaches V^2, the time complexity becomes O(V^2 log V).</a:t>
            </a:r>
          </a:p>
          <a:p>
            <a:pPr algn="just"/>
            <a:endParaRPr lang="en-US" sz="3200" dirty="0"/>
          </a:p>
          <a:p>
            <a:pPr algn="just"/>
            <a:endParaRPr lang="en-IN" sz="3200"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33157"/>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1380536" y="8764035"/>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78331">
            <a:off x="17003211" y="7049973"/>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2470566">
            <a:off x="-689627" y="-1063014"/>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8" name="TextBox 8"/>
          <p:cNvSpPr txBox="1"/>
          <p:nvPr/>
        </p:nvSpPr>
        <p:spPr>
          <a:xfrm>
            <a:off x="4201408" y="1624407"/>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Maiandra GD" panose="020E0502030308020204" pitchFamily="34" charset="0"/>
              </a:rPr>
              <a:t>Algorithm</a:t>
            </a:r>
          </a:p>
        </p:txBody>
      </p:sp>
      <p:sp>
        <p:nvSpPr>
          <p:cNvPr id="10" name="TextBox 10"/>
          <p:cNvSpPr txBox="1"/>
          <p:nvPr/>
        </p:nvSpPr>
        <p:spPr>
          <a:xfrm>
            <a:off x="14549985" y="982691"/>
            <a:ext cx="3499696" cy="782139"/>
          </a:xfrm>
          <a:prstGeom prst="rect">
            <a:avLst/>
          </a:prstGeom>
        </p:spPr>
        <p:txBody>
          <a:bodyPr lIns="0" tIns="0" rIns="0" bIns="0" rtlCol="0" anchor="t">
            <a:spAutoFit/>
          </a:bodyPr>
          <a:lstStyle/>
          <a:p>
            <a:pPr marL="0" lvl="0" indent="0" algn="ctr">
              <a:lnSpc>
                <a:spcPts val="5376"/>
              </a:lnSpc>
            </a:pPr>
            <a:r>
              <a:rPr lang="en-US" sz="4800">
                <a:solidFill>
                  <a:srgbClr val="F2E9DA"/>
                </a:solidFill>
                <a:latin typeface="Kollektif Bold"/>
              </a:rPr>
              <a:t>Chapter 1</a:t>
            </a:r>
          </a:p>
        </p:txBody>
      </p:sp>
      <p:sp>
        <p:nvSpPr>
          <p:cNvPr id="13" name="Freeform 8">
            <a:extLst>
              <a:ext uri="{FF2B5EF4-FFF2-40B4-BE49-F238E27FC236}">
                <a16:creationId xmlns:a16="http://schemas.microsoft.com/office/drawing/2014/main" id="{CA42F466-3CF4-815F-E6F8-4C24E5BC7622}"/>
              </a:ext>
            </a:extLst>
          </p:cNvPr>
          <p:cNvSpPr/>
          <p:nvPr/>
        </p:nvSpPr>
        <p:spPr>
          <a:xfrm rot="17828862">
            <a:off x="15698790" y="-1817663"/>
            <a:ext cx="4383300" cy="5195722"/>
          </a:xfrm>
          <a:custGeom>
            <a:avLst/>
            <a:gdLst/>
            <a:ahLst/>
            <a:cxnLst/>
            <a:rect l="l" t="t" r="r" b="b"/>
            <a:pathLst>
              <a:path w="4383300" h="5195722">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347C7AFF-F260-553E-DF3D-45D04FC54DCC}"/>
              </a:ext>
            </a:extLst>
          </p:cNvPr>
          <p:cNvSpPr txBox="1"/>
          <p:nvPr/>
        </p:nvSpPr>
        <p:spPr>
          <a:xfrm>
            <a:off x="1040990" y="3284919"/>
            <a:ext cx="16259372" cy="6370975"/>
          </a:xfrm>
          <a:prstGeom prst="rect">
            <a:avLst/>
          </a:prstGeom>
          <a:noFill/>
        </p:spPr>
        <p:txBody>
          <a:bodyPr wrap="square" rtlCol="0">
            <a:spAutoFit/>
          </a:bodyPr>
          <a:lstStyle/>
          <a:p>
            <a:pPr marL="457200" indent="-457200" algn="l">
              <a:buFont typeface="Arial" panose="020B0604020202020204" pitchFamily="34" charset="0"/>
              <a:buChar char="•"/>
            </a:pPr>
            <a:r>
              <a:rPr lang="en-IN" sz="3200" b="1" i="0" u="none" strike="noStrike" dirty="0">
                <a:effectLst/>
                <a:latin typeface="Söhne"/>
              </a:rPr>
              <a:t>Sort Step</a:t>
            </a:r>
            <a:r>
              <a:rPr lang="en-IN" sz="3200" b="0" i="0" u="none" strike="noStrike" dirty="0">
                <a:effectLst/>
                <a:latin typeface="Söhne"/>
              </a:rPr>
              <a:t>: Arrange all metro stations based on their positions.</a:t>
            </a:r>
          </a:p>
          <a:p>
            <a:pPr algn="l"/>
            <a:endParaRPr lang="en-IN" sz="3200" b="0" i="0" u="none" strike="noStrike" dirty="0">
              <a:effectLst/>
              <a:latin typeface="Söhne"/>
            </a:endParaRPr>
          </a:p>
          <a:p>
            <a:pPr marL="457200" indent="-457200" algn="l">
              <a:buFont typeface="Arial" panose="020B0604020202020204" pitchFamily="34" charset="0"/>
              <a:buChar char="•"/>
            </a:pPr>
            <a:r>
              <a:rPr lang="en-IN" sz="3200" b="1" i="0" u="none" strike="noStrike" dirty="0">
                <a:effectLst/>
                <a:latin typeface="Söhne"/>
              </a:rPr>
              <a:t>Base Case</a:t>
            </a:r>
            <a:r>
              <a:rPr lang="en-IN" sz="3200" b="0" i="0" u="none" strike="noStrike" dirty="0">
                <a:effectLst/>
                <a:latin typeface="Söhne"/>
              </a:rPr>
              <a:t>: If the number of metro stations is small (less than or equal to a specified threshold), employ a brute-force method to find the shortest distance. For a limited number of stations, brute force might be more efficient than the Dijkstra algorithm.</a:t>
            </a:r>
          </a:p>
          <a:p>
            <a:pPr algn="l"/>
            <a:endParaRPr lang="en-IN" sz="3200" b="0" i="0" u="none" strike="noStrike" dirty="0">
              <a:effectLst/>
              <a:latin typeface="Söhne"/>
            </a:endParaRPr>
          </a:p>
          <a:p>
            <a:pPr marL="457200" indent="-457200" algn="l">
              <a:buFont typeface="Arial" panose="020B0604020202020204" pitchFamily="34" charset="0"/>
              <a:buChar char="•"/>
            </a:pPr>
            <a:r>
              <a:rPr lang="en-IN" sz="3200" b="1" i="0" u="none" strike="noStrike" dirty="0">
                <a:effectLst/>
                <a:latin typeface="Söhne"/>
              </a:rPr>
              <a:t>Divide</a:t>
            </a:r>
            <a:r>
              <a:rPr lang="en-IN" sz="3200" b="0" i="0" u="none" strike="noStrike" dirty="0">
                <a:effectLst/>
                <a:latin typeface="Söhne"/>
              </a:rPr>
              <a:t>: Divide the sorted list of metro stations into two halves along the median. Recursively find the shortest distance between stations in each half.</a:t>
            </a:r>
          </a:p>
          <a:p>
            <a:pPr algn="l"/>
            <a:endParaRPr lang="en-IN" sz="3200" b="0" i="0" u="none" strike="noStrike" dirty="0">
              <a:effectLst/>
              <a:latin typeface="Söhne"/>
            </a:endParaRPr>
          </a:p>
          <a:p>
            <a:pPr marL="457200" indent="-457200" algn="l">
              <a:buFont typeface="Arial" panose="020B0604020202020204" pitchFamily="34" charset="0"/>
              <a:buChar char="•"/>
            </a:pPr>
            <a:r>
              <a:rPr lang="en-IN" sz="3200" b="1" i="0" u="none" strike="noStrike" dirty="0">
                <a:effectLst/>
                <a:latin typeface="Söhne"/>
              </a:rPr>
              <a:t>Conquer</a:t>
            </a:r>
            <a:r>
              <a:rPr lang="en-IN" sz="3200" b="0" i="0" u="none" strike="noStrike" dirty="0">
                <a:effectLst/>
                <a:latin typeface="Söhne"/>
              </a:rPr>
              <a:t>: After the recursive calls, obtain two sets of shortest distances from the left and right halves. Determine the minimum distance among these sets.</a:t>
            </a:r>
          </a:p>
          <a:p>
            <a:br>
              <a:rPr lang="en-IN" sz="3200" dirty="0"/>
            </a:b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48414"/>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1098565" y="8056704"/>
            <a:ext cx="3763119" cy="4460593"/>
          </a:xfrm>
          <a:custGeom>
            <a:avLst/>
            <a:gdLst/>
            <a:ahLst/>
            <a:cxnLst/>
            <a:rect l="l" t="t" r="r" b="b"/>
            <a:pathLst>
              <a:path w="3763119" h="4460593">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2470566">
            <a:off x="-1079924" y="-1617095"/>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8" name="Freeform 8"/>
          <p:cNvSpPr/>
          <p:nvPr/>
        </p:nvSpPr>
        <p:spPr>
          <a:xfrm rot="-3771138">
            <a:off x="15698790" y="-1817663"/>
            <a:ext cx="4383300" cy="5195722"/>
          </a:xfrm>
          <a:custGeom>
            <a:avLst/>
            <a:gdLst/>
            <a:ahLst/>
            <a:cxnLst/>
            <a:rect l="l" t="t" r="r" b="b"/>
            <a:pathLst>
              <a:path w="4383300" h="5195722">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028700" y="2464095"/>
            <a:ext cx="16230600" cy="5416868"/>
          </a:xfrm>
          <a:prstGeom prst="rect">
            <a:avLst/>
          </a:prstGeom>
        </p:spPr>
        <p:txBody>
          <a:bodyPr wrap="square" lIns="0" tIns="0" rIns="0" bIns="0" rtlCol="0" anchor="t">
            <a:spAutoFit/>
          </a:bodyPr>
          <a:lstStyle/>
          <a:p>
            <a:pPr marL="457200" indent="-457200" algn="l">
              <a:buFont typeface="Arial" panose="020B0604020202020204" pitchFamily="34" charset="0"/>
              <a:buChar char="•"/>
            </a:pPr>
            <a:r>
              <a:rPr lang="en-IN" sz="3200" b="1" i="0" u="none" strike="noStrike" dirty="0">
                <a:effectLst/>
                <a:latin typeface="Söhne"/>
              </a:rPr>
              <a:t>Combine</a:t>
            </a:r>
            <a:r>
              <a:rPr lang="en-IN" sz="3200" b="0" i="0" u="none" strike="noStrike" dirty="0">
                <a:effectLst/>
                <a:latin typeface="Söhne"/>
              </a:rPr>
              <a:t>: Consider the strip of width twice the minimum distance obtained so far and search for pairs of metro stations whose distance is less than this value within this strip. Sort the stations within this strip based on their positions. Scan through the sorted strip, comparing each station to its nearest </a:t>
            </a:r>
            <a:r>
              <a:rPr lang="en-IN" sz="3200" b="0" i="0" u="none" strike="noStrike" dirty="0" err="1">
                <a:effectLst/>
                <a:latin typeface="Söhne"/>
              </a:rPr>
              <a:t>neighbors</a:t>
            </a:r>
            <a:r>
              <a:rPr lang="en-IN" sz="3200" b="0" i="0" u="none" strike="noStrike" dirty="0">
                <a:effectLst/>
                <a:latin typeface="Söhne"/>
              </a:rPr>
              <a:t> and updating the minimum distance as needed.</a:t>
            </a:r>
          </a:p>
          <a:p>
            <a:pPr algn="l"/>
            <a:endParaRPr lang="en-IN" sz="3200" b="0" i="0" u="none" strike="noStrike" dirty="0">
              <a:effectLst/>
              <a:latin typeface="Söhne"/>
            </a:endParaRPr>
          </a:p>
          <a:p>
            <a:pPr algn="l"/>
            <a:endParaRPr lang="en-IN" sz="3200" dirty="0">
              <a:latin typeface="Söhne"/>
            </a:endParaRPr>
          </a:p>
          <a:p>
            <a:pPr marL="457200" indent="-457200" algn="l">
              <a:buFont typeface="Arial" panose="020B0604020202020204" pitchFamily="34" charset="0"/>
              <a:buChar char="•"/>
            </a:pPr>
            <a:r>
              <a:rPr lang="en-IN" sz="3200" b="1" i="0" u="none" strike="noStrike" dirty="0">
                <a:effectLst/>
                <a:latin typeface="Söhne"/>
              </a:rPr>
              <a:t>Return</a:t>
            </a:r>
            <a:r>
              <a:rPr lang="en-IN" sz="3200" b="0" i="0" u="none" strike="noStrike" dirty="0">
                <a:effectLst/>
                <a:latin typeface="Söhne"/>
              </a:rPr>
              <a:t>: Return the smallest distance found among the distances obtained from steps 3, 4, and 5. This algorithm utilizes the divide-and-conquer technique to efficiently find the shortest distance between metro stations. By recursively dividing the problem, combining the results, and exploiting the properties of station positions, it achieves a time complexity of O(n log n), where n is the number of metro stations.</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11494" y="525430"/>
            <a:ext cx="16230600" cy="9236140"/>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1840744" y="8892478"/>
            <a:ext cx="3763119" cy="4460593"/>
          </a:xfrm>
          <a:custGeom>
            <a:avLst/>
            <a:gdLst/>
            <a:ahLst/>
            <a:cxnLst/>
            <a:rect l="l" t="t" r="r" b="b"/>
            <a:pathLst>
              <a:path w="3763119" h="4460593">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78331">
            <a:off x="17219589" y="7724585"/>
            <a:ext cx="1946709" cy="4166110"/>
          </a:xfrm>
          <a:custGeom>
            <a:avLst/>
            <a:gdLst/>
            <a:ahLst/>
            <a:cxnLst/>
            <a:rect l="l" t="t" r="r" b="b"/>
            <a:pathLst>
              <a:path w="1946709" h="4166110">
                <a:moveTo>
                  <a:pt x="0" y="0"/>
                </a:moveTo>
                <a:lnTo>
                  <a:pt x="1946710" y="0"/>
                </a:lnTo>
                <a:lnTo>
                  <a:pt x="1946710" y="4166109"/>
                </a:lnTo>
                <a:lnTo>
                  <a:pt x="0" y="41661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2470566">
            <a:off x="-906130" y="-915090"/>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3771138">
            <a:off x="15698790" y="-1817663"/>
            <a:ext cx="4383300" cy="5195722"/>
          </a:xfrm>
          <a:custGeom>
            <a:avLst/>
            <a:gdLst/>
            <a:ahLst/>
            <a:cxnLst/>
            <a:rect l="l" t="t" r="r" b="b"/>
            <a:pathLst>
              <a:path w="4383300" h="5195722">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3173184" y="1277039"/>
            <a:ext cx="11405573" cy="1264642"/>
          </a:xfrm>
          <a:prstGeom prst="rect">
            <a:avLst/>
          </a:prstGeom>
        </p:spPr>
        <p:txBody>
          <a:bodyPr lIns="0" tIns="0" rIns="0" bIns="0" rtlCol="0" anchor="t">
            <a:spAutoFit/>
          </a:bodyPr>
          <a:lstStyle/>
          <a:p>
            <a:pPr marL="0" lvl="0" indent="0" algn="ctr">
              <a:lnSpc>
                <a:spcPts val="9744"/>
              </a:lnSpc>
            </a:pPr>
            <a:r>
              <a:rPr lang="en-US" sz="8700" dirty="0">
                <a:solidFill>
                  <a:srgbClr val="474A53"/>
                </a:solidFill>
                <a:latin typeface="Maiandra GD" panose="020E0502030308020204" pitchFamily="34" charset="0"/>
              </a:rPr>
              <a:t>Tech Stack</a:t>
            </a:r>
          </a:p>
        </p:txBody>
      </p:sp>
      <p:sp>
        <p:nvSpPr>
          <p:cNvPr id="13" name="TextBox 13"/>
          <p:cNvSpPr txBox="1"/>
          <p:nvPr/>
        </p:nvSpPr>
        <p:spPr>
          <a:xfrm>
            <a:off x="2034501" y="4244490"/>
            <a:ext cx="625156" cy="423473"/>
          </a:xfrm>
          <a:prstGeom prst="rect">
            <a:avLst/>
          </a:prstGeom>
        </p:spPr>
        <p:txBody>
          <a:bodyPr lIns="0" tIns="0" rIns="0" bIns="0" rtlCol="0" anchor="t">
            <a:spAutoFit/>
          </a:bodyPr>
          <a:lstStyle/>
          <a:p>
            <a:pPr>
              <a:lnSpc>
                <a:spcPts val="2860"/>
              </a:lnSpc>
            </a:pPr>
            <a:r>
              <a:rPr lang="en-US" sz="2600" spc="-52">
                <a:solidFill>
                  <a:srgbClr val="F2E9DA"/>
                </a:solidFill>
                <a:latin typeface="Kollektif Bold"/>
              </a:rPr>
              <a:t>01</a:t>
            </a:r>
          </a:p>
        </p:txBody>
      </p:sp>
      <p:sp>
        <p:nvSpPr>
          <p:cNvPr id="16" name="TextBox 16"/>
          <p:cNvSpPr txBox="1"/>
          <p:nvPr/>
        </p:nvSpPr>
        <p:spPr>
          <a:xfrm>
            <a:off x="2034501" y="6401357"/>
            <a:ext cx="625156" cy="423473"/>
          </a:xfrm>
          <a:prstGeom prst="rect">
            <a:avLst/>
          </a:prstGeom>
        </p:spPr>
        <p:txBody>
          <a:bodyPr lIns="0" tIns="0" rIns="0" bIns="0" rtlCol="0" anchor="t">
            <a:spAutoFit/>
          </a:bodyPr>
          <a:lstStyle/>
          <a:p>
            <a:pPr>
              <a:lnSpc>
                <a:spcPts val="2860"/>
              </a:lnSpc>
            </a:pPr>
            <a:r>
              <a:rPr lang="en-US" sz="2600" spc="-52">
                <a:solidFill>
                  <a:srgbClr val="F2E9DA"/>
                </a:solidFill>
                <a:latin typeface="Kollektif Bold"/>
              </a:rPr>
              <a:t>02</a:t>
            </a:r>
          </a:p>
        </p:txBody>
      </p:sp>
      <p:sp>
        <p:nvSpPr>
          <p:cNvPr id="19" name="TextBox 19"/>
          <p:cNvSpPr txBox="1"/>
          <p:nvPr/>
        </p:nvSpPr>
        <p:spPr>
          <a:xfrm>
            <a:off x="11752617" y="4244490"/>
            <a:ext cx="625156" cy="423473"/>
          </a:xfrm>
          <a:prstGeom prst="rect">
            <a:avLst/>
          </a:prstGeom>
        </p:spPr>
        <p:txBody>
          <a:bodyPr lIns="0" tIns="0" rIns="0" bIns="0" rtlCol="0" anchor="t">
            <a:spAutoFit/>
          </a:bodyPr>
          <a:lstStyle/>
          <a:p>
            <a:pPr>
              <a:lnSpc>
                <a:spcPts val="2860"/>
              </a:lnSpc>
            </a:pPr>
            <a:r>
              <a:rPr lang="en-US" sz="2600" spc="-52">
                <a:solidFill>
                  <a:srgbClr val="F2E9DA"/>
                </a:solidFill>
                <a:latin typeface="Kollektif Bold"/>
              </a:rPr>
              <a:t>03</a:t>
            </a:r>
          </a:p>
        </p:txBody>
      </p:sp>
      <p:sp>
        <p:nvSpPr>
          <p:cNvPr id="22" name="TextBox 22"/>
          <p:cNvSpPr txBox="1"/>
          <p:nvPr/>
        </p:nvSpPr>
        <p:spPr>
          <a:xfrm>
            <a:off x="11809261" y="6401357"/>
            <a:ext cx="625156" cy="423473"/>
          </a:xfrm>
          <a:prstGeom prst="rect">
            <a:avLst/>
          </a:prstGeom>
        </p:spPr>
        <p:txBody>
          <a:bodyPr lIns="0" tIns="0" rIns="0" bIns="0" rtlCol="0" anchor="t">
            <a:spAutoFit/>
          </a:bodyPr>
          <a:lstStyle/>
          <a:p>
            <a:pPr>
              <a:lnSpc>
                <a:spcPts val="2860"/>
              </a:lnSpc>
            </a:pPr>
            <a:r>
              <a:rPr lang="en-US" sz="2600" spc="-52">
                <a:solidFill>
                  <a:srgbClr val="F2E9DA"/>
                </a:solidFill>
                <a:latin typeface="Kollektif Bold"/>
              </a:rPr>
              <a:t>04</a:t>
            </a:r>
          </a:p>
        </p:txBody>
      </p:sp>
      <p:sp>
        <p:nvSpPr>
          <p:cNvPr id="27" name="TextBox 26">
            <a:extLst>
              <a:ext uri="{FF2B5EF4-FFF2-40B4-BE49-F238E27FC236}">
                <a16:creationId xmlns:a16="http://schemas.microsoft.com/office/drawing/2014/main" id="{22F7BD32-CB7A-676E-9011-A28BF5C17D6B}"/>
              </a:ext>
            </a:extLst>
          </p:cNvPr>
          <p:cNvSpPr txBox="1"/>
          <p:nvPr/>
        </p:nvSpPr>
        <p:spPr>
          <a:xfrm>
            <a:off x="1045906" y="3253625"/>
            <a:ext cx="16230600" cy="6494085"/>
          </a:xfrm>
          <a:prstGeom prst="rect">
            <a:avLst/>
          </a:prstGeom>
          <a:noFill/>
        </p:spPr>
        <p:txBody>
          <a:bodyPr wrap="square" rtlCol="0">
            <a:spAutoFit/>
          </a:bodyPr>
          <a:lstStyle/>
          <a:p>
            <a:pPr marL="457200" indent="-457200" algn="just">
              <a:buFont typeface="Arial" panose="020B0604020202020204" pitchFamily="34" charset="0"/>
              <a:buChar char="•"/>
            </a:pPr>
            <a:r>
              <a:rPr lang="en-IN" sz="3200" dirty="0"/>
              <a:t>1.</a:t>
            </a:r>
            <a:r>
              <a:rPr lang="en-IN" sz="3200" b="1" dirty="0"/>
              <a:t> Language</a:t>
            </a:r>
            <a:r>
              <a:rPr lang="en-IN" sz="3200" dirty="0"/>
              <a:t>: C++</a:t>
            </a:r>
          </a:p>
          <a:p>
            <a:pPr algn="just"/>
            <a:endParaRPr lang="en-IN" sz="3200" dirty="0"/>
          </a:p>
          <a:p>
            <a:pPr marL="457200" indent="-457200" algn="just">
              <a:buFont typeface="Arial" panose="020B0604020202020204" pitchFamily="34" charset="0"/>
              <a:buChar char="•"/>
            </a:pPr>
            <a:r>
              <a:rPr lang="en-IN" sz="3200" dirty="0"/>
              <a:t>2. </a:t>
            </a:r>
            <a:r>
              <a:rPr lang="en-IN" sz="3200" b="1" dirty="0"/>
              <a:t>Libraries</a:t>
            </a:r>
            <a:r>
              <a:rPr lang="en-IN" sz="3200" dirty="0"/>
              <a:t>:</a:t>
            </a:r>
          </a:p>
          <a:p>
            <a:pPr algn="just"/>
            <a:r>
              <a:rPr lang="en-IN" sz="3200" dirty="0"/>
              <a:t>       - &lt;iostream&gt;: Standard input-output stream library for C++.</a:t>
            </a:r>
          </a:p>
          <a:p>
            <a:pPr algn="just"/>
            <a:r>
              <a:rPr lang="en-IN" sz="3200" dirty="0"/>
              <a:t>       - &lt;string&gt;: Standard string library for C++.</a:t>
            </a:r>
          </a:p>
          <a:p>
            <a:pPr algn="just"/>
            <a:r>
              <a:rPr lang="en-IN" sz="3200" dirty="0"/>
              <a:t>       - &lt;</a:t>
            </a:r>
            <a:r>
              <a:rPr lang="en-IN" sz="3200" dirty="0" err="1"/>
              <a:t>climits</a:t>
            </a:r>
            <a:r>
              <a:rPr lang="en-IN" sz="3200" dirty="0"/>
              <a:t>&gt;: Standard library that provides constants for representing the limits of integral types.</a:t>
            </a:r>
          </a:p>
          <a:p>
            <a:pPr algn="just"/>
            <a:endParaRPr lang="en-IN" sz="3200" dirty="0"/>
          </a:p>
          <a:p>
            <a:pPr marL="457200" indent="-457200" algn="just">
              <a:buFont typeface="Arial" panose="020B0604020202020204" pitchFamily="34" charset="0"/>
              <a:buChar char="•"/>
            </a:pPr>
            <a:r>
              <a:rPr lang="en-IN" sz="3200" dirty="0"/>
              <a:t>3. </a:t>
            </a:r>
            <a:r>
              <a:rPr lang="en-IN" sz="3200" b="1" dirty="0"/>
              <a:t>Tools</a:t>
            </a:r>
            <a:r>
              <a:rPr lang="en-IN" sz="3200" dirty="0"/>
              <a:t>:</a:t>
            </a:r>
          </a:p>
          <a:p>
            <a:pPr algn="just"/>
            <a:r>
              <a:rPr lang="en-IN" sz="3200" dirty="0"/>
              <a:t>        - IDE/Text Editor: The code might have been written using any text editor 	or integrated development environment (IDE) that supports C++ 	development.</a:t>
            </a:r>
          </a:p>
          <a:p>
            <a:pPr algn="just"/>
            <a:r>
              <a:rPr lang="en-IN" sz="3200" dirty="0"/>
              <a:t>         - Compiler: A C++ compiler is needed to compile and run the code. Common choices include GCC, Clang, or Microsoft Visual C++ Compiler.</a:t>
            </a:r>
          </a:p>
        </p:txBody>
      </p:sp>
    </p:spTree>
    <p:extLst>
      <p:ext uri="{BB962C8B-B14F-4D97-AF65-F5344CB8AC3E}">
        <p14:creationId xmlns:p14="http://schemas.microsoft.com/office/powerpoint/2010/main" val="26303769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170441" y="762272"/>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922396" y="8368099"/>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6" name="Freeform 6"/>
          <p:cNvSpPr/>
          <p:nvPr/>
        </p:nvSpPr>
        <p:spPr>
          <a:xfrm rot="-78331">
            <a:off x="16208387" y="7489474"/>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2470566">
            <a:off x="-861661" y="-1830818"/>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14549985" y="982691"/>
            <a:ext cx="3499696" cy="782139"/>
          </a:xfrm>
          <a:prstGeom prst="rect">
            <a:avLst/>
          </a:prstGeom>
        </p:spPr>
        <p:txBody>
          <a:bodyPr lIns="0" tIns="0" rIns="0" bIns="0" rtlCol="0" anchor="t">
            <a:spAutoFit/>
          </a:bodyPr>
          <a:lstStyle/>
          <a:p>
            <a:pPr marL="0" lvl="0" indent="0" algn="ctr">
              <a:lnSpc>
                <a:spcPts val="5376"/>
              </a:lnSpc>
            </a:pPr>
            <a:r>
              <a:rPr lang="en-US" sz="4800">
                <a:solidFill>
                  <a:srgbClr val="F2E9DA"/>
                </a:solidFill>
                <a:latin typeface="Kollektif Bold"/>
              </a:rPr>
              <a:t>Chapter 2</a:t>
            </a:r>
          </a:p>
        </p:txBody>
      </p:sp>
      <p:sp>
        <p:nvSpPr>
          <p:cNvPr id="13" name="TextBox 12">
            <a:extLst>
              <a:ext uri="{FF2B5EF4-FFF2-40B4-BE49-F238E27FC236}">
                <a16:creationId xmlns:a16="http://schemas.microsoft.com/office/drawing/2014/main" id="{5A398BA6-797B-A333-FAEB-D30195F484D8}"/>
              </a:ext>
            </a:extLst>
          </p:cNvPr>
          <p:cNvSpPr txBox="1"/>
          <p:nvPr/>
        </p:nvSpPr>
        <p:spPr>
          <a:xfrm>
            <a:off x="1676400" y="1104900"/>
            <a:ext cx="15544800" cy="6001643"/>
          </a:xfrm>
          <a:prstGeom prst="rect">
            <a:avLst/>
          </a:prstGeom>
          <a:noFill/>
        </p:spPr>
        <p:txBody>
          <a:bodyPr wrap="square" rtlCol="0">
            <a:spAutoFit/>
          </a:bodyPr>
          <a:lstStyle/>
          <a:p>
            <a:pPr marL="457200" indent="-457200" algn="just">
              <a:buFont typeface="Arial" panose="020B0604020202020204" pitchFamily="34" charset="0"/>
              <a:buChar char="•"/>
            </a:pPr>
            <a:r>
              <a:rPr lang="en-IN" sz="3200" b="1" dirty="0"/>
              <a:t>4. ANSI Escape Codes</a:t>
            </a:r>
            <a:r>
              <a:rPr lang="en-IN" sz="3200" dirty="0"/>
              <a:t>: These are used for text </a:t>
            </a:r>
            <a:r>
              <a:rPr lang="en-IN" sz="3200" dirty="0" err="1"/>
              <a:t>coloring</a:t>
            </a:r>
            <a:r>
              <a:rPr lang="en-IN" sz="3200" dirty="0"/>
              <a:t> in the terminal output. They are not specific to C++, but rather a feature supported by most terminals.</a:t>
            </a:r>
          </a:p>
          <a:p>
            <a:pPr marL="457200" indent="-457200" algn="just">
              <a:buFont typeface="Arial" panose="020B0604020202020204" pitchFamily="34" charset="0"/>
              <a:buChar char="•"/>
            </a:pPr>
            <a:endParaRPr lang="en-IN" sz="3200" dirty="0"/>
          </a:p>
          <a:p>
            <a:pPr marL="457200" indent="-457200" algn="just">
              <a:buFont typeface="Arial" panose="020B0604020202020204" pitchFamily="34" charset="0"/>
              <a:buChar char="•"/>
            </a:pPr>
            <a:r>
              <a:rPr lang="en-IN" sz="3200" b="1" dirty="0"/>
              <a:t>5</a:t>
            </a:r>
            <a:r>
              <a:rPr lang="en-IN" sz="3200" dirty="0"/>
              <a:t>. </a:t>
            </a:r>
            <a:r>
              <a:rPr lang="en-IN" sz="3200" b="1" dirty="0"/>
              <a:t>Data Structures and Algorithms</a:t>
            </a:r>
            <a:r>
              <a:rPr lang="en-IN" sz="3200" dirty="0"/>
              <a:t>:</a:t>
            </a:r>
          </a:p>
          <a:p>
            <a:pPr algn="just"/>
            <a:r>
              <a:rPr lang="en-IN" sz="3200" dirty="0"/>
              <a:t>  </a:t>
            </a:r>
          </a:p>
          <a:p>
            <a:pPr marL="285750" indent="-285750" algn="just">
              <a:buFont typeface="Wingdings" panose="05000000000000000000" pitchFamily="2" charset="2"/>
              <a:buChar char="q"/>
            </a:pPr>
            <a:r>
              <a:rPr lang="en-IN" sz="3200" dirty="0"/>
              <a:t>   - Dijkstra's Algorithm: Used for finding the shortest path in the graph.</a:t>
            </a:r>
          </a:p>
          <a:p>
            <a:pPr marL="285750" indent="-285750" algn="just">
              <a:buFont typeface="Wingdings" panose="05000000000000000000" pitchFamily="2" charset="2"/>
              <a:buChar char="q"/>
            </a:pPr>
            <a:r>
              <a:rPr lang="en-IN" sz="3200" dirty="0"/>
              <a:t>   - Arrays: Used to represent the graph, distances, and status of vertices.</a:t>
            </a:r>
          </a:p>
          <a:p>
            <a:pPr marL="285750" indent="-285750" algn="just">
              <a:buFont typeface="Wingdings" panose="05000000000000000000" pitchFamily="2" charset="2"/>
              <a:buChar char="q"/>
            </a:pPr>
            <a:r>
              <a:rPr lang="en-IN" sz="3200" dirty="0"/>
              <a:t>   - Boolean arrays: Used to keep track of visited vertices.</a:t>
            </a:r>
          </a:p>
          <a:p>
            <a:pPr marL="285750" indent="-285750" algn="just">
              <a:buFont typeface="Wingdings" panose="05000000000000000000" pitchFamily="2" charset="2"/>
              <a:buChar char="q"/>
            </a:pPr>
            <a:endParaRPr lang="en-IN" sz="3200" dirty="0"/>
          </a:p>
          <a:p>
            <a:pPr marL="285750" indent="-285750" algn="just">
              <a:buFont typeface="Wingdings" panose="05000000000000000000" pitchFamily="2" charset="2"/>
              <a:buChar char="q"/>
            </a:pPr>
            <a:r>
              <a:rPr lang="en-IN" sz="3200" dirty="0"/>
              <a:t>Overall, this tech stack is common for C++ programming and is suitable for implementing algorithms, data structures, and system-level programming.</a:t>
            </a:r>
          </a:p>
          <a:p>
            <a:endParaRPr lang="en-US" sz="3200" dirty="0"/>
          </a:p>
        </p:txBody>
      </p:sp>
    </p:spTree>
    <p:extLst>
      <p:ext uri="{BB962C8B-B14F-4D97-AF65-F5344CB8AC3E}">
        <p14:creationId xmlns:p14="http://schemas.microsoft.com/office/powerpoint/2010/main" val="15213972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1791</Words>
  <Application>Microsoft Office PowerPoint</Application>
  <PresentationFormat>Custom</PresentationFormat>
  <Paragraphs>152</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Calibri</vt:lpstr>
      <vt:lpstr>Bookman Old Style</vt:lpstr>
      <vt:lpstr>Kollektif Bold</vt:lpstr>
      <vt:lpstr>Maiandra GD</vt:lpstr>
      <vt:lpstr>Wingdings</vt:lpstr>
      <vt:lpstr>Kollektif</vt:lpstr>
      <vt:lpstr>Arial</vt:lpstr>
      <vt:lpstr>Söhne</vt:lpstr>
      <vt:lpstr>Jokerman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KUMAR</dc:creator>
  <cp:lastModifiedBy>Harshit Nadar</cp:lastModifiedBy>
  <cp:revision>12</cp:revision>
  <cp:lastPrinted>2024-03-12T18:32:33Z</cp:lastPrinted>
  <dcterms:created xsi:type="dcterms:W3CDTF">2006-08-16T00:00:00Z</dcterms:created>
  <dcterms:modified xsi:type="dcterms:W3CDTF">2024-03-13T09:06:35Z</dcterms:modified>
  <dc:identifier>DAF-2lzJgxo</dc:identifier>
</cp:coreProperties>
</file>