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6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7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2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4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6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3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9D0B52-73E7-40E7-9328-02C6D824632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C14E96-CE35-4076-B1FE-645E5E162C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902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2B6D-6A95-E5D9-704F-06B4464B2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Fine-Tuning or Retrieval?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5D31-DEF2-D21A-D8E7-A0A2E674A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251960"/>
            <a:ext cx="10921831" cy="17373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Agnidipto Sinha</a:t>
            </a:r>
          </a:p>
          <a:p>
            <a:pPr algn="ctr"/>
            <a:r>
              <a:rPr lang="en-US" dirty="0">
                <a:latin typeface="Abadi" panose="020F0502020204030204" pitchFamily="34" charset="0"/>
              </a:rPr>
              <a:t>UIN: 656951369</a:t>
            </a:r>
          </a:p>
          <a:p>
            <a:pPr algn="ctr"/>
            <a:endParaRPr lang="en-US" dirty="0">
              <a:latin typeface="Abadi" panose="020F0502020204030204" pitchFamily="34" charset="0"/>
            </a:endParaRPr>
          </a:p>
          <a:p>
            <a:pPr algn="ctr"/>
            <a:r>
              <a:rPr lang="en-US" dirty="0">
                <a:latin typeface="Abadi" panose="020F0502020204030204" pitchFamily="34" charset="0"/>
              </a:rPr>
              <a:t>Pratyay Banerjee</a:t>
            </a:r>
          </a:p>
          <a:p>
            <a:pPr algn="ctr"/>
            <a:r>
              <a:rPr lang="en-US" dirty="0">
                <a:latin typeface="Abadi" panose="020F0502020204030204" pitchFamily="34" charset="0"/>
              </a:rPr>
              <a:t>UIN: 657166077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28911-17EC-64FC-6F2B-17782D88F370}"/>
              </a:ext>
            </a:extLst>
          </p:cNvPr>
          <p:cNvSpPr txBox="1"/>
          <p:nvPr/>
        </p:nvSpPr>
        <p:spPr>
          <a:xfrm>
            <a:off x="581191" y="3346704"/>
            <a:ext cx="1092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Comparing Knowledge Injection in LLMs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24BC-501A-ED79-9326-391E3E34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Mistral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A2C642-3718-C464-DB1A-D53F25461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47" y="2676833"/>
            <a:ext cx="3742580" cy="31242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41E1B1-8BB9-019A-A382-121AA66AA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3" y="2575704"/>
            <a:ext cx="3815276" cy="32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EF5-FA73-1A83-3B6B-66E7B15B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77BA-6585-5DAC-5AB6-777F82A2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Retrieval method/algorithm: FAISS</a:t>
            </a:r>
          </a:p>
          <a:p>
            <a:r>
              <a:rPr lang="en-IN" dirty="0"/>
              <a:t>Embeddings used: BAAI/</a:t>
            </a:r>
            <a:r>
              <a:rPr lang="en-IN" dirty="0" err="1"/>
              <a:t>bge</a:t>
            </a:r>
            <a:r>
              <a:rPr lang="en-IN" dirty="0"/>
              <a:t>-large-</a:t>
            </a:r>
            <a:r>
              <a:rPr lang="en-IN" dirty="0" err="1"/>
              <a:t>en</a:t>
            </a:r>
            <a:endParaRPr lang="en-IN" dirty="0"/>
          </a:p>
          <a:p>
            <a:r>
              <a:rPr lang="en-IN" dirty="0"/>
              <a:t>Number of documents to be retrieved: 3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08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2CCC69-FACD-FB8E-85D8-E7E7CBBDC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435" y="731686"/>
            <a:ext cx="8975130" cy="53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2FBF-B652-C479-D887-289833D6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685801"/>
            <a:ext cx="10593291" cy="1088136"/>
          </a:xfrm>
        </p:spPr>
        <p:txBody>
          <a:bodyPr/>
          <a:lstStyle/>
          <a:p>
            <a:pPr algn="ctr"/>
            <a:r>
              <a:rPr lang="en-IN" dirty="0"/>
              <a:t>Fine-tune vs RAG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92B75-841F-6C26-0C56-41F7228E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764" y="2203616"/>
            <a:ext cx="6748471" cy="40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A09E-B214-F30E-FF33-C1115CE2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658369"/>
            <a:ext cx="11164823" cy="1106424"/>
          </a:xfrm>
        </p:spPr>
        <p:txBody>
          <a:bodyPr/>
          <a:lstStyle/>
          <a:p>
            <a:pPr algn="ctr"/>
            <a:r>
              <a:rPr lang="en-IN" dirty="0"/>
              <a:t>Fine-Tune vs FT+RAG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BD6B56-8B9A-593B-D55E-39FE9B489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783" y="2295056"/>
            <a:ext cx="6876433" cy="41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2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2A4-A2B4-5A48-4C0F-55D77101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31173"/>
            <a:ext cx="10018713" cy="1260467"/>
          </a:xfrm>
        </p:spPr>
        <p:txBody>
          <a:bodyPr/>
          <a:lstStyle/>
          <a:p>
            <a:pPr algn="ctr"/>
            <a:r>
              <a:rPr lang="en-IN" dirty="0"/>
              <a:t>RAG vs FT+RAG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80C3F7-8D2A-4F84-6519-4FF88F8EA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487" y="2304200"/>
            <a:ext cx="6633025" cy="39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21A8-AA5B-2128-CF74-8B73762B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0" y="676655"/>
            <a:ext cx="10018713" cy="1033273"/>
          </a:xfrm>
        </p:spPr>
        <p:txBody>
          <a:bodyPr/>
          <a:lstStyle/>
          <a:p>
            <a:pPr algn="ctr"/>
            <a:r>
              <a:rPr lang="en-IN" dirty="0"/>
              <a:t>New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7937A-6DAF-BFE8-8228-C1748183C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87" y="2221904"/>
            <a:ext cx="7004025" cy="42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7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472E-61A6-9723-87D9-AB695E95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4B5F-2B64-C7E4-1FA1-E3F397F0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4560"/>
            <a:ext cx="10921832" cy="3596641"/>
          </a:xfrm>
        </p:spPr>
        <p:txBody>
          <a:bodyPr anchor="t"/>
          <a:lstStyle/>
          <a:p>
            <a:r>
              <a:rPr lang="en-IN" dirty="0"/>
              <a:t>Fine-Tuned model took less time to predict output in every scenario.</a:t>
            </a:r>
          </a:p>
          <a:p>
            <a:r>
              <a:rPr lang="en-IN" dirty="0"/>
              <a:t>FT+RAG model was faster than the Base Model under the same specs (T4 GPU).</a:t>
            </a:r>
          </a:p>
        </p:txBody>
      </p:sp>
    </p:spTree>
    <p:extLst>
      <p:ext uri="{BB962C8B-B14F-4D97-AF65-F5344CB8AC3E}">
        <p14:creationId xmlns:p14="http://schemas.microsoft.com/office/powerpoint/2010/main" val="407029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C00-D598-7218-56E8-45A14054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1991-98F4-9884-C863-3AA1E456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Providing Mistral with Context (RAG) made it give additional unnecessary details. </a:t>
            </a:r>
          </a:p>
          <a:p>
            <a:r>
              <a:rPr lang="en-IN" dirty="0"/>
              <a:t>It generated new questions with choices, and provided answers to them as well.</a:t>
            </a:r>
          </a:p>
          <a:p>
            <a:r>
              <a:rPr lang="en-IN" dirty="0"/>
              <a:t>Fine-Tuned model gave less unnecessary text output when it was paired with RAG compared to Base Model.</a:t>
            </a:r>
          </a:p>
        </p:txBody>
      </p:sp>
    </p:spTree>
    <p:extLst>
      <p:ext uri="{BB962C8B-B14F-4D97-AF65-F5344CB8AC3E}">
        <p14:creationId xmlns:p14="http://schemas.microsoft.com/office/powerpoint/2010/main" val="222551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577E-6365-8ECA-7BB2-35543F94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8F4B-4874-96E8-AEB4-38681640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Base Model performs the poorest.</a:t>
            </a:r>
          </a:p>
          <a:p>
            <a:r>
              <a:rPr lang="en-IN" dirty="0"/>
              <a:t>RAG is an improvement over the Base Model.</a:t>
            </a:r>
          </a:p>
          <a:p>
            <a:r>
              <a:rPr lang="en-IN" dirty="0"/>
              <a:t>Fine-Tuning performs the same on Validation, but performs better during Testing.</a:t>
            </a:r>
          </a:p>
          <a:p>
            <a:r>
              <a:rPr lang="en-IN" dirty="0"/>
              <a:t>RAG + Fine-Tuning is unpredictable and does not improve the Fine-Tuned model’s performance.</a:t>
            </a:r>
          </a:p>
          <a:p>
            <a:r>
              <a:rPr lang="en-IN" dirty="0"/>
              <a:t>RAG is good for predicting known data, much more than unknown data.</a:t>
            </a:r>
          </a:p>
        </p:txBody>
      </p:sp>
    </p:spTree>
    <p:extLst>
      <p:ext uri="{BB962C8B-B14F-4D97-AF65-F5344CB8AC3E}">
        <p14:creationId xmlns:p14="http://schemas.microsoft.com/office/powerpoint/2010/main" val="28828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78B6-DB3E-BFF9-DDE3-71E4B5F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685801"/>
            <a:ext cx="11173967" cy="1069847"/>
          </a:xfrm>
        </p:spPr>
        <p:txBody>
          <a:bodyPr/>
          <a:lstStyle/>
          <a:p>
            <a:r>
              <a:rPr lang="en-IN" dirty="0"/>
              <a:t>Paper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04ACEF-F75E-B406-4D2F-64F472A0C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632" y="2011441"/>
            <a:ext cx="107241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Injecting new factual knowledge into LLMs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 compared: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Fine-Tuning (FT)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3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0717-3121-3495-874A-CE6303DB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8" y="2552700"/>
            <a:ext cx="10908664" cy="1752599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39BC-A610-65B1-2472-B9A3D6B50491}"/>
              </a:ext>
            </a:extLst>
          </p:cNvPr>
          <p:cNvSpPr txBox="1"/>
          <p:nvPr/>
        </p:nvSpPr>
        <p:spPr>
          <a:xfrm>
            <a:off x="2836164" y="3337560"/>
            <a:ext cx="6519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4D1434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63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C7F2-D230-0839-A0C8-D54EB668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Injection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97E0-CCBC-C4D8-4002-F4ADA4B2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Define question set Q and knowledge base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Seek transformation M′=F(M,B) such that accuracy L(M′,Q)&gt;L(M,Q)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FT:</a:t>
            </a:r>
            <a:r>
              <a:rPr lang="en-IN" dirty="0"/>
              <a:t>  = continue LM training on BBB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RAG:</a:t>
            </a:r>
            <a:r>
              <a:rPr lang="en-IN" dirty="0"/>
              <a:t> FFF = retrieve top-KKK chunks from BBB and prepend to query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4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A565-D286-2914-E05A-9C6EB90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62A5-B91D-E1B4-6F2D-3ABBD383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8567"/>
            <a:ext cx="10921831" cy="353263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MMLU Subsets:</a:t>
            </a:r>
            <a:r>
              <a:rPr lang="en-IN" dirty="0"/>
              <a:t> Anatomy, Astronomy, Biology, Chemistry, Prehistory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Knowledge Base:</a:t>
            </a:r>
            <a:r>
              <a:rPr lang="en-IN" dirty="0"/>
              <a:t> Wikipedia articles chunked (256 tokens) via </a:t>
            </a:r>
            <a:r>
              <a:rPr lang="en-IN" dirty="0" err="1"/>
              <a:t>wikiextractor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Current-Events MCQs:</a:t>
            </a: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GPT-4 generated 910 Qs from Wiki events (Aug–Nov 2023)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Human verification for correctness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Note:</a:t>
            </a:r>
            <a:r>
              <a:rPr lang="en-IN" dirty="0"/>
              <a:t> We use only Astronomy subset for our Mistral runs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2F68-D6D0-5EB1-9A03-ADC412F9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Reproduction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1058-19A9-11F7-E01F-282B56C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Mistral-7B-Instruct-v0.2 (4-bit quantized +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LoRA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 </a:t>
            </a:r>
          </a:p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 evaluated:</a:t>
            </a:r>
          </a:p>
          <a:p>
            <a:pPr lvl="1"/>
            <a:r>
              <a:rPr lang="en-US" dirty="0"/>
              <a:t>1. FT only (</a:t>
            </a:r>
            <a:r>
              <a:rPr lang="en-US" dirty="0" err="1"/>
              <a:t>LoRA</a:t>
            </a:r>
            <a:r>
              <a:rPr lang="en-US" dirty="0"/>
              <a:t> adapters)  </a:t>
            </a:r>
          </a:p>
          <a:p>
            <a:pPr lvl="1"/>
            <a:r>
              <a:rPr lang="en-US" dirty="0"/>
              <a:t>2. RAG only (K=3 retrieved chunks)  </a:t>
            </a:r>
          </a:p>
          <a:p>
            <a:pPr lvl="1"/>
            <a:r>
              <a:rPr lang="en-US" dirty="0"/>
              <a:t>3. FT + RAG </a:t>
            </a:r>
          </a:p>
          <a:p>
            <a:r>
              <a:rPr lang="en-IN" dirty="0"/>
              <a:t>Dataset: Astronomy validation &amp; test sets  from MMLU</a:t>
            </a:r>
          </a:p>
          <a:p>
            <a:r>
              <a:rPr lang="en-IN" dirty="0"/>
              <a:t>Training Data: Scraped Wikipedia</a:t>
            </a:r>
          </a:p>
          <a:p>
            <a:r>
              <a:rPr lang="en-IN" dirty="0"/>
              <a:t>Metric: MCQ accuracy via log-prob sum scoring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25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2BBA-63A8-5E49-C096-5C3EDB0E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CB06-B73E-7DE8-9168-2574D53F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Gathered MMLU Validation and Test Dataset (JSON Format)</a:t>
            </a:r>
          </a:p>
          <a:p>
            <a:r>
              <a:rPr lang="en-IN" dirty="0"/>
              <a:t>Identified key topics.</a:t>
            </a:r>
          </a:p>
          <a:p>
            <a:r>
              <a:rPr lang="en-IN" dirty="0"/>
              <a:t>Scraped 47 Wikipedia pages based on topics.</a:t>
            </a:r>
          </a:p>
          <a:p>
            <a:r>
              <a:rPr lang="en-IN" dirty="0"/>
              <a:t>Created 5 Multiple Choice Questions per subheading in each page. (JSON Format) via GPT-4.</a:t>
            </a:r>
          </a:p>
        </p:txBody>
      </p:sp>
    </p:spTree>
    <p:extLst>
      <p:ext uri="{BB962C8B-B14F-4D97-AF65-F5344CB8AC3E}">
        <p14:creationId xmlns:p14="http://schemas.microsoft.com/office/powerpoint/2010/main" val="510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907F-B133-FC2E-9091-511960F8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3436-BF51-DE4E-785B-5F15D7F3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2575"/>
            <a:ext cx="10921831" cy="3468625"/>
          </a:xfrm>
        </p:spPr>
        <p:txBody>
          <a:bodyPr anchor="t">
            <a:normAutofit/>
          </a:bodyPr>
          <a:lstStyle/>
          <a:p>
            <a:r>
              <a:rPr lang="en-IN" dirty="0"/>
              <a:t>FT setup:  </a:t>
            </a:r>
          </a:p>
          <a:p>
            <a:pPr lvl="1"/>
            <a:r>
              <a:rPr lang="en-IN" dirty="0"/>
              <a:t>Learning rate 2e-5, per-device batch 4, grad-</a:t>
            </a:r>
            <a:r>
              <a:rPr lang="en-IN" dirty="0" err="1"/>
              <a:t>accum</a:t>
            </a:r>
            <a:r>
              <a:rPr lang="en-IN" dirty="0"/>
              <a:t> 8, epochs 3  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LoRA</a:t>
            </a:r>
            <a:r>
              <a:rPr lang="en-IN" dirty="0"/>
              <a:t> adapters on all transformer layers  </a:t>
            </a:r>
          </a:p>
          <a:p>
            <a:r>
              <a:rPr lang="en-IN" dirty="0"/>
              <a:t>RAG setup:  </a:t>
            </a:r>
          </a:p>
          <a:p>
            <a:pPr lvl="1"/>
            <a:r>
              <a:rPr lang="en-IN" dirty="0"/>
              <a:t>  – </a:t>
            </a:r>
            <a:r>
              <a:rPr lang="en-IN" dirty="0" err="1"/>
              <a:t>bge</a:t>
            </a:r>
            <a:r>
              <a:rPr lang="en-IN" dirty="0"/>
              <a:t>-large-</a:t>
            </a:r>
            <a:r>
              <a:rPr lang="en-IN" dirty="0" err="1"/>
              <a:t>en</a:t>
            </a:r>
            <a:r>
              <a:rPr lang="en-IN" dirty="0"/>
              <a:t> embeddings, FAISS index, K=3  </a:t>
            </a:r>
          </a:p>
        </p:txBody>
      </p:sp>
    </p:spTree>
    <p:extLst>
      <p:ext uri="{BB962C8B-B14F-4D97-AF65-F5344CB8AC3E}">
        <p14:creationId xmlns:p14="http://schemas.microsoft.com/office/powerpoint/2010/main" val="164583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D474-D666-F59B-EDD3-C09E7C42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364-337F-4148-2A3B-502A311C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5613"/>
            <a:ext cx="9880330" cy="3775587"/>
          </a:xfrm>
        </p:spPr>
        <p:txBody>
          <a:bodyPr>
            <a:normAutofit/>
          </a:bodyPr>
          <a:lstStyle/>
          <a:p>
            <a:r>
              <a:rPr lang="en-US" sz="1600" dirty="0"/>
              <a:t>For each question, form the prompt:   “Q: &lt;question text&gt;\</a:t>
            </a:r>
            <a:r>
              <a:rPr lang="en-US" sz="1600" dirty="0" err="1"/>
              <a:t>nA</a:t>
            </a:r>
            <a:r>
              <a:rPr lang="en-US" sz="1600" dirty="0"/>
              <a:t>:”</a:t>
            </a:r>
          </a:p>
          <a:p>
            <a:r>
              <a:rPr lang="en-US" sz="1600" dirty="0"/>
              <a:t> For each answer choice:  </a:t>
            </a:r>
          </a:p>
          <a:p>
            <a:pPr marL="0" indent="0">
              <a:buNone/>
            </a:pPr>
            <a:r>
              <a:rPr lang="en-US" sz="1600" dirty="0"/>
              <a:t>	  – Append it to the prompt at the token level  </a:t>
            </a:r>
          </a:p>
          <a:p>
            <a:pPr marL="0" indent="0">
              <a:buNone/>
            </a:pPr>
            <a:r>
              <a:rPr lang="en-US" sz="1600" dirty="0"/>
              <a:t>	– Run the concatenated tokens through the model  </a:t>
            </a:r>
          </a:p>
          <a:p>
            <a:pPr marL="0" indent="0">
              <a:buNone/>
            </a:pPr>
            <a:r>
              <a:rPr lang="en-US" sz="1600" dirty="0"/>
              <a:t>	– Compute the sum of log-probabilities assigned to the answer tokens</a:t>
            </a:r>
          </a:p>
          <a:p>
            <a:r>
              <a:rPr lang="en-US" sz="1600" dirty="0"/>
              <a:t>Select the choice with the highest total log-probability as the model’s prediction</a:t>
            </a:r>
          </a:p>
          <a:p>
            <a:endParaRPr lang="en-US" sz="1600" dirty="0"/>
          </a:p>
          <a:p>
            <a:r>
              <a:rPr lang="en-US" sz="1600" dirty="0"/>
              <a:t> Compute accuracy = (number of correct predictions) / (total questions)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534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57D475-1846-EB07-DE1A-ABAFA861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560" y="505937"/>
            <a:ext cx="4847305" cy="5777461"/>
          </a:xfrm>
        </p:spPr>
      </p:pic>
    </p:spTree>
    <p:extLst>
      <p:ext uri="{BB962C8B-B14F-4D97-AF65-F5344CB8AC3E}">
        <p14:creationId xmlns:p14="http://schemas.microsoft.com/office/powerpoint/2010/main" val="9575748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136</TotalTime>
  <Words>566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Gill Sans MT</vt:lpstr>
      <vt:lpstr>Wingdings</vt:lpstr>
      <vt:lpstr>Wingdings 2</vt:lpstr>
      <vt:lpstr>Dividend</vt:lpstr>
      <vt:lpstr>Fine-Tuning or Retrieval? </vt:lpstr>
      <vt:lpstr>Paper Overview</vt:lpstr>
      <vt:lpstr>Knowledge Injection Framework</vt:lpstr>
      <vt:lpstr>Dataset Construction</vt:lpstr>
      <vt:lpstr>Our Reproduction Scope</vt:lpstr>
      <vt:lpstr>Training Data Collection </vt:lpstr>
      <vt:lpstr>Implementation Details</vt:lpstr>
      <vt:lpstr>Evaluation Method</vt:lpstr>
      <vt:lpstr>PowerPoint Presentation</vt:lpstr>
      <vt:lpstr>Finetuning Mistral</vt:lpstr>
      <vt:lpstr>RAG</vt:lpstr>
      <vt:lpstr>PowerPoint Presentation</vt:lpstr>
      <vt:lpstr>Fine-tune vs RAG</vt:lpstr>
      <vt:lpstr>Fine-Tune vs FT+RAG</vt:lpstr>
      <vt:lpstr>RAG vs FT+RAG</vt:lpstr>
      <vt:lpstr>New Findings</vt:lpstr>
      <vt:lpstr>New Findings</vt:lpstr>
      <vt:lpstr>Challenges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Pratyay Banerjee</dc:creator>
  <cp:lastModifiedBy>Agnidipto Sinha</cp:lastModifiedBy>
  <cp:revision>23</cp:revision>
  <dcterms:created xsi:type="dcterms:W3CDTF">2025-04-28T01:14:31Z</dcterms:created>
  <dcterms:modified xsi:type="dcterms:W3CDTF">2025-04-30T07:35:23Z</dcterms:modified>
</cp:coreProperties>
</file>