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4.xml" ContentType="application/vnd.openxmlformats-officedocument.presentationml.notesSlide+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notesSlides/notesSlide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8.xml" ContentType="application/vnd.openxmlformats-officedocument.presentationml.notesSlide+xml"/>
  <Override PartName="/ppt/tags/tag42.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0.xml" ContentType="application/vnd.openxmlformats-officedocument.presentationml.notesSlide+xml"/>
  <Override PartName="/ppt/tags/tag45.xml" ContentType="application/vnd.openxmlformats-officedocument.presentationml.tags+xml"/>
  <Override PartName="/ppt/notesSlides/notesSlide11.xml" ContentType="application/vnd.openxmlformats-officedocument.presentationml.notesSlide+xml"/>
  <Override PartName="/ppt/tags/tag46.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15"/>
  </p:notesMasterIdLst>
  <p:handoutMasterIdLst>
    <p:handoutMasterId r:id="rId16"/>
  </p:handoutMasterIdLst>
  <p:sldIdLst>
    <p:sldId id="256" r:id="rId2"/>
    <p:sldId id="257" r:id="rId3"/>
    <p:sldId id="271" r:id="rId4"/>
    <p:sldId id="260" r:id="rId5"/>
    <p:sldId id="258" r:id="rId6"/>
    <p:sldId id="262" r:id="rId7"/>
    <p:sldId id="261" r:id="rId8"/>
    <p:sldId id="269" r:id="rId9"/>
    <p:sldId id="263" r:id="rId10"/>
    <p:sldId id="270" r:id="rId11"/>
    <p:sldId id="264" r:id="rId12"/>
    <p:sldId id="268" r:id="rId13"/>
    <p:sldId id="266" r:id="rId14"/>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l Pitera" initials="PP" lastIdx="1" clrIdx="0">
    <p:extLst>
      <p:ext uri="{19B8F6BF-5375-455C-9EA6-DF929625EA0E}">
        <p15:presenceInfo xmlns:p15="http://schemas.microsoft.com/office/powerpoint/2012/main" userId="S-1-5-21-111144332-1579889163-3787059272-2150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4" d="100"/>
          <a:sy n="94"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328042328042298E-2"/>
          <c:y val="0.104651162790698"/>
          <c:w val="0.93650793650793596"/>
          <c:h val="0.290697674418605"/>
        </c:manualLayout>
      </c:layout>
      <c:lineChart>
        <c:grouping val="standard"/>
        <c:varyColors val="0"/>
        <c:ser>
          <c:idx val="0"/>
          <c:order val="0"/>
          <c:tx>
            <c:strRef>
              <c:f>Sheet1!$A$2</c:f>
              <c:strCache>
                <c:ptCount val="1"/>
              </c:strCache>
            </c:strRef>
          </c:tx>
          <c:spPr>
            <a:ln w="19050">
              <a:solidFill>
                <a:schemeClr val="tx2">
                  <a:lumMod val="40000"/>
                  <a:lumOff val="60000"/>
                </a:schemeClr>
              </a:solidFill>
              <a:prstDash val="solid"/>
            </a:ln>
          </c:spPr>
          <c:marker>
            <c:symbol val="none"/>
          </c:marker>
          <c:cat>
            <c:numRef>
              <c:f>Sheet1!$B$1:$O$1</c:f>
              <c:numCache>
                <c:formatCode>General</c:formatCode>
                <c:ptCount val="14"/>
              </c:numCache>
            </c:numRef>
          </c:cat>
          <c:val>
            <c:numRef>
              <c:f>Sheet1!$B$2:$O$2</c:f>
              <c:numCache>
                <c:formatCode>General</c:formatCode>
                <c:ptCount val="14"/>
                <c:pt idx="0">
                  <c:v>0.20000000000002299</c:v>
                </c:pt>
                <c:pt idx="1">
                  <c:v>1.4000000000001589</c:v>
                </c:pt>
                <c:pt idx="2">
                  <c:v>0.100000000000011</c:v>
                </c:pt>
                <c:pt idx="3">
                  <c:v>0.80000000000009097</c:v>
                </c:pt>
                <c:pt idx="4">
                  <c:v>1.7000000000001929</c:v>
                </c:pt>
                <c:pt idx="5">
                  <c:v>1.2000000000001361</c:v>
                </c:pt>
                <c:pt idx="6">
                  <c:v>1.6000000000001819</c:v>
                </c:pt>
                <c:pt idx="7">
                  <c:v>2.0000000000002269</c:v>
                </c:pt>
                <c:pt idx="8">
                  <c:v>0.100000000000011</c:v>
                </c:pt>
                <c:pt idx="9">
                  <c:v>0.20000000000002299</c:v>
                </c:pt>
                <c:pt idx="10">
                  <c:v>0.40000000000004599</c:v>
                </c:pt>
                <c:pt idx="11">
                  <c:v>1.1000000000001251</c:v>
                </c:pt>
                <c:pt idx="12">
                  <c:v>0.50000000000005695</c:v>
                </c:pt>
                <c:pt idx="13">
                  <c:v>1.0000000000001139</c:v>
                </c:pt>
              </c:numCache>
            </c:numRef>
          </c:val>
          <c:smooth val="0"/>
          <c:extLst xmlns:c16r2="http://schemas.microsoft.com/office/drawing/2015/06/chart">
            <c:ext xmlns:c16="http://schemas.microsoft.com/office/drawing/2014/chart" uri="{C3380CC4-5D6E-409C-BE32-E72D297353CC}">
              <c16:uniqueId val="{00000000-AAE2-4FB4-BFAD-C99F7FF85678}"/>
            </c:ext>
          </c:extLst>
        </c:ser>
        <c:dLbls>
          <c:showLegendKey val="0"/>
          <c:showVal val="0"/>
          <c:showCatName val="0"/>
          <c:showSerName val="0"/>
          <c:showPercent val="0"/>
          <c:showBubbleSize val="0"/>
        </c:dLbls>
        <c:smooth val="0"/>
        <c:axId val="314582264"/>
        <c:axId val="314581872"/>
      </c:lineChart>
      <c:catAx>
        <c:axId val="314582264"/>
        <c:scaling>
          <c:orientation val="minMax"/>
        </c:scaling>
        <c:delete val="0"/>
        <c:axPos val="b"/>
        <c:numFmt formatCode="General" sourceLinked="1"/>
        <c:majorTickMark val="none"/>
        <c:minorTickMark val="none"/>
        <c:tickLblPos val="none"/>
        <c:spPr>
          <a:ln w="11751">
            <a:solidFill>
              <a:schemeClr val="bg1">
                <a:lumMod val="65000"/>
              </a:schemeClr>
            </a:solidFill>
            <a:prstDash val="solid"/>
          </a:ln>
        </c:spPr>
        <c:crossAx val="314581872"/>
        <c:crossesAt val="0"/>
        <c:auto val="1"/>
        <c:lblAlgn val="ctr"/>
        <c:lblOffset val="100"/>
        <c:tickLblSkip val="1"/>
        <c:tickMarkSkip val="1"/>
        <c:noMultiLvlLbl val="0"/>
      </c:catAx>
      <c:valAx>
        <c:axId val="314581872"/>
        <c:scaling>
          <c:orientation val="minMax"/>
          <c:max val="2"/>
          <c:min val="0"/>
        </c:scaling>
        <c:delete val="0"/>
        <c:axPos val="l"/>
        <c:numFmt formatCode="General" sourceLinked="1"/>
        <c:majorTickMark val="none"/>
        <c:minorTickMark val="none"/>
        <c:tickLblPos val="none"/>
        <c:spPr>
          <a:ln w="5876">
            <a:noFill/>
          </a:ln>
        </c:spPr>
        <c:crossAx val="314582264"/>
        <c:crosses val="autoZero"/>
        <c:crossBetween val="midCat"/>
        <c:majorUnit val="0.5"/>
      </c:valAx>
      <c:spPr>
        <a:noFill/>
        <a:ln w="23503">
          <a:noFill/>
        </a:ln>
      </c:spPr>
    </c:plotArea>
    <c:plotVisOnly val="1"/>
    <c:dispBlanksAs val="gap"/>
    <c:showDLblsOverMax val="0"/>
  </c:chart>
  <c:spPr>
    <a:noFill/>
    <a:ln>
      <a:noFill/>
    </a:ln>
  </c:spPr>
  <c:txPr>
    <a:bodyPr/>
    <a:lstStyle/>
    <a:p>
      <a:pPr>
        <a:defRPr sz="1110" b="1" i="0" u="none" strike="noStrike" baseline="0">
          <a:solidFill>
            <a:schemeClr val="tx1"/>
          </a:solidFill>
          <a:latin typeface="Calibri"/>
          <a:ea typeface="Calibri"/>
          <a:cs typeface="Calibri"/>
        </a:defRPr>
      </a:pPr>
      <a:endParaRPr lang="pl-PL"/>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4"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38AC5694-2D14-4F36-A24E-29105562357D}" type="datetimeFigureOut">
              <a:rPr lang="pl-PL" smtClean="0"/>
              <a:t>2017-09-28</a:t>
            </a:fld>
            <a:endParaRPr lang="pl-PL"/>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pl-PL"/>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5BB5A89A-121C-4095-BC49-44F08810B67D}" type="slidenum">
              <a:rPr lang="pl-PL" smtClean="0"/>
              <a:t>‹#›</a:t>
            </a:fld>
            <a:endParaRPr lang="pl-PL"/>
          </a:p>
        </p:txBody>
      </p:sp>
    </p:spTree>
    <p:extLst>
      <p:ext uri="{BB962C8B-B14F-4D97-AF65-F5344CB8AC3E}">
        <p14:creationId xmlns:p14="http://schemas.microsoft.com/office/powerpoint/2010/main" val="22139158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E9F69D71-0A71-436E-8A17-43D75CF902D4}" type="datetimeFigureOut">
              <a:rPr lang="pl-PL" smtClean="0"/>
              <a:t>2017-09-28</a:t>
            </a:fld>
            <a:endParaRPr lang="pl-PL"/>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6C06BCB3-A76A-429F-B109-4DD0F168FEE3}" type="slidenum">
              <a:rPr lang="pl-PL" smtClean="0"/>
              <a:t>‹#›</a:t>
            </a:fld>
            <a:endParaRPr lang="pl-PL"/>
          </a:p>
        </p:txBody>
      </p:sp>
    </p:spTree>
    <p:extLst>
      <p:ext uri="{BB962C8B-B14F-4D97-AF65-F5344CB8AC3E}">
        <p14:creationId xmlns:p14="http://schemas.microsoft.com/office/powerpoint/2010/main" val="756682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10.82.186.6/cipdemo"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10.82.186.6/cipdemo"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10.82.186.6/cipdemo"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Shape 2279"/>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0" name="Shape 2280"/>
          <p:cNvSpPr txBox="1">
            <a:spLocks noGrp="1"/>
          </p:cNvSpPr>
          <p:nvPr>
            <p:ph type="body" idx="1"/>
          </p:nvPr>
        </p:nvSpPr>
        <p:spPr>
          <a:xfrm>
            <a:off x="679768" y="4715153"/>
            <a:ext cx="5438140" cy="4466987"/>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753302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0388" y="879475"/>
            <a:ext cx="7808913" cy="43942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07B8F03-BC93-4120-96CA-A36DF640BE24}" type="slidenum">
              <a:rPr lang="en-GB" smtClean="0">
                <a:solidFill>
                  <a:prstClr val="black"/>
                </a:solidFill>
              </a:rPr>
              <a:pPr/>
              <a:t>11</a:t>
            </a:fld>
            <a:endParaRPr lang="en-GB" dirty="0">
              <a:solidFill>
                <a:prstClr val="black"/>
              </a:solidFill>
            </a:endParaRPr>
          </a:p>
        </p:txBody>
      </p:sp>
    </p:spTree>
    <p:extLst>
      <p:ext uri="{BB962C8B-B14F-4D97-AF65-F5344CB8AC3E}">
        <p14:creationId xmlns:p14="http://schemas.microsoft.com/office/powerpoint/2010/main" val="283014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Shape 2186"/>
          <p:cNvSpPr txBox="1">
            <a:spLocks noGrp="1"/>
          </p:cNvSpPr>
          <p:nvPr>
            <p:ph type="body" idx="1"/>
          </p:nvPr>
        </p:nvSpPr>
        <p:spPr>
          <a:xfrm>
            <a:off x="679768" y="4715155"/>
            <a:ext cx="5438140" cy="4466986"/>
          </a:xfrm>
          <a:prstGeom prst="rect">
            <a:avLst/>
          </a:prstGeom>
        </p:spPr>
        <p:txBody>
          <a:bodyPr lIns="91425" tIns="91425" rIns="91425" bIns="91425" anchor="t" anchorCtr="0">
            <a:noAutofit/>
          </a:bodyPr>
          <a:lstStyle/>
          <a:p>
            <a:pPr lvl="0" rtl="0">
              <a:spcBef>
                <a:spcPts val="0"/>
              </a:spcBef>
              <a:buNone/>
            </a:pPr>
            <a:endParaRPr sz="1000" dirty="0">
              <a:highlight>
                <a:srgbClr val="FFFFFF"/>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000" dirty="0">
                <a:highlight>
                  <a:srgbClr val="FFFFFF"/>
                </a:highlight>
              </a:rPr>
              <a:t>Live-demo (requires Tableau license</a:t>
            </a:r>
            <a:r>
              <a:rPr lang="en" sz="1000" dirty="0" smtClean="0">
                <a:highlight>
                  <a:srgbClr val="FFFFFF"/>
                </a:highlight>
              </a:rPr>
              <a:t>): </a:t>
            </a:r>
            <a:r>
              <a:rPr lang="en-US" sz="1000" u="sng" dirty="0" smtClean="0">
                <a:solidFill>
                  <a:srgbClr val="0000FF"/>
                </a:solidFill>
                <a:hlinkClick r:id="rId3"/>
              </a:rPr>
              <a:t>http</a:t>
            </a:r>
            <a:r>
              <a:rPr lang="en-US" sz="1000" u="sng" dirty="0">
                <a:solidFill>
                  <a:srgbClr val="0000FF"/>
                </a:solidFill>
                <a:hlinkClick r:id="rId3"/>
              </a:rPr>
              <a:t>://10.82.186.6/</a:t>
            </a:r>
            <a:r>
              <a:rPr lang="cs-CZ" sz="1000" u="sng" dirty="0" err="1" smtClean="0">
                <a:solidFill>
                  <a:srgbClr val="0000FF"/>
                </a:solidFill>
                <a:hlinkClick r:id="rId3"/>
              </a:rPr>
              <a:t>cipdemo</a:t>
            </a:r>
            <a:r>
              <a:rPr lang="cs-CZ" sz="1000" u="sng" dirty="0" smtClean="0">
                <a:solidFill>
                  <a:srgbClr val="0000FF"/>
                </a:solidFill>
              </a:rPr>
              <a:t/>
            </a:r>
            <a:br>
              <a:rPr lang="cs-CZ" sz="1000" u="sng" dirty="0" smtClean="0">
                <a:solidFill>
                  <a:srgbClr val="0000FF"/>
                </a:solidFill>
              </a:rPr>
            </a:br>
            <a:endParaRPr lang="cs-CZ" sz="1000" dirty="0"/>
          </a:p>
        </p:txBody>
      </p:sp>
      <p:sp>
        <p:nvSpPr>
          <p:cNvPr id="2187" name="Shape 2187"/>
          <p:cNvSpPr>
            <a:spLocks noGrp="1" noRot="1" noChangeAspect="1"/>
          </p:cNvSpPr>
          <p:nvPr>
            <p:ph type="sldImg" idx="2"/>
          </p:nvPr>
        </p:nvSpPr>
        <p:spPr>
          <a:xfrm>
            <a:off x="90488" y="744538"/>
            <a:ext cx="6615112"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1919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6D5EE04-6622-4AD6-A6DC-40BC47304F9B}" type="slidenum">
              <a:rPr lang="en-GB" smtClean="0">
                <a:solidFill>
                  <a:prstClr val="black"/>
                </a:solidFill>
              </a:rPr>
              <a:pPr/>
              <a:t>13</a:t>
            </a:fld>
            <a:endParaRPr lang="en-GB">
              <a:solidFill>
                <a:prstClr val="black"/>
              </a:solidFill>
            </a:endParaRPr>
          </a:p>
        </p:txBody>
      </p:sp>
    </p:spTree>
    <p:extLst>
      <p:ext uri="{BB962C8B-B14F-4D97-AF65-F5344CB8AC3E}">
        <p14:creationId xmlns:p14="http://schemas.microsoft.com/office/powerpoint/2010/main" val="620624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F07B8F03-BC93-4120-96CA-A36DF640BE24}" type="slidenum">
              <a:rPr lang="pl-PL" smtClean="0">
                <a:solidFill>
                  <a:prstClr val="black"/>
                </a:solidFill>
              </a:rPr>
              <a:pPr/>
              <a:t>3</a:t>
            </a:fld>
            <a:endParaRPr lang="pl-PL" dirty="0">
              <a:solidFill>
                <a:prstClr val="black"/>
              </a:solidFill>
            </a:endParaRPr>
          </a:p>
        </p:txBody>
      </p:sp>
    </p:spTree>
    <p:extLst>
      <p:ext uri="{BB962C8B-B14F-4D97-AF65-F5344CB8AC3E}">
        <p14:creationId xmlns:p14="http://schemas.microsoft.com/office/powerpoint/2010/main" val="1532263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07B8F03-BC93-4120-96CA-A36DF640BE24}" type="slidenum">
              <a:rPr lang="en-GB" smtClean="0">
                <a:solidFill>
                  <a:prstClr val="black"/>
                </a:solidFill>
              </a:rPr>
              <a:pPr/>
              <a:t>4</a:t>
            </a:fld>
            <a:endParaRPr lang="en-GB">
              <a:solidFill>
                <a:prstClr val="black"/>
              </a:solidFill>
            </a:endParaRPr>
          </a:p>
        </p:txBody>
      </p:sp>
    </p:spTree>
    <p:extLst>
      <p:ext uri="{BB962C8B-B14F-4D97-AF65-F5344CB8AC3E}">
        <p14:creationId xmlns:p14="http://schemas.microsoft.com/office/powerpoint/2010/main" val="1677116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3838" y="809625"/>
            <a:ext cx="7196138" cy="4048125"/>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07B8F03-BC93-4120-96CA-A36DF640BE24}" type="slidenum">
              <a:rPr lang="en-GB" smtClean="0">
                <a:solidFill>
                  <a:prstClr val="black"/>
                </a:solidFill>
              </a:rPr>
              <a:pPr/>
              <a:t>5</a:t>
            </a:fld>
            <a:endParaRPr lang="en-GB" dirty="0">
              <a:solidFill>
                <a:prstClr val="black"/>
              </a:solidFill>
            </a:endParaRPr>
          </a:p>
        </p:txBody>
      </p:sp>
    </p:spTree>
    <p:extLst>
      <p:ext uri="{BB962C8B-B14F-4D97-AF65-F5344CB8AC3E}">
        <p14:creationId xmlns:p14="http://schemas.microsoft.com/office/powerpoint/2010/main" val="222732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EF7278F-E9B8-4420-98D6-104CC5386C17}" type="slidenum">
              <a:rPr lang="en-GB" smtClean="0">
                <a:solidFill>
                  <a:prstClr val="black"/>
                </a:solidFill>
              </a:rPr>
              <a:pPr/>
              <a:t>6</a:t>
            </a:fld>
            <a:endParaRPr lang="en-GB">
              <a:solidFill>
                <a:prstClr val="black"/>
              </a:solidFill>
            </a:endParaRPr>
          </a:p>
        </p:txBody>
      </p:sp>
    </p:spTree>
    <p:extLst>
      <p:ext uri="{BB962C8B-B14F-4D97-AF65-F5344CB8AC3E}">
        <p14:creationId xmlns:p14="http://schemas.microsoft.com/office/powerpoint/2010/main" val="3131381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3"/>
        <p:cNvGrpSpPr/>
        <p:nvPr/>
      </p:nvGrpSpPr>
      <p:grpSpPr>
        <a:xfrm>
          <a:off x="0" y="0"/>
          <a:ext cx="0" cy="0"/>
          <a:chOff x="0" y="0"/>
          <a:chExt cx="0" cy="0"/>
        </a:xfrm>
      </p:grpSpPr>
      <p:sp>
        <p:nvSpPr>
          <p:cNvPr id="2074" name="Shape 2074"/>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5" name="Shape 2075"/>
          <p:cNvSpPr txBox="1">
            <a:spLocks noGrp="1"/>
          </p:cNvSpPr>
          <p:nvPr>
            <p:ph type="body" idx="1"/>
          </p:nvPr>
        </p:nvSpPr>
        <p:spPr>
          <a:xfrm>
            <a:off x="679768" y="4715153"/>
            <a:ext cx="5438140" cy="4466987"/>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906035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Shape 2186"/>
          <p:cNvSpPr txBox="1">
            <a:spLocks noGrp="1"/>
          </p:cNvSpPr>
          <p:nvPr>
            <p:ph type="body" idx="1"/>
          </p:nvPr>
        </p:nvSpPr>
        <p:spPr>
          <a:xfrm>
            <a:off x="679768" y="4715155"/>
            <a:ext cx="5438140" cy="4466986"/>
          </a:xfrm>
          <a:prstGeom prst="rect">
            <a:avLst/>
          </a:prstGeom>
        </p:spPr>
        <p:txBody>
          <a:bodyPr lIns="91425" tIns="91425" rIns="91425" bIns="91425" anchor="t" anchorCtr="0">
            <a:noAutofit/>
          </a:bodyPr>
          <a:lstStyle/>
          <a:p>
            <a:pPr lvl="0" rtl="0">
              <a:spcBef>
                <a:spcPts val="0"/>
              </a:spcBef>
              <a:buNone/>
            </a:pPr>
            <a:endParaRPr sz="1000" dirty="0">
              <a:highlight>
                <a:srgbClr val="FFFFFF"/>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000" dirty="0">
                <a:highlight>
                  <a:srgbClr val="FFFFFF"/>
                </a:highlight>
              </a:rPr>
              <a:t>Live-demo (requires Tableau license</a:t>
            </a:r>
            <a:r>
              <a:rPr lang="en" sz="1000" dirty="0" smtClean="0">
                <a:highlight>
                  <a:srgbClr val="FFFFFF"/>
                </a:highlight>
              </a:rPr>
              <a:t>): </a:t>
            </a:r>
            <a:r>
              <a:rPr lang="en-US" sz="1000" u="sng" dirty="0" smtClean="0">
                <a:solidFill>
                  <a:srgbClr val="0000FF"/>
                </a:solidFill>
                <a:hlinkClick r:id="rId3"/>
              </a:rPr>
              <a:t>http</a:t>
            </a:r>
            <a:r>
              <a:rPr lang="en-US" sz="1000" u="sng" dirty="0">
                <a:solidFill>
                  <a:srgbClr val="0000FF"/>
                </a:solidFill>
                <a:hlinkClick r:id="rId3"/>
              </a:rPr>
              <a:t>://10.82.186.6/</a:t>
            </a:r>
            <a:r>
              <a:rPr lang="cs-CZ" sz="1000" u="sng" dirty="0" err="1" smtClean="0">
                <a:solidFill>
                  <a:srgbClr val="0000FF"/>
                </a:solidFill>
                <a:hlinkClick r:id="rId3"/>
              </a:rPr>
              <a:t>cipdemo</a:t>
            </a:r>
            <a:r>
              <a:rPr lang="cs-CZ" sz="1000" u="sng" dirty="0" smtClean="0">
                <a:solidFill>
                  <a:srgbClr val="0000FF"/>
                </a:solidFill>
              </a:rPr>
              <a:t/>
            </a:r>
            <a:br>
              <a:rPr lang="cs-CZ" sz="1000" u="sng" dirty="0" smtClean="0">
                <a:solidFill>
                  <a:srgbClr val="0000FF"/>
                </a:solidFill>
              </a:rPr>
            </a:br>
            <a:endParaRPr lang="cs-CZ" sz="1000" dirty="0"/>
          </a:p>
        </p:txBody>
      </p:sp>
      <p:sp>
        <p:nvSpPr>
          <p:cNvPr id="2187" name="Shape 2187"/>
          <p:cNvSpPr>
            <a:spLocks noGrp="1" noRot="1" noChangeAspect="1"/>
          </p:cNvSpPr>
          <p:nvPr>
            <p:ph type="sldImg" idx="2"/>
          </p:nvPr>
        </p:nvSpPr>
        <p:spPr>
          <a:xfrm>
            <a:off x="90488" y="744538"/>
            <a:ext cx="6615112"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8553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0388" y="879475"/>
            <a:ext cx="7808913" cy="43942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07B8F03-BC93-4120-96CA-A36DF640BE24}" type="slidenum">
              <a:rPr lang="en-GB" smtClean="0">
                <a:solidFill>
                  <a:prstClr val="black"/>
                </a:solidFill>
              </a:rPr>
              <a:pPr/>
              <a:t>9</a:t>
            </a:fld>
            <a:endParaRPr lang="en-GB" dirty="0">
              <a:solidFill>
                <a:prstClr val="black"/>
              </a:solidFill>
            </a:endParaRPr>
          </a:p>
        </p:txBody>
      </p:sp>
    </p:spTree>
    <p:extLst>
      <p:ext uri="{BB962C8B-B14F-4D97-AF65-F5344CB8AC3E}">
        <p14:creationId xmlns:p14="http://schemas.microsoft.com/office/powerpoint/2010/main" val="3123490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Shape 2186"/>
          <p:cNvSpPr txBox="1">
            <a:spLocks noGrp="1"/>
          </p:cNvSpPr>
          <p:nvPr>
            <p:ph type="body" idx="1"/>
          </p:nvPr>
        </p:nvSpPr>
        <p:spPr>
          <a:xfrm>
            <a:off x="679768" y="4715155"/>
            <a:ext cx="5438140" cy="4466986"/>
          </a:xfrm>
          <a:prstGeom prst="rect">
            <a:avLst/>
          </a:prstGeom>
        </p:spPr>
        <p:txBody>
          <a:bodyPr lIns="91425" tIns="91425" rIns="91425" bIns="91425" anchor="t" anchorCtr="0">
            <a:noAutofit/>
          </a:bodyPr>
          <a:lstStyle/>
          <a:p>
            <a:pPr lvl="0" rtl="0">
              <a:spcBef>
                <a:spcPts val="0"/>
              </a:spcBef>
              <a:buNone/>
            </a:pPr>
            <a:endParaRPr sz="1000" dirty="0">
              <a:highlight>
                <a:srgbClr val="FFFFFF"/>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000" dirty="0">
                <a:highlight>
                  <a:srgbClr val="FFFFFF"/>
                </a:highlight>
              </a:rPr>
              <a:t>Live-demo (requires Tableau license</a:t>
            </a:r>
            <a:r>
              <a:rPr lang="en" sz="1000" dirty="0" smtClean="0">
                <a:highlight>
                  <a:srgbClr val="FFFFFF"/>
                </a:highlight>
              </a:rPr>
              <a:t>): </a:t>
            </a:r>
            <a:r>
              <a:rPr lang="en-US" sz="1000" u="sng" dirty="0" smtClean="0">
                <a:solidFill>
                  <a:srgbClr val="0000FF"/>
                </a:solidFill>
                <a:hlinkClick r:id="rId3"/>
              </a:rPr>
              <a:t>http</a:t>
            </a:r>
            <a:r>
              <a:rPr lang="en-US" sz="1000" u="sng" dirty="0">
                <a:solidFill>
                  <a:srgbClr val="0000FF"/>
                </a:solidFill>
                <a:hlinkClick r:id="rId3"/>
              </a:rPr>
              <a:t>://10.82.186.6/</a:t>
            </a:r>
            <a:r>
              <a:rPr lang="cs-CZ" sz="1000" u="sng" dirty="0" err="1" smtClean="0">
                <a:solidFill>
                  <a:srgbClr val="0000FF"/>
                </a:solidFill>
                <a:hlinkClick r:id="rId3"/>
              </a:rPr>
              <a:t>cipdemo</a:t>
            </a:r>
            <a:r>
              <a:rPr lang="cs-CZ" sz="1000" u="sng" dirty="0" smtClean="0">
                <a:solidFill>
                  <a:srgbClr val="0000FF"/>
                </a:solidFill>
              </a:rPr>
              <a:t/>
            </a:r>
            <a:br>
              <a:rPr lang="cs-CZ" sz="1000" u="sng" dirty="0" smtClean="0">
                <a:solidFill>
                  <a:srgbClr val="0000FF"/>
                </a:solidFill>
              </a:rPr>
            </a:br>
            <a:endParaRPr lang="cs-CZ" sz="1000" dirty="0"/>
          </a:p>
        </p:txBody>
      </p:sp>
      <p:sp>
        <p:nvSpPr>
          <p:cNvPr id="2187" name="Shape 2187"/>
          <p:cNvSpPr>
            <a:spLocks noGrp="1" noRot="1" noChangeAspect="1"/>
          </p:cNvSpPr>
          <p:nvPr>
            <p:ph type="sldImg" idx="2"/>
          </p:nvPr>
        </p:nvSpPr>
        <p:spPr>
          <a:xfrm>
            <a:off x="90488" y="744538"/>
            <a:ext cx="6615112"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080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19" name="Group 18"/>
          <p:cNvGrpSpPr/>
          <p:nvPr/>
        </p:nvGrpSpPr>
        <p:grpSpPr bwMode="gray">
          <a:xfrm>
            <a:off x="2336801" y="2"/>
            <a:ext cx="98552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15"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18"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21"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err="1" smtClean="0"/>
              <a:t>www.pwc.com</a:t>
            </a:r>
            <a:endParaRPr lang="en-GB" noProof="0" dirty="0"/>
          </a:p>
        </p:txBody>
      </p:sp>
      <p:grpSp>
        <p:nvGrpSpPr>
          <p:cNvPr id="16" name="Group 32"/>
          <p:cNvGrpSpPr/>
          <p:nvPr/>
        </p:nvGrpSpPr>
        <p:grpSpPr>
          <a:xfrm>
            <a:off x="1291456" y="6170992"/>
            <a:ext cx="12192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228106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076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11"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2" name="TextBox 11"/>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sp>
        <p:nvSpPr>
          <p:cNvPr id="6"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8"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9/28/2017</a:t>
            </a:fld>
            <a:endParaRPr lang="en-US"/>
          </a:p>
        </p:txBody>
      </p:sp>
    </p:spTree>
    <p:extLst>
      <p:ext uri="{BB962C8B-B14F-4D97-AF65-F5344CB8AC3E}">
        <p14:creationId xmlns:p14="http://schemas.microsoft.com/office/powerpoint/2010/main" val="4087824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lnSpc>
                <a:spcPct val="100000"/>
              </a:lnSpc>
              <a:defRPr baseline="0">
                <a:solidFill>
                  <a:schemeClr val="tx1"/>
                </a:solidFill>
              </a:defRPr>
            </a:lvl1pPr>
          </a:lstStyle>
          <a:p>
            <a:r>
              <a:rPr lang="en-US" noProof="0" smtClean="0"/>
              <a:t>Click to edit Master title style</a:t>
            </a:r>
            <a:endParaRPr lang="en-GB" noProof="0"/>
          </a:p>
        </p:txBody>
      </p:sp>
      <p:cxnSp>
        <p:nvCxnSpPr>
          <p:cNvPr id="11" name="Shape 10"/>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2" name="TextBox 11"/>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sp>
        <p:nvSpPr>
          <p:cNvPr id="15" name="Content Placeholder 26"/>
          <p:cNvSpPr>
            <a:spLocks noGrp="1"/>
          </p:cNvSpPr>
          <p:nvPr>
            <p:ph sz="quarter" idx="15"/>
          </p:nvPr>
        </p:nvSpPr>
        <p:spPr>
          <a:xfrm>
            <a:off x="711200" y="1752600"/>
            <a:ext cx="107696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14"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6"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9/28/2017</a:t>
            </a:fld>
            <a:endParaRPr lang="en-US"/>
          </a:p>
        </p:txBody>
      </p:sp>
    </p:spTree>
    <p:extLst>
      <p:ext uri="{BB962C8B-B14F-4D97-AF65-F5344CB8AC3E}">
        <p14:creationId xmlns:p14="http://schemas.microsoft.com/office/powerpoint/2010/main" val="1393607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lnSpc>
                <a:spcPct val="100000"/>
              </a:lnSpc>
              <a:defRPr baseline="0">
                <a:solidFill>
                  <a:schemeClr val="bg1"/>
                </a:solidFill>
              </a:defRPr>
            </a:lvl1pPr>
          </a:lstStyle>
          <a:p>
            <a:r>
              <a:rPr lang="en-US" noProof="0" smtClean="0"/>
              <a:t>Click to edit Master title style</a:t>
            </a:r>
            <a:endParaRPr lang="en-GB" noProof="0"/>
          </a:p>
        </p:txBody>
      </p:sp>
      <p:sp>
        <p:nvSpPr>
          <p:cNvPr id="3" name="Content Placeholder 2"/>
          <p:cNvSpPr>
            <a:spLocks noGrp="1"/>
          </p:cNvSpPr>
          <p:nvPr>
            <p:ph idx="1"/>
          </p:nvPr>
        </p:nvSpPr>
        <p:spPr>
          <a:xfrm>
            <a:off x="711200" y="1752600"/>
            <a:ext cx="10769600"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28"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29" name="TextBox 28"/>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smtClean="0">
                <a:solidFill>
                  <a:schemeClr val="bg1"/>
                </a:solidFill>
                <a:latin typeface="Arial" pitchFamily="34" charset="0"/>
                <a:cs typeface="Arial" pitchFamily="34" charset="0"/>
              </a:rPr>
              <a:t>PwC</a:t>
            </a:r>
            <a:endParaRPr lang="en-GB" sz="1000" noProof="0">
              <a:solidFill>
                <a:schemeClr val="bg1"/>
              </a:solidFill>
              <a:latin typeface="Arial" pitchFamily="34" charset="0"/>
              <a:cs typeface="Arial" pitchFamily="34" charset="0"/>
            </a:endParaRPr>
          </a:p>
        </p:txBody>
      </p:sp>
      <p:cxnSp>
        <p:nvCxnSpPr>
          <p:cNvPr id="11" name="Shape 10"/>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016C0488-217C-405E-84A7-2C6B75A710C1}"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53CBB441-54ED-477C-9FAB-35555F11287D}" type="datetimeFigureOut">
              <a:rPr lang="en-US" smtClean="0"/>
              <a:t>9/28/2017</a:t>
            </a:fld>
            <a:endParaRPr lang="en-US"/>
          </a:p>
        </p:txBody>
      </p:sp>
    </p:spTree>
    <p:extLst>
      <p:ext uri="{BB962C8B-B14F-4D97-AF65-F5344CB8AC3E}">
        <p14:creationId xmlns:p14="http://schemas.microsoft.com/office/powerpoint/2010/main" val="1699478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2"/>
            <a:ext cx="10769600" cy="1066799"/>
          </a:xfrm>
        </p:spPr>
        <p:txBody>
          <a:bodyPr anchor="t" anchorCtr="0">
            <a:noAutofit/>
          </a:bodyPr>
          <a:lstStyle>
            <a:lvl1pPr>
              <a:lnSpc>
                <a:spcPct val="90000"/>
              </a:lnSpc>
              <a:defRPr sz="3200">
                <a:solidFill>
                  <a:schemeClr val="tx1"/>
                </a:solidFill>
              </a:defRPr>
            </a:lvl1pPr>
          </a:lstStyle>
          <a:p>
            <a:r>
              <a:rPr lang="en-US" noProof="0" smtClean="0"/>
              <a:t>Click to edit Master title style</a:t>
            </a:r>
            <a:endParaRPr lang="en-GB" noProof="0" smtClean="0"/>
          </a:p>
        </p:txBody>
      </p:sp>
      <p:sp>
        <p:nvSpPr>
          <p:cNvPr id="58" name="Subtitle 2"/>
          <p:cNvSpPr>
            <a:spLocks noGrp="1"/>
          </p:cNvSpPr>
          <p:nvPr>
            <p:ph type="subTitle" idx="1"/>
          </p:nvPr>
        </p:nvSpPr>
        <p:spPr bwMode="black">
          <a:xfrm>
            <a:off x="711200" y="1905002"/>
            <a:ext cx="10769600"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smtClean="0"/>
          </a:p>
        </p:txBody>
      </p:sp>
      <p:sp>
        <p:nvSpPr>
          <p:cNvPr id="33"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4" name="TextBox 33"/>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2" name="Shape 11"/>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9/28/2017</a:t>
            </a:fld>
            <a:endParaRPr lang="en-US"/>
          </a:p>
        </p:txBody>
      </p:sp>
    </p:spTree>
    <p:extLst>
      <p:ext uri="{BB962C8B-B14F-4D97-AF65-F5344CB8AC3E}">
        <p14:creationId xmlns:p14="http://schemas.microsoft.com/office/powerpoint/2010/main" val="1631930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0"/>
            <a:ext cx="10769600" cy="1066800"/>
          </a:xfrm>
        </p:spPr>
        <p:txBody>
          <a:bodyPr anchor="t" anchorCtr="0">
            <a:noAutofit/>
          </a:bodyPr>
          <a:lstStyle>
            <a:lvl1pPr>
              <a:lnSpc>
                <a:spcPct val="90000"/>
              </a:lnSpc>
              <a:defRPr sz="3200" baseline="0">
                <a:solidFill>
                  <a:schemeClr val="bg1"/>
                </a:solidFill>
              </a:defRPr>
            </a:lvl1pPr>
          </a:lstStyle>
          <a:p>
            <a:r>
              <a:rPr lang="en-US" noProof="0" smtClean="0"/>
              <a:t>Click to edit Master title style</a:t>
            </a:r>
            <a:endParaRPr lang="en-GB" noProof="0"/>
          </a:p>
        </p:txBody>
      </p:sp>
      <p:sp>
        <p:nvSpPr>
          <p:cNvPr id="22" name="Subtitle 2"/>
          <p:cNvSpPr>
            <a:spLocks noGrp="1"/>
          </p:cNvSpPr>
          <p:nvPr>
            <p:ph type="subTitle" idx="1"/>
          </p:nvPr>
        </p:nvSpPr>
        <p:spPr bwMode="black">
          <a:xfrm>
            <a:off x="711200" y="1905000"/>
            <a:ext cx="107696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endParaRPr lang="en-GB" noProof="0" smtClean="0"/>
          </a:p>
        </p:txBody>
      </p:sp>
      <p:sp>
        <p:nvSpPr>
          <p:cNvPr id="37"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38" name="TextBox 37"/>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solidFill>
                  <a:schemeClr val="bg1"/>
                </a:solidFill>
                <a:latin typeface="Arial" pitchFamily="34" charset="0"/>
                <a:cs typeface="Arial" pitchFamily="34" charset="0"/>
              </a:rPr>
              <a:t>PwC</a:t>
            </a:r>
            <a:endParaRPr lang="en-GB" sz="1000" noProof="0">
              <a:solidFill>
                <a:schemeClr val="bg1"/>
              </a:solidFill>
              <a:latin typeface="Arial" pitchFamily="34" charset="0"/>
              <a:cs typeface="Arial" pitchFamily="34" charset="0"/>
            </a:endParaRPr>
          </a:p>
        </p:txBody>
      </p:sp>
      <p:cxnSp>
        <p:nvCxnSpPr>
          <p:cNvPr id="11" name="Shape 10"/>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016C0488-217C-405E-84A7-2C6B75A710C1}"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53CBB441-54ED-477C-9FAB-35555F11287D}" type="datetimeFigureOut">
              <a:rPr lang="en-US" smtClean="0"/>
              <a:t>9/28/2017</a:t>
            </a:fld>
            <a:endParaRPr lang="en-US"/>
          </a:p>
        </p:txBody>
      </p:sp>
    </p:spTree>
    <p:extLst>
      <p:ext uri="{BB962C8B-B14F-4D97-AF65-F5344CB8AC3E}">
        <p14:creationId xmlns:p14="http://schemas.microsoft.com/office/powerpoint/2010/main" val="3911159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0"/>
            <a:ext cx="10769600" cy="1066800"/>
          </a:xfrm>
        </p:spPr>
        <p:txBody>
          <a:bodyPr anchor="t" anchorCtr="0">
            <a:noAutofit/>
          </a:bodyPr>
          <a:lstStyle>
            <a:lvl1pPr>
              <a:lnSpc>
                <a:spcPct val="90000"/>
              </a:lnSpc>
              <a:defRPr sz="3200">
                <a:solidFill>
                  <a:schemeClr val="bg1"/>
                </a:solidFill>
              </a:defRPr>
            </a:lvl1pPr>
          </a:lstStyle>
          <a:p>
            <a:r>
              <a:rPr lang="en-US" noProof="0" smtClean="0"/>
              <a:t>Click to edit Master title style</a:t>
            </a:r>
            <a:endParaRPr lang="en-GB" noProof="0" smtClean="0"/>
          </a:p>
        </p:txBody>
      </p:sp>
      <p:sp>
        <p:nvSpPr>
          <p:cNvPr id="20" name="Content Placeholder 19"/>
          <p:cNvSpPr>
            <a:spLocks noGrp="1"/>
          </p:cNvSpPr>
          <p:nvPr>
            <p:ph sz="quarter" idx="13"/>
          </p:nvPr>
        </p:nvSpPr>
        <p:spPr>
          <a:xfrm>
            <a:off x="711202" y="2819400"/>
            <a:ext cx="5283199"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33" name="Subtitle 2"/>
          <p:cNvSpPr>
            <a:spLocks noGrp="1"/>
          </p:cNvSpPr>
          <p:nvPr>
            <p:ph type="subTitle" idx="1"/>
          </p:nvPr>
        </p:nvSpPr>
        <p:spPr bwMode="black">
          <a:xfrm>
            <a:off x="711200" y="1905001"/>
            <a:ext cx="107696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endParaRPr lang="en-GB" noProof="0" smtClean="0"/>
          </a:p>
        </p:txBody>
      </p:sp>
      <p:sp>
        <p:nvSpPr>
          <p:cNvPr id="31"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32" name="TextBox 31"/>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solidFill>
                  <a:schemeClr val="bg1"/>
                </a:solidFill>
                <a:latin typeface="Arial" pitchFamily="34" charset="0"/>
                <a:cs typeface="Arial" pitchFamily="34" charset="0"/>
              </a:rPr>
              <a:t>PwC</a:t>
            </a:r>
            <a:endParaRPr lang="en-GB" sz="1000" noProof="0">
              <a:solidFill>
                <a:schemeClr val="bg1"/>
              </a:solidFill>
              <a:latin typeface="Arial" pitchFamily="34" charset="0"/>
              <a:cs typeface="Arial" pitchFamily="34" charset="0"/>
            </a:endParaRPr>
          </a:p>
        </p:txBody>
      </p:sp>
      <p:cxnSp>
        <p:nvCxnSpPr>
          <p:cNvPr id="12" name="Shape 11"/>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016C0488-217C-405E-84A7-2C6B75A710C1}" type="slidenum">
              <a:rPr lang="en-US" smtClean="0"/>
              <a:t>‹#›</a:t>
            </a:fld>
            <a:endParaRPr lang="en-US"/>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53CBB441-54ED-477C-9FAB-35555F11287D}" type="datetimeFigureOut">
              <a:rPr lang="en-US" smtClean="0"/>
              <a:t>9/28/2017</a:t>
            </a:fld>
            <a:endParaRPr lang="en-US"/>
          </a:p>
        </p:txBody>
      </p:sp>
    </p:spTree>
    <p:extLst>
      <p:ext uri="{BB962C8B-B14F-4D97-AF65-F5344CB8AC3E}">
        <p14:creationId xmlns:p14="http://schemas.microsoft.com/office/powerpoint/2010/main" val="502539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6820410" y="-3874008"/>
            <a:ext cx="152399" cy="9119616"/>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2527301" y="838200"/>
            <a:ext cx="7124700" cy="914400"/>
          </a:xfrm>
        </p:spPr>
        <p:txBody>
          <a:bodyPr anchor="t" anchorCtr="0">
            <a:noAutofit/>
          </a:bodyPr>
          <a:lstStyle>
            <a:lvl1pPr>
              <a:lnSpc>
                <a:spcPct val="90000"/>
              </a:lnSpc>
              <a:defRPr sz="3200" b="1" i="1" baseline="0">
                <a:solidFill>
                  <a:schemeClr val="tx1"/>
                </a:solidFill>
              </a:defRPr>
            </a:lvl1pPr>
          </a:lstStyle>
          <a:p>
            <a:r>
              <a:rPr lang="en-GB" noProof="0" dirty="0" smtClean="0"/>
              <a:t>Click to add the presentation’s main title</a:t>
            </a:r>
            <a:endParaRPr lang="en-GB" noProof="0" dirty="0"/>
          </a:p>
        </p:txBody>
      </p:sp>
      <p:sp>
        <p:nvSpPr>
          <p:cNvPr id="143" name="Subtitle 2"/>
          <p:cNvSpPr>
            <a:spLocks noGrp="1"/>
          </p:cNvSpPr>
          <p:nvPr>
            <p:ph type="subTitle" idx="1" hasCustomPrompt="1"/>
          </p:nvPr>
        </p:nvSpPr>
        <p:spPr bwMode="black">
          <a:xfrm>
            <a:off x="2527301" y="1828800"/>
            <a:ext cx="7124700"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144" name="Text Placeholder 31"/>
          <p:cNvSpPr>
            <a:spLocks noGrp="1"/>
          </p:cNvSpPr>
          <p:nvPr>
            <p:ph type="body" sz="quarter" idx="10" hasCustomPrompt="1"/>
          </p:nvPr>
        </p:nvSpPr>
        <p:spPr bwMode="black">
          <a:xfrm>
            <a:off x="2527300" y="374904"/>
            <a:ext cx="5474208"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102" name="Group 101"/>
          <p:cNvGrpSpPr>
            <a:grpSpLocks noChangeAspect="1"/>
          </p:cNvGrpSpPr>
          <p:nvPr/>
        </p:nvGrpSpPr>
        <p:grpSpPr>
          <a:xfrm>
            <a:off x="1291457" y="5768682"/>
            <a:ext cx="1643044" cy="935789"/>
            <a:chOff x="518032" y="-1032869"/>
            <a:chExt cx="6161413" cy="4678943"/>
          </a:xfrm>
        </p:grpSpPr>
        <p:grpSp>
          <p:nvGrpSpPr>
            <p:cNvPr id="103" name="Group 73"/>
            <p:cNvGrpSpPr>
              <a:grpSpLocks noChangeAspect="1"/>
            </p:cNvGrpSpPr>
            <p:nvPr/>
          </p:nvGrpSpPr>
          <p:grpSpPr>
            <a:xfrm>
              <a:off x="4438637" y="-1032863"/>
              <a:ext cx="2240792" cy="2011550"/>
              <a:chOff x="1905000" y="5715000"/>
              <a:chExt cx="445770" cy="381000"/>
            </a:xfrm>
          </p:grpSpPr>
          <p:sp>
            <p:nvSpPr>
              <p:cNvPr id="107"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8"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9"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0"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1"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2"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3"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4"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5"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6"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7"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8"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grpSp>
        <p:grpSp>
          <p:nvGrpSpPr>
            <p:cNvPr id="104" name="Group 32"/>
            <p:cNvGrpSpPr/>
            <p:nvPr/>
          </p:nvGrpSpPr>
          <p:grpSpPr>
            <a:xfrm>
              <a:off x="518032" y="978681"/>
              <a:ext cx="4572000" cy="2667393"/>
              <a:chOff x="518032" y="978681"/>
              <a:chExt cx="4572000" cy="2667393"/>
            </a:xfrm>
          </p:grpSpPr>
          <p:sp>
            <p:nvSpPr>
              <p:cNvPr id="10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grpSp>
    </p:spTree>
    <p:extLst>
      <p:ext uri="{BB962C8B-B14F-4D97-AF65-F5344CB8AC3E}">
        <p14:creationId xmlns:p14="http://schemas.microsoft.com/office/powerpoint/2010/main" val="2597634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32" name="Group 31"/>
          <p:cNvGrpSpPr/>
          <p:nvPr/>
        </p:nvGrpSpPr>
        <p:grpSpPr bwMode="gray">
          <a:xfrm>
            <a:off x="2336801" y="2"/>
            <a:ext cx="98552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31" name="Picture Placeholder 76"/>
          <p:cNvSpPr>
            <a:spLocks noGrp="1"/>
          </p:cNvSpPr>
          <p:nvPr>
            <p:ph type="pic" sz="quarter" idx="13"/>
          </p:nvPr>
        </p:nvSpPr>
        <p:spPr>
          <a:xfrm>
            <a:off x="812801" y="3048000"/>
            <a:ext cx="1219200" cy="762000"/>
          </a:xfrm>
        </p:spPr>
        <p:txBody>
          <a:bodyPr/>
          <a:lstStyle>
            <a:lvl1pPr>
              <a:defRPr sz="1400"/>
            </a:lvl1pPr>
          </a:lstStyle>
          <a:p>
            <a:r>
              <a:rPr lang="en-US" noProof="0" smtClean="0"/>
              <a:t>Click icon to add picture</a:t>
            </a:r>
            <a:endParaRPr lang="en-GB" noProof="0" dirty="0"/>
          </a:p>
        </p:txBody>
      </p:sp>
      <p:grpSp>
        <p:nvGrpSpPr>
          <p:cNvPr id="3" name="Group 31"/>
          <p:cNvGrpSpPr/>
          <p:nvPr/>
        </p:nvGrpSpPr>
        <p:grpSpPr>
          <a:xfrm>
            <a:off x="652115" y="2901698"/>
            <a:ext cx="1613003"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smtClean="0"/>
              <a:t>Click to add the presentation’s main title</a:t>
            </a:r>
            <a:endParaRPr lang="en-GB" noProof="0"/>
          </a:p>
        </p:txBody>
      </p:sp>
      <p:sp>
        <p:nvSpPr>
          <p:cNvPr id="46"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47"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96" name="Group 32"/>
          <p:cNvGrpSpPr/>
          <p:nvPr/>
        </p:nvGrpSpPr>
        <p:grpSpPr>
          <a:xfrm>
            <a:off x="1291456" y="6170992"/>
            <a:ext cx="12192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2764804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7" name="Group 26"/>
          <p:cNvGrpSpPr/>
          <p:nvPr/>
        </p:nvGrpSpPr>
        <p:grpSpPr bwMode="gray">
          <a:xfrm>
            <a:off x="2336801" y="2"/>
            <a:ext cx="9855200"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54"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5"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6"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sp>
        <p:nvSpPr>
          <p:cNvPr id="17" name="Picture Placeholder 76"/>
          <p:cNvSpPr>
            <a:spLocks noGrp="1"/>
          </p:cNvSpPr>
          <p:nvPr>
            <p:ph type="pic" sz="quarter" idx="13"/>
          </p:nvPr>
        </p:nvSpPr>
        <p:spPr>
          <a:xfrm>
            <a:off x="2336800" y="2899978"/>
            <a:ext cx="8432800" cy="3272223"/>
          </a:xfrm>
        </p:spPr>
        <p:txBody>
          <a:bodyPr/>
          <a:lstStyle>
            <a:lvl1pPr>
              <a:defRPr sz="1400"/>
            </a:lvl1pPr>
          </a:lstStyle>
          <a:p>
            <a:r>
              <a:rPr lang="en-US" noProof="0" smtClean="0"/>
              <a:t>Click icon to add picture</a:t>
            </a:r>
            <a:endParaRPr lang="en-GB" noProof="0" dirty="0"/>
          </a:p>
        </p:txBody>
      </p:sp>
      <p:grpSp>
        <p:nvGrpSpPr>
          <p:cNvPr id="18" name="Group 32"/>
          <p:cNvGrpSpPr/>
          <p:nvPr/>
        </p:nvGrpSpPr>
        <p:grpSpPr>
          <a:xfrm>
            <a:off x="1291456" y="6170992"/>
            <a:ext cx="12192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346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defRPr/>
            </a:lvl1pPr>
          </a:lstStyle>
          <a:p>
            <a:r>
              <a:rPr lang="en-US" noProof="0" smtClean="0"/>
              <a:t>Click to edit Master title style</a:t>
            </a:r>
            <a:endParaRPr lang="en-GB" noProof="0"/>
          </a:p>
        </p:txBody>
      </p:sp>
      <p:sp>
        <p:nvSpPr>
          <p:cNvPr id="31" name="Content Placeholder 26"/>
          <p:cNvSpPr>
            <a:spLocks noGrp="1"/>
          </p:cNvSpPr>
          <p:nvPr>
            <p:ph sz="quarter" idx="15"/>
          </p:nvPr>
        </p:nvSpPr>
        <p:spPr>
          <a:xfrm>
            <a:off x="711200" y="1752600"/>
            <a:ext cx="10769600"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27"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2" name="TextBox 31"/>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5" name="Shape 14"/>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9/28/2017</a:t>
            </a:fld>
            <a:endParaRPr lang="en-US"/>
          </a:p>
        </p:txBody>
      </p:sp>
    </p:spTree>
    <p:extLst>
      <p:ext uri="{BB962C8B-B14F-4D97-AF65-F5344CB8AC3E}">
        <p14:creationId xmlns:p14="http://schemas.microsoft.com/office/powerpoint/2010/main" val="3660496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9855200" y="685802"/>
            <a:ext cx="2336800"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81" name="Rectangle 648"/>
          <p:cNvSpPr>
            <a:spLocks noChangeArrowheads="1"/>
          </p:cNvSpPr>
          <p:nvPr/>
        </p:nvSpPr>
        <p:spPr bwMode="gray">
          <a:xfrm>
            <a:off x="2336800" y="0"/>
            <a:ext cx="7518400"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83" name="Rectangle 650"/>
          <p:cNvSpPr>
            <a:spLocks noChangeArrowheads="1"/>
          </p:cNvSpPr>
          <p:nvPr/>
        </p:nvSpPr>
        <p:spPr bwMode="gray">
          <a:xfrm>
            <a:off x="2336800" y="685800"/>
            <a:ext cx="7518400"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50"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1"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2"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11" name="Group 32"/>
          <p:cNvGrpSpPr/>
          <p:nvPr/>
        </p:nvGrpSpPr>
        <p:grpSpPr>
          <a:xfrm>
            <a:off x="1291456" y="6170992"/>
            <a:ext cx="1219200" cy="533479"/>
            <a:chOff x="518032" y="978681"/>
            <a:chExt cx="4572000" cy="2667393"/>
          </a:xfrm>
        </p:grpSpPr>
        <p:sp>
          <p:nvSpPr>
            <p:cNvPr id="12" name="Rectangle 37"/>
            <p:cNvSpPr>
              <a:spLocks noChangeArrowheads="1"/>
            </p:cNvSpPr>
            <p:nvPr userDrawn="1"/>
          </p:nvSpPr>
          <p:spPr bwMode="black">
            <a:xfrm>
              <a:off x="3295650" y="978681"/>
              <a:ext cx="1143000" cy="263229"/>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3"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1073045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defRPr sz="3200">
                <a:solidFill>
                  <a:schemeClr val="tx1"/>
                </a:solidFill>
              </a:defRPr>
            </a:lvl1pPr>
          </a:lstStyle>
          <a:p>
            <a:r>
              <a:rPr lang="en-US" noProof="0" smtClean="0"/>
              <a:t>Click to edit Master title style</a:t>
            </a:r>
            <a:endParaRPr lang="en-GB" noProof="0"/>
          </a:p>
        </p:txBody>
      </p:sp>
      <p:sp>
        <p:nvSpPr>
          <p:cNvPr id="11" name="Text Placeholder 10"/>
          <p:cNvSpPr>
            <a:spLocks noGrp="1"/>
          </p:cNvSpPr>
          <p:nvPr>
            <p:ph type="body" sz="quarter" idx="10" hasCustomPrompt="1"/>
          </p:nvPr>
        </p:nvSpPr>
        <p:spPr>
          <a:xfrm>
            <a:off x="711200" y="5867400"/>
            <a:ext cx="6400800" cy="762000"/>
          </a:xfrm>
        </p:spPr>
        <p:txBody>
          <a:bodyPr anchor="b"/>
          <a:lstStyle>
            <a:lvl1pPr>
              <a:defRPr sz="900">
                <a:latin typeface="Arial" pitchFamily="34" charset="0"/>
                <a:cs typeface="Arial" pitchFamily="34" charset="0"/>
              </a:defRPr>
            </a:lvl1pPr>
          </a:lstStyle>
          <a:p>
            <a:pPr lvl="0"/>
            <a:r>
              <a:rPr lang="en-GB" noProof="0" smtClean="0"/>
              <a:t>Add legal and copyright disclaimers here.</a:t>
            </a:r>
            <a:endParaRPr lang="en-GB" noProof="0"/>
          </a:p>
        </p:txBody>
      </p:sp>
      <p:cxnSp>
        <p:nvCxnSpPr>
          <p:cNvPr id="7" name="Shape 6"/>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2707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8205" name="think-cell Slide" r:id="rId4" imgW="270" imgH="270" progId="TCLayout.ActiveDocument.1">
                  <p:embed/>
                </p:oleObj>
              </mc:Choice>
              <mc:Fallback>
                <p:oleObj name="think-cell Slide" r:id="rId4" imgW="270" imgH="270" progId="TCLayout.ActiveDocument.1">
                  <p:embed/>
                  <p:pic>
                    <p:nvPicPr>
                      <p:cNvPr id="6" name="Object 5" hidden="1"/>
                      <p:cNvPicPr/>
                      <p:nvPr/>
                    </p:nvPicPr>
                    <p:blipFill>
                      <a:blip r:embed="rId5"/>
                      <a:stretch>
                        <a:fillRect/>
                      </a:stretch>
                    </p:blipFill>
                    <p:spPr>
                      <a:xfrm>
                        <a:off x="2118" y="2118"/>
                        <a:ext cx="2116" cy="2116"/>
                      </a:xfrm>
                      <a:prstGeom prst="rect">
                        <a:avLst/>
                      </a:prstGeom>
                    </p:spPr>
                  </p:pic>
                </p:oleObj>
              </mc:Fallback>
            </mc:AlternateContent>
          </a:graphicData>
        </a:graphic>
      </p:graphicFrame>
      <p:sp>
        <p:nvSpPr>
          <p:cNvPr id="3" name="Date Placeholder 2"/>
          <p:cNvSpPr>
            <a:spLocks noGrp="1"/>
          </p:cNvSpPr>
          <p:nvPr>
            <p:ph type="dt" sz="half" idx="10"/>
          </p:nvPr>
        </p:nvSpPr>
        <p:spPr/>
        <p:txBody>
          <a:bodyPr/>
          <a:lstStyle/>
          <a:p>
            <a:fld id="{38C8183E-2976-439E-B80F-2804BD3ED3C8}" type="datetime1">
              <a:rPr lang="en-US" smtClean="0"/>
              <a:t>9/28/2017</a:t>
            </a:fld>
            <a:endParaRPr lang="en-US" dirty="0"/>
          </a:p>
        </p:txBody>
      </p:sp>
      <p:sp>
        <p:nvSpPr>
          <p:cNvPr id="4" name="Footer Placeholder 3"/>
          <p:cNvSpPr>
            <a:spLocks noGrp="1"/>
          </p:cNvSpPr>
          <p:nvPr>
            <p:ph type="ftr" sz="quarter" idx="11"/>
          </p:nvPr>
        </p:nvSpPr>
        <p:spPr>
          <a:xfrm>
            <a:off x="707136" y="6323094"/>
            <a:ext cx="7014464" cy="153888"/>
          </a:xfrm>
        </p:spPr>
        <p:txBody>
          <a:bodyPr vert="horz" lIns="0" tIns="0" rIns="0" bIns="0" rtlCol="0" anchor="ctr">
            <a:spAutoFit/>
          </a:bodyPr>
          <a:lstStyle>
            <a:lvl1pPr>
              <a:defRPr lang="en-US" smtClean="0"/>
            </a:lvl1pPr>
          </a:lstStyle>
          <a:p>
            <a:r>
              <a:rPr lang="en-US" dirty="0" smtClean="0"/>
              <a:t>PwC</a:t>
            </a:r>
            <a:endParaRPr lang="en-US" dirty="0"/>
          </a:p>
        </p:txBody>
      </p:sp>
      <p:sp>
        <p:nvSpPr>
          <p:cNvPr id="5" name="Slide Number Placeholder 4"/>
          <p:cNvSpPr>
            <a:spLocks noGrp="1"/>
          </p:cNvSpPr>
          <p:nvPr>
            <p:ph type="sldNum" sz="quarter" idx="12"/>
          </p:nvPr>
        </p:nvSpPr>
        <p:spPr/>
        <p:txBody>
          <a:bodyPr/>
          <a:lstStyle/>
          <a:p>
            <a:fld id="{F06B2653-D1AD-46BA-BB88-3123B5BA212E}" type="slidenum">
              <a:rPr lang="en-US" smtClean="0"/>
              <a:t>‹#›</a:t>
            </a:fld>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580344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smtClean="0"/>
              <a:t>Click to edit Master title style</a:t>
            </a:r>
            <a:endParaRPr lang="en-GB" noProof="0"/>
          </a:p>
        </p:txBody>
      </p:sp>
      <p:sp>
        <p:nvSpPr>
          <p:cNvPr id="28" name="Content Placeholder 26"/>
          <p:cNvSpPr>
            <a:spLocks noGrp="1"/>
          </p:cNvSpPr>
          <p:nvPr>
            <p:ph sz="quarter" idx="14"/>
          </p:nvPr>
        </p:nvSpPr>
        <p:spPr>
          <a:xfrm>
            <a:off x="711200" y="1752602"/>
            <a:ext cx="5283200"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1" name="Content Placeholder 26"/>
          <p:cNvSpPr>
            <a:spLocks noGrp="1"/>
          </p:cNvSpPr>
          <p:nvPr>
            <p:ph sz="quarter" idx="15"/>
          </p:nvPr>
        </p:nvSpPr>
        <p:spPr>
          <a:xfrm>
            <a:off x="6197602" y="1752600"/>
            <a:ext cx="5283199" cy="44196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3" name="TextBox 32"/>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62" name="Shape 61"/>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9/28/2017</a:t>
            </a:fld>
            <a:endParaRPr lang="en-US"/>
          </a:p>
        </p:txBody>
      </p:sp>
    </p:spTree>
    <p:extLst>
      <p:ext uri="{BB962C8B-B14F-4D97-AF65-F5344CB8AC3E}">
        <p14:creationId xmlns:p14="http://schemas.microsoft.com/office/powerpoint/2010/main" val="173264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1"/>
            <a:ext cx="10769600" cy="914400"/>
          </a:xfrm>
        </p:spPr>
        <p:txBody>
          <a:bodyPr/>
          <a:lstStyle/>
          <a:p>
            <a:r>
              <a:rPr lang="en-US" noProof="0" smtClean="0"/>
              <a:t>Click to edit Master title style</a:t>
            </a:r>
            <a:endParaRPr lang="en-GB" noProof="0"/>
          </a:p>
        </p:txBody>
      </p:sp>
      <p:sp>
        <p:nvSpPr>
          <p:cNvPr id="27" name="Content Placeholder 26"/>
          <p:cNvSpPr>
            <a:spLocks noGrp="1"/>
          </p:cNvSpPr>
          <p:nvPr>
            <p:ph sz="quarter" idx="13"/>
          </p:nvPr>
        </p:nvSpPr>
        <p:spPr>
          <a:xfrm>
            <a:off x="711200" y="1752602"/>
            <a:ext cx="3454400"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28" name="Content Placeholder 26"/>
          <p:cNvSpPr>
            <a:spLocks noGrp="1"/>
          </p:cNvSpPr>
          <p:nvPr>
            <p:ph sz="quarter" idx="14"/>
          </p:nvPr>
        </p:nvSpPr>
        <p:spPr>
          <a:xfrm>
            <a:off x="4368802" y="1752602"/>
            <a:ext cx="3454399"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1" name="Content Placeholder 26"/>
          <p:cNvSpPr>
            <a:spLocks noGrp="1"/>
          </p:cNvSpPr>
          <p:nvPr>
            <p:ph sz="quarter" idx="15"/>
          </p:nvPr>
        </p:nvSpPr>
        <p:spPr>
          <a:xfrm>
            <a:off x="8026400" y="1752602"/>
            <a:ext cx="3454400" cy="441959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6"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7" name="TextBox 36"/>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9" name="Shape 18"/>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9/28/2017</a:t>
            </a:fld>
            <a:endParaRPr lang="en-US"/>
          </a:p>
        </p:txBody>
      </p:sp>
    </p:spTree>
    <p:extLst>
      <p:ext uri="{BB962C8B-B14F-4D97-AF65-F5344CB8AC3E}">
        <p14:creationId xmlns:p14="http://schemas.microsoft.com/office/powerpoint/2010/main" val="167046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smtClean="0"/>
              <a:t>Click to edit Master title style</a:t>
            </a:r>
            <a:endParaRPr lang="en-GB" noProof="0"/>
          </a:p>
        </p:txBody>
      </p:sp>
      <p:sp>
        <p:nvSpPr>
          <p:cNvPr id="28" name="Content Placeholder 26"/>
          <p:cNvSpPr>
            <a:spLocks noGrp="1"/>
          </p:cNvSpPr>
          <p:nvPr>
            <p:ph sz="quarter" idx="14"/>
          </p:nvPr>
        </p:nvSpPr>
        <p:spPr>
          <a:xfrm>
            <a:off x="711200" y="3352800"/>
            <a:ext cx="5283200" cy="2819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1" name="Content Placeholder 26"/>
          <p:cNvSpPr>
            <a:spLocks noGrp="1"/>
          </p:cNvSpPr>
          <p:nvPr>
            <p:ph sz="quarter" idx="15"/>
          </p:nvPr>
        </p:nvSpPr>
        <p:spPr>
          <a:xfrm>
            <a:off x="6197600" y="3352800"/>
            <a:ext cx="5283201" cy="2819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3" name="TextBox 32"/>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sp>
        <p:nvSpPr>
          <p:cNvPr id="13" name="Text Placeholder 12"/>
          <p:cNvSpPr>
            <a:spLocks noGrp="1"/>
          </p:cNvSpPr>
          <p:nvPr>
            <p:ph type="body" sz="quarter" idx="16"/>
          </p:nvPr>
        </p:nvSpPr>
        <p:spPr>
          <a:xfrm>
            <a:off x="711200" y="1752600"/>
            <a:ext cx="10769600" cy="1447800"/>
          </a:xfrm>
        </p:spPr>
        <p:txBody>
          <a:bodyPr/>
          <a:lstStyle/>
          <a:p>
            <a:pPr lvl="0"/>
            <a:r>
              <a:rPr lang="en-US" noProof="0" smtClean="0"/>
              <a:t>Click to edit Master text styles</a:t>
            </a: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9/28/2017</a:t>
            </a:fld>
            <a:endParaRPr lang="en-US"/>
          </a:p>
        </p:txBody>
      </p:sp>
    </p:spTree>
    <p:extLst>
      <p:ext uri="{BB962C8B-B14F-4D97-AF65-F5344CB8AC3E}">
        <p14:creationId xmlns:p14="http://schemas.microsoft.com/office/powerpoint/2010/main" val="3518570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smtClean="0"/>
              <a:t>Click to edit Master title style</a:t>
            </a:r>
            <a:endParaRPr lang="en-GB" noProof="0"/>
          </a:p>
        </p:txBody>
      </p:sp>
      <p:sp>
        <p:nvSpPr>
          <p:cNvPr id="28" name="Content Placeholder 26"/>
          <p:cNvSpPr>
            <a:spLocks noGrp="1"/>
          </p:cNvSpPr>
          <p:nvPr>
            <p:ph sz="quarter" idx="14"/>
          </p:nvPr>
        </p:nvSpPr>
        <p:spPr>
          <a:xfrm>
            <a:off x="8026400" y="1752600"/>
            <a:ext cx="3454400" cy="2133600"/>
          </a:xfrm>
        </p:spPr>
        <p:txBody>
          <a:bodyPr/>
          <a:lstStyle/>
          <a:p>
            <a:pPr lvl="0"/>
            <a:r>
              <a:rPr lang="en-US" noProof="0" smtClean="0"/>
              <a:t>Click to edit Master text styles</a:t>
            </a:r>
          </a:p>
        </p:txBody>
      </p:sp>
      <p:sp>
        <p:nvSpPr>
          <p:cNvPr id="31" name="Content Placeholder 26"/>
          <p:cNvSpPr>
            <a:spLocks noGrp="1"/>
          </p:cNvSpPr>
          <p:nvPr>
            <p:ph sz="quarter" idx="15"/>
          </p:nvPr>
        </p:nvSpPr>
        <p:spPr>
          <a:xfrm>
            <a:off x="8026400" y="4038600"/>
            <a:ext cx="3454400" cy="2133600"/>
          </a:xfrm>
        </p:spPr>
        <p:txBody>
          <a:bodyPr/>
          <a:lstStyle/>
          <a:p>
            <a:pPr lvl="0"/>
            <a:r>
              <a:rPr lang="en-US" noProof="0" smtClean="0"/>
              <a:t>Click to edit Master text styles</a:t>
            </a:r>
          </a:p>
        </p:txBody>
      </p:sp>
      <p:sp>
        <p:nvSpPr>
          <p:cNvPr id="13" name="Text Placeholder 12"/>
          <p:cNvSpPr>
            <a:spLocks noGrp="1"/>
          </p:cNvSpPr>
          <p:nvPr>
            <p:ph type="body" sz="quarter" idx="16"/>
          </p:nvPr>
        </p:nvSpPr>
        <p:spPr>
          <a:xfrm>
            <a:off x="711200" y="1752600"/>
            <a:ext cx="7112000" cy="4419600"/>
          </a:xfrm>
        </p:spPr>
        <p:txBody>
          <a:bodyPr/>
          <a:lstStyle/>
          <a:p>
            <a:pPr lvl="0"/>
            <a:r>
              <a:rPr lang="en-US" noProof="0" smtClean="0"/>
              <a:t>Click to edit Master text styles</a:t>
            </a:r>
          </a:p>
        </p:txBody>
      </p:sp>
      <p:sp>
        <p:nvSpPr>
          <p:cNvPr id="19"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20" name="TextBox 19"/>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9/28/2017</a:t>
            </a:fld>
            <a:endParaRPr lang="en-US"/>
          </a:p>
        </p:txBody>
      </p:sp>
    </p:spTree>
    <p:extLst>
      <p:ext uri="{BB962C8B-B14F-4D97-AF65-F5344CB8AC3E}">
        <p14:creationId xmlns:p14="http://schemas.microsoft.com/office/powerpoint/2010/main" val="413793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711200" y="1752600"/>
            <a:ext cx="3454400" cy="2133600"/>
          </a:xfrm>
        </p:spPr>
        <p:txBody>
          <a:bodyPr/>
          <a:lstStyle/>
          <a:p>
            <a:pPr lvl="0"/>
            <a:r>
              <a:rPr lang="en-US" noProof="0" smtClean="0"/>
              <a:t>Click to edit Master text styles</a:t>
            </a:r>
          </a:p>
        </p:txBody>
      </p:sp>
      <p:sp>
        <p:nvSpPr>
          <p:cNvPr id="2" name="Title 1"/>
          <p:cNvSpPr>
            <a:spLocks noGrp="1"/>
          </p:cNvSpPr>
          <p:nvPr>
            <p:ph type="title"/>
          </p:nvPr>
        </p:nvSpPr>
        <p:spPr>
          <a:xfrm>
            <a:off x="711200" y="685800"/>
            <a:ext cx="10769600" cy="914400"/>
          </a:xfrm>
        </p:spPr>
        <p:txBody>
          <a:bodyPr/>
          <a:lstStyle/>
          <a:p>
            <a:r>
              <a:rPr lang="en-US" noProof="0" smtClean="0"/>
              <a:t>Click to edit Master title style</a:t>
            </a:r>
            <a:endParaRPr lang="en-GB" noProof="0"/>
          </a:p>
        </p:txBody>
      </p:sp>
      <p:sp>
        <p:nvSpPr>
          <p:cNvPr id="31" name="Content Placeholder 26"/>
          <p:cNvSpPr>
            <a:spLocks noGrp="1"/>
          </p:cNvSpPr>
          <p:nvPr>
            <p:ph sz="quarter" idx="15"/>
          </p:nvPr>
        </p:nvSpPr>
        <p:spPr>
          <a:xfrm>
            <a:off x="711200" y="4038600"/>
            <a:ext cx="3454400" cy="2133600"/>
          </a:xfrm>
        </p:spPr>
        <p:txBody>
          <a:bodyPr/>
          <a:lstStyle/>
          <a:p>
            <a:pPr lvl="0"/>
            <a:r>
              <a:rPr lang="en-US" noProof="0" smtClean="0"/>
              <a:t>Click to edit Master text styles</a:t>
            </a:r>
          </a:p>
        </p:txBody>
      </p:sp>
      <p:sp>
        <p:nvSpPr>
          <p:cNvPr id="13" name="Text Placeholder 12"/>
          <p:cNvSpPr>
            <a:spLocks noGrp="1"/>
          </p:cNvSpPr>
          <p:nvPr>
            <p:ph type="body" sz="quarter" idx="16"/>
          </p:nvPr>
        </p:nvSpPr>
        <p:spPr>
          <a:xfrm>
            <a:off x="4368800" y="1752600"/>
            <a:ext cx="7112000" cy="4419600"/>
          </a:xfrm>
        </p:spPr>
        <p:txBody>
          <a:bodyPr/>
          <a:lstStyle/>
          <a:p>
            <a:pPr lvl="0"/>
            <a:r>
              <a:rPr lang="en-US" noProof="0" smtClean="0"/>
              <a:t>Click to edit Master text styles</a:t>
            </a:r>
          </a:p>
        </p:txBody>
      </p:sp>
      <p:sp>
        <p:nvSpPr>
          <p:cNvPr id="19"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20" name="TextBox 19"/>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9/28/2017</a:t>
            </a:fld>
            <a:endParaRPr lang="en-US"/>
          </a:p>
        </p:txBody>
      </p:sp>
    </p:spTree>
    <p:extLst>
      <p:ext uri="{BB962C8B-B14F-4D97-AF65-F5344CB8AC3E}">
        <p14:creationId xmlns:p14="http://schemas.microsoft.com/office/powerpoint/2010/main" val="122302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4368800" y="685800"/>
            <a:ext cx="7112000" cy="914400"/>
          </a:xfrm>
        </p:spPr>
        <p:txBody>
          <a:bodyPr/>
          <a:lstStyle>
            <a:lvl1pPr>
              <a:defRPr/>
            </a:lvl1pPr>
          </a:lstStyle>
          <a:p>
            <a:r>
              <a:rPr lang="en-US" noProof="1" smtClean="0"/>
              <a:t>Click to edit Master title style</a:t>
            </a:r>
            <a:endParaRPr lang="en-GB" noProof="1"/>
          </a:p>
        </p:txBody>
      </p:sp>
      <p:sp>
        <p:nvSpPr>
          <p:cNvPr id="31" name="Content Placeholder 26"/>
          <p:cNvSpPr>
            <a:spLocks noGrp="1"/>
          </p:cNvSpPr>
          <p:nvPr>
            <p:ph sz="quarter" idx="15"/>
          </p:nvPr>
        </p:nvSpPr>
        <p:spPr>
          <a:xfrm>
            <a:off x="4368800" y="1752600"/>
            <a:ext cx="7112000" cy="4419600"/>
          </a:xfrm>
        </p:spPr>
        <p:txBody>
          <a:bodyPr/>
          <a:lstStyle>
            <a:lvl1pPr>
              <a:defRPr baseline="0"/>
            </a:lvl1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GB" noProof="1"/>
          </a:p>
        </p:txBody>
      </p:sp>
      <p:sp>
        <p:nvSpPr>
          <p:cNvPr id="12" name="Text Placeholder 11"/>
          <p:cNvSpPr>
            <a:spLocks noGrp="1"/>
          </p:cNvSpPr>
          <p:nvPr>
            <p:ph type="body" sz="quarter" idx="16"/>
          </p:nvPr>
        </p:nvSpPr>
        <p:spPr>
          <a:xfrm>
            <a:off x="711200" y="1752600"/>
            <a:ext cx="3454400" cy="2130552"/>
          </a:xfrm>
        </p:spPr>
        <p:txBody>
          <a:bodyPr/>
          <a:lstStyle>
            <a:lvl1pPr>
              <a:defRPr sz="2400" b="1" i="1" baseline="0">
                <a:solidFill>
                  <a:schemeClr val="tx2"/>
                </a:solidFill>
              </a:defRPr>
            </a:lvl1pPr>
          </a:lstStyle>
          <a:p>
            <a:pPr lvl="0"/>
            <a:r>
              <a:rPr lang="en-US" noProof="1" smtClean="0"/>
              <a:t>Click to edit Master text styles</a:t>
            </a:r>
          </a:p>
        </p:txBody>
      </p:sp>
      <p:sp>
        <p:nvSpPr>
          <p:cNvPr id="18"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9" name="TextBox 18"/>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1" smtClean="0">
                <a:latin typeface="Arial" pitchFamily="34" charset="0"/>
                <a:cs typeface="Arial" pitchFamily="34" charset="0"/>
              </a:rPr>
              <a:t>PwC</a:t>
            </a:r>
            <a:endParaRPr lang="en-GB" sz="1000" noProof="1">
              <a:latin typeface="Arial" pitchFamily="34" charset="0"/>
              <a:cs typeface="Arial" pitchFamily="34" charset="0"/>
            </a:endParaRPr>
          </a:p>
        </p:txBody>
      </p:sp>
      <p:cxnSp>
        <p:nvCxnSpPr>
          <p:cNvPr id="30" name="Shape 29"/>
          <p:cNvCxnSpPr/>
          <p:nvPr/>
        </p:nvCxnSpPr>
        <p:spPr>
          <a:xfrm rot="5400000" flipH="1" flipV="1">
            <a:off x="7747002" y="-2971800"/>
            <a:ext cx="152399" cy="73152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9/28/2017</a:t>
            </a:fld>
            <a:endParaRPr lang="en-US"/>
          </a:p>
        </p:txBody>
      </p:sp>
    </p:spTree>
    <p:extLst>
      <p:ext uri="{BB962C8B-B14F-4D97-AF65-F5344CB8AC3E}">
        <p14:creationId xmlns:p14="http://schemas.microsoft.com/office/powerpoint/2010/main" val="371285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smtClean="0"/>
              <a:t>Click to edit Master title style</a:t>
            </a:r>
            <a:endParaRPr lang="en-GB" noProof="0"/>
          </a:p>
        </p:txBody>
      </p:sp>
      <p:sp>
        <p:nvSpPr>
          <p:cNvPr id="1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6" name="TextBox 15"/>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0" name="Shape 9"/>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9"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9/28/2017</a:t>
            </a:fld>
            <a:endParaRPr lang="en-US"/>
          </a:p>
        </p:txBody>
      </p:sp>
    </p:spTree>
    <p:extLst>
      <p:ext uri="{BB962C8B-B14F-4D97-AF65-F5344CB8AC3E}">
        <p14:creationId xmlns:p14="http://schemas.microsoft.com/office/powerpoint/2010/main" val="4077272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1201" y="685800"/>
            <a:ext cx="10769601" cy="914400"/>
          </a:xfrm>
          <a:prstGeom prst="rect">
            <a:avLst/>
          </a:prstGeom>
        </p:spPr>
        <p:txBody>
          <a:bodyPr vert="horz" lIns="0" tIns="0" rIns="0" bIns="0" rtlCol="0" anchor="t" anchorCtr="0">
            <a:noAutofit/>
          </a:bodyPr>
          <a:lstStyle/>
          <a:p>
            <a:r>
              <a:rPr lang="en-GB" noProof="0" smtClean="0"/>
              <a:t>Click to edit</a:t>
            </a:r>
            <a:br>
              <a:rPr lang="en-GB" noProof="0" smtClean="0"/>
            </a:br>
            <a:r>
              <a:rPr lang="en-GB" noProof="0" smtClean="0"/>
              <a:t>Master title style</a:t>
            </a:r>
            <a:endParaRPr lang="en-GB" noProof="0"/>
          </a:p>
        </p:txBody>
      </p:sp>
      <p:sp>
        <p:nvSpPr>
          <p:cNvPr id="3" name="Text Placeholder 2"/>
          <p:cNvSpPr>
            <a:spLocks noGrp="1"/>
          </p:cNvSpPr>
          <p:nvPr>
            <p:ph type="body" idx="1"/>
          </p:nvPr>
        </p:nvSpPr>
        <p:spPr>
          <a:xfrm>
            <a:off x="711202" y="1752600"/>
            <a:ext cx="10769599" cy="44196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smtClean="0"/>
          </a:p>
        </p:txBody>
      </p:sp>
      <p:sp>
        <p:nvSpPr>
          <p:cNvPr id="4"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6"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9/28/2017</a:t>
            </a:fld>
            <a:endParaRPr lang="en-US"/>
          </a:p>
        </p:txBody>
      </p:sp>
      <p:sp>
        <p:nvSpPr>
          <p:cNvPr id="7" name="Footer Placeholder 4"/>
          <p:cNvSpPr>
            <a:spLocks noGrp="1"/>
          </p:cNvSpPr>
          <p:nvPr>
            <p:ph type="ftr" sz="quarter" idx="3"/>
          </p:nvPr>
        </p:nvSpPr>
        <p:spPr>
          <a:xfrm>
            <a:off x="707136" y="6324600"/>
            <a:ext cx="7014464"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Tree>
    <p:extLst>
      <p:ext uri="{BB962C8B-B14F-4D97-AF65-F5344CB8AC3E}">
        <p14:creationId xmlns:p14="http://schemas.microsoft.com/office/powerpoint/2010/main" val="400449987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pwcanalytics.invisionapp.com/share/CKCZTQOGQ#/screens/248913828" TargetMode="External"/><Relationship Id="rId3" Type="http://schemas.openxmlformats.org/officeDocument/2006/relationships/slideLayout" Target="../slideLayouts/slideLayout22.xml"/><Relationship Id="rId7" Type="http://schemas.openxmlformats.org/officeDocument/2006/relationships/image" Target="../media/image14.png"/><Relationship Id="rId2" Type="http://schemas.openxmlformats.org/officeDocument/2006/relationships/tags" Target="../tags/tag42.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1.emf"/><Relationship Id="rId2" Type="http://schemas.openxmlformats.org/officeDocument/2006/relationships/tags" Target="../tags/tag43.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notesSlide" Target="../notesSlides/notesSlide10.xml"/><Relationship Id="rId4"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hyperlink" Target="https://pwcanalytics.invisionapp.com/share/CKCZTQOGQ#/screens/248913828" TargetMode="External"/><Relationship Id="rId3" Type="http://schemas.openxmlformats.org/officeDocument/2006/relationships/slideLayout" Target="../slideLayouts/slideLayout22.xml"/><Relationship Id="rId7" Type="http://schemas.openxmlformats.org/officeDocument/2006/relationships/image" Target="../media/image14.png"/><Relationship Id="rId2" Type="http://schemas.openxmlformats.org/officeDocument/2006/relationships/tags" Target="../tags/tag45.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Layout" Target="../slideLayouts/slideLayout16.xml"/><Relationship Id="rId7" Type="http://schemas.openxmlformats.org/officeDocument/2006/relationships/image" Target="../media/image20.jpeg"/><Relationship Id="rId2" Type="http://schemas.openxmlformats.org/officeDocument/2006/relationships/tags" Target="../tags/tag46.xml"/><Relationship Id="rId1" Type="http://schemas.openxmlformats.org/officeDocument/2006/relationships/vmlDrawing" Target="../drawings/vmlDrawing11.vml"/><Relationship Id="rId6" Type="http://schemas.openxmlformats.org/officeDocument/2006/relationships/image" Target="../media/image19.emf"/><Relationship Id="rId5" Type="http://schemas.openxmlformats.org/officeDocument/2006/relationships/oleObject" Target="../embeddings/oleObject14.bin"/><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oleObject" Target="../embeddings/oleObject4.bin"/><Relationship Id="rId3" Type="http://schemas.openxmlformats.org/officeDocument/2006/relationships/tags" Target="../tags/tag3.xml"/><Relationship Id="rId21" Type="http://schemas.openxmlformats.org/officeDocument/2006/relationships/oleObject" Target="../embeddings/oleObject2.bin"/><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2.emf"/><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notesSlide" Target="../notesSlides/notesSlide2.xml"/><Relationship Id="rId29" Type="http://schemas.openxmlformats.org/officeDocument/2006/relationships/image" Target="../media/image4.emf"/><Relationship Id="rId1" Type="http://schemas.openxmlformats.org/officeDocument/2006/relationships/vmlDrawing" Target="../drawings/vmlDrawing2.v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oleObject" Target="../embeddings/oleObject3.bin"/><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chart" Target="../charts/chart1.xml"/><Relationship Id="rId28" Type="http://schemas.openxmlformats.org/officeDocument/2006/relationships/oleObject" Target="../embeddings/oleObject5.bin"/><Relationship Id="rId10" Type="http://schemas.openxmlformats.org/officeDocument/2006/relationships/tags" Target="../tags/tag10.xml"/><Relationship Id="rId19" Type="http://schemas.openxmlformats.org/officeDocument/2006/relationships/slideLayout" Target="../slideLayouts/slideLayout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1.emf"/><Relationship Id="rId27" Type="http://schemas.openxmlformats.org/officeDocument/2006/relationships/image" Target="../media/image3.emf"/></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3.vml"/><Relationship Id="rId6" Type="http://schemas.openxmlformats.org/officeDocument/2006/relationships/tags" Target="../tags/tag23.xml"/><Relationship Id="rId11" Type="http://schemas.openxmlformats.org/officeDocument/2006/relationships/image" Target="../media/image1.emf"/><Relationship Id="rId5" Type="http://schemas.openxmlformats.org/officeDocument/2006/relationships/tags" Target="../tags/tag22.xml"/><Relationship Id="rId10" Type="http://schemas.openxmlformats.org/officeDocument/2006/relationships/oleObject" Target="../embeddings/oleObject6.bin"/><Relationship Id="rId4" Type="http://schemas.openxmlformats.org/officeDocument/2006/relationships/tags" Target="../tags/tag21.xml"/><Relationship Id="rId9"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1.emf"/><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oleObject" Target="../embeddings/oleObject7.bin"/><Relationship Id="rId2" Type="http://schemas.openxmlformats.org/officeDocument/2006/relationships/tags" Target="../tags/tag25.xml"/><Relationship Id="rId1" Type="http://schemas.openxmlformats.org/officeDocument/2006/relationships/vmlDrawing" Target="../drawings/vmlDrawing4.vml"/><Relationship Id="rId6" Type="http://schemas.openxmlformats.org/officeDocument/2006/relationships/tags" Target="../tags/tag29.xml"/><Relationship Id="rId11" Type="http://schemas.openxmlformats.org/officeDocument/2006/relationships/notesSlide" Target="../notesSlides/notesSlide4.xml"/><Relationship Id="rId5" Type="http://schemas.openxmlformats.org/officeDocument/2006/relationships/tags" Target="../tags/tag28.xml"/><Relationship Id="rId10" Type="http://schemas.openxmlformats.org/officeDocument/2006/relationships/slideLayout" Target="../slideLayouts/slideLayout9.xml"/><Relationship Id="rId4" Type="http://schemas.openxmlformats.org/officeDocument/2006/relationships/tags" Target="../tags/tag27.xml"/><Relationship Id="rId9" Type="http://schemas.openxmlformats.org/officeDocument/2006/relationships/tags" Target="../tags/tag3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5.png"/><Relationship Id="rId2" Type="http://schemas.openxmlformats.org/officeDocument/2006/relationships/tags" Target="../tags/tag33.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9.xml"/><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notesSlide" Target="../notesSlides/notesSlide6.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hyperlink" Target="https://pwcanalytics.invisionapp.com/share/CKCZTQOGQ#/screens/248913828" TargetMode="External"/><Relationship Id="rId3" Type="http://schemas.openxmlformats.org/officeDocument/2006/relationships/slideLayout" Target="../slideLayouts/slideLayout22.xml"/><Relationship Id="rId7" Type="http://schemas.openxmlformats.org/officeDocument/2006/relationships/image" Target="../media/image14.png"/><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13" Type="http://schemas.openxmlformats.org/officeDocument/2006/relationships/image" Target="../media/image16.png"/><Relationship Id="rId3" Type="http://schemas.openxmlformats.org/officeDocument/2006/relationships/tags" Target="../tags/tag38.xml"/><Relationship Id="rId7" Type="http://schemas.openxmlformats.org/officeDocument/2006/relationships/slideLayout" Target="../slideLayouts/slideLayout9.xml"/><Relationship Id="rId12" Type="http://schemas.microsoft.com/office/2007/relationships/hdphoto" Target="../media/hdphoto1.wdp"/><Relationship Id="rId2" Type="http://schemas.openxmlformats.org/officeDocument/2006/relationships/tags" Target="../tags/tag37.xml"/><Relationship Id="rId1" Type="http://schemas.openxmlformats.org/officeDocument/2006/relationships/vmlDrawing" Target="../drawings/vmlDrawing7.vml"/><Relationship Id="rId6" Type="http://schemas.openxmlformats.org/officeDocument/2006/relationships/tags" Target="../tags/tag41.xml"/><Relationship Id="rId11" Type="http://schemas.openxmlformats.org/officeDocument/2006/relationships/image" Target="../media/image15.png"/><Relationship Id="rId5" Type="http://schemas.openxmlformats.org/officeDocument/2006/relationships/tags" Target="../tags/tag40.xml"/><Relationship Id="rId15" Type="http://schemas.openxmlformats.org/officeDocument/2006/relationships/image" Target="../media/image18.png"/><Relationship Id="rId10" Type="http://schemas.openxmlformats.org/officeDocument/2006/relationships/image" Target="../media/image1.emf"/><Relationship Id="rId4" Type="http://schemas.openxmlformats.org/officeDocument/2006/relationships/tags" Target="../tags/tag39.xml"/><Relationship Id="rId9" Type="http://schemas.openxmlformats.org/officeDocument/2006/relationships/oleObject" Target="../embeddings/oleObject10.bin"/><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R </a:t>
            </a:r>
            <a:r>
              <a:rPr lang="pl-PL" dirty="0" err="1" smtClean="0"/>
              <a:t>implementation</a:t>
            </a:r>
            <a:r>
              <a:rPr lang="pl-PL" dirty="0" smtClean="0"/>
              <a:t> in </a:t>
            </a:r>
            <a:r>
              <a:rPr lang="pl-PL" dirty="0" err="1" smtClean="0"/>
              <a:t>solving</a:t>
            </a:r>
            <a:r>
              <a:rPr lang="pl-PL" dirty="0" smtClean="0"/>
              <a:t> business </a:t>
            </a:r>
            <a:r>
              <a:rPr lang="pl-PL" dirty="0" err="1" smtClean="0"/>
              <a:t>problems</a:t>
            </a:r>
            <a:r>
              <a:rPr lang="pl-PL" dirty="0" smtClean="0"/>
              <a:t> in </a:t>
            </a:r>
            <a:r>
              <a:rPr lang="pl-PL" dirty="0" err="1" smtClean="0"/>
              <a:t>financial</a:t>
            </a:r>
            <a:r>
              <a:rPr lang="pl-PL" dirty="0" smtClean="0"/>
              <a:t> </a:t>
            </a:r>
            <a:r>
              <a:rPr lang="pl-PL" dirty="0" err="1" smtClean="0"/>
              <a:t>sector</a:t>
            </a:r>
            <a:endParaRPr lang="en-US" dirty="0"/>
          </a:p>
        </p:txBody>
      </p:sp>
      <p:sp>
        <p:nvSpPr>
          <p:cNvPr id="3" name="Subtitle 2"/>
          <p:cNvSpPr>
            <a:spLocks noGrp="1"/>
          </p:cNvSpPr>
          <p:nvPr>
            <p:ph type="subTitle" idx="1"/>
          </p:nvPr>
        </p:nvSpPr>
        <p:spPr>
          <a:xfrm>
            <a:off x="2527300" y="2786332"/>
            <a:ext cx="7124700" cy="914401"/>
          </a:xfrm>
        </p:spPr>
        <p:txBody>
          <a:bodyPr/>
          <a:lstStyle/>
          <a:p>
            <a:r>
              <a:rPr lang="en-US" dirty="0" err="1"/>
              <a:t>Ewelina</a:t>
            </a:r>
            <a:r>
              <a:rPr lang="pl-PL" dirty="0"/>
              <a:t> </a:t>
            </a:r>
            <a:r>
              <a:rPr lang="en-US" dirty="0" smtClean="0"/>
              <a:t>Chmura</a:t>
            </a:r>
            <a:r>
              <a:rPr lang="pl-PL" dirty="0" smtClean="0"/>
              <a:t>,</a:t>
            </a:r>
            <a:endParaRPr lang="pl-PL" dirty="0" smtClean="0"/>
          </a:p>
          <a:p>
            <a:r>
              <a:rPr lang="en-US" dirty="0" smtClean="0"/>
              <a:t>Katarzyna</a:t>
            </a:r>
            <a:r>
              <a:rPr lang="en-US" dirty="0"/>
              <a:t>	</a:t>
            </a:r>
            <a:r>
              <a:rPr lang="pl-PL" dirty="0" smtClean="0"/>
              <a:t> </a:t>
            </a:r>
            <a:r>
              <a:rPr lang="en-US" dirty="0" smtClean="0"/>
              <a:t>Lenczewska </a:t>
            </a:r>
            <a:r>
              <a:rPr lang="pl-PL" dirty="0" smtClean="0"/>
              <a:t/>
            </a:r>
            <a:br>
              <a:rPr lang="pl-PL" dirty="0" smtClean="0"/>
            </a:br>
            <a:r>
              <a:rPr lang="pl-PL" dirty="0" err="1" smtClean="0"/>
              <a:t>PwC</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83255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10253"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8" y="2118"/>
                        <a:ext cx="2116" cy="2116"/>
                      </a:xfrm>
                      <a:prstGeom prst="rect">
                        <a:avLst/>
                      </a:prstGeom>
                    </p:spPr>
                  </p:pic>
                </p:oleObj>
              </mc:Fallback>
            </mc:AlternateContent>
          </a:graphicData>
        </a:graphic>
      </p:graphicFrame>
      <p:pic>
        <p:nvPicPr>
          <p:cNvPr id="2189" name="Shape 2189"/>
          <p:cNvPicPr preferRelativeResize="0"/>
          <p:nvPr/>
        </p:nvPicPr>
        <p:blipFill/>
        <p:spPr>
          <a:xfrm>
            <a:off x="3175" y="1588"/>
            <a:ext cx="1600" cy="1600"/>
          </a:xfrm>
          <a:prstGeom prst="rect">
            <a:avLst/>
          </a:prstGeom>
          <a:solidFill>
            <a:srgbClr val="FFFFFF"/>
          </a:solidFill>
          <a:ln>
            <a:noFill/>
          </a:ln>
        </p:spPr>
      </p:pic>
      <p:sp>
        <p:nvSpPr>
          <p:cNvPr id="11" name="Shape 2200"/>
          <p:cNvSpPr/>
          <p:nvPr/>
        </p:nvSpPr>
        <p:spPr>
          <a:xfrm>
            <a:off x="0" y="2896943"/>
            <a:ext cx="12192000" cy="1587600"/>
          </a:xfrm>
          <a:prstGeom prst="rect">
            <a:avLst/>
          </a:prstGeom>
          <a:solidFill>
            <a:srgbClr val="EFEFEF"/>
          </a:solidFill>
          <a:ln>
            <a:noFill/>
          </a:ln>
        </p:spPr>
        <p:txBody>
          <a:bodyPr lIns="121900" tIns="121900" rIns="121900" bIns="121900" anchor="ctr" anchorCtr="0">
            <a:noAutofit/>
          </a:bodyPr>
          <a:lstStyle/>
          <a:p>
            <a:pPr algn="ctr">
              <a:spcAft>
                <a:spcPts val="1200"/>
              </a:spcAft>
              <a:buClr>
                <a:schemeClr val="dk1"/>
              </a:buClr>
            </a:pPr>
            <a:endParaRPr lang="en-GB" sz="3200" b="1" i="1" dirty="0">
              <a:solidFill>
                <a:srgbClr val="595959"/>
              </a:solidFill>
              <a:latin typeface="Georgia"/>
              <a:ea typeface="Georgia"/>
              <a:cs typeface="Georgia"/>
              <a:sym typeface="Georgia"/>
            </a:endParaRPr>
          </a:p>
        </p:txBody>
      </p:sp>
      <p:pic>
        <p:nvPicPr>
          <p:cNvPr id="12" name="Shape 2201" descr="icon5.emf"/>
          <p:cNvPicPr preferRelativeResize="0"/>
          <p:nvPr/>
        </p:nvPicPr>
        <p:blipFill rotWithShape="1">
          <a:blip r:embed="rId7">
            <a:alphaModFix/>
          </a:blip>
          <a:srcRect b="20223"/>
          <a:stretch/>
        </p:blipFill>
        <p:spPr>
          <a:xfrm>
            <a:off x="3091311" y="2986143"/>
            <a:ext cx="1782000" cy="1409200"/>
          </a:xfrm>
          <a:prstGeom prst="rect">
            <a:avLst/>
          </a:prstGeom>
          <a:noFill/>
          <a:ln>
            <a:noFill/>
          </a:ln>
        </p:spPr>
      </p:pic>
      <p:sp>
        <p:nvSpPr>
          <p:cNvPr id="2190" name="Shape 2190"/>
          <p:cNvSpPr txBox="1">
            <a:spLocks noGrp="1"/>
          </p:cNvSpPr>
          <p:nvPr>
            <p:ph type="title"/>
          </p:nvPr>
        </p:nvSpPr>
        <p:spPr/>
        <p:txBody>
          <a:bodyPr/>
          <a:lstStyle/>
          <a:p>
            <a:r>
              <a:rPr lang="en" dirty="0" smtClean="0"/>
              <a:t>Demo:</a:t>
            </a:r>
            <a:r>
              <a:rPr lang="cs-CZ" dirty="0" smtClean="0"/>
              <a:t> </a:t>
            </a:r>
            <a:r>
              <a:rPr lang="en-US" dirty="0" smtClean="0"/>
              <a:t>Churn Model in R saved as a stored procedure in SQL</a:t>
            </a:r>
            <a:endParaRPr lang="en" dirty="0"/>
          </a:p>
        </p:txBody>
      </p:sp>
      <p:sp>
        <p:nvSpPr>
          <p:cNvPr id="2202" name="Shape 2202"/>
          <p:cNvSpPr txBox="1"/>
          <p:nvPr/>
        </p:nvSpPr>
        <p:spPr>
          <a:xfrm>
            <a:off x="5259333" y="3257543"/>
            <a:ext cx="4266800" cy="866400"/>
          </a:xfrm>
          <a:prstGeom prst="rect">
            <a:avLst/>
          </a:prstGeom>
          <a:noFill/>
          <a:ln>
            <a:noFill/>
          </a:ln>
        </p:spPr>
        <p:txBody>
          <a:bodyPr lIns="121900" tIns="121900" rIns="121900" bIns="121900" anchor="ctr" anchorCtr="0">
            <a:noAutofit/>
          </a:bodyPr>
          <a:lstStyle/>
          <a:p>
            <a:r>
              <a:rPr lang="en" sz="2400" dirty="0">
                <a:ea typeface="Georgia"/>
                <a:cs typeface="Georgia"/>
                <a:sym typeface="Georgia"/>
              </a:rPr>
              <a:t>Link: </a:t>
            </a:r>
            <a:r>
              <a:rPr lang="en" sz="2400" u="sng" dirty="0">
                <a:solidFill>
                  <a:schemeClr val="hlink"/>
                </a:solidFill>
                <a:ea typeface="Georgia"/>
                <a:cs typeface="Georgia"/>
                <a:sym typeface="Georgia"/>
                <a:hlinkClick r:id="rId8"/>
              </a:rPr>
              <a:t>Demonstration</a:t>
            </a:r>
            <a:r>
              <a:rPr lang="pl-PL" sz="2400" u="sng" dirty="0">
                <a:solidFill>
                  <a:schemeClr val="hlink"/>
                </a:solidFill>
                <a:ea typeface="Georgia"/>
                <a:cs typeface="Georgia"/>
                <a:sym typeface="Georgia"/>
                <a:hlinkClick r:id="rId8"/>
              </a:rPr>
              <a:t> </a:t>
            </a:r>
            <a:r>
              <a:rPr lang="pl-PL" sz="2400" u="sng" dirty="0" smtClean="0">
                <a:solidFill>
                  <a:schemeClr val="hlink"/>
                </a:solidFill>
                <a:ea typeface="Georgia"/>
                <a:cs typeface="Georgia"/>
                <a:sym typeface="Georgia"/>
                <a:hlinkClick r:id="rId8"/>
              </a:rPr>
              <a:t>#</a:t>
            </a:r>
            <a:r>
              <a:rPr lang="en-US" sz="2400" u="sng" dirty="0">
                <a:solidFill>
                  <a:schemeClr val="hlink"/>
                </a:solidFill>
                <a:ea typeface="Georgia"/>
                <a:cs typeface="Georgia"/>
                <a:sym typeface="Georgia"/>
                <a:hlinkClick r:id="rId8"/>
              </a:rPr>
              <a:t>2</a:t>
            </a:r>
            <a:r>
              <a:rPr lang="en" sz="2400" i="1" dirty="0" smtClean="0">
                <a:solidFill>
                  <a:srgbClr val="666666"/>
                </a:solidFill>
                <a:ea typeface="Georgia"/>
                <a:cs typeface="Georgia"/>
                <a:sym typeface="Georgia"/>
                <a:hlinkClick r:id="rId8"/>
              </a:rPr>
              <a:t> </a:t>
            </a:r>
            <a:endParaRPr lang="en" sz="2400" i="1" dirty="0">
              <a:solidFill>
                <a:srgbClr val="666666"/>
              </a:solidFill>
              <a:ea typeface="Georgia"/>
              <a:cs typeface="Georgia"/>
              <a:sym typeface="Georgia"/>
            </a:endParaRPr>
          </a:p>
        </p:txBody>
      </p:sp>
      <p:sp>
        <p:nvSpPr>
          <p:cNvPr id="2" name="Footer Placeholder 1"/>
          <p:cNvSpPr>
            <a:spLocks noGrp="1"/>
          </p:cNvSpPr>
          <p:nvPr>
            <p:ph type="ftr" sz="quarter" idx="11"/>
          </p:nvPr>
        </p:nvSpPr>
        <p:spPr/>
        <p:txBody>
          <a:bodyPr/>
          <a:lstStyle/>
          <a:p>
            <a:r>
              <a:rPr lang="en-US" smtClean="0"/>
              <a:t>PwC</a:t>
            </a:r>
            <a:endParaRPr lang="en-US" dirty="0"/>
          </a:p>
        </p:txBody>
      </p:sp>
      <p:sp>
        <p:nvSpPr>
          <p:cNvPr id="3" name="Slide Number Placeholder 2"/>
          <p:cNvSpPr>
            <a:spLocks noGrp="1"/>
          </p:cNvSpPr>
          <p:nvPr>
            <p:ph type="sldNum" sz="quarter" idx="12"/>
          </p:nvPr>
        </p:nvSpPr>
        <p:spPr/>
        <p:txBody>
          <a:bodyPr/>
          <a:lstStyle/>
          <a:p>
            <a:fld id="{F06B2653-D1AD-46BA-BB88-3123B5BA212E}" type="slidenum">
              <a:rPr lang="en-US" smtClean="0"/>
              <a:t>10</a:t>
            </a:fld>
            <a:endParaRPr lang="en-US" dirty="0"/>
          </a:p>
        </p:txBody>
      </p:sp>
    </p:spTree>
    <p:extLst>
      <p:ext uri="{BB962C8B-B14F-4D97-AF65-F5344CB8AC3E}">
        <p14:creationId xmlns:p14="http://schemas.microsoft.com/office/powerpoint/2010/main" val="2079814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Object 106" hidden="1"/>
          <p:cNvGraphicFramePr>
            <a:graphicFrameLocks noChangeAspect="1"/>
          </p:cNvGraphicFramePr>
          <p:nvPr>
            <p:custDataLst>
              <p:tags r:id="rId2"/>
            </p:custDataLst>
            <p:extLst/>
          </p:nvPr>
        </p:nvGraphicFramePr>
        <p:xfrm>
          <a:off x="1526592" y="2294"/>
          <a:ext cx="1400" cy="1400"/>
        </p:xfrm>
        <a:graphic>
          <a:graphicData uri="http://schemas.openxmlformats.org/presentationml/2006/ole">
            <mc:AlternateContent xmlns:mc="http://schemas.openxmlformats.org/markup-compatibility/2006">
              <mc:Choice xmlns:v="urn:schemas-microsoft-com:vml" Requires="v">
                <p:oleObj spid="_x0000_s6168" name="think-cell Slide" r:id="rId6" imgW="360" imgH="360" progId="TCLayout.ActiveDocument.1">
                  <p:embed/>
                </p:oleObj>
              </mc:Choice>
              <mc:Fallback>
                <p:oleObj name="think-cell Slide" r:id="rId6" imgW="360" imgH="360" progId="TCLayout.ActiveDocument.1">
                  <p:embed/>
                  <p:pic>
                    <p:nvPicPr>
                      <p:cNvPr id="0" name=""/>
                      <p:cNvPicPr/>
                      <p:nvPr/>
                    </p:nvPicPr>
                    <p:blipFill>
                      <a:blip r:embed="rId7"/>
                      <a:stretch>
                        <a:fillRect/>
                      </a:stretch>
                    </p:blipFill>
                    <p:spPr>
                      <a:xfrm>
                        <a:off x="1526592" y="2294"/>
                        <a:ext cx="1400" cy="1400"/>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GB" dirty="0" smtClean="0"/>
              <a:t>We build data driven process for addressing churn</a:t>
            </a:r>
            <a:br>
              <a:rPr lang="en-GB" dirty="0" smtClean="0"/>
            </a:br>
            <a:endParaRPr lang="en-GB" dirty="0"/>
          </a:p>
        </p:txBody>
      </p:sp>
      <p:sp>
        <p:nvSpPr>
          <p:cNvPr id="9" name="Slide Number Placeholder 8"/>
          <p:cNvSpPr>
            <a:spLocks noGrp="1"/>
          </p:cNvSpPr>
          <p:nvPr>
            <p:ph type="sldNum" sz="quarter" idx="4"/>
          </p:nvPr>
        </p:nvSpPr>
        <p:spPr/>
        <p:txBody>
          <a:bodyPr/>
          <a:lstStyle/>
          <a:p>
            <a:fld id="{9EBD5762-3BDC-484D-9503-7EA6D5A9A8CE}" type="slidenum">
              <a:rPr lang="en-GB" smtClean="0">
                <a:solidFill>
                  <a:srgbClr val="000000"/>
                </a:solidFill>
              </a:rPr>
              <a:pPr/>
              <a:t>11</a:t>
            </a:fld>
            <a:endParaRPr lang="en-GB" dirty="0">
              <a:solidFill>
                <a:srgbClr val="000000"/>
              </a:solidFill>
            </a:endParaRPr>
          </a:p>
        </p:txBody>
      </p:sp>
      <p:sp>
        <p:nvSpPr>
          <p:cNvPr id="4" name="Title 1"/>
          <p:cNvSpPr txBox="1">
            <a:spLocks/>
          </p:cNvSpPr>
          <p:nvPr/>
        </p:nvSpPr>
        <p:spPr>
          <a:xfrm>
            <a:off x="2127462" y="824683"/>
            <a:ext cx="7937077" cy="419411"/>
          </a:xfrm>
          <a:prstGeom prst="rect">
            <a:avLst/>
          </a:prstGeom>
        </p:spPr>
        <p:txBody>
          <a:bodyPr vert="horz" lIns="0" tIns="0" rIns="0" bIns="0" rtlCol="0" anchor="t" anchorCtr="0">
            <a:noAutofit/>
          </a:bodyPr>
          <a:lstStyle>
            <a:lvl1pPr algn="l" defTabSz="1036271" rtl="0" eaLnBrk="1" latinLnBrk="0" hangingPunct="1">
              <a:lnSpc>
                <a:spcPct val="100000"/>
              </a:lnSpc>
              <a:spcBef>
                <a:spcPct val="0"/>
              </a:spcBef>
              <a:buNone/>
              <a:defRPr sz="2267" b="1" i="1" kern="1200">
                <a:solidFill>
                  <a:schemeClr val="tx1"/>
                </a:solidFill>
                <a:latin typeface="+mj-lt"/>
                <a:ea typeface="+mj-ea"/>
                <a:cs typeface="+mj-cs"/>
              </a:defRPr>
            </a:lvl1pPr>
          </a:lstStyle>
          <a:p>
            <a:pPr indent="-241987"/>
            <a:endParaRPr lang="en-GB" sz="1999" dirty="0">
              <a:solidFill>
                <a:srgbClr val="000000"/>
              </a:solidFill>
              <a:cs typeface="Arial" pitchFamily="34" charset="0"/>
            </a:endParaRPr>
          </a:p>
        </p:txBody>
      </p:sp>
      <p:sp>
        <p:nvSpPr>
          <p:cNvPr id="11" name="Prostokąt 7"/>
          <p:cNvSpPr/>
          <p:nvPr/>
        </p:nvSpPr>
        <p:spPr>
          <a:xfrm>
            <a:off x="9744639" y="1934149"/>
            <a:ext cx="1736532" cy="323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50" b="1" i="1" dirty="0">
                <a:solidFill>
                  <a:srgbClr val="DC6900"/>
                </a:solidFill>
                <a:latin typeface="Georgia"/>
                <a:cs typeface="Arial" panose="020B0604020202020204" pitchFamily="34" charset="0"/>
              </a:rPr>
              <a:t>…if not accepted, then ‘Second line’ offering</a:t>
            </a:r>
          </a:p>
        </p:txBody>
      </p:sp>
      <p:sp>
        <p:nvSpPr>
          <p:cNvPr id="13" name="Prostokąt 6"/>
          <p:cNvSpPr/>
          <p:nvPr/>
        </p:nvSpPr>
        <p:spPr>
          <a:xfrm>
            <a:off x="1902240" y="1934149"/>
            <a:ext cx="1921894" cy="323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50" b="1" i="1" dirty="0">
                <a:solidFill>
                  <a:srgbClr val="DC6900"/>
                </a:solidFill>
                <a:latin typeface="Georgia"/>
                <a:cs typeface="Arial" panose="020B0604020202020204" pitchFamily="34" charset="0"/>
              </a:rPr>
              <a:t>…via various channels (or via CRM independently)…</a:t>
            </a:r>
            <a:endParaRPr lang="en-GB" sz="1050" i="1" dirty="0">
              <a:solidFill>
                <a:srgbClr val="DC6900"/>
              </a:solidFill>
              <a:latin typeface="Georgia"/>
              <a:cs typeface="Arial" panose="020B0604020202020204" pitchFamily="34" charset="0"/>
            </a:endParaRPr>
          </a:p>
        </p:txBody>
      </p:sp>
      <p:sp>
        <p:nvSpPr>
          <p:cNvPr id="37" name="Prostokąt 7"/>
          <p:cNvSpPr/>
          <p:nvPr/>
        </p:nvSpPr>
        <p:spPr>
          <a:xfrm>
            <a:off x="7791190" y="1772608"/>
            <a:ext cx="1864493" cy="4846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50" b="1" i="1" dirty="0">
                <a:solidFill>
                  <a:srgbClr val="DC6900"/>
                </a:solidFill>
                <a:latin typeface="Georgia"/>
                <a:cs typeface="Arial" panose="020B0604020202020204" pitchFamily="34" charset="0"/>
              </a:rPr>
              <a:t>‘First line’ offering (preceded by verification of client intentions… </a:t>
            </a:r>
          </a:p>
        </p:txBody>
      </p:sp>
      <p:sp>
        <p:nvSpPr>
          <p:cNvPr id="40" name="Prostokąt 6"/>
          <p:cNvSpPr/>
          <p:nvPr/>
        </p:nvSpPr>
        <p:spPr>
          <a:xfrm>
            <a:off x="711202" y="1772608"/>
            <a:ext cx="1102082" cy="4846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50" b="1" i="1" dirty="0">
                <a:solidFill>
                  <a:srgbClr val="DC6900"/>
                </a:solidFill>
                <a:latin typeface="Georgia"/>
                <a:cs typeface="Arial" panose="020B0604020202020204" pitchFamily="34" charset="0"/>
              </a:rPr>
              <a:t>Client contacting </a:t>
            </a:r>
          </a:p>
          <a:p>
            <a:r>
              <a:rPr lang="en-GB" sz="1050" b="1" i="1" dirty="0">
                <a:solidFill>
                  <a:srgbClr val="DC6900"/>
                </a:solidFill>
                <a:latin typeface="Georgia"/>
                <a:cs typeface="Arial" panose="020B0604020202020204" pitchFamily="34" charset="0"/>
              </a:rPr>
              <a:t>The Bank….</a:t>
            </a:r>
            <a:endParaRPr lang="en-GB" sz="1050" i="1" dirty="0">
              <a:solidFill>
                <a:srgbClr val="DC6900"/>
              </a:solidFill>
              <a:latin typeface="Georgia"/>
              <a:cs typeface="Arial" panose="020B0604020202020204" pitchFamily="34" charset="0"/>
            </a:endParaRPr>
          </a:p>
        </p:txBody>
      </p:sp>
      <p:sp>
        <p:nvSpPr>
          <p:cNvPr id="41" name="Prostokąt 6"/>
          <p:cNvSpPr/>
          <p:nvPr/>
        </p:nvSpPr>
        <p:spPr>
          <a:xfrm>
            <a:off x="4014771" y="1934149"/>
            <a:ext cx="1701290" cy="323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50" b="1" i="1" dirty="0">
                <a:solidFill>
                  <a:srgbClr val="DC6900"/>
                </a:solidFill>
                <a:latin typeface="Georgia"/>
                <a:cs typeface="Arial" panose="020B0604020202020204" pitchFamily="34" charset="0"/>
              </a:rPr>
              <a:t>…prompts churn </a:t>
            </a:r>
            <a:br>
              <a:rPr lang="en-GB" sz="1050" b="1" i="1" dirty="0">
                <a:solidFill>
                  <a:srgbClr val="DC6900"/>
                </a:solidFill>
                <a:latin typeface="Georgia"/>
                <a:cs typeface="Arial" panose="020B0604020202020204" pitchFamily="34" charset="0"/>
              </a:rPr>
            </a:br>
            <a:r>
              <a:rPr lang="en-GB" sz="1050" b="1" i="1" dirty="0">
                <a:solidFill>
                  <a:srgbClr val="DC6900"/>
                </a:solidFill>
                <a:latin typeface="Georgia"/>
                <a:cs typeface="Arial" panose="020B0604020202020204" pitchFamily="34" charset="0"/>
              </a:rPr>
              <a:t>triggers… </a:t>
            </a:r>
            <a:endParaRPr lang="en-GB" sz="1050" i="1" dirty="0">
              <a:solidFill>
                <a:srgbClr val="DC6900"/>
              </a:solidFill>
              <a:latin typeface="Georgia"/>
              <a:cs typeface="Arial" panose="020B0604020202020204" pitchFamily="34" charset="0"/>
            </a:endParaRPr>
          </a:p>
        </p:txBody>
      </p:sp>
      <p:sp>
        <p:nvSpPr>
          <p:cNvPr id="42" name="Prostokąt 6"/>
          <p:cNvSpPr/>
          <p:nvPr/>
        </p:nvSpPr>
        <p:spPr>
          <a:xfrm>
            <a:off x="5879371" y="1772608"/>
            <a:ext cx="1748508" cy="4846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50" b="1" i="1" dirty="0">
                <a:solidFill>
                  <a:srgbClr val="DC6900"/>
                </a:solidFill>
                <a:latin typeface="Georgia"/>
                <a:cs typeface="Arial" panose="020B0604020202020204" pitchFamily="34" charset="0"/>
              </a:rPr>
              <a:t>…recorded in Churn Tool, which then assigns…</a:t>
            </a:r>
            <a:endParaRPr lang="en-GB" sz="1050" i="1" dirty="0">
              <a:solidFill>
                <a:srgbClr val="DC6900"/>
              </a:solidFill>
              <a:latin typeface="Georgia"/>
              <a:cs typeface="Arial" panose="020B0604020202020204" pitchFamily="34" charset="0"/>
            </a:endParaRPr>
          </a:p>
        </p:txBody>
      </p:sp>
      <p:sp>
        <p:nvSpPr>
          <p:cNvPr id="105" name="TextBox 104"/>
          <p:cNvSpPr txBox="1"/>
          <p:nvPr/>
        </p:nvSpPr>
        <p:spPr>
          <a:xfrm>
            <a:off x="6526101" y="5644716"/>
            <a:ext cx="4955070" cy="533190"/>
          </a:xfrm>
          <a:prstGeom prst="rect">
            <a:avLst/>
          </a:prstGeom>
          <a:solidFill>
            <a:schemeClr val="tx2">
              <a:lumMod val="60000"/>
              <a:lumOff val="40000"/>
            </a:schemeClr>
          </a:solidFill>
          <a:ln>
            <a:noFill/>
          </a:ln>
        </p:spPr>
        <p:txBody>
          <a:bodyPr vert="horz" wrap="square" lIns="71981" tIns="35991" rIns="180000" bIns="35991" rtlCol="0" anchor="ctr">
            <a:noAutofit/>
          </a:bodyPr>
          <a:lstStyle/>
          <a:p>
            <a:r>
              <a:rPr lang="en-GB" sz="1300" b="1" i="1" dirty="0" smtClean="0">
                <a:solidFill>
                  <a:schemeClr val="bg1"/>
                </a:solidFill>
                <a:latin typeface="Georgia"/>
                <a:cs typeface="Arial" panose="020B0604020202020204" pitchFamily="34" charset="0"/>
              </a:rPr>
              <a:t>Never pay more to retain a customer than his </a:t>
            </a:r>
            <a:r>
              <a:rPr lang="en-GB" sz="1300" b="1" i="1" dirty="0" err="1" smtClean="0">
                <a:solidFill>
                  <a:schemeClr val="bg1"/>
                </a:solidFill>
                <a:latin typeface="Georgia"/>
                <a:cs typeface="Arial" panose="020B0604020202020204" pitchFamily="34" charset="0"/>
              </a:rPr>
              <a:t>VaR</a:t>
            </a:r>
            <a:endParaRPr lang="en-GB" sz="1300" b="1" i="1" dirty="0">
              <a:solidFill>
                <a:schemeClr val="bg1"/>
              </a:solidFill>
              <a:latin typeface="Georgia"/>
              <a:cs typeface="Arial" panose="020B0604020202020204" pitchFamily="34" charset="0"/>
            </a:endParaRPr>
          </a:p>
        </p:txBody>
      </p:sp>
      <p:sp>
        <p:nvSpPr>
          <p:cNvPr id="106" name="Rectangle 2"/>
          <p:cNvSpPr txBox="1">
            <a:spLocks noChangeArrowheads="1"/>
          </p:cNvSpPr>
          <p:nvPr/>
        </p:nvSpPr>
        <p:spPr>
          <a:xfrm>
            <a:off x="711200" y="5644685"/>
            <a:ext cx="5545096" cy="533067"/>
          </a:xfrm>
          <a:prstGeom prst="rect">
            <a:avLst/>
          </a:prstGeom>
          <a:solidFill>
            <a:schemeClr val="tx2">
              <a:lumMod val="20000"/>
              <a:lumOff val="80000"/>
            </a:schemeClr>
          </a:solidFill>
          <a:ln>
            <a:noFill/>
          </a:ln>
        </p:spPr>
        <p:txBody>
          <a:bodyPr vert="horz" wrap="square" lIns="71981" tIns="35991" rIns="71981" bIns="35991" rtlCol="0" anchor="ctr">
            <a:noAutofit/>
          </a:bodyPr>
          <a:lstStyle>
            <a:defPPr>
              <a:defRPr lang="en-US"/>
            </a:defPPr>
            <a:lvl1pPr>
              <a:defRPr sz="1050" b="1" i="1">
                <a:solidFill>
                  <a:schemeClr val="bg1">
                    <a:lumMod val="50000"/>
                  </a:schemeClr>
                </a:solidFill>
                <a:latin typeface="Georgia"/>
                <a:cs typeface="Arial" panose="020B0604020202020204" pitchFamily="34" charset="0"/>
              </a:defRPr>
            </a:lvl1pPr>
          </a:lstStyle>
          <a:p>
            <a:r>
              <a:rPr lang="en-GB" dirty="0">
                <a:solidFill>
                  <a:schemeClr val="tx1">
                    <a:lumMod val="75000"/>
                    <a:lumOff val="25000"/>
                  </a:schemeClr>
                </a:solidFill>
              </a:rPr>
              <a:t>With segmentation based on customers’ potential future profitability (VaR) you can selectively target and optimised your results</a:t>
            </a:r>
          </a:p>
        </p:txBody>
      </p:sp>
      <p:sp>
        <p:nvSpPr>
          <p:cNvPr id="122" name="Freeform 4848"/>
          <p:cNvSpPr>
            <a:spLocks noEditPoints="1"/>
          </p:cNvSpPr>
          <p:nvPr/>
        </p:nvSpPr>
        <p:spPr bwMode="auto">
          <a:xfrm>
            <a:off x="11024732" y="5738534"/>
            <a:ext cx="377274" cy="345555"/>
          </a:xfrm>
          <a:custGeom>
            <a:avLst/>
            <a:gdLst>
              <a:gd name="T0" fmla="*/ 198 w 354"/>
              <a:gd name="T1" fmla="*/ 12 h 314"/>
              <a:gd name="T2" fmla="*/ 194 w 354"/>
              <a:gd name="T3" fmla="*/ 8 h 314"/>
              <a:gd name="T4" fmla="*/ 184 w 354"/>
              <a:gd name="T5" fmla="*/ 0 h 314"/>
              <a:gd name="T6" fmla="*/ 178 w 354"/>
              <a:gd name="T7" fmla="*/ 0 h 314"/>
              <a:gd name="T8" fmla="*/ 166 w 354"/>
              <a:gd name="T9" fmla="*/ 4 h 314"/>
              <a:gd name="T10" fmla="*/ 158 w 354"/>
              <a:gd name="T11" fmla="*/ 12 h 314"/>
              <a:gd name="T12" fmla="*/ 4 w 354"/>
              <a:gd name="T13" fmla="*/ 278 h 314"/>
              <a:gd name="T14" fmla="*/ 0 w 354"/>
              <a:gd name="T15" fmla="*/ 290 h 314"/>
              <a:gd name="T16" fmla="*/ 4 w 354"/>
              <a:gd name="T17" fmla="*/ 302 h 314"/>
              <a:gd name="T18" fmla="*/ 8 w 354"/>
              <a:gd name="T19" fmla="*/ 306 h 314"/>
              <a:gd name="T20" fmla="*/ 18 w 354"/>
              <a:gd name="T21" fmla="*/ 312 h 314"/>
              <a:gd name="T22" fmla="*/ 330 w 354"/>
              <a:gd name="T23" fmla="*/ 314 h 314"/>
              <a:gd name="T24" fmla="*/ 338 w 354"/>
              <a:gd name="T25" fmla="*/ 312 h 314"/>
              <a:gd name="T26" fmla="*/ 348 w 354"/>
              <a:gd name="T27" fmla="*/ 306 h 314"/>
              <a:gd name="T28" fmla="*/ 352 w 354"/>
              <a:gd name="T29" fmla="*/ 302 h 314"/>
              <a:gd name="T30" fmla="*/ 354 w 354"/>
              <a:gd name="T31" fmla="*/ 290 h 314"/>
              <a:gd name="T32" fmla="*/ 352 w 354"/>
              <a:gd name="T33" fmla="*/ 278 h 314"/>
              <a:gd name="T34" fmla="*/ 42 w 354"/>
              <a:gd name="T35" fmla="*/ 280 h 314"/>
              <a:gd name="T36" fmla="*/ 314 w 354"/>
              <a:gd name="T37" fmla="*/ 280 h 314"/>
              <a:gd name="T38" fmla="*/ 160 w 354"/>
              <a:gd name="T39" fmla="*/ 142 h 314"/>
              <a:gd name="T40" fmla="*/ 158 w 354"/>
              <a:gd name="T41" fmla="*/ 132 h 314"/>
              <a:gd name="T42" fmla="*/ 160 w 354"/>
              <a:gd name="T43" fmla="*/ 126 h 314"/>
              <a:gd name="T44" fmla="*/ 164 w 354"/>
              <a:gd name="T45" fmla="*/ 122 h 314"/>
              <a:gd name="T46" fmla="*/ 178 w 354"/>
              <a:gd name="T47" fmla="*/ 118 h 314"/>
              <a:gd name="T48" fmla="*/ 186 w 354"/>
              <a:gd name="T49" fmla="*/ 118 h 314"/>
              <a:gd name="T50" fmla="*/ 192 w 354"/>
              <a:gd name="T51" fmla="*/ 122 h 314"/>
              <a:gd name="T52" fmla="*/ 198 w 354"/>
              <a:gd name="T53" fmla="*/ 132 h 314"/>
              <a:gd name="T54" fmla="*/ 196 w 354"/>
              <a:gd name="T55" fmla="*/ 142 h 314"/>
              <a:gd name="T56" fmla="*/ 172 w 354"/>
              <a:gd name="T57" fmla="*/ 206 h 314"/>
              <a:gd name="T58" fmla="*/ 178 w 354"/>
              <a:gd name="T59" fmla="*/ 218 h 314"/>
              <a:gd name="T60" fmla="*/ 186 w 354"/>
              <a:gd name="T61" fmla="*/ 220 h 314"/>
              <a:gd name="T62" fmla="*/ 190 w 354"/>
              <a:gd name="T63" fmla="*/ 224 h 314"/>
              <a:gd name="T64" fmla="*/ 194 w 354"/>
              <a:gd name="T65" fmla="*/ 230 h 314"/>
              <a:gd name="T66" fmla="*/ 196 w 354"/>
              <a:gd name="T67" fmla="*/ 238 h 314"/>
              <a:gd name="T68" fmla="*/ 194 w 354"/>
              <a:gd name="T69" fmla="*/ 244 h 314"/>
              <a:gd name="T70" fmla="*/ 190 w 354"/>
              <a:gd name="T71" fmla="*/ 250 h 314"/>
              <a:gd name="T72" fmla="*/ 186 w 354"/>
              <a:gd name="T73" fmla="*/ 254 h 314"/>
              <a:gd name="T74" fmla="*/ 178 w 354"/>
              <a:gd name="T75" fmla="*/ 256 h 314"/>
              <a:gd name="T76" fmla="*/ 170 w 354"/>
              <a:gd name="T77" fmla="*/ 254 h 314"/>
              <a:gd name="T78" fmla="*/ 166 w 354"/>
              <a:gd name="T79" fmla="*/ 250 h 314"/>
              <a:gd name="T80" fmla="*/ 162 w 354"/>
              <a:gd name="T81" fmla="*/ 244 h 314"/>
              <a:gd name="T82" fmla="*/ 160 w 354"/>
              <a:gd name="T83" fmla="*/ 238 h 314"/>
              <a:gd name="T84" fmla="*/ 162 w 354"/>
              <a:gd name="T85" fmla="*/ 230 h 314"/>
              <a:gd name="T86" fmla="*/ 166 w 354"/>
              <a:gd name="T87" fmla="*/ 224 h 314"/>
              <a:gd name="T88" fmla="*/ 178 w 354"/>
              <a:gd name="T89" fmla="*/ 218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4" h="314">
                <a:moveTo>
                  <a:pt x="352" y="278"/>
                </a:moveTo>
                <a:lnTo>
                  <a:pt x="198" y="12"/>
                </a:lnTo>
                <a:lnTo>
                  <a:pt x="198" y="12"/>
                </a:lnTo>
                <a:lnTo>
                  <a:pt x="194" y="8"/>
                </a:lnTo>
                <a:lnTo>
                  <a:pt x="190" y="4"/>
                </a:lnTo>
                <a:lnTo>
                  <a:pt x="184" y="0"/>
                </a:lnTo>
                <a:lnTo>
                  <a:pt x="178" y="0"/>
                </a:lnTo>
                <a:lnTo>
                  <a:pt x="178" y="0"/>
                </a:lnTo>
                <a:lnTo>
                  <a:pt x="172" y="0"/>
                </a:lnTo>
                <a:lnTo>
                  <a:pt x="166" y="4"/>
                </a:lnTo>
                <a:lnTo>
                  <a:pt x="162" y="8"/>
                </a:lnTo>
                <a:lnTo>
                  <a:pt x="158" y="12"/>
                </a:lnTo>
                <a:lnTo>
                  <a:pt x="4" y="278"/>
                </a:lnTo>
                <a:lnTo>
                  <a:pt x="4" y="278"/>
                </a:lnTo>
                <a:lnTo>
                  <a:pt x="2" y="282"/>
                </a:lnTo>
                <a:lnTo>
                  <a:pt x="0" y="290"/>
                </a:lnTo>
                <a:lnTo>
                  <a:pt x="2" y="296"/>
                </a:lnTo>
                <a:lnTo>
                  <a:pt x="4" y="302"/>
                </a:lnTo>
                <a:lnTo>
                  <a:pt x="4" y="302"/>
                </a:lnTo>
                <a:lnTo>
                  <a:pt x="8" y="306"/>
                </a:lnTo>
                <a:lnTo>
                  <a:pt x="12" y="310"/>
                </a:lnTo>
                <a:lnTo>
                  <a:pt x="18" y="312"/>
                </a:lnTo>
                <a:lnTo>
                  <a:pt x="26" y="314"/>
                </a:lnTo>
                <a:lnTo>
                  <a:pt x="330" y="314"/>
                </a:lnTo>
                <a:lnTo>
                  <a:pt x="330" y="314"/>
                </a:lnTo>
                <a:lnTo>
                  <a:pt x="338" y="312"/>
                </a:lnTo>
                <a:lnTo>
                  <a:pt x="342" y="310"/>
                </a:lnTo>
                <a:lnTo>
                  <a:pt x="348" y="306"/>
                </a:lnTo>
                <a:lnTo>
                  <a:pt x="352" y="302"/>
                </a:lnTo>
                <a:lnTo>
                  <a:pt x="352" y="302"/>
                </a:lnTo>
                <a:lnTo>
                  <a:pt x="354" y="296"/>
                </a:lnTo>
                <a:lnTo>
                  <a:pt x="354" y="290"/>
                </a:lnTo>
                <a:lnTo>
                  <a:pt x="354" y="282"/>
                </a:lnTo>
                <a:lnTo>
                  <a:pt x="352" y="278"/>
                </a:lnTo>
                <a:lnTo>
                  <a:pt x="352" y="278"/>
                </a:lnTo>
                <a:close/>
                <a:moveTo>
                  <a:pt x="42" y="280"/>
                </a:moveTo>
                <a:lnTo>
                  <a:pt x="178" y="44"/>
                </a:lnTo>
                <a:lnTo>
                  <a:pt x="314" y="280"/>
                </a:lnTo>
                <a:lnTo>
                  <a:pt x="42" y="280"/>
                </a:lnTo>
                <a:close/>
                <a:moveTo>
                  <a:pt x="160" y="142"/>
                </a:moveTo>
                <a:lnTo>
                  <a:pt x="160" y="142"/>
                </a:lnTo>
                <a:lnTo>
                  <a:pt x="158" y="132"/>
                </a:lnTo>
                <a:lnTo>
                  <a:pt x="158" y="132"/>
                </a:lnTo>
                <a:lnTo>
                  <a:pt x="160" y="126"/>
                </a:lnTo>
                <a:lnTo>
                  <a:pt x="164" y="122"/>
                </a:lnTo>
                <a:lnTo>
                  <a:pt x="164" y="122"/>
                </a:lnTo>
                <a:lnTo>
                  <a:pt x="170" y="118"/>
                </a:lnTo>
                <a:lnTo>
                  <a:pt x="178" y="118"/>
                </a:lnTo>
                <a:lnTo>
                  <a:pt x="178" y="118"/>
                </a:lnTo>
                <a:lnTo>
                  <a:pt x="186" y="118"/>
                </a:lnTo>
                <a:lnTo>
                  <a:pt x="192" y="122"/>
                </a:lnTo>
                <a:lnTo>
                  <a:pt x="192" y="122"/>
                </a:lnTo>
                <a:lnTo>
                  <a:pt x="196" y="126"/>
                </a:lnTo>
                <a:lnTo>
                  <a:pt x="198" y="132"/>
                </a:lnTo>
                <a:lnTo>
                  <a:pt x="198" y="132"/>
                </a:lnTo>
                <a:lnTo>
                  <a:pt x="196" y="142"/>
                </a:lnTo>
                <a:lnTo>
                  <a:pt x="184" y="206"/>
                </a:lnTo>
                <a:lnTo>
                  <a:pt x="172" y="206"/>
                </a:lnTo>
                <a:lnTo>
                  <a:pt x="160" y="142"/>
                </a:lnTo>
                <a:close/>
                <a:moveTo>
                  <a:pt x="178" y="218"/>
                </a:moveTo>
                <a:lnTo>
                  <a:pt x="178" y="218"/>
                </a:lnTo>
                <a:lnTo>
                  <a:pt x="186" y="220"/>
                </a:lnTo>
                <a:lnTo>
                  <a:pt x="186" y="220"/>
                </a:lnTo>
                <a:lnTo>
                  <a:pt x="190" y="224"/>
                </a:lnTo>
                <a:lnTo>
                  <a:pt x="190" y="224"/>
                </a:lnTo>
                <a:lnTo>
                  <a:pt x="194" y="230"/>
                </a:lnTo>
                <a:lnTo>
                  <a:pt x="194" y="230"/>
                </a:lnTo>
                <a:lnTo>
                  <a:pt x="196" y="238"/>
                </a:lnTo>
                <a:lnTo>
                  <a:pt x="196" y="238"/>
                </a:lnTo>
                <a:lnTo>
                  <a:pt x="194" y="244"/>
                </a:lnTo>
                <a:lnTo>
                  <a:pt x="194" y="244"/>
                </a:lnTo>
                <a:lnTo>
                  <a:pt x="190" y="250"/>
                </a:lnTo>
                <a:lnTo>
                  <a:pt x="190" y="250"/>
                </a:lnTo>
                <a:lnTo>
                  <a:pt x="186" y="254"/>
                </a:lnTo>
                <a:lnTo>
                  <a:pt x="186" y="254"/>
                </a:lnTo>
                <a:lnTo>
                  <a:pt x="178" y="256"/>
                </a:lnTo>
                <a:lnTo>
                  <a:pt x="178" y="256"/>
                </a:lnTo>
                <a:lnTo>
                  <a:pt x="170" y="254"/>
                </a:lnTo>
                <a:lnTo>
                  <a:pt x="170" y="254"/>
                </a:lnTo>
                <a:lnTo>
                  <a:pt x="166" y="250"/>
                </a:lnTo>
                <a:lnTo>
                  <a:pt x="166" y="250"/>
                </a:lnTo>
                <a:lnTo>
                  <a:pt x="162" y="244"/>
                </a:lnTo>
                <a:lnTo>
                  <a:pt x="162" y="244"/>
                </a:lnTo>
                <a:lnTo>
                  <a:pt x="160" y="238"/>
                </a:lnTo>
                <a:lnTo>
                  <a:pt x="160" y="238"/>
                </a:lnTo>
                <a:lnTo>
                  <a:pt x="162" y="230"/>
                </a:lnTo>
                <a:lnTo>
                  <a:pt x="166" y="224"/>
                </a:lnTo>
                <a:lnTo>
                  <a:pt x="166" y="224"/>
                </a:lnTo>
                <a:lnTo>
                  <a:pt x="170" y="220"/>
                </a:lnTo>
                <a:lnTo>
                  <a:pt x="178" y="218"/>
                </a:lnTo>
                <a:lnTo>
                  <a:pt x="178" y="218"/>
                </a:lnTo>
                <a:close/>
              </a:path>
            </a:pathLst>
          </a:custGeom>
          <a:solidFill>
            <a:schemeClr val="bg1"/>
          </a:solidFill>
          <a:ln>
            <a:noFill/>
          </a:ln>
          <a:extLst/>
        </p:spPr>
        <p:txBody>
          <a:bodyPr vert="horz" wrap="square" lIns="91416" tIns="45708" rIns="91416" bIns="45708" numCol="1" anchor="t" anchorCtr="0" compatLnSpc="1">
            <a:prstTxWarp prst="textNoShape">
              <a:avLst/>
            </a:prstTxWarp>
          </a:bodyPr>
          <a:lstStyle/>
          <a:p>
            <a:endParaRPr lang="en-GB" sz="1050" dirty="0">
              <a:solidFill>
                <a:srgbClr val="000000"/>
              </a:solidFill>
            </a:endParaRPr>
          </a:p>
        </p:txBody>
      </p:sp>
      <p:sp>
        <p:nvSpPr>
          <p:cNvPr id="16" name="Rectangle 66"/>
          <p:cNvSpPr/>
          <p:nvPr/>
        </p:nvSpPr>
        <p:spPr>
          <a:xfrm>
            <a:off x="5815811" y="2460141"/>
            <a:ext cx="2075366" cy="3069878"/>
          </a:xfrm>
          <a:prstGeom prst="chevron">
            <a:avLst>
              <a:gd name="adj" fmla="val 14333"/>
            </a:avLst>
          </a:prstGeom>
          <a:solidFill>
            <a:schemeClr val="bg1">
              <a:lumMod val="85000"/>
              <a:alpha val="4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35991" rIns="71981" bIns="35991" rtlCol="0" anchor="ctr"/>
          <a:lstStyle/>
          <a:p>
            <a:pPr>
              <a:spcAft>
                <a:spcPts val="1200"/>
              </a:spcAft>
            </a:pPr>
            <a:r>
              <a:rPr lang="en-GB" sz="1050" b="1" dirty="0">
                <a:solidFill>
                  <a:schemeClr val="tx1">
                    <a:lumMod val="75000"/>
                    <a:lumOff val="25000"/>
                  </a:schemeClr>
                </a:solidFill>
                <a:latin typeface="Georgia"/>
                <a:cs typeface="Arial" panose="020B0604020202020204" pitchFamily="34" charset="0"/>
              </a:rPr>
              <a:t>Churn probability/</a:t>
            </a:r>
            <a:br>
              <a:rPr lang="en-GB" sz="1050" b="1" dirty="0">
                <a:solidFill>
                  <a:schemeClr val="tx1">
                    <a:lumMod val="75000"/>
                    <a:lumOff val="25000"/>
                  </a:schemeClr>
                </a:solidFill>
                <a:latin typeface="Georgia"/>
                <a:cs typeface="Arial" panose="020B0604020202020204" pitchFamily="34" charset="0"/>
              </a:rPr>
            </a:br>
            <a:r>
              <a:rPr lang="en-GB" sz="1050" b="1" dirty="0">
                <a:solidFill>
                  <a:schemeClr val="tx1">
                    <a:lumMod val="75000"/>
                    <a:lumOff val="25000"/>
                  </a:schemeClr>
                </a:solidFill>
                <a:latin typeface="Georgia"/>
                <a:cs typeface="Arial" panose="020B0604020202020204" pitchFamily="34" charset="0"/>
              </a:rPr>
              <a:t>trigger strength</a:t>
            </a:r>
          </a:p>
          <a:p>
            <a:pPr>
              <a:spcAft>
                <a:spcPts val="1200"/>
              </a:spcAft>
            </a:pPr>
            <a:r>
              <a:rPr lang="en-GB" sz="1050" b="1" dirty="0">
                <a:solidFill>
                  <a:schemeClr val="tx1">
                    <a:lumMod val="75000"/>
                    <a:lumOff val="25000"/>
                  </a:schemeClr>
                </a:solidFill>
                <a:latin typeface="Georgia"/>
                <a:cs typeface="Arial" panose="020B0604020202020204" pitchFamily="34" charset="0"/>
              </a:rPr>
              <a:t>Reasons </a:t>
            </a:r>
            <a:br>
              <a:rPr lang="en-GB" sz="1050" b="1" dirty="0">
                <a:solidFill>
                  <a:schemeClr val="tx1">
                    <a:lumMod val="75000"/>
                    <a:lumOff val="25000"/>
                  </a:schemeClr>
                </a:solidFill>
                <a:latin typeface="Georgia"/>
                <a:cs typeface="Arial" panose="020B0604020202020204" pitchFamily="34" charset="0"/>
              </a:rPr>
            </a:br>
            <a:r>
              <a:rPr lang="en-GB" sz="1050" b="1" dirty="0">
                <a:solidFill>
                  <a:schemeClr val="tx1">
                    <a:lumMod val="75000"/>
                    <a:lumOff val="25000"/>
                  </a:schemeClr>
                </a:solidFill>
                <a:latin typeface="Georgia"/>
                <a:cs typeface="Arial" panose="020B0604020202020204" pitchFamily="34" charset="0"/>
              </a:rPr>
              <a:t>to churn</a:t>
            </a:r>
          </a:p>
          <a:p>
            <a:pPr>
              <a:spcAft>
                <a:spcPts val="1200"/>
              </a:spcAft>
            </a:pPr>
            <a:r>
              <a:rPr lang="en-GB" sz="1050" b="1" dirty="0">
                <a:solidFill>
                  <a:schemeClr val="tx1">
                    <a:lumMod val="75000"/>
                    <a:lumOff val="25000"/>
                  </a:schemeClr>
                </a:solidFill>
                <a:latin typeface="Georgia"/>
                <a:cs typeface="Arial" panose="020B0604020202020204" pitchFamily="34" charset="0"/>
              </a:rPr>
              <a:t>Value @ Risk (Segmentation)</a:t>
            </a:r>
          </a:p>
        </p:txBody>
      </p:sp>
      <p:grpSp>
        <p:nvGrpSpPr>
          <p:cNvPr id="5" name="Group 4"/>
          <p:cNvGrpSpPr/>
          <p:nvPr/>
        </p:nvGrpSpPr>
        <p:grpSpPr>
          <a:xfrm>
            <a:off x="9744640" y="2460143"/>
            <a:ext cx="1736530" cy="3069877"/>
            <a:chOff x="9803646" y="2000797"/>
            <a:chExt cx="1476000" cy="3741737"/>
          </a:xfrm>
        </p:grpSpPr>
        <p:sp>
          <p:nvSpPr>
            <p:cNvPr id="6" name="Rectangle 98"/>
            <p:cNvSpPr/>
            <p:nvPr/>
          </p:nvSpPr>
          <p:spPr>
            <a:xfrm>
              <a:off x="9803646" y="2000797"/>
              <a:ext cx="1476000" cy="3741737"/>
            </a:xfrm>
            <a:custGeom>
              <a:avLst/>
              <a:gdLst/>
              <a:ahLst/>
              <a:cxnLst/>
              <a:rect l="l" t="t" r="r" b="b"/>
              <a:pathLst>
                <a:path w="1476000" h="3741737">
                  <a:moveTo>
                    <a:pt x="0" y="0"/>
                  </a:moveTo>
                  <a:lnTo>
                    <a:pt x="1476000" y="0"/>
                  </a:lnTo>
                  <a:lnTo>
                    <a:pt x="1476000" y="1920944"/>
                  </a:lnTo>
                  <a:lnTo>
                    <a:pt x="1476000" y="3741737"/>
                  </a:lnTo>
                  <a:lnTo>
                    <a:pt x="0" y="3741737"/>
                  </a:lnTo>
                  <a:lnTo>
                    <a:pt x="0" y="3741410"/>
                  </a:lnTo>
                  <a:lnTo>
                    <a:pt x="1194" y="3741410"/>
                  </a:lnTo>
                  <a:lnTo>
                    <a:pt x="230788" y="1920944"/>
                  </a:lnTo>
                  <a:lnTo>
                    <a:pt x="229820" y="1920944"/>
                  </a:lnTo>
                  <a:close/>
                </a:path>
              </a:pathLst>
            </a:cu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1757" tIns="63512" rIns="0" bIns="63512" rtlCol="0" anchor="ctr"/>
            <a:lstStyle/>
            <a:p>
              <a:pPr>
                <a:spcAft>
                  <a:spcPts val="529"/>
                </a:spcAft>
              </a:pPr>
              <a:endParaRPr lang="en-GB" sz="1050" dirty="0">
                <a:solidFill>
                  <a:srgbClr val="000000"/>
                </a:solidFill>
                <a:latin typeface="Georgia"/>
                <a:cs typeface="Arial" panose="020B0604020202020204" pitchFamily="34" charset="0"/>
              </a:endParaRPr>
            </a:p>
          </p:txBody>
        </p:sp>
        <p:sp>
          <p:nvSpPr>
            <p:cNvPr id="7" name="TextBox 6"/>
            <p:cNvSpPr txBox="1"/>
            <p:nvPr/>
          </p:nvSpPr>
          <p:spPr>
            <a:xfrm>
              <a:off x="10116273" y="2115937"/>
              <a:ext cx="1053296" cy="1171993"/>
            </a:xfrm>
            <a:prstGeom prst="rect">
              <a:avLst/>
            </a:prstGeom>
          </p:spPr>
          <p:txBody>
            <a:bodyPr vert="horz" wrap="square" lIns="0" tIns="0" rIns="0" bIns="0" rtlCol="0" anchor="t">
              <a:spAutoFit/>
            </a:bodyPr>
            <a:lstStyle/>
            <a:p>
              <a:pPr>
                <a:spcAft>
                  <a:spcPts val="600"/>
                </a:spcAft>
              </a:pPr>
              <a:r>
                <a:rPr lang="en-GB" sz="1050" b="1" i="1" dirty="0">
                  <a:solidFill>
                    <a:srgbClr val="DC6900"/>
                  </a:solidFill>
                  <a:latin typeface="Georgia"/>
                  <a:cs typeface="Arial" panose="020B0604020202020204" pitchFamily="34" charset="0"/>
                </a:rPr>
                <a:t>Dedicated Retention Team</a:t>
              </a:r>
            </a:p>
            <a:p>
              <a:pPr marL="108000" indent="-108000">
                <a:spcAft>
                  <a:spcPts val="600"/>
                </a:spcAft>
                <a:buFont typeface="Arial" panose="020B0604020202020204" pitchFamily="34" charset="0"/>
                <a:buChar char="•"/>
              </a:pPr>
              <a:r>
                <a:rPr lang="en-GB" sz="1050" b="1" dirty="0">
                  <a:solidFill>
                    <a:srgbClr val="DC6900"/>
                  </a:solidFill>
                  <a:latin typeface="Georgia"/>
                  <a:cs typeface="Arial" panose="020B0604020202020204" pitchFamily="34" charset="0"/>
                </a:rPr>
                <a:t>Contact Center</a:t>
              </a:r>
            </a:p>
            <a:p>
              <a:pPr marL="108000" indent="-108000">
                <a:spcAft>
                  <a:spcPts val="600"/>
                </a:spcAft>
                <a:buFont typeface="Arial" panose="020B0604020202020204" pitchFamily="34" charset="0"/>
                <a:buChar char="•"/>
              </a:pPr>
              <a:r>
                <a:rPr lang="en-GB" sz="1050" b="1" dirty="0">
                  <a:solidFill>
                    <a:srgbClr val="DC6900"/>
                  </a:solidFill>
                  <a:latin typeface="Georgia"/>
                  <a:cs typeface="Arial" panose="020B0604020202020204" pitchFamily="34" charset="0"/>
                </a:rPr>
                <a:t>Complaints Dept.</a:t>
              </a:r>
            </a:p>
          </p:txBody>
        </p:sp>
        <p:sp>
          <p:nvSpPr>
            <p:cNvPr id="8" name="TextBox 7"/>
            <p:cNvSpPr txBox="1"/>
            <p:nvPr/>
          </p:nvSpPr>
          <p:spPr>
            <a:xfrm>
              <a:off x="10116273" y="4944953"/>
              <a:ext cx="1053296" cy="590684"/>
            </a:xfrm>
            <a:prstGeom prst="rect">
              <a:avLst/>
            </a:prstGeom>
          </p:spPr>
          <p:txBody>
            <a:bodyPr vert="horz" wrap="square" lIns="0" tIns="0" rIns="0" bIns="0" rtlCol="0" anchor="t">
              <a:spAutoFit/>
            </a:bodyPr>
            <a:lstStyle/>
            <a:p>
              <a:pPr>
                <a:spcAft>
                  <a:spcPts val="88"/>
                </a:spcAft>
              </a:pPr>
              <a:r>
                <a:rPr lang="en-GB" sz="1050" b="1" dirty="0">
                  <a:solidFill>
                    <a:schemeClr val="tx1">
                      <a:lumMod val="75000"/>
                      <a:lumOff val="25000"/>
                    </a:schemeClr>
                  </a:solidFill>
                  <a:latin typeface="Georgia"/>
                  <a:cs typeface="Arial" panose="020B0604020202020204" pitchFamily="34" charset="0"/>
                </a:rPr>
                <a:t>Offering: </a:t>
              </a:r>
              <a:r>
                <a:rPr lang="en-GB" sz="1050" dirty="0">
                  <a:solidFill>
                    <a:schemeClr val="tx1">
                      <a:lumMod val="75000"/>
                      <a:lumOff val="25000"/>
                    </a:schemeClr>
                  </a:solidFill>
                  <a:latin typeface="Georgia"/>
                  <a:cs typeface="Arial" panose="020B0604020202020204" pitchFamily="34" charset="0"/>
                </a:rPr>
                <a:t>full product offering available</a:t>
              </a:r>
            </a:p>
          </p:txBody>
        </p:sp>
      </p:grpSp>
      <p:sp>
        <p:nvSpPr>
          <p:cNvPr id="17" name="Freeform 4851"/>
          <p:cNvSpPr>
            <a:spLocks noEditPoints="1"/>
          </p:cNvSpPr>
          <p:nvPr/>
        </p:nvSpPr>
        <p:spPr bwMode="auto">
          <a:xfrm>
            <a:off x="10232997" y="3729819"/>
            <a:ext cx="278344" cy="301517"/>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tx1">
              <a:lumMod val="65000"/>
              <a:lumOff val="35000"/>
            </a:schemeClr>
          </a:solidFill>
          <a:ln w="9525">
            <a:noFill/>
            <a:round/>
            <a:headEnd/>
            <a:tailEnd/>
          </a:ln>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grpSp>
        <p:nvGrpSpPr>
          <p:cNvPr id="18" name="Group 17"/>
          <p:cNvGrpSpPr/>
          <p:nvPr/>
        </p:nvGrpSpPr>
        <p:grpSpPr>
          <a:xfrm>
            <a:off x="10947658" y="3713329"/>
            <a:ext cx="226985" cy="265823"/>
            <a:chOff x="8733609" y="3095275"/>
            <a:chExt cx="392933" cy="486540"/>
          </a:xfrm>
          <a:solidFill>
            <a:schemeClr val="tx1">
              <a:lumMod val="65000"/>
              <a:lumOff val="35000"/>
            </a:schemeClr>
          </a:solidFill>
        </p:grpSpPr>
        <p:sp>
          <p:nvSpPr>
            <p:cNvPr id="19" name="Freeform 24"/>
            <p:cNvSpPr>
              <a:spLocks/>
            </p:cNvSpPr>
            <p:nvPr/>
          </p:nvSpPr>
          <p:spPr bwMode="auto">
            <a:xfrm>
              <a:off x="8761365" y="3348885"/>
              <a:ext cx="20137" cy="58777"/>
            </a:xfrm>
            <a:custGeom>
              <a:avLst/>
              <a:gdLst>
                <a:gd name="T0" fmla="*/ 42 w 75"/>
                <a:gd name="T1" fmla="*/ 216 h 216"/>
                <a:gd name="T2" fmla="*/ 54 w 75"/>
                <a:gd name="T3" fmla="*/ 213 h 216"/>
                <a:gd name="T4" fmla="*/ 66 w 75"/>
                <a:gd name="T5" fmla="*/ 206 h 216"/>
                <a:gd name="T6" fmla="*/ 73 w 75"/>
                <a:gd name="T7" fmla="*/ 196 h 216"/>
                <a:gd name="T8" fmla="*/ 75 w 75"/>
                <a:gd name="T9" fmla="*/ 183 h 216"/>
                <a:gd name="T10" fmla="*/ 75 w 75"/>
                <a:gd name="T11" fmla="*/ 33 h 216"/>
                <a:gd name="T12" fmla="*/ 73 w 75"/>
                <a:gd name="T13" fmla="*/ 21 h 216"/>
                <a:gd name="T14" fmla="*/ 66 w 75"/>
                <a:gd name="T15" fmla="*/ 9 h 216"/>
                <a:gd name="T16" fmla="*/ 54 w 75"/>
                <a:gd name="T17" fmla="*/ 2 h 216"/>
                <a:gd name="T18" fmla="*/ 42 w 75"/>
                <a:gd name="T19" fmla="*/ 0 h 216"/>
                <a:gd name="T20" fmla="*/ 34 w 75"/>
                <a:gd name="T21" fmla="*/ 0 h 216"/>
                <a:gd name="T22" fmla="*/ 21 w 75"/>
                <a:gd name="T23" fmla="*/ 2 h 216"/>
                <a:gd name="T24" fmla="*/ 11 w 75"/>
                <a:gd name="T25" fmla="*/ 9 h 216"/>
                <a:gd name="T26" fmla="*/ 3 w 75"/>
                <a:gd name="T27" fmla="*/ 21 h 216"/>
                <a:gd name="T28" fmla="*/ 0 w 75"/>
                <a:gd name="T29" fmla="*/ 33 h 216"/>
                <a:gd name="T30" fmla="*/ 0 w 75"/>
                <a:gd name="T31" fmla="*/ 183 h 216"/>
                <a:gd name="T32" fmla="*/ 3 w 75"/>
                <a:gd name="T33" fmla="*/ 196 h 216"/>
                <a:gd name="T34" fmla="*/ 11 w 75"/>
                <a:gd name="T35" fmla="*/ 206 h 216"/>
                <a:gd name="T36" fmla="*/ 21 w 75"/>
                <a:gd name="T37" fmla="*/ 213 h 216"/>
                <a:gd name="T38" fmla="*/ 34 w 75"/>
                <a:gd name="T39" fmla="*/ 216 h 216"/>
                <a:gd name="T40" fmla="*/ 42 w 75"/>
                <a:gd name="T41"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216">
                  <a:moveTo>
                    <a:pt x="42" y="216"/>
                  </a:moveTo>
                  <a:lnTo>
                    <a:pt x="54" y="213"/>
                  </a:lnTo>
                  <a:lnTo>
                    <a:pt x="66" y="206"/>
                  </a:lnTo>
                  <a:lnTo>
                    <a:pt x="73" y="196"/>
                  </a:lnTo>
                  <a:lnTo>
                    <a:pt x="75" y="183"/>
                  </a:lnTo>
                  <a:lnTo>
                    <a:pt x="75" y="33"/>
                  </a:lnTo>
                  <a:lnTo>
                    <a:pt x="73" y="21"/>
                  </a:lnTo>
                  <a:lnTo>
                    <a:pt x="66" y="9"/>
                  </a:lnTo>
                  <a:lnTo>
                    <a:pt x="54" y="2"/>
                  </a:lnTo>
                  <a:lnTo>
                    <a:pt x="42" y="0"/>
                  </a:lnTo>
                  <a:lnTo>
                    <a:pt x="34" y="0"/>
                  </a:lnTo>
                  <a:lnTo>
                    <a:pt x="21" y="2"/>
                  </a:lnTo>
                  <a:lnTo>
                    <a:pt x="11" y="9"/>
                  </a:lnTo>
                  <a:lnTo>
                    <a:pt x="3" y="21"/>
                  </a:lnTo>
                  <a:lnTo>
                    <a:pt x="0" y="33"/>
                  </a:lnTo>
                  <a:lnTo>
                    <a:pt x="0" y="183"/>
                  </a:lnTo>
                  <a:lnTo>
                    <a:pt x="3" y="196"/>
                  </a:lnTo>
                  <a:lnTo>
                    <a:pt x="11" y="206"/>
                  </a:lnTo>
                  <a:lnTo>
                    <a:pt x="21" y="213"/>
                  </a:lnTo>
                  <a:lnTo>
                    <a:pt x="34" y="216"/>
                  </a:lnTo>
                  <a:lnTo>
                    <a:pt x="42"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20" name="Freeform 25"/>
            <p:cNvSpPr>
              <a:spLocks/>
            </p:cNvSpPr>
            <p:nvPr/>
          </p:nvSpPr>
          <p:spPr bwMode="auto">
            <a:xfrm>
              <a:off x="8747215" y="3369566"/>
              <a:ext cx="23946" cy="17960"/>
            </a:xfrm>
            <a:custGeom>
              <a:avLst/>
              <a:gdLst>
                <a:gd name="T0" fmla="*/ 54 w 87"/>
                <a:gd name="T1" fmla="*/ 67 h 67"/>
                <a:gd name="T2" fmla="*/ 66 w 87"/>
                <a:gd name="T3" fmla="*/ 65 h 67"/>
                <a:gd name="T4" fmla="*/ 78 w 87"/>
                <a:gd name="T5" fmla="*/ 57 h 67"/>
                <a:gd name="T6" fmla="*/ 85 w 87"/>
                <a:gd name="T7" fmla="*/ 46 h 67"/>
                <a:gd name="T8" fmla="*/ 87 w 87"/>
                <a:gd name="T9" fmla="*/ 34 h 67"/>
                <a:gd name="T10" fmla="*/ 87 w 87"/>
                <a:gd name="T11" fmla="*/ 34 h 67"/>
                <a:gd name="T12" fmla="*/ 85 w 87"/>
                <a:gd name="T13" fmla="*/ 21 h 67"/>
                <a:gd name="T14" fmla="*/ 78 w 87"/>
                <a:gd name="T15" fmla="*/ 9 h 67"/>
                <a:gd name="T16" fmla="*/ 66 w 87"/>
                <a:gd name="T17" fmla="*/ 2 h 67"/>
                <a:gd name="T18" fmla="*/ 54 w 87"/>
                <a:gd name="T19" fmla="*/ 0 h 67"/>
                <a:gd name="T20" fmla="*/ 33 w 87"/>
                <a:gd name="T21" fmla="*/ 0 h 67"/>
                <a:gd name="T22" fmla="*/ 20 w 87"/>
                <a:gd name="T23" fmla="*/ 2 h 67"/>
                <a:gd name="T24" fmla="*/ 10 w 87"/>
                <a:gd name="T25" fmla="*/ 9 h 67"/>
                <a:gd name="T26" fmla="*/ 2 w 87"/>
                <a:gd name="T27" fmla="*/ 21 h 67"/>
                <a:gd name="T28" fmla="*/ 0 w 87"/>
                <a:gd name="T29" fmla="*/ 34 h 67"/>
                <a:gd name="T30" fmla="*/ 0 w 87"/>
                <a:gd name="T31" fmla="*/ 34 h 67"/>
                <a:gd name="T32" fmla="*/ 2 w 87"/>
                <a:gd name="T33" fmla="*/ 46 h 67"/>
                <a:gd name="T34" fmla="*/ 10 w 87"/>
                <a:gd name="T35" fmla="*/ 57 h 67"/>
                <a:gd name="T36" fmla="*/ 20 w 87"/>
                <a:gd name="T37" fmla="*/ 65 h 67"/>
                <a:gd name="T38" fmla="*/ 33 w 87"/>
                <a:gd name="T39" fmla="*/ 67 h 67"/>
                <a:gd name="T40" fmla="*/ 54 w 87"/>
                <a:gd name="T4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67">
                  <a:moveTo>
                    <a:pt x="54" y="67"/>
                  </a:moveTo>
                  <a:lnTo>
                    <a:pt x="66" y="65"/>
                  </a:lnTo>
                  <a:lnTo>
                    <a:pt x="78" y="57"/>
                  </a:lnTo>
                  <a:lnTo>
                    <a:pt x="85" y="46"/>
                  </a:lnTo>
                  <a:lnTo>
                    <a:pt x="87" y="34"/>
                  </a:lnTo>
                  <a:lnTo>
                    <a:pt x="87" y="34"/>
                  </a:lnTo>
                  <a:lnTo>
                    <a:pt x="85" y="21"/>
                  </a:lnTo>
                  <a:lnTo>
                    <a:pt x="78" y="9"/>
                  </a:lnTo>
                  <a:lnTo>
                    <a:pt x="66" y="2"/>
                  </a:lnTo>
                  <a:lnTo>
                    <a:pt x="54" y="0"/>
                  </a:lnTo>
                  <a:lnTo>
                    <a:pt x="33" y="0"/>
                  </a:lnTo>
                  <a:lnTo>
                    <a:pt x="20" y="2"/>
                  </a:lnTo>
                  <a:lnTo>
                    <a:pt x="10" y="9"/>
                  </a:lnTo>
                  <a:lnTo>
                    <a:pt x="2" y="21"/>
                  </a:lnTo>
                  <a:lnTo>
                    <a:pt x="0" y="34"/>
                  </a:lnTo>
                  <a:lnTo>
                    <a:pt x="0" y="34"/>
                  </a:lnTo>
                  <a:lnTo>
                    <a:pt x="2" y="46"/>
                  </a:lnTo>
                  <a:lnTo>
                    <a:pt x="10" y="57"/>
                  </a:lnTo>
                  <a:lnTo>
                    <a:pt x="20" y="65"/>
                  </a:lnTo>
                  <a:lnTo>
                    <a:pt x="33" y="67"/>
                  </a:lnTo>
                  <a:lnTo>
                    <a:pt x="54"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21" name="Freeform 26"/>
            <p:cNvSpPr>
              <a:spLocks/>
            </p:cNvSpPr>
            <p:nvPr/>
          </p:nvSpPr>
          <p:spPr bwMode="auto">
            <a:xfrm>
              <a:off x="8779324" y="3295007"/>
              <a:ext cx="57688" cy="159459"/>
            </a:xfrm>
            <a:custGeom>
              <a:avLst/>
              <a:gdLst>
                <a:gd name="T0" fmla="*/ 106 w 213"/>
                <a:gd name="T1" fmla="*/ 585 h 585"/>
                <a:gd name="T2" fmla="*/ 131 w 213"/>
                <a:gd name="T3" fmla="*/ 580 h 585"/>
                <a:gd name="T4" fmla="*/ 152 w 213"/>
                <a:gd name="T5" fmla="*/ 562 h 585"/>
                <a:gd name="T6" fmla="*/ 171 w 213"/>
                <a:gd name="T7" fmla="*/ 536 h 585"/>
                <a:gd name="T8" fmla="*/ 185 w 213"/>
                <a:gd name="T9" fmla="*/ 499 h 585"/>
                <a:gd name="T10" fmla="*/ 198 w 213"/>
                <a:gd name="T11" fmla="*/ 456 h 585"/>
                <a:gd name="T12" fmla="*/ 206 w 213"/>
                <a:gd name="T13" fmla="*/ 407 h 585"/>
                <a:gd name="T14" fmla="*/ 212 w 213"/>
                <a:gd name="T15" fmla="*/ 351 h 585"/>
                <a:gd name="T16" fmla="*/ 213 w 213"/>
                <a:gd name="T17" fmla="*/ 293 h 585"/>
                <a:gd name="T18" fmla="*/ 212 w 213"/>
                <a:gd name="T19" fmla="*/ 234 h 585"/>
                <a:gd name="T20" fmla="*/ 206 w 213"/>
                <a:gd name="T21" fmla="*/ 179 h 585"/>
                <a:gd name="T22" fmla="*/ 198 w 213"/>
                <a:gd name="T23" fmla="*/ 129 h 585"/>
                <a:gd name="T24" fmla="*/ 185 w 213"/>
                <a:gd name="T25" fmla="*/ 85 h 585"/>
                <a:gd name="T26" fmla="*/ 171 w 213"/>
                <a:gd name="T27" fmla="*/ 50 h 585"/>
                <a:gd name="T28" fmla="*/ 152 w 213"/>
                <a:gd name="T29" fmla="*/ 23 h 585"/>
                <a:gd name="T30" fmla="*/ 131 w 213"/>
                <a:gd name="T31" fmla="*/ 6 h 585"/>
                <a:gd name="T32" fmla="*/ 106 w 213"/>
                <a:gd name="T33" fmla="*/ 0 h 585"/>
                <a:gd name="T34" fmla="*/ 82 w 213"/>
                <a:gd name="T35" fmla="*/ 6 h 585"/>
                <a:gd name="T36" fmla="*/ 60 w 213"/>
                <a:gd name="T37" fmla="*/ 23 h 585"/>
                <a:gd name="T38" fmla="*/ 43 w 213"/>
                <a:gd name="T39" fmla="*/ 50 h 585"/>
                <a:gd name="T40" fmla="*/ 28 w 213"/>
                <a:gd name="T41" fmla="*/ 85 h 585"/>
                <a:gd name="T42" fmla="*/ 15 w 213"/>
                <a:gd name="T43" fmla="*/ 129 h 585"/>
                <a:gd name="T44" fmla="*/ 7 w 213"/>
                <a:gd name="T45" fmla="*/ 179 h 585"/>
                <a:gd name="T46" fmla="*/ 1 w 213"/>
                <a:gd name="T47" fmla="*/ 234 h 585"/>
                <a:gd name="T48" fmla="*/ 0 w 213"/>
                <a:gd name="T49" fmla="*/ 293 h 585"/>
                <a:gd name="T50" fmla="*/ 1 w 213"/>
                <a:gd name="T51" fmla="*/ 351 h 585"/>
                <a:gd name="T52" fmla="*/ 7 w 213"/>
                <a:gd name="T53" fmla="*/ 407 h 585"/>
                <a:gd name="T54" fmla="*/ 15 w 213"/>
                <a:gd name="T55" fmla="*/ 456 h 585"/>
                <a:gd name="T56" fmla="*/ 28 w 213"/>
                <a:gd name="T57" fmla="*/ 499 h 585"/>
                <a:gd name="T58" fmla="*/ 43 w 213"/>
                <a:gd name="T59" fmla="*/ 536 h 585"/>
                <a:gd name="T60" fmla="*/ 60 w 213"/>
                <a:gd name="T61" fmla="*/ 562 h 585"/>
                <a:gd name="T62" fmla="*/ 82 w 213"/>
                <a:gd name="T63" fmla="*/ 580 h 585"/>
                <a:gd name="T64" fmla="*/ 106 w 213"/>
                <a:gd name="T65" fmla="*/ 585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585">
                  <a:moveTo>
                    <a:pt x="106" y="585"/>
                  </a:moveTo>
                  <a:lnTo>
                    <a:pt x="131" y="580"/>
                  </a:lnTo>
                  <a:lnTo>
                    <a:pt x="152" y="562"/>
                  </a:lnTo>
                  <a:lnTo>
                    <a:pt x="171" y="536"/>
                  </a:lnTo>
                  <a:lnTo>
                    <a:pt x="185" y="499"/>
                  </a:lnTo>
                  <a:lnTo>
                    <a:pt x="198" y="456"/>
                  </a:lnTo>
                  <a:lnTo>
                    <a:pt x="206" y="407"/>
                  </a:lnTo>
                  <a:lnTo>
                    <a:pt x="212" y="351"/>
                  </a:lnTo>
                  <a:lnTo>
                    <a:pt x="213" y="293"/>
                  </a:lnTo>
                  <a:lnTo>
                    <a:pt x="212" y="234"/>
                  </a:lnTo>
                  <a:lnTo>
                    <a:pt x="206" y="179"/>
                  </a:lnTo>
                  <a:lnTo>
                    <a:pt x="198" y="129"/>
                  </a:lnTo>
                  <a:lnTo>
                    <a:pt x="185" y="85"/>
                  </a:lnTo>
                  <a:lnTo>
                    <a:pt x="171" y="50"/>
                  </a:lnTo>
                  <a:lnTo>
                    <a:pt x="152" y="23"/>
                  </a:lnTo>
                  <a:lnTo>
                    <a:pt x="131" y="6"/>
                  </a:lnTo>
                  <a:lnTo>
                    <a:pt x="106" y="0"/>
                  </a:lnTo>
                  <a:lnTo>
                    <a:pt x="82" y="6"/>
                  </a:lnTo>
                  <a:lnTo>
                    <a:pt x="60" y="23"/>
                  </a:lnTo>
                  <a:lnTo>
                    <a:pt x="43" y="50"/>
                  </a:lnTo>
                  <a:lnTo>
                    <a:pt x="28" y="85"/>
                  </a:lnTo>
                  <a:lnTo>
                    <a:pt x="15" y="129"/>
                  </a:lnTo>
                  <a:lnTo>
                    <a:pt x="7" y="179"/>
                  </a:lnTo>
                  <a:lnTo>
                    <a:pt x="1" y="234"/>
                  </a:lnTo>
                  <a:lnTo>
                    <a:pt x="0" y="293"/>
                  </a:lnTo>
                  <a:lnTo>
                    <a:pt x="1" y="351"/>
                  </a:lnTo>
                  <a:lnTo>
                    <a:pt x="7" y="407"/>
                  </a:lnTo>
                  <a:lnTo>
                    <a:pt x="15" y="456"/>
                  </a:lnTo>
                  <a:lnTo>
                    <a:pt x="28" y="499"/>
                  </a:lnTo>
                  <a:lnTo>
                    <a:pt x="43" y="536"/>
                  </a:lnTo>
                  <a:lnTo>
                    <a:pt x="60" y="562"/>
                  </a:lnTo>
                  <a:lnTo>
                    <a:pt x="82" y="580"/>
                  </a:lnTo>
                  <a:lnTo>
                    <a:pt x="106"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22" name="Freeform 27"/>
            <p:cNvSpPr>
              <a:spLocks/>
            </p:cNvSpPr>
            <p:nvPr/>
          </p:nvSpPr>
          <p:spPr bwMode="auto">
            <a:xfrm>
              <a:off x="9081371" y="3348341"/>
              <a:ext cx="20137" cy="58777"/>
            </a:xfrm>
            <a:custGeom>
              <a:avLst/>
              <a:gdLst>
                <a:gd name="T0" fmla="*/ 32 w 73"/>
                <a:gd name="T1" fmla="*/ 215 h 215"/>
                <a:gd name="T2" fmla="*/ 19 w 73"/>
                <a:gd name="T3" fmla="*/ 213 h 215"/>
                <a:gd name="T4" fmla="*/ 9 w 73"/>
                <a:gd name="T5" fmla="*/ 205 h 215"/>
                <a:gd name="T6" fmla="*/ 2 w 73"/>
                <a:gd name="T7" fmla="*/ 195 h 215"/>
                <a:gd name="T8" fmla="*/ 0 w 73"/>
                <a:gd name="T9" fmla="*/ 182 h 215"/>
                <a:gd name="T10" fmla="*/ 0 w 73"/>
                <a:gd name="T11" fmla="*/ 33 h 215"/>
                <a:gd name="T12" fmla="*/ 2 w 73"/>
                <a:gd name="T13" fmla="*/ 21 h 215"/>
                <a:gd name="T14" fmla="*/ 9 w 73"/>
                <a:gd name="T15" fmla="*/ 9 h 215"/>
                <a:gd name="T16" fmla="*/ 19 w 73"/>
                <a:gd name="T17" fmla="*/ 2 h 215"/>
                <a:gd name="T18" fmla="*/ 32 w 73"/>
                <a:gd name="T19" fmla="*/ 0 h 215"/>
                <a:gd name="T20" fmla="*/ 40 w 73"/>
                <a:gd name="T21" fmla="*/ 0 h 215"/>
                <a:gd name="T22" fmla="*/ 53 w 73"/>
                <a:gd name="T23" fmla="*/ 2 h 215"/>
                <a:gd name="T24" fmla="*/ 64 w 73"/>
                <a:gd name="T25" fmla="*/ 9 h 215"/>
                <a:gd name="T26" fmla="*/ 71 w 73"/>
                <a:gd name="T27" fmla="*/ 21 h 215"/>
                <a:gd name="T28" fmla="*/ 73 w 73"/>
                <a:gd name="T29" fmla="*/ 33 h 215"/>
                <a:gd name="T30" fmla="*/ 73 w 73"/>
                <a:gd name="T31" fmla="*/ 182 h 215"/>
                <a:gd name="T32" fmla="*/ 71 w 73"/>
                <a:gd name="T33" fmla="*/ 195 h 215"/>
                <a:gd name="T34" fmla="*/ 64 w 73"/>
                <a:gd name="T35" fmla="*/ 205 h 215"/>
                <a:gd name="T36" fmla="*/ 53 w 73"/>
                <a:gd name="T37" fmla="*/ 213 h 215"/>
                <a:gd name="T38" fmla="*/ 40 w 73"/>
                <a:gd name="T39" fmla="*/ 215 h 215"/>
                <a:gd name="T40" fmla="*/ 32 w 73"/>
                <a:gd name="T41"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215">
                  <a:moveTo>
                    <a:pt x="32" y="215"/>
                  </a:moveTo>
                  <a:lnTo>
                    <a:pt x="19" y="213"/>
                  </a:lnTo>
                  <a:lnTo>
                    <a:pt x="9" y="205"/>
                  </a:lnTo>
                  <a:lnTo>
                    <a:pt x="2" y="195"/>
                  </a:lnTo>
                  <a:lnTo>
                    <a:pt x="0" y="182"/>
                  </a:lnTo>
                  <a:lnTo>
                    <a:pt x="0" y="33"/>
                  </a:lnTo>
                  <a:lnTo>
                    <a:pt x="2" y="21"/>
                  </a:lnTo>
                  <a:lnTo>
                    <a:pt x="9" y="9"/>
                  </a:lnTo>
                  <a:lnTo>
                    <a:pt x="19" y="2"/>
                  </a:lnTo>
                  <a:lnTo>
                    <a:pt x="32" y="0"/>
                  </a:lnTo>
                  <a:lnTo>
                    <a:pt x="40" y="0"/>
                  </a:lnTo>
                  <a:lnTo>
                    <a:pt x="53" y="2"/>
                  </a:lnTo>
                  <a:lnTo>
                    <a:pt x="64" y="9"/>
                  </a:lnTo>
                  <a:lnTo>
                    <a:pt x="71" y="21"/>
                  </a:lnTo>
                  <a:lnTo>
                    <a:pt x="73" y="33"/>
                  </a:lnTo>
                  <a:lnTo>
                    <a:pt x="73" y="182"/>
                  </a:lnTo>
                  <a:lnTo>
                    <a:pt x="71" y="195"/>
                  </a:lnTo>
                  <a:lnTo>
                    <a:pt x="64" y="205"/>
                  </a:lnTo>
                  <a:lnTo>
                    <a:pt x="53" y="213"/>
                  </a:lnTo>
                  <a:lnTo>
                    <a:pt x="40" y="215"/>
                  </a:lnTo>
                  <a:lnTo>
                    <a:pt x="32" y="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23" name="Freeform 28"/>
            <p:cNvSpPr>
              <a:spLocks/>
            </p:cNvSpPr>
            <p:nvPr/>
          </p:nvSpPr>
          <p:spPr bwMode="auto">
            <a:xfrm>
              <a:off x="9087358" y="3369022"/>
              <a:ext cx="23946" cy="18504"/>
            </a:xfrm>
            <a:custGeom>
              <a:avLst/>
              <a:gdLst>
                <a:gd name="T0" fmla="*/ 32 w 86"/>
                <a:gd name="T1" fmla="*/ 67 h 67"/>
                <a:gd name="T2" fmla="*/ 19 w 86"/>
                <a:gd name="T3" fmla="*/ 64 h 67"/>
                <a:gd name="T4" fmla="*/ 9 w 86"/>
                <a:gd name="T5" fmla="*/ 56 h 67"/>
                <a:gd name="T6" fmla="*/ 2 w 86"/>
                <a:gd name="T7" fmla="*/ 46 h 67"/>
                <a:gd name="T8" fmla="*/ 0 w 86"/>
                <a:gd name="T9" fmla="*/ 33 h 67"/>
                <a:gd name="T10" fmla="*/ 0 w 86"/>
                <a:gd name="T11" fmla="*/ 33 h 67"/>
                <a:gd name="T12" fmla="*/ 2 w 86"/>
                <a:gd name="T13" fmla="*/ 21 h 67"/>
                <a:gd name="T14" fmla="*/ 9 w 86"/>
                <a:gd name="T15" fmla="*/ 9 h 67"/>
                <a:gd name="T16" fmla="*/ 19 w 86"/>
                <a:gd name="T17" fmla="*/ 2 h 67"/>
                <a:gd name="T18" fmla="*/ 32 w 86"/>
                <a:gd name="T19" fmla="*/ 0 h 67"/>
                <a:gd name="T20" fmla="*/ 53 w 86"/>
                <a:gd name="T21" fmla="*/ 0 h 67"/>
                <a:gd name="T22" fmla="*/ 65 w 86"/>
                <a:gd name="T23" fmla="*/ 2 h 67"/>
                <a:gd name="T24" fmla="*/ 77 w 86"/>
                <a:gd name="T25" fmla="*/ 9 h 67"/>
                <a:gd name="T26" fmla="*/ 84 w 86"/>
                <a:gd name="T27" fmla="*/ 21 h 67"/>
                <a:gd name="T28" fmla="*/ 86 w 86"/>
                <a:gd name="T29" fmla="*/ 33 h 67"/>
                <a:gd name="T30" fmla="*/ 86 w 86"/>
                <a:gd name="T31" fmla="*/ 33 h 67"/>
                <a:gd name="T32" fmla="*/ 84 w 86"/>
                <a:gd name="T33" fmla="*/ 46 h 67"/>
                <a:gd name="T34" fmla="*/ 77 w 86"/>
                <a:gd name="T35" fmla="*/ 56 h 67"/>
                <a:gd name="T36" fmla="*/ 65 w 86"/>
                <a:gd name="T37" fmla="*/ 64 h 67"/>
                <a:gd name="T38" fmla="*/ 53 w 86"/>
                <a:gd name="T39" fmla="*/ 67 h 67"/>
                <a:gd name="T40" fmla="*/ 32 w 86"/>
                <a:gd name="T4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67">
                  <a:moveTo>
                    <a:pt x="32" y="67"/>
                  </a:moveTo>
                  <a:lnTo>
                    <a:pt x="19" y="64"/>
                  </a:lnTo>
                  <a:lnTo>
                    <a:pt x="9" y="56"/>
                  </a:lnTo>
                  <a:lnTo>
                    <a:pt x="2" y="46"/>
                  </a:lnTo>
                  <a:lnTo>
                    <a:pt x="0" y="33"/>
                  </a:lnTo>
                  <a:lnTo>
                    <a:pt x="0" y="33"/>
                  </a:lnTo>
                  <a:lnTo>
                    <a:pt x="2" y="21"/>
                  </a:lnTo>
                  <a:lnTo>
                    <a:pt x="9" y="9"/>
                  </a:lnTo>
                  <a:lnTo>
                    <a:pt x="19" y="2"/>
                  </a:lnTo>
                  <a:lnTo>
                    <a:pt x="32" y="0"/>
                  </a:lnTo>
                  <a:lnTo>
                    <a:pt x="53" y="0"/>
                  </a:lnTo>
                  <a:lnTo>
                    <a:pt x="65" y="2"/>
                  </a:lnTo>
                  <a:lnTo>
                    <a:pt x="77" y="9"/>
                  </a:lnTo>
                  <a:lnTo>
                    <a:pt x="84" y="21"/>
                  </a:lnTo>
                  <a:lnTo>
                    <a:pt x="86" y="33"/>
                  </a:lnTo>
                  <a:lnTo>
                    <a:pt x="86" y="33"/>
                  </a:lnTo>
                  <a:lnTo>
                    <a:pt x="84" y="46"/>
                  </a:lnTo>
                  <a:lnTo>
                    <a:pt x="77" y="56"/>
                  </a:lnTo>
                  <a:lnTo>
                    <a:pt x="65" y="64"/>
                  </a:lnTo>
                  <a:lnTo>
                    <a:pt x="53" y="67"/>
                  </a:lnTo>
                  <a:lnTo>
                    <a:pt x="3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24" name="Freeform 29"/>
            <p:cNvSpPr>
              <a:spLocks/>
            </p:cNvSpPr>
            <p:nvPr/>
          </p:nvSpPr>
          <p:spPr bwMode="auto">
            <a:xfrm>
              <a:off x="9025860" y="3295007"/>
              <a:ext cx="58233" cy="159459"/>
            </a:xfrm>
            <a:custGeom>
              <a:avLst/>
              <a:gdLst>
                <a:gd name="T0" fmla="*/ 106 w 213"/>
                <a:gd name="T1" fmla="*/ 585 h 585"/>
                <a:gd name="T2" fmla="*/ 82 w 213"/>
                <a:gd name="T3" fmla="*/ 579 h 585"/>
                <a:gd name="T4" fmla="*/ 60 w 213"/>
                <a:gd name="T5" fmla="*/ 562 h 585"/>
                <a:gd name="T6" fmla="*/ 42 w 213"/>
                <a:gd name="T7" fmla="*/ 536 h 585"/>
                <a:gd name="T8" fmla="*/ 27 w 213"/>
                <a:gd name="T9" fmla="*/ 499 h 585"/>
                <a:gd name="T10" fmla="*/ 15 w 213"/>
                <a:gd name="T11" fmla="*/ 456 h 585"/>
                <a:gd name="T12" fmla="*/ 7 w 213"/>
                <a:gd name="T13" fmla="*/ 407 h 585"/>
                <a:gd name="T14" fmla="*/ 1 w 213"/>
                <a:gd name="T15" fmla="*/ 351 h 585"/>
                <a:gd name="T16" fmla="*/ 0 w 213"/>
                <a:gd name="T17" fmla="*/ 293 h 585"/>
                <a:gd name="T18" fmla="*/ 1 w 213"/>
                <a:gd name="T19" fmla="*/ 234 h 585"/>
                <a:gd name="T20" fmla="*/ 7 w 213"/>
                <a:gd name="T21" fmla="*/ 178 h 585"/>
                <a:gd name="T22" fmla="*/ 15 w 213"/>
                <a:gd name="T23" fmla="*/ 129 h 585"/>
                <a:gd name="T24" fmla="*/ 27 w 213"/>
                <a:gd name="T25" fmla="*/ 85 h 585"/>
                <a:gd name="T26" fmla="*/ 42 w 213"/>
                <a:gd name="T27" fmla="*/ 49 h 585"/>
                <a:gd name="T28" fmla="*/ 60 w 213"/>
                <a:gd name="T29" fmla="*/ 23 h 585"/>
                <a:gd name="T30" fmla="*/ 82 w 213"/>
                <a:gd name="T31" fmla="*/ 6 h 585"/>
                <a:gd name="T32" fmla="*/ 106 w 213"/>
                <a:gd name="T33" fmla="*/ 0 h 585"/>
                <a:gd name="T34" fmla="*/ 130 w 213"/>
                <a:gd name="T35" fmla="*/ 6 h 585"/>
                <a:gd name="T36" fmla="*/ 152 w 213"/>
                <a:gd name="T37" fmla="*/ 23 h 585"/>
                <a:gd name="T38" fmla="*/ 170 w 213"/>
                <a:gd name="T39" fmla="*/ 49 h 585"/>
                <a:gd name="T40" fmla="*/ 185 w 213"/>
                <a:gd name="T41" fmla="*/ 85 h 585"/>
                <a:gd name="T42" fmla="*/ 197 w 213"/>
                <a:gd name="T43" fmla="*/ 129 h 585"/>
                <a:gd name="T44" fmla="*/ 206 w 213"/>
                <a:gd name="T45" fmla="*/ 178 h 585"/>
                <a:gd name="T46" fmla="*/ 211 w 213"/>
                <a:gd name="T47" fmla="*/ 234 h 585"/>
                <a:gd name="T48" fmla="*/ 213 w 213"/>
                <a:gd name="T49" fmla="*/ 293 h 585"/>
                <a:gd name="T50" fmla="*/ 211 w 213"/>
                <a:gd name="T51" fmla="*/ 351 h 585"/>
                <a:gd name="T52" fmla="*/ 206 w 213"/>
                <a:gd name="T53" fmla="*/ 407 h 585"/>
                <a:gd name="T54" fmla="*/ 197 w 213"/>
                <a:gd name="T55" fmla="*/ 456 h 585"/>
                <a:gd name="T56" fmla="*/ 185 w 213"/>
                <a:gd name="T57" fmla="*/ 499 h 585"/>
                <a:gd name="T58" fmla="*/ 170 w 213"/>
                <a:gd name="T59" fmla="*/ 536 h 585"/>
                <a:gd name="T60" fmla="*/ 152 w 213"/>
                <a:gd name="T61" fmla="*/ 562 h 585"/>
                <a:gd name="T62" fmla="*/ 130 w 213"/>
                <a:gd name="T63" fmla="*/ 579 h 585"/>
                <a:gd name="T64" fmla="*/ 106 w 213"/>
                <a:gd name="T65" fmla="*/ 585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585">
                  <a:moveTo>
                    <a:pt x="106" y="585"/>
                  </a:moveTo>
                  <a:lnTo>
                    <a:pt x="82" y="579"/>
                  </a:lnTo>
                  <a:lnTo>
                    <a:pt x="60" y="562"/>
                  </a:lnTo>
                  <a:lnTo>
                    <a:pt x="42" y="536"/>
                  </a:lnTo>
                  <a:lnTo>
                    <a:pt x="27" y="499"/>
                  </a:lnTo>
                  <a:lnTo>
                    <a:pt x="15" y="456"/>
                  </a:lnTo>
                  <a:lnTo>
                    <a:pt x="7" y="407"/>
                  </a:lnTo>
                  <a:lnTo>
                    <a:pt x="1" y="351"/>
                  </a:lnTo>
                  <a:lnTo>
                    <a:pt x="0" y="293"/>
                  </a:lnTo>
                  <a:lnTo>
                    <a:pt x="1" y="234"/>
                  </a:lnTo>
                  <a:lnTo>
                    <a:pt x="7" y="178"/>
                  </a:lnTo>
                  <a:lnTo>
                    <a:pt x="15" y="129"/>
                  </a:lnTo>
                  <a:lnTo>
                    <a:pt x="27" y="85"/>
                  </a:lnTo>
                  <a:lnTo>
                    <a:pt x="42" y="49"/>
                  </a:lnTo>
                  <a:lnTo>
                    <a:pt x="60" y="23"/>
                  </a:lnTo>
                  <a:lnTo>
                    <a:pt x="82" y="6"/>
                  </a:lnTo>
                  <a:lnTo>
                    <a:pt x="106" y="0"/>
                  </a:lnTo>
                  <a:lnTo>
                    <a:pt x="130" y="6"/>
                  </a:lnTo>
                  <a:lnTo>
                    <a:pt x="152" y="23"/>
                  </a:lnTo>
                  <a:lnTo>
                    <a:pt x="170" y="49"/>
                  </a:lnTo>
                  <a:lnTo>
                    <a:pt x="185" y="85"/>
                  </a:lnTo>
                  <a:lnTo>
                    <a:pt x="197" y="129"/>
                  </a:lnTo>
                  <a:lnTo>
                    <a:pt x="206" y="178"/>
                  </a:lnTo>
                  <a:lnTo>
                    <a:pt x="211" y="234"/>
                  </a:lnTo>
                  <a:lnTo>
                    <a:pt x="213" y="293"/>
                  </a:lnTo>
                  <a:lnTo>
                    <a:pt x="211" y="351"/>
                  </a:lnTo>
                  <a:lnTo>
                    <a:pt x="206" y="407"/>
                  </a:lnTo>
                  <a:lnTo>
                    <a:pt x="197" y="456"/>
                  </a:lnTo>
                  <a:lnTo>
                    <a:pt x="185" y="499"/>
                  </a:lnTo>
                  <a:lnTo>
                    <a:pt x="170" y="536"/>
                  </a:lnTo>
                  <a:lnTo>
                    <a:pt x="152" y="562"/>
                  </a:lnTo>
                  <a:lnTo>
                    <a:pt x="130" y="579"/>
                  </a:lnTo>
                  <a:lnTo>
                    <a:pt x="106"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25" name="Freeform 30"/>
            <p:cNvSpPr>
              <a:spLocks/>
            </p:cNvSpPr>
            <p:nvPr/>
          </p:nvSpPr>
          <p:spPr bwMode="auto">
            <a:xfrm>
              <a:off x="8733609" y="3095275"/>
              <a:ext cx="392933" cy="285176"/>
            </a:xfrm>
            <a:custGeom>
              <a:avLst/>
              <a:gdLst>
                <a:gd name="T0" fmla="*/ 49 w 1445"/>
                <a:gd name="T1" fmla="*/ 658 h 1046"/>
                <a:gd name="T2" fmla="*/ 76 w 1445"/>
                <a:gd name="T3" fmla="*/ 527 h 1046"/>
                <a:gd name="T4" fmla="*/ 128 w 1445"/>
                <a:gd name="T5" fmla="*/ 404 h 1046"/>
                <a:gd name="T6" fmla="*/ 200 w 1445"/>
                <a:gd name="T7" fmla="*/ 297 h 1046"/>
                <a:gd name="T8" fmla="*/ 293 w 1445"/>
                <a:gd name="T9" fmla="*/ 205 h 1046"/>
                <a:gd name="T10" fmla="*/ 400 w 1445"/>
                <a:gd name="T11" fmla="*/ 132 h 1046"/>
                <a:gd name="T12" fmla="*/ 522 w 1445"/>
                <a:gd name="T13" fmla="*/ 81 h 1046"/>
                <a:gd name="T14" fmla="*/ 653 w 1445"/>
                <a:gd name="T15" fmla="*/ 54 h 1046"/>
                <a:gd name="T16" fmla="*/ 791 w 1445"/>
                <a:gd name="T17" fmla="*/ 54 h 1046"/>
                <a:gd name="T18" fmla="*/ 923 w 1445"/>
                <a:gd name="T19" fmla="*/ 81 h 1046"/>
                <a:gd name="T20" fmla="*/ 1045 w 1445"/>
                <a:gd name="T21" fmla="*/ 132 h 1046"/>
                <a:gd name="T22" fmla="*/ 1152 w 1445"/>
                <a:gd name="T23" fmla="*/ 205 h 1046"/>
                <a:gd name="T24" fmla="*/ 1244 w 1445"/>
                <a:gd name="T25" fmla="*/ 297 h 1046"/>
                <a:gd name="T26" fmla="*/ 1317 w 1445"/>
                <a:gd name="T27" fmla="*/ 404 h 1046"/>
                <a:gd name="T28" fmla="*/ 1369 w 1445"/>
                <a:gd name="T29" fmla="*/ 527 h 1046"/>
                <a:gd name="T30" fmla="*/ 1395 w 1445"/>
                <a:gd name="T31" fmla="*/ 658 h 1046"/>
                <a:gd name="T32" fmla="*/ 1397 w 1445"/>
                <a:gd name="T33" fmla="*/ 770 h 1046"/>
                <a:gd name="T34" fmla="*/ 1387 w 1445"/>
                <a:gd name="T35" fmla="*/ 854 h 1046"/>
                <a:gd name="T36" fmla="*/ 1366 w 1445"/>
                <a:gd name="T37" fmla="*/ 933 h 1046"/>
                <a:gd name="T38" fmla="*/ 1336 w 1445"/>
                <a:gd name="T39" fmla="*/ 1009 h 1046"/>
                <a:gd name="T40" fmla="*/ 1369 w 1445"/>
                <a:gd name="T41" fmla="*/ 1046 h 1046"/>
                <a:gd name="T42" fmla="*/ 1401 w 1445"/>
                <a:gd name="T43" fmla="*/ 971 h 1046"/>
                <a:gd name="T44" fmla="*/ 1425 w 1445"/>
                <a:gd name="T45" fmla="*/ 892 h 1046"/>
                <a:gd name="T46" fmla="*/ 1440 w 1445"/>
                <a:gd name="T47" fmla="*/ 809 h 1046"/>
                <a:gd name="T48" fmla="*/ 1445 w 1445"/>
                <a:gd name="T49" fmla="*/ 724 h 1046"/>
                <a:gd name="T50" fmla="*/ 1430 w 1445"/>
                <a:gd name="T51" fmla="*/ 577 h 1046"/>
                <a:gd name="T52" fmla="*/ 1388 w 1445"/>
                <a:gd name="T53" fmla="*/ 441 h 1046"/>
                <a:gd name="T54" fmla="*/ 1321 w 1445"/>
                <a:gd name="T55" fmla="*/ 319 h 1046"/>
                <a:gd name="T56" fmla="*/ 1234 w 1445"/>
                <a:gd name="T57" fmla="*/ 212 h 1046"/>
                <a:gd name="T58" fmla="*/ 1127 w 1445"/>
                <a:gd name="T59" fmla="*/ 123 h 1046"/>
                <a:gd name="T60" fmla="*/ 1003 w 1445"/>
                <a:gd name="T61" fmla="*/ 56 h 1046"/>
                <a:gd name="T62" fmla="*/ 869 w 1445"/>
                <a:gd name="T63" fmla="*/ 15 h 1046"/>
                <a:gd name="T64" fmla="*/ 722 w 1445"/>
                <a:gd name="T65" fmla="*/ 0 h 1046"/>
                <a:gd name="T66" fmla="*/ 577 w 1445"/>
                <a:gd name="T67" fmla="*/ 15 h 1046"/>
                <a:gd name="T68" fmla="*/ 441 w 1445"/>
                <a:gd name="T69" fmla="*/ 56 h 1046"/>
                <a:gd name="T70" fmla="*/ 319 w 1445"/>
                <a:gd name="T71" fmla="*/ 123 h 1046"/>
                <a:gd name="T72" fmla="*/ 212 w 1445"/>
                <a:gd name="T73" fmla="*/ 212 h 1046"/>
                <a:gd name="T74" fmla="*/ 123 w 1445"/>
                <a:gd name="T75" fmla="*/ 319 h 1046"/>
                <a:gd name="T76" fmla="*/ 56 w 1445"/>
                <a:gd name="T77" fmla="*/ 441 h 1046"/>
                <a:gd name="T78" fmla="*/ 15 w 1445"/>
                <a:gd name="T79" fmla="*/ 577 h 1046"/>
                <a:gd name="T80" fmla="*/ 0 w 1445"/>
                <a:gd name="T81" fmla="*/ 724 h 1046"/>
                <a:gd name="T82" fmla="*/ 5 w 1445"/>
                <a:gd name="T83" fmla="*/ 809 h 1046"/>
                <a:gd name="T84" fmla="*/ 20 w 1445"/>
                <a:gd name="T85" fmla="*/ 892 h 1046"/>
                <a:gd name="T86" fmla="*/ 44 w 1445"/>
                <a:gd name="T87" fmla="*/ 971 h 1046"/>
                <a:gd name="T88" fmla="*/ 76 w 1445"/>
                <a:gd name="T89" fmla="*/ 1046 h 1046"/>
                <a:gd name="T90" fmla="*/ 108 w 1445"/>
                <a:gd name="T91" fmla="*/ 1009 h 1046"/>
                <a:gd name="T92" fmla="*/ 79 w 1445"/>
                <a:gd name="T93" fmla="*/ 933 h 1046"/>
                <a:gd name="T94" fmla="*/ 59 w 1445"/>
                <a:gd name="T95" fmla="*/ 854 h 1046"/>
                <a:gd name="T96" fmla="*/ 47 w 1445"/>
                <a:gd name="T97" fmla="*/ 77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45" h="1046">
                  <a:moveTo>
                    <a:pt x="46" y="727"/>
                  </a:moveTo>
                  <a:lnTo>
                    <a:pt x="49" y="658"/>
                  </a:lnTo>
                  <a:lnTo>
                    <a:pt x="60" y="591"/>
                  </a:lnTo>
                  <a:lnTo>
                    <a:pt x="76" y="527"/>
                  </a:lnTo>
                  <a:lnTo>
                    <a:pt x="99" y="464"/>
                  </a:lnTo>
                  <a:lnTo>
                    <a:pt x="128" y="404"/>
                  </a:lnTo>
                  <a:lnTo>
                    <a:pt x="161" y="349"/>
                  </a:lnTo>
                  <a:lnTo>
                    <a:pt x="200" y="297"/>
                  </a:lnTo>
                  <a:lnTo>
                    <a:pt x="244" y="249"/>
                  </a:lnTo>
                  <a:lnTo>
                    <a:pt x="293" y="205"/>
                  </a:lnTo>
                  <a:lnTo>
                    <a:pt x="344" y="166"/>
                  </a:lnTo>
                  <a:lnTo>
                    <a:pt x="400" y="132"/>
                  </a:lnTo>
                  <a:lnTo>
                    <a:pt x="460" y="104"/>
                  </a:lnTo>
                  <a:lnTo>
                    <a:pt x="522" y="81"/>
                  </a:lnTo>
                  <a:lnTo>
                    <a:pt x="586" y="64"/>
                  </a:lnTo>
                  <a:lnTo>
                    <a:pt x="653" y="54"/>
                  </a:lnTo>
                  <a:lnTo>
                    <a:pt x="722" y="51"/>
                  </a:lnTo>
                  <a:lnTo>
                    <a:pt x="791" y="54"/>
                  </a:lnTo>
                  <a:lnTo>
                    <a:pt x="858" y="64"/>
                  </a:lnTo>
                  <a:lnTo>
                    <a:pt x="923" y="81"/>
                  </a:lnTo>
                  <a:lnTo>
                    <a:pt x="985" y="104"/>
                  </a:lnTo>
                  <a:lnTo>
                    <a:pt x="1045" y="132"/>
                  </a:lnTo>
                  <a:lnTo>
                    <a:pt x="1100" y="166"/>
                  </a:lnTo>
                  <a:lnTo>
                    <a:pt x="1152" y="205"/>
                  </a:lnTo>
                  <a:lnTo>
                    <a:pt x="1200" y="249"/>
                  </a:lnTo>
                  <a:lnTo>
                    <a:pt x="1244" y="297"/>
                  </a:lnTo>
                  <a:lnTo>
                    <a:pt x="1283" y="349"/>
                  </a:lnTo>
                  <a:lnTo>
                    <a:pt x="1317" y="404"/>
                  </a:lnTo>
                  <a:lnTo>
                    <a:pt x="1346" y="464"/>
                  </a:lnTo>
                  <a:lnTo>
                    <a:pt x="1369" y="527"/>
                  </a:lnTo>
                  <a:lnTo>
                    <a:pt x="1385" y="591"/>
                  </a:lnTo>
                  <a:lnTo>
                    <a:pt x="1395" y="658"/>
                  </a:lnTo>
                  <a:lnTo>
                    <a:pt x="1399" y="727"/>
                  </a:lnTo>
                  <a:lnTo>
                    <a:pt x="1397" y="770"/>
                  </a:lnTo>
                  <a:lnTo>
                    <a:pt x="1393" y="812"/>
                  </a:lnTo>
                  <a:lnTo>
                    <a:pt x="1387" y="854"/>
                  </a:lnTo>
                  <a:lnTo>
                    <a:pt x="1378" y="894"/>
                  </a:lnTo>
                  <a:lnTo>
                    <a:pt x="1366" y="933"/>
                  </a:lnTo>
                  <a:lnTo>
                    <a:pt x="1352" y="973"/>
                  </a:lnTo>
                  <a:lnTo>
                    <a:pt x="1336" y="1009"/>
                  </a:lnTo>
                  <a:lnTo>
                    <a:pt x="1318" y="1046"/>
                  </a:lnTo>
                  <a:lnTo>
                    <a:pt x="1369" y="1046"/>
                  </a:lnTo>
                  <a:lnTo>
                    <a:pt x="1386" y="1009"/>
                  </a:lnTo>
                  <a:lnTo>
                    <a:pt x="1401" y="971"/>
                  </a:lnTo>
                  <a:lnTo>
                    <a:pt x="1415" y="932"/>
                  </a:lnTo>
                  <a:lnTo>
                    <a:pt x="1425" y="892"/>
                  </a:lnTo>
                  <a:lnTo>
                    <a:pt x="1433" y="850"/>
                  </a:lnTo>
                  <a:lnTo>
                    <a:pt x="1440" y="809"/>
                  </a:lnTo>
                  <a:lnTo>
                    <a:pt x="1443" y="766"/>
                  </a:lnTo>
                  <a:lnTo>
                    <a:pt x="1445" y="724"/>
                  </a:lnTo>
                  <a:lnTo>
                    <a:pt x="1441" y="650"/>
                  </a:lnTo>
                  <a:lnTo>
                    <a:pt x="1430" y="577"/>
                  </a:lnTo>
                  <a:lnTo>
                    <a:pt x="1412" y="508"/>
                  </a:lnTo>
                  <a:lnTo>
                    <a:pt x="1388" y="441"/>
                  </a:lnTo>
                  <a:lnTo>
                    <a:pt x="1357" y="379"/>
                  </a:lnTo>
                  <a:lnTo>
                    <a:pt x="1321" y="319"/>
                  </a:lnTo>
                  <a:lnTo>
                    <a:pt x="1280" y="263"/>
                  </a:lnTo>
                  <a:lnTo>
                    <a:pt x="1234" y="212"/>
                  </a:lnTo>
                  <a:lnTo>
                    <a:pt x="1182" y="165"/>
                  </a:lnTo>
                  <a:lnTo>
                    <a:pt x="1127" y="123"/>
                  </a:lnTo>
                  <a:lnTo>
                    <a:pt x="1067" y="87"/>
                  </a:lnTo>
                  <a:lnTo>
                    <a:pt x="1003" y="56"/>
                  </a:lnTo>
                  <a:lnTo>
                    <a:pt x="938" y="32"/>
                  </a:lnTo>
                  <a:lnTo>
                    <a:pt x="869" y="15"/>
                  </a:lnTo>
                  <a:lnTo>
                    <a:pt x="796" y="3"/>
                  </a:lnTo>
                  <a:lnTo>
                    <a:pt x="722" y="0"/>
                  </a:lnTo>
                  <a:lnTo>
                    <a:pt x="649" y="3"/>
                  </a:lnTo>
                  <a:lnTo>
                    <a:pt x="577" y="15"/>
                  </a:lnTo>
                  <a:lnTo>
                    <a:pt x="508" y="32"/>
                  </a:lnTo>
                  <a:lnTo>
                    <a:pt x="441" y="56"/>
                  </a:lnTo>
                  <a:lnTo>
                    <a:pt x="378" y="87"/>
                  </a:lnTo>
                  <a:lnTo>
                    <a:pt x="319" y="123"/>
                  </a:lnTo>
                  <a:lnTo>
                    <a:pt x="263" y="165"/>
                  </a:lnTo>
                  <a:lnTo>
                    <a:pt x="212" y="212"/>
                  </a:lnTo>
                  <a:lnTo>
                    <a:pt x="165" y="263"/>
                  </a:lnTo>
                  <a:lnTo>
                    <a:pt x="123" y="319"/>
                  </a:lnTo>
                  <a:lnTo>
                    <a:pt x="88" y="379"/>
                  </a:lnTo>
                  <a:lnTo>
                    <a:pt x="56" y="441"/>
                  </a:lnTo>
                  <a:lnTo>
                    <a:pt x="32" y="508"/>
                  </a:lnTo>
                  <a:lnTo>
                    <a:pt x="15" y="577"/>
                  </a:lnTo>
                  <a:lnTo>
                    <a:pt x="3" y="650"/>
                  </a:lnTo>
                  <a:lnTo>
                    <a:pt x="0" y="724"/>
                  </a:lnTo>
                  <a:lnTo>
                    <a:pt x="1" y="766"/>
                  </a:lnTo>
                  <a:lnTo>
                    <a:pt x="5" y="809"/>
                  </a:lnTo>
                  <a:lnTo>
                    <a:pt x="11" y="850"/>
                  </a:lnTo>
                  <a:lnTo>
                    <a:pt x="20" y="892"/>
                  </a:lnTo>
                  <a:lnTo>
                    <a:pt x="31" y="932"/>
                  </a:lnTo>
                  <a:lnTo>
                    <a:pt x="44" y="971"/>
                  </a:lnTo>
                  <a:lnTo>
                    <a:pt x="59" y="1009"/>
                  </a:lnTo>
                  <a:lnTo>
                    <a:pt x="76" y="1046"/>
                  </a:lnTo>
                  <a:lnTo>
                    <a:pt x="127" y="1046"/>
                  </a:lnTo>
                  <a:lnTo>
                    <a:pt x="108" y="1009"/>
                  </a:lnTo>
                  <a:lnTo>
                    <a:pt x="93" y="973"/>
                  </a:lnTo>
                  <a:lnTo>
                    <a:pt x="79" y="933"/>
                  </a:lnTo>
                  <a:lnTo>
                    <a:pt x="68" y="894"/>
                  </a:lnTo>
                  <a:lnTo>
                    <a:pt x="59" y="854"/>
                  </a:lnTo>
                  <a:lnTo>
                    <a:pt x="52" y="812"/>
                  </a:lnTo>
                  <a:lnTo>
                    <a:pt x="47" y="770"/>
                  </a:lnTo>
                  <a:lnTo>
                    <a:pt x="46"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26" name="Freeform 31"/>
            <p:cNvSpPr>
              <a:spLocks/>
            </p:cNvSpPr>
            <p:nvPr/>
          </p:nvSpPr>
          <p:spPr bwMode="auto">
            <a:xfrm>
              <a:off x="8937150" y="3339089"/>
              <a:ext cx="134969" cy="232386"/>
            </a:xfrm>
            <a:custGeom>
              <a:avLst/>
              <a:gdLst>
                <a:gd name="T0" fmla="*/ 474 w 494"/>
                <a:gd name="T1" fmla="*/ 0 h 853"/>
                <a:gd name="T2" fmla="*/ 427 w 494"/>
                <a:gd name="T3" fmla="*/ 20 h 853"/>
                <a:gd name="T4" fmla="*/ 438 w 494"/>
                <a:gd name="T5" fmla="*/ 80 h 853"/>
                <a:gd name="T6" fmla="*/ 443 w 494"/>
                <a:gd name="T7" fmla="*/ 139 h 853"/>
                <a:gd name="T8" fmla="*/ 443 w 494"/>
                <a:gd name="T9" fmla="*/ 199 h 853"/>
                <a:gd name="T10" fmla="*/ 439 w 494"/>
                <a:gd name="T11" fmla="*/ 257 h 853"/>
                <a:gd name="T12" fmla="*/ 428 w 494"/>
                <a:gd name="T13" fmla="*/ 315 h 853"/>
                <a:gd name="T14" fmla="*/ 413 w 494"/>
                <a:gd name="T15" fmla="*/ 371 h 853"/>
                <a:gd name="T16" fmla="*/ 394 w 494"/>
                <a:gd name="T17" fmla="*/ 426 h 853"/>
                <a:gd name="T18" fmla="*/ 368 w 494"/>
                <a:gd name="T19" fmla="*/ 479 h 853"/>
                <a:gd name="T20" fmla="*/ 340 w 494"/>
                <a:gd name="T21" fmla="*/ 529 h 853"/>
                <a:gd name="T22" fmla="*/ 306 w 494"/>
                <a:gd name="T23" fmla="*/ 578 h 853"/>
                <a:gd name="T24" fmla="*/ 269 w 494"/>
                <a:gd name="T25" fmla="*/ 624 h 853"/>
                <a:gd name="T26" fmla="*/ 228 w 494"/>
                <a:gd name="T27" fmla="*/ 665 h 853"/>
                <a:gd name="T28" fmla="*/ 182 w 494"/>
                <a:gd name="T29" fmla="*/ 704 h 853"/>
                <a:gd name="T30" fmla="*/ 132 w 494"/>
                <a:gd name="T31" fmla="*/ 739 h 853"/>
                <a:gd name="T32" fmla="*/ 79 w 494"/>
                <a:gd name="T33" fmla="*/ 769 h 853"/>
                <a:gd name="T34" fmla="*/ 23 w 494"/>
                <a:gd name="T35" fmla="*/ 795 h 853"/>
                <a:gd name="T36" fmla="*/ 17 w 494"/>
                <a:gd name="T37" fmla="*/ 798 h 853"/>
                <a:gd name="T38" fmla="*/ 11 w 494"/>
                <a:gd name="T39" fmla="*/ 799 h 853"/>
                <a:gd name="T40" fmla="*/ 6 w 494"/>
                <a:gd name="T41" fmla="*/ 801 h 853"/>
                <a:gd name="T42" fmla="*/ 0 w 494"/>
                <a:gd name="T43" fmla="*/ 804 h 853"/>
                <a:gd name="T44" fmla="*/ 0 w 494"/>
                <a:gd name="T45" fmla="*/ 853 h 853"/>
                <a:gd name="T46" fmla="*/ 6 w 494"/>
                <a:gd name="T47" fmla="*/ 851 h 853"/>
                <a:gd name="T48" fmla="*/ 11 w 494"/>
                <a:gd name="T49" fmla="*/ 850 h 853"/>
                <a:gd name="T50" fmla="*/ 16 w 494"/>
                <a:gd name="T51" fmla="*/ 847 h 853"/>
                <a:gd name="T52" fmla="*/ 22 w 494"/>
                <a:gd name="T53" fmla="*/ 845 h 853"/>
                <a:gd name="T54" fmla="*/ 27 w 494"/>
                <a:gd name="T55" fmla="*/ 844 h 853"/>
                <a:gd name="T56" fmla="*/ 32 w 494"/>
                <a:gd name="T57" fmla="*/ 842 h 853"/>
                <a:gd name="T58" fmla="*/ 38 w 494"/>
                <a:gd name="T59" fmla="*/ 839 h 853"/>
                <a:gd name="T60" fmla="*/ 44 w 494"/>
                <a:gd name="T61" fmla="*/ 837 h 853"/>
                <a:gd name="T62" fmla="*/ 105 w 494"/>
                <a:gd name="T63" fmla="*/ 809 h 853"/>
                <a:gd name="T64" fmla="*/ 162 w 494"/>
                <a:gd name="T65" fmla="*/ 776 h 853"/>
                <a:gd name="T66" fmla="*/ 215 w 494"/>
                <a:gd name="T67" fmla="*/ 739 h 853"/>
                <a:gd name="T68" fmla="*/ 264 w 494"/>
                <a:gd name="T69" fmla="*/ 696 h 853"/>
                <a:gd name="T70" fmla="*/ 309 w 494"/>
                <a:gd name="T71" fmla="*/ 651 h 853"/>
                <a:gd name="T72" fmla="*/ 349 w 494"/>
                <a:gd name="T73" fmla="*/ 602 h 853"/>
                <a:gd name="T74" fmla="*/ 385 w 494"/>
                <a:gd name="T75" fmla="*/ 550 h 853"/>
                <a:gd name="T76" fmla="*/ 416 w 494"/>
                <a:gd name="T77" fmla="*/ 496 h 853"/>
                <a:gd name="T78" fmla="*/ 441 w 494"/>
                <a:gd name="T79" fmla="*/ 438 h 853"/>
                <a:gd name="T80" fmla="*/ 463 w 494"/>
                <a:gd name="T81" fmla="*/ 379 h 853"/>
                <a:gd name="T82" fmla="*/ 478 w 494"/>
                <a:gd name="T83" fmla="*/ 318 h 853"/>
                <a:gd name="T84" fmla="*/ 488 w 494"/>
                <a:gd name="T85" fmla="*/ 256 h 853"/>
                <a:gd name="T86" fmla="*/ 494 w 494"/>
                <a:gd name="T87" fmla="*/ 193 h 853"/>
                <a:gd name="T88" fmla="*/ 493 w 494"/>
                <a:gd name="T89" fmla="*/ 128 h 853"/>
                <a:gd name="T90" fmla="*/ 487 w 494"/>
                <a:gd name="T91" fmla="*/ 65 h 853"/>
                <a:gd name="T92" fmla="*/ 474 w 494"/>
                <a:gd name="T93" fmla="*/ 0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4" h="853">
                  <a:moveTo>
                    <a:pt x="474" y="0"/>
                  </a:moveTo>
                  <a:lnTo>
                    <a:pt x="427" y="20"/>
                  </a:lnTo>
                  <a:lnTo>
                    <a:pt x="438" y="80"/>
                  </a:lnTo>
                  <a:lnTo>
                    <a:pt x="443" y="139"/>
                  </a:lnTo>
                  <a:lnTo>
                    <a:pt x="443" y="199"/>
                  </a:lnTo>
                  <a:lnTo>
                    <a:pt x="439" y="257"/>
                  </a:lnTo>
                  <a:lnTo>
                    <a:pt x="428" y="315"/>
                  </a:lnTo>
                  <a:lnTo>
                    <a:pt x="413" y="371"/>
                  </a:lnTo>
                  <a:lnTo>
                    <a:pt x="394" y="426"/>
                  </a:lnTo>
                  <a:lnTo>
                    <a:pt x="368" y="479"/>
                  </a:lnTo>
                  <a:lnTo>
                    <a:pt x="340" y="529"/>
                  </a:lnTo>
                  <a:lnTo>
                    <a:pt x="306" y="578"/>
                  </a:lnTo>
                  <a:lnTo>
                    <a:pt x="269" y="624"/>
                  </a:lnTo>
                  <a:lnTo>
                    <a:pt x="228" y="665"/>
                  </a:lnTo>
                  <a:lnTo>
                    <a:pt x="182" y="704"/>
                  </a:lnTo>
                  <a:lnTo>
                    <a:pt x="132" y="739"/>
                  </a:lnTo>
                  <a:lnTo>
                    <a:pt x="79" y="769"/>
                  </a:lnTo>
                  <a:lnTo>
                    <a:pt x="23" y="795"/>
                  </a:lnTo>
                  <a:lnTo>
                    <a:pt x="17" y="798"/>
                  </a:lnTo>
                  <a:lnTo>
                    <a:pt x="11" y="799"/>
                  </a:lnTo>
                  <a:lnTo>
                    <a:pt x="6" y="801"/>
                  </a:lnTo>
                  <a:lnTo>
                    <a:pt x="0" y="804"/>
                  </a:lnTo>
                  <a:lnTo>
                    <a:pt x="0" y="853"/>
                  </a:lnTo>
                  <a:lnTo>
                    <a:pt x="6" y="851"/>
                  </a:lnTo>
                  <a:lnTo>
                    <a:pt x="11" y="850"/>
                  </a:lnTo>
                  <a:lnTo>
                    <a:pt x="16" y="847"/>
                  </a:lnTo>
                  <a:lnTo>
                    <a:pt x="22" y="845"/>
                  </a:lnTo>
                  <a:lnTo>
                    <a:pt x="27" y="844"/>
                  </a:lnTo>
                  <a:lnTo>
                    <a:pt x="32" y="842"/>
                  </a:lnTo>
                  <a:lnTo>
                    <a:pt x="38" y="839"/>
                  </a:lnTo>
                  <a:lnTo>
                    <a:pt x="44" y="837"/>
                  </a:lnTo>
                  <a:lnTo>
                    <a:pt x="105" y="809"/>
                  </a:lnTo>
                  <a:lnTo>
                    <a:pt x="162" y="776"/>
                  </a:lnTo>
                  <a:lnTo>
                    <a:pt x="215" y="739"/>
                  </a:lnTo>
                  <a:lnTo>
                    <a:pt x="264" y="696"/>
                  </a:lnTo>
                  <a:lnTo>
                    <a:pt x="309" y="651"/>
                  </a:lnTo>
                  <a:lnTo>
                    <a:pt x="349" y="602"/>
                  </a:lnTo>
                  <a:lnTo>
                    <a:pt x="385" y="550"/>
                  </a:lnTo>
                  <a:lnTo>
                    <a:pt x="416" y="496"/>
                  </a:lnTo>
                  <a:lnTo>
                    <a:pt x="441" y="438"/>
                  </a:lnTo>
                  <a:lnTo>
                    <a:pt x="463" y="379"/>
                  </a:lnTo>
                  <a:lnTo>
                    <a:pt x="478" y="318"/>
                  </a:lnTo>
                  <a:lnTo>
                    <a:pt x="488" y="256"/>
                  </a:lnTo>
                  <a:lnTo>
                    <a:pt x="494" y="193"/>
                  </a:lnTo>
                  <a:lnTo>
                    <a:pt x="493" y="128"/>
                  </a:lnTo>
                  <a:lnTo>
                    <a:pt x="487" y="65"/>
                  </a:lnTo>
                  <a:lnTo>
                    <a:pt x="4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27" name="Freeform 32"/>
            <p:cNvSpPr>
              <a:spLocks/>
            </p:cNvSpPr>
            <p:nvPr/>
          </p:nvSpPr>
          <p:spPr bwMode="auto">
            <a:xfrm>
              <a:off x="8893068" y="3530658"/>
              <a:ext cx="76736" cy="51157"/>
            </a:xfrm>
            <a:custGeom>
              <a:avLst/>
              <a:gdLst>
                <a:gd name="T0" fmla="*/ 141 w 281"/>
                <a:gd name="T1" fmla="*/ 188 h 188"/>
                <a:gd name="T2" fmla="*/ 169 w 281"/>
                <a:gd name="T3" fmla="*/ 186 h 188"/>
                <a:gd name="T4" fmla="*/ 195 w 281"/>
                <a:gd name="T5" fmla="*/ 181 h 188"/>
                <a:gd name="T6" fmla="*/ 219 w 281"/>
                <a:gd name="T7" fmla="*/ 172 h 188"/>
                <a:gd name="T8" fmla="*/ 240 w 281"/>
                <a:gd name="T9" fmla="*/ 160 h 188"/>
                <a:gd name="T10" fmla="*/ 257 w 281"/>
                <a:gd name="T11" fmla="*/ 147 h 188"/>
                <a:gd name="T12" fmla="*/ 270 w 281"/>
                <a:gd name="T13" fmla="*/ 130 h 188"/>
                <a:gd name="T14" fmla="*/ 279 w 281"/>
                <a:gd name="T15" fmla="*/ 112 h 188"/>
                <a:gd name="T16" fmla="*/ 281 w 281"/>
                <a:gd name="T17" fmla="*/ 94 h 188"/>
                <a:gd name="T18" fmla="*/ 279 w 281"/>
                <a:gd name="T19" fmla="*/ 75 h 188"/>
                <a:gd name="T20" fmla="*/ 270 w 281"/>
                <a:gd name="T21" fmla="*/ 58 h 188"/>
                <a:gd name="T22" fmla="*/ 257 w 281"/>
                <a:gd name="T23" fmla="*/ 42 h 188"/>
                <a:gd name="T24" fmla="*/ 240 w 281"/>
                <a:gd name="T25" fmla="*/ 28 h 188"/>
                <a:gd name="T26" fmla="*/ 219 w 281"/>
                <a:gd name="T27" fmla="*/ 16 h 188"/>
                <a:gd name="T28" fmla="*/ 195 w 281"/>
                <a:gd name="T29" fmla="*/ 7 h 188"/>
                <a:gd name="T30" fmla="*/ 169 w 281"/>
                <a:gd name="T31" fmla="*/ 3 h 188"/>
                <a:gd name="T32" fmla="*/ 141 w 281"/>
                <a:gd name="T33" fmla="*/ 0 h 188"/>
                <a:gd name="T34" fmla="*/ 112 w 281"/>
                <a:gd name="T35" fmla="*/ 3 h 188"/>
                <a:gd name="T36" fmla="*/ 86 w 281"/>
                <a:gd name="T37" fmla="*/ 7 h 188"/>
                <a:gd name="T38" fmla="*/ 63 w 281"/>
                <a:gd name="T39" fmla="*/ 16 h 188"/>
                <a:gd name="T40" fmla="*/ 42 w 281"/>
                <a:gd name="T41" fmla="*/ 28 h 188"/>
                <a:gd name="T42" fmla="*/ 25 w 281"/>
                <a:gd name="T43" fmla="*/ 42 h 188"/>
                <a:gd name="T44" fmla="*/ 12 w 281"/>
                <a:gd name="T45" fmla="*/ 58 h 188"/>
                <a:gd name="T46" fmla="*/ 3 w 281"/>
                <a:gd name="T47" fmla="*/ 75 h 188"/>
                <a:gd name="T48" fmla="*/ 0 w 281"/>
                <a:gd name="T49" fmla="*/ 94 h 188"/>
                <a:gd name="T50" fmla="*/ 3 w 281"/>
                <a:gd name="T51" fmla="*/ 112 h 188"/>
                <a:gd name="T52" fmla="*/ 12 w 281"/>
                <a:gd name="T53" fmla="*/ 130 h 188"/>
                <a:gd name="T54" fmla="*/ 25 w 281"/>
                <a:gd name="T55" fmla="*/ 147 h 188"/>
                <a:gd name="T56" fmla="*/ 42 w 281"/>
                <a:gd name="T57" fmla="*/ 160 h 188"/>
                <a:gd name="T58" fmla="*/ 63 w 281"/>
                <a:gd name="T59" fmla="*/ 172 h 188"/>
                <a:gd name="T60" fmla="*/ 86 w 281"/>
                <a:gd name="T61" fmla="*/ 181 h 188"/>
                <a:gd name="T62" fmla="*/ 112 w 281"/>
                <a:gd name="T63" fmla="*/ 186 h 188"/>
                <a:gd name="T64" fmla="*/ 141 w 281"/>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1" h="188">
                  <a:moveTo>
                    <a:pt x="141" y="188"/>
                  </a:moveTo>
                  <a:lnTo>
                    <a:pt x="169" y="186"/>
                  </a:lnTo>
                  <a:lnTo>
                    <a:pt x="195" y="181"/>
                  </a:lnTo>
                  <a:lnTo>
                    <a:pt x="219" y="172"/>
                  </a:lnTo>
                  <a:lnTo>
                    <a:pt x="240" y="160"/>
                  </a:lnTo>
                  <a:lnTo>
                    <a:pt x="257" y="147"/>
                  </a:lnTo>
                  <a:lnTo>
                    <a:pt x="270" y="130"/>
                  </a:lnTo>
                  <a:lnTo>
                    <a:pt x="279" y="112"/>
                  </a:lnTo>
                  <a:lnTo>
                    <a:pt x="281" y="94"/>
                  </a:lnTo>
                  <a:lnTo>
                    <a:pt x="279" y="75"/>
                  </a:lnTo>
                  <a:lnTo>
                    <a:pt x="270" y="58"/>
                  </a:lnTo>
                  <a:lnTo>
                    <a:pt x="257" y="42"/>
                  </a:lnTo>
                  <a:lnTo>
                    <a:pt x="240" y="28"/>
                  </a:lnTo>
                  <a:lnTo>
                    <a:pt x="219" y="16"/>
                  </a:lnTo>
                  <a:lnTo>
                    <a:pt x="195" y="7"/>
                  </a:lnTo>
                  <a:lnTo>
                    <a:pt x="169" y="3"/>
                  </a:lnTo>
                  <a:lnTo>
                    <a:pt x="141" y="0"/>
                  </a:lnTo>
                  <a:lnTo>
                    <a:pt x="112" y="3"/>
                  </a:lnTo>
                  <a:lnTo>
                    <a:pt x="86" y="7"/>
                  </a:lnTo>
                  <a:lnTo>
                    <a:pt x="63" y="16"/>
                  </a:lnTo>
                  <a:lnTo>
                    <a:pt x="42" y="28"/>
                  </a:lnTo>
                  <a:lnTo>
                    <a:pt x="25" y="42"/>
                  </a:lnTo>
                  <a:lnTo>
                    <a:pt x="12" y="58"/>
                  </a:lnTo>
                  <a:lnTo>
                    <a:pt x="3" y="75"/>
                  </a:lnTo>
                  <a:lnTo>
                    <a:pt x="0" y="94"/>
                  </a:lnTo>
                  <a:lnTo>
                    <a:pt x="3" y="112"/>
                  </a:lnTo>
                  <a:lnTo>
                    <a:pt x="12" y="130"/>
                  </a:lnTo>
                  <a:lnTo>
                    <a:pt x="25" y="147"/>
                  </a:lnTo>
                  <a:lnTo>
                    <a:pt x="42" y="160"/>
                  </a:lnTo>
                  <a:lnTo>
                    <a:pt x="63" y="172"/>
                  </a:lnTo>
                  <a:lnTo>
                    <a:pt x="86" y="181"/>
                  </a:lnTo>
                  <a:lnTo>
                    <a:pt x="112" y="186"/>
                  </a:lnTo>
                  <a:lnTo>
                    <a:pt x="141"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grpSp>
      <p:sp>
        <p:nvSpPr>
          <p:cNvPr id="28" name="Freeform 161"/>
          <p:cNvSpPr>
            <a:spLocks noEditPoints="1"/>
          </p:cNvSpPr>
          <p:nvPr/>
        </p:nvSpPr>
        <p:spPr bwMode="auto">
          <a:xfrm>
            <a:off x="10959998" y="4223523"/>
            <a:ext cx="256553" cy="275824"/>
          </a:xfrm>
          <a:custGeom>
            <a:avLst/>
            <a:gdLst>
              <a:gd name="T0" fmla="*/ 199 w 695"/>
              <a:gd name="T1" fmla="*/ 578 h 727"/>
              <a:gd name="T2" fmla="*/ 117 w 695"/>
              <a:gd name="T3" fmla="*/ 545 h 727"/>
              <a:gd name="T4" fmla="*/ 199 w 695"/>
              <a:gd name="T5" fmla="*/ 424 h 727"/>
              <a:gd name="T6" fmla="*/ 117 w 695"/>
              <a:gd name="T7" fmla="*/ 412 h 727"/>
              <a:gd name="T8" fmla="*/ 199 w 695"/>
              <a:gd name="T9" fmla="*/ 446 h 727"/>
              <a:gd name="T10" fmla="*/ 343 w 695"/>
              <a:gd name="T11" fmla="*/ 280 h 727"/>
              <a:gd name="T12" fmla="*/ 117 w 695"/>
              <a:gd name="T13" fmla="*/ 314 h 727"/>
              <a:gd name="T14" fmla="*/ 343 w 695"/>
              <a:gd name="T15" fmla="*/ 280 h 727"/>
              <a:gd name="T16" fmla="*/ 117 w 695"/>
              <a:gd name="T17" fmla="*/ 478 h 727"/>
              <a:gd name="T18" fmla="*/ 199 w 695"/>
              <a:gd name="T19" fmla="*/ 512 h 727"/>
              <a:gd name="T20" fmla="*/ 563 w 695"/>
              <a:gd name="T21" fmla="*/ 545 h 727"/>
              <a:gd name="T22" fmla="*/ 414 w 695"/>
              <a:gd name="T23" fmla="*/ 694 h 727"/>
              <a:gd name="T24" fmla="*/ 34 w 695"/>
              <a:gd name="T25" fmla="*/ 33 h 727"/>
              <a:gd name="T26" fmla="*/ 563 w 695"/>
              <a:gd name="T27" fmla="*/ 61 h 727"/>
              <a:gd name="T28" fmla="*/ 570 w 695"/>
              <a:gd name="T29" fmla="*/ 55 h 727"/>
              <a:gd name="T30" fmla="*/ 587 w 695"/>
              <a:gd name="T31" fmla="*/ 46 h 727"/>
              <a:gd name="T32" fmla="*/ 595 w 695"/>
              <a:gd name="T33" fmla="*/ 0 h 727"/>
              <a:gd name="T34" fmla="*/ 0 w 695"/>
              <a:gd name="T35" fmla="*/ 727 h 727"/>
              <a:gd name="T36" fmla="*/ 595 w 695"/>
              <a:gd name="T37" fmla="*/ 561 h 727"/>
              <a:gd name="T38" fmla="*/ 563 w 695"/>
              <a:gd name="T39" fmla="*/ 368 h 727"/>
              <a:gd name="T40" fmla="*/ 409 w 695"/>
              <a:gd name="T41" fmla="*/ 214 h 727"/>
              <a:gd name="T42" fmla="*/ 117 w 695"/>
              <a:gd name="T43" fmla="*/ 248 h 727"/>
              <a:gd name="T44" fmla="*/ 409 w 695"/>
              <a:gd name="T45" fmla="*/ 214 h 727"/>
              <a:gd name="T46" fmla="*/ 117 w 695"/>
              <a:gd name="T47" fmla="*/ 380 h 727"/>
              <a:gd name="T48" fmla="*/ 277 w 695"/>
              <a:gd name="T49" fmla="*/ 346 h 727"/>
              <a:gd name="T50" fmla="*/ 475 w 695"/>
              <a:gd name="T51" fmla="*/ 148 h 727"/>
              <a:gd name="T52" fmla="*/ 183 w 695"/>
              <a:gd name="T53" fmla="*/ 182 h 727"/>
              <a:gd name="T54" fmla="*/ 475 w 695"/>
              <a:gd name="T55" fmla="*/ 148 h 727"/>
              <a:gd name="T56" fmla="*/ 327 w 695"/>
              <a:gd name="T57" fmla="*/ 545 h 727"/>
              <a:gd name="T58" fmla="*/ 236 w 695"/>
              <a:gd name="T59" fmla="*/ 446 h 727"/>
              <a:gd name="T60" fmla="*/ 232 w 695"/>
              <a:gd name="T61" fmla="*/ 545 h 727"/>
              <a:gd name="T62" fmla="*/ 361 w 695"/>
              <a:gd name="T63" fmla="*/ 512 h 727"/>
              <a:gd name="T64" fmla="*/ 533 w 695"/>
              <a:gd name="T65" fmla="*/ 148 h 727"/>
              <a:gd name="T66" fmla="*/ 685 w 695"/>
              <a:gd name="T67" fmla="*/ 140 h 727"/>
              <a:gd name="T68" fmla="*/ 637 w 695"/>
              <a:gd name="T69" fmla="*/ 93 h 727"/>
              <a:gd name="T70" fmla="*/ 626 w 695"/>
              <a:gd name="T71" fmla="*/ 84 h 727"/>
              <a:gd name="T72" fmla="*/ 613 w 695"/>
              <a:gd name="T73" fmla="*/ 82 h 727"/>
              <a:gd name="T74" fmla="*/ 600 w 695"/>
              <a:gd name="T75" fmla="*/ 84 h 727"/>
              <a:gd name="T76" fmla="*/ 589 w 695"/>
              <a:gd name="T77" fmla="*/ 93 h 727"/>
              <a:gd name="T78" fmla="*/ 658 w 695"/>
              <a:gd name="T79" fmla="*/ 214 h 727"/>
              <a:gd name="T80" fmla="*/ 685 w 695"/>
              <a:gd name="T81" fmla="*/ 188 h 727"/>
              <a:gd name="T82" fmla="*/ 692 w 695"/>
              <a:gd name="T83" fmla="*/ 177 h 727"/>
              <a:gd name="T84" fmla="*/ 695 w 695"/>
              <a:gd name="T85" fmla="*/ 164 h 727"/>
              <a:gd name="T86" fmla="*/ 692 w 695"/>
              <a:gd name="T87" fmla="*/ 152 h 727"/>
              <a:gd name="T88" fmla="*/ 685 w 695"/>
              <a:gd name="T89" fmla="*/ 140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5" h="727">
                <a:moveTo>
                  <a:pt x="117" y="578"/>
                </a:moveTo>
                <a:lnTo>
                  <a:pt x="199" y="578"/>
                </a:lnTo>
                <a:lnTo>
                  <a:pt x="199" y="545"/>
                </a:lnTo>
                <a:lnTo>
                  <a:pt x="117" y="545"/>
                </a:lnTo>
                <a:lnTo>
                  <a:pt x="117" y="578"/>
                </a:lnTo>
                <a:close/>
                <a:moveTo>
                  <a:pt x="199" y="424"/>
                </a:moveTo>
                <a:lnTo>
                  <a:pt x="211" y="412"/>
                </a:lnTo>
                <a:lnTo>
                  <a:pt x="117" y="412"/>
                </a:lnTo>
                <a:lnTo>
                  <a:pt x="117" y="446"/>
                </a:lnTo>
                <a:lnTo>
                  <a:pt x="199" y="446"/>
                </a:lnTo>
                <a:lnTo>
                  <a:pt x="199" y="424"/>
                </a:lnTo>
                <a:close/>
                <a:moveTo>
                  <a:pt x="343" y="280"/>
                </a:moveTo>
                <a:lnTo>
                  <a:pt x="117" y="280"/>
                </a:lnTo>
                <a:lnTo>
                  <a:pt x="117" y="314"/>
                </a:lnTo>
                <a:lnTo>
                  <a:pt x="309" y="314"/>
                </a:lnTo>
                <a:lnTo>
                  <a:pt x="343" y="280"/>
                </a:lnTo>
                <a:close/>
                <a:moveTo>
                  <a:pt x="199" y="478"/>
                </a:moveTo>
                <a:lnTo>
                  <a:pt x="117" y="478"/>
                </a:lnTo>
                <a:lnTo>
                  <a:pt x="117" y="512"/>
                </a:lnTo>
                <a:lnTo>
                  <a:pt x="199" y="512"/>
                </a:lnTo>
                <a:lnTo>
                  <a:pt x="199" y="478"/>
                </a:lnTo>
                <a:close/>
                <a:moveTo>
                  <a:pt x="563" y="545"/>
                </a:moveTo>
                <a:lnTo>
                  <a:pt x="414" y="545"/>
                </a:lnTo>
                <a:lnTo>
                  <a:pt x="414" y="694"/>
                </a:lnTo>
                <a:lnTo>
                  <a:pt x="34" y="694"/>
                </a:lnTo>
                <a:lnTo>
                  <a:pt x="34" y="33"/>
                </a:lnTo>
                <a:lnTo>
                  <a:pt x="563" y="33"/>
                </a:lnTo>
                <a:lnTo>
                  <a:pt x="563" y="61"/>
                </a:lnTo>
                <a:lnTo>
                  <a:pt x="563" y="61"/>
                </a:lnTo>
                <a:lnTo>
                  <a:pt x="570" y="55"/>
                </a:lnTo>
                <a:lnTo>
                  <a:pt x="578" y="51"/>
                </a:lnTo>
                <a:lnTo>
                  <a:pt x="587" y="46"/>
                </a:lnTo>
                <a:lnTo>
                  <a:pt x="595" y="43"/>
                </a:lnTo>
                <a:lnTo>
                  <a:pt x="595" y="0"/>
                </a:lnTo>
                <a:lnTo>
                  <a:pt x="0" y="0"/>
                </a:lnTo>
                <a:lnTo>
                  <a:pt x="0" y="727"/>
                </a:lnTo>
                <a:lnTo>
                  <a:pt x="430" y="727"/>
                </a:lnTo>
                <a:lnTo>
                  <a:pt x="595" y="561"/>
                </a:lnTo>
                <a:lnTo>
                  <a:pt x="595" y="335"/>
                </a:lnTo>
                <a:lnTo>
                  <a:pt x="563" y="368"/>
                </a:lnTo>
                <a:lnTo>
                  <a:pt x="563" y="545"/>
                </a:lnTo>
                <a:close/>
                <a:moveTo>
                  <a:pt x="409" y="214"/>
                </a:moveTo>
                <a:lnTo>
                  <a:pt x="117" y="214"/>
                </a:lnTo>
                <a:lnTo>
                  <a:pt x="117" y="248"/>
                </a:lnTo>
                <a:lnTo>
                  <a:pt x="375" y="248"/>
                </a:lnTo>
                <a:lnTo>
                  <a:pt x="409" y="214"/>
                </a:lnTo>
                <a:close/>
                <a:moveTo>
                  <a:pt x="117" y="346"/>
                </a:moveTo>
                <a:lnTo>
                  <a:pt x="117" y="380"/>
                </a:lnTo>
                <a:lnTo>
                  <a:pt x="243" y="380"/>
                </a:lnTo>
                <a:lnTo>
                  <a:pt x="277" y="346"/>
                </a:lnTo>
                <a:lnTo>
                  <a:pt x="117" y="346"/>
                </a:lnTo>
                <a:close/>
                <a:moveTo>
                  <a:pt x="475" y="148"/>
                </a:moveTo>
                <a:lnTo>
                  <a:pt x="183" y="148"/>
                </a:lnTo>
                <a:lnTo>
                  <a:pt x="183" y="182"/>
                </a:lnTo>
                <a:lnTo>
                  <a:pt x="441" y="182"/>
                </a:lnTo>
                <a:lnTo>
                  <a:pt x="475" y="148"/>
                </a:lnTo>
                <a:close/>
                <a:moveTo>
                  <a:pt x="232" y="545"/>
                </a:moveTo>
                <a:lnTo>
                  <a:pt x="327" y="545"/>
                </a:lnTo>
                <a:lnTo>
                  <a:pt x="331" y="541"/>
                </a:lnTo>
                <a:lnTo>
                  <a:pt x="236" y="446"/>
                </a:lnTo>
                <a:lnTo>
                  <a:pt x="232" y="450"/>
                </a:lnTo>
                <a:lnTo>
                  <a:pt x="232" y="545"/>
                </a:lnTo>
                <a:close/>
                <a:moveTo>
                  <a:pt x="265" y="417"/>
                </a:moveTo>
                <a:lnTo>
                  <a:pt x="361" y="512"/>
                </a:lnTo>
                <a:lnTo>
                  <a:pt x="629" y="244"/>
                </a:lnTo>
                <a:lnTo>
                  <a:pt x="533" y="148"/>
                </a:lnTo>
                <a:lnTo>
                  <a:pt x="265" y="417"/>
                </a:lnTo>
                <a:close/>
                <a:moveTo>
                  <a:pt x="685" y="140"/>
                </a:moveTo>
                <a:lnTo>
                  <a:pt x="637" y="93"/>
                </a:lnTo>
                <a:lnTo>
                  <a:pt x="637" y="93"/>
                </a:lnTo>
                <a:lnTo>
                  <a:pt x="631" y="88"/>
                </a:lnTo>
                <a:lnTo>
                  <a:pt x="626" y="84"/>
                </a:lnTo>
                <a:lnTo>
                  <a:pt x="619" y="83"/>
                </a:lnTo>
                <a:lnTo>
                  <a:pt x="613" y="82"/>
                </a:lnTo>
                <a:lnTo>
                  <a:pt x="607" y="83"/>
                </a:lnTo>
                <a:lnTo>
                  <a:pt x="600" y="84"/>
                </a:lnTo>
                <a:lnTo>
                  <a:pt x="595" y="88"/>
                </a:lnTo>
                <a:lnTo>
                  <a:pt x="589" y="93"/>
                </a:lnTo>
                <a:lnTo>
                  <a:pt x="563" y="119"/>
                </a:lnTo>
                <a:lnTo>
                  <a:pt x="658" y="214"/>
                </a:lnTo>
                <a:lnTo>
                  <a:pt x="685" y="188"/>
                </a:lnTo>
                <a:lnTo>
                  <a:pt x="685" y="188"/>
                </a:lnTo>
                <a:lnTo>
                  <a:pt x="689" y="183"/>
                </a:lnTo>
                <a:lnTo>
                  <a:pt x="692" y="177"/>
                </a:lnTo>
                <a:lnTo>
                  <a:pt x="694" y="170"/>
                </a:lnTo>
                <a:lnTo>
                  <a:pt x="695" y="164"/>
                </a:lnTo>
                <a:lnTo>
                  <a:pt x="694" y="158"/>
                </a:lnTo>
                <a:lnTo>
                  <a:pt x="692" y="152"/>
                </a:lnTo>
                <a:lnTo>
                  <a:pt x="689" y="146"/>
                </a:lnTo>
                <a:lnTo>
                  <a:pt x="685" y="140"/>
                </a:lnTo>
                <a:lnTo>
                  <a:pt x="685" y="140"/>
                </a:lnTo>
                <a:close/>
              </a:path>
            </a:pathLst>
          </a:custGeom>
          <a:solidFill>
            <a:schemeClr val="tx1">
              <a:lumMod val="65000"/>
              <a:lumOff val="35000"/>
            </a:schemeClr>
          </a:solidFill>
          <a:ln>
            <a:noFill/>
          </a:ln>
          <a:extLst/>
        </p:spPr>
        <p:txBody>
          <a:bodyPr vert="horz" wrap="square" lIns="80661" tIns="40330" rIns="80661" bIns="40330" numCol="1" anchor="t" anchorCtr="0" compatLnSpc="1">
            <a:prstTxWarp prst="textNoShape">
              <a:avLst/>
            </a:prstTxWarp>
          </a:bodyPr>
          <a:lstStyle/>
          <a:p>
            <a:endParaRPr lang="en-GB" sz="1050" dirty="0">
              <a:solidFill>
                <a:prstClr val="black"/>
              </a:solidFill>
              <a:latin typeface="Georgia"/>
              <a:sym typeface="Arial"/>
            </a:endParaRPr>
          </a:p>
        </p:txBody>
      </p:sp>
      <p:grpSp>
        <p:nvGrpSpPr>
          <p:cNvPr id="29" name="Group 28"/>
          <p:cNvGrpSpPr/>
          <p:nvPr/>
        </p:nvGrpSpPr>
        <p:grpSpPr>
          <a:xfrm flipH="1">
            <a:off x="10284882" y="4222696"/>
            <a:ext cx="244644" cy="275560"/>
            <a:chOff x="-1460375" y="3131232"/>
            <a:chExt cx="267634" cy="293745"/>
          </a:xfrm>
          <a:solidFill>
            <a:schemeClr val="tx1">
              <a:lumMod val="65000"/>
              <a:lumOff val="35000"/>
            </a:schemeClr>
          </a:solidFill>
        </p:grpSpPr>
        <p:sp>
          <p:nvSpPr>
            <p:cNvPr id="30" name="Freeform 170"/>
            <p:cNvSpPr>
              <a:spLocks/>
            </p:cNvSpPr>
            <p:nvPr/>
          </p:nvSpPr>
          <p:spPr bwMode="auto">
            <a:xfrm>
              <a:off x="-1267675" y="3131232"/>
              <a:ext cx="60145" cy="56704"/>
            </a:xfrm>
            <a:custGeom>
              <a:avLst/>
              <a:gdLst/>
              <a:ahLst/>
              <a:cxnLst>
                <a:cxn ang="0">
                  <a:pos x="12" y="7"/>
                </a:cxn>
                <a:cxn ang="0">
                  <a:pos x="12" y="7"/>
                </a:cxn>
                <a:cxn ang="0">
                  <a:pos x="24" y="2"/>
                </a:cxn>
                <a:cxn ang="0">
                  <a:pos x="36" y="0"/>
                </a:cxn>
                <a:cxn ang="0">
                  <a:pos x="45" y="5"/>
                </a:cxn>
                <a:cxn ang="0">
                  <a:pos x="54" y="14"/>
                </a:cxn>
                <a:cxn ang="0">
                  <a:pos x="54" y="14"/>
                </a:cxn>
                <a:cxn ang="0">
                  <a:pos x="59" y="23"/>
                </a:cxn>
                <a:cxn ang="0">
                  <a:pos x="61" y="35"/>
                </a:cxn>
                <a:cxn ang="0">
                  <a:pos x="57" y="47"/>
                </a:cxn>
                <a:cxn ang="0">
                  <a:pos x="47" y="56"/>
                </a:cxn>
                <a:cxn ang="0">
                  <a:pos x="47" y="56"/>
                </a:cxn>
                <a:cxn ang="0">
                  <a:pos x="38" y="61"/>
                </a:cxn>
                <a:cxn ang="0">
                  <a:pos x="26" y="61"/>
                </a:cxn>
                <a:cxn ang="0">
                  <a:pos x="14" y="56"/>
                </a:cxn>
                <a:cxn ang="0">
                  <a:pos x="5" y="49"/>
                </a:cxn>
                <a:cxn ang="0">
                  <a:pos x="5" y="49"/>
                </a:cxn>
                <a:cxn ang="0">
                  <a:pos x="0" y="38"/>
                </a:cxn>
                <a:cxn ang="0">
                  <a:pos x="0" y="26"/>
                </a:cxn>
                <a:cxn ang="0">
                  <a:pos x="3" y="16"/>
                </a:cxn>
                <a:cxn ang="0">
                  <a:pos x="12" y="7"/>
                </a:cxn>
              </a:cxnLst>
              <a:rect l="0" t="0" r="r" b="b"/>
              <a:pathLst>
                <a:path w="61" h="61">
                  <a:moveTo>
                    <a:pt x="12" y="7"/>
                  </a:moveTo>
                  <a:lnTo>
                    <a:pt x="12" y="7"/>
                  </a:lnTo>
                  <a:lnTo>
                    <a:pt x="24" y="2"/>
                  </a:lnTo>
                  <a:lnTo>
                    <a:pt x="36" y="0"/>
                  </a:lnTo>
                  <a:lnTo>
                    <a:pt x="45" y="5"/>
                  </a:lnTo>
                  <a:lnTo>
                    <a:pt x="54" y="14"/>
                  </a:lnTo>
                  <a:lnTo>
                    <a:pt x="54" y="14"/>
                  </a:lnTo>
                  <a:lnTo>
                    <a:pt x="59" y="23"/>
                  </a:lnTo>
                  <a:lnTo>
                    <a:pt x="61" y="35"/>
                  </a:lnTo>
                  <a:lnTo>
                    <a:pt x="57" y="47"/>
                  </a:lnTo>
                  <a:lnTo>
                    <a:pt x="47" y="56"/>
                  </a:lnTo>
                  <a:lnTo>
                    <a:pt x="47" y="56"/>
                  </a:lnTo>
                  <a:lnTo>
                    <a:pt x="38" y="61"/>
                  </a:lnTo>
                  <a:lnTo>
                    <a:pt x="26" y="61"/>
                  </a:lnTo>
                  <a:lnTo>
                    <a:pt x="14" y="56"/>
                  </a:lnTo>
                  <a:lnTo>
                    <a:pt x="5" y="49"/>
                  </a:lnTo>
                  <a:lnTo>
                    <a:pt x="5" y="49"/>
                  </a:lnTo>
                  <a:lnTo>
                    <a:pt x="0" y="38"/>
                  </a:lnTo>
                  <a:lnTo>
                    <a:pt x="0" y="26"/>
                  </a:lnTo>
                  <a:lnTo>
                    <a:pt x="3" y="16"/>
                  </a:lnTo>
                  <a:lnTo>
                    <a:pt x="12" y="7"/>
                  </a:lnTo>
                  <a:close/>
                </a:path>
              </a:pathLst>
            </a:custGeom>
            <a:grpFill/>
            <a:ln w="9525">
              <a:noFill/>
              <a:round/>
              <a:headEnd/>
              <a:tailEnd/>
            </a:ln>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31" name="Freeform 171"/>
            <p:cNvSpPr>
              <a:spLocks/>
            </p:cNvSpPr>
            <p:nvPr/>
          </p:nvSpPr>
          <p:spPr bwMode="auto">
            <a:xfrm>
              <a:off x="-1267675" y="3131232"/>
              <a:ext cx="60145" cy="56704"/>
            </a:xfrm>
            <a:custGeom>
              <a:avLst/>
              <a:gdLst/>
              <a:ahLst/>
              <a:cxnLst>
                <a:cxn ang="0">
                  <a:pos x="12" y="7"/>
                </a:cxn>
                <a:cxn ang="0">
                  <a:pos x="12" y="7"/>
                </a:cxn>
                <a:cxn ang="0">
                  <a:pos x="24" y="2"/>
                </a:cxn>
                <a:cxn ang="0">
                  <a:pos x="36" y="0"/>
                </a:cxn>
                <a:cxn ang="0">
                  <a:pos x="45" y="5"/>
                </a:cxn>
                <a:cxn ang="0">
                  <a:pos x="54" y="14"/>
                </a:cxn>
                <a:cxn ang="0">
                  <a:pos x="54" y="14"/>
                </a:cxn>
                <a:cxn ang="0">
                  <a:pos x="59" y="23"/>
                </a:cxn>
                <a:cxn ang="0">
                  <a:pos x="61" y="35"/>
                </a:cxn>
                <a:cxn ang="0">
                  <a:pos x="57" y="47"/>
                </a:cxn>
                <a:cxn ang="0">
                  <a:pos x="47" y="56"/>
                </a:cxn>
                <a:cxn ang="0">
                  <a:pos x="47" y="56"/>
                </a:cxn>
                <a:cxn ang="0">
                  <a:pos x="38" y="61"/>
                </a:cxn>
                <a:cxn ang="0">
                  <a:pos x="26" y="61"/>
                </a:cxn>
                <a:cxn ang="0">
                  <a:pos x="14" y="56"/>
                </a:cxn>
                <a:cxn ang="0">
                  <a:pos x="5" y="49"/>
                </a:cxn>
                <a:cxn ang="0">
                  <a:pos x="5" y="49"/>
                </a:cxn>
                <a:cxn ang="0">
                  <a:pos x="0" y="38"/>
                </a:cxn>
                <a:cxn ang="0">
                  <a:pos x="0" y="26"/>
                </a:cxn>
                <a:cxn ang="0">
                  <a:pos x="3" y="16"/>
                </a:cxn>
                <a:cxn ang="0">
                  <a:pos x="12" y="7"/>
                </a:cxn>
              </a:cxnLst>
              <a:rect l="0" t="0" r="r" b="b"/>
              <a:pathLst>
                <a:path w="61" h="61">
                  <a:moveTo>
                    <a:pt x="12" y="7"/>
                  </a:moveTo>
                  <a:lnTo>
                    <a:pt x="12" y="7"/>
                  </a:lnTo>
                  <a:lnTo>
                    <a:pt x="24" y="2"/>
                  </a:lnTo>
                  <a:lnTo>
                    <a:pt x="36" y="0"/>
                  </a:lnTo>
                  <a:lnTo>
                    <a:pt x="45" y="5"/>
                  </a:lnTo>
                  <a:lnTo>
                    <a:pt x="54" y="14"/>
                  </a:lnTo>
                  <a:lnTo>
                    <a:pt x="54" y="14"/>
                  </a:lnTo>
                  <a:lnTo>
                    <a:pt x="59" y="23"/>
                  </a:lnTo>
                  <a:lnTo>
                    <a:pt x="61" y="35"/>
                  </a:lnTo>
                  <a:lnTo>
                    <a:pt x="57" y="47"/>
                  </a:lnTo>
                  <a:lnTo>
                    <a:pt x="47" y="56"/>
                  </a:lnTo>
                  <a:lnTo>
                    <a:pt x="47" y="56"/>
                  </a:lnTo>
                  <a:lnTo>
                    <a:pt x="38" y="61"/>
                  </a:lnTo>
                  <a:lnTo>
                    <a:pt x="26" y="61"/>
                  </a:lnTo>
                  <a:lnTo>
                    <a:pt x="14" y="56"/>
                  </a:lnTo>
                  <a:lnTo>
                    <a:pt x="5" y="49"/>
                  </a:lnTo>
                  <a:lnTo>
                    <a:pt x="5" y="49"/>
                  </a:lnTo>
                  <a:lnTo>
                    <a:pt x="0" y="38"/>
                  </a:lnTo>
                  <a:lnTo>
                    <a:pt x="0" y="26"/>
                  </a:lnTo>
                  <a:lnTo>
                    <a:pt x="3" y="16"/>
                  </a:lnTo>
                  <a:lnTo>
                    <a:pt x="12" y="7"/>
                  </a:lnTo>
                </a:path>
              </a:pathLst>
            </a:custGeom>
            <a:grpFill/>
            <a:ln w="9525">
              <a:noFill/>
              <a:round/>
              <a:headEnd/>
              <a:tailEnd/>
            </a:ln>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32" name="Freeform 175"/>
            <p:cNvSpPr>
              <a:spLocks/>
            </p:cNvSpPr>
            <p:nvPr/>
          </p:nvSpPr>
          <p:spPr bwMode="auto">
            <a:xfrm>
              <a:off x="-1387964" y="3199091"/>
              <a:ext cx="169588" cy="218450"/>
            </a:xfrm>
            <a:custGeom>
              <a:avLst/>
              <a:gdLst/>
              <a:ahLst/>
              <a:cxnLst>
                <a:cxn ang="0">
                  <a:pos x="151" y="0"/>
                </a:cxn>
                <a:cxn ang="0">
                  <a:pos x="151" y="0"/>
                </a:cxn>
                <a:cxn ang="0">
                  <a:pos x="143" y="0"/>
                </a:cxn>
                <a:cxn ang="0">
                  <a:pos x="134" y="2"/>
                </a:cxn>
                <a:cxn ang="0">
                  <a:pos x="134" y="2"/>
                </a:cxn>
                <a:cxn ang="0">
                  <a:pos x="129" y="5"/>
                </a:cxn>
                <a:cxn ang="0">
                  <a:pos x="82" y="35"/>
                </a:cxn>
                <a:cxn ang="0">
                  <a:pos x="16" y="23"/>
                </a:cxn>
                <a:cxn ang="0">
                  <a:pos x="16" y="23"/>
                </a:cxn>
                <a:cxn ang="0">
                  <a:pos x="12" y="23"/>
                </a:cxn>
                <a:cxn ang="0">
                  <a:pos x="7" y="26"/>
                </a:cxn>
                <a:cxn ang="0">
                  <a:pos x="2" y="31"/>
                </a:cxn>
                <a:cxn ang="0">
                  <a:pos x="0" y="35"/>
                </a:cxn>
                <a:cxn ang="0">
                  <a:pos x="0" y="35"/>
                </a:cxn>
                <a:cxn ang="0">
                  <a:pos x="0" y="40"/>
                </a:cxn>
                <a:cxn ang="0">
                  <a:pos x="2" y="47"/>
                </a:cxn>
                <a:cxn ang="0">
                  <a:pos x="7" y="49"/>
                </a:cxn>
                <a:cxn ang="0">
                  <a:pos x="12" y="52"/>
                </a:cxn>
                <a:cxn ang="0">
                  <a:pos x="89" y="66"/>
                </a:cxn>
                <a:cxn ang="0">
                  <a:pos x="115" y="49"/>
                </a:cxn>
                <a:cxn ang="0">
                  <a:pos x="108" y="92"/>
                </a:cxn>
                <a:cxn ang="0">
                  <a:pos x="37" y="92"/>
                </a:cxn>
                <a:cxn ang="0">
                  <a:pos x="37" y="92"/>
                </a:cxn>
                <a:cxn ang="0">
                  <a:pos x="33" y="92"/>
                </a:cxn>
                <a:cxn ang="0">
                  <a:pos x="26" y="96"/>
                </a:cxn>
                <a:cxn ang="0">
                  <a:pos x="23" y="101"/>
                </a:cxn>
                <a:cxn ang="0">
                  <a:pos x="21" y="108"/>
                </a:cxn>
                <a:cxn ang="0">
                  <a:pos x="21" y="219"/>
                </a:cxn>
                <a:cxn ang="0">
                  <a:pos x="21" y="219"/>
                </a:cxn>
                <a:cxn ang="0">
                  <a:pos x="23" y="226"/>
                </a:cxn>
                <a:cxn ang="0">
                  <a:pos x="26" y="231"/>
                </a:cxn>
                <a:cxn ang="0">
                  <a:pos x="33" y="235"/>
                </a:cxn>
                <a:cxn ang="0">
                  <a:pos x="37" y="235"/>
                </a:cxn>
                <a:cxn ang="0">
                  <a:pos x="37" y="235"/>
                </a:cxn>
                <a:cxn ang="0">
                  <a:pos x="45" y="235"/>
                </a:cxn>
                <a:cxn ang="0">
                  <a:pos x="49" y="231"/>
                </a:cxn>
                <a:cxn ang="0">
                  <a:pos x="54" y="226"/>
                </a:cxn>
                <a:cxn ang="0">
                  <a:pos x="56" y="219"/>
                </a:cxn>
                <a:cxn ang="0">
                  <a:pos x="56" y="125"/>
                </a:cxn>
                <a:cxn ang="0">
                  <a:pos x="132" y="125"/>
                </a:cxn>
                <a:cxn ang="0">
                  <a:pos x="132" y="125"/>
                </a:cxn>
                <a:cxn ang="0">
                  <a:pos x="139" y="122"/>
                </a:cxn>
                <a:cxn ang="0">
                  <a:pos x="139" y="122"/>
                </a:cxn>
                <a:cxn ang="0">
                  <a:pos x="146" y="120"/>
                </a:cxn>
                <a:cxn ang="0">
                  <a:pos x="151" y="115"/>
                </a:cxn>
                <a:cxn ang="0">
                  <a:pos x="155" y="111"/>
                </a:cxn>
                <a:cxn ang="0">
                  <a:pos x="158" y="104"/>
                </a:cxn>
                <a:cxn ang="0">
                  <a:pos x="172" y="31"/>
                </a:cxn>
                <a:cxn ang="0">
                  <a:pos x="172" y="31"/>
                </a:cxn>
                <a:cxn ang="0">
                  <a:pos x="172" y="21"/>
                </a:cxn>
                <a:cxn ang="0">
                  <a:pos x="167" y="12"/>
                </a:cxn>
                <a:cxn ang="0">
                  <a:pos x="160" y="5"/>
                </a:cxn>
                <a:cxn ang="0">
                  <a:pos x="151" y="0"/>
                </a:cxn>
              </a:cxnLst>
              <a:rect l="0" t="0" r="r" b="b"/>
              <a:pathLst>
                <a:path w="172" h="235">
                  <a:moveTo>
                    <a:pt x="151" y="0"/>
                  </a:moveTo>
                  <a:lnTo>
                    <a:pt x="151" y="0"/>
                  </a:lnTo>
                  <a:lnTo>
                    <a:pt x="143" y="0"/>
                  </a:lnTo>
                  <a:lnTo>
                    <a:pt x="134" y="2"/>
                  </a:lnTo>
                  <a:lnTo>
                    <a:pt x="134" y="2"/>
                  </a:lnTo>
                  <a:lnTo>
                    <a:pt x="129" y="5"/>
                  </a:lnTo>
                  <a:lnTo>
                    <a:pt x="82" y="35"/>
                  </a:lnTo>
                  <a:lnTo>
                    <a:pt x="16" y="23"/>
                  </a:lnTo>
                  <a:lnTo>
                    <a:pt x="16" y="23"/>
                  </a:lnTo>
                  <a:lnTo>
                    <a:pt x="12" y="23"/>
                  </a:lnTo>
                  <a:lnTo>
                    <a:pt x="7" y="26"/>
                  </a:lnTo>
                  <a:lnTo>
                    <a:pt x="2" y="31"/>
                  </a:lnTo>
                  <a:lnTo>
                    <a:pt x="0" y="35"/>
                  </a:lnTo>
                  <a:lnTo>
                    <a:pt x="0" y="35"/>
                  </a:lnTo>
                  <a:lnTo>
                    <a:pt x="0" y="40"/>
                  </a:lnTo>
                  <a:lnTo>
                    <a:pt x="2" y="47"/>
                  </a:lnTo>
                  <a:lnTo>
                    <a:pt x="7" y="49"/>
                  </a:lnTo>
                  <a:lnTo>
                    <a:pt x="12" y="52"/>
                  </a:lnTo>
                  <a:lnTo>
                    <a:pt x="89" y="66"/>
                  </a:lnTo>
                  <a:lnTo>
                    <a:pt x="115" y="49"/>
                  </a:lnTo>
                  <a:lnTo>
                    <a:pt x="108" y="92"/>
                  </a:lnTo>
                  <a:lnTo>
                    <a:pt x="37" y="92"/>
                  </a:lnTo>
                  <a:lnTo>
                    <a:pt x="37" y="92"/>
                  </a:lnTo>
                  <a:lnTo>
                    <a:pt x="33" y="92"/>
                  </a:lnTo>
                  <a:lnTo>
                    <a:pt x="26" y="96"/>
                  </a:lnTo>
                  <a:lnTo>
                    <a:pt x="23" y="101"/>
                  </a:lnTo>
                  <a:lnTo>
                    <a:pt x="21" y="108"/>
                  </a:lnTo>
                  <a:lnTo>
                    <a:pt x="21" y="219"/>
                  </a:lnTo>
                  <a:lnTo>
                    <a:pt x="21" y="219"/>
                  </a:lnTo>
                  <a:lnTo>
                    <a:pt x="23" y="226"/>
                  </a:lnTo>
                  <a:lnTo>
                    <a:pt x="26" y="231"/>
                  </a:lnTo>
                  <a:lnTo>
                    <a:pt x="33" y="235"/>
                  </a:lnTo>
                  <a:lnTo>
                    <a:pt x="37" y="235"/>
                  </a:lnTo>
                  <a:lnTo>
                    <a:pt x="37" y="235"/>
                  </a:lnTo>
                  <a:lnTo>
                    <a:pt x="45" y="235"/>
                  </a:lnTo>
                  <a:lnTo>
                    <a:pt x="49" y="231"/>
                  </a:lnTo>
                  <a:lnTo>
                    <a:pt x="54" y="226"/>
                  </a:lnTo>
                  <a:lnTo>
                    <a:pt x="56" y="219"/>
                  </a:lnTo>
                  <a:lnTo>
                    <a:pt x="56" y="125"/>
                  </a:lnTo>
                  <a:lnTo>
                    <a:pt x="132" y="125"/>
                  </a:lnTo>
                  <a:lnTo>
                    <a:pt x="132" y="125"/>
                  </a:lnTo>
                  <a:lnTo>
                    <a:pt x="139" y="122"/>
                  </a:lnTo>
                  <a:lnTo>
                    <a:pt x="139" y="122"/>
                  </a:lnTo>
                  <a:lnTo>
                    <a:pt x="146" y="120"/>
                  </a:lnTo>
                  <a:lnTo>
                    <a:pt x="151" y="115"/>
                  </a:lnTo>
                  <a:lnTo>
                    <a:pt x="155" y="111"/>
                  </a:lnTo>
                  <a:lnTo>
                    <a:pt x="158" y="104"/>
                  </a:lnTo>
                  <a:lnTo>
                    <a:pt x="172" y="31"/>
                  </a:lnTo>
                  <a:lnTo>
                    <a:pt x="172" y="31"/>
                  </a:lnTo>
                  <a:lnTo>
                    <a:pt x="172" y="21"/>
                  </a:lnTo>
                  <a:lnTo>
                    <a:pt x="167" y="12"/>
                  </a:lnTo>
                  <a:lnTo>
                    <a:pt x="160" y="5"/>
                  </a:lnTo>
                  <a:lnTo>
                    <a:pt x="151" y="0"/>
                  </a:lnTo>
                  <a:close/>
                </a:path>
              </a:pathLst>
            </a:custGeom>
            <a:grpFill/>
            <a:ln w="9525">
              <a:noFill/>
              <a:round/>
              <a:headEnd/>
              <a:tailEnd/>
            </a:ln>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33" name="Freeform 176"/>
            <p:cNvSpPr>
              <a:spLocks/>
            </p:cNvSpPr>
            <p:nvPr/>
          </p:nvSpPr>
          <p:spPr bwMode="auto">
            <a:xfrm>
              <a:off x="-1387964" y="3199091"/>
              <a:ext cx="169588" cy="218450"/>
            </a:xfrm>
            <a:custGeom>
              <a:avLst/>
              <a:gdLst/>
              <a:ahLst/>
              <a:cxnLst>
                <a:cxn ang="0">
                  <a:pos x="151" y="0"/>
                </a:cxn>
                <a:cxn ang="0">
                  <a:pos x="151" y="0"/>
                </a:cxn>
                <a:cxn ang="0">
                  <a:pos x="143" y="0"/>
                </a:cxn>
                <a:cxn ang="0">
                  <a:pos x="134" y="2"/>
                </a:cxn>
                <a:cxn ang="0">
                  <a:pos x="134" y="2"/>
                </a:cxn>
                <a:cxn ang="0">
                  <a:pos x="129" y="5"/>
                </a:cxn>
                <a:cxn ang="0">
                  <a:pos x="82" y="35"/>
                </a:cxn>
                <a:cxn ang="0">
                  <a:pos x="16" y="23"/>
                </a:cxn>
                <a:cxn ang="0">
                  <a:pos x="16" y="23"/>
                </a:cxn>
                <a:cxn ang="0">
                  <a:pos x="12" y="23"/>
                </a:cxn>
                <a:cxn ang="0">
                  <a:pos x="7" y="26"/>
                </a:cxn>
                <a:cxn ang="0">
                  <a:pos x="2" y="31"/>
                </a:cxn>
                <a:cxn ang="0">
                  <a:pos x="0" y="35"/>
                </a:cxn>
                <a:cxn ang="0">
                  <a:pos x="0" y="35"/>
                </a:cxn>
                <a:cxn ang="0">
                  <a:pos x="0" y="40"/>
                </a:cxn>
                <a:cxn ang="0">
                  <a:pos x="2" y="47"/>
                </a:cxn>
                <a:cxn ang="0">
                  <a:pos x="7" y="49"/>
                </a:cxn>
                <a:cxn ang="0">
                  <a:pos x="12" y="52"/>
                </a:cxn>
                <a:cxn ang="0">
                  <a:pos x="89" y="66"/>
                </a:cxn>
                <a:cxn ang="0">
                  <a:pos x="115" y="49"/>
                </a:cxn>
                <a:cxn ang="0">
                  <a:pos x="108" y="92"/>
                </a:cxn>
                <a:cxn ang="0">
                  <a:pos x="37" y="92"/>
                </a:cxn>
                <a:cxn ang="0">
                  <a:pos x="37" y="92"/>
                </a:cxn>
                <a:cxn ang="0">
                  <a:pos x="33" y="92"/>
                </a:cxn>
                <a:cxn ang="0">
                  <a:pos x="26" y="96"/>
                </a:cxn>
                <a:cxn ang="0">
                  <a:pos x="23" y="101"/>
                </a:cxn>
                <a:cxn ang="0">
                  <a:pos x="21" y="108"/>
                </a:cxn>
                <a:cxn ang="0">
                  <a:pos x="21" y="219"/>
                </a:cxn>
                <a:cxn ang="0">
                  <a:pos x="21" y="219"/>
                </a:cxn>
                <a:cxn ang="0">
                  <a:pos x="23" y="226"/>
                </a:cxn>
                <a:cxn ang="0">
                  <a:pos x="26" y="231"/>
                </a:cxn>
                <a:cxn ang="0">
                  <a:pos x="33" y="235"/>
                </a:cxn>
                <a:cxn ang="0">
                  <a:pos x="37" y="235"/>
                </a:cxn>
                <a:cxn ang="0">
                  <a:pos x="37" y="235"/>
                </a:cxn>
                <a:cxn ang="0">
                  <a:pos x="45" y="235"/>
                </a:cxn>
                <a:cxn ang="0">
                  <a:pos x="49" y="231"/>
                </a:cxn>
                <a:cxn ang="0">
                  <a:pos x="54" y="226"/>
                </a:cxn>
                <a:cxn ang="0">
                  <a:pos x="56" y="219"/>
                </a:cxn>
                <a:cxn ang="0">
                  <a:pos x="56" y="125"/>
                </a:cxn>
                <a:cxn ang="0">
                  <a:pos x="132" y="125"/>
                </a:cxn>
                <a:cxn ang="0">
                  <a:pos x="132" y="125"/>
                </a:cxn>
                <a:cxn ang="0">
                  <a:pos x="139" y="122"/>
                </a:cxn>
                <a:cxn ang="0">
                  <a:pos x="139" y="122"/>
                </a:cxn>
                <a:cxn ang="0">
                  <a:pos x="146" y="120"/>
                </a:cxn>
                <a:cxn ang="0">
                  <a:pos x="151" y="115"/>
                </a:cxn>
                <a:cxn ang="0">
                  <a:pos x="155" y="111"/>
                </a:cxn>
                <a:cxn ang="0">
                  <a:pos x="158" y="104"/>
                </a:cxn>
                <a:cxn ang="0">
                  <a:pos x="172" y="31"/>
                </a:cxn>
                <a:cxn ang="0">
                  <a:pos x="172" y="31"/>
                </a:cxn>
                <a:cxn ang="0">
                  <a:pos x="172" y="21"/>
                </a:cxn>
                <a:cxn ang="0">
                  <a:pos x="167" y="12"/>
                </a:cxn>
                <a:cxn ang="0">
                  <a:pos x="160" y="5"/>
                </a:cxn>
                <a:cxn ang="0">
                  <a:pos x="151" y="0"/>
                </a:cxn>
              </a:cxnLst>
              <a:rect l="0" t="0" r="r" b="b"/>
              <a:pathLst>
                <a:path w="172" h="235">
                  <a:moveTo>
                    <a:pt x="151" y="0"/>
                  </a:moveTo>
                  <a:lnTo>
                    <a:pt x="151" y="0"/>
                  </a:lnTo>
                  <a:lnTo>
                    <a:pt x="143" y="0"/>
                  </a:lnTo>
                  <a:lnTo>
                    <a:pt x="134" y="2"/>
                  </a:lnTo>
                  <a:lnTo>
                    <a:pt x="134" y="2"/>
                  </a:lnTo>
                  <a:lnTo>
                    <a:pt x="129" y="5"/>
                  </a:lnTo>
                  <a:lnTo>
                    <a:pt x="82" y="35"/>
                  </a:lnTo>
                  <a:lnTo>
                    <a:pt x="16" y="23"/>
                  </a:lnTo>
                  <a:lnTo>
                    <a:pt x="16" y="23"/>
                  </a:lnTo>
                  <a:lnTo>
                    <a:pt x="12" y="23"/>
                  </a:lnTo>
                  <a:lnTo>
                    <a:pt x="7" y="26"/>
                  </a:lnTo>
                  <a:lnTo>
                    <a:pt x="2" y="31"/>
                  </a:lnTo>
                  <a:lnTo>
                    <a:pt x="0" y="35"/>
                  </a:lnTo>
                  <a:lnTo>
                    <a:pt x="0" y="35"/>
                  </a:lnTo>
                  <a:lnTo>
                    <a:pt x="0" y="40"/>
                  </a:lnTo>
                  <a:lnTo>
                    <a:pt x="2" y="47"/>
                  </a:lnTo>
                  <a:lnTo>
                    <a:pt x="7" y="49"/>
                  </a:lnTo>
                  <a:lnTo>
                    <a:pt x="12" y="52"/>
                  </a:lnTo>
                  <a:lnTo>
                    <a:pt x="89" y="66"/>
                  </a:lnTo>
                  <a:lnTo>
                    <a:pt x="115" y="49"/>
                  </a:lnTo>
                  <a:lnTo>
                    <a:pt x="108" y="92"/>
                  </a:lnTo>
                  <a:lnTo>
                    <a:pt x="37" y="92"/>
                  </a:lnTo>
                  <a:lnTo>
                    <a:pt x="37" y="92"/>
                  </a:lnTo>
                  <a:lnTo>
                    <a:pt x="33" y="92"/>
                  </a:lnTo>
                  <a:lnTo>
                    <a:pt x="26" y="96"/>
                  </a:lnTo>
                  <a:lnTo>
                    <a:pt x="23" y="101"/>
                  </a:lnTo>
                  <a:lnTo>
                    <a:pt x="21" y="108"/>
                  </a:lnTo>
                  <a:lnTo>
                    <a:pt x="21" y="219"/>
                  </a:lnTo>
                  <a:lnTo>
                    <a:pt x="21" y="219"/>
                  </a:lnTo>
                  <a:lnTo>
                    <a:pt x="23" y="226"/>
                  </a:lnTo>
                  <a:lnTo>
                    <a:pt x="26" y="231"/>
                  </a:lnTo>
                  <a:lnTo>
                    <a:pt x="33" y="235"/>
                  </a:lnTo>
                  <a:lnTo>
                    <a:pt x="37" y="235"/>
                  </a:lnTo>
                  <a:lnTo>
                    <a:pt x="37" y="235"/>
                  </a:lnTo>
                  <a:lnTo>
                    <a:pt x="45" y="235"/>
                  </a:lnTo>
                  <a:lnTo>
                    <a:pt x="49" y="231"/>
                  </a:lnTo>
                  <a:lnTo>
                    <a:pt x="54" y="226"/>
                  </a:lnTo>
                  <a:lnTo>
                    <a:pt x="56" y="219"/>
                  </a:lnTo>
                  <a:lnTo>
                    <a:pt x="56" y="125"/>
                  </a:lnTo>
                  <a:lnTo>
                    <a:pt x="132" y="125"/>
                  </a:lnTo>
                  <a:lnTo>
                    <a:pt x="132" y="125"/>
                  </a:lnTo>
                  <a:lnTo>
                    <a:pt x="139" y="122"/>
                  </a:lnTo>
                  <a:lnTo>
                    <a:pt x="139" y="122"/>
                  </a:lnTo>
                  <a:lnTo>
                    <a:pt x="146" y="120"/>
                  </a:lnTo>
                  <a:lnTo>
                    <a:pt x="151" y="115"/>
                  </a:lnTo>
                  <a:lnTo>
                    <a:pt x="155" y="111"/>
                  </a:lnTo>
                  <a:lnTo>
                    <a:pt x="158" y="104"/>
                  </a:lnTo>
                  <a:lnTo>
                    <a:pt x="172" y="31"/>
                  </a:lnTo>
                  <a:lnTo>
                    <a:pt x="172" y="31"/>
                  </a:lnTo>
                  <a:lnTo>
                    <a:pt x="172" y="21"/>
                  </a:lnTo>
                  <a:lnTo>
                    <a:pt x="167" y="12"/>
                  </a:lnTo>
                  <a:lnTo>
                    <a:pt x="160" y="5"/>
                  </a:lnTo>
                  <a:lnTo>
                    <a:pt x="151" y="0"/>
                  </a:lnTo>
                </a:path>
              </a:pathLst>
            </a:custGeom>
            <a:grpFill/>
            <a:ln w="9525">
              <a:noFill/>
              <a:round/>
              <a:headEnd/>
              <a:tailEnd/>
            </a:ln>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34" name="Rectangle 177"/>
            <p:cNvSpPr>
              <a:spLocks noChangeArrowheads="1"/>
            </p:cNvSpPr>
            <p:nvPr/>
          </p:nvSpPr>
          <p:spPr bwMode="auto">
            <a:xfrm>
              <a:off x="-1455646" y="3255795"/>
              <a:ext cx="67682" cy="169182"/>
            </a:xfrm>
            <a:prstGeom prst="rect">
              <a:avLst/>
            </a:prstGeom>
            <a:grpFill/>
            <a:ln w="9525">
              <a:noFill/>
              <a:miter lim="800000"/>
              <a:headEnd/>
              <a:tailEnd/>
            </a:ln>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35" name="Freeform 178"/>
            <p:cNvSpPr>
              <a:spLocks/>
            </p:cNvSpPr>
            <p:nvPr/>
          </p:nvSpPr>
          <p:spPr bwMode="auto">
            <a:xfrm>
              <a:off x="-1460375" y="3176781"/>
              <a:ext cx="75934" cy="70647"/>
            </a:xfrm>
            <a:custGeom>
              <a:avLst/>
              <a:gdLst/>
              <a:ahLst/>
              <a:cxnLst>
                <a:cxn ang="0">
                  <a:pos x="28" y="76"/>
                </a:cxn>
                <a:cxn ang="0">
                  <a:pos x="59" y="76"/>
                </a:cxn>
                <a:cxn ang="0">
                  <a:pos x="47" y="64"/>
                </a:cxn>
                <a:cxn ang="0">
                  <a:pos x="33" y="64"/>
                </a:cxn>
                <a:cxn ang="0">
                  <a:pos x="5" y="0"/>
                </a:cxn>
                <a:cxn ang="0">
                  <a:pos x="5" y="0"/>
                </a:cxn>
                <a:cxn ang="0">
                  <a:pos x="0" y="0"/>
                </a:cxn>
                <a:cxn ang="0">
                  <a:pos x="0" y="0"/>
                </a:cxn>
                <a:cxn ang="0">
                  <a:pos x="0" y="3"/>
                </a:cxn>
                <a:cxn ang="0">
                  <a:pos x="28" y="64"/>
                </a:cxn>
                <a:cxn ang="0">
                  <a:pos x="28" y="64"/>
                </a:cxn>
                <a:cxn ang="0">
                  <a:pos x="28" y="76"/>
                </a:cxn>
              </a:cxnLst>
              <a:rect l="0" t="0" r="r" b="b"/>
              <a:pathLst>
                <a:path w="59" h="76">
                  <a:moveTo>
                    <a:pt x="28" y="76"/>
                  </a:moveTo>
                  <a:lnTo>
                    <a:pt x="59" y="76"/>
                  </a:lnTo>
                  <a:lnTo>
                    <a:pt x="47" y="64"/>
                  </a:lnTo>
                  <a:lnTo>
                    <a:pt x="33" y="64"/>
                  </a:lnTo>
                  <a:lnTo>
                    <a:pt x="5" y="0"/>
                  </a:lnTo>
                  <a:lnTo>
                    <a:pt x="5" y="0"/>
                  </a:lnTo>
                  <a:lnTo>
                    <a:pt x="0" y="0"/>
                  </a:lnTo>
                  <a:lnTo>
                    <a:pt x="0" y="0"/>
                  </a:lnTo>
                  <a:lnTo>
                    <a:pt x="0" y="3"/>
                  </a:lnTo>
                  <a:lnTo>
                    <a:pt x="28" y="64"/>
                  </a:lnTo>
                  <a:lnTo>
                    <a:pt x="28" y="64"/>
                  </a:lnTo>
                  <a:lnTo>
                    <a:pt x="28" y="76"/>
                  </a:lnTo>
                  <a:close/>
                </a:path>
              </a:pathLst>
            </a:custGeom>
            <a:grpFill/>
            <a:ln w="9525">
              <a:noFill/>
              <a:round/>
              <a:headEnd/>
              <a:tailEnd/>
            </a:ln>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36" name="Freeform 179"/>
            <p:cNvSpPr>
              <a:spLocks/>
            </p:cNvSpPr>
            <p:nvPr/>
          </p:nvSpPr>
          <p:spPr bwMode="auto">
            <a:xfrm>
              <a:off x="-1311058" y="3236274"/>
              <a:ext cx="118317" cy="184056"/>
            </a:xfrm>
            <a:custGeom>
              <a:avLst/>
              <a:gdLst/>
              <a:ahLst/>
              <a:cxnLst>
                <a:cxn ang="0">
                  <a:pos x="120" y="2"/>
                </a:cxn>
                <a:cxn ang="0">
                  <a:pos x="105" y="0"/>
                </a:cxn>
                <a:cxn ang="0">
                  <a:pos x="80" y="99"/>
                </a:cxn>
                <a:cxn ang="0">
                  <a:pos x="0" y="99"/>
                </a:cxn>
                <a:cxn ang="0">
                  <a:pos x="0" y="113"/>
                </a:cxn>
                <a:cxn ang="0">
                  <a:pos x="25" y="113"/>
                </a:cxn>
                <a:cxn ang="0">
                  <a:pos x="2" y="195"/>
                </a:cxn>
                <a:cxn ang="0">
                  <a:pos x="7" y="198"/>
                </a:cxn>
                <a:cxn ang="0">
                  <a:pos x="30" y="113"/>
                </a:cxn>
                <a:cxn ang="0">
                  <a:pos x="61" y="113"/>
                </a:cxn>
                <a:cxn ang="0">
                  <a:pos x="84" y="198"/>
                </a:cxn>
                <a:cxn ang="0">
                  <a:pos x="89" y="195"/>
                </a:cxn>
                <a:cxn ang="0">
                  <a:pos x="65" y="113"/>
                </a:cxn>
                <a:cxn ang="0">
                  <a:pos x="91" y="113"/>
                </a:cxn>
                <a:cxn ang="0">
                  <a:pos x="120" y="2"/>
                </a:cxn>
              </a:cxnLst>
              <a:rect l="0" t="0" r="r" b="b"/>
              <a:pathLst>
                <a:path w="120" h="198">
                  <a:moveTo>
                    <a:pt x="120" y="2"/>
                  </a:moveTo>
                  <a:lnTo>
                    <a:pt x="105" y="0"/>
                  </a:lnTo>
                  <a:lnTo>
                    <a:pt x="80" y="99"/>
                  </a:lnTo>
                  <a:lnTo>
                    <a:pt x="0" y="99"/>
                  </a:lnTo>
                  <a:lnTo>
                    <a:pt x="0" y="113"/>
                  </a:lnTo>
                  <a:lnTo>
                    <a:pt x="25" y="113"/>
                  </a:lnTo>
                  <a:lnTo>
                    <a:pt x="2" y="195"/>
                  </a:lnTo>
                  <a:lnTo>
                    <a:pt x="7" y="198"/>
                  </a:lnTo>
                  <a:lnTo>
                    <a:pt x="30" y="113"/>
                  </a:lnTo>
                  <a:lnTo>
                    <a:pt x="61" y="113"/>
                  </a:lnTo>
                  <a:lnTo>
                    <a:pt x="84" y="198"/>
                  </a:lnTo>
                  <a:lnTo>
                    <a:pt x="89" y="195"/>
                  </a:lnTo>
                  <a:lnTo>
                    <a:pt x="65" y="113"/>
                  </a:lnTo>
                  <a:lnTo>
                    <a:pt x="91" y="113"/>
                  </a:lnTo>
                  <a:lnTo>
                    <a:pt x="120" y="2"/>
                  </a:lnTo>
                  <a:close/>
                </a:path>
              </a:pathLst>
            </a:custGeom>
            <a:grpFill/>
            <a:ln w="9525">
              <a:noFill/>
              <a:round/>
              <a:headEnd/>
              <a:tailEnd/>
            </a:ln>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grpSp>
      <p:sp>
        <p:nvSpPr>
          <p:cNvPr id="38" name="Rectangle 66"/>
          <p:cNvSpPr/>
          <p:nvPr/>
        </p:nvSpPr>
        <p:spPr>
          <a:xfrm>
            <a:off x="7780225" y="2460141"/>
            <a:ext cx="2075366" cy="3069878"/>
          </a:xfrm>
          <a:prstGeom prst="chevron">
            <a:avLst>
              <a:gd name="adj" fmla="val 13549"/>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1757" tIns="63512" rIns="0" bIns="63512" rtlCol="0" anchor="ctr"/>
          <a:lstStyle/>
          <a:p>
            <a:pPr>
              <a:spcAft>
                <a:spcPts val="529"/>
              </a:spcAft>
            </a:pPr>
            <a:endParaRPr lang="en-GB" sz="1050" dirty="0">
              <a:solidFill>
                <a:srgbClr val="000000"/>
              </a:solidFill>
              <a:latin typeface="Georgia"/>
              <a:cs typeface="Arial" panose="020B0604020202020204" pitchFamily="34" charset="0"/>
            </a:endParaRPr>
          </a:p>
        </p:txBody>
      </p:sp>
      <p:sp>
        <p:nvSpPr>
          <p:cNvPr id="44" name="Freeform 4806"/>
          <p:cNvSpPr>
            <a:spLocks noEditPoints="1"/>
          </p:cNvSpPr>
          <p:nvPr/>
        </p:nvSpPr>
        <p:spPr bwMode="auto">
          <a:xfrm>
            <a:off x="9192498" y="2979855"/>
            <a:ext cx="322510" cy="290964"/>
          </a:xfrm>
          <a:custGeom>
            <a:avLst/>
            <a:gdLst>
              <a:gd name="T0" fmla="*/ 310 w 364"/>
              <a:gd name="T1" fmla="*/ 104 h 320"/>
              <a:gd name="T2" fmla="*/ 314 w 364"/>
              <a:gd name="T3" fmla="*/ 242 h 320"/>
              <a:gd name="T4" fmla="*/ 304 w 364"/>
              <a:gd name="T5" fmla="*/ 252 h 320"/>
              <a:gd name="T6" fmla="*/ 276 w 364"/>
              <a:gd name="T7" fmla="*/ 248 h 320"/>
              <a:gd name="T8" fmla="*/ 274 w 364"/>
              <a:gd name="T9" fmla="*/ 110 h 320"/>
              <a:gd name="T10" fmla="*/ 284 w 364"/>
              <a:gd name="T11" fmla="*/ 100 h 320"/>
              <a:gd name="T12" fmla="*/ 26 w 364"/>
              <a:gd name="T13" fmla="*/ 66 h 320"/>
              <a:gd name="T14" fmla="*/ 178 w 364"/>
              <a:gd name="T15" fmla="*/ 0 h 320"/>
              <a:gd name="T16" fmla="*/ 180 w 364"/>
              <a:gd name="T17" fmla="*/ 0 h 320"/>
              <a:gd name="T18" fmla="*/ 184 w 364"/>
              <a:gd name="T19" fmla="*/ 0 h 320"/>
              <a:gd name="T20" fmla="*/ 186 w 364"/>
              <a:gd name="T21" fmla="*/ 0 h 320"/>
              <a:gd name="T22" fmla="*/ 332 w 364"/>
              <a:gd name="T23" fmla="*/ 62 h 320"/>
              <a:gd name="T24" fmla="*/ 338 w 364"/>
              <a:gd name="T25" fmla="*/ 74 h 320"/>
              <a:gd name="T26" fmla="*/ 328 w 364"/>
              <a:gd name="T27" fmla="*/ 82 h 320"/>
              <a:gd name="T28" fmla="*/ 36 w 364"/>
              <a:gd name="T29" fmla="*/ 82 h 320"/>
              <a:gd name="T30" fmla="*/ 26 w 364"/>
              <a:gd name="T31" fmla="*/ 72 h 320"/>
              <a:gd name="T32" fmla="*/ 168 w 364"/>
              <a:gd name="T33" fmla="*/ 56 h 320"/>
              <a:gd name="T34" fmla="*/ 190 w 364"/>
              <a:gd name="T35" fmla="*/ 60 h 320"/>
              <a:gd name="T36" fmla="*/ 200 w 364"/>
              <a:gd name="T37" fmla="*/ 42 h 320"/>
              <a:gd name="T38" fmla="*/ 182 w 364"/>
              <a:gd name="T39" fmla="*/ 24 h 320"/>
              <a:gd name="T40" fmla="*/ 164 w 364"/>
              <a:gd name="T41" fmla="*/ 36 h 320"/>
              <a:gd name="T42" fmla="*/ 230 w 364"/>
              <a:gd name="T43" fmla="*/ 252 h 320"/>
              <a:gd name="T44" fmla="*/ 240 w 364"/>
              <a:gd name="T45" fmla="*/ 242 h 320"/>
              <a:gd name="T46" fmla="*/ 236 w 364"/>
              <a:gd name="T47" fmla="*/ 104 h 320"/>
              <a:gd name="T48" fmla="*/ 134 w 364"/>
              <a:gd name="T49" fmla="*/ 100 h 320"/>
              <a:gd name="T50" fmla="*/ 124 w 364"/>
              <a:gd name="T51" fmla="*/ 110 h 320"/>
              <a:gd name="T52" fmla="*/ 128 w 364"/>
              <a:gd name="T53" fmla="*/ 248 h 320"/>
              <a:gd name="T54" fmla="*/ 162 w 364"/>
              <a:gd name="T55" fmla="*/ 170 h 320"/>
              <a:gd name="T56" fmla="*/ 174 w 364"/>
              <a:gd name="T57" fmla="*/ 152 h 320"/>
              <a:gd name="T58" fmla="*/ 196 w 364"/>
              <a:gd name="T59" fmla="*/ 156 h 320"/>
              <a:gd name="T60" fmla="*/ 230 w 364"/>
              <a:gd name="T61" fmla="*/ 252 h 320"/>
              <a:gd name="T62" fmla="*/ 332 w 364"/>
              <a:gd name="T63" fmla="*/ 286 h 320"/>
              <a:gd name="T64" fmla="*/ 338 w 364"/>
              <a:gd name="T65" fmla="*/ 278 h 320"/>
              <a:gd name="T66" fmla="*/ 328 w 364"/>
              <a:gd name="T67" fmla="*/ 268 h 320"/>
              <a:gd name="T68" fmla="*/ 28 w 364"/>
              <a:gd name="T69" fmla="*/ 270 h 320"/>
              <a:gd name="T70" fmla="*/ 26 w 364"/>
              <a:gd name="T71" fmla="*/ 282 h 320"/>
              <a:gd name="T72" fmla="*/ 36 w 364"/>
              <a:gd name="T73" fmla="*/ 288 h 320"/>
              <a:gd name="T74" fmla="*/ 6 w 364"/>
              <a:gd name="T75" fmla="*/ 302 h 320"/>
              <a:gd name="T76" fmla="*/ 0 w 364"/>
              <a:gd name="T77" fmla="*/ 310 h 320"/>
              <a:gd name="T78" fmla="*/ 10 w 364"/>
              <a:gd name="T79" fmla="*/ 320 h 320"/>
              <a:gd name="T80" fmla="*/ 362 w 364"/>
              <a:gd name="T81" fmla="*/ 318 h 320"/>
              <a:gd name="T82" fmla="*/ 364 w 364"/>
              <a:gd name="T83" fmla="*/ 306 h 320"/>
              <a:gd name="T84" fmla="*/ 354 w 364"/>
              <a:gd name="T85" fmla="*/ 300 h 320"/>
              <a:gd name="T86" fmla="*/ 54 w 364"/>
              <a:gd name="T87" fmla="*/ 104 h 320"/>
              <a:gd name="T88" fmla="*/ 50 w 364"/>
              <a:gd name="T89" fmla="*/ 242 h 320"/>
              <a:gd name="T90" fmla="*/ 60 w 364"/>
              <a:gd name="T91" fmla="*/ 252 h 320"/>
              <a:gd name="T92" fmla="*/ 88 w 364"/>
              <a:gd name="T93" fmla="*/ 248 h 320"/>
              <a:gd name="T94" fmla="*/ 90 w 364"/>
              <a:gd name="T95" fmla="*/ 110 h 320"/>
              <a:gd name="T96" fmla="*/ 80 w 364"/>
              <a:gd name="T97" fmla="*/ 10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4" h="320">
                <a:moveTo>
                  <a:pt x="304" y="100"/>
                </a:moveTo>
                <a:lnTo>
                  <a:pt x="304" y="100"/>
                </a:lnTo>
                <a:lnTo>
                  <a:pt x="308" y="102"/>
                </a:lnTo>
                <a:lnTo>
                  <a:pt x="310" y="104"/>
                </a:lnTo>
                <a:lnTo>
                  <a:pt x="312" y="106"/>
                </a:lnTo>
                <a:lnTo>
                  <a:pt x="314" y="110"/>
                </a:lnTo>
                <a:lnTo>
                  <a:pt x="314" y="242"/>
                </a:lnTo>
                <a:lnTo>
                  <a:pt x="314" y="242"/>
                </a:lnTo>
                <a:lnTo>
                  <a:pt x="312" y="246"/>
                </a:lnTo>
                <a:lnTo>
                  <a:pt x="310" y="248"/>
                </a:lnTo>
                <a:lnTo>
                  <a:pt x="308" y="250"/>
                </a:lnTo>
                <a:lnTo>
                  <a:pt x="304" y="252"/>
                </a:lnTo>
                <a:lnTo>
                  <a:pt x="284" y="252"/>
                </a:lnTo>
                <a:lnTo>
                  <a:pt x="284" y="252"/>
                </a:lnTo>
                <a:lnTo>
                  <a:pt x="280" y="250"/>
                </a:lnTo>
                <a:lnTo>
                  <a:pt x="276" y="248"/>
                </a:lnTo>
                <a:lnTo>
                  <a:pt x="274" y="246"/>
                </a:lnTo>
                <a:lnTo>
                  <a:pt x="274" y="242"/>
                </a:lnTo>
                <a:lnTo>
                  <a:pt x="274" y="110"/>
                </a:lnTo>
                <a:lnTo>
                  <a:pt x="274" y="110"/>
                </a:lnTo>
                <a:lnTo>
                  <a:pt x="274" y="106"/>
                </a:lnTo>
                <a:lnTo>
                  <a:pt x="276" y="104"/>
                </a:lnTo>
                <a:lnTo>
                  <a:pt x="280" y="102"/>
                </a:lnTo>
                <a:lnTo>
                  <a:pt x="284" y="100"/>
                </a:lnTo>
                <a:lnTo>
                  <a:pt x="304" y="100"/>
                </a:lnTo>
                <a:close/>
                <a:moveTo>
                  <a:pt x="26" y="72"/>
                </a:moveTo>
                <a:lnTo>
                  <a:pt x="26" y="72"/>
                </a:lnTo>
                <a:lnTo>
                  <a:pt x="26" y="66"/>
                </a:lnTo>
                <a:lnTo>
                  <a:pt x="32" y="62"/>
                </a:lnTo>
                <a:lnTo>
                  <a:pt x="178" y="0"/>
                </a:lnTo>
                <a:lnTo>
                  <a:pt x="178" y="0"/>
                </a:lnTo>
                <a:lnTo>
                  <a:pt x="178" y="0"/>
                </a:lnTo>
                <a:lnTo>
                  <a:pt x="178" y="0"/>
                </a:lnTo>
                <a:lnTo>
                  <a:pt x="180" y="0"/>
                </a:lnTo>
                <a:lnTo>
                  <a:pt x="180" y="0"/>
                </a:lnTo>
                <a:lnTo>
                  <a:pt x="180" y="0"/>
                </a:lnTo>
                <a:lnTo>
                  <a:pt x="180" y="0"/>
                </a:lnTo>
                <a:lnTo>
                  <a:pt x="182" y="0"/>
                </a:lnTo>
                <a:lnTo>
                  <a:pt x="182" y="0"/>
                </a:lnTo>
                <a:lnTo>
                  <a:pt x="184" y="0"/>
                </a:lnTo>
                <a:lnTo>
                  <a:pt x="184" y="0"/>
                </a:lnTo>
                <a:lnTo>
                  <a:pt x="184" y="0"/>
                </a:lnTo>
                <a:lnTo>
                  <a:pt x="184" y="0"/>
                </a:lnTo>
                <a:lnTo>
                  <a:pt x="186" y="0"/>
                </a:lnTo>
                <a:lnTo>
                  <a:pt x="186" y="0"/>
                </a:lnTo>
                <a:lnTo>
                  <a:pt x="186" y="0"/>
                </a:lnTo>
                <a:lnTo>
                  <a:pt x="332" y="62"/>
                </a:lnTo>
                <a:lnTo>
                  <a:pt x="332" y="62"/>
                </a:lnTo>
                <a:lnTo>
                  <a:pt x="336" y="64"/>
                </a:lnTo>
                <a:lnTo>
                  <a:pt x="338" y="72"/>
                </a:lnTo>
                <a:lnTo>
                  <a:pt x="338" y="72"/>
                </a:lnTo>
                <a:lnTo>
                  <a:pt x="338" y="74"/>
                </a:lnTo>
                <a:lnTo>
                  <a:pt x="336" y="78"/>
                </a:lnTo>
                <a:lnTo>
                  <a:pt x="332" y="80"/>
                </a:lnTo>
                <a:lnTo>
                  <a:pt x="328" y="82"/>
                </a:lnTo>
                <a:lnTo>
                  <a:pt x="328" y="82"/>
                </a:lnTo>
                <a:lnTo>
                  <a:pt x="328" y="82"/>
                </a:lnTo>
                <a:lnTo>
                  <a:pt x="182" y="82"/>
                </a:lnTo>
                <a:lnTo>
                  <a:pt x="182" y="82"/>
                </a:lnTo>
                <a:lnTo>
                  <a:pt x="36" y="82"/>
                </a:lnTo>
                <a:lnTo>
                  <a:pt x="36" y="82"/>
                </a:lnTo>
                <a:lnTo>
                  <a:pt x="30" y="78"/>
                </a:lnTo>
                <a:lnTo>
                  <a:pt x="26" y="72"/>
                </a:lnTo>
                <a:lnTo>
                  <a:pt x="26" y="72"/>
                </a:lnTo>
                <a:close/>
                <a:moveTo>
                  <a:pt x="164" y="42"/>
                </a:moveTo>
                <a:lnTo>
                  <a:pt x="164" y="42"/>
                </a:lnTo>
                <a:lnTo>
                  <a:pt x="164" y="50"/>
                </a:lnTo>
                <a:lnTo>
                  <a:pt x="168" y="56"/>
                </a:lnTo>
                <a:lnTo>
                  <a:pt x="174" y="60"/>
                </a:lnTo>
                <a:lnTo>
                  <a:pt x="182" y="62"/>
                </a:lnTo>
                <a:lnTo>
                  <a:pt x="182" y="62"/>
                </a:lnTo>
                <a:lnTo>
                  <a:pt x="190" y="60"/>
                </a:lnTo>
                <a:lnTo>
                  <a:pt x="196" y="56"/>
                </a:lnTo>
                <a:lnTo>
                  <a:pt x="200" y="50"/>
                </a:lnTo>
                <a:lnTo>
                  <a:pt x="200" y="42"/>
                </a:lnTo>
                <a:lnTo>
                  <a:pt x="200" y="42"/>
                </a:lnTo>
                <a:lnTo>
                  <a:pt x="200" y="36"/>
                </a:lnTo>
                <a:lnTo>
                  <a:pt x="196" y="30"/>
                </a:lnTo>
                <a:lnTo>
                  <a:pt x="190" y="26"/>
                </a:lnTo>
                <a:lnTo>
                  <a:pt x="182" y="24"/>
                </a:lnTo>
                <a:lnTo>
                  <a:pt x="182" y="24"/>
                </a:lnTo>
                <a:lnTo>
                  <a:pt x="174" y="26"/>
                </a:lnTo>
                <a:lnTo>
                  <a:pt x="168" y="30"/>
                </a:lnTo>
                <a:lnTo>
                  <a:pt x="164" y="36"/>
                </a:lnTo>
                <a:lnTo>
                  <a:pt x="164" y="42"/>
                </a:lnTo>
                <a:lnTo>
                  <a:pt x="164" y="42"/>
                </a:lnTo>
                <a:close/>
                <a:moveTo>
                  <a:pt x="230" y="252"/>
                </a:moveTo>
                <a:lnTo>
                  <a:pt x="230" y="252"/>
                </a:lnTo>
                <a:lnTo>
                  <a:pt x="234" y="250"/>
                </a:lnTo>
                <a:lnTo>
                  <a:pt x="236" y="248"/>
                </a:lnTo>
                <a:lnTo>
                  <a:pt x="238" y="246"/>
                </a:lnTo>
                <a:lnTo>
                  <a:pt x="240" y="242"/>
                </a:lnTo>
                <a:lnTo>
                  <a:pt x="240" y="110"/>
                </a:lnTo>
                <a:lnTo>
                  <a:pt x="240" y="110"/>
                </a:lnTo>
                <a:lnTo>
                  <a:pt x="238" y="106"/>
                </a:lnTo>
                <a:lnTo>
                  <a:pt x="236" y="104"/>
                </a:lnTo>
                <a:lnTo>
                  <a:pt x="234" y="102"/>
                </a:lnTo>
                <a:lnTo>
                  <a:pt x="230" y="100"/>
                </a:lnTo>
                <a:lnTo>
                  <a:pt x="134" y="100"/>
                </a:lnTo>
                <a:lnTo>
                  <a:pt x="134" y="100"/>
                </a:lnTo>
                <a:lnTo>
                  <a:pt x="130" y="102"/>
                </a:lnTo>
                <a:lnTo>
                  <a:pt x="128" y="104"/>
                </a:lnTo>
                <a:lnTo>
                  <a:pt x="126" y="106"/>
                </a:lnTo>
                <a:lnTo>
                  <a:pt x="124" y="110"/>
                </a:lnTo>
                <a:lnTo>
                  <a:pt x="124" y="242"/>
                </a:lnTo>
                <a:lnTo>
                  <a:pt x="124" y="242"/>
                </a:lnTo>
                <a:lnTo>
                  <a:pt x="126" y="246"/>
                </a:lnTo>
                <a:lnTo>
                  <a:pt x="128" y="248"/>
                </a:lnTo>
                <a:lnTo>
                  <a:pt x="130" y="250"/>
                </a:lnTo>
                <a:lnTo>
                  <a:pt x="134" y="252"/>
                </a:lnTo>
                <a:lnTo>
                  <a:pt x="162" y="252"/>
                </a:lnTo>
                <a:lnTo>
                  <a:pt x="162" y="170"/>
                </a:lnTo>
                <a:lnTo>
                  <a:pt x="162" y="170"/>
                </a:lnTo>
                <a:lnTo>
                  <a:pt x="164" y="162"/>
                </a:lnTo>
                <a:lnTo>
                  <a:pt x="168" y="156"/>
                </a:lnTo>
                <a:lnTo>
                  <a:pt x="174" y="152"/>
                </a:lnTo>
                <a:lnTo>
                  <a:pt x="182" y="150"/>
                </a:lnTo>
                <a:lnTo>
                  <a:pt x="182" y="150"/>
                </a:lnTo>
                <a:lnTo>
                  <a:pt x="190" y="152"/>
                </a:lnTo>
                <a:lnTo>
                  <a:pt x="196" y="156"/>
                </a:lnTo>
                <a:lnTo>
                  <a:pt x="200" y="162"/>
                </a:lnTo>
                <a:lnTo>
                  <a:pt x="202" y="170"/>
                </a:lnTo>
                <a:lnTo>
                  <a:pt x="202" y="252"/>
                </a:lnTo>
                <a:lnTo>
                  <a:pt x="230" y="252"/>
                </a:lnTo>
                <a:close/>
                <a:moveTo>
                  <a:pt x="36" y="288"/>
                </a:moveTo>
                <a:lnTo>
                  <a:pt x="328" y="288"/>
                </a:lnTo>
                <a:lnTo>
                  <a:pt x="328" y="288"/>
                </a:lnTo>
                <a:lnTo>
                  <a:pt x="332" y="286"/>
                </a:lnTo>
                <a:lnTo>
                  <a:pt x="336" y="284"/>
                </a:lnTo>
                <a:lnTo>
                  <a:pt x="338" y="282"/>
                </a:lnTo>
                <a:lnTo>
                  <a:pt x="338" y="278"/>
                </a:lnTo>
                <a:lnTo>
                  <a:pt x="338" y="278"/>
                </a:lnTo>
                <a:lnTo>
                  <a:pt x="338" y="274"/>
                </a:lnTo>
                <a:lnTo>
                  <a:pt x="336" y="270"/>
                </a:lnTo>
                <a:lnTo>
                  <a:pt x="332" y="268"/>
                </a:lnTo>
                <a:lnTo>
                  <a:pt x="328" y="268"/>
                </a:lnTo>
                <a:lnTo>
                  <a:pt x="36" y="268"/>
                </a:lnTo>
                <a:lnTo>
                  <a:pt x="36" y="268"/>
                </a:lnTo>
                <a:lnTo>
                  <a:pt x="32" y="268"/>
                </a:lnTo>
                <a:lnTo>
                  <a:pt x="28" y="270"/>
                </a:lnTo>
                <a:lnTo>
                  <a:pt x="26" y="274"/>
                </a:lnTo>
                <a:lnTo>
                  <a:pt x="26" y="278"/>
                </a:lnTo>
                <a:lnTo>
                  <a:pt x="26" y="278"/>
                </a:lnTo>
                <a:lnTo>
                  <a:pt x="26" y="282"/>
                </a:lnTo>
                <a:lnTo>
                  <a:pt x="28" y="284"/>
                </a:lnTo>
                <a:lnTo>
                  <a:pt x="32" y="286"/>
                </a:lnTo>
                <a:lnTo>
                  <a:pt x="36" y="288"/>
                </a:lnTo>
                <a:lnTo>
                  <a:pt x="36" y="288"/>
                </a:lnTo>
                <a:close/>
                <a:moveTo>
                  <a:pt x="354" y="300"/>
                </a:moveTo>
                <a:lnTo>
                  <a:pt x="10" y="300"/>
                </a:lnTo>
                <a:lnTo>
                  <a:pt x="10" y="300"/>
                </a:lnTo>
                <a:lnTo>
                  <a:pt x="6" y="302"/>
                </a:lnTo>
                <a:lnTo>
                  <a:pt x="2" y="304"/>
                </a:lnTo>
                <a:lnTo>
                  <a:pt x="0" y="306"/>
                </a:lnTo>
                <a:lnTo>
                  <a:pt x="0" y="310"/>
                </a:lnTo>
                <a:lnTo>
                  <a:pt x="0" y="310"/>
                </a:lnTo>
                <a:lnTo>
                  <a:pt x="0" y="314"/>
                </a:lnTo>
                <a:lnTo>
                  <a:pt x="2" y="318"/>
                </a:lnTo>
                <a:lnTo>
                  <a:pt x="6" y="320"/>
                </a:lnTo>
                <a:lnTo>
                  <a:pt x="10" y="320"/>
                </a:lnTo>
                <a:lnTo>
                  <a:pt x="354" y="320"/>
                </a:lnTo>
                <a:lnTo>
                  <a:pt x="354" y="320"/>
                </a:lnTo>
                <a:lnTo>
                  <a:pt x="358" y="320"/>
                </a:lnTo>
                <a:lnTo>
                  <a:pt x="362" y="318"/>
                </a:lnTo>
                <a:lnTo>
                  <a:pt x="364" y="314"/>
                </a:lnTo>
                <a:lnTo>
                  <a:pt x="364" y="310"/>
                </a:lnTo>
                <a:lnTo>
                  <a:pt x="364" y="310"/>
                </a:lnTo>
                <a:lnTo>
                  <a:pt x="364" y="306"/>
                </a:lnTo>
                <a:lnTo>
                  <a:pt x="362" y="304"/>
                </a:lnTo>
                <a:lnTo>
                  <a:pt x="358" y="302"/>
                </a:lnTo>
                <a:lnTo>
                  <a:pt x="354" y="300"/>
                </a:lnTo>
                <a:lnTo>
                  <a:pt x="354" y="300"/>
                </a:lnTo>
                <a:close/>
                <a:moveTo>
                  <a:pt x="60" y="100"/>
                </a:moveTo>
                <a:lnTo>
                  <a:pt x="60" y="100"/>
                </a:lnTo>
                <a:lnTo>
                  <a:pt x="56" y="102"/>
                </a:lnTo>
                <a:lnTo>
                  <a:pt x="54" y="104"/>
                </a:lnTo>
                <a:lnTo>
                  <a:pt x="52" y="106"/>
                </a:lnTo>
                <a:lnTo>
                  <a:pt x="50" y="110"/>
                </a:lnTo>
                <a:lnTo>
                  <a:pt x="50" y="242"/>
                </a:lnTo>
                <a:lnTo>
                  <a:pt x="50" y="242"/>
                </a:lnTo>
                <a:lnTo>
                  <a:pt x="52" y="246"/>
                </a:lnTo>
                <a:lnTo>
                  <a:pt x="54" y="248"/>
                </a:lnTo>
                <a:lnTo>
                  <a:pt x="56" y="250"/>
                </a:lnTo>
                <a:lnTo>
                  <a:pt x="60" y="252"/>
                </a:lnTo>
                <a:lnTo>
                  <a:pt x="80" y="252"/>
                </a:lnTo>
                <a:lnTo>
                  <a:pt x="80" y="252"/>
                </a:lnTo>
                <a:lnTo>
                  <a:pt x="84" y="250"/>
                </a:lnTo>
                <a:lnTo>
                  <a:pt x="88" y="248"/>
                </a:lnTo>
                <a:lnTo>
                  <a:pt x="90" y="246"/>
                </a:lnTo>
                <a:lnTo>
                  <a:pt x="90" y="242"/>
                </a:lnTo>
                <a:lnTo>
                  <a:pt x="90" y="110"/>
                </a:lnTo>
                <a:lnTo>
                  <a:pt x="90" y="110"/>
                </a:lnTo>
                <a:lnTo>
                  <a:pt x="90" y="106"/>
                </a:lnTo>
                <a:lnTo>
                  <a:pt x="88" y="104"/>
                </a:lnTo>
                <a:lnTo>
                  <a:pt x="84" y="102"/>
                </a:lnTo>
                <a:lnTo>
                  <a:pt x="80" y="100"/>
                </a:lnTo>
                <a:lnTo>
                  <a:pt x="60" y="100"/>
                </a:lnTo>
                <a:close/>
              </a:path>
            </a:pathLst>
          </a:custGeom>
          <a:solidFill>
            <a:schemeClr val="tx1">
              <a:lumMod val="65000"/>
              <a:lumOff val="35000"/>
            </a:schemeClr>
          </a:solidFill>
          <a:ln>
            <a:noFill/>
          </a:ln>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grpSp>
        <p:nvGrpSpPr>
          <p:cNvPr id="46" name="Group 45"/>
          <p:cNvGrpSpPr/>
          <p:nvPr/>
        </p:nvGrpSpPr>
        <p:grpSpPr>
          <a:xfrm>
            <a:off x="9214756" y="3744021"/>
            <a:ext cx="277992" cy="353250"/>
            <a:chOff x="8733609" y="3095275"/>
            <a:chExt cx="392933" cy="486540"/>
          </a:xfrm>
          <a:solidFill>
            <a:schemeClr val="tx1">
              <a:lumMod val="65000"/>
              <a:lumOff val="35000"/>
            </a:schemeClr>
          </a:solidFill>
        </p:grpSpPr>
        <p:sp>
          <p:nvSpPr>
            <p:cNvPr id="47" name="Freeform 24"/>
            <p:cNvSpPr>
              <a:spLocks/>
            </p:cNvSpPr>
            <p:nvPr/>
          </p:nvSpPr>
          <p:spPr bwMode="auto">
            <a:xfrm>
              <a:off x="8761365" y="3348885"/>
              <a:ext cx="20137" cy="58777"/>
            </a:xfrm>
            <a:custGeom>
              <a:avLst/>
              <a:gdLst>
                <a:gd name="T0" fmla="*/ 42 w 75"/>
                <a:gd name="T1" fmla="*/ 216 h 216"/>
                <a:gd name="T2" fmla="*/ 54 w 75"/>
                <a:gd name="T3" fmla="*/ 213 h 216"/>
                <a:gd name="T4" fmla="*/ 66 w 75"/>
                <a:gd name="T5" fmla="*/ 206 h 216"/>
                <a:gd name="T6" fmla="*/ 73 w 75"/>
                <a:gd name="T7" fmla="*/ 196 h 216"/>
                <a:gd name="T8" fmla="*/ 75 w 75"/>
                <a:gd name="T9" fmla="*/ 183 h 216"/>
                <a:gd name="T10" fmla="*/ 75 w 75"/>
                <a:gd name="T11" fmla="*/ 33 h 216"/>
                <a:gd name="T12" fmla="*/ 73 w 75"/>
                <a:gd name="T13" fmla="*/ 21 h 216"/>
                <a:gd name="T14" fmla="*/ 66 w 75"/>
                <a:gd name="T15" fmla="*/ 9 h 216"/>
                <a:gd name="T16" fmla="*/ 54 w 75"/>
                <a:gd name="T17" fmla="*/ 2 h 216"/>
                <a:gd name="T18" fmla="*/ 42 w 75"/>
                <a:gd name="T19" fmla="*/ 0 h 216"/>
                <a:gd name="T20" fmla="*/ 34 w 75"/>
                <a:gd name="T21" fmla="*/ 0 h 216"/>
                <a:gd name="T22" fmla="*/ 21 w 75"/>
                <a:gd name="T23" fmla="*/ 2 h 216"/>
                <a:gd name="T24" fmla="*/ 11 w 75"/>
                <a:gd name="T25" fmla="*/ 9 h 216"/>
                <a:gd name="T26" fmla="*/ 3 w 75"/>
                <a:gd name="T27" fmla="*/ 21 h 216"/>
                <a:gd name="T28" fmla="*/ 0 w 75"/>
                <a:gd name="T29" fmla="*/ 33 h 216"/>
                <a:gd name="T30" fmla="*/ 0 w 75"/>
                <a:gd name="T31" fmla="*/ 183 h 216"/>
                <a:gd name="T32" fmla="*/ 3 w 75"/>
                <a:gd name="T33" fmla="*/ 196 h 216"/>
                <a:gd name="T34" fmla="*/ 11 w 75"/>
                <a:gd name="T35" fmla="*/ 206 h 216"/>
                <a:gd name="T36" fmla="*/ 21 w 75"/>
                <a:gd name="T37" fmla="*/ 213 h 216"/>
                <a:gd name="T38" fmla="*/ 34 w 75"/>
                <a:gd name="T39" fmla="*/ 216 h 216"/>
                <a:gd name="T40" fmla="*/ 42 w 75"/>
                <a:gd name="T41"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216">
                  <a:moveTo>
                    <a:pt x="42" y="216"/>
                  </a:moveTo>
                  <a:lnTo>
                    <a:pt x="54" y="213"/>
                  </a:lnTo>
                  <a:lnTo>
                    <a:pt x="66" y="206"/>
                  </a:lnTo>
                  <a:lnTo>
                    <a:pt x="73" y="196"/>
                  </a:lnTo>
                  <a:lnTo>
                    <a:pt x="75" y="183"/>
                  </a:lnTo>
                  <a:lnTo>
                    <a:pt x="75" y="33"/>
                  </a:lnTo>
                  <a:lnTo>
                    <a:pt x="73" y="21"/>
                  </a:lnTo>
                  <a:lnTo>
                    <a:pt x="66" y="9"/>
                  </a:lnTo>
                  <a:lnTo>
                    <a:pt x="54" y="2"/>
                  </a:lnTo>
                  <a:lnTo>
                    <a:pt x="42" y="0"/>
                  </a:lnTo>
                  <a:lnTo>
                    <a:pt x="34" y="0"/>
                  </a:lnTo>
                  <a:lnTo>
                    <a:pt x="21" y="2"/>
                  </a:lnTo>
                  <a:lnTo>
                    <a:pt x="11" y="9"/>
                  </a:lnTo>
                  <a:lnTo>
                    <a:pt x="3" y="21"/>
                  </a:lnTo>
                  <a:lnTo>
                    <a:pt x="0" y="33"/>
                  </a:lnTo>
                  <a:lnTo>
                    <a:pt x="0" y="183"/>
                  </a:lnTo>
                  <a:lnTo>
                    <a:pt x="3" y="196"/>
                  </a:lnTo>
                  <a:lnTo>
                    <a:pt x="11" y="206"/>
                  </a:lnTo>
                  <a:lnTo>
                    <a:pt x="21" y="213"/>
                  </a:lnTo>
                  <a:lnTo>
                    <a:pt x="34" y="216"/>
                  </a:lnTo>
                  <a:lnTo>
                    <a:pt x="42"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48" name="Freeform 25"/>
            <p:cNvSpPr>
              <a:spLocks/>
            </p:cNvSpPr>
            <p:nvPr/>
          </p:nvSpPr>
          <p:spPr bwMode="auto">
            <a:xfrm>
              <a:off x="8747215" y="3369566"/>
              <a:ext cx="23946" cy="17960"/>
            </a:xfrm>
            <a:custGeom>
              <a:avLst/>
              <a:gdLst>
                <a:gd name="T0" fmla="*/ 54 w 87"/>
                <a:gd name="T1" fmla="*/ 67 h 67"/>
                <a:gd name="T2" fmla="*/ 66 w 87"/>
                <a:gd name="T3" fmla="*/ 65 h 67"/>
                <a:gd name="T4" fmla="*/ 78 w 87"/>
                <a:gd name="T5" fmla="*/ 57 h 67"/>
                <a:gd name="T6" fmla="*/ 85 w 87"/>
                <a:gd name="T7" fmla="*/ 46 h 67"/>
                <a:gd name="T8" fmla="*/ 87 w 87"/>
                <a:gd name="T9" fmla="*/ 34 h 67"/>
                <a:gd name="T10" fmla="*/ 87 w 87"/>
                <a:gd name="T11" fmla="*/ 34 h 67"/>
                <a:gd name="T12" fmla="*/ 85 w 87"/>
                <a:gd name="T13" fmla="*/ 21 h 67"/>
                <a:gd name="T14" fmla="*/ 78 w 87"/>
                <a:gd name="T15" fmla="*/ 9 h 67"/>
                <a:gd name="T16" fmla="*/ 66 w 87"/>
                <a:gd name="T17" fmla="*/ 2 h 67"/>
                <a:gd name="T18" fmla="*/ 54 w 87"/>
                <a:gd name="T19" fmla="*/ 0 h 67"/>
                <a:gd name="T20" fmla="*/ 33 w 87"/>
                <a:gd name="T21" fmla="*/ 0 h 67"/>
                <a:gd name="T22" fmla="*/ 20 w 87"/>
                <a:gd name="T23" fmla="*/ 2 h 67"/>
                <a:gd name="T24" fmla="*/ 10 w 87"/>
                <a:gd name="T25" fmla="*/ 9 h 67"/>
                <a:gd name="T26" fmla="*/ 2 w 87"/>
                <a:gd name="T27" fmla="*/ 21 h 67"/>
                <a:gd name="T28" fmla="*/ 0 w 87"/>
                <a:gd name="T29" fmla="*/ 34 h 67"/>
                <a:gd name="T30" fmla="*/ 0 w 87"/>
                <a:gd name="T31" fmla="*/ 34 h 67"/>
                <a:gd name="T32" fmla="*/ 2 w 87"/>
                <a:gd name="T33" fmla="*/ 46 h 67"/>
                <a:gd name="T34" fmla="*/ 10 w 87"/>
                <a:gd name="T35" fmla="*/ 57 h 67"/>
                <a:gd name="T36" fmla="*/ 20 w 87"/>
                <a:gd name="T37" fmla="*/ 65 h 67"/>
                <a:gd name="T38" fmla="*/ 33 w 87"/>
                <a:gd name="T39" fmla="*/ 67 h 67"/>
                <a:gd name="T40" fmla="*/ 54 w 87"/>
                <a:gd name="T4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67">
                  <a:moveTo>
                    <a:pt x="54" y="67"/>
                  </a:moveTo>
                  <a:lnTo>
                    <a:pt x="66" y="65"/>
                  </a:lnTo>
                  <a:lnTo>
                    <a:pt x="78" y="57"/>
                  </a:lnTo>
                  <a:lnTo>
                    <a:pt x="85" y="46"/>
                  </a:lnTo>
                  <a:lnTo>
                    <a:pt x="87" y="34"/>
                  </a:lnTo>
                  <a:lnTo>
                    <a:pt x="87" y="34"/>
                  </a:lnTo>
                  <a:lnTo>
                    <a:pt x="85" y="21"/>
                  </a:lnTo>
                  <a:lnTo>
                    <a:pt x="78" y="9"/>
                  </a:lnTo>
                  <a:lnTo>
                    <a:pt x="66" y="2"/>
                  </a:lnTo>
                  <a:lnTo>
                    <a:pt x="54" y="0"/>
                  </a:lnTo>
                  <a:lnTo>
                    <a:pt x="33" y="0"/>
                  </a:lnTo>
                  <a:lnTo>
                    <a:pt x="20" y="2"/>
                  </a:lnTo>
                  <a:lnTo>
                    <a:pt x="10" y="9"/>
                  </a:lnTo>
                  <a:lnTo>
                    <a:pt x="2" y="21"/>
                  </a:lnTo>
                  <a:lnTo>
                    <a:pt x="0" y="34"/>
                  </a:lnTo>
                  <a:lnTo>
                    <a:pt x="0" y="34"/>
                  </a:lnTo>
                  <a:lnTo>
                    <a:pt x="2" y="46"/>
                  </a:lnTo>
                  <a:lnTo>
                    <a:pt x="10" y="57"/>
                  </a:lnTo>
                  <a:lnTo>
                    <a:pt x="20" y="65"/>
                  </a:lnTo>
                  <a:lnTo>
                    <a:pt x="33" y="67"/>
                  </a:lnTo>
                  <a:lnTo>
                    <a:pt x="54"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49" name="Freeform 26"/>
            <p:cNvSpPr>
              <a:spLocks/>
            </p:cNvSpPr>
            <p:nvPr/>
          </p:nvSpPr>
          <p:spPr bwMode="auto">
            <a:xfrm>
              <a:off x="8779324" y="3295007"/>
              <a:ext cx="57688" cy="159459"/>
            </a:xfrm>
            <a:custGeom>
              <a:avLst/>
              <a:gdLst>
                <a:gd name="T0" fmla="*/ 106 w 213"/>
                <a:gd name="T1" fmla="*/ 585 h 585"/>
                <a:gd name="T2" fmla="*/ 131 w 213"/>
                <a:gd name="T3" fmla="*/ 580 h 585"/>
                <a:gd name="T4" fmla="*/ 152 w 213"/>
                <a:gd name="T5" fmla="*/ 562 h 585"/>
                <a:gd name="T6" fmla="*/ 171 w 213"/>
                <a:gd name="T7" fmla="*/ 536 h 585"/>
                <a:gd name="T8" fmla="*/ 185 w 213"/>
                <a:gd name="T9" fmla="*/ 499 h 585"/>
                <a:gd name="T10" fmla="*/ 198 w 213"/>
                <a:gd name="T11" fmla="*/ 456 h 585"/>
                <a:gd name="T12" fmla="*/ 206 w 213"/>
                <a:gd name="T13" fmla="*/ 407 h 585"/>
                <a:gd name="T14" fmla="*/ 212 w 213"/>
                <a:gd name="T15" fmla="*/ 351 h 585"/>
                <a:gd name="T16" fmla="*/ 213 w 213"/>
                <a:gd name="T17" fmla="*/ 293 h 585"/>
                <a:gd name="T18" fmla="*/ 212 w 213"/>
                <a:gd name="T19" fmla="*/ 234 h 585"/>
                <a:gd name="T20" fmla="*/ 206 w 213"/>
                <a:gd name="T21" fmla="*/ 179 h 585"/>
                <a:gd name="T22" fmla="*/ 198 w 213"/>
                <a:gd name="T23" fmla="*/ 129 h 585"/>
                <a:gd name="T24" fmla="*/ 185 w 213"/>
                <a:gd name="T25" fmla="*/ 85 h 585"/>
                <a:gd name="T26" fmla="*/ 171 w 213"/>
                <a:gd name="T27" fmla="*/ 50 h 585"/>
                <a:gd name="T28" fmla="*/ 152 w 213"/>
                <a:gd name="T29" fmla="*/ 23 h 585"/>
                <a:gd name="T30" fmla="*/ 131 w 213"/>
                <a:gd name="T31" fmla="*/ 6 h 585"/>
                <a:gd name="T32" fmla="*/ 106 w 213"/>
                <a:gd name="T33" fmla="*/ 0 h 585"/>
                <a:gd name="T34" fmla="*/ 82 w 213"/>
                <a:gd name="T35" fmla="*/ 6 h 585"/>
                <a:gd name="T36" fmla="*/ 60 w 213"/>
                <a:gd name="T37" fmla="*/ 23 h 585"/>
                <a:gd name="T38" fmla="*/ 43 w 213"/>
                <a:gd name="T39" fmla="*/ 50 h 585"/>
                <a:gd name="T40" fmla="*/ 28 w 213"/>
                <a:gd name="T41" fmla="*/ 85 h 585"/>
                <a:gd name="T42" fmla="*/ 15 w 213"/>
                <a:gd name="T43" fmla="*/ 129 h 585"/>
                <a:gd name="T44" fmla="*/ 7 w 213"/>
                <a:gd name="T45" fmla="*/ 179 h 585"/>
                <a:gd name="T46" fmla="*/ 1 w 213"/>
                <a:gd name="T47" fmla="*/ 234 h 585"/>
                <a:gd name="T48" fmla="*/ 0 w 213"/>
                <a:gd name="T49" fmla="*/ 293 h 585"/>
                <a:gd name="T50" fmla="*/ 1 w 213"/>
                <a:gd name="T51" fmla="*/ 351 h 585"/>
                <a:gd name="T52" fmla="*/ 7 w 213"/>
                <a:gd name="T53" fmla="*/ 407 h 585"/>
                <a:gd name="T54" fmla="*/ 15 w 213"/>
                <a:gd name="T55" fmla="*/ 456 h 585"/>
                <a:gd name="T56" fmla="*/ 28 w 213"/>
                <a:gd name="T57" fmla="*/ 499 h 585"/>
                <a:gd name="T58" fmla="*/ 43 w 213"/>
                <a:gd name="T59" fmla="*/ 536 h 585"/>
                <a:gd name="T60" fmla="*/ 60 w 213"/>
                <a:gd name="T61" fmla="*/ 562 h 585"/>
                <a:gd name="T62" fmla="*/ 82 w 213"/>
                <a:gd name="T63" fmla="*/ 580 h 585"/>
                <a:gd name="T64" fmla="*/ 106 w 213"/>
                <a:gd name="T65" fmla="*/ 585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585">
                  <a:moveTo>
                    <a:pt x="106" y="585"/>
                  </a:moveTo>
                  <a:lnTo>
                    <a:pt x="131" y="580"/>
                  </a:lnTo>
                  <a:lnTo>
                    <a:pt x="152" y="562"/>
                  </a:lnTo>
                  <a:lnTo>
                    <a:pt x="171" y="536"/>
                  </a:lnTo>
                  <a:lnTo>
                    <a:pt x="185" y="499"/>
                  </a:lnTo>
                  <a:lnTo>
                    <a:pt x="198" y="456"/>
                  </a:lnTo>
                  <a:lnTo>
                    <a:pt x="206" y="407"/>
                  </a:lnTo>
                  <a:lnTo>
                    <a:pt x="212" y="351"/>
                  </a:lnTo>
                  <a:lnTo>
                    <a:pt x="213" y="293"/>
                  </a:lnTo>
                  <a:lnTo>
                    <a:pt x="212" y="234"/>
                  </a:lnTo>
                  <a:lnTo>
                    <a:pt x="206" y="179"/>
                  </a:lnTo>
                  <a:lnTo>
                    <a:pt x="198" y="129"/>
                  </a:lnTo>
                  <a:lnTo>
                    <a:pt x="185" y="85"/>
                  </a:lnTo>
                  <a:lnTo>
                    <a:pt x="171" y="50"/>
                  </a:lnTo>
                  <a:lnTo>
                    <a:pt x="152" y="23"/>
                  </a:lnTo>
                  <a:lnTo>
                    <a:pt x="131" y="6"/>
                  </a:lnTo>
                  <a:lnTo>
                    <a:pt x="106" y="0"/>
                  </a:lnTo>
                  <a:lnTo>
                    <a:pt x="82" y="6"/>
                  </a:lnTo>
                  <a:lnTo>
                    <a:pt x="60" y="23"/>
                  </a:lnTo>
                  <a:lnTo>
                    <a:pt x="43" y="50"/>
                  </a:lnTo>
                  <a:lnTo>
                    <a:pt x="28" y="85"/>
                  </a:lnTo>
                  <a:lnTo>
                    <a:pt x="15" y="129"/>
                  </a:lnTo>
                  <a:lnTo>
                    <a:pt x="7" y="179"/>
                  </a:lnTo>
                  <a:lnTo>
                    <a:pt x="1" y="234"/>
                  </a:lnTo>
                  <a:lnTo>
                    <a:pt x="0" y="293"/>
                  </a:lnTo>
                  <a:lnTo>
                    <a:pt x="1" y="351"/>
                  </a:lnTo>
                  <a:lnTo>
                    <a:pt x="7" y="407"/>
                  </a:lnTo>
                  <a:lnTo>
                    <a:pt x="15" y="456"/>
                  </a:lnTo>
                  <a:lnTo>
                    <a:pt x="28" y="499"/>
                  </a:lnTo>
                  <a:lnTo>
                    <a:pt x="43" y="536"/>
                  </a:lnTo>
                  <a:lnTo>
                    <a:pt x="60" y="562"/>
                  </a:lnTo>
                  <a:lnTo>
                    <a:pt x="82" y="580"/>
                  </a:lnTo>
                  <a:lnTo>
                    <a:pt x="106"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50" name="Freeform 27"/>
            <p:cNvSpPr>
              <a:spLocks/>
            </p:cNvSpPr>
            <p:nvPr/>
          </p:nvSpPr>
          <p:spPr bwMode="auto">
            <a:xfrm>
              <a:off x="9081371" y="3348341"/>
              <a:ext cx="20137" cy="58777"/>
            </a:xfrm>
            <a:custGeom>
              <a:avLst/>
              <a:gdLst>
                <a:gd name="T0" fmla="*/ 32 w 73"/>
                <a:gd name="T1" fmla="*/ 215 h 215"/>
                <a:gd name="T2" fmla="*/ 19 w 73"/>
                <a:gd name="T3" fmla="*/ 213 h 215"/>
                <a:gd name="T4" fmla="*/ 9 w 73"/>
                <a:gd name="T5" fmla="*/ 205 h 215"/>
                <a:gd name="T6" fmla="*/ 2 w 73"/>
                <a:gd name="T7" fmla="*/ 195 h 215"/>
                <a:gd name="T8" fmla="*/ 0 w 73"/>
                <a:gd name="T9" fmla="*/ 182 h 215"/>
                <a:gd name="T10" fmla="*/ 0 w 73"/>
                <a:gd name="T11" fmla="*/ 33 h 215"/>
                <a:gd name="T12" fmla="*/ 2 w 73"/>
                <a:gd name="T13" fmla="*/ 21 h 215"/>
                <a:gd name="T14" fmla="*/ 9 w 73"/>
                <a:gd name="T15" fmla="*/ 9 h 215"/>
                <a:gd name="T16" fmla="*/ 19 w 73"/>
                <a:gd name="T17" fmla="*/ 2 h 215"/>
                <a:gd name="T18" fmla="*/ 32 w 73"/>
                <a:gd name="T19" fmla="*/ 0 h 215"/>
                <a:gd name="T20" fmla="*/ 40 w 73"/>
                <a:gd name="T21" fmla="*/ 0 h 215"/>
                <a:gd name="T22" fmla="*/ 53 w 73"/>
                <a:gd name="T23" fmla="*/ 2 h 215"/>
                <a:gd name="T24" fmla="*/ 64 w 73"/>
                <a:gd name="T25" fmla="*/ 9 h 215"/>
                <a:gd name="T26" fmla="*/ 71 w 73"/>
                <a:gd name="T27" fmla="*/ 21 h 215"/>
                <a:gd name="T28" fmla="*/ 73 w 73"/>
                <a:gd name="T29" fmla="*/ 33 h 215"/>
                <a:gd name="T30" fmla="*/ 73 w 73"/>
                <a:gd name="T31" fmla="*/ 182 h 215"/>
                <a:gd name="T32" fmla="*/ 71 w 73"/>
                <a:gd name="T33" fmla="*/ 195 h 215"/>
                <a:gd name="T34" fmla="*/ 64 w 73"/>
                <a:gd name="T35" fmla="*/ 205 h 215"/>
                <a:gd name="T36" fmla="*/ 53 w 73"/>
                <a:gd name="T37" fmla="*/ 213 h 215"/>
                <a:gd name="T38" fmla="*/ 40 w 73"/>
                <a:gd name="T39" fmla="*/ 215 h 215"/>
                <a:gd name="T40" fmla="*/ 32 w 73"/>
                <a:gd name="T41"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215">
                  <a:moveTo>
                    <a:pt x="32" y="215"/>
                  </a:moveTo>
                  <a:lnTo>
                    <a:pt x="19" y="213"/>
                  </a:lnTo>
                  <a:lnTo>
                    <a:pt x="9" y="205"/>
                  </a:lnTo>
                  <a:lnTo>
                    <a:pt x="2" y="195"/>
                  </a:lnTo>
                  <a:lnTo>
                    <a:pt x="0" y="182"/>
                  </a:lnTo>
                  <a:lnTo>
                    <a:pt x="0" y="33"/>
                  </a:lnTo>
                  <a:lnTo>
                    <a:pt x="2" y="21"/>
                  </a:lnTo>
                  <a:lnTo>
                    <a:pt x="9" y="9"/>
                  </a:lnTo>
                  <a:lnTo>
                    <a:pt x="19" y="2"/>
                  </a:lnTo>
                  <a:lnTo>
                    <a:pt x="32" y="0"/>
                  </a:lnTo>
                  <a:lnTo>
                    <a:pt x="40" y="0"/>
                  </a:lnTo>
                  <a:lnTo>
                    <a:pt x="53" y="2"/>
                  </a:lnTo>
                  <a:lnTo>
                    <a:pt x="64" y="9"/>
                  </a:lnTo>
                  <a:lnTo>
                    <a:pt x="71" y="21"/>
                  </a:lnTo>
                  <a:lnTo>
                    <a:pt x="73" y="33"/>
                  </a:lnTo>
                  <a:lnTo>
                    <a:pt x="73" y="182"/>
                  </a:lnTo>
                  <a:lnTo>
                    <a:pt x="71" y="195"/>
                  </a:lnTo>
                  <a:lnTo>
                    <a:pt x="64" y="205"/>
                  </a:lnTo>
                  <a:lnTo>
                    <a:pt x="53" y="213"/>
                  </a:lnTo>
                  <a:lnTo>
                    <a:pt x="40" y="215"/>
                  </a:lnTo>
                  <a:lnTo>
                    <a:pt x="32" y="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51" name="Freeform 28"/>
            <p:cNvSpPr>
              <a:spLocks/>
            </p:cNvSpPr>
            <p:nvPr/>
          </p:nvSpPr>
          <p:spPr bwMode="auto">
            <a:xfrm>
              <a:off x="9087358" y="3369022"/>
              <a:ext cx="23946" cy="18504"/>
            </a:xfrm>
            <a:custGeom>
              <a:avLst/>
              <a:gdLst>
                <a:gd name="T0" fmla="*/ 32 w 86"/>
                <a:gd name="T1" fmla="*/ 67 h 67"/>
                <a:gd name="T2" fmla="*/ 19 w 86"/>
                <a:gd name="T3" fmla="*/ 64 h 67"/>
                <a:gd name="T4" fmla="*/ 9 w 86"/>
                <a:gd name="T5" fmla="*/ 56 h 67"/>
                <a:gd name="T6" fmla="*/ 2 w 86"/>
                <a:gd name="T7" fmla="*/ 46 h 67"/>
                <a:gd name="T8" fmla="*/ 0 w 86"/>
                <a:gd name="T9" fmla="*/ 33 h 67"/>
                <a:gd name="T10" fmla="*/ 0 w 86"/>
                <a:gd name="T11" fmla="*/ 33 h 67"/>
                <a:gd name="T12" fmla="*/ 2 w 86"/>
                <a:gd name="T13" fmla="*/ 21 h 67"/>
                <a:gd name="T14" fmla="*/ 9 w 86"/>
                <a:gd name="T15" fmla="*/ 9 h 67"/>
                <a:gd name="T16" fmla="*/ 19 w 86"/>
                <a:gd name="T17" fmla="*/ 2 h 67"/>
                <a:gd name="T18" fmla="*/ 32 w 86"/>
                <a:gd name="T19" fmla="*/ 0 h 67"/>
                <a:gd name="T20" fmla="*/ 53 w 86"/>
                <a:gd name="T21" fmla="*/ 0 h 67"/>
                <a:gd name="T22" fmla="*/ 65 w 86"/>
                <a:gd name="T23" fmla="*/ 2 h 67"/>
                <a:gd name="T24" fmla="*/ 77 w 86"/>
                <a:gd name="T25" fmla="*/ 9 h 67"/>
                <a:gd name="T26" fmla="*/ 84 w 86"/>
                <a:gd name="T27" fmla="*/ 21 h 67"/>
                <a:gd name="T28" fmla="*/ 86 w 86"/>
                <a:gd name="T29" fmla="*/ 33 h 67"/>
                <a:gd name="T30" fmla="*/ 86 w 86"/>
                <a:gd name="T31" fmla="*/ 33 h 67"/>
                <a:gd name="T32" fmla="*/ 84 w 86"/>
                <a:gd name="T33" fmla="*/ 46 h 67"/>
                <a:gd name="T34" fmla="*/ 77 w 86"/>
                <a:gd name="T35" fmla="*/ 56 h 67"/>
                <a:gd name="T36" fmla="*/ 65 w 86"/>
                <a:gd name="T37" fmla="*/ 64 h 67"/>
                <a:gd name="T38" fmla="*/ 53 w 86"/>
                <a:gd name="T39" fmla="*/ 67 h 67"/>
                <a:gd name="T40" fmla="*/ 32 w 86"/>
                <a:gd name="T4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67">
                  <a:moveTo>
                    <a:pt x="32" y="67"/>
                  </a:moveTo>
                  <a:lnTo>
                    <a:pt x="19" y="64"/>
                  </a:lnTo>
                  <a:lnTo>
                    <a:pt x="9" y="56"/>
                  </a:lnTo>
                  <a:lnTo>
                    <a:pt x="2" y="46"/>
                  </a:lnTo>
                  <a:lnTo>
                    <a:pt x="0" y="33"/>
                  </a:lnTo>
                  <a:lnTo>
                    <a:pt x="0" y="33"/>
                  </a:lnTo>
                  <a:lnTo>
                    <a:pt x="2" y="21"/>
                  </a:lnTo>
                  <a:lnTo>
                    <a:pt x="9" y="9"/>
                  </a:lnTo>
                  <a:lnTo>
                    <a:pt x="19" y="2"/>
                  </a:lnTo>
                  <a:lnTo>
                    <a:pt x="32" y="0"/>
                  </a:lnTo>
                  <a:lnTo>
                    <a:pt x="53" y="0"/>
                  </a:lnTo>
                  <a:lnTo>
                    <a:pt x="65" y="2"/>
                  </a:lnTo>
                  <a:lnTo>
                    <a:pt x="77" y="9"/>
                  </a:lnTo>
                  <a:lnTo>
                    <a:pt x="84" y="21"/>
                  </a:lnTo>
                  <a:lnTo>
                    <a:pt x="86" y="33"/>
                  </a:lnTo>
                  <a:lnTo>
                    <a:pt x="86" y="33"/>
                  </a:lnTo>
                  <a:lnTo>
                    <a:pt x="84" y="46"/>
                  </a:lnTo>
                  <a:lnTo>
                    <a:pt x="77" y="56"/>
                  </a:lnTo>
                  <a:lnTo>
                    <a:pt x="65" y="64"/>
                  </a:lnTo>
                  <a:lnTo>
                    <a:pt x="53" y="67"/>
                  </a:lnTo>
                  <a:lnTo>
                    <a:pt x="3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52" name="Freeform 29"/>
            <p:cNvSpPr>
              <a:spLocks/>
            </p:cNvSpPr>
            <p:nvPr/>
          </p:nvSpPr>
          <p:spPr bwMode="auto">
            <a:xfrm>
              <a:off x="9025860" y="3295007"/>
              <a:ext cx="58233" cy="159459"/>
            </a:xfrm>
            <a:custGeom>
              <a:avLst/>
              <a:gdLst>
                <a:gd name="T0" fmla="*/ 106 w 213"/>
                <a:gd name="T1" fmla="*/ 585 h 585"/>
                <a:gd name="T2" fmla="*/ 82 w 213"/>
                <a:gd name="T3" fmla="*/ 579 h 585"/>
                <a:gd name="T4" fmla="*/ 60 w 213"/>
                <a:gd name="T5" fmla="*/ 562 h 585"/>
                <a:gd name="T6" fmla="*/ 42 w 213"/>
                <a:gd name="T7" fmla="*/ 536 h 585"/>
                <a:gd name="T8" fmla="*/ 27 w 213"/>
                <a:gd name="T9" fmla="*/ 499 h 585"/>
                <a:gd name="T10" fmla="*/ 15 w 213"/>
                <a:gd name="T11" fmla="*/ 456 h 585"/>
                <a:gd name="T12" fmla="*/ 7 w 213"/>
                <a:gd name="T13" fmla="*/ 407 h 585"/>
                <a:gd name="T14" fmla="*/ 1 w 213"/>
                <a:gd name="T15" fmla="*/ 351 h 585"/>
                <a:gd name="T16" fmla="*/ 0 w 213"/>
                <a:gd name="T17" fmla="*/ 293 h 585"/>
                <a:gd name="T18" fmla="*/ 1 w 213"/>
                <a:gd name="T19" fmla="*/ 234 h 585"/>
                <a:gd name="T20" fmla="*/ 7 w 213"/>
                <a:gd name="T21" fmla="*/ 178 h 585"/>
                <a:gd name="T22" fmla="*/ 15 w 213"/>
                <a:gd name="T23" fmla="*/ 129 h 585"/>
                <a:gd name="T24" fmla="*/ 27 w 213"/>
                <a:gd name="T25" fmla="*/ 85 h 585"/>
                <a:gd name="T26" fmla="*/ 42 w 213"/>
                <a:gd name="T27" fmla="*/ 49 h 585"/>
                <a:gd name="T28" fmla="*/ 60 w 213"/>
                <a:gd name="T29" fmla="*/ 23 h 585"/>
                <a:gd name="T30" fmla="*/ 82 w 213"/>
                <a:gd name="T31" fmla="*/ 6 h 585"/>
                <a:gd name="T32" fmla="*/ 106 w 213"/>
                <a:gd name="T33" fmla="*/ 0 h 585"/>
                <a:gd name="T34" fmla="*/ 130 w 213"/>
                <a:gd name="T35" fmla="*/ 6 h 585"/>
                <a:gd name="T36" fmla="*/ 152 w 213"/>
                <a:gd name="T37" fmla="*/ 23 h 585"/>
                <a:gd name="T38" fmla="*/ 170 w 213"/>
                <a:gd name="T39" fmla="*/ 49 h 585"/>
                <a:gd name="T40" fmla="*/ 185 w 213"/>
                <a:gd name="T41" fmla="*/ 85 h 585"/>
                <a:gd name="T42" fmla="*/ 197 w 213"/>
                <a:gd name="T43" fmla="*/ 129 h 585"/>
                <a:gd name="T44" fmla="*/ 206 w 213"/>
                <a:gd name="T45" fmla="*/ 178 h 585"/>
                <a:gd name="T46" fmla="*/ 211 w 213"/>
                <a:gd name="T47" fmla="*/ 234 h 585"/>
                <a:gd name="T48" fmla="*/ 213 w 213"/>
                <a:gd name="T49" fmla="*/ 293 h 585"/>
                <a:gd name="T50" fmla="*/ 211 w 213"/>
                <a:gd name="T51" fmla="*/ 351 h 585"/>
                <a:gd name="T52" fmla="*/ 206 w 213"/>
                <a:gd name="T53" fmla="*/ 407 h 585"/>
                <a:gd name="T54" fmla="*/ 197 w 213"/>
                <a:gd name="T55" fmla="*/ 456 h 585"/>
                <a:gd name="T56" fmla="*/ 185 w 213"/>
                <a:gd name="T57" fmla="*/ 499 h 585"/>
                <a:gd name="T58" fmla="*/ 170 w 213"/>
                <a:gd name="T59" fmla="*/ 536 h 585"/>
                <a:gd name="T60" fmla="*/ 152 w 213"/>
                <a:gd name="T61" fmla="*/ 562 h 585"/>
                <a:gd name="T62" fmla="*/ 130 w 213"/>
                <a:gd name="T63" fmla="*/ 579 h 585"/>
                <a:gd name="T64" fmla="*/ 106 w 213"/>
                <a:gd name="T65" fmla="*/ 585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585">
                  <a:moveTo>
                    <a:pt x="106" y="585"/>
                  </a:moveTo>
                  <a:lnTo>
                    <a:pt x="82" y="579"/>
                  </a:lnTo>
                  <a:lnTo>
                    <a:pt x="60" y="562"/>
                  </a:lnTo>
                  <a:lnTo>
                    <a:pt x="42" y="536"/>
                  </a:lnTo>
                  <a:lnTo>
                    <a:pt x="27" y="499"/>
                  </a:lnTo>
                  <a:lnTo>
                    <a:pt x="15" y="456"/>
                  </a:lnTo>
                  <a:lnTo>
                    <a:pt x="7" y="407"/>
                  </a:lnTo>
                  <a:lnTo>
                    <a:pt x="1" y="351"/>
                  </a:lnTo>
                  <a:lnTo>
                    <a:pt x="0" y="293"/>
                  </a:lnTo>
                  <a:lnTo>
                    <a:pt x="1" y="234"/>
                  </a:lnTo>
                  <a:lnTo>
                    <a:pt x="7" y="178"/>
                  </a:lnTo>
                  <a:lnTo>
                    <a:pt x="15" y="129"/>
                  </a:lnTo>
                  <a:lnTo>
                    <a:pt x="27" y="85"/>
                  </a:lnTo>
                  <a:lnTo>
                    <a:pt x="42" y="49"/>
                  </a:lnTo>
                  <a:lnTo>
                    <a:pt x="60" y="23"/>
                  </a:lnTo>
                  <a:lnTo>
                    <a:pt x="82" y="6"/>
                  </a:lnTo>
                  <a:lnTo>
                    <a:pt x="106" y="0"/>
                  </a:lnTo>
                  <a:lnTo>
                    <a:pt x="130" y="6"/>
                  </a:lnTo>
                  <a:lnTo>
                    <a:pt x="152" y="23"/>
                  </a:lnTo>
                  <a:lnTo>
                    <a:pt x="170" y="49"/>
                  </a:lnTo>
                  <a:lnTo>
                    <a:pt x="185" y="85"/>
                  </a:lnTo>
                  <a:lnTo>
                    <a:pt x="197" y="129"/>
                  </a:lnTo>
                  <a:lnTo>
                    <a:pt x="206" y="178"/>
                  </a:lnTo>
                  <a:lnTo>
                    <a:pt x="211" y="234"/>
                  </a:lnTo>
                  <a:lnTo>
                    <a:pt x="213" y="293"/>
                  </a:lnTo>
                  <a:lnTo>
                    <a:pt x="211" y="351"/>
                  </a:lnTo>
                  <a:lnTo>
                    <a:pt x="206" y="407"/>
                  </a:lnTo>
                  <a:lnTo>
                    <a:pt x="197" y="456"/>
                  </a:lnTo>
                  <a:lnTo>
                    <a:pt x="185" y="499"/>
                  </a:lnTo>
                  <a:lnTo>
                    <a:pt x="170" y="536"/>
                  </a:lnTo>
                  <a:lnTo>
                    <a:pt x="152" y="562"/>
                  </a:lnTo>
                  <a:lnTo>
                    <a:pt x="130" y="579"/>
                  </a:lnTo>
                  <a:lnTo>
                    <a:pt x="106"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53" name="Freeform 30"/>
            <p:cNvSpPr>
              <a:spLocks/>
            </p:cNvSpPr>
            <p:nvPr/>
          </p:nvSpPr>
          <p:spPr bwMode="auto">
            <a:xfrm>
              <a:off x="8733609" y="3095275"/>
              <a:ext cx="392933" cy="285176"/>
            </a:xfrm>
            <a:custGeom>
              <a:avLst/>
              <a:gdLst>
                <a:gd name="T0" fmla="*/ 49 w 1445"/>
                <a:gd name="T1" fmla="*/ 658 h 1046"/>
                <a:gd name="T2" fmla="*/ 76 w 1445"/>
                <a:gd name="T3" fmla="*/ 527 h 1046"/>
                <a:gd name="T4" fmla="*/ 128 w 1445"/>
                <a:gd name="T5" fmla="*/ 404 h 1046"/>
                <a:gd name="T6" fmla="*/ 200 w 1445"/>
                <a:gd name="T7" fmla="*/ 297 h 1046"/>
                <a:gd name="T8" fmla="*/ 293 w 1445"/>
                <a:gd name="T9" fmla="*/ 205 h 1046"/>
                <a:gd name="T10" fmla="*/ 400 w 1445"/>
                <a:gd name="T11" fmla="*/ 132 h 1046"/>
                <a:gd name="T12" fmla="*/ 522 w 1445"/>
                <a:gd name="T13" fmla="*/ 81 h 1046"/>
                <a:gd name="T14" fmla="*/ 653 w 1445"/>
                <a:gd name="T15" fmla="*/ 54 h 1046"/>
                <a:gd name="T16" fmla="*/ 791 w 1445"/>
                <a:gd name="T17" fmla="*/ 54 h 1046"/>
                <a:gd name="T18" fmla="*/ 923 w 1445"/>
                <a:gd name="T19" fmla="*/ 81 h 1046"/>
                <a:gd name="T20" fmla="*/ 1045 w 1445"/>
                <a:gd name="T21" fmla="*/ 132 h 1046"/>
                <a:gd name="T22" fmla="*/ 1152 w 1445"/>
                <a:gd name="T23" fmla="*/ 205 h 1046"/>
                <a:gd name="T24" fmla="*/ 1244 w 1445"/>
                <a:gd name="T25" fmla="*/ 297 h 1046"/>
                <a:gd name="T26" fmla="*/ 1317 w 1445"/>
                <a:gd name="T27" fmla="*/ 404 h 1046"/>
                <a:gd name="T28" fmla="*/ 1369 w 1445"/>
                <a:gd name="T29" fmla="*/ 527 h 1046"/>
                <a:gd name="T30" fmla="*/ 1395 w 1445"/>
                <a:gd name="T31" fmla="*/ 658 h 1046"/>
                <a:gd name="T32" fmla="*/ 1397 w 1445"/>
                <a:gd name="T33" fmla="*/ 770 h 1046"/>
                <a:gd name="T34" fmla="*/ 1387 w 1445"/>
                <a:gd name="T35" fmla="*/ 854 h 1046"/>
                <a:gd name="T36" fmla="*/ 1366 w 1445"/>
                <a:gd name="T37" fmla="*/ 933 h 1046"/>
                <a:gd name="T38" fmla="*/ 1336 w 1445"/>
                <a:gd name="T39" fmla="*/ 1009 h 1046"/>
                <a:gd name="T40" fmla="*/ 1369 w 1445"/>
                <a:gd name="T41" fmla="*/ 1046 h 1046"/>
                <a:gd name="T42" fmla="*/ 1401 w 1445"/>
                <a:gd name="T43" fmla="*/ 971 h 1046"/>
                <a:gd name="T44" fmla="*/ 1425 w 1445"/>
                <a:gd name="T45" fmla="*/ 892 h 1046"/>
                <a:gd name="T46" fmla="*/ 1440 w 1445"/>
                <a:gd name="T47" fmla="*/ 809 h 1046"/>
                <a:gd name="T48" fmla="*/ 1445 w 1445"/>
                <a:gd name="T49" fmla="*/ 724 h 1046"/>
                <a:gd name="T50" fmla="*/ 1430 w 1445"/>
                <a:gd name="T51" fmla="*/ 577 h 1046"/>
                <a:gd name="T52" fmla="*/ 1388 w 1445"/>
                <a:gd name="T53" fmla="*/ 441 h 1046"/>
                <a:gd name="T54" fmla="*/ 1321 w 1445"/>
                <a:gd name="T55" fmla="*/ 319 h 1046"/>
                <a:gd name="T56" fmla="*/ 1234 w 1445"/>
                <a:gd name="T57" fmla="*/ 212 h 1046"/>
                <a:gd name="T58" fmla="*/ 1127 w 1445"/>
                <a:gd name="T59" fmla="*/ 123 h 1046"/>
                <a:gd name="T60" fmla="*/ 1003 w 1445"/>
                <a:gd name="T61" fmla="*/ 56 h 1046"/>
                <a:gd name="T62" fmla="*/ 869 w 1445"/>
                <a:gd name="T63" fmla="*/ 15 h 1046"/>
                <a:gd name="T64" fmla="*/ 722 w 1445"/>
                <a:gd name="T65" fmla="*/ 0 h 1046"/>
                <a:gd name="T66" fmla="*/ 577 w 1445"/>
                <a:gd name="T67" fmla="*/ 15 h 1046"/>
                <a:gd name="T68" fmla="*/ 441 w 1445"/>
                <a:gd name="T69" fmla="*/ 56 h 1046"/>
                <a:gd name="T70" fmla="*/ 319 w 1445"/>
                <a:gd name="T71" fmla="*/ 123 h 1046"/>
                <a:gd name="T72" fmla="*/ 212 w 1445"/>
                <a:gd name="T73" fmla="*/ 212 h 1046"/>
                <a:gd name="T74" fmla="*/ 123 w 1445"/>
                <a:gd name="T75" fmla="*/ 319 h 1046"/>
                <a:gd name="T76" fmla="*/ 56 w 1445"/>
                <a:gd name="T77" fmla="*/ 441 h 1046"/>
                <a:gd name="T78" fmla="*/ 15 w 1445"/>
                <a:gd name="T79" fmla="*/ 577 h 1046"/>
                <a:gd name="T80" fmla="*/ 0 w 1445"/>
                <a:gd name="T81" fmla="*/ 724 h 1046"/>
                <a:gd name="T82" fmla="*/ 5 w 1445"/>
                <a:gd name="T83" fmla="*/ 809 h 1046"/>
                <a:gd name="T84" fmla="*/ 20 w 1445"/>
                <a:gd name="T85" fmla="*/ 892 h 1046"/>
                <a:gd name="T86" fmla="*/ 44 w 1445"/>
                <a:gd name="T87" fmla="*/ 971 h 1046"/>
                <a:gd name="T88" fmla="*/ 76 w 1445"/>
                <a:gd name="T89" fmla="*/ 1046 h 1046"/>
                <a:gd name="T90" fmla="*/ 108 w 1445"/>
                <a:gd name="T91" fmla="*/ 1009 h 1046"/>
                <a:gd name="T92" fmla="*/ 79 w 1445"/>
                <a:gd name="T93" fmla="*/ 933 h 1046"/>
                <a:gd name="T94" fmla="*/ 59 w 1445"/>
                <a:gd name="T95" fmla="*/ 854 h 1046"/>
                <a:gd name="T96" fmla="*/ 47 w 1445"/>
                <a:gd name="T97" fmla="*/ 77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45" h="1046">
                  <a:moveTo>
                    <a:pt x="46" y="727"/>
                  </a:moveTo>
                  <a:lnTo>
                    <a:pt x="49" y="658"/>
                  </a:lnTo>
                  <a:lnTo>
                    <a:pt x="60" y="591"/>
                  </a:lnTo>
                  <a:lnTo>
                    <a:pt x="76" y="527"/>
                  </a:lnTo>
                  <a:lnTo>
                    <a:pt x="99" y="464"/>
                  </a:lnTo>
                  <a:lnTo>
                    <a:pt x="128" y="404"/>
                  </a:lnTo>
                  <a:lnTo>
                    <a:pt x="161" y="349"/>
                  </a:lnTo>
                  <a:lnTo>
                    <a:pt x="200" y="297"/>
                  </a:lnTo>
                  <a:lnTo>
                    <a:pt x="244" y="249"/>
                  </a:lnTo>
                  <a:lnTo>
                    <a:pt x="293" y="205"/>
                  </a:lnTo>
                  <a:lnTo>
                    <a:pt x="344" y="166"/>
                  </a:lnTo>
                  <a:lnTo>
                    <a:pt x="400" y="132"/>
                  </a:lnTo>
                  <a:lnTo>
                    <a:pt x="460" y="104"/>
                  </a:lnTo>
                  <a:lnTo>
                    <a:pt x="522" y="81"/>
                  </a:lnTo>
                  <a:lnTo>
                    <a:pt x="586" y="64"/>
                  </a:lnTo>
                  <a:lnTo>
                    <a:pt x="653" y="54"/>
                  </a:lnTo>
                  <a:lnTo>
                    <a:pt x="722" y="51"/>
                  </a:lnTo>
                  <a:lnTo>
                    <a:pt x="791" y="54"/>
                  </a:lnTo>
                  <a:lnTo>
                    <a:pt x="858" y="64"/>
                  </a:lnTo>
                  <a:lnTo>
                    <a:pt x="923" y="81"/>
                  </a:lnTo>
                  <a:lnTo>
                    <a:pt x="985" y="104"/>
                  </a:lnTo>
                  <a:lnTo>
                    <a:pt x="1045" y="132"/>
                  </a:lnTo>
                  <a:lnTo>
                    <a:pt x="1100" y="166"/>
                  </a:lnTo>
                  <a:lnTo>
                    <a:pt x="1152" y="205"/>
                  </a:lnTo>
                  <a:lnTo>
                    <a:pt x="1200" y="249"/>
                  </a:lnTo>
                  <a:lnTo>
                    <a:pt x="1244" y="297"/>
                  </a:lnTo>
                  <a:lnTo>
                    <a:pt x="1283" y="349"/>
                  </a:lnTo>
                  <a:lnTo>
                    <a:pt x="1317" y="404"/>
                  </a:lnTo>
                  <a:lnTo>
                    <a:pt x="1346" y="464"/>
                  </a:lnTo>
                  <a:lnTo>
                    <a:pt x="1369" y="527"/>
                  </a:lnTo>
                  <a:lnTo>
                    <a:pt x="1385" y="591"/>
                  </a:lnTo>
                  <a:lnTo>
                    <a:pt x="1395" y="658"/>
                  </a:lnTo>
                  <a:lnTo>
                    <a:pt x="1399" y="727"/>
                  </a:lnTo>
                  <a:lnTo>
                    <a:pt x="1397" y="770"/>
                  </a:lnTo>
                  <a:lnTo>
                    <a:pt x="1393" y="812"/>
                  </a:lnTo>
                  <a:lnTo>
                    <a:pt x="1387" y="854"/>
                  </a:lnTo>
                  <a:lnTo>
                    <a:pt x="1378" y="894"/>
                  </a:lnTo>
                  <a:lnTo>
                    <a:pt x="1366" y="933"/>
                  </a:lnTo>
                  <a:lnTo>
                    <a:pt x="1352" y="973"/>
                  </a:lnTo>
                  <a:lnTo>
                    <a:pt x="1336" y="1009"/>
                  </a:lnTo>
                  <a:lnTo>
                    <a:pt x="1318" y="1046"/>
                  </a:lnTo>
                  <a:lnTo>
                    <a:pt x="1369" y="1046"/>
                  </a:lnTo>
                  <a:lnTo>
                    <a:pt x="1386" y="1009"/>
                  </a:lnTo>
                  <a:lnTo>
                    <a:pt x="1401" y="971"/>
                  </a:lnTo>
                  <a:lnTo>
                    <a:pt x="1415" y="932"/>
                  </a:lnTo>
                  <a:lnTo>
                    <a:pt x="1425" y="892"/>
                  </a:lnTo>
                  <a:lnTo>
                    <a:pt x="1433" y="850"/>
                  </a:lnTo>
                  <a:lnTo>
                    <a:pt x="1440" y="809"/>
                  </a:lnTo>
                  <a:lnTo>
                    <a:pt x="1443" y="766"/>
                  </a:lnTo>
                  <a:lnTo>
                    <a:pt x="1445" y="724"/>
                  </a:lnTo>
                  <a:lnTo>
                    <a:pt x="1441" y="650"/>
                  </a:lnTo>
                  <a:lnTo>
                    <a:pt x="1430" y="577"/>
                  </a:lnTo>
                  <a:lnTo>
                    <a:pt x="1412" y="508"/>
                  </a:lnTo>
                  <a:lnTo>
                    <a:pt x="1388" y="441"/>
                  </a:lnTo>
                  <a:lnTo>
                    <a:pt x="1357" y="379"/>
                  </a:lnTo>
                  <a:lnTo>
                    <a:pt x="1321" y="319"/>
                  </a:lnTo>
                  <a:lnTo>
                    <a:pt x="1280" y="263"/>
                  </a:lnTo>
                  <a:lnTo>
                    <a:pt x="1234" y="212"/>
                  </a:lnTo>
                  <a:lnTo>
                    <a:pt x="1182" y="165"/>
                  </a:lnTo>
                  <a:lnTo>
                    <a:pt x="1127" y="123"/>
                  </a:lnTo>
                  <a:lnTo>
                    <a:pt x="1067" y="87"/>
                  </a:lnTo>
                  <a:lnTo>
                    <a:pt x="1003" y="56"/>
                  </a:lnTo>
                  <a:lnTo>
                    <a:pt x="938" y="32"/>
                  </a:lnTo>
                  <a:lnTo>
                    <a:pt x="869" y="15"/>
                  </a:lnTo>
                  <a:lnTo>
                    <a:pt x="796" y="3"/>
                  </a:lnTo>
                  <a:lnTo>
                    <a:pt x="722" y="0"/>
                  </a:lnTo>
                  <a:lnTo>
                    <a:pt x="649" y="3"/>
                  </a:lnTo>
                  <a:lnTo>
                    <a:pt x="577" y="15"/>
                  </a:lnTo>
                  <a:lnTo>
                    <a:pt x="508" y="32"/>
                  </a:lnTo>
                  <a:lnTo>
                    <a:pt x="441" y="56"/>
                  </a:lnTo>
                  <a:lnTo>
                    <a:pt x="378" y="87"/>
                  </a:lnTo>
                  <a:lnTo>
                    <a:pt x="319" y="123"/>
                  </a:lnTo>
                  <a:lnTo>
                    <a:pt x="263" y="165"/>
                  </a:lnTo>
                  <a:lnTo>
                    <a:pt x="212" y="212"/>
                  </a:lnTo>
                  <a:lnTo>
                    <a:pt x="165" y="263"/>
                  </a:lnTo>
                  <a:lnTo>
                    <a:pt x="123" y="319"/>
                  </a:lnTo>
                  <a:lnTo>
                    <a:pt x="88" y="379"/>
                  </a:lnTo>
                  <a:lnTo>
                    <a:pt x="56" y="441"/>
                  </a:lnTo>
                  <a:lnTo>
                    <a:pt x="32" y="508"/>
                  </a:lnTo>
                  <a:lnTo>
                    <a:pt x="15" y="577"/>
                  </a:lnTo>
                  <a:lnTo>
                    <a:pt x="3" y="650"/>
                  </a:lnTo>
                  <a:lnTo>
                    <a:pt x="0" y="724"/>
                  </a:lnTo>
                  <a:lnTo>
                    <a:pt x="1" y="766"/>
                  </a:lnTo>
                  <a:lnTo>
                    <a:pt x="5" y="809"/>
                  </a:lnTo>
                  <a:lnTo>
                    <a:pt x="11" y="850"/>
                  </a:lnTo>
                  <a:lnTo>
                    <a:pt x="20" y="892"/>
                  </a:lnTo>
                  <a:lnTo>
                    <a:pt x="31" y="932"/>
                  </a:lnTo>
                  <a:lnTo>
                    <a:pt x="44" y="971"/>
                  </a:lnTo>
                  <a:lnTo>
                    <a:pt x="59" y="1009"/>
                  </a:lnTo>
                  <a:lnTo>
                    <a:pt x="76" y="1046"/>
                  </a:lnTo>
                  <a:lnTo>
                    <a:pt x="127" y="1046"/>
                  </a:lnTo>
                  <a:lnTo>
                    <a:pt x="108" y="1009"/>
                  </a:lnTo>
                  <a:lnTo>
                    <a:pt x="93" y="973"/>
                  </a:lnTo>
                  <a:lnTo>
                    <a:pt x="79" y="933"/>
                  </a:lnTo>
                  <a:lnTo>
                    <a:pt x="68" y="894"/>
                  </a:lnTo>
                  <a:lnTo>
                    <a:pt x="59" y="854"/>
                  </a:lnTo>
                  <a:lnTo>
                    <a:pt x="52" y="812"/>
                  </a:lnTo>
                  <a:lnTo>
                    <a:pt x="47" y="770"/>
                  </a:lnTo>
                  <a:lnTo>
                    <a:pt x="46"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54" name="Freeform 31"/>
            <p:cNvSpPr>
              <a:spLocks/>
            </p:cNvSpPr>
            <p:nvPr/>
          </p:nvSpPr>
          <p:spPr bwMode="auto">
            <a:xfrm>
              <a:off x="8937150" y="3339089"/>
              <a:ext cx="134969" cy="232386"/>
            </a:xfrm>
            <a:custGeom>
              <a:avLst/>
              <a:gdLst>
                <a:gd name="T0" fmla="*/ 474 w 494"/>
                <a:gd name="T1" fmla="*/ 0 h 853"/>
                <a:gd name="T2" fmla="*/ 427 w 494"/>
                <a:gd name="T3" fmla="*/ 20 h 853"/>
                <a:gd name="T4" fmla="*/ 438 w 494"/>
                <a:gd name="T5" fmla="*/ 80 h 853"/>
                <a:gd name="T6" fmla="*/ 443 w 494"/>
                <a:gd name="T7" fmla="*/ 139 h 853"/>
                <a:gd name="T8" fmla="*/ 443 w 494"/>
                <a:gd name="T9" fmla="*/ 199 h 853"/>
                <a:gd name="T10" fmla="*/ 439 w 494"/>
                <a:gd name="T11" fmla="*/ 257 h 853"/>
                <a:gd name="T12" fmla="*/ 428 w 494"/>
                <a:gd name="T13" fmla="*/ 315 h 853"/>
                <a:gd name="T14" fmla="*/ 413 w 494"/>
                <a:gd name="T15" fmla="*/ 371 h 853"/>
                <a:gd name="T16" fmla="*/ 394 w 494"/>
                <a:gd name="T17" fmla="*/ 426 h 853"/>
                <a:gd name="T18" fmla="*/ 368 w 494"/>
                <a:gd name="T19" fmla="*/ 479 h 853"/>
                <a:gd name="T20" fmla="*/ 340 w 494"/>
                <a:gd name="T21" fmla="*/ 529 h 853"/>
                <a:gd name="T22" fmla="*/ 306 w 494"/>
                <a:gd name="T23" fmla="*/ 578 h 853"/>
                <a:gd name="T24" fmla="*/ 269 w 494"/>
                <a:gd name="T25" fmla="*/ 624 h 853"/>
                <a:gd name="T26" fmla="*/ 228 w 494"/>
                <a:gd name="T27" fmla="*/ 665 h 853"/>
                <a:gd name="T28" fmla="*/ 182 w 494"/>
                <a:gd name="T29" fmla="*/ 704 h 853"/>
                <a:gd name="T30" fmla="*/ 132 w 494"/>
                <a:gd name="T31" fmla="*/ 739 h 853"/>
                <a:gd name="T32" fmla="*/ 79 w 494"/>
                <a:gd name="T33" fmla="*/ 769 h 853"/>
                <a:gd name="T34" fmla="*/ 23 w 494"/>
                <a:gd name="T35" fmla="*/ 795 h 853"/>
                <a:gd name="T36" fmla="*/ 17 w 494"/>
                <a:gd name="T37" fmla="*/ 798 h 853"/>
                <a:gd name="T38" fmla="*/ 11 w 494"/>
                <a:gd name="T39" fmla="*/ 799 h 853"/>
                <a:gd name="T40" fmla="*/ 6 w 494"/>
                <a:gd name="T41" fmla="*/ 801 h 853"/>
                <a:gd name="T42" fmla="*/ 0 w 494"/>
                <a:gd name="T43" fmla="*/ 804 h 853"/>
                <a:gd name="T44" fmla="*/ 0 w 494"/>
                <a:gd name="T45" fmla="*/ 853 h 853"/>
                <a:gd name="T46" fmla="*/ 6 w 494"/>
                <a:gd name="T47" fmla="*/ 851 h 853"/>
                <a:gd name="T48" fmla="*/ 11 w 494"/>
                <a:gd name="T49" fmla="*/ 850 h 853"/>
                <a:gd name="T50" fmla="*/ 16 w 494"/>
                <a:gd name="T51" fmla="*/ 847 h 853"/>
                <a:gd name="T52" fmla="*/ 22 w 494"/>
                <a:gd name="T53" fmla="*/ 845 h 853"/>
                <a:gd name="T54" fmla="*/ 27 w 494"/>
                <a:gd name="T55" fmla="*/ 844 h 853"/>
                <a:gd name="T56" fmla="*/ 32 w 494"/>
                <a:gd name="T57" fmla="*/ 842 h 853"/>
                <a:gd name="T58" fmla="*/ 38 w 494"/>
                <a:gd name="T59" fmla="*/ 839 h 853"/>
                <a:gd name="T60" fmla="*/ 44 w 494"/>
                <a:gd name="T61" fmla="*/ 837 h 853"/>
                <a:gd name="T62" fmla="*/ 105 w 494"/>
                <a:gd name="T63" fmla="*/ 809 h 853"/>
                <a:gd name="T64" fmla="*/ 162 w 494"/>
                <a:gd name="T65" fmla="*/ 776 h 853"/>
                <a:gd name="T66" fmla="*/ 215 w 494"/>
                <a:gd name="T67" fmla="*/ 739 h 853"/>
                <a:gd name="T68" fmla="*/ 264 w 494"/>
                <a:gd name="T69" fmla="*/ 696 h 853"/>
                <a:gd name="T70" fmla="*/ 309 w 494"/>
                <a:gd name="T71" fmla="*/ 651 h 853"/>
                <a:gd name="T72" fmla="*/ 349 w 494"/>
                <a:gd name="T73" fmla="*/ 602 h 853"/>
                <a:gd name="T74" fmla="*/ 385 w 494"/>
                <a:gd name="T75" fmla="*/ 550 h 853"/>
                <a:gd name="T76" fmla="*/ 416 w 494"/>
                <a:gd name="T77" fmla="*/ 496 h 853"/>
                <a:gd name="T78" fmla="*/ 441 w 494"/>
                <a:gd name="T79" fmla="*/ 438 h 853"/>
                <a:gd name="T80" fmla="*/ 463 w 494"/>
                <a:gd name="T81" fmla="*/ 379 h 853"/>
                <a:gd name="T82" fmla="*/ 478 w 494"/>
                <a:gd name="T83" fmla="*/ 318 h 853"/>
                <a:gd name="T84" fmla="*/ 488 w 494"/>
                <a:gd name="T85" fmla="*/ 256 h 853"/>
                <a:gd name="T86" fmla="*/ 494 w 494"/>
                <a:gd name="T87" fmla="*/ 193 h 853"/>
                <a:gd name="T88" fmla="*/ 493 w 494"/>
                <a:gd name="T89" fmla="*/ 128 h 853"/>
                <a:gd name="T90" fmla="*/ 487 w 494"/>
                <a:gd name="T91" fmla="*/ 65 h 853"/>
                <a:gd name="T92" fmla="*/ 474 w 494"/>
                <a:gd name="T93" fmla="*/ 0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4" h="853">
                  <a:moveTo>
                    <a:pt x="474" y="0"/>
                  </a:moveTo>
                  <a:lnTo>
                    <a:pt x="427" y="20"/>
                  </a:lnTo>
                  <a:lnTo>
                    <a:pt x="438" y="80"/>
                  </a:lnTo>
                  <a:lnTo>
                    <a:pt x="443" y="139"/>
                  </a:lnTo>
                  <a:lnTo>
                    <a:pt x="443" y="199"/>
                  </a:lnTo>
                  <a:lnTo>
                    <a:pt x="439" y="257"/>
                  </a:lnTo>
                  <a:lnTo>
                    <a:pt x="428" y="315"/>
                  </a:lnTo>
                  <a:lnTo>
                    <a:pt x="413" y="371"/>
                  </a:lnTo>
                  <a:lnTo>
                    <a:pt x="394" y="426"/>
                  </a:lnTo>
                  <a:lnTo>
                    <a:pt x="368" y="479"/>
                  </a:lnTo>
                  <a:lnTo>
                    <a:pt x="340" y="529"/>
                  </a:lnTo>
                  <a:lnTo>
                    <a:pt x="306" y="578"/>
                  </a:lnTo>
                  <a:lnTo>
                    <a:pt x="269" y="624"/>
                  </a:lnTo>
                  <a:lnTo>
                    <a:pt x="228" y="665"/>
                  </a:lnTo>
                  <a:lnTo>
                    <a:pt x="182" y="704"/>
                  </a:lnTo>
                  <a:lnTo>
                    <a:pt x="132" y="739"/>
                  </a:lnTo>
                  <a:lnTo>
                    <a:pt x="79" y="769"/>
                  </a:lnTo>
                  <a:lnTo>
                    <a:pt x="23" y="795"/>
                  </a:lnTo>
                  <a:lnTo>
                    <a:pt x="17" y="798"/>
                  </a:lnTo>
                  <a:lnTo>
                    <a:pt x="11" y="799"/>
                  </a:lnTo>
                  <a:lnTo>
                    <a:pt x="6" y="801"/>
                  </a:lnTo>
                  <a:lnTo>
                    <a:pt x="0" y="804"/>
                  </a:lnTo>
                  <a:lnTo>
                    <a:pt x="0" y="853"/>
                  </a:lnTo>
                  <a:lnTo>
                    <a:pt x="6" y="851"/>
                  </a:lnTo>
                  <a:lnTo>
                    <a:pt x="11" y="850"/>
                  </a:lnTo>
                  <a:lnTo>
                    <a:pt x="16" y="847"/>
                  </a:lnTo>
                  <a:lnTo>
                    <a:pt x="22" y="845"/>
                  </a:lnTo>
                  <a:lnTo>
                    <a:pt x="27" y="844"/>
                  </a:lnTo>
                  <a:lnTo>
                    <a:pt x="32" y="842"/>
                  </a:lnTo>
                  <a:lnTo>
                    <a:pt x="38" y="839"/>
                  </a:lnTo>
                  <a:lnTo>
                    <a:pt x="44" y="837"/>
                  </a:lnTo>
                  <a:lnTo>
                    <a:pt x="105" y="809"/>
                  </a:lnTo>
                  <a:lnTo>
                    <a:pt x="162" y="776"/>
                  </a:lnTo>
                  <a:lnTo>
                    <a:pt x="215" y="739"/>
                  </a:lnTo>
                  <a:lnTo>
                    <a:pt x="264" y="696"/>
                  </a:lnTo>
                  <a:lnTo>
                    <a:pt x="309" y="651"/>
                  </a:lnTo>
                  <a:lnTo>
                    <a:pt x="349" y="602"/>
                  </a:lnTo>
                  <a:lnTo>
                    <a:pt x="385" y="550"/>
                  </a:lnTo>
                  <a:lnTo>
                    <a:pt x="416" y="496"/>
                  </a:lnTo>
                  <a:lnTo>
                    <a:pt x="441" y="438"/>
                  </a:lnTo>
                  <a:lnTo>
                    <a:pt x="463" y="379"/>
                  </a:lnTo>
                  <a:lnTo>
                    <a:pt x="478" y="318"/>
                  </a:lnTo>
                  <a:lnTo>
                    <a:pt x="488" y="256"/>
                  </a:lnTo>
                  <a:lnTo>
                    <a:pt x="494" y="193"/>
                  </a:lnTo>
                  <a:lnTo>
                    <a:pt x="493" y="128"/>
                  </a:lnTo>
                  <a:lnTo>
                    <a:pt x="487" y="65"/>
                  </a:lnTo>
                  <a:lnTo>
                    <a:pt x="4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55" name="Freeform 32"/>
            <p:cNvSpPr>
              <a:spLocks/>
            </p:cNvSpPr>
            <p:nvPr/>
          </p:nvSpPr>
          <p:spPr bwMode="auto">
            <a:xfrm>
              <a:off x="8893068" y="3530658"/>
              <a:ext cx="76736" cy="51157"/>
            </a:xfrm>
            <a:custGeom>
              <a:avLst/>
              <a:gdLst>
                <a:gd name="T0" fmla="*/ 141 w 281"/>
                <a:gd name="T1" fmla="*/ 188 h 188"/>
                <a:gd name="T2" fmla="*/ 169 w 281"/>
                <a:gd name="T3" fmla="*/ 186 h 188"/>
                <a:gd name="T4" fmla="*/ 195 w 281"/>
                <a:gd name="T5" fmla="*/ 181 h 188"/>
                <a:gd name="T6" fmla="*/ 219 w 281"/>
                <a:gd name="T7" fmla="*/ 172 h 188"/>
                <a:gd name="T8" fmla="*/ 240 w 281"/>
                <a:gd name="T9" fmla="*/ 160 h 188"/>
                <a:gd name="T10" fmla="*/ 257 w 281"/>
                <a:gd name="T11" fmla="*/ 147 h 188"/>
                <a:gd name="T12" fmla="*/ 270 w 281"/>
                <a:gd name="T13" fmla="*/ 130 h 188"/>
                <a:gd name="T14" fmla="*/ 279 w 281"/>
                <a:gd name="T15" fmla="*/ 112 h 188"/>
                <a:gd name="T16" fmla="*/ 281 w 281"/>
                <a:gd name="T17" fmla="*/ 94 h 188"/>
                <a:gd name="T18" fmla="*/ 279 w 281"/>
                <a:gd name="T19" fmla="*/ 75 h 188"/>
                <a:gd name="T20" fmla="*/ 270 w 281"/>
                <a:gd name="T21" fmla="*/ 58 h 188"/>
                <a:gd name="T22" fmla="*/ 257 w 281"/>
                <a:gd name="T23" fmla="*/ 42 h 188"/>
                <a:gd name="T24" fmla="*/ 240 w 281"/>
                <a:gd name="T25" fmla="*/ 28 h 188"/>
                <a:gd name="T26" fmla="*/ 219 w 281"/>
                <a:gd name="T27" fmla="*/ 16 h 188"/>
                <a:gd name="T28" fmla="*/ 195 w 281"/>
                <a:gd name="T29" fmla="*/ 7 h 188"/>
                <a:gd name="T30" fmla="*/ 169 w 281"/>
                <a:gd name="T31" fmla="*/ 3 h 188"/>
                <a:gd name="T32" fmla="*/ 141 w 281"/>
                <a:gd name="T33" fmla="*/ 0 h 188"/>
                <a:gd name="T34" fmla="*/ 112 w 281"/>
                <a:gd name="T35" fmla="*/ 3 h 188"/>
                <a:gd name="T36" fmla="*/ 86 w 281"/>
                <a:gd name="T37" fmla="*/ 7 h 188"/>
                <a:gd name="T38" fmla="*/ 63 w 281"/>
                <a:gd name="T39" fmla="*/ 16 h 188"/>
                <a:gd name="T40" fmla="*/ 42 w 281"/>
                <a:gd name="T41" fmla="*/ 28 h 188"/>
                <a:gd name="T42" fmla="*/ 25 w 281"/>
                <a:gd name="T43" fmla="*/ 42 h 188"/>
                <a:gd name="T44" fmla="*/ 12 w 281"/>
                <a:gd name="T45" fmla="*/ 58 h 188"/>
                <a:gd name="T46" fmla="*/ 3 w 281"/>
                <a:gd name="T47" fmla="*/ 75 h 188"/>
                <a:gd name="T48" fmla="*/ 0 w 281"/>
                <a:gd name="T49" fmla="*/ 94 h 188"/>
                <a:gd name="T50" fmla="*/ 3 w 281"/>
                <a:gd name="T51" fmla="*/ 112 h 188"/>
                <a:gd name="T52" fmla="*/ 12 w 281"/>
                <a:gd name="T53" fmla="*/ 130 h 188"/>
                <a:gd name="T54" fmla="*/ 25 w 281"/>
                <a:gd name="T55" fmla="*/ 147 h 188"/>
                <a:gd name="T56" fmla="*/ 42 w 281"/>
                <a:gd name="T57" fmla="*/ 160 h 188"/>
                <a:gd name="T58" fmla="*/ 63 w 281"/>
                <a:gd name="T59" fmla="*/ 172 h 188"/>
                <a:gd name="T60" fmla="*/ 86 w 281"/>
                <a:gd name="T61" fmla="*/ 181 h 188"/>
                <a:gd name="T62" fmla="*/ 112 w 281"/>
                <a:gd name="T63" fmla="*/ 186 h 188"/>
                <a:gd name="T64" fmla="*/ 141 w 281"/>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1" h="188">
                  <a:moveTo>
                    <a:pt x="141" y="188"/>
                  </a:moveTo>
                  <a:lnTo>
                    <a:pt x="169" y="186"/>
                  </a:lnTo>
                  <a:lnTo>
                    <a:pt x="195" y="181"/>
                  </a:lnTo>
                  <a:lnTo>
                    <a:pt x="219" y="172"/>
                  </a:lnTo>
                  <a:lnTo>
                    <a:pt x="240" y="160"/>
                  </a:lnTo>
                  <a:lnTo>
                    <a:pt x="257" y="147"/>
                  </a:lnTo>
                  <a:lnTo>
                    <a:pt x="270" y="130"/>
                  </a:lnTo>
                  <a:lnTo>
                    <a:pt x="279" y="112"/>
                  </a:lnTo>
                  <a:lnTo>
                    <a:pt x="281" y="94"/>
                  </a:lnTo>
                  <a:lnTo>
                    <a:pt x="279" y="75"/>
                  </a:lnTo>
                  <a:lnTo>
                    <a:pt x="270" y="58"/>
                  </a:lnTo>
                  <a:lnTo>
                    <a:pt x="257" y="42"/>
                  </a:lnTo>
                  <a:lnTo>
                    <a:pt x="240" y="28"/>
                  </a:lnTo>
                  <a:lnTo>
                    <a:pt x="219" y="16"/>
                  </a:lnTo>
                  <a:lnTo>
                    <a:pt x="195" y="7"/>
                  </a:lnTo>
                  <a:lnTo>
                    <a:pt x="169" y="3"/>
                  </a:lnTo>
                  <a:lnTo>
                    <a:pt x="141" y="0"/>
                  </a:lnTo>
                  <a:lnTo>
                    <a:pt x="112" y="3"/>
                  </a:lnTo>
                  <a:lnTo>
                    <a:pt x="86" y="7"/>
                  </a:lnTo>
                  <a:lnTo>
                    <a:pt x="63" y="16"/>
                  </a:lnTo>
                  <a:lnTo>
                    <a:pt x="42" y="28"/>
                  </a:lnTo>
                  <a:lnTo>
                    <a:pt x="25" y="42"/>
                  </a:lnTo>
                  <a:lnTo>
                    <a:pt x="12" y="58"/>
                  </a:lnTo>
                  <a:lnTo>
                    <a:pt x="3" y="75"/>
                  </a:lnTo>
                  <a:lnTo>
                    <a:pt x="0" y="94"/>
                  </a:lnTo>
                  <a:lnTo>
                    <a:pt x="3" y="112"/>
                  </a:lnTo>
                  <a:lnTo>
                    <a:pt x="12" y="130"/>
                  </a:lnTo>
                  <a:lnTo>
                    <a:pt x="25" y="147"/>
                  </a:lnTo>
                  <a:lnTo>
                    <a:pt x="42" y="160"/>
                  </a:lnTo>
                  <a:lnTo>
                    <a:pt x="63" y="172"/>
                  </a:lnTo>
                  <a:lnTo>
                    <a:pt x="86" y="181"/>
                  </a:lnTo>
                  <a:lnTo>
                    <a:pt x="112" y="186"/>
                  </a:lnTo>
                  <a:lnTo>
                    <a:pt x="141"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grpSp>
      <p:grpSp>
        <p:nvGrpSpPr>
          <p:cNvPr id="3" name="Group 2"/>
          <p:cNvGrpSpPr/>
          <p:nvPr/>
        </p:nvGrpSpPr>
        <p:grpSpPr>
          <a:xfrm>
            <a:off x="8268565" y="3101102"/>
            <a:ext cx="1355341" cy="1787956"/>
            <a:chOff x="8268565" y="3010722"/>
            <a:chExt cx="1355341" cy="1787956"/>
          </a:xfrm>
        </p:grpSpPr>
        <p:sp>
          <p:nvSpPr>
            <p:cNvPr id="43" name="Rectangle 42"/>
            <p:cNvSpPr/>
            <p:nvPr/>
          </p:nvSpPr>
          <p:spPr>
            <a:xfrm>
              <a:off x="8268565" y="3010722"/>
              <a:ext cx="1355341" cy="164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GB" sz="1050" b="1" dirty="0">
                  <a:solidFill>
                    <a:schemeClr val="tx1">
                      <a:lumMod val="75000"/>
                      <a:lumOff val="25000"/>
                    </a:schemeClr>
                  </a:solidFill>
                  <a:latin typeface="Georgia"/>
                  <a:cs typeface="Arial" panose="020B0604020202020204" pitchFamily="34" charset="0"/>
                </a:rPr>
                <a:t>Branch</a:t>
              </a:r>
            </a:p>
          </p:txBody>
        </p:sp>
        <p:sp>
          <p:nvSpPr>
            <p:cNvPr id="45" name="Rectangle 44"/>
            <p:cNvSpPr/>
            <p:nvPr/>
          </p:nvSpPr>
          <p:spPr>
            <a:xfrm>
              <a:off x="8268565" y="3726085"/>
              <a:ext cx="1355341" cy="164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GB" sz="1050" b="1" dirty="0">
                  <a:solidFill>
                    <a:schemeClr val="tx1">
                      <a:lumMod val="75000"/>
                      <a:lumOff val="25000"/>
                    </a:schemeClr>
                  </a:solidFill>
                  <a:latin typeface="Georgia"/>
                  <a:cs typeface="Arial" panose="020B0604020202020204" pitchFamily="34" charset="0"/>
                </a:rPr>
                <a:t>Call Center </a:t>
              </a:r>
            </a:p>
          </p:txBody>
        </p:sp>
        <p:sp>
          <p:nvSpPr>
            <p:cNvPr id="56" name="Rectangle 55"/>
            <p:cNvSpPr/>
            <p:nvPr/>
          </p:nvSpPr>
          <p:spPr>
            <a:xfrm>
              <a:off x="8268565" y="4441446"/>
              <a:ext cx="1355341" cy="3572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GB" sz="1050" b="1" dirty="0">
                  <a:solidFill>
                    <a:schemeClr val="tx1">
                      <a:lumMod val="75000"/>
                      <a:lumOff val="25000"/>
                    </a:schemeClr>
                  </a:solidFill>
                  <a:latin typeface="Georgia"/>
                  <a:cs typeface="Arial" panose="020B0604020202020204" pitchFamily="34" charset="0"/>
                </a:rPr>
                <a:t>Complaints </a:t>
              </a:r>
              <a:br>
                <a:rPr lang="en-GB" sz="1050" b="1" dirty="0">
                  <a:solidFill>
                    <a:schemeClr val="tx1">
                      <a:lumMod val="75000"/>
                      <a:lumOff val="25000"/>
                    </a:schemeClr>
                  </a:solidFill>
                  <a:latin typeface="Georgia"/>
                  <a:cs typeface="Arial" panose="020B0604020202020204" pitchFamily="34" charset="0"/>
                </a:rPr>
              </a:br>
              <a:r>
                <a:rPr lang="en-GB" sz="1050" b="1" dirty="0">
                  <a:solidFill>
                    <a:schemeClr val="tx1">
                      <a:lumMod val="75000"/>
                      <a:lumOff val="25000"/>
                    </a:schemeClr>
                  </a:solidFill>
                  <a:latin typeface="Georgia"/>
                  <a:cs typeface="Arial" panose="020B0604020202020204" pitchFamily="34" charset="0"/>
                </a:rPr>
                <a:t>Dept.</a:t>
              </a:r>
            </a:p>
          </p:txBody>
        </p:sp>
      </p:grpSp>
      <p:sp>
        <p:nvSpPr>
          <p:cNvPr id="57" name="Freeform 161"/>
          <p:cNvSpPr>
            <a:spLocks noEditPoints="1"/>
          </p:cNvSpPr>
          <p:nvPr/>
        </p:nvSpPr>
        <p:spPr bwMode="auto">
          <a:xfrm>
            <a:off x="9216141" y="4556125"/>
            <a:ext cx="275222" cy="291020"/>
          </a:xfrm>
          <a:custGeom>
            <a:avLst/>
            <a:gdLst>
              <a:gd name="T0" fmla="*/ 199 w 695"/>
              <a:gd name="T1" fmla="*/ 578 h 727"/>
              <a:gd name="T2" fmla="*/ 117 w 695"/>
              <a:gd name="T3" fmla="*/ 545 h 727"/>
              <a:gd name="T4" fmla="*/ 199 w 695"/>
              <a:gd name="T5" fmla="*/ 424 h 727"/>
              <a:gd name="T6" fmla="*/ 117 w 695"/>
              <a:gd name="T7" fmla="*/ 412 h 727"/>
              <a:gd name="T8" fmla="*/ 199 w 695"/>
              <a:gd name="T9" fmla="*/ 446 h 727"/>
              <a:gd name="T10" fmla="*/ 343 w 695"/>
              <a:gd name="T11" fmla="*/ 280 h 727"/>
              <a:gd name="T12" fmla="*/ 117 w 695"/>
              <a:gd name="T13" fmla="*/ 314 h 727"/>
              <a:gd name="T14" fmla="*/ 343 w 695"/>
              <a:gd name="T15" fmla="*/ 280 h 727"/>
              <a:gd name="T16" fmla="*/ 117 w 695"/>
              <a:gd name="T17" fmla="*/ 478 h 727"/>
              <a:gd name="T18" fmla="*/ 199 w 695"/>
              <a:gd name="T19" fmla="*/ 512 h 727"/>
              <a:gd name="T20" fmla="*/ 563 w 695"/>
              <a:gd name="T21" fmla="*/ 545 h 727"/>
              <a:gd name="T22" fmla="*/ 414 w 695"/>
              <a:gd name="T23" fmla="*/ 694 h 727"/>
              <a:gd name="T24" fmla="*/ 34 w 695"/>
              <a:gd name="T25" fmla="*/ 33 h 727"/>
              <a:gd name="T26" fmla="*/ 563 w 695"/>
              <a:gd name="T27" fmla="*/ 61 h 727"/>
              <a:gd name="T28" fmla="*/ 570 w 695"/>
              <a:gd name="T29" fmla="*/ 55 h 727"/>
              <a:gd name="T30" fmla="*/ 587 w 695"/>
              <a:gd name="T31" fmla="*/ 46 h 727"/>
              <a:gd name="T32" fmla="*/ 595 w 695"/>
              <a:gd name="T33" fmla="*/ 0 h 727"/>
              <a:gd name="T34" fmla="*/ 0 w 695"/>
              <a:gd name="T35" fmla="*/ 727 h 727"/>
              <a:gd name="T36" fmla="*/ 595 w 695"/>
              <a:gd name="T37" fmla="*/ 561 h 727"/>
              <a:gd name="T38" fmla="*/ 563 w 695"/>
              <a:gd name="T39" fmla="*/ 368 h 727"/>
              <a:gd name="T40" fmla="*/ 409 w 695"/>
              <a:gd name="T41" fmla="*/ 214 h 727"/>
              <a:gd name="T42" fmla="*/ 117 w 695"/>
              <a:gd name="T43" fmla="*/ 248 h 727"/>
              <a:gd name="T44" fmla="*/ 409 w 695"/>
              <a:gd name="T45" fmla="*/ 214 h 727"/>
              <a:gd name="T46" fmla="*/ 117 w 695"/>
              <a:gd name="T47" fmla="*/ 380 h 727"/>
              <a:gd name="T48" fmla="*/ 277 w 695"/>
              <a:gd name="T49" fmla="*/ 346 h 727"/>
              <a:gd name="T50" fmla="*/ 475 w 695"/>
              <a:gd name="T51" fmla="*/ 148 h 727"/>
              <a:gd name="T52" fmla="*/ 183 w 695"/>
              <a:gd name="T53" fmla="*/ 182 h 727"/>
              <a:gd name="T54" fmla="*/ 475 w 695"/>
              <a:gd name="T55" fmla="*/ 148 h 727"/>
              <a:gd name="T56" fmla="*/ 327 w 695"/>
              <a:gd name="T57" fmla="*/ 545 h 727"/>
              <a:gd name="T58" fmla="*/ 236 w 695"/>
              <a:gd name="T59" fmla="*/ 446 h 727"/>
              <a:gd name="T60" fmla="*/ 232 w 695"/>
              <a:gd name="T61" fmla="*/ 545 h 727"/>
              <a:gd name="T62" fmla="*/ 361 w 695"/>
              <a:gd name="T63" fmla="*/ 512 h 727"/>
              <a:gd name="T64" fmla="*/ 533 w 695"/>
              <a:gd name="T65" fmla="*/ 148 h 727"/>
              <a:gd name="T66" fmla="*/ 685 w 695"/>
              <a:gd name="T67" fmla="*/ 140 h 727"/>
              <a:gd name="T68" fmla="*/ 637 w 695"/>
              <a:gd name="T69" fmla="*/ 93 h 727"/>
              <a:gd name="T70" fmla="*/ 626 w 695"/>
              <a:gd name="T71" fmla="*/ 84 h 727"/>
              <a:gd name="T72" fmla="*/ 613 w 695"/>
              <a:gd name="T73" fmla="*/ 82 h 727"/>
              <a:gd name="T74" fmla="*/ 600 w 695"/>
              <a:gd name="T75" fmla="*/ 84 h 727"/>
              <a:gd name="T76" fmla="*/ 589 w 695"/>
              <a:gd name="T77" fmla="*/ 93 h 727"/>
              <a:gd name="T78" fmla="*/ 658 w 695"/>
              <a:gd name="T79" fmla="*/ 214 h 727"/>
              <a:gd name="T80" fmla="*/ 685 w 695"/>
              <a:gd name="T81" fmla="*/ 188 h 727"/>
              <a:gd name="T82" fmla="*/ 692 w 695"/>
              <a:gd name="T83" fmla="*/ 177 h 727"/>
              <a:gd name="T84" fmla="*/ 695 w 695"/>
              <a:gd name="T85" fmla="*/ 164 h 727"/>
              <a:gd name="T86" fmla="*/ 692 w 695"/>
              <a:gd name="T87" fmla="*/ 152 h 727"/>
              <a:gd name="T88" fmla="*/ 685 w 695"/>
              <a:gd name="T89" fmla="*/ 140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5" h="727">
                <a:moveTo>
                  <a:pt x="117" y="578"/>
                </a:moveTo>
                <a:lnTo>
                  <a:pt x="199" y="578"/>
                </a:lnTo>
                <a:lnTo>
                  <a:pt x="199" y="545"/>
                </a:lnTo>
                <a:lnTo>
                  <a:pt x="117" y="545"/>
                </a:lnTo>
                <a:lnTo>
                  <a:pt x="117" y="578"/>
                </a:lnTo>
                <a:close/>
                <a:moveTo>
                  <a:pt x="199" y="424"/>
                </a:moveTo>
                <a:lnTo>
                  <a:pt x="211" y="412"/>
                </a:lnTo>
                <a:lnTo>
                  <a:pt x="117" y="412"/>
                </a:lnTo>
                <a:lnTo>
                  <a:pt x="117" y="446"/>
                </a:lnTo>
                <a:lnTo>
                  <a:pt x="199" y="446"/>
                </a:lnTo>
                <a:lnTo>
                  <a:pt x="199" y="424"/>
                </a:lnTo>
                <a:close/>
                <a:moveTo>
                  <a:pt x="343" y="280"/>
                </a:moveTo>
                <a:lnTo>
                  <a:pt x="117" y="280"/>
                </a:lnTo>
                <a:lnTo>
                  <a:pt x="117" y="314"/>
                </a:lnTo>
                <a:lnTo>
                  <a:pt x="309" y="314"/>
                </a:lnTo>
                <a:lnTo>
                  <a:pt x="343" y="280"/>
                </a:lnTo>
                <a:close/>
                <a:moveTo>
                  <a:pt x="199" y="478"/>
                </a:moveTo>
                <a:lnTo>
                  <a:pt x="117" y="478"/>
                </a:lnTo>
                <a:lnTo>
                  <a:pt x="117" y="512"/>
                </a:lnTo>
                <a:lnTo>
                  <a:pt x="199" y="512"/>
                </a:lnTo>
                <a:lnTo>
                  <a:pt x="199" y="478"/>
                </a:lnTo>
                <a:close/>
                <a:moveTo>
                  <a:pt x="563" y="545"/>
                </a:moveTo>
                <a:lnTo>
                  <a:pt x="414" y="545"/>
                </a:lnTo>
                <a:lnTo>
                  <a:pt x="414" y="694"/>
                </a:lnTo>
                <a:lnTo>
                  <a:pt x="34" y="694"/>
                </a:lnTo>
                <a:lnTo>
                  <a:pt x="34" y="33"/>
                </a:lnTo>
                <a:lnTo>
                  <a:pt x="563" y="33"/>
                </a:lnTo>
                <a:lnTo>
                  <a:pt x="563" y="61"/>
                </a:lnTo>
                <a:lnTo>
                  <a:pt x="563" y="61"/>
                </a:lnTo>
                <a:lnTo>
                  <a:pt x="570" y="55"/>
                </a:lnTo>
                <a:lnTo>
                  <a:pt x="578" y="51"/>
                </a:lnTo>
                <a:lnTo>
                  <a:pt x="587" y="46"/>
                </a:lnTo>
                <a:lnTo>
                  <a:pt x="595" y="43"/>
                </a:lnTo>
                <a:lnTo>
                  <a:pt x="595" y="0"/>
                </a:lnTo>
                <a:lnTo>
                  <a:pt x="0" y="0"/>
                </a:lnTo>
                <a:lnTo>
                  <a:pt x="0" y="727"/>
                </a:lnTo>
                <a:lnTo>
                  <a:pt x="430" y="727"/>
                </a:lnTo>
                <a:lnTo>
                  <a:pt x="595" y="561"/>
                </a:lnTo>
                <a:lnTo>
                  <a:pt x="595" y="335"/>
                </a:lnTo>
                <a:lnTo>
                  <a:pt x="563" y="368"/>
                </a:lnTo>
                <a:lnTo>
                  <a:pt x="563" y="545"/>
                </a:lnTo>
                <a:close/>
                <a:moveTo>
                  <a:pt x="409" y="214"/>
                </a:moveTo>
                <a:lnTo>
                  <a:pt x="117" y="214"/>
                </a:lnTo>
                <a:lnTo>
                  <a:pt x="117" y="248"/>
                </a:lnTo>
                <a:lnTo>
                  <a:pt x="375" y="248"/>
                </a:lnTo>
                <a:lnTo>
                  <a:pt x="409" y="214"/>
                </a:lnTo>
                <a:close/>
                <a:moveTo>
                  <a:pt x="117" y="346"/>
                </a:moveTo>
                <a:lnTo>
                  <a:pt x="117" y="380"/>
                </a:lnTo>
                <a:lnTo>
                  <a:pt x="243" y="380"/>
                </a:lnTo>
                <a:lnTo>
                  <a:pt x="277" y="346"/>
                </a:lnTo>
                <a:lnTo>
                  <a:pt x="117" y="346"/>
                </a:lnTo>
                <a:close/>
                <a:moveTo>
                  <a:pt x="475" y="148"/>
                </a:moveTo>
                <a:lnTo>
                  <a:pt x="183" y="148"/>
                </a:lnTo>
                <a:lnTo>
                  <a:pt x="183" y="182"/>
                </a:lnTo>
                <a:lnTo>
                  <a:pt x="441" y="182"/>
                </a:lnTo>
                <a:lnTo>
                  <a:pt x="475" y="148"/>
                </a:lnTo>
                <a:close/>
                <a:moveTo>
                  <a:pt x="232" y="545"/>
                </a:moveTo>
                <a:lnTo>
                  <a:pt x="327" y="545"/>
                </a:lnTo>
                <a:lnTo>
                  <a:pt x="331" y="541"/>
                </a:lnTo>
                <a:lnTo>
                  <a:pt x="236" y="446"/>
                </a:lnTo>
                <a:lnTo>
                  <a:pt x="232" y="450"/>
                </a:lnTo>
                <a:lnTo>
                  <a:pt x="232" y="545"/>
                </a:lnTo>
                <a:close/>
                <a:moveTo>
                  <a:pt x="265" y="417"/>
                </a:moveTo>
                <a:lnTo>
                  <a:pt x="361" y="512"/>
                </a:lnTo>
                <a:lnTo>
                  <a:pt x="629" y="244"/>
                </a:lnTo>
                <a:lnTo>
                  <a:pt x="533" y="148"/>
                </a:lnTo>
                <a:lnTo>
                  <a:pt x="265" y="417"/>
                </a:lnTo>
                <a:close/>
                <a:moveTo>
                  <a:pt x="685" y="140"/>
                </a:moveTo>
                <a:lnTo>
                  <a:pt x="637" y="93"/>
                </a:lnTo>
                <a:lnTo>
                  <a:pt x="637" y="93"/>
                </a:lnTo>
                <a:lnTo>
                  <a:pt x="631" y="88"/>
                </a:lnTo>
                <a:lnTo>
                  <a:pt x="626" y="84"/>
                </a:lnTo>
                <a:lnTo>
                  <a:pt x="619" y="83"/>
                </a:lnTo>
                <a:lnTo>
                  <a:pt x="613" y="82"/>
                </a:lnTo>
                <a:lnTo>
                  <a:pt x="607" y="83"/>
                </a:lnTo>
                <a:lnTo>
                  <a:pt x="600" y="84"/>
                </a:lnTo>
                <a:lnTo>
                  <a:pt x="595" y="88"/>
                </a:lnTo>
                <a:lnTo>
                  <a:pt x="589" y="93"/>
                </a:lnTo>
                <a:lnTo>
                  <a:pt x="563" y="119"/>
                </a:lnTo>
                <a:lnTo>
                  <a:pt x="658" y="214"/>
                </a:lnTo>
                <a:lnTo>
                  <a:pt x="685" y="188"/>
                </a:lnTo>
                <a:lnTo>
                  <a:pt x="685" y="188"/>
                </a:lnTo>
                <a:lnTo>
                  <a:pt x="689" y="183"/>
                </a:lnTo>
                <a:lnTo>
                  <a:pt x="692" y="177"/>
                </a:lnTo>
                <a:lnTo>
                  <a:pt x="694" y="170"/>
                </a:lnTo>
                <a:lnTo>
                  <a:pt x="695" y="164"/>
                </a:lnTo>
                <a:lnTo>
                  <a:pt x="694" y="158"/>
                </a:lnTo>
                <a:lnTo>
                  <a:pt x="692" y="152"/>
                </a:lnTo>
                <a:lnTo>
                  <a:pt x="689" y="146"/>
                </a:lnTo>
                <a:lnTo>
                  <a:pt x="685" y="140"/>
                </a:lnTo>
                <a:lnTo>
                  <a:pt x="685" y="140"/>
                </a:lnTo>
                <a:close/>
              </a:path>
            </a:pathLst>
          </a:custGeom>
          <a:solidFill>
            <a:schemeClr val="tx1">
              <a:lumMod val="65000"/>
              <a:lumOff val="35000"/>
            </a:schemeClr>
          </a:solidFill>
          <a:ln>
            <a:noFill/>
          </a:ln>
          <a:extLst/>
        </p:spPr>
        <p:txBody>
          <a:bodyPr vert="horz" wrap="square" lIns="80661" tIns="40330" rIns="80661" bIns="40330" numCol="1" anchor="t" anchorCtr="0" compatLnSpc="1">
            <a:prstTxWarp prst="textNoShape">
              <a:avLst/>
            </a:prstTxWarp>
          </a:bodyPr>
          <a:lstStyle/>
          <a:p>
            <a:endParaRPr lang="en-GB" sz="1050" dirty="0">
              <a:solidFill>
                <a:prstClr val="black"/>
              </a:solidFill>
              <a:latin typeface="Georgia"/>
              <a:sym typeface="Arial"/>
            </a:endParaRPr>
          </a:p>
        </p:txBody>
      </p:sp>
      <p:sp>
        <p:nvSpPr>
          <p:cNvPr id="10" name="Pentagon 9"/>
          <p:cNvSpPr>
            <a:spLocks/>
          </p:cNvSpPr>
          <p:nvPr>
            <p:custDataLst>
              <p:tags r:id="rId3"/>
            </p:custDataLst>
          </p:nvPr>
        </p:nvSpPr>
        <p:spPr bwMode="blackWhite">
          <a:xfrm>
            <a:off x="1902238" y="2460141"/>
            <a:ext cx="2060111" cy="3069878"/>
          </a:xfrm>
          <a:prstGeom prst="homePlate">
            <a:avLst>
              <a:gd name="adj" fmla="val 12511"/>
            </a:avLst>
          </a:prstGeom>
          <a:solidFill>
            <a:schemeClr val="bg1"/>
          </a:solidFill>
          <a:ln w="9525">
            <a:solidFill>
              <a:schemeClr val="bg1">
                <a:lumMod val="75000"/>
              </a:schemeClr>
            </a:solidFill>
            <a:round/>
            <a:headEnd/>
            <a:tailEnd/>
          </a:ln>
          <a:effectLst/>
        </p:spPr>
        <p:txBody>
          <a:bodyPr wrap="square" lIns="63512" tIns="43050" rIns="63512" bIns="43050" anchor="ctr"/>
          <a:lstStyle/>
          <a:p>
            <a:pPr marL="201656" indent="-201656" fontAlgn="t">
              <a:spcBef>
                <a:spcPts val="529"/>
              </a:spcBef>
              <a:buFont typeface="Arial" panose="020B0604020202020204" pitchFamily="34" charset="0"/>
              <a:buChar char="•"/>
            </a:pPr>
            <a:endParaRPr lang="en-GB" sz="1050" dirty="0">
              <a:solidFill>
                <a:srgbClr val="000000"/>
              </a:solidFill>
              <a:latin typeface="Georgia"/>
              <a:ea typeface="Verdana" pitchFamily="34" charset="0"/>
              <a:cs typeface="Arial" panose="020B0604020202020204" pitchFamily="34" charset="0"/>
            </a:endParaRPr>
          </a:p>
        </p:txBody>
      </p:sp>
      <p:grpSp>
        <p:nvGrpSpPr>
          <p:cNvPr id="65" name="Group 64"/>
          <p:cNvGrpSpPr/>
          <p:nvPr/>
        </p:nvGrpSpPr>
        <p:grpSpPr>
          <a:xfrm>
            <a:off x="1968459" y="2554608"/>
            <a:ext cx="1891938" cy="2880947"/>
            <a:chOff x="1252555" y="2115937"/>
            <a:chExt cx="1662071" cy="3511459"/>
          </a:xfrm>
        </p:grpSpPr>
        <p:sp>
          <p:nvSpPr>
            <p:cNvPr id="66" name="Pentagon 31"/>
            <p:cNvSpPr/>
            <p:nvPr/>
          </p:nvSpPr>
          <p:spPr>
            <a:xfrm>
              <a:off x="1258628" y="2115937"/>
              <a:ext cx="1512000" cy="504000"/>
            </a:xfrm>
            <a:custGeom>
              <a:avLst/>
              <a:gdLst>
                <a:gd name="connsiteX0" fmla="*/ 0 w 3254011"/>
                <a:gd name="connsiteY0" fmla="*/ 0 h 775212"/>
                <a:gd name="connsiteX1" fmla="*/ 3106433 w 3254011"/>
                <a:gd name="connsiteY1" fmla="*/ 5860 h 775212"/>
                <a:gd name="connsiteX2" fmla="*/ 3254011 w 3254011"/>
                <a:gd name="connsiteY2" fmla="*/ 775212 h 775212"/>
                <a:gd name="connsiteX3" fmla="*/ 0 w 3254011"/>
                <a:gd name="connsiteY3" fmla="*/ 775212 h 775212"/>
                <a:gd name="connsiteX4" fmla="*/ 0 w 3254011"/>
                <a:gd name="connsiteY4" fmla="*/ 0 h 775212"/>
                <a:gd name="connsiteX0" fmla="*/ 0 w 3254011"/>
                <a:gd name="connsiteY0" fmla="*/ 0 h 775212"/>
                <a:gd name="connsiteX1" fmla="*/ 3131032 w 3254011"/>
                <a:gd name="connsiteY1" fmla="*/ 5860 h 775212"/>
                <a:gd name="connsiteX2" fmla="*/ 3254011 w 3254011"/>
                <a:gd name="connsiteY2" fmla="*/ 775212 h 775212"/>
                <a:gd name="connsiteX3" fmla="*/ 0 w 3254011"/>
                <a:gd name="connsiteY3" fmla="*/ 775212 h 775212"/>
                <a:gd name="connsiteX4" fmla="*/ 0 w 3254011"/>
                <a:gd name="connsiteY4" fmla="*/ 0 h 775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4011" h="775212">
                  <a:moveTo>
                    <a:pt x="0" y="0"/>
                  </a:moveTo>
                  <a:lnTo>
                    <a:pt x="3131032" y="5860"/>
                  </a:lnTo>
                  <a:lnTo>
                    <a:pt x="3254011" y="775212"/>
                  </a:lnTo>
                  <a:lnTo>
                    <a:pt x="0" y="775212"/>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3512" rIns="63512" rtlCol="0" anchor="ctr"/>
            <a:lstStyle/>
            <a:p>
              <a:r>
                <a:rPr lang="en-GB" sz="1050" b="1" dirty="0">
                  <a:solidFill>
                    <a:schemeClr val="tx1">
                      <a:lumMod val="75000"/>
                      <a:lumOff val="25000"/>
                    </a:schemeClr>
                  </a:solidFill>
                  <a:latin typeface="Georgia"/>
                  <a:cs typeface="Arial" panose="020B0604020202020204" pitchFamily="34" charset="0"/>
                </a:rPr>
                <a:t>CRM </a:t>
              </a:r>
              <a:br>
                <a:rPr lang="en-GB" sz="1050" b="1" dirty="0">
                  <a:solidFill>
                    <a:schemeClr val="tx1">
                      <a:lumMod val="75000"/>
                      <a:lumOff val="25000"/>
                    </a:schemeClr>
                  </a:solidFill>
                  <a:latin typeface="Georgia"/>
                  <a:cs typeface="Arial" panose="020B0604020202020204" pitchFamily="34" charset="0"/>
                </a:rPr>
              </a:br>
              <a:r>
                <a:rPr lang="en-GB" sz="1050" b="1" dirty="0">
                  <a:solidFill>
                    <a:schemeClr val="tx1">
                      <a:lumMod val="75000"/>
                      <a:lumOff val="25000"/>
                    </a:schemeClr>
                  </a:solidFill>
                  <a:latin typeface="Georgia"/>
                  <a:cs typeface="Arial" panose="020B0604020202020204" pitchFamily="34" charset="0"/>
                </a:rPr>
                <a:t>(automatic)</a:t>
              </a:r>
            </a:p>
          </p:txBody>
        </p:sp>
        <p:sp>
          <p:nvSpPr>
            <p:cNvPr id="67" name="Pentagon 31"/>
            <p:cNvSpPr/>
            <p:nvPr/>
          </p:nvSpPr>
          <p:spPr>
            <a:xfrm>
              <a:off x="1252555" y="2711290"/>
              <a:ext cx="1561345" cy="504000"/>
            </a:xfrm>
            <a:custGeom>
              <a:avLst/>
              <a:gdLst>
                <a:gd name="connsiteX0" fmla="*/ 0 w 3254011"/>
                <a:gd name="connsiteY0" fmla="*/ 0 h 775212"/>
                <a:gd name="connsiteX1" fmla="*/ 3106433 w 3254011"/>
                <a:gd name="connsiteY1" fmla="*/ 5860 h 775212"/>
                <a:gd name="connsiteX2" fmla="*/ 3254011 w 3254011"/>
                <a:gd name="connsiteY2" fmla="*/ 775212 h 775212"/>
                <a:gd name="connsiteX3" fmla="*/ 0 w 3254011"/>
                <a:gd name="connsiteY3" fmla="*/ 775212 h 775212"/>
                <a:gd name="connsiteX4" fmla="*/ 0 w 3254011"/>
                <a:gd name="connsiteY4" fmla="*/ 0 h 775212"/>
                <a:gd name="connsiteX0" fmla="*/ 0 w 3254011"/>
                <a:gd name="connsiteY0" fmla="*/ 0 h 775212"/>
                <a:gd name="connsiteX1" fmla="*/ 3131032 w 3254011"/>
                <a:gd name="connsiteY1" fmla="*/ 5860 h 775212"/>
                <a:gd name="connsiteX2" fmla="*/ 3254011 w 3254011"/>
                <a:gd name="connsiteY2" fmla="*/ 775212 h 775212"/>
                <a:gd name="connsiteX3" fmla="*/ 0 w 3254011"/>
                <a:gd name="connsiteY3" fmla="*/ 775212 h 775212"/>
                <a:gd name="connsiteX4" fmla="*/ 0 w 3254011"/>
                <a:gd name="connsiteY4" fmla="*/ 0 h 775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4011" h="775212">
                  <a:moveTo>
                    <a:pt x="0" y="0"/>
                  </a:moveTo>
                  <a:lnTo>
                    <a:pt x="3131032" y="5860"/>
                  </a:lnTo>
                  <a:lnTo>
                    <a:pt x="3254011" y="775212"/>
                  </a:lnTo>
                  <a:lnTo>
                    <a:pt x="0" y="775212"/>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3512" rIns="63512" rtlCol="0" anchor="ctr"/>
            <a:lstStyle/>
            <a:p>
              <a:r>
                <a:rPr lang="en-GB" sz="1050" b="1" dirty="0">
                  <a:solidFill>
                    <a:schemeClr val="tx1">
                      <a:lumMod val="75000"/>
                      <a:lumOff val="25000"/>
                    </a:schemeClr>
                  </a:solidFill>
                  <a:latin typeface="Georgia"/>
                  <a:cs typeface="Arial" panose="020B0604020202020204" pitchFamily="34" charset="0"/>
                </a:rPr>
                <a:t>Branch</a:t>
              </a:r>
            </a:p>
          </p:txBody>
        </p:sp>
        <p:sp>
          <p:nvSpPr>
            <p:cNvPr id="68" name="Pentagon 31"/>
            <p:cNvSpPr/>
            <p:nvPr/>
          </p:nvSpPr>
          <p:spPr>
            <a:xfrm>
              <a:off x="1258626" y="3306643"/>
              <a:ext cx="1656000" cy="504000"/>
            </a:xfrm>
            <a:custGeom>
              <a:avLst/>
              <a:gdLst>
                <a:gd name="connsiteX0" fmla="*/ 0 w 3254011"/>
                <a:gd name="connsiteY0" fmla="*/ 0 h 775212"/>
                <a:gd name="connsiteX1" fmla="*/ 3106433 w 3254011"/>
                <a:gd name="connsiteY1" fmla="*/ 5860 h 775212"/>
                <a:gd name="connsiteX2" fmla="*/ 3254011 w 3254011"/>
                <a:gd name="connsiteY2" fmla="*/ 775212 h 775212"/>
                <a:gd name="connsiteX3" fmla="*/ 0 w 3254011"/>
                <a:gd name="connsiteY3" fmla="*/ 775212 h 775212"/>
                <a:gd name="connsiteX4" fmla="*/ 0 w 3254011"/>
                <a:gd name="connsiteY4" fmla="*/ 0 h 775212"/>
                <a:gd name="connsiteX0" fmla="*/ 0 w 3254011"/>
                <a:gd name="connsiteY0" fmla="*/ 0 h 775212"/>
                <a:gd name="connsiteX1" fmla="*/ 3131032 w 3254011"/>
                <a:gd name="connsiteY1" fmla="*/ 5860 h 775212"/>
                <a:gd name="connsiteX2" fmla="*/ 3254011 w 3254011"/>
                <a:gd name="connsiteY2" fmla="*/ 775212 h 775212"/>
                <a:gd name="connsiteX3" fmla="*/ 0 w 3254011"/>
                <a:gd name="connsiteY3" fmla="*/ 775212 h 775212"/>
                <a:gd name="connsiteX4" fmla="*/ 0 w 3254011"/>
                <a:gd name="connsiteY4" fmla="*/ 0 h 775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4011" h="775212">
                  <a:moveTo>
                    <a:pt x="0" y="0"/>
                  </a:moveTo>
                  <a:lnTo>
                    <a:pt x="3131032" y="5860"/>
                  </a:lnTo>
                  <a:lnTo>
                    <a:pt x="3254011" y="775212"/>
                  </a:lnTo>
                  <a:lnTo>
                    <a:pt x="0" y="775212"/>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3512" rIns="63512" rtlCol="0" anchor="ctr"/>
            <a:lstStyle/>
            <a:p>
              <a:r>
                <a:rPr lang="en-GB" sz="1050" b="1" dirty="0">
                  <a:solidFill>
                    <a:schemeClr val="tx1">
                      <a:lumMod val="75000"/>
                      <a:lumOff val="25000"/>
                    </a:schemeClr>
                  </a:solidFill>
                  <a:latin typeface="Georgia"/>
                  <a:cs typeface="Arial" panose="020B0604020202020204" pitchFamily="34" charset="0"/>
                </a:rPr>
                <a:t>Call Center </a:t>
              </a:r>
            </a:p>
          </p:txBody>
        </p:sp>
        <p:sp>
          <p:nvSpPr>
            <p:cNvPr id="69" name="Pentagon 11"/>
            <p:cNvSpPr/>
            <p:nvPr/>
          </p:nvSpPr>
          <p:spPr>
            <a:xfrm>
              <a:off x="1258628" y="5113164"/>
              <a:ext cx="1512000" cy="514232"/>
            </a:xfrm>
            <a:custGeom>
              <a:avLst/>
              <a:gdLst>
                <a:gd name="connsiteX0" fmla="*/ 0 w 3254011"/>
                <a:gd name="connsiteY0" fmla="*/ 0 h 775212"/>
                <a:gd name="connsiteX1" fmla="*/ 3254011 w 3254011"/>
                <a:gd name="connsiteY1" fmla="*/ 0 h 775212"/>
                <a:gd name="connsiteX2" fmla="*/ 3134497 w 3254011"/>
                <a:gd name="connsiteY2" fmla="*/ 775212 h 775212"/>
                <a:gd name="connsiteX3" fmla="*/ 0 w 3254011"/>
                <a:gd name="connsiteY3" fmla="*/ 775212 h 775212"/>
                <a:gd name="connsiteX4" fmla="*/ 0 w 3254011"/>
                <a:gd name="connsiteY4" fmla="*/ 0 h 775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4011" h="775212">
                  <a:moveTo>
                    <a:pt x="0" y="0"/>
                  </a:moveTo>
                  <a:lnTo>
                    <a:pt x="3254011" y="0"/>
                  </a:lnTo>
                  <a:lnTo>
                    <a:pt x="3134497" y="775212"/>
                  </a:lnTo>
                  <a:lnTo>
                    <a:pt x="0" y="775212"/>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3512" rIns="63512" rtlCol="0" anchor="ctr"/>
            <a:lstStyle/>
            <a:p>
              <a:r>
                <a:rPr lang="en-GB" sz="1050" b="1" dirty="0">
                  <a:solidFill>
                    <a:schemeClr val="tx1">
                      <a:lumMod val="75000"/>
                      <a:lumOff val="25000"/>
                    </a:schemeClr>
                  </a:solidFill>
                  <a:latin typeface="Georgia"/>
                  <a:cs typeface="Arial" panose="020B0604020202020204" pitchFamily="34" charset="0"/>
                </a:rPr>
                <a:t>DPOB</a:t>
              </a:r>
            </a:p>
          </p:txBody>
        </p:sp>
        <p:sp>
          <p:nvSpPr>
            <p:cNvPr id="70" name="Pentagon 11"/>
            <p:cNvSpPr/>
            <p:nvPr/>
          </p:nvSpPr>
          <p:spPr>
            <a:xfrm>
              <a:off x="1258627" y="4507581"/>
              <a:ext cx="1561345" cy="514232"/>
            </a:xfrm>
            <a:custGeom>
              <a:avLst/>
              <a:gdLst>
                <a:gd name="connsiteX0" fmla="*/ 0 w 3254011"/>
                <a:gd name="connsiteY0" fmla="*/ 0 h 775212"/>
                <a:gd name="connsiteX1" fmla="*/ 3254011 w 3254011"/>
                <a:gd name="connsiteY1" fmla="*/ 0 h 775212"/>
                <a:gd name="connsiteX2" fmla="*/ 3134497 w 3254011"/>
                <a:gd name="connsiteY2" fmla="*/ 775212 h 775212"/>
                <a:gd name="connsiteX3" fmla="*/ 0 w 3254011"/>
                <a:gd name="connsiteY3" fmla="*/ 775212 h 775212"/>
                <a:gd name="connsiteX4" fmla="*/ 0 w 3254011"/>
                <a:gd name="connsiteY4" fmla="*/ 0 h 775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4011" h="775212">
                  <a:moveTo>
                    <a:pt x="0" y="0"/>
                  </a:moveTo>
                  <a:lnTo>
                    <a:pt x="3254011" y="0"/>
                  </a:lnTo>
                  <a:lnTo>
                    <a:pt x="3134497" y="775212"/>
                  </a:lnTo>
                  <a:lnTo>
                    <a:pt x="0" y="775212"/>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3512" rIns="63512" rtlCol="0" anchor="ctr"/>
            <a:lstStyle/>
            <a:p>
              <a:r>
                <a:rPr lang="en-GB" sz="1050" b="1" dirty="0">
                  <a:solidFill>
                    <a:schemeClr val="tx1">
                      <a:lumMod val="75000"/>
                      <a:lumOff val="25000"/>
                    </a:schemeClr>
                  </a:solidFill>
                  <a:latin typeface="Georgia"/>
                  <a:cs typeface="Arial" panose="020B0604020202020204" pitchFamily="34" charset="0"/>
                </a:rPr>
                <a:t>Complaints </a:t>
              </a:r>
              <a:br>
                <a:rPr lang="en-GB" sz="1050" b="1" dirty="0">
                  <a:solidFill>
                    <a:schemeClr val="tx1">
                      <a:lumMod val="75000"/>
                      <a:lumOff val="25000"/>
                    </a:schemeClr>
                  </a:solidFill>
                  <a:latin typeface="Georgia"/>
                  <a:cs typeface="Arial" panose="020B0604020202020204" pitchFamily="34" charset="0"/>
                </a:rPr>
              </a:br>
              <a:r>
                <a:rPr lang="en-GB" sz="1050" b="1" dirty="0">
                  <a:solidFill>
                    <a:schemeClr val="tx1">
                      <a:lumMod val="75000"/>
                      <a:lumOff val="25000"/>
                    </a:schemeClr>
                  </a:solidFill>
                  <a:latin typeface="Georgia"/>
                  <a:cs typeface="Arial" panose="020B0604020202020204" pitchFamily="34" charset="0"/>
                </a:rPr>
                <a:t>Dept.</a:t>
              </a:r>
            </a:p>
          </p:txBody>
        </p:sp>
        <p:sp>
          <p:nvSpPr>
            <p:cNvPr id="71" name="Pentagon 11"/>
            <p:cNvSpPr/>
            <p:nvPr/>
          </p:nvSpPr>
          <p:spPr>
            <a:xfrm>
              <a:off x="1254766" y="3901996"/>
              <a:ext cx="1656000" cy="514232"/>
            </a:xfrm>
            <a:custGeom>
              <a:avLst/>
              <a:gdLst>
                <a:gd name="connsiteX0" fmla="*/ 0 w 3254011"/>
                <a:gd name="connsiteY0" fmla="*/ 0 h 775212"/>
                <a:gd name="connsiteX1" fmla="*/ 3254011 w 3254011"/>
                <a:gd name="connsiteY1" fmla="*/ 0 h 775212"/>
                <a:gd name="connsiteX2" fmla="*/ 3134497 w 3254011"/>
                <a:gd name="connsiteY2" fmla="*/ 775212 h 775212"/>
                <a:gd name="connsiteX3" fmla="*/ 0 w 3254011"/>
                <a:gd name="connsiteY3" fmla="*/ 775212 h 775212"/>
                <a:gd name="connsiteX4" fmla="*/ 0 w 3254011"/>
                <a:gd name="connsiteY4" fmla="*/ 0 h 775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4011" h="775212">
                  <a:moveTo>
                    <a:pt x="0" y="0"/>
                  </a:moveTo>
                  <a:lnTo>
                    <a:pt x="3254011" y="0"/>
                  </a:lnTo>
                  <a:lnTo>
                    <a:pt x="3134497" y="775212"/>
                  </a:lnTo>
                  <a:lnTo>
                    <a:pt x="0" y="775212"/>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3512" rIns="63512" rtlCol="0" anchor="ctr"/>
            <a:lstStyle/>
            <a:p>
              <a:r>
                <a:rPr lang="en-GB" sz="1050" b="1" dirty="0">
                  <a:solidFill>
                    <a:schemeClr val="tx1">
                      <a:lumMod val="75000"/>
                      <a:lumOff val="25000"/>
                    </a:schemeClr>
                  </a:solidFill>
                  <a:latin typeface="Georgia"/>
                  <a:cs typeface="Arial" panose="020B0604020202020204" pitchFamily="34" charset="0"/>
                </a:rPr>
                <a:t>E-banking</a:t>
              </a:r>
            </a:p>
          </p:txBody>
        </p:sp>
      </p:grpSp>
      <p:sp>
        <p:nvSpPr>
          <p:cNvPr id="72" name="Freeform 4831"/>
          <p:cNvSpPr>
            <a:spLocks noEditPoints="1"/>
          </p:cNvSpPr>
          <p:nvPr/>
        </p:nvSpPr>
        <p:spPr bwMode="auto">
          <a:xfrm>
            <a:off x="3216898" y="2657985"/>
            <a:ext cx="348625" cy="187610"/>
          </a:xfrm>
          <a:custGeom>
            <a:avLst/>
            <a:gdLst>
              <a:gd name="T0" fmla="*/ 300 w 404"/>
              <a:gd name="T1" fmla="*/ 166 h 218"/>
              <a:gd name="T2" fmla="*/ 288 w 404"/>
              <a:gd name="T3" fmla="*/ 172 h 218"/>
              <a:gd name="T4" fmla="*/ 272 w 404"/>
              <a:gd name="T5" fmla="*/ 184 h 218"/>
              <a:gd name="T6" fmla="*/ 252 w 404"/>
              <a:gd name="T7" fmla="*/ 170 h 218"/>
              <a:gd name="T8" fmla="*/ 244 w 404"/>
              <a:gd name="T9" fmla="*/ 186 h 218"/>
              <a:gd name="T10" fmla="*/ 232 w 404"/>
              <a:gd name="T11" fmla="*/ 188 h 218"/>
              <a:gd name="T12" fmla="*/ 226 w 404"/>
              <a:gd name="T13" fmla="*/ 188 h 218"/>
              <a:gd name="T14" fmla="*/ 216 w 404"/>
              <a:gd name="T15" fmla="*/ 166 h 218"/>
              <a:gd name="T16" fmla="*/ 192 w 404"/>
              <a:gd name="T17" fmla="*/ 154 h 218"/>
              <a:gd name="T18" fmla="*/ 178 w 404"/>
              <a:gd name="T19" fmla="*/ 142 h 218"/>
              <a:gd name="T20" fmla="*/ 160 w 404"/>
              <a:gd name="T21" fmla="*/ 138 h 218"/>
              <a:gd name="T22" fmla="*/ 134 w 404"/>
              <a:gd name="T23" fmla="*/ 120 h 218"/>
              <a:gd name="T24" fmla="*/ 106 w 404"/>
              <a:gd name="T25" fmla="*/ 136 h 218"/>
              <a:gd name="T26" fmla="*/ 74 w 404"/>
              <a:gd name="T27" fmla="*/ 124 h 218"/>
              <a:gd name="T28" fmla="*/ 94 w 404"/>
              <a:gd name="T29" fmla="*/ 42 h 218"/>
              <a:gd name="T30" fmla="*/ 138 w 404"/>
              <a:gd name="T31" fmla="*/ 38 h 218"/>
              <a:gd name="T32" fmla="*/ 134 w 404"/>
              <a:gd name="T33" fmla="*/ 66 h 218"/>
              <a:gd name="T34" fmla="*/ 150 w 404"/>
              <a:gd name="T35" fmla="*/ 88 h 218"/>
              <a:gd name="T36" fmla="*/ 178 w 404"/>
              <a:gd name="T37" fmla="*/ 92 h 218"/>
              <a:gd name="T38" fmla="*/ 288 w 404"/>
              <a:gd name="T39" fmla="*/ 92 h 218"/>
              <a:gd name="T40" fmla="*/ 294 w 404"/>
              <a:gd name="T41" fmla="*/ 100 h 218"/>
              <a:gd name="T42" fmla="*/ 320 w 404"/>
              <a:gd name="T43" fmla="*/ 144 h 218"/>
              <a:gd name="T44" fmla="*/ 134 w 404"/>
              <a:gd name="T45" fmla="*/ 132 h 218"/>
              <a:gd name="T46" fmla="*/ 118 w 404"/>
              <a:gd name="T47" fmla="*/ 142 h 218"/>
              <a:gd name="T48" fmla="*/ 102 w 404"/>
              <a:gd name="T49" fmla="*/ 190 h 218"/>
              <a:gd name="T50" fmla="*/ 118 w 404"/>
              <a:gd name="T51" fmla="*/ 198 h 218"/>
              <a:gd name="T52" fmla="*/ 130 w 404"/>
              <a:gd name="T53" fmla="*/ 204 h 218"/>
              <a:gd name="T54" fmla="*/ 146 w 404"/>
              <a:gd name="T55" fmla="*/ 214 h 218"/>
              <a:gd name="T56" fmla="*/ 162 w 404"/>
              <a:gd name="T57" fmla="*/ 204 h 218"/>
              <a:gd name="T58" fmla="*/ 174 w 404"/>
              <a:gd name="T59" fmla="*/ 216 h 218"/>
              <a:gd name="T60" fmla="*/ 188 w 404"/>
              <a:gd name="T61" fmla="*/ 218 h 218"/>
              <a:gd name="T62" fmla="*/ 208 w 404"/>
              <a:gd name="T63" fmla="*/ 194 h 218"/>
              <a:gd name="T64" fmla="*/ 202 w 404"/>
              <a:gd name="T65" fmla="*/ 168 h 218"/>
              <a:gd name="T66" fmla="*/ 182 w 404"/>
              <a:gd name="T67" fmla="*/ 170 h 218"/>
              <a:gd name="T68" fmla="*/ 172 w 404"/>
              <a:gd name="T69" fmla="*/ 152 h 218"/>
              <a:gd name="T70" fmla="*/ 156 w 404"/>
              <a:gd name="T71" fmla="*/ 150 h 218"/>
              <a:gd name="T72" fmla="*/ 146 w 404"/>
              <a:gd name="T73" fmla="*/ 138 h 218"/>
              <a:gd name="T74" fmla="*/ 378 w 404"/>
              <a:gd name="T75" fmla="*/ 0 h 218"/>
              <a:gd name="T76" fmla="*/ 394 w 404"/>
              <a:gd name="T77" fmla="*/ 160 h 218"/>
              <a:gd name="T78" fmla="*/ 402 w 404"/>
              <a:gd name="T79" fmla="*/ 70 h 218"/>
              <a:gd name="T80" fmla="*/ 26 w 404"/>
              <a:gd name="T81" fmla="*/ 0 h 218"/>
              <a:gd name="T82" fmla="*/ 0 w 404"/>
              <a:gd name="T83" fmla="*/ 96 h 218"/>
              <a:gd name="T84" fmla="*/ 18 w 404"/>
              <a:gd name="T85" fmla="*/ 178 h 218"/>
              <a:gd name="T86" fmla="*/ 96 w 404"/>
              <a:gd name="T87" fmla="*/ 154 h 218"/>
              <a:gd name="T88" fmla="*/ 68 w 404"/>
              <a:gd name="T89" fmla="*/ 142 h 218"/>
              <a:gd name="T90" fmla="*/ 74 w 404"/>
              <a:gd name="T91" fmla="*/ 170 h 218"/>
              <a:gd name="T92" fmla="*/ 88 w 404"/>
              <a:gd name="T93" fmla="*/ 172 h 218"/>
              <a:gd name="T94" fmla="*/ 306 w 404"/>
              <a:gd name="T95" fmla="*/ 34 h 218"/>
              <a:gd name="T96" fmla="*/ 230 w 404"/>
              <a:gd name="T97" fmla="*/ 8 h 218"/>
              <a:gd name="T98" fmla="*/ 192 w 404"/>
              <a:gd name="T99" fmla="*/ 2 h 218"/>
              <a:gd name="T100" fmla="*/ 190 w 404"/>
              <a:gd name="T101" fmla="*/ 0 h 218"/>
              <a:gd name="T102" fmla="*/ 182 w 404"/>
              <a:gd name="T103" fmla="*/ 2 h 218"/>
              <a:gd name="T104" fmla="*/ 148 w 404"/>
              <a:gd name="T105" fmla="*/ 44 h 218"/>
              <a:gd name="T106" fmla="*/ 156 w 404"/>
              <a:gd name="T107" fmla="*/ 78 h 218"/>
              <a:gd name="T108" fmla="*/ 180 w 404"/>
              <a:gd name="T109" fmla="*/ 78 h 218"/>
              <a:gd name="T110" fmla="*/ 292 w 404"/>
              <a:gd name="T111" fmla="*/ 82 h 218"/>
              <a:gd name="T112" fmla="*/ 304 w 404"/>
              <a:gd name="T113" fmla="*/ 94 h 218"/>
              <a:gd name="T114" fmla="*/ 328 w 404"/>
              <a:gd name="T115" fmla="*/ 11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218">
                <a:moveTo>
                  <a:pt x="310" y="162"/>
                </a:moveTo>
                <a:lnTo>
                  <a:pt x="310" y="162"/>
                </a:lnTo>
                <a:lnTo>
                  <a:pt x="306" y="164"/>
                </a:lnTo>
                <a:lnTo>
                  <a:pt x="300" y="166"/>
                </a:lnTo>
                <a:lnTo>
                  <a:pt x="300" y="166"/>
                </a:lnTo>
                <a:lnTo>
                  <a:pt x="296" y="164"/>
                </a:lnTo>
                <a:lnTo>
                  <a:pt x="290" y="162"/>
                </a:lnTo>
                <a:lnTo>
                  <a:pt x="290" y="162"/>
                </a:lnTo>
                <a:lnTo>
                  <a:pt x="290" y="168"/>
                </a:lnTo>
                <a:lnTo>
                  <a:pt x="288" y="172"/>
                </a:lnTo>
                <a:lnTo>
                  <a:pt x="286" y="176"/>
                </a:lnTo>
                <a:lnTo>
                  <a:pt x="282" y="180"/>
                </a:lnTo>
                <a:lnTo>
                  <a:pt x="282" y="180"/>
                </a:lnTo>
                <a:lnTo>
                  <a:pt x="276" y="182"/>
                </a:lnTo>
                <a:lnTo>
                  <a:pt x="272" y="184"/>
                </a:lnTo>
                <a:lnTo>
                  <a:pt x="272" y="184"/>
                </a:lnTo>
                <a:lnTo>
                  <a:pt x="262" y="180"/>
                </a:lnTo>
                <a:lnTo>
                  <a:pt x="258" y="178"/>
                </a:lnTo>
                <a:lnTo>
                  <a:pt x="256" y="174"/>
                </a:lnTo>
                <a:lnTo>
                  <a:pt x="252" y="170"/>
                </a:lnTo>
                <a:lnTo>
                  <a:pt x="252" y="170"/>
                </a:lnTo>
                <a:lnTo>
                  <a:pt x="250" y="178"/>
                </a:lnTo>
                <a:lnTo>
                  <a:pt x="248" y="182"/>
                </a:lnTo>
                <a:lnTo>
                  <a:pt x="244" y="186"/>
                </a:lnTo>
                <a:lnTo>
                  <a:pt x="244" y="186"/>
                </a:lnTo>
                <a:lnTo>
                  <a:pt x="238" y="188"/>
                </a:lnTo>
                <a:lnTo>
                  <a:pt x="234" y="188"/>
                </a:lnTo>
                <a:lnTo>
                  <a:pt x="234" y="188"/>
                </a:lnTo>
                <a:lnTo>
                  <a:pt x="232" y="188"/>
                </a:lnTo>
                <a:lnTo>
                  <a:pt x="232" y="188"/>
                </a:lnTo>
                <a:lnTo>
                  <a:pt x="230" y="188"/>
                </a:lnTo>
                <a:lnTo>
                  <a:pt x="230" y="188"/>
                </a:lnTo>
                <a:lnTo>
                  <a:pt x="228" y="188"/>
                </a:lnTo>
                <a:lnTo>
                  <a:pt x="228" y="188"/>
                </a:lnTo>
                <a:lnTo>
                  <a:pt x="226" y="188"/>
                </a:lnTo>
                <a:lnTo>
                  <a:pt x="222" y="188"/>
                </a:lnTo>
                <a:lnTo>
                  <a:pt x="222" y="188"/>
                </a:lnTo>
                <a:lnTo>
                  <a:pt x="222" y="176"/>
                </a:lnTo>
                <a:lnTo>
                  <a:pt x="222" y="176"/>
                </a:lnTo>
                <a:lnTo>
                  <a:pt x="216" y="166"/>
                </a:lnTo>
                <a:lnTo>
                  <a:pt x="208" y="158"/>
                </a:lnTo>
                <a:lnTo>
                  <a:pt x="208" y="158"/>
                </a:lnTo>
                <a:lnTo>
                  <a:pt x="200" y="156"/>
                </a:lnTo>
                <a:lnTo>
                  <a:pt x="192" y="154"/>
                </a:lnTo>
                <a:lnTo>
                  <a:pt x="192" y="154"/>
                </a:lnTo>
                <a:lnTo>
                  <a:pt x="190" y="154"/>
                </a:lnTo>
                <a:lnTo>
                  <a:pt x="190" y="154"/>
                </a:lnTo>
                <a:lnTo>
                  <a:pt x="186" y="146"/>
                </a:lnTo>
                <a:lnTo>
                  <a:pt x="178" y="142"/>
                </a:lnTo>
                <a:lnTo>
                  <a:pt x="178" y="142"/>
                </a:lnTo>
                <a:lnTo>
                  <a:pt x="170" y="138"/>
                </a:lnTo>
                <a:lnTo>
                  <a:pt x="162" y="138"/>
                </a:lnTo>
                <a:lnTo>
                  <a:pt x="162" y="138"/>
                </a:lnTo>
                <a:lnTo>
                  <a:pt x="160" y="138"/>
                </a:lnTo>
                <a:lnTo>
                  <a:pt x="160" y="138"/>
                </a:lnTo>
                <a:lnTo>
                  <a:pt x="156" y="130"/>
                </a:lnTo>
                <a:lnTo>
                  <a:pt x="148" y="124"/>
                </a:lnTo>
                <a:lnTo>
                  <a:pt x="148" y="124"/>
                </a:lnTo>
                <a:lnTo>
                  <a:pt x="142" y="122"/>
                </a:lnTo>
                <a:lnTo>
                  <a:pt x="134" y="120"/>
                </a:lnTo>
                <a:lnTo>
                  <a:pt x="134" y="120"/>
                </a:lnTo>
                <a:lnTo>
                  <a:pt x="126" y="122"/>
                </a:lnTo>
                <a:lnTo>
                  <a:pt x="118" y="124"/>
                </a:lnTo>
                <a:lnTo>
                  <a:pt x="112" y="130"/>
                </a:lnTo>
                <a:lnTo>
                  <a:pt x="106" y="136"/>
                </a:lnTo>
                <a:lnTo>
                  <a:pt x="102" y="144"/>
                </a:lnTo>
                <a:lnTo>
                  <a:pt x="80" y="132"/>
                </a:lnTo>
                <a:lnTo>
                  <a:pt x="80" y="132"/>
                </a:lnTo>
                <a:lnTo>
                  <a:pt x="76" y="128"/>
                </a:lnTo>
                <a:lnTo>
                  <a:pt x="74" y="124"/>
                </a:lnTo>
                <a:lnTo>
                  <a:pt x="72" y="120"/>
                </a:lnTo>
                <a:lnTo>
                  <a:pt x="74" y="114"/>
                </a:lnTo>
                <a:lnTo>
                  <a:pt x="92" y="46"/>
                </a:lnTo>
                <a:lnTo>
                  <a:pt x="92" y="46"/>
                </a:lnTo>
                <a:lnTo>
                  <a:pt x="94" y="42"/>
                </a:lnTo>
                <a:lnTo>
                  <a:pt x="98" y="38"/>
                </a:lnTo>
                <a:lnTo>
                  <a:pt x="102" y="36"/>
                </a:lnTo>
                <a:lnTo>
                  <a:pt x="106" y="36"/>
                </a:lnTo>
                <a:lnTo>
                  <a:pt x="140" y="34"/>
                </a:lnTo>
                <a:lnTo>
                  <a:pt x="138" y="38"/>
                </a:lnTo>
                <a:lnTo>
                  <a:pt x="138" y="38"/>
                </a:lnTo>
                <a:lnTo>
                  <a:pt x="134" y="46"/>
                </a:lnTo>
                <a:lnTo>
                  <a:pt x="132" y="52"/>
                </a:lnTo>
                <a:lnTo>
                  <a:pt x="132" y="60"/>
                </a:lnTo>
                <a:lnTo>
                  <a:pt x="134" y="66"/>
                </a:lnTo>
                <a:lnTo>
                  <a:pt x="134" y="66"/>
                </a:lnTo>
                <a:lnTo>
                  <a:pt x="136" y="72"/>
                </a:lnTo>
                <a:lnTo>
                  <a:pt x="140" y="78"/>
                </a:lnTo>
                <a:lnTo>
                  <a:pt x="144" y="84"/>
                </a:lnTo>
                <a:lnTo>
                  <a:pt x="150" y="88"/>
                </a:lnTo>
                <a:lnTo>
                  <a:pt x="150" y="88"/>
                </a:lnTo>
                <a:lnTo>
                  <a:pt x="158" y="92"/>
                </a:lnTo>
                <a:lnTo>
                  <a:pt x="168" y="92"/>
                </a:lnTo>
                <a:lnTo>
                  <a:pt x="168" y="92"/>
                </a:lnTo>
                <a:lnTo>
                  <a:pt x="178" y="92"/>
                </a:lnTo>
                <a:lnTo>
                  <a:pt x="186" y="88"/>
                </a:lnTo>
                <a:lnTo>
                  <a:pt x="194" y="82"/>
                </a:lnTo>
                <a:lnTo>
                  <a:pt x="198" y="74"/>
                </a:lnTo>
                <a:lnTo>
                  <a:pt x="212" y="52"/>
                </a:lnTo>
                <a:lnTo>
                  <a:pt x="288" y="92"/>
                </a:lnTo>
                <a:lnTo>
                  <a:pt x="288" y="92"/>
                </a:lnTo>
                <a:lnTo>
                  <a:pt x="290" y="94"/>
                </a:lnTo>
                <a:lnTo>
                  <a:pt x="294" y="98"/>
                </a:lnTo>
                <a:lnTo>
                  <a:pt x="294" y="98"/>
                </a:lnTo>
                <a:lnTo>
                  <a:pt x="294" y="100"/>
                </a:lnTo>
                <a:lnTo>
                  <a:pt x="294" y="100"/>
                </a:lnTo>
                <a:lnTo>
                  <a:pt x="296" y="100"/>
                </a:lnTo>
                <a:lnTo>
                  <a:pt x="318" y="136"/>
                </a:lnTo>
                <a:lnTo>
                  <a:pt x="318" y="136"/>
                </a:lnTo>
                <a:lnTo>
                  <a:pt x="320" y="144"/>
                </a:lnTo>
                <a:lnTo>
                  <a:pt x="320" y="150"/>
                </a:lnTo>
                <a:lnTo>
                  <a:pt x="316" y="158"/>
                </a:lnTo>
                <a:lnTo>
                  <a:pt x="310" y="162"/>
                </a:lnTo>
                <a:lnTo>
                  <a:pt x="310" y="162"/>
                </a:lnTo>
                <a:close/>
                <a:moveTo>
                  <a:pt x="134" y="132"/>
                </a:moveTo>
                <a:lnTo>
                  <a:pt x="134" y="132"/>
                </a:lnTo>
                <a:lnTo>
                  <a:pt x="128" y="132"/>
                </a:lnTo>
                <a:lnTo>
                  <a:pt x="124" y="134"/>
                </a:lnTo>
                <a:lnTo>
                  <a:pt x="120" y="138"/>
                </a:lnTo>
                <a:lnTo>
                  <a:pt x="118" y="142"/>
                </a:lnTo>
                <a:lnTo>
                  <a:pt x="102" y="170"/>
                </a:lnTo>
                <a:lnTo>
                  <a:pt x="102" y="170"/>
                </a:lnTo>
                <a:lnTo>
                  <a:pt x="98" y="176"/>
                </a:lnTo>
                <a:lnTo>
                  <a:pt x="100" y="184"/>
                </a:lnTo>
                <a:lnTo>
                  <a:pt x="102" y="190"/>
                </a:lnTo>
                <a:lnTo>
                  <a:pt x="108" y="194"/>
                </a:lnTo>
                <a:lnTo>
                  <a:pt x="108" y="194"/>
                </a:lnTo>
                <a:lnTo>
                  <a:pt x="112" y="196"/>
                </a:lnTo>
                <a:lnTo>
                  <a:pt x="118" y="198"/>
                </a:lnTo>
                <a:lnTo>
                  <a:pt x="118" y="198"/>
                </a:lnTo>
                <a:lnTo>
                  <a:pt x="122" y="196"/>
                </a:lnTo>
                <a:lnTo>
                  <a:pt x="128" y="194"/>
                </a:lnTo>
                <a:lnTo>
                  <a:pt x="128" y="194"/>
                </a:lnTo>
                <a:lnTo>
                  <a:pt x="128" y="198"/>
                </a:lnTo>
                <a:lnTo>
                  <a:pt x="130" y="204"/>
                </a:lnTo>
                <a:lnTo>
                  <a:pt x="132" y="208"/>
                </a:lnTo>
                <a:lnTo>
                  <a:pt x="138" y="212"/>
                </a:lnTo>
                <a:lnTo>
                  <a:pt x="138" y="212"/>
                </a:lnTo>
                <a:lnTo>
                  <a:pt x="142" y="214"/>
                </a:lnTo>
                <a:lnTo>
                  <a:pt x="146" y="214"/>
                </a:lnTo>
                <a:lnTo>
                  <a:pt x="146" y="214"/>
                </a:lnTo>
                <a:lnTo>
                  <a:pt x="152" y="214"/>
                </a:lnTo>
                <a:lnTo>
                  <a:pt x="156" y="212"/>
                </a:lnTo>
                <a:lnTo>
                  <a:pt x="160" y="208"/>
                </a:lnTo>
                <a:lnTo>
                  <a:pt x="162" y="204"/>
                </a:lnTo>
                <a:lnTo>
                  <a:pt x="166" y="200"/>
                </a:lnTo>
                <a:lnTo>
                  <a:pt x="166" y="200"/>
                </a:lnTo>
                <a:lnTo>
                  <a:pt x="168" y="208"/>
                </a:lnTo>
                <a:lnTo>
                  <a:pt x="170" y="212"/>
                </a:lnTo>
                <a:lnTo>
                  <a:pt x="174" y="216"/>
                </a:lnTo>
                <a:lnTo>
                  <a:pt x="174" y="216"/>
                </a:lnTo>
                <a:lnTo>
                  <a:pt x="178" y="218"/>
                </a:lnTo>
                <a:lnTo>
                  <a:pt x="184" y="218"/>
                </a:lnTo>
                <a:lnTo>
                  <a:pt x="184" y="218"/>
                </a:lnTo>
                <a:lnTo>
                  <a:pt x="188" y="218"/>
                </a:lnTo>
                <a:lnTo>
                  <a:pt x="192" y="216"/>
                </a:lnTo>
                <a:lnTo>
                  <a:pt x="196" y="212"/>
                </a:lnTo>
                <a:lnTo>
                  <a:pt x="200" y="208"/>
                </a:lnTo>
                <a:lnTo>
                  <a:pt x="208" y="194"/>
                </a:lnTo>
                <a:lnTo>
                  <a:pt x="208" y="194"/>
                </a:lnTo>
                <a:lnTo>
                  <a:pt x="210" y="188"/>
                </a:lnTo>
                <a:lnTo>
                  <a:pt x="210" y="180"/>
                </a:lnTo>
                <a:lnTo>
                  <a:pt x="206" y="174"/>
                </a:lnTo>
                <a:lnTo>
                  <a:pt x="202" y="168"/>
                </a:lnTo>
                <a:lnTo>
                  <a:pt x="202" y="168"/>
                </a:lnTo>
                <a:lnTo>
                  <a:pt x="196" y="166"/>
                </a:lnTo>
                <a:lnTo>
                  <a:pt x="192" y="166"/>
                </a:lnTo>
                <a:lnTo>
                  <a:pt x="192" y="166"/>
                </a:lnTo>
                <a:lnTo>
                  <a:pt x="186" y="168"/>
                </a:lnTo>
                <a:lnTo>
                  <a:pt x="182" y="170"/>
                </a:lnTo>
                <a:lnTo>
                  <a:pt x="182" y="170"/>
                </a:lnTo>
                <a:lnTo>
                  <a:pt x="180" y="164"/>
                </a:lnTo>
                <a:lnTo>
                  <a:pt x="180" y="160"/>
                </a:lnTo>
                <a:lnTo>
                  <a:pt x="176" y="156"/>
                </a:lnTo>
                <a:lnTo>
                  <a:pt x="172" y="152"/>
                </a:lnTo>
                <a:lnTo>
                  <a:pt x="172" y="152"/>
                </a:lnTo>
                <a:lnTo>
                  <a:pt x="168" y="150"/>
                </a:lnTo>
                <a:lnTo>
                  <a:pt x="162" y="150"/>
                </a:lnTo>
                <a:lnTo>
                  <a:pt x="162" y="150"/>
                </a:lnTo>
                <a:lnTo>
                  <a:pt x="156" y="150"/>
                </a:lnTo>
                <a:lnTo>
                  <a:pt x="152" y="152"/>
                </a:lnTo>
                <a:lnTo>
                  <a:pt x="152" y="152"/>
                </a:lnTo>
                <a:lnTo>
                  <a:pt x="152" y="148"/>
                </a:lnTo>
                <a:lnTo>
                  <a:pt x="150" y="142"/>
                </a:lnTo>
                <a:lnTo>
                  <a:pt x="146" y="138"/>
                </a:lnTo>
                <a:lnTo>
                  <a:pt x="142" y="134"/>
                </a:lnTo>
                <a:lnTo>
                  <a:pt x="142" y="134"/>
                </a:lnTo>
                <a:lnTo>
                  <a:pt x="138" y="132"/>
                </a:lnTo>
                <a:lnTo>
                  <a:pt x="134" y="132"/>
                </a:lnTo>
                <a:close/>
                <a:moveTo>
                  <a:pt x="378" y="0"/>
                </a:moveTo>
                <a:lnTo>
                  <a:pt x="316" y="18"/>
                </a:lnTo>
                <a:lnTo>
                  <a:pt x="366" y="184"/>
                </a:lnTo>
                <a:lnTo>
                  <a:pt x="386" y="178"/>
                </a:lnTo>
                <a:lnTo>
                  <a:pt x="386" y="178"/>
                </a:lnTo>
                <a:lnTo>
                  <a:pt x="394" y="160"/>
                </a:lnTo>
                <a:lnTo>
                  <a:pt x="398" y="140"/>
                </a:lnTo>
                <a:lnTo>
                  <a:pt x="402" y="118"/>
                </a:lnTo>
                <a:lnTo>
                  <a:pt x="404" y="96"/>
                </a:lnTo>
                <a:lnTo>
                  <a:pt x="404" y="96"/>
                </a:lnTo>
                <a:lnTo>
                  <a:pt x="402" y="70"/>
                </a:lnTo>
                <a:lnTo>
                  <a:pt x="398" y="46"/>
                </a:lnTo>
                <a:lnTo>
                  <a:pt x="390" y="22"/>
                </a:lnTo>
                <a:lnTo>
                  <a:pt x="378" y="0"/>
                </a:lnTo>
                <a:lnTo>
                  <a:pt x="378" y="0"/>
                </a:lnTo>
                <a:close/>
                <a:moveTo>
                  <a:pt x="26" y="0"/>
                </a:moveTo>
                <a:lnTo>
                  <a:pt x="26" y="0"/>
                </a:lnTo>
                <a:lnTo>
                  <a:pt x="14" y="22"/>
                </a:lnTo>
                <a:lnTo>
                  <a:pt x="6" y="46"/>
                </a:lnTo>
                <a:lnTo>
                  <a:pt x="2" y="70"/>
                </a:lnTo>
                <a:lnTo>
                  <a:pt x="0" y="96"/>
                </a:lnTo>
                <a:lnTo>
                  <a:pt x="0" y="96"/>
                </a:lnTo>
                <a:lnTo>
                  <a:pt x="2" y="118"/>
                </a:lnTo>
                <a:lnTo>
                  <a:pt x="6" y="140"/>
                </a:lnTo>
                <a:lnTo>
                  <a:pt x="10" y="160"/>
                </a:lnTo>
                <a:lnTo>
                  <a:pt x="18" y="178"/>
                </a:lnTo>
                <a:lnTo>
                  <a:pt x="40" y="184"/>
                </a:lnTo>
                <a:lnTo>
                  <a:pt x="88" y="18"/>
                </a:lnTo>
                <a:lnTo>
                  <a:pt x="26" y="0"/>
                </a:lnTo>
                <a:close/>
                <a:moveTo>
                  <a:pt x="90" y="164"/>
                </a:moveTo>
                <a:lnTo>
                  <a:pt x="96" y="154"/>
                </a:lnTo>
                <a:lnTo>
                  <a:pt x="74" y="142"/>
                </a:lnTo>
                <a:lnTo>
                  <a:pt x="74" y="142"/>
                </a:lnTo>
                <a:lnTo>
                  <a:pt x="70" y="138"/>
                </a:lnTo>
                <a:lnTo>
                  <a:pt x="68" y="142"/>
                </a:lnTo>
                <a:lnTo>
                  <a:pt x="68" y="142"/>
                </a:lnTo>
                <a:lnTo>
                  <a:pt x="64" y="150"/>
                </a:lnTo>
                <a:lnTo>
                  <a:pt x="66" y="158"/>
                </a:lnTo>
                <a:lnTo>
                  <a:pt x="68" y="164"/>
                </a:lnTo>
                <a:lnTo>
                  <a:pt x="74" y="170"/>
                </a:lnTo>
                <a:lnTo>
                  <a:pt x="74" y="170"/>
                </a:lnTo>
                <a:lnTo>
                  <a:pt x="80" y="172"/>
                </a:lnTo>
                <a:lnTo>
                  <a:pt x="84" y="172"/>
                </a:lnTo>
                <a:lnTo>
                  <a:pt x="84" y="172"/>
                </a:lnTo>
                <a:lnTo>
                  <a:pt x="88" y="172"/>
                </a:lnTo>
                <a:lnTo>
                  <a:pt x="88" y="172"/>
                </a:lnTo>
                <a:lnTo>
                  <a:pt x="90" y="164"/>
                </a:lnTo>
                <a:lnTo>
                  <a:pt x="90" y="164"/>
                </a:lnTo>
                <a:close/>
                <a:moveTo>
                  <a:pt x="328" y="106"/>
                </a:moveTo>
                <a:lnTo>
                  <a:pt x="306" y="34"/>
                </a:lnTo>
                <a:lnTo>
                  <a:pt x="306" y="34"/>
                </a:lnTo>
                <a:lnTo>
                  <a:pt x="304" y="30"/>
                </a:lnTo>
                <a:lnTo>
                  <a:pt x="300" y="26"/>
                </a:lnTo>
                <a:lnTo>
                  <a:pt x="296" y="24"/>
                </a:lnTo>
                <a:lnTo>
                  <a:pt x="292" y="22"/>
                </a:lnTo>
                <a:lnTo>
                  <a:pt x="230" y="8"/>
                </a:lnTo>
                <a:lnTo>
                  <a:pt x="230" y="8"/>
                </a:lnTo>
                <a:lnTo>
                  <a:pt x="230" y="8"/>
                </a:lnTo>
                <a:lnTo>
                  <a:pt x="194" y="2"/>
                </a:lnTo>
                <a:lnTo>
                  <a:pt x="194" y="2"/>
                </a:lnTo>
                <a:lnTo>
                  <a:pt x="192" y="2"/>
                </a:lnTo>
                <a:lnTo>
                  <a:pt x="192" y="2"/>
                </a:lnTo>
                <a:lnTo>
                  <a:pt x="192" y="2"/>
                </a:lnTo>
                <a:lnTo>
                  <a:pt x="192" y="2"/>
                </a:lnTo>
                <a:lnTo>
                  <a:pt x="192" y="0"/>
                </a:lnTo>
                <a:lnTo>
                  <a:pt x="190" y="0"/>
                </a:lnTo>
                <a:lnTo>
                  <a:pt x="190" y="0"/>
                </a:lnTo>
                <a:lnTo>
                  <a:pt x="190" y="0"/>
                </a:lnTo>
                <a:lnTo>
                  <a:pt x="188" y="0"/>
                </a:lnTo>
                <a:lnTo>
                  <a:pt x="188" y="0"/>
                </a:lnTo>
                <a:lnTo>
                  <a:pt x="182" y="2"/>
                </a:lnTo>
                <a:lnTo>
                  <a:pt x="176" y="4"/>
                </a:lnTo>
                <a:lnTo>
                  <a:pt x="170" y="8"/>
                </a:lnTo>
                <a:lnTo>
                  <a:pt x="166" y="12"/>
                </a:lnTo>
                <a:lnTo>
                  <a:pt x="148" y="44"/>
                </a:lnTo>
                <a:lnTo>
                  <a:pt x="148" y="44"/>
                </a:lnTo>
                <a:lnTo>
                  <a:pt x="144" y="54"/>
                </a:lnTo>
                <a:lnTo>
                  <a:pt x="146" y="62"/>
                </a:lnTo>
                <a:lnTo>
                  <a:pt x="150" y="72"/>
                </a:lnTo>
                <a:lnTo>
                  <a:pt x="156" y="78"/>
                </a:lnTo>
                <a:lnTo>
                  <a:pt x="156" y="78"/>
                </a:lnTo>
                <a:lnTo>
                  <a:pt x="162" y="80"/>
                </a:lnTo>
                <a:lnTo>
                  <a:pt x="168" y="80"/>
                </a:lnTo>
                <a:lnTo>
                  <a:pt x="168" y="80"/>
                </a:lnTo>
                <a:lnTo>
                  <a:pt x="174" y="80"/>
                </a:lnTo>
                <a:lnTo>
                  <a:pt x="180" y="78"/>
                </a:lnTo>
                <a:lnTo>
                  <a:pt x="184" y="74"/>
                </a:lnTo>
                <a:lnTo>
                  <a:pt x="188" y="68"/>
                </a:lnTo>
                <a:lnTo>
                  <a:pt x="208" y="36"/>
                </a:lnTo>
                <a:lnTo>
                  <a:pt x="292" y="82"/>
                </a:lnTo>
                <a:lnTo>
                  <a:pt x="292" y="82"/>
                </a:lnTo>
                <a:lnTo>
                  <a:pt x="298" y="86"/>
                </a:lnTo>
                <a:lnTo>
                  <a:pt x="304" y="90"/>
                </a:lnTo>
                <a:lnTo>
                  <a:pt x="304" y="90"/>
                </a:lnTo>
                <a:lnTo>
                  <a:pt x="304" y="94"/>
                </a:lnTo>
                <a:lnTo>
                  <a:pt x="304" y="94"/>
                </a:lnTo>
                <a:lnTo>
                  <a:pt x="306" y="94"/>
                </a:lnTo>
                <a:lnTo>
                  <a:pt x="324" y="124"/>
                </a:lnTo>
                <a:lnTo>
                  <a:pt x="324" y="124"/>
                </a:lnTo>
                <a:lnTo>
                  <a:pt x="326" y="120"/>
                </a:lnTo>
                <a:lnTo>
                  <a:pt x="328" y="116"/>
                </a:lnTo>
                <a:lnTo>
                  <a:pt x="330" y="110"/>
                </a:lnTo>
                <a:lnTo>
                  <a:pt x="328" y="106"/>
                </a:lnTo>
                <a:lnTo>
                  <a:pt x="328" y="106"/>
                </a:lnTo>
                <a:close/>
              </a:path>
            </a:pathLst>
          </a:custGeom>
          <a:solidFill>
            <a:schemeClr val="tx1">
              <a:lumMod val="65000"/>
              <a:lumOff val="35000"/>
            </a:schemeClr>
          </a:solidFill>
          <a:ln>
            <a:noFill/>
          </a:ln>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73" name="Freeform 4806"/>
          <p:cNvSpPr>
            <a:spLocks noEditPoints="1"/>
          </p:cNvSpPr>
          <p:nvPr/>
        </p:nvSpPr>
        <p:spPr bwMode="auto">
          <a:xfrm>
            <a:off x="3225919" y="3106568"/>
            <a:ext cx="330582" cy="286485"/>
          </a:xfrm>
          <a:custGeom>
            <a:avLst/>
            <a:gdLst>
              <a:gd name="T0" fmla="*/ 310 w 364"/>
              <a:gd name="T1" fmla="*/ 104 h 320"/>
              <a:gd name="T2" fmla="*/ 314 w 364"/>
              <a:gd name="T3" fmla="*/ 242 h 320"/>
              <a:gd name="T4" fmla="*/ 304 w 364"/>
              <a:gd name="T5" fmla="*/ 252 h 320"/>
              <a:gd name="T6" fmla="*/ 276 w 364"/>
              <a:gd name="T7" fmla="*/ 248 h 320"/>
              <a:gd name="T8" fmla="*/ 274 w 364"/>
              <a:gd name="T9" fmla="*/ 110 h 320"/>
              <a:gd name="T10" fmla="*/ 284 w 364"/>
              <a:gd name="T11" fmla="*/ 100 h 320"/>
              <a:gd name="T12" fmla="*/ 26 w 364"/>
              <a:gd name="T13" fmla="*/ 66 h 320"/>
              <a:gd name="T14" fmla="*/ 178 w 364"/>
              <a:gd name="T15" fmla="*/ 0 h 320"/>
              <a:gd name="T16" fmla="*/ 180 w 364"/>
              <a:gd name="T17" fmla="*/ 0 h 320"/>
              <a:gd name="T18" fmla="*/ 184 w 364"/>
              <a:gd name="T19" fmla="*/ 0 h 320"/>
              <a:gd name="T20" fmla="*/ 186 w 364"/>
              <a:gd name="T21" fmla="*/ 0 h 320"/>
              <a:gd name="T22" fmla="*/ 332 w 364"/>
              <a:gd name="T23" fmla="*/ 62 h 320"/>
              <a:gd name="T24" fmla="*/ 338 w 364"/>
              <a:gd name="T25" fmla="*/ 74 h 320"/>
              <a:gd name="T26" fmla="*/ 328 w 364"/>
              <a:gd name="T27" fmla="*/ 82 h 320"/>
              <a:gd name="T28" fmla="*/ 36 w 364"/>
              <a:gd name="T29" fmla="*/ 82 h 320"/>
              <a:gd name="T30" fmla="*/ 26 w 364"/>
              <a:gd name="T31" fmla="*/ 72 h 320"/>
              <a:gd name="T32" fmla="*/ 168 w 364"/>
              <a:gd name="T33" fmla="*/ 56 h 320"/>
              <a:gd name="T34" fmla="*/ 190 w 364"/>
              <a:gd name="T35" fmla="*/ 60 h 320"/>
              <a:gd name="T36" fmla="*/ 200 w 364"/>
              <a:gd name="T37" fmla="*/ 42 h 320"/>
              <a:gd name="T38" fmla="*/ 182 w 364"/>
              <a:gd name="T39" fmla="*/ 24 h 320"/>
              <a:gd name="T40" fmla="*/ 164 w 364"/>
              <a:gd name="T41" fmla="*/ 36 h 320"/>
              <a:gd name="T42" fmla="*/ 230 w 364"/>
              <a:gd name="T43" fmla="*/ 252 h 320"/>
              <a:gd name="T44" fmla="*/ 240 w 364"/>
              <a:gd name="T45" fmla="*/ 242 h 320"/>
              <a:gd name="T46" fmla="*/ 236 w 364"/>
              <a:gd name="T47" fmla="*/ 104 h 320"/>
              <a:gd name="T48" fmla="*/ 134 w 364"/>
              <a:gd name="T49" fmla="*/ 100 h 320"/>
              <a:gd name="T50" fmla="*/ 124 w 364"/>
              <a:gd name="T51" fmla="*/ 110 h 320"/>
              <a:gd name="T52" fmla="*/ 128 w 364"/>
              <a:gd name="T53" fmla="*/ 248 h 320"/>
              <a:gd name="T54" fmla="*/ 162 w 364"/>
              <a:gd name="T55" fmla="*/ 170 h 320"/>
              <a:gd name="T56" fmla="*/ 174 w 364"/>
              <a:gd name="T57" fmla="*/ 152 h 320"/>
              <a:gd name="T58" fmla="*/ 196 w 364"/>
              <a:gd name="T59" fmla="*/ 156 h 320"/>
              <a:gd name="T60" fmla="*/ 230 w 364"/>
              <a:gd name="T61" fmla="*/ 252 h 320"/>
              <a:gd name="T62" fmla="*/ 332 w 364"/>
              <a:gd name="T63" fmla="*/ 286 h 320"/>
              <a:gd name="T64" fmla="*/ 338 w 364"/>
              <a:gd name="T65" fmla="*/ 278 h 320"/>
              <a:gd name="T66" fmla="*/ 328 w 364"/>
              <a:gd name="T67" fmla="*/ 268 h 320"/>
              <a:gd name="T68" fmla="*/ 28 w 364"/>
              <a:gd name="T69" fmla="*/ 270 h 320"/>
              <a:gd name="T70" fmla="*/ 26 w 364"/>
              <a:gd name="T71" fmla="*/ 282 h 320"/>
              <a:gd name="T72" fmla="*/ 36 w 364"/>
              <a:gd name="T73" fmla="*/ 288 h 320"/>
              <a:gd name="T74" fmla="*/ 6 w 364"/>
              <a:gd name="T75" fmla="*/ 302 h 320"/>
              <a:gd name="T76" fmla="*/ 0 w 364"/>
              <a:gd name="T77" fmla="*/ 310 h 320"/>
              <a:gd name="T78" fmla="*/ 10 w 364"/>
              <a:gd name="T79" fmla="*/ 320 h 320"/>
              <a:gd name="T80" fmla="*/ 362 w 364"/>
              <a:gd name="T81" fmla="*/ 318 h 320"/>
              <a:gd name="T82" fmla="*/ 364 w 364"/>
              <a:gd name="T83" fmla="*/ 306 h 320"/>
              <a:gd name="T84" fmla="*/ 354 w 364"/>
              <a:gd name="T85" fmla="*/ 300 h 320"/>
              <a:gd name="T86" fmla="*/ 54 w 364"/>
              <a:gd name="T87" fmla="*/ 104 h 320"/>
              <a:gd name="T88" fmla="*/ 50 w 364"/>
              <a:gd name="T89" fmla="*/ 242 h 320"/>
              <a:gd name="T90" fmla="*/ 60 w 364"/>
              <a:gd name="T91" fmla="*/ 252 h 320"/>
              <a:gd name="T92" fmla="*/ 88 w 364"/>
              <a:gd name="T93" fmla="*/ 248 h 320"/>
              <a:gd name="T94" fmla="*/ 90 w 364"/>
              <a:gd name="T95" fmla="*/ 110 h 320"/>
              <a:gd name="T96" fmla="*/ 80 w 364"/>
              <a:gd name="T97" fmla="*/ 10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4" h="320">
                <a:moveTo>
                  <a:pt x="304" y="100"/>
                </a:moveTo>
                <a:lnTo>
                  <a:pt x="304" y="100"/>
                </a:lnTo>
                <a:lnTo>
                  <a:pt x="308" y="102"/>
                </a:lnTo>
                <a:lnTo>
                  <a:pt x="310" y="104"/>
                </a:lnTo>
                <a:lnTo>
                  <a:pt x="312" y="106"/>
                </a:lnTo>
                <a:lnTo>
                  <a:pt x="314" y="110"/>
                </a:lnTo>
                <a:lnTo>
                  <a:pt x="314" y="242"/>
                </a:lnTo>
                <a:lnTo>
                  <a:pt x="314" y="242"/>
                </a:lnTo>
                <a:lnTo>
                  <a:pt x="312" y="246"/>
                </a:lnTo>
                <a:lnTo>
                  <a:pt x="310" y="248"/>
                </a:lnTo>
                <a:lnTo>
                  <a:pt x="308" y="250"/>
                </a:lnTo>
                <a:lnTo>
                  <a:pt x="304" y="252"/>
                </a:lnTo>
                <a:lnTo>
                  <a:pt x="284" y="252"/>
                </a:lnTo>
                <a:lnTo>
                  <a:pt x="284" y="252"/>
                </a:lnTo>
                <a:lnTo>
                  <a:pt x="280" y="250"/>
                </a:lnTo>
                <a:lnTo>
                  <a:pt x="276" y="248"/>
                </a:lnTo>
                <a:lnTo>
                  <a:pt x="274" y="246"/>
                </a:lnTo>
                <a:lnTo>
                  <a:pt x="274" y="242"/>
                </a:lnTo>
                <a:lnTo>
                  <a:pt x="274" y="110"/>
                </a:lnTo>
                <a:lnTo>
                  <a:pt x="274" y="110"/>
                </a:lnTo>
                <a:lnTo>
                  <a:pt x="274" y="106"/>
                </a:lnTo>
                <a:lnTo>
                  <a:pt x="276" y="104"/>
                </a:lnTo>
                <a:lnTo>
                  <a:pt x="280" y="102"/>
                </a:lnTo>
                <a:lnTo>
                  <a:pt x="284" y="100"/>
                </a:lnTo>
                <a:lnTo>
                  <a:pt x="304" y="100"/>
                </a:lnTo>
                <a:close/>
                <a:moveTo>
                  <a:pt x="26" y="72"/>
                </a:moveTo>
                <a:lnTo>
                  <a:pt x="26" y="72"/>
                </a:lnTo>
                <a:lnTo>
                  <a:pt x="26" y="66"/>
                </a:lnTo>
                <a:lnTo>
                  <a:pt x="32" y="62"/>
                </a:lnTo>
                <a:lnTo>
                  <a:pt x="178" y="0"/>
                </a:lnTo>
                <a:lnTo>
                  <a:pt x="178" y="0"/>
                </a:lnTo>
                <a:lnTo>
                  <a:pt x="178" y="0"/>
                </a:lnTo>
                <a:lnTo>
                  <a:pt x="178" y="0"/>
                </a:lnTo>
                <a:lnTo>
                  <a:pt x="180" y="0"/>
                </a:lnTo>
                <a:lnTo>
                  <a:pt x="180" y="0"/>
                </a:lnTo>
                <a:lnTo>
                  <a:pt x="180" y="0"/>
                </a:lnTo>
                <a:lnTo>
                  <a:pt x="180" y="0"/>
                </a:lnTo>
                <a:lnTo>
                  <a:pt x="182" y="0"/>
                </a:lnTo>
                <a:lnTo>
                  <a:pt x="182" y="0"/>
                </a:lnTo>
                <a:lnTo>
                  <a:pt x="184" y="0"/>
                </a:lnTo>
                <a:lnTo>
                  <a:pt x="184" y="0"/>
                </a:lnTo>
                <a:lnTo>
                  <a:pt x="184" y="0"/>
                </a:lnTo>
                <a:lnTo>
                  <a:pt x="184" y="0"/>
                </a:lnTo>
                <a:lnTo>
                  <a:pt x="186" y="0"/>
                </a:lnTo>
                <a:lnTo>
                  <a:pt x="186" y="0"/>
                </a:lnTo>
                <a:lnTo>
                  <a:pt x="186" y="0"/>
                </a:lnTo>
                <a:lnTo>
                  <a:pt x="332" y="62"/>
                </a:lnTo>
                <a:lnTo>
                  <a:pt x="332" y="62"/>
                </a:lnTo>
                <a:lnTo>
                  <a:pt x="336" y="64"/>
                </a:lnTo>
                <a:lnTo>
                  <a:pt x="338" y="72"/>
                </a:lnTo>
                <a:lnTo>
                  <a:pt x="338" y="72"/>
                </a:lnTo>
                <a:lnTo>
                  <a:pt x="338" y="74"/>
                </a:lnTo>
                <a:lnTo>
                  <a:pt x="336" y="78"/>
                </a:lnTo>
                <a:lnTo>
                  <a:pt x="332" y="80"/>
                </a:lnTo>
                <a:lnTo>
                  <a:pt x="328" y="82"/>
                </a:lnTo>
                <a:lnTo>
                  <a:pt x="328" y="82"/>
                </a:lnTo>
                <a:lnTo>
                  <a:pt x="328" y="82"/>
                </a:lnTo>
                <a:lnTo>
                  <a:pt x="182" y="82"/>
                </a:lnTo>
                <a:lnTo>
                  <a:pt x="182" y="82"/>
                </a:lnTo>
                <a:lnTo>
                  <a:pt x="36" y="82"/>
                </a:lnTo>
                <a:lnTo>
                  <a:pt x="36" y="82"/>
                </a:lnTo>
                <a:lnTo>
                  <a:pt x="30" y="78"/>
                </a:lnTo>
                <a:lnTo>
                  <a:pt x="26" y="72"/>
                </a:lnTo>
                <a:lnTo>
                  <a:pt x="26" y="72"/>
                </a:lnTo>
                <a:close/>
                <a:moveTo>
                  <a:pt x="164" y="42"/>
                </a:moveTo>
                <a:lnTo>
                  <a:pt x="164" y="42"/>
                </a:lnTo>
                <a:lnTo>
                  <a:pt x="164" y="50"/>
                </a:lnTo>
                <a:lnTo>
                  <a:pt x="168" y="56"/>
                </a:lnTo>
                <a:lnTo>
                  <a:pt x="174" y="60"/>
                </a:lnTo>
                <a:lnTo>
                  <a:pt x="182" y="62"/>
                </a:lnTo>
                <a:lnTo>
                  <a:pt x="182" y="62"/>
                </a:lnTo>
                <a:lnTo>
                  <a:pt x="190" y="60"/>
                </a:lnTo>
                <a:lnTo>
                  <a:pt x="196" y="56"/>
                </a:lnTo>
                <a:lnTo>
                  <a:pt x="200" y="50"/>
                </a:lnTo>
                <a:lnTo>
                  <a:pt x="200" y="42"/>
                </a:lnTo>
                <a:lnTo>
                  <a:pt x="200" y="42"/>
                </a:lnTo>
                <a:lnTo>
                  <a:pt x="200" y="36"/>
                </a:lnTo>
                <a:lnTo>
                  <a:pt x="196" y="30"/>
                </a:lnTo>
                <a:lnTo>
                  <a:pt x="190" y="26"/>
                </a:lnTo>
                <a:lnTo>
                  <a:pt x="182" y="24"/>
                </a:lnTo>
                <a:lnTo>
                  <a:pt x="182" y="24"/>
                </a:lnTo>
                <a:lnTo>
                  <a:pt x="174" y="26"/>
                </a:lnTo>
                <a:lnTo>
                  <a:pt x="168" y="30"/>
                </a:lnTo>
                <a:lnTo>
                  <a:pt x="164" y="36"/>
                </a:lnTo>
                <a:lnTo>
                  <a:pt x="164" y="42"/>
                </a:lnTo>
                <a:lnTo>
                  <a:pt x="164" y="42"/>
                </a:lnTo>
                <a:close/>
                <a:moveTo>
                  <a:pt x="230" y="252"/>
                </a:moveTo>
                <a:lnTo>
                  <a:pt x="230" y="252"/>
                </a:lnTo>
                <a:lnTo>
                  <a:pt x="234" y="250"/>
                </a:lnTo>
                <a:lnTo>
                  <a:pt x="236" y="248"/>
                </a:lnTo>
                <a:lnTo>
                  <a:pt x="238" y="246"/>
                </a:lnTo>
                <a:lnTo>
                  <a:pt x="240" y="242"/>
                </a:lnTo>
                <a:lnTo>
                  <a:pt x="240" y="110"/>
                </a:lnTo>
                <a:lnTo>
                  <a:pt x="240" y="110"/>
                </a:lnTo>
                <a:lnTo>
                  <a:pt x="238" y="106"/>
                </a:lnTo>
                <a:lnTo>
                  <a:pt x="236" y="104"/>
                </a:lnTo>
                <a:lnTo>
                  <a:pt x="234" y="102"/>
                </a:lnTo>
                <a:lnTo>
                  <a:pt x="230" y="100"/>
                </a:lnTo>
                <a:lnTo>
                  <a:pt x="134" y="100"/>
                </a:lnTo>
                <a:lnTo>
                  <a:pt x="134" y="100"/>
                </a:lnTo>
                <a:lnTo>
                  <a:pt x="130" y="102"/>
                </a:lnTo>
                <a:lnTo>
                  <a:pt x="128" y="104"/>
                </a:lnTo>
                <a:lnTo>
                  <a:pt x="126" y="106"/>
                </a:lnTo>
                <a:lnTo>
                  <a:pt x="124" y="110"/>
                </a:lnTo>
                <a:lnTo>
                  <a:pt x="124" y="242"/>
                </a:lnTo>
                <a:lnTo>
                  <a:pt x="124" y="242"/>
                </a:lnTo>
                <a:lnTo>
                  <a:pt x="126" y="246"/>
                </a:lnTo>
                <a:lnTo>
                  <a:pt x="128" y="248"/>
                </a:lnTo>
                <a:lnTo>
                  <a:pt x="130" y="250"/>
                </a:lnTo>
                <a:lnTo>
                  <a:pt x="134" y="252"/>
                </a:lnTo>
                <a:lnTo>
                  <a:pt x="162" y="252"/>
                </a:lnTo>
                <a:lnTo>
                  <a:pt x="162" y="170"/>
                </a:lnTo>
                <a:lnTo>
                  <a:pt x="162" y="170"/>
                </a:lnTo>
                <a:lnTo>
                  <a:pt x="164" y="162"/>
                </a:lnTo>
                <a:lnTo>
                  <a:pt x="168" y="156"/>
                </a:lnTo>
                <a:lnTo>
                  <a:pt x="174" y="152"/>
                </a:lnTo>
                <a:lnTo>
                  <a:pt x="182" y="150"/>
                </a:lnTo>
                <a:lnTo>
                  <a:pt x="182" y="150"/>
                </a:lnTo>
                <a:lnTo>
                  <a:pt x="190" y="152"/>
                </a:lnTo>
                <a:lnTo>
                  <a:pt x="196" y="156"/>
                </a:lnTo>
                <a:lnTo>
                  <a:pt x="200" y="162"/>
                </a:lnTo>
                <a:lnTo>
                  <a:pt x="202" y="170"/>
                </a:lnTo>
                <a:lnTo>
                  <a:pt x="202" y="252"/>
                </a:lnTo>
                <a:lnTo>
                  <a:pt x="230" y="252"/>
                </a:lnTo>
                <a:close/>
                <a:moveTo>
                  <a:pt x="36" y="288"/>
                </a:moveTo>
                <a:lnTo>
                  <a:pt x="328" y="288"/>
                </a:lnTo>
                <a:lnTo>
                  <a:pt x="328" y="288"/>
                </a:lnTo>
                <a:lnTo>
                  <a:pt x="332" y="286"/>
                </a:lnTo>
                <a:lnTo>
                  <a:pt x="336" y="284"/>
                </a:lnTo>
                <a:lnTo>
                  <a:pt x="338" y="282"/>
                </a:lnTo>
                <a:lnTo>
                  <a:pt x="338" y="278"/>
                </a:lnTo>
                <a:lnTo>
                  <a:pt x="338" y="278"/>
                </a:lnTo>
                <a:lnTo>
                  <a:pt x="338" y="274"/>
                </a:lnTo>
                <a:lnTo>
                  <a:pt x="336" y="270"/>
                </a:lnTo>
                <a:lnTo>
                  <a:pt x="332" y="268"/>
                </a:lnTo>
                <a:lnTo>
                  <a:pt x="328" y="268"/>
                </a:lnTo>
                <a:lnTo>
                  <a:pt x="36" y="268"/>
                </a:lnTo>
                <a:lnTo>
                  <a:pt x="36" y="268"/>
                </a:lnTo>
                <a:lnTo>
                  <a:pt x="32" y="268"/>
                </a:lnTo>
                <a:lnTo>
                  <a:pt x="28" y="270"/>
                </a:lnTo>
                <a:lnTo>
                  <a:pt x="26" y="274"/>
                </a:lnTo>
                <a:lnTo>
                  <a:pt x="26" y="278"/>
                </a:lnTo>
                <a:lnTo>
                  <a:pt x="26" y="278"/>
                </a:lnTo>
                <a:lnTo>
                  <a:pt x="26" y="282"/>
                </a:lnTo>
                <a:lnTo>
                  <a:pt x="28" y="284"/>
                </a:lnTo>
                <a:lnTo>
                  <a:pt x="32" y="286"/>
                </a:lnTo>
                <a:lnTo>
                  <a:pt x="36" y="288"/>
                </a:lnTo>
                <a:lnTo>
                  <a:pt x="36" y="288"/>
                </a:lnTo>
                <a:close/>
                <a:moveTo>
                  <a:pt x="354" y="300"/>
                </a:moveTo>
                <a:lnTo>
                  <a:pt x="10" y="300"/>
                </a:lnTo>
                <a:lnTo>
                  <a:pt x="10" y="300"/>
                </a:lnTo>
                <a:lnTo>
                  <a:pt x="6" y="302"/>
                </a:lnTo>
                <a:lnTo>
                  <a:pt x="2" y="304"/>
                </a:lnTo>
                <a:lnTo>
                  <a:pt x="0" y="306"/>
                </a:lnTo>
                <a:lnTo>
                  <a:pt x="0" y="310"/>
                </a:lnTo>
                <a:lnTo>
                  <a:pt x="0" y="310"/>
                </a:lnTo>
                <a:lnTo>
                  <a:pt x="0" y="314"/>
                </a:lnTo>
                <a:lnTo>
                  <a:pt x="2" y="318"/>
                </a:lnTo>
                <a:lnTo>
                  <a:pt x="6" y="320"/>
                </a:lnTo>
                <a:lnTo>
                  <a:pt x="10" y="320"/>
                </a:lnTo>
                <a:lnTo>
                  <a:pt x="354" y="320"/>
                </a:lnTo>
                <a:lnTo>
                  <a:pt x="354" y="320"/>
                </a:lnTo>
                <a:lnTo>
                  <a:pt x="358" y="320"/>
                </a:lnTo>
                <a:lnTo>
                  <a:pt x="362" y="318"/>
                </a:lnTo>
                <a:lnTo>
                  <a:pt x="364" y="314"/>
                </a:lnTo>
                <a:lnTo>
                  <a:pt x="364" y="310"/>
                </a:lnTo>
                <a:lnTo>
                  <a:pt x="364" y="310"/>
                </a:lnTo>
                <a:lnTo>
                  <a:pt x="364" y="306"/>
                </a:lnTo>
                <a:lnTo>
                  <a:pt x="362" y="304"/>
                </a:lnTo>
                <a:lnTo>
                  <a:pt x="358" y="302"/>
                </a:lnTo>
                <a:lnTo>
                  <a:pt x="354" y="300"/>
                </a:lnTo>
                <a:lnTo>
                  <a:pt x="354" y="300"/>
                </a:lnTo>
                <a:close/>
                <a:moveTo>
                  <a:pt x="60" y="100"/>
                </a:moveTo>
                <a:lnTo>
                  <a:pt x="60" y="100"/>
                </a:lnTo>
                <a:lnTo>
                  <a:pt x="56" y="102"/>
                </a:lnTo>
                <a:lnTo>
                  <a:pt x="54" y="104"/>
                </a:lnTo>
                <a:lnTo>
                  <a:pt x="52" y="106"/>
                </a:lnTo>
                <a:lnTo>
                  <a:pt x="50" y="110"/>
                </a:lnTo>
                <a:lnTo>
                  <a:pt x="50" y="242"/>
                </a:lnTo>
                <a:lnTo>
                  <a:pt x="50" y="242"/>
                </a:lnTo>
                <a:lnTo>
                  <a:pt x="52" y="246"/>
                </a:lnTo>
                <a:lnTo>
                  <a:pt x="54" y="248"/>
                </a:lnTo>
                <a:lnTo>
                  <a:pt x="56" y="250"/>
                </a:lnTo>
                <a:lnTo>
                  <a:pt x="60" y="252"/>
                </a:lnTo>
                <a:lnTo>
                  <a:pt x="80" y="252"/>
                </a:lnTo>
                <a:lnTo>
                  <a:pt x="80" y="252"/>
                </a:lnTo>
                <a:lnTo>
                  <a:pt x="84" y="250"/>
                </a:lnTo>
                <a:lnTo>
                  <a:pt x="88" y="248"/>
                </a:lnTo>
                <a:lnTo>
                  <a:pt x="90" y="246"/>
                </a:lnTo>
                <a:lnTo>
                  <a:pt x="90" y="242"/>
                </a:lnTo>
                <a:lnTo>
                  <a:pt x="90" y="110"/>
                </a:lnTo>
                <a:lnTo>
                  <a:pt x="90" y="110"/>
                </a:lnTo>
                <a:lnTo>
                  <a:pt x="90" y="106"/>
                </a:lnTo>
                <a:lnTo>
                  <a:pt x="88" y="104"/>
                </a:lnTo>
                <a:lnTo>
                  <a:pt x="84" y="102"/>
                </a:lnTo>
                <a:lnTo>
                  <a:pt x="80" y="100"/>
                </a:lnTo>
                <a:lnTo>
                  <a:pt x="60" y="100"/>
                </a:lnTo>
                <a:close/>
              </a:path>
            </a:pathLst>
          </a:custGeom>
          <a:solidFill>
            <a:schemeClr val="tx1">
              <a:lumMod val="65000"/>
              <a:lumOff val="35000"/>
            </a:schemeClr>
          </a:solidFill>
          <a:ln>
            <a:noFill/>
          </a:ln>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grpSp>
        <p:nvGrpSpPr>
          <p:cNvPr id="74" name="Group 73"/>
          <p:cNvGrpSpPr/>
          <p:nvPr/>
        </p:nvGrpSpPr>
        <p:grpSpPr>
          <a:xfrm>
            <a:off x="3247138" y="3589813"/>
            <a:ext cx="288145" cy="324895"/>
            <a:chOff x="8733609" y="3095275"/>
            <a:chExt cx="392933" cy="486540"/>
          </a:xfrm>
          <a:solidFill>
            <a:schemeClr val="tx1">
              <a:lumMod val="65000"/>
              <a:lumOff val="35000"/>
            </a:schemeClr>
          </a:solidFill>
        </p:grpSpPr>
        <p:sp>
          <p:nvSpPr>
            <p:cNvPr id="75" name="Freeform 24"/>
            <p:cNvSpPr>
              <a:spLocks/>
            </p:cNvSpPr>
            <p:nvPr/>
          </p:nvSpPr>
          <p:spPr bwMode="auto">
            <a:xfrm>
              <a:off x="8761365" y="3348885"/>
              <a:ext cx="20137" cy="58777"/>
            </a:xfrm>
            <a:custGeom>
              <a:avLst/>
              <a:gdLst>
                <a:gd name="T0" fmla="*/ 42 w 75"/>
                <a:gd name="T1" fmla="*/ 216 h 216"/>
                <a:gd name="T2" fmla="*/ 54 w 75"/>
                <a:gd name="T3" fmla="*/ 213 h 216"/>
                <a:gd name="T4" fmla="*/ 66 w 75"/>
                <a:gd name="T5" fmla="*/ 206 h 216"/>
                <a:gd name="T6" fmla="*/ 73 w 75"/>
                <a:gd name="T7" fmla="*/ 196 h 216"/>
                <a:gd name="T8" fmla="*/ 75 w 75"/>
                <a:gd name="T9" fmla="*/ 183 h 216"/>
                <a:gd name="T10" fmla="*/ 75 w 75"/>
                <a:gd name="T11" fmla="*/ 33 h 216"/>
                <a:gd name="T12" fmla="*/ 73 w 75"/>
                <a:gd name="T13" fmla="*/ 21 h 216"/>
                <a:gd name="T14" fmla="*/ 66 w 75"/>
                <a:gd name="T15" fmla="*/ 9 h 216"/>
                <a:gd name="T16" fmla="*/ 54 w 75"/>
                <a:gd name="T17" fmla="*/ 2 h 216"/>
                <a:gd name="T18" fmla="*/ 42 w 75"/>
                <a:gd name="T19" fmla="*/ 0 h 216"/>
                <a:gd name="T20" fmla="*/ 34 w 75"/>
                <a:gd name="T21" fmla="*/ 0 h 216"/>
                <a:gd name="T22" fmla="*/ 21 w 75"/>
                <a:gd name="T23" fmla="*/ 2 h 216"/>
                <a:gd name="T24" fmla="*/ 11 w 75"/>
                <a:gd name="T25" fmla="*/ 9 h 216"/>
                <a:gd name="T26" fmla="*/ 3 w 75"/>
                <a:gd name="T27" fmla="*/ 21 h 216"/>
                <a:gd name="T28" fmla="*/ 0 w 75"/>
                <a:gd name="T29" fmla="*/ 33 h 216"/>
                <a:gd name="T30" fmla="*/ 0 w 75"/>
                <a:gd name="T31" fmla="*/ 183 h 216"/>
                <a:gd name="T32" fmla="*/ 3 w 75"/>
                <a:gd name="T33" fmla="*/ 196 h 216"/>
                <a:gd name="T34" fmla="*/ 11 w 75"/>
                <a:gd name="T35" fmla="*/ 206 h 216"/>
                <a:gd name="T36" fmla="*/ 21 w 75"/>
                <a:gd name="T37" fmla="*/ 213 h 216"/>
                <a:gd name="T38" fmla="*/ 34 w 75"/>
                <a:gd name="T39" fmla="*/ 216 h 216"/>
                <a:gd name="T40" fmla="*/ 42 w 75"/>
                <a:gd name="T41"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216">
                  <a:moveTo>
                    <a:pt x="42" y="216"/>
                  </a:moveTo>
                  <a:lnTo>
                    <a:pt x="54" y="213"/>
                  </a:lnTo>
                  <a:lnTo>
                    <a:pt x="66" y="206"/>
                  </a:lnTo>
                  <a:lnTo>
                    <a:pt x="73" y="196"/>
                  </a:lnTo>
                  <a:lnTo>
                    <a:pt x="75" y="183"/>
                  </a:lnTo>
                  <a:lnTo>
                    <a:pt x="75" y="33"/>
                  </a:lnTo>
                  <a:lnTo>
                    <a:pt x="73" y="21"/>
                  </a:lnTo>
                  <a:lnTo>
                    <a:pt x="66" y="9"/>
                  </a:lnTo>
                  <a:lnTo>
                    <a:pt x="54" y="2"/>
                  </a:lnTo>
                  <a:lnTo>
                    <a:pt x="42" y="0"/>
                  </a:lnTo>
                  <a:lnTo>
                    <a:pt x="34" y="0"/>
                  </a:lnTo>
                  <a:lnTo>
                    <a:pt x="21" y="2"/>
                  </a:lnTo>
                  <a:lnTo>
                    <a:pt x="11" y="9"/>
                  </a:lnTo>
                  <a:lnTo>
                    <a:pt x="3" y="21"/>
                  </a:lnTo>
                  <a:lnTo>
                    <a:pt x="0" y="33"/>
                  </a:lnTo>
                  <a:lnTo>
                    <a:pt x="0" y="183"/>
                  </a:lnTo>
                  <a:lnTo>
                    <a:pt x="3" y="196"/>
                  </a:lnTo>
                  <a:lnTo>
                    <a:pt x="11" y="206"/>
                  </a:lnTo>
                  <a:lnTo>
                    <a:pt x="21" y="213"/>
                  </a:lnTo>
                  <a:lnTo>
                    <a:pt x="34" y="216"/>
                  </a:lnTo>
                  <a:lnTo>
                    <a:pt x="42" y="2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76" name="Freeform 25"/>
            <p:cNvSpPr>
              <a:spLocks/>
            </p:cNvSpPr>
            <p:nvPr/>
          </p:nvSpPr>
          <p:spPr bwMode="auto">
            <a:xfrm>
              <a:off x="8747215" y="3369566"/>
              <a:ext cx="23946" cy="17960"/>
            </a:xfrm>
            <a:custGeom>
              <a:avLst/>
              <a:gdLst>
                <a:gd name="T0" fmla="*/ 54 w 87"/>
                <a:gd name="T1" fmla="*/ 67 h 67"/>
                <a:gd name="T2" fmla="*/ 66 w 87"/>
                <a:gd name="T3" fmla="*/ 65 h 67"/>
                <a:gd name="T4" fmla="*/ 78 w 87"/>
                <a:gd name="T5" fmla="*/ 57 h 67"/>
                <a:gd name="T6" fmla="*/ 85 w 87"/>
                <a:gd name="T7" fmla="*/ 46 h 67"/>
                <a:gd name="T8" fmla="*/ 87 w 87"/>
                <a:gd name="T9" fmla="*/ 34 h 67"/>
                <a:gd name="T10" fmla="*/ 87 w 87"/>
                <a:gd name="T11" fmla="*/ 34 h 67"/>
                <a:gd name="T12" fmla="*/ 85 w 87"/>
                <a:gd name="T13" fmla="*/ 21 h 67"/>
                <a:gd name="T14" fmla="*/ 78 w 87"/>
                <a:gd name="T15" fmla="*/ 9 h 67"/>
                <a:gd name="T16" fmla="*/ 66 w 87"/>
                <a:gd name="T17" fmla="*/ 2 h 67"/>
                <a:gd name="T18" fmla="*/ 54 w 87"/>
                <a:gd name="T19" fmla="*/ 0 h 67"/>
                <a:gd name="T20" fmla="*/ 33 w 87"/>
                <a:gd name="T21" fmla="*/ 0 h 67"/>
                <a:gd name="T22" fmla="*/ 20 w 87"/>
                <a:gd name="T23" fmla="*/ 2 h 67"/>
                <a:gd name="T24" fmla="*/ 10 w 87"/>
                <a:gd name="T25" fmla="*/ 9 h 67"/>
                <a:gd name="T26" fmla="*/ 2 w 87"/>
                <a:gd name="T27" fmla="*/ 21 h 67"/>
                <a:gd name="T28" fmla="*/ 0 w 87"/>
                <a:gd name="T29" fmla="*/ 34 h 67"/>
                <a:gd name="T30" fmla="*/ 0 w 87"/>
                <a:gd name="T31" fmla="*/ 34 h 67"/>
                <a:gd name="T32" fmla="*/ 2 w 87"/>
                <a:gd name="T33" fmla="*/ 46 h 67"/>
                <a:gd name="T34" fmla="*/ 10 w 87"/>
                <a:gd name="T35" fmla="*/ 57 h 67"/>
                <a:gd name="T36" fmla="*/ 20 w 87"/>
                <a:gd name="T37" fmla="*/ 65 h 67"/>
                <a:gd name="T38" fmla="*/ 33 w 87"/>
                <a:gd name="T39" fmla="*/ 67 h 67"/>
                <a:gd name="T40" fmla="*/ 54 w 87"/>
                <a:gd name="T4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67">
                  <a:moveTo>
                    <a:pt x="54" y="67"/>
                  </a:moveTo>
                  <a:lnTo>
                    <a:pt x="66" y="65"/>
                  </a:lnTo>
                  <a:lnTo>
                    <a:pt x="78" y="57"/>
                  </a:lnTo>
                  <a:lnTo>
                    <a:pt x="85" y="46"/>
                  </a:lnTo>
                  <a:lnTo>
                    <a:pt x="87" y="34"/>
                  </a:lnTo>
                  <a:lnTo>
                    <a:pt x="87" y="34"/>
                  </a:lnTo>
                  <a:lnTo>
                    <a:pt x="85" y="21"/>
                  </a:lnTo>
                  <a:lnTo>
                    <a:pt x="78" y="9"/>
                  </a:lnTo>
                  <a:lnTo>
                    <a:pt x="66" y="2"/>
                  </a:lnTo>
                  <a:lnTo>
                    <a:pt x="54" y="0"/>
                  </a:lnTo>
                  <a:lnTo>
                    <a:pt x="33" y="0"/>
                  </a:lnTo>
                  <a:lnTo>
                    <a:pt x="20" y="2"/>
                  </a:lnTo>
                  <a:lnTo>
                    <a:pt x="10" y="9"/>
                  </a:lnTo>
                  <a:lnTo>
                    <a:pt x="2" y="21"/>
                  </a:lnTo>
                  <a:lnTo>
                    <a:pt x="0" y="34"/>
                  </a:lnTo>
                  <a:lnTo>
                    <a:pt x="0" y="34"/>
                  </a:lnTo>
                  <a:lnTo>
                    <a:pt x="2" y="46"/>
                  </a:lnTo>
                  <a:lnTo>
                    <a:pt x="10" y="57"/>
                  </a:lnTo>
                  <a:lnTo>
                    <a:pt x="20" y="65"/>
                  </a:lnTo>
                  <a:lnTo>
                    <a:pt x="33" y="67"/>
                  </a:lnTo>
                  <a:lnTo>
                    <a:pt x="54"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77" name="Freeform 26"/>
            <p:cNvSpPr>
              <a:spLocks/>
            </p:cNvSpPr>
            <p:nvPr/>
          </p:nvSpPr>
          <p:spPr bwMode="auto">
            <a:xfrm>
              <a:off x="8779324" y="3295007"/>
              <a:ext cx="57688" cy="159459"/>
            </a:xfrm>
            <a:custGeom>
              <a:avLst/>
              <a:gdLst>
                <a:gd name="T0" fmla="*/ 106 w 213"/>
                <a:gd name="T1" fmla="*/ 585 h 585"/>
                <a:gd name="T2" fmla="*/ 131 w 213"/>
                <a:gd name="T3" fmla="*/ 580 h 585"/>
                <a:gd name="T4" fmla="*/ 152 w 213"/>
                <a:gd name="T5" fmla="*/ 562 h 585"/>
                <a:gd name="T6" fmla="*/ 171 w 213"/>
                <a:gd name="T7" fmla="*/ 536 h 585"/>
                <a:gd name="T8" fmla="*/ 185 w 213"/>
                <a:gd name="T9" fmla="*/ 499 h 585"/>
                <a:gd name="T10" fmla="*/ 198 w 213"/>
                <a:gd name="T11" fmla="*/ 456 h 585"/>
                <a:gd name="T12" fmla="*/ 206 w 213"/>
                <a:gd name="T13" fmla="*/ 407 h 585"/>
                <a:gd name="T14" fmla="*/ 212 w 213"/>
                <a:gd name="T15" fmla="*/ 351 h 585"/>
                <a:gd name="T16" fmla="*/ 213 w 213"/>
                <a:gd name="T17" fmla="*/ 293 h 585"/>
                <a:gd name="T18" fmla="*/ 212 w 213"/>
                <a:gd name="T19" fmla="*/ 234 h 585"/>
                <a:gd name="T20" fmla="*/ 206 w 213"/>
                <a:gd name="T21" fmla="*/ 179 h 585"/>
                <a:gd name="T22" fmla="*/ 198 w 213"/>
                <a:gd name="T23" fmla="*/ 129 h 585"/>
                <a:gd name="T24" fmla="*/ 185 w 213"/>
                <a:gd name="T25" fmla="*/ 85 h 585"/>
                <a:gd name="T26" fmla="*/ 171 w 213"/>
                <a:gd name="T27" fmla="*/ 50 h 585"/>
                <a:gd name="T28" fmla="*/ 152 w 213"/>
                <a:gd name="T29" fmla="*/ 23 h 585"/>
                <a:gd name="T30" fmla="*/ 131 w 213"/>
                <a:gd name="T31" fmla="*/ 6 h 585"/>
                <a:gd name="T32" fmla="*/ 106 w 213"/>
                <a:gd name="T33" fmla="*/ 0 h 585"/>
                <a:gd name="T34" fmla="*/ 82 w 213"/>
                <a:gd name="T35" fmla="*/ 6 h 585"/>
                <a:gd name="T36" fmla="*/ 60 w 213"/>
                <a:gd name="T37" fmla="*/ 23 h 585"/>
                <a:gd name="T38" fmla="*/ 43 w 213"/>
                <a:gd name="T39" fmla="*/ 50 h 585"/>
                <a:gd name="T40" fmla="*/ 28 w 213"/>
                <a:gd name="T41" fmla="*/ 85 h 585"/>
                <a:gd name="T42" fmla="*/ 15 w 213"/>
                <a:gd name="T43" fmla="*/ 129 h 585"/>
                <a:gd name="T44" fmla="*/ 7 w 213"/>
                <a:gd name="T45" fmla="*/ 179 h 585"/>
                <a:gd name="T46" fmla="*/ 1 w 213"/>
                <a:gd name="T47" fmla="*/ 234 h 585"/>
                <a:gd name="T48" fmla="*/ 0 w 213"/>
                <a:gd name="T49" fmla="*/ 293 h 585"/>
                <a:gd name="T50" fmla="*/ 1 w 213"/>
                <a:gd name="T51" fmla="*/ 351 h 585"/>
                <a:gd name="T52" fmla="*/ 7 w 213"/>
                <a:gd name="T53" fmla="*/ 407 h 585"/>
                <a:gd name="T54" fmla="*/ 15 w 213"/>
                <a:gd name="T55" fmla="*/ 456 h 585"/>
                <a:gd name="T56" fmla="*/ 28 w 213"/>
                <a:gd name="T57" fmla="*/ 499 h 585"/>
                <a:gd name="T58" fmla="*/ 43 w 213"/>
                <a:gd name="T59" fmla="*/ 536 h 585"/>
                <a:gd name="T60" fmla="*/ 60 w 213"/>
                <a:gd name="T61" fmla="*/ 562 h 585"/>
                <a:gd name="T62" fmla="*/ 82 w 213"/>
                <a:gd name="T63" fmla="*/ 580 h 585"/>
                <a:gd name="T64" fmla="*/ 106 w 213"/>
                <a:gd name="T65" fmla="*/ 585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585">
                  <a:moveTo>
                    <a:pt x="106" y="585"/>
                  </a:moveTo>
                  <a:lnTo>
                    <a:pt x="131" y="580"/>
                  </a:lnTo>
                  <a:lnTo>
                    <a:pt x="152" y="562"/>
                  </a:lnTo>
                  <a:lnTo>
                    <a:pt x="171" y="536"/>
                  </a:lnTo>
                  <a:lnTo>
                    <a:pt x="185" y="499"/>
                  </a:lnTo>
                  <a:lnTo>
                    <a:pt x="198" y="456"/>
                  </a:lnTo>
                  <a:lnTo>
                    <a:pt x="206" y="407"/>
                  </a:lnTo>
                  <a:lnTo>
                    <a:pt x="212" y="351"/>
                  </a:lnTo>
                  <a:lnTo>
                    <a:pt x="213" y="293"/>
                  </a:lnTo>
                  <a:lnTo>
                    <a:pt x="212" y="234"/>
                  </a:lnTo>
                  <a:lnTo>
                    <a:pt x="206" y="179"/>
                  </a:lnTo>
                  <a:lnTo>
                    <a:pt x="198" y="129"/>
                  </a:lnTo>
                  <a:lnTo>
                    <a:pt x="185" y="85"/>
                  </a:lnTo>
                  <a:lnTo>
                    <a:pt x="171" y="50"/>
                  </a:lnTo>
                  <a:lnTo>
                    <a:pt x="152" y="23"/>
                  </a:lnTo>
                  <a:lnTo>
                    <a:pt x="131" y="6"/>
                  </a:lnTo>
                  <a:lnTo>
                    <a:pt x="106" y="0"/>
                  </a:lnTo>
                  <a:lnTo>
                    <a:pt x="82" y="6"/>
                  </a:lnTo>
                  <a:lnTo>
                    <a:pt x="60" y="23"/>
                  </a:lnTo>
                  <a:lnTo>
                    <a:pt x="43" y="50"/>
                  </a:lnTo>
                  <a:lnTo>
                    <a:pt x="28" y="85"/>
                  </a:lnTo>
                  <a:lnTo>
                    <a:pt x="15" y="129"/>
                  </a:lnTo>
                  <a:lnTo>
                    <a:pt x="7" y="179"/>
                  </a:lnTo>
                  <a:lnTo>
                    <a:pt x="1" y="234"/>
                  </a:lnTo>
                  <a:lnTo>
                    <a:pt x="0" y="293"/>
                  </a:lnTo>
                  <a:lnTo>
                    <a:pt x="1" y="351"/>
                  </a:lnTo>
                  <a:lnTo>
                    <a:pt x="7" y="407"/>
                  </a:lnTo>
                  <a:lnTo>
                    <a:pt x="15" y="456"/>
                  </a:lnTo>
                  <a:lnTo>
                    <a:pt x="28" y="499"/>
                  </a:lnTo>
                  <a:lnTo>
                    <a:pt x="43" y="536"/>
                  </a:lnTo>
                  <a:lnTo>
                    <a:pt x="60" y="562"/>
                  </a:lnTo>
                  <a:lnTo>
                    <a:pt x="82" y="580"/>
                  </a:lnTo>
                  <a:lnTo>
                    <a:pt x="106"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78" name="Freeform 27"/>
            <p:cNvSpPr>
              <a:spLocks/>
            </p:cNvSpPr>
            <p:nvPr/>
          </p:nvSpPr>
          <p:spPr bwMode="auto">
            <a:xfrm>
              <a:off x="9081371" y="3348341"/>
              <a:ext cx="20137" cy="58777"/>
            </a:xfrm>
            <a:custGeom>
              <a:avLst/>
              <a:gdLst>
                <a:gd name="T0" fmla="*/ 32 w 73"/>
                <a:gd name="T1" fmla="*/ 215 h 215"/>
                <a:gd name="T2" fmla="*/ 19 w 73"/>
                <a:gd name="T3" fmla="*/ 213 h 215"/>
                <a:gd name="T4" fmla="*/ 9 w 73"/>
                <a:gd name="T5" fmla="*/ 205 h 215"/>
                <a:gd name="T6" fmla="*/ 2 w 73"/>
                <a:gd name="T7" fmla="*/ 195 h 215"/>
                <a:gd name="T8" fmla="*/ 0 w 73"/>
                <a:gd name="T9" fmla="*/ 182 h 215"/>
                <a:gd name="T10" fmla="*/ 0 w 73"/>
                <a:gd name="T11" fmla="*/ 33 h 215"/>
                <a:gd name="T12" fmla="*/ 2 w 73"/>
                <a:gd name="T13" fmla="*/ 21 h 215"/>
                <a:gd name="T14" fmla="*/ 9 w 73"/>
                <a:gd name="T15" fmla="*/ 9 h 215"/>
                <a:gd name="T16" fmla="*/ 19 w 73"/>
                <a:gd name="T17" fmla="*/ 2 h 215"/>
                <a:gd name="T18" fmla="*/ 32 w 73"/>
                <a:gd name="T19" fmla="*/ 0 h 215"/>
                <a:gd name="T20" fmla="*/ 40 w 73"/>
                <a:gd name="T21" fmla="*/ 0 h 215"/>
                <a:gd name="T22" fmla="*/ 53 w 73"/>
                <a:gd name="T23" fmla="*/ 2 h 215"/>
                <a:gd name="T24" fmla="*/ 64 w 73"/>
                <a:gd name="T25" fmla="*/ 9 h 215"/>
                <a:gd name="T26" fmla="*/ 71 w 73"/>
                <a:gd name="T27" fmla="*/ 21 h 215"/>
                <a:gd name="T28" fmla="*/ 73 w 73"/>
                <a:gd name="T29" fmla="*/ 33 h 215"/>
                <a:gd name="T30" fmla="*/ 73 w 73"/>
                <a:gd name="T31" fmla="*/ 182 h 215"/>
                <a:gd name="T32" fmla="*/ 71 w 73"/>
                <a:gd name="T33" fmla="*/ 195 h 215"/>
                <a:gd name="T34" fmla="*/ 64 w 73"/>
                <a:gd name="T35" fmla="*/ 205 h 215"/>
                <a:gd name="T36" fmla="*/ 53 w 73"/>
                <a:gd name="T37" fmla="*/ 213 h 215"/>
                <a:gd name="T38" fmla="*/ 40 w 73"/>
                <a:gd name="T39" fmla="*/ 215 h 215"/>
                <a:gd name="T40" fmla="*/ 32 w 73"/>
                <a:gd name="T41"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215">
                  <a:moveTo>
                    <a:pt x="32" y="215"/>
                  </a:moveTo>
                  <a:lnTo>
                    <a:pt x="19" y="213"/>
                  </a:lnTo>
                  <a:lnTo>
                    <a:pt x="9" y="205"/>
                  </a:lnTo>
                  <a:lnTo>
                    <a:pt x="2" y="195"/>
                  </a:lnTo>
                  <a:lnTo>
                    <a:pt x="0" y="182"/>
                  </a:lnTo>
                  <a:lnTo>
                    <a:pt x="0" y="33"/>
                  </a:lnTo>
                  <a:lnTo>
                    <a:pt x="2" y="21"/>
                  </a:lnTo>
                  <a:lnTo>
                    <a:pt x="9" y="9"/>
                  </a:lnTo>
                  <a:lnTo>
                    <a:pt x="19" y="2"/>
                  </a:lnTo>
                  <a:lnTo>
                    <a:pt x="32" y="0"/>
                  </a:lnTo>
                  <a:lnTo>
                    <a:pt x="40" y="0"/>
                  </a:lnTo>
                  <a:lnTo>
                    <a:pt x="53" y="2"/>
                  </a:lnTo>
                  <a:lnTo>
                    <a:pt x="64" y="9"/>
                  </a:lnTo>
                  <a:lnTo>
                    <a:pt x="71" y="21"/>
                  </a:lnTo>
                  <a:lnTo>
                    <a:pt x="73" y="33"/>
                  </a:lnTo>
                  <a:lnTo>
                    <a:pt x="73" y="182"/>
                  </a:lnTo>
                  <a:lnTo>
                    <a:pt x="71" y="195"/>
                  </a:lnTo>
                  <a:lnTo>
                    <a:pt x="64" y="205"/>
                  </a:lnTo>
                  <a:lnTo>
                    <a:pt x="53" y="213"/>
                  </a:lnTo>
                  <a:lnTo>
                    <a:pt x="40" y="215"/>
                  </a:lnTo>
                  <a:lnTo>
                    <a:pt x="32" y="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79" name="Freeform 28"/>
            <p:cNvSpPr>
              <a:spLocks/>
            </p:cNvSpPr>
            <p:nvPr/>
          </p:nvSpPr>
          <p:spPr bwMode="auto">
            <a:xfrm>
              <a:off x="9087358" y="3369022"/>
              <a:ext cx="23946" cy="18504"/>
            </a:xfrm>
            <a:custGeom>
              <a:avLst/>
              <a:gdLst>
                <a:gd name="T0" fmla="*/ 32 w 86"/>
                <a:gd name="T1" fmla="*/ 67 h 67"/>
                <a:gd name="T2" fmla="*/ 19 w 86"/>
                <a:gd name="T3" fmla="*/ 64 h 67"/>
                <a:gd name="T4" fmla="*/ 9 w 86"/>
                <a:gd name="T5" fmla="*/ 56 h 67"/>
                <a:gd name="T6" fmla="*/ 2 w 86"/>
                <a:gd name="T7" fmla="*/ 46 h 67"/>
                <a:gd name="T8" fmla="*/ 0 w 86"/>
                <a:gd name="T9" fmla="*/ 33 h 67"/>
                <a:gd name="T10" fmla="*/ 0 w 86"/>
                <a:gd name="T11" fmla="*/ 33 h 67"/>
                <a:gd name="T12" fmla="*/ 2 w 86"/>
                <a:gd name="T13" fmla="*/ 21 h 67"/>
                <a:gd name="T14" fmla="*/ 9 w 86"/>
                <a:gd name="T15" fmla="*/ 9 h 67"/>
                <a:gd name="T16" fmla="*/ 19 w 86"/>
                <a:gd name="T17" fmla="*/ 2 h 67"/>
                <a:gd name="T18" fmla="*/ 32 w 86"/>
                <a:gd name="T19" fmla="*/ 0 h 67"/>
                <a:gd name="T20" fmla="*/ 53 w 86"/>
                <a:gd name="T21" fmla="*/ 0 h 67"/>
                <a:gd name="T22" fmla="*/ 65 w 86"/>
                <a:gd name="T23" fmla="*/ 2 h 67"/>
                <a:gd name="T24" fmla="*/ 77 w 86"/>
                <a:gd name="T25" fmla="*/ 9 h 67"/>
                <a:gd name="T26" fmla="*/ 84 w 86"/>
                <a:gd name="T27" fmla="*/ 21 h 67"/>
                <a:gd name="T28" fmla="*/ 86 w 86"/>
                <a:gd name="T29" fmla="*/ 33 h 67"/>
                <a:gd name="T30" fmla="*/ 86 w 86"/>
                <a:gd name="T31" fmla="*/ 33 h 67"/>
                <a:gd name="T32" fmla="*/ 84 w 86"/>
                <a:gd name="T33" fmla="*/ 46 h 67"/>
                <a:gd name="T34" fmla="*/ 77 w 86"/>
                <a:gd name="T35" fmla="*/ 56 h 67"/>
                <a:gd name="T36" fmla="*/ 65 w 86"/>
                <a:gd name="T37" fmla="*/ 64 h 67"/>
                <a:gd name="T38" fmla="*/ 53 w 86"/>
                <a:gd name="T39" fmla="*/ 67 h 67"/>
                <a:gd name="T40" fmla="*/ 32 w 86"/>
                <a:gd name="T4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67">
                  <a:moveTo>
                    <a:pt x="32" y="67"/>
                  </a:moveTo>
                  <a:lnTo>
                    <a:pt x="19" y="64"/>
                  </a:lnTo>
                  <a:lnTo>
                    <a:pt x="9" y="56"/>
                  </a:lnTo>
                  <a:lnTo>
                    <a:pt x="2" y="46"/>
                  </a:lnTo>
                  <a:lnTo>
                    <a:pt x="0" y="33"/>
                  </a:lnTo>
                  <a:lnTo>
                    <a:pt x="0" y="33"/>
                  </a:lnTo>
                  <a:lnTo>
                    <a:pt x="2" y="21"/>
                  </a:lnTo>
                  <a:lnTo>
                    <a:pt x="9" y="9"/>
                  </a:lnTo>
                  <a:lnTo>
                    <a:pt x="19" y="2"/>
                  </a:lnTo>
                  <a:lnTo>
                    <a:pt x="32" y="0"/>
                  </a:lnTo>
                  <a:lnTo>
                    <a:pt x="53" y="0"/>
                  </a:lnTo>
                  <a:lnTo>
                    <a:pt x="65" y="2"/>
                  </a:lnTo>
                  <a:lnTo>
                    <a:pt x="77" y="9"/>
                  </a:lnTo>
                  <a:lnTo>
                    <a:pt x="84" y="21"/>
                  </a:lnTo>
                  <a:lnTo>
                    <a:pt x="86" y="33"/>
                  </a:lnTo>
                  <a:lnTo>
                    <a:pt x="86" y="33"/>
                  </a:lnTo>
                  <a:lnTo>
                    <a:pt x="84" y="46"/>
                  </a:lnTo>
                  <a:lnTo>
                    <a:pt x="77" y="56"/>
                  </a:lnTo>
                  <a:lnTo>
                    <a:pt x="65" y="64"/>
                  </a:lnTo>
                  <a:lnTo>
                    <a:pt x="53" y="67"/>
                  </a:lnTo>
                  <a:lnTo>
                    <a:pt x="3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80" name="Freeform 29"/>
            <p:cNvSpPr>
              <a:spLocks/>
            </p:cNvSpPr>
            <p:nvPr/>
          </p:nvSpPr>
          <p:spPr bwMode="auto">
            <a:xfrm>
              <a:off x="9025860" y="3295007"/>
              <a:ext cx="58233" cy="159459"/>
            </a:xfrm>
            <a:custGeom>
              <a:avLst/>
              <a:gdLst>
                <a:gd name="T0" fmla="*/ 106 w 213"/>
                <a:gd name="T1" fmla="*/ 585 h 585"/>
                <a:gd name="T2" fmla="*/ 82 w 213"/>
                <a:gd name="T3" fmla="*/ 579 h 585"/>
                <a:gd name="T4" fmla="*/ 60 w 213"/>
                <a:gd name="T5" fmla="*/ 562 h 585"/>
                <a:gd name="T6" fmla="*/ 42 w 213"/>
                <a:gd name="T7" fmla="*/ 536 h 585"/>
                <a:gd name="T8" fmla="*/ 27 w 213"/>
                <a:gd name="T9" fmla="*/ 499 h 585"/>
                <a:gd name="T10" fmla="*/ 15 w 213"/>
                <a:gd name="T11" fmla="*/ 456 h 585"/>
                <a:gd name="T12" fmla="*/ 7 w 213"/>
                <a:gd name="T13" fmla="*/ 407 h 585"/>
                <a:gd name="T14" fmla="*/ 1 w 213"/>
                <a:gd name="T15" fmla="*/ 351 h 585"/>
                <a:gd name="T16" fmla="*/ 0 w 213"/>
                <a:gd name="T17" fmla="*/ 293 h 585"/>
                <a:gd name="T18" fmla="*/ 1 w 213"/>
                <a:gd name="T19" fmla="*/ 234 h 585"/>
                <a:gd name="T20" fmla="*/ 7 w 213"/>
                <a:gd name="T21" fmla="*/ 178 h 585"/>
                <a:gd name="T22" fmla="*/ 15 w 213"/>
                <a:gd name="T23" fmla="*/ 129 h 585"/>
                <a:gd name="T24" fmla="*/ 27 w 213"/>
                <a:gd name="T25" fmla="*/ 85 h 585"/>
                <a:gd name="T26" fmla="*/ 42 w 213"/>
                <a:gd name="T27" fmla="*/ 49 h 585"/>
                <a:gd name="T28" fmla="*/ 60 w 213"/>
                <a:gd name="T29" fmla="*/ 23 h 585"/>
                <a:gd name="T30" fmla="*/ 82 w 213"/>
                <a:gd name="T31" fmla="*/ 6 h 585"/>
                <a:gd name="T32" fmla="*/ 106 w 213"/>
                <a:gd name="T33" fmla="*/ 0 h 585"/>
                <a:gd name="T34" fmla="*/ 130 w 213"/>
                <a:gd name="T35" fmla="*/ 6 h 585"/>
                <a:gd name="T36" fmla="*/ 152 w 213"/>
                <a:gd name="T37" fmla="*/ 23 h 585"/>
                <a:gd name="T38" fmla="*/ 170 w 213"/>
                <a:gd name="T39" fmla="*/ 49 h 585"/>
                <a:gd name="T40" fmla="*/ 185 w 213"/>
                <a:gd name="T41" fmla="*/ 85 h 585"/>
                <a:gd name="T42" fmla="*/ 197 w 213"/>
                <a:gd name="T43" fmla="*/ 129 h 585"/>
                <a:gd name="T44" fmla="*/ 206 w 213"/>
                <a:gd name="T45" fmla="*/ 178 h 585"/>
                <a:gd name="T46" fmla="*/ 211 w 213"/>
                <a:gd name="T47" fmla="*/ 234 h 585"/>
                <a:gd name="T48" fmla="*/ 213 w 213"/>
                <a:gd name="T49" fmla="*/ 293 h 585"/>
                <a:gd name="T50" fmla="*/ 211 w 213"/>
                <a:gd name="T51" fmla="*/ 351 h 585"/>
                <a:gd name="T52" fmla="*/ 206 w 213"/>
                <a:gd name="T53" fmla="*/ 407 h 585"/>
                <a:gd name="T54" fmla="*/ 197 w 213"/>
                <a:gd name="T55" fmla="*/ 456 h 585"/>
                <a:gd name="T56" fmla="*/ 185 w 213"/>
                <a:gd name="T57" fmla="*/ 499 h 585"/>
                <a:gd name="T58" fmla="*/ 170 w 213"/>
                <a:gd name="T59" fmla="*/ 536 h 585"/>
                <a:gd name="T60" fmla="*/ 152 w 213"/>
                <a:gd name="T61" fmla="*/ 562 h 585"/>
                <a:gd name="T62" fmla="*/ 130 w 213"/>
                <a:gd name="T63" fmla="*/ 579 h 585"/>
                <a:gd name="T64" fmla="*/ 106 w 213"/>
                <a:gd name="T65" fmla="*/ 585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585">
                  <a:moveTo>
                    <a:pt x="106" y="585"/>
                  </a:moveTo>
                  <a:lnTo>
                    <a:pt x="82" y="579"/>
                  </a:lnTo>
                  <a:lnTo>
                    <a:pt x="60" y="562"/>
                  </a:lnTo>
                  <a:lnTo>
                    <a:pt x="42" y="536"/>
                  </a:lnTo>
                  <a:lnTo>
                    <a:pt x="27" y="499"/>
                  </a:lnTo>
                  <a:lnTo>
                    <a:pt x="15" y="456"/>
                  </a:lnTo>
                  <a:lnTo>
                    <a:pt x="7" y="407"/>
                  </a:lnTo>
                  <a:lnTo>
                    <a:pt x="1" y="351"/>
                  </a:lnTo>
                  <a:lnTo>
                    <a:pt x="0" y="293"/>
                  </a:lnTo>
                  <a:lnTo>
                    <a:pt x="1" y="234"/>
                  </a:lnTo>
                  <a:lnTo>
                    <a:pt x="7" y="178"/>
                  </a:lnTo>
                  <a:lnTo>
                    <a:pt x="15" y="129"/>
                  </a:lnTo>
                  <a:lnTo>
                    <a:pt x="27" y="85"/>
                  </a:lnTo>
                  <a:lnTo>
                    <a:pt x="42" y="49"/>
                  </a:lnTo>
                  <a:lnTo>
                    <a:pt x="60" y="23"/>
                  </a:lnTo>
                  <a:lnTo>
                    <a:pt x="82" y="6"/>
                  </a:lnTo>
                  <a:lnTo>
                    <a:pt x="106" y="0"/>
                  </a:lnTo>
                  <a:lnTo>
                    <a:pt x="130" y="6"/>
                  </a:lnTo>
                  <a:lnTo>
                    <a:pt x="152" y="23"/>
                  </a:lnTo>
                  <a:lnTo>
                    <a:pt x="170" y="49"/>
                  </a:lnTo>
                  <a:lnTo>
                    <a:pt x="185" y="85"/>
                  </a:lnTo>
                  <a:lnTo>
                    <a:pt x="197" y="129"/>
                  </a:lnTo>
                  <a:lnTo>
                    <a:pt x="206" y="178"/>
                  </a:lnTo>
                  <a:lnTo>
                    <a:pt x="211" y="234"/>
                  </a:lnTo>
                  <a:lnTo>
                    <a:pt x="213" y="293"/>
                  </a:lnTo>
                  <a:lnTo>
                    <a:pt x="211" y="351"/>
                  </a:lnTo>
                  <a:lnTo>
                    <a:pt x="206" y="407"/>
                  </a:lnTo>
                  <a:lnTo>
                    <a:pt x="197" y="456"/>
                  </a:lnTo>
                  <a:lnTo>
                    <a:pt x="185" y="499"/>
                  </a:lnTo>
                  <a:lnTo>
                    <a:pt x="170" y="536"/>
                  </a:lnTo>
                  <a:lnTo>
                    <a:pt x="152" y="562"/>
                  </a:lnTo>
                  <a:lnTo>
                    <a:pt x="130" y="579"/>
                  </a:lnTo>
                  <a:lnTo>
                    <a:pt x="106"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81" name="Freeform 30"/>
            <p:cNvSpPr>
              <a:spLocks/>
            </p:cNvSpPr>
            <p:nvPr/>
          </p:nvSpPr>
          <p:spPr bwMode="auto">
            <a:xfrm>
              <a:off x="8733609" y="3095275"/>
              <a:ext cx="392933" cy="285176"/>
            </a:xfrm>
            <a:custGeom>
              <a:avLst/>
              <a:gdLst>
                <a:gd name="T0" fmla="*/ 49 w 1445"/>
                <a:gd name="T1" fmla="*/ 658 h 1046"/>
                <a:gd name="T2" fmla="*/ 76 w 1445"/>
                <a:gd name="T3" fmla="*/ 527 h 1046"/>
                <a:gd name="T4" fmla="*/ 128 w 1445"/>
                <a:gd name="T5" fmla="*/ 404 h 1046"/>
                <a:gd name="T6" fmla="*/ 200 w 1445"/>
                <a:gd name="T7" fmla="*/ 297 h 1046"/>
                <a:gd name="T8" fmla="*/ 293 w 1445"/>
                <a:gd name="T9" fmla="*/ 205 h 1046"/>
                <a:gd name="T10" fmla="*/ 400 w 1445"/>
                <a:gd name="T11" fmla="*/ 132 h 1046"/>
                <a:gd name="T12" fmla="*/ 522 w 1445"/>
                <a:gd name="T13" fmla="*/ 81 h 1046"/>
                <a:gd name="T14" fmla="*/ 653 w 1445"/>
                <a:gd name="T15" fmla="*/ 54 h 1046"/>
                <a:gd name="T16" fmla="*/ 791 w 1445"/>
                <a:gd name="T17" fmla="*/ 54 h 1046"/>
                <a:gd name="T18" fmla="*/ 923 w 1445"/>
                <a:gd name="T19" fmla="*/ 81 h 1046"/>
                <a:gd name="T20" fmla="*/ 1045 w 1445"/>
                <a:gd name="T21" fmla="*/ 132 h 1046"/>
                <a:gd name="T22" fmla="*/ 1152 w 1445"/>
                <a:gd name="T23" fmla="*/ 205 h 1046"/>
                <a:gd name="T24" fmla="*/ 1244 w 1445"/>
                <a:gd name="T25" fmla="*/ 297 h 1046"/>
                <a:gd name="T26" fmla="*/ 1317 w 1445"/>
                <a:gd name="T27" fmla="*/ 404 h 1046"/>
                <a:gd name="T28" fmla="*/ 1369 w 1445"/>
                <a:gd name="T29" fmla="*/ 527 h 1046"/>
                <a:gd name="T30" fmla="*/ 1395 w 1445"/>
                <a:gd name="T31" fmla="*/ 658 h 1046"/>
                <a:gd name="T32" fmla="*/ 1397 w 1445"/>
                <a:gd name="T33" fmla="*/ 770 h 1046"/>
                <a:gd name="T34" fmla="*/ 1387 w 1445"/>
                <a:gd name="T35" fmla="*/ 854 h 1046"/>
                <a:gd name="T36" fmla="*/ 1366 w 1445"/>
                <a:gd name="T37" fmla="*/ 933 h 1046"/>
                <a:gd name="T38" fmla="*/ 1336 w 1445"/>
                <a:gd name="T39" fmla="*/ 1009 h 1046"/>
                <a:gd name="T40" fmla="*/ 1369 w 1445"/>
                <a:gd name="T41" fmla="*/ 1046 h 1046"/>
                <a:gd name="T42" fmla="*/ 1401 w 1445"/>
                <a:gd name="T43" fmla="*/ 971 h 1046"/>
                <a:gd name="T44" fmla="*/ 1425 w 1445"/>
                <a:gd name="T45" fmla="*/ 892 h 1046"/>
                <a:gd name="T46" fmla="*/ 1440 w 1445"/>
                <a:gd name="T47" fmla="*/ 809 h 1046"/>
                <a:gd name="T48" fmla="*/ 1445 w 1445"/>
                <a:gd name="T49" fmla="*/ 724 h 1046"/>
                <a:gd name="T50" fmla="*/ 1430 w 1445"/>
                <a:gd name="T51" fmla="*/ 577 h 1046"/>
                <a:gd name="T52" fmla="*/ 1388 w 1445"/>
                <a:gd name="T53" fmla="*/ 441 h 1046"/>
                <a:gd name="T54" fmla="*/ 1321 w 1445"/>
                <a:gd name="T55" fmla="*/ 319 h 1046"/>
                <a:gd name="T56" fmla="*/ 1234 w 1445"/>
                <a:gd name="T57" fmla="*/ 212 h 1046"/>
                <a:gd name="T58" fmla="*/ 1127 w 1445"/>
                <a:gd name="T59" fmla="*/ 123 h 1046"/>
                <a:gd name="T60" fmla="*/ 1003 w 1445"/>
                <a:gd name="T61" fmla="*/ 56 h 1046"/>
                <a:gd name="T62" fmla="*/ 869 w 1445"/>
                <a:gd name="T63" fmla="*/ 15 h 1046"/>
                <a:gd name="T64" fmla="*/ 722 w 1445"/>
                <a:gd name="T65" fmla="*/ 0 h 1046"/>
                <a:gd name="T66" fmla="*/ 577 w 1445"/>
                <a:gd name="T67" fmla="*/ 15 h 1046"/>
                <a:gd name="T68" fmla="*/ 441 w 1445"/>
                <a:gd name="T69" fmla="*/ 56 h 1046"/>
                <a:gd name="T70" fmla="*/ 319 w 1445"/>
                <a:gd name="T71" fmla="*/ 123 h 1046"/>
                <a:gd name="T72" fmla="*/ 212 w 1445"/>
                <a:gd name="T73" fmla="*/ 212 h 1046"/>
                <a:gd name="T74" fmla="*/ 123 w 1445"/>
                <a:gd name="T75" fmla="*/ 319 h 1046"/>
                <a:gd name="T76" fmla="*/ 56 w 1445"/>
                <a:gd name="T77" fmla="*/ 441 h 1046"/>
                <a:gd name="T78" fmla="*/ 15 w 1445"/>
                <a:gd name="T79" fmla="*/ 577 h 1046"/>
                <a:gd name="T80" fmla="*/ 0 w 1445"/>
                <a:gd name="T81" fmla="*/ 724 h 1046"/>
                <a:gd name="T82" fmla="*/ 5 w 1445"/>
                <a:gd name="T83" fmla="*/ 809 h 1046"/>
                <a:gd name="T84" fmla="*/ 20 w 1445"/>
                <a:gd name="T85" fmla="*/ 892 h 1046"/>
                <a:gd name="T86" fmla="*/ 44 w 1445"/>
                <a:gd name="T87" fmla="*/ 971 h 1046"/>
                <a:gd name="T88" fmla="*/ 76 w 1445"/>
                <a:gd name="T89" fmla="*/ 1046 h 1046"/>
                <a:gd name="T90" fmla="*/ 108 w 1445"/>
                <a:gd name="T91" fmla="*/ 1009 h 1046"/>
                <a:gd name="T92" fmla="*/ 79 w 1445"/>
                <a:gd name="T93" fmla="*/ 933 h 1046"/>
                <a:gd name="T94" fmla="*/ 59 w 1445"/>
                <a:gd name="T95" fmla="*/ 854 h 1046"/>
                <a:gd name="T96" fmla="*/ 47 w 1445"/>
                <a:gd name="T97" fmla="*/ 77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45" h="1046">
                  <a:moveTo>
                    <a:pt x="46" y="727"/>
                  </a:moveTo>
                  <a:lnTo>
                    <a:pt x="49" y="658"/>
                  </a:lnTo>
                  <a:lnTo>
                    <a:pt x="60" y="591"/>
                  </a:lnTo>
                  <a:lnTo>
                    <a:pt x="76" y="527"/>
                  </a:lnTo>
                  <a:lnTo>
                    <a:pt x="99" y="464"/>
                  </a:lnTo>
                  <a:lnTo>
                    <a:pt x="128" y="404"/>
                  </a:lnTo>
                  <a:lnTo>
                    <a:pt x="161" y="349"/>
                  </a:lnTo>
                  <a:lnTo>
                    <a:pt x="200" y="297"/>
                  </a:lnTo>
                  <a:lnTo>
                    <a:pt x="244" y="249"/>
                  </a:lnTo>
                  <a:lnTo>
                    <a:pt x="293" y="205"/>
                  </a:lnTo>
                  <a:lnTo>
                    <a:pt x="344" y="166"/>
                  </a:lnTo>
                  <a:lnTo>
                    <a:pt x="400" y="132"/>
                  </a:lnTo>
                  <a:lnTo>
                    <a:pt x="460" y="104"/>
                  </a:lnTo>
                  <a:lnTo>
                    <a:pt x="522" y="81"/>
                  </a:lnTo>
                  <a:lnTo>
                    <a:pt x="586" y="64"/>
                  </a:lnTo>
                  <a:lnTo>
                    <a:pt x="653" y="54"/>
                  </a:lnTo>
                  <a:lnTo>
                    <a:pt x="722" y="51"/>
                  </a:lnTo>
                  <a:lnTo>
                    <a:pt x="791" y="54"/>
                  </a:lnTo>
                  <a:lnTo>
                    <a:pt x="858" y="64"/>
                  </a:lnTo>
                  <a:lnTo>
                    <a:pt x="923" y="81"/>
                  </a:lnTo>
                  <a:lnTo>
                    <a:pt x="985" y="104"/>
                  </a:lnTo>
                  <a:lnTo>
                    <a:pt x="1045" y="132"/>
                  </a:lnTo>
                  <a:lnTo>
                    <a:pt x="1100" y="166"/>
                  </a:lnTo>
                  <a:lnTo>
                    <a:pt x="1152" y="205"/>
                  </a:lnTo>
                  <a:lnTo>
                    <a:pt x="1200" y="249"/>
                  </a:lnTo>
                  <a:lnTo>
                    <a:pt x="1244" y="297"/>
                  </a:lnTo>
                  <a:lnTo>
                    <a:pt x="1283" y="349"/>
                  </a:lnTo>
                  <a:lnTo>
                    <a:pt x="1317" y="404"/>
                  </a:lnTo>
                  <a:lnTo>
                    <a:pt x="1346" y="464"/>
                  </a:lnTo>
                  <a:lnTo>
                    <a:pt x="1369" y="527"/>
                  </a:lnTo>
                  <a:lnTo>
                    <a:pt x="1385" y="591"/>
                  </a:lnTo>
                  <a:lnTo>
                    <a:pt x="1395" y="658"/>
                  </a:lnTo>
                  <a:lnTo>
                    <a:pt x="1399" y="727"/>
                  </a:lnTo>
                  <a:lnTo>
                    <a:pt x="1397" y="770"/>
                  </a:lnTo>
                  <a:lnTo>
                    <a:pt x="1393" y="812"/>
                  </a:lnTo>
                  <a:lnTo>
                    <a:pt x="1387" y="854"/>
                  </a:lnTo>
                  <a:lnTo>
                    <a:pt x="1378" y="894"/>
                  </a:lnTo>
                  <a:lnTo>
                    <a:pt x="1366" y="933"/>
                  </a:lnTo>
                  <a:lnTo>
                    <a:pt x="1352" y="973"/>
                  </a:lnTo>
                  <a:lnTo>
                    <a:pt x="1336" y="1009"/>
                  </a:lnTo>
                  <a:lnTo>
                    <a:pt x="1318" y="1046"/>
                  </a:lnTo>
                  <a:lnTo>
                    <a:pt x="1369" y="1046"/>
                  </a:lnTo>
                  <a:lnTo>
                    <a:pt x="1386" y="1009"/>
                  </a:lnTo>
                  <a:lnTo>
                    <a:pt x="1401" y="971"/>
                  </a:lnTo>
                  <a:lnTo>
                    <a:pt x="1415" y="932"/>
                  </a:lnTo>
                  <a:lnTo>
                    <a:pt x="1425" y="892"/>
                  </a:lnTo>
                  <a:lnTo>
                    <a:pt x="1433" y="850"/>
                  </a:lnTo>
                  <a:lnTo>
                    <a:pt x="1440" y="809"/>
                  </a:lnTo>
                  <a:lnTo>
                    <a:pt x="1443" y="766"/>
                  </a:lnTo>
                  <a:lnTo>
                    <a:pt x="1445" y="724"/>
                  </a:lnTo>
                  <a:lnTo>
                    <a:pt x="1441" y="650"/>
                  </a:lnTo>
                  <a:lnTo>
                    <a:pt x="1430" y="577"/>
                  </a:lnTo>
                  <a:lnTo>
                    <a:pt x="1412" y="508"/>
                  </a:lnTo>
                  <a:lnTo>
                    <a:pt x="1388" y="441"/>
                  </a:lnTo>
                  <a:lnTo>
                    <a:pt x="1357" y="379"/>
                  </a:lnTo>
                  <a:lnTo>
                    <a:pt x="1321" y="319"/>
                  </a:lnTo>
                  <a:lnTo>
                    <a:pt x="1280" y="263"/>
                  </a:lnTo>
                  <a:lnTo>
                    <a:pt x="1234" y="212"/>
                  </a:lnTo>
                  <a:lnTo>
                    <a:pt x="1182" y="165"/>
                  </a:lnTo>
                  <a:lnTo>
                    <a:pt x="1127" y="123"/>
                  </a:lnTo>
                  <a:lnTo>
                    <a:pt x="1067" y="87"/>
                  </a:lnTo>
                  <a:lnTo>
                    <a:pt x="1003" y="56"/>
                  </a:lnTo>
                  <a:lnTo>
                    <a:pt x="938" y="32"/>
                  </a:lnTo>
                  <a:lnTo>
                    <a:pt x="869" y="15"/>
                  </a:lnTo>
                  <a:lnTo>
                    <a:pt x="796" y="3"/>
                  </a:lnTo>
                  <a:lnTo>
                    <a:pt x="722" y="0"/>
                  </a:lnTo>
                  <a:lnTo>
                    <a:pt x="649" y="3"/>
                  </a:lnTo>
                  <a:lnTo>
                    <a:pt x="577" y="15"/>
                  </a:lnTo>
                  <a:lnTo>
                    <a:pt x="508" y="32"/>
                  </a:lnTo>
                  <a:lnTo>
                    <a:pt x="441" y="56"/>
                  </a:lnTo>
                  <a:lnTo>
                    <a:pt x="378" y="87"/>
                  </a:lnTo>
                  <a:lnTo>
                    <a:pt x="319" y="123"/>
                  </a:lnTo>
                  <a:lnTo>
                    <a:pt x="263" y="165"/>
                  </a:lnTo>
                  <a:lnTo>
                    <a:pt x="212" y="212"/>
                  </a:lnTo>
                  <a:lnTo>
                    <a:pt x="165" y="263"/>
                  </a:lnTo>
                  <a:lnTo>
                    <a:pt x="123" y="319"/>
                  </a:lnTo>
                  <a:lnTo>
                    <a:pt x="88" y="379"/>
                  </a:lnTo>
                  <a:lnTo>
                    <a:pt x="56" y="441"/>
                  </a:lnTo>
                  <a:lnTo>
                    <a:pt x="32" y="508"/>
                  </a:lnTo>
                  <a:lnTo>
                    <a:pt x="15" y="577"/>
                  </a:lnTo>
                  <a:lnTo>
                    <a:pt x="3" y="650"/>
                  </a:lnTo>
                  <a:lnTo>
                    <a:pt x="0" y="724"/>
                  </a:lnTo>
                  <a:lnTo>
                    <a:pt x="1" y="766"/>
                  </a:lnTo>
                  <a:lnTo>
                    <a:pt x="5" y="809"/>
                  </a:lnTo>
                  <a:lnTo>
                    <a:pt x="11" y="850"/>
                  </a:lnTo>
                  <a:lnTo>
                    <a:pt x="20" y="892"/>
                  </a:lnTo>
                  <a:lnTo>
                    <a:pt x="31" y="932"/>
                  </a:lnTo>
                  <a:lnTo>
                    <a:pt x="44" y="971"/>
                  </a:lnTo>
                  <a:lnTo>
                    <a:pt x="59" y="1009"/>
                  </a:lnTo>
                  <a:lnTo>
                    <a:pt x="76" y="1046"/>
                  </a:lnTo>
                  <a:lnTo>
                    <a:pt x="127" y="1046"/>
                  </a:lnTo>
                  <a:lnTo>
                    <a:pt x="108" y="1009"/>
                  </a:lnTo>
                  <a:lnTo>
                    <a:pt x="93" y="973"/>
                  </a:lnTo>
                  <a:lnTo>
                    <a:pt x="79" y="933"/>
                  </a:lnTo>
                  <a:lnTo>
                    <a:pt x="68" y="894"/>
                  </a:lnTo>
                  <a:lnTo>
                    <a:pt x="59" y="854"/>
                  </a:lnTo>
                  <a:lnTo>
                    <a:pt x="52" y="812"/>
                  </a:lnTo>
                  <a:lnTo>
                    <a:pt x="47" y="770"/>
                  </a:lnTo>
                  <a:lnTo>
                    <a:pt x="46"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82" name="Freeform 31"/>
            <p:cNvSpPr>
              <a:spLocks/>
            </p:cNvSpPr>
            <p:nvPr/>
          </p:nvSpPr>
          <p:spPr bwMode="auto">
            <a:xfrm>
              <a:off x="8937150" y="3339089"/>
              <a:ext cx="134969" cy="232386"/>
            </a:xfrm>
            <a:custGeom>
              <a:avLst/>
              <a:gdLst>
                <a:gd name="T0" fmla="*/ 474 w 494"/>
                <a:gd name="T1" fmla="*/ 0 h 853"/>
                <a:gd name="T2" fmla="*/ 427 w 494"/>
                <a:gd name="T3" fmla="*/ 20 h 853"/>
                <a:gd name="T4" fmla="*/ 438 w 494"/>
                <a:gd name="T5" fmla="*/ 80 h 853"/>
                <a:gd name="T6" fmla="*/ 443 w 494"/>
                <a:gd name="T7" fmla="*/ 139 h 853"/>
                <a:gd name="T8" fmla="*/ 443 w 494"/>
                <a:gd name="T9" fmla="*/ 199 h 853"/>
                <a:gd name="T10" fmla="*/ 439 w 494"/>
                <a:gd name="T11" fmla="*/ 257 h 853"/>
                <a:gd name="T12" fmla="*/ 428 w 494"/>
                <a:gd name="T13" fmla="*/ 315 h 853"/>
                <a:gd name="T14" fmla="*/ 413 w 494"/>
                <a:gd name="T15" fmla="*/ 371 h 853"/>
                <a:gd name="T16" fmla="*/ 394 w 494"/>
                <a:gd name="T17" fmla="*/ 426 h 853"/>
                <a:gd name="T18" fmla="*/ 368 w 494"/>
                <a:gd name="T19" fmla="*/ 479 h 853"/>
                <a:gd name="T20" fmla="*/ 340 w 494"/>
                <a:gd name="T21" fmla="*/ 529 h 853"/>
                <a:gd name="T22" fmla="*/ 306 w 494"/>
                <a:gd name="T23" fmla="*/ 578 h 853"/>
                <a:gd name="T24" fmla="*/ 269 w 494"/>
                <a:gd name="T25" fmla="*/ 624 h 853"/>
                <a:gd name="T26" fmla="*/ 228 w 494"/>
                <a:gd name="T27" fmla="*/ 665 h 853"/>
                <a:gd name="T28" fmla="*/ 182 w 494"/>
                <a:gd name="T29" fmla="*/ 704 h 853"/>
                <a:gd name="T30" fmla="*/ 132 w 494"/>
                <a:gd name="T31" fmla="*/ 739 h 853"/>
                <a:gd name="T32" fmla="*/ 79 w 494"/>
                <a:gd name="T33" fmla="*/ 769 h 853"/>
                <a:gd name="T34" fmla="*/ 23 w 494"/>
                <a:gd name="T35" fmla="*/ 795 h 853"/>
                <a:gd name="T36" fmla="*/ 17 w 494"/>
                <a:gd name="T37" fmla="*/ 798 h 853"/>
                <a:gd name="T38" fmla="*/ 11 w 494"/>
                <a:gd name="T39" fmla="*/ 799 h 853"/>
                <a:gd name="T40" fmla="*/ 6 w 494"/>
                <a:gd name="T41" fmla="*/ 801 h 853"/>
                <a:gd name="T42" fmla="*/ 0 w 494"/>
                <a:gd name="T43" fmla="*/ 804 h 853"/>
                <a:gd name="T44" fmla="*/ 0 w 494"/>
                <a:gd name="T45" fmla="*/ 853 h 853"/>
                <a:gd name="T46" fmla="*/ 6 w 494"/>
                <a:gd name="T47" fmla="*/ 851 h 853"/>
                <a:gd name="T48" fmla="*/ 11 w 494"/>
                <a:gd name="T49" fmla="*/ 850 h 853"/>
                <a:gd name="T50" fmla="*/ 16 w 494"/>
                <a:gd name="T51" fmla="*/ 847 h 853"/>
                <a:gd name="T52" fmla="*/ 22 w 494"/>
                <a:gd name="T53" fmla="*/ 845 h 853"/>
                <a:gd name="T54" fmla="*/ 27 w 494"/>
                <a:gd name="T55" fmla="*/ 844 h 853"/>
                <a:gd name="T56" fmla="*/ 32 w 494"/>
                <a:gd name="T57" fmla="*/ 842 h 853"/>
                <a:gd name="T58" fmla="*/ 38 w 494"/>
                <a:gd name="T59" fmla="*/ 839 h 853"/>
                <a:gd name="T60" fmla="*/ 44 w 494"/>
                <a:gd name="T61" fmla="*/ 837 h 853"/>
                <a:gd name="T62" fmla="*/ 105 w 494"/>
                <a:gd name="T63" fmla="*/ 809 h 853"/>
                <a:gd name="T64" fmla="*/ 162 w 494"/>
                <a:gd name="T65" fmla="*/ 776 h 853"/>
                <a:gd name="T66" fmla="*/ 215 w 494"/>
                <a:gd name="T67" fmla="*/ 739 h 853"/>
                <a:gd name="T68" fmla="*/ 264 w 494"/>
                <a:gd name="T69" fmla="*/ 696 h 853"/>
                <a:gd name="T70" fmla="*/ 309 w 494"/>
                <a:gd name="T71" fmla="*/ 651 h 853"/>
                <a:gd name="T72" fmla="*/ 349 w 494"/>
                <a:gd name="T73" fmla="*/ 602 h 853"/>
                <a:gd name="T74" fmla="*/ 385 w 494"/>
                <a:gd name="T75" fmla="*/ 550 h 853"/>
                <a:gd name="T76" fmla="*/ 416 w 494"/>
                <a:gd name="T77" fmla="*/ 496 h 853"/>
                <a:gd name="T78" fmla="*/ 441 w 494"/>
                <a:gd name="T79" fmla="*/ 438 h 853"/>
                <a:gd name="T80" fmla="*/ 463 w 494"/>
                <a:gd name="T81" fmla="*/ 379 h 853"/>
                <a:gd name="T82" fmla="*/ 478 w 494"/>
                <a:gd name="T83" fmla="*/ 318 h 853"/>
                <a:gd name="T84" fmla="*/ 488 w 494"/>
                <a:gd name="T85" fmla="*/ 256 h 853"/>
                <a:gd name="T86" fmla="*/ 494 w 494"/>
                <a:gd name="T87" fmla="*/ 193 h 853"/>
                <a:gd name="T88" fmla="*/ 493 w 494"/>
                <a:gd name="T89" fmla="*/ 128 h 853"/>
                <a:gd name="T90" fmla="*/ 487 w 494"/>
                <a:gd name="T91" fmla="*/ 65 h 853"/>
                <a:gd name="T92" fmla="*/ 474 w 494"/>
                <a:gd name="T93" fmla="*/ 0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4" h="853">
                  <a:moveTo>
                    <a:pt x="474" y="0"/>
                  </a:moveTo>
                  <a:lnTo>
                    <a:pt x="427" y="20"/>
                  </a:lnTo>
                  <a:lnTo>
                    <a:pt x="438" y="80"/>
                  </a:lnTo>
                  <a:lnTo>
                    <a:pt x="443" y="139"/>
                  </a:lnTo>
                  <a:lnTo>
                    <a:pt x="443" y="199"/>
                  </a:lnTo>
                  <a:lnTo>
                    <a:pt x="439" y="257"/>
                  </a:lnTo>
                  <a:lnTo>
                    <a:pt x="428" y="315"/>
                  </a:lnTo>
                  <a:lnTo>
                    <a:pt x="413" y="371"/>
                  </a:lnTo>
                  <a:lnTo>
                    <a:pt x="394" y="426"/>
                  </a:lnTo>
                  <a:lnTo>
                    <a:pt x="368" y="479"/>
                  </a:lnTo>
                  <a:lnTo>
                    <a:pt x="340" y="529"/>
                  </a:lnTo>
                  <a:lnTo>
                    <a:pt x="306" y="578"/>
                  </a:lnTo>
                  <a:lnTo>
                    <a:pt x="269" y="624"/>
                  </a:lnTo>
                  <a:lnTo>
                    <a:pt x="228" y="665"/>
                  </a:lnTo>
                  <a:lnTo>
                    <a:pt x="182" y="704"/>
                  </a:lnTo>
                  <a:lnTo>
                    <a:pt x="132" y="739"/>
                  </a:lnTo>
                  <a:lnTo>
                    <a:pt x="79" y="769"/>
                  </a:lnTo>
                  <a:lnTo>
                    <a:pt x="23" y="795"/>
                  </a:lnTo>
                  <a:lnTo>
                    <a:pt x="17" y="798"/>
                  </a:lnTo>
                  <a:lnTo>
                    <a:pt x="11" y="799"/>
                  </a:lnTo>
                  <a:lnTo>
                    <a:pt x="6" y="801"/>
                  </a:lnTo>
                  <a:lnTo>
                    <a:pt x="0" y="804"/>
                  </a:lnTo>
                  <a:lnTo>
                    <a:pt x="0" y="853"/>
                  </a:lnTo>
                  <a:lnTo>
                    <a:pt x="6" y="851"/>
                  </a:lnTo>
                  <a:lnTo>
                    <a:pt x="11" y="850"/>
                  </a:lnTo>
                  <a:lnTo>
                    <a:pt x="16" y="847"/>
                  </a:lnTo>
                  <a:lnTo>
                    <a:pt x="22" y="845"/>
                  </a:lnTo>
                  <a:lnTo>
                    <a:pt x="27" y="844"/>
                  </a:lnTo>
                  <a:lnTo>
                    <a:pt x="32" y="842"/>
                  </a:lnTo>
                  <a:lnTo>
                    <a:pt x="38" y="839"/>
                  </a:lnTo>
                  <a:lnTo>
                    <a:pt x="44" y="837"/>
                  </a:lnTo>
                  <a:lnTo>
                    <a:pt x="105" y="809"/>
                  </a:lnTo>
                  <a:lnTo>
                    <a:pt x="162" y="776"/>
                  </a:lnTo>
                  <a:lnTo>
                    <a:pt x="215" y="739"/>
                  </a:lnTo>
                  <a:lnTo>
                    <a:pt x="264" y="696"/>
                  </a:lnTo>
                  <a:lnTo>
                    <a:pt x="309" y="651"/>
                  </a:lnTo>
                  <a:lnTo>
                    <a:pt x="349" y="602"/>
                  </a:lnTo>
                  <a:lnTo>
                    <a:pt x="385" y="550"/>
                  </a:lnTo>
                  <a:lnTo>
                    <a:pt x="416" y="496"/>
                  </a:lnTo>
                  <a:lnTo>
                    <a:pt x="441" y="438"/>
                  </a:lnTo>
                  <a:lnTo>
                    <a:pt x="463" y="379"/>
                  </a:lnTo>
                  <a:lnTo>
                    <a:pt x="478" y="318"/>
                  </a:lnTo>
                  <a:lnTo>
                    <a:pt x="488" y="256"/>
                  </a:lnTo>
                  <a:lnTo>
                    <a:pt x="494" y="193"/>
                  </a:lnTo>
                  <a:lnTo>
                    <a:pt x="493" y="128"/>
                  </a:lnTo>
                  <a:lnTo>
                    <a:pt x="487" y="65"/>
                  </a:lnTo>
                  <a:lnTo>
                    <a:pt x="4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83" name="Freeform 32"/>
            <p:cNvSpPr>
              <a:spLocks/>
            </p:cNvSpPr>
            <p:nvPr/>
          </p:nvSpPr>
          <p:spPr bwMode="auto">
            <a:xfrm>
              <a:off x="8893068" y="3530658"/>
              <a:ext cx="76736" cy="51157"/>
            </a:xfrm>
            <a:custGeom>
              <a:avLst/>
              <a:gdLst>
                <a:gd name="T0" fmla="*/ 141 w 281"/>
                <a:gd name="T1" fmla="*/ 188 h 188"/>
                <a:gd name="T2" fmla="*/ 169 w 281"/>
                <a:gd name="T3" fmla="*/ 186 h 188"/>
                <a:gd name="T4" fmla="*/ 195 w 281"/>
                <a:gd name="T5" fmla="*/ 181 h 188"/>
                <a:gd name="T6" fmla="*/ 219 w 281"/>
                <a:gd name="T7" fmla="*/ 172 h 188"/>
                <a:gd name="T8" fmla="*/ 240 w 281"/>
                <a:gd name="T9" fmla="*/ 160 h 188"/>
                <a:gd name="T10" fmla="*/ 257 w 281"/>
                <a:gd name="T11" fmla="*/ 147 h 188"/>
                <a:gd name="T12" fmla="*/ 270 w 281"/>
                <a:gd name="T13" fmla="*/ 130 h 188"/>
                <a:gd name="T14" fmla="*/ 279 w 281"/>
                <a:gd name="T15" fmla="*/ 112 h 188"/>
                <a:gd name="T16" fmla="*/ 281 w 281"/>
                <a:gd name="T17" fmla="*/ 94 h 188"/>
                <a:gd name="T18" fmla="*/ 279 w 281"/>
                <a:gd name="T19" fmla="*/ 75 h 188"/>
                <a:gd name="T20" fmla="*/ 270 w 281"/>
                <a:gd name="T21" fmla="*/ 58 h 188"/>
                <a:gd name="T22" fmla="*/ 257 w 281"/>
                <a:gd name="T23" fmla="*/ 42 h 188"/>
                <a:gd name="T24" fmla="*/ 240 w 281"/>
                <a:gd name="T25" fmla="*/ 28 h 188"/>
                <a:gd name="T26" fmla="*/ 219 w 281"/>
                <a:gd name="T27" fmla="*/ 16 h 188"/>
                <a:gd name="T28" fmla="*/ 195 w 281"/>
                <a:gd name="T29" fmla="*/ 7 h 188"/>
                <a:gd name="T30" fmla="*/ 169 w 281"/>
                <a:gd name="T31" fmla="*/ 3 h 188"/>
                <a:gd name="T32" fmla="*/ 141 w 281"/>
                <a:gd name="T33" fmla="*/ 0 h 188"/>
                <a:gd name="T34" fmla="*/ 112 w 281"/>
                <a:gd name="T35" fmla="*/ 3 h 188"/>
                <a:gd name="T36" fmla="*/ 86 w 281"/>
                <a:gd name="T37" fmla="*/ 7 h 188"/>
                <a:gd name="T38" fmla="*/ 63 w 281"/>
                <a:gd name="T39" fmla="*/ 16 h 188"/>
                <a:gd name="T40" fmla="*/ 42 w 281"/>
                <a:gd name="T41" fmla="*/ 28 h 188"/>
                <a:gd name="T42" fmla="*/ 25 w 281"/>
                <a:gd name="T43" fmla="*/ 42 h 188"/>
                <a:gd name="T44" fmla="*/ 12 w 281"/>
                <a:gd name="T45" fmla="*/ 58 h 188"/>
                <a:gd name="T46" fmla="*/ 3 w 281"/>
                <a:gd name="T47" fmla="*/ 75 h 188"/>
                <a:gd name="T48" fmla="*/ 0 w 281"/>
                <a:gd name="T49" fmla="*/ 94 h 188"/>
                <a:gd name="T50" fmla="*/ 3 w 281"/>
                <a:gd name="T51" fmla="*/ 112 h 188"/>
                <a:gd name="T52" fmla="*/ 12 w 281"/>
                <a:gd name="T53" fmla="*/ 130 h 188"/>
                <a:gd name="T54" fmla="*/ 25 w 281"/>
                <a:gd name="T55" fmla="*/ 147 h 188"/>
                <a:gd name="T56" fmla="*/ 42 w 281"/>
                <a:gd name="T57" fmla="*/ 160 h 188"/>
                <a:gd name="T58" fmla="*/ 63 w 281"/>
                <a:gd name="T59" fmla="*/ 172 h 188"/>
                <a:gd name="T60" fmla="*/ 86 w 281"/>
                <a:gd name="T61" fmla="*/ 181 h 188"/>
                <a:gd name="T62" fmla="*/ 112 w 281"/>
                <a:gd name="T63" fmla="*/ 186 h 188"/>
                <a:gd name="T64" fmla="*/ 141 w 281"/>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1" h="188">
                  <a:moveTo>
                    <a:pt x="141" y="188"/>
                  </a:moveTo>
                  <a:lnTo>
                    <a:pt x="169" y="186"/>
                  </a:lnTo>
                  <a:lnTo>
                    <a:pt x="195" y="181"/>
                  </a:lnTo>
                  <a:lnTo>
                    <a:pt x="219" y="172"/>
                  </a:lnTo>
                  <a:lnTo>
                    <a:pt x="240" y="160"/>
                  </a:lnTo>
                  <a:lnTo>
                    <a:pt x="257" y="147"/>
                  </a:lnTo>
                  <a:lnTo>
                    <a:pt x="270" y="130"/>
                  </a:lnTo>
                  <a:lnTo>
                    <a:pt x="279" y="112"/>
                  </a:lnTo>
                  <a:lnTo>
                    <a:pt x="281" y="94"/>
                  </a:lnTo>
                  <a:lnTo>
                    <a:pt x="279" y="75"/>
                  </a:lnTo>
                  <a:lnTo>
                    <a:pt x="270" y="58"/>
                  </a:lnTo>
                  <a:lnTo>
                    <a:pt x="257" y="42"/>
                  </a:lnTo>
                  <a:lnTo>
                    <a:pt x="240" y="28"/>
                  </a:lnTo>
                  <a:lnTo>
                    <a:pt x="219" y="16"/>
                  </a:lnTo>
                  <a:lnTo>
                    <a:pt x="195" y="7"/>
                  </a:lnTo>
                  <a:lnTo>
                    <a:pt x="169" y="3"/>
                  </a:lnTo>
                  <a:lnTo>
                    <a:pt x="141" y="0"/>
                  </a:lnTo>
                  <a:lnTo>
                    <a:pt x="112" y="3"/>
                  </a:lnTo>
                  <a:lnTo>
                    <a:pt x="86" y="7"/>
                  </a:lnTo>
                  <a:lnTo>
                    <a:pt x="63" y="16"/>
                  </a:lnTo>
                  <a:lnTo>
                    <a:pt x="42" y="28"/>
                  </a:lnTo>
                  <a:lnTo>
                    <a:pt x="25" y="42"/>
                  </a:lnTo>
                  <a:lnTo>
                    <a:pt x="12" y="58"/>
                  </a:lnTo>
                  <a:lnTo>
                    <a:pt x="3" y="75"/>
                  </a:lnTo>
                  <a:lnTo>
                    <a:pt x="0" y="94"/>
                  </a:lnTo>
                  <a:lnTo>
                    <a:pt x="3" y="112"/>
                  </a:lnTo>
                  <a:lnTo>
                    <a:pt x="12" y="130"/>
                  </a:lnTo>
                  <a:lnTo>
                    <a:pt x="25" y="147"/>
                  </a:lnTo>
                  <a:lnTo>
                    <a:pt x="42" y="160"/>
                  </a:lnTo>
                  <a:lnTo>
                    <a:pt x="63" y="172"/>
                  </a:lnTo>
                  <a:lnTo>
                    <a:pt x="86" y="181"/>
                  </a:lnTo>
                  <a:lnTo>
                    <a:pt x="112" y="186"/>
                  </a:lnTo>
                  <a:lnTo>
                    <a:pt x="141"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grpSp>
      <p:grpSp>
        <p:nvGrpSpPr>
          <p:cNvPr id="84" name="Group 83"/>
          <p:cNvGrpSpPr/>
          <p:nvPr/>
        </p:nvGrpSpPr>
        <p:grpSpPr>
          <a:xfrm>
            <a:off x="3210754" y="4092470"/>
            <a:ext cx="360912" cy="274738"/>
            <a:chOff x="3615578" y="637184"/>
            <a:chExt cx="382624" cy="295470"/>
          </a:xfrm>
          <a:solidFill>
            <a:schemeClr val="tx1">
              <a:lumMod val="65000"/>
              <a:lumOff val="35000"/>
            </a:schemeClr>
          </a:solidFill>
        </p:grpSpPr>
        <p:sp>
          <p:nvSpPr>
            <p:cNvPr id="85" name="Freeform 5014"/>
            <p:cNvSpPr>
              <a:spLocks noEditPoints="1"/>
            </p:cNvSpPr>
            <p:nvPr/>
          </p:nvSpPr>
          <p:spPr bwMode="auto">
            <a:xfrm>
              <a:off x="3615578" y="637184"/>
              <a:ext cx="382624" cy="295470"/>
            </a:xfrm>
            <a:custGeom>
              <a:avLst/>
              <a:gdLst>
                <a:gd name="T0" fmla="*/ 360 w 360"/>
                <a:gd name="T1" fmla="*/ 256 h 278"/>
                <a:gd name="T2" fmla="*/ 360 w 360"/>
                <a:gd name="T3" fmla="*/ 252 h 278"/>
                <a:gd name="T4" fmla="*/ 358 w 360"/>
                <a:gd name="T5" fmla="*/ 252 h 278"/>
                <a:gd name="T6" fmla="*/ 318 w 360"/>
                <a:gd name="T7" fmla="*/ 200 h 278"/>
                <a:gd name="T8" fmla="*/ 314 w 360"/>
                <a:gd name="T9" fmla="*/ 198 h 278"/>
                <a:gd name="T10" fmla="*/ 50 w 360"/>
                <a:gd name="T11" fmla="*/ 196 h 278"/>
                <a:gd name="T12" fmla="*/ 46 w 360"/>
                <a:gd name="T13" fmla="*/ 198 h 278"/>
                <a:gd name="T14" fmla="*/ 2 w 360"/>
                <a:gd name="T15" fmla="*/ 250 h 278"/>
                <a:gd name="T16" fmla="*/ 2 w 360"/>
                <a:gd name="T17" fmla="*/ 252 h 278"/>
                <a:gd name="T18" fmla="*/ 0 w 360"/>
                <a:gd name="T19" fmla="*/ 252 h 278"/>
                <a:gd name="T20" fmla="*/ 0 w 360"/>
                <a:gd name="T21" fmla="*/ 256 h 278"/>
                <a:gd name="T22" fmla="*/ 0 w 360"/>
                <a:gd name="T23" fmla="*/ 256 h 278"/>
                <a:gd name="T24" fmla="*/ 0 w 360"/>
                <a:gd name="T25" fmla="*/ 268 h 278"/>
                <a:gd name="T26" fmla="*/ 4 w 360"/>
                <a:gd name="T27" fmla="*/ 276 h 278"/>
                <a:gd name="T28" fmla="*/ 10 w 360"/>
                <a:gd name="T29" fmla="*/ 278 h 278"/>
                <a:gd name="T30" fmla="*/ 350 w 360"/>
                <a:gd name="T31" fmla="*/ 278 h 278"/>
                <a:gd name="T32" fmla="*/ 356 w 360"/>
                <a:gd name="T33" fmla="*/ 276 h 278"/>
                <a:gd name="T34" fmla="*/ 360 w 360"/>
                <a:gd name="T35" fmla="*/ 268 h 278"/>
                <a:gd name="T36" fmla="*/ 360 w 360"/>
                <a:gd name="T37" fmla="*/ 256 h 278"/>
                <a:gd name="T38" fmla="*/ 360 w 360"/>
                <a:gd name="T39" fmla="*/ 256 h 278"/>
                <a:gd name="T40" fmla="*/ 146 w 360"/>
                <a:gd name="T41" fmla="*/ 234 h 278"/>
                <a:gd name="T42" fmla="*/ 226 w 360"/>
                <a:gd name="T43" fmla="*/ 254 h 278"/>
                <a:gd name="T44" fmla="*/ 338 w 360"/>
                <a:gd name="T45" fmla="*/ 268 h 278"/>
                <a:gd name="T46" fmla="*/ 334 w 360"/>
                <a:gd name="T47" fmla="*/ 270 h 278"/>
                <a:gd name="T48" fmla="*/ 332 w 360"/>
                <a:gd name="T49" fmla="*/ 270 h 278"/>
                <a:gd name="T50" fmla="*/ 326 w 360"/>
                <a:gd name="T51" fmla="*/ 268 h 278"/>
                <a:gd name="T52" fmla="*/ 324 w 360"/>
                <a:gd name="T53" fmla="*/ 262 h 278"/>
                <a:gd name="T54" fmla="*/ 326 w 360"/>
                <a:gd name="T55" fmla="*/ 256 h 278"/>
                <a:gd name="T56" fmla="*/ 328 w 360"/>
                <a:gd name="T57" fmla="*/ 256 h 278"/>
                <a:gd name="T58" fmla="*/ 334 w 360"/>
                <a:gd name="T59" fmla="*/ 256 h 278"/>
                <a:gd name="T60" fmla="*/ 338 w 360"/>
                <a:gd name="T61" fmla="*/ 256 h 278"/>
                <a:gd name="T62" fmla="*/ 340 w 360"/>
                <a:gd name="T63" fmla="*/ 262 h 278"/>
                <a:gd name="T64" fmla="*/ 340 w 360"/>
                <a:gd name="T65" fmla="*/ 266 h 278"/>
                <a:gd name="T66" fmla="*/ 338 w 360"/>
                <a:gd name="T67" fmla="*/ 268 h 278"/>
                <a:gd name="T68" fmla="*/ 306 w 360"/>
                <a:gd name="T69" fmla="*/ 184 h 278"/>
                <a:gd name="T70" fmla="*/ 310 w 360"/>
                <a:gd name="T71" fmla="*/ 184 h 278"/>
                <a:gd name="T72" fmla="*/ 318 w 360"/>
                <a:gd name="T73" fmla="*/ 178 h 278"/>
                <a:gd name="T74" fmla="*/ 318 w 360"/>
                <a:gd name="T75" fmla="*/ 12 h 278"/>
                <a:gd name="T76" fmla="*/ 318 w 360"/>
                <a:gd name="T77" fmla="*/ 6 h 278"/>
                <a:gd name="T78" fmla="*/ 310 w 360"/>
                <a:gd name="T79" fmla="*/ 0 h 278"/>
                <a:gd name="T80" fmla="*/ 54 w 360"/>
                <a:gd name="T81" fmla="*/ 0 h 278"/>
                <a:gd name="T82" fmla="*/ 50 w 360"/>
                <a:gd name="T83" fmla="*/ 0 h 278"/>
                <a:gd name="T84" fmla="*/ 42 w 360"/>
                <a:gd name="T85" fmla="*/ 6 h 278"/>
                <a:gd name="T86" fmla="*/ 42 w 360"/>
                <a:gd name="T87" fmla="*/ 172 h 278"/>
                <a:gd name="T88" fmla="*/ 42 w 360"/>
                <a:gd name="T89" fmla="*/ 178 h 278"/>
                <a:gd name="T90" fmla="*/ 50 w 360"/>
                <a:gd name="T91" fmla="*/ 184 h 278"/>
                <a:gd name="T92" fmla="*/ 54 w 360"/>
                <a:gd name="T93" fmla="*/ 184 h 278"/>
                <a:gd name="T94" fmla="*/ 294 w 360"/>
                <a:gd name="T95" fmla="*/ 24 h 278"/>
                <a:gd name="T96" fmla="*/ 66 w 360"/>
                <a:gd name="T97" fmla="*/ 16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0" h="278">
                  <a:moveTo>
                    <a:pt x="360" y="256"/>
                  </a:moveTo>
                  <a:lnTo>
                    <a:pt x="360" y="256"/>
                  </a:lnTo>
                  <a:lnTo>
                    <a:pt x="360" y="252"/>
                  </a:lnTo>
                  <a:lnTo>
                    <a:pt x="360" y="252"/>
                  </a:lnTo>
                  <a:lnTo>
                    <a:pt x="358" y="252"/>
                  </a:lnTo>
                  <a:lnTo>
                    <a:pt x="358" y="252"/>
                  </a:lnTo>
                  <a:lnTo>
                    <a:pt x="358" y="250"/>
                  </a:lnTo>
                  <a:lnTo>
                    <a:pt x="318" y="200"/>
                  </a:lnTo>
                  <a:lnTo>
                    <a:pt x="318" y="200"/>
                  </a:lnTo>
                  <a:lnTo>
                    <a:pt x="314" y="198"/>
                  </a:lnTo>
                  <a:lnTo>
                    <a:pt x="310" y="196"/>
                  </a:lnTo>
                  <a:lnTo>
                    <a:pt x="50" y="196"/>
                  </a:lnTo>
                  <a:lnTo>
                    <a:pt x="50" y="196"/>
                  </a:lnTo>
                  <a:lnTo>
                    <a:pt x="46" y="198"/>
                  </a:lnTo>
                  <a:lnTo>
                    <a:pt x="42" y="200"/>
                  </a:lnTo>
                  <a:lnTo>
                    <a:pt x="2" y="250"/>
                  </a:lnTo>
                  <a:lnTo>
                    <a:pt x="2" y="250"/>
                  </a:lnTo>
                  <a:lnTo>
                    <a:pt x="2" y="252"/>
                  </a:lnTo>
                  <a:lnTo>
                    <a:pt x="2" y="252"/>
                  </a:lnTo>
                  <a:lnTo>
                    <a:pt x="0" y="252"/>
                  </a:lnTo>
                  <a:lnTo>
                    <a:pt x="0" y="252"/>
                  </a:lnTo>
                  <a:lnTo>
                    <a:pt x="0" y="256"/>
                  </a:lnTo>
                  <a:lnTo>
                    <a:pt x="0" y="256"/>
                  </a:lnTo>
                  <a:lnTo>
                    <a:pt x="0" y="256"/>
                  </a:lnTo>
                  <a:lnTo>
                    <a:pt x="0" y="268"/>
                  </a:lnTo>
                  <a:lnTo>
                    <a:pt x="0" y="268"/>
                  </a:lnTo>
                  <a:lnTo>
                    <a:pt x="0" y="272"/>
                  </a:lnTo>
                  <a:lnTo>
                    <a:pt x="4" y="276"/>
                  </a:lnTo>
                  <a:lnTo>
                    <a:pt x="6" y="278"/>
                  </a:lnTo>
                  <a:lnTo>
                    <a:pt x="10" y="278"/>
                  </a:lnTo>
                  <a:lnTo>
                    <a:pt x="350" y="278"/>
                  </a:lnTo>
                  <a:lnTo>
                    <a:pt x="350" y="278"/>
                  </a:lnTo>
                  <a:lnTo>
                    <a:pt x="354" y="278"/>
                  </a:lnTo>
                  <a:lnTo>
                    <a:pt x="356" y="276"/>
                  </a:lnTo>
                  <a:lnTo>
                    <a:pt x="360" y="272"/>
                  </a:lnTo>
                  <a:lnTo>
                    <a:pt x="360" y="268"/>
                  </a:lnTo>
                  <a:lnTo>
                    <a:pt x="360" y="256"/>
                  </a:lnTo>
                  <a:lnTo>
                    <a:pt x="360" y="256"/>
                  </a:lnTo>
                  <a:lnTo>
                    <a:pt x="360" y="256"/>
                  </a:lnTo>
                  <a:lnTo>
                    <a:pt x="360" y="256"/>
                  </a:lnTo>
                  <a:close/>
                  <a:moveTo>
                    <a:pt x="134" y="254"/>
                  </a:moveTo>
                  <a:lnTo>
                    <a:pt x="146" y="234"/>
                  </a:lnTo>
                  <a:lnTo>
                    <a:pt x="214" y="234"/>
                  </a:lnTo>
                  <a:lnTo>
                    <a:pt x="226" y="254"/>
                  </a:lnTo>
                  <a:lnTo>
                    <a:pt x="134" y="254"/>
                  </a:lnTo>
                  <a:close/>
                  <a:moveTo>
                    <a:pt x="338" y="268"/>
                  </a:moveTo>
                  <a:lnTo>
                    <a:pt x="338" y="268"/>
                  </a:lnTo>
                  <a:lnTo>
                    <a:pt x="334" y="270"/>
                  </a:lnTo>
                  <a:lnTo>
                    <a:pt x="332" y="270"/>
                  </a:lnTo>
                  <a:lnTo>
                    <a:pt x="332" y="270"/>
                  </a:lnTo>
                  <a:lnTo>
                    <a:pt x="326" y="268"/>
                  </a:lnTo>
                  <a:lnTo>
                    <a:pt x="326" y="268"/>
                  </a:lnTo>
                  <a:lnTo>
                    <a:pt x="324" y="262"/>
                  </a:lnTo>
                  <a:lnTo>
                    <a:pt x="324" y="262"/>
                  </a:lnTo>
                  <a:lnTo>
                    <a:pt x="324" y="260"/>
                  </a:lnTo>
                  <a:lnTo>
                    <a:pt x="326" y="256"/>
                  </a:lnTo>
                  <a:lnTo>
                    <a:pt x="326" y="256"/>
                  </a:lnTo>
                  <a:lnTo>
                    <a:pt x="328" y="256"/>
                  </a:lnTo>
                  <a:lnTo>
                    <a:pt x="332" y="254"/>
                  </a:lnTo>
                  <a:lnTo>
                    <a:pt x="334" y="256"/>
                  </a:lnTo>
                  <a:lnTo>
                    <a:pt x="338" y="256"/>
                  </a:lnTo>
                  <a:lnTo>
                    <a:pt x="338" y="256"/>
                  </a:lnTo>
                  <a:lnTo>
                    <a:pt x="340" y="260"/>
                  </a:lnTo>
                  <a:lnTo>
                    <a:pt x="340" y="262"/>
                  </a:lnTo>
                  <a:lnTo>
                    <a:pt x="340" y="262"/>
                  </a:lnTo>
                  <a:lnTo>
                    <a:pt x="340" y="266"/>
                  </a:lnTo>
                  <a:lnTo>
                    <a:pt x="338" y="268"/>
                  </a:lnTo>
                  <a:lnTo>
                    <a:pt x="338" y="268"/>
                  </a:lnTo>
                  <a:close/>
                  <a:moveTo>
                    <a:pt x="54" y="184"/>
                  </a:moveTo>
                  <a:lnTo>
                    <a:pt x="306" y="184"/>
                  </a:lnTo>
                  <a:lnTo>
                    <a:pt x="306" y="184"/>
                  </a:lnTo>
                  <a:lnTo>
                    <a:pt x="310" y="184"/>
                  </a:lnTo>
                  <a:lnTo>
                    <a:pt x="314" y="182"/>
                  </a:lnTo>
                  <a:lnTo>
                    <a:pt x="318" y="178"/>
                  </a:lnTo>
                  <a:lnTo>
                    <a:pt x="318" y="172"/>
                  </a:lnTo>
                  <a:lnTo>
                    <a:pt x="318" y="12"/>
                  </a:lnTo>
                  <a:lnTo>
                    <a:pt x="318" y="12"/>
                  </a:lnTo>
                  <a:lnTo>
                    <a:pt x="318" y="6"/>
                  </a:lnTo>
                  <a:lnTo>
                    <a:pt x="314" y="2"/>
                  </a:lnTo>
                  <a:lnTo>
                    <a:pt x="310" y="0"/>
                  </a:lnTo>
                  <a:lnTo>
                    <a:pt x="306" y="0"/>
                  </a:lnTo>
                  <a:lnTo>
                    <a:pt x="54" y="0"/>
                  </a:lnTo>
                  <a:lnTo>
                    <a:pt x="54" y="0"/>
                  </a:lnTo>
                  <a:lnTo>
                    <a:pt x="50" y="0"/>
                  </a:lnTo>
                  <a:lnTo>
                    <a:pt x="46" y="2"/>
                  </a:lnTo>
                  <a:lnTo>
                    <a:pt x="42" y="6"/>
                  </a:lnTo>
                  <a:lnTo>
                    <a:pt x="42" y="12"/>
                  </a:lnTo>
                  <a:lnTo>
                    <a:pt x="42" y="172"/>
                  </a:lnTo>
                  <a:lnTo>
                    <a:pt x="42" y="172"/>
                  </a:lnTo>
                  <a:lnTo>
                    <a:pt x="42" y="178"/>
                  </a:lnTo>
                  <a:lnTo>
                    <a:pt x="46" y="182"/>
                  </a:lnTo>
                  <a:lnTo>
                    <a:pt x="50" y="184"/>
                  </a:lnTo>
                  <a:lnTo>
                    <a:pt x="54" y="184"/>
                  </a:lnTo>
                  <a:lnTo>
                    <a:pt x="54" y="184"/>
                  </a:lnTo>
                  <a:close/>
                  <a:moveTo>
                    <a:pt x="66" y="24"/>
                  </a:moveTo>
                  <a:lnTo>
                    <a:pt x="294" y="24"/>
                  </a:lnTo>
                  <a:lnTo>
                    <a:pt x="294" y="160"/>
                  </a:lnTo>
                  <a:lnTo>
                    <a:pt x="66" y="160"/>
                  </a:lnTo>
                  <a:lnTo>
                    <a:pt x="66"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86" name="TextBox 85"/>
            <p:cNvSpPr txBox="1"/>
            <p:nvPr/>
          </p:nvSpPr>
          <p:spPr>
            <a:xfrm>
              <a:off x="3746177" y="650195"/>
              <a:ext cx="170256" cy="142923"/>
            </a:xfrm>
            <a:prstGeom prst="rect">
              <a:avLst/>
            </a:prstGeom>
            <a:noFill/>
          </p:spPr>
          <p:txBody>
            <a:bodyPr wrap="square" lIns="0" tIns="0" rIns="0" bIns="0" rtlCol="0">
              <a:noAutofit/>
            </a:bodyPr>
            <a:lstStyle/>
            <a:p>
              <a:pPr indent="-241987">
                <a:spcAft>
                  <a:spcPts val="794"/>
                </a:spcAft>
              </a:pPr>
              <a:r>
                <a:rPr lang="en-GB" sz="900" b="1" dirty="0">
                  <a:solidFill>
                    <a:schemeClr val="tx1">
                      <a:lumMod val="75000"/>
                      <a:lumOff val="25000"/>
                    </a:schemeClr>
                  </a:solidFill>
                  <a:latin typeface="Georgia"/>
                </a:rPr>
                <a:t>@</a:t>
              </a:r>
            </a:p>
          </p:txBody>
        </p:sp>
      </p:grpSp>
      <p:grpSp>
        <p:nvGrpSpPr>
          <p:cNvPr id="87" name="Group 86"/>
          <p:cNvGrpSpPr/>
          <p:nvPr/>
        </p:nvGrpSpPr>
        <p:grpSpPr>
          <a:xfrm flipH="1">
            <a:off x="3263866" y="5079548"/>
            <a:ext cx="254688" cy="275560"/>
            <a:chOff x="-1460375" y="3131232"/>
            <a:chExt cx="267634" cy="293745"/>
          </a:xfrm>
          <a:solidFill>
            <a:schemeClr val="tx1">
              <a:lumMod val="65000"/>
              <a:lumOff val="35000"/>
            </a:schemeClr>
          </a:solidFill>
        </p:grpSpPr>
        <p:sp>
          <p:nvSpPr>
            <p:cNvPr id="88" name="Freeform 170"/>
            <p:cNvSpPr>
              <a:spLocks/>
            </p:cNvSpPr>
            <p:nvPr/>
          </p:nvSpPr>
          <p:spPr bwMode="auto">
            <a:xfrm>
              <a:off x="-1267675" y="3131232"/>
              <a:ext cx="60145" cy="56704"/>
            </a:xfrm>
            <a:custGeom>
              <a:avLst/>
              <a:gdLst/>
              <a:ahLst/>
              <a:cxnLst>
                <a:cxn ang="0">
                  <a:pos x="12" y="7"/>
                </a:cxn>
                <a:cxn ang="0">
                  <a:pos x="12" y="7"/>
                </a:cxn>
                <a:cxn ang="0">
                  <a:pos x="24" y="2"/>
                </a:cxn>
                <a:cxn ang="0">
                  <a:pos x="36" y="0"/>
                </a:cxn>
                <a:cxn ang="0">
                  <a:pos x="45" y="5"/>
                </a:cxn>
                <a:cxn ang="0">
                  <a:pos x="54" y="14"/>
                </a:cxn>
                <a:cxn ang="0">
                  <a:pos x="54" y="14"/>
                </a:cxn>
                <a:cxn ang="0">
                  <a:pos x="59" y="23"/>
                </a:cxn>
                <a:cxn ang="0">
                  <a:pos x="61" y="35"/>
                </a:cxn>
                <a:cxn ang="0">
                  <a:pos x="57" y="47"/>
                </a:cxn>
                <a:cxn ang="0">
                  <a:pos x="47" y="56"/>
                </a:cxn>
                <a:cxn ang="0">
                  <a:pos x="47" y="56"/>
                </a:cxn>
                <a:cxn ang="0">
                  <a:pos x="38" y="61"/>
                </a:cxn>
                <a:cxn ang="0">
                  <a:pos x="26" y="61"/>
                </a:cxn>
                <a:cxn ang="0">
                  <a:pos x="14" y="56"/>
                </a:cxn>
                <a:cxn ang="0">
                  <a:pos x="5" y="49"/>
                </a:cxn>
                <a:cxn ang="0">
                  <a:pos x="5" y="49"/>
                </a:cxn>
                <a:cxn ang="0">
                  <a:pos x="0" y="38"/>
                </a:cxn>
                <a:cxn ang="0">
                  <a:pos x="0" y="26"/>
                </a:cxn>
                <a:cxn ang="0">
                  <a:pos x="3" y="16"/>
                </a:cxn>
                <a:cxn ang="0">
                  <a:pos x="12" y="7"/>
                </a:cxn>
              </a:cxnLst>
              <a:rect l="0" t="0" r="r" b="b"/>
              <a:pathLst>
                <a:path w="61" h="61">
                  <a:moveTo>
                    <a:pt x="12" y="7"/>
                  </a:moveTo>
                  <a:lnTo>
                    <a:pt x="12" y="7"/>
                  </a:lnTo>
                  <a:lnTo>
                    <a:pt x="24" y="2"/>
                  </a:lnTo>
                  <a:lnTo>
                    <a:pt x="36" y="0"/>
                  </a:lnTo>
                  <a:lnTo>
                    <a:pt x="45" y="5"/>
                  </a:lnTo>
                  <a:lnTo>
                    <a:pt x="54" y="14"/>
                  </a:lnTo>
                  <a:lnTo>
                    <a:pt x="54" y="14"/>
                  </a:lnTo>
                  <a:lnTo>
                    <a:pt x="59" y="23"/>
                  </a:lnTo>
                  <a:lnTo>
                    <a:pt x="61" y="35"/>
                  </a:lnTo>
                  <a:lnTo>
                    <a:pt x="57" y="47"/>
                  </a:lnTo>
                  <a:lnTo>
                    <a:pt x="47" y="56"/>
                  </a:lnTo>
                  <a:lnTo>
                    <a:pt x="47" y="56"/>
                  </a:lnTo>
                  <a:lnTo>
                    <a:pt x="38" y="61"/>
                  </a:lnTo>
                  <a:lnTo>
                    <a:pt x="26" y="61"/>
                  </a:lnTo>
                  <a:lnTo>
                    <a:pt x="14" y="56"/>
                  </a:lnTo>
                  <a:lnTo>
                    <a:pt x="5" y="49"/>
                  </a:lnTo>
                  <a:lnTo>
                    <a:pt x="5" y="49"/>
                  </a:lnTo>
                  <a:lnTo>
                    <a:pt x="0" y="38"/>
                  </a:lnTo>
                  <a:lnTo>
                    <a:pt x="0" y="26"/>
                  </a:lnTo>
                  <a:lnTo>
                    <a:pt x="3" y="16"/>
                  </a:lnTo>
                  <a:lnTo>
                    <a:pt x="12" y="7"/>
                  </a:lnTo>
                  <a:close/>
                </a:path>
              </a:pathLst>
            </a:custGeom>
            <a:grpFill/>
            <a:ln w="9525">
              <a:noFill/>
              <a:round/>
              <a:headEnd/>
              <a:tailEnd/>
            </a:ln>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89" name="Freeform 171"/>
            <p:cNvSpPr>
              <a:spLocks/>
            </p:cNvSpPr>
            <p:nvPr/>
          </p:nvSpPr>
          <p:spPr bwMode="auto">
            <a:xfrm>
              <a:off x="-1267675" y="3131232"/>
              <a:ext cx="60145" cy="56704"/>
            </a:xfrm>
            <a:custGeom>
              <a:avLst/>
              <a:gdLst/>
              <a:ahLst/>
              <a:cxnLst>
                <a:cxn ang="0">
                  <a:pos x="12" y="7"/>
                </a:cxn>
                <a:cxn ang="0">
                  <a:pos x="12" y="7"/>
                </a:cxn>
                <a:cxn ang="0">
                  <a:pos x="24" y="2"/>
                </a:cxn>
                <a:cxn ang="0">
                  <a:pos x="36" y="0"/>
                </a:cxn>
                <a:cxn ang="0">
                  <a:pos x="45" y="5"/>
                </a:cxn>
                <a:cxn ang="0">
                  <a:pos x="54" y="14"/>
                </a:cxn>
                <a:cxn ang="0">
                  <a:pos x="54" y="14"/>
                </a:cxn>
                <a:cxn ang="0">
                  <a:pos x="59" y="23"/>
                </a:cxn>
                <a:cxn ang="0">
                  <a:pos x="61" y="35"/>
                </a:cxn>
                <a:cxn ang="0">
                  <a:pos x="57" y="47"/>
                </a:cxn>
                <a:cxn ang="0">
                  <a:pos x="47" y="56"/>
                </a:cxn>
                <a:cxn ang="0">
                  <a:pos x="47" y="56"/>
                </a:cxn>
                <a:cxn ang="0">
                  <a:pos x="38" y="61"/>
                </a:cxn>
                <a:cxn ang="0">
                  <a:pos x="26" y="61"/>
                </a:cxn>
                <a:cxn ang="0">
                  <a:pos x="14" y="56"/>
                </a:cxn>
                <a:cxn ang="0">
                  <a:pos x="5" y="49"/>
                </a:cxn>
                <a:cxn ang="0">
                  <a:pos x="5" y="49"/>
                </a:cxn>
                <a:cxn ang="0">
                  <a:pos x="0" y="38"/>
                </a:cxn>
                <a:cxn ang="0">
                  <a:pos x="0" y="26"/>
                </a:cxn>
                <a:cxn ang="0">
                  <a:pos x="3" y="16"/>
                </a:cxn>
                <a:cxn ang="0">
                  <a:pos x="12" y="7"/>
                </a:cxn>
              </a:cxnLst>
              <a:rect l="0" t="0" r="r" b="b"/>
              <a:pathLst>
                <a:path w="61" h="61">
                  <a:moveTo>
                    <a:pt x="12" y="7"/>
                  </a:moveTo>
                  <a:lnTo>
                    <a:pt x="12" y="7"/>
                  </a:lnTo>
                  <a:lnTo>
                    <a:pt x="24" y="2"/>
                  </a:lnTo>
                  <a:lnTo>
                    <a:pt x="36" y="0"/>
                  </a:lnTo>
                  <a:lnTo>
                    <a:pt x="45" y="5"/>
                  </a:lnTo>
                  <a:lnTo>
                    <a:pt x="54" y="14"/>
                  </a:lnTo>
                  <a:lnTo>
                    <a:pt x="54" y="14"/>
                  </a:lnTo>
                  <a:lnTo>
                    <a:pt x="59" y="23"/>
                  </a:lnTo>
                  <a:lnTo>
                    <a:pt x="61" y="35"/>
                  </a:lnTo>
                  <a:lnTo>
                    <a:pt x="57" y="47"/>
                  </a:lnTo>
                  <a:lnTo>
                    <a:pt x="47" y="56"/>
                  </a:lnTo>
                  <a:lnTo>
                    <a:pt x="47" y="56"/>
                  </a:lnTo>
                  <a:lnTo>
                    <a:pt x="38" y="61"/>
                  </a:lnTo>
                  <a:lnTo>
                    <a:pt x="26" y="61"/>
                  </a:lnTo>
                  <a:lnTo>
                    <a:pt x="14" y="56"/>
                  </a:lnTo>
                  <a:lnTo>
                    <a:pt x="5" y="49"/>
                  </a:lnTo>
                  <a:lnTo>
                    <a:pt x="5" y="49"/>
                  </a:lnTo>
                  <a:lnTo>
                    <a:pt x="0" y="38"/>
                  </a:lnTo>
                  <a:lnTo>
                    <a:pt x="0" y="26"/>
                  </a:lnTo>
                  <a:lnTo>
                    <a:pt x="3" y="16"/>
                  </a:lnTo>
                  <a:lnTo>
                    <a:pt x="12" y="7"/>
                  </a:lnTo>
                </a:path>
              </a:pathLst>
            </a:custGeom>
            <a:grpFill/>
            <a:ln w="9525">
              <a:noFill/>
              <a:round/>
              <a:headEnd/>
              <a:tailEnd/>
            </a:ln>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90" name="Freeform 175"/>
            <p:cNvSpPr>
              <a:spLocks/>
            </p:cNvSpPr>
            <p:nvPr/>
          </p:nvSpPr>
          <p:spPr bwMode="auto">
            <a:xfrm>
              <a:off x="-1387964" y="3199091"/>
              <a:ext cx="169588" cy="218450"/>
            </a:xfrm>
            <a:custGeom>
              <a:avLst/>
              <a:gdLst/>
              <a:ahLst/>
              <a:cxnLst>
                <a:cxn ang="0">
                  <a:pos x="151" y="0"/>
                </a:cxn>
                <a:cxn ang="0">
                  <a:pos x="151" y="0"/>
                </a:cxn>
                <a:cxn ang="0">
                  <a:pos x="143" y="0"/>
                </a:cxn>
                <a:cxn ang="0">
                  <a:pos x="134" y="2"/>
                </a:cxn>
                <a:cxn ang="0">
                  <a:pos x="134" y="2"/>
                </a:cxn>
                <a:cxn ang="0">
                  <a:pos x="129" y="5"/>
                </a:cxn>
                <a:cxn ang="0">
                  <a:pos x="82" y="35"/>
                </a:cxn>
                <a:cxn ang="0">
                  <a:pos x="16" y="23"/>
                </a:cxn>
                <a:cxn ang="0">
                  <a:pos x="16" y="23"/>
                </a:cxn>
                <a:cxn ang="0">
                  <a:pos x="12" y="23"/>
                </a:cxn>
                <a:cxn ang="0">
                  <a:pos x="7" y="26"/>
                </a:cxn>
                <a:cxn ang="0">
                  <a:pos x="2" y="31"/>
                </a:cxn>
                <a:cxn ang="0">
                  <a:pos x="0" y="35"/>
                </a:cxn>
                <a:cxn ang="0">
                  <a:pos x="0" y="35"/>
                </a:cxn>
                <a:cxn ang="0">
                  <a:pos x="0" y="40"/>
                </a:cxn>
                <a:cxn ang="0">
                  <a:pos x="2" y="47"/>
                </a:cxn>
                <a:cxn ang="0">
                  <a:pos x="7" y="49"/>
                </a:cxn>
                <a:cxn ang="0">
                  <a:pos x="12" y="52"/>
                </a:cxn>
                <a:cxn ang="0">
                  <a:pos x="89" y="66"/>
                </a:cxn>
                <a:cxn ang="0">
                  <a:pos x="115" y="49"/>
                </a:cxn>
                <a:cxn ang="0">
                  <a:pos x="108" y="92"/>
                </a:cxn>
                <a:cxn ang="0">
                  <a:pos x="37" y="92"/>
                </a:cxn>
                <a:cxn ang="0">
                  <a:pos x="37" y="92"/>
                </a:cxn>
                <a:cxn ang="0">
                  <a:pos x="33" y="92"/>
                </a:cxn>
                <a:cxn ang="0">
                  <a:pos x="26" y="96"/>
                </a:cxn>
                <a:cxn ang="0">
                  <a:pos x="23" y="101"/>
                </a:cxn>
                <a:cxn ang="0">
                  <a:pos x="21" y="108"/>
                </a:cxn>
                <a:cxn ang="0">
                  <a:pos x="21" y="219"/>
                </a:cxn>
                <a:cxn ang="0">
                  <a:pos x="21" y="219"/>
                </a:cxn>
                <a:cxn ang="0">
                  <a:pos x="23" y="226"/>
                </a:cxn>
                <a:cxn ang="0">
                  <a:pos x="26" y="231"/>
                </a:cxn>
                <a:cxn ang="0">
                  <a:pos x="33" y="235"/>
                </a:cxn>
                <a:cxn ang="0">
                  <a:pos x="37" y="235"/>
                </a:cxn>
                <a:cxn ang="0">
                  <a:pos x="37" y="235"/>
                </a:cxn>
                <a:cxn ang="0">
                  <a:pos x="45" y="235"/>
                </a:cxn>
                <a:cxn ang="0">
                  <a:pos x="49" y="231"/>
                </a:cxn>
                <a:cxn ang="0">
                  <a:pos x="54" y="226"/>
                </a:cxn>
                <a:cxn ang="0">
                  <a:pos x="56" y="219"/>
                </a:cxn>
                <a:cxn ang="0">
                  <a:pos x="56" y="125"/>
                </a:cxn>
                <a:cxn ang="0">
                  <a:pos x="132" y="125"/>
                </a:cxn>
                <a:cxn ang="0">
                  <a:pos x="132" y="125"/>
                </a:cxn>
                <a:cxn ang="0">
                  <a:pos x="139" y="122"/>
                </a:cxn>
                <a:cxn ang="0">
                  <a:pos x="139" y="122"/>
                </a:cxn>
                <a:cxn ang="0">
                  <a:pos x="146" y="120"/>
                </a:cxn>
                <a:cxn ang="0">
                  <a:pos x="151" y="115"/>
                </a:cxn>
                <a:cxn ang="0">
                  <a:pos x="155" y="111"/>
                </a:cxn>
                <a:cxn ang="0">
                  <a:pos x="158" y="104"/>
                </a:cxn>
                <a:cxn ang="0">
                  <a:pos x="172" y="31"/>
                </a:cxn>
                <a:cxn ang="0">
                  <a:pos x="172" y="31"/>
                </a:cxn>
                <a:cxn ang="0">
                  <a:pos x="172" y="21"/>
                </a:cxn>
                <a:cxn ang="0">
                  <a:pos x="167" y="12"/>
                </a:cxn>
                <a:cxn ang="0">
                  <a:pos x="160" y="5"/>
                </a:cxn>
                <a:cxn ang="0">
                  <a:pos x="151" y="0"/>
                </a:cxn>
              </a:cxnLst>
              <a:rect l="0" t="0" r="r" b="b"/>
              <a:pathLst>
                <a:path w="172" h="235">
                  <a:moveTo>
                    <a:pt x="151" y="0"/>
                  </a:moveTo>
                  <a:lnTo>
                    <a:pt x="151" y="0"/>
                  </a:lnTo>
                  <a:lnTo>
                    <a:pt x="143" y="0"/>
                  </a:lnTo>
                  <a:lnTo>
                    <a:pt x="134" y="2"/>
                  </a:lnTo>
                  <a:lnTo>
                    <a:pt x="134" y="2"/>
                  </a:lnTo>
                  <a:lnTo>
                    <a:pt x="129" y="5"/>
                  </a:lnTo>
                  <a:lnTo>
                    <a:pt x="82" y="35"/>
                  </a:lnTo>
                  <a:lnTo>
                    <a:pt x="16" y="23"/>
                  </a:lnTo>
                  <a:lnTo>
                    <a:pt x="16" y="23"/>
                  </a:lnTo>
                  <a:lnTo>
                    <a:pt x="12" y="23"/>
                  </a:lnTo>
                  <a:lnTo>
                    <a:pt x="7" y="26"/>
                  </a:lnTo>
                  <a:lnTo>
                    <a:pt x="2" y="31"/>
                  </a:lnTo>
                  <a:lnTo>
                    <a:pt x="0" y="35"/>
                  </a:lnTo>
                  <a:lnTo>
                    <a:pt x="0" y="35"/>
                  </a:lnTo>
                  <a:lnTo>
                    <a:pt x="0" y="40"/>
                  </a:lnTo>
                  <a:lnTo>
                    <a:pt x="2" y="47"/>
                  </a:lnTo>
                  <a:lnTo>
                    <a:pt x="7" y="49"/>
                  </a:lnTo>
                  <a:lnTo>
                    <a:pt x="12" y="52"/>
                  </a:lnTo>
                  <a:lnTo>
                    <a:pt x="89" y="66"/>
                  </a:lnTo>
                  <a:lnTo>
                    <a:pt x="115" y="49"/>
                  </a:lnTo>
                  <a:lnTo>
                    <a:pt x="108" y="92"/>
                  </a:lnTo>
                  <a:lnTo>
                    <a:pt x="37" y="92"/>
                  </a:lnTo>
                  <a:lnTo>
                    <a:pt x="37" y="92"/>
                  </a:lnTo>
                  <a:lnTo>
                    <a:pt x="33" y="92"/>
                  </a:lnTo>
                  <a:lnTo>
                    <a:pt x="26" y="96"/>
                  </a:lnTo>
                  <a:lnTo>
                    <a:pt x="23" y="101"/>
                  </a:lnTo>
                  <a:lnTo>
                    <a:pt x="21" y="108"/>
                  </a:lnTo>
                  <a:lnTo>
                    <a:pt x="21" y="219"/>
                  </a:lnTo>
                  <a:lnTo>
                    <a:pt x="21" y="219"/>
                  </a:lnTo>
                  <a:lnTo>
                    <a:pt x="23" y="226"/>
                  </a:lnTo>
                  <a:lnTo>
                    <a:pt x="26" y="231"/>
                  </a:lnTo>
                  <a:lnTo>
                    <a:pt x="33" y="235"/>
                  </a:lnTo>
                  <a:lnTo>
                    <a:pt x="37" y="235"/>
                  </a:lnTo>
                  <a:lnTo>
                    <a:pt x="37" y="235"/>
                  </a:lnTo>
                  <a:lnTo>
                    <a:pt x="45" y="235"/>
                  </a:lnTo>
                  <a:lnTo>
                    <a:pt x="49" y="231"/>
                  </a:lnTo>
                  <a:lnTo>
                    <a:pt x="54" y="226"/>
                  </a:lnTo>
                  <a:lnTo>
                    <a:pt x="56" y="219"/>
                  </a:lnTo>
                  <a:lnTo>
                    <a:pt x="56" y="125"/>
                  </a:lnTo>
                  <a:lnTo>
                    <a:pt x="132" y="125"/>
                  </a:lnTo>
                  <a:lnTo>
                    <a:pt x="132" y="125"/>
                  </a:lnTo>
                  <a:lnTo>
                    <a:pt x="139" y="122"/>
                  </a:lnTo>
                  <a:lnTo>
                    <a:pt x="139" y="122"/>
                  </a:lnTo>
                  <a:lnTo>
                    <a:pt x="146" y="120"/>
                  </a:lnTo>
                  <a:lnTo>
                    <a:pt x="151" y="115"/>
                  </a:lnTo>
                  <a:lnTo>
                    <a:pt x="155" y="111"/>
                  </a:lnTo>
                  <a:lnTo>
                    <a:pt x="158" y="104"/>
                  </a:lnTo>
                  <a:lnTo>
                    <a:pt x="172" y="31"/>
                  </a:lnTo>
                  <a:lnTo>
                    <a:pt x="172" y="31"/>
                  </a:lnTo>
                  <a:lnTo>
                    <a:pt x="172" y="21"/>
                  </a:lnTo>
                  <a:lnTo>
                    <a:pt x="167" y="12"/>
                  </a:lnTo>
                  <a:lnTo>
                    <a:pt x="160" y="5"/>
                  </a:lnTo>
                  <a:lnTo>
                    <a:pt x="151" y="0"/>
                  </a:lnTo>
                  <a:close/>
                </a:path>
              </a:pathLst>
            </a:custGeom>
            <a:grpFill/>
            <a:ln w="9525">
              <a:noFill/>
              <a:round/>
              <a:headEnd/>
              <a:tailEnd/>
            </a:ln>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91" name="Freeform 176"/>
            <p:cNvSpPr>
              <a:spLocks/>
            </p:cNvSpPr>
            <p:nvPr/>
          </p:nvSpPr>
          <p:spPr bwMode="auto">
            <a:xfrm>
              <a:off x="-1387964" y="3199091"/>
              <a:ext cx="169588" cy="218450"/>
            </a:xfrm>
            <a:custGeom>
              <a:avLst/>
              <a:gdLst/>
              <a:ahLst/>
              <a:cxnLst>
                <a:cxn ang="0">
                  <a:pos x="151" y="0"/>
                </a:cxn>
                <a:cxn ang="0">
                  <a:pos x="151" y="0"/>
                </a:cxn>
                <a:cxn ang="0">
                  <a:pos x="143" y="0"/>
                </a:cxn>
                <a:cxn ang="0">
                  <a:pos x="134" y="2"/>
                </a:cxn>
                <a:cxn ang="0">
                  <a:pos x="134" y="2"/>
                </a:cxn>
                <a:cxn ang="0">
                  <a:pos x="129" y="5"/>
                </a:cxn>
                <a:cxn ang="0">
                  <a:pos x="82" y="35"/>
                </a:cxn>
                <a:cxn ang="0">
                  <a:pos x="16" y="23"/>
                </a:cxn>
                <a:cxn ang="0">
                  <a:pos x="16" y="23"/>
                </a:cxn>
                <a:cxn ang="0">
                  <a:pos x="12" y="23"/>
                </a:cxn>
                <a:cxn ang="0">
                  <a:pos x="7" y="26"/>
                </a:cxn>
                <a:cxn ang="0">
                  <a:pos x="2" y="31"/>
                </a:cxn>
                <a:cxn ang="0">
                  <a:pos x="0" y="35"/>
                </a:cxn>
                <a:cxn ang="0">
                  <a:pos x="0" y="35"/>
                </a:cxn>
                <a:cxn ang="0">
                  <a:pos x="0" y="40"/>
                </a:cxn>
                <a:cxn ang="0">
                  <a:pos x="2" y="47"/>
                </a:cxn>
                <a:cxn ang="0">
                  <a:pos x="7" y="49"/>
                </a:cxn>
                <a:cxn ang="0">
                  <a:pos x="12" y="52"/>
                </a:cxn>
                <a:cxn ang="0">
                  <a:pos x="89" y="66"/>
                </a:cxn>
                <a:cxn ang="0">
                  <a:pos x="115" y="49"/>
                </a:cxn>
                <a:cxn ang="0">
                  <a:pos x="108" y="92"/>
                </a:cxn>
                <a:cxn ang="0">
                  <a:pos x="37" y="92"/>
                </a:cxn>
                <a:cxn ang="0">
                  <a:pos x="37" y="92"/>
                </a:cxn>
                <a:cxn ang="0">
                  <a:pos x="33" y="92"/>
                </a:cxn>
                <a:cxn ang="0">
                  <a:pos x="26" y="96"/>
                </a:cxn>
                <a:cxn ang="0">
                  <a:pos x="23" y="101"/>
                </a:cxn>
                <a:cxn ang="0">
                  <a:pos x="21" y="108"/>
                </a:cxn>
                <a:cxn ang="0">
                  <a:pos x="21" y="219"/>
                </a:cxn>
                <a:cxn ang="0">
                  <a:pos x="21" y="219"/>
                </a:cxn>
                <a:cxn ang="0">
                  <a:pos x="23" y="226"/>
                </a:cxn>
                <a:cxn ang="0">
                  <a:pos x="26" y="231"/>
                </a:cxn>
                <a:cxn ang="0">
                  <a:pos x="33" y="235"/>
                </a:cxn>
                <a:cxn ang="0">
                  <a:pos x="37" y="235"/>
                </a:cxn>
                <a:cxn ang="0">
                  <a:pos x="37" y="235"/>
                </a:cxn>
                <a:cxn ang="0">
                  <a:pos x="45" y="235"/>
                </a:cxn>
                <a:cxn ang="0">
                  <a:pos x="49" y="231"/>
                </a:cxn>
                <a:cxn ang="0">
                  <a:pos x="54" y="226"/>
                </a:cxn>
                <a:cxn ang="0">
                  <a:pos x="56" y="219"/>
                </a:cxn>
                <a:cxn ang="0">
                  <a:pos x="56" y="125"/>
                </a:cxn>
                <a:cxn ang="0">
                  <a:pos x="132" y="125"/>
                </a:cxn>
                <a:cxn ang="0">
                  <a:pos x="132" y="125"/>
                </a:cxn>
                <a:cxn ang="0">
                  <a:pos x="139" y="122"/>
                </a:cxn>
                <a:cxn ang="0">
                  <a:pos x="139" y="122"/>
                </a:cxn>
                <a:cxn ang="0">
                  <a:pos x="146" y="120"/>
                </a:cxn>
                <a:cxn ang="0">
                  <a:pos x="151" y="115"/>
                </a:cxn>
                <a:cxn ang="0">
                  <a:pos x="155" y="111"/>
                </a:cxn>
                <a:cxn ang="0">
                  <a:pos x="158" y="104"/>
                </a:cxn>
                <a:cxn ang="0">
                  <a:pos x="172" y="31"/>
                </a:cxn>
                <a:cxn ang="0">
                  <a:pos x="172" y="31"/>
                </a:cxn>
                <a:cxn ang="0">
                  <a:pos x="172" y="21"/>
                </a:cxn>
                <a:cxn ang="0">
                  <a:pos x="167" y="12"/>
                </a:cxn>
                <a:cxn ang="0">
                  <a:pos x="160" y="5"/>
                </a:cxn>
                <a:cxn ang="0">
                  <a:pos x="151" y="0"/>
                </a:cxn>
              </a:cxnLst>
              <a:rect l="0" t="0" r="r" b="b"/>
              <a:pathLst>
                <a:path w="172" h="235">
                  <a:moveTo>
                    <a:pt x="151" y="0"/>
                  </a:moveTo>
                  <a:lnTo>
                    <a:pt x="151" y="0"/>
                  </a:lnTo>
                  <a:lnTo>
                    <a:pt x="143" y="0"/>
                  </a:lnTo>
                  <a:lnTo>
                    <a:pt x="134" y="2"/>
                  </a:lnTo>
                  <a:lnTo>
                    <a:pt x="134" y="2"/>
                  </a:lnTo>
                  <a:lnTo>
                    <a:pt x="129" y="5"/>
                  </a:lnTo>
                  <a:lnTo>
                    <a:pt x="82" y="35"/>
                  </a:lnTo>
                  <a:lnTo>
                    <a:pt x="16" y="23"/>
                  </a:lnTo>
                  <a:lnTo>
                    <a:pt x="16" y="23"/>
                  </a:lnTo>
                  <a:lnTo>
                    <a:pt x="12" y="23"/>
                  </a:lnTo>
                  <a:lnTo>
                    <a:pt x="7" y="26"/>
                  </a:lnTo>
                  <a:lnTo>
                    <a:pt x="2" y="31"/>
                  </a:lnTo>
                  <a:lnTo>
                    <a:pt x="0" y="35"/>
                  </a:lnTo>
                  <a:lnTo>
                    <a:pt x="0" y="35"/>
                  </a:lnTo>
                  <a:lnTo>
                    <a:pt x="0" y="40"/>
                  </a:lnTo>
                  <a:lnTo>
                    <a:pt x="2" y="47"/>
                  </a:lnTo>
                  <a:lnTo>
                    <a:pt x="7" y="49"/>
                  </a:lnTo>
                  <a:lnTo>
                    <a:pt x="12" y="52"/>
                  </a:lnTo>
                  <a:lnTo>
                    <a:pt x="89" y="66"/>
                  </a:lnTo>
                  <a:lnTo>
                    <a:pt x="115" y="49"/>
                  </a:lnTo>
                  <a:lnTo>
                    <a:pt x="108" y="92"/>
                  </a:lnTo>
                  <a:lnTo>
                    <a:pt x="37" y="92"/>
                  </a:lnTo>
                  <a:lnTo>
                    <a:pt x="37" y="92"/>
                  </a:lnTo>
                  <a:lnTo>
                    <a:pt x="33" y="92"/>
                  </a:lnTo>
                  <a:lnTo>
                    <a:pt x="26" y="96"/>
                  </a:lnTo>
                  <a:lnTo>
                    <a:pt x="23" y="101"/>
                  </a:lnTo>
                  <a:lnTo>
                    <a:pt x="21" y="108"/>
                  </a:lnTo>
                  <a:lnTo>
                    <a:pt x="21" y="219"/>
                  </a:lnTo>
                  <a:lnTo>
                    <a:pt x="21" y="219"/>
                  </a:lnTo>
                  <a:lnTo>
                    <a:pt x="23" y="226"/>
                  </a:lnTo>
                  <a:lnTo>
                    <a:pt x="26" y="231"/>
                  </a:lnTo>
                  <a:lnTo>
                    <a:pt x="33" y="235"/>
                  </a:lnTo>
                  <a:lnTo>
                    <a:pt x="37" y="235"/>
                  </a:lnTo>
                  <a:lnTo>
                    <a:pt x="37" y="235"/>
                  </a:lnTo>
                  <a:lnTo>
                    <a:pt x="45" y="235"/>
                  </a:lnTo>
                  <a:lnTo>
                    <a:pt x="49" y="231"/>
                  </a:lnTo>
                  <a:lnTo>
                    <a:pt x="54" y="226"/>
                  </a:lnTo>
                  <a:lnTo>
                    <a:pt x="56" y="219"/>
                  </a:lnTo>
                  <a:lnTo>
                    <a:pt x="56" y="125"/>
                  </a:lnTo>
                  <a:lnTo>
                    <a:pt x="132" y="125"/>
                  </a:lnTo>
                  <a:lnTo>
                    <a:pt x="132" y="125"/>
                  </a:lnTo>
                  <a:lnTo>
                    <a:pt x="139" y="122"/>
                  </a:lnTo>
                  <a:lnTo>
                    <a:pt x="139" y="122"/>
                  </a:lnTo>
                  <a:lnTo>
                    <a:pt x="146" y="120"/>
                  </a:lnTo>
                  <a:lnTo>
                    <a:pt x="151" y="115"/>
                  </a:lnTo>
                  <a:lnTo>
                    <a:pt x="155" y="111"/>
                  </a:lnTo>
                  <a:lnTo>
                    <a:pt x="158" y="104"/>
                  </a:lnTo>
                  <a:lnTo>
                    <a:pt x="172" y="31"/>
                  </a:lnTo>
                  <a:lnTo>
                    <a:pt x="172" y="31"/>
                  </a:lnTo>
                  <a:lnTo>
                    <a:pt x="172" y="21"/>
                  </a:lnTo>
                  <a:lnTo>
                    <a:pt x="167" y="12"/>
                  </a:lnTo>
                  <a:lnTo>
                    <a:pt x="160" y="5"/>
                  </a:lnTo>
                  <a:lnTo>
                    <a:pt x="151" y="0"/>
                  </a:lnTo>
                </a:path>
              </a:pathLst>
            </a:custGeom>
            <a:grpFill/>
            <a:ln w="9525">
              <a:noFill/>
              <a:round/>
              <a:headEnd/>
              <a:tailEnd/>
            </a:ln>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92" name="Rectangle 177"/>
            <p:cNvSpPr>
              <a:spLocks noChangeArrowheads="1"/>
            </p:cNvSpPr>
            <p:nvPr/>
          </p:nvSpPr>
          <p:spPr bwMode="auto">
            <a:xfrm>
              <a:off x="-1455646" y="3255795"/>
              <a:ext cx="67682" cy="169182"/>
            </a:xfrm>
            <a:prstGeom prst="rect">
              <a:avLst/>
            </a:prstGeom>
            <a:grpFill/>
            <a:ln w="9525">
              <a:noFill/>
              <a:miter lim="800000"/>
              <a:headEnd/>
              <a:tailEnd/>
            </a:ln>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93" name="Freeform 178"/>
            <p:cNvSpPr>
              <a:spLocks/>
            </p:cNvSpPr>
            <p:nvPr/>
          </p:nvSpPr>
          <p:spPr bwMode="auto">
            <a:xfrm>
              <a:off x="-1460375" y="3176781"/>
              <a:ext cx="75934" cy="70647"/>
            </a:xfrm>
            <a:custGeom>
              <a:avLst/>
              <a:gdLst/>
              <a:ahLst/>
              <a:cxnLst>
                <a:cxn ang="0">
                  <a:pos x="28" y="76"/>
                </a:cxn>
                <a:cxn ang="0">
                  <a:pos x="59" y="76"/>
                </a:cxn>
                <a:cxn ang="0">
                  <a:pos x="47" y="64"/>
                </a:cxn>
                <a:cxn ang="0">
                  <a:pos x="33" y="64"/>
                </a:cxn>
                <a:cxn ang="0">
                  <a:pos x="5" y="0"/>
                </a:cxn>
                <a:cxn ang="0">
                  <a:pos x="5" y="0"/>
                </a:cxn>
                <a:cxn ang="0">
                  <a:pos x="0" y="0"/>
                </a:cxn>
                <a:cxn ang="0">
                  <a:pos x="0" y="0"/>
                </a:cxn>
                <a:cxn ang="0">
                  <a:pos x="0" y="3"/>
                </a:cxn>
                <a:cxn ang="0">
                  <a:pos x="28" y="64"/>
                </a:cxn>
                <a:cxn ang="0">
                  <a:pos x="28" y="64"/>
                </a:cxn>
                <a:cxn ang="0">
                  <a:pos x="28" y="76"/>
                </a:cxn>
              </a:cxnLst>
              <a:rect l="0" t="0" r="r" b="b"/>
              <a:pathLst>
                <a:path w="59" h="76">
                  <a:moveTo>
                    <a:pt x="28" y="76"/>
                  </a:moveTo>
                  <a:lnTo>
                    <a:pt x="59" y="76"/>
                  </a:lnTo>
                  <a:lnTo>
                    <a:pt x="47" y="64"/>
                  </a:lnTo>
                  <a:lnTo>
                    <a:pt x="33" y="64"/>
                  </a:lnTo>
                  <a:lnTo>
                    <a:pt x="5" y="0"/>
                  </a:lnTo>
                  <a:lnTo>
                    <a:pt x="5" y="0"/>
                  </a:lnTo>
                  <a:lnTo>
                    <a:pt x="0" y="0"/>
                  </a:lnTo>
                  <a:lnTo>
                    <a:pt x="0" y="0"/>
                  </a:lnTo>
                  <a:lnTo>
                    <a:pt x="0" y="3"/>
                  </a:lnTo>
                  <a:lnTo>
                    <a:pt x="28" y="64"/>
                  </a:lnTo>
                  <a:lnTo>
                    <a:pt x="28" y="64"/>
                  </a:lnTo>
                  <a:lnTo>
                    <a:pt x="28" y="76"/>
                  </a:lnTo>
                  <a:close/>
                </a:path>
              </a:pathLst>
            </a:custGeom>
            <a:grpFill/>
            <a:ln w="9525">
              <a:noFill/>
              <a:round/>
              <a:headEnd/>
              <a:tailEnd/>
            </a:ln>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sp>
          <p:nvSpPr>
            <p:cNvPr id="94" name="Freeform 179"/>
            <p:cNvSpPr>
              <a:spLocks/>
            </p:cNvSpPr>
            <p:nvPr/>
          </p:nvSpPr>
          <p:spPr bwMode="auto">
            <a:xfrm>
              <a:off x="-1311058" y="3236274"/>
              <a:ext cx="118317" cy="184056"/>
            </a:xfrm>
            <a:custGeom>
              <a:avLst/>
              <a:gdLst/>
              <a:ahLst/>
              <a:cxnLst>
                <a:cxn ang="0">
                  <a:pos x="120" y="2"/>
                </a:cxn>
                <a:cxn ang="0">
                  <a:pos x="105" y="0"/>
                </a:cxn>
                <a:cxn ang="0">
                  <a:pos x="80" y="99"/>
                </a:cxn>
                <a:cxn ang="0">
                  <a:pos x="0" y="99"/>
                </a:cxn>
                <a:cxn ang="0">
                  <a:pos x="0" y="113"/>
                </a:cxn>
                <a:cxn ang="0">
                  <a:pos x="25" y="113"/>
                </a:cxn>
                <a:cxn ang="0">
                  <a:pos x="2" y="195"/>
                </a:cxn>
                <a:cxn ang="0">
                  <a:pos x="7" y="198"/>
                </a:cxn>
                <a:cxn ang="0">
                  <a:pos x="30" y="113"/>
                </a:cxn>
                <a:cxn ang="0">
                  <a:pos x="61" y="113"/>
                </a:cxn>
                <a:cxn ang="0">
                  <a:pos x="84" y="198"/>
                </a:cxn>
                <a:cxn ang="0">
                  <a:pos x="89" y="195"/>
                </a:cxn>
                <a:cxn ang="0">
                  <a:pos x="65" y="113"/>
                </a:cxn>
                <a:cxn ang="0">
                  <a:pos x="91" y="113"/>
                </a:cxn>
                <a:cxn ang="0">
                  <a:pos x="120" y="2"/>
                </a:cxn>
              </a:cxnLst>
              <a:rect l="0" t="0" r="r" b="b"/>
              <a:pathLst>
                <a:path w="120" h="198">
                  <a:moveTo>
                    <a:pt x="120" y="2"/>
                  </a:moveTo>
                  <a:lnTo>
                    <a:pt x="105" y="0"/>
                  </a:lnTo>
                  <a:lnTo>
                    <a:pt x="80" y="99"/>
                  </a:lnTo>
                  <a:lnTo>
                    <a:pt x="0" y="99"/>
                  </a:lnTo>
                  <a:lnTo>
                    <a:pt x="0" y="113"/>
                  </a:lnTo>
                  <a:lnTo>
                    <a:pt x="25" y="113"/>
                  </a:lnTo>
                  <a:lnTo>
                    <a:pt x="2" y="195"/>
                  </a:lnTo>
                  <a:lnTo>
                    <a:pt x="7" y="198"/>
                  </a:lnTo>
                  <a:lnTo>
                    <a:pt x="30" y="113"/>
                  </a:lnTo>
                  <a:lnTo>
                    <a:pt x="61" y="113"/>
                  </a:lnTo>
                  <a:lnTo>
                    <a:pt x="84" y="198"/>
                  </a:lnTo>
                  <a:lnTo>
                    <a:pt x="89" y="195"/>
                  </a:lnTo>
                  <a:lnTo>
                    <a:pt x="65" y="113"/>
                  </a:lnTo>
                  <a:lnTo>
                    <a:pt x="91" y="113"/>
                  </a:lnTo>
                  <a:lnTo>
                    <a:pt x="120" y="2"/>
                  </a:lnTo>
                  <a:close/>
                </a:path>
              </a:pathLst>
            </a:custGeom>
            <a:grpFill/>
            <a:ln w="9525">
              <a:noFill/>
              <a:round/>
              <a:headEnd/>
              <a:tailEnd/>
            </a:ln>
          </p:spPr>
          <p:txBody>
            <a:bodyPr vert="horz" wrap="square" lIns="80661" tIns="40330" rIns="80661" bIns="40330" numCol="1" anchor="t" anchorCtr="0" compatLnSpc="1">
              <a:prstTxWarp prst="textNoShape">
                <a:avLst/>
              </a:prstTxWarp>
            </a:bodyPr>
            <a:lstStyle/>
            <a:p>
              <a:endParaRPr lang="en-GB" sz="1050" dirty="0">
                <a:solidFill>
                  <a:srgbClr val="000000"/>
                </a:solidFill>
                <a:latin typeface="Georgia"/>
                <a:sym typeface="Arial"/>
              </a:endParaRPr>
            </a:p>
          </p:txBody>
        </p:sp>
      </p:grpSp>
      <p:sp>
        <p:nvSpPr>
          <p:cNvPr id="95" name="Freeform 161"/>
          <p:cNvSpPr>
            <a:spLocks noEditPoints="1"/>
          </p:cNvSpPr>
          <p:nvPr/>
        </p:nvSpPr>
        <p:spPr bwMode="auto">
          <a:xfrm>
            <a:off x="3255430" y="4583449"/>
            <a:ext cx="271561" cy="275824"/>
          </a:xfrm>
          <a:custGeom>
            <a:avLst/>
            <a:gdLst>
              <a:gd name="T0" fmla="*/ 199 w 695"/>
              <a:gd name="T1" fmla="*/ 578 h 727"/>
              <a:gd name="T2" fmla="*/ 117 w 695"/>
              <a:gd name="T3" fmla="*/ 545 h 727"/>
              <a:gd name="T4" fmla="*/ 199 w 695"/>
              <a:gd name="T5" fmla="*/ 424 h 727"/>
              <a:gd name="T6" fmla="*/ 117 w 695"/>
              <a:gd name="T7" fmla="*/ 412 h 727"/>
              <a:gd name="T8" fmla="*/ 199 w 695"/>
              <a:gd name="T9" fmla="*/ 446 h 727"/>
              <a:gd name="T10" fmla="*/ 343 w 695"/>
              <a:gd name="T11" fmla="*/ 280 h 727"/>
              <a:gd name="T12" fmla="*/ 117 w 695"/>
              <a:gd name="T13" fmla="*/ 314 h 727"/>
              <a:gd name="T14" fmla="*/ 343 w 695"/>
              <a:gd name="T15" fmla="*/ 280 h 727"/>
              <a:gd name="T16" fmla="*/ 117 w 695"/>
              <a:gd name="T17" fmla="*/ 478 h 727"/>
              <a:gd name="T18" fmla="*/ 199 w 695"/>
              <a:gd name="T19" fmla="*/ 512 h 727"/>
              <a:gd name="T20" fmla="*/ 563 w 695"/>
              <a:gd name="T21" fmla="*/ 545 h 727"/>
              <a:gd name="T22" fmla="*/ 414 w 695"/>
              <a:gd name="T23" fmla="*/ 694 h 727"/>
              <a:gd name="T24" fmla="*/ 34 w 695"/>
              <a:gd name="T25" fmla="*/ 33 h 727"/>
              <a:gd name="T26" fmla="*/ 563 w 695"/>
              <a:gd name="T27" fmla="*/ 61 h 727"/>
              <a:gd name="T28" fmla="*/ 570 w 695"/>
              <a:gd name="T29" fmla="*/ 55 h 727"/>
              <a:gd name="T30" fmla="*/ 587 w 695"/>
              <a:gd name="T31" fmla="*/ 46 h 727"/>
              <a:gd name="T32" fmla="*/ 595 w 695"/>
              <a:gd name="T33" fmla="*/ 0 h 727"/>
              <a:gd name="T34" fmla="*/ 0 w 695"/>
              <a:gd name="T35" fmla="*/ 727 h 727"/>
              <a:gd name="T36" fmla="*/ 595 w 695"/>
              <a:gd name="T37" fmla="*/ 561 h 727"/>
              <a:gd name="T38" fmla="*/ 563 w 695"/>
              <a:gd name="T39" fmla="*/ 368 h 727"/>
              <a:gd name="T40" fmla="*/ 409 w 695"/>
              <a:gd name="T41" fmla="*/ 214 h 727"/>
              <a:gd name="T42" fmla="*/ 117 w 695"/>
              <a:gd name="T43" fmla="*/ 248 h 727"/>
              <a:gd name="T44" fmla="*/ 409 w 695"/>
              <a:gd name="T45" fmla="*/ 214 h 727"/>
              <a:gd name="T46" fmla="*/ 117 w 695"/>
              <a:gd name="T47" fmla="*/ 380 h 727"/>
              <a:gd name="T48" fmla="*/ 277 w 695"/>
              <a:gd name="T49" fmla="*/ 346 h 727"/>
              <a:gd name="T50" fmla="*/ 475 w 695"/>
              <a:gd name="T51" fmla="*/ 148 h 727"/>
              <a:gd name="T52" fmla="*/ 183 w 695"/>
              <a:gd name="T53" fmla="*/ 182 h 727"/>
              <a:gd name="T54" fmla="*/ 475 w 695"/>
              <a:gd name="T55" fmla="*/ 148 h 727"/>
              <a:gd name="T56" fmla="*/ 327 w 695"/>
              <a:gd name="T57" fmla="*/ 545 h 727"/>
              <a:gd name="T58" fmla="*/ 236 w 695"/>
              <a:gd name="T59" fmla="*/ 446 h 727"/>
              <a:gd name="T60" fmla="*/ 232 w 695"/>
              <a:gd name="T61" fmla="*/ 545 h 727"/>
              <a:gd name="T62" fmla="*/ 361 w 695"/>
              <a:gd name="T63" fmla="*/ 512 h 727"/>
              <a:gd name="T64" fmla="*/ 533 w 695"/>
              <a:gd name="T65" fmla="*/ 148 h 727"/>
              <a:gd name="T66" fmla="*/ 685 w 695"/>
              <a:gd name="T67" fmla="*/ 140 h 727"/>
              <a:gd name="T68" fmla="*/ 637 w 695"/>
              <a:gd name="T69" fmla="*/ 93 h 727"/>
              <a:gd name="T70" fmla="*/ 626 w 695"/>
              <a:gd name="T71" fmla="*/ 84 h 727"/>
              <a:gd name="T72" fmla="*/ 613 w 695"/>
              <a:gd name="T73" fmla="*/ 82 h 727"/>
              <a:gd name="T74" fmla="*/ 600 w 695"/>
              <a:gd name="T75" fmla="*/ 84 h 727"/>
              <a:gd name="T76" fmla="*/ 589 w 695"/>
              <a:gd name="T77" fmla="*/ 93 h 727"/>
              <a:gd name="T78" fmla="*/ 658 w 695"/>
              <a:gd name="T79" fmla="*/ 214 h 727"/>
              <a:gd name="T80" fmla="*/ 685 w 695"/>
              <a:gd name="T81" fmla="*/ 188 h 727"/>
              <a:gd name="T82" fmla="*/ 692 w 695"/>
              <a:gd name="T83" fmla="*/ 177 h 727"/>
              <a:gd name="T84" fmla="*/ 695 w 695"/>
              <a:gd name="T85" fmla="*/ 164 h 727"/>
              <a:gd name="T86" fmla="*/ 692 w 695"/>
              <a:gd name="T87" fmla="*/ 152 h 727"/>
              <a:gd name="T88" fmla="*/ 685 w 695"/>
              <a:gd name="T89" fmla="*/ 140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5" h="727">
                <a:moveTo>
                  <a:pt x="117" y="578"/>
                </a:moveTo>
                <a:lnTo>
                  <a:pt x="199" y="578"/>
                </a:lnTo>
                <a:lnTo>
                  <a:pt x="199" y="545"/>
                </a:lnTo>
                <a:lnTo>
                  <a:pt x="117" y="545"/>
                </a:lnTo>
                <a:lnTo>
                  <a:pt x="117" y="578"/>
                </a:lnTo>
                <a:close/>
                <a:moveTo>
                  <a:pt x="199" y="424"/>
                </a:moveTo>
                <a:lnTo>
                  <a:pt x="211" y="412"/>
                </a:lnTo>
                <a:lnTo>
                  <a:pt x="117" y="412"/>
                </a:lnTo>
                <a:lnTo>
                  <a:pt x="117" y="446"/>
                </a:lnTo>
                <a:lnTo>
                  <a:pt x="199" y="446"/>
                </a:lnTo>
                <a:lnTo>
                  <a:pt x="199" y="424"/>
                </a:lnTo>
                <a:close/>
                <a:moveTo>
                  <a:pt x="343" y="280"/>
                </a:moveTo>
                <a:lnTo>
                  <a:pt x="117" y="280"/>
                </a:lnTo>
                <a:lnTo>
                  <a:pt x="117" y="314"/>
                </a:lnTo>
                <a:lnTo>
                  <a:pt x="309" y="314"/>
                </a:lnTo>
                <a:lnTo>
                  <a:pt x="343" y="280"/>
                </a:lnTo>
                <a:close/>
                <a:moveTo>
                  <a:pt x="199" y="478"/>
                </a:moveTo>
                <a:lnTo>
                  <a:pt x="117" y="478"/>
                </a:lnTo>
                <a:lnTo>
                  <a:pt x="117" y="512"/>
                </a:lnTo>
                <a:lnTo>
                  <a:pt x="199" y="512"/>
                </a:lnTo>
                <a:lnTo>
                  <a:pt x="199" y="478"/>
                </a:lnTo>
                <a:close/>
                <a:moveTo>
                  <a:pt x="563" y="545"/>
                </a:moveTo>
                <a:lnTo>
                  <a:pt x="414" y="545"/>
                </a:lnTo>
                <a:lnTo>
                  <a:pt x="414" y="694"/>
                </a:lnTo>
                <a:lnTo>
                  <a:pt x="34" y="694"/>
                </a:lnTo>
                <a:lnTo>
                  <a:pt x="34" y="33"/>
                </a:lnTo>
                <a:lnTo>
                  <a:pt x="563" y="33"/>
                </a:lnTo>
                <a:lnTo>
                  <a:pt x="563" y="61"/>
                </a:lnTo>
                <a:lnTo>
                  <a:pt x="563" y="61"/>
                </a:lnTo>
                <a:lnTo>
                  <a:pt x="570" y="55"/>
                </a:lnTo>
                <a:lnTo>
                  <a:pt x="578" y="51"/>
                </a:lnTo>
                <a:lnTo>
                  <a:pt x="587" y="46"/>
                </a:lnTo>
                <a:lnTo>
                  <a:pt x="595" y="43"/>
                </a:lnTo>
                <a:lnTo>
                  <a:pt x="595" y="0"/>
                </a:lnTo>
                <a:lnTo>
                  <a:pt x="0" y="0"/>
                </a:lnTo>
                <a:lnTo>
                  <a:pt x="0" y="727"/>
                </a:lnTo>
                <a:lnTo>
                  <a:pt x="430" y="727"/>
                </a:lnTo>
                <a:lnTo>
                  <a:pt x="595" y="561"/>
                </a:lnTo>
                <a:lnTo>
                  <a:pt x="595" y="335"/>
                </a:lnTo>
                <a:lnTo>
                  <a:pt x="563" y="368"/>
                </a:lnTo>
                <a:lnTo>
                  <a:pt x="563" y="545"/>
                </a:lnTo>
                <a:close/>
                <a:moveTo>
                  <a:pt x="409" y="214"/>
                </a:moveTo>
                <a:lnTo>
                  <a:pt x="117" y="214"/>
                </a:lnTo>
                <a:lnTo>
                  <a:pt x="117" y="248"/>
                </a:lnTo>
                <a:lnTo>
                  <a:pt x="375" y="248"/>
                </a:lnTo>
                <a:lnTo>
                  <a:pt x="409" y="214"/>
                </a:lnTo>
                <a:close/>
                <a:moveTo>
                  <a:pt x="117" y="346"/>
                </a:moveTo>
                <a:lnTo>
                  <a:pt x="117" y="380"/>
                </a:lnTo>
                <a:lnTo>
                  <a:pt x="243" y="380"/>
                </a:lnTo>
                <a:lnTo>
                  <a:pt x="277" y="346"/>
                </a:lnTo>
                <a:lnTo>
                  <a:pt x="117" y="346"/>
                </a:lnTo>
                <a:close/>
                <a:moveTo>
                  <a:pt x="475" y="148"/>
                </a:moveTo>
                <a:lnTo>
                  <a:pt x="183" y="148"/>
                </a:lnTo>
                <a:lnTo>
                  <a:pt x="183" y="182"/>
                </a:lnTo>
                <a:lnTo>
                  <a:pt x="441" y="182"/>
                </a:lnTo>
                <a:lnTo>
                  <a:pt x="475" y="148"/>
                </a:lnTo>
                <a:close/>
                <a:moveTo>
                  <a:pt x="232" y="545"/>
                </a:moveTo>
                <a:lnTo>
                  <a:pt x="327" y="545"/>
                </a:lnTo>
                <a:lnTo>
                  <a:pt x="331" y="541"/>
                </a:lnTo>
                <a:lnTo>
                  <a:pt x="236" y="446"/>
                </a:lnTo>
                <a:lnTo>
                  <a:pt x="232" y="450"/>
                </a:lnTo>
                <a:lnTo>
                  <a:pt x="232" y="545"/>
                </a:lnTo>
                <a:close/>
                <a:moveTo>
                  <a:pt x="265" y="417"/>
                </a:moveTo>
                <a:lnTo>
                  <a:pt x="361" y="512"/>
                </a:lnTo>
                <a:lnTo>
                  <a:pt x="629" y="244"/>
                </a:lnTo>
                <a:lnTo>
                  <a:pt x="533" y="148"/>
                </a:lnTo>
                <a:lnTo>
                  <a:pt x="265" y="417"/>
                </a:lnTo>
                <a:close/>
                <a:moveTo>
                  <a:pt x="685" y="140"/>
                </a:moveTo>
                <a:lnTo>
                  <a:pt x="637" y="93"/>
                </a:lnTo>
                <a:lnTo>
                  <a:pt x="637" y="93"/>
                </a:lnTo>
                <a:lnTo>
                  <a:pt x="631" y="88"/>
                </a:lnTo>
                <a:lnTo>
                  <a:pt x="626" y="84"/>
                </a:lnTo>
                <a:lnTo>
                  <a:pt x="619" y="83"/>
                </a:lnTo>
                <a:lnTo>
                  <a:pt x="613" y="82"/>
                </a:lnTo>
                <a:lnTo>
                  <a:pt x="607" y="83"/>
                </a:lnTo>
                <a:lnTo>
                  <a:pt x="600" y="84"/>
                </a:lnTo>
                <a:lnTo>
                  <a:pt x="595" y="88"/>
                </a:lnTo>
                <a:lnTo>
                  <a:pt x="589" y="93"/>
                </a:lnTo>
                <a:lnTo>
                  <a:pt x="563" y="119"/>
                </a:lnTo>
                <a:lnTo>
                  <a:pt x="658" y="214"/>
                </a:lnTo>
                <a:lnTo>
                  <a:pt x="685" y="188"/>
                </a:lnTo>
                <a:lnTo>
                  <a:pt x="685" y="188"/>
                </a:lnTo>
                <a:lnTo>
                  <a:pt x="689" y="183"/>
                </a:lnTo>
                <a:lnTo>
                  <a:pt x="692" y="177"/>
                </a:lnTo>
                <a:lnTo>
                  <a:pt x="694" y="170"/>
                </a:lnTo>
                <a:lnTo>
                  <a:pt x="695" y="164"/>
                </a:lnTo>
                <a:lnTo>
                  <a:pt x="694" y="158"/>
                </a:lnTo>
                <a:lnTo>
                  <a:pt x="692" y="152"/>
                </a:lnTo>
                <a:lnTo>
                  <a:pt x="689" y="146"/>
                </a:lnTo>
                <a:lnTo>
                  <a:pt x="685" y="140"/>
                </a:lnTo>
                <a:lnTo>
                  <a:pt x="685" y="140"/>
                </a:lnTo>
                <a:close/>
              </a:path>
            </a:pathLst>
          </a:custGeom>
          <a:solidFill>
            <a:schemeClr val="tx1">
              <a:lumMod val="65000"/>
              <a:lumOff val="35000"/>
            </a:schemeClr>
          </a:solidFill>
          <a:ln>
            <a:noFill/>
          </a:ln>
          <a:extLst/>
        </p:spPr>
        <p:txBody>
          <a:bodyPr vert="horz" wrap="square" lIns="80661" tIns="40330" rIns="80661" bIns="40330" numCol="1" anchor="t" anchorCtr="0" compatLnSpc="1">
            <a:prstTxWarp prst="textNoShape">
              <a:avLst/>
            </a:prstTxWarp>
          </a:bodyPr>
          <a:lstStyle/>
          <a:p>
            <a:endParaRPr lang="en-GB" sz="1050" dirty="0">
              <a:solidFill>
                <a:prstClr val="black"/>
              </a:solidFill>
              <a:latin typeface="Georgia"/>
              <a:sym typeface="Arial"/>
            </a:endParaRPr>
          </a:p>
        </p:txBody>
      </p:sp>
      <p:sp>
        <p:nvSpPr>
          <p:cNvPr id="96" name="Freeform 95"/>
          <p:cNvSpPr/>
          <p:nvPr/>
        </p:nvSpPr>
        <p:spPr>
          <a:xfrm>
            <a:off x="7780518" y="2460175"/>
            <a:ext cx="3700651" cy="3070310"/>
          </a:xfrm>
          <a:custGeom>
            <a:avLst/>
            <a:gdLst>
              <a:gd name="connsiteX0" fmla="*/ 0 w 2986268"/>
              <a:gd name="connsiteY0" fmla="*/ 0 h 3727048"/>
              <a:gd name="connsiteX1" fmla="*/ 2986268 w 2986268"/>
              <a:gd name="connsiteY1" fmla="*/ 0 h 3727048"/>
              <a:gd name="connsiteX2" fmla="*/ 2986268 w 2986268"/>
              <a:gd name="connsiteY2" fmla="*/ 3727048 h 3727048"/>
              <a:gd name="connsiteX3" fmla="*/ 23149 w 2986268"/>
              <a:gd name="connsiteY3" fmla="*/ 3727048 h 3727048"/>
              <a:gd name="connsiteX4" fmla="*/ 277792 w 2986268"/>
              <a:gd name="connsiteY4" fmla="*/ 1851950 h 3727048"/>
              <a:gd name="connsiteX5" fmla="*/ 0 w 2986268"/>
              <a:gd name="connsiteY5" fmla="*/ 0 h 3727048"/>
              <a:gd name="connsiteX0" fmla="*/ 18082 w 3004350"/>
              <a:gd name="connsiteY0" fmla="*/ 0 h 3727048"/>
              <a:gd name="connsiteX1" fmla="*/ 3004350 w 3004350"/>
              <a:gd name="connsiteY1" fmla="*/ 0 h 3727048"/>
              <a:gd name="connsiteX2" fmla="*/ 3004350 w 3004350"/>
              <a:gd name="connsiteY2" fmla="*/ 3727048 h 3727048"/>
              <a:gd name="connsiteX3" fmla="*/ 0 w 3004350"/>
              <a:gd name="connsiteY3" fmla="*/ 3727048 h 3727048"/>
              <a:gd name="connsiteX4" fmla="*/ 295874 w 3004350"/>
              <a:gd name="connsiteY4" fmla="*/ 1851950 h 3727048"/>
              <a:gd name="connsiteX5" fmla="*/ 18082 w 3004350"/>
              <a:gd name="connsiteY5" fmla="*/ 0 h 3727048"/>
              <a:gd name="connsiteX0" fmla="*/ 18082 w 3004350"/>
              <a:gd name="connsiteY0" fmla="*/ 0 h 3727048"/>
              <a:gd name="connsiteX1" fmla="*/ 3004350 w 3004350"/>
              <a:gd name="connsiteY1" fmla="*/ 0 h 3727048"/>
              <a:gd name="connsiteX2" fmla="*/ 3004350 w 3004350"/>
              <a:gd name="connsiteY2" fmla="*/ 3727048 h 3727048"/>
              <a:gd name="connsiteX3" fmla="*/ 0 w 3004350"/>
              <a:gd name="connsiteY3" fmla="*/ 3727048 h 3727048"/>
              <a:gd name="connsiteX4" fmla="*/ 234011 w 3004350"/>
              <a:gd name="connsiteY4" fmla="*/ 1855805 h 3727048"/>
              <a:gd name="connsiteX5" fmla="*/ 18082 w 3004350"/>
              <a:gd name="connsiteY5" fmla="*/ 0 h 3727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4350" h="3727048">
                <a:moveTo>
                  <a:pt x="18082" y="0"/>
                </a:moveTo>
                <a:lnTo>
                  <a:pt x="3004350" y="0"/>
                </a:lnTo>
                <a:lnTo>
                  <a:pt x="3004350" y="3727048"/>
                </a:lnTo>
                <a:lnTo>
                  <a:pt x="0" y="3727048"/>
                </a:lnTo>
                <a:lnTo>
                  <a:pt x="234011" y="1855805"/>
                </a:lnTo>
                <a:lnTo>
                  <a:pt x="18082" y="0"/>
                </a:lnTo>
                <a:close/>
              </a:path>
            </a:pathLst>
          </a:custGeom>
          <a:noFill/>
          <a:ln w="15875" cap="rnd">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FFFFFF"/>
              </a:solidFill>
              <a:latin typeface="Georgia"/>
            </a:endParaRPr>
          </a:p>
        </p:txBody>
      </p:sp>
      <p:grpSp>
        <p:nvGrpSpPr>
          <p:cNvPr id="97" name="Group 96"/>
          <p:cNvGrpSpPr/>
          <p:nvPr/>
        </p:nvGrpSpPr>
        <p:grpSpPr>
          <a:xfrm flipH="1">
            <a:off x="723059" y="3342787"/>
            <a:ext cx="603537" cy="1304586"/>
            <a:chOff x="6919913" y="1900238"/>
            <a:chExt cx="703263" cy="1497012"/>
          </a:xfrm>
        </p:grpSpPr>
        <p:sp>
          <p:nvSpPr>
            <p:cNvPr id="98" name="Freeform 97"/>
            <p:cNvSpPr>
              <a:spLocks/>
            </p:cNvSpPr>
            <p:nvPr/>
          </p:nvSpPr>
          <p:spPr bwMode="auto">
            <a:xfrm>
              <a:off x="6991351" y="2105025"/>
              <a:ext cx="631825" cy="1292225"/>
            </a:xfrm>
            <a:custGeom>
              <a:avLst/>
              <a:gdLst>
                <a:gd name="T0" fmla="*/ 388 w 398"/>
                <a:gd name="T1" fmla="*/ 148 h 814"/>
                <a:gd name="T2" fmla="*/ 371 w 398"/>
                <a:gd name="T3" fmla="*/ 51 h 814"/>
                <a:gd name="T4" fmla="*/ 347 w 398"/>
                <a:gd name="T5" fmla="*/ 36 h 814"/>
                <a:gd name="T6" fmla="*/ 327 w 398"/>
                <a:gd name="T7" fmla="*/ 26 h 814"/>
                <a:gd name="T8" fmla="*/ 313 w 398"/>
                <a:gd name="T9" fmla="*/ 20 h 814"/>
                <a:gd name="T10" fmla="*/ 297 w 398"/>
                <a:gd name="T11" fmla="*/ 0 h 814"/>
                <a:gd name="T12" fmla="*/ 293 w 398"/>
                <a:gd name="T13" fmla="*/ 13 h 814"/>
                <a:gd name="T14" fmla="*/ 239 w 398"/>
                <a:gd name="T15" fmla="*/ 28 h 814"/>
                <a:gd name="T16" fmla="*/ 230 w 398"/>
                <a:gd name="T17" fmla="*/ 57 h 814"/>
                <a:gd name="T18" fmla="*/ 222 w 398"/>
                <a:gd name="T19" fmla="*/ 51 h 814"/>
                <a:gd name="T20" fmla="*/ 234 w 398"/>
                <a:gd name="T21" fmla="*/ 17 h 814"/>
                <a:gd name="T22" fmla="*/ 217 w 398"/>
                <a:gd name="T23" fmla="*/ 30 h 814"/>
                <a:gd name="T24" fmla="*/ 185 w 398"/>
                <a:gd name="T25" fmla="*/ 37 h 814"/>
                <a:gd name="T26" fmla="*/ 129 w 398"/>
                <a:gd name="T27" fmla="*/ 79 h 814"/>
                <a:gd name="T28" fmla="*/ 85 w 398"/>
                <a:gd name="T29" fmla="*/ 82 h 814"/>
                <a:gd name="T30" fmla="*/ 63 w 398"/>
                <a:gd name="T31" fmla="*/ 57 h 814"/>
                <a:gd name="T32" fmla="*/ 42 w 398"/>
                <a:gd name="T33" fmla="*/ 40 h 814"/>
                <a:gd name="T34" fmla="*/ 17 w 398"/>
                <a:gd name="T35" fmla="*/ 68 h 814"/>
                <a:gd name="T36" fmla="*/ 31 w 398"/>
                <a:gd name="T37" fmla="*/ 104 h 814"/>
                <a:gd name="T38" fmla="*/ 82 w 398"/>
                <a:gd name="T39" fmla="*/ 142 h 814"/>
                <a:gd name="T40" fmla="*/ 163 w 398"/>
                <a:gd name="T41" fmla="*/ 137 h 814"/>
                <a:gd name="T42" fmla="*/ 163 w 398"/>
                <a:gd name="T43" fmla="*/ 219 h 814"/>
                <a:gd name="T44" fmla="*/ 142 w 398"/>
                <a:gd name="T45" fmla="*/ 355 h 814"/>
                <a:gd name="T46" fmla="*/ 159 w 398"/>
                <a:gd name="T47" fmla="*/ 383 h 814"/>
                <a:gd name="T48" fmla="*/ 157 w 398"/>
                <a:gd name="T49" fmla="*/ 443 h 814"/>
                <a:gd name="T50" fmla="*/ 173 w 398"/>
                <a:gd name="T51" fmla="*/ 592 h 814"/>
                <a:gd name="T52" fmla="*/ 176 w 398"/>
                <a:gd name="T53" fmla="*/ 669 h 814"/>
                <a:gd name="T54" fmla="*/ 176 w 398"/>
                <a:gd name="T55" fmla="*/ 740 h 814"/>
                <a:gd name="T56" fmla="*/ 146 w 398"/>
                <a:gd name="T57" fmla="*/ 753 h 814"/>
                <a:gd name="T58" fmla="*/ 120 w 398"/>
                <a:gd name="T59" fmla="*/ 779 h 814"/>
                <a:gd name="T60" fmla="*/ 136 w 398"/>
                <a:gd name="T61" fmla="*/ 791 h 814"/>
                <a:gd name="T62" fmla="*/ 160 w 398"/>
                <a:gd name="T63" fmla="*/ 786 h 814"/>
                <a:gd name="T64" fmla="*/ 230 w 398"/>
                <a:gd name="T65" fmla="*/ 771 h 814"/>
                <a:gd name="T66" fmla="*/ 236 w 398"/>
                <a:gd name="T67" fmla="*/ 754 h 814"/>
                <a:gd name="T68" fmla="*/ 237 w 398"/>
                <a:gd name="T69" fmla="*/ 705 h 814"/>
                <a:gd name="T70" fmla="*/ 245 w 398"/>
                <a:gd name="T71" fmla="*/ 614 h 814"/>
                <a:gd name="T72" fmla="*/ 251 w 398"/>
                <a:gd name="T73" fmla="*/ 523 h 814"/>
                <a:gd name="T74" fmla="*/ 274 w 398"/>
                <a:gd name="T75" fmla="*/ 544 h 814"/>
                <a:gd name="T76" fmla="*/ 282 w 398"/>
                <a:gd name="T77" fmla="*/ 645 h 814"/>
                <a:gd name="T78" fmla="*/ 279 w 398"/>
                <a:gd name="T79" fmla="*/ 737 h 814"/>
                <a:gd name="T80" fmla="*/ 285 w 398"/>
                <a:gd name="T81" fmla="*/ 757 h 814"/>
                <a:gd name="T82" fmla="*/ 284 w 398"/>
                <a:gd name="T83" fmla="*/ 777 h 814"/>
                <a:gd name="T84" fmla="*/ 264 w 398"/>
                <a:gd name="T85" fmla="*/ 805 h 814"/>
                <a:gd name="T86" fmla="*/ 293 w 398"/>
                <a:gd name="T87" fmla="*/ 814 h 814"/>
                <a:gd name="T88" fmla="*/ 338 w 398"/>
                <a:gd name="T89" fmla="*/ 793 h 814"/>
                <a:gd name="T90" fmla="*/ 345 w 398"/>
                <a:gd name="T91" fmla="*/ 776 h 814"/>
                <a:gd name="T92" fmla="*/ 351 w 398"/>
                <a:gd name="T93" fmla="*/ 757 h 814"/>
                <a:gd name="T94" fmla="*/ 353 w 398"/>
                <a:gd name="T95" fmla="*/ 700 h 814"/>
                <a:gd name="T96" fmla="*/ 353 w 398"/>
                <a:gd name="T97" fmla="*/ 625 h 814"/>
                <a:gd name="T98" fmla="*/ 342 w 398"/>
                <a:gd name="T99" fmla="*/ 512 h 814"/>
                <a:gd name="T100" fmla="*/ 334 w 398"/>
                <a:gd name="T101" fmla="*/ 400 h 814"/>
                <a:gd name="T102" fmla="*/ 334 w 398"/>
                <a:gd name="T103" fmla="*/ 332 h 814"/>
                <a:gd name="T104" fmla="*/ 375 w 398"/>
                <a:gd name="T105" fmla="*/ 255 h 814"/>
                <a:gd name="T106" fmla="*/ 395 w 398"/>
                <a:gd name="T107" fmla="*/ 238 h 814"/>
                <a:gd name="T108" fmla="*/ 396 w 398"/>
                <a:gd name="T109" fmla="*/ 215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8" h="814">
                  <a:moveTo>
                    <a:pt x="396" y="215"/>
                  </a:moveTo>
                  <a:lnTo>
                    <a:pt x="396" y="215"/>
                  </a:lnTo>
                  <a:lnTo>
                    <a:pt x="393" y="182"/>
                  </a:lnTo>
                  <a:lnTo>
                    <a:pt x="388" y="148"/>
                  </a:lnTo>
                  <a:lnTo>
                    <a:pt x="388" y="148"/>
                  </a:lnTo>
                  <a:lnTo>
                    <a:pt x="376" y="84"/>
                  </a:lnTo>
                  <a:lnTo>
                    <a:pt x="376" y="84"/>
                  </a:lnTo>
                  <a:lnTo>
                    <a:pt x="375" y="68"/>
                  </a:lnTo>
                  <a:lnTo>
                    <a:pt x="373" y="59"/>
                  </a:lnTo>
                  <a:lnTo>
                    <a:pt x="371" y="51"/>
                  </a:lnTo>
                  <a:lnTo>
                    <a:pt x="371" y="51"/>
                  </a:lnTo>
                  <a:lnTo>
                    <a:pt x="370" y="48"/>
                  </a:lnTo>
                  <a:lnTo>
                    <a:pt x="365" y="47"/>
                  </a:lnTo>
                  <a:lnTo>
                    <a:pt x="356" y="40"/>
                  </a:lnTo>
                  <a:lnTo>
                    <a:pt x="347" y="36"/>
                  </a:lnTo>
                  <a:lnTo>
                    <a:pt x="339" y="34"/>
                  </a:lnTo>
                  <a:lnTo>
                    <a:pt x="339" y="34"/>
                  </a:lnTo>
                  <a:lnTo>
                    <a:pt x="334" y="33"/>
                  </a:lnTo>
                  <a:lnTo>
                    <a:pt x="327" y="26"/>
                  </a:lnTo>
                  <a:lnTo>
                    <a:pt x="327" y="26"/>
                  </a:lnTo>
                  <a:lnTo>
                    <a:pt x="322" y="23"/>
                  </a:lnTo>
                  <a:lnTo>
                    <a:pt x="319" y="22"/>
                  </a:lnTo>
                  <a:lnTo>
                    <a:pt x="314" y="22"/>
                  </a:lnTo>
                  <a:lnTo>
                    <a:pt x="314" y="22"/>
                  </a:lnTo>
                  <a:lnTo>
                    <a:pt x="313" y="20"/>
                  </a:lnTo>
                  <a:lnTo>
                    <a:pt x="310" y="16"/>
                  </a:lnTo>
                  <a:lnTo>
                    <a:pt x="304" y="5"/>
                  </a:lnTo>
                  <a:lnTo>
                    <a:pt x="304" y="5"/>
                  </a:lnTo>
                  <a:lnTo>
                    <a:pt x="301" y="2"/>
                  </a:lnTo>
                  <a:lnTo>
                    <a:pt x="297" y="0"/>
                  </a:lnTo>
                  <a:lnTo>
                    <a:pt x="297" y="0"/>
                  </a:lnTo>
                  <a:lnTo>
                    <a:pt x="297" y="6"/>
                  </a:lnTo>
                  <a:lnTo>
                    <a:pt x="297" y="10"/>
                  </a:lnTo>
                  <a:lnTo>
                    <a:pt x="293" y="13"/>
                  </a:lnTo>
                  <a:lnTo>
                    <a:pt x="293" y="13"/>
                  </a:lnTo>
                  <a:lnTo>
                    <a:pt x="236" y="68"/>
                  </a:lnTo>
                  <a:lnTo>
                    <a:pt x="236" y="68"/>
                  </a:lnTo>
                  <a:lnTo>
                    <a:pt x="247" y="40"/>
                  </a:lnTo>
                  <a:lnTo>
                    <a:pt x="243" y="28"/>
                  </a:lnTo>
                  <a:lnTo>
                    <a:pt x="239" y="28"/>
                  </a:lnTo>
                  <a:lnTo>
                    <a:pt x="239" y="28"/>
                  </a:lnTo>
                  <a:lnTo>
                    <a:pt x="236" y="34"/>
                  </a:lnTo>
                  <a:lnTo>
                    <a:pt x="236" y="34"/>
                  </a:lnTo>
                  <a:lnTo>
                    <a:pt x="230" y="57"/>
                  </a:lnTo>
                  <a:lnTo>
                    <a:pt x="230" y="57"/>
                  </a:lnTo>
                  <a:lnTo>
                    <a:pt x="222" y="73"/>
                  </a:lnTo>
                  <a:lnTo>
                    <a:pt x="214" y="85"/>
                  </a:lnTo>
                  <a:lnTo>
                    <a:pt x="214" y="85"/>
                  </a:lnTo>
                  <a:lnTo>
                    <a:pt x="222" y="51"/>
                  </a:lnTo>
                  <a:lnTo>
                    <a:pt x="222" y="51"/>
                  </a:lnTo>
                  <a:lnTo>
                    <a:pt x="225" y="45"/>
                  </a:lnTo>
                  <a:lnTo>
                    <a:pt x="228" y="39"/>
                  </a:lnTo>
                  <a:lnTo>
                    <a:pt x="233" y="31"/>
                  </a:lnTo>
                  <a:lnTo>
                    <a:pt x="233" y="31"/>
                  </a:lnTo>
                  <a:lnTo>
                    <a:pt x="234" y="17"/>
                  </a:lnTo>
                  <a:lnTo>
                    <a:pt x="234" y="17"/>
                  </a:lnTo>
                  <a:lnTo>
                    <a:pt x="230" y="23"/>
                  </a:lnTo>
                  <a:lnTo>
                    <a:pt x="230" y="23"/>
                  </a:lnTo>
                  <a:lnTo>
                    <a:pt x="227" y="26"/>
                  </a:lnTo>
                  <a:lnTo>
                    <a:pt x="217" y="30"/>
                  </a:lnTo>
                  <a:lnTo>
                    <a:pt x="206" y="31"/>
                  </a:lnTo>
                  <a:lnTo>
                    <a:pt x="196" y="31"/>
                  </a:lnTo>
                  <a:lnTo>
                    <a:pt x="196" y="31"/>
                  </a:lnTo>
                  <a:lnTo>
                    <a:pt x="191" y="33"/>
                  </a:lnTo>
                  <a:lnTo>
                    <a:pt x="185" y="37"/>
                  </a:lnTo>
                  <a:lnTo>
                    <a:pt x="171" y="47"/>
                  </a:lnTo>
                  <a:lnTo>
                    <a:pt x="153" y="67"/>
                  </a:lnTo>
                  <a:lnTo>
                    <a:pt x="153" y="67"/>
                  </a:lnTo>
                  <a:lnTo>
                    <a:pt x="145" y="73"/>
                  </a:lnTo>
                  <a:lnTo>
                    <a:pt x="129" y="79"/>
                  </a:lnTo>
                  <a:lnTo>
                    <a:pt x="114" y="84"/>
                  </a:lnTo>
                  <a:lnTo>
                    <a:pt x="102" y="85"/>
                  </a:lnTo>
                  <a:lnTo>
                    <a:pt x="102" y="85"/>
                  </a:lnTo>
                  <a:lnTo>
                    <a:pt x="92" y="85"/>
                  </a:lnTo>
                  <a:lnTo>
                    <a:pt x="85" y="82"/>
                  </a:lnTo>
                  <a:lnTo>
                    <a:pt x="79" y="79"/>
                  </a:lnTo>
                  <a:lnTo>
                    <a:pt x="75" y="76"/>
                  </a:lnTo>
                  <a:lnTo>
                    <a:pt x="75" y="76"/>
                  </a:lnTo>
                  <a:lnTo>
                    <a:pt x="63" y="57"/>
                  </a:lnTo>
                  <a:lnTo>
                    <a:pt x="63" y="57"/>
                  </a:lnTo>
                  <a:lnTo>
                    <a:pt x="48" y="40"/>
                  </a:lnTo>
                  <a:lnTo>
                    <a:pt x="48" y="40"/>
                  </a:lnTo>
                  <a:lnTo>
                    <a:pt x="42" y="34"/>
                  </a:lnTo>
                  <a:lnTo>
                    <a:pt x="42" y="34"/>
                  </a:lnTo>
                  <a:lnTo>
                    <a:pt x="42" y="40"/>
                  </a:lnTo>
                  <a:lnTo>
                    <a:pt x="40" y="45"/>
                  </a:lnTo>
                  <a:lnTo>
                    <a:pt x="40" y="45"/>
                  </a:lnTo>
                  <a:lnTo>
                    <a:pt x="28" y="59"/>
                  </a:lnTo>
                  <a:lnTo>
                    <a:pt x="17" y="68"/>
                  </a:lnTo>
                  <a:lnTo>
                    <a:pt x="17" y="68"/>
                  </a:lnTo>
                  <a:lnTo>
                    <a:pt x="12" y="60"/>
                  </a:lnTo>
                  <a:lnTo>
                    <a:pt x="0" y="82"/>
                  </a:lnTo>
                  <a:lnTo>
                    <a:pt x="0" y="82"/>
                  </a:lnTo>
                  <a:lnTo>
                    <a:pt x="31" y="104"/>
                  </a:lnTo>
                  <a:lnTo>
                    <a:pt x="31" y="104"/>
                  </a:lnTo>
                  <a:lnTo>
                    <a:pt x="43" y="114"/>
                  </a:lnTo>
                  <a:lnTo>
                    <a:pt x="58" y="125"/>
                  </a:lnTo>
                  <a:lnTo>
                    <a:pt x="71" y="136"/>
                  </a:lnTo>
                  <a:lnTo>
                    <a:pt x="82" y="142"/>
                  </a:lnTo>
                  <a:lnTo>
                    <a:pt x="82" y="142"/>
                  </a:lnTo>
                  <a:lnTo>
                    <a:pt x="89" y="144"/>
                  </a:lnTo>
                  <a:lnTo>
                    <a:pt x="100" y="144"/>
                  </a:lnTo>
                  <a:lnTo>
                    <a:pt x="126" y="141"/>
                  </a:lnTo>
                  <a:lnTo>
                    <a:pt x="163" y="137"/>
                  </a:lnTo>
                  <a:lnTo>
                    <a:pt x="163" y="137"/>
                  </a:lnTo>
                  <a:lnTo>
                    <a:pt x="165" y="168"/>
                  </a:lnTo>
                  <a:lnTo>
                    <a:pt x="165" y="195"/>
                  </a:lnTo>
                  <a:lnTo>
                    <a:pt x="165" y="208"/>
                  </a:lnTo>
                  <a:lnTo>
                    <a:pt x="163" y="219"/>
                  </a:lnTo>
                  <a:lnTo>
                    <a:pt x="163" y="219"/>
                  </a:lnTo>
                  <a:lnTo>
                    <a:pt x="149" y="292"/>
                  </a:lnTo>
                  <a:lnTo>
                    <a:pt x="139" y="349"/>
                  </a:lnTo>
                  <a:lnTo>
                    <a:pt x="139" y="349"/>
                  </a:lnTo>
                  <a:lnTo>
                    <a:pt x="140" y="352"/>
                  </a:lnTo>
                  <a:lnTo>
                    <a:pt x="142" y="355"/>
                  </a:lnTo>
                  <a:lnTo>
                    <a:pt x="148" y="361"/>
                  </a:lnTo>
                  <a:lnTo>
                    <a:pt x="159" y="367"/>
                  </a:lnTo>
                  <a:lnTo>
                    <a:pt x="159" y="367"/>
                  </a:lnTo>
                  <a:lnTo>
                    <a:pt x="159" y="375"/>
                  </a:lnTo>
                  <a:lnTo>
                    <a:pt x="159" y="383"/>
                  </a:lnTo>
                  <a:lnTo>
                    <a:pt x="157" y="395"/>
                  </a:lnTo>
                  <a:lnTo>
                    <a:pt x="157" y="395"/>
                  </a:lnTo>
                  <a:lnTo>
                    <a:pt x="156" y="404"/>
                  </a:lnTo>
                  <a:lnTo>
                    <a:pt x="156" y="415"/>
                  </a:lnTo>
                  <a:lnTo>
                    <a:pt x="157" y="443"/>
                  </a:lnTo>
                  <a:lnTo>
                    <a:pt x="163" y="504"/>
                  </a:lnTo>
                  <a:lnTo>
                    <a:pt x="163" y="504"/>
                  </a:lnTo>
                  <a:lnTo>
                    <a:pt x="169" y="557"/>
                  </a:lnTo>
                  <a:lnTo>
                    <a:pt x="173" y="577"/>
                  </a:lnTo>
                  <a:lnTo>
                    <a:pt x="173" y="592"/>
                  </a:lnTo>
                  <a:lnTo>
                    <a:pt x="173" y="592"/>
                  </a:lnTo>
                  <a:lnTo>
                    <a:pt x="173" y="609"/>
                  </a:lnTo>
                  <a:lnTo>
                    <a:pt x="173" y="632"/>
                  </a:lnTo>
                  <a:lnTo>
                    <a:pt x="176" y="669"/>
                  </a:lnTo>
                  <a:lnTo>
                    <a:pt x="176" y="669"/>
                  </a:lnTo>
                  <a:lnTo>
                    <a:pt x="174" y="683"/>
                  </a:lnTo>
                  <a:lnTo>
                    <a:pt x="173" y="706"/>
                  </a:lnTo>
                  <a:lnTo>
                    <a:pt x="168" y="739"/>
                  </a:lnTo>
                  <a:lnTo>
                    <a:pt x="176" y="740"/>
                  </a:lnTo>
                  <a:lnTo>
                    <a:pt x="176" y="740"/>
                  </a:lnTo>
                  <a:lnTo>
                    <a:pt x="168" y="745"/>
                  </a:lnTo>
                  <a:lnTo>
                    <a:pt x="162" y="748"/>
                  </a:lnTo>
                  <a:lnTo>
                    <a:pt x="156" y="749"/>
                  </a:lnTo>
                  <a:lnTo>
                    <a:pt x="156" y="749"/>
                  </a:lnTo>
                  <a:lnTo>
                    <a:pt x="146" y="753"/>
                  </a:lnTo>
                  <a:lnTo>
                    <a:pt x="136" y="759"/>
                  </a:lnTo>
                  <a:lnTo>
                    <a:pt x="129" y="763"/>
                  </a:lnTo>
                  <a:lnTo>
                    <a:pt x="125" y="768"/>
                  </a:lnTo>
                  <a:lnTo>
                    <a:pt x="122" y="774"/>
                  </a:lnTo>
                  <a:lnTo>
                    <a:pt x="120" y="779"/>
                  </a:lnTo>
                  <a:lnTo>
                    <a:pt x="120" y="779"/>
                  </a:lnTo>
                  <a:lnTo>
                    <a:pt x="122" y="785"/>
                  </a:lnTo>
                  <a:lnTo>
                    <a:pt x="125" y="788"/>
                  </a:lnTo>
                  <a:lnTo>
                    <a:pt x="129" y="791"/>
                  </a:lnTo>
                  <a:lnTo>
                    <a:pt x="136" y="791"/>
                  </a:lnTo>
                  <a:lnTo>
                    <a:pt x="143" y="791"/>
                  </a:lnTo>
                  <a:lnTo>
                    <a:pt x="149" y="791"/>
                  </a:lnTo>
                  <a:lnTo>
                    <a:pt x="156" y="790"/>
                  </a:lnTo>
                  <a:lnTo>
                    <a:pt x="160" y="786"/>
                  </a:lnTo>
                  <a:lnTo>
                    <a:pt x="160" y="786"/>
                  </a:lnTo>
                  <a:lnTo>
                    <a:pt x="171" y="782"/>
                  </a:lnTo>
                  <a:lnTo>
                    <a:pt x="183" y="779"/>
                  </a:lnTo>
                  <a:lnTo>
                    <a:pt x="220" y="773"/>
                  </a:lnTo>
                  <a:lnTo>
                    <a:pt x="220" y="773"/>
                  </a:lnTo>
                  <a:lnTo>
                    <a:pt x="230" y="771"/>
                  </a:lnTo>
                  <a:lnTo>
                    <a:pt x="236" y="768"/>
                  </a:lnTo>
                  <a:lnTo>
                    <a:pt x="237" y="763"/>
                  </a:lnTo>
                  <a:lnTo>
                    <a:pt x="237" y="760"/>
                  </a:lnTo>
                  <a:lnTo>
                    <a:pt x="237" y="757"/>
                  </a:lnTo>
                  <a:lnTo>
                    <a:pt x="236" y="754"/>
                  </a:lnTo>
                  <a:lnTo>
                    <a:pt x="233" y="751"/>
                  </a:lnTo>
                  <a:lnTo>
                    <a:pt x="233" y="751"/>
                  </a:lnTo>
                  <a:lnTo>
                    <a:pt x="233" y="739"/>
                  </a:lnTo>
                  <a:lnTo>
                    <a:pt x="234" y="725"/>
                  </a:lnTo>
                  <a:lnTo>
                    <a:pt x="237" y="705"/>
                  </a:lnTo>
                  <a:lnTo>
                    <a:pt x="237" y="705"/>
                  </a:lnTo>
                  <a:lnTo>
                    <a:pt x="240" y="685"/>
                  </a:lnTo>
                  <a:lnTo>
                    <a:pt x="243" y="665"/>
                  </a:lnTo>
                  <a:lnTo>
                    <a:pt x="245" y="642"/>
                  </a:lnTo>
                  <a:lnTo>
                    <a:pt x="245" y="614"/>
                  </a:lnTo>
                  <a:lnTo>
                    <a:pt x="245" y="614"/>
                  </a:lnTo>
                  <a:lnTo>
                    <a:pt x="247" y="585"/>
                  </a:lnTo>
                  <a:lnTo>
                    <a:pt x="248" y="560"/>
                  </a:lnTo>
                  <a:lnTo>
                    <a:pt x="250" y="540"/>
                  </a:lnTo>
                  <a:lnTo>
                    <a:pt x="251" y="523"/>
                  </a:lnTo>
                  <a:lnTo>
                    <a:pt x="251" y="523"/>
                  </a:lnTo>
                  <a:lnTo>
                    <a:pt x="251" y="477"/>
                  </a:lnTo>
                  <a:lnTo>
                    <a:pt x="251" y="477"/>
                  </a:lnTo>
                  <a:lnTo>
                    <a:pt x="274" y="544"/>
                  </a:lnTo>
                  <a:lnTo>
                    <a:pt x="274" y="544"/>
                  </a:lnTo>
                  <a:lnTo>
                    <a:pt x="277" y="561"/>
                  </a:lnTo>
                  <a:lnTo>
                    <a:pt x="280" y="588"/>
                  </a:lnTo>
                  <a:lnTo>
                    <a:pt x="282" y="618"/>
                  </a:lnTo>
                  <a:lnTo>
                    <a:pt x="282" y="645"/>
                  </a:lnTo>
                  <a:lnTo>
                    <a:pt x="282" y="645"/>
                  </a:lnTo>
                  <a:lnTo>
                    <a:pt x="279" y="688"/>
                  </a:lnTo>
                  <a:lnTo>
                    <a:pt x="277" y="706"/>
                  </a:lnTo>
                  <a:lnTo>
                    <a:pt x="277" y="725"/>
                  </a:lnTo>
                  <a:lnTo>
                    <a:pt x="277" y="725"/>
                  </a:lnTo>
                  <a:lnTo>
                    <a:pt x="279" y="737"/>
                  </a:lnTo>
                  <a:lnTo>
                    <a:pt x="282" y="746"/>
                  </a:lnTo>
                  <a:lnTo>
                    <a:pt x="284" y="751"/>
                  </a:lnTo>
                  <a:lnTo>
                    <a:pt x="284" y="754"/>
                  </a:lnTo>
                  <a:lnTo>
                    <a:pt x="284" y="754"/>
                  </a:lnTo>
                  <a:lnTo>
                    <a:pt x="285" y="757"/>
                  </a:lnTo>
                  <a:lnTo>
                    <a:pt x="287" y="762"/>
                  </a:lnTo>
                  <a:lnTo>
                    <a:pt x="291" y="768"/>
                  </a:lnTo>
                  <a:lnTo>
                    <a:pt x="291" y="768"/>
                  </a:lnTo>
                  <a:lnTo>
                    <a:pt x="288" y="773"/>
                  </a:lnTo>
                  <a:lnTo>
                    <a:pt x="284" y="777"/>
                  </a:lnTo>
                  <a:lnTo>
                    <a:pt x="273" y="790"/>
                  </a:lnTo>
                  <a:lnTo>
                    <a:pt x="273" y="790"/>
                  </a:lnTo>
                  <a:lnTo>
                    <a:pt x="267" y="796"/>
                  </a:lnTo>
                  <a:lnTo>
                    <a:pt x="265" y="800"/>
                  </a:lnTo>
                  <a:lnTo>
                    <a:pt x="264" y="805"/>
                  </a:lnTo>
                  <a:lnTo>
                    <a:pt x="265" y="808"/>
                  </a:lnTo>
                  <a:lnTo>
                    <a:pt x="270" y="811"/>
                  </a:lnTo>
                  <a:lnTo>
                    <a:pt x="279" y="813"/>
                  </a:lnTo>
                  <a:lnTo>
                    <a:pt x="293" y="814"/>
                  </a:lnTo>
                  <a:lnTo>
                    <a:pt x="293" y="814"/>
                  </a:lnTo>
                  <a:lnTo>
                    <a:pt x="308" y="813"/>
                  </a:lnTo>
                  <a:lnTo>
                    <a:pt x="319" y="810"/>
                  </a:lnTo>
                  <a:lnTo>
                    <a:pt x="328" y="805"/>
                  </a:lnTo>
                  <a:lnTo>
                    <a:pt x="334" y="799"/>
                  </a:lnTo>
                  <a:lnTo>
                    <a:pt x="338" y="793"/>
                  </a:lnTo>
                  <a:lnTo>
                    <a:pt x="341" y="788"/>
                  </a:lnTo>
                  <a:lnTo>
                    <a:pt x="342" y="783"/>
                  </a:lnTo>
                  <a:lnTo>
                    <a:pt x="342" y="783"/>
                  </a:lnTo>
                  <a:lnTo>
                    <a:pt x="344" y="780"/>
                  </a:lnTo>
                  <a:lnTo>
                    <a:pt x="345" y="776"/>
                  </a:lnTo>
                  <a:lnTo>
                    <a:pt x="345" y="776"/>
                  </a:lnTo>
                  <a:lnTo>
                    <a:pt x="345" y="760"/>
                  </a:lnTo>
                  <a:lnTo>
                    <a:pt x="345" y="760"/>
                  </a:lnTo>
                  <a:lnTo>
                    <a:pt x="350" y="759"/>
                  </a:lnTo>
                  <a:lnTo>
                    <a:pt x="351" y="757"/>
                  </a:lnTo>
                  <a:lnTo>
                    <a:pt x="351" y="753"/>
                  </a:lnTo>
                  <a:lnTo>
                    <a:pt x="351" y="753"/>
                  </a:lnTo>
                  <a:lnTo>
                    <a:pt x="351" y="743"/>
                  </a:lnTo>
                  <a:lnTo>
                    <a:pt x="353" y="725"/>
                  </a:lnTo>
                  <a:lnTo>
                    <a:pt x="353" y="700"/>
                  </a:lnTo>
                  <a:lnTo>
                    <a:pt x="351" y="674"/>
                  </a:lnTo>
                  <a:lnTo>
                    <a:pt x="351" y="674"/>
                  </a:lnTo>
                  <a:lnTo>
                    <a:pt x="350" y="662"/>
                  </a:lnTo>
                  <a:lnTo>
                    <a:pt x="350" y="649"/>
                  </a:lnTo>
                  <a:lnTo>
                    <a:pt x="353" y="625"/>
                  </a:lnTo>
                  <a:lnTo>
                    <a:pt x="354" y="601"/>
                  </a:lnTo>
                  <a:lnTo>
                    <a:pt x="354" y="591"/>
                  </a:lnTo>
                  <a:lnTo>
                    <a:pt x="353" y="578"/>
                  </a:lnTo>
                  <a:lnTo>
                    <a:pt x="353" y="578"/>
                  </a:lnTo>
                  <a:lnTo>
                    <a:pt x="342" y="512"/>
                  </a:lnTo>
                  <a:lnTo>
                    <a:pt x="333" y="446"/>
                  </a:lnTo>
                  <a:lnTo>
                    <a:pt x="333" y="446"/>
                  </a:lnTo>
                  <a:lnTo>
                    <a:pt x="333" y="433"/>
                  </a:lnTo>
                  <a:lnTo>
                    <a:pt x="333" y="423"/>
                  </a:lnTo>
                  <a:lnTo>
                    <a:pt x="334" y="400"/>
                  </a:lnTo>
                  <a:lnTo>
                    <a:pt x="336" y="380"/>
                  </a:lnTo>
                  <a:lnTo>
                    <a:pt x="338" y="363"/>
                  </a:lnTo>
                  <a:lnTo>
                    <a:pt x="338" y="363"/>
                  </a:lnTo>
                  <a:lnTo>
                    <a:pt x="338" y="347"/>
                  </a:lnTo>
                  <a:lnTo>
                    <a:pt x="334" y="332"/>
                  </a:lnTo>
                  <a:lnTo>
                    <a:pt x="333" y="315"/>
                  </a:lnTo>
                  <a:lnTo>
                    <a:pt x="354" y="281"/>
                  </a:lnTo>
                  <a:lnTo>
                    <a:pt x="354" y="281"/>
                  </a:lnTo>
                  <a:lnTo>
                    <a:pt x="364" y="265"/>
                  </a:lnTo>
                  <a:lnTo>
                    <a:pt x="375" y="255"/>
                  </a:lnTo>
                  <a:lnTo>
                    <a:pt x="379" y="248"/>
                  </a:lnTo>
                  <a:lnTo>
                    <a:pt x="385" y="244"/>
                  </a:lnTo>
                  <a:lnTo>
                    <a:pt x="385" y="244"/>
                  </a:lnTo>
                  <a:lnTo>
                    <a:pt x="391" y="241"/>
                  </a:lnTo>
                  <a:lnTo>
                    <a:pt x="395" y="238"/>
                  </a:lnTo>
                  <a:lnTo>
                    <a:pt x="396" y="233"/>
                  </a:lnTo>
                  <a:lnTo>
                    <a:pt x="398" y="230"/>
                  </a:lnTo>
                  <a:lnTo>
                    <a:pt x="398" y="222"/>
                  </a:lnTo>
                  <a:lnTo>
                    <a:pt x="396" y="215"/>
                  </a:lnTo>
                  <a:lnTo>
                    <a:pt x="396" y="21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pPr fontAlgn="base">
                <a:spcBef>
                  <a:spcPct val="0"/>
                </a:spcBef>
                <a:spcAft>
                  <a:spcPct val="0"/>
                </a:spcAft>
                <a:defRPr/>
              </a:pPr>
              <a:endParaRPr lang="en-GB" sz="1050" kern="0" dirty="0">
                <a:solidFill>
                  <a:prstClr val="black"/>
                </a:solidFill>
                <a:latin typeface="Georgia"/>
                <a:cs typeface="Arial" charset="0"/>
                <a:sym typeface="Arial"/>
              </a:endParaRPr>
            </a:p>
          </p:txBody>
        </p:sp>
        <p:sp>
          <p:nvSpPr>
            <p:cNvPr id="99" name="Freeform 98"/>
            <p:cNvSpPr>
              <a:spLocks/>
            </p:cNvSpPr>
            <p:nvPr/>
          </p:nvSpPr>
          <p:spPr bwMode="auto">
            <a:xfrm>
              <a:off x="7331076" y="2105025"/>
              <a:ext cx="131763" cy="134937"/>
            </a:xfrm>
            <a:custGeom>
              <a:avLst/>
              <a:gdLst>
                <a:gd name="T0" fmla="*/ 8 w 83"/>
                <a:gd name="T1" fmla="*/ 51 h 85"/>
                <a:gd name="T2" fmla="*/ 8 w 83"/>
                <a:gd name="T3" fmla="*/ 51 h 85"/>
                <a:gd name="T4" fmla="*/ 0 w 83"/>
                <a:gd name="T5" fmla="*/ 85 h 85"/>
                <a:gd name="T6" fmla="*/ 0 w 83"/>
                <a:gd name="T7" fmla="*/ 85 h 85"/>
                <a:gd name="T8" fmla="*/ 8 w 83"/>
                <a:gd name="T9" fmla="*/ 73 h 85"/>
                <a:gd name="T10" fmla="*/ 16 w 83"/>
                <a:gd name="T11" fmla="*/ 57 h 85"/>
                <a:gd name="T12" fmla="*/ 16 w 83"/>
                <a:gd name="T13" fmla="*/ 57 h 85"/>
                <a:gd name="T14" fmla="*/ 22 w 83"/>
                <a:gd name="T15" fmla="*/ 34 h 85"/>
                <a:gd name="T16" fmla="*/ 22 w 83"/>
                <a:gd name="T17" fmla="*/ 34 h 85"/>
                <a:gd name="T18" fmla="*/ 25 w 83"/>
                <a:gd name="T19" fmla="*/ 28 h 85"/>
                <a:gd name="T20" fmla="*/ 29 w 83"/>
                <a:gd name="T21" fmla="*/ 28 h 85"/>
                <a:gd name="T22" fmla="*/ 33 w 83"/>
                <a:gd name="T23" fmla="*/ 40 h 85"/>
                <a:gd name="T24" fmla="*/ 33 w 83"/>
                <a:gd name="T25" fmla="*/ 40 h 85"/>
                <a:gd name="T26" fmla="*/ 22 w 83"/>
                <a:gd name="T27" fmla="*/ 68 h 85"/>
                <a:gd name="T28" fmla="*/ 22 w 83"/>
                <a:gd name="T29" fmla="*/ 68 h 85"/>
                <a:gd name="T30" fmla="*/ 79 w 83"/>
                <a:gd name="T31" fmla="*/ 13 h 85"/>
                <a:gd name="T32" fmla="*/ 79 w 83"/>
                <a:gd name="T33" fmla="*/ 13 h 85"/>
                <a:gd name="T34" fmla="*/ 83 w 83"/>
                <a:gd name="T35" fmla="*/ 10 h 85"/>
                <a:gd name="T36" fmla="*/ 83 w 83"/>
                <a:gd name="T37" fmla="*/ 6 h 85"/>
                <a:gd name="T38" fmla="*/ 83 w 83"/>
                <a:gd name="T39" fmla="*/ 0 h 85"/>
                <a:gd name="T40" fmla="*/ 83 w 83"/>
                <a:gd name="T41" fmla="*/ 0 h 85"/>
                <a:gd name="T42" fmla="*/ 82 w 83"/>
                <a:gd name="T43" fmla="*/ 2 h 85"/>
                <a:gd name="T44" fmla="*/ 82 w 83"/>
                <a:gd name="T45" fmla="*/ 2 h 85"/>
                <a:gd name="T46" fmla="*/ 80 w 83"/>
                <a:gd name="T47" fmla="*/ 3 h 85"/>
                <a:gd name="T48" fmla="*/ 76 w 83"/>
                <a:gd name="T49" fmla="*/ 6 h 85"/>
                <a:gd name="T50" fmla="*/ 76 w 83"/>
                <a:gd name="T51" fmla="*/ 6 h 85"/>
                <a:gd name="T52" fmla="*/ 53 w 83"/>
                <a:gd name="T53" fmla="*/ 17 h 85"/>
                <a:gd name="T54" fmla="*/ 33 w 83"/>
                <a:gd name="T55" fmla="*/ 25 h 85"/>
                <a:gd name="T56" fmla="*/ 33 w 83"/>
                <a:gd name="T57" fmla="*/ 25 h 85"/>
                <a:gd name="T58" fmla="*/ 29 w 83"/>
                <a:gd name="T59" fmla="*/ 23 h 85"/>
                <a:gd name="T60" fmla="*/ 28 w 83"/>
                <a:gd name="T61" fmla="*/ 22 h 85"/>
                <a:gd name="T62" fmla="*/ 22 w 83"/>
                <a:gd name="T63" fmla="*/ 16 h 85"/>
                <a:gd name="T64" fmla="*/ 22 w 83"/>
                <a:gd name="T65" fmla="*/ 16 h 85"/>
                <a:gd name="T66" fmla="*/ 20 w 83"/>
                <a:gd name="T67" fmla="*/ 17 h 85"/>
                <a:gd name="T68" fmla="*/ 20 w 83"/>
                <a:gd name="T69" fmla="*/ 17 h 85"/>
                <a:gd name="T70" fmla="*/ 19 w 83"/>
                <a:gd name="T71" fmla="*/ 31 h 85"/>
                <a:gd name="T72" fmla="*/ 19 w 83"/>
                <a:gd name="T73" fmla="*/ 31 h 85"/>
                <a:gd name="T74" fmla="*/ 14 w 83"/>
                <a:gd name="T75" fmla="*/ 39 h 85"/>
                <a:gd name="T76" fmla="*/ 11 w 83"/>
                <a:gd name="T77" fmla="*/ 45 h 85"/>
                <a:gd name="T78" fmla="*/ 8 w 83"/>
                <a:gd name="T79" fmla="*/ 51 h 85"/>
                <a:gd name="T80" fmla="*/ 8 w 83"/>
                <a:gd name="T81" fmla="*/ 5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 h="85">
                  <a:moveTo>
                    <a:pt x="8" y="51"/>
                  </a:moveTo>
                  <a:lnTo>
                    <a:pt x="8" y="51"/>
                  </a:lnTo>
                  <a:lnTo>
                    <a:pt x="0" y="85"/>
                  </a:lnTo>
                  <a:lnTo>
                    <a:pt x="0" y="85"/>
                  </a:lnTo>
                  <a:lnTo>
                    <a:pt x="8" y="73"/>
                  </a:lnTo>
                  <a:lnTo>
                    <a:pt x="16" y="57"/>
                  </a:lnTo>
                  <a:lnTo>
                    <a:pt x="16" y="57"/>
                  </a:lnTo>
                  <a:lnTo>
                    <a:pt x="22" y="34"/>
                  </a:lnTo>
                  <a:lnTo>
                    <a:pt x="22" y="34"/>
                  </a:lnTo>
                  <a:lnTo>
                    <a:pt x="25" y="28"/>
                  </a:lnTo>
                  <a:lnTo>
                    <a:pt x="29" y="28"/>
                  </a:lnTo>
                  <a:lnTo>
                    <a:pt x="33" y="40"/>
                  </a:lnTo>
                  <a:lnTo>
                    <a:pt x="33" y="40"/>
                  </a:lnTo>
                  <a:lnTo>
                    <a:pt x="22" y="68"/>
                  </a:lnTo>
                  <a:lnTo>
                    <a:pt x="22" y="68"/>
                  </a:lnTo>
                  <a:lnTo>
                    <a:pt x="79" y="13"/>
                  </a:lnTo>
                  <a:lnTo>
                    <a:pt x="79" y="13"/>
                  </a:lnTo>
                  <a:lnTo>
                    <a:pt x="83" y="10"/>
                  </a:lnTo>
                  <a:lnTo>
                    <a:pt x="83" y="6"/>
                  </a:lnTo>
                  <a:lnTo>
                    <a:pt x="83" y="0"/>
                  </a:lnTo>
                  <a:lnTo>
                    <a:pt x="83" y="0"/>
                  </a:lnTo>
                  <a:lnTo>
                    <a:pt x="82" y="2"/>
                  </a:lnTo>
                  <a:lnTo>
                    <a:pt x="82" y="2"/>
                  </a:lnTo>
                  <a:lnTo>
                    <a:pt x="80" y="3"/>
                  </a:lnTo>
                  <a:lnTo>
                    <a:pt x="76" y="6"/>
                  </a:lnTo>
                  <a:lnTo>
                    <a:pt x="76" y="6"/>
                  </a:lnTo>
                  <a:lnTo>
                    <a:pt x="53" y="17"/>
                  </a:lnTo>
                  <a:lnTo>
                    <a:pt x="33" y="25"/>
                  </a:lnTo>
                  <a:lnTo>
                    <a:pt x="33" y="25"/>
                  </a:lnTo>
                  <a:lnTo>
                    <a:pt x="29" y="23"/>
                  </a:lnTo>
                  <a:lnTo>
                    <a:pt x="28" y="22"/>
                  </a:lnTo>
                  <a:lnTo>
                    <a:pt x="22" y="16"/>
                  </a:lnTo>
                  <a:lnTo>
                    <a:pt x="22" y="16"/>
                  </a:lnTo>
                  <a:lnTo>
                    <a:pt x="20" y="17"/>
                  </a:lnTo>
                  <a:lnTo>
                    <a:pt x="20" y="17"/>
                  </a:lnTo>
                  <a:lnTo>
                    <a:pt x="19" y="31"/>
                  </a:lnTo>
                  <a:lnTo>
                    <a:pt x="19" y="31"/>
                  </a:lnTo>
                  <a:lnTo>
                    <a:pt x="14" y="39"/>
                  </a:lnTo>
                  <a:lnTo>
                    <a:pt x="11" y="45"/>
                  </a:lnTo>
                  <a:lnTo>
                    <a:pt x="8" y="51"/>
                  </a:lnTo>
                  <a:lnTo>
                    <a:pt x="8"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pPr fontAlgn="base">
                <a:spcBef>
                  <a:spcPct val="0"/>
                </a:spcBef>
                <a:spcAft>
                  <a:spcPct val="0"/>
                </a:spcAft>
                <a:defRPr/>
              </a:pPr>
              <a:endParaRPr lang="en-GB" sz="1050" kern="0" dirty="0">
                <a:solidFill>
                  <a:prstClr val="black"/>
                </a:solidFill>
                <a:latin typeface="Georgia"/>
                <a:cs typeface="Arial" charset="0"/>
                <a:sym typeface="Arial"/>
              </a:endParaRPr>
            </a:p>
          </p:txBody>
        </p:sp>
        <p:sp>
          <p:nvSpPr>
            <p:cNvPr id="100" name="Freeform 99"/>
            <p:cNvSpPr>
              <a:spLocks/>
            </p:cNvSpPr>
            <p:nvPr/>
          </p:nvSpPr>
          <p:spPr bwMode="auto">
            <a:xfrm>
              <a:off x="7308851" y="1900238"/>
              <a:ext cx="203200" cy="244475"/>
            </a:xfrm>
            <a:custGeom>
              <a:avLst/>
              <a:gdLst>
                <a:gd name="T0" fmla="*/ 6 w 128"/>
                <a:gd name="T1" fmla="*/ 82 h 154"/>
                <a:gd name="T2" fmla="*/ 6 w 128"/>
                <a:gd name="T3" fmla="*/ 86 h 154"/>
                <a:gd name="T4" fmla="*/ 5 w 128"/>
                <a:gd name="T5" fmla="*/ 91 h 154"/>
                <a:gd name="T6" fmla="*/ 6 w 128"/>
                <a:gd name="T7" fmla="*/ 97 h 154"/>
                <a:gd name="T8" fmla="*/ 6 w 128"/>
                <a:gd name="T9" fmla="*/ 102 h 154"/>
                <a:gd name="T10" fmla="*/ 5 w 128"/>
                <a:gd name="T11" fmla="*/ 102 h 154"/>
                <a:gd name="T12" fmla="*/ 6 w 128"/>
                <a:gd name="T13" fmla="*/ 105 h 154"/>
                <a:gd name="T14" fmla="*/ 6 w 128"/>
                <a:gd name="T15" fmla="*/ 109 h 154"/>
                <a:gd name="T16" fmla="*/ 5 w 128"/>
                <a:gd name="T17" fmla="*/ 119 h 154"/>
                <a:gd name="T18" fmla="*/ 6 w 128"/>
                <a:gd name="T19" fmla="*/ 122 h 154"/>
                <a:gd name="T20" fmla="*/ 14 w 128"/>
                <a:gd name="T21" fmla="*/ 128 h 154"/>
                <a:gd name="T22" fmla="*/ 22 w 128"/>
                <a:gd name="T23" fmla="*/ 129 h 154"/>
                <a:gd name="T24" fmla="*/ 34 w 128"/>
                <a:gd name="T25" fmla="*/ 139 h 154"/>
                <a:gd name="T26" fmla="*/ 36 w 128"/>
                <a:gd name="T27" fmla="*/ 145 h 154"/>
                <a:gd name="T28" fmla="*/ 36 w 128"/>
                <a:gd name="T29" fmla="*/ 145 h 154"/>
                <a:gd name="T30" fmla="*/ 42 w 128"/>
                <a:gd name="T31" fmla="*/ 151 h 154"/>
                <a:gd name="T32" fmla="*/ 47 w 128"/>
                <a:gd name="T33" fmla="*/ 154 h 154"/>
                <a:gd name="T34" fmla="*/ 67 w 128"/>
                <a:gd name="T35" fmla="*/ 146 h 154"/>
                <a:gd name="T36" fmla="*/ 90 w 128"/>
                <a:gd name="T37" fmla="*/ 135 h 154"/>
                <a:gd name="T38" fmla="*/ 96 w 128"/>
                <a:gd name="T39" fmla="*/ 131 h 154"/>
                <a:gd name="T40" fmla="*/ 94 w 128"/>
                <a:gd name="T41" fmla="*/ 131 h 154"/>
                <a:gd name="T42" fmla="*/ 94 w 128"/>
                <a:gd name="T43" fmla="*/ 125 h 154"/>
                <a:gd name="T44" fmla="*/ 102 w 128"/>
                <a:gd name="T45" fmla="*/ 109 h 154"/>
                <a:gd name="T46" fmla="*/ 116 w 128"/>
                <a:gd name="T47" fmla="*/ 92 h 154"/>
                <a:gd name="T48" fmla="*/ 122 w 128"/>
                <a:gd name="T49" fmla="*/ 78 h 154"/>
                <a:gd name="T50" fmla="*/ 128 w 128"/>
                <a:gd name="T51" fmla="*/ 52 h 154"/>
                <a:gd name="T52" fmla="*/ 127 w 128"/>
                <a:gd name="T53" fmla="*/ 35 h 154"/>
                <a:gd name="T54" fmla="*/ 124 w 128"/>
                <a:gd name="T55" fmla="*/ 29 h 154"/>
                <a:gd name="T56" fmla="*/ 111 w 128"/>
                <a:gd name="T57" fmla="*/ 18 h 154"/>
                <a:gd name="T58" fmla="*/ 96 w 128"/>
                <a:gd name="T59" fmla="*/ 11 h 154"/>
                <a:gd name="T60" fmla="*/ 68 w 128"/>
                <a:gd name="T61" fmla="*/ 1 h 154"/>
                <a:gd name="T62" fmla="*/ 59 w 128"/>
                <a:gd name="T63" fmla="*/ 0 h 154"/>
                <a:gd name="T64" fmla="*/ 45 w 128"/>
                <a:gd name="T65" fmla="*/ 4 h 154"/>
                <a:gd name="T66" fmla="*/ 36 w 128"/>
                <a:gd name="T67" fmla="*/ 9 h 154"/>
                <a:gd name="T68" fmla="*/ 30 w 128"/>
                <a:gd name="T69" fmla="*/ 15 h 154"/>
                <a:gd name="T70" fmla="*/ 30 w 128"/>
                <a:gd name="T71" fmla="*/ 24 h 154"/>
                <a:gd name="T72" fmla="*/ 31 w 128"/>
                <a:gd name="T73" fmla="*/ 24 h 154"/>
                <a:gd name="T74" fmla="*/ 22 w 128"/>
                <a:gd name="T75" fmla="*/ 35 h 154"/>
                <a:gd name="T76" fmla="*/ 14 w 128"/>
                <a:gd name="T77" fmla="*/ 51 h 154"/>
                <a:gd name="T78" fmla="*/ 14 w 128"/>
                <a:gd name="T79" fmla="*/ 52 h 154"/>
                <a:gd name="T80" fmla="*/ 17 w 128"/>
                <a:gd name="T81" fmla="*/ 55 h 154"/>
                <a:gd name="T82" fmla="*/ 19 w 128"/>
                <a:gd name="T83" fmla="*/ 57 h 154"/>
                <a:gd name="T84" fmla="*/ 13 w 128"/>
                <a:gd name="T85" fmla="*/ 66 h 154"/>
                <a:gd name="T86" fmla="*/ 10 w 128"/>
                <a:gd name="T87" fmla="*/ 68 h 154"/>
                <a:gd name="T88" fmla="*/ 0 w 128"/>
                <a:gd name="T89" fmla="*/ 75 h 154"/>
                <a:gd name="T90" fmla="*/ 0 w 128"/>
                <a:gd name="T91" fmla="*/ 77 h 154"/>
                <a:gd name="T92" fmla="*/ 6 w 128"/>
                <a:gd name="T93" fmla="*/ 8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6" y="82"/>
                  </a:moveTo>
                  <a:lnTo>
                    <a:pt x="6" y="82"/>
                  </a:lnTo>
                  <a:lnTo>
                    <a:pt x="8" y="83"/>
                  </a:lnTo>
                  <a:lnTo>
                    <a:pt x="6" y="86"/>
                  </a:lnTo>
                  <a:lnTo>
                    <a:pt x="5" y="91"/>
                  </a:lnTo>
                  <a:lnTo>
                    <a:pt x="5" y="91"/>
                  </a:lnTo>
                  <a:lnTo>
                    <a:pt x="6" y="94"/>
                  </a:lnTo>
                  <a:lnTo>
                    <a:pt x="6" y="97"/>
                  </a:lnTo>
                  <a:lnTo>
                    <a:pt x="10" y="98"/>
                  </a:lnTo>
                  <a:lnTo>
                    <a:pt x="6" y="102"/>
                  </a:lnTo>
                  <a:lnTo>
                    <a:pt x="6" y="102"/>
                  </a:lnTo>
                  <a:lnTo>
                    <a:pt x="5" y="102"/>
                  </a:lnTo>
                  <a:lnTo>
                    <a:pt x="6" y="105"/>
                  </a:lnTo>
                  <a:lnTo>
                    <a:pt x="6" y="105"/>
                  </a:lnTo>
                  <a:lnTo>
                    <a:pt x="6" y="108"/>
                  </a:lnTo>
                  <a:lnTo>
                    <a:pt x="6" y="109"/>
                  </a:lnTo>
                  <a:lnTo>
                    <a:pt x="5" y="114"/>
                  </a:lnTo>
                  <a:lnTo>
                    <a:pt x="5" y="119"/>
                  </a:lnTo>
                  <a:lnTo>
                    <a:pt x="5" y="119"/>
                  </a:lnTo>
                  <a:lnTo>
                    <a:pt x="6" y="122"/>
                  </a:lnTo>
                  <a:lnTo>
                    <a:pt x="10" y="125"/>
                  </a:lnTo>
                  <a:lnTo>
                    <a:pt x="14" y="128"/>
                  </a:lnTo>
                  <a:lnTo>
                    <a:pt x="22" y="129"/>
                  </a:lnTo>
                  <a:lnTo>
                    <a:pt x="22" y="129"/>
                  </a:lnTo>
                  <a:lnTo>
                    <a:pt x="30" y="134"/>
                  </a:lnTo>
                  <a:lnTo>
                    <a:pt x="34" y="139"/>
                  </a:lnTo>
                  <a:lnTo>
                    <a:pt x="36" y="143"/>
                  </a:lnTo>
                  <a:lnTo>
                    <a:pt x="36" y="145"/>
                  </a:lnTo>
                  <a:lnTo>
                    <a:pt x="36" y="145"/>
                  </a:lnTo>
                  <a:lnTo>
                    <a:pt x="36" y="145"/>
                  </a:lnTo>
                  <a:lnTo>
                    <a:pt x="36" y="145"/>
                  </a:lnTo>
                  <a:lnTo>
                    <a:pt x="42" y="151"/>
                  </a:lnTo>
                  <a:lnTo>
                    <a:pt x="43" y="152"/>
                  </a:lnTo>
                  <a:lnTo>
                    <a:pt x="47" y="154"/>
                  </a:lnTo>
                  <a:lnTo>
                    <a:pt x="47" y="154"/>
                  </a:lnTo>
                  <a:lnTo>
                    <a:pt x="67" y="146"/>
                  </a:lnTo>
                  <a:lnTo>
                    <a:pt x="90" y="135"/>
                  </a:lnTo>
                  <a:lnTo>
                    <a:pt x="90" y="135"/>
                  </a:lnTo>
                  <a:lnTo>
                    <a:pt x="94" y="132"/>
                  </a:lnTo>
                  <a:lnTo>
                    <a:pt x="96" y="131"/>
                  </a:lnTo>
                  <a:lnTo>
                    <a:pt x="96" y="131"/>
                  </a:lnTo>
                  <a:lnTo>
                    <a:pt x="94" y="131"/>
                  </a:lnTo>
                  <a:lnTo>
                    <a:pt x="94" y="131"/>
                  </a:lnTo>
                  <a:lnTo>
                    <a:pt x="94" y="125"/>
                  </a:lnTo>
                  <a:lnTo>
                    <a:pt x="97" y="119"/>
                  </a:lnTo>
                  <a:lnTo>
                    <a:pt x="102" y="109"/>
                  </a:lnTo>
                  <a:lnTo>
                    <a:pt x="110" y="102"/>
                  </a:lnTo>
                  <a:lnTo>
                    <a:pt x="116" y="92"/>
                  </a:lnTo>
                  <a:lnTo>
                    <a:pt x="116" y="92"/>
                  </a:lnTo>
                  <a:lnTo>
                    <a:pt x="122" y="78"/>
                  </a:lnTo>
                  <a:lnTo>
                    <a:pt x="127" y="61"/>
                  </a:lnTo>
                  <a:lnTo>
                    <a:pt x="128" y="52"/>
                  </a:lnTo>
                  <a:lnTo>
                    <a:pt x="128" y="45"/>
                  </a:lnTo>
                  <a:lnTo>
                    <a:pt x="127" y="35"/>
                  </a:lnTo>
                  <a:lnTo>
                    <a:pt x="124" y="29"/>
                  </a:lnTo>
                  <a:lnTo>
                    <a:pt x="124" y="29"/>
                  </a:lnTo>
                  <a:lnTo>
                    <a:pt x="117" y="23"/>
                  </a:lnTo>
                  <a:lnTo>
                    <a:pt x="111" y="18"/>
                  </a:lnTo>
                  <a:lnTo>
                    <a:pt x="104" y="14"/>
                  </a:lnTo>
                  <a:lnTo>
                    <a:pt x="96" y="11"/>
                  </a:lnTo>
                  <a:lnTo>
                    <a:pt x="80" y="6"/>
                  </a:lnTo>
                  <a:lnTo>
                    <a:pt x="68" y="1"/>
                  </a:lnTo>
                  <a:lnTo>
                    <a:pt x="68" y="1"/>
                  </a:lnTo>
                  <a:lnTo>
                    <a:pt x="59" y="0"/>
                  </a:lnTo>
                  <a:lnTo>
                    <a:pt x="51" y="1"/>
                  </a:lnTo>
                  <a:lnTo>
                    <a:pt x="45" y="4"/>
                  </a:lnTo>
                  <a:lnTo>
                    <a:pt x="36" y="9"/>
                  </a:lnTo>
                  <a:lnTo>
                    <a:pt x="36" y="9"/>
                  </a:lnTo>
                  <a:lnTo>
                    <a:pt x="33" y="12"/>
                  </a:lnTo>
                  <a:lnTo>
                    <a:pt x="30" y="15"/>
                  </a:lnTo>
                  <a:lnTo>
                    <a:pt x="30" y="20"/>
                  </a:lnTo>
                  <a:lnTo>
                    <a:pt x="30" y="24"/>
                  </a:lnTo>
                  <a:lnTo>
                    <a:pt x="31" y="24"/>
                  </a:lnTo>
                  <a:lnTo>
                    <a:pt x="31" y="24"/>
                  </a:lnTo>
                  <a:lnTo>
                    <a:pt x="22" y="35"/>
                  </a:lnTo>
                  <a:lnTo>
                    <a:pt x="22" y="35"/>
                  </a:lnTo>
                  <a:lnTo>
                    <a:pt x="17" y="45"/>
                  </a:lnTo>
                  <a:lnTo>
                    <a:pt x="14" y="51"/>
                  </a:lnTo>
                  <a:lnTo>
                    <a:pt x="14" y="51"/>
                  </a:lnTo>
                  <a:lnTo>
                    <a:pt x="14" y="52"/>
                  </a:lnTo>
                  <a:lnTo>
                    <a:pt x="16" y="54"/>
                  </a:lnTo>
                  <a:lnTo>
                    <a:pt x="17" y="55"/>
                  </a:lnTo>
                  <a:lnTo>
                    <a:pt x="19" y="57"/>
                  </a:lnTo>
                  <a:lnTo>
                    <a:pt x="19" y="57"/>
                  </a:lnTo>
                  <a:lnTo>
                    <a:pt x="16" y="63"/>
                  </a:lnTo>
                  <a:lnTo>
                    <a:pt x="13" y="66"/>
                  </a:lnTo>
                  <a:lnTo>
                    <a:pt x="10" y="68"/>
                  </a:lnTo>
                  <a:lnTo>
                    <a:pt x="10" y="68"/>
                  </a:lnTo>
                  <a:lnTo>
                    <a:pt x="3" y="72"/>
                  </a:lnTo>
                  <a:lnTo>
                    <a:pt x="0" y="75"/>
                  </a:lnTo>
                  <a:lnTo>
                    <a:pt x="0" y="75"/>
                  </a:lnTo>
                  <a:lnTo>
                    <a:pt x="0" y="77"/>
                  </a:lnTo>
                  <a:lnTo>
                    <a:pt x="2" y="78"/>
                  </a:lnTo>
                  <a:lnTo>
                    <a:pt x="6" y="82"/>
                  </a:lnTo>
                  <a:lnTo>
                    <a:pt x="6" y="8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pPr fontAlgn="base">
                <a:spcBef>
                  <a:spcPct val="0"/>
                </a:spcBef>
                <a:spcAft>
                  <a:spcPct val="0"/>
                </a:spcAft>
                <a:defRPr/>
              </a:pPr>
              <a:endParaRPr lang="en-GB" sz="1050" kern="0" dirty="0">
                <a:solidFill>
                  <a:prstClr val="black"/>
                </a:solidFill>
                <a:latin typeface="Georgia"/>
                <a:cs typeface="Arial" charset="0"/>
                <a:sym typeface="Arial"/>
              </a:endParaRPr>
            </a:p>
          </p:txBody>
        </p:sp>
        <p:sp>
          <p:nvSpPr>
            <p:cNvPr id="101" name="Freeform 100"/>
            <p:cNvSpPr>
              <a:spLocks/>
            </p:cNvSpPr>
            <p:nvPr/>
          </p:nvSpPr>
          <p:spPr bwMode="auto">
            <a:xfrm>
              <a:off x="6919913" y="2046288"/>
              <a:ext cx="131763" cy="144462"/>
            </a:xfrm>
            <a:custGeom>
              <a:avLst/>
              <a:gdLst>
                <a:gd name="T0" fmla="*/ 62 w 83"/>
                <a:gd name="T1" fmla="*/ 91 h 91"/>
                <a:gd name="T2" fmla="*/ 79 w 83"/>
                <a:gd name="T3" fmla="*/ 77 h 91"/>
                <a:gd name="T4" fmla="*/ 83 w 83"/>
                <a:gd name="T5" fmla="*/ 70 h 91"/>
                <a:gd name="T6" fmla="*/ 74 w 83"/>
                <a:gd name="T7" fmla="*/ 56 h 91"/>
                <a:gd name="T8" fmla="*/ 73 w 83"/>
                <a:gd name="T9" fmla="*/ 53 h 91"/>
                <a:gd name="T10" fmla="*/ 73 w 83"/>
                <a:gd name="T11" fmla="*/ 48 h 91"/>
                <a:gd name="T12" fmla="*/ 65 w 83"/>
                <a:gd name="T13" fmla="*/ 30 h 91"/>
                <a:gd name="T14" fmla="*/ 62 w 83"/>
                <a:gd name="T15" fmla="*/ 25 h 91"/>
                <a:gd name="T16" fmla="*/ 59 w 83"/>
                <a:gd name="T17" fmla="*/ 19 h 91"/>
                <a:gd name="T18" fmla="*/ 56 w 83"/>
                <a:gd name="T19" fmla="*/ 14 h 91"/>
                <a:gd name="T20" fmla="*/ 53 w 83"/>
                <a:gd name="T21" fmla="*/ 10 h 91"/>
                <a:gd name="T22" fmla="*/ 48 w 83"/>
                <a:gd name="T23" fmla="*/ 3 h 91"/>
                <a:gd name="T24" fmla="*/ 45 w 83"/>
                <a:gd name="T25" fmla="*/ 0 h 91"/>
                <a:gd name="T26" fmla="*/ 43 w 83"/>
                <a:gd name="T27" fmla="*/ 10 h 91"/>
                <a:gd name="T28" fmla="*/ 45 w 83"/>
                <a:gd name="T29" fmla="*/ 20 h 91"/>
                <a:gd name="T30" fmla="*/ 48 w 83"/>
                <a:gd name="T31" fmla="*/ 27 h 91"/>
                <a:gd name="T32" fmla="*/ 37 w 83"/>
                <a:gd name="T33" fmla="*/ 23 h 91"/>
                <a:gd name="T34" fmla="*/ 20 w 83"/>
                <a:gd name="T35" fmla="*/ 17 h 91"/>
                <a:gd name="T36" fmla="*/ 3 w 83"/>
                <a:gd name="T37" fmla="*/ 13 h 91"/>
                <a:gd name="T38" fmla="*/ 0 w 83"/>
                <a:gd name="T39" fmla="*/ 16 h 91"/>
                <a:gd name="T40" fmla="*/ 0 w 83"/>
                <a:gd name="T41" fmla="*/ 17 h 91"/>
                <a:gd name="T42" fmla="*/ 5 w 83"/>
                <a:gd name="T43" fmla="*/ 22 h 91"/>
                <a:gd name="T44" fmla="*/ 16 w 83"/>
                <a:gd name="T45" fmla="*/ 25 h 91"/>
                <a:gd name="T46" fmla="*/ 26 w 83"/>
                <a:gd name="T47" fmla="*/ 31 h 91"/>
                <a:gd name="T48" fmla="*/ 22 w 83"/>
                <a:gd name="T49" fmla="*/ 31 h 91"/>
                <a:gd name="T50" fmla="*/ 16 w 83"/>
                <a:gd name="T51" fmla="*/ 33 h 91"/>
                <a:gd name="T52" fmla="*/ 14 w 83"/>
                <a:gd name="T53" fmla="*/ 36 h 91"/>
                <a:gd name="T54" fmla="*/ 20 w 83"/>
                <a:gd name="T55" fmla="*/ 42 h 91"/>
                <a:gd name="T56" fmla="*/ 17 w 83"/>
                <a:gd name="T57" fmla="*/ 42 h 91"/>
                <a:gd name="T58" fmla="*/ 14 w 83"/>
                <a:gd name="T59" fmla="*/ 45 h 91"/>
                <a:gd name="T60" fmla="*/ 14 w 83"/>
                <a:gd name="T61" fmla="*/ 48 h 91"/>
                <a:gd name="T62" fmla="*/ 19 w 83"/>
                <a:gd name="T63" fmla="*/ 53 h 91"/>
                <a:gd name="T64" fmla="*/ 16 w 83"/>
                <a:gd name="T65" fmla="*/ 54 h 91"/>
                <a:gd name="T66" fmla="*/ 14 w 83"/>
                <a:gd name="T67" fmla="*/ 59 h 91"/>
                <a:gd name="T68" fmla="*/ 17 w 83"/>
                <a:gd name="T69" fmla="*/ 63 h 91"/>
                <a:gd name="T70" fmla="*/ 46 w 83"/>
                <a:gd name="T71" fmla="*/ 77 h 91"/>
                <a:gd name="T72" fmla="*/ 56 w 83"/>
                <a:gd name="T73" fmla="*/ 80 h 91"/>
                <a:gd name="T74" fmla="*/ 57 w 83"/>
                <a:gd name="T75" fmla="*/ 90 h 91"/>
                <a:gd name="T76" fmla="*/ 62 w 83"/>
                <a:gd name="T7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 h="91">
                  <a:moveTo>
                    <a:pt x="62" y="91"/>
                  </a:moveTo>
                  <a:lnTo>
                    <a:pt x="62" y="91"/>
                  </a:lnTo>
                  <a:lnTo>
                    <a:pt x="73" y="84"/>
                  </a:lnTo>
                  <a:lnTo>
                    <a:pt x="79" y="77"/>
                  </a:lnTo>
                  <a:lnTo>
                    <a:pt x="82" y="74"/>
                  </a:lnTo>
                  <a:lnTo>
                    <a:pt x="83" y="70"/>
                  </a:lnTo>
                  <a:lnTo>
                    <a:pt x="83" y="70"/>
                  </a:lnTo>
                  <a:lnTo>
                    <a:pt x="74" y="56"/>
                  </a:lnTo>
                  <a:lnTo>
                    <a:pt x="74" y="56"/>
                  </a:lnTo>
                  <a:lnTo>
                    <a:pt x="73" y="53"/>
                  </a:lnTo>
                  <a:lnTo>
                    <a:pt x="73" y="48"/>
                  </a:lnTo>
                  <a:lnTo>
                    <a:pt x="73" y="48"/>
                  </a:lnTo>
                  <a:lnTo>
                    <a:pt x="68" y="39"/>
                  </a:lnTo>
                  <a:lnTo>
                    <a:pt x="65" y="30"/>
                  </a:lnTo>
                  <a:lnTo>
                    <a:pt x="65" y="30"/>
                  </a:lnTo>
                  <a:lnTo>
                    <a:pt x="62" y="25"/>
                  </a:lnTo>
                  <a:lnTo>
                    <a:pt x="60" y="22"/>
                  </a:lnTo>
                  <a:lnTo>
                    <a:pt x="59" y="19"/>
                  </a:lnTo>
                  <a:lnTo>
                    <a:pt x="56" y="14"/>
                  </a:lnTo>
                  <a:lnTo>
                    <a:pt x="56" y="14"/>
                  </a:lnTo>
                  <a:lnTo>
                    <a:pt x="54" y="11"/>
                  </a:lnTo>
                  <a:lnTo>
                    <a:pt x="53" y="10"/>
                  </a:lnTo>
                  <a:lnTo>
                    <a:pt x="50" y="8"/>
                  </a:lnTo>
                  <a:lnTo>
                    <a:pt x="48" y="3"/>
                  </a:lnTo>
                  <a:lnTo>
                    <a:pt x="48" y="3"/>
                  </a:lnTo>
                  <a:lnTo>
                    <a:pt x="45" y="0"/>
                  </a:lnTo>
                  <a:lnTo>
                    <a:pt x="43" y="2"/>
                  </a:lnTo>
                  <a:lnTo>
                    <a:pt x="43" y="10"/>
                  </a:lnTo>
                  <a:lnTo>
                    <a:pt x="43" y="10"/>
                  </a:lnTo>
                  <a:lnTo>
                    <a:pt x="45" y="20"/>
                  </a:lnTo>
                  <a:lnTo>
                    <a:pt x="48" y="27"/>
                  </a:lnTo>
                  <a:lnTo>
                    <a:pt x="48" y="27"/>
                  </a:lnTo>
                  <a:lnTo>
                    <a:pt x="37" y="23"/>
                  </a:lnTo>
                  <a:lnTo>
                    <a:pt x="37" y="23"/>
                  </a:lnTo>
                  <a:lnTo>
                    <a:pt x="20" y="17"/>
                  </a:lnTo>
                  <a:lnTo>
                    <a:pt x="20" y="17"/>
                  </a:lnTo>
                  <a:lnTo>
                    <a:pt x="8" y="14"/>
                  </a:lnTo>
                  <a:lnTo>
                    <a:pt x="3" y="13"/>
                  </a:lnTo>
                  <a:lnTo>
                    <a:pt x="2" y="14"/>
                  </a:lnTo>
                  <a:lnTo>
                    <a:pt x="0" y="16"/>
                  </a:lnTo>
                  <a:lnTo>
                    <a:pt x="0" y="16"/>
                  </a:lnTo>
                  <a:lnTo>
                    <a:pt x="0" y="17"/>
                  </a:lnTo>
                  <a:lnTo>
                    <a:pt x="0" y="19"/>
                  </a:lnTo>
                  <a:lnTo>
                    <a:pt x="5" y="22"/>
                  </a:lnTo>
                  <a:lnTo>
                    <a:pt x="16" y="25"/>
                  </a:lnTo>
                  <a:lnTo>
                    <a:pt x="16" y="25"/>
                  </a:lnTo>
                  <a:lnTo>
                    <a:pt x="23" y="30"/>
                  </a:lnTo>
                  <a:lnTo>
                    <a:pt x="26" y="31"/>
                  </a:lnTo>
                  <a:lnTo>
                    <a:pt x="26" y="31"/>
                  </a:lnTo>
                  <a:lnTo>
                    <a:pt x="22" y="31"/>
                  </a:lnTo>
                  <a:lnTo>
                    <a:pt x="17" y="31"/>
                  </a:lnTo>
                  <a:lnTo>
                    <a:pt x="16" y="33"/>
                  </a:lnTo>
                  <a:lnTo>
                    <a:pt x="16" y="33"/>
                  </a:lnTo>
                  <a:lnTo>
                    <a:pt x="14" y="36"/>
                  </a:lnTo>
                  <a:lnTo>
                    <a:pt x="16" y="39"/>
                  </a:lnTo>
                  <a:lnTo>
                    <a:pt x="20" y="42"/>
                  </a:lnTo>
                  <a:lnTo>
                    <a:pt x="20" y="42"/>
                  </a:lnTo>
                  <a:lnTo>
                    <a:pt x="17" y="42"/>
                  </a:lnTo>
                  <a:lnTo>
                    <a:pt x="16" y="42"/>
                  </a:lnTo>
                  <a:lnTo>
                    <a:pt x="14" y="45"/>
                  </a:lnTo>
                  <a:lnTo>
                    <a:pt x="14" y="45"/>
                  </a:lnTo>
                  <a:lnTo>
                    <a:pt x="14" y="48"/>
                  </a:lnTo>
                  <a:lnTo>
                    <a:pt x="16" y="51"/>
                  </a:lnTo>
                  <a:lnTo>
                    <a:pt x="19" y="53"/>
                  </a:lnTo>
                  <a:lnTo>
                    <a:pt x="19" y="53"/>
                  </a:lnTo>
                  <a:lnTo>
                    <a:pt x="16" y="54"/>
                  </a:lnTo>
                  <a:lnTo>
                    <a:pt x="14" y="56"/>
                  </a:lnTo>
                  <a:lnTo>
                    <a:pt x="14" y="59"/>
                  </a:lnTo>
                  <a:lnTo>
                    <a:pt x="16" y="62"/>
                  </a:lnTo>
                  <a:lnTo>
                    <a:pt x="17" y="63"/>
                  </a:lnTo>
                  <a:lnTo>
                    <a:pt x="17" y="63"/>
                  </a:lnTo>
                  <a:lnTo>
                    <a:pt x="46" y="77"/>
                  </a:lnTo>
                  <a:lnTo>
                    <a:pt x="46" y="77"/>
                  </a:lnTo>
                  <a:lnTo>
                    <a:pt x="56" y="80"/>
                  </a:lnTo>
                  <a:lnTo>
                    <a:pt x="57" y="90"/>
                  </a:lnTo>
                  <a:lnTo>
                    <a:pt x="57" y="90"/>
                  </a:lnTo>
                  <a:lnTo>
                    <a:pt x="59" y="91"/>
                  </a:lnTo>
                  <a:lnTo>
                    <a:pt x="62" y="91"/>
                  </a:lnTo>
                  <a:lnTo>
                    <a:pt x="62" y="9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pPr fontAlgn="base">
                <a:spcBef>
                  <a:spcPct val="0"/>
                </a:spcBef>
                <a:spcAft>
                  <a:spcPct val="0"/>
                </a:spcAft>
                <a:defRPr/>
              </a:pPr>
              <a:endParaRPr lang="en-GB" sz="1050" kern="0" dirty="0">
                <a:solidFill>
                  <a:prstClr val="black"/>
                </a:solidFill>
                <a:latin typeface="Georgia"/>
                <a:cs typeface="Arial" charset="0"/>
                <a:sym typeface="Arial"/>
              </a:endParaRPr>
            </a:p>
          </p:txBody>
        </p:sp>
        <p:sp>
          <p:nvSpPr>
            <p:cNvPr id="102" name="Freeform 101"/>
            <p:cNvSpPr>
              <a:spLocks/>
            </p:cNvSpPr>
            <p:nvPr/>
          </p:nvSpPr>
          <p:spPr bwMode="auto">
            <a:xfrm>
              <a:off x="7010401" y="2157413"/>
              <a:ext cx="47625" cy="55562"/>
            </a:xfrm>
            <a:custGeom>
              <a:avLst/>
              <a:gdLst>
                <a:gd name="T0" fmla="*/ 28 w 30"/>
                <a:gd name="T1" fmla="*/ 12 h 35"/>
                <a:gd name="T2" fmla="*/ 28 w 30"/>
                <a:gd name="T3" fmla="*/ 12 h 35"/>
                <a:gd name="T4" fmla="*/ 30 w 30"/>
                <a:gd name="T5" fmla="*/ 7 h 35"/>
                <a:gd name="T6" fmla="*/ 30 w 30"/>
                <a:gd name="T7" fmla="*/ 1 h 35"/>
                <a:gd name="T8" fmla="*/ 30 w 30"/>
                <a:gd name="T9" fmla="*/ 1 h 35"/>
                <a:gd name="T10" fmla="*/ 26 w 30"/>
                <a:gd name="T11" fmla="*/ 0 h 35"/>
                <a:gd name="T12" fmla="*/ 26 w 30"/>
                <a:gd name="T13" fmla="*/ 0 h 35"/>
                <a:gd name="T14" fmla="*/ 26 w 30"/>
                <a:gd name="T15" fmla="*/ 0 h 35"/>
                <a:gd name="T16" fmla="*/ 26 w 30"/>
                <a:gd name="T17" fmla="*/ 0 h 35"/>
                <a:gd name="T18" fmla="*/ 25 w 30"/>
                <a:gd name="T19" fmla="*/ 4 h 35"/>
                <a:gd name="T20" fmla="*/ 22 w 30"/>
                <a:gd name="T21" fmla="*/ 7 h 35"/>
                <a:gd name="T22" fmla="*/ 16 w 30"/>
                <a:gd name="T23" fmla="*/ 14 h 35"/>
                <a:gd name="T24" fmla="*/ 5 w 30"/>
                <a:gd name="T25" fmla="*/ 21 h 35"/>
                <a:gd name="T26" fmla="*/ 5 w 30"/>
                <a:gd name="T27" fmla="*/ 21 h 35"/>
                <a:gd name="T28" fmla="*/ 2 w 30"/>
                <a:gd name="T29" fmla="*/ 21 h 35"/>
                <a:gd name="T30" fmla="*/ 0 w 30"/>
                <a:gd name="T31" fmla="*/ 20 h 35"/>
                <a:gd name="T32" fmla="*/ 0 w 30"/>
                <a:gd name="T33" fmla="*/ 27 h 35"/>
                <a:gd name="T34" fmla="*/ 0 w 30"/>
                <a:gd name="T35" fmla="*/ 27 h 35"/>
                <a:gd name="T36" fmla="*/ 0 w 30"/>
                <a:gd name="T37" fmla="*/ 27 h 35"/>
                <a:gd name="T38" fmla="*/ 5 w 30"/>
                <a:gd name="T39" fmla="*/ 35 h 35"/>
                <a:gd name="T40" fmla="*/ 5 w 30"/>
                <a:gd name="T41" fmla="*/ 35 h 35"/>
                <a:gd name="T42" fmla="*/ 16 w 30"/>
                <a:gd name="T43" fmla="*/ 26 h 35"/>
                <a:gd name="T44" fmla="*/ 28 w 30"/>
                <a:gd name="T45" fmla="*/ 12 h 35"/>
                <a:gd name="T46" fmla="*/ 28 w 30"/>
                <a:gd name="T47"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5">
                  <a:moveTo>
                    <a:pt x="28" y="12"/>
                  </a:moveTo>
                  <a:lnTo>
                    <a:pt x="28" y="12"/>
                  </a:lnTo>
                  <a:lnTo>
                    <a:pt x="30" y="7"/>
                  </a:lnTo>
                  <a:lnTo>
                    <a:pt x="30" y="1"/>
                  </a:lnTo>
                  <a:lnTo>
                    <a:pt x="30" y="1"/>
                  </a:lnTo>
                  <a:lnTo>
                    <a:pt x="26" y="0"/>
                  </a:lnTo>
                  <a:lnTo>
                    <a:pt x="26" y="0"/>
                  </a:lnTo>
                  <a:lnTo>
                    <a:pt x="26" y="0"/>
                  </a:lnTo>
                  <a:lnTo>
                    <a:pt x="26" y="0"/>
                  </a:lnTo>
                  <a:lnTo>
                    <a:pt x="25" y="4"/>
                  </a:lnTo>
                  <a:lnTo>
                    <a:pt x="22" y="7"/>
                  </a:lnTo>
                  <a:lnTo>
                    <a:pt x="16" y="14"/>
                  </a:lnTo>
                  <a:lnTo>
                    <a:pt x="5" y="21"/>
                  </a:lnTo>
                  <a:lnTo>
                    <a:pt x="5" y="21"/>
                  </a:lnTo>
                  <a:lnTo>
                    <a:pt x="2" y="21"/>
                  </a:lnTo>
                  <a:lnTo>
                    <a:pt x="0" y="20"/>
                  </a:lnTo>
                  <a:lnTo>
                    <a:pt x="0" y="27"/>
                  </a:lnTo>
                  <a:lnTo>
                    <a:pt x="0" y="27"/>
                  </a:lnTo>
                  <a:lnTo>
                    <a:pt x="0" y="27"/>
                  </a:lnTo>
                  <a:lnTo>
                    <a:pt x="5" y="35"/>
                  </a:lnTo>
                  <a:lnTo>
                    <a:pt x="5" y="35"/>
                  </a:lnTo>
                  <a:lnTo>
                    <a:pt x="16" y="26"/>
                  </a:lnTo>
                  <a:lnTo>
                    <a:pt x="28" y="12"/>
                  </a:lnTo>
                  <a:lnTo>
                    <a:pt x="2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pPr fontAlgn="base">
                <a:spcBef>
                  <a:spcPct val="0"/>
                </a:spcBef>
                <a:spcAft>
                  <a:spcPct val="0"/>
                </a:spcAft>
                <a:defRPr/>
              </a:pPr>
              <a:endParaRPr lang="en-GB" sz="1050" kern="0" dirty="0">
                <a:solidFill>
                  <a:prstClr val="black"/>
                </a:solidFill>
                <a:latin typeface="Georgia"/>
                <a:cs typeface="Arial" charset="0"/>
                <a:sym typeface="Arial"/>
              </a:endParaRPr>
            </a:p>
          </p:txBody>
        </p:sp>
        <p:sp>
          <p:nvSpPr>
            <p:cNvPr id="103" name="Freeform 102"/>
            <p:cNvSpPr>
              <a:spLocks noEditPoints="1"/>
            </p:cNvSpPr>
            <p:nvPr/>
          </p:nvSpPr>
          <p:spPr bwMode="auto">
            <a:xfrm>
              <a:off x="7240588" y="2328863"/>
              <a:ext cx="360363" cy="371475"/>
            </a:xfrm>
            <a:custGeom>
              <a:avLst/>
              <a:gdLst>
                <a:gd name="T0" fmla="*/ 225 w 227"/>
                <a:gd name="T1" fmla="*/ 123 h 234"/>
                <a:gd name="T2" fmla="*/ 216 w 227"/>
                <a:gd name="T3" fmla="*/ 114 h 234"/>
                <a:gd name="T4" fmla="*/ 193 w 227"/>
                <a:gd name="T5" fmla="*/ 129 h 234"/>
                <a:gd name="T6" fmla="*/ 156 w 227"/>
                <a:gd name="T7" fmla="*/ 158 h 234"/>
                <a:gd name="T8" fmla="*/ 131 w 227"/>
                <a:gd name="T9" fmla="*/ 178 h 234"/>
                <a:gd name="T10" fmla="*/ 120 w 227"/>
                <a:gd name="T11" fmla="*/ 171 h 234"/>
                <a:gd name="T12" fmla="*/ 117 w 227"/>
                <a:gd name="T13" fmla="*/ 168 h 234"/>
                <a:gd name="T14" fmla="*/ 110 w 227"/>
                <a:gd name="T15" fmla="*/ 154 h 234"/>
                <a:gd name="T16" fmla="*/ 99 w 227"/>
                <a:gd name="T17" fmla="*/ 158 h 234"/>
                <a:gd name="T18" fmla="*/ 91 w 227"/>
                <a:gd name="T19" fmla="*/ 169 h 234"/>
                <a:gd name="T20" fmla="*/ 86 w 227"/>
                <a:gd name="T21" fmla="*/ 172 h 234"/>
                <a:gd name="T22" fmla="*/ 76 w 227"/>
                <a:gd name="T23" fmla="*/ 178 h 234"/>
                <a:gd name="T24" fmla="*/ 130 w 227"/>
                <a:gd name="T25" fmla="*/ 231 h 234"/>
                <a:gd name="T26" fmla="*/ 134 w 227"/>
                <a:gd name="T27" fmla="*/ 232 h 234"/>
                <a:gd name="T28" fmla="*/ 140 w 227"/>
                <a:gd name="T29" fmla="*/ 232 h 234"/>
                <a:gd name="T30" fmla="*/ 144 w 227"/>
                <a:gd name="T31" fmla="*/ 229 h 234"/>
                <a:gd name="T32" fmla="*/ 225 w 227"/>
                <a:gd name="T33" fmla="*/ 131 h 234"/>
                <a:gd name="T34" fmla="*/ 227 w 227"/>
                <a:gd name="T35" fmla="*/ 126 h 234"/>
                <a:gd name="T36" fmla="*/ 225 w 227"/>
                <a:gd name="T37" fmla="*/ 123 h 234"/>
                <a:gd name="T38" fmla="*/ 49 w 227"/>
                <a:gd name="T39" fmla="*/ 132 h 234"/>
                <a:gd name="T40" fmla="*/ 40 w 227"/>
                <a:gd name="T41" fmla="*/ 134 h 234"/>
                <a:gd name="T42" fmla="*/ 33 w 227"/>
                <a:gd name="T43" fmla="*/ 135 h 234"/>
                <a:gd name="T44" fmla="*/ 40 w 227"/>
                <a:gd name="T45" fmla="*/ 144 h 234"/>
                <a:gd name="T46" fmla="*/ 43 w 227"/>
                <a:gd name="T47" fmla="*/ 143 h 234"/>
                <a:gd name="T48" fmla="*/ 49 w 227"/>
                <a:gd name="T49" fmla="*/ 135 h 234"/>
                <a:gd name="T50" fmla="*/ 51 w 227"/>
                <a:gd name="T51" fmla="*/ 134 h 234"/>
                <a:gd name="T52" fmla="*/ 49 w 227"/>
                <a:gd name="T53" fmla="*/ 132 h 234"/>
                <a:gd name="T54" fmla="*/ 99 w 227"/>
                <a:gd name="T55" fmla="*/ 118 h 234"/>
                <a:gd name="T56" fmla="*/ 144 w 227"/>
                <a:gd name="T57" fmla="*/ 95 h 234"/>
                <a:gd name="T58" fmla="*/ 151 w 227"/>
                <a:gd name="T59" fmla="*/ 89 h 234"/>
                <a:gd name="T60" fmla="*/ 171 w 227"/>
                <a:gd name="T61" fmla="*/ 70 h 234"/>
                <a:gd name="T62" fmla="*/ 105 w 227"/>
                <a:gd name="T63" fmla="*/ 6 h 234"/>
                <a:gd name="T64" fmla="*/ 100 w 227"/>
                <a:gd name="T65" fmla="*/ 1 h 234"/>
                <a:gd name="T66" fmla="*/ 94 w 227"/>
                <a:gd name="T67" fmla="*/ 0 h 234"/>
                <a:gd name="T68" fmla="*/ 91 w 227"/>
                <a:gd name="T69" fmla="*/ 3 h 234"/>
                <a:gd name="T70" fmla="*/ 5 w 227"/>
                <a:gd name="T71" fmla="*/ 98 h 234"/>
                <a:gd name="T72" fmla="*/ 0 w 227"/>
                <a:gd name="T73" fmla="*/ 106 h 234"/>
                <a:gd name="T74" fmla="*/ 3 w 227"/>
                <a:gd name="T75" fmla="*/ 111 h 234"/>
                <a:gd name="T76" fmla="*/ 23 w 227"/>
                <a:gd name="T77" fmla="*/ 131 h 234"/>
                <a:gd name="T78" fmla="*/ 23 w 227"/>
                <a:gd name="T79" fmla="*/ 129 h 234"/>
                <a:gd name="T80" fmla="*/ 28 w 227"/>
                <a:gd name="T81" fmla="*/ 124 h 234"/>
                <a:gd name="T82" fmla="*/ 36 w 227"/>
                <a:gd name="T83" fmla="*/ 121 h 234"/>
                <a:gd name="T84" fmla="*/ 39 w 227"/>
                <a:gd name="T85" fmla="*/ 120 h 234"/>
                <a:gd name="T86" fmla="*/ 43 w 227"/>
                <a:gd name="T87" fmla="*/ 120 h 234"/>
                <a:gd name="T88" fmla="*/ 57 w 227"/>
                <a:gd name="T89" fmla="*/ 117 h 234"/>
                <a:gd name="T90" fmla="*/ 62 w 227"/>
                <a:gd name="T91" fmla="*/ 117 h 234"/>
                <a:gd name="T92" fmla="*/ 83 w 227"/>
                <a:gd name="T93" fmla="*/ 121 h 234"/>
                <a:gd name="T94" fmla="*/ 88 w 227"/>
                <a:gd name="T95" fmla="*/ 123 h 234"/>
                <a:gd name="T96" fmla="*/ 99 w 227"/>
                <a:gd name="T97" fmla="*/ 11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 h="234">
                  <a:moveTo>
                    <a:pt x="225" y="123"/>
                  </a:moveTo>
                  <a:lnTo>
                    <a:pt x="225" y="123"/>
                  </a:lnTo>
                  <a:lnTo>
                    <a:pt x="216" y="114"/>
                  </a:lnTo>
                  <a:lnTo>
                    <a:pt x="216" y="114"/>
                  </a:lnTo>
                  <a:lnTo>
                    <a:pt x="211" y="117"/>
                  </a:lnTo>
                  <a:lnTo>
                    <a:pt x="193" y="129"/>
                  </a:lnTo>
                  <a:lnTo>
                    <a:pt x="193" y="129"/>
                  </a:lnTo>
                  <a:lnTo>
                    <a:pt x="156" y="158"/>
                  </a:lnTo>
                  <a:lnTo>
                    <a:pt x="131" y="178"/>
                  </a:lnTo>
                  <a:lnTo>
                    <a:pt x="131" y="178"/>
                  </a:lnTo>
                  <a:lnTo>
                    <a:pt x="125" y="175"/>
                  </a:lnTo>
                  <a:lnTo>
                    <a:pt x="120" y="171"/>
                  </a:lnTo>
                  <a:lnTo>
                    <a:pt x="117" y="168"/>
                  </a:lnTo>
                  <a:lnTo>
                    <a:pt x="117" y="168"/>
                  </a:lnTo>
                  <a:lnTo>
                    <a:pt x="110" y="154"/>
                  </a:lnTo>
                  <a:lnTo>
                    <a:pt x="110" y="154"/>
                  </a:lnTo>
                  <a:lnTo>
                    <a:pt x="103" y="155"/>
                  </a:lnTo>
                  <a:lnTo>
                    <a:pt x="99" y="158"/>
                  </a:lnTo>
                  <a:lnTo>
                    <a:pt x="94" y="163"/>
                  </a:lnTo>
                  <a:lnTo>
                    <a:pt x="91" y="169"/>
                  </a:lnTo>
                  <a:lnTo>
                    <a:pt x="91" y="169"/>
                  </a:lnTo>
                  <a:lnTo>
                    <a:pt x="86" y="172"/>
                  </a:lnTo>
                  <a:lnTo>
                    <a:pt x="82" y="175"/>
                  </a:lnTo>
                  <a:lnTo>
                    <a:pt x="76" y="178"/>
                  </a:lnTo>
                  <a:lnTo>
                    <a:pt x="76" y="178"/>
                  </a:lnTo>
                  <a:lnTo>
                    <a:pt x="130" y="231"/>
                  </a:lnTo>
                  <a:lnTo>
                    <a:pt x="130" y="231"/>
                  </a:lnTo>
                  <a:lnTo>
                    <a:pt x="134" y="232"/>
                  </a:lnTo>
                  <a:lnTo>
                    <a:pt x="137" y="234"/>
                  </a:lnTo>
                  <a:lnTo>
                    <a:pt x="140" y="232"/>
                  </a:lnTo>
                  <a:lnTo>
                    <a:pt x="144" y="229"/>
                  </a:lnTo>
                  <a:lnTo>
                    <a:pt x="144" y="229"/>
                  </a:lnTo>
                  <a:lnTo>
                    <a:pt x="225" y="131"/>
                  </a:lnTo>
                  <a:lnTo>
                    <a:pt x="225" y="131"/>
                  </a:lnTo>
                  <a:lnTo>
                    <a:pt x="227" y="128"/>
                  </a:lnTo>
                  <a:lnTo>
                    <a:pt x="227" y="126"/>
                  </a:lnTo>
                  <a:lnTo>
                    <a:pt x="225" y="123"/>
                  </a:lnTo>
                  <a:lnTo>
                    <a:pt x="225" y="123"/>
                  </a:lnTo>
                  <a:close/>
                  <a:moveTo>
                    <a:pt x="49" y="132"/>
                  </a:moveTo>
                  <a:lnTo>
                    <a:pt x="49" y="132"/>
                  </a:lnTo>
                  <a:lnTo>
                    <a:pt x="46" y="132"/>
                  </a:lnTo>
                  <a:lnTo>
                    <a:pt x="40" y="134"/>
                  </a:lnTo>
                  <a:lnTo>
                    <a:pt x="40" y="134"/>
                  </a:lnTo>
                  <a:lnTo>
                    <a:pt x="33" y="135"/>
                  </a:lnTo>
                  <a:lnTo>
                    <a:pt x="31" y="137"/>
                  </a:lnTo>
                  <a:lnTo>
                    <a:pt x="40" y="144"/>
                  </a:lnTo>
                  <a:lnTo>
                    <a:pt x="40" y="144"/>
                  </a:lnTo>
                  <a:lnTo>
                    <a:pt x="43" y="143"/>
                  </a:lnTo>
                  <a:lnTo>
                    <a:pt x="45" y="141"/>
                  </a:lnTo>
                  <a:lnTo>
                    <a:pt x="49" y="135"/>
                  </a:lnTo>
                  <a:lnTo>
                    <a:pt x="49" y="135"/>
                  </a:lnTo>
                  <a:lnTo>
                    <a:pt x="51" y="134"/>
                  </a:lnTo>
                  <a:lnTo>
                    <a:pt x="49" y="132"/>
                  </a:lnTo>
                  <a:lnTo>
                    <a:pt x="49" y="132"/>
                  </a:lnTo>
                  <a:close/>
                  <a:moveTo>
                    <a:pt x="99" y="118"/>
                  </a:moveTo>
                  <a:lnTo>
                    <a:pt x="99" y="118"/>
                  </a:lnTo>
                  <a:lnTo>
                    <a:pt x="120" y="107"/>
                  </a:lnTo>
                  <a:lnTo>
                    <a:pt x="144" y="95"/>
                  </a:lnTo>
                  <a:lnTo>
                    <a:pt x="144" y="95"/>
                  </a:lnTo>
                  <a:lnTo>
                    <a:pt x="151" y="89"/>
                  </a:lnTo>
                  <a:lnTo>
                    <a:pt x="160" y="81"/>
                  </a:lnTo>
                  <a:lnTo>
                    <a:pt x="171" y="70"/>
                  </a:lnTo>
                  <a:lnTo>
                    <a:pt x="171" y="70"/>
                  </a:lnTo>
                  <a:lnTo>
                    <a:pt x="105" y="6"/>
                  </a:lnTo>
                  <a:lnTo>
                    <a:pt x="105" y="6"/>
                  </a:lnTo>
                  <a:lnTo>
                    <a:pt x="100" y="1"/>
                  </a:lnTo>
                  <a:lnTo>
                    <a:pt x="97" y="0"/>
                  </a:lnTo>
                  <a:lnTo>
                    <a:pt x="94" y="0"/>
                  </a:lnTo>
                  <a:lnTo>
                    <a:pt x="91" y="3"/>
                  </a:lnTo>
                  <a:lnTo>
                    <a:pt x="91" y="3"/>
                  </a:lnTo>
                  <a:lnTo>
                    <a:pt x="5" y="98"/>
                  </a:lnTo>
                  <a:lnTo>
                    <a:pt x="5" y="98"/>
                  </a:lnTo>
                  <a:lnTo>
                    <a:pt x="2" y="103"/>
                  </a:lnTo>
                  <a:lnTo>
                    <a:pt x="0" y="106"/>
                  </a:lnTo>
                  <a:lnTo>
                    <a:pt x="2" y="107"/>
                  </a:lnTo>
                  <a:lnTo>
                    <a:pt x="3" y="111"/>
                  </a:lnTo>
                  <a:lnTo>
                    <a:pt x="3" y="111"/>
                  </a:lnTo>
                  <a:lnTo>
                    <a:pt x="23" y="131"/>
                  </a:lnTo>
                  <a:lnTo>
                    <a:pt x="23" y="131"/>
                  </a:lnTo>
                  <a:lnTo>
                    <a:pt x="23" y="129"/>
                  </a:lnTo>
                  <a:lnTo>
                    <a:pt x="25" y="126"/>
                  </a:lnTo>
                  <a:lnTo>
                    <a:pt x="28" y="124"/>
                  </a:lnTo>
                  <a:lnTo>
                    <a:pt x="28" y="124"/>
                  </a:lnTo>
                  <a:lnTo>
                    <a:pt x="36" y="121"/>
                  </a:lnTo>
                  <a:lnTo>
                    <a:pt x="36" y="121"/>
                  </a:lnTo>
                  <a:lnTo>
                    <a:pt x="39" y="120"/>
                  </a:lnTo>
                  <a:lnTo>
                    <a:pt x="43" y="120"/>
                  </a:lnTo>
                  <a:lnTo>
                    <a:pt x="43" y="120"/>
                  </a:lnTo>
                  <a:lnTo>
                    <a:pt x="49" y="120"/>
                  </a:lnTo>
                  <a:lnTo>
                    <a:pt x="57" y="117"/>
                  </a:lnTo>
                  <a:lnTo>
                    <a:pt x="57" y="117"/>
                  </a:lnTo>
                  <a:lnTo>
                    <a:pt x="62" y="117"/>
                  </a:lnTo>
                  <a:lnTo>
                    <a:pt x="70" y="118"/>
                  </a:lnTo>
                  <a:lnTo>
                    <a:pt x="83" y="121"/>
                  </a:lnTo>
                  <a:lnTo>
                    <a:pt x="83" y="121"/>
                  </a:lnTo>
                  <a:lnTo>
                    <a:pt x="88" y="123"/>
                  </a:lnTo>
                  <a:lnTo>
                    <a:pt x="91" y="121"/>
                  </a:lnTo>
                  <a:lnTo>
                    <a:pt x="99" y="118"/>
                  </a:lnTo>
                  <a:lnTo>
                    <a:pt x="99" y="11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pPr fontAlgn="base">
                <a:spcBef>
                  <a:spcPct val="0"/>
                </a:spcBef>
                <a:spcAft>
                  <a:spcPct val="0"/>
                </a:spcAft>
                <a:defRPr/>
              </a:pPr>
              <a:endParaRPr lang="en-GB" sz="1050" kern="0" dirty="0">
                <a:solidFill>
                  <a:prstClr val="black"/>
                </a:solidFill>
                <a:latin typeface="Georgia"/>
                <a:cs typeface="Arial" charset="0"/>
                <a:sym typeface="Arial"/>
              </a:endParaRPr>
            </a:p>
          </p:txBody>
        </p:sp>
        <p:sp>
          <p:nvSpPr>
            <p:cNvPr id="104" name="Freeform 103"/>
            <p:cNvSpPr>
              <a:spLocks/>
            </p:cNvSpPr>
            <p:nvPr/>
          </p:nvSpPr>
          <p:spPr bwMode="auto">
            <a:xfrm>
              <a:off x="7410451" y="2541588"/>
              <a:ext cx="19050" cy="36512"/>
            </a:xfrm>
            <a:custGeom>
              <a:avLst/>
              <a:gdLst>
                <a:gd name="T0" fmla="*/ 7 w 12"/>
                <a:gd name="T1" fmla="*/ 23 h 23"/>
                <a:gd name="T2" fmla="*/ 7 w 12"/>
                <a:gd name="T3" fmla="*/ 23 h 23"/>
                <a:gd name="T4" fmla="*/ 4 w 12"/>
                <a:gd name="T5" fmla="*/ 18 h 23"/>
                <a:gd name="T6" fmla="*/ 1 w 12"/>
                <a:gd name="T7" fmla="*/ 7 h 23"/>
                <a:gd name="T8" fmla="*/ 1 w 12"/>
                <a:gd name="T9" fmla="*/ 7 h 23"/>
                <a:gd name="T10" fmla="*/ 0 w 12"/>
                <a:gd name="T11" fmla="*/ 0 h 23"/>
                <a:gd name="T12" fmla="*/ 12 w 12"/>
                <a:gd name="T13" fmla="*/ 21 h 23"/>
                <a:gd name="T14" fmla="*/ 12 w 12"/>
                <a:gd name="T15" fmla="*/ 21 h 23"/>
                <a:gd name="T16" fmla="*/ 7 w 12"/>
                <a:gd name="T17" fmla="*/ 23 h 23"/>
                <a:gd name="T18" fmla="*/ 7 w 12"/>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3">
                  <a:moveTo>
                    <a:pt x="7" y="23"/>
                  </a:moveTo>
                  <a:lnTo>
                    <a:pt x="7" y="23"/>
                  </a:lnTo>
                  <a:lnTo>
                    <a:pt x="4" y="18"/>
                  </a:lnTo>
                  <a:lnTo>
                    <a:pt x="1" y="7"/>
                  </a:lnTo>
                  <a:lnTo>
                    <a:pt x="1" y="7"/>
                  </a:lnTo>
                  <a:lnTo>
                    <a:pt x="0" y="0"/>
                  </a:lnTo>
                  <a:lnTo>
                    <a:pt x="12" y="21"/>
                  </a:lnTo>
                  <a:lnTo>
                    <a:pt x="12" y="21"/>
                  </a:lnTo>
                  <a:lnTo>
                    <a:pt x="7" y="23"/>
                  </a:lnTo>
                  <a:lnTo>
                    <a:pt x="7"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1" tIns="40330" rIns="80661" bIns="40330" numCol="1" anchor="t" anchorCtr="0" compatLnSpc="1">
              <a:prstTxWarp prst="textNoShape">
                <a:avLst/>
              </a:prstTxWarp>
            </a:bodyPr>
            <a:lstStyle/>
            <a:p>
              <a:pPr fontAlgn="base">
                <a:spcBef>
                  <a:spcPct val="0"/>
                </a:spcBef>
                <a:spcAft>
                  <a:spcPct val="0"/>
                </a:spcAft>
                <a:defRPr/>
              </a:pPr>
              <a:endParaRPr lang="en-GB" sz="1050" kern="0" dirty="0">
                <a:solidFill>
                  <a:prstClr val="black"/>
                </a:solidFill>
                <a:latin typeface="Georgia"/>
                <a:cs typeface="Arial" charset="0"/>
                <a:sym typeface="Arial"/>
              </a:endParaRPr>
            </a:p>
          </p:txBody>
        </p:sp>
      </p:grpSp>
      <p:sp>
        <p:nvSpPr>
          <p:cNvPr id="108" name="Rectangle 66"/>
          <p:cNvSpPr/>
          <p:nvPr/>
        </p:nvSpPr>
        <p:spPr>
          <a:xfrm>
            <a:off x="3851397" y="2444213"/>
            <a:ext cx="2075366" cy="3069878"/>
          </a:xfrm>
          <a:prstGeom prst="chevron">
            <a:avLst>
              <a:gd name="adj" fmla="val 14333"/>
            </a:avLst>
          </a:prstGeom>
          <a:solidFill>
            <a:schemeClr val="bg1">
              <a:lumMod val="85000"/>
              <a:alpha val="4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35991" rIns="71981" bIns="35991" rtlCol="0" anchor="ctr"/>
          <a:lstStyle/>
          <a:p>
            <a:pPr>
              <a:spcAft>
                <a:spcPts val="529"/>
              </a:spcAft>
            </a:pPr>
            <a:r>
              <a:rPr lang="en-GB" sz="1050" dirty="0">
                <a:solidFill>
                  <a:schemeClr val="tx1">
                    <a:lumMod val="75000"/>
                    <a:lumOff val="25000"/>
                  </a:schemeClr>
                </a:solidFill>
                <a:latin typeface="Georgia"/>
                <a:cs typeface="Arial" panose="020B0604020202020204" pitchFamily="34" charset="0"/>
              </a:rPr>
              <a:t>Strongest churn trigger categories</a:t>
            </a:r>
          </a:p>
          <a:p>
            <a:pPr marL="108000" indent="-108000">
              <a:spcAft>
                <a:spcPts val="529"/>
              </a:spcAft>
              <a:buFont typeface="Arial" panose="020B0604020202020204" pitchFamily="34" charset="0"/>
              <a:buChar char="•"/>
            </a:pPr>
            <a:r>
              <a:rPr lang="en-GB" sz="1050" dirty="0">
                <a:solidFill>
                  <a:schemeClr val="tx1">
                    <a:lumMod val="75000"/>
                    <a:lumOff val="25000"/>
                  </a:schemeClr>
                </a:solidFill>
                <a:latin typeface="Georgia"/>
                <a:cs typeface="Arial" panose="020B0604020202020204" pitchFamily="34" charset="0"/>
              </a:rPr>
              <a:t>Money transfer on credit account</a:t>
            </a:r>
          </a:p>
          <a:p>
            <a:pPr marL="108000" indent="-108000">
              <a:spcAft>
                <a:spcPts val="529"/>
              </a:spcAft>
              <a:buFont typeface="Arial" panose="020B0604020202020204" pitchFamily="34" charset="0"/>
              <a:buChar char="•"/>
            </a:pPr>
            <a:r>
              <a:rPr lang="en-GB" sz="1050" dirty="0">
                <a:solidFill>
                  <a:schemeClr val="tx1">
                    <a:lumMod val="75000"/>
                    <a:lumOff val="25000"/>
                  </a:schemeClr>
                </a:solidFill>
                <a:latin typeface="Georgia"/>
                <a:cs typeface="Arial" panose="020B0604020202020204" pitchFamily="34" charset="0"/>
              </a:rPr>
              <a:t>Regular overpayment</a:t>
            </a:r>
          </a:p>
          <a:p>
            <a:pPr marL="108000" indent="-108000">
              <a:spcAft>
                <a:spcPts val="529"/>
              </a:spcAft>
              <a:buFont typeface="Arial" panose="020B0604020202020204" pitchFamily="34" charset="0"/>
              <a:buChar char="•"/>
            </a:pPr>
            <a:r>
              <a:rPr lang="en-GB" sz="1050" dirty="0">
                <a:solidFill>
                  <a:schemeClr val="tx1">
                    <a:lumMod val="75000"/>
                    <a:lumOff val="25000"/>
                  </a:schemeClr>
                </a:solidFill>
                <a:latin typeface="Georgia"/>
                <a:cs typeface="Arial" panose="020B0604020202020204" pitchFamily="34" charset="0"/>
              </a:rPr>
              <a:t>Early repayment</a:t>
            </a:r>
          </a:p>
          <a:p>
            <a:pPr marL="108000" indent="-108000">
              <a:spcAft>
                <a:spcPts val="529"/>
              </a:spcAft>
              <a:buFont typeface="Arial" panose="020B0604020202020204" pitchFamily="34" charset="0"/>
              <a:buChar char="•"/>
            </a:pPr>
            <a:r>
              <a:rPr lang="en-GB" sz="1050" dirty="0">
                <a:solidFill>
                  <a:schemeClr val="tx1">
                    <a:lumMod val="75000"/>
                    <a:lumOff val="25000"/>
                  </a:schemeClr>
                </a:solidFill>
                <a:latin typeface="Georgia"/>
                <a:cs typeface="Arial" panose="020B0604020202020204" pitchFamily="34" charset="0"/>
              </a:rPr>
              <a:t>Early repayment application</a:t>
            </a:r>
          </a:p>
          <a:p>
            <a:pPr marL="108000" indent="-108000">
              <a:spcAft>
                <a:spcPts val="529"/>
              </a:spcAft>
              <a:buFont typeface="Arial" panose="020B0604020202020204" pitchFamily="34" charset="0"/>
              <a:buChar char="•"/>
            </a:pPr>
            <a:r>
              <a:rPr lang="en-GB" sz="1050" dirty="0">
                <a:solidFill>
                  <a:schemeClr val="tx1">
                    <a:lumMod val="75000"/>
                    <a:lumOff val="25000"/>
                  </a:schemeClr>
                </a:solidFill>
                <a:latin typeface="Georgia"/>
                <a:cs typeface="Arial" panose="020B0604020202020204" pitchFamily="34" charset="0"/>
              </a:rPr>
              <a:t>Loan Maturity</a:t>
            </a:r>
          </a:p>
          <a:p>
            <a:pPr marL="108000" indent="-108000">
              <a:spcAft>
                <a:spcPts val="529"/>
              </a:spcAft>
              <a:buFont typeface="Arial" panose="020B0604020202020204" pitchFamily="34" charset="0"/>
              <a:buChar char="•"/>
            </a:pPr>
            <a:r>
              <a:rPr lang="en-GB" sz="1050" dirty="0">
                <a:solidFill>
                  <a:schemeClr val="tx1">
                    <a:lumMod val="75000"/>
                    <a:lumOff val="25000"/>
                  </a:schemeClr>
                </a:solidFill>
                <a:latin typeface="Georgia"/>
                <a:cs typeface="Arial" panose="020B0604020202020204" pitchFamily="34" charset="0"/>
              </a:rPr>
              <a:t>Request for current balance/’loan opinion’</a:t>
            </a:r>
          </a:p>
        </p:txBody>
      </p:sp>
      <p:sp>
        <p:nvSpPr>
          <p:cNvPr id="110" name="Freeform 109"/>
          <p:cNvSpPr/>
          <p:nvPr/>
        </p:nvSpPr>
        <p:spPr bwMode="ltGray">
          <a:xfrm rot="16200000" flipV="1">
            <a:off x="925361" y="3938083"/>
            <a:ext cx="1400175" cy="1139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0 w 1060704"/>
              <a:gd name="connsiteY0" fmla="*/ 914400 h 1005840"/>
              <a:gd name="connsiteX1" fmla="*/ 530352 w 1060704"/>
              <a:gd name="connsiteY1" fmla="*/ 0 h 1005840"/>
              <a:gd name="connsiteX2" fmla="*/ 1060704 w 1060704"/>
              <a:gd name="connsiteY2" fmla="*/ 914400 h 1005840"/>
              <a:gd name="connsiteX3" fmla="*/ 91440 w 1060704"/>
              <a:gd name="connsiteY3" fmla="*/ 1005840 h 1005840"/>
              <a:gd name="connsiteX0" fmla="*/ 0 w 1060704"/>
              <a:gd name="connsiteY0" fmla="*/ 914400 h 914400"/>
              <a:gd name="connsiteX1" fmla="*/ 530352 w 1060704"/>
              <a:gd name="connsiteY1" fmla="*/ 0 h 914400"/>
              <a:gd name="connsiteX2" fmla="*/ 1060704 w 1060704"/>
              <a:gd name="connsiteY2" fmla="*/ 914400 h 914400"/>
            </a:gdLst>
            <a:ahLst/>
            <a:cxnLst>
              <a:cxn ang="0">
                <a:pos x="connsiteX0" y="connsiteY0"/>
              </a:cxn>
              <a:cxn ang="0">
                <a:pos x="connsiteX1" y="connsiteY1"/>
              </a:cxn>
              <a:cxn ang="0">
                <a:pos x="connsiteX2" y="connsiteY2"/>
              </a:cxn>
            </a:cxnLst>
            <a:rect l="l" t="t" r="r" b="b"/>
            <a:pathLst>
              <a:path w="1060704" h="914400">
                <a:moveTo>
                  <a:pt x="0" y="914400"/>
                </a:moveTo>
                <a:lnTo>
                  <a:pt x="530352" y="0"/>
                </a:lnTo>
                <a:lnTo>
                  <a:pt x="1060704" y="914400"/>
                </a:lnTo>
              </a:path>
            </a:pathLst>
          </a:custGeom>
          <a:solidFill>
            <a:schemeClr val="bg1">
              <a:lumMod val="85000"/>
            </a:schemeClr>
          </a:soli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799" dirty="0">
              <a:solidFill>
                <a:srgbClr val="FFFFFF"/>
              </a:solidFill>
              <a:latin typeface="Georgia" pitchFamily="18" charset="0"/>
            </a:endParaRPr>
          </a:p>
        </p:txBody>
      </p:sp>
      <p:grpSp>
        <p:nvGrpSpPr>
          <p:cNvPr id="109" name="Group 108"/>
          <p:cNvGrpSpPr/>
          <p:nvPr/>
        </p:nvGrpSpPr>
        <p:grpSpPr>
          <a:xfrm>
            <a:off x="11065432" y="131145"/>
            <a:ext cx="415367" cy="415367"/>
            <a:chOff x="11011448" y="77161"/>
            <a:chExt cx="469352" cy="469352"/>
          </a:xfrm>
        </p:grpSpPr>
        <p:sp>
          <p:nvSpPr>
            <p:cNvPr id="112" name="Rectangle 111"/>
            <p:cNvSpPr/>
            <p:nvPr/>
          </p:nvSpPr>
          <p:spPr bwMode="ltGray">
            <a:xfrm>
              <a:off x="11011448" y="77161"/>
              <a:ext cx="469352" cy="469352"/>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smtClean="0">
                <a:solidFill>
                  <a:srgbClr val="FFFFFF"/>
                </a:solidFill>
                <a:latin typeface="Georgia" pitchFamily="18" charset="0"/>
              </a:endParaRPr>
            </a:p>
          </p:txBody>
        </p:sp>
        <p:grpSp>
          <p:nvGrpSpPr>
            <p:cNvPr id="113" name="Group 112"/>
            <p:cNvGrpSpPr/>
            <p:nvPr/>
          </p:nvGrpSpPr>
          <p:grpSpPr>
            <a:xfrm>
              <a:off x="11088957" y="156986"/>
              <a:ext cx="314335" cy="309703"/>
              <a:chOff x="9354798" y="4126923"/>
              <a:chExt cx="1112034" cy="1095646"/>
            </a:xfrm>
            <a:solidFill>
              <a:schemeClr val="bg1"/>
            </a:solidFill>
          </p:grpSpPr>
          <p:sp>
            <p:nvSpPr>
              <p:cNvPr id="114" name="Freeform 214"/>
              <p:cNvSpPr>
                <a:spLocks/>
              </p:cNvSpPr>
              <p:nvPr/>
            </p:nvSpPr>
            <p:spPr bwMode="auto">
              <a:xfrm>
                <a:off x="9354798" y="4814354"/>
                <a:ext cx="1112034" cy="408215"/>
              </a:xfrm>
              <a:custGeom>
                <a:avLst/>
                <a:gdLst>
                  <a:gd name="T0" fmla="*/ 0 w 237"/>
                  <a:gd name="T1" fmla="*/ 39 h 87"/>
                  <a:gd name="T2" fmla="*/ 3 w 237"/>
                  <a:gd name="T3" fmla="*/ 51 h 87"/>
                  <a:gd name="T4" fmla="*/ 14 w 237"/>
                  <a:gd name="T5" fmla="*/ 66 h 87"/>
                  <a:gd name="T6" fmla="*/ 40 w 237"/>
                  <a:gd name="T7" fmla="*/ 87 h 87"/>
                  <a:gd name="T8" fmla="*/ 44 w 237"/>
                  <a:gd name="T9" fmla="*/ 87 h 87"/>
                  <a:gd name="T10" fmla="*/ 53 w 237"/>
                  <a:gd name="T11" fmla="*/ 86 h 87"/>
                  <a:gd name="T12" fmla="*/ 63 w 237"/>
                  <a:gd name="T13" fmla="*/ 83 h 87"/>
                  <a:gd name="T14" fmla="*/ 105 w 237"/>
                  <a:gd name="T15" fmla="*/ 84 h 87"/>
                  <a:gd name="T16" fmla="*/ 151 w 237"/>
                  <a:gd name="T17" fmla="*/ 82 h 87"/>
                  <a:gd name="T18" fmla="*/ 161 w 237"/>
                  <a:gd name="T19" fmla="*/ 80 h 87"/>
                  <a:gd name="T20" fmla="*/ 181 w 237"/>
                  <a:gd name="T21" fmla="*/ 67 h 87"/>
                  <a:gd name="T22" fmla="*/ 218 w 237"/>
                  <a:gd name="T23" fmla="*/ 36 h 87"/>
                  <a:gd name="T24" fmla="*/ 234 w 237"/>
                  <a:gd name="T25" fmla="*/ 16 h 87"/>
                  <a:gd name="T26" fmla="*/ 237 w 237"/>
                  <a:gd name="T27" fmla="*/ 10 h 87"/>
                  <a:gd name="T28" fmla="*/ 234 w 237"/>
                  <a:gd name="T29" fmla="*/ 1 h 87"/>
                  <a:gd name="T30" fmla="*/ 228 w 237"/>
                  <a:gd name="T31" fmla="*/ 0 h 87"/>
                  <a:gd name="T32" fmla="*/ 217 w 237"/>
                  <a:gd name="T33" fmla="*/ 4 h 87"/>
                  <a:gd name="T34" fmla="*/ 208 w 237"/>
                  <a:gd name="T35" fmla="*/ 11 h 87"/>
                  <a:gd name="T36" fmla="*/ 181 w 237"/>
                  <a:gd name="T37" fmla="*/ 37 h 87"/>
                  <a:gd name="T38" fmla="*/ 171 w 237"/>
                  <a:gd name="T39" fmla="*/ 43 h 87"/>
                  <a:gd name="T40" fmla="*/ 148 w 237"/>
                  <a:gd name="T41" fmla="*/ 51 h 87"/>
                  <a:gd name="T42" fmla="*/ 122 w 237"/>
                  <a:gd name="T43" fmla="*/ 51 h 87"/>
                  <a:gd name="T44" fmla="*/ 100 w 237"/>
                  <a:gd name="T45" fmla="*/ 43 h 87"/>
                  <a:gd name="T46" fmla="*/ 92 w 237"/>
                  <a:gd name="T47" fmla="*/ 33 h 87"/>
                  <a:gd name="T48" fmla="*/ 100 w 237"/>
                  <a:gd name="T49" fmla="*/ 34 h 87"/>
                  <a:gd name="T50" fmla="*/ 133 w 237"/>
                  <a:gd name="T51" fmla="*/ 34 h 87"/>
                  <a:gd name="T52" fmla="*/ 155 w 237"/>
                  <a:gd name="T53" fmla="*/ 30 h 87"/>
                  <a:gd name="T54" fmla="*/ 161 w 237"/>
                  <a:gd name="T55" fmla="*/ 26 h 87"/>
                  <a:gd name="T56" fmla="*/ 164 w 237"/>
                  <a:gd name="T57" fmla="*/ 20 h 87"/>
                  <a:gd name="T58" fmla="*/ 165 w 237"/>
                  <a:gd name="T59" fmla="*/ 11 h 87"/>
                  <a:gd name="T60" fmla="*/ 162 w 237"/>
                  <a:gd name="T61" fmla="*/ 5 h 87"/>
                  <a:gd name="T62" fmla="*/ 151 w 237"/>
                  <a:gd name="T63" fmla="*/ 4 h 87"/>
                  <a:gd name="T64" fmla="*/ 116 w 237"/>
                  <a:gd name="T65" fmla="*/ 5 h 87"/>
                  <a:gd name="T66" fmla="*/ 79 w 237"/>
                  <a:gd name="T67" fmla="*/ 4 h 87"/>
                  <a:gd name="T68" fmla="*/ 56 w 237"/>
                  <a:gd name="T69" fmla="*/ 1 h 87"/>
                  <a:gd name="T70" fmla="*/ 39 w 237"/>
                  <a:gd name="T71" fmla="*/ 1 h 87"/>
                  <a:gd name="T72" fmla="*/ 34 w 237"/>
                  <a:gd name="T73" fmla="*/ 3 h 87"/>
                  <a:gd name="T74" fmla="*/ 14 w 237"/>
                  <a:gd name="T75" fmla="*/ 16 h 87"/>
                  <a:gd name="T76" fmla="*/ 4 w 237"/>
                  <a:gd name="T77" fmla="*/ 27 h 87"/>
                  <a:gd name="T78" fmla="*/ 0 w 237"/>
                  <a:gd name="T79" fmla="*/ 3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7" h="87">
                    <a:moveTo>
                      <a:pt x="0" y="39"/>
                    </a:moveTo>
                    <a:lnTo>
                      <a:pt x="0" y="39"/>
                    </a:lnTo>
                    <a:lnTo>
                      <a:pt x="0" y="44"/>
                    </a:lnTo>
                    <a:lnTo>
                      <a:pt x="3" y="51"/>
                    </a:lnTo>
                    <a:lnTo>
                      <a:pt x="8" y="60"/>
                    </a:lnTo>
                    <a:lnTo>
                      <a:pt x="14" y="66"/>
                    </a:lnTo>
                    <a:lnTo>
                      <a:pt x="29" y="79"/>
                    </a:lnTo>
                    <a:lnTo>
                      <a:pt x="40" y="87"/>
                    </a:lnTo>
                    <a:lnTo>
                      <a:pt x="40" y="87"/>
                    </a:lnTo>
                    <a:lnTo>
                      <a:pt x="44" y="87"/>
                    </a:lnTo>
                    <a:lnTo>
                      <a:pt x="47" y="87"/>
                    </a:lnTo>
                    <a:lnTo>
                      <a:pt x="53" y="86"/>
                    </a:lnTo>
                    <a:lnTo>
                      <a:pt x="57" y="83"/>
                    </a:lnTo>
                    <a:lnTo>
                      <a:pt x="63" y="83"/>
                    </a:lnTo>
                    <a:lnTo>
                      <a:pt x="63" y="83"/>
                    </a:lnTo>
                    <a:lnTo>
                      <a:pt x="105" y="84"/>
                    </a:lnTo>
                    <a:lnTo>
                      <a:pt x="138" y="83"/>
                    </a:lnTo>
                    <a:lnTo>
                      <a:pt x="151" y="82"/>
                    </a:lnTo>
                    <a:lnTo>
                      <a:pt x="161" y="80"/>
                    </a:lnTo>
                    <a:lnTo>
                      <a:pt x="161" y="80"/>
                    </a:lnTo>
                    <a:lnTo>
                      <a:pt x="169" y="76"/>
                    </a:lnTo>
                    <a:lnTo>
                      <a:pt x="181" y="67"/>
                    </a:lnTo>
                    <a:lnTo>
                      <a:pt x="207" y="47"/>
                    </a:lnTo>
                    <a:lnTo>
                      <a:pt x="218" y="36"/>
                    </a:lnTo>
                    <a:lnTo>
                      <a:pt x="228" y="24"/>
                    </a:lnTo>
                    <a:lnTo>
                      <a:pt x="234" y="16"/>
                    </a:lnTo>
                    <a:lnTo>
                      <a:pt x="237" y="10"/>
                    </a:lnTo>
                    <a:lnTo>
                      <a:pt x="237" y="10"/>
                    </a:lnTo>
                    <a:lnTo>
                      <a:pt x="235" y="4"/>
                    </a:lnTo>
                    <a:lnTo>
                      <a:pt x="234" y="1"/>
                    </a:lnTo>
                    <a:lnTo>
                      <a:pt x="231" y="0"/>
                    </a:lnTo>
                    <a:lnTo>
                      <a:pt x="228" y="0"/>
                    </a:lnTo>
                    <a:lnTo>
                      <a:pt x="225" y="1"/>
                    </a:lnTo>
                    <a:lnTo>
                      <a:pt x="217" y="4"/>
                    </a:lnTo>
                    <a:lnTo>
                      <a:pt x="217" y="4"/>
                    </a:lnTo>
                    <a:lnTo>
                      <a:pt x="208" y="11"/>
                    </a:lnTo>
                    <a:lnTo>
                      <a:pt x="198" y="20"/>
                    </a:lnTo>
                    <a:lnTo>
                      <a:pt x="181" y="37"/>
                    </a:lnTo>
                    <a:lnTo>
                      <a:pt x="181" y="37"/>
                    </a:lnTo>
                    <a:lnTo>
                      <a:pt x="171" y="43"/>
                    </a:lnTo>
                    <a:lnTo>
                      <a:pt x="159" y="49"/>
                    </a:lnTo>
                    <a:lnTo>
                      <a:pt x="148" y="51"/>
                    </a:lnTo>
                    <a:lnTo>
                      <a:pt x="135" y="53"/>
                    </a:lnTo>
                    <a:lnTo>
                      <a:pt x="122" y="51"/>
                    </a:lnTo>
                    <a:lnTo>
                      <a:pt x="110" y="49"/>
                    </a:lnTo>
                    <a:lnTo>
                      <a:pt x="100" y="43"/>
                    </a:lnTo>
                    <a:lnTo>
                      <a:pt x="96" y="39"/>
                    </a:lnTo>
                    <a:lnTo>
                      <a:pt x="92" y="33"/>
                    </a:lnTo>
                    <a:lnTo>
                      <a:pt x="92" y="33"/>
                    </a:lnTo>
                    <a:lnTo>
                      <a:pt x="100" y="34"/>
                    </a:lnTo>
                    <a:lnTo>
                      <a:pt x="122" y="36"/>
                    </a:lnTo>
                    <a:lnTo>
                      <a:pt x="133" y="34"/>
                    </a:lnTo>
                    <a:lnTo>
                      <a:pt x="145" y="33"/>
                    </a:lnTo>
                    <a:lnTo>
                      <a:pt x="155" y="30"/>
                    </a:lnTo>
                    <a:lnTo>
                      <a:pt x="158" y="28"/>
                    </a:lnTo>
                    <a:lnTo>
                      <a:pt x="161" y="26"/>
                    </a:lnTo>
                    <a:lnTo>
                      <a:pt x="161" y="26"/>
                    </a:lnTo>
                    <a:lnTo>
                      <a:pt x="164" y="20"/>
                    </a:lnTo>
                    <a:lnTo>
                      <a:pt x="165" y="14"/>
                    </a:lnTo>
                    <a:lnTo>
                      <a:pt x="165" y="11"/>
                    </a:lnTo>
                    <a:lnTo>
                      <a:pt x="164" y="8"/>
                    </a:lnTo>
                    <a:lnTo>
                      <a:pt x="162" y="5"/>
                    </a:lnTo>
                    <a:lnTo>
                      <a:pt x="158" y="4"/>
                    </a:lnTo>
                    <a:lnTo>
                      <a:pt x="151" y="4"/>
                    </a:lnTo>
                    <a:lnTo>
                      <a:pt x="151" y="4"/>
                    </a:lnTo>
                    <a:lnTo>
                      <a:pt x="116" y="5"/>
                    </a:lnTo>
                    <a:lnTo>
                      <a:pt x="95" y="5"/>
                    </a:lnTo>
                    <a:lnTo>
                      <a:pt x="79" y="4"/>
                    </a:lnTo>
                    <a:lnTo>
                      <a:pt x="79" y="4"/>
                    </a:lnTo>
                    <a:lnTo>
                      <a:pt x="56" y="1"/>
                    </a:lnTo>
                    <a:lnTo>
                      <a:pt x="43" y="0"/>
                    </a:lnTo>
                    <a:lnTo>
                      <a:pt x="39" y="1"/>
                    </a:lnTo>
                    <a:lnTo>
                      <a:pt x="34" y="3"/>
                    </a:lnTo>
                    <a:lnTo>
                      <a:pt x="34" y="3"/>
                    </a:lnTo>
                    <a:lnTo>
                      <a:pt x="24" y="8"/>
                    </a:lnTo>
                    <a:lnTo>
                      <a:pt x="14" y="16"/>
                    </a:lnTo>
                    <a:lnTo>
                      <a:pt x="8" y="21"/>
                    </a:lnTo>
                    <a:lnTo>
                      <a:pt x="4" y="27"/>
                    </a:lnTo>
                    <a:lnTo>
                      <a:pt x="1" y="33"/>
                    </a:lnTo>
                    <a:lnTo>
                      <a:pt x="0" y="39"/>
                    </a:lnTo>
                    <a:lnTo>
                      <a:pt x="0" y="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GB" dirty="0">
                  <a:solidFill>
                    <a:srgbClr val="000000"/>
                  </a:solidFill>
                  <a:latin typeface="Georgia"/>
                </a:endParaRPr>
              </a:p>
            </p:txBody>
          </p:sp>
          <p:sp>
            <p:nvSpPr>
              <p:cNvPr id="115" name="Freeform 4803"/>
              <p:cNvSpPr>
                <a:spLocks noEditPoints="1"/>
              </p:cNvSpPr>
              <p:nvPr/>
            </p:nvSpPr>
            <p:spPr bwMode="auto">
              <a:xfrm>
                <a:off x="9448800" y="4126923"/>
                <a:ext cx="828676" cy="603873"/>
              </a:xfrm>
              <a:custGeom>
                <a:avLst/>
                <a:gdLst>
                  <a:gd name="T0" fmla="*/ 372 w 376"/>
                  <a:gd name="T1" fmla="*/ 98 h 274"/>
                  <a:gd name="T2" fmla="*/ 344 w 376"/>
                  <a:gd name="T3" fmla="*/ 74 h 274"/>
                  <a:gd name="T4" fmla="*/ 334 w 376"/>
                  <a:gd name="T5" fmla="*/ 68 h 274"/>
                  <a:gd name="T6" fmla="*/ 254 w 376"/>
                  <a:gd name="T7" fmla="*/ 80 h 274"/>
                  <a:gd name="T8" fmla="*/ 210 w 376"/>
                  <a:gd name="T9" fmla="*/ 68 h 274"/>
                  <a:gd name="T10" fmla="*/ 6 w 376"/>
                  <a:gd name="T11" fmla="*/ 136 h 274"/>
                  <a:gd name="T12" fmla="*/ 4 w 376"/>
                  <a:gd name="T13" fmla="*/ 170 h 274"/>
                  <a:gd name="T14" fmla="*/ 30 w 376"/>
                  <a:gd name="T15" fmla="*/ 194 h 274"/>
                  <a:gd name="T16" fmla="*/ 4 w 376"/>
                  <a:gd name="T17" fmla="*/ 220 h 274"/>
                  <a:gd name="T18" fmla="*/ 198 w 376"/>
                  <a:gd name="T19" fmla="*/ 250 h 274"/>
                  <a:gd name="T20" fmla="*/ 272 w 376"/>
                  <a:gd name="T21" fmla="*/ 274 h 274"/>
                  <a:gd name="T22" fmla="*/ 346 w 376"/>
                  <a:gd name="T23" fmla="*/ 246 h 274"/>
                  <a:gd name="T24" fmla="*/ 322 w 376"/>
                  <a:gd name="T25" fmla="*/ 252 h 274"/>
                  <a:gd name="T26" fmla="*/ 220 w 376"/>
                  <a:gd name="T27" fmla="*/ 252 h 274"/>
                  <a:gd name="T28" fmla="*/ 196 w 376"/>
                  <a:gd name="T29" fmla="*/ 232 h 274"/>
                  <a:gd name="T30" fmla="*/ 148 w 376"/>
                  <a:gd name="T31" fmla="*/ 234 h 274"/>
                  <a:gd name="T32" fmla="*/ 200 w 376"/>
                  <a:gd name="T33" fmla="*/ 220 h 274"/>
                  <a:gd name="T34" fmla="*/ 300 w 376"/>
                  <a:gd name="T35" fmla="*/ 236 h 274"/>
                  <a:gd name="T36" fmla="*/ 346 w 376"/>
                  <a:gd name="T37" fmla="*/ 196 h 274"/>
                  <a:gd name="T38" fmla="*/ 308 w 376"/>
                  <a:gd name="T39" fmla="*/ 220 h 274"/>
                  <a:gd name="T40" fmla="*/ 210 w 376"/>
                  <a:gd name="T41" fmla="*/ 210 h 274"/>
                  <a:gd name="T42" fmla="*/ 196 w 376"/>
                  <a:gd name="T43" fmla="*/ 196 h 274"/>
                  <a:gd name="T44" fmla="*/ 150 w 376"/>
                  <a:gd name="T45" fmla="*/ 200 h 274"/>
                  <a:gd name="T46" fmla="*/ 202 w 376"/>
                  <a:gd name="T47" fmla="*/ 184 h 274"/>
                  <a:gd name="T48" fmla="*/ 318 w 376"/>
                  <a:gd name="T49" fmla="*/ 196 h 274"/>
                  <a:gd name="T50" fmla="*/ 374 w 376"/>
                  <a:gd name="T51" fmla="*/ 162 h 274"/>
                  <a:gd name="T52" fmla="*/ 374 w 376"/>
                  <a:gd name="T53" fmla="*/ 130 h 274"/>
                  <a:gd name="T54" fmla="*/ 248 w 376"/>
                  <a:gd name="T55" fmla="*/ 94 h 274"/>
                  <a:gd name="T56" fmla="*/ 342 w 376"/>
                  <a:gd name="T57" fmla="*/ 78 h 274"/>
                  <a:gd name="T58" fmla="*/ 334 w 376"/>
                  <a:gd name="T59" fmla="*/ 104 h 274"/>
                  <a:gd name="T60" fmla="*/ 238 w 376"/>
                  <a:gd name="T61" fmla="*/ 114 h 274"/>
                  <a:gd name="T62" fmla="*/ 200 w 376"/>
                  <a:gd name="T63" fmla="*/ 96 h 274"/>
                  <a:gd name="T64" fmla="*/ 202 w 376"/>
                  <a:gd name="T65" fmla="*/ 114 h 274"/>
                  <a:gd name="T66" fmla="*/ 294 w 376"/>
                  <a:gd name="T67" fmla="*/ 130 h 274"/>
                  <a:gd name="T68" fmla="*/ 346 w 376"/>
                  <a:gd name="T69" fmla="*/ 124 h 274"/>
                  <a:gd name="T70" fmla="*/ 338 w 376"/>
                  <a:gd name="T71" fmla="*/ 136 h 274"/>
                  <a:gd name="T72" fmla="*/ 272 w 376"/>
                  <a:gd name="T73" fmla="*/ 152 h 274"/>
                  <a:gd name="T74" fmla="*/ 214 w 376"/>
                  <a:gd name="T75" fmla="*/ 142 h 274"/>
                  <a:gd name="T76" fmla="*/ 198 w 376"/>
                  <a:gd name="T77" fmla="*/ 118 h 274"/>
                  <a:gd name="T78" fmla="*/ 134 w 376"/>
                  <a:gd name="T79" fmla="*/ 150 h 274"/>
                  <a:gd name="T80" fmla="*/ 100 w 376"/>
                  <a:gd name="T81" fmla="*/ 136 h 274"/>
                  <a:gd name="T82" fmla="*/ 158 w 376"/>
                  <a:gd name="T83" fmla="*/ 128 h 274"/>
                  <a:gd name="T84" fmla="*/ 162 w 376"/>
                  <a:gd name="T85" fmla="*/ 144 h 274"/>
                  <a:gd name="T86" fmla="*/ 346 w 376"/>
                  <a:gd name="T87" fmla="*/ 162 h 274"/>
                  <a:gd name="T88" fmla="*/ 342 w 376"/>
                  <a:gd name="T89" fmla="*/ 168 h 274"/>
                  <a:gd name="T90" fmla="*/ 322 w 376"/>
                  <a:gd name="T91" fmla="*/ 180 h 274"/>
                  <a:gd name="T92" fmla="*/ 220 w 376"/>
                  <a:gd name="T93" fmla="*/ 180 h 274"/>
                  <a:gd name="T94" fmla="*/ 200 w 376"/>
                  <a:gd name="T95" fmla="*/ 168 h 274"/>
                  <a:gd name="T96" fmla="*/ 198 w 376"/>
                  <a:gd name="T97" fmla="*/ 154 h 274"/>
                  <a:gd name="T98" fmla="*/ 272 w 376"/>
                  <a:gd name="T99" fmla="*/ 166 h 274"/>
                  <a:gd name="T100" fmla="*/ 346 w 376"/>
                  <a:gd name="T101" fmla="*/ 160 h 274"/>
                  <a:gd name="T102" fmla="*/ 196 w 376"/>
                  <a:gd name="T103" fmla="*/ 28 h 274"/>
                  <a:gd name="T104" fmla="*/ 272 w 376"/>
                  <a:gd name="T105" fmla="*/ 0 h 274"/>
                  <a:gd name="T106" fmla="*/ 344 w 376"/>
                  <a:gd name="T107" fmla="*/ 24 h 274"/>
                  <a:gd name="T108" fmla="*/ 322 w 376"/>
                  <a:gd name="T109" fmla="*/ 50 h 274"/>
                  <a:gd name="T110" fmla="*/ 220 w 376"/>
                  <a:gd name="T111" fmla="*/ 5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6" h="274">
                    <a:moveTo>
                      <a:pt x="376" y="126"/>
                    </a:moveTo>
                    <a:lnTo>
                      <a:pt x="376" y="126"/>
                    </a:lnTo>
                    <a:lnTo>
                      <a:pt x="374" y="122"/>
                    </a:lnTo>
                    <a:lnTo>
                      <a:pt x="370" y="120"/>
                    </a:lnTo>
                    <a:lnTo>
                      <a:pt x="346" y="110"/>
                    </a:lnTo>
                    <a:lnTo>
                      <a:pt x="372" y="98"/>
                    </a:lnTo>
                    <a:lnTo>
                      <a:pt x="372" y="98"/>
                    </a:lnTo>
                    <a:lnTo>
                      <a:pt x="376" y="96"/>
                    </a:lnTo>
                    <a:lnTo>
                      <a:pt x="376" y="92"/>
                    </a:lnTo>
                    <a:lnTo>
                      <a:pt x="376" y="92"/>
                    </a:lnTo>
                    <a:lnTo>
                      <a:pt x="376" y="86"/>
                    </a:lnTo>
                    <a:lnTo>
                      <a:pt x="372" y="84"/>
                    </a:lnTo>
                    <a:lnTo>
                      <a:pt x="344" y="74"/>
                    </a:lnTo>
                    <a:lnTo>
                      <a:pt x="344" y="74"/>
                    </a:lnTo>
                    <a:lnTo>
                      <a:pt x="346" y="70"/>
                    </a:lnTo>
                    <a:lnTo>
                      <a:pt x="346" y="66"/>
                    </a:lnTo>
                    <a:lnTo>
                      <a:pt x="346" y="52"/>
                    </a:lnTo>
                    <a:lnTo>
                      <a:pt x="346" y="52"/>
                    </a:lnTo>
                    <a:lnTo>
                      <a:pt x="346" y="56"/>
                    </a:lnTo>
                    <a:lnTo>
                      <a:pt x="344" y="60"/>
                    </a:lnTo>
                    <a:lnTo>
                      <a:pt x="334" y="68"/>
                    </a:lnTo>
                    <a:lnTo>
                      <a:pt x="334" y="68"/>
                    </a:lnTo>
                    <a:lnTo>
                      <a:pt x="322" y="72"/>
                    </a:lnTo>
                    <a:lnTo>
                      <a:pt x="308" y="76"/>
                    </a:lnTo>
                    <a:lnTo>
                      <a:pt x="290" y="80"/>
                    </a:lnTo>
                    <a:lnTo>
                      <a:pt x="272" y="80"/>
                    </a:lnTo>
                    <a:lnTo>
                      <a:pt x="272" y="80"/>
                    </a:lnTo>
                    <a:lnTo>
                      <a:pt x="254" y="80"/>
                    </a:lnTo>
                    <a:lnTo>
                      <a:pt x="238" y="78"/>
                    </a:lnTo>
                    <a:lnTo>
                      <a:pt x="226" y="74"/>
                    </a:lnTo>
                    <a:lnTo>
                      <a:pt x="214" y="70"/>
                    </a:lnTo>
                    <a:lnTo>
                      <a:pt x="214" y="70"/>
                    </a:lnTo>
                    <a:lnTo>
                      <a:pt x="214" y="70"/>
                    </a:lnTo>
                    <a:lnTo>
                      <a:pt x="210" y="68"/>
                    </a:lnTo>
                    <a:lnTo>
                      <a:pt x="210" y="68"/>
                    </a:lnTo>
                    <a:lnTo>
                      <a:pt x="200" y="60"/>
                    </a:lnTo>
                    <a:lnTo>
                      <a:pt x="198" y="56"/>
                    </a:lnTo>
                    <a:lnTo>
                      <a:pt x="196" y="52"/>
                    </a:lnTo>
                    <a:lnTo>
                      <a:pt x="196" y="52"/>
                    </a:lnTo>
                    <a:lnTo>
                      <a:pt x="198" y="46"/>
                    </a:lnTo>
                    <a:lnTo>
                      <a:pt x="6" y="136"/>
                    </a:lnTo>
                    <a:lnTo>
                      <a:pt x="6" y="136"/>
                    </a:lnTo>
                    <a:lnTo>
                      <a:pt x="2" y="138"/>
                    </a:lnTo>
                    <a:lnTo>
                      <a:pt x="2" y="142"/>
                    </a:lnTo>
                    <a:lnTo>
                      <a:pt x="2" y="142"/>
                    </a:lnTo>
                    <a:lnTo>
                      <a:pt x="2" y="148"/>
                    </a:lnTo>
                    <a:lnTo>
                      <a:pt x="6" y="150"/>
                    </a:lnTo>
                    <a:lnTo>
                      <a:pt x="30" y="158"/>
                    </a:lnTo>
                    <a:lnTo>
                      <a:pt x="4" y="170"/>
                    </a:lnTo>
                    <a:lnTo>
                      <a:pt x="4" y="170"/>
                    </a:lnTo>
                    <a:lnTo>
                      <a:pt x="2" y="174"/>
                    </a:lnTo>
                    <a:lnTo>
                      <a:pt x="0" y="178"/>
                    </a:lnTo>
                    <a:lnTo>
                      <a:pt x="0" y="178"/>
                    </a:lnTo>
                    <a:lnTo>
                      <a:pt x="2" y="182"/>
                    </a:lnTo>
                    <a:lnTo>
                      <a:pt x="6" y="184"/>
                    </a:lnTo>
                    <a:lnTo>
                      <a:pt x="30" y="194"/>
                    </a:lnTo>
                    <a:lnTo>
                      <a:pt x="4" y="206"/>
                    </a:lnTo>
                    <a:lnTo>
                      <a:pt x="4" y="206"/>
                    </a:lnTo>
                    <a:lnTo>
                      <a:pt x="0" y="208"/>
                    </a:lnTo>
                    <a:lnTo>
                      <a:pt x="0" y="212"/>
                    </a:lnTo>
                    <a:lnTo>
                      <a:pt x="0" y="212"/>
                    </a:lnTo>
                    <a:lnTo>
                      <a:pt x="0" y="218"/>
                    </a:lnTo>
                    <a:lnTo>
                      <a:pt x="4" y="220"/>
                    </a:lnTo>
                    <a:lnTo>
                      <a:pt x="148" y="270"/>
                    </a:lnTo>
                    <a:lnTo>
                      <a:pt x="148" y="270"/>
                    </a:lnTo>
                    <a:lnTo>
                      <a:pt x="150" y="270"/>
                    </a:lnTo>
                    <a:lnTo>
                      <a:pt x="150" y="270"/>
                    </a:lnTo>
                    <a:lnTo>
                      <a:pt x="154" y="270"/>
                    </a:lnTo>
                    <a:lnTo>
                      <a:pt x="198" y="250"/>
                    </a:lnTo>
                    <a:lnTo>
                      <a:pt x="198" y="250"/>
                    </a:lnTo>
                    <a:lnTo>
                      <a:pt x="200" y="254"/>
                    </a:lnTo>
                    <a:lnTo>
                      <a:pt x="206" y="258"/>
                    </a:lnTo>
                    <a:lnTo>
                      <a:pt x="212" y="264"/>
                    </a:lnTo>
                    <a:lnTo>
                      <a:pt x="222" y="266"/>
                    </a:lnTo>
                    <a:lnTo>
                      <a:pt x="244" y="272"/>
                    </a:lnTo>
                    <a:lnTo>
                      <a:pt x="272" y="274"/>
                    </a:lnTo>
                    <a:lnTo>
                      <a:pt x="272" y="274"/>
                    </a:lnTo>
                    <a:lnTo>
                      <a:pt x="300" y="272"/>
                    </a:lnTo>
                    <a:lnTo>
                      <a:pt x="314" y="270"/>
                    </a:lnTo>
                    <a:lnTo>
                      <a:pt x="324" y="266"/>
                    </a:lnTo>
                    <a:lnTo>
                      <a:pt x="334" y="262"/>
                    </a:lnTo>
                    <a:lnTo>
                      <a:pt x="340" y="256"/>
                    </a:lnTo>
                    <a:lnTo>
                      <a:pt x="344" y="252"/>
                    </a:lnTo>
                    <a:lnTo>
                      <a:pt x="346" y="246"/>
                    </a:lnTo>
                    <a:lnTo>
                      <a:pt x="346" y="230"/>
                    </a:lnTo>
                    <a:lnTo>
                      <a:pt x="346" y="230"/>
                    </a:lnTo>
                    <a:lnTo>
                      <a:pt x="346" y="236"/>
                    </a:lnTo>
                    <a:lnTo>
                      <a:pt x="344" y="240"/>
                    </a:lnTo>
                    <a:lnTo>
                      <a:pt x="334" y="246"/>
                    </a:lnTo>
                    <a:lnTo>
                      <a:pt x="334" y="246"/>
                    </a:lnTo>
                    <a:lnTo>
                      <a:pt x="322" y="252"/>
                    </a:lnTo>
                    <a:lnTo>
                      <a:pt x="308" y="256"/>
                    </a:lnTo>
                    <a:lnTo>
                      <a:pt x="290" y="258"/>
                    </a:lnTo>
                    <a:lnTo>
                      <a:pt x="272" y="260"/>
                    </a:lnTo>
                    <a:lnTo>
                      <a:pt x="272" y="260"/>
                    </a:lnTo>
                    <a:lnTo>
                      <a:pt x="252" y="258"/>
                    </a:lnTo>
                    <a:lnTo>
                      <a:pt x="236" y="256"/>
                    </a:lnTo>
                    <a:lnTo>
                      <a:pt x="220" y="252"/>
                    </a:lnTo>
                    <a:lnTo>
                      <a:pt x="210" y="246"/>
                    </a:lnTo>
                    <a:lnTo>
                      <a:pt x="210" y="246"/>
                    </a:lnTo>
                    <a:lnTo>
                      <a:pt x="206" y="244"/>
                    </a:lnTo>
                    <a:lnTo>
                      <a:pt x="206" y="244"/>
                    </a:lnTo>
                    <a:lnTo>
                      <a:pt x="206" y="244"/>
                    </a:lnTo>
                    <a:lnTo>
                      <a:pt x="200" y="238"/>
                    </a:lnTo>
                    <a:lnTo>
                      <a:pt x="196" y="232"/>
                    </a:lnTo>
                    <a:lnTo>
                      <a:pt x="196" y="232"/>
                    </a:lnTo>
                    <a:lnTo>
                      <a:pt x="196" y="230"/>
                    </a:lnTo>
                    <a:lnTo>
                      <a:pt x="196" y="232"/>
                    </a:lnTo>
                    <a:lnTo>
                      <a:pt x="150" y="254"/>
                    </a:lnTo>
                    <a:lnTo>
                      <a:pt x="28" y="212"/>
                    </a:lnTo>
                    <a:lnTo>
                      <a:pt x="52" y="200"/>
                    </a:lnTo>
                    <a:lnTo>
                      <a:pt x="148" y="234"/>
                    </a:lnTo>
                    <a:lnTo>
                      <a:pt x="148" y="234"/>
                    </a:lnTo>
                    <a:lnTo>
                      <a:pt x="152" y="234"/>
                    </a:lnTo>
                    <a:lnTo>
                      <a:pt x="152" y="234"/>
                    </a:lnTo>
                    <a:lnTo>
                      <a:pt x="154" y="234"/>
                    </a:lnTo>
                    <a:lnTo>
                      <a:pt x="198" y="214"/>
                    </a:lnTo>
                    <a:lnTo>
                      <a:pt x="198" y="214"/>
                    </a:lnTo>
                    <a:lnTo>
                      <a:pt x="200" y="220"/>
                    </a:lnTo>
                    <a:lnTo>
                      <a:pt x="206" y="224"/>
                    </a:lnTo>
                    <a:lnTo>
                      <a:pt x="214" y="228"/>
                    </a:lnTo>
                    <a:lnTo>
                      <a:pt x="222" y="232"/>
                    </a:lnTo>
                    <a:lnTo>
                      <a:pt x="246" y="236"/>
                    </a:lnTo>
                    <a:lnTo>
                      <a:pt x="272" y="238"/>
                    </a:lnTo>
                    <a:lnTo>
                      <a:pt x="272" y="238"/>
                    </a:lnTo>
                    <a:lnTo>
                      <a:pt x="300" y="236"/>
                    </a:lnTo>
                    <a:lnTo>
                      <a:pt x="314" y="234"/>
                    </a:lnTo>
                    <a:lnTo>
                      <a:pt x="324" y="230"/>
                    </a:lnTo>
                    <a:lnTo>
                      <a:pt x="334" y="226"/>
                    </a:lnTo>
                    <a:lnTo>
                      <a:pt x="340" y="220"/>
                    </a:lnTo>
                    <a:lnTo>
                      <a:pt x="344" y="216"/>
                    </a:lnTo>
                    <a:lnTo>
                      <a:pt x="346" y="210"/>
                    </a:lnTo>
                    <a:lnTo>
                      <a:pt x="346" y="196"/>
                    </a:lnTo>
                    <a:lnTo>
                      <a:pt x="346" y="196"/>
                    </a:lnTo>
                    <a:lnTo>
                      <a:pt x="346" y="200"/>
                    </a:lnTo>
                    <a:lnTo>
                      <a:pt x="344" y="204"/>
                    </a:lnTo>
                    <a:lnTo>
                      <a:pt x="334" y="210"/>
                    </a:lnTo>
                    <a:lnTo>
                      <a:pt x="334" y="210"/>
                    </a:lnTo>
                    <a:lnTo>
                      <a:pt x="322" y="216"/>
                    </a:lnTo>
                    <a:lnTo>
                      <a:pt x="308" y="220"/>
                    </a:lnTo>
                    <a:lnTo>
                      <a:pt x="290" y="222"/>
                    </a:lnTo>
                    <a:lnTo>
                      <a:pt x="272" y="224"/>
                    </a:lnTo>
                    <a:lnTo>
                      <a:pt x="272" y="224"/>
                    </a:lnTo>
                    <a:lnTo>
                      <a:pt x="252" y="222"/>
                    </a:lnTo>
                    <a:lnTo>
                      <a:pt x="236" y="220"/>
                    </a:lnTo>
                    <a:lnTo>
                      <a:pt x="220" y="216"/>
                    </a:lnTo>
                    <a:lnTo>
                      <a:pt x="210" y="210"/>
                    </a:lnTo>
                    <a:lnTo>
                      <a:pt x="210" y="210"/>
                    </a:lnTo>
                    <a:lnTo>
                      <a:pt x="208" y="210"/>
                    </a:lnTo>
                    <a:lnTo>
                      <a:pt x="208" y="210"/>
                    </a:lnTo>
                    <a:lnTo>
                      <a:pt x="200" y="204"/>
                    </a:lnTo>
                    <a:lnTo>
                      <a:pt x="198" y="198"/>
                    </a:lnTo>
                    <a:lnTo>
                      <a:pt x="198" y="198"/>
                    </a:lnTo>
                    <a:lnTo>
                      <a:pt x="196" y="196"/>
                    </a:lnTo>
                    <a:lnTo>
                      <a:pt x="196" y="198"/>
                    </a:lnTo>
                    <a:lnTo>
                      <a:pt x="152" y="218"/>
                    </a:lnTo>
                    <a:lnTo>
                      <a:pt x="72" y="192"/>
                    </a:lnTo>
                    <a:lnTo>
                      <a:pt x="50" y="184"/>
                    </a:lnTo>
                    <a:lnTo>
                      <a:pt x="28" y="176"/>
                    </a:lnTo>
                    <a:lnTo>
                      <a:pt x="52" y="166"/>
                    </a:lnTo>
                    <a:lnTo>
                      <a:pt x="150" y="200"/>
                    </a:lnTo>
                    <a:lnTo>
                      <a:pt x="150" y="200"/>
                    </a:lnTo>
                    <a:lnTo>
                      <a:pt x="152" y="200"/>
                    </a:lnTo>
                    <a:lnTo>
                      <a:pt x="152" y="200"/>
                    </a:lnTo>
                    <a:lnTo>
                      <a:pt x="156" y="200"/>
                    </a:lnTo>
                    <a:lnTo>
                      <a:pt x="198" y="180"/>
                    </a:lnTo>
                    <a:lnTo>
                      <a:pt x="198" y="180"/>
                    </a:lnTo>
                    <a:lnTo>
                      <a:pt x="202" y="184"/>
                    </a:lnTo>
                    <a:lnTo>
                      <a:pt x="208" y="188"/>
                    </a:lnTo>
                    <a:lnTo>
                      <a:pt x="224" y="196"/>
                    </a:lnTo>
                    <a:lnTo>
                      <a:pt x="246" y="200"/>
                    </a:lnTo>
                    <a:lnTo>
                      <a:pt x="272" y="202"/>
                    </a:lnTo>
                    <a:lnTo>
                      <a:pt x="272" y="202"/>
                    </a:lnTo>
                    <a:lnTo>
                      <a:pt x="296" y="200"/>
                    </a:lnTo>
                    <a:lnTo>
                      <a:pt x="318" y="196"/>
                    </a:lnTo>
                    <a:lnTo>
                      <a:pt x="334" y="190"/>
                    </a:lnTo>
                    <a:lnTo>
                      <a:pt x="340" y="186"/>
                    </a:lnTo>
                    <a:lnTo>
                      <a:pt x="344" y="180"/>
                    </a:lnTo>
                    <a:lnTo>
                      <a:pt x="370" y="168"/>
                    </a:lnTo>
                    <a:lnTo>
                      <a:pt x="370" y="168"/>
                    </a:lnTo>
                    <a:lnTo>
                      <a:pt x="374" y="166"/>
                    </a:lnTo>
                    <a:lnTo>
                      <a:pt x="374" y="162"/>
                    </a:lnTo>
                    <a:lnTo>
                      <a:pt x="374" y="162"/>
                    </a:lnTo>
                    <a:lnTo>
                      <a:pt x="374" y="156"/>
                    </a:lnTo>
                    <a:lnTo>
                      <a:pt x="370" y="154"/>
                    </a:lnTo>
                    <a:lnTo>
                      <a:pt x="346" y="146"/>
                    </a:lnTo>
                    <a:lnTo>
                      <a:pt x="372" y="134"/>
                    </a:lnTo>
                    <a:lnTo>
                      <a:pt x="372" y="134"/>
                    </a:lnTo>
                    <a:lnTo>
                      <a:pt x="374" y="130"/>
                    </a:lnTo>
                    <a:lnTo>
                      <a:pt x="376" y="126"/>
                    </a:lnTo>
                    <a:lnTo>
                      <a:pt x="376" y="126"/>
                    </a:lnTo>
                    <a:close/>
                    <a:moveTo>
                      <a:pt x="202" y="78"/>
                    </a:moveTo>
                    <a:lnTo>
                      <a:pt x="202" y="78"/>
                    </a:lnTo>
                    <a:lnTo>
                      <a:pt x="214" y="84"/>
                    </a:lnTo>
                    <a:lnTo>
                      <a:pt x="230" y="90"/>
                    </a:lnTo>
                    <a:lnTo>
                      <a:pt x="248" y="94"/>
                    </a:lnTo>
                    <a:lnTo>
                      <a:pt x="272" y="96"/>
                    </a:lnTo>
                    <a:lnTo>
                      <a:pt x="272" y="96"/>
                    </a:lnTo>
                    <a:lnTo>
                      <a:pt x="294" y="94"/>
                    </a:lnTo>
                    <a:lnTo>
                      <a:pt x="314" y="90"/>
                    </a:lnTo>
                    <a:lnTo>
                      <a:pt x="330" y="84"/>
                    </a:lnTo>
                    <a:lnTo>
                      <a:pt x="342" y="78"/>
                    </a:lnTo>
                    <a:lnTo>
                      <a:pt x="342" y="78"/>
                    </a:lnTo>
                    <a:lnTo>
                      <a:pt x="346" y="82"/>
                    </a:lnTo>
                    <a:lnTo>
                      <a:pt x="346" y="88"/>
                    </a:lnTo>
                    <a:lnTo>
                      <a:pt x="346" y="88"/>
                    </a:lnTo>
                    <a:lnTo>
                      <a:pt x="346" y="92"/>
                    </a:lnTo>
                    <a:lnTo>
                      <a:pt x="344" y="96"/>
                    </a:lnTo>
                    <a:lnTo>
                      <a:pt x="334" y="104"/>
                    </a:lnTo>
                    <a:lnTo>
                      <a:pt x="334" y="104"/>
                    </a:lnTo>
                    <a:lnTo>
                      <a:pt x="322" y="108"/>
                    </a:lnTo>
                    <a:lnTo>
                      <a:pt x="308" y="112"/>
                    </a:lnTo>
                    <a:lnTo>
                      <a:pt x="290" y="116"/>
                    </a:lnTo>
                    <a:lnTo>
                      <a:pt x="272" y="116"/>
                    </a:lnTo>
                    <a:lnTo>
                      <a:pt x="272" y="116"/>
                    </a:lnTo>
                    <a:lnTo>
                      <a:pt x="254" y="116"/>
                    </a:lnTo>
                    <a:lnTo>
                      <a:pt x="238" y="114"/>
                    </a:lnTo>
                    <a:lnTo>
                      <a:pt x="226" y="110"/>
                    </a:lnTo>
                    <a:lnTo>
                      <a:pt x="214" y="106"/>
                    </a:lnTo>
                    <a:lnTo>
                      <a:pt x="214" y="106"/>
                    </a:lnTo>
                    <a:lnTo>
                      <a:pt x="214" y="106"/>
                    </a:lnTo>
                    <a:lnTo>
                      <a:pt x="210" y="104"/>
                    </a:lnTo>
                    <a:lnTo>
                      <a:pt x="210" y="104"/>
                    </a:lnTo>
                    <a:lnTo>
                      <a:pt x="200" y="96"/>
                    </a:lnTo>
                    <a:lnTo>
                      <a:pt x="198" y="92"/>
                    </a:lnTo>
                    <a:lnTo>
                      <a:pt x="196" y="88"/>
                    </a:lnTo>
                    <a:lnTo>
                      <a:pt x="196" y="88"/>
                    </a:lnTo>
                    <a:lnTo>
                      <a:pt x="198" y="82"/>
                    </a:lnTo>
                    <a:lnTo>
                      <a:pt x="202" y="78"/>
                    </a:lnTo>
                    <a:lnTo>
                      <a:pt x="202" y="78"/>
                    </a:lnTo>
                    <a:close/>
                    <a:moveTo>
                      <a:pt x="202" y="114"/>
                    </a:moveTo>
                    <a:lnTo>
                      <a:pt x="202" y="114"/>
                    </a:lnTo>
                    <a:lnTo>
                      <a:pt x="214" y="120"/>
                    </a:lnTo>
                    <a:lnTo>
                      <a:pt x="230" y="126"/>
                    </a:lnTo>
                    <a:lnTo>
                      <a:pt x="248" y="130"/>
                    </a:lnTo>
                    <a:lnTo>
                      <a:pt x="272" y="130"/>
                    </a:lnTo>
                    <a:lnTo>
                      <a:pt x="272" y="130"/>
                    </a:lnTo>
                    <a:lnTo>
                      <a:pt x="294" y="130"/>
                    </a:lnTo>
                    <a:lnTo>
                      <a:pt x="314" y="126"/>
                    </a:lnTo>
                    <a:lnTo>
                      <a:pt x="330" y="120"/>
                    </a:lnTo>
                    <a:lnTo>
                      <a:pt x="342" y="114"/>
                    </a:lnTo>
                    <a:lnTo>
                      <a:pt x="342" y="114"/>
                    </a:lnTo>
                    <a:lnTo>
                      <a:pt x="346" y="118"/>
                    </a:lnTo>
                    <a:lnTo>
                      <a:pt x="346" y="124"/>
                    </a:lnTo>
                    <a:lnTo>
                      <a:pt x="346" y="124"/>
                    </a:lnTo>
                    <a:lnTo>
                      <a:pt x="346" y="128"/>
                    </a:lnTo>
                    <a:lnTo>
                      <a:pt x="346" y="128"/>
                    </a:lnTo>
                    <a:lnTo>
                      <a:pt x="342" y="132"/>
                    </a:lnTo>
                    <a:lnTo>
                      <a:pt x="342" y="132"/>
                    </a:lnTo>
                    <a:lnTo>
                      <a:pt x="340" y="134"/>
                    </a:lnTo>
                    <a:lnTo>
                      <a:pt x="340" y="134"/>
                    </a:lnTo>
                    <a:lnTo>
                      <a:pt x="338" y="136"/>
                    </a:lnTo>
                    <a:lnTo>
                      <a:pt x="338" y="136"/>
                    </a:lnTo>
                    <a:lnTo>
                      <a:pt x="334" y="140"/>
                    </a:lnTo>
                    <a:lnTo>
                      <a:pt x="334" y="140"/>
                    </a:lnTo>
                    <a:lnTo>
                      <a:pt x="322" y="144"/>
                    </a:lnTo>
                    <a:lnTo>
                      <a:pt x="308" y="148"/>
                    </a:lnTo>
                    <a:lnTo>
                      <a:pt x="290" y="150"/>
                    </a:lnTo>
                    <a:lnTo>
                      <a:pt x="272" y="152"/>
                    </a:lnTo>
                    <a:lnTo>
                      <a:pt x="272" y="152"/>
                    </a:lnTo>
                    <a:lnTo>
                      <a:pt x="254" y="152"/>
                    </a:lnTo>
                    <a:lnTo>
                      <a:pt x="238" y="148"/>
                    </a:lnTo>
                    <a:lnTo>
                      <a:pt x="226" y="146"/>
                    </a:lnTo>
                    <a:lnTo>
                      <a:pt x="214" y="142"/>
                    </a:lnTo>
                    <a:lnTo>
                      <a:pt x="214" y="142"/>
                    </a:lnTo>
                    <a:lnTo>
                      <a:pt x="214" y="142"/>
                    </a:lnTo>
                    <a:lnTo>
                      <a:pt x="210" y="140"/>
                    </a:lnTo>
                    <a:lnTo>
                      <a:pt x="210" y="140"/>
                    </a:lnTo>
                    <a:lnTo>
                      <a:pt x="200" y="132"/>
                    </a:lnTo>
                    <a:lnTo>
                      <a:pt x="198" y="128"/>
                    </a:lnTo>
                    <a:lnTo>
                      <a:pt x="196" y="124"/>
                    </a:lnTo>
                    <a:lnTo>
                      <a:pt x="196" y="124"/>
                    </a:lnTo>
                    <a:lnTo>
                      <a:pt x="198" y="118"/>
                    </a:lnTo>
                    <a:lnTo>
                      <a:pt x="202" y="114"/>
                    </a:lnTo>
                    <a:lnTo>
                      <a:pt x="202" y="114"/>
                    </a:lnTo>
                    <a:close/>
                    <a:moveTo>
                      <a:pt x="162" y="144"/>
                    </a:moveTo>
                    <a:lnTo>
                      <a:pt x="162" y="144"/>
                    </a:lnTo>
                    <a:lnTo>
                      <a:pt x="150" y="150"/>
                    </a:lnTo>
                    <a:lnTo>
                      <a:pt x="134" y="150"/>
                    </a:lnTo>
                    <a:lnTo>
                      <a:pt x="134" y="150"/>
                    </a:lnTo>
                    <a:lnTo>
                      <a:pt x="116" y="150"/>
                    </a:lnTo>
                    <a:lnTo>
                      <a:pt x="104" y="144"/>
                    </a:lnTo>
                    <a:lnTo>
                      <a:pt x="104" y="144"/>
                    </a:lnTo>
                    <a:lnTo>
                      <a:pt x="100" y="142"/>
                    </a:lnTo>
                    <a:lnTo>
                      <a:pt x="98" y="138"/>
                    </a:lnTo>
                    <a:lnTo>
                      <a:pt x="98" y="138"/>
                    </a:lnTo>
                    <a:lnTo>
                      <a:pt x="100" y="136"/>
                    </a:lnTo>
                    <a:lnTo>
                      <a:pt x="102" y="132"/>
                    </a:lnTo>
                    <a:lnTo>
                      <a:pt x="110" y="128"/>
                    </a:lnTo>
                    <a:lnTo>
                      <a:pt x="120" y="126"/>
                    </a:lnTo>
                    <a:lnTo>
                      <a:pt x="134" y="124"/>
                    </a:lnTo>
                    <a:lnTo>
                      <a:pt x="134" y="124"/>
                    </a:lnTo>
                    <a:lnTo>
                      <a:pt x="148" y="126"/>
                    </a:lnTo>
                    <a:lnTo>
                      <a:pt x="158" y="128"/>
                    </a:lnTo>
                    <a:lnTo>
                      <a:pt x="166" y="132"/>
                    </a:lnTo>
                    <a:lnTo>
                      <a:pt x="168" y="136"/>
                    </a:lnTo>
                    <a:lnTo>
                      <a:pt x="168" y="138"/>
                    </a:lnTo>
                    <a:lnTo>
                      <a:pt x="168" y="138"/>
                    </a:lnTo>
                    <a:lnTo>
                      <a:pt x="166" y="142"/>
                    </a:lnTo>
                    <a:lnTo>
                      <a:pt x="162" y="144"/>
                    </a:lnTo>
                    <a:lnTo>
                      <a:pt x="162" y="144"/>
                    </a:lnTo>
                    <a:close/>
                    <a:moveTo>
                      <a:pt x="346" y="160"/>
                    </a:moveTo>
                    <a:lnTo>
                      <a:pt x="346" y="160"/>
                    </a:lnTo>
                    <a:lnTo>
                      <a:pt x="346" y="162"/>
                    </a:lnTo>
                    <a:lnTo>
                      <a:pt x="346" y="162"/>
                    </a:lnTo>
                    <a:lnTo>
                      <a:pt x="346" y="162"/>
                    </a:lnTo>
                    <a:lnTo>
                      <a:pt x="346" y="162"/>
                    </a:lnTo>
                    <a:lnTo>
                      <a:pt x="346" y="162"/>
                    </a:lnTo>
                    <a:lnTo>
                      <a:pt x="346" y="162"/>
                    </a:lnTo>
                    <a:lnTo>
                      <a:pt x="344" y="166"/>
                    </a:lnTo>
                    <a:lnTo>
                      <a:pt x="344" y="166"/>
                    </a:lnTo>
                    <a:lnTo>
                      <a:pt x="344" y="166"/>
                    </a:lnTo>
                    <a:lnTo>
                      <a:pt x="344" y="166"/>
                    </a:lnTo>
                    <a:lnTo>
                      <a:pt x="342" y="168"/>
                    </a:lnTo>
                    <a:lnTo>
                      <a:pt x="342" y="168"/>
                    </a:lnTo>
                    <a:lnTo>
                      <a:pt x="340" y="170"/>
                    </a:lnTo>
                    <a:lnTo>
                      <a:pt x="340" y="170"/>
                    </a:lnTo>
                    <a:lnTo>
                      <a:pt x="338" y="172"/>
                    </a:lnTo>
                    <a:lnTo>
                      <a:pt x="338" y="172"/>
                    </a:lnTo>
                    <a:lnTo>
                      <a:pt x="334" y="174"/>
                    </a:lnTo>
                    <a:lnTo>
                      <a:pt x="334" y="174"/>
                    </a:lnTo>
                    <a:lnTo>
                      <a:pt x="322" y="180"/>
                    </a:lnTo>
                    <a:lnTo>
                      <a:pt x="308" y="184"/>
                    </a:lnTo>
                    <a:lnTo>
                      <a:pt x="290" y="186"/>
                    </a:lnTo>
                    <a:lnTo>
                      <a:pt x="272" y="188"/>
                    </a:lnTo>
                    <a:lnTo>
                      <a:pt x="272" y="188"/>
                    </a:lnTo>
                    <a:lnTo>
                      <a:pt x="252" y="186"/>
                    </a:lnTo>
                    <a:lnTo>
                      <a:pt x="236" y="184"/>
                    </a:lnTo>
                    <a:lnTo>
                      <a:pt x="220" y="180"/>
                    </a:lnTo>
                    <a:lnTo>
                      <a:pt x="210" y="174"/>
                    </a:lnTo>
                    <a:lnTo>
                      <a:pt x="210" y="174"/>
                    </a:lnTo>
                    <a:lnTo>
                      <a:pt x="208" y="174"/>
                    </a:lnTo>
                    <a:lnTo>
                      <a:pt x="208" y="174"/>
                    </a:lnTo>
                    <a:lnTo>
                      <a:pt x="208" y="174"/>
                    </a:lnTo>
                    <a:lnTo>
                      <a:pt x="200" y="168"/>
                    </a:lnTo>
                    <a:lnTo>
                      <a:pt x="200" y="168"/>
                    </a:lnTo>
                    <a:lnTo>
                      <a:pt x="200" y="166"/>
                    </a:lnTo>
                    <a:lnTo>
                      <a:pt x="200" y="166"/>
                    </a:lnTo>
                    <a:lnTo>
                      <a:pt x="198" y="164"/>
                    </a:lnTo>
                    <a:lnTo>
                      <a:pt x="198" y="164"/>
                    </a:lnTo>
                    <a:lnTo>
                      <a:pt x="196" y="160"/>
                    </a:lnTo>
                    <a:lnTo>
                      <a:pt x="196" y="160"/>
                    </a:lnTo>
                    <a:lnTo>
                      <a:pt x="198" y="154"/>
                    </a:lnTo>
                    <a:lnTo>
                      <a:pt x="202" y="148"/>
                    </a:lnTo>
                    <a:lnTo>
                      <a:pt x="202" y="148"/>
                    </a:lnTo>
                    <a:lnTo>
                      <a:pt x="214" y="156"/>
                    </a:lnTo>
                    <a:lnTo>
                      <a:pt x="230" y="162"/>
                    </a:lnTo>
                    <a:lnTo>
                      <a:pt x="248" y="166"/>
                    </a:lnTo>
                    <a:lnTo>
                      <a:pt x="272" y="166"/>
                    </a:lnTo>
                    <a:lnTo>
                      <a:pt x="272" y="166"/>
                    </a:lnTo>
                    <a:lnTo>
                      <a:pt x="294" y="166"/>
                    </a:lnTo>
                    <a:lnTo>
                      <a:pt x="314" y="162"/>
                    </a:lnTo>
                    <a:lnTo>
                      <a:pt x="330" y="156"/>
                    </a:lnTo>
                    <a:lnTo>
                      <a:pt x="342" y="148"/>
                    </a:lnTo>
                    <a:lnTo>
                      <a:pt x="342" y="148"/>
                    </a:lnTo>
                    <a:lnTo>
                      <a:pt x="346" y="154"/>
                    </a:lnTo>
                    <a:lnTo>
                      <a:pt x="346" y="160"/>
                    </a:lnTo>
                    <a:lnTo>
                      <a:pt x="346" y="160"/>
                    </a:lnTo>
                    <a:close/>
                    <a:moveTo>
                      <a:pt x="346" y="128"/>
                    </a:moveTo>
                    <a:lnTo>
                      <a:pt x="346" y="128"/>
                    </a:lnTo>
                    <a:lnTo>
                      <a:pt x="348" y="128"/>
                    </a:lnTo>
                    <a:lnTo>
                      <a:pt x="346" y="128"/>
                    </a:lnTo>
                    <a:close/>
                    <a:moveTo>
                      <a:pt x="196" y="28"/>
                    </a:moveTo>
                    <a:lnTo>
                      <a:pt x="196" y="28"/>
                    </a:lnTo>
                    <a:lnTo>
                      <a:pt x="198" y="24"/>
                    </a:lnTo>
                    <a:lnTo>
                      <a:pt x="202" y="18"/>
                    </a:lnTo>
                    <a:lnTo>
                      <a:pt x="210" y="14"/>
                    </a:lnTo>
                    <a:lnTo>
                      <a:pt x="218" y="8"/>
                    </a:lnTo>
                    <a:lnTo>
                      <a:pt x="230" y="6"/>
                    </a:lnTo>
                    <a:lnTo>
                      <a:pt x="242" y="2"/>
                    </a:lnTo>
                    <a:lnTo>
                      <a:pt x="272" y="0"/>
                    </a:lnTo>
                    <a:lnTo>
                      <a:pt x="272" y="0"/>
                    </a:lnTo>
                    <a:lnTo>
                      <a:pt x="300" y="2"/>
                    </a:lnTo>
                    <a:lnTo>
                      <a:pt x="314" y="6"/>
                    </a:lnTo>
                    <a:lnTo>
                      <a:pt x="324" y="8"/>
                    </a:lnTo>
                    <a:lnTo>
                      <a:pt x="334" y="14"/>
                    </a:lnTo>
                    <a:lnTo>
                      <a:pt x="340" y="18"/>
                    </a:lnTo>
                    <a:lnTo>
                      <a:pt x="344" y="24"/>
                    </a:lnTo>
                    <a:lnTo>
                      <a:pt x="346" y="28"/>
                    </a:lnTo>
                    <a:lnTo>
                      <a:pt x="346" y="28"/>
                    </a:lnTo>
                    <a:lnTo>
                      <a:pt x="346" y="34"/>
                    </a:lnTo>
                    <a:lnTo>
                      <a:pt x="344" y="38"/>
                    </a:lnTo>
                    <a:lnTo>
                      <a:pt x="334" y="44"/>
                    </a:lnTo>
                    <a:lnTo>
                      <a:pt x="334" y="44"/>
                    </a:lnTo>
                    <a:lnTo>
                      <a:pt x="322" y="50"/>
                    </a:lnTo>
                    <a:lnTo>
                      <a:pt x="308" y="54"/>
                    </a:lnTo>
                    <a:lnTo>
                      <a:pt x="290" y="56"/>
                    </a:lnTo>
                    <a:lnTo>
                      <a:pt x="272" y="58"/>
                    </a:lnTo>
                    <a:lnTo>
                      <a:pt x="272" y="58"/>
                    </a:lnTo>
                    <a:lnTo>
                      <a:pt x="252" y="56"/>
                    </a:lnTo>
                    <a:lnTo>
                      <a:pt x="236" y="54"/>
                    </a:lnTo>
                    <a:lnTo>
                      <a:pt x="220" y="50"/>
                    </a:lnTo>
                    <a:lnTo>
                      <a:pt x="210" y="44"/>
                    </a:lnTo>
                    <a:lnTo>
                      <a:pt x="210" y="44"/>
                    </a:lnTo>
                    <a:lnTo>
                      <a:pt x="200" y="38"/>
                    </a:lnTo>
                    <a:lnTo>
                      <a:pt x="198" y="34"/>
                    </a:lnTo>
                    <a:lnTo>
                      <a:pt x="196" y="28"/>
                    </a:lnTo>
                    <a:lnTo>
                      <a:pt x="196" y="28"/>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grpSp>
      <p:grpSp>
        <p:nvGrpSpPr>
          <p:cNvPr id="116" name="Group 115"/>
          <p:cNvGrpSpPr/>
          <p:nvPr/>
        </p:nvGrpSpPr>
        <p:grpSpPr>
          <a:xfrm>
            <a:off x="10539691" y="131145"/>
            <a:ext cx="415367" cy="415367"/>
            <a:chOff x="10477915" y="77161"/>
            <a:chExt cx="469352" cy="469352"/>
          </a:xfrm>
        </p:grpSpPr>
        <p:sp>
          <p:nvSpPr>
            <p:cNvPr id="117" name="Rectangle 116"/>
            <p:cNvSpPr/>
            <p:nvPr/>
          </p:nvSpPr>
          <p:spPr bwMode="ltGray">
            <a:xfrm>
              <a:off x="10477915" y="77161"/>
              <a:ext cx="469352" cy="469352"/>
            </a:xfrm>
            <a:prstGeom prst="rect">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smtClean="0">
                <a:solidFill>
                  <a:srgbClr val="FFFFFF"/>
                </a:solidFill>
                <a:latin typeface="Georgia" pitchFamily="18" charset="0"/>
              </a:endParaRPr>
            </a:p>
          </p:txBody>
        </p:sp>
        <p:grpSp>
          <p:nvGrpSpPr>
            <p:cNvPr id="118" name="Group 117"/>
            <p:cNvGrpSpPr/>
            <p:nvPr/>
          </p:nvGrpSpPr>
          <p:grpSpPr>
            <a:xfrm>
              <a:off x="10532947" y="130985"/>
              <a:ext cx="359289" cy="361705"/>
              <a:chOff x="14285526" y="3371935"/>
              <a:chExt cx="1528880" cy="1539160"/>
            </a:xfrm>
            <a:solidFill>
              <a:schemeClr val="bg1"/>
            </a:solidFill>
          </p:grpSpPr>
          <p:grpSp>
            <p:nvGrpSpPr>
              <p:cNvPr id="119" name="Group 118"/>
              <p:cNvGrpSpPr/>
              <p:nvPr/>
            </p:nvGrpSpPr>
            <p:grpSpPr>
              <a:xfrm>
                <a:off x="14285526" y="3371935"/>
                <a:ext cx="597855" cy="1539160"/>
                <a:chOff x="1817688" y="465138"/>
                <a:chExt cx="298450" cy="768350"/>
              </a:xfrm>
              <a:grpFill/>
            </p:grpSpPr>
            <p:sp>
              <p:nvSpPr>
                <p:cNvPr id="124" name="Freeform 18"/>
                <p:cNvSpPr>
                  <a:spLocks/>
                </p:cNvSpPr>
                <p:nvPr/>
              </p:nvSpPr>
              <p:spPr bwMode="auto">
                <a:xfrm>
                  <a:off x="1903413" y="465138"/>
                  <a:ext cx="127000" cy="127000"/>
                </a:xfrm>
                <a:custGeom>
                  <a:avLst/>
                  <a:gdLst>
                    <a:gd name="T0" fmla="*/ 40 w 80"/>
                    <a:gd name="T1" fmla="*/ 80 h 80"/>
                    <a:gd name="T2" fmla="*/ 40 w 80"/>
                    <a:gd name="T3" fmla="*/ 80 h 80"/>
                    <a:gd name="T4" fmla="*/ 48 w 80"/>
                    <a:gd name="T5" fmla="*/ 78 h 80"/>
                    <a:gd name="T6" fmla="*/ 56 w 80"/>
                    <a:gd name="T7" fmla="*/ 76 h 80"/>
                    <a:gd name="T8" fmla="*/ 62 w 80"/>
                    <a:gd name="T9" fmla="*/ 72 h 80"/>
                    <a:gd name="T10" fmla="*/ 68 w 80"/>
                    <a:gd name="T11" fmla="*/ 68 h 80"/>
                    <a:gd name="T12" fmla="*/ 72 w 80"/>
                    <a:gd name="T13" fmla="*/ 62 h 80"/>
                    <a:gd name="T14" fmla="*/ 76 w 80"/>
                    <a:gd name="T15" fmla="*/ 56 h 80"/>
                    <a:gd name="T16" fmla="*/ 78 w 80"/>
                    <a:gd name="T17" fmla="*/ 48 h 80"/>
                    <a:gd name="T18" fmla="*/ 80 w 80"/>
                    <a:gd name="T19" fmla="*/ 40 h 80"/>
                    <a:gd name="T20" fmla="*/ 80 w 80"/>
                    <a:gd name="T21" fmla="*/ 40 h 80"/>
                    <a:gd name="T22" fmla="*/ 78 w 80"/>
                    <a:gd name="T23" fmla="*/ 32 h 80"/>
                    <a:gd name="T24" fmla="*/ 76 w 80"/>
                    <a:gd name="T25" fmla="*/ 24 h 80"/>
                    <a:gd name="T26" fmla="*/ 72 w 80"/>
                    <a:gd name="T27" fmla="*/ 18 h 80"/>
                    <a:gd name="T28" fmla="*/ 68 w 80"/>
                    <a:gd name="T29" fmla="*/ 12 h 80"/>
                    <a:gd name="T30" fmla="*/ 62 w 80"/>
                    <a:gd name="T31" fmla="*/ 6 h 80"/>
                    <a:gd name="T32" fmla="*/ 56 w 80"/>
                    <a:gd name="T33" fmla="*/ 2 h 80"/>
                    <a:gd name="T34" fmla="*/ 48 w 80"/>
                    <a:gd name="T35" fmla="*/ 0 h 80"/>
                    <a:gd name="T36" fmla="*/ 40 w 80"/>
                    <a:gd name="T37" fmla="*/ 0 h 80"/>
                    <a:gd name="T38" fmla="*/ 40 w 80"/>
                    <a:gd name="T39" fmla="*/ 0 h 80"/>
                    <a:gd name="T40" fmla="*/ 32 w 80"/>
                    <a:gd name="T41" fmla="*/ 0 h 80"/>
                    <a:gd name="T42" fmla="*/ 24 w 80"/>
                    <a:gd name="T43" fmla="*/ 2 h 80"/>
                    <a:gd name="T44" fmla="*/ 16 w 80"/>
                    <a:gd name="T45" fmla="*/ 6 h 80"/>
                    <a:gd name="T46" fmla="*/ 12 w 80"/>
                    <a:gd name="T47" fmla="*/ 12 h 80"/>
                    <a:gd name="T48" fmla="*/ 6 w 80"/>
                    <a:gd name="T49" fmla="*/ 18 h 80"/>
                    <a:gd name="T50" fmla="*/ 2 w 80"/>
                    <a:gd name="T51" fmla="*/ 24 h 80"/>
                    <a:gd name="T52" fmla="*/ 0 w 80"/>
                    <a:gd name="T53" fmla="*/ 32 h 80"/>
                    <a:gd name="T54" fmla="*/ 0 w 80"/>
                    <a:gd name="T55" fmla="*/ 40 h 80"/>
                    <a:gd name="T56" fmla="*/ 0 w 80"/>
                    <a:gd name="T57" fmla="*/ 40 h 80"/>
                    <a:gd name="T58" fmla="*/ 0 w 80"/>
                    <a:gd name="T59" fmla="*/ 48 h 80"/>
                    <a:gd name="T60" fmla="*/ 2 w 80"/>
                    <a:gd name="T61" fmla="*/ 56 h 80"/>
                    <a:gd name="T62" fmla="*/ 6 w 80"/>
                    <a:gd name="T63" fmla="*/ 62 h 80"/>
                    <a:gd name="T64" fmla="*/ 12 w 80"/>
                    <a:gd name="T65" fmla="*/ 68 h 80"/>
                    <a:gd name="T66" fmla="*/ 16 w 80"/>
                    <a:gd name="T67" fmla="*/ 72 h 80"/>
                    <a:gd name="T68" fmla="*/ 24 w 80"/>
                    <a:gd name="T69" fmla="*/ 76 h 80"/>
                    <a:gd name="T70" fmla="*/ 32 w 80"/>
                    <a:gd name="T71" fmla="*/ 78 h 80"/>
                    <a:gd name="T72" fmla="*/ 40 w 80"/>
                    <a:gd name="T73" fmla="*/ 80 h 80"/>
                    <a:gd name="T74" fmla="*/ 40 w 80"/>
                    <a:gd name="T7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80">
                      <a:moveTo>
                        <a:pt x="40" y="80"/>
                      </a:moveTo>
                      <a:lnTo>
                        <a:pt x="40" y="80"/>
                      </a:lnTo>
                      <a:lnTo>
                        <a:pt x="48" y="78"/>
                      </a:lnTo>
                      <a:lnTo>
                        <a:pt x="56" y="76"/>
                      </a:lnTo>
                      <a:lnTo>
                        <a:pt x="62" y="72"/>
                      </a:lnTo>
                      <a:lnTo>
                        <a:pt x="68" y="68"/>
                      </a:lnTo>
                      <a:lnTo>
                        <a:pt x="72" y="62"/>
                      </a:lnTo>
                      <a:lnTo>
                        <a:pt x="76" y="56"/>
                      </a:lnTo>
                      <a:lnTo>
                        <a:pt x="78" y="48"/>
                      </a:lnTo>
                      <a:lnTo>
                        <a:pt x="80" y="40"/>
                      </a:lnTo>
                      <a:lnTo>
                        <a:pt x="80" y="40"/>
                      </a:lnTo>
                      <a:lnTo>
                        <a:pt x="78" y="32"/>
                      </a:lnTo>
                      <a:lnTo>
                        <a:pt x="76" y="24"/>
                      </a:lnTo>
                      <a:lnTo>
                        <a:pt x="72" y="18"/>
                      </a:lnTo>
                      <a:lnTo>
                        <a:pt x="68" y="12"/>
                      </a:lnTo>
                      <a:lnTo>
                        <a:pt x="62" y="6"/>
                      </a:lnTo>
                      <a:lnTo>
                        <a:pt x="56" y="2"/>
                      </a:lnTo>
                      <a:lnTo>
                        <a:pt x="48" y="0"/>
                      </a:lnTo>
                      <a:lnTo>
                        <a:pt x="40" y="0"/>
                      </a:lnTo>
                      <a:lnTo>
                        <a:pt x="40" y="0"/>
                      </a:lnTo>
                      <a:lnTo>
                        <a:pt x="32" y="0"/>
                      </a:lnTo>
                      <a:lnTo>
                        <a:pt x="24" y="2"/>
                      </a:lnTo>
                      <a:lnTo>
                        <a:pt x="16" y="6"/>
                      </a:lnTo>
                      <a:lnTo>
                        <a:pt x="12" y="12"/>
                      </a:lnTo>
                      <a:lnTo>
                        <a:pt x="6" y="18"/>
                      </a:lnTo>
                      <a:lnTo>
                        <a:pt x="2" y="24"/>
                      </a:lnTo>
                      <a:lnTo>
                        <a:pt x="0" y="32"/>
                      </a:lnTo>
                      <a:lnTo>
                        <a:pt x="0" y="40"/>
                      </a:lnTo>
                      <a:lnTo>
                        <a:pt x="0" y="40"/>
                      </a:lnTo>
                      <a:lnTo>
                        <a:pt x="0" y="48"/>
                      </a:lnTo>
                      <a:lnTo>
                        <a:pt x="2" y="56"/>
                      </a:lnTo>
                      <a:lnTo>
                        <a:pt x="6" y="62"/>
                      </a:lnTo>
                      <a:lnTo>
                        <a:pt x="12" y="68"/>
                      </a:lnTo>
                      <a:lnTo>
                        <a:pt x="16" y="72"/>
                      </a:lnTo>
                      <a:lnTo>
                        <a:pt x="24" y="76"/>
                      </a:lnTo>
                      <a:lnTo>
                        <a:pt x="32" y="78"/>
                      </a:lnTo>
                      <a:lnTo>
                        <a:pt x="40" y="80"/>
                      </a:lnTo>
                      <a:lnTo>
                        <a:pt x="4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125" name="Line 19"/>
                <p:cNvSpPr>
                  <a:spLocks noChangeShapeType="1"/>
                </p:cNvSpPr>
                <p:nvPr/>
              </p:nvSpPr>
              <p:spPr bwMode="auto">
                <a:xfrm>
                  <a:off x="1966913" y="52863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126" name="Line 20"/>
                <p:cNvSpPr>
                  <a:spLocks noChangeShapeType="1"/>
                </p:cNvSpPr>
                <p:nvPr/>
              </p:nvSpPr>
              <p:spPr bwMode="auto">
                <a:xfrm>
                  <a:off x="1966913" y="52863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127" name="Freeform 21"/>
                <p:cNvSpPr>
                  <a:spLocks/>
                </p:cNvSpPr>
                <p:nvPr/>
              </p:nvSpPr>
              <p:spPr bwMode="auto">
                <a:xfrm>
                  <a:off x="1817688" y="604838"/>
                  <a:ext cx="298450" cy="628650"/>
                </a:xfrm>
                <a:custGeom>
                  <a:avLst/>
                  <a:gdLst>
                    <a:gd name="T0" fmla="*/ 50 w 188"/>
                    <a:gd name="T1" fmla="*/ 0 h 396"/>
                    <a:gd name="T2" fmla="*/ 30 w 188"/>
                    <a:gd name="T3" fmla="*/ 4 h 396"/>
                    <a:gd name="T4" fmla="*/ 14 w 188"/>
                    <a:gd name="T5" fmla="*/ 16 h 396"/>
                    <a:gd name="T6" fmla="*/ 4 w 188"/>
                    <a:gd name="T7" fmla="*/ 32 h 396"/>
                    <a:gd name="T8" fmla="*/ 0 w 188"/>
                    <a:gd name="T9" fmla="*/ 52 h 396"/>
                    <a:gd name="T10" fmla="*/ 0 w 188"/>
                    <a:gd name="T11" fmla="*/ 176 h 396"/>
                    <a:gd name="T12" fmla="*/ 4 w 188"/>
                    <a:gd name="T13" fmla="*/ 190 h 396"/>
                    <a:gd name="T14" fmla="*/ 16 w 188"/>
                    <a:gd name="T15" fmla="*/ 194 h 396"/>
                    <a:gd name="T16" fmla="*/ 28 w 188"/>
                    <a:gd name="T17" fmla="*/ 190 h 396"/>
                    <a:gd name="T18" fmla="*/ 34 w 188"/>
                    <a:gd name="T19" fmla="*/ 176 h 396"/>
                    <a:gd name="T20" fmla="*/ 42 w 188"/>
                    <a:gd name="T21" fmla="*/ 64 h 396"/>
                    <a:gd name="T22" fmla="*/ 42 w 188"/>
                    <a:gd name="T23" fmla="*/ 372 h 396"/>
                    <a:gd name="T24" fmla="*/ 50 w 188"/>
                    <a:gd name="T25" fmla="*/ 390 h 396"/>
                    <a:gd name="T26" fmla="*/ 66 w 188"/>
                    <a:gd name="T27" fmla="*/ 396 h 396"/>
                    <a:gd name="T28" fmla="*/ 82 w 188"/>
                    <a:gd name="T29" fmla="*/ 388 h 396"/>
                    <a:gd name="T30" fmla="*/ 90 w 188"/>
                    <a:gd name="T31" fmla="*/ 372 h 396"/>
                    <a:gd name="T32" fmla="*/ 98 w 188"/>
                    <a:gd name="T33" fmla="*/ 192 h 396"/>
                    <a:gd name="T34" fmla="*/ 98 w 188"/>
                    <a:gd name="T35" fmla="*/ 372 h 396"/>
                    <a:gd name="T36" fmla="*/ 104 w 188"/>
                    <a:gd name="T37" fmla="*/ 388 h 396"/>
                    <a:gd name="T38" fmla="*/ 120 w 188"/>
                    <a:gd name="T39" fmla="*/ 396 h 396"/>
                    <a:gd name="T40" fmla="*/ 136 w 188"/>
                    <a:gd name="T41" fmla="*/ 390 h 396"/>
                    <a:gd name="T42" fmla="*/ 144 w 188"/>
                    <a:gd name="T43" fmla="*/ 372 h 396"/>
                    <a:gd name="T44" fmla="*/ 152 w 188"/>
                    <a:gd name="T45" fmla="*/ 64 h 396"/>
                    <a:gd name="T46" fmla="*/ 152 w 188"/>
                    <a:gd name="T47" fmla="*/ 176 h 396"/>
                    <a:gd name="T48" fmla="*/ 158 w 188"/>
                    <a:gd name="T49" fmla="*/ 190 h 396"/>
                    <a:gd name="T50" fmla="*/ 170 w 188"/>
                    <a:gd name="T51" fmla="*/ 194 h 396"/>
                    <a:gd name="T52" fmla="*/ 182 w 188"/>
                    <a:gd name="T53" fmla="*/ 190 h 396"/>
                    <a:gd name="T54" fmla="*/ 188 w 188"/>
                    <a:gd name="T55" fmla="*/ 176 h 396"/>
                    <a:gd name="T56" fmla="*/ 188 w 188"/>
                    <a:gd name="T57" fmla="*/ 54 h 396"/>
                    <a:gd name="T58" fmla="*/ 184 w 188"/>
                    <a:gd name="T59" fmla="*/ 34 h 396"/>
                    <a:gd name="T60" fmla="*/ 172 w 188"/>
                    <a:gd name="T61" fmla="*/ 18 h 396"/>
                    <a:gd name="T62" fmla="*/ 156 w 188"/>
                    <a:gd name="T63" fmla="*/ 6 h 396"/>
                    <a:gd name="T64" fmla="*/ 136 w 188"/>
                    <a:gd name="T65"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8" h="396">
                      <a:moveTo>
                        <a:pt x="50" y="0"/>
                      </a:moveTo>
                      <a:lnTo>
                        <a:pt x="50" y="0"/>
                      </a:lnTo>
                      <a:lnTo>
                        <a:pt x="40" y="2"/>
                      </a:lnTo>
                      <a:lnTo>
                        <a:pt x="30" y="4"/>
                      </a:lnTo>
                      <a:lnTo>
                        <a:pt x="22" y="10"/>
                      </a:lnTo>
                      <a:lnTo>
                        <a:pt x="14" y="16"/>
                      </a:lnTo>
                      <a:lnTo>
                        <a:pt x="8" y="24"/>
                      </a:lnTo>
                      <a:lnTo>
                        <a:pt x="4" y="32"/>
                      </a:lnTo>
                      <a:lnTo>
                        <a:pt x="0" y="42"/>
                      </a:lnTo>
                      <a:lnTo>
                        <a:pt x="0" y="52"/>
                      </a:lnTo>
                      <a:lnTo>
                        <a:pt x="0" y="176"/>
                      </a:lnTo>
                      <a:lnTo>
                        <a:pt x="0" y="176"/>
                      </a:lnTo>
                      <a:lnTo>
                        <a:pt x="0" y="184"/>
                      </a:lnTo>
                      <a:lnTo>
                        <a:pt x="4" y="190"/>
                      </a:lnTo>
                      <a:lnTo>
                        <a:pt x="10" y="192"/>
                      </a:lnTo>
                      <a:lnTo>
                        <a:pt x="16" y="194"/>
                      </a:lnTo>
                      <a:lnTo>
                        <a:pt x="24" y="192"/>
                      </a:lnTo>
                      <a:lnTo>
                        <a:pt x="28" y="190"/>
                      </a:lnTo>
                      <a:lnTo>
                        <a:pt x="32" y="184"/>
                      </a:lnTo>
                      <a:lnTo>
                        <a:pt x="34" y="176"/>
                      </a:lnTo>
                      <a:lnTo>
                        <a:pt x="34" y="64"/>
                      </a:lnTo>
                      <a:lnTo>
                        <a:pt x="42" y="64"/>
                      </a:lnTo>
                      <a:lnTo>
                        <a:pt x="42" y="372"/>
                      </a:lnTo>
                      <a:lnTo>
                        <a:pt x="42" y="372"/>
                      </a:lnTo>
                      <a:lnTo>
                        <a:pt x="44" y="382"/>
                      </a:lnTo>
                      <a:lnTo>
                        <a:pt x="50" y="390"/>
                      </a:lnTo>
                      <a:lnTo>
                        <a:pt x="58" y="394"/>
                      </a:lnTo>
                      <a:lnTo>
                        <a:pt x="66" y="396"/>
                      </a:lnTo>
                      <a:lnTo>
                        <a:pt x="74" y="394"/>
                      </a:lnTo>
                      <a:lnTo>
                        <a:pt x="82" y="388"/>
                      </a:lnTo>
                      <a:lnTo>
                        <a:pt x="88" y="382"/>
                      </a:lnTo>
                      <a:lnTo>
                        <a:pt x="90" y="372"/>
                      </a:lnTo>
                      <a:lnTo>
                        <a:pt x="90" y="192"/>
                      </a:lnTo>
                      <a:lnTo>
                        <a:pt x="98" y="192"/>
                      </a:lnTo>
                      <a:lnTo>
                        <a:pt x="98" y="372"/>
                      </a:lnTo>
                      <a:lnTo>
                        <a:pt x="98" y="372"/>
                      </a:lnTo>
                      <a:lnTo>
                        <a:pt x="100" y="382"/>
                      </a:lnTo>
                      <a:lnTo>
                        <a:pt x="104" y="388"/>
                      </a:lnTo>
                      <a:lnTo>
                        <a:pt x="112" y="394"/>
                      </a:lnTo>
                      <a:lnTo>
                        <a:pt x="120" y="396"/>
                      </a:lnTo>
                      <a:lnTo>
                        <a:pt x="130" y="394"/>
                      </a:lnTo>
                      <a:lnTo>
                        <a:pt x="136" y="390"/>
                      </a:lnTo>
                      <a:lnTo>
                        <a:pt x="142" y="382"/>
                      </a:lnTo>
                      <a:lnTo>
                        <a:pt x="144" y="372"/>
                      </a:lnTo>
                      <a:lnTo>
                        <a:pt x="144" y="64"/>
                      </a:lnTo>
                      <a:lnTo>
                        <a:pt x="152" y="64"/>
                      </a:lnTo>
                      <a:lnTo>
                        <a:pt x="152" y="176"/>
                      </a:lnTo>
                      <a:lnTo>
                        <a:pt x="152" y="176"/>
                      </a:lnTo>
                      <a:lnTo>
                        <a:pt x="154" y="184"/>
                      </a:lnTo>
                      <a:lnTo>
                        <a:pt x="158" y="190"/>
                      </a:lnTo>
                      <a:lnTo>
                        <a:pt x="164" y="192"/>
                      </a:lnTo>
                      <a:lnTo>
                        <a:pt x="170" y="194"/>
                      </a:lnTo>
                      <a:lnTo>
                        <a:pt x="176" y="192"/>
                      </a:lnTo>
                      <a:lnTo>
                        <a:pt x="182" y="190"/>
                      </a:lnTo>
                      <a:lnTo>
                        <a:pt x="186" y="184"/>
                      </a:lnTo>
                      <a:lnTo>
                        <a:pt x="188" y="176"/>
                      </a:lnTo>
                      <a:lnTo>
                        <a:pt x="188" y="54"/>
                      </a:lnTo>
                      <a:lnTo>
                        <a:pt x="188" y="54"/>
                      </a:lnTo>
                      <a:lnTo>
                        <a:pt x="186" y="44"/>
                      </a:lnTo>
                      <a:lnTo>
                        <a:pt x="184" y="34"/>
                      </a:lnTo>
                      <a:lnTo>
                        <a:pt x="178" y="24"/>
                      </a:lnTo>
                      <a:lnTo>
                        <a:pt x="172" y="18"/>
                      </a:lnTo>
                      <a:lnTo>
                        <a:pt x="166" y="10"/>
                      </a:lnTo>
                      <a:lnTo>
                        <a:pt x="156" y="6"/>
                      </a:lnTo>
                      <a:lnTo>
                        <a:pt x="146" y="2"/>
                      </a:lnTo>
                      <a:lnTo>
                        <a:pt x="136" y="0"/>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grpSp>
            <p:nvGrpSpPr>
              <p:cNvPr id="120" name="Group 53"/>
              <p:cNvGrpSpPr>
                <a:grpSpLocks noChangeAspect="1"/>
              </p:cNvGrpSpPr>
              <p:nvPr/>
            </p:nvGrpSpPr>
            <p:grpSpPr bwMode="auto">
              <a:xfrm>
                <a:off x="15008544" y="3371935"/>
                <a:ext cx="805862" cy="1539160"/>
                <a:chOff x="7040" y="75"/>
                <a:chExt cx="1577" cy="3012"/>
              </a:xfrm>
              <a:grpFill/>
            </p:grpSpPr>
            <p:sp>
              <p:nvSpPr>
                <p:cNvPr id="121" name="Freeform 55"/>
                <p:cNvSpPr>
                  <a:spLocks/>
                </p:cNvSpPr>
                <p:nvPr/>
              </p:nvSpPr>
              <p:spPr bwMode="auto">
                <a:xfrm>
                  <a:off x="7508" y="75"/>
                  <a:ext cx="478" cy="486"/>
                </a:xfrm>
                <a:custGeom>
                  <a:avLst/>
                  <a:gdLst>
                    <a:gd name="T0" fmla="*/ 469 w 955"/>
                    <a:gd name="T1" fmla="*/ 0 h 974"/>
                    <a:gd name="T2" fmla="*/ 533 w 955"/>
                    <a:gd name="T3" fmla="*/ 2 h 974"/>
                    <a:gd name="T4" fmla="*/ 595 w 955"/>
                    <a:gd name="T5" fmla="*/ 13 h 974"/>
                    <a:gd name="T6" fmla="*/ 652 w 955"/>
                    <a:gd name="T7" fmla="*/ 32 h 974"/>
                    <a:gd name="T8" fmla="*/ 707 w 955"/>
                    <a:gd name="T9" fmla="*/ 57 h 974"/>
                    <a:gd name="T10" fmla="*/ 759 w 955"/>
                    <a:gd name="T11" fmla="*/ 92 h 974"/>
                    <a:gd name="T12" fmla="*/ 808 w 955"/>
                    <a:gd name="T13" fmla="*/ 136 h 974"/>
                    <a:gd name="T14" fmla="*/ 852 w 955"/>
                    <a:gd name="T15" fmla="*/ 184 h 974"/>
                    <a:gd name="T16" fmla="*/ 887 w 955"/>
                    <a:gd name="T17" fmla="*/ 235 h 974"/>
                    <a:gd name="T18" fmla="*/ 915 w 955"/>
                    <a:gd name="T19" fmla="*/ 290 h 974"/>
                    <a:gd name="T20" fmla="*/ 937 w 955"/>
                    <a:gd name="T21" fmla="*/ 349 h 974"/>
                    <a:gd name="T22" fmla="*/ 950 w 955"/>
                    <a:gd name="T23" fmla="*/ 411 h 974"/>
                    <a:gd name="T24" fmla="*/ 955 w 955"/>
                    <a:gd name="T25" fmla="*/ 475 h 974"/>
                    <a:gd name="T26" fmla="*/ 953 w 955"/>
                    <a:gd name="T27" fmla="*/ 539 h 974"/>
                    <a:gd name="T28" fmla="*/ 944 w 955"/>
                    <a:gd name="T29" fmla="*/ 602 h 974"/>
                    <a:gd name="T30" fmla="*/ 928 w 955"/>
                    <a:gd name="T31" fmla="*/ 660 h 974"/>
                    <a:gd name="T32" fmla="*/ 902 w 955"/>
                    <a:gd name="T33" fmla="*/ 717 h 974"/>
                    <a:gd name="T34" fmla="*/ 869 w 955"/>
                    <a:gd name="T35" fmla="*/ 770 h 974"/>
                    <a:gd name="T36" fmla="*/ 827 w 955"/>
                    <a:gd name="T37" fmla="*/ 820 h 974"/>
                    <a:gd name="T38" fmla="*/ 781 w 955"/>
                    <a:gd name="T39" fmla="*/ 866 h 974"/>
                    <a:gd name="T40" fmla="*/ 731 w 955"/>
                    <a:gd name="T41" fmla="*/ 902 h 974"/>
                    <a:gd name="T42" fmla="*/ 676 w 955"/>
                    <a:gd name="T43" fmla="*/ 933 h 974"/>
                    <a:gd name="T44" fmla="*/ 619 w 955"/>
                    <a:gd name="T45" fmla="*/ 954 h 974"/>
                    <a:gd name="T46" fmla="*/ 559 w 955"/>
                    <a:gd name="T47" fmla="*/ 968 h 974"/>
                    <a:gd name="T48" fmla="*/ 494 w 955"/>
                    <a:gd name="T49" fmla="*/ 974 h 974"/>
                    <a:gd name="T50" fmla="*/ 428 w 955"/>
                    <a:gd name="T51" fmla="*/ 972 h 974"/>
                    <a:gd name="T52" fmla="*/ 368 w 955"/>
                    <a:gd name="T53" fmla="*/ 963 h 974"/>
                    <a:gd name="T54" fmla="*/ 309 w 955"/>
                    <a:gd name="T55" fmla="*/ 944 h 974"/>
                    <a:gd name="T56" fmla="*/ 252 w 955"/>
                    <a:gd name="T57" fmla="*/ 917 h 974"/>
                    <a:gd name="T58" fmla="*/ 199 w 955"/>
                    <a:gd name="T59" fmla="*/ 882 h 974"/>
                    <a:gd name="T60" fmla="*/ 147 w 955"/>
                    <a:gd name="T61" fmla="*/ 840 h 974"/>
                    <a:gd name="T62" fmla="*/ 103 w 955"/>
                    <a:gd name="T63" fmla="*/ 790 h 974"/>
                    <a:gd name="T64" fmla="*/ 67 w 955"/>
                    <a:gd name="T65" fmla="*/ 739 h 974"/>
                    <a:gd name="T66" fmla="*/ 37 w 955"/>
                    <a:gd name="T67" fmla="*/ 684 h 974"/>
                    <a:gd name="T68" fmla="*/ 17 w 955"/>
                    <a:gd name="T69" fmla="*/ 625 h 974"/>
                    <a:gd name="T70" fmla="*/ 4 w 955"/>
                    <a:gd name="T71" fmla="*/ 565 h 974"/>
                    <a:gd name="T72" fmla="*/ 0 w 955"/>
                    <a:gd name="T73" fmla="*/ 501 h 974"/>
                    <a:gd name="T74" fmla="*/ 4 w 955"/>
                    <a:gd name="T75" fmla="*/ 435 h 974"/>
                    <a:gd name="T76" fmla="*/ 15 w 955"/>
                    <a:gd name="T77" fmla="*/ 374 h 974"/>
                    <a:gd name="T78" fmla="*/ 34 w 955"/>
                    <a:gd name="T79" fmla="*/ 316 h 974"/>
                    <a:gd name="T80" fmla="*/ 61 w 955"/>
                    <a:gd name="T81" fmla="*/ 259 h 974"/>
                    <a:gd name="T82" fmla="*/ 94 w 955"/>
                    <a:gd name="T83" fmla="*/ 206 h 974"/>
                    <a:gd name="T84" fmla="*/ 135 w 955"/>
                    <a:gd name="T85" fmla="*/ 154 h 974"/>
                    <a:gd name="T86" fmla="*/ 182 w 955"/>
                    <a:gd name="T87" fmla="*/ 110 h 974"/>
                    <a:gd name="T88" fmla="*/ 232 w 955"/>
                    <a:gd name="T89" fmla="*/ 72 h 974"/>
                    <a:gd name="T90" fmla="*/ 285 w 955"/>
                    <a:gd name="T91" fmla="*/ 43 h 974"/>
                    <a:gd name="T92" fmla="*/ 344 w 955"/>
                    <a:gd name="T93" fmla="*/ 21 h 974"/>
                    <a:gd name="T94" fmla="*/ 404 w 955"/>
                    <a:gd name="T95" fmla="*/ 8 h 974"/>
                    <a:gd name="T96" fmla="*/ 469 w 955"/>
                    <a:gd name="T97"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5" h="974">
                      <a:moveTo>
                        <a:pt x="469" y="0"/>
                      </a:moveTo>
                      <a:lnTo>
                        <a:pt x="533" y="2"/>
                      </a:lnTo>
                      <a:lnTo>
                        <a:pt x="595" y="13"/>
                      </a:lnTo>
                      <a:lnTo>
                        <a:pt x="652" y="32"/>
                      </a:lnTo>
                      <a:lnTo>
                        <a:pt x="707" y="57"/>
                      </a:lnTo>
                      <a:lnTo>
                        <a:pt x="759" y="92"/>
                      </a:lnTo>
                      <a:lnTo>
                        <a:pt x="808" y="136"/>
                      </a:lnTo>
                      <a:lnTo>
                        <a:pt x="852" y="184"/>
                      </a:lnTo>
                      <a:lnTo>
                        <a:pt x="887" y="235"/>
                      </a:lnTo>
                      <a:lnTo>
                        <a:pt x="915" y="290"/>
                      </a:lnTo>
                      <a:lnTo>
                        <a:pt x="937" y="349"/>
                      </a:lnTo>
                      <a:lnTo>
                        <a:pt x="950" y="411"/>
                      </a:lnTo>
                      <a:lnTo>
                        <a:pt x="955" y="475"/>
                      </a:lnTo>
                      <a:lnTo>
                        <a:pt x="953" y="539"/>
                      </a:lnTo>
                      <a:lnTo>
                        <a:pt x="944" y="602"/>
                      </a:lnTo>
                      <a:lnTo>
                        <a:pt x="928" y="660"/>
                      </a:lnTo>
                      <a:lnTo>
                        <a:pt x="902" y="717"/>
                      </a:lnTo>
                      <a:lnTo>
                        <a:pt x="869" y="770"/>
                      </a:lnTo>
                      <a:lnTo>
                        <a:pt x="827" y="820"/>
                      </a:lnTo>
                      <a:lnTo>
                        <a:pt x="781" y="866"/>
                      </a:lnTo>
                      <a:lnTo>
                        <a:pt x="731" y="902"/>
                      </a:lnTo>
                      <a:lnTo>
                        <a:pt x="676" y="933"/>
                      </a:lnTo>
                      <a:lnTo>
                        <a:pt x="619" y="954"/>
                      </a:lnTo>
                      <a:lnTo>
                        <a:pt x="559" y="968"/>
                      </a:lnTo>
                      <a:lnTo>
                        <a:pt x="494" y="974"/>
                      </a:lnTo>
                      <a:lnTo>
                        <a:pt x="428" y="972"/>
                      </a:lnTo>
                      <a:lnTo>
                        <a:pt x="368" y="963"/>
                      </a:lnTo>
                      <a:lnTo>
                        <a:pt x="309" y="944"/>
                      </a:lnTo>
                      <a:lnTo>
                        <a:pt x="252" y="917"/>
                      </a:lnTo>
                      <a:lnTo>
                        <a:pt x="199" y="882"/>
                      </a:lnTo>
                      <a:lnTo>
                        <a:pt x="147" y="840"/>
                      </a:lnTo>
                      <a:lnTo>
                        <a:pt x="103" y="790"/>
                      </a:lnTo>
                      <a:lnTo>
                        <a:pt x="67" y="739"/>
                      </a:lnTo>
                      <a:lnTo>
                        <a:pt x="37" y="684"/>
                      </a:lnTo>
                      <a:lnTo>
                        <a:pt x="17" y="625"/>
                      </a:lnTo>
                      <a:lnTo>
                        <a:pt x="4" y="565"/>
                      </a:lnTo>
                      <a:lnTo>
                        <a:pt x="0" y="501"/>
                      </a:lnTo>
                      <a:lnTo>
                        <a:pt x="4" y="435"/>
                      </a:lnTo>
                      <a:lnTo>
                        <a:pt x="15" y="374"/>
                      </a:lnTo>
                      <a:lnTo>
                        <a:pt x="34" y="316"/>
                      </a:lnTo>
                      <a:lnTo>
                        <a:pt x="61" y="259"/>
                      </a:lnTo>
                      <a:lnTo>
                        <a:pt x="94" y="206"/>
                      </a:lnTo>
                      <a:lnTo>
                        <a:pt x="135" y="154"/>
                      </a:lnTo>
                      <a:lnTo>
                        <a:pt x="182" y="110"/>
                      </a:lnTo>
                      <a:lnTo>
                        <a:pt x="232" y="72"/>
                      </a:lnTo>
                      <a:lnTo>
                        <a:pt x="285" y="43"/>
                      </a:lnTo>
                      <a:lnTo>
                        <a:pt x="344" y="21"/>
                      </a:lnTo>
                      <a:lnTo>
                        <a:pt x="404" y="8"/>
                      </a:lnTo>
                      <a:lnTo>
                        <a:pt x="4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dirty="0">
                    <a:solidFill>
                      <a:srgbClr val="000000"/>
                    </a:solidFill>
                  </a:endParaRPr>
                </a:p>
              </p:txBody>
            </p:sp>
            <p:sp>
              <p:nvSpPr>
                <p:cNvPr id="123" name="Freeform 56"/>
                <p:cNvSpPr>
                  <a:spLocks/>
                </p:cNvSpPr>
                <p:nvPr/>
              </p:nvSpPr>
              <p:spPr bwMode="auto">
                <a:xfrm>
                  <a:off x="7040" y="616"/>
                  <a:ext cx="1577" cy="2471"/>
                </a:xfrm>
                <a:custGeom>
                  <a:avLst/>
                  <a:gdLst>
                    <a:gd name="T0" fmla="*/ 1427 w 3154"/>
                    <a:gd name="T1" fmla="*/ 3 h 4941"/>
                    <a:gd name="T2" fmla="*/ 1553 w 3154"/>
                    <a:gd name="T3" fmla="*/ 36 h 4941"/>
                    <a:gd name="T4" fmla="*/ 1669 w 3154"/>
                    <a:gd name="T5" fmla="*/ 104 h 4941"/>
                    <a:gd name="T6" fmla="*/ 1770 w 3154"/>
                    <a:gd name="T7" fmla="*/ 203 h 4941"/>
                    <a:gd name="T8" fmla="*/ 3052 w 3154"/>
                    <a:gd name="T9" fmla="*/ 1510 h 4941"/>
                    <a:gd name="T10" fmla="*/ 3118 w 3154"/>
                    <a:gd name="T11" fmla="*/ 1568 h 4941"/>
                    <a:gd name="T12" fmla="*/ 3151 w 3154"/>
                    <a:gd name="T13" fmla="*/ 1644 h 4941"/>
                    <a:gd name="T14" fmla="*/ 3151 w 3154"/>
                    <a:gd name="T15" fmla="*/ 1732 h 4941"/>
                    <a:gd name="T16" fmla="*/ 3119 w 3154"/>
                    <a:gd name="T17" fmla="*/ 1812 h 4941"/>
                    <a:gd name="T18" fmla="*/ 3057 w 3154"/>
                    <a:gd name="T19" fmla="*/ 1880 h 4941"/>
                    <a:gd name="T20" fmla="*/ 2980 w 3154"/>
                    <a:gd name="T21" fmla="*/ 1915 h 4941"/>
                    <a:gd name="T22" fmla="*/ 2921 w 3154"/>
                    <a:gd name="T23" fmla="*/ 1917 h 4941"/>
                    <a:gd name="T24" fmla="*/ 2870 w 3154"/>
                    <a:gd name="T25" fmla="*/ 1904 h 4941"/>
                    <a:gd name="T26" fmla="*/ 2078 w 3154"/>
                    <a:gd name="T27" fmla="*/ 1471 h 4941"/>
                    <a:gd name="T28" fmla="*/ 2014 w 3154"/>
                    <a:gd name="T29" fmla="*/ 1407 h 4941"/>
                    <a:gd name="T30" fmla="*/ 1706 w 3154"/>
                    <a:gd name="T31" fmla="*/ 1919 h 4941"/>
                    <a:gd name="T32" fmla="*/ 2477 w 3154"/>
                    <a:gd name="T33" fmla="*/ 4558 h 4941"/>
                    <a:gd name="T34" fmla="*/ 2486 w 3154"/>
                    <a:gd name="T35" fmla="*/ 4592 h 4941"/>
                    <a:gd name="T36" fmla="*/ 2484 w 3154"/>
                    <a:gd name="T37" fmla="*/ 4662 h 4941"/>
                    <a:gd name="T38" fmla="*/ 2453 w 3154"/>
                    <a:gd name="T39" fmla="*/ 4759 h 4941"/>
                    <a:gd name="T40" fmla="*/ 2392 w 3154"/>
                    <a:gd name="T41" fmla="*/ 4844 h 4941"/>
                    <a:gd name="T42" fmla="*/ 2310 w 3154"/>
                    <a:gd name="T43" fmla="*/ 4906 h 4941"/>
                    <a:gd name="T44" fmla="*/ 2218 w 3154"/>
                    <a:gd name="T45" fmla="*/ 4935 h 4941"/>
                    <a:gd name="T46" fmla="*/ 2112 w 3154"/>
                    <a:gd name="T47" fmla="*/ 4939 h 4941"/>
                    <a:gd name="T48" fmla="*/ 2014 w 3154"/>
                    <a:gd name="T49" fmla="*/ 4915 h 4941"/>
                    <a:gd name="T50" fmla="*/ 1933 w 3154"/>
                    <a:gd name="T51" fmla="*/ 4860 h 4941"/>
                    <a:gd name="T52" fmla="*/ 1871 w 3154"/>
                    <a:gd name="T53" fmla="*/ 4776 h 4941"/>
                    <a:gd name="T54" fmla="*/ 1295 w 3154"/>
                    <a:gd name="T55" fmla="*/ 2828 h 4941"/>
                    <a:gd name="T56" fmla="*/ 1228 w 3154"/>
                    <a:gd name="T57" fmla="*/ 3429 h 4941"/>
                    <a:gd name="T58" fmla="*/ 1194 w 3154"/>
                    <a:gd name="T59" fmla="*/ 3513 h 4941"/>
                    <a:gd name="T60" fmla="*/ 1181 w 3154"/>
                    <a:gd name="T61" fmla="*/ 3546 h 4941"/>
                    <a:gd name="T62" fmla="*/ 641 w 3154"/>
                    <a:gd name="T63" fmla="*/ 4761 h 4941"/>
                    <a:gd name="T64" fmla="*/ 582 w 3154"/>
                    <a:gd name="T65" fmla="*/ 4849 h 4941"/>
                    <a:gd name="T66" fmla="*/ 505 w 3154"/>
                    <a:gd name="T67" fmla="*/ 4906 h 4941"/>
                    <a:gd name="T68" fmla="*/ 411 w 3154"/>
                    <a:gd name="T69" fmla="*/ 4935 h 4941"/>
                    <a:gd name="T70" fmla="*/ 305 w 3154"/>
                    <a:gd name="T71" fmla="*/ 4941 h 4941"/>
                    <a:gd name="T72" fmla="*/ 206 w 3154"/>
                    <a:gd name="T73" fmla="*/ 4915 h 4941"/>
                    <a:gd name="T74" fmla="*/ 121 w 3154"/>
                    <a:gd name="T75" fmla="*/ 4856 h 4941"/>
                    <a:gd name="T76" fmla="*/ 61 w 3154"/>
                    <a:gd name="T77" fmla="*/ 4772 h 4941"/>
                    <a:gd name="T78" fmla="*/ 30 w 3154"/>
                    <a:gd name="T79" fmla="*/ 4675 h 4941"/>
                    <a:gd name="T80" fmla="*/ 30 w 3154"/>
                    <a:gd name="T81" fmla="*/ 4576 h 4941"/>
                    <a:gd name="T82" fmla="*/ 52 w 3154"/>
                    <a:gd name="T83" fmla="*/ 4479 h 4941"/>
                    <a:gd name="T84" fmla="*/ 834 w 3154"/>
                    <a:gd name="T85" fmla="*/ 1009 h 4941"/>
                    <a:gd name="T86" fmla="*/ 437 w 3154"/>
                    <a:gd name="T87" fmla="*/ 2162 h 4941"/>
                    <a:gd name="T88" fmla="*/ 399 w 3154"/>
                    <a:gd name="T89" fmla="*/ 2259 h 4941"/>
                    <a:gd name="T90" fmla="*/ 334 w 3154"/>
                    <a:gd name="T91" fmla="*/ 2331 h 4941"/>
                    <a:gd name="T92" fmla="*/ 261 w 3154"/>
                    <a:gd name="T93" fmla="*/ 2362 h 4941"/>
                    <a:gd name="T94" fmla="*/ 175 w 3154"/>
                    <a:gd name="T95" fmla="*/ 2362 h 4941"/>
                    <a:gd name="T96" fmla="*/ 97 w 3154"/>
                    <a:gd name="T97" fmla="*/ 2331 h 4941"/>
                    <a:gd name="T98" fmla="*/ 37 w 3154"/>
                    <a:gd name="T99" fmla="*/ 2269 h 4941"/>
                    <a:gd name="T100" fmla="*/ 4 w 3154"/>
                    <a:gd name="T101" fmla="*/ 2192 h 4941"/>
                    <a:gd name="T102" fmla="*/ 0 w 3154"/>
                    <a:gd name="T103" fmla="*/ 2124 h 4941"/>
                    <a:gd name="T104" fmla="*/ 127 w 3154"/>
                    <a:gd name="T105" fmla="*/ 1097 h 4941"/>
                    <a:gd name="T106" fmla="*/ 167 w 3154"/>
                    <a:gd name="T107" fmla="*/ 1022 h 4941"/>
                    <a:gd name="T108" fmla="*/ 1102 w 3154"/>
                    <a:gd name="T109" fmla="*/ 89 h 4941"/>
                    <a:gd name="T110" fmla="*/ 1228 w 3154"/>
                    <a:gd name="T111" fmla="*/ 22 h 4941"/>
                    <a:gd name="T112" fmla="*/ 1359 w 3154"/>
                    <a:gd name="T113" fmla="*/ 0 h 4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4" h="4941">
                      <a:moveTo>
                        <a:pt x="1359" y="0"/>
                      </a:moveTo>
                      <a:lnTo>
                        <a:pt x="1427" y="3"/>
                      </a:lnTo>
                      <a:lnTo>
                        <a:pt x="1493" y="16"/>
                      </a:lnTo>
                      <a:lnTo>
                        <a:pt x="1553" y="36"/>
                      </a:lnTo>
                      <a:lnTo>
                        <a:pt x="1612" y="66"/>
                      </a:lnTo>
                      <a:lnTo>
                        <a:pt x="1669" y="104"/>
                      </a:lnTo>
                      <a:lnTo>
                        <a:pt x="1720" y="150"/>
                      </a:lnTo>
                      <a:lnTo>
                        <a:pt x="1770" y="203"/>
                      </a:lnTo>
                      <a:lnTo>
                        <a:pt x="2347" y="1125"/>
                      </a:lnTo>
                      <a:lnTo>
                        <a:pt x="3052" y="1510"/>
                      </a:lnTo>
                      <a:lnTo>
                        <a:pt x="3088" y="1537"/>
                      </a:lnTo>
                      <a:lnTo>
                        <a:pt x="3118" y="1568"/>
                      </a:lnTo>
                      <a:lnTo>
                        <a:pt x="3138" y="1605"/>
                      </a:lnTo>
                      <a:lnTo>
                        <a:pt x="3151" y="1644"/>
                      </a:lnTo>
                      <a:lnTo>
                        <a:pt x="3154" y="1688"/>
                      </a:lnTo>
                      <a:lnTo>
                        <a:pt x="3151" y="1732"/>
                      </a:lnTo>
                      <a:lnTo>
                        <a:pt x="3138" y="1774"/>
                      </a:lnTo>
                      <a:lnTo>
                        <a:pt x="3119" y="1812"/>
                      </a:lnTo>
                      <a:lnTo>
                        <a:pt x="3090" y="1849"/>
                      </a:lnTo>
                      <a:lnTo>
                        <a:pt x="3057" y="1880"/>
                      </a:lnTo>
                      <a:lnTo>
                        <a:pt x="3020" y="1902"/>
                      </a:lnTo>
                      <a:lnTo>
                        <a:pt x="2980" y="1915"/>
                      </a:lnTo>
                      <a:lnTo>
                        <a:pt x="2936" y="1919"/>
                      </a:lnTo>
                      <a:lnTo>
                        <a:pt x="2921" y="1917"/>
                      </a:lnTo>
                      <a:lnTo>
                        <a:pt x="2897" y="1913"/>
                      </a:lnTo>
                      <a:lnTo>
                        <a:pt x="2870" y="1904"/>
                      </a:lnTo>
                      <a:lnTo>
                        <a:pt x="2835" y="1893"/>
                      </a:lnTo>
                      <a:lnTo>
                        <a:pt x="2078" y="1471"/>
                      </a:lnTo>
                      <a:lnTo>
                        <a:pt x="2042" y="1442"/>
                      </a:lnTo>
                      <a:lnTo>
                        <a:pt x="2014" y="1407"/>
                      </a:lnTo>
                      <a:lnTo>
                        <a:pt x="1796" y="1061"/>
                      </a:lnTo>
                      <a:lnTo>
                        <a:pt x="1706" y="1919"/>
                      </a:lnTo>
                      <a:lnTo>
                        <a:pt x="2475" y="4543"/>
                      </a:lnTo>
                      <a:lnTo>
                        <a:pt x="2477" y="4558"/>
                      </a:lnTo>
                      <a:lnTo>
                        <a:pt x="2482" y="4574"/>
                      </a:lnTo>
                      <a:lnTo>
                        <a:pt x="2486" y="4592"/>
                      </a:lnTo>
                      <a:lnTo>
                        <a:pt x="2488" y="4607"/>
                      </a:lnTo>
                      <a:lnTo>
                        <a:pt x="2484" y="4662"/>
                      </a:lnTo>
                      <a:lnTo>
                        <a:pt x="2473" y="4712"/>
                      </a:lnTo>
                      <a:lnTo>
                        <a:pt x="2453" y="4759"/>
                      </a:lnTo>
                      <a:lnTo>
                        <a:pt x="2425" y="4803"/>
                      </a:lnTo>
                      <a:lnTo>
                        <a:pt x="2392" y="4844"/>
                      </a:lnTo>
                      <a:lnTo>
                        <a:pt x="2352" y="4878"/>
                      </a:lnTo>
                      <a:lnTo>
                        <a:pt x="2310" y="4906"/>
                      </a:lnTo>
                      <a:lnTo>
                        <a:pt x="2264" y="4924"/>
                      </a:lnTo>
                      <a:lnTo>
                        <a:pt x="2218" y="4935"/>
                      </a:lnTo>
                      <a:lnTo>
                        <a:pt x="2167" y="4939"/>
                      </a:lnTo>
                      <a:lnTo>
                        <a:pt x="2112" y="4939"/>
                      </a:lnTo>
                      <a:lnTo>
                        <a:pt x="2060" y="4932"/>
                      </a:lnTo>
                      <a:lnTo>
                        <a:pt x="2014" y="4915"/>
                      </a:lnTo>
                      <a:lnTo>
                        <a:pt x="1972" y="4891"/>
                      </a:lnTo>
                      <a:lnTo>
                        <a:pt x="1933" y="4860"/>
                      </a:lnTo>
                      <a:lnTo>
                        <a:pt x="1900" y="4822"/>
                      </a:lnTo>
                      <a:lnTo>
                        <a:pt x="1871" y="4776"/>
                      </a:lnTo>
                      <a:lnTo>
                        <a:pt x="1847" y="4723"/>
                      </a:lnTo>
                      <a:lnTo>
                        <a:pt x="1295" y="2828"/>
                      </a:lnTo>
                      <a:lnTo>
                        <a:pt x="1232" y="3403"/>
                      </a:lnTo>
                      <a:lnTo>
                        <a:pt x="1228" y="3429"/>
                      </a:lnTo>
                      <a:lnTo>
                        <a:pt x="1219" y="3454"/>
                      </a:lnTo>
                      <a:lnTo>
                        <a:pt x="1194" y="3513"/>
                      </a:lnTo>
                      <a:lnTo>
                        <a:pt x="1186" y="3531"/>
                      </a:lnTo>
                      <a:lnTo>
                        <a:pt x="1181" y="3546"/>
                      </a:lnTo>
                      <a:lnTo>
                        <a:pt x="1181" y="3557"/>
                      </a:lnTo>
                      <a:lnTo>
                        <a:pt x="641" y="4761"/>
                      </a:lnTo>
                      <a:lnTo>
                        <a:pt x="613" y="4809"/>
                      </a:lnTo>
                      <a:lnTo>
                        <a:pt x="582" y="4849"/>
                      </a:lnTo>
                      <a:lnTo>
                        <a:pt x="545" y="4880"/>
                      </a:lnTo>
                      <a:lnTo>
                        <a:pt x="505" y="4906"/>
                      </a:lnTo>
                      <a:lnTo>
                        <a:pt x="461" y="4924"/>
                      </a:lnTo>
                      <a:lnTo>
                        <a:pt x="411" y="4935"/>
                      </a:lnTo>
                      <a:lnTo>
                        <a:pt x="360" y="4939"/>
                      </a:lnTo>
                      <a:lnTo>
                        <a:pt x="305" y="4941"/>
                      </a:lnTo>
                      <a:lnTo>
                        <a:pt x="254" y="4933"/>
                      </a:lnTo>
                      <a:lnTo>
                        <a:pt x="206" y="4915"/>
                      </a:lnTo>
                      <a:lnTo>
                        <a:pt x="162" y="4891"/>
                      </a:lnTo>
                      <a:lnTo>
                        <a:pt x="121" y="4856"/>
                      </a:lnTo>
                      <a:lnTo>
                        <a:pt x="88" y="4816"/>
                      </a:lnTo>
                      <a:lnTo>
                        <a:pt x="61" y="4772"/>
                      </a:lnTo>
                      <a:lnTo>
                        <a:pt x="41" y="4724"/>
                      </a:lnTo>
                      <a:lnTo>
                        <a:pt x="30" y="4675"/>
                      </a:lnTo>
                      <a:lnTo>
                        <a:pt x="26" y="4620"/>
                      </a:lnTo>
                      <a:lnTo>
                        <a:pt x="30" y="4576"/>
                      </a:lnTo>
                      <a:lnTo>
                        <a:pt x="37" y="4528"/>
                      </a:lnTo>
                      <a:lnTo>
                        <a:pt x="52" y="4479"/>
                      </a:lnTo>
                      <a:lnTo>
                        <a:pt x="551" y="3365"/>
                      </a:lnTo>
                      <a:lnTo>
                        <a:pt x="834" y="1009"/>
                      </a:lnTo>
                      <a:lnTo>
                        <a:pt x="525" y="1317"/>
                      </a:lnTo>
                      <a:lnTo>
                        <a:pt x="437" y="2162"/>
                      </a:lnTo>
                      <a:lnTo>
                        <a:pt x="422" y="2212"/>
                      </a:lnTo>
                      <a:lnTo>
                        <a:pt x="399" y="2259"/>
                      </a:lnTo>
                      <a:lnTo>
                        <a:pt x="366" y="2303"/>
                      </a:lnTo>
                      <a:lnTo>
                        <a:pt x="334" y="2331"/>
                      </a:lnTo>
                      <a:lnTo>
                        <a:pt x="299" y="2351"/>
                      </a:lnTo>
                      <a:lnTo>
                        <a:pt x="261" y="2362"/>
                      </a:lnTo>
                      <a:lnTo>
                        <a:pt x="219" y="2368"/>
                      </a:lnTo>
                      <a:lnTo>
                        <a:pt x="175" y="2362"/>
                      </a:lnTo>
                      <a:lnTo>
                        <a:pt x="134" y="2351"/>
                      </a:lnTo>
                      <a:lnTo>
                        <a:pt x="97" y="2331"/>
                      </a:lnTo>
                      <a:lnTo>
                        <a:pt x="64" y="2303"/>
                      </a:lnTo>
                      <a:lnTo>
                        <a:pt x="37" y="2269"/>
                      </a:lnTo>
                      <a:lnTo>
                        <a:pt x="17" y="2232"/>
                      </a:lnTo>
                      <a:lnTo>
                        <a:pt x="4" y="2192"/>
                      </a:lnTo>
                      <a:lnTo>
                        <a:pt x="0" y="2149"/>
                      </a:lnTo>
                      <a:lnTo>
                        <a:pt x="0" y="2124"/>
                      </a:lnTo>
                      <a:lnTo>
                        <a:pt x="116" y="1138"/>
                      </a:lnTo>
                      <a:lnTo>
                        <a:pt x="127" y="1097"/>
                      </a:lnTo>
                      <a:lnTo>
                        <a:pt x="143" y="1059"/>
                      </a:lnTo>
                      <a:lnTo>
                        <a:pt x="167" y="1022"/>
                      </a:lnTo>
                      <a:lnTo>
                        <a:pt x="1039" y="139"/>
                      </a:lnTo>
                      <a:lnTo>
                        <a:pt x="1102" y="89"/>
                      </a:lnTo>
                      <a:lnTo>
                        <a:pt x="1164" y="49"/>
                      </a:lnTo>
                      <a:lnTo>
                        <a:pt x="1228" y="22"/>
                      </a:lnTo>
                      <a:lnTo>
                        <a:pt x="1293" y="5"/>
                      </a:lnTo>
                      <a:lnTo>
                        <a:pt x="13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dirty="0">
                    <a:solidFill>
                      <a:srgbClr val="000000"/>
                    </a:solidFill>
                  </a:endParaRPr>
                </a:p>
              </p:txBody>
            </p:sp>
          </p:grpSp>
        </p:grpSp>
      </p:grpSp>
      <p:grpSp>
        <p:nvGrpSpPr>
          <p:cNvPr id="128" name="Group 127"/>
          <p:cNvGrpSpPr/>
          <p:nvPr/>
        </p:nvGrpSpPr>
        <p:grpSpPr>
          <a:xfrm>
            <a:off x="10013949" y="131145"/>
            <a:ext cx="415367" cy="415367"/>
            <a:chOff x="9959965" y="77161"/>
            <a:chExt cx="469352" cy="469352"/>
          </a:xfrm>
        </p:grpSpPr>
        <p:sp>
          <p:nvSpPr>
            <p:cNvPr id="129" name="Rectangle 128"/>
            <p:cNvSpPr/>
            <p:nvPr/>
          </p:nvSpPr>
          <p:spPr bwMode="ltGray">
            <a:xfrm>
              <a:off x="9959965" y="77161"/>
              <a:ext cx="469352" cy="469352"/>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smtClean="0">
                <a:solidFill>
                  <a:srgbClr val="FFFFFF"/>
                </a:solidFill>
                <a:latin typeface="Georgia" pitchFamily="18" charset="0"/>
              </a:endParaRPr>
            </a:p>
          </p:txBody>
        </p:sp>
        <p:grpSp>
          <p:nvGrpSpPr>
            <p:cNvPr id="130" name="Group 129"/>
            <p:cNvGrpSpPr/>
            <p:nvPr/>
          </p:nvGrpSpPr>
          <p:grpSpPr>
            <a:xfrm>
              <a:off x="10074414" y="127176"/>
              <a:ext cx="240454" cy="369322"/>
              <a:chOff x="1707103" y="3776592"/>
              <a:chExt cx="1106994" cy="1700270"/>
            </a:xfrm>
            <a:solidFill>
              <a:schemeClr val="tx2">
                <a:lumMod val="60000"/>
                <a:lumOff val="40000"/>
              </a:schemeClr>
            </a:solidFill>
          </p:grpSpPr>
          <p:sp>
            <p:nvSpPr>
              <p:cNvPr id="131" name="Freeform 130"/>
              <p:cNvSpPr>
                <a:spLocks/>
              </p:cNvSpPr>
              <p:nvPr/>
            </p:nvSpPr>
            <p:spPr bwMode="auto">
              <a:xfrm>
                <a:off x="1707103" y="3776592"/>
                <a:ext cx="1106994" cy="1700270"/>
              </a:xfrm>
              <a:custGeom>
                <a:avLst/>
                <a:gdLst>
                  <a:gd name="connsiteX0" fmla="*/ 769213 w 2224544"/>
                  <a:gd name="connsiteY0" fmla="*/ 1197394 h 3276194"/>
                  <a:gd name="connsiteX1" fmla="*/ 1460779 w 2224544"/>
                  <a:gd name="connsiteY1" fmla="*/ 1197394 h 3276194"/>
                  <a:gd name="connsiteX2" fmla="*/ 2214364 w 2224544"/>
                  <a:gd name="connsiteY2" fmla="*/ 1811584 h 3276194"/>
                  <a:gd name="connsiteX3" fmla="*/ 2224543 w 2224544"/>
                  <a:gd name="connsiteY3" fmla="*/ 1912561 h 3276194"/>
                  <a:gd name="connsiteX4" fmla="*/ 2224543 w 2224544"/>
                  <a:gd name="connsiteY4" fmla="*/ 2859057 h 3276194"/>
                  <a:gd name="connsiteX5" fmla="*/ 2224544 w 2224544"/>
                  <a:gd name="connsiteY5" fmla="*/ 2859068 h 3276194"/>
                  <a:gd name="connsiteX6" fmla="*/ 2224544 w 2224544"/>
                  <a:gd name="connsiteY6" fmla="*/ 3276194 h 3276194"/>
                  <a:gd name="connsiteX7" fmla="*/ 1817113 w 2224544"/>
                  <a:gd name="connsiteY7" fmla="*/ 3276194 h 3276194"/>
                  <a:gd name="connsiteX8" fmla="*/ 1817113 w 2224544"/>
                  <a:gd name="connsiteY8" fmla="*/ 2859068 h 3276194"/>
                  <a:gd name="connsiteX9" fmla="*/ 1818247 w 2224544"/>
                  <a:gd name="connsiteY9" fmla="*/ 2847812 h 3276194"/>
                  <a:gd name="connsiteX10" fmla="*/ 1818247 w 2224544"/>
                  <a:gd name="connsiteY10" fmla="*/ 2057155 h 3276194"/>
                  <a:gd name="connsiteX11" fmla="*/ 1736200 w 2224544"/>
                  <a:gd name="connsiteY11" fmla="*/ 2057155 h 3276194"/>
                  <a:gd name="connsiteX12" fmla="*/ 1736200 w 2224544"/>
                  <a:gd name="connsiteY12" fmla="*/ 3058286 h 3276194"/>
                  <a:gd name="connsiteX13" fmla="*/ 1736200 w 2224544"/>
                  <a:gd name="connsiteY13" fmla="*/ 3276194 h 3276194"/>
                  <a:gd name="connsiteX14" fmla="*/ 488343 w 2224544"/>
                  <a:gd name="connsiteY14" fmla="*/ 3276194 h 3276194"/>
                  <a:gd name="connsiteX15" fmla="*/ 488343 w 2224544"/>
                  <a:gd name="connsiteY15" fmla="*/ 3058286 h 3276194"/>
                  <a:gd name="connsiteX16" fmla="*/ 488343 w 2224544"/>
                  <a:gd name="connsiteY16" fmla="*/ 2057155 h 3276194"/>
                  <a:gd name="connsiteX17" fmla="*/ 407430 w 2224544"/>
                  <a:gd name="connsiteY17" fmla="*/ 2057155 h 3276194"/>
                  <a:gd name="connsiteX18" fmla="*/ 407430 w 2224544"/>
                  <a:gd name="connsiteY18" fmla="*/ 2859057 h 3276194"/>
                  <a:gd name="connsiteX19" fmla="*/ 407432 w 2224544"/>
                  <a:gd name="connsiteY19" fmla="*/ 2859068 h 3276194"/>
                  <a:gd name="connsiteX20" fmla="*/ 407431 w 2224544"/>
                  <a:gd name="connsiteY20" fmla="*/ 3276194 h 3276194"/>
                  <a:gd name="connsiteX21" fmla="*/ 0 w 2224544"/>
                  <a:gd name="connsiteY21" fmla="*/ 3276194 h 3276194"/>
                  <a:gd name="connsiteX22" fmla="*/ 0 w 2224544"/>
                  <a:gd name="connsiteY22" fmla="*/ 2859068 h 3276194"/>
                  <a:gd name="connsiteX23" fmla="*/ 0 w 2224544"/>
                  <a:gd name="connsiteY23" fmla="*/ 2859066 h 3276194"/>
                  <a:gd name="connsiteX24" fmla="*/ 0 w 2224544"/>
                  <a:gd name="connsiteY24" fmla="*/ 1966607 h 3276194"/>
                  <a:gd name="connsiteX25" fmla="*/ 769213 w 2224544"/>
                  <a:gd name="connsiteY25" fmla="*/ 1197394 h 3276194"/>
                  <a:gd name="connsiteX26" fmla="*/ 1114996 w 2224544"/>
                  <a:gd name="connsiteY26" fmla="*/ 0 h 3276194"/>
                  <a:gd name="connsiteX27" fmla="*/ 1659260 w 2224544"/>
                  <a:gd name="connsiteY27" fmla="*/ 544263 h 3276194"/>
                  <a:gd name="connsiteX28" fmla="*/ 1114996 w 2224544"/>
                  <a:gd name="connsiteY28" fmla="*/ 1088526 h 3276194"/>
                  <a:gd name="connsiteX29" fmla="*/ 570732 w 2224544"/>
                  <a:gd name="connsiteY29" fmla="*/ 544263 h 3276194"/>
                  <a:gd name="connsiteX30" fmla="*/ 1114996 w 2224544"/>
                  <a:gd name="connsiteY30" fmla="*/ 0 h 327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24544" h="3276194">
                    <a:moveTo>
                      <a:pt x="769213" y="1197394"/>
                    </a:moveTo>
                    <a:lnTo>
                      <a:pt x="1460779" y="1197394"/>
                    </a:lnTo>
                    <a:cubicBezTo>
                      <a:pt x="1832500" y="1197394"/>
                      <a:pt x="2142638" y="1461067"/>
                      <a:pt x="2214364" y="1811584"/>
                    </a:cubicBezTo>
                    <a:lnTo>
                      <a:pt x="2224543" y="1912561"/>
                    </a:lnTo>
                    <a:lnTo>
                      <a:pt x="2224543" y="2859057"/>
                    </a:lnTo>
                    <a:lnTo>
                      <a:pt x="2224544" y="2859068"/>
                    </a:lnTo>
                    <a:lnTo>
                      <a:pt x="2224544" y="3276194"/>
                    </a:lnTo>
                    <a:lnTo>
                      <a:pt x="1817113" y="3276194"/>
                    </a:lnTo>
                    <a:lnTo>
                      <a:pt x="1817113" y="2859068"/>
                    </a:lnTo>
                    <a:lnTo>
                      <a:pt x="1818247" y="2847812"/>
                    </a:lnTo>
                    <a:lnTo>
                      <a:pt x="1818247" y="2057155"/>
                    </a:lnTo>
                    <a:lnTo>
                      <a:pt x="1736200" y="2057155"/>
                    </a:lnTo>
                    <a:lnTo>
                      <a:pt x="1736200" y="3058286"/>
                    </a:lnTo>
                    <a:lnTo>
                      <a:pt x="1736200" y="3276194"/>
                    </a:lnTo>
                    <a:lnTo>
                      <a:pt x="488343" y="3276194"/>
                    </a:lnTo>
                    <a:lnTo>
                      <a:pt x="488343" y="3058286"/>
                    </a:lnTo>
                    <a:lnTo>
                      <a:pt x="488343" y="2057155"/>
                    </a:lnTo>
                    <a:lnTo>
                      <a:pt x="407430" y="2057155"/>
                    </a:lnTo>
                    <a:lnTo>
                      <a:pt x="407430" y="2859057"/>
                    </a:lnTo>
                    <a:lnTo>
                      <a:pt x="407432" y="2859068"/>
                    </a:lnTo>
                    <a:lnTo>
                      <a:pt x="407431" y="3276194"/>
                    </a:lnTo>
                    <a:lnTo>
                      <a:pt x="0" y="3276194"/>
                    </a:lnTo>
                    <a:lnTo>
                      <a:pt x="0" y="2859068"/>
                    </a:lnTo>
                    <a:lnTo>
                      <a:pt x="0" y="2859066"/>
                    </a:lnTo>
                    <a:lnTo>
                      <a:pt x="0" y="1966607"/>
                    </a:lnTo>
                    <a:cubicBezTo>
                      <a:pt x="0" y="1541783"/>
                      <a:pt x="344389" y="1197394"/>
                      <a:pt x="769213" y="1197394"/>
                    </a:cubicBezTo>
                    <a:close/>
                    <a:moveTo>
                      <a:pt x="1114996" y="0"/>
                    </a:moveTo>
                    <a:cubicBezTo>
                      <a:pt x="1415585" y="0"/>
                      <a:pt x="1659260" y="243675"/>
                      <a:pt x="1659260" y="544263"/>
                    </a:cubicBezTo>
                    <a:cubicBezTo>
                      <a:pt x="1659260" y="844851"/>
                      <a:pt x="1415585" y="1088526"/>
                      <a:pt x="1114996" y="1088526"/>
                    </a:cubicBezTo>
                    <a:cubicBezTo>
                      <a:pt x="814407" y="1088526"/>
                      <a:pt x="570732" y="844851"/>
                      <a:pt x="570732" y="544263"/>
                    </a:cubicBezTo>
                    <a:cubicBezTo>
                      <a:pt x="570732" y="243675"/>
                      <a:pt x="814407" y="0"/>
                      <a:pt x="1114996" y="0"/>
                    </a:cubicBezTo>
                    <a:close/>
                  </a:path>
                </a:pathLst>
              </a:custGeom>
              <a:solidFill>
                <a:schemeClr val="bg1"/>
              </a:solidFill>
              <a:ln w="31750">
                <a:noFill/>
              </a:ln>
              <a:extLst/>
            </p:spPr>
            <p:txBody>
              <a:bodyPr vert="horz" wrap="square" lIns="91416" tIns="45708" rIns="91416" bIns="45708" numCol="1" anchor="t" anchorCtr="0" compatLnSpc="1">
                <a:prstTxWarp prst="textNoShape">
                  <a:avLst/>
                </a:prstTxWarp>
                <a:noAutofit/>
              </a:bodyPr>
              <a:lstStyle/>
              <a:p>
                <a:endParaRPr lang="pl-PL" sz="1799" dirty="0">
                  <a:solidFill>
                    <a:srgbClr val="000000"/>
                  </a:solidFill>
                </a:endParaRPr>
              </a:p>
            </p:txBody>
          </p:sp>
          <p:sp>
            <p:nvSpPr>
              <p:cNvPr id="132" name="Freeform 4916"/>
              <p:cNvSpPr>
                <a:spLocks noEditPoints="1"/>
              </p:cNvSpPr>
              <p:nvPr/>
            </p:nvSpPr>
            <p:spPr bwMode="auto">
              <a:xfrm>
                <a:off x="2039547" y="4391406"/>
                <a:ext cx="423850" cy="504443"/>
              </a:xfrm>
              <a:custGeom>
                <a:avLst/>
                <a:gdLst>
                  <a:gd name="T0" fmla="*/ 142 w 284"/>
                  <a:gd name="T1" fmla="*/ 204 h 338"/>
                  <a:gd name="T2" fmla="*/ 116 w 284"/>
                  <a:gd name="T3" fmla="*/ 208 h 338"/>
                  <a:gd name="T4" fmla="*/ 94 w 284"/>
                  <a:gd name="T5" fmla="*/ 222 h 338"/>
                  <a:gd name="T6" fmla="*/ 80 w 284"/>
                  <a:gd name="T7" fmla="*/ 244 h 338"/>
                  <a:gd name="T8" fmla="*/ 74 w 284"/>
                  <a:gd name="T9" fmla="*/ 270 h 338"/>
                  <a:gd name="T10" fmla="*/ 76 w 284"/>
                  <a:gd name="T11" fmla="*/ 284 h 338"/>
                  <a:gd name="T12" fmla="*/ 86 w 284"/>
                  <a:gd name="T13" fmla="*/ 308 h 338"/>
                  <a:gd name="T14" fmla="*/ 104 w 284"/>
                  <a:gd name="T15" fmla="*/ 326 h 338"/>
                  <a:gd name="T16" fmla="*/ 128 w 284"/>
                  <a:gd name="T17" fmla="*/ 336 h 338"/>
                  <a:gd name="T18" fmla="*/ 142 w 284"/>
                  <a:gd name="T19" fmla="*/ 338 h 338"/>
                  <a:gd name="T20" fmla="*/ 168 w 284"/>
                  <a:gd name="T21" fmla="*/ 332 h 338"/>
                  <a:gd name="T22" fmla="*/ 190 w 284"/>
                  <a:gd name="T23" fmla="*/ 318 h 338"/>
                  <a:gd name="T24" fmla="*/ 204 w 284"/>
                  <a:gd name="T25" fmla="*/ 296 h 338"/>
                  <a:gd name="T26" fmla="*/ 210 w 284"/>
                  <a:gd name="T27" fmla="*/ 270 h 338"/>
                  <a:gd name="T28" fmla="*/ 208 w 284"/>
                  <a:gd name="T29" fmla="*/ 256 h 338"/>
                  <a:gd name="T30" fmla="*/ 198 w 284"/>
                  <a:gd name="T31" fmla="*/ 232 h 338"/>
                  <a:gd name="T32" fmla="*/ 180 w 284"/>
                  <a:gd name="T33" fmla="*/ 214 h 338"/>
                  <a:gd name="T34" fmla="*/ 156 w 284"/>
                  <a:gd name="T35" fmla="*/ 204 h 338"/>
                  <a:gd name="T36" fmla="*/ 142 w 284"/>
                  <a:gd name="T37" fmla="*/ 204 h 338"/>
                  <a:gd name="T38" fmla="*/ 142 w 284"/>
                  <a:gd name="T39" fmla="*/ 322 h 338"/>
                  <a:gd name="T40" fmla="*/ 122 w 284"/>
                  <a:gd name="T41" fmla="*/ 318 h 338"/>
                  <a:gd name="T42" fmla="*/ 106 w 284"/>
                  <a:gd name="T43" fmla="*/ 306 h 338"/>
                  <a:gd name="T44" fmla="*/ 94 w 284"/>
                  <a:gd name="T45" fmla="*/ 290 h 338"/>
                  <a:gd name="T46" fmla="*/ 90 w 284"/>
                  <a:gd name="T47" fmla="*/ 270 h 338"/>
                  <a:gd name="T48" fmla="*/ 92 w 284"/>
                  <a:gd name="T49" fmla="*/ 268 h 338"/>
                  <a:gd name="T50" fmla="*/ 96 w 284"/>
                  <a:gd name="T51" fmla="*/ 264 h 338"/>
                  <a:gd name="T52" fmla="*/ 98 w 284"/>
                  <a:gd name="T53" fmla="*/ 262 h 338"/>
                  <a:gd name="T54" fmla="*/ 104 w 284"/>
                  <a:gd name="T55" fmla="*/ 264 h 338"/>
                  <a:gd name="T56" fmla="*/ 106 w 284"/>
                  <a:gd name="T57" fmla="*/ 270 h 338"/>
                  <a:gd name="T58" fmla="*/ 108 w 284"/>
                  <a:gd name="T59" fmla="*/ 278 h 338"/>
                  <a:gd name="T60" fmla="*/ 112 w 284"/>
                  <a:gd name="T61" fmla="*/ 290 h 338"/>
                  <a:gd name="T62" fmla="*/ 122 w 284"/>
                  <a:gd name="T63" fmla="*/ 300 h 338"/>
                  <a:gd name="T64" fmla="*/ 134 w 284"/>
                  <a:gd name="T65" fmla="*/ 306 h 338"/>
                  <a:gd name="T66" fmla="*/ 142 w 284"/>
                  <a:gd name="T67" fmla="*/ 306 h 338"/>
                  <a:gd name="T68" fmla="*/ 148 w 284"/>
                  <a:gd name="T69" fmla="*/ 308 h 338"/>
                  <a:gd name="T70" fmla="*/ 150 w 284"/>
                  <a:gd name="T71" fmla="*/ 314 h 338"/>
                  <a:gd name="T72" fmla="*/ 150 w 284"/>
                  <a:gd name="T73" fmla="*/ 318 h 338"/>
                  <a:gd name="T74" fmla="*/ 146 w 284"/>
                  <a:gd name="T75" fmla="*/ 322 h 338"/>
                  <a:gd name="T76" fmla="*/ 142 w 284"/>
                  <a:gd name="T77" fmla="*/ 322 h 338"/>
                  <a:gd name="T78" fmla="*/ 206 w 284"/>
                  <a:gd name="T79" fmla="*/ 0 h 338"/>
                  <a:gd name="T80" fmla="*/ 198 w 284"/>
                  <a:gd name="T81" fmla="*/ 204 h 338"/>
                  <a:gd name="T82" fmla="*/ 196 w 284"/>
                  <a:gd name="T83" fmla="*/ 202 h 338"/>
                  <a:gd name="T84" fmla="*/ 170 w 284"/>
                  <a:gd name="T85" fmla="*/ 188 h 338"/>
                  <a:gd name="T86" fmla="*/ 142 w 284"/>
                  <a:gd name="T87" fmla="*/ 184 h 338"/>
                  <a:gd name="T88" fmla="*/ 128 w 284"/>
                  <a:gd name="T89" fmla="*/ 184 h 338"/>
                  <a:gd name="T90" fmla="*/ 110 w 284"/>
                  <a:gd name="T91" fmla="*/ 142 h 338"/>
                  <a:gd name="T92" fmla="*/ 78 w 284"/>
                  <a:gd name="T93" fmla="*/ 0 h 338"/>
                  <a:gd name="T94" fmla="*/ 110 w 284"/>
                  <a:gd name="T95" fmla="*/ 142 h 338"/>
                  <a:gd name="T96" fmla="*/ 0 w 284"/>
                  <a:gd name="T97" fmla="*/ 0 h 338"/>
                  <a:gd name="T98" fmla="*/ 100 w 284"/>
                  <a:gd name="T99" fmla="*/ 16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338">
                    <a:moveTo>
                      <a:pt x="142" y="204"/>
                    </a:moveTo>
                    <a:lnTo>
                      <a:pt x="142" y="204"/>
                    </a:lnTo>
                    <a:lnTo>
                      <a:pt x="128" y="204"/>
                    </a:lnTo>
                    <a:lnTo>
                      <a:pt x="116" y="208"/>
                    </a:lnTo>
                    <a:lnTo>
                      <a:pt x="104" y="214"/>
                    </a:lnTo>
                    <a:lnTo>
                      <a:pt x="94" y="222"/>
                    </a:lnTo>
                    <a:lnTo>
                      <a:pt x="86" y="232"/>
                    </a:lnTo>
                    <a:lnTo>
                      <a:pt x="80" y="244"/>
                    </a:lnTo>
                    <a:lnTo>
                      <a:pt x="76" y="256"/>
                    </a:lnTo>
                    <a:lnTo>
                      <a:pt x="74" y="270"/>
                    </a:lnTo>
                    <a:lnTo>
                      <a:pt x="74" y="270"/>
                    </a:lnTo>
                    <a:lnTo>
                      <a:pt x="76" y="284"/>
                    </a:lnTo>
                    <a:lnTo>
                      <a:pt x="80" y="296"/>
                    </a:lnTo>
                    <a:lnTo>
                      <a:pt x="86" y="308"/>
                    </a:lnTo>
                    <a:lnTo>
                      <a:pt x="94" y="318"/>
                    </a:lnTo>
                    <a:lnTo>
                      <a:pt x="104" y="326"/>
                    </a:lnTo>
                    <a:lnTo>
                      <a:pt x="116" y="332"/>
                    </a:lnTo>
                    <a:lnTo>
                      <a:pt x="128" y="336"/>
                    </a:lnTo>
                    <a:lnTo>
                      <a:pt x="142" y="338"/>
                    </a:lnTo>
                    <a:lnTo>
                      <a:pt x="142" y="338"/>
                    </a:lnTo>
                    <a:lnTo>
                      <a:pt x="156" y="336"/>
                    </a:lnTo>
                    <a:lnTo>
                      <a:pt x="168" y="332"/>
                    </a:lnTo>
                    <a:lnTo>
                      <a:pt x="180" y="326"/>
                    </a:lnTo>
                    <a:lnTo>
                      <a:pt x="190" y="318"/>
                    </a:lnTo>
                    <a:lnTo>
                      <a:pt x="198" y="308"/>
                    </a:lnTo>
                    <a:lnTo>
                      <a:pt x="204" y="296"/>
                    </a:lnTo>
                    <a:lnTo>
                      <a:pt x="208" y="284"/>
                    </a:lnTo>
                    <a:lnTo>
                      <a:pt x="210" y="270"/>
                    </a:lnTo>
                    <a:lnTo>
                      <a:pt x="210" y="270"/>
                    </a:lnTo>
                    <a:lnTo>
                      <a:pt x="208" y="256"/>
                    </a:lnTo>
                    <a:lnTo>
                      <a:pt x="204" y="244"/>
                    </a:lnTo>
                    <a:lnTo>
                      <a:pt x="198" y="232"/>
                    </a:lnTo>
                    <a:lnTo>
                      <a:pt x="190" y="222"/>
                    </a:lnTo>
                    <a:lnTo>
                      <a:pt x="180" y="214"/>
                    </a:lnTo>
                    <a:lnTo>
                      <a:pt x="168" y="208"/>
                    </a:lnTo>
                    <a:lnTo>
                      <a:pt x="156" y="204"/>
                    </a:lnTo>
                    <a:lnTo>
                      <a:pt x="142" y="204"/>
                    </a:lnTo>
                    <a:lnTo>
                      <a:pt x="142" y="204"/>
                    </a:lnTo>
                    <a:close/>
                    <a:moveTo>
                      <a:pt x="142" y="322"/>
                    </a:moveTo>
                    <a:lnTo>
                      <a:pt x="142" y="322"/>
                    </a:lnTo>
                    <a:lnTo>
                      <a:pt x="132" y="320"/>
                    </a:lnTo>
                    <a:lnTo>
                      <a:pt x="122" y="318"/>
                    </a:lnTo>
                    <a:lnTo>
                      <a:pt x="114" y="314"/>
                    </a:lnTo>
                    <a:lnTo>
                      <a:pt x="106" y="306"/>
                    </a:lnTo>
                    <a:lnTo>
                      <a:pt x="100" y="300"/>
                    </a:lnTo>
                    <a:lnTo>
                      <a:pt x="94" y="290"/>
                    </a:lnTo>
                    <a:lnTo>
                      <a:pt x="92" y="280"/>
                    </a:lnTo>
                    <a:lnTo>
                      <a:pt x="90" y="270"/>
                    </a:lnTo>
                    <a:lnTo>
                      <a:pt x="90" y="270"/>
                    </a:lnTo>
                    <a:lnTo>
                      <a:pt x="92" y="268"/>
                    </a:lnTo>
                    <a:lnTo>
                      <a:pt x="94" y="264"/>
                    </a:lnTo>
                    <a:lnTo>
                      <a:pt x="96" y="264"/>
                    </a:lnTo>
                    <a:lnTo>
                      <a:pt x="98" y="262"/>
                    </a:lnTo>
                    <a:lnTo>
                      <a:pt x="98" y="262"/>
                    </a:lnTo>
                    <a:lnTo>
                      <a:pt x="102" y="264"/>
                    </a:lnTo>
                    <a:lnTo>
                      <a:pt x="104" y="264"/>
                    </a:lnTo>
                    <a:lnTo>
                      <a:pt x="106" y="268"/>
                    </a:lnTo>
                    <a:lnTo>
                      <a:pt x="106" y="270"/>
                    </a:lnTo>
                    <a:lnTo>
                      <a:pt x="106" y="270"/>
                    </a:lnTo>
                    <a:lnTo>
                      <a:pt x="108" y="278"/>
                    </a:lnTo>
                    <a:lnTo>
                      <a:pt x="110" y="284"/>
                    </a:lnTo>
                    <a:lnTo>
                      <a:pt x="112" y="290"/>
                    </a:lnTo>
                    <a:lnTo>
                      <a:pt x="118" y="296"/>
                    </a:lnTo>
                    <a:lnTo>
                      <a:pt x="122" y="300"/>
                    </a:lnTo>
                    <a:lnTo>
                      <a:pt x="128" y="304"/>
                    </a:lnTo>
                    <a:lnTo>
                      <a:pt x="134" y="306"/>
                    </a:lnTo>
                    <a:lnTo>
                      <a:pt x="142" y="306"/>
                    </a:lnTo>
                    <a:lnTo>
                      <a:pt x="142" y="306"/>
                    </a:lnTo>
                    <a:lnTo>
                      <a:pt x="146" y="306"/>
                    </a:lnTo>
                    <a:lnTo>
                      <a:pt x="148" y="308"/>
                    </a:lnTo>
                    <a:lnTo>
                      <a:pt x="150" y="310"/>
                    </a:lnTo>
                    <a:lnTo>
                      <a:pt x="150" y="314"/>
                    </a:lnTo>
                    <a:lnTo>
                      <a:pt x="150" y="314"/>
                    </a:lnTo>
                    <a:lnTo>
                      <a:pt x="150" y="318"/>
                    </a:lnTo>
                    <a:lnTo>
                      <a:pt x="148" y="320"/>
                    </a:lnTo>
                    <a:lnTo>
                      <a:pt x="146" y="322"/>
                    </a:lnTo>
                    <a:lnTo>
                      <a:pt x="142" y="322"/>
                    </a:lnTo>
                    <a:lnTo>
                      <a:pt x="142" y="322"/>
                    </a:lnTo>
                    <a:close/>
                    <a:moveTo>
                      <a:pt x="128" y="184"/>
                    </a:moveTo>
                    <a:lnTo>
                      <a:pt x="206" y="0"/>
                    </a:lnTo>
                    <a:lnTo>
                      <a:pt x="284" y="0"/>
                    </a:lnTo>
                    <a:lnTo>
                      <a:pt x="198" y="204"/>
                    </a:lnTo>
                    <a:lnTo>
                      <a:pt x="196" y="202"/>
                    </a:lnTo>
                    <a:lnTo>
                      <a:pt x="196" y="202"/>
                    </a:lnTo>
                    <a:lnTo>
                      <a:pt x="184" y="194"/>
                    </a:lnTo>
                    <a:lnTo>
                      <a:pt x="170" y="188"/>
                    </a:lnTo>
                    <a:lnTo>
                      <a:pt x="156" y="184"/>
                    </a:lnTo>
                    <a:lnTo>
                      <a:pt x="142" y="184"/>
                    </a:lnTo>
                    <a:lnTo>
                      <a:pt x="142" y="184"/>
                    </a:lnTo>
                    <a:lnTo>
                      <a:pt x="128" y="184"/>
                    </a:lnTo>
                    <a:lnTo>
                      <a:pt x="128" y="184"/>
                    </a:lnTo>
                    <a:close/>
                    <a:moveTo>
                      <a:pt x="110" y="142"/>
                    </a:moveTo>
                    <a:lnTo>
                      <a:pt x="50" y="0"/>
                    </a:lnTo>
                    <a:lnTo>
                      <a:pt x="78" y="0"/>
                    </a:lnTo>
                    <a:lnTo>
                      <a:pt x="124" y="110"/>
                    </a:lnTo>
                    <a:lnTo>
                      <a:pt x="110" y="142"/>
                    </a:lnTo>
                    <a:close/>
                    <a:moveTo>
                      <a:pt x="86" y="202"/>
                    </a:moveTo>
                    <a:lnTo>
                      <a:pt x="0" y="0"/>
                    </a:lnTo>
                    <a:lnTo>
                      <a:pt x="28" y="0"/>
                    </a:lnTo>
                    <a:lnTo>
                      <a:pt x="100" y="168"/>
                    </a:lnTo>
                    <a:lnTo>
                      <a:pt x="86" y="202"/>
                    </a:ln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grpSp>
    </p:spTree>
    <p:extLst>
      <p:ext uri="{BB962C8B-B14F-4D97-AF65-F5344CB8AC3E}">
        <p14:creationId xmlns:p14="http://schemas.microsoft.com/office/powerpoint/2010/main" val="4264442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11277"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8" y="2118"/>
                        <a:ext cx="2116" cy="2116"/>
                      </a:xfrm>
                      <a:prstGeom prst="rect">
                        <a:avLst/>
                      </a:prstGeom>
                    </p:spPr>
                  </p:pic>
                </p:oleObj>
              </mc:Fallback>
            </mc:AlternateContent>
          </a:graphicData>
        </a:graphic>
      </p:graphicFrame>
      <p:pic>
        <p:nvPicPr>
          <p:cNvPr id="2189" name="Shape 2189"/>
          <p:cNvPicPr preferRelativeResize="0"/>
          <p:nvPr/>
        </p:nvPicPr>
        <p:blipFill/>
        <p:spPr>
          <a:xfrm>
            <a:off x="3175" y="1588"/>
            <a:ext cx="1600" cy="1600"/>
          </a:xfrm>
          <a:prstGeom prst="rect">
            <a:avLst/>
          </a:prstGeom>
          <a:solidFill>
            <a:srgbClr val="FFFFFF"/>
          </a:solidFill>
          <a:ln>
            <a:noFill/>
          </a:ln>
        </p:spPr>
      </p:pic>
      <p:sp>
        <p:nvSpPr>
          <p:cNvPr id="11" name="Shape 2200"/>
          <p:cNvSpPr/>
          <p:nvPr/>
        </p:nvSpPr>
        <p:spPr>
          <a:xfrm>
            <a:off x="0" y="2896943"/>
            <a:ext cx="12192000" cy="1587600"/>
          </a:xfrm>
          <a:prstGeom prst="rect">
            <a:avLst/>
          </a:prstGeom>
          <a:solidFill>
            <a:srgbClr val="EFEFEF"/>
          </a:solidFill>
          <a:ln>
            <a:noFill/>
          </a:ln>
        </p:spPr>
        <p:txBody>
          <a:bodyPr lIns="121900" tIns="121900" rIns="121900" bIns="121900" anchor="ctr" anchorCtr="0">
            <a:noAutofit/>
          </a:bodyPr>
          <a:lstStyle/>
          <a:p>
            <a:pPr algn="ctr">
              <a:spcAft>
                <a:spcPts val="1200"/>
              </a:spcAft>
              <a:buClr>
                <a:schemeClr val="dk1"/>
              </a:buClr>
            </a:pPr>
            <a:endParaRPr lang="en-GB" sz="3200" b="1" i="1" dirty="0">
              <a:solidFill>
                <a:srgbClr val="595959"/>
              </a:solidFill>
              <a:latin typeface="Georgia"/>
              <a:ea typeface="Georgia"/>
              <a:cs typeface="Georgia"/>
              <a:sym typeface="Georgia"/>
            </a:endParaRPr>
          </a:p>
        </p:txBody>
      </p:sp>
      <p:pic>
        <p:nvPicPr>
          <p:cNvPr id="12" name="Shape 2201" descr="icon5.emf"/>
          <p:cNvPicPr preferRelativeResize="0"/>
          <p:nvPr/>
        </p:nvPicPr>
        <p:blipFill rotWithShape="1">
          <a:blip r:embed="rId7">
            <a:alphaModFix/>
          </a:blip>
          <a:srcRect b="20223"/>
          <a:stretch/>
        </p:blipFill>
        <p:spPr>
          <a:xfrm>
            <a:off x="3091311" y="2986143"/>
            <a:ext cx="1782000" cy="1409200"/>
          </a:xfrm>
          <a:prstGeom prst="rect">
            <a:avLst/>
          </a:prstGeom>
          <a:noFill/>
          <a:ln>
            <a:noFill/>
          </a:ln>
        </p:spPr>
      </p:pic>
      <p:sp>
        <p:nvSpPr>
          <p:cNvPr id="2190" name="Shape 2190"/>
          <p:cNvSpPr txBox="1">
            <a:spLocks noGrp="1"/>
          </p:cNvSpPr>
          <p:nvPr>
            <p:ph type="title"/>
          </p:nvPr>
        </p:nvSpPr>
        <p:spPr/>
        <p:txBody>
          <a:bodyPr/>
          <a:lstStyle/>
          <a:p>
            <a:r>
              <a:rPr lang="en" dirty="0" smtClean="0"/>
              <a:t>Demo:</a:t>
            </a:r>
            <a:r>
              <a:rPr lang="cs-CZ" dirty="0" smtClean="0"/>
              <a:t> </a:t>
            </a:r>
            <a:r>
              <a:rPr lang="en-US" dirty="0" smtClean="0"/>
              <a:t>Visualizations</a:t>
            </a:r>
            <a:endParaRPr lang="en" dirty="0"/>
          </a:p>
        </p:txBody>
      </p:sp>
      <p:sp>
        <p:nvSpPr>
          <p:cNvPr id="2202" name="Shape 2202"/>
          <p:cNvSpPr txBox="1"/>
          <p:nvPr/>
        </p:nvSpPr>
        <p:spPr>
          <a:xfrm>
            <a:off x="5259333" y="3257543"/>
            <a:ext cx="4266800" cy="866400"/>
          </a:xfrm>
          <a:prstGeom prst="rect">
            <a:avLst/>
          </a:prstGeom>
          <a:noFill/>
          <a:ln>
            <a:noFill/>
          </a:ln>
        </p:spPr>
        <p:txBody>
          <a:bodyPr lIns="121900" tIns="121900" rIns="121900" bIns="121900" anchor="ctr" anchorCtr="0">
            <a:noAutofit/>
          </a:bodyPr>
          <a:lstStyle/>
          <a:p>
            <a:r>
              <a:rPr lang="en" sz="2400" dirty="0">
                <a:ea typeface="Georgia"/>
                <a:cs typeface="Georgia"/>
                <a:sym typeface="Georgia"/>
              </a:rPr>
              <a:t>Link: </a:t>
            </a:r>
            <a:r>
              <a:rPr lang="en" sz="2400" u="sng" dirty="0">
                <a:solidFill>
                  <a:schemeClr val="hlink"/>
                </a:solidFill>
                <a:ea typeface="Georgia"/>
                <a:cs typeface="Georgia"/>
                <a:sym typeface="Georgia"/>
                <a:hlinkClick r:id="rId8"/>
              </a:rPr>
              <a:t>Demonstration</a:t>
            </a:r>
            <a:r>
              <a:rPr lang="pl-PL" sz="2400" u="sng" dirty="0">
                <a:solidFill>
                  <a:schemeClr val="hlink"/>
                </a:solidFill>
                <a:ea typeface="Georgia"/>
                <a:cs typeface="Georgia"/>
                <a:sym typeface="Georgia"/>
                <a:hlinkClick r:id="rId8"/>
              </a:rPr>
              <a:t> #3</a:t>
            </a:r>
            <a:r>
              <a:rPr lang="en" sz="2400" i="1" dirty="0">
                <a:solidFill>
                  <a:srgbClr val="666666"/>
                </a:solidFill>
                <a:ea typeface="Georgia"/>
                <a:cs typeface="Georgia"/>
                <a:sym typeface="Georgia"/>
                <a:hlinkClick r:id="rId8"/>
              </a:rPr>
              <a:t> </a:t>
            </a:r>
            <a:endParaRPr lang="en" sz="2400" i="1" dirty="0">
              <a:solidFill>
                <a:srgbClr val="666666"/>
              </a:solidFill>
              <a:ea typeface="Georgia"/>
              <a:cs typeface="Georgia"/>
              <a:sym typeface="Georgia"/>
            </a:endParaRPr>
          </a:p>
        </p:txBody>
      </p:sp>
      <p:sp>
        <p:nvSpPr>
          <p:cNvPr id="2" name="Footer Placeholder 1"/>
          <p:cNvSpPr>
            <a:spLocks noGrp="1"/>
          </p:cNvSpPr>
          <p:nvPr>
            <p:ph type="ftr" sz="quarter" idx="11"/>
          </p:nvPr>
        </p:nvSpPr>
        <p:spPr/>
        <p:txBody>
          <a:bodyPr/>
          <a:lstStyle/>
          <a:p>
            <a:r>
              <a:rPr lang="en-US" smtClean="0"/>
              <a:t>PwC</a:t>
            </a:r>
            <a:endParaRPr lang="en-US" dirty="0"/>
          </a:p>
        </p:txBody>
      </p:sp>
      <p:sp>
        <p:nvSpPr>
          <p:cNvPr id="3" name="Slide Number Placeholder 2"/>
          <p:cNvSpPr>
            <a:spLocks noGrp="1"/>
          </p:cNvSpPr>
          <p:nvPr>
            <p:ph type="sldNum" sz="quarter" idx="12"/>
          </p:nvPr>
        </p:nvSpPr>
        <p:spPr/>
        <p:txBody>
          <a:bodyPr/>
          <a:lstStyle/>
          <a:p>
            <a:fld id="{F06B2653-D1AD-46BA-BB88-3123B5BA212E}" type="slidenum">
              <a:rPr lang="en-US" smtClean="0"/>
              <a:t>12</a:t>
            </a:fld>
            <a:endParaRPr lang="en-US" dirty="0"/>
          </a:p>
        </p:txBody>
      </p:sp>
    </p:spTree>
    <p:extLst>
      <p:ext uri="{BB962C8B-B14F-4D97-AF65-F5344CB8AC3E}">
        <p14:creationId xmlns:p14="http://schemas.microsoft.com/office/powerpoint/2010/main" val="4139387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extLst/>
          </p:nvPr>
        </p:nvGraphicFramePr>
        <p:xfrm>
          <a:off x="1526779" y="2482"/>
          <a:ext cx="1587" cy="1587"/>
        </p:xfrm>
        <a:graphic>
          <a:graphicData uri="http://schemas.openxmlformats.org/presentationml/2006/ole">
            <mc:AlternateContent xmlns:mc="http://schemas.openxmlformats.org/markup-compatibility/2006">
              <mc:Choice xmlns:v="urn:schemas-microsoft-com:vml" Requires="v">
                <p:oleObj spid="_x0000_s7191" name="think-cell Slide" r:id="rId5" imgW="360" imgH="360" progId="TCLayout.ActiveDocument.1">
                  <p:embed/>
                </p:oleObj>
              </mc:Choice>
              <mc:Fallback>
                <p:oleObj name="think-cell Slide" r:id="rId5" imgW="360" imgH="36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6779" y="2482"/>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rotWithShape="1">
          <a:blip r:embed="rId7" cstate="print"/>
          <a:srcRect t="24997" b="46"/>
          <a:stretch/>
        </p:blipFill>
        <p:spPr>
          <a:xfrm>
            <a:off x="1" y="-19050"/>
            <a:ext cx="12192000" cy="6877050"/>
          </a:xfrm>
          <a:prstGeom prst="rect">
            <a:avLst/>
          </a:prstGeom>
          <a:noFill/>
          <a:ln>
            <a:noFill/>
          </a:ln>
        </p:spPr>
      </p:pic>
      <p:sp>
        <p:nvSpPr>
          <p:cNvPr id="17" name="Title 1"/>
          <p:cNvSpPr txBox="1">
            <a:spLocks/>
          </p:cNvSpPr>
          <p:nvPr/>
        </p:nvSpPr>
        <p:spPr>
          <a:xfrm>
            <a:off x="722324" y="686514"/>
            <a:ext cx="8075097" cy="914162"/>
          </a:xfrm>
          <a:prstGeom prst="rect">
            <a:avLst/>
          </a:prstGeom>
        </p:spPr>
        <p:txBody>
          <a:bodyPr/>
          <a:lstStyle/>
          <a:p>
            <a:pPr>
              <a:spcBef>
                <a:spcPct val="0"/>
              </a:spcBef>
              <a:defRPr/>
            </a:pPr>
            <a:r>
              <a:rPr lang="pl-PL" sz="6598" b="1" i="1" dirty="0" err="1" smtClean="0">
                <a:solidFill>
                  <a:srgbClr val="FFFFFF"/>
                </a:solidFill>
                <a:latin typeface="Georgia" panose="02040502050405020303" pitchFamily="18" charset="0"/>
              </a:rPr>
              <a:t>Thank</a:t>
            </a:r>
            <a:r>
              <a:rPr lang="pl-PL" sz="6598" b="1" i="1" dirty="0" smtClean="0">
                <a:solidFill>
                  <a:srgbClr val="FFFFFF"/>
                </a:solidFill>
                <a:latin typeface="Georgia" panose="02040502050405020303" pitchFamily="18" charset="0"/>
              </a:rPr>
              <a:t> </a:t>
            </a:r>
            <a:r>
              <a:rPr lang="pl-PL" sz="6598" b="1" i="1" dirty="0" err="1" smtClean="0">
                <a:solidFill>
                  <a:srgbClr val="FFFFFF"/>
                </a:solidFill>
                <a:latin typeface="Georgia" panose="02040502050405020303" pitchFamily="18" charset="0"/>
              </a:rPr>
              <a:t>you</a:t>
            </a:r>
            <a:r>
              <a:rPr lang="pl-PL" sz="6598" b="1" i="1" dirty="0" smtClean="0">
                <a:solidFill>
                  <a:srgbClr val="FFFFFF"/>
                </a:solidFill>
                <a:latin typeface="Georgia" panose="02040502050405020303" pitchFamily="18" charset="0"/>
              </a:rPr>
              <a:t>!</a:t>
            </a:r>
            <a:endParaRPr lang="en-GB" sz="6598" b="1" i="1" dirty="0">
              <a:solidFill>
                <a:srgbClr val="FFFFFF"/>
              </a:solidFill>
              <a:latin typeface="Georgia" panose="02040502050405020303" pitchFamily="18" charset="0"/>
            </a:endParaRPr>
          </a:p>
        </p:txBody>
      </p:sp>
      <p:sp>
        <p:nvSpPr>
          <p:cNvPr id="18" name="Text Placeholder 2"/>
          <p:cNvSpPr txBox="1">
            <a:spLocks/>
          </p:cNvSpPr>
          <p:nvPr/>
        </p:nvSpPr>
        <p:spPr>
          <a:xfrm>
            <a:off x="9956228" y="6052787"/>
            <a:ext cx="1578547" cy="138463"/>
          </a:xfrm>
          <a:prstGeom prst="rect">
            <a:avLst/>
          </a:prstGeom>
        </p:spPr>
        <p:txBody>
          <a:bodyPr vert="horz" wrap="none" lIns="0" tIns="0" rIns="0" bIns="0" rtlCol="0" anchor="b">
            <a:spAutoFit/>
          </a:bodyPr>
          <a:lstStyle/>
          <a:p>
            <a:pPr indent="-274238" algn="r">
              <a:spcAft>
                <a:spcPts val="900"/>
              </a:spcAft>
              <a:buClr>
                <a:srgbClr val="000000"/>
              </a:buClr>
              <a:defRPr/>
            </a:pPr>
            <a:r>
              <a:rPr lang="en-GB" sz="900" dirty="0">
                <a:solidFill>
                  <a:srgbClr val="000000"/>
                </a:solidFill>
                <a:cs typeface="Arial" pitchFamily="34" charset="0"/>
              </a:rPr>
              <a:t>© 201</a:t>
            </a:r>
            <a:r>
              <a:rPr lang="pl-PL" sz="900" dirty="0">
                <a:solidFill>
                  <a:srgbClr val="000000"/>
                </a:solidFill>
                <a:cs typeface="Arial" pitchFamily="34" charset="0"/>
              </a:rPr>
              <a:t>6</a:t>
            </a:r>
            <a:r>
              <a:rPr lang="en-GB" sz="900" dirty="0">
                <a:solidFill>
                  <a:srgbClr val="000000"/>
                </a:solidFill>
                <a:cs typeface="Arial" pitchFamily="34" charset="0"/>
              </a:rPr>
              <a:t> PwC </a:t>
            </a:r>
            <a:r>
              <a:rPr lang="en-GB" sz="900" dirty="0" err="1">
                <a:solidFill>
                  <a:srgbClr val="000000"/>
                </a:solidFill>
                <a:cs typeface="Arial" pitchFamily="34" charset="0"/>
              </a:rPr>
              <a:t>Polska</a:t>
            </a:r>
            <a:r>
              <a:rPr lang="en-GB" sz="900" dirty="0">
                <a:solidFill>
                  <a:srgbClr val="000000"/>
                </a:solidFill>
                <a:cs typeface="Arial" pitchFamily="34" charset="0"/>
              </a:rPr>
              <a:t> Sp. z </a:t>
            </a:r>
            <a:r>
              <a:rPr lang="en-GB" sz="900" dirty="0" err="1">
                <a:solidFill>
                  <a:srgbClr val="000000"/>
                </a:solidFill>
                <a:cs typeface="Arial" pitchFamily="34" charset="0"/>
              </a:rPr>
              <a:t>o.o</a:t>
            </a:r>
            <a:r>
              <a:rPr lang="en-GB" sz="900" dirty="0">
                <a:solidFill>
                  <a:srgbClr val="000000"/>
                </a:solidFill>
                <a:cs typeface="Arial" pitchFamily="34" charset="0"/>
              </a:rPr>
              <a:t>. </a:t>
            </a:r>
          </a:p>
        </p:txBody>
      </p:sp>
      <p:pic>
        <p:nvPicPr>
          <p:cNvPr id="13" name="Picture 12"/>
          <p:cNvPicPr>
            <a:picLocks noChangeAspect="1"/>
          </p:cNvPicPr>
          <p:nvPr/>
        </p:nvPicPr>
        <p:blipFill>
          <a:blip r:embed="rId8" cstate="print"/>
          <a:stretch>
            <a:fillRect/>
          </a:stretch>
        </p:blipFill>
        <p:spPr>
          <a:xfrm>
            <a:off x="719132" y="5304887"/>
            <a:ext cx="1419881" cy="1078622"/>
          </a:xfrm>
          <a:prstGeom prst="rect">
            <a:avLst/>
          </a:prstGeom>
        </p:spPr>
      </p:pic>
      <p:sp>
        <p:nvSpPr>
          <p:cNvPr id="16" name="Freeform 15"/>
          <p:cNvSpPr/>
          <p:nvPr/>
        </p:nvSpPr>
        <p:spPr bwMode="ltGray">
          <a:xfrm>
            <a:off x="563797" y="615096"/>
            <a:ext cx="10921068" cy="152360"/>
          </a:xfrm>
          <a:custGeom>
            <a:avLst/>
            <a:gdLst>
              <a:gd name="connsiteX0" fmla="*/ 0 w 8763000"/>
              <a:gd name="connsiteY0" fmla="*/ 0 h 152400"/>
              <a:gd name="connsiteX1" fmla="*/ 8763000 w 8763000"/>
              <a:gd name="connsiteY1" fmla="*/ 0 h 152400"/>
              <a:gd name="connsiteX2" fmla="*/ 8763000 w 8763000"/>
              <a:gd name="connsiteY2" fmla="*/ 152400 h 152400"/>
              <a:gd name="connsiteX3" fmla="*/ 0 w 8763000"/>
              <a:gd name="connsiteY3" fmla="*/ 152400 h 152400"/>
              <a:gd name="connsiteX4" fmla="*/ 0 w 8763000"/>
              <a:gd name="connsiteY4" fmla="*/ 0 h 152400"/>
              <a:gd name="connsiteX0" fmla="*/ 0 w 8763000"/>
              <a:gd name="connsiteY0" fmla="*/ 152400 h 243840"/>
              <a:gd name="connsiteX1" fmla="*/ 0 w 8763000"/>
              <a:gd name="connsiteY1" fmla="*/ 0 h 243840"/>
              <a:gd name="connsiteX2" fmla="*/ 8763000 w 8763000"/>
              <a:gd name="connsiteY2" fmla="*/ 0 h 243840"/>
              <a:gd name="connsiteX3" fmla="*/ 8763000 w 8763000"/>
              <a:gd name="connsiteY3" fmla="*/ 152400 h 243840"/>
              <a:gd name="connsiteX4" fmla="*/ 91440 w 8763000"/>
              <a:gd name="connsiteY4" fmla="*/ 243840 h 243840"/>
              <a:gd name="connsiteX0" fmla="*/ 0 w 8763000"/>
              <a:gd name="connsiteY0" fmla="*/ 152400 h 152400"/>
              <a:gd name="connsiteX1" fmla="*/ 0 w 8763000"/>
              <a:gd name="connsiteY1" fmla="*/ 0 h 152400"/>
              <a:gd name="connsiteX2" fmla="*/ 8763000 w 8763000"/>
              <a:gd name="connsiteY2" fmla="*/ 0 h 152400"/>
              <a:gd name="connsiteX3" fmla="*/ 8763000 w 8763000"/>
              <a:gd name="connsiteY3" fmla="*/ 152400 h 152400"/>
              <a:gd name="connsiteX0" fmla="*/ 0 w 8763000"/>
              <a:gd name="connsiteY0" fmla="*/ 152400 h 152400"/>
              <a:gd name="connsiteX1" fmla="*/ 0 w 8763000"/>
              <a:gd name="connsiteY1" fmla="*/ 0 h 152400"/>
              <a:gd name="connsiteX2" fmla="*/ 8763000 w 8763000"/>
              <a:gd name="connsiteY2" fmla="*/ 0 h 152400"/>
            </a:gdLst>
            <a:ahLst/>
            <a:cxnLst>
              <a:cxn ang="0">
                <a:pos x="connsiteX0" y="connsiteY0"/>
              </a:cxn>
              <a:cxn ang="0">
                <a:pos x="connsiteX1" y="connsiteY1"/>
              </a:cxn>
              <a:cxn ang="0">
                <a:pos x="connsiteX2" y="connsiteY2"/>
              </a:cxn>
            </a:cxnLst>
            <a:rect l="l" t="t" r="r" b="b"/>
            <a:pathLst>
              <a:path w="8763000" h="152400">
                <a:moveTo>
                  <a:pt x="0" y="152400"/>
                </a:moveTo>
                <a:lnTo>
                  <a:pt x="0" y="0"/>
                </a:lnTo>
                <a:lnTo>
                  <a:pt x="8763000" y="0"/>
                </a:lnTo>
              </a:path>
            </a:pathLst>
          </a:custGeom>
          <a:ln w="9525" cap="rnd">
            <a:solidFill>
              <a:schemeClr val="bg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srgbClr val="FFFFFF"/>
              </a:solidFill>
              <a:latin typeface="Georgia" pitchFamily="18" charset="0"/>
            </a:endParaRPr>
          </a:p>
        </p:txBody>
      </p:sp>
    </p:spTree>
    <p:extLst>
      <p:ext uri="{BB962C8B-B14F-4D97-AF65-F5344CB8AC3E}">
        <p14:creationId xmlns:p14="http://schemas.microsoft.com/office/powerpoint/2010/main" val="428193503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2282" name="Shape 2282"/>
          <p:cNvSpPr txBox="1">
            <a:spLocks noGrp="1"/>
          </p:cNvSpPr>
          <p:nvPr>
            <p:ph type="title"/>
          </p:nvPr>
        </p:nvSpPr>
        <p:spPr>
          <a:xfrm>
            <a:off x="781267" y="685800"/>
            <a:ext cx="10608800" cy="914400"/>
          </a:xfrm>
          <a:prstGeom prst="rect">
            <a:avLst/>
          </a:prstGeom>
          <a:noFill/>
          <a:ln>
            <a:noFill/>
          </a:ln>
        </p:spPr>
        <p:txBody>
          <a:bodyPr vert="horz" lIns="0" tIns="0" rIns="0" bIns="0" rtlCol="0" anchor="t" anchorCtr="0">
            <a:noAutofit/>
          </a:bodyPr>
          <a:lstStyle/>
          <a:p>
            <a:pPr>
              <a:spcBef>
                <a:spcPts val="0"/>
              </a:spcBef>
              <a:buClr>
                <a:schemeClr val="dk1"/>
              </a:buClr>
              <a:buSzPct val="25000"/>
            </a:pPr>
            <a:r>
              <a:rPr lang="pl-PL" dirty="0" err="1" smtClean="0">
                <a:solidFill>
                  <a:srgbClr val="434343"/>
                </a:solidFill>
              </a:rPr>
              <a:t>Typical</a:t>
            </a:r>
            <a:r>
              <a:rPr lang="pl-PL" dirty="0" smtClean="0">
                <a:solidFill>
                  <a:srgbClr val="434343"/>
                </a:solidFill>
              </a:rPr>
              <a:t> DS </a:t>
            </a:r>
            <a:r>
              <a:rPr lang="pl-PL" dirty="0" err="1" smtClean="0">
                <a:solidFill>
                  <a:srgbClr val="434343"/>
                </a:solidFill>
              </a:rPr>
              <a:t>problems</a:t>
            </a:r>
            <a:r>
              <a:rPr lang="pl-PL" dirty="0" smtClean="0">
                <a:solidFill>
                  <a:srgbClr val="434343"/>
                </a:solidFill>
              </a:rPr>
              <a:t> in </a:t>
            </a:r>
            <a:r>
              <a:rPr lang="en-US" dirty="0" smtClean="0">
                <a:solidFill>
                  <a:srgbClr val="434343"/>
                </a:solidFill>
              </a:rPr>
              <a:t>FS</a:t>
            </a:r>
            <a:r>
              <a:rPr lang="pl-PL" dirty="0" smtClean="0">
                <a:solidFill>
                  <a:srgbClr val="434343"/>
                </a:solidFill>
              </a:rPr>
              <a:t>, </a:t>
            </a:r>
            <a:r>
              <a:rPr lang="pl-PL" dirty="0" err="1" smtClean="0">
                <a:solidFill>
                  <a:srgbClr val="434343"/>
                </a:solidFill>
              </a:rPr>
              <a:t>which</a:t>
            </a:r>
            <a:r>
              <a:rPr lang="pl-PL" dirty="0" smtClean="0">
                <a:solidFill>
                  <a:srgbClr val="434343"/>
                </a:solidFill>
              </a:rPr>
              <a:t> we </a:t>
            </a:r>
            <a:r>
              <a:rPr lang="pl-PL" dirty="0" err="1" smtClean="0">
                <a:solidFill>
                  <a:srgbClr val="434343"/>
                </a:solidFill>
              </a:rPr>
              <a:t>tackle</a:t>
            </a:r>
            <a:r>
              <a:rPr lang="pl-PL" dirty="0" smtClean="0">
                <a:solidFill>
                  <a:srgbClr val="434343"/>
                </a:solidFill>
              </a:rPr>
              <a:t> </a:t>
            </a:r>
            <a:r>
              <a:rPr lang="pl-PL" dirty="0" err="1" smtClean="0">
                <a:solidFill>
                  <a:srgbClr val="434343"/>
                </a:solidFill>
              </a:rPr>
              <a:t>at</a:t>
            </a:r>
            <a:r>
              <a:rPr lang="pl-PL" dirty="0" smtClean="0">
                <a:solidFill>
                  <a:srgbClr val="434343"/>
                </a:solidFill>
              </a:rPr>
              <a:t> Data Analytics </a:t>
            </a:r>
            <a:r>
              <a:rPr lang="pl-PL" dirty="0" err="1" smtClean="0">
                <a:solidFill>
                  <a:srgbClr val="434343"/>
                </a:solidFill>
              </a:rPr>
              <a:t>PwC</a:t>
            </a:r>
            <a:endParaRPr lang="en" dirty="0">
              <a:solidFill>
                <a:srgbClr val="434343"/>
              </a:solidFill>
            </a:endParaRPr>
          </a:p>
        </p:txBody>
      </p:sp>
      <p:sp>
        <p:nvSpPr>
          <p:cNvPr id="2283" name="Shape 2283"/>
          <p:cNvSpPr txBox="1">
            <a:spLocks noGrp="1"/>
          </p:cNvSpPr>
          <p:nvPr>
            <p:ph type="sldNum" idx="4294967295"/>
          </p:nvPr>
        </p:nvSpPr>
        <p:spPr>
          <a:xfrm>
            <a:off x="9448800" y="6477000"/>
            <a:ext cx="2036000" cy="152400"/>
          </a:xfrm>
          <a:prstGeom prst="rect">
            <a:avLst/>
          </a:prstGeom>
          <a:noFill/>
          <a:ln>
            <a:noFill/>
          </a:ln>
        </p:spPr>
        <p:txBody>
          <a:bodyPr lIns="0" tIns="0" rIns="0" bIns="0" anchor="t" anchorCtr="0">
            <a:noAutofit/>
          </a:bodyPr>
          <a:lstStyle/>
          <a:p>
            <a:pPr algn="r">
              <a:buSzPct val="25000"/>
            </a:pPr>
            <a:fld id="{00000000-1234-1234-1234-123412341234}" type="slidenum">
              <a:rPr lang="en" sz="933">
                <a:solidFill>
                  <a:schemeClr val="dk1"/>
                </a:solidFill>
                <a:latin typeface="Arial"/>
                <a:ea typeface="Arial"/>
                <a:cs typeface="Arial"/>
                <a:sym typeface="Arial"/>
              </a:rPr>
              <a:pPr algn="r">
                <a:buSzPct val="25000"/>
              </a:pPr>
              <a:t>2</a:t>
            </a:fld>
            <a:endParaRPr lang="en" sz="933">
              <a:solidFill>
                <a:schemeClr val="dk1"/>
              </a:solidFill>
              <a:latin typeface="Arial"/>
              <a:ea typeface="Arial"/>
              <a:cs typeface="Arial"/>
              <a:sym typeface="Arial"/>
            </a:endParaRPr>
          </a:p>
        </p:txBody>
      </p:sp>
      <p:sp>
        <p:nvSpPr>
          <p:cNvPr id="2286" name="Shape 2286"/>
          <p:cNvSpPr/>
          <p:nvPr/>
        </p:nvSpPr>
        <p:spPr>
          <a:xfrm>
            <a:off x="812800" y="1918445"/>
            <a:ext cx="3098800" cy="4102799"/>
          </a:xfrm>
          <a:prstGeom prst="rect">
            <a:avLst/>
          </a:prstGeom>
          <a:solidFill>
            <a:srgbClr val="F2F2F2">
              <a:alpha val="89800"/>
            </a:srgbClr>
          </a:solidFill>
          <a:ln>
            <a:noFill/>
          </a:ln>
        </p:spPr>
        <p:txBody>
          <a:bodyPr lIns="72000" tIns="72000" rIns="72000" bIns="72000" anchor="t" anchorCtr="0">
            <a:noAutofit/>
          </a:bodyPr>
          <a:lstStyle/>
          <a:p>
            <a:pPr>
              <a:buSzPct val="25000"/>
            </a:pPr>
            <a:r>
              <a:rPr lang="en" sz="2800" b="1" i="1" dirty="0">
                <a:solidFill>
                  <a:srgbClr val="595959"/>
                </a:solidFill>
                <a:latin typeface="Georgia"/>
                <a:ea typeface="Georgia"/>
                <a:cs typeface="Georgia"/>
                <a:sym typeface="Georgia"/>
              </a:rPr>
              <a:t>Customer lifetime value</a:t>
            </a:r>
          </a:p>
        </p:txBody>
      </p:sp>
      <p:sp>
        <p:nvSpPr>
          <p:cNvPr id="2287" name="Shape 2287"/>
          <p:cNvSpPr/>
          <p:nvPr/>
        </p:nvSpPr>
        <p:spPr>
          <a:xfrm>
            <a:off x="4546600" y="1918445"/>
            <a:ext cx="3098800" cy="4102799"/>
          </a:xfrm>
          <a:prstGeom prst="rect">
            <a:avLst/>
          </a:prstGeom>
          <a:solidFill>
            <a:srgbClr val="F2F2F2">
              <a:alpha val="89800"/>
            </a:srgbClr>
          </a:solidFill>
          <a:ln>
            <a:noFill/>
          </a:ln>
        </p:spPr>
        <p:txBody>
          <a:bodyPr lIns="72000" tIns="72000" rIns="72000" bIns="72000" anchor="t" anchorCtr="0">
            <a:noAutofit/>
          </a:bodyPr>
          <a:lstStyle/>
          <a:p>
            <a:pPr>
              <a:buSzPct val="25000"/>
            </a:pPr>
            <a:r>
              <a:rPr lang="pl-PL" sz="2800" b="1" i="1" dirty="0" err="1" smtClean="0">
                <a:solidFill>
                  <a:srgbClr val="595959"/>
                </a:solidFill>
                <a:latin typeface="Georgia"/>
                <a:ea typeface="Georgia"/>
                <a:cs typeface="Georgia"/>
                <a:sym typeface="Georgia"/>
              </a:rPr>
              <a:t>Churn</a:t>
            </a:r>
            <a:r>
              <a:rPr lang="pl-PL" sz="2800" b="1" i="1" dirty="0" smtClean="0">
                <a:solidFill>
                  <a:srgbClr val="595959"/>
                </a:solidFill>
                <a:latin typeface="Georgia"/>
                <a:ea typeface="Georgia"/>
                <a:cs typeface="Georgia"/>
                <a:sym typeface="Georgia"/>
              </a:rPr>
              <a:t> management</a:t>
            </a:r>
            <a:endParaRPr lang="en" sz="2800" b="1" i="1" dirty="0">
              <a:solidFill>
                <a:srgbClr val="595959"/>
              </a:solidFill>
              <a:latin typeface="Georgia"/>
              <a:ea typeface="Georgia"/>
              <a:cs typeface="Georgia"/>
              <a:sym typeface="Georgia"/>
            </a:endParaRPr>
          </a:p>
        </p:txBody>
      </p:sp>
      <p:sp>
        <p:nvSpPr>
          <p:cNvPr id="2288" name="Shape 2288"/>
          <p:cNvSpPr/>
          <p:nvPr/>
        </p:nvSpPr>
        <p:spPr>
          <a:xfrm>
            <a:off x="8280400" y="1918445"/>
            <a:ext cx="3098800" cy="4102799"/>
          </a:xfrm>
          <a:prstGeom prst="rect">
            <a:avLst/>
          </a:prstGeom>
          <a:solidFill>
            <a:srgbClr val="F2F2F2">
              <a:alpha val="89800"/>
            </a:srgbClr>
          </a:solidFill>
          <a:ln>
            <a:noFill/>
          </a:ln>
        </p:spPr>
        <p:txBody>
          <a:bodyPr lIns="72000" tIns="72000" rIns="72000" bIns="72000" anchor="t" anchorCtr="0">
            <a:noAutofit/>
          </a:bodyPr>
          <a:lstStyle/>
          <a:p>
            <a:pPr>
              <a:buSzPct val="25000"/>
            </a:pPr>
            <a:r>
              <a:rPr lang="en-US" sz="2800" b="1" i="1" dirty="0" smtClean="0">
                <a:solidFill>
                  <a:srgbClr val="595959"/>
                </a:solidFill>
                <a:latin typeface="Georgia"/>
                <a:ea typeface="Georgia"/>
                <a:cs typeface="Georgia"/>
                <a:sym typeface="Georgia"/>
              </a:rPr>
              <a:t>Behavioral </a:t>
            </a:r>
            <a:r>
              <a:rPr lang="pl-PL" sz="2800" b="1" i="1" dirty="0" err="1" smtClean="0">
                <a:solidFill>
                  <a:srgbClr val="595959"/>
                </a:solidFill>
                <a:latin typeface="Georgia"/>
                <a:ea typeface="Georgia"/>
                <a:cs typeface="Georgia"/>
                <a:sym typeface="Georgia"/>
              </a:rPr>
              <a:t>Segmentation</a:t>
            </a:r>
            <a:r>
              <a:rPr lang="pl-PL" sz="2800" b="1" i="1" dirty="0" smtClean="0">
                <a:solidFill>
                  <a:srgbClr val="595959"/>
                </a:solidFill>
                <a:latin typeface="Georgia"/>
                <a:ea typeface="Georgia"/>
                <a:cs typeface="Georgia"/>
                <a:sym typeface="Georgia"/>
              </a:rPr>
              <a:t> &amp; </a:t>
            </a:r>
            <a:r>
              <a:rPr lang="pl-PL" sz="2800" b="1" i="1" dirty="0" err="1" smtClean="0">
                <a:solidFill>
                  <a:srgbClr val="595959"/>
                </a:solidFill>
                <a:latin typeface="Georgia"/>
                <a:ea typeface="Georgia"/>
                <a:cs typeface="Georgia"/>
                <a:sym typeface="Georgia"/>
              </a:rPr>
              <a:t>profiling</a:t>
            </a:r>
            <a:endParaRPr lang="en" sz="2800" b="1" i="1" dirty="0">
              <a:solidFill>
                <a:srgbClr val="595959"/>
              </a:solidFill>
              <a:latin typeface="Georgia"/>
              <a:ea typeface="Georgia"/>
              <a:cs typeface="Georgia"/>
              <a:sym typeface="Georgia"/>
            </a:endParaRPr>
          </a:p>
        </p:txBody>
      </p:sp>
      <p:grpSp>
        <p:nvGrpSpPr>
          <p:cNvPr id="2289" name="Shape 2289"/>
          <p:cNvGrpSpPr/>
          <p:nvPr/>
        </p:nvGrpSpPr>
        <p:grpSpPr>
          <a:xfrm>
            <a:off x="9160742" y="3732904"/>
            <a:ext cx="1337633" cy="1445145"/>
            <a:chOff x="9354797" y="4021169"/>
            <a:chExt cx="1112100" cy="1201484"/>
          </a:xfrm>
        </p:grpSpPr>
        <p:sp>
          <p:nvSpPr>
            <p:cNvPr id="2290" name="Shape 2290"/>
            <p:cNvSpPr/>
            <p:nvPr/>
          </p:nvSpPr>
          <p:spPr>
            <a:xfrm>
              <a:off x="9354797" y="4814353"/>
              <a:ext cx="1112100" cy="408300"/>
            </a:xfrm>
            <a:custGeom>
              <a:avLst/>
              <a:gdLst/>
              <a:ahLst/>
              <a:cxnLst/>
              <a:rect l="0" t="0" r="0" b="0"/>
              <a:pathLst>
                <a:path w="120000" h="120000" extrusionOk="0">
                  <a:moveTo>
                    <a:pt x="0" y="53793"/>
                  </a:moveTo>
                  <a:lnTo>
                    <a:pt x="0" y="53793"/>
                  </a:lnTo>
                  <a:lnTo>
                    <a:pt x="0" y="60689"/>
                  </a:lnTo>
                  <a:lnTo>
                    <a:pt x="1518" y="70344"/>
                  </a:lnTo>
                  <a:lnTo>
                    <a:pt x="4050" y="82758"/>
                  </a:lnTo>
                  <a:lnTo>
                    <a:pt x="7088" y="91034"/>
                  </a:lnTo>
                  <a:lnTo>
                    <a:pt x="14683" y="108965"/>
                  </a:lnTo>
                  <a:lnTo>
                    <a:pt x="20253" y="120000"/>
                  </a:lnTo>
                  <a:lnTo>
                    <a:pt x="20253" y="120000"/>
                  </a:lnTo>
                  <a:lnTo>
                    <a:pt x="22278" y="120000"/>
                  </a:lnTo>
                  <a:lnTo>
                    <a:pt x="23797" y="120000"/>
                  </a:lnTo>
                  <a:lnTo>
                    <a:pt x="26835" y="118620"/>
                  </a:lnTo>
                  <a:lnTo>
                    <a:pt x="28860" y="114482"/>
                  </a:lnTo>
                  <a:lnTo>
                    <a:pt x="31898" y="114482"/>
                  </a:lnTo>
                  <a:lnTo>
                    <a:pt x="31898" y="114482"/>
                  </a:lnTo>
                  <a:lnTo>
                    <a:pt x="53164" y="115862"/>
                  </a:lnTo>
                  <a:lnTo>
                    <a:pt x="69873" y="114482"/>
                  </a:lnTo>
                  <a:lnTo>
                    <a:pt x="76455" y="113103"/>
                  </a:lnTo>
                  <a:lnTo>
                    <a:pt x="81518" y="110344"/>
                  </a:lnTo>
                  <a:lnTo>
                    <a:pt x="81518" y="110344"/>
                  </a:lnTo>
                  <a:lnTo>
                    <a:pt x="85569" y="104827"/>
                  </a:lnTo>
                  <a:lnTo>
                    <a:pt x="91645" y="92413"/>
                  </a:lnTo>
                  <a:lnTo>
                    <a:pt x="104810" y="64827"/>
                  </a:lnTo>
                  <a:lnTo>
                    <a:pt x="110379" y="49655"/>
                  </a:lnTo>
                  <a:lnTo>
                    <a:pt x="115443" y="33103"/>
                  </a:lnTo>
                  <a:lnTo>
                    <a:pt x="118481" y="22068"/>
                  </a:lnTo>
                  <a:lnTo>
                    <a:pt x="120000" y="13793"/>
                  </a:lnTo>
                  <a:lnTo>
                    <a:pt x="120000" y="13793"/>
                  </a:lnTo>
                  <a:lnTo>
                    <a:pt x="118987" y="5517"/>
                  </a:lnTo>
                  <a:lnTo>
                    <a:pt x="118481" y="1379"/>
                  </a:lnTo>
                  <a:lnTo>
                    <a:pt x="116962" y="0"/>
                  </a:lnTo>
                  <a:lnTo>
                    <a:pt x="115443" y="0"/>
                  </a:lnTo>
                  <a:lnTo>
                    <a:pt x="113924" y="1379"/>
                  </a:lnTo>
                  <a:lnTo>
                    <a:pt x="109873" y="5517"/>
                  </a:lnTo>
                  <a:lnTo>
                    <a:pt x="109873" y="5517"/>
                  </a:lnTo>
                  <a:lnTo>
                    <a:pt x="105316" y="15172"/>
                  </a:lnTo>
                  <a:lnTo>
                    <a:pt x="100253" y="27586"/>
                  </a:lnTo>
                  <a:lnTo>
                    <a:pt x="91645" y="51034"/>
                  </a:lnTo>
                  <a:lnTo>
                    <a:pt x="91645" y="51034"/>
                  </a:lnTo>
                  <a:lnTo>
                    <a:pt x="86582" y="59310"/>
                  </a:lnTo>
                  <a:lnTo>
                    <a:pt x="80506" y="67586"/>
                  </a:lnTo>
                  <a:lnTo>
                    <a:pt x="74936" y="70344"/>
                  </a:lnTo>
                  <a:lnTo>
                    <a:pt x="68354" y="73103"/>
                  </a:lnTo>
                  <a:lnTo>
                    <a:pt x="61772" y="70344"/>
                  </a:lnTo>
                  <a:lnTo>
                    <a:pt x="55696" y="67586"/>
                  </a:lnTo>
                  <a:lnTo>
                    <a:pt x="50632" y="59310"/>
                  </a:lnTo>
                  <a:lnTo>
                    <a:pt x="48607" y="53793"/>
                  </a:lnTo>
                  <a:lnTo>
                    <a:pt x="46582" y="45517"/>
                  </a:lnTo>
                  <a:lnTo>
                    <a:pt x="46582" y="45517"/>
                  </a:lnTo>
                  <a:lnTo>
                    <a:pt x="50632" y="46896"/>
                  </a:lnTo>
                  <a:lnTo>
                    <a:pt x="61772" y="49655"/>
                  </a:lnTo>
                  <a:lnTo>
                    <a:pt x="67341" y="46896"/>
                  </a:lnTo>
                  <a:lnTo>
                    <a:pt x="73417" y="45517"/>
                  </a:lnTo>
                  <a:lnTo>
                    <a:pt x="78481" y="41379"/>
                  </a:lnTo>
                  <a:lnTo>
                    <a:pt x="80000" y="38620"/>
                  </a:lnTo>
                  <a:lnTo>
                    <a:pt x="81518" y="35862"/>
                  </a:lnTo>
                  <a:lnTo>
                    <a:pt x="81518" y="35862"/>
                  </a:lnTo>
                  <a:lnTo>
                    <a:pt x="83037" y="27586"/>
                  </a:lnTo>
                  <a:lnTo>
                    <a:pt x="83544" y="19310"/>
                  </a:lnTo>
                  <a:lnTo>
                    <a:pt x="83544" y="15172"/>
                  </a:lnTo>
                  <a:lnTo>
                    <a:pt x="83037" y="11034"/>
                  </a:lnTo>
                  <a:lnTo>
                    <a:pt x="82025" y="6896"/>
                  </a:lnTo>
                  <a:lnTo>
                    <a:pt x="80000" y="5517"/>
                  </a:lnTo>
                  <a:lnTo>
                    <a:pt x="76455" y="5517"/>
                  </a:lnTo>
                  <a:lnTo>
                    <a:pt x="76455" y="5517"/>
                  </a:lnTo>
                  <a:lnTo>
                    <a:pt x="58734" y="6896"/>
                  </a:lnTo>
                  <a:lnTo>
                    <a:pt x="48101" y="6896"/>
                  </a:lnTo>
                  <a:lnTo>
                    <a:pt x="40000" y="5517"/>
                  </a:lnTo>
                  <a:lnTo>
                    <a:pt x="40000" y="5517"/>
                  </a:lnTo>
                  <a:lnTo>
                    <a:pt x="28354" y="1379"/>
                  </a:lnTo>
                  <a:lnTo>
                    <a:pt x="21772" y="0"/>
                  </a:lnTo>
                  <a:lnTo>
                    <a:pt x="19746" y="1379"/>
                  </a:lnTo>
                  <a:lnTo>
                    <a:pt x="17215" y="4137"/>
                  </a:lnTo>
                  <a:lnTo>
                    <a:pt x="17215" y="4137"/>
                  </a:lnTo>
                  <a:lnTo>
                    <a:pt x="12151" y="11034"/>
                  </a:lnTo>
                  <a:lnTo>
                    <a:pt x="7088" y="22068"/>
                  </a:lnTo>
                  <a:lnTo>
                    <a:pt x="4050" y="28965"/>
                  </a:lnTo>
                  <a:lnTo>
                    <a:pt x="2025" y="37241"/>
                  </a:lnTo>
                  <a:lnTo>
                    <a:pt x="506" y="45517"/>
                  </a:lnTo>
                  <a:lnTo>
                    <a:pt x="0" y="53793"/>
                  </a:lnTo>
                  <a:lnTo>
                    <a:pt x="0" y="53793"/>
                  </a:lnTo>
                  <a:close/>
                </a:path>
              </a:pathLst>
            </a:custGeom>
            <a:solidFill>
              <a:srgbClr val="FEA451"/>
            </a:solidFill>
            <a:ln>
              <a:noFill/>
            </a:ln>
          </p:spPr>
          <p:txBody>
            <a:bodyPr lIns="91433" tIns="45700" rIns="91433" bIns="45700" anchor="t" anchorCtr="0">
              <a:noAutofit/>
            </a:bodyPr>
            <a:lstStyle/>
            <a:p>
              <a:endParaRPr sz="1867">
                <a:solidFill>
                  <a:srgbClr val="000000"/>
                </a:solidFill>
                <a:latin typeface="Georgia"/>
                <a:ea typeface="Georgia"/>
                <a:cs typeface="Georgia"/>
                <a:sym typeface="Georgia"/>
              </a:endParaRPr>
            </a:p>
          </p:txBody>
        </p:sp>
        <p:sp>
          <p:nvSpPr>
            <p:cNvPr id="2291" name="Shape 2291"/>
            <p:cNvSpPr/>
            <p:nvPr/>
          </p:nvSpPr>
          <p:spPr>
            <a:xfrm>
              <a:off x="9448799" y="4021169"/>
              <a:ext cx="828600" cy="603900"/>
            </a:xfrm>
            <a:custGeom>
              <a:avLst/>
              <a:gdLst/>
              <a:ahLst/>
              <a:cxnLst/>
              <a:rect l="0" t="0" r="0" b="0"/>
              <a:pathLst>
                <a:path w="120000" h="120000" extrusionOk="0">
                  <a:moveTo>
                    <a:pt x="120000" y="55182"/>
                  </a:moveTo>
                  <a:lnTo>
                    <a:pt x="120000" y="55182"/>
                  </a:lnTo>
                  <a:lnTo>
                    <a:pt x="119361" y="53430"/>
                  </a:lnTo>
                  <a:lnTo>
                    <a:pt x="118085" y="52554"/>
                  </a:lnTo>
                  <a:lnTo>
                    <a:pt x="110425" y="48175"/>
                  </a:lnTo>
                  <a:lnTo>
                    <a:pt x="118723" y="42919"/>
                  </a:lnTo>
                  <a:lnTo>
                    <a:pt x="118723" y="42919"/>
                  </a:lnTo>
                  <a:lnTo>
                    <a:pt x="120000" y="42043"/>
                  </a:lnTo>
                  <a:lnTo>
                    <a:pt x="120000" y="40291"/>
                  </a:lnTo>
                  <a:lnTo>
                    <a:pt x="120000" y="40291"/>
                  </a:lnTo>
                  <a:lnTo>
                    <a:pt x="120000" y="37664"/>
                  </a:lnTo>
                  <a:lnTo>
                    <a:pt x="118723" y="36788"/>
                  </a:lnTo>
                  <a:lnTo>
                    <a:pt x="109787" y="32408"/>
                  </a:lnTo>
                  <a:lnTo>
                    <a:pt x="109787" y="32408"/>
                  </a:lnTo>
                  <a:lnTo>
                    <a:pt x="110425" y="30656"/>
                  </a:lnTo>
                  <a:lnTo>
                    <a:pt x="110425" y="28905"/>
                  </a:lnTo>
                  <a:lnTo>
                    <a:pt x="110425" y="22773"/>
                  </a:lnTo>
                  <a:lnTo>
                    <a:pt x="110425" y="22773"/>
                  </a:lnTo>
                  <a:lnTo>
                    <a:pt x="110425" y="24525"/>
                  </a:lnTo>
                  <a:lnTo>
                    <a:pt x="109787" y="26277"/>
                  </a:lnTo>
                  <a:lnTo>
                    <a:pt x="106595" y="29781"/>
                  </a:lnTo>
                  <a:lnTo>
                    <a:pt x="106595" y="29781"/>
                  </a:lnTo>
                  <a:lnTo>
                    <a:pt x="102765" y="31532"/>
                  </a:lnTo>
                  <a:lnTo>
                    <a:pt x="98297" y="33284"/>
                  </a:lnTo>
                  <a:lnTo>
                    <a:pt x="92553" y="35036"/>
                  </a:lnTo>
                  <a:lnTo>
                    <a:pt x="86808" y="35036"/>
                  </a:lnTo>
                  <a:lnTo>
                    <a:pt x="86808" y="35036"/>
                  </a:lnTo>
                  <a:lnTo>
                    <a:pt x="81063" y="35036"/>
                  </a:lnTo>
                  <a:lnTo>
                    <a:pt x="75957" y="34160"/>
                  </a:lnTo>
                  <a:lnTo>
                    <a:pt x="72127" y="32408"/>
                  </a:lnTo>
                  <a:lnTo>
                    <a:pt x="68297" y="30656"/>
                  </a:lnTo>
                  <a:lnTo>
                    <a:pt x="68297" y="30656"/>
                  </a:lnTo>
                  <a:lnTo>
                    <a:pt x="68297" y="30656"/>
                  </a:lnTo>
                  <a:lnTo>
                    <a:pt x="67021" y="29781"/>
                  </a:lnTo>
                  <a:lnTo>
                    <a:pt x="67021" y="29781"/>
                  </a:lnTo>
                  <a:lnTo>
                    <a:pt x="63829" y="26277"/>
                  </a:lnTo>
                  <a:lnTo>
                    <a:pt x="63191" y="24525"/>
                  </a:lnTo>
                  <a:lnTo>
                    <a:pt x="62553" y="22773"/>
                  </a:lnTo>
                  <a:lnTo>
                    <a:pt x="62553" y="22773"/>
                  </a:lnTo>
                  <a:lnTo>
                    <a:pt x="63191" y="20145"/>
                  </a:lnTo>
                  <a:lnTo>
                    <a:pt x="1914" y="59562"/>
                  </a:lnTo>
                  <a:lnTo>
                    <a:pt x="1914" y="59562"/>
                  </a:lnTo>
                  <a:lnTo>
                    <a:pt x="638" y="60437"/>
                  </a:lnTo>
                  <a:lnTo>
                    <a:pt x="638" y="62189"/>
                  </a:lnTo>
                  <a:lnTo>
                    <a:pt x="638" y="62189"/>
                  </a:lnTo>
                  <a:lnTo>
                    <a:pt x="638" y="64817"/>
                  </a:lnTo>
                  <a:lnTo>
                    <a:pt x="1914" y="65693"/>
                  </a:lnTo>
                  <a:lnTo>
                    <a:pt x="9574" y="69197"/>
                  </a:lnTo>
                  <a:lnTo>
                    <a:pt x="1276" y="74452"/>
                  </a:lnTo>
                  <a:lnTo>
                    <a:pt x="1276" y="74452"/>
                  </a:lnTo>
                  <a:lnTo>
                    <a:pt x="638" y="76204"/>
                  </a:lnTo>
                  <a:lnTo>
                    <a:pt x="0" y="77956"/>
                  </a:lnTo>
                  <a:lnTo>
                    <a:pt x="0" y="77956"/>
                  </a:lnTo>
                  <a:lnTo>
                    <a:pt x="638" y="79708"/>
                  </a:lnTo>
                  <a:lnTo>
                    <a:pt x="1914" y="80583"/>
                  </a:lnTo>
                  <a:lnTo>
                    <a:pt x="9574" y="84963"/>
                  </a:lnTo>
                  <a:lnTo>
                    <a:pt x="1276" y="90218"/>
                  </a:lnTo>
                  <a:lnTo>
                    <a:pt x="1276" y="90218"/>
                  </a:lnTo>
                  <a:lnTo>
                    <a:pt x="0" y="91094"/>
                  </a:lnTo>
                  <a:lnTo>
                    <a:pt x="0" y="92846"/>
                  </a:lnTo>
                  <a:lnTo>
                    <a:pt x="0" y="92846"/>
                  </a:lnTo>
                  <a:lnTo>
                    <a:pt x="0" y="95474"/>
                  </a:lnTo>
                  <a:lnTo>
                    <a:pt x="1276" y="96350"/>
                  </a:lnTo>
                  <a:lnTo>
                    <a:pt x="47234" y="118248"/>
                  </a:lnTo>
                  <a:lnTo>
                    <a:pt x="47234" y="118248"/>
                  </a:lnTo>
                  <a:lnTo>
                    <a:pt x="47872" y="118248"/>
                  </a:lnTo>
                  <a:lnTo>
                    <a:pt x="47872" y="118248"/>
                  </a:lnTo>
                  <a:lnTo>
                    <a:pt x="49148" y="118248"/>
                  </a:lnTo>
                  <a:lnTo>
                    <a:pt x="63191" y="109489"/>
                  </a:lnTo>
                  <a:lnTo>
                    <a:pt x="63191" y="109489"/>
                  </a:lnTo>
                  <a:lnTo>
                    <a:pt x="63829" y="111240"/>
                  </a:lnTo>
                  <a:lnTo>
                    <a:pt x="65744" y="112992"/>
                  </a:lnTo>
                  <a:lnTo>
                    <a:pt x="67659" y="115620"/>
                  </a:lnTo>
                  <a:lnTo>
                    <a:pt x="70851" y="116496"/>
                  </a:lnTo>
                  <a:lnTo>
                    <a:pt x="77872" y="119124"/>
                  </a:lnTo>
                  <a:lnTo>
                    <a:pt x="86808" y="120000"/>
                  </a:lnTo>
                  <a:lnTo>
                    <a:pt x="86808" y="120000"/>
                  </a:lnTo>
                  <a:lnTo>
                    <a:pt x="95744" y="119124"/>
                  </a:lnTo>
                  <a:lnTo>
                    <a:pt x="100212" y="118248"/>
                  </a:lnTo>
                  <a:lnTo>
                    <a:pt x="103404" y="116496"/>
                  </a:lnTo>
                  <a:lnTo>
                    <a:pt x="106595" y="114744"/>
                  </a:lnTo>
                  <a:lnTo>
                    <a:pt x="108510" y="112116"/>
                  </a:lnTo>
                  <a:lnTo>
                    <a:pt x="109787" y="110364"/>
                  </a:lnTo>
                  <a:lnTo>
                    <a:pt x="110425" y="107737"/>
                  </a:lnTo>
                  <a:lnTo>
                    <a:pt x="110425" y="100729"/>
                  </a:lnTo>
                  <a:lnTo>
                    <a:pt x="110425" y="100729"/>
                  </a:lnTo>
                  <a:lnTo>
                    <a:pt x="110425" y="103357"/>
                  </a:lnTo>
                  <a:lnTo>
                    <a:pt x="109787" y="105109"/>
                  </a:lnTo>
                  <a:lnTo>
                    <a:pt x="106595" y="107737"/>
                  </a:lnTo>
                  <a:lnTo>
                    <a:pt x="106595" y="107737"/>
                  </a:lnTo>
                  <a:lnTo>
                    <a:pt x="102765" y="110364"/>
                  </a:lnTo>
                  <a:lnTo>
                    <a:pt x="98297" y="112116"/>
                  </a:lnTo>
                  <a:lnTo>
                    <a:pt x="92553" y="112992"/>
                  </a:lnTo>
                  <a:lnTo>
                    <a:pt x="86808" y="113868"/>
                  </a:lnTo>
                  <a:lnTo>
                    <a:pt x="86808" y="113868"/>
                  </a:lnTo>
                  <a:lnTo>
                    <a:pt x="80425" y="112992"/>
                  </a:lnTo>
                  <a:lnTo>
                    <a:pt x="75319" y="112116"/>
                  </a:lnTo>
                  <a:lnTo>
                    <a:pt x="70212" y="110364"/>
                  </a:lnTo>
                  <a:lnTo>
                    <a:pt x="67021" y="107737"/>
                  </a:lnTo>
                  <a:lnTo>
                    <a:pt x="67021" y="107737"/>
                  </a:lnTo>
                  <a:lnTo>
                    <a:pt x="65744" y="106861"/>
                  </a:lnTo>
                  <a:lnTo>
                    <a:pt x="65744" y="106861"/>
                  </a:lnTo>
                  <a:lnTo>
                    <a:pt x="65744" y="106861"/>
                  </a:lnTo>
                  <a:lnTo>
                    <a:pt x="63829" y="104233"/>
                  </a:lnTo>
                  <a:lnTo>
                    <a:pt x="62553" y="101605"/>
                  </a:lnTo>
                  <a:lnTo>
                    <a:pt x="62553" y="101605"/>
                  </a:lnTo>
                  <a:lnTo>
                    <a:pt x="62553" y="100729"/>
                  </a:lnTo>
                  <a:lnTo>
                    <a:pt x="62553" y="101605"/>
                  </a:lnTo>
                  <a:lnTo>
                    <a:pt x="47872" y="111240"/>
                  </a:lnTo>
                  <a:lnTo>
                    <a:pt x="8936" y="92846"/>
                  </a:lnTo>
                  <a:lnTo>
                    <a:pt x="16595" y="87591"/>
                  </a:lnTo>
                  <a:lnTo>
                    <a:pt x="47234" y="102481"/>
                  </a:lnTo>
                  <a:lnTo>
                    <a:pt x="47234" y="102481"/>
                  </a:lnTo>
                  <a:lnTo>
                    <a:pt x="48510" y="102481"/>
                  </a:lnTo>
                  <a:lnTo>
                    <a:pt x="48510" y="102481"/>
                  </a:lnTo>
                  <a:lnTo>
                    <a:pt x="49148" y="102481"/>
                  </a:lnTo>
                  <a:lnTo>
                    <a:pt x="63191" y="93722"/>
                  </a:lnTo>
                  <a:lnTo>
                    <a:pt x="63191" y="93722"/>
                  </a:lnTo>
                  <a:lnTo>
                    <a:pt x="63829" y="96350"/>
                  </a:lnTo>
                  <a:lnTo>
                    <a:pt x="65744" y="98102"/>
                  </a:lnTo>
                  <a:lnTo>
                    <a:pt x="68297" y="99854"/>
                  </a:lnTo>
                  <a:lnTo>
                    <a:pt x="70851" y="101605"/>
                  </a:lnTo>
                  <a:lnTo>
                    <a:pt x="78510" y="103357"/>
                  </a:lnTo>
                  <a:lnTo>
                    <a:pt x="86808" y="104233"/>
                  </a:lnTo>
                  <a:lnTo>
                    <a:pt x="86808" y="104233"/>
                  </a:lnTo>
                  <a:lnTo>
                    <a:pt x="95744" y="103357"/>
                  </a:lnTo>
                  <a:lnTo>
                    <a:pt x="100212" y="102481"/>
                  </a:lnTo>
                  <a:lnTo>
                    <a:pt x="103404" y="100729"/>
                  </a:lnTo>
                  <a:lnTo>
                    <a:pt x="106595" y="98978"/>
                  </a:lnTo>
                  <a:lnTo>
                    <a:pt x="108510" y="96350"/>
                  </a:lnTo>
                  <a:lnTo>
                    <a:pt x="109787" y="94598"/>
                  </a:lnTo>
                  <a:lnTo>
                    <a:pt x="110425" y="91970"/>
                  </a:lnTo>
                  <a:lnTo>
                    <a:pt x="110425" y="85839"/>
                  </a:lnTo>
                  <a:lnTo>
                    <a:pt x="110425" y="85839"/>
                  </a:lnTo>
                  <a:lnTo>
                    <a:pt x="110425" y="87591"/>
                  </a:lnTo>
                  <a:lnTo>
                    <a:pt x="109787" y="89343"/>
                  </a:lnTo>
                  <a:lnTo>
                    <a:pt x="106595" y="91970"/>
                  </a:lnTo>
                  <a:lnTo>
                    <a:pt x="106595" y="91970"/>
                  </a:lnTo>
                  <a:lnTo>
                    <a:pt x="102765" y="94598"/>
                  </a:lnTo>
                  <a:lnTo>
                    <a:pt x="98297" y="96350"/>
                  </a:lnTo>
                  <a:lnTo>
                    <a:pt x="92553" y="97226"/>
                  </a:lnTo>
                  <a:lnTo>
                    <a:pt x="86808" y="98102"/>
                  </a:lnTo>
                  <a:lnTo>
                    <a:pt x="86808" y="98102"/>
                  </a:lnTo>
                  <a:lnTo>
                    <a:pt x="80425" y="97226"/>
                  </a:lnTo>
                  <a:lnTo>
                    <a:pt x="75319" y="96350"/>
                  </a:lnTo>
                  <a:lnTo>
                    <a:pt x="70212" y="94598"/>
                  </a:lnTo>
                  <a:lnTo>
                    <a:pt x="67021" y="91970"/>
                  </a:lnTo>
                  <a:lnTo>
                    <a:pt x="67021" y="91970"/>
                  </a:lnTo>
                  <a:lnTo>
                    <a:pt x="66382" y="91970"/>
                  </a:lnTo>
                  <a:lnTo>
                    <a:pt x="66382" y="91970"/>
                  </a:lnTo>
                  <a:lnTo>
                    <a:pt x="63829" y="89343"/>
                  </a:lnTo>
                  <a:lnTo>
                    <a:pt x="63191" y="86715"/>
                  </a:lnTo>
                  <a:lnTo>
                    <a:pt x="63191" y="86715"/>
                  </a:lnTo>
                  <a:lnTo>
                    <a:pt x="62553" y="85839"/>
                  </a:lnTo>
                  <a:lnTo>
                    <a:pt x="62553" y="86715"/>
                  </a:lnTo>
                  <a:lnTo>
                    <a:pt x="48510" y="95474"/>
                  </a:lnTo>
                  <a:lnTo>
                    <a:pt x="22978" y="84087"/>
                  </a:lnTo>
                  <a:lnTo>
                    <a:pt x="15957" y="80583"/>
                  </a:lnTo>
                  <a:lnTo>
                    <a:pt x="8936" y="77080"/>
                  </a:lnTo>
                  <a:lnTo>
                    <a:pt x="16595" y="72700"/>
                  </a:lnTo>
                  <a:lnTo>
                    <a:pt x="47872" y="87591"/>
                  </a:lnTo>
                  <a:lnTo>
                    <a:pt x="47872" y="87591"/>
                  </a:lnTo>
                  <a:lnTo>
                    <a:pt x="48510" y="87591"/>
                  </a:lnTo>
                  <a:lnTo>
                    <a:pt x="48510" y="87591"/>
                  </a:lnTo>
                  <a:lnTo>
                    <a:pt x="49787" y="87591"/>
                  </a:lnTo>
                  <a:lnTo>
                    <a:pt x="63191" y="78832"/>
                  </a:lnTo>
                  <a:lnTo>
                    <a:pt x="63191" y="78832"/>
                  </a:lnTo>
                  <a:lnTo>
                    <a:pt x="64468" y="80583"/>
                  </a:lnTo>
                  <a:lnTo>
                    <a:pt x="66382" y="82335"/>
                  </a:lnTo>
                  <a:lnTo>
                    <a:pt x="71489" y="85839"/>
                  </a:lnTo>
                  <a:lnTo>
                    <a:pt x="78510" y="87591"/>
                  </a:lnTo>
                  <a:lnTo>
                    <a:pt x="86808" y="88467"/>
                  </a:lnTo>
                  <a:lnTo>
                    <a:pt x="86808" y="88467"/>
                  </a:lnTo>
                  <a:lnTo>
                    <a:pt x="94468" y="87591"/>
                  </a:lnTo>
                  <a:lnTo>
                    <a:pt x="101489" y="85839"/>
                  </a:lnTo>
                  <a:lnTo>
                    <a:pt x="106595" y="83211"/>
                  </a:lnTo>
                  <a:lnTo>
                    <a:pt x="108510" y="81459"/>
                  </a:lnTo>
                  <a:lnTo>
                    <a:pt x="109787" y="78832"/>
                  </a:lnTo>
                  <a:lnTo>
                    <a:pt x="118085" y="73576"/>
                  </a:lnTo>
                  <a:lnTo>
                    <a:pt x="118085" y="73576"/>
                  </a:lnTo>
                  <a:lnTo>
                    <a:pt x="119361" y="72700"/>
                  </a:lnTo>
                  <a:lnTo>
                    <a:pt x="119361" y="70948"/>
                  </a:lnTo>
                  <a:lnTo>
                    <a:pt x="119361" y="70948"/>
                  </a:lnTo>
                  <a:lnTo>
                    <a:pt x="119361" y="68321"/>
                  </a:lnTo>
                  <a:lnTo>
                    <a:pt x="118085" y="67445"/>
                  </a:lnTo>
                  <a:lnTo>
                    <a:pt x="110425" y="63941"/>
                  </a:lnTo>
                  <a:lnTo>
                    <a:pt x="118723" y="58686"/>
                  </a:lnTo>
                  <a:lnTo>
                    <a:pt x="118723" y="58686"/>
                  </a:lnTo>
                  <a:lnTo>
                    <a:pt x="119361" y="56934"/>
                  </a:lnTo>
                  <a:lnTo>
                    <a:pt x="120000" y="55182"/>
                  </a:lnTo>
                  <a:lnTo>
                    <a:pt x="120000" y="55182"/>
                  </a:lnTo>
                  <a:close/>
                  <a:moveTo>
                    <a:pt x="64468" y="34160"/>
                  </a:moveTo>
                  <a:lnTo>
                    <a:pt x="64468" y="34160"/>
                  </a:lnTo>
                  <a:lnTo>
                    <a:pt x="68297" y="36788"/>
                  </a:lnTo>
                  <a:lnTo>
                    <a:pt x="73404" y="39416"/>
                  </a:lnTo>
                  <a:lnTo>
                    <a:pt x="79148" y="41167"/>
                  </a:lnTo>
                  <a:lnTo>
                    <a:pt x="86808" y="42043"/>
                  </a:lnTo>
                  <a:lnTo>
                    <a:pt x="86808" y="42043"/>
                  </a:lnTo>
                  <a:lnTo>
                    <a:pt x="93829" y="41167"/>
                  </a:lnTo>
                  <a:lnTo>
                    <a:pt x="100212" y="39416"/>
                  </a:lnTo>
                  <a:lnTo>
                    <a:pt x="105319" y="36788"/>
                  </a:lnTo>
                  <a:lnTo>
                    <a:pt x="109148" y="34160"/>
                  </a:lnTo>
                  <a:lnTo>
                    <a:pt x="109148" y="34160"/>
                  </a:lnTo>
                  <a:lnTo>
                    <a:pt x="110425" y="35912"/>
                  </a:lnTo>
                  <a:lnTo>
                    <a:pt x="110425" y="38540"/>
                  </a:lnTo>
                  <a:lnTo>
                    <a:pt x="110425" y="38540"/>
                  </a:lnTo>
                  <a:lnTo>
                    <a:pt x="110425" y="40291"/>
                  </a:lnTo>
                  <a:lnTo>
                    <a:pt x="109787" y="42043"/>
                  </a:lnTo>
                  <a:lnTo>
                    <a:pt x="106595" y="45547"/>
                  </a:lnTo>
                  <a:lnTo>
                    <a:pt x="106595" y="45547"/>
                  </a:lnTo>
                  <a:lnTo>
                    <a:pt x="102765" y="47299"/>
                  </a:lnTo>
                  <a:lnTo>
                    <a:pt x="98297" y="49051"/>
                  </a:lnTo>
                  <a:lnTo>
                    <a:pt x="92553" y="50802"/>
                  </a:lnTo>
                  <a:lnTo>
                    <a:pt x="86808" y="50802"/>
                  </a:lnTo>
                  <a:lnTo>
                    <a:pt x="86808" y="50802"/>
                  </a:lnTo>
                  <a:lnTo>
                    <a:pt x="81063" y="50802"/>
                  </a:lnTo>
                  <a:lnTo>
                    <a:pt x="75957" y="49927"/>
                  </a:lnTo>
                  <a:lnTo>
                    <a:pt x="72127" y="48175"/>
                  </a:lnTo>
                  <a:lnTo>
                    <a:pt x="68297" y="46423"/>
                  </a:lnTo>
                  <a:lnTo>
                    <a:pt x="68297" y="46423"/>
                  </a:lnTo>
                  <a:lnTo>
                    <a:pt x="68297" y="46423"/>
                  </a:lnTo>
                  <a:lnTo>
                    <a:pt x="67021" y="45547"/>
                  </a:lnTo>
                  <a:lnTo>
                    <a:pt x="67021" y="45547"/>
                  </a:lnTo>
                  <a:lnTo>
                    <a:pt x="63829" y="42043"/>
                  </a:lnTo>
                  <a:lnTo>
                    <a:pt x="63191" y="40291"/>
                  </a:lnTo>
                  <a:lnTo>
                    <a:pt x="62553" y="38540"/>
                  </a:lnTo>
                  <a:lnTo>
                    <a:pt x="62553" y="38540"/>
                  </a:lnTo>
                  <a:lnTo>
                    <a:pt x="63191" y="35912"/>
                  </a:lnTo>
                  <a:lnTo>
                    <a:pt x="64468" y="34160"/>
                  </a:lnTo>
                  <a:lnTo>
                    <a:pt x="64468" y="34160"/>
                  </a:lnTo>
                  <a:close/>
                  <a:moveTo>
                    <a:pt x="64468" y="49927"/>
                  </a:moveTo>
                  <a:lnTo>
                    <a:pt x="64468" y="49927"/>
                  </a:lnTo>
                  <a:lnTo>
                    <a:pt x="68297" y="52554"/>
                  </a:lnTo>
                  <a:lnTo>
                    <a:pt x="73404" y="55182"/>
                  </a:lnTo>
                  <a:lnTo>
                    <a:pt x="79148" y="56934"/>
                  </a:lnTo>
                  <a:lnTo>
                    <a:pt x="86808" y="56934"/>
                  </a:lnTo>
                  <a:lnTo>
                    <a:pt x="86808" y="56934"/>
                  </a:lnTo>
                  <a:lnTo>
                    <a:pt x="93829" y="56934"/>
                  </a:lnTo>
                  <a:lnTo>
                    <a:pt x="100212" y="55182"/>
                  </a:lnTo>
                  <a:lnTo>
                    <a:pt x="105319" y="52554"/>
                  </a:lnTo>
                  <a:lnTo>
                    <a:pt x="109148" y="49927"/>
                  </a:lnTo>
                  <a:lnTo>
                    <a:pt x="109148" y="49927"/>
                  </a:lnTo>
                  <a:lnTo>
                    <a:pt x="110425" y="51678"/>
                  </a:lnTo>
                  <a:lnTo>
                    <a:pt x="110425" y="54306"/>
                  </a:lnTo>
                  <a:lnTo>
                    <a:pt x="110425" y="54306"/>
                  </a:lnTo>
                  <a:lnTo>
                    <a:pt x="110425" y="56058"/>
                  </a:lnTo>
                  <a:lnTo>
                    <a:pt x="110425" y="56058"/>
                  </a:lnTo>
                  <a:lnTo>
                    <a:pt x="109148" y="57810"/>
                  </a:lnTo>
                  <a:lnTo>
                    <a:pt x="109148" y="57810"/>
                  </a:lnTo>
                  <a:lnTo>
                    <a:pt x="108510" y="58686"/>
                  </a:lnTo>
                  <a:lnTo>
                    <a:pt x="108510" y="58686"/>
                  </a:lnTo>
                  <a:lnTo>
                    <a:pt x="107872" y="59562"/>
                  </a:lnTo>
                  <a:lnTo>
                    <a:pt x="107872" y="59562"/>
                  </a:lnTo>
                  <a:lnTo>
                    <a:pt x="106595" y="61313"/>
                  </a:lnTo>
                  <a:lnTo>
                    <a:pt x="106595" y="61313"/>
                  </a:lnTo>
                  <a:lnTo>
                    <a:pt x="102765" y="63065"/>
                  </a:lnTo>
                  <a:lnTo>
                    <a:pt x="98297" y="64817"/>
                  </a:lnTo>
                  <a:lnTo>
                    <a:pt x="92553" y="65693"/>
                  </a:lnTo>
                  <a:lnTo>
                    <a:pt x="86808" y="66569"/>
                  </a:lnTo>
                  <a:lnTo>
                    <a:pt x="86808" y="66569"/>
                  </a:lnTo>
                  <a:lnTo>
                    <a:pt x="81063" y="66569"/>
                  </a:lnTo>
                  <a:lnTo>
                    <a:pt x="75957" y="64817"/>
                  </a:lnTo>
                  <a:lnTo>
                    <a:pt x="72127" y="63941"/>
                  </a:lnTo>
                  <a:lnTo>
                    <a:pt x="68297" y="62189"/>
                  </a:lnTo>
                  <a:lnTo>
                    <a:pt x="68297" y="62189"/>
                  </a:lnTo>
                  <a:lnTo>
                    <a:pt x="68297" y="62189"/>
                  </a:lnTo>
                  <a:lnTo>
                    <a:pt x="67021" y="61313"/>
                  </a:lnTo>
                  <a:lnTo>
                    <a:pt x="67021" y="61313"/>
                  </a:lnTo>
                  <a:lnTo>
                    <a:pt x="63829" y="57810"/>
                  </a:lnTo>
                  <a:lnTo>
                    <a:pt x="63191" y="56058"/>
                  </a:lnTo>
                  <a:lnTo>
                    <a:pt x="62553" y="54306"/>
                  </a:lnTo>
                  <a:lnTo>
                    <a:pt x="62553" y="54306"/>
                  </a:lnTo>
                  <a:lnTo>
                    <a:pt x="63191" y="51678"/>
                  </a:lnTo>
                  <a:lnTo>
                    <a:pt x="64468" y="49927"/>
                  </a:lnTo>
                  <a:lnTo>
                    <a:pt x="64468" y="49927"/>
                  </a:lnTo>
                  <a:close/>
                  <a:moveTo>
                    <a:pt x="51702" y="63065"/>
                  </a:moveTo>
                  <a:lnTo>
                    <a:pt x="51702" y="63065"/>
                  </a:lnTo>
                  <a:lnTo>
                    <a:pt x="47872" y="65693"/>
                  </a:lnTo>
                  <a:lnTo>
                    <a:pt x="42765" y="65693"/>
                  </a:lnTo>
                  <a:lnTo>
                    <a:pt x="42765" y="65693"/>
                  </a:lnTo>
                  <a:lnTo>
                    <a:pt x="37021" y="65693"/>
                  </a:lnTo>
                  <a:lnTo>
                    <a:pt x="33191" y="63065"/>
                  </a:lnTo>
                  <a:lnTo>
                    <a:pt x="33191" y="63065"/>
                  </a:lnTo>
                  <a:lnTo>
                    <a:pt x="31914" y="62189"/>
                  </a:lnTo>
                  <a:lnTo>
                    <a:pt x="31276" y="60437"/>
                  </a:lnTo>
                  <a:lnTo>
                    <a:pt x="31276" y="60437"/>
                  </a:lnTo>
                  <a:lnTo>
                    <a:pt x="31914" y="59562"/>
                  </a:lnTo>
                  <a:lnTo>
                    <a:pt x="32553" y="57810"/>
                  </a:lnTo>
                  <a:lnTo>
                    <a:pt x="35106" y="56058"/>
                  </a:lnTo>
                  <a:lnTo>
                    <a:pt x="38297" y="55182"/>
                  </a:lnTo>
                  <a:lnTo>
                    <a:pt x="42765" y="54306"/>
                  </a:lnTo>
                  <a:lnTo>
                    <a:pt x="42765" y="54306"/>
                  </a:lnTo>
                  <a:lnTo>
                    <a:pt x="47234" y="55182"/>
                  </a:lnTo>
                  <a:lnTo>
                    <a:pt x="50425" y="56058"/>
                  </a:lnTo>
                  <a:lnTo>
                    <a:pt x="52978" y="57810"/>
                  </a:lnTo>
                  <a:lnTo>
                    <a:pt x="53617" y="59562"/>
                  </a:lnTo>
                  <a:lnTo>
                    <a:pt x="53617" y="60437"/>
                  </a:lnTo>
                  <a:lnTo>
                    <a:pt x="53617" y="60437"/>
                  </a:lnTo>
                  <a:lnTo>
                    <a:pt x="52978" y="62189"/>
                  </a:lnTo>
                  <a:lnTo>
                    <a:pt x="51702" y="63065"/>
                  </a:lnTo>
                  <a:lnTo>
                    <a:pt x="51702" y="63065"/>
                  </a:lnTo>
                  <a:close/>
                  <a:moveTo>
                    <a:pt x="110425" y="70072"/>
                  </a:moveTo>
                  <a:lnTo>
                    <a:pt x="110425" y="70072"/>
                  </a:lnTo>
                  <a:lnTo>
                    <a:pt x="110425" y="70948"/>
                  </a:lnTo>
                  <a:lnTo>
                    <a:pt x="110425" y="70948"/>
                  </a:lnTo>
                  <a:lnTo>
                    <a:pt x="110425" y="70948"/>
                  </a:lnTo>
                  <a:lnTo>
                    <a:pt x="110425" y="70948"/>
                  </a:lnTo>
                  <a:lnTo>
                    <a:pt x="110425" y="70948"/>
                  </a:lnTo>
                  <a:lnTo>
                    <a:pt x="110425" y="70948"/>
                  </a:lnTo>
                  <a:lnTo>
                    <a:pt x="109787" y="72700"/>
                  </a:lnTo>
                  <a:lnTo>
                    <a:pt x="109787" y="72700"/>
                  </a:lnTo>
                  <a:lnTo>
                    <a:pt x="109787" y="72700"/>
                  </a:lnTo>
                  <a:lnTo>
                    <a:pt x="109787" y="72700"/>
                  </a:lnTo>
                  <a:lnTo>
                    <a:pt x="109148" y="73576"/>
                  </a:lnTo>
                  <a:lnTo>
                    <a:pt x="109148" y="73576"/>
                  </a:lnTo>
                  <a:lnTo>
                    <a:pt x="108510" y="74452"/>
                  </a:lnTo>
                  <a:lnTo>
                    <a:pt x="108510" y="74452"/>
                  </a:lnTo>
                  <a:lnTo>
                    <a:pt x="107872" y="75328"/>
                  </a:lnTo>
                  <a:lnTo>
                    <a:pt x="107872" y="75328"/>
                  </a:lnTo>
                  <a:lnTo>
                    <a:pt x="106595" y="76204"/>
                  </a:lnTo>
                  <a:lnTo>
                    <a:pt x="106595" y="76204"/>
                  </a:lnTo>
                  <a:lnTo>
                    <a:pt x="102765" y="78832"/>
                  </a:lnTo>
                  <a:lnTo>
                    <a:pt x="98297" y="80583"/>
                  </a:lnTo>
                  <a:lnTo>
                    <a:pt x="92553" y="81459"/>
                  </a:lnTo>
                  <a:lnTo>
                    <a:pt x="86808" y="82335"/>
                  </a:lnTo>
                  <a:lnTo>
                    <a:pt x="86808" y="82335"/>
                  </a:lnTo>
                  <a:lnTo>
                    <a:pt x="80425" y="81459"/>
                  </a:lnTo>
                  <a:lnTo>
                    <a:pt x="75319" y="80583"/>
                  </a:lnTo>
                  <a:lnTo>
                    <a:pt x="70212" y="78832"/>
                  </a:lnTo>
                  <a:lnTo>
                    <a:pt x="67021" y="76204"/>
                  </a:lnTo>
                  <a:lnTo>
                    <a:pt x="67021" y="76204"/>
                  </a:lnTo>
                  <a:lnTo>
                    <a:pt x="66382" y="76204"/>
                  </a:lnTo>
                  <a:lnTo>
                    <a:pt x="66382" y="76204"/>
                  </a:lnTo>
                  <a:lnTo>
                    <a:pt x="66382" y="76204"/>
                  </a:lnTo>
                  <a:lnTo>
                    <a:pt x="63829" y="73576"/>
                  </a:lnTo>
                  <a:lnTo>
                    <a:pt x="63829" y="73576"/>
                  </a:lnTo>
                  <a:lnTo>
                    <a:pt x="63829" y="72700"/>
                  </a:lnTo>
                  <a:lnTo>
                    <a:pt x="63829" y="72700"/>
                  </a:lnTo>
                  <a:lnTo>
                    <a:pt x="63191" y="71824"/>
                  </a:lnTo>
                  <a:lnTo>
                    <a:pt x="63191" y="71824"/>
                  </a:lnTo>
                  <a:lnTo>
                    <a:pt x="62553" y="70072"/>
                  </a:lnTo>
                  <a:lnTo>
                    <a:pt x="62553" y="70072"/>
                  </a:lnTo>
                  <a:lnTo>
                    <a:pt x="63191" y="67445"/>
                  </a:lnTo>
                  <a:lnTo>
                    <a:pt x="64468" y="64817"/>
                  </a:lnTo>
                  <a:lnTo>
                    <a:pt x="64468" y="64817"/>
                  </a:lnTo>
                  <a:lnTo>
                    <a:pt x="68297" y="68321"/>
                  </a:lnTo>
                  <a:lnTo>
                    <a:pt x="73404" y="70948"/>
                  </a:lnTo>
                  <a:lnTo>
                    <a:pt x="79148" y="72700"/>
                  </a:lnTo>
                  <a:lnTo>
                    <a:pt x="86808" y="72700"/>
                  </a:lnTo>
                  <a:lnTo>
                    <a:pt x="86808" y="72700"/>
                  </a:lnTo>
                  <a:lnTo>
                    <a:pt x="93829" y="72700"/>
                  </a:lnTo>
                  <a:lnTo>
                    <a:pt x="100212" y="70948"/>
                  </a:lnTo>
                  <a:lnTo>
                    <a:pt x="105319" y="68321"/>
                  </a:lnTo>
                  <a:lnTo>
                    <a:pt x="109148" y="64817"/>
                  </a:lnTo>
                  <a:lnTo>
                    <a:pt x="109148" y="64817"/>
                  </a:lnTo>
                  <a:lnTo>
                    <a:pt x="110425" y="67445"/>
                  </a:lnTo>
                  <a:lnTo>
                    <a:pt x="110425" y="70072"/>
                  </a:lnTo>
                  <a:lnTo>
                    <a:pt x="110425" y="70072"/>
                  </a:lnTo>
                  <a:close/>
                  <a:moveTo>
                    <a:pt x="110425" y="56058"/>
                  </a:moveTo>
                  <a:lnTo>
                    <a:pt x="110425" y="56058"/>
                  </a:lnTo>
                  <a:lnTo>
                    <a:pt x="111063" y="56058"/>
                  </a:lnTo>
                  <a:lnTo>
                    <a:pt x="110425" y="56058"/>
                  </a:lnTo>
                  <a:close/>
                  <a:moveTo>
                    <a:pt x="62553" y="12262"/>
                  </a:moveTo>
                  <a:lnTo>
                    <a:pt x="62553" y="12262"/>
                  </a:lnTo>
                  <a:lnTo>
                    <a:pt x="63191" y="10510"/>
                  </a:lnTo>
                  <a:lnTo>
                    <a:pt x="64468" y="7883"/>
                  </a:lnTo>
                  <a:lnTo>
                    <a:pt x="67021" y="6131"/>
                  </a:lnTo>
                  <a:lnTo>
                    <a:pt x="69574" y="3503"/>
                  </a:lnTo>
                  <a:lnTo>
                    <a:pt x="73404" y="2627"/>
                  </a:lnTo>
                  <a:lnTo>
                    <a:pt x="77234" y="875"/>
                  </a:lnTo>
                  <a:lnTo>
                    <a:pt x="86808" y="0"/>
                  </a:lnTo>
                  <a:lnTo>
                    <a:pt x="86808" y="0"/>
                  </a:lnTo>
                  <a:lnTo>
                    <a:pt x="95744" y="875"/>
                  </a:lnTo>
                  <a:lnTo>
                    <a:pt x="100212" y="2627"/>
                  </a:lnTo>
                  <a:lnTo>
                    <a:pt x="103404" y="3503"/>
                  </a:lnTo>
                  <a:lnTo>
                    <a:pt x="106595" y="6131"/>
                  </a:lnTo>
                  <a:lnTo>
                    <a:pt x="108510" y="7883"/>
                  </a:lnTo>
                  <a:lnTo>
                    <a:pt x="109787" y="10510"/>
                  </a:lnTo>
                  <a:lnTo>
                    <a:pt x="110425" y="12262"/>
                  </a:lnTo>
                  <a:lnTo>
                    <a:pt x="110425" y="12262"/>
                  </a:lnTo>
                  <a:lnTo>
                    <a:pt x="110425" y="14890"/>
                  </a:lnTo>
                  <a:lnTo>
                    <a:pt x="109787" y="16642"/>
                  </a:lnTo>
                  <a:lnTo>
                    <a:pt x="106595" y="19270"/>
                  </a:lnTo>
                  <a:lnTo>
                    <a:pt x="106595" y="19270"/>
                  </a:lnTo>
                  <a:lnTo>
                    <a:pt x="102765" y="21897"/>
                  </a:lnTo>
                  <a:lnTo>
                    <a:pt x="98297" y="23649"/>
                  </a:lnTo>
                  <a:lnTo>
                    <a:pt x="92553" y="24525"/>
                  </a:lnTo>
                  <a:lnTo>
                    <a:pt x="86808" y="25401"/>
                  </a:lnTo>
                  <a:lnTo>
                    <a:pt x="86808" y="25401"/>
                  </a:lnTo>
                  <a:lnTo>
                    <a:pt x="80425" y="24525"/>
                  </a:lnTo>
                  <a:lnTo>
                    <a:pt x="75319" y="23649"/>
                  </a:lnTo>
                  <a:lnTo>
                    <a:pt x="70212" y="21897"/>
                  </a:lnTo>
                  <a:lnTo>
                    <a:pt x="67021" y="19270"/>
                  </a:lnTo>
                  <a:lnTo>
                    <a:pt x="67021" y="19270"/>
                  </a:lnTo>
                  <a:lnTo>
                    <a:pt x="63829" y="16642"/>
                  </a:lnTo>
                  <a:lnTo>
                    <a:pt x="63191" y="14890"/>
                  </a:lnTo>
                  <a:lnTo>
                    <a:pt x="62553" y="12262"/>
                  </a:lnTo>
                  <a:lnTo>
                    <a:pt x="62553" y="12262"/>
                  </a:lnTo>
                  <a:close/>
                </a:path>
              </a:pathLst>
            </a:custGeom>
            <a:solidFill>
              <a:srgbClr val="FEA451"/>
            </a:solidFill>
            <a:ln>
              <a:noFill/>
            </a:ln>
          </p:spPr>
          <p:txBody>
            <a:bodyPr lIns="91433" tIns="45700" rIns="91433" bIns="45700" anchor="t" anchorCtr="0">
              <a:noAutofit/>
            </a:bodyPr>
            <a:lstStyle/>
            <a:p>
              <a:endParaRPr sz="1867">
                <a:solidFill>
                  <a:srgbClr val="000000"/>
                </a:solidFill>
                <a:latin typeface="Arial"/>
                <a:ea typeface="Arial"/>
                <a:cs typeface="Arial"/>
                <a:sym typeface="Arial"/>
              </a:endParaRPr>
            </a:p>
          </p:txBody>
        </p:sp>
      </p:grpSp>
      <p:grpSp>
        <p:nvGrpSpPr>
          <p:cNvPr id="2292" name="Shape 2292"/>
          <p:cNvGrpSpPr/>
          <p:nvPr/>
        </p:nvGrpSpPr>
        <p:grpSpPr>
          <a:xfrm>
            <a:off x="5331560" y="3638934"/>
            <a:ext cx="1489531" cy="1538857"/>
            <a:chOff x="14285526" y="3371934"/>
            <a:chExt cx="1489531" cy="1538858"/>
          </a:xfrm>
        </p:grpSpPr>
        <p:grpSp>
          <p:nvGrpSpPr>
            <p:cNvPr id="2293" name="Shape 2293"/>
            <p:cNvGrpSpPr/>
            <p:nvPr/>
          </p:nvGrpSpPr>
          <p:grpSpPr>
            <a:xfrm>
              <a:off x="14285526" y="3371934"/>
              <a:ext cx="597955" cy="1538858"/>
              <a:chOff x="1817688" y="465137"/>
              <a:chExt cx="298500" cy="768199"/>
            </a:xfrm>
          </p:grpSpPr>
          <p:sp>
            <p:nvSpPr>
              <p:cNvPr id="2294" name="Shape 2294"/>
              <p:cNvSpPr/>
              <p:nvPr/>
            </p:nvSpPr>
            <p:spPr>
              <a:xfrm>
                <a:off x="1903413" y="465137"/>
                <a:ext cx="126900" cy="126900"/>
              </a:xfrm>
              <a:custGeom>
                <a:avLst/>
                <a:gdLst/>
                <a:ahLst/>
                <a:cxnLst/>
                <a:rect l="0" t="0" r="0" b="0"/>
                <a:pathLst>
                  <a:path w="120000" h="120000" extrusionOk="0">
                    <a:moveTo>
                      <a:pt x="60000" y="120000"/>
                    </a:moveTo>
                    <a:lnTo>
                      <a:pt x="60000" y="120000"/>
                    </a:lnTo>
                    <a:lnTo>
                      <a:pt x="72000" y="117000"/>
                    </a:lnTo>
                    <a:lnTo>
                      <a:pt x="84000" y="114000"/>
                    </a:lnTo>
                    <a:lnTo>
                      <a:pt x="93000" y="108000"/>
                    </a:lnTo>
                    <a:lnTo>
                      <a:pt x="102000" y="102000"/>
                    </a:lnTo>
                    <a:lnTo>
                      <a:pt x="108000" y="93000"/>
                    </a:lnTo>
                    <a:lnTo>
                      <a:pt x="114000" y="84000"/>
                    </a:lnTo>
                    <a:lnTo>
                      <a:pt x="117000" y="72000"/>
                    </a:lnTo>
                    <a:lnTo>
                      <a:pt x="120000" y="60000"/>
                    </a:lnTo>
                    <a:lnTo>
                      <a:pt x="120000" y="60000"/>
                    </a:lnTo>
                    <a:lnTo>
                      <a:pt x="117000" y="48000"/>
                    </a:lnTo>
                    <a:lnTo>
                      <a:pt x="114000" y="36000"/>
                    </a:lnTo>
                    <a:lnTo>
                      <a:pt x="108000" y="27000"/>
                    </a:lnTo>
                    <a:lnTo>
                      <a:pt x="102000" y="18000"/>
                    </a:lnTo>
                    <a:lnTo>
                      <a:pt x="93000" y="9000"/>
                    </a:lnTo>
                    <a:lnTo>
                      <a:pt x="84000" y="3000"/>
                    </a:lnTo>
                    <a:lnTo>
                      <a:pt x="72000" y="0"/>
                    </a:lnTo>
                    <a:lnTo>
                      <a:pt x="60000" y="0"/>
                    </a:lnTo>
                    <a:lnTo>
                      <a:pt x="60000" y="0"/>
                    </a:lnTo>
                    <a:lnTo>
                      <a:pt x="48000" y="0"/>
                    </a:lnTo>
                    <a:lnTo>
                      <a:pt x="36000" y="3000"/>
                    </a:lnTo>
                    <a:lnTo>
                      <a:pt x="24000" y="9000"/>
                    </a:lnTo>
                    <a:lnTo>
                      <a:pt x="18000" y="18000"/>
                    </a:lnTo>
                    <a:lnTo>
                      <a:pt x="9000" y="27000"/>
                    </a:lnTo>
                    <a:lnTo>
                      <a:pt x="3000" y="36000"/>
                    </a:lnTo>
                    <a:lnTo>
                      <a:pt x="0" y="48000"/>
                    </a:lnTo>
                    <a:lnTo>
                      <a:pt x="0" y="60000"/>
                    </a:lnTo>
                    <a:lnTo>
                      <a:pt x="0" y="60000"/>
                    </a:lnTo>
                    <a:lnTo>
                      <a:pt x="0" y="72000"/>
                    </a:lnTo>
                    <a:lnTo>
                      <a:pt x="3000" y="84000"/>
                    </a:lnTo>
                    <a:lnTo>
                      <a:pt x="9000" y="93000"/>
                    </a:lnTo>
                    <a:lnTo>
                      <a:pt x="18000" y="102000"/>
                    </a:lnTo>
                    <a:lnTo>
                      <a:pt x="24000" y="108000"/>
                    </a:lnTo>
                    <a:lnTo>
                      <a:pt x="36000" y="114000"/>
                    </a:lnTo>
                    <a:lnTo>
                      <a:pt x="48000" y="117000"/>
                    </a:lnTo>
                    <a:lnTo>
                      <a:pt x="60000" y="120000"/>
                    </a:lnTo>
                    <a:lnTo>
                      <a:pt x="60000" y="120000"/>
                    </a:lnTo>
                    <a:close/>
                  </a:path>
                </a:pathLst>
              </a:custGeom>
              <a:solidFill>
                <a:srgbClr val="FEA451"/>
              </a:solidFill>
              <a:ln>
                <a:noFill/>
              </a:ln>
            </p:spPr>
            <p:txBody>
              <a:bodyPr lIns="91433" tIns="45700" rIns="91433" bIns="45700" anchor="t" anchorCtr="0">
                <a:noAutofit/>
              </a:bodyPr>
              <a:lstStyle/>
              <a:p>
                <a:endParaRPr sz="1867">
                  <a:solidFill>
                    <a:srgbClr val="000000"/>
                  </a:solidFill>
                  <a:latin typeface="Arial"/>
                  <a:ea typeface="Arial"/>
                  <a:cs typeface="Arial"/>
                  <a:sym typeface="Arial"/>
                </a:endParaRPr>
              </a:p>
            </p:txBody>
          </p:sp>
          <p:cxnSp>
            <p:nvCxnSpPr>
              <p:cNvPr id="2295" name="Shape 2295"/>
              <p:cNvCxnSpPr/>
              <p:nvPr/>
            </p:nvCxnSpPr>
            <p:spPr>
              <a:xfrm>
                <a:off x="1966913" y="528637"/>
                <a:ext cx="0" cy="0"/>
              </a:xfrm>
              <a:prstGeom prst="straightConnector1">
                <a:avLst/>
              </a:prstGeom>
              <a:solidFill>
                <a:srgbClr val="FEA451"/>
              </a:solidFill>
              <a:ln>
                <a:noFill/>
              </a:ln>
            </p:spPr>
          </p:cxnSp>
          <p:cxnSp>
            <p:nvCxnSpPr>
              <p:cNvPr id="2296" name="Shape 2296"/>
              <p:cNvCxnSpPr/>
              <p:nvPr/>
            </p:nvCxnSpPr>
            <p:spPr>
              <a:xfrm>
                <a:off x="1966913" y="528637"/>
                <a:ext cx="0" cy="0"/>
              </a:xfrm>
              <a:prstGeom prst="straightConnector1">
                <a:avLst/>
              </a:prstGeom>
              <a:solidFill>
                <a:srgbClr val="FEA451"/>
              </a:solidFill>
              <a:ln>
                <a:noFill/>
              </a:ln>
            </p:spPr>
          </p:cxnSp>
          <p:sp>
            <p:nvSpPr>
              <p:cNvPr id="2297" name="Shape 2297"/>
              <p:cNvSpPr/>
              <p:nvPr/>
            </p:nvSpPr>
            <p:spPr>
              <a:xfrm>
                <a:off x="1817688" y="604837"/>
                <a:ext cx="298500" cy="628499"/>
              </a:xfrm>
              <a:custGeom>
                <a:avLst/>
                <a:gdLst/>
                <a:ahLst/>
                <a:cxnLst/>
                <a:rect l="0" t="0" r="0" b="0"/>
                <a:pathLst>
                  <a:path w="120000" h="120000" extrusionOk="0">
                    <a:moveTo>
                      <a:pt x="31914" y="0"/>
                    </a:moveTo>
                    <a:lnTo>
                      <a:pt x="31914" y="0"/>
                    </a:lnTo>
                    <a:lnTo>
                      <a:pt x="25531" y="606"/>
                    </a:lnTo>
                    <a:lnTo>
                      <a:pt x="19148" y="1212"/>
                    </a:lnTo>
                    <a:lnTo>
                      <a:pt x="14042" y="3030"/>
                    </a:lnTo>
                    <a:lnTo>
                      <a:pt x="8936" y="4848"/>
                    </a:lnTo>
                    <a:lnTo>
                      <a:pt x="5106" y="7272"/>
                    </a:lnTo>
                    <a:lnTo>
                      <a:pt x="2553" y="9696"/>
                    </a:lnTo>
                    <a:lnTo>
                      <a:pt x="0" y="12727"/>
                    </a:lnTo>
                    <a:lnTo>
                      <a:pt x="0" y="15757"/>
                    </a:lnTo>
                    <a:lnTo>
                      <a:pt x="0" y="53333"/>
                    </a:lnTo>
                    <a:lnTo>
                      <a:pt x="0" y="53333"/>
                    </a:lnTo>
                    <a:lnTo>
                      <a:pt x="0" y="55757"/>
                    </a:lnTo>
                    <a:lnTo>
                      <a:pt x="2553" y="57575"/>
                    </a:lnTo>
                    <a:lnTo>
                      <a:pt x="6382" y="58181"/>
                    </a:lnTo>
                    <a:lnTo>
                      <a:pt x="10212" y="58787"/>
                    </a:lnTo>
                    <a:lnTo>
                      <a:pt x="15319" y="58181"/>
                    </a:lnTo>
                    <a:lnTo>
                      <a:pt x="17872" y="57575"/>
                    </a:lnTo>
                    <a:lnTo>
                      <a:pt x="20425" y="55757"/>
                    </a:lnTo>
                    <a:lnTo>
                      <a:pt x="21702" y="53333"/>
                    </a:lnTo>
                    <a:lnTo>
                      <a:pt x="21702" y="19393"/>
                    </a:lnTo>
                    <a:lnTo>
                      <a:pt x="26808" y="19393"/>
                    </a:lnTo>
                    <a:lnTo>
                      <a:pt x="26808" y="112727"/>
                    </a:lnTo>
                    <a:lnTo>
                      <a:pt x="26808" y="112727"/>
                    </a:lnTo>
                    <a:lnTo>
                      <a:pt x="28085" y="115757"/>
                    </a:lnTo>
                    <a:lnTo>
                      <a:pt x="31914" y="118181"/>
                    </a:lnTo>
                    <a:lnTo>
                      <a:pt x="37021" y="119393"/>
                    </a:lnTo>
                    <a:lnTo>
                      <a:pt x="42127" y="119999"/>
                    </a:lnTo>
                    <a:lnTo>
                      <a:pt x="47234" y="119393"/>
                    </a:lnTo>
                    <a:lnTo>
                      <a:pt x="52340" y="117575"/>
                    </a:lnTo>
                    <a:lnTo>
                      <a:pt x="56170" y="115757"/>
                    </a:lnTo>
                    <a:lnTo>
                      <a:pt x="57446" y="112727"/>
                    </a:lnTo>
                    <a:lnTo>
                      <a:pt x="57446" y="58181"/>
                    </a:lnTo>
                    <a:lnTo>
                      <a:pt x="62553" y="58181"/>
                    </a:lnTo>
                    <a:lnTo>
                      <a:pt x="62553" y="112727"/>
                    </a:lnTo>
                    <a:lnTo>
                      <a:pt x="62553" y="112727"/>
                    </a:lnTo>
                    <a:lnTo>
                      <a:pt x="63829" y="115757"/>
                    </a:lnTo>
                    <a:lnTo>
                      <a:pt x="66382" y="117575"/>
                    </a:lnTo>
                    <a:lnTo>
                      <a:pt x="71489" y="119393"/>
                    </a:lnTo>
                    <a:lnTo>
                      <a:pt x="76595" y="119999"/>
                    </a:lnTo>
                    <a:lnTo>
                      <a:pt x="82978" y="119393"/>
                    </a:lnTo>
                    <a:lnTo>
                      <a:pt x="86808" y="118181"/>
                    </a:lnTo>
                    <a:lnTo>
                      <a:pt x="90638" y="115757"/>
                    </a:lnTo>
                    <a:lnTo>
                      <a:pt x="91914" y="112727"/>
                    </a:lnTo>
                    <a:lnTo>
                      <a:pt x="91914" y="19393"/>
                    </a:lnTo>
                    <a:lnTo>
                      <a:pt x="97021" y="19393"/>
                    </a:lnTo>
                    <a:lnTo>
                      <a:pt x="97021" y="53333"/>
                    </a:lnTo>
                    <a:lnTo>
                      <a:pt x="97021" y="53333"/>
                    </a:lnTo>
                    <a:lnTo>
                      <a:pt x="98297" y="55757"/>
                    </a:lnTo>
                    <a:lnTo>
                      <a:pt x="100851" y="57575"/>
                    </a:lnTo>
                    <a:lnTo>
                      <a:pt x="104680" y="58181"/>
                    </a:lnTo>
                    <a:lnTo>
                      <a:pt x="108510" y="58787"/>
                    </a:lnTo>
                    <a:lnTo>
                      <a:pt x="112340" y="58181"/>
                    </a:lnTo>
                    <a:lnTo>
                      <a:pt x="116170" y="57575"/>
                    </a:lnTo>
                    <a:lnTo>
                      <a:pt x="118723" y="55757"/>
                    </a:lnTo>
                    <a:lnTo>
                      <a:pt x="120000" y="53333"/>
                    </a:lnTo>
                    <a:lnTo>
                      <a:pt x="120000" y="16363"/>
                    </a:lnTo>
                    <a:lnTo>
                      <a:pt x="120000" y="16363"/>
                    </a:lnTo>
                    <a:lnTo>
                      <a:pt x="118723" y="13333"/>
                    </a:lnTo>
                    <a:lnTo>
                      <a:pt x="117446" y="10303"/>
                    </a:lnTo>
                    <a:lnTo>
                      <a:pt x="113617" y="7272"/>
                    </a:lnTo>
                    <a:lnTo>
                      <a:pt x="109787" y="5454"/>
                    </a:lnTo>
                    <a:lnTo>
                      <a:pt x="105957" y="3030"/>
                    </a:lnTo>
                    <a:lnTo>
                      <a:pt x="99574" y="1818"/>
                    </a:lnTo>
                    <a:lnTo>
                      <a:pt x="93191" y="606"/>
                    </a:lnTo>
                    <a:lnTo>
                      <a:pt x="86808" y="0"/>
                    </a:lnTo>
                    <a:lnTo>
                      <a:pt x="31914" y="0"/>
                    </a:lnTo>
                    <a:close/>
                  </a:path>
                </a:pathLst>
              </a:custGeom>
              <a:solidFill>
                <a:srgbClr val="FEA451"/>
              </a:solidFill>
              <a:ln>
                <a:noFill/>
              </a:ln>
            </p:spPr>
            <p:txBody>
              <a:bodyPr lIns="91433" tIns="45700" rIns="91433" bIns="45700" anchor="t" anchorCtr="0">
                <a:noAutofit/>
              </a:bodyPr>
              <a:lstStyle/>
              <a:p>
                <a:endParaRPr sz="1867">
                  <a:solidFill>
                    <a:srgbClr val="000000"/>
                  </a:solidFill>
                  <a:latin typeface="Arial"/>
                  <a:ea typeface="Arial"/>
                  <a:cs typeface="Arial"/>
                  <a:sym typeface="Arial"/>
                </a:endParaRPr>
              </a:p>
            </p:txBody>
          </p:sp>
        </p:grpSp>
        <p:grpSp>
          <p:nvGrpSpPr>
            <p:cNvPr id="2298" name="Shape 2298"/>
            <p:cNvGrpSpPr/>
            <p:nvPr/>
          </p:nvGrpSpPr>
          <p:grpSpPr>
            <a:xfrm>
              <a:off x="15008543" y="3371935"/>
              <a:ext cx="766514" cy="1502878"/>
              <a:chOff x="7040" y="75"/>
              <a:chExt cx="1500" cy="2941"/>
            </a:xfrm>
          </p:grpSpPr>
          <p:sp>
            <p:nvSpPr>
              <p:cNvPr id="2299" name="Shape 2299"/>
              <p:cNvSpPr/>
              <p:nvPr/>
            </p:nvSpPr>
            <p:spPr>
              <a:xfrm>
                <a:off x="7508" y="75"/>
                <a:ext cx="600" cy="600"/>
              </a:xfrm>
              <a:custGeom>
                <a:avLst/>
                <a:gdLst/>
                <a:ahLst/>
                <a:cxnLst/>
                <a:rect l="0" t="0" r="0" b="0"/>
                <a:pathLst>
                  <a:path w="120000" h="120000" extrusionOk="0">
                    <a:moveTo>
                      <a:pt x="58931" y="0"/>
                    </a:moveTo>
                    <a:lnTo>
                      <a:pt x="66973" y="246"/>
                    </a:lnTo>
                    <a:lnTo>
                      <a:pt x="74764" y="1601"/>
                    </a:lnTo>
                    <a:lnTo>
                      <a:pt x="81926" y="3942"/>
                    </a:lnTo>
                    <a:lnTo>
                      <a:pt x="88837" y="7022"/>
                    </a:lnTo>
                    <a:lnTo>
                      <a:pt x="95371" y="11334"/>
                    </a:lnTo>
                    <a:lnTo>
                      <a:pt x="101528" y="16755"/>
                    </a:lnTo>
                    <a:lnTo>
                      <a:pt x="107057" y="22669"/>
                    </a:lnTo>
                    <a:lnTo>
                      <a:pt x="111455" y="28952"/>
                    </a:lnTo>
                    <a:lnTo>
                      <a:pt x="114973" y="35728"/>
                    </a:lnTo>
                    <a:lnTo>
                      <a:pt x="117738" y="42997"/>
                    </a:lnTo>
                    <a:lnTo>
                      <a:pt x="119371" y="50636"/>
                    </a:lnTo>
                    <a:lnTo>
                      <a:pt x="120000" y="58521"/>
                    </a:lnTo>
                    <a:lnTo>
                      <a:pt x="119748" y="66406"/>
                    </a:lnTo>
                    <a:lnTo>
                      <a:pt x="118617" y="74168"/>
                    </a:lnTo>
                    <a:lnTo>
                      <a:pt x="116607" y="81314"/>
                    </a:lnTo>
                    <a:lnTo>
                      <a:pt x="113340" y="88336"/>
                    </a:lnTo>
                    <a:lnTo>
                      <a:pt x="109193" y="94866"/>
                    </a:lnTo>
                    <a:lnTo>
                      <a:pt x="103916" y="101026"/>
                    </a:lnTo>
                    <a:lnTo>
                      <a:pt x="98136" y="106694"/>
                    </a:lnTo>
                    <a:lnTo>
                      <a:pt x="91853" y="111129"/>
                    </a:lnTo>
                    <a:lnTo>
                      <a:pt x="84942" y="114948"/>
                    </a:lnTo>
                    <a:lnTo>
                      <a:pt x="77780" y="117535"/>
                    </a:lnTo>
                    <a:lnTo>
                      <a:pt x="70240" y="119260"/>
                    </a:lnTo>
                    <a:lnTo>
                      <a:pt x="62073" y="120000"/>
                    </a:lnTo>
                    <a:lnTo>
                      <a:pt x="53780" y="119753"/>
                    </a:lnTo>
                    <a:lnTo>
                      <a:pt x="46240" y="118644"/>
                    </a:lnTo>
                    <a:lnTo>
                      <a:pt x="38827" y="116303"/>
                    </a:lnTo>
                    <a:lnTo>
                      <a:pt x="31664" y="112977"/>
                    </a:lnTo>
                    <a:lnTo>
                      <a:pt x="25005" y="108665"/>
                    </a:lnTo>
                    <a:lnTo>
                      <a:pt x="18471" y="103490"/>
                    </a:lnTo>
                    <a:lnTo>
                      <a:pt x="12942" y="97330"/>
                    </a:lnTo>
                    <a:lnTo>
                      <a:pt x="8418" y="91047"/>
                    </a:lnTo>
                    <a:lnTo>
                      <a:pt x="4649" y="84271"/>
                    </a:lnTo>
                    <a:lnTo>
                      <a:pt x="2136" y="77002"/>
                    </a:lnTo>
                    <a:lnTo>
                      <a:pt x="502" y="69609"/>
                    </a:lnTo>
                    <a:lnTo>
                      <a:pt x="0" y="61724"/>
                    </a:lnTo>
                    <a:lnTo>
                      <a:pt x="502" y="53593"/>
                    </a:lnTo>
                    <a:lnTo>
                      <a:pt x="1884" y="46078"/>
                    </a:lnTo>
                    <a:lnTo>
                      <a:pt x="4272" y="38932"/>
                    </a:lnTo>
                    <a:lnTo>
                      <a:pt x="7664" y="31909"/>
                    </a:lnTo>
                    <a:lnTo>
                      <a:pt x="11811" y="25379"/>
                    </a:lnTo>
                    <a:lnTo>
                      <a:pt x="16963" y="18973"/>
                    </a:lnTo>
                    <a:lnTo>
                      <a:pt x="22869" y="13552"/>
                    </a:lnTo>
                    <a:lnTo>
                      <a:pt x="29151" y="8870"/>
                    </a:lnTo>
                    <a:lnTo>
                      <a:pt x="35811" y="5297"/>
                    </a:lnTo>
                    <a:lnTo>
                      <a:pt x="43225" y="2587"/>
                    </a:lnTo>
                    <a:lnTo>
                      <a:pt x="50764" y="985"/>
                    </a:lnTo>
                    <a:lnTo>
                      <a:pt x="58931" y="0"/>
                    </a:lnTo>
                    <a:close/>
                  </a:path>
                </a:pathLst>
              </a:custGeom>
              <a:solidFill>
                <a:srgbClr val="FEA451"/>
              </a:solidFill>
              <a:ln>
                <a:noFill/>
              </a:ln>
            </p:spPr>
            <p:txBody>
              <a:bodyPr lIns="91433" tIns="45700" rIns="91433" bIns="45700" anchor="t" anchorCtr="0">
                <a:noAutofit/>
              </a:bodyPr>
              <a:lstStyle/>
              <a:p>
                <a:endParaRPr sz="1867">
                  <a:solidFill>
                    <a:srgbClr val="000000"/>
                  </a:solidFill>
                  <a:latin typeface="Arial"/>
                  <a:ea typeface="Arial"/>
                  <a:cs typeface="Arial"/>
                  <a:sym typeface="Arial"/>
                </a:endParaRPr>
              </a:p>
            </p:txBody>
          </p:sp>
          <p:sp>
            <p:nvSpPr>
              <p:cNvPr id="2300" name="Shape 2300"/>
              <p:cNvSpPr/>
              <p:nvPr/>
            </p:nvSpPr>
            <p:spPr>
              <a:xfrm>
                <a:off x="7040" y="616"/>
                <a:ext cx="1500" cy="2400"/>
              </a:xfrm>
              <a:custGeom>
                <a:avLst/>
                <a:gdLst/>
                <a:ahLst/>
                <a:cxnLst/>
                <a:rect l="0" t="0" r="0" b="0"/>
                <a:pathLst>
                  <a:path w="120000" h="120000" extrusionOk="0">
                    <a:moveTo>
                      <a:pt x="51705" y="0"/>
                    </a:moveTo>
                    <a:lnTo>
                      <a:pt x="54292" y="72"/>
                    </a:lnTo>
                    <a:lnTo>
                      <a:pt x="56804" y="388"/>
                    </a:lnTo>
                    <a:lnTo>
                      <a:pt x="59086" y="874"/>
                    </a:lnTo>
                    <a:lnTo>
                      <a:pt x="61331" y="1602"/>
                    </a:lnTo>
                    <a:lnTo>
                      <a:pt x="63500" y="2525"/>
                    </a:lnTo>
                    <a:lnTo>
                      <a:pt x="65440" y="3642"/>
                    </a:lnTo>
                    <a:lnTo>
                      <a:pt x="67343" y="4930"/>
                    </a:lnTo>
                    <a:lnTo>
                      <a:pt x="89296" y="27322"/>
                    </a:lnTo>
                    <a:lnTo>
                      <a:pt x="116119" y="36672"/>
                    </a:lnTo>
                    <a:lnTo>
                      <a:pt x="117488" y="37328"/>
                    </a:lnTo>
                    <a:lnTo>
                      <a:pt x="118630" y="38081"/>
                    </a:lnTo>
                    <a:lnTo>
                      <a:pt x="119391" y="38979"/>
                    </a:lnTo>
                    <a:lnTo>
                      <a:pt x="119885" y="39927"/>
                    </a:lnTo>
                    <a:lnTo>
                      <a:pt x="120000" y="40995"/>
                    </a:lnTo>
                    <a:lnTo>
                      <a:pt x="119885" y="42064"/>
                    </a:lnTo>
                    <a:lnTo>
                      <a:pt x="119391" y="43084"/>
                    </a:lnTo>
                    <a:lnTo>
                      <a:pt x="118668" y="44007"/>
                    </a:lnTo>
                    <a:lnTo>
                      <a:pt x="117564" y="44905"/>
                    </a:lnTo>
                    <a:lnTo>
                      <a:pt x="116309" y="45658"/>
                    </a:lnTo>
                    <a:lnTo>
                      <a:pt x="114901" y="46193"/>
                    </a:lnTo>
                    <a:lnTo>
                      <a:pt x="113379" y="46508"/>
                    </a:lnTo>
                    <a:lnTo>
                      <a:pt x="111705" y="46605"/>
                    </a:lnTo>
                    <a:lnTo>
                      <a:pt x="111135" y="46557"/>
                    </a:lnTo>
                    <a:lnTo>
                      <a:pt x="110221" y="46460"/>
                    </a:lnTo>
                    <a:lnTo>
                      <a:pt x="109194" y="46241"/>
                    </a:lnTo>
                    <a:lnTo>
                      <a:pt x="107863" y="45974"/>
                    </a:lnTo>
                    <a:lnTo>
                      <a:pt x="79061" y="35725"/>
                    </a:lnTo>
                    <a:lnTo>
                      <a:pt x="77691" y="35021"/>
                    </a:lnTo>
                    <a:lnTo>
                      <a:pt x="76626" y="34171"/>
                    </a:lnTo>
                    <a:lnTo>
                      <a:pt x="68332" y="25768"/>
                    </a:lnTo>
                    <a:lnTo>
                      <a:pt x="64908" y="46605"/>
                    </a:lnTo>
                    <a:lnTo>
                      <a:pt x="94166" y="110333"/>
                    </a:lnTo>
                    <a:lnTo>
                      <a:pt x="94242" y="110698"/>
                    </a:lnTo>
                    <a:lnTo>
                      <a:pt x="94432" y="111086"/>
                    </a:lnTo>
                    <a:lnTo>
                      <a:pt x="94584" y="111523"/>
                    </a:lnTo>
                    <a:lnTo>
                      <a:pt x="94660" y="111888"/>
                    </a:lnTo>
                    <a:lnTo>
                      <a:pt x="94508" y="113224"/>
                    </a:lnTo>
                    <a:lnTo>
                      <a:pt x="94090" y="114438"/>
                    </a:lnTo>
                    <a:lnTo>
                      <a:pt x="93329" y="115579"/>
                    </a:lnTo>
                    <a:lnTo>
                      <a:pt x="92263" y="116648"/>
                    </a:lnTo>
                    <a:lnTo>
                      <a:pt x="91008" y="117644"/>
                    </a:lnTo>
                    <a:lnTo>
                      <a:pt x="89486" y="118469"/>
                    </a:lnTo>
                    <a:lnTo>
                      <a:pt x="87888" y="119149"/>
                    </a:lnTo>
                    <a:lnTo>
                      <a:pt x="86138" y="119587"/>
                    </a:lnTo>
                    <a:lnTo>
                      <a:pt x="84388" y="119854"/>
                    </a:lnTo>
                    <a:lnTo>
                      <a:pt x="82447" y="119951"/>
                    </a:lnTo>
                    <a:lnTo>
                      <a:pt x="80355" y="119951"/>
                    </a:lnTo>
                    <a:lnTo>
                      <a:pt x="78376" y="119781"/>
                    </a:lnTo>
                    <a:lnTo>
                      <a:pt x="76626" y="119368"/>
                    </a:lnTo>
                    <a:lnTo>
                      <a:pt x="75028" y="118785"/>
                    </a:lnTo>
                    <a:lnTo>
                      <a:pt x="73544" y="118032"/>
                    </a:lnTo>
                    <a:lnTo>
                      <a:pt x="72289" y="117109"/>
                    </a:lnTo>
                    <a:lnTo>
                      <a:pt x="71185" y="115992"/>
                    </a:lnTo>
                    <a:lnTo>
                      <a:pt x="70272" y="114705"/>
                    </a:lnTo>
                    <a:lnTo>
                      <a:pt x="49270" y="68682"/>
                    </a:lnTo>
                    <a:lnTo>
                      <a:pt x="46873" y="82647"/>
                    </a:lnTo>
                    <a:lnTo>
                      <a:pt x="46721" y="83278"/>
                    </a:lnTo>
                    <a:lnTo>
                      <a:pt x="46379" y="83885"/>
                    </a:lnTo>
                    <a:lnTo>
                      <a:pt x="45428" y="85318"/>
                    </a:lnTo>
                    <a:lnTo>
                      <a:pt x="45123" y="85755"/>
                    </a:lnTo>
                    <a:lnTo>
                      <a:pt x="44933" y="86120"/>
                    </a:lnTo>
                    <a:lnTo>
                      <a:pt x="44933" y="86387"/>
                    </a:lnTo>
                    <a:lnTo>
                      <a:pt x="24388" y="115628"/>
                    </a:lnTo>
                    <a:lnTo>
                      <a:pt x="23322" y="116794"/>
                    </a:lnTo>
                    <a:lnTo>
                      <a:pt x="22143" y="117765"/>
                    </a:lnTo>
                    <a:lnTo>
                      <a:pt x="20735" y="118518"/>
                    </a:lnTo>
                    <a:lnTo>
                      <a:pt x="19213" y="119149"/>
                    </a:lnTo>
                    <a:lnTo>
                      <a:pt x="17539" y="119587"/>
                    </a:lnTo>
                    <a:lnTo>
                      <a:pt x="15637" y="119854"/>
                    </a:lnTo>
                    <a:lnTo>
                      <a:pt x="13696" y="119951"/>
                    </a:lnTo>
                    <a:lnTo>
                      <a:pt x="11604" y="120000"/>
                    </a:lnTo>
                    <a:lnTo>
                      <a:pt x="9663" y="119805"/>
                    </a:lnTo>
                    <a:lnTo>
                      <a:pt x="7837" y="119368"/>
                    </a:lnTo>
                    <a:lnTo>
                      <a:pt x="6163" y="118785"/>
                    </a:lnTo>
                    <a:lnTo>
                      <a:pt x="4603" y="117935"/>
                    </a:lnTo>
                    <a:lnTo>
                      <a:pt x="3348" y="116964"/>
                    </a:lnTo>
                    <a:lnTo>
                      <a:pt x="2320" y="115895"/>
                    </a:lnTo>
                    <a:lnTo>
                      <a:pt x="1559" y="114729"/>
                    </a:lnTo>
                    <a:lnTo>
                      <a:pt x="1141" y="113539"/>
                    </a:lnTo>
                    <a:lnTo>
                      <a:pt x="989" y="112204"/>
                    </a:lnTo>
                    <a:lnTo>
                      <a:pt x="1141" y="111135"/>
                    </a:lnTo>
                    <a:lnTo>
                      <a:pt x="1407" y="109969"/>
                    </a:lnTo>
                    <a:lnTo>
                      <a:pt x="1978" y="108779"/>
                    </a:lnTo>
                    <a:lnTo>
                      <a:pt x="20963" y="81724"/>
                    </a:lnTo>
                    <a:lnTo>
                      <a:pt x="31731" y="24505"/>
                    </a:lnTo>
                    <a:lnTo>
                      <a:pt x="19974" y="31985"/>
                    </a:lnTo>
                    <a:lnTo>
                      <a:pt x="16626" y="52507"/>
                    </a:lnTo>
                    <a:lnTo>
                      <a:pt x="16055" y="53721"/>
                    </a:lnTo>
                    <a:lnTo>
                      <a:pt x="15180" y="54863"/>
                    </a:lnTo>
                    <a:lnTo>
                      <a:pt x="13925" y="55931"/>
                    </a:lnTo>
                    <a:lnTo>
                      <a:pt x="12707" y="56612"/>
                    </a:lnTo>
                    <a:lnTo>
                      <a:pt x="11376" y="57097"/>
                    </a:lnTo>
                    <a:lnTo>
                      <a:pt x="9930" y="57364"/>
                    </a:lnTo>
                    <a:lnTo>
                      <a:pt x="8332" y="57510"/>
                    </a:lnTo>
                    <a:lnTo>
                      <a:pt x="6658" y="57364"/>
                    </a:lnTo>
                    <a:lnTo>
                      <a:pt x="5098" y="57097"/>
                    </a:lnTo>
                    <a:lnTo>
                      <a:pt x="3690" y="56612"/>
                    </a:lnTo>
                    <a:lnTo>
                      <a:pt x="2435" y="55931"/>
                    </a:lnTo>
                    <a:lnTo>
                      <a:pt x="1407" y="55106"/>
                    </a:lnTo>
                    <a:lnTo>
                      <a:pt x="646" y="54207"/>
                    </a:lnTo>
                    <a:lnTo>
                      <a:pt x="152" y="53236"/>
                    </a:lnTo>
                    <a:lnTo>
                      <a:pt x="0" y="52191"/>
                    </a:lnTo>
                    <a:lnTo>
                      <a:pt x="0" y="51584"/>
                    </a:lnTo>
                    <a:lnTo>
                      <a:pt x="4413" y="27638"/>
                    </a:lnTo>
                    <a:lnTo>
                      <a:pt x="4831" y="26642"/>
                    </a:lnTo>
                    <a:lnTo>
                      <a:pt x="5440" y="25719"/>
                    </a:lnTo>
                    <a:lnTo>
                      <a:pt x="6353" y="24820"/>
                    </a:lnTo>
                    <a:lnTo>
                      <a:pt x="39530" y="3375"/>
                    </a:lnTo>
                    <a:lnTo>
                      <a:pt x="41927" y="2161"/>
                    </a:lnTo>
                    <a:lnTo>
                      <a:pt x="44286" y="1190"/>
                    </a:lnTo>
                    <a:lnTo>
                      <a:pt x="46721" y="534"/>
                    </a:lnTo>
                    <a:lnTo>
                      <a:pt x="49194" y="121"/>
                    </a:lnTo>
                    <a:lnTo>
                      <a:pt x="51705" y="0"/>
                    </a:lnTo>
                    <a:close/>
                  </a:path>
                </a:pathLst>
              </a:custGeom>
              <a:solidFill>
                <a:srgbClr val="FEA451"/>
              </a:solidFill>
              <a:ln>
                <a:noFill/>
              </a:ln>
            </p:spPr>
            <p:txBody>
              <a:bodyPr lIns="91433" tIns="45700" rIns="91433" bIns="45700" anchor="t" anchorCtr="0">
                <a:noAutofit/>
              </a:bodyPr>
              <a:lstStyle/>
              <a:p>
                <a:endParaRPr sz="1867">
                  <a:solidFill>
                    <a:srgbClr val="000000"/>
                  </a:solidFill>
                  <a:latin typeface="Arial"/>
                  <a:ea typeface="Arial"/>
                  <a:cs typeface="Arial"/>
                  <a:sym typeface="Arial"/>
                </a:endParaRPr>
              </a:p>
            </p:txBody>
          </p:sp>
        </p:grpSp>
      </p:grpSp>
      <p:grpSp>
        <p:nvGrpSpPr>
          <p:cNvPr id="2301" name="Shape 2301"/>
          <p:cNvGrpSpPr/>
          <p:nvPr/>
        </p:nvGrpSpPr>
        <p:grpSpPr>
          <a:xfrm>
            <a:off x="1849472" y="3603087"/>
            <a:ext cx="1025376" cy="1575023"/>
            <a:chOff x="1707102" y="3776592"/>
            <a:chExt cx="1107000" cy="1700400"/>
          </a:xfrm>
        </p:grpSpPr>
        <p:sp>
          <p:nvSpPr>
            <p:cNvPr id="2302" name="Shape 2302"/>
            <p:cNvSpPr/>
            <p:nvPr/>
          </p:nvSpPr>
          <p:spPr>
            <a:xfrm>
              <a:off x="1707102" y="3776592"/>
              <a:ext cx="1107000" cy="1700400"/>
            </a:xfrm>
            <a:custGeom>
              <a:avLst/>
              <a:gdLst/>
              <a:ahLst/>
              <a:cxnLst/>
              <a:rect l="0" t="0" r="0" b="0"/>
              <a:pathLst>
                <a:path w="120000" h="120000" extrusionOk="0">
                  <a:moveTo>
                    <a:pt x="41494" y="43857"/>
                  </a:moveTo>
                  <a:lnTo>
                    <a:pt x="78799" y="43857"/>
                  </a:lnTo>
                  <a:cubicBezTo>
                    <a:pt x="98851" y="43857"/>
                    <a:pt x="115581" y="53515"/>
                    <a:pt x="119450" y="66354"/>
                  </a:cubicBezTo>
                  <a:lnTo>
                    <a:pt x="119999" y="70053"/>
                  </a:lnTo>
                  <a:lnTo>
                    <a:pt x="119999" y="104721"/>
                  </a:lnTo>
                  <a:lnTo>
                    <a:pt x="120000" y="104721"/>
                  </a:lnTo>
                  <a:lnTo>
                    <a:pt x="120000" y="120000"/>
                  </a:lnTo>
                  <a:lnTo>
                    <a:pt x="98021" y="120000"/>
                  </a:lnTo>
                  <a:lnTo>
                    <a:pt x="98021" y="104721"/>
                  </a:lnTo>
                  <a:lnTo>
                    <a:pt x="98082" y="104309"/>
                  </a:lnTo>
                  <a:lnTo>
                    <a:pt x="98082" y="75349"/>
                  </a:lnTo>
                  <a:lnTo>
                    <a:pt x="93656" y="75349"/>
                  </a:lnTo>
                  <a:lnTo>
                    <a:pt x="93656" y="112018"/>
                  </a:lnTo>
                  <a:lnTo>
                    <a:pt x="93656" y="120000"/>
                  </a:lnTo>
                  <a:lnTo>
                    <a:pt x="26342" y="120000"/>
                  </a:lnTo>
                  <a:lnTo>
                    <a:pt x="26342" y="112018"/>
                  </a:lnTo>
                  <a:lnTo>
                    <a:pt x="26342" y="75349"/>
                  </a:lnTo>
                  <a:lnTo>
                    <a:pt x="21978" y="75349"/>
                  </a:lnTo>
                  <a:lnTo>
                    <a:pt x="21978" y="104721"/>
                  </a:lnTo>
                  <a:lnTo>
                    <a:pt x="21978" y="104721"/>
                  </a:lnTo>
                  <a:lnTo>
                    <a:pt x="21978" y="120000"/>
                  </a:lnTo>
                  <a:lnTo>
                    <a:pt x="0" y="120000"/>
                  </a:lnTo>
                  <a:lnTo>
                    <a:pt x="0" y="104721"/>
                  </a:lnTo>
                  <a:lnTo>
                    <a:pt x="0" y="104721"/>
                  </a:lnTo>
                  <a:lnTo>
                    <a:pt x="0" y="72032"/>
                  </a:lnTo>
                  <a:cubicBezTo>
                    <a:pt x="0" y="56472"/>
                    <a:pt x="18577" y="43857"/>
                    <a:pt x="41494" y="43857"/>
                  </a:cubicBezTo>
                  <a:close/>
                  <a:moveTo>
                    <a:pt x="60146" y="0"/>
                  </a:moveTo>
                  <a:cubicBezTo>
                    <a:pt x="76361" y="0"/>
                    <a:pt x="89506" y="8925"/>
                    <a:pt x="89506" y="19935"/>
                  </a:cubicBezTo>
                  <a:cubicBezTo>
                    <a:pt x="89506" y="30945"/>
                    <a:pt x="76361" y="39870"/>
                    <a:pt x="60146" y="39870"/>
                  </a:cubicBezTo>
                  <a:cubicBezTo>
                    <a:pt x="43932" y="39870"/>
                    <a:pt x="30787" y="30945"/>
                    <a:pt x="30787" y="19935"/>
                  </a:cubicBezTo>
                  <a:cubicBezTo>
                    <a:pt x="30787" y="8925"/>
                    <a:pt x="43932" y="0"/>
                    <a:pt x="60146" y="0"/>
                  </a:cubicBezTo>
                  <a:close/>
                </a:path>
              </a:pathLst>
            </a:custGeom>
            <a:solidFill>
              <a:srgbClr val="FEA451"/>
            </a:solidFill>
            <a:ln>
              <a:noFill/>
            </a:ln>
          </p:spPr>
          <p:txBody>
            <a:bodyPr lIns="91400" tIns="45700" rIns="91400" bIns="45700" anchor="t" anchorCtr="0">
              <a:noAutofit/>
            </a:bodyPr>
            <a:lstStyle/>
            <a:p>
              <a:endParaRPr sz="1733">
                <a:solidFill>
                  <a:srgbClr val="000000"/>
                </a:solidFill>
                <a:latin typeface="Arial"/>
                <a:ea typeface="Arial"/>
                <a:cs typeface="Arial"/>
                <a:sym typeface="Arial"/>
              </a:endParaRPr>
            </a:p>
          </p:txBody>
        </p:sp>
        <p:sp>
          <p:nvSpPr>
            <p:cNvPr id="2303" name="Shape 2303"/>
            <p:cNvSpPr/>
            <p:nvPr/>
          </p:nvSpPr>
          <p:spPr>
            <a:xfrm>
              <a:off x="2039547" y="4391405"/>
              <a:ext cx="423900" cy="504300"/>
            </a:xfrm>
            <a:custGeom>
              <a:avLst/>
              <a:gdLst/>
              <a:ahLst/>
              <a:cxnLst/>
              <a:rect l="0" t="0" r="0" b="0"/>
              <a:pathLst>
                <a:path w="120000" h="120000" extrusionOk="0">
                  <a:moveTo>
                    <a:pt x="60000" y="72426"/>
                  </a:moveTo>
                  <a:lnTo>
                    <a:pt x="60000" y="72426"/>
                  </a:lnTo>
                  <a:lnTo>
                    <a:pt x="54084" y="72426"/>
                  </a:lnTo>
                  <a:lnTo>
                    <a:pt x="49014" y="73846"/>
                  </a:lnTo>
                  <a:lnTo>
                    <a:pt x="43943" y="75976"/>
                  </a:lnTo>
                  <a:lnTo>
                    <a:pt x="39718" y="78816"/>
                  </a:lnTo>
                  <a:lnTo>
                    <a:pt x="36338" y="82366"/>
                  </a:lnTo>
                  <a:lnTo>
                    <a:pt x="33802" y="86627"/>
                  </a:lnTo>
                  <a:lnTo>
                    <a:pt x="32112" y="90887"/>
                  </a:lnTo>
                  <a:lnTo>
                    <a:pt x="31267" y="95857"/>
                  </a:lnTo>
                  <a:lnTo>
                    <a:pt x="31267" y="95857"/>
                  </a:lnTo>
                  <a:lnTo>
                    <a:pt x="32112" y="100828"/>
                  </a:lnTo>
                  <a:lnTo>
                    <a:pt x="33802" y="105088"/>
                  </a:lnTo>
                  <a:lnTo>
                    <a:pt x="36338" y="109349"/>
                  </a:lnTo>
                  <a:lnTo>
                    <a:pt x="39718" y="112899"/>
                  </a:lnTo>
                  <a:lnTo>
                    <a:pt x="43943" y="115739"/>
                  </a:lnTo>
                  <a:lnTo>
                    <a:pt x="49014" y="117869"/>
                  </a:lnTo>
                  <a:lnTo>
                    <a:pt x="54084" y="119289"/>
                  </a:lnTo>
                  <a:lnTo>
                    <a:pt x="60000" y="120000"/>
                  </a:lnTo>
                  <a:lnTo>
                    <a:pt x="60000" y="120000"/>
                  </a:lnTo>
                  <a:lnTo>
                    <a:pt x="65915" y="119289"/>
                  </a:lnTo>
                  <a:lnTo>
                    <a:pt x="70985" y="117869"/>
                  </a:lnTo>
                  <a:lnTo>
                    <a:pt x="76056" y="115739"/>
                  </a:lnTo>
                  <a:lnTo>
                    <a:pt x="80281" y="112899"/>
                  </a:lnTo>
                  <a:lnTo>
                    <a:pt x="83661" y="109349"/>
                  </a:lnTo>
                  <a:lnTo>
                    <a:pt x="86197" y="105088"/>
                  </a:lnTo>
                  <a:lnTo>
                    <a:pt x="87887" y="100828"/>
                  </a:lnTo>
                  <a:lnTo>
                    <a:pt x="88732" y="95857"/>
                  </a:lnTo>
                  <a:lnTo>
                    <a:pt x="88732" y="95857"/>
                  </a:lnTo>
                  <a:lnTo>
                    <a:pt x="87887" y="90887"/>
                  </a:lnTo>
                  <a:lnTo>
                    <a:pt x="86197" y="86627"/>
                  </a:lnTo>
                  <a:lnTo>
                    <a:pt x="83661" y="82366"/>
                  </a:lnTo>
                  <a:lnTo>
                    <a:pt x="80281" y="78816"/>
                  </a:lnTo>
                  <a:lnTo>
                    <a:pt x="76056" y="75976"/>
                  </a:lnTo>
                  <a:lnTo>
                    <a:pt x="70985" y="73846"/>
                  </a:lnTo>
                  <a:lnTo>
                    <a:pt x="65915" y="72426"/>
                  </a:lnTo>
                  <a:lnTo>
                    <a:pt x="60000" y="72426"/>
                  </a:lnTo>
                  <a:lnTo>
                    <a:pt x="60000" y="72426"/>
                  </a:lnTo>
                  <a:close/>
                  <a:moveTo>
                    <a:pt x="60000" y="114319"/>
                  </a:moveTo>
                  <a:lnTo>
                    <a:pt x="60000" y="114319"/>
                  </a:lnTo>
                  <a:lnTo>
                    <a:pt x="55774" y="113609"/>
                  </a:lnTo>
                  <a:lnTo>
                    <a:pt x="51549" y="112899"/>
                  </a:lnTo>
                  <a:lnTo>
                    <a:pt x="48169" y="111479"/>
                  </a:lnTo>
                  <a:lnTo>
                    <a:pt x="44788" y="108639"/>
                  </a:lnTo>
                  <a:lnTo>
                    <a:pt x="42253" y="106508"/>
                  </a:lnTo>
                  <a:lnTo>
                    <a:pt x="39718" y="102958"/>
                  </a:lnTo>
                  <a:lnTo>
                    <a:pt x="38873" y="99408"/>
                  </a:lnTo>
                  <a:lnTo>
                    <a:pt x="38028" y="95857"/>
                  </a:lnTo>
                  <a:lnTo>
                    <a:pt x="38028" y="95857"/>
                  </a:lnTo>
                  <a:lnTo>
                    <a:pt x="38873" y="95147"/>
                  </a:lnTo>
                  <a:lnTo>
                    <a:pt x="39718" y="93727"/>
                  </a:lnTo>
                  <a:lnTo>
                    <a:pt x="40563" y="93727"/>
                  </a:lnTo>
                  <a:lnTo>
                    <a:pt x="41408" y="93017"/>
                  </a:lnTo>
                  <a:lnTo>
                    <a:pt x="41408" y="93017"/>
                  </a:lnTo>
                  <a:lnTo>
                    <a:pt x="43098" y="93727"/>
                  </a:lnTo>
                  <a:lnTo>
                    <a:pt x="43943" y="93727"/>
                  </a:lnTo>
                  <a:lnTo>
                    <a:pt x="44788" y="95147"/>
                  </a:lnTo>
                  <a:lnTo>
                    <a:pt x="44788" y="95857"/>
                  </a:lnTo>
                  <a:lnTo>
                    <a:pt x="44788" y="95857"/>
                  </a:lnTo>
                  <a:lnTo>
                    <a:pt x="45633" y="98698"/>
                  </a:lnTo>
                  <a:lnTo>
                    <a:pt x="46478" y="100828"/>
                  </a:lnTo>
                  <a:lnTo>
                    <a:pt x="47323" y="102958"/>
                  </a:lnTo>
                  <a:lnTo>
                    <a:pt x="49859" y="105088"/>
                  </a:lnTo>
                  <a:lnTo>
                    <a:pt x="51549" y="106508"/>
                  </a:lnTo>
                  <a:lnTo>
                    <a:pt x="54084" y="107928"/>
                  </a:lnTo>
                  <a:lnTo>
                    <a:pt x="56619" y="108639"/>
                  </a:lnTo>
                  <a:lnTo>
                    <a:pt x="60000" y="108639"/>
                  </a:lnTo>
                  <a:lnTo>
                    <a:pt x="60000" y="108639"/>
                  </a:lnTo>
                  <a:lnTo>
                    <a:pt x="61690" y="108639"/>
                  </a:lnTo>
                  <a:lnTo>
                    <a:pt x="62535" y="109349"/>
                  </a:lnTo>
                  <a:lnTo>
                    <a:pt x="63380" y="110059"/>
                  </a:lnTo>
                  <a:lnTo>
                    <a:pt x="63380" y="111479"/>
                  </a:lnTo>
                  <a:lnTo>
                    <a:pt x="63380" y="111479"/>
                  </a:lnTo>
                  <a:lnTo>
                    <a:pt x="63380" y="112899"/>
                  </a:lnTo>
                  <a:lnTo>
                    <a:pt x="62535" y="113609"/>
                  </a:lnTo>
                  <a:lnTo>
                    <a:pt x="61690" y="114319"/>
                  </a:lnTo>
                  <a:lnTo>
                    <a:pt x="60000" y="114319"/>
                  </a:lnTo>
                  <a:lnTo>
                    <a:pt x="60000" y="114319"/>
                  </a:lnTo>
                  <a:close/>
                  <a:moveTo>
                    <a:pt x="54084" y="65325"/>
                  </a:moveTo>
                  <a:lnTo>
                    <a:pt x="87042" y="0"/>
                  </a:lnTo>
                  <a:lnTo>
                    <a:pt x="120000" y="0"/>
                  </a:lnTo>
                  <a:lnTo>
                    <a:pt x="83661" y="72426"/>
                  </a:lnTo>
                  <a:lnTo>
                    <a:pt x="82816" y="71715"/>
                  </a:lnTo>
                  <a:lnTo>
                    <a:pt x="82816" y="71715"/>
                  </a:lnTo>
                  <a:lnTo>
                    <a:pt x="77746" y="68875"/>
                  </a:lnTo>
                  <a:lnTo>
                    <a:pt x="71830" y="66745"/>
                  </a:lnTo>
                  <a:lnTo>
                    <a:pt x="65915" y="65325"/>
                  </a:lnTo>
                  <a:lnTo>
                    <a:pt x="60000" y="65325"/>
                  </a:lnTo>
                  <a:lnTo>
                    <a:pt x="60000" y="65325"/>
                  </a:lnTo>
                  <a:lnTo>
                    <a:pt x="54084" y="65325"/>
                  </a:lnTo>
                  <a:lnTo>
                    <a:pt x="54084" y="65325"/>
                  </a:lnTo>
                  <a:close/>
                  <a:moveTo>
                    <a:pt x="46478" y="50414"/>
                  </a:moveTo>
                  <a:lnTo>
                    <a:pt x="21126" y="0"/>
                  </a:lnTo>
                  <a:lnTo>
                    <a:pt x="32957" y="0"/>
                  </a:lnTo>
                  <a:lnTo>
                    <a:pt x="52394" y="39053"/>
                  </a:lnTo>
                  <a:lnTo>
                    <a:pt x="46478" y="50414"/>
                  </a:lnTo>
                  <a:close/>
                  <a:moveTo>
                    <a:pt x="36338" y="71715"/>
                  </a:moveTo>
                  <a:lnTo>
                    <a:pt x="0" y="0"/>
                  </a:lnTo>
                  <a:lnTo>
                    <a:pt x="11830" y="0"/>
                  </a:lnTo>
                  <a:lnTo>
                    <a:pt x="42253" y="59644"/>
                  </a:lnTo>
                  <a:lnTo>
                    <a:pt x="36338" y="71715"/>
                  </a:lnTo>
                  <a:close/>
                </a:path>
              </a:pathLst>
            </a:custGeom>
            <a:solidFill>
              <a:srgbClr val="EEEEEE"/>
            </a:solidFill>
            <a:ln>
              <a:noFill/>
            </a:ln>
          </p:spPr>
          <p:txBody>
            <a:bodyPr lIns="91433" tIns="45700" rIns="91433" bIns="45700" anchor="t" anchorCtr="0">
              <a:noAutofit/>
            </a:bodyPr>
            <a:lstStyle/>
            <a:p>
              <a:endParaRPr sz="1867">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79966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extLst/>
          </p:nvPr>
        </p:nvGraphicFramePr>
        <p:xfrm>
          <a:off x="1526780" y="2483"/>
          <a:ext cx="1587" cy="1587"/>
        </p:xfrm>
        <a:graphic>
          <a:graphicData uri="http://schemas.openxmlformats.org/presentationml/2006/ole">
            <mc:AlternateContent xmlns:mc="http://schemas.openxmlformats.org/markup-compatibility/2006">
              <mc:Choice xmlns:v="urn:schemas-microsoft-com:vml" Requires="v">
                <p:oleObj spid="_x0000_s12334" name="think-cell Slide" r:id="rId21" imgW="360" imgH="360" progId="TCLayout.ActiveDocument.1">
                  <p:embed/>
                </p:oleObj>
              </mc:Choice>
              <mc:Fallback>
                <p:oleObj name="think-cell Slide" r:id="rId21" imgW="360" imgH="360" progId="TCLayout.ActiveDocument.1">
                  <p:embed/>
                  <p:pic>
                    <p:nvPicPr>
                      <p:cNvPr id="0" name=""/>
                      <p:cNvPicPr/>
                      <p:nvPr/>
                    </p:nvPicPr>
                    <p:blipFill>
                      <a:blip r:embed="rId22"/>
                      <a:stretch>
                        <a:fillRect/>
                      </a:stretch>
                    </p:blipFill>
                    <p:spPr>
                      <a:xfrm>
                        <a:off x="1526780" y="2483"/>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1525190" y="893"/>
            <a:ext cx="158709" cy="158709"/>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pl-PL" sz="700" dirty="0">
              <a:solidFill>
                <a:srgbClr val="FFFFFF"/>
              </a:solidFill>
              <a:latin typeface="Georgia" panose="02040502050405020303" pitchFamily="18" charset="0"/>
              <a:ea typeface="Verdana" panose="020B0604030504040204" pitchFamily="34" charset="0"/>
              <a:cs typeface="Arial" panose="020B0604020202020204" pitchFamily="34" charset="0"/>
              <a:sym typeface="Georgia" panose="02040502050405020303" pitchFamily="18" charset="0"/>
            </a:endParaRPr>
          </a:p>
        </p:txBody>
      </p:sp>
      <p:graphicFrame>
        <p:nvGraphicFramePr>
          <p:cNvPr id="158" name="Object 111"/>
          <p:cNvGraphicFramePr>
            <a:graphicFrameLocks/>
          </p:cNvGraphicFramePr>
          <p:nvPr>
            <p:extLst/>
          </p:nvPr>
        </p:nvGraphicFramePr>
        <p:xfrm>
          <a:off x="8730914" y="5887042"/>
          <a:ext cx="2764355" cy="744346"/>
        </p:xfrm>
        <a:graphic>
          <a:graphicData uri="http://schemas.openxmlformats.org/drawingml/2006/chart">
            <c:chart xmlns:c="http://schemas.openxmlformats.org/drawingml/2006/chart" xmlns:r="http://schemas.openxmlformats.org/officeDocument/2006/relationships" r:id="rId23"/>
          </a:graphicData>
        </a:graphic>
      </p:graphicFrame>
      <p:sp>
        <p:nvSpPr>
          <p:cNvPr id="262" name="Freeform 261"/>
          <p:cNvSpPr/>
          <p:nvPr/>
        </p:nvSpPr>
        <p:spPr bwMode="ltGray">
          <a:xfrm>
            <a:off x="7119939" y="2396597"/>
            <a:ext cx="4375332" cy="1399552"/>
          </a:xfrm>
          <a:custGeom>
            <a:avLst/>
            <a:gdLst>
              <a:gd name="connsiteX0" fmla="*/ 0 w 2660650"/>
              <a:gd name="connsiteY0" fmla="*/ 1695450 h 1695450"/>
              <a:gd name="connsiteX1" fmla="*/ 0 w 2660650"/>
              <a:gd name="connsiteY1" fmla="*/ 0 h 1695450"/>
              <a:gd name="connsiteX2" fmla="*/ 2660650 w 2660650"/>
              <a:gd name="connsiteY2" fmla="*/ 0 h 1695450"/>
            </a:gdLst>
            <a:ahLst/>
            <a:cxnLst>
              <a:cxn ang="0">
                <a:pos x="connsiteX0" y="connsiteY0"/>
              </a:cxn>
              <a:cxn ang="0">
                <a:pos x="connsiteX1" y="connsiteY1"/>
              </a:cxn>
              <a:cxn ang="0">
                <a:pos x="connsiteX2" y="connsiteY2"/>
              </a:cxn>
            </a:cxnLst>
            <a:rect l="l" t="t" r="r" b="b"/>
            <a:pathLst>
              <a:path w="2660650" h="1695450">
                <a:moveTo>
                  <a:pt x="0" y="1695450"/>
                </a:moveTo>
                <a:lnTo>
                  <a:pt x="0" y="0"/>
                </a:lnTo>
                <a:lnTo>
                  <a:pt x="2660650" y="0"/>
                </a:lnTo>
              </a:path>
            </a:pathLst>
          </a:cu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799" dirty="0">
              <a:solidFill>
                <a:srgbClr val="FFFFFF"/>
              </a:solidFill>
              <a:latin typeface="Georgia"/>
            </a:endParaRPr>
          </a:p>
        </p:txBody>
      </p:sp>
      <p:sp>
        <p:nvSpPr>
          <p:cNvPr id="267" name="Freeform 266"/>
          <p:cNvSpPr/>
          <p:nvPr/>
        </p:nvSpPr>
        <p:spPr bwMode="ltGray">
          <a:xfrm flipV="1">
            <a:off x="7568320" y="4119563"/>
            <a:ext cx="3926950" cy="779541"/>
          </a:xfrm>
          <a:custGeom>
            <a:avLst/>
            <a:gdLst>
              <a:gd name="connsiteX0" fmla="*/ 0 w 2482850"/>
              <a:gd name="connsiteY0" fmla="*/ 565150 h 565150"/>
              <a:gd name="connsiteX1" fmla="*/ 260350 w 2482850"/>
              <a:gd name="connsiteY1" fmla="*/ 0 h 565150"/>
              <a:gd name="connsiteX2" fmla="*/ 2482850 w 2482850"/>
              <a:gd name="connsiteY2" fmla="*/ 0 h 565150"/>
            </a:gdLst>
            <a:ahLst/>
            <a:cxnLst>
              <a:cxn ang="0">
                <a:pos x="connsiteX0" y="connsiteY0"/>
              </a:cxn>
              <a:cxn ang="0">
                <a:pos x="connsiteX1" y="connsiteY1"/>
              </a:cxn>
              <a:cxn ang="0">
                <a:pos x="connsiteX2" y="connsiteY2"/>
              </a:cxn>
            </a:cxnLst>
            <a:rect l="l" t="t" r="r" b="b"/>
            <a:pathLst>
              <a:path w="2482850" h="565150">
                <a:moveTo>
                  <a:pt x="0" y="565150"/>
                </a:moveTo>
                <a:lnTo>
                  <a:pt x="260350" y="0"/>
                </a:lnTo>
                <a:lnTo>
                  <a:pt x="2482850" y="0"/>
                </a:lnTo>
              </a:path>
            </a:pathLst>
          </a:cu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799" dirty="0">
              <a:solidFill>
                <a:srgbClr val="FFFFFF"/>
              </a:solidFill>
              <a:latin typeface="Georgia"/>
            </a:endParaRPr>
          </a:p>
        </p:txBody>
      </p:sp>
      <p:sp>
        <p:nvSpPr>
          <p:cNvPr id="263" name="Freeform 262"/>
          <p:cNvSpPr/>
          <p:nvPr/>
        </p:nvSpPr>
        <p:spPr bwMode="ltGray">
          <a:xfrm>
            <a:off x="7568320" y="3618252"/>
            <a:ext cx="3926950" cy="391773"/>
          </a:xfrm>
          <a:custGeom>
            <a:avLst/>
            <a:gdLst>
              <a:gd name="connsiteX0" fmla="*/ 0 w 2482850"/>
              <a:gd name="connsiteY0" fmla="*/ 565150 h 565150"/>
              <a:gd name="connsiteX1" fmla="*/ 260350 w 2482850"/>
              <a:gd name="connsiteY1" fmla="*/ 0 h 565150"/>
              <a:gd name="connsiteX2" fmla="*/ 2482850 w 2482850"/>
              <a:gd name="connsiteY2" fmla="*/ 0 h 565150"/>
            </a:gdLst>
            <a:ahLst/>
            <a:cxnLst>
              <a:cxn ang="0">
                <a:pos x="connsiteX0" y="connsiteY0"/>
              </a:cxn>
              <a:cxn ang="0">
                <a:pos x="connsiteX1" y="connsiteY1"/>
              </a:cxn>
              <a:cxn ang="0">
                <a:pos x="connsiteX2" y="connsiteY2"/>
              </a:cxn>
            </a:cxnLst>
            <a:rect l="l" t="t" r="r" b="b"/>
            <a:pathLst>
              <a:path w="2482850" h="565150">
                <a:moveTo>
                  <a:pt x="0" y="565150"/>
                </a:moveTo>
                <a:lnTo>
                  <a:pt x="260350" y="0"/>
                </a:lnTo>
                <a:lnTo>
                  <a:pt x="2482850" y="0"/>
                </a:lnTo>
              </a:path>
            </a:pathLst>
          </a:cu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799" dirty="0">
              <a:solidFill>
                <a:srgbClr val="FFFFFF"/>
              </a:solidFill>
              <a:latin typeface="Georgia"/>
            </a:endParaRPr>
          </a:p>
        </p:txBody>
      </p:sp>
      <p:graphicFrame>
        <p:nvGraphicFramePr>
          <p:cNvPr id="6" name="Object 5"/>
          <p:cNvGraphicFramePr>
            <a:graphicFrameLocks/>
          </p:cNvGraphicFramePr>
          <p:nvPr>
            <p:custDataLst>
              <p:tags r:id="rId4"/>
            </p:custDataLst>
            <p:extLst/>
          </p:nvPr>
        </p:nvGraphicFramePr>
        <p:xfrm>
          <a:off x="6362700" y="3657600"/>
          <a:ext cx="1533547" cy="1552626"/>
        </p:xfrm>
        <a:graphic>
          <a:graphicData uri="http://schemas.openxmlformats.org/presentationml/2006/ole">
            <mc:AlternateContent xmlns:mc="http://schemas.openxmlformats.org/markup-compatibility/2006">
              <mc:Choice xmlns:v="urn:schemas-microsoft-com:vml" Requires="v">
                <p:oleObj spid="_x0000_s12335" name="Chart" r:id="rId24" imgW="1531546" imgH="1554552" progId="MSGraph.Chart.8">
                  <p:embed followColorScheme="full"/>
                </p:oleObj>
              </mc:Choice>
              <mc:Fallback>
                <p:oleObj name="Chart" r:id="rId24" imgW="1531546" imgH="1554552" progId="MSGraph.Chart.8">
                  <p:embed followColorScheme="full"/>
                  <p:pic>
                    <p:nvPicPr>
                      <p:cNvPr id="0" name=""/>
                      <p:cNvPicPr/>
                      <p:nvPr/>
                    </p:nvPicPr>
                    <p:blipFill>
                      <a:blip r:embed="rId25"/>
                      <a:stretch>
                        <a:fillRect/>
                      </a:stretch>
                    </p:blipFill>
                    <p:spPr>
                      <a:xfrm>
                        <a:off x="6362700" y="3657600"/>
                        <a:ext cx="1533547" cy="1552626"/>
                      </a:xfrm>
                      <a:prstGeom prst="rect">
                        <a:avLst/>
                      </a:prstGeom>
                    </p:spPr>
                  </p:pic>
                </p:oleObj>
              </mc:Fallback>
            </mc:AlternateContent>
          </a:graphicData>
        </a:graphic>
      </p:graphicFrame>
      <p:cxnSp>
        <p:nvCxnSpPr>
          <p:cNvPr id="26" name="Straight Connector 25"/>
          <p:cNvCxnSpPr/>
          <p:nvPr>
            <p:custDataLst>
              <p:tags r:id="rId5"/>
            </p:custDataLst>
          </p:nvPr>
        </p:nvCxnSpPr>
        <p:spPr bwMode="white">
          <a:xfrm flipH="1" flipV="1">
            <a:off x="7115175" y="3781425"/>
            <a:ext cx="4763" cy="661988"/>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custDataLst>
              <p:tags r:id="rId6"/>
            </p:custDataLst>
          </p:nvPr>
        </p:nvCxnSpPr>
        <p:spPr bwMode="white">
          <a:xfrm>
            <a:off x="7119938" y="4443413"/>
            <a:ext cx="422275" cy="509587"/>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custDataLst>
              <p:tags r:id="rId7"/>
            </p:custDataLst>
          </p:nvPr>
        </p:nvCxnSpPr>
        <p:spPr bwMode="white">
          <a:xfrm>
            <a:off x="7119938" y="4443413"/>
            <a:ext cx="660400" cy="42862"/>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custDataLst>
              <p:tags r:id="rId8"/>
            </p:custDataLst>
          </p:nvPr>
        </p:nvCxnSpPr>
        <p:spPr bwMode="white">
          <a:xfrm flipV="1">
            <a:off x="7119938" y="3984625"/>
            <a:ext cx="477837" cy="458788"/>
          </a:xfrm>
          <a:prstGeom prst="line">
            <a:avLst/>
          </a:prstGeom>
          <a:ln w="381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Arc 24"/>
          <p:cNvSpPr/>
          <p:nvPr>
            <p:custDataLst>
              <p:tags r:id="rId9"/>
            </p:custDataLst>
          </p:nvPr>
        </p:nvSpPr>
        <p:spPr bwMode="gray">
          <a:xfrm>
            <a:off x="6457950" y="3781425"/>
            <a:ext cx="1323974" cy="1323974"/>
          </a:xfrm>
          <a:prstGeom prst="arc">
            <a:avLst>
              <a:gd name="adj1" fmla="val 3021349"/>
              <a:gd name="adj2" fmla="val 16175269"/>
            </a:avLst>
          </a:prstGeom>
          <a:noFill/>
          <a:ln w="38100">
            <a:solidFill>
              <a:schemeClr val="bg1"/>
            </a:solidFill>
            <a:headEnd type="none"/>
            <a:tailEnd type="none"/>
          </a:ln>
          <a:extLst>
            <a:ext uri="{909E8E84-426E-40DD-AFC4-6F175D3DCCD1}">
              <a14:hiddenFill xmlns:a14="http://schemas.microsoft.com/office/drawing/2010/main">
                <a:solidFill>
                  <a:scrgbClr r="0" g="0" b="0"/>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4" name="Arc 3"/>
          <p:cNvSpPr/>
          <p:nvPr>
            <p:custDataLst>
              <p:tags r:id="rId10"/>
            </p:custDataLst>
          </p:nvPr>
        </p:nvSpPr>
        <p:spPr bwMode="gray">
          <a:xfrm>
            <a:off x="6457950" y="3781425"/>
            <a:ext cx="1323974" cy="1323974"/>
          </a:xfrm>
          <a:prstGeom prst="arc">
            <a:avLst>
              <a:gd name="adj1" fmla="val 16175269"/>
              <a:gd name="adj2" fmla="val 18970871"/>
            </a:avLst>
          </a:prstGeom>
          <a:noFill/>
          <a:ln w="38100">
            <a:solidFill>
              <a:schemeClr val="bg1"/>
            </a:solidFill>
            <a:headEnd type="none"/>
            <a:tailEnd type="none"/>
          </a:ln>
          <a:extLst>
            <a:ext uri="{909E8E84-426E-40DD-AFC4-6F175D3DCCD1}">
              <a14:hiddenFill xmlns:a14="http://schemas.microsoft.com/office/drawing/2010/main">
                <a:solidFill>
                  <a:scrgbClr r="0" g="0" b="0"/>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17" name="Arc 16"/>
          <p:cNvSpPr/>
          <p:nvPr>
            <p:custDataLst>
              <p:tags r:id="rId11"/>
            </p:custDataLst>
          </p:nvPr>
        </p:nvSpPr>
        <p:spPr bwMode="gray">
          <a:xfrm>
            <a:off x="6457950" y="3781425"/>
            <a:ext cx="1323974" cy="1323974"/>
          </a:xfrm>
          <a:prstGeom prst="arc">
            <a:avLst>
              <a:gd name="adj1" fmla="val 225514"/>
              <a:gd name="adj2" fmla="val 3021349"/>
            </a:avLst>
          </a:prstGeom>
          <a:noFill/>
          <a:ln w="38100">
            <a:solidFill>
              <a:schemeClr val="bg1"/>
            </a:solidFill>
            <a:headEnd type="none"/>
            <a:tailEnd type="none"/>
          </a:ln>
          <a:extLst>
            <a:ext uri="{909E8E84-426E-40DD-AFC4-6F175D3DCCD1}">
              <a14:hiddenFill xmlns:a14="http://schemas.microsoft.com/office/drawing/2010/main">
                <a:solidFill>
                  <a:scrgbClr r="0" g="0" b="0"/>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14" name="Arc 13"/>
          <p:cNvSpPr/>
          <p:nvPr>
            <p:custDataLst>
              <p:tags r:id="rId12"/>
            </p:custDataLst>
          </p:nvPr>
        </p:nvSpPr>
        <p:spPr bwMode="gray">
          <a:xfrm>
            <a:off x="6457950" y="3781425"/>
            <a:ext cx="1323974" cy="1323974"/>
          </a:xfrm>
          <a:prstGeom prst="arc">
            <a:avLst>
              <a:gd name="adj1" fmla="val 18970871"/>
              <a:gd name="adj2" fmla="val 225514"/>
            </a:avLst>
          </a:prstGeom>
          <a:noFill/>
          <a:ln w="38100">
            <a:solidFill>
              <a:schemeClr val="bg1"/>
            </a:solidFill>
            <a:headEnd type="none"/>
            <a:tailEnd type="none"/>
          </a:ln>
          <a:extLst>
            <a:ext uri="{909E8E84-426E-40DD-AFC4-6F175D3DCCD1}">
              <a14:hiddenFill xmlns:a14="http://schemas.microsoft.com/office/drawing/2010/main">
                <a:solidFill>
                  <a:scrgbClr r="0" g="0" b="0"/>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8" name="Symbol zastępczy tekstu 2"/>
          <p:cNvSpPr>
            <a:spLocks noGrp="1"/>
          </p:cNvSpPr>
          <p:nvPr>
            <p:custDataLst>
              <p:tags r:id="rId13"/>
            </p:custDataLst>
          </p:nvPr>
        </p:nvSpPr>
        <p:spPr bwMode="gray">
          <a:xfrm>
            <a:off x="6505575" y="4524375"/>
            <a:ext cx="487363" cy="10633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14284" tIns="0" rIns="14284" bIns="0" numCol="1" spcCol="0" anchor="ctr" anchorCtr="0" compatLnSpc="1">
            <a:prstTxWarp prst="textNoShape">
              <a:avLst/>
            </a:prstTxWarp>
            <a:noAutofit/>
          </a:bodyPr>
          <a:lstStyle>
            <a:lvl1pPr marL="342900" indent="-342900" algn="l" rtl="0" eaLnBrk="0" fontAlgn="base" hangingPunct="0">
              <a:spcBef>
                <a:spcPct val="20000"/>
              </a:spcBef>
              <a:spcAft>
                <a:spcPct val="0"/>
              </a:spcAft>
              <a:buClr>
                <a:srgbClr val="18A035"/>
              </a:buClr>
              <a:buFont typeface="Wingdings" pitchFamily="2" charset="2"/>
              <a:buAutoNum type="arabicPeriod"/>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1pPr>
            <a:lvl2pPr marL="265113" indent="192088" algn="l" rtl="0" eaLnBrk="0" fontAlgn="base" hangingPunct="0">
              <a:spcBef>
                <a:spcPct val="20000"/>
              </a:spcBef>
              <a:spcAft>
                <a:spcPct val="0"/>
              </a:spcAft>
              <a:buClr>
                <a:srgbClr val="18A035"/>
              </a:buClr>
              <a:buFont typeface="Wingdings" pitchFamily="2" charset="2"/>
              <a:buChar char="n"/>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2pPr>
            <a:lvl3pPr marL="444500" indent="469900" algn="l" rtl="0" eaLnBrk="0" fontAlgn="base" hangingPunct="0">
              <a:spcBef>
                <a:spcPct val="20000"/>
              </a:spcBef>
              <a:spcAft>
                <a:spcPct val="0"/>
              </a:spcAft>
              <a:buClr>
                <a:srgbClr val="292929"/>
              </a:buClr>
              <a:buFont typeface="Verdana" pitchFamily="34" charset="0"/>
              <a:buChar char="–"/>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3pPr>
            <a:lvl4pPr marL="623888" indent="747713" algn="l" rtl="0" eaLnBrk="0" fontAlgn="base" hangingPunct="0">
              <a:spcBef>
                <a:spcPct val="20000"/>
              </a:spcBef>
              <a:spcAft>
                <a:spcPct val="0"/>
              </a:spcAft>
              <a:buClr>
                <a:srgbClr val="18A035"/>
              </a:buClr>
              <a:buFont typeface="Wingdings" pitchFamily="2" charset="2"/>
              <a:buChar char="n"/>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4pPr>
            <a:lvl5pPr marL="803275" indent="1588" algn="l" rtl="0" eaLnBrk="0" fontAlgn="base" hangingPunct="0">
              <a:spcBef>
                <a:spcPct val="20000"/>
              </a:spcBef>
              <a:spcAft>
                <a:spcPct val="0"/>
              </a:spcAft>
              <a:buClr>
                <a:srgbClr val="18A035"/>
              </a:buClr>
              <a:buFont typeface="Wingdings" pitchFamily="2" charset="2"/>
              <a:buChar char="n"/>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None/>
            </a:pPr>
            <a:r>
              <a:rPr lang="pl-PL" altLang="en-US" sz="700" dirty="0">
                <a:solidFill>
                  <a:srgbClr val="000000"/>
                </a:solidFill>
                <a:latin typeface="Georgia" panose="02040502050405020303" pitchFamily="18" charset="0"/>
                <a:ea typeface="Verdana" panose="020B0604030504040204" pitchFamily="34" charset="0"/>
                <a:cs typeface="Arial" panose="020B0604020202020204" pitchFamily="34" charset="0"/>
                <a:sym typeface="Georgia" panose="02040502050405020303" pitchFamily="18" charset="0"/>
              </a:rPr>
              <a:t>N segments</a:t>
            </a:r>
            <a:endParaRPr lang="pl-PL" sz="700" dirty="0">
              <a:solidFill>
                <a:srgbClr val="000000"/>
              </a:solidFill>
              <a:latin typeface="Georgia" panose="02040502050405020303" pitchFamily="18" charset="0"/>
              <a:ea typeface="Verdana" panose="020B0604030504040204" pitchFamily="34" charset="0"/>
              <a:cs typeface="Arial" panose="020B0604020202020204" pitchFamily="34" charset="0"/>
              <a:sym typeface="Georgia" panose="02040502050405020303" pitchFamily="18" charset="0"/>
            </a:endParaRPr>
          </a:p>
        </p:txBody>
      </p:sp>
      <p:sp>
        <p:nvSpPr>
          <p:cNvPr id="9" name="Symbol zastępczy tekstu 2"/>
          <p:cNvSpPr>
            <a:spLocks noGrp="1"/>
          </p:cNvSpPr>
          <p:nvPr>
            <p:custDataLst>
              <p:tags r:id="rId14"/>
            </p:custDataLst>
          </p:nvPr>
        </p:nvSpPr>
        <p:spPr bwMode="gray">
          <a:xfrm>
            <a:off x="6992938" y="4516438"/>
            <a:ext cx="746125" cy="106335"/>
          </a:xfrm>
          <a:prstGeom prst="rect">
            <a:avLst/>
          </a:prstGeom>
          <a:solidFill>
            <a:srgbClr val="FFC2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14284" tIns="0" rIns="14284" bIns="0" numCol="1" spcCol="0" anchor="ctr" anchorCtr="0" compatLnSpc="1">
            <a:prstTxWarp prst="textNoShape">
              <a:avLst/>
            </a:prstTxWarp>
            <a:noAutofit/>
          </a:bodyPr>
          <a:lstStyle>
            <a:lvl1pPr marL="342900" indent="-342900" algn="l" rtl="0" eaLnBrk="0" fontAlgn="base" hangingPunct="0">
              <a:spcBef>
                <a:spcPct val="20000"/>
              </a:spcBef>
              <a:spcAft>
                <a:spcPct val="0"/>
              </a:spcAft>
              <a:buClr>
                <a:srgbClr val="18A035"/>
              </a:buClr>
              <a:buFont typeface="Wingdings" pitchFamily="2" charset="2"/>
              <a:buAutoNum type="arabicPeriod"/>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1pPr>
            <a:lvl2pPr marL="265113" indent="192088" algn="l" rtl="0" eaLnBrk="0" fontAlgn="base" hangingPunct="0">
              <a:spcBef>
                <a:spcPct val="20000"/>
              </a:spcBef>
              <a:spcAft>
                <a:spcPct val="0"/>
              </a:spcAft>
              <a:buClr>
                <a:srgbClr val="18A035"/>
              </a:buClr>
              <a:buFont typeface="Wingdings" pitchFamily="2" charset="2"/>
              <a:buChar char="n"/>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2pPr>
            <a:lvl3pPr marL="444500" indent="469900" algn="l" rtl="0" eaLnBrk="0" fontAlgn="base" hangingPunct="0">
              <a:spcBef>
                <a:spcPct val="20000"/>
              </a:spcBef>
              <a:spcAft>
                <a:spcPct val="0"/>
              </a:spcAft>
              <a:buClr>
                <a:srgbClr val="292929"/>
              </a:buClr>
              <a:buFont typeface="Verdana" pitchFamily="34" charset="0"/>
              <a:buChar char="–"/>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3pPr>
            <a:lvl4pPr marL="623888" indent="747713" algn="l" rtl="0" eaLnBrk="0" fontAlgn="base" hangingPunct="0">
              <a:spcBef>
                <a:spcPct val="20000"/>
              </a:spcBef>
              <a:spcAft>
                <a:spcPct val="0"/>
              </a:spcAft>
              <a:buClr>
                <a:srgbClr val="18A035"/>
              </a:buClr>
              <a:buFont typeface="Wingdings" pitchFamily="2" charset="2"/>
              <a:buChar char="n"/>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4pPr>
            <a:lvl5pPr marL="803275" indent="1588" algn="l" rtl="0" eaLnBrk="0" fontAlgn="base" hangingPunct="0">
              <a:spcBef>
                <a:spcPct val="20000"/>
              </a:spcBef>
              <a:spcAft>
                <a:spcPct val="0"/>
              </a:spcAft>
              <a:buClr>
                <a:srgbClr val="18A035"/>
              </a:buClr>
              <a:buFont typeface="Wingdings" pitchFamily="2" charset="2"/>
              <a:buChar char="n"/>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None/>
            </a:pPr>
            <a:r>
              <a:rPr lang="en-US" sz="700" dirty="0">
                <a:solidFill>
                  <a:srgbClr val="000000"/>
                </a:solidFill>
                <a:latin typeface="Georgia" panose="02040502050405020303" pitchFamily="18" charset="0"/>
                <a:ea typeface="Verdana" panose="020B0604030504040204" pitchFamily="34" charset="0"/>
                <a:cs typeface="Arial" panose="020B0604020202020204" pitchFamily="34" charset="0"/>
                <a:sym typeface="Georgia" panose="02040502050405020303" pitchFamily="18" charset="0"/>
              </a:rPr>
              <a:t>Value impressions</a:t>
            </a:r>
            <a:endParaRPr lang="pl-PL" sz="700" dirty="0">
              <a:solidFill>
                <a:srgbClr val="000000"/>
              </a:solidFill>
              <a:latin typeface="Georgia" panose="02040502050405020303" pitchFamily="18" charset="0"/>
              <a:ea typeface="Verdana" panose="020B0604030504040204" pitchFamily="34" charset="0"/>
              <a:cs typeface="Arial" panose="020B0604020202020204" pitchFamily="34" charset="0"/>
              <a:sym typeface="Georgia" panose="02040502050405020303" pitchFamily="18" charset="0"/>
            </a:endParaRPr>
          </a:p>
        </p:txBody>
      </p:sp>
      <p:sp>
        <p:nvSpPr>
          <p:cNvPr id="10" name="Symbol zastępczy tekstu 2"/>
          <p:cNvSpPr>
            <a:spLocks noGrp="1"/>
          </p:cNvSpPr>
          <p:nvPr>
            <p:custDataLst>
              <p:tags r:id="rId15"/>
            </p:custDataLst>
          </p:nvPr>
        </p:nvSpPr>
        <p:spPr bwMode="gray">
          <a:xfrm>
            <a:off x="7159625" y="4271963"/>
            <a:ext cx="581025" cy="106363"/>
          </a:xfrm>
          <a:prstGeom prst="rect">
            <a:avLst/>
          </a:prstGeom>
          <a:solidFill>
            <a:srgbClr val="FFA45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14284" tIns="0" rIns="14284" bIns="0" numCol="1" spcCol="0" anchor="ctr" anchorCtr="0" compatLnSpc="1">
            <a:prstTxWarp prst="textNoShape">
              <a:avLst/>
            </a:prstTxWarp>
            <a:noAutofit/>
          </a:bodyPr>
          <a:lstStyle>
            <a:lvl1pPr marL="342900" indent="-342900" algn="l" rtl="0" eaLnBrk="0" fontAlgn="base" hangingPunct="0">
              <a:spcBef>
                <a:spcPct val="20000"/>
              </a:spcBef>
              <a:spcAft>
                <a:spcPct val="0"/>
              </a:spcAft>
              <a:buClr>
                <a:srgbClr val="18A035"/>
              </a:buClr>
              <a:buFont typeface="Wingdings" pitchFamily="2" charset="2"/>
              <a:buAutoNum type="arabicPeriod"/>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1pPr>
            <a:lvl2pPr marL="265113" indent="192088" algn="l" rtl="0" eaLnBrk="0" fontAlgn="base" hangingPunct="0">
              <a:spcBef>
                <a:spcPct val="20000"/>
              </a:spcBef>
              <a:spcAft>
                <a:spcPct val="0"/>
              </a:spcAft>
              <a:buClr>
                <a:srgbClr val="18A035"/>
              </a:buClr>
              <a:buFont typeface="Wingdings" pitchFamily="2" charset="2"/>
              <a:buChar char="n"/>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2pPr>
            <a:lvl3pPr marL="444500" indent="469900" algn="l" rtl="0" eaLnBrk="0" fontAlgn="base" hangingPunct="0">
              <a:spcBef>
                <a:spcPct val="20000"/>
              </a:spcBef>
              <a:spcAft>
                <a:spcPct val="0"/>
              </a:spcAft>
              <a:buClr>
                <a:srgbClr val="292929"/>
              </a:buClr>
              <a:buFont typeface="Verdana" pitchFamily="34" charset="0"/>
              <a:buChar char="–"/>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3pPr>
            <a:lvl4pPr marL="623888" indent="747713" algn="l" rtl="0" eaLnBrk="0" fontAlgn="base" hangingPunct="0">
              <a:spcBef>
                <a:spcPct val="20000"/>
              </a:spcBef>
              <a:spcAft>
                <a:spcPct val="0"/>
              </a:spcAft>
              <a:buClr>
                <a:srgbClr val="18A035"/>
              </a:buClr>
              <a:buFont typeface="Wingdings" pitchFamily="2" charset="2"/>
              <a:buChar char="n"/>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4pPr>
            <a:lvl5pPr marL="803275" indent="1588" algn="l" rtl="0" eaLnBrk="0" fontAlgn="base" hangingPunct="0">
              <a:spcBef>
                <a:spcPct val="20000"/>
              </a:spcBef>
              <a:spcAft>
                <a:spcPct val="0"/>
              </a:spcAft>
              <a:buClr>
                <a:srgbClr val="18A035"/>
              </a:buClr>
              <a:buFont typeface="Wingdings" pitchFamily="2" charset="2"/>
              <a:buChar char="n"/>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None/>
            </a:pPr>
            <a:r>
              <a:rPr lang="en-US" altLang="en-US" sz="700" dirty="0">
                <a:solidFill>
                  <a:srgbClr val="000000"/>
                </a:solidFill>
                <a:latin typeface="Georgia" panose="02040502050405020303" pitchFamily="18" charset="0"/>
                <a:ea typeface="Verdana" panose="020B0604030504040204" pitchFamily="34" charset="0"/>
                <a:cs typeface="Arial" panose="020B0604020202020204" pitchFamily="34" charset="0"/>
                <a:sym typeface="Georgia" panose="02040502050405020303" pitchFamily="18" charset="0"/>
              </a:rPr>
              <a:t>V</a:t>
            </a:r>
            <a:r>
              <a:rPr lang="pl-PL" altLang="en-US" sz="700" dirty="0">
                <a:solidFill>
                  <a:srgbClr val="000000"/>
                </a:solidFill>
                <a:latin typeface="Georgia" panose="02040502050405020303" pitchFamily="18" charset="0"/>
                <a:ea typeface="Verdana" panose="020B0604030504040204" pitchFamily="34" charset="0"/>
                <a:cs typeface="Arial" panose="020B0604020202020204" pitchFamily="34" charset="0"/>
                <a:sym typeface="Georgia" panose="02040502050405020303" pitchFamily="18" charset="0"/>
              </a:rPr>
              <a:t>alue comfort</a:t>
            </a:r>
          </a:p>
        </p:txBody>
      </p:sp>
      <p:sp>
        <p:nvSpPr>
          <p:cNvPr id="11" name="Symbol zastępczy tekstu 2"/>
          <p:cNvSpPr>
            <a:spLocks noGrp="1"/>
          </p:cNvSpPr>
          <p:nvPr>
            <p:custDataLst>
              <p:tags r:id="rId16"/>
            </p:custDataLst>
          </p:nvPr>
        </p:nvSpPr>
        <p:spPr bwMode="gray">
          <a:xfrm>
            <a:off x="7021513" y="3987800"/>
            <a:ext cx="547688" cy="1063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14284" tIns="0" rIns="14284" bIns="0" numCol="1" spcCol="0" anchor="ctr" anchorCtr="0" compatLnSpc="1">
            <a:prstTxWarp prst="textNoShape">
              <a:avLst/>
            </a:prstTxWarp>
            <a:noAutofit/>
          </a:bodyPr>
          <a:lstStyle>
            <a:lvl1pPr marL="342900" indent="-342900" algn="l" rtl="0" eaLnBrk="0" fontAlgn="base" hangingPunct="0">
              <a:spcBef>
                <a:spcPct val="20000"/>
              </a:spcBef>
              <a:spcAft>
                <a:spcPct val="0"/>
              </a:spcAft>
              <a:buClr>
                <a:srgbClr val="18A035"/>
              </a:buClr>
              <a:buFont typeface="Wingdings" pitchFamily="2" charset="2"/>
              <a:buAutoNum type="arabicPeriod"/>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1pPr>
            <a:lvl2pPr marL="265113" indent="192088" algn="l" rtl="0" eaLnBrk="0" fontAlgn="base" hangingPunct="0">
              <a:spcBef>
                <a:spcPct val="20000"/>
              </a:spcBef>
              <a:spcAft>
                <a:spcPct val="0"/>
              </a:spcAft>
              <a:buClr>
                <a:srgbClr val="18A035"/>
              </a:buClr>
              <a:buFont typeface="Wingdings" pitchFamily="2" charset="2"/>
              <a:buChar char="n"/>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2pPr>
            <a:lvl3pPr marL="444500" indent="469900" algn="l" rtl="0" eaLnBrk="0" fontAlgn="base" hangingPunct="0">
              <a:spcBef>
                <a:spcPct val="20000"/>
              </a:spcBef>
              <a:spcAft>
                <a:spcPct val="0"/>
              </a:spcAft>
              <a:buClr>
                <a:srgbClr val="292929"/>
              </a:buClr>
              <a:buFont typeface="Verdana" pitchFamily="34" charset="0"/>
              <a:buChar char="–"/>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3pPr>
            <a:lvl4pPr marL="623888" indent="747713" algn="l" rtl="0" eaLnBrk="0" fontAlgn="base" hangingPunct="0">
              <a:spcBef>
                <a:spcPct val="20000"/>
              </a:spcBef>
              <a:spcAft>
                <a:spcPct val="0"/>
              </a:spcAft>
              <a:buClr>
                <a:srgbClr val="18A035"/>
              </a:buClr>
              <a:buFont typeface="Wingdings" pitchFamily="2" charset="2"/>
              <a:buChar char="n"/>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4pPr>
            <a:lvl5pPr marL="803275" indent="1588" algn="l" rtl="0" eaLnBrk="0" fontAlgn="base" hangingPunct="0">
              <a:spcBef>
                <a:spcPct val="20000"/>
              </a:spcBef>
              <a:spcAft>
                <a:spcPct val="0"/>
              </a:spcAft>
              <a:buClr>
                <a:srgbClr val="18A035"/>
              </a:buClr>
              <a:buFont typeface="Wingdings" pitchFamily="2" charset="2"/>
              <a:buChar char="n"/>
              <a:tabLst>
                <a:tab pos="0" algn="l"/>
                <a:tab pos="266700" algn="l"/>
                <a:tab pos="450850" algn="l"/>
                <a:tab pos="627063" algn="l"/>
                <a:tab pos="804863" algn="l"/>
                <a:tab pos="982663" algn="l"/>
              </a:tabLst>
              <a:defRPr sz="1400" kern="1200">
                <a:solidFill>
                  <a:srgbClr val="333333"/>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None/>
            </a:pPr>
            <a:r>
              <a:rPr lang="pl-PL" sz="700" dirty="0">
                <a:solidFill>
                  <a:schemeClr val="bg1"/>
                </a:solidFill>
                <a:latin typeface="Georgia" panose="02040502050405020303" pitchFamily="18" charset="0"/>
                <a:ea typeface="Verdana" panose="020B0604030504040204" pitchFamily="34" charset="0"/>
                <a:cs typeface="Arial" panose="020B0604020202020204" pitchFamily="34" charset="0"/>
                <a:sym typeface="Georgia" panose="02040502050405020303" pitchFamily="18" charset="0"/>
              </a:rPr>
              <a:t>Control freak</a:t>
            </a:r>
          </a:p>
        </p:txBody>
      </p:sp>
      <p:sp>
        <p:nvSpPr>
          <p:cNvPr id="27" name="Rectangle 26"/>
          <p:cNvSpPr/>
          <p:nvPr/>
        </p:nvSpPr>
        <p:spPr>
          <a:xfrm>
            <a:off x="923502" y="1981635"/>
            <a:ext cx="2515024"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1000" b="1" i="1" dirty="0">
                <a:solidFill>
                  <a:schemeClr val="tx1">
                    <a:lumMod val="75000"/>
                    <a:lumOff val="25000"/>
                  </a:schemeClr>
                </a:solidFill>
                <a:latin typeface="Georgia"/>
              </a:rPr>
              <a:t>Behaviors and  household balance sheet  information</a:t>
            </a:r>
            <a:endParaRPr lang="pl-PL" sz="1000" b="1" i="1" dirty="0">
              <a:solidFill>
                <a:schemeClr val="tx1">
                  <a:lumMod val="75000"/>
                  <a:lumOff val="25000"/>
                </a:schemeClr>
              </a:solidFill>
              <a:latin typeface="Georgia"/>
            </a:endParaRPr>
          </a:p>
        </p:txBody>
      </p:sp>
      <p:sp>
        <p:nvSpPr>
          <p:cNvPr id="124" name="Rectangle 123"/>
          <p:cNvSpPr/>
          <p:nvPr/>
        </p:nvSpPr>
        <p:spPr>
          <a:xfrm>
            <a:off x="8849686" y="1981635"/>
            <a:ext cx="2515024"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1000" b="1" i="1" dirty="0">
                <a:solidFill>
                  <a:schemeClr val="tx1">
                    <a:lumMod val="75000"/>
                    <a:lumOff val="25000"/>
                  </a:schemeClr>
                </a:solidFill>
                <a:latin typeface="Georgia"/>
              </a:rPr>
              <a:t>Insights</a:t>
            </a:r>
            <a:endParaRPr lang="pl-PL" sz="1000" b="1" i="1" dirty="0">
              <a:solidFill>
                <a:schemeClr val="tx1">
                  <a:lumMod val="75000"/>
                  <a:lumOff val="25000"/>
                </a:schemeClr>
              </a:solidFill>
              <a:latin typeface="Georgia"/>
            </a:endParaRPr>
          </a:p>
        </p:txBody>
      </p:sp>
      <p:sp>
        <p:nvSpPr>
          <p:cNvPr id="3" name="Title 2"/>
          <p:cNvSpPr>
            <a:spLocks noGrp="1"/>
          </p:cNvSpPr>
          <p:nvPr>
            <p:ph type="title"/>
          </p:nvPr>
        </p:nvSpPr>
        <p:spPr/>
        <p:txBody>
          <a:bodyPr/>
          <a:lstStyle/>
          <a:p>
            <a:r>
              <a:rPr lang="en-US" dirty="0" smtClean="0"/>
              <a:t>The result will be well-defined, actionable behavioral segments</a:t>
            </a:r>
            <a:endParaRPr lang="en-US" dirty="0"/>
          </a:p>
        </p:txBody>
      </p:sp>
      <p:sp>
        <p:nvSpPr>
          <p:cNvPr id="19" name="Slide Number Placeholder 18"/>
          <p:cNvSpPr>
            <a:spLocks noGrp="1"/>
          </p:cNvSpPr>
          <p:nvPr>
            <p:ph type="sldNum" sz="quarter" idx="4"/>
          </p:nvPr>
        </p:nvSpPr>
        <p:spPr/>
        <p:txBody>
          <a:bodyPr/>
          <a:lstStyle/>
          <a:p>
            <a:fld id="{9EBD5762-3BDC-484D-9503-7EA6D5A9A8CE}" type="slidenum">
              <a:rPr lang="pl-PL" smtClean="0"/>
              <a:pPr/>
              <a:t>3</a:t>
            </a:fld>
            <a:endParaRPr lang="pl-PL" dirty="0"/>
          </a:p>
        </p:txBody>
      </p:sp>
      <p:grpSp>
        <p:nvGrpSpPr>
          <p:cNvPr id="211" name="Group 210"/>
          <p:cNvGrpSpPr/>
          <p:nvPr/>
        </p:nvGrpSpPr>
        <p:grpSpPr>
          <a:xfrm>
            <a:off x="8400903" y="4000088"/>
            <a:ext cx="200842" cy="627005"/>
            <a:chOff x="6363806" y="4606109"/>
            <a:chExt cx="200894" cy="627168"/>
          </a:xfrm>
        </p:grpSpPr>
        <p:sp>
          <p:nvSpPr>
            <p:cNvPr id="212" name="Freeform 98"/>
            <p:cNvSpPr>
              <a:spLocks noEditPoints="1"/>
            </p:cNvSpPr>
            <p:nvPr/>
          </p:nvSpPr>
          <p:spPr bwMode="auto">
            <a:xfrm>
              <a:off x="6363806" y="4606109"/>
              <a:ext cx="200894" cy="627168"/>
            </a:xfrm>
            <a:custGeom>
              <a:avLst/>
              <a:gdLst>
                <a:gd name="T0" fmla="*/ 172 w 320"/>
                <a:gd name="T1" fmla="*/ 760 h 999"/>
                <a:gd name="T2" fmla="*/ 262 w 320"/>
                <a:gd name="T3" fmla="*/ 866 h 999"/>
                <a:gd name="T4" fmla="*/ 297 w 320"/>
                <a:gd name="T5" fmla="*/ 203 h 999"/>
                <a:gd name="T6" fmla="*/ 234 w 320"/>
                <a:gd name="T7" fmla="*/ 40 h 999"/>
                <a:gd name="T8" fmla="*/ 233 w 320"/>
                <a:gd name="T9" fmla="*/ 29 h 999"/>
                <a:gd name="T10" fmla="*/ 229 w 320"/>
                <a:gd name="T11" fmla="*/ 26 h 999"/>
                <a:gd name="T12" fmla="*/ 228 w 320"/>
                <a:gd name="T13" fmla="*/ 23 h 999"/>
                <a:gd name="T14" fmla="*/ 228 w 320"/>
                <a:gd name="T15" fmla="*/ 21 h 999"/>
                <a:gd name="T16" fmla="*/ 226 w 320"/>
                <a:gd name="T17" fmla="*/ 20 h 999"/>
                <a:gd name="T18" fmla="*/ 223 w 320"/>
                <a:gd name="T19" fmla="*/ 20 h 999"/>
                <a:gd name="T20" fmla="*/ 223 w 320"/>
                <a:gd name="T21" fmla="*/ 17 h 999"/>
                <a:gd name="T22" fmla="*/ 222 w 320"/>
                <a:gd name="T23" fmla="*/ 17 h 999"/>
                <a:gd name="T24" fmla="*/ 220 w 320"/>
                <a:gd name="T25" fmla="*/ 17 h 999"/>
                <a:gd name="T26" fmla="*/ 219 w 320"/>
                <a:gd name="T27" fmla="*/ 15 h 999"/>
                <a:gd name="T28" fmla="*/ 219 w 320"/>
                <a:gd name="T29" fmla="*/ 12 h 999"/>
                <a:gd name="T30" fmla="*/ 217 w 320"/>
                <a:gd name="T31" fmla="*/ 14 h 999"/>
                <a:gd name="T32" fmla="*/ 216 w 320"/>
                <a:gd name="T33" fmla="*/ 14 h 999"/>
                <a:gd name="T34" fmla="*/ 214 w 320"/>
                <a:gd name="T35" fmla="*/ 11 h 999"/>
                <a:gd name="T36" fmla="*/ 213 w 320"/>
                <a:gd name="T37" fmla="*/ 12 h 999"/>
                <a:gd name="T38" fmla="*/ 211 w 320"/>
                <a:gd name="T39" fmla="*/ 12 h 999"/>
                <a:gd name="T40" fmla="*/ 209 w 320"/>
                <a:gd name="T41" fmla="*/ 9 h 999"/>
                <a:gd name="T42" fmla="*/ 208 w 320"/>
                <a:gd name="T43" fmla="*/ 11 h 999"/>
                <a:gd name="T44" fmla="*/ 208 w 320"/>
                <a:gd name="T45" fmla="*/ 8 h 999"/>
                <a:gd name="T46" fmla="*/ 205 w 320"/>
                <a:gd name="T47" fmla="*/ 9 h 999"/>
                <a:gd name="T48" fmla="*/ 203 w 320"/>
                <a:gd name="T49" fmla="*/ 6 h 999"/>
                <a:gd name="T50" fmla="*/ 202 w 320"/>
                <a:gd name="T51" fmla="*/ 6 h 999"/>
                <a:gd name="T52" fmla="*/ 200 w 320"/>
                <a:gd name="T53" fmla="*/ 5 h 999"/>
                <a:gd name="T54" fmla="*/ 199 w 320"/>
                <a:gd name="T55" fmla="*/ 6 h 999"/>
                <a:gd name="T56" fmla="*/ 197 w 320"/>
                <a:gd name="T57" fmla="*/ 5 h 999"/>
                <a:gd name="T58" fmla="*/ 194 w 320"/>
                <a:gd name="T59" fmla="*/ 1 h 999"/>
                <a:gd name="T60" fmla="*/ 191 w 320"/>
                <a:gd name="T61" fmla="*/ 3 h 999"/>
                <a:gd name="T62" fmla="*/ 188 w 320"/>
                <a:gd name="T63" fmla="*/ 3 h 999"/>
                <a:gd name="T64" fmla="*/ 185 w 320"/>
                <a:gd name="T65" fmla="*/ 3 h 999"/>
                <a:gd name="T66" fmla="*/ 183 w 320"/>
                <a:gd name="T67" fmla="*/ 5 h 999"/>
                <a:gd name="T68" fmla="*/ 180 w 320"/>
                <a:gd name="T69" fmla="*/ 5 h 999"/>
                <a:gd name="T70" fmla="*/ 179 w 320"/>
                <a:gd name="T71" fmla="*/ 3 h 999"/>
                <a:gd name="T72" fmla="*/ 174 w 320"/>
                <a:gd name="T73" fmla="*/ 5 h 999"/>
                <a:gd name="T74" fmla="*/ 171 w 320"/>
                <a:gd name="T75" fmla="*/ 6 h 999"/>
                <a:gd name="T76" fmla="*/ 168 w 320"/>
                <a:gd name="T77" fmla="*/ 8 h 999"/>
                <a:gd name="T78" fmla="*/ 165 w 320"/>
                <a:gd name="T79" fmla="*/ 12 h 999"/>
                <a:gd name="T80" fmla="*/ 163 w 320"/>
                <a:gd name="T81" fmla="*/ 12 h 999"/>
                <a:gd name="T82" fmla="*/ 160 w 320"/>
                <a:gd name="T83" fmla="*/ 15 h 999"/>
                <a:gd name="T84" fmla="*/ 148 w 320"/>
                <a:gd name="T85" fmla="*/ 29 h 999"/>
                <a:gd name="T86" fmla="*/ 146 w 320"/>
                <a:gd name="T87" fmla="*/ 32 h 999"/>
                <a:gd name="T88" fmla="*/ 145 w 320"/>
                <a:gd name="T89" fmla="*/ 34 h 999"/>
                <a:gd name="T90" fmla="*/ 142 w 320"/>
                <a:gd name="T91" fmla="*/ 35 h 999"/>
                <a:gd name="T92" fmla="*/ 140 w 320"/>
                <a:gd name="T93" fmla="*/ 40 h 999"/>
                <a:gd name="T94" fmla="*/ 139 w 320"/>
                <a:gd name="T95" fmla="*/ 48 h 999"/>
                <a:gd name="T96" fmla="*/ 58 w 320"/>
                <a:gd name="T97" fmla="*/ 482 h 999"/>
                <a:gd name="T98" fmla="*/ 4 w 320"/>
                <a:gd name="T99" fmla="*/ 903 h 999"/>
                <a:gd name="T100" fmla="*/ 219 w 320"/>
                <a:gd name="T101" fmla="*/ 15 h 999"/>
                <a:gd name="T102" fmla="*/ 217 w 320"/>
                <a:gd name="T103" fmla="*/ 15 h 999"/>
                <a:gd name="T104" fmla="*/ 214 w 320"/>
                <a:gd name="T105" fmla="*/ 14 h 999"/>
                <a:gd name="T106" fmla="*/ 213 w 320"/>
                <a:gd name="T107" fmla="*/ 14 h 999"/>
                <a:gd name="T108" fmla="*/ 209 w 320"/>
                <a:gd name="T109" fmla="*/ 11 h 999"/>
                <a:gd name="T110" fmla="*/ 192 w 320"/>
                <a:gd name="T111" fmla="*/ 5 h 999"/>
                <a:gd name="T112" fmla="*/ 186 w 320"/>
                <a:gd name="T113" fmla="*/ 5 h 999"/>
                <a:gd name="T114" fmla="*/ 183 w 320"/>
                <a:gd name="T115" fmla="*/ 5 h 999"/>
                <a:gd name="T116" fmla="*/ 180 w 320"/>
                <a:gd name="T117" fmla="*/ 3 h 999"/>
                <a:gd name="T118" fmla="*/ 172 w 320"/>
                <a:gd name="T119" fmla="*/ 6 h 999"/>
                <a:gd name="T120" fmla="*/ 169 w 320"/>
                <a:gd name="T121" fmla="*/ 8 h 999"/>
                <a:gd name="T122" fmla="*/ 166 w 320"/>
                <a:gd name="T123" fmla="*/ 11 h 999"/>
                <a:gd name="T124" fmla="*/ 216 w 320"/>
                <a:gd name="T125" fmla="*/ 11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0" h="999">
                  <a:moveTo>
                    <a:pt x="4" y="965"/>
                  </a:moveTo>
                  <a:lnTo>
                    <a:pt x="4" y="965"/>
                  </a:lnTo>
                  <a:lnTo>
                    <a:pt x="6" y="971"/>
                  </a:lnTo>
                  <a:lnTo>
                    <a:pt x="9" y="976"/>
                  </a:lnTo>
                  <a:lnTo>
                    <a:pt x="12" y="982"/>
                  </a:lnTo>
                  <a:lnTo>
                    <a:pt x="18" y="988"/>
                  </a:lnTo>
                  <a:lnTo>
                    <a:pt x="23" y="993"/>
                  </a:lnTo>
                  <a:lnTo>
                    <a:pt x="29" y="996"/>
                  </a:lnTo>
                  <a:lnTo>
                    <a:pt x="37" y="997"/>
                  </a:lnTo>
                  <a:lnTo>
                    <a:pt x="41" y="999"/>
                  </a:lnTo>
                  <a:lnTo>
                    <a:pt x="41" y="999"/>
                  </a:lnTo>
                  <a:lnTo>
                    <a:pt x="44" y="999"/>
                  </a:lnTo>
                  <a:lnTo>
                    <a:pt x="44" y="999"/>
                  </a:lnTo>
                  <a:lnTo>
                    <a:pt x="49" y="997"/>
                  </a:lnTo>
                  <a:lnTo>
                    <a:pt x="52" y="996"/>
                  </a:lnTo>
                  <a:lnTo>
                    <a:pt x="58" y="991"/>
                  </a:lnTo>
                  <a:lnTo>
                    <a:pt x="61" y="985"/>
                  </a:lnTo>
                  <a:lnTo>
                    <a:pt x="63" y="977"/>
                  </a:lnTo>
                  <a:lnTo>
                    <a:pt x="63" y="968"/>
                  </a:lnTo>
                  <a:lnTo>
                    <a:pt x="61" y="960"/>
                  </a:lnTo>
                  <a:lnTo>
                    <a:pt x="60" y="948"/>
                  </a:lnTo>
                  <a:lnTo>
                    <a:pt x="60" y="948"/>
                  </a:lnTo>
                  <a:lnTo>
                    <a:pt x="58" y="945"/>
                  </a:lnTo>
                  <a:lnTo>
                    <a:pt x="57" y="937"/>
                  </a:lnTo>
                  <a:lnTo>
                    <a:pt x="57" y="937"/>
                  </a:lnTo>
                  <a:lnTo>
                    <a:pt x="58" y="937"/>
                  </a:lnTo>
                  <a:lnTo>
                    <a:pt x="63" y="936"/>
                  </a:lnTo>
                  <a:lnTo>
                    <a:pt x="63" y="936"/>
                  </a:lnTo>
                  <a:lnTo>
                    <a:pt x="75" y="936"/>
                  </a:lnTo>
                  <a:lnTo>
                    <a:pt x="75" y="936"/>
                  </a:lnTo>
                  <a:lnTo>
                    <a:pt x="75" y="926"/>
                  </a:lnTo>
                  <a:lnTo>
                    <a:pt x="75" y="926"/>
                  </a:lnTo>
                  <a:lnTo>
                    <a:pt x="85" y="903"/>
                  </a:lnTo>
                  <a:lnTo>
                    <a:pt x="91" y="885"/>
                  </a:lnTo>
                  <a:lnTo>
                    <a:pt x="97" y="866"/>
                  </a:lnTo>
                  <a:lnTo>
                    <a:pt x="97" y="866"/>
                  </a:lnTo>
                  <a:lnTo>
                    <a:pt x="114" y="803"/>
                  </a:lnTo>
                  <a:lnTo>
                    <a:pt x="126" y="752"/>
                  </a:lnTo>
                  <a:lnTo>
                    <a:pt x="126" y="752"/>
                  </a:lnTo>
                  <a:lnTo>
                    <a:pt x="129" y="744"/>
                  </a:lnTo>
                  <a:lnTo>
                    <a:pt x="129" y="740"/>
                  </a:lnTo>
                  <a:lnTo>
                    <a:pt x="132" y="735"/>
                  </a:lnTo>
                  <a:lnTo>
                    <a:pt x="132" y="735"/>
                  </a:lnTo>
                  <a:lnTo>
                    <a:pt x="135" y="729"/>
                  </a:lnTo>
                  <a:lnTo>
                    <a:pt x="135" y="724"/>
                  </a:lnTo>
                  <a:lnTo>
                    <a:pt x="134" y="721"/>
                  </a:lnTo>
                  <a:lnTo>
                    <a:pt x="134" y="721"/>
                  </a:lnTo>
                  <a:lnTo>
                    <a:pt x="137" y="707"/>
                  </a:lnTo>
                  <a:lnTo>
                    <a:pt x="143" y="690"/>
                  </a:lnTo>
                  <a:lnTo>
                    <a:pt x="157" y="653"/>
                  </a:lnTo>
                  <a:lnTo>
                    <a:pt x="176" y="610"/>
                  </a:lnTo>
                  <a:lnTo>
                    <a:pt x="176" y="610"/>
                  </a:lnTo>
                  <a:lnTo>
                    <a:pt x="176" y="640"/>
                  </a:lnTo>
                  <a:lnTo>
                    <a:pt x="174" y="661"/>
                  </a:lnTo>
                  <a:lnTo>
                    <a:pt x="172" y="680"/>
                  </a:lnTo>
                  <a:lnTo>
                    <a:pt x="172" y="680"/>
                  </a:lnTo>
                  <a:lnTo>
                    <a:pt x="171" y="690"/>
                  </a:lnTo>
                  <a:lnTo>
                    <a:pt x="171" y="700"/>
                  </a:lnTo>
                  <a:lnTo>
                    <a:pt x="174" y="723"/>
                  </a:lnTo>
                  <a:lnTo>
                    <a:pt x="174" y="723"/>
                  </a:lnTo>
                  <a:lnTo>
                    <a:pt x="174" y="740"/>
                  </a:lnTo>
                  <a:lnTo>
                    <a:pt x="172" y="760"/>
                  </a:lnTo>
                  <a:lnTo>
                    <a:pt x="171" y="789"/>
                  </a:lnTo>
                  <a:lnTo>
                    <a:pt x="171" y="789"/>
                  </a:lnTo>
                  <a:lnTo>
                    <a:pt x="172" y="801"/>
                  </a:lnTo>
                  <a:lnTo>
                    <a:pt x="174" y="808"/>
                  </a:lnTo>
                  <a:lnTo>
                    <a:pt x="176" y="814"/>
                  </a:lnTo>
                  <a:lnTo>
                    <a:pt x="176" y="814"/>
                  </a:lnTo>
                  <a:lnTo>
                    <a:pt x="179" y="818"/>
                  </a:lnTo>
                  <a:lnTo>
                    <a:pt x="176" y="822"/>
                  </a:lnTo>
                  <a:lnTo>
                    <a:pt x="176" y="822"/>
                  </a:lnTo>
                  <a:lnTo>
                    <a:pt x="176" y="826"/>
                  </a:lnTo>
                  <a:lnTo>
                    <a:pt x="176" y="831"/>
                  </a:lnTo>
                  <a:lnTo>
                    <a:pt x="179" y="840"/>
                  </a:lnTo>
                  <a:lnTo>
                    <a:pt x="179" y="840"/>
                  </a:lnTo>
                  <a:lnTo>
                    <a:pt x="179" y="843"/>
                  </a:lnTo>
                  <a:lnTo>
                    <a:pt x="177" y="846"/>
                  </a:lnTo>
                  <a:lnTo>
                    <a:pt x="174" y="851"/>
                  </a:lnTo>
                  <a:lnTo>
                    <a:pt x="174" y="851"/>
                  </a:lnTo>
                  <a:lnTo>
                    <a:pt x="172" y="852"/>
                  </a:lnTo>
                  <a:lnTo>
                    <a:pt x="172" y="855"/>
                  </a:lnTo>
                  <a:lnTo>
                    <a:pt x="176" y="860"/>
                  </a:lnTo>
                  <a:lnTo>
                    <a:pt x="176" y="860"/>
                  </a:lnTo>
                  <a:lnTo>
                    <a:pt x="177" y="865"/>
                  </a:lnTo>
                  <a:lnTo>
                    <a:pt x="177" y="871"/>
                  </a:lnTo>
                  <a:lnTo>
                    <a:pt x="177" y="877"/>
                  </a:lnTo>
                  <a:lnTo>
                    <a:pt x="191" y="879"/>
                  </a:lnTo>
                  <a:lnTo>
                    <a:pt x="188" y="885"/>
                  </a:lnTo>
                  <a:lnTo>
                    <a:pt x="185" y="885"/>
                  </a:lnTo>
                  <a:lnTo>
                    <a:pt x="185" y="885"/>
                  </a:lnTo>
                  <a:lnTo>
                    <a:pt x="182" y="889"/>
                  </a:lnTo>
                  <a:lnTo>
                    <a:pt x="179" y="896"/>
                  </a:lnTo>
                  <a:lnTo>
                    <a:pt x="177" y="903"/>
                  </a:lnTo>
                  <a:lnTo>
                    <a:pt x="176" y="911"/>
                  </a:lnTo>
                  <a:lnTo>
                    <a:pt x="176" y="911"/>
                  </a:lnTo>
                  <a:lnTo>
                    <a:pt x="177" y="914"/>
                  </a:lnTo>
                  <a:lnTo>
                    <a:pt x="179" y="916"/>
                  </a:lnTo>
                  <a:lnTo>
                    <a:pt x="188" y="920"/>
                  </a:lnTo>
                  <a:lnTo>
                    <a:pt x="202" y="923"/>
                  </a:lnTo>
                  <a:lnTo>
                    <a:pt x="203" y="920"/>
                  </a:lnTo>
                  <a:lnTo>
                    <a:pt x="203" y="920"/>
                  </a:lnTo>
                  <a:lnTo>
                    <a:pt x="219" y="929"/>
                  </a:lnTo>
                  <a:lnTo>
                    <a:pt x="242" y="943"/>
                  </a:lnTo>
                  <a:lnTo>
                    <a:pt x="242" y="943"/>
                  </a:lnTo>
                  <a:lnTo>
                    <a:pt x="246" y="945"/>
                  </a:lnTo>
                  <a:lnTo>
                    <a:pt x="253" y="945"/>
                  </a:lnTo>
                  <a:lnTo>
                    <a:pt x="266" y="943"/>
                  </a:lnTo>
                  <a:lnTo>
                    <a:pt x="274" y="942"/>
                  </a:lnTo>
                  <a:lnTo>
                    <a:pt x="280" y="939"/>
                  </a:lnTo>
                  <a:lnTo>
                    <a:pt x="285" y="936"/>
                  </a:lnTo>
                  <a:lnTo>
                    <a:pt x="287" y="931"/>
                  </a:lnTo>
                  <a:lnTo>
                    <a:pt x="287" y="931"/>
                  </a:lnTo>
                  <a:lnTo>
                    <a:pt x="287" y="925"/>
                  </a:lnTo>
                  <a:lnTo>
                    <a:pt x="282" y="919"/>
                  </a:lnTo>
                  <a:lnTo>
                    <a:pt x="273" y="908"/>
                  </a:lnTo>
                  <a:lnTo>
                    <a:pt x="254" y="891"/>
                  </a:lnTo>
                  <a:lnTo>
                    <a:pt x="254" y="891"/>
                  </a:lnTo>
                  <a:lnTo>
                    <a:pt x="253" y="888"/>
                  </a:lnTo>
                  <a:lnTo>
                    <a:pt x="253" y="885"/>
                  </a:lnTo>
                  <a:lnTo>
                    <a:pt x="254" y="877"/>
                  </a:lnTo>
                  <a:lnTo>
                    <a:pt x="254" y="877"/>
                  </a:lnTo>
                  <a:lnTo>
                    <a:pt x="256" y="874"/>
                  </a:lnTo>
                  <a:lnTo>
                    <a:pt x="259" y="869"/>
                  </a:lnTo>
                  <a:lnTo>
                    <a:pt x="262" y="866"/>
                  </a:lnTo>
                  <a:lnTo>
                    <a:pt x="265" y="860"/>
                  </a:lnTo>
                  <a:lnTo>
                    <a:pt x="265" y="860"/>
                  </a:lnTo>
                  <a:lnTo>
                    <a:pt x="266" y="855"/>
                  </a:lnTo>
                  <a:lnTo>
                    <a:pt x="265" y="851"/>
                  </a:lnTo>
                  <a:lnTo>
                    <a:pt x="259" y="840"/>
                  </a:lnTo>
                  <a:lnTo>
                    <a:pt x="259" y="840"/>
                  </a:lnTo>
                  <a:lnTo>
                    <a:pt x="257" y="834"/>
                  </a:lnTo>
                  <a:lnTo>
                    <a:pt x="259" y="826"/>
                  </a:lnTo>
                  <a:lnTo>
                    <a:pt x="263" y="814"/>
                  </a:lnTo>
                  <a:lnTo>
                    <a:pt x="263" y="814"/>
                  </a:lnTo>
                  <a:lnTo>
                    <a:pt x="265" y="809"/>
                  </a:lnTo>
                  <a:lnTo>
                    <a:pt x="263" y="806"/>
                  </a:lnTo>
                  <a:lnTo>
                    <a:pt x="263" y="803"/>
                  </a:lnTo>
                  <a:lnTo>
                    <a:pt x="262" y="800"/>
                  </a:lnTo>
                  <a:lnTo>
                    <a:pt x="262" y="800"/>
                  </a:lnTo>
                  <a:lnTo>
                    <a:pt x="273" y="732"/>
                  </a:lnTo>
                  <a:lnTo>
                    <a:pt x="280" y="678"/>
                  </a:lnTo>
                  <a:lnTo>
                    <a:pt x="285" y="637"/>
                  </a:lnTo>
                  <a:lnTo>
                    <a:pt x="285" y="637"/>
                  </a:lnTo>
                  <a:lnTo>
                    <a:pt x="293" y="533"/>
                  </a:lnTo>
                  <a:lnTo>
                    <a:pt x="293" y="533"/>
                  </a:lnTo>
                  <a:lnTo>
                    <a:pt x="300" y="535"/>
                  </a:lnTo>
                  <a:lnTo>
                    <a:pt x="305" y="533"/>
                  </a:lnTo>
                  <a:lnTo>
                    <a:pt x="310" y="530"/>
                  </a:lnTo>
                  <a:lnTo>
                    <a:pt x="313" y="526"/>
                  </a:lnTo>
                  <a:lnTo>
                    <a:pt x="316" y="519"/>
                  </a:lnTo>
                  <a:lnTo>
                    <a:pt x="317" y="512"/>
                  </a:lnTo>
                  <a:lnTo>
                    <a:pt x="319" y="496"/>
                  </a:lnTo>
                  <a:lnTo>
                    <a:pt x="319" y="478"/>
                  </a:lnTo>
                  <a:lnTo>
                    <a:pt x="317" y="461"/>
                  </a:lnTo>
                  <a:lnTo>
                    <a:pt x="317" y="448"/>
                  </a:lnTo>
                  <a:lnTo>
                    <a:pt x="319" y="441"/>
                  </a:lnTo>
                  <a:lnTo>
                    <a:pt x="319" y="441"/>
                  </a:lnTo>
                  <a:lnTo>
                    <a:pt x="320" y="435"/>
                  </a:lnTo>
                  <a:lnTo>
                    <a:pt x="319" y="430"/>
                  </a:lnTo>
                  <a:lnTo>
                    <a:pt x="319" y="428"/>
                  </a:lnTo>
                  <a:lnTo>
                    <a:pt x="317" y="425"/>
                  </a:lnTo>
                  <a:lnTo>
                    <a:pt x="317" y="425"/>
                  </a:lnTo>
                  <a:lnTo>
                    <a:pt x="317" y="419"/>
                  </a:lnTo>
                  <a:lnTo>
                    <a:pt x="317" y="415"/>
                  </a:lnTo>
                  <a:lnTo>
                    <a:pt x="317" y="415"/>
                  </a:lnTo>
                  <a:lnTo>
                    <a:pt x="317" y="408"/>
                  </a:lnTo>
                  <a:lnTo>
                    <a:pt x="316" y="402"/>
                  </a:lnTo>
                  <a:lnTo>
                    <a:pt x="316" y="402"/>
                  </a:lnTo>
                  <a:lnTo>
                    <a:pt x="316" y="398"/>
                  </a:lnTo>
                  <a:lnTo>
                    <a:pt x="316" y="395"/>
                  </a:lnTo>
                  <a:lnTo>
                    <a:pt x="319" y="388"/>
                  </a:lnTo>
                  <a:lnTo>
                    <a:pt x="319" y="388"/>
                  </a:lnTo>
                  <a:lnTo>
                    <a:pt x="317" y="381"/>
                  </a:lnTo>
                  <a:lnTo>
                    <a:pt x="316" y="368"/>
                  </a:lnTo>
                  <a:lnTo>
                    <a:pt x="316" y="368"/>
                  </a:lnTo>
                  <a:lnTo>
                    <a:pt x="316" y="356"/>
                  </a:lnTo>
                  <a:lnTo>
                    <a:pt x="316" y="356"/>
                  </a:lnTo>
                  <a:lnTo>
                    <a:pt x="314" y="331"/>
                  </a:lnTo>
                  <a:lnTo>
                    <a:pt x="314" y="331"/>
                  </a:lnTo>
                  <a:lnTo>
                    <a:pt x="307" y="293"/>
                  </a:lnTo>
                  <a:lnTo>
                    <a:pt x="302" y="260"/>
                  </a:lnTo>
                  <a:lnTo>
                    <a:pt x="300" y="243"/>
                  </a:lnTo>
                  <a:lnTo>
                    <a:pt x="299" y="226"/>
                  </a:lnTo>
                  <a:lnTo>
                    <a:pt x="299" y="226"/>
                  </a:lnTo>
                  <a:lnTo>
                    <a:pt x="297" y="214"/>
                  </a:lnTo>
                  <a:lnTo>
                    <a:pt x="297" y="203"/>
                  </a:lnTo>
                  <a:lnTo>
                    <a:pt x="294" y="196"/>
                  </a:lnTo>
                  <a:lnTo>
                    <a:pt x="291" y="190"/>
                  </a:lnTo>
                  <a:lnTo>
                    <a:pt x="290" y="186"/>
                  </a:lnTo>
                  <a:lnTo>
                    <a:pt x="287" y="183"/>
                  </a:lnTo>
                  <a:lnTo>
                    <a:pt x="279" y="180"/>
                  </a:lnTo>
                  <a:lnTo>
                    <a:pt x="279" y="180"/>
                  </a:lnTo>
                  <a:lnTo>
                    <a:pt x="214" y="146"/>
                  </a:lnTo>
                  <a:lnTo>
                    <a:pt x="216" y="129"/>
                  </a:lnTo>
                  <a:lnTo>
                    <a:pt x="216" y="129"/>
                  </a:lnTo>
                  <a:lnTo>
                    <a:pt x="219" y="126"/>
                  </a:lnTo>
                  <a:lnTo>
                    <a:pt x="223" y="122"/>
                  </a:lnTo>
                  <a:lnTo>
                    <a:pt x="228" y="109"/>
                  </a:lnTo>
                  <a:lnTo>
                    <a:pt x="231" y="99"/>
                  </a:lnTo>
                  <a:lnTo>
                    <a:pt x="233" y="92"/>
                  </a:lnTo>
                  <a:lnTo>
                    <a:pt x="233" y="92"/>
                  </a:lnTo>
                  <a:lnTo>
                    <a:pt x="236" y="92"/>
                  </a:lnTo>
                  <a:lnTo>
                    <a:pt x="237" y="89"/>
                  </a:lnTo>
                  <a:lnTo>
                    <a:pt x="240" y="85"/>
                  </a:lnTo>
                  <a:lnTo>
                    <a:pt x="240" y="79"/>
                  </a:lnTo>
                  <a:lnTo>
                    <a:pt x="242" y="72"/>
                  </a:lnTo>
                  <a:lnTo>
                    <a:pt x="242" y="72"/>
                  </a:lnTo>
                  <a:lnTo>
                    <a:pt x="240" y="69"/>
                  </a:lnTo>
                  <a:lnTo>
                    <a:pt x="240" y="69"/>
                  </a:lnTo>
                  <a:lnTo>
                    <a:pt x="239" y="69"/>
                  </a:lnTo>
                  <a:lnTo>
                    <a:pt x="239" y="58"/>
                  </a:lnTo>
                  <a:lnTo>
                    <a:pt x="239" y="58"/>
                  </a:lnTo>
                  <a:lnTo>
                    <a:pt x="237" y="52"/>
                  </a:lnTo>
                  <a:lnTo>
                    <a:pt x="236" y="46"/>
                  </a:lnTo>
                  <a:lnTo>
                    <a:pt x="237" y="43"/>
                  </a:lnTo>
                  <a:lnTo>
                    <a:pt x="236" y="45"/>
                  </a:lnTo>
                  <a:lnTo>
                    <a:pt x="236" y="45"/>
                  </a:lnTo>
                  <a:lnTo>
                    <a:pt x="236" y="45"/>
                  </a:lnTo>
                  <a:lnTo>
                    <a:pt x="237" y="43"/>
                  </a:lnTo>
                  <a:lnTo>
                    <a:pt x="236" y="45"/>
                  </a:lnTo>
                  <a:lnTo>
                    <a:pt x="236" y="45"/>
                  </a:lnTo>
                  <a:lnTo>
                    <a:pt x="236" y="45"/>
                  </a:lnTo>
                  <a:lnTo>
                    <a:pt x="236" y="42"/>
                  </a:lnTo>
                  <a:lnTo>
                    <a:pt x="236" y="43"/>
                  </a:lnTo>
                  <a:lnTo>
                    <a:pt x="236" y="42"/>
                  </a:lnTo>
                  <a:lnTo>
                    <a:pt x="236" y="43"/>
                  </a:lnTo>
                  <a:lnTo>
                    <a:pt x="236" y="43"/>
                  </a:lnTo>
                  <a:lnTo>
                    <a:pt x="236" y="43"/>
                  </a:lnTo>
                  <a:lnTo>
                    <a:pt x="236" y="40"/>
                  </a:lnTo>
                  <a:lnTo>
                    <a:pt x="236" y="43"/>
                  </a:lnTo>
                  <a:lnTo>
                    <a:pt x="236" y="43"/>
                  </a:lnTo>
                  <a:lnTo>
                    <a:pt x="234" y="42"/>
                  </a:lnTo>
                  <a:lnTo>
                    <a:pt x="236" y="40"/>
                  </a:lnTo>
                  <a:lnTo>
                    <a:pt x="234" y="42"/>
                  </a:lnTo>
                  <a:lnTo>
                    <a:pt x="234" y="42"/>
                  </a:lnTo>
                  <a:lnTo>
                    <a:pt x="234" y="42"/>
                  </a:lnTo>
                  <a:lnTo>
                    <a:pt x="236" y="38"/>
                  </a:lnTo>
                  <a:lnTo>
                    <a:pt x="234" y="40"/>
                  </a:lnTo>
                  <a:lnTo>
                    <a:pt x="234" y="40"/>
                  </a:lnTo>
                  <a:lnTo>
                    <a:pt x="234" y="40"/>
                  </a:lnTo>
                  <a:lnTo>
                    <a:pt x="236" y="38"/>
                  </a:lnTo>
                  <a:lnTo>
                    <a:pt x="234" y="40"/>
                  </a:lnTo>
                  <a:lnTo>
                    <a:pt x="236" y="38"/>
                  </a:lnTo>
                  <a:lnTo>
                    <a:pt x="234" y="38"/>
                  </a:lnTo>
                  <a:lnTo>
                    <a:pt x="236" y="38"/>
                  </a:lnTo>
                  <a:lnTo>
                    <a:pt x="234" y="40"/>
                  </a:lnTo>
                  <a:lnTo>
                    <a:pt x="234" y="40"/>
                  </a:lnTo>
                  <a:lnTo>
                    <a:pt x="234" y="40"/>
                  </a:lnTo>
                  <a:lnTo>
                    <a:pt x="234" y="38"/>
                  </a:lnTo>
                  <a:lnTo>
                    <a:pt x="234" y="38"/>
                  </a:lnTo>
                  <a:lnTo>
                    <a:pt x="234" y="37"/>
                  </a:lnTo>
                  <a:lnTo>
                    <a:pt x="234" y="37"/>
                  </a:lnTo>
                  <a:lnTo>
                    <a:pt x="234" y="37"/>
                  </a:lnTo>
                  <a:lnTo>
                    <a:pt x="234" y="38"/>
                  </a:lnTo>
                  <a:lnTo>
                    <a:pt x="234" y="38"/>
                  </a:lnTo>
                  <a:lnTo>
                    <a:pt x="234" y="38"/>
                  </a:lnTo>
                  <a:lnTo>
                    <a:pt x="234" y="35"/>
                  </a:lnTo>
                  <a:lnTo>
                    <a:pt x="234" y="37"/>
                  </a:lnTo>
                  <a:lnTo>
                    <a:pt x="234" y="35"/>
                  </a:lnTo>
                  <a:lnTo>
                    <a:pt x="234" y="37"/>
                  </a:lnTo>
                  <a:lnTo>
                    <a:pt x="234" y="37"/>
                  </a:lnTo>
                  <a:lnTo>
                    <a:pt x="234" y="37"/>
                  </a:lnTo>
                  <a:lnTo>
                    <a:pt x="233" y="38"/>
                  </a:lnTo>
                  <a:lnTo>
                    <a:pt x="233" y="38"/>
                  </a:lnTo>
                  <a:lnTo>
                    <a:pt x="233" y="38"/>
                  </a:lnTo>
                  <a:lnTo>
                    <a:pt x="233" y="37"/>
                  </a:lnTo>
                  <a:lnTo>
                    <a:pt x="233" y="38"/>
                  </a:lnTo>
                  <a:lnTo>
                    <a:pt x="234" y="34"/>
                  </a:lnTo>
                  <a:lnTo>
                    <a:pt x="233" y="37"/>
                  </a:lnTo>
                  <a:lnTo>
                    <a:pt x="234" y="34"/>
                  </a:lnTo>
                  <a:lnTo>
                    <a:pt x="233" y="35"/>
                  </a:lnTo>
                  <a:lnTo>
                    <a:pt x="234" y="34"/>
                  </a:lnTo>
                  <a:lnTo>
                    <a:pt x="233" y="35"/>
                  </a:lnTo>
                  <a:lnTo>
                    <a:pt x="233" y="35"/>
                  </a:lnTo>
                  <a:lnTo>
                    <a:pt x="233" y="35"/>
                  </a:lnTo>
                  <a:lnTo>
                    <a:pt x="233" y="35"/>
                  </a:lnTo>
                  <a:lnTo>
                    <a:pt x="234" y="34"/>
                  </a:lnTo>
                  <a:lnTo>
                    <a:pt x="233" y="34"/>
                  </a:lnTo>
                  <a:lnTo>
                    <a:pt x="233" y="34"/>
                  </a:lnTo>
                  <a:lnTo>
                    <a:pt x="233" y="34"/>
                  </a:lnTo>
                  <a:lnTo>
                    <a:pt x="234" y="32"/>
                  </a:lnTo>
                  <a:lnTo>
                    <a:pt x="233" y="32"/>
                  </a:lnTo>
                  <a:lnTo>
                    <a:pt x="233" y="32"/>
                  </a:lnTo>
                  <a:lnTo>
                    <a:pt x="233" y="32"/>
                  </a:lnTo>
                  <a:lnTo>
                    <a:pt x="233" y="32"/>
                  </a:lnTo>
                  <a:lnTo>
                    <a:pt x="233" y="34"/>
                  </a:lnTo>
                  <a:lnTo>
                    <a:pt x="233" y="32"/>
                  </a:lnTo>
                  <a:lnTo>
                    <a:pt x="233" y="34"/>
                  </a:lnTo>
                  <a:lnTo>
                    <a:pt x="233" y="31"/>
                  </a:lnTo>
                  <a:lnTo>
                    <a:pt x="233" y="32"/>
                  </a:lnTo>
                  <a:lnTo>
                    <a:pt x="233" y="32"/>
                  </a:lnTo>
                  <a:lnTo>
                    <a:pt x="233" y="32"/>
                  </a:lnTo>
                  <a:lnTo>
                    <a:pt x="233" y="32"/>
                  </a:lnTo>
                  <a:lnTo>
                    <a:pt x="233" y="32"/>
                  </a:lnTo>
                  <a:lnTo>
                    <a:pt x="233" y="32"/>
                  </a:lnTo>
                  <a:lnTo>
                    <a:pt x="233" y="34"/>
                  </a:lnTo>
                  <a:lnTo>
                    <a:pt x="233" y="31"/>
                  </a:lnTo>
                  <a:lnTo>
                    <a:pt x="233" y="32"/>
                  </a:lnTo>
                  <a:lnTo>
                    <a:pt x="233" y="32"/>
                  </a:lnTo>
                  <a:lnTo>
                    <a:pt x="233" y="32"/>
                  </a:lnTo>
                  <a:lnTo>
                    <a:pt x="233" y="31"/>
                  </a:lnTo>
                  <a:lnTo>
                    <a:pt x="233" y="31"/>
                  </a:lnTo>
                  <a:lnTo>
                    <a:pt x="233" y="31"/>
                  </a:lnTo>
                  <a:lnTo>
                    <a:pt x="233" y="32"/>
                  </a:lnTo>
                  <a:lnTo>
                    <a:pt x="233" y="31"/>
                  </a:lnTo>
                  <a:lnTo>
                    <a:pt x="233" y="31"/>
                  </a:lnTo>
                  <a:lnTo>
                    <a:pt x="233" y="31"/>
                  </a:lnTo>
                  <a:lnTo>
                    <a:pt x="233" y="31"/>
                  </a:lnTo>
                  <a:lnTo>
                    <a:pt x="231" y="32"/>
                  </a:lnTo>
                  <a:lnTo>
                    <a:pt x="233" y="29"/>
                  </a:lnTo>
                  <a:lnTo>
                    <a:pt x="233" y="31"/>
                  </a:lnTo>
                  <a:lnTo>
                    <a:pt x="233" y="29"/>
                  </a:lnTo>
                  <a:lnTo>
                    <a:pt x="231" y="31"/>
                  </a:lnTo>
                  <a:lnTo>
                    <a:pt x="233" y="29"/>
                  </a:lnTo>
                  <a:lnTo>
                    <a:pt x="231" y="31"/>
                  </a:lnTo>
                  <a:lnTo>
                    <a:pt x="231" y="31"/>
                  </a:lnTo>
                  <a:lnTo>
                    <a:pt x="231" y="31"/>
                  </a:lnTo>
                  <a:lnTo>
                    <a:pt x="233" y="29"/>
                  </a:lnTo>
                  <a:lnTo>
                    <a:pt x="231" y="29"/>
                  </a:lnTo>
                  <a:lnTo>
                    <a:pt x="231" y="29"/>
                  </a:lnTo>
                  <a:lnTo>
                    <a:pt x="231" y="29"/>
                  </a:lnTo>
                  <a:lnTo>
                    <a:pt x="233" y="28"/>
                  </a:lnTo>
                  <a:lnTo>
                    <a:pt x="231" y="29"/>
                  </a:lnTo>
                  <a:lnTo>
                    <a:pt x="233" y="28"/>
                  </a:lnTo>
                  <a:lnTo>
                    <a:pt x="231" y="29"/>
                  </a:lnTo>
                  <a:lnTo>
                    <a:pt x="231" y="28"/>
                  </a:lnTo>
                  <a:lnTo>
                    <a:pt x="231" y="29"/>
                  </a:lnTo>
                  <a:lnTo>
                    <a:pt x="231" y="29"/>
                  </a:lnTo>
                  <a:lnTo>
                    <a:pt x="231" y="29"/>
                  </a:lnTo>
                  <a:lnTo>
                    <a:pt x="231" y="29"/>
                  </a:lnTo>
                  <a:lnTo>
                    <a:pt x="231" y="29"/>
                  </a:lnTo>
                  <a:lnTo>
                    <a:pt x="231" y="28"/>
                  </a:lnTo>
                  <a:lnTo>
                    <a:pt x="231" y="29"/>
                  </a:lnTo>
                  <a:lnTo>
                    <a:pt x="231" y="29"/>
                  </a:lnTo>
                  <a:lnTo>
                    <a:pt x="231" y="29"/>
                  </a:lnTo>
                  <a:lnTo>
                    <a:pt x="231" y="28"/>
                  </a:lnTo>
                  <a:lnTo>
                    <a:pt x="231" y="29"/>
                  </a:lnTo>
                  <a:lnTo>
                    <a:pt x="231" y="29"/>
                  </a:lnTo>
                  <a:lnTo>
                    <a:pt x="231" y="26"/>
                  </a:lnTo>
                  <a:lnTo>
                    <a:pt x="231" y="28"/>
                  </a:lnTo>
                  <a:lnTo>
                    <a:pt x="231" y="28"/>
                  </a:lnTo>
                  <a:lnTo>
                    <a:pt x="231" y="28"/>
                  </a:lnTo>
                  <a:lnTo>
                    <a:pt x="231" y="28"/>
                  </a:lnTo>
                  <a:lnTo>
                    <a:pt x="231" y="28"/>
                  </a:lnTo>
                  <a:lnTo>
                    <a:pt x="231" y="26"/>
                  </a:lnTo>
                  <a:lnTo>
                    <a:pt x="231" y="28"/>
                  </a:lnTo>
                  <a:lnTo>
                    <a:pt x="231" y="26"/>
                  </a:lnTo>
                  <a:lnTo>
                    <a:pt x="231" y="28"/>
                  </a:lnTo>
                  <a:lnTo>
                    <a:pt x="231" y="26"/>
                  </a:lnTo>
                  <a:lnTo>
                    <a:pt x="231" y="28"/>
                  </a:lnTo>
                  <a:lnTo>
                    <a:pt x="231" y="26"/>
                  </a:lnTo>
                  <a:lnTo>
                    <a:pt x="231" y="26"/>
                  </a:lnTo>
                  <a:lnTo>
                    <a:pt x="231" y="26"/>
                  </a:lnTo>
                  <a:lnTo>
                    <a:pt x="231" y="28"/>
                  </a:lnTo>
                  <a:lnTo>
                    <a:pt x="231" y="28"/>
                  </a:lnTo>
                  <a:lnTo>
                    <a:pt x="231" y="26"/>
                  </a:lnTo>
                  <a:lnTo>
                    <a:pt x="229" y="28"/>
                  </a:lnTo>
                  <a:lnTo>
                    <a:pt x="229" y="28"/>
                  </a:lnTo>
                  <a:lnTo>
                    <a:pt x="229" y="28"/>
                  </a:lnTo>
                  <a:lnTo>
                    <a:pt x="229" y="28"/>
                  </a:lnTo>
                  <a:lnTo>
                    <a:pt x="229" y="28"/>
                  </a:lnTo>
                  <a:lnTo>
                    <a:pt x="229" y="28"/>
                  </a:lnTo>
                  <a:lnTo>
                    <a:pt x="229" y="28"/>
                  </a:lnTo>
                  <a:lnTo>
                    <a:pt x="231" y="26"/>
                  </a:lnTo>
                  <a:lnTo>
                    <a:pt x="229" y="28"/>
                  </a:lnTo>
                  <a:lnTo>
                    <a:pt x="231" y="26"/>
                  </a:lnTo>
                  <a:lnTo>
                    <a:pt x="229" y="28"/>
                  </a:lnTo>
                  <a:lnTo>
                    <a:pt x="229" y="28"/>
                  </a:lnTo>
                  <a:lnTo>
                    <a:pt x="229" y="28"/>
                  </a:lnTo>
                  <a:lnTo>
                    <a:pt x="229" y="28"/>
                  </a:lnTo>
                  <a:lnTo>
                    <a:pt x="231" y="25"/>
                  </a:lnTo>
                  <a:lnTo>
                    <a:pt x="229" y="26"/>
                  </a:lnTo>
                  <a:lnTo>
                    <a:pt x="229" y="26"/>
                  </a:lnTo>
                  <a:lnTo>
                    <a:pt x="229" y="26"/>
                  </a:lnTo>
                  <a:lnTo>
                    <a:pt x="229" y="26"/>
                  </a:lnTo>
                  <a:lnTo>
                    <a:pt x="229" y="26"/>
                  </a:lnTo>
                  <a:lnTo>
                    <a:pt x="229" y="26"/>
                  </a:lnTo>
                  <a:lnTo>
                    <a:pt x="229" y="25"/>
                  </a:lnTo>
                  <a:lnTo>
                    <a:pt x="229" y="25"/>
                  </a:lnTo>
                  <a:lnTo>
                    <a:pt x="229" y="25"/>
                  </a:lnTo>
                  <a:lnTo>
                    <a:pt x="229" y="26"/>
                  </a:lnTo>
                  <a:lnTo>
                    <a:pt x="229" y="26"/>
                  </a:lnTo>
                  <a:lnTo>
                    <a:pt x="229" y="26"/>
                  </a:lnTo>
                  <a:lnTo>
                    <a:pt x="229" y="26"/>
                  </a:lnTo>
                  <a:lnTo>
                    <a:pt x="229" y="25"/>
                  </a:lnTo>
                  <a:lnTo>
                    <a:pt x="229" y="25"/>
                  </a:lnTo>
                  <a:lnTo>
                    <a:pt x="229" y="25"/>
                  </a:lnTo>
                  <a:lnTo>
                    <a:pt x="229" y="25"/>
                  </a:lnTo>
                  <a:lnTo>
                    <a:pt x="229" y="25"/>
                  </a:lnTo>
                  <a:lnTo>
                    <a:pt x="229" y="25"/>
                  </a:lnTo>
                  <a:lnTo>
                    <a:pt x="229" y="25"/>
                  </a:lnTo>
                  <a:lnTo>
                    <a:pt x="229" y="25"/>
                  </a:lnTo>
                  <a:lnTo>
                    <a:pt x="229" y="25"/>
                  </a:lnTo>
                  <a:lnTo>
                    <a:pt x="229" y="26"/>
                  </a:lnTo>
                  <a:lnTo>
                    <a:pt x="229" y="25"/>
                  </a:lnTo>
                  <a:lnTo>
                    <a:pt x="229" y="25"/>
                  </a:lnTo>
                  <a:lnTo>
                    <a:pt x="229" y="25"/>
                  </a:lnTo>
                  <a:lnTo>
                    <a:pt x="229" y="26"/>
                  </a:lnTo>
                  <a:lnTo>
                    <a:pt x="229" y="26"/>
                  </a:lnTo>
                  <a:lnTo>
                    <a:pt x="229" y="26"/>
                  </a:lnTo>
                  <a:lnTo>
                    <a:pt x="229" y="26"/>
                  </a:lnTo>
                  <a:lnTo>
                    <a:pt x="229" y="26"/>
                  </a:lnTo>
                  <a:lnTo>
                    <a:pt x="229" y="26"/>
                  </a:lnTo>
                  <a:lnTo>
                    <a:pt x="229" y="26"/>
                  </a:lnTo>
                  <a:lnTo>
                    <a:pt x="229" y="26"/>
                  </a:lnTo>
                  <a:lnTo>
                    <a:pt x="229" y="25"/>
                  </a:lnTo>
                  <a:lnTo>
                    <a:pt x="228" y="28"/>
                  </a:lnTo>
                  <a:lnTo>
                    <a:pt x="228" y="26"/>
                  </a:lnTo>
                  <a:lnTo>
                    <a:pt x="228" y="26"/>
                  </a:lnTo>
                  <a:lnTo>
                    <a:pt x="228" y="26"/>
                  </a:lnTo>
                  <a:lnTo>
                    <a:pt x="229" y="25"/>
                  </a:lnTo>
                  <a:lnTo>
                    <a:pt x="229" y="25"/>
                  </a:lnTo>
                  <a:lnTo>
                    <a:pt x="229" y="25"/>
                  </a:lnTo>
                  <a:lnTo>
                    <a:pt x="228" y="26"/>
                  </a:lnTo>
                  <a:lnTo>
                    <a:pt x="228" y="25"/>
                  </a:lnTo>
                  <a:lnTo>
                    <a:pt x="228" y="25"/>
                  </a:lnTo>
                  <a:lnTo>
                    <a:pt x="229" y="23"/>
                  </a:lnTo>
                  <a:lnTo>
                    <a:pt x="229" y="23"/>
                  </a:lnTo>
                  <a:lnTo>
                    <a:pt x="229" y="23"/>
                  </a:lnTo>
                  <a:lnTo>
                    <a:pt x="229" y="23"/>
                  </a:lnTo>
                  <a:lnTo>
                    <a:pt x="229" y="25"/>
                  </a:lnTo>
                  <a:lnTo>
                    <a:pt x="228" y="25"/>
                  </a:lnTo>
                  <a:lnTo>
                    <a:pt x="228" y="25"/>
                  </a:lnTo>
                  <a:lnTo>
                    <a:pt x="228" y="25"/>
                  </a:lnTo>
                  <a:lnTo>
                    <a:pt x="229" y="25"/>
                  </a:lnTo>
                  <a:lnTo>
                    <a:pt x="229" y="25"/>
                  </a:lnTo>
                  <a:lnTo>
                    <a:pt x="229" y="23"/>
                  </a:lnTo>
                  <a:lnTo>
                    <a:pt x="229" y="25"/>
                  </a:lnTo>
                  <a:lnTo>
                    <a:pt x="229" y="23"/>
                  </a:lnTo>
                  <a:lnTo>
                    <a:pt x="228" y="25"/>
                  </a:lnTo>
                  <a:lnTo>
                    <a:pt x="228" y="25"/>
                  </a:lnTo>
                  <a:lnTo>
                    <a:pt x="228" y="25"/>
                  </a:lnTo>
                  <a:lnTo>
                    <a:pt x="228" y="23"/>
                  </a:lnTo>
                  <a:lnTo>
                    <a:pt x="228" y="23"/>
                  </a:lnTo>
                  <a:lnTo>
                    <a:pt x="229" y="23"/>
                  </a:lnTo>
                  <a:lnTo>
                    <a:pt x="228" y="23"/>
                  </a:lnTo>
                  <a:lnTo>
                    <a:pt x="228" y="23"/>
                  </a:lnTo>
                  <a:lnTo>
                    <a:pt x="228" y="23"/>
                  </a:lnTo>
                  <a:lnTo>
                    <a:pt x="229" y="23"/>
                  </a:lnTo>
                  <a:lnTo>
                    <a:pt x="228" y="23"/>
                  </a:lnTo>
                  <a:lnTo>
                    <a:pt x="228" y="23"/>
                  </a:lnTo>
                  <a:lnTo>
                    <a:pt x="228" y="23"/>
                  </a:lnTo>
                  <a:lnTo>
                    <a:pt x="228" y="23"/>
                  </a:lnTo>
                  <a:lnTo>
                    <a:pt x="228" y="23"/>
                  </a:lnTo>
                  <a:lnTo>
                    <a:pt x="228" y="25"/>
                  </a:lnTo>
                  <a:lnTo>
                    <a:pt x="228" y="23"/>
                  </a:lnTo>
                  <a:lnTo>
                    <a:pt x="228" y="25"/>
                  </a:lnTo>
                  <a:lnTo>
                    <a:pt x="228" y="23"/>
                  </a:lnTo>
                  <a:lnTo>
                    <a:pt x="228" y="23"/>
                  </a:lnTo>
                  <a:lnTo>
                    <a:pt x="228" y="23"/>
                  </a:lnTo>
                  <a:lnTo>
                    <a:pt x="228" y="25"/>
                  </a:lnTo>
                  <a:lnTo>
                    <a:pt x="228" y="25"/>
                  </a:lnTo>
                  <a:lnTo>
                    <a:pt x="228" y="23"/>
                  </a:lnTo>
                  <a:lnTo>
                    <a:pt x="228" y="25"/>
                  </a:lnTo>
                  <a:lnTo>
                    <a:pt x="228" y="25"/>
                  </a:lnTo>
                  <a:lnTo>
                    <a:pt x="228" y="23"/>
                  </a:lnTo>
                  <a:lnTo>
                    <a:pt x="228" y="25"/>
                  </a:lnTo>
                  <a:lnTo>
                    <a:pt x="228" y="23"/>
                  </a:lnTo>
                  <a:lnTo>
                    <a:pt x="228" y="25"/>
                  </a:lnTo>
                  <a:lnTo>
                    <a:pt x="228" y="23"/>
                  </a:lnTo>
                  <a:lnTo>
                    <a:pt x="228" y="23"/>
                  </a:lnTo>
                  <a:lnTo>
                    <a:pt x="228" y="23"/>
                  </a:lnTo>
                  <a:lnTo>
                    <a:pt x="228" y="23"/>
                  </a:lnTo>
                  <a:lnTo>
                    <a:pt x="228" y="23"/>
                  </a:lnTo>
                  <a:lnTo>
                    <a:pt x="228" y="23"/>
                  </a:lnTo>
                  <a:lnTo>
                    <a:pt x="228" y="23"/>
                  </a:lnTo>
                  <a:lnTo>
                    <a:pt x="228" y="23"/>
                  </a:lnTo>
                  <a:lnTo>
                    <a:pt x="228" y="23"/>
                  </a:lnTo>
                  <a:lnTo>
                    <a:pt x="228" y="23"/>
                  </a:lnTo>
                  <a:lnTo>
                    <a:pt x="228" y="23"/>
                  </a:lnTo>
                  <a:lnTo>
                    <a:pt x="228" y="23"/>
                  </a:lnTo>
                  <a:lnTo>
                    <a:pt x="228" y="23"/>
                  </a:lnTo>
                  <a:lnTo>
                    <a:pt x="228" y="23"/>
                  </a:lnTo>
                  <a:lnTo>
                    <a:pt x="228" y="23"/>
                  </a:lnTo>
                  <a:lnTo>
                    <a:pt x="228" y="23"/>
                  </a:lnTo>
                  <a:lnTo>
                    <a:pt x="228" y="23"/>
                  </a:lnTo>
                  <a:lnTo>
                    <a:pt x="228" y="21"/>
                  </a:lnTo>
                  <a:lnTo>
                    <a:pt x="228" y="21"/>
                  </a:lnTo>
                  <a:lnTo>
                    <a:pt x="228" y="21"/>
                  </a:lnTo>
                  <a:lnTo>
                    <a:pt x="228" y="21"/>
                  </a:lnTo>
                  <a:lnTo>
                    <a:pt x="228" y="21"/>
                  </a:lnTo>
                  <a:lnTo>
                    <a:pt x="228" y="21"/>
                  </a:lnTo>
                  <a:lnTo>
                    <a:pt x="228" y="23"/>
                  </a:lnTo>
                  <a:lnTo>
                    <a:pt x="228" y="21"/>
                  </a:lnTo>
                  <a:lnTo>
                    <a:pt x="228" y="21"/>
                  </a:lnTo>
                  <a:lnTo>
                    <a:pt x="228" y="21"/>
                  </a:lnTo>
                  <a:lnTo>
                    <a:pt x="228" y="21"/>
                  </a:lnTo>
                  <a:lnTo>
                    <a:pt x="228" y="21"/>
                  </a:lnTo>
                  <a:lnTo>
                    <a:pt x="228" y="21"/>
                  </a:lnTo>
                  <a:lnTo>
                    <a:pt x="228" y="23"/>
                  </a:lnTo>
                  <a:lnTo>
                    <a:pt x="226" y="23"/>
                  </a:lnTo>
                  <a:lnTo>
                    <a:pt x="226" y="23"/>
                  </a:lnTo>
                  <a:lnTo>
                    <a:pt x="228" y="23"/>
                  </a:lnTo>
                  <a:lnTo>
                    <a:pt x="226" y="23"/>
                  </a:lnTo>
                  <a:lnTo>
                    <a:pt x="228" y="21"/>
                  </a:lnTo>
                  <a:lnTo>
                    <a:pt x="228" y="21"/>
                  </a:lnTo>
                  <a:lnTo>
                    <a:pt x="228" y="21"/>
                  </a:lnTo>
                  <a:lnTo>
                    <a:pt x="228" y="21"/>
                  </a:lnTo>
                  <a:lnTo>
                    <a:pt x="228" y="21"/>
                  </a:lnTo>
                  <a:lnTo>
                    <a:pt x="226" y="23"/>
                  </a:lnTo>
                  <a:lnTo>
                    <a:pt x="228" y="21"/>
                  </a:lnTo>
                  <a:lnTo>
                    <a:pt x="226" y="21"/>
                  </a:lnTo>
                  <a:lnTo>
                    <a:pt x="226" y="21"/>
                  </a:lnTo>
                  <a:lnTo>
                    <a:pt x="226" y="21"/>
                  </a:lnTo>
                  <a:lnTo>
                    <a:pt x="228" y="21"/>
                  </a:lnTo>
                  <a:lnTo>
                    <a:pt x="226" y="23"/>
                  </a:lnTo>
                  <a:lnTo>
                    <a:pt x="226" y="23"/>
                  </a:lnTo>
                  <a:lnTo>
                    <a:pt x="226" y="21"/>
                  </a:lnTo>
                  <a:lnTo>
                    <a:pt x="226" y="23"/>
                  </a:lnTo>
                  <a:lnTo>
                    <a:pt x="226" y="21"/>
                  </a:lnTo>
                  <a:lnTo>
                    <a:pt x="226" y="23"/>
                  </a:lnTo>
                  <a:lnTo>
                    <a:pt x="226" y="21"/>
                  </a:lnTo>
                  <a:lnTo>
                    <a:pt x="226" y="23"/>
                  </a:lnTo>
                  <a:lnTo>
                    <a:pt x="226" y="21"/>
                  </a:lnTo>
                  <a:lnTo>
                    <a:pt x="226" y="23"/>
                  </a:lnTo>
                  <a:lnTo>
                    <a:pt x="226" y="21"/>
                  </a:lnTo>
                  <a:lnTo>
                    <a:pt x="226" y="23"/>
                  </a:lnTo>
                  <a:lnTo>
                    <a:pt x="226" y="23"/>
                  </a:lnTo>
                  <a:lnTo>
                    <a:pt x="226" y="23"/>
                  </a:lnTo>
                  <a:lnTo>
                    <a:pt x="226" y="23"/>
                  </a:lnTo>
                  <a:lnTo>
                    <a:pt x="226" y="23"/>
                  </a:lnTo>
                  <a:lnTo>
                    <a:pt x="226" y="23"/>
                  </a:lnTo>
                  <a:lnTo>
                    <a:pt x="226" y="23"/>
                  </a:lnTo>
                  <a:lnTo>
                    <a:pt x="226" y="23"/>
                  </a:lnTo>
                  <a:lnTo>
                    <a:pt x="226" y="23"/>
                  </a:lnTo>
                  <a:lnTo>
                    <a:pt x="226" y="23"/>
                  </a:lnTo>
                  <a:lnTo>
                    <a:pt x="226" y="23"/>
                  </a:lnTo>
                  <a:lnTo>
                    <a:pt x="226" y="20"/>
                  </a:lnTo>
                  <a:lnTo>
                    <a:pt x="226" y="23"/>
                  </a:lnTo>
                  <a:lnTo>
                    <a:pt x="226" y="23"/>
                  </a:lnTo>
                  <a:lnTo>
                    <a:pt x="226" y="23"/>
                  </a:lnTo>
                  <a:lnTo>
                    <a:pt x="226" y="23"/>
                  </a:lnTo>
                  <a:lnTo>
                    <a:pt x="226" y="23"/>
                  </a:lnTo>
                  <a:lnTo>
                    <a:pt x="226" y="21"/>
                  </a:lnTo>
                  <a:lnTo>
                    <a:pt x="226" y="21"/>
                  </a:lnTo>
                  <a:lnTo>
                    <a:pt x="226" y="21"/>
                  </a:lnTo>
                  <a:lnTo>
                    <a:pt x="226" y="21"/>
                  </a:lnTo>
                  <a:lnTo>
                    <a:pt x="226" y="20"/>
                  </a:lnTo>
                  <a:lnTo>
                    <a:pt x="226" y="20"/>
                  </a:lnTo>
                  <a:lnTo>
                    <a:pt x="226" y="20"/>
                  </a:lnTo>
                  <a:lnTo>
                    <a:pt x="226" y="20"/>
                  </a:lnTo>
                  <a:lnTo>
                    <a:pt x="226" y="20"/>
                  </a:lnTo>
                  <a:lnTo>
                    <a:pt x="226" y="20"/>
                  </a:lnTo>
                  <a:lnTo>
                    <a:pt x="226" y="20"/>
                  </a:lnTo>
                  <a:lnTo>
                    <a:pt x="226" y="20"/>
                  </a:lnTo>
                  <a:lnTo>
                    <a:pt x="226" y="21"/>
                  </a:lnTo>
                  <a:lnTo>
                    <a:pt x="226" y="21"/>
                  </a:lnTo>
                  <a:lnTo>
                    <a:pt x="226" y="21"/>
                  </a:lnTo>
                  <a:lnTo>
                    <a:pt x="226" y="21"/>
                  </a:lnTo>
                  <a:lnTo>
                    <a:pt x="226" y="21"/>
                  </a:lnTo>
                  <a:lnTo>
                    <a:pt x="226" y="20"/>
                  </a:lnTo>
                  <a:lnTo>
                    <a:pt x="226" y="20"/>
                  </a:lnTo>
                  <a:lnTo>
                    <a:pt x="226" y="20"/>
                  </a:lnTo>
                  <a:lnTo>
                    <a:pt x="226" y="21"/>
                  </a:lnTo>
                  <a:lnTo>
                    <a:pt x="226" y="20"/>
                  </a:lnTo>
                  <a:lnTo>
                    <a:pt x="225" y="21"/>
                  </a:lnTo>
                  <a:lnTo>
                    <a:pt x="226" y="20"/>
                  </a:lnTo>
                  <a:lnTo>
                    <a:pt x="226" y="20"/>
                  </a:lnTo>
                  <a:lnTo>
                    <a:pt x="226" y="20"/>
                  </a:lnTo>
                  <a:lnTo>
                    <a:pt x="226" y="21"/>
                  </a:lnTo>
                  <a:lnTo>
                    <a:pt x="225" y="21"/>
                  </a:lnTo>
                  <a:lnTo>
                    <a:pt x="226" y="20"/>
                  </a:lnTo>
                  <a:lnTo>
                    <a:pt x="225" y="21"/>
                  </a:lnTo>
                  <a:lnTo>
                    <a:pt x="225" y="20"/>
                  </a:lnTo>
                  <a:lnTo>
                    <a:pt x="225" y="20"/>
                  </a:lnTo>
                  <a:lnTo>
                    <a:pt x="226" y="20"/>
                  </a:lnTo>
                  <a:lnTo>
                    <a:pt x="225" y="21"/>
                  </a:lnTo>
                  <a:lnTo>
                    <a:pt x="226" y="20"/>
                  </a:lnTo>
                  <a:lnTo>
                    <a:pt x="225" y="21"/>
                  </a:lnTo>
                  <a:lnTo>
                    <a:pt x="225" y="21"/>
                  </a:lnTo>
                  <a:lnTo>
                    <a:pt x="225" y="21"/>
                  </a:lnTo>
                  <a:lnTo>
                    <a:pt x="225" y="20"/>
                  </a:lnTo>
                  <a:lnTo>
                    <a:pt x="225" y="20"/>
                  </a:lnTo>
                  <a:lnTo>
                    <a:pt x="225" y="20"/>
                  </a:lnTo>
                  <a:lnTo>
                    <a:pt x="225" y="21"/>
                  </a:lnTo>
                  <a:lnTo>
                    <a:pt x="225" y="20"/>
                  </a:lnTo>
                  <a:lnTo>
                    <a:pt x="225" y="20"/>
                  </a:lnTo>
                  <a:lnTo>
                    <a:pt x="225" y="20"/>
                  </a:lnTo>
                  <a:lnTo>
                    <a:pt x="225" y="20"/>
                  </a:lnTo>
                  <a:lnTo>
                    <a:pt x="225" y="20"/>
                  </a:lnTo>
                  <a:lnTo>
                    <a:pt x="225" y="21"/>
                  </a:lnTo>
                  <a:lnTo>
                    <a:pt x="225" y="21"/>
                  </a:lnTo>
                  <a:lnTo>
                    <a:pt x="225" y="21"/>
                  </a:lnTo>
                  <a:lnTo>
                    <a:pt x="225" y="21"/>
                  </a:lnTo>
                  <a:lnTo>
                    <a:pt x="225" y="21"/>
                  </a:lnTo>
                  <a:lnTo>
                    <a:pt x="225" y="21"/>
                  </a:lnTo>
                  <a:lnTo>
                    <a:pt x="225" y="20"/>
                  </a:lnTo>
                  <a:lnTo>
                    <a:pt x="225" y="21"/>
                  </a:lnTo>
                  <a:lnTo>
                    <a:pt x="225" y="21"/>
                  </a:lnTo>
                  <a:lnTo>
                    <a:pt x="225" y="21"/>
                  </a:lnTo>
                  <a:lnTo>
                    <a:pt x="225" y="20"/>
                  </a:lnTo>
                  <a:lnTo>
                    <a:pt x="225" y="20"/>
                  </a:lnTo>
                  <a:lnTo>
                    <a:pt x="225" y="20"/>
                  </a:lnTo>
                  <a:lnTo>
                    <a:pt x="225" y="21"/>
                  </a:lnTo>
                  <a:lnTo>
                    <a:pt x="225" y="20"/>
                  </a:lnTo>
                  <a:lnTo>
                    <a:pt x="225" y="20"/>
                  </a:lnTo>
                  <a:lnTo>
                    <a:pt x="225" y="20"/>
                  </a:lnTo>
                  <a:lnTo>
                    <a:pt x="225" y="20"/>
                  </a:lnTo>
                  <a:lnTo>
                    <a:pt x="225" y="20"/>
                  </a:lnTo>
                  <a:lnTo>
                    <a:pt x="225" y="18"/>
                  </a:lnTo>
                  <a:lnTo>
                    <a:pt x="225" y="20"/>
                  </a:lnTo>
                  <a:lnTo>
                    <a:pt x="225" y="18"/>
                  </a:lnTo>
                  <a:lnTo>
                    <a:pt x="225" y="20"/>
                  </a:lnTo>
                  <a:lnTo>
                    <a:pt x="225" y="20"/>
                  </a:lnTo>
                  <a:lnTo>
                    <a:pt x="225" y="18"/>
                  </a:lnTo>
                  <a:lnTo>
                    <a:pt x="225" y="18"/>
                  </a:lnTo>
                  <a:lnTo>
                    <a:pt x="225" y="18"/>
                  </a:lnTo>
                  <a:lnTo>
                    <a:pt x="225" y="18"/>
                  </a:lnTo>
                  <a:lnTo>
                    <a:pt x="225" y="20"/>
                  </a:lnTo>
                  <a:lnTo>
                    <a:pt x="225" y="20"/>
                  </a:lnTo>
                  <a:lnTo>
                    <a:pt x="225" y="20"/>
                  </a:lnTo>
                  <a:lnTo>
                    <a:pt x="225" y="20"/>
                  </a:lnTo>
                  <a:lnTo>
                    <a:pt x="225" y="18"/>
                  </a:lnTo>
                  <a:lnTo>
                    <a:pt x="225" y="20"/>
                  </a:lnTo>
                  <a:lnTo>
                    <a:pt x="225" y="18"/>
                  </a:lnTo>
                  <a:lnTo>
                    <a:pt x="225" y="18"/>
                  </a:lnTo>
                  <a:lnTo>
                    <a:pt x="225" y="18"/>
                  </a:lnTo>
                  <a:lnTo>
                    <a:pt x="225" y="18"/>
                  </a:lnTo>
                  <a:lnTo>
                    <a:pt x="225" y="18"/>
                  </a:lnTo>
                  <a:lnTo>
                    <a:pt x="223" y="20"/>
                  </a:lnTo>
                  <a:lnTo>
                    <a:pt x="225" y="18"/>
                  </a:lnTo>
                  <a:lnTo>
                    <a:pt x="225" y="18"/>
                  </a:lnTo>
                  <a:lnTo>
                    <a:pt x="225" y="18"/>
                  </a:lnTo>
                  <a:lnTo>
                    <a:pt x="225" y="20"/>
                  </a:lnTo>
                  <a:lnTo>
                    <a:pt x="223" y="20"/>
                  </a:lnTo>
                  <a:lnTo>
                    <a:pt x="223" y="20"/>
                  </a:lnTo>
                  <a:lnTo>
                    <a:pt x="223" y="20"/>
                  </a:lnTo>
                  <a:lnTo>
                    <a:pt x="223" y="20"/>
                  </a:lnTo>
                  <a:lnTo>
                    <a:pt x="223" y="20"/>
                  </a:lnTo>
                  <a:lnTo>
                    <a:pt x="223" y="20"/>
                  </a:lnTo>
                  <a:lnTo>
                    <a:pt x="225" y="18"/>
                  </a:lnTo>
                  <a:lnTo>
                    <a:pt x="225" y="18"/>
                  </a:lnTo>
                  <a:lnTo>
                    <a:pt x="223" y="20"/>
                  </a:lnTo>
                  <a:lnTo>
                    <a:pt x="225" y="18"/>
                  </a:lnTo>
                  <a:lnTo>
                    <a:pt x="225" y="18"/>
                  </a:lnTo>
                  <a:lnTo>
                    <a:pt x="225" y="18"/>
                  </a:lnTo>
                  <a:lnTo>
                    <a:pt x="223" y="20"/>
                  </a:lnTo>
                  <a:lnTo>
                    <a:pt x="223" y="18"/>
                  </a:lnTo>
                  <a:lnTo>
                    <a:pt x="223" y="18"/>
                  </a:lnTo>
                  <a:lnTo>
                    <a:pt x="223" y="18"/>
                  </a:lnTo>
                  <a:lnTo>
                    <a:pt x="223" y="18"/>
                  </a:lnTo>
                  <a:lnTo>
                    <a:pt x="223" y="18"/>
                  </a:lnTo>
                  <a:lnTo>
                    <a:pt x="223" y="20"/>
                  </a:lnTo>
                  <a:lnTo>
                    <a:pt x="223" y="20"/>
                  </a:lnTo>
                  <a:lnTo>
                    <a:pt x="223" y="20"/>
                  </a:lnTo>
                  <a:lnTo>
                    <a:pt x="223" y="20"/>
                  </a:lnTo>
                  <a:lnTo>
                    <a:pt x="223" y="20"/>
                  </a:lnTo>
                  <a:lnTo>
                    <a:pt x="223" y="20"/>
                  </a:lnTo>
                  <a:lnTo>
                    <a:pt x="223" y="20"/>
                  </a:lnTo>
                  <a:lnTo>
                    <a:pt x="223" y="20"/>
                  </a:lnTo>
                  <a:lnTo>
                    <a:pt x="223" y="20"/>
                  </a:lnTo>
                  <a:lnTo>
                    <a:pt x="223" y="20"/>
                  </a:lnTo>
                  <a:lnTo>
                    <a:pt x="223" y="20"/>
                  </a:lnTo>
                  <a:lnTo>
                    <a:pt x="223" y="20"/>
                  </a:lnTo>
                  <a:lnTo>
                    <a:pt x="223" y="20"/>
                  </a:lnTo>
                  <a:lnTo>
                    <a:pt x="223" y="20"/>
                  </a:lnTo>
                  <a:lnTo>
                    <a:pt x="223" y="18"/>
                  </a:lnTo>
                  <a:lnTo>
                    <a:pt x="223" y="20"/>
                  </a:lnTo>
                  <a:lnTo>
                    <a:pt x="223" y="20"/>
                  </a:lnTo>
                  <a:lnTo>
                    <a:pt x="223" y="20"/>
                  </a:lnTo>
                  <a:lnTo>
                    <a:pt x="223" y="20"/>
                  </a:lnTo>
                  <a:lnTo>
                    <a:pt x="223" y="20"/>
                  </a:lnTo>
                  <a:lnTo>
                    <a:pt x="223" y="18"/>
                  </a:lnTo>
                  <a:lnTo>
                    <a:pt x="223" y="20"/>
                  </a:lnTo>
                  <a:lnTo>
                    <a:pt x="223" y="20"/>
                  </a:lnTo>
                  <a:lnTo>
                    <a:pt x="223" y="20"/>
                  </a:lnTo>
                  <a:lnTo>
                    <a:pt x="223" y="20"/>
                  </a:lnTo>
                  <a:lnTo>
                    <a:pt x="223" y="18"/>
                  </a:lnTo>
                  <a:lnTo>
                    <a:pt x="223" y="18"/>
                  </a:lnTo>
                  <a:lnTo>
                    <a:pt x="223" y="18"/>
                  </a:lnTo>
                  <a:lnTo>
                    <a:pt x="223" y="20"/>
                  </a:lnTo>
                  <a:lnTo>
                    <a:pt x="223" y="20"/>
                  </a:lnTo>
                  <a:lnTo>
                    <a:pt x="223" y="18"/>
                  </a:lnTo>
                  <a:lnTo>
                    <a:pt x="223" y="20"/>
                  </a:lnTo>
                  <a:lnTo>
                    <a:pt x="223" y="18"/>
                  </a:lnTo>
                  <a:lnTo>
                    <a:pt x="223" y="18"/>
                  </a:lnTo>
                  <a:lnTo>
                    <a:pt x="223" y="18"/>
                  </a:lnTo>
                  <a:lnTo>
                    <a:pt x="223" y="17"/>
                  </a:lnTo>
                  <a:lnTo>
                    <a:pt x="223" y="18"/>
                  </a:lnTo>
                  <a:lnTo>
                    <a:pt x="223" y="17"/>
                  </a:lnTo>
                  <a:lnTo>
                    <a:pt x="223" y="17"/>
                  </a:lnTo>
                  <a:lnTo>
                    <a:pt x="223" y="17"/>
                  </a:lnTo>
                  <a:lnTo>
                    <a:pt x="223" y="17"/>
                  </a:lnTo>
                  <a:lnTo>
                    <a:pt x="223" y="17"/>
                  </a:lnTo>
                  <a:lnTo>
                    <a:pt x="223" y="17"/>
                  </a:lnTo>
                  <a:lnTo>
                    <a:pt x="223" y="18"/>
                  </a:lnTo>
                  <a:lnTo>
                    <a:pt x="223" y="18"/>
                  </a:lnTo>
                  <a:lnTo>
                    <a:pt x="223" y="18"/>
                  </a:lnTo>
                  <a:lnTo>
                    <a:pt x="223" y="18"/>
                  </a:lnTo>
                  <a:lnTo>
                    <a:pt x="223" y="18"/>
                  </a:lnTo>
                  <a:lnTo>
                    <a:pt x="223" y="18"/>
                  </a:lnTo>
                  <a:lnTo>
                    <a:pt x="223" y="18"/>
                  </a:lnTo>
                  <a:lnTo>
                    <a:pt x="223" y="18"/>
                  </a:lnTo>
                  <a:lnTo>
                    <a:pt x="223" y="18"/>
                  </a:lnTo>
                  <a:lnTo>
                    <a:pt x="223" y="18"/>
                  </a:lnTo>
                  <a:lnTo>
                    <a:pt x="223" y="18"/>
                  </a:lnTo>
                  <a:lnTo>
                    <a:pt x="223" y="18"/>
                  </a:lnTo>
                  <a:lnTo>
                    <a:pt x="223" y="18"/>
                  </a:lnTo>
                  <a:lnTo>
                    <a:pt x="223" y="18"/>
                  </a:lnTo>
                  <a:lnTo>
                    <a:pt x="223" y="17"/>
                  </a:lnTo>
                  <a:lnTo>
                    <a:pt x="223" y="17"/>
                  </a:lnTo>
                  <a:lnTo>
                    <a:pt x="223" y="17"/>
                  </a:lnTo>
                  <a:lnTo>
                    <a:pt x="223" y="17"/>
                  </a:lnTo>
                  <a:lnTo>
                    <a:pt x="223" y="18"/>
                  </a:lnTo>
                  <a:lnTo>
                    <a:pt x="223" y="17"/>
                  </a:lnTo>
                  <a:lnTo>
                    <a:pt x="223" y="17"/>
                  </a:lnTo>
                  <a:lnTo>
                    <a:pt x="223" y="17"/>
                  </a:lnTo>
                  <a:lnTo>
                    <a:pt x="223" y="18"/>
                  </a:lnTo>
                  <a:lnTo>
                    <a:pt x="223" y="18"/>
                  </a:lnTo>
                  <a:lnTo>
                    <a:pt x="223" y="18"/>
                  </a:lnTo>
                  <a:lnTo>
                    <a:pt x="223" y="17"/>
                  </a:lnTo>
                  <a:lnTo>
                    <a:pt x="223" y="17"/>
                  </a:lnTo>
                  <a:lnTo>
                    <a:pt x="223" y="17"/>
                  </a:lnTo>
                  <a:lnTo>
                    <a:pt x="222" y="18"/>
                  </a:lnTo>
                  <a:lnTo>
                    <a:pt x="223" y="17"/>
                  </a:lnTo>
                  <a:lnTo>
                    <a:pt x="223" y="17"/>
                  </a:lnTo>
                  <a:lnTo>
                    <a:pt x="223" y="17"/>
                  </a:lnTo>
                  <a:lnTo>
                    <a:pt x="222" y="18"/>
                  </a:lnTo>
                  <a:lnTo>
                    <a:pt x="223" y="17"/>
                  </a:lnTo>
                  <a:lnTo>
                    <a:pt x="222" y="18"/>
                  </a:lnTo>
                  <a:lnTo>
                    <a:pt x="222" y="18"/>
                  </a:lnTo>
                  <a:lnTo>
                    <a:pt x="223" y="17"/>
                  </a:lnTo>
                  <a:lnTo>
                    <a:pt x="222" y="20"/>
                  </a:lnTo>
                  <a:lnTo>
                    <a:pt x="222" y="18"/>
                  </a:lnTo>
                  <a:lnTo>
                    <a:pt x="222" y="18"/>
                  </a:lnTo>
                  <a:lnTo>
                    <a:pt x="222" y="17"/>
                  </a:lnTo>
                  <a:lnTo>
                    <a:pt x="222" y="20"/>
                  </a:lnTo>
                  <a:lnTo>
                    <a:pt x="222" y="20"/>
                  </a:lnTo>
                  <a:lnTo>
                    <a:pt x="222" y="20"/>
                  </a:lnTo>
                  <a:lnTo>
                    <a:pt x="222" y="18"/>
                  </a:lnTo>
                  <a:lnTo>
                    <a:pt x="222" y="18"/>
                  </a:lnTo>
                  <a:lnTo>
                    <a:pt x="222" y="18"/>
                  </a:lnTo>
                  <a:lnTo>
                    <a:pt x="222" y="17"/>
                  </a:lnTo>
                  <a:lnTo>
                    <a:pt x="222" y="18"/>
                  </a:lnTo>
                  <a:lnTo>
                    <a:pt x="222" y="18"/>
                  </a:lnTo>
                  <a:lnTo>
                    <a:pt x="222" y="17"/>
                  </a:lnTo>
                  <a:lnTo>
                    <a:pt x="222" y="17"/>
                  </a:lnTo>
                  <a:lnTo>
                    <a:pt x="222" y="17"/>
                  </a:lnTo>
                  <a:lnTo>
                    <a:pt x="222" y="18"/>
                  </a:lnTo>
                  <a:lnTo>
                    <a:pt x="222" y="17"/>
                  </a:lnTo>
                  <a:lnTo>
                    <a:pt x="222" y="17"/>
                  </a:lnTo>
                  <a:lnTo>
                    <a:pt x="222" y="18"/>
                  </a:lnTo>
                  <a:lnTo>
                    <a:pt x="222" y="17"/>
                  </a:lnTo>
                  <a:lnTo>
                    <a:pt x="222" y="17"/>
                  </a:lnTo>
                  <a:lnTo>
                    <a:pt x="222" y="17"/>
                  </a:lnTo>
                  <a:lnTo>
                    <a:pt x="222" y="15"/>
                  </a:lnTo>
                  <a:lnTo>
                    <a:pt x="222" y="17"/>
                  </a:lnTo>
                  <a:lnTo>
                    <a:pt x="222" y="15"/>
                  </a:lnTo>
                  <a:lnTo>
                    <a:pt x="222" y="17"/>
                  </a:lnTo>
                  <a:lnTo>
                    <a:pt x="222" y="17"/>
                  </a:lnTo>
                  <a:lnTo>
                    <a:pt x="222" y="17"/>
                  </a:lnTo>
                  <a:lnTo>
                    <a:pt x="222" y="17"/>
                  </a:lnTo>
                  <a:lnTo>
                    <a:pt x="222" y="17"/>
                  </a:lnTo>
                  <a:lnTo>
                    <a:pt x="222" y="17"/>
                  </a:lnTo>
                  <a:lnTo>
                    <a:pt x="222" y="17"/>
                  </a:lnTo>
                  <a:lnTo>
                    <a:pt x="222" y="17"/>
                  </a:lnTo>
                  <a:lnTo>
                    <a:pt x="222" y="17"/>
                  </a:lnTo>
                  <a:lnTo>
                    <a:pt x="222" y="15"/>
                  </a:lnTo>
                  <a:lnTo>
                    <a:pt x="222" y="15"/>
                  </a:lnTo>
                  <a:lnTo>
                    <a:pt x="222" y="15"/>
                  </a:lnTo>
                  <a:lnTo>
                    <a:pt x="222" y="15"/>
                  </a:lnTo>
                  <a:lnTo>
                    <a:pt x="222" y="17"/>
                  </a:lnTo>
                  <a:lnTo>
                    <a:pt x="222" y="17"/>
                  </a:lnTo>
                  <a:lnTo>
                    <a:pt x="222" y="15"/>
                  </a:lnTo>
                  <a:lnTo>
                    <a:pt x="220" y="17"/>
                  </a:lnTo>
                  <a:lnTo>
                    <a:pt x="220" y="17"/>
                  </a:lnTo>
                  <a:lnTo>
                    <a:pt x="222" y="15"/>
                  </a:lnTo>
                  <a:lnTo>
                    <a:pt x="222" y="15"/>
                  </a:lnTo>
                  <a:lnTo>
                    <a:pt x="222" y="15"/>
                  </a:lnTo>
                  <a:lnTo>
                    <a:pt x="222" y="17"/>
                  </a:lnTo>
                  <a:lnTo>
                    <a:pt x="222" y="15"/>
                  </a:lnTo>
                  <a:lnTo>
                    <a:pt x="220" y="17"/>
                  </a:lnTo>
                  <a:lnTo>
                    <a:pt x="220" y="17"/>
                  </a:lnTo>
                  <a:lnTo>
                    <a:pt x="220" y="17"/>
                  </a:lnTo>
                  <a:lnTo>
                    <a:pt x="220" y="17"/>
                  </a:lnTo>
                  <a:lnTo>
                    <a:pt x="220" y="17"/>
                  </a:lnTo>
                  <a:lnTo>
                    <a:pt x="220" y="17"/>
                  </a:lnTo>
                  <a:lnTo>
                    <a:pt x="220" y="17"/>
                  </a:lnTo>
                  <a:lnTo>
                    <a:pt x="220" y="17"/>
                  </a:lnTo>
                  <a:lnTo>
                    <a:pt x="220" y="17"/>
                  </a:lnTo>
                  <a:lnTo>
                    <a:pt x="220" y="17"/>
                  </a:lnTo>
                  <a:lnTo>
                    <a:pt x="220" y="17"/>
                  </a:lnTo>
                  <a:lnTo>
                    <a:pt x="220" y="17"/>
                  </a:lnTo>
                  <a:lnTo>
                    <a:pt x="220" y="17"/>
                  </a:lnTo>
                  <a:lnTo>
                    <a:pt x="220" y="17"/>
                  </a:lnTo>
                  <a:lnTo>
                    <a:pt x="220" y="17"/>
                  </a:lnTo>
                  <a:lnTo>
                    <a:pt x="222" y="14"/>
                  </a:lnTo>
                  <a:lnTo>
                    <a:pt x="222" y="14"/>
                  </a:lnTo>
                  <a:lnTo>
                    <a:pt x="220" y="15"/>
                  </a:lnTo>
                  <a:lnTo>
                    <a:pt x="220" y="17"/>
                  </a:lnTo>
                  <a:lnTo>
                    <a:pt x="220" y="17"/>
                  </a:lnTo>
                  <a:lnTo>
                    <a:pt x="220" y="17"/>
                  </a:lnTo>
                  <a:lnTo>
                    <a:pt x="220" y="17"/>
                  </a:lnTo>
                  <a:lnTo>
                    <a:pt x="220" y="17"/>
                  </a:lnTo>
                  <a:lnTo>
                    <a:pt x="220" y="17"/>
                  </a:lnTo>
                  <a:lnTo>
                    <a:pt x="220" y="17"/>
                  </a:lnTo>
                  <a:lnTo>
                    <a:pt x="220" y="17"/>
                  </a:lnTo>
                  <a:lnTo>
                    <a:pt x="220" y="17"/>
                  </a:lnTo>
                  <a:lnTo>
                    <a:pt x="220" y="17"/>
                  </a:lnTo>
                  <a:lnTo>
                    <a:pt x="220" y="15"/>
                  </a:lnTo>
                  <a:lnTo>
                    <a:pt x="220" y="17"/>
                  </a:lnTo>
                  <a:lnTo>
                    <a:pt x="220" y="15"/>
                  </a:lnTo>
                  <a:lnTo>
                    <a:pt x="220" y="17"/>
                  </a:lnTo>
                  <a:lnTo>
                    <a:pt x="220" y="15"/>
                  </a:lnTo>
                  <a:lnTo>
                    <a:pt x="220" y="17"/>
                  </a:lnTo>
                  <a:lnTo>
                    <a:pt x="220" y="17"/>
                  </a:lnTo>
                  <a:lnTo>
                    <a:pt x="220" y="15"/>
                  </a:lnTo>
                  <a:lnTo>
                    <a:pt x="220" y="17"/>
                  </a:lnTo>
                  <a:lnTo>
                    <a:pt x="220" y="15"/>
                  </a:lnTo>
                  <a:lnTo>
                    <a:pt x="220" y="15"/>
                  </a:lnTo>
                  <a:lnTo>
                    <a:pt x="220" y="15"/>
                  </a:lnTo>
                  <a:lnTo>
                    <a:pt x="220" y="17"/>
                  </a:lnTo>
                  <a:lnTo>
                    <a:pt x="220" y="17"/>
                  </a:lnTo>
                  <a:lnTo>
                    <a:pt x="220" y="15"/>
                  </a:lnTo>
                  <a:lnTo>
                    <a:pt x="220" y="15"/>
                  </a:lnTo>
                  <a:lnTo>
                    <a:pt x="220" y="15"/>
                  </a:lnTo>
                  <a:lnTo>
                    <a:pt x="220" y="14"/>
                  </a:lnTo>
                  <a:lnTo>
                    <a:pt x="220" y="14"/>
                  </a:lnTo>
                  <a:lnTo>
                    <a:pt x="220" y="14"/>
                  </a:lnTo>
                  <a:lnTo>
                    <a:pt x="220" y="15"/>
                  </a:lnTo>
                  <a:lnTo>
                    <a:pt x="220" y="15"/>
                  </a:lnTo>
                  <a:lnTo>
                    <a:pt x="220" y="15"/>
                  </a:lnTo>
                  <a:lnTo>
                    <a:pt x="220" y="15"/>
                  </a:lnTo>
                  <a:lnTo>
                    <a:pt x="220" y="15"/>
                  </a:lnTo>
                  <a:lnTo>
                    <a:pt x="220" y="15"/>
                  </a:lnTo>
                  <a:lnTo>
                    <a:pt x="220" y="15"/>
                  </a:lnTo>
                  <a:lnTo>
                    <a:pt x="220" y="15"/>
                  </a:lnTo>
                  <a:lnTo>
                    <a:pt x="220" y="15"/>
                  </a:lnTo>
                  <a:lnTo>
                    <a:pt x="220" y="15"/>
                  </a:lnTo>
                  <a:lnTo>
                    <a:pt x="220" y="15"/>
                  </a:lnTo>
                  <a:lnTo>
                    <a:pt x="220" y="15"/>
                  </a:lnTo>
                  <a:lnTo>
                    <a:pt x="220" y="15"/>
                  </a:lnTo>
                  <a:lnTo>
                    <a:pt x="220" y="15"/>
                  </a:lnTo>
                  <a:lnTo>
                    <a:pt x="220" y="15"/>
                  </a:lnTo>
                  <a:lnTo>
                    <a:pt x="220" y="15"/>
                  </a:lnTo>
                  <a:lnTo>
                    <a:pt x="220" y="15"/>
                  </a:lnTo>
                  <a:lnTo>
                    <a:pt x="220" y="14"/>
                  </a:lnTo>
                  <a:lnTo>
                    <a:pt x="220" y="14"/>
                  </a:lnTo>
                  <a:lnTo>
                    <a:pt x="219" y="15"/>
                  </a:lnTo>
                  <a:lnTo>
                    <a:pt x="219" y="15"/>
                  </a:lnTo>
                  <a:lnTo>
                    <a:pt x="220" y="15"/>
                  </a:lnTo>
                  <a:lnTo>
                    <a:pt x="220" y="15"/>
                  </a:lnTo>
                  <a:lnTo>
                    <a:pt x="219" y="15"/>
                  </a:lnTo>
                  <a:lnTo>
                    <a:pt x="220" y="14"/>
                  </a:lnTo>
                  <a:lnTo>
                    <a:pt x="220" y="15"/>
                  </a:lnTo>
                  <a:lnTo>
                    <a:pt x="220" y="15"/>
                  </a:lnTo>
                  <a:lnTo>
                    <a:pt x="219" y="15"/>
                  </a:lnTo>
                  <a:lnTo>
                    <a:pt x="219" y="15"/>
                  </a:lnTo>
                  <a:lnTo>
                    <a:pt x="219" y="15"/>
                  </a:lnTo>
                  <a:lnTo>
                    <a:pt x="219" y="15"/>
                  </a:lnTo>
                  <a:lnTo>
                    <a:pt x="220" y="14"/>
                  </a:lnTo>
                  <a:lnTo>
                    <a:pt x="219" y="15"/>
                  </a:lnTo>
                  <a:lnTo>
                    <a:pt x="219" y="15"/>
                  </a:lnTo>
                  <a:lnTo>
                    <a:pt x="219" y="15"/>
                  </a:lnTo>
                  <a:lnTo>
                    <a:pt x="220" y="14"/>
                  </a:lnTo>
                  <a:lnTo>
                    <a:pt x="219" y="14"/>
                  </a:lnTo>
                  <a:lnTo>
                    <a:pt x="219" y="14"/>
                  </a:lnTo>
                  <a:lnTo>
                    <a:pt x="220" y="14"/>
                  </a:lnTo>
                  <a:lnTo>
                    <a:pt x="220" y="14"/>
                  </a:lnTo>
                  <a:lnTo>
                    <a:pt x="219" y="15"/>
                  </a:lnTo>
                  <a:lnTo>
                    <a:pt x="219" y="15"/>
                  </a:lnTo>
                  <a:lnTo>
                    <a:pt x="219" y="15"/>
                  </a:lnTo>
                  <a:lnTo>
                    <a:pt x="219" y="15"/>
                  </a:lnTo>
                  <a:lnTo>
                    <a:pt x="219" y="15"/>
                  </a:lnTo>
                  <a:lnTo>
                    <a:pt x="219" y="15"/>
                  </a:lnTo>
                  <a:lnTo>
                    <a:pt x="219" y="15"/>
                  </a:lnTo>
                  <a:lnTo>
                    <a:pt x="219" y="15"/>
                  </a:lnTo>
                  <a:lnTo>
                    <a:pt x="219" y="15"/>
                  </a:lnTo>
                  <a:lnTo>
                    <a:pt x="219" y="15"/>
                  </a:lnTo>
                  <a:lnTo>
                    <a:pt x="219" y="15"/>
                  </a:lnTo>
                  <a:lnTo>
                    <a:pt x="219" y="15"/>
                  </a:lnTo>
                  <a:lnTo>
                    <a:pt x="219" y="14"/>
                  </a:lnTo>
                  <a:lnTo>
                    <a:pt x="219" y="15"/>
                  </a:lnTo>
                  <a:lnTo>
                    <a:pt x="219" y="15"/>
                  </a:lnTo>
                  <a:lnTo>
                    <a:pt x="219" y="15"/>
                  </a:lnTo>
                  <a:lnTo>
                    <a:pt x="219" y="15"/>
                  </a:lnTo>
                  <a:lnTo>
                    <a:pt x="219" y="15"/>
                  </a:lnTo>
                  <a:lnTo>
                    <a:pt x="219" y="15"/>
                  </a:lnTo>
                  <a:lnTo>
                    <a:pt x="219" y="14"/>
                  </a:lnTo>
                  <a:lnTo>
                    <a:pt x="219" y="15"/>
                  </a:lnTo>
                  <a:lnTo>
                    <a:pt x="219" y="15"/>
                  </a:lnTo>
                  <a:lnTo>
                    <a:pt x="219" y="15"/>
                  </a:lnTo>
                  <a:lnTo>
                    <a:pt x="219" y="15"/>
                  </a:lnTo>
                  <a:lnTo>
                    <a:pt x="219" y="14"/>
                  </a:lnTo>
                  <a:lnTo>
                    <a:pt x="219" y="14"/>
                  </a:lnTo>
                  <a:lnTo>
                    <a:pt x="219" y="14"/>
                  </a:lnTo>
                  <a:lnTo>
                    <a:pt x="219" y="14"/>
                  </a:lnTo>
                  <a:lnTo>
                    <a:pt x="219" y="14"/>
                  </a:lnTo>
                  <a:lnTo>
                    <a:pt x="219" y="14"/>
                  </a:lnTo>
                  <a:lnTo>
                    <a:pt x="219" y="14"/>
                  </a:lnTo>
                  <a:lnTo>
                    <a:pt x="219" y="12"/>
                  </a:lnTo>
                  <a:lnTo>
                    <a:pt x="219" y="14"/>
                  </a:lnTo>
                  <a:lnTo>
                    <a:pt x="219" y="14"/>
                  </a:lnTo>
                  <a:lnTo>
                    <a:pt x="219" y="12"/>
                  </a:lnTo>
                  <a:lnTo>
                    <a:pt x="219" y="12"/>
                  </a:lnTo>
                  <a:lnTo>
                    <a:pt x="219" y="14"/>
                  </a:lnTo>
                  <a:lnTo>
                    <a:pt x="219" y="15"/>
                  </a:lnTo>
                  <a:lnTo>
                    <a:pt x="219" y="15"/>
                  </a:lnTo>
                  <a:lnTo>
                    <a:pt x="219" y="15"/>
                  </a:lnTo>
                  <a:lnTo>
                    <a:pt x="219" y="15"/>
                  </a:lnTo>
                  <a:lnTo>
                    <a:pt x="219" y="15"/>
                  </a:lnTo>
                  <a:lnTo>
                    <a:pt x="219" y="15"/>
                  </a:lnTo>
                  <a:lnTo>
                    <a:pt x="219" y="15"/>
                  </a:lnTo>
                  <a:lnTo>
                    <a:pt x="219" y="15"/>
                  </a:lnTo>
                  <a:lnTo>
                    <a:pt x="219" y="15"/>
                  </a:lnTo>
                  <a:lnTo>
                    <a:pt x="219" y="14"/>
                  </a:lnTo>
                  <a:lnTo>
                    <a:pt x="219" y="14"/>
                  </a:lnTo>
                  <a:lnTo>
                    <a:pt x="219" y="14"/>
                  </a:lnTo>
                  <a:lnTo>
                    <a:pt x="219" y="14"/>
                  </a:lnTo>
                  <a:lnTo>
                    <a:pt x="219" y="14"/>
                  </a:lnTo>
                  <a:lnTo>
                    <a:pt x="219" y="14"/>
                  </a:lnTo>
                  <a:lnTo>
                    <a:pt x="219" y="15"/>
                  </a:lnTo>
                  <a:lnTo>
                    <a:pt x="219" y="15"/>
                  </a:lnTo>
                  <a:lnTo>
                    <a:pt x="219" y="14"/>
                  </a:lnTo>
                  <a:lnTo>
                    <a:pt x="219" y="14"/>
                  </a:lnTo>
                  <a:lnTo>
                    <a:pt x="219" y="14"/>
                  </a:lnTo>
                  <a:lnTo>
                    <a:pt x="219" y="14"/>
                  </a:lnTo>
                  <a:lnTo>
                    <a:pt x="219" y="14"/>
                  </a:lnTo>
                  <a:lnTo>
                    <a:pt x="219" y="14"/>
                  </a:lnTo>
                  <a:lnTo>
                    <a:pt x="217" y="15"/>
                  </a:lnTo>
                  <a:lnTo>
                    <a:pt x="219" y="14"/>
                  </a:lnTo>
                  <a:lnTo>
                    <a:pt x="219" y="14"/>
                  </a:lnTo>
                  <a:lnTo>
                    <a:pt x="219" y="14"/>
                  </a:lnTo>
                  <a:lnTo>
                    <a:pt x="219" y="14"/>
                  </a:lnTo>
                  <a:lnTo>
                    <a:pt x="219" y="14"/>
                  </a:lnTo>
                  <a:lnTo>
                    <a:pt x="219" y="14"/>
                  </a:lnTo>
                  <a:lnTo>
                    <a:pt x="219" y="12"/>
                  </a:lnTo>
                  <a:lnTo>
                    <a:pt x="219" y="12"/>
                  </a:lnTo>
                  <a:lnTo>
                    <a:pt x="219" y="14"/>
                  </a:lnTo>
                  <a:lnTo>
                    <a:pt x="219" y="12"/>
                  </a:lnTo>
                  <a:lnTo>
                    <a:pt x="217" y="14"/>
                  </a:lnTo>
                  <a:lnTo>
                    <a:pt x="219" y="14"/>
                  </a:lnTo>
                  <a:lnTo>
                    <a:pt x="219" y="14"/>
                  </a:lnTo>
                  <a:lnTo>
                    <a:pt x="219" y="14"/>
                  </a:lnTo>
                  <a:lnTo>
                    <a:pt x="219" y="12"/>
                  </a:lnTo>
                  <a:lnTo>
                    <a:pt x="219" y="14"/>
                  </a:lnTo>
                  <a:lnTo>
                    <a:pt x="219" y="12"/>
                  </a:lnTo>
                  <a:lnTo>
                    <a:pt x="217" y="15"/>
                  </a:lnTo>
                  <a:lnTo>
                    <a:pt x="217" y="14"/>
                  </a:lnTo>
                  <a:lnTo>
                    <a:pt x="217" y="14"/>
                  </a:lnTo>
                  <a:lnTo>
                    <a:pt x="217" y="14"/>
                  </a:lnTo>
                  <a:lnTo>
                    <a:pt x="217" y="14"/>
                  </a:lnTo>
                  <a:lnTo>
                    <a:pt x="217" y="14"/>
                  </a:lnTo>
                  <a:lnTo>
                    <a:pt x="217" y="14"/>
                  </a:lnTo>
                  <a:lnTo>
                    <a:pt x="217" y="14"/>
                  </a:lnTo>
                  <a:lnTo>
                    <a:pt x="217" y="14"/>
                  </a:lnTo>
                  <a:lnTo>
                    <a:pt x="217" y="14"/>
                  </a:lnTo>
                  <a:lnTo>
                    <a:pt x="217" y="15"/>
                  </a:lnTo>
                  <a:lnTo>
                    <a:pt x="217" y="14"/>
                  </a:lnTo>
                  <a:lnTo>
                    <a:pt x="217" y="14"/>
                  </a:lnTo>
                  <a:lnTo>
                    <a:pt x="217" y="14"/>
                  </a:lnTo>
                  <a:lnTo>
                    <a:pt x="217" y="14"/>
                  </a:lnTo>
                  <a:lnTo>
                    <a:pt x="217" y="14"/>
                  </a:lnTo>
                  <a:lnTo>
                    <a:pt x="217" y="14"/>
                  </a:lnTo>
                  <a:lnTo>
                    <a:pt x="217" y="14"/>
                  </a:lnTo>
                  <a:lnTo>
                    <a:pt x="217" y="14"/>
                  </a:lnTo>
                  <a:lnTo>
                    <a:pt x="217" y="14"/>
                  </a:lnTo>
                  <a:lnTo>
                    <a:pt x="217" y="14"/>
                  </a:lnTo>
                  <a:lnTo>
                    <a:pt x="217" y="14"/>
                  </a:lnTo>
                  <a:lnTo>
                    <a:pt x="217" y="14"/>
                  </a:lnTo>
                  <a:lnTo>
                    <a:pt x="217" y="14"/>
                  </a:lnTo>
                  <a:lnTo>
                    <a:pt x="217" y="14"/>
                  </a:lnTo>
                  <a:lnTo>
                    <a:pt x="217" y="14"/>
                  </a:lnTo>
                  <a:lnTo>
                    <a:pt x="217" y="15"/>
                  </a:lnTo>
                  <a:lnTo>
                    <a:pt x="217" y="15"/>
                  </a:lnTo>
                  <a:lnTo>
                    <a:pt x="217" y="14"/>
                  </a:lnTo>
                  <a:lnTo>
                    <a:pt x="217" y="14"/>
                  </a:lnTo>
                  <a:lnTo>
                    <a:pt x="217" y="14"/>
                  </a:lnTo>
                  <a:lnTo>
                    <a:pt x="217" y="14"/>
                  </a:lnTo>
                  <a:lnTo>
                    <a:pt x="217" y="14"/>
                  </a:lnTo>
                  <a:lnTo>
                    <a:pt x="217" y="12"/>
                  </a:lnTo>
                  <a:lnTo>
                    <a:pt x="217" y="14"/>
                  </a:lnTo>
                  <a:lnTo>
                    <a:pt x="217" y="14"/>
                  </a:lnTo>
                  <a:lnTo>
                    <a:pt x="217" y="14"/>
                  </a:lnTo>
                  <a:lnTo>
                    <a:pt x="217" y="12"/>
                  </a:lnTo>
                  <a:lnTo>
                    <a:pt x="217" y="14"/>
                  </a:lnTo>
                  <a:lnTo>
                    <a:pt x="217" y="14"/>
                  </a:lnTo>
                  <a:lnTo>
                    <a:pt x="217" y="12"/>
                  </a:lnTo>
                  <a:lnTo>
                    <a:pt x="217" y="12"/>
                  </a:lnTo>
                  <a:lnTo>
                    <a:pt x="217" y="14"/>
                  </a:lnTo>
                  <a:lnTo>
                    <a:pt x="217" y="14"/>
                  </a:lnTo>
                  <a:lnTo>
                    <a:pt x="217" y="14"/>
                  </a:lnTo>
                  <a:lnTo>
                    <a:pt x="217" y="14"/>
                  </a:lnTo>
                  <a:lnTo>
                    <a:pt x="217" y="14"/>
                  </a:lnTo>
                  <a:lnTo>
                    <a:pt x="217" y="14"/>
                  </a:lnTo>
                  <a:lnTo>
                    <a:pt x="217" y="15"/>
                  </a:lnTo>
                  <a:lnTo>
                    <a:pt x="217" y="15"/>
                  </a:lnTo>
                  <a:lnTo>
                    <a:pt x="217" y="15"/>
                  </a:lnTo>
                  <a:lnTo>
                    <a:pt x="217" y="14"/>
                  </a:lnTo>
                  <a:lnTo>
                    <a:pt x="217" y="14"/>
                  </a:lnTo>
                  <a:lnTo>
                    <a:pt x="217" y="14"/>
                  </a:lnTo>
                  <a:lnTo>
                    <a:pt x="217" y="14"/>
                  </a:lnTo>
                  <a:lnTo>
                    <a:pt x="217" y="14"/>
                  </a:lnTo>
                  <a:lnTo>
                    <a:pt x="217" y="14"/>
                  </a:lnTo>
                  <a:lnTo>
                    <a:pt x="217" y="14"/>
                  </a:lnTo>
                  <a:lnTo>
                    <a:pt x="217" y="14"/>
                  </a:lnTo>
                  <a:lnTo>
                    <a:pt x="217" y="14"/>
                  </a:lnTo>
                  <a:lnTo>
                    <a:pt x="217" y="14"/>
                  </a:lnTo>
                  <a:lnTo>
                    <a:pt x="217" y="14"/>
                  </a:lnTo>
                  <a:lnTo>
                    <a:pt x="217" y="14"/>
                  </a:lnTo>
                  <a:lnTo>
                    <a:pt x="217" y="14"/>
                  </a:lnTo>
                  <a:lnTo>
                    <a:pt x="217" y="14"/>
                  </a:lnTo>
                  <a:lnTo>
                    <a:pt x="217" y="14"/>
                  </a:lnTo>
                  <a:lnTo>
                    <a:pt x="217" y="14"/>
                  </a:lnTo>
                  <a:lnTo>
                    <a:pt x="217" y="14"/>
                  </a:lnTo>
                  <a:lnTo>
                    <a:pt x="217" y="12"/>
                  </a:lnTo>
                  <a:lnTo>
                    <a:pt x="217" y="12"/>
                  </a:lnTo>
                  <a:lnTo>
                    <a:pt x="217" y="14"/>
                  </a:lnTo>
                  <a:lnTo>
                    <a:pt x="217" y="14"/>
                  </a:lnTo>
                  <a:lnTo>
                    <a:pt x="217" y="12"/>
                  </a:lnTo>
                  <a:lnTo>
                    <a:pt x="217" y="12"/>
                  </a:lnTo>
                  <a:lnTo>
                    <a:pt x="217" y="12"/>
                  </a:lnTo>
                  <a:lnTo>
                    <a:pt x="217" y="12"/>
                  </a:lnTo>
                  <a:lnTo>
                    <a:pt x="217" y="12"/>
                  </a:lnTo>
                  <a:lnTo>
                    <a:pt x="217" y="12"/>
                  </a:lnTo>
                  <a:lnTo>
                    <a:pt x="217" y="12"/>
                  </a:lnTo>
                  <a:lnTo>
                    <a:pt x="217" y="12"/>
                  </a:lnTo>
                  <a:lnTo>
                    <a:pt x="217" y="12"/>
                  </a:lnTo>
                  <a:lnTo>
                    <a:pt x="217" y="12"/>
                  </a:lnTo>
                  <a:lnTo>
                    <a:pt x="217" y="12"/>
                  </a:lnTo>
                  <a:lnTo>
                    <a:pt x="217" y="12"/>
                  </a:lnTo>
                  <a:lnTo>
                    <a:pt x="217" y="11"/>
                  </a:lnTo>
                  <a:lnTo>
                    <a:pt x="217" y="12"/>
                  </a:lnTo>
                  <a:lnTo>
                    <a:pt x="217" y="12"/>
                  </a:lnTo>
                  <a:lnTo>
                    <a:pt x="217" y="12"/>
                  </a:lnTo>
                  <a:lnTo>
                    <a:pt x="217" y="12"/>
                  </a:lnTo>
                  <a:lnTo>
                    <a:pt x="217" y="11"/>
                  </a:lnTo>
                  <a:lnTo>
                    <a:pt x="217" y="11"/>
                  </a:lnTo>
                  <a:lnTo>
                    <a:pt x="216" y="12"/>
                  </a:lnTo>
                  <a:lnTo>
                    <a:pt x="216" y="14"/>
                  </a:lnTo>
                  <a:lnTo>
                    <a:pt x="216" y="14"/>
                  </a:lnTo>
                  <a:lnTo>
                    <a:pt x="216" y="14"/>
                  </a:lnTo>
                  <a:lnTo>
                    <a:pt x="216" y="12"/>
                  </a:lnTo>
                  <a:lnTo>
                    <a:pt x="216" y="12"/>
                  </a:lnTo>
                  <a:lnTo>
                    <a:pt x="216" y="14"/>
                  </a:lnTo>
                  <a:lnTo>
                    <a:pt x="216" y="12"/>
                  </a:lnTo>
                  <a:lnTo>
                    <a:pt x="216" y="14"/>
                  </a:lnTo>
                  <a:lnTo>
                    <a:pt x="216" y="14"/>
                  </a:lnTo>
                  <a:lnTo>
                    <a:pt x="216" y="14"/>
                  </a:lnTo>
                  <a:lnTo>
                    <a:pt x="216" y="14"/>
                  </a:lnTo>
                  <a:lnTo>
                    <a:pt x="216" y="14"/>
                  </a:lnTo>
                  <a:lnTo>
                    <a:pt x="216" y="14"/>
                  </a:lnTo>
                  <a:lnTo>
                    <a:pt x="216" y="14"/>
                  </a:lnTo>
                  <a:lnTo>
                    <a:pt x="216" y="14"/>
                  </a:lnTo>
                  <a:lnTo>
                    <a:pt x="216" y="14"/>
                  </a:lnTo>
                  <a:lnTo>
                    <a:pt x="216" y="14"/>
                  </a:lnTo>
                  <a:lnTo>
                    <a:pt x="216" y="14"/>
                  </a:lnTo>
                  <a:lnTo>
                    <a:pt x="216" y="14"/>
                  </a:lnTo>
                  <a:lnTo>
                    <a:pt x="216" y="12"/>
                  </a:lnTo>
                  <a:lnTo>
                    <a:pt x="216" y="12"/>
                  </a:lnTo>
                  <a:lnTo>
                    <a:pt x="216" y="14"/>
                  </a:lnTo>
                  <a:lnTo>
                    <a:pt x="216" y="14"/>
                  </a:lnTo>
                  <a:lnTo>
                    <a:pt x="216" y="14"/>
                  </a:lnTo>
                  <a:lnTo>
                    <a:pt x="216" y="14"/>
                  </a:lnTo>
                  <a:lnTo>
                    <a:pt x="216" y="14"/>
                  </a:lnTo>
                  <a:lnTo>
                    <a:pt x="216" y="14"/>
                  </a:lnTo>
                  <a:lnTo>
                    <a:pt x="216" y="12"/>
                  </a:lnTo>
                  <a:lnTo>
                    <a:pt x="216" y="12"/>
                  </a:lnTo>
                  <a:lnTo>
                    <a:pt x="216" y="14"/>
                  </a:lnTo>
                  <a:lnTo>
                    <a:pt x="216" y="11"/>
                  </a:lnTo>
                  <a:lnTo>
                    <a:pt x="216" y="14"/>
                  </a:lnTo>
                  <a:lnTo>
                    <a:pt x="216" y="12"/>
                  </a:lnTo>
                  <a:lnTo>
                    <a:pt x="216" y="12"/>
                  </a:lnTo>
                  <a:lnTo>
                    <a:pt x="216" y="12"/>
                  </a:lnTo>
                  <a:lnTo>
                    <a:pt x="216" y="14"/>
                  </a:lnTo>
                  <a:lnTo>
                    <a:pt x="216" y="12"/>
                  </a:lnTo>
                  <a:lnTo>
                    <a:pt x="216" y="14"/>
                  </a:lnTo>
                  <a:lnTo>
                    <a:pt x="216" y="14"/>
                  </a:lnTo>
                  <a:lnTo>
                    <a:pt x="216" y="12"/>
                  </a:lnTo>
                  <a:lnTo>
                    <a:pt x="216" y="12"/>
                  </a:lnTo>
                  <a:lnTo>
                    <a:pt x="216" y="12"/>
                  </a:lnTo>
                  <a:lnTo>
                    <a:pt x="216" y="12"/>
                  </a:lnTo>
                  <a:lnTo>
                    <a:pt x="216" y="12"/>
                  </a:lnTo>
                  <a:lnTo>
                    <a:pt x="216" y="12"/>
                  </a:lnTo>
                  <a:lnTo>
                    <a:pt x="216" y="12"/>
                  </a:lnTo>
                  <a:lnTo>
                    <a:pt x="216" y="12"/>
                  </a:lnTo>
                  <a:lnTo>
                    <a:pt x="216" y="12"/>
                  </a:lnTo>
                  <a:lnTo>
                    <a:pt x="216" y="12"/>
                  </a:lnTo>
                  <a:lnTo>
                    <a:pt x="216" y="12"/>
                  </a:lnTo>
                  <a:lnTo>
                    <a:pt x="216" y="12"/>
                  </a:lnTo>
                  <a:lnTo>
                    <a:pt x="216" y="12"/>
                  </a:lnTo>
                  <a:lnTo>
                    <a:pt x="216" y="12"/>
                  </a:lnTo>
                  <a:lnTo>
                    <a:pt x="216" y="12"/>
                  </a:lnTo>
                  <a:lnTo>
                    <a:pt x="216" y="12"/>
                  </a:lnTo>
                  <a:lnTo>
                    <a:pt x="216" y="12"/>
                  </a:lnTo>
                  <a:lnTo>
                    <a:pt x="216" y="12"/>
                  </a:lnTo>
                  <a:lnTo>
                    <a:pt x="216" y="12"/>
                  </a:lnTo>
                  <a:lnTo>
                    <a:pt x="216" y="12"/>
                  </a:lnTo>
                  <a:lnTo>
                    <a:pt x="216" y="11"/>
                  </a:lnTo>
                  <a:lnTo>
                    <a:pt x="216" y="11"/>
                  </a:lnTo>
                  <a:lnTo>
                    <a:pt x="216" y="11"/>
                  </a:lnTo>
                  <a:lnTo>
                    <a:pt x="216" y="11"/>
                  </a:lnTo>
                  <a:lnTo>
                    <a:pt x="216" y="11"/>
                  </a:lnTo>
                  <a:lnTo>
                    <a:pt x="216" y="11"/>
                  </a:lnTo>
                  <a:lnTo>
                    <a:pt x="214" y="12"/>
                  </a:lnTo>
                  <a:lnTo>
                    <a:pt x="214" y="12"/>
                  </a:lnTo>
                  <a:lnTo>
                    <a:pt x="214" y="12"/>
                  </a:lnTo>
                  <a:lnTo>
                    <a:pt x="214" y="12"/>
                  </a:lnTo>
                  <a:lnTo>
                    <a:pt x="214" y="12"/>
                  </a:lnTo>
                  <a:lnTo>
                    <a:pt x="214" y="12"/>
                  </a:lnTo>
                  <a:lnTo>
                    <a:pt x="214" y="11"/>
                  </a:lnTo>
                  <a:lnTo>
                    <a:pt x="214" y="11"/>
                  </a:lnTo>
                  <a:lnTo>
                    <a:pt x="216" y="11"/>
                  </a:lnTo>
                  <a:lnTo>
                    <a:pt x="216" y="11"/>
                  </a:lnTo>
                  <a:lnTo>
                    <a:pt x="214" y="11"/>
                  </a:lnTo>
                  <a:lnTo>
                    <a:pt x="214" y="11"/>
                  </a:lnTo>
                  <a:lnTo>
                    <a:pt x="216" y="11"/>
                  </a:lnTo>
                  <a:lnTo>
                    <a:pt x="216" y="11"/>
                  </a:lnTo>
                  <a:lnTo>
                    <a:pt x="214" y="11"/>
                  </a:lnTo>
                  <a:lnTo>
                    <a:pt x="214" y="11"/>
                  </a:lnTo>
                  <a:lnTo>
                    <a:pt x="214" y="12"/>
                  </a:lnTo>
                  <a:lnTo>
                    <a:pt x="214" y="12"/>
                  </a:lnTo>
                  <a:lnTo>
                    <a:pt x="214" y="12"/>
                  </a:lnTo>
                  <a:lnTo>
                    <a:pt x="214" y="12"/>
                  </a:lnTo>
                  <a:lnTo>
                    <a:pt x="214" y="11"/>
                  </a:lnTo>
                  <a:lnTo>
                    <a:pt x="214" y="11"/>
                  </a:lnTo>
                  <a:lnTo>
                    <a:pt x="214" y="12"/>
                  </a:lnTo>
                  <a:lnTo>
                    <a:pt x="214" y="12"/>
                  </a:lnTo>
                  <a:lnTo>
                    <a:pt x="214" y="11"/>
                  </a:lnTo>
                  <a:lnTo>
                    <a:pt x="214" y="11"/>
                  </a:lnTo>
                  <a:lnTo>
                    <a:pt x="214" y="11"/>
                  </a:lnTo>
                  <a:lnTo>
                    <a:pt x="214" y="11"/>
                  </a:lnTo>
                  <a:lnTo>
                    <a:pt x="214" y="11"/>
                  </a:lnTo>
                  <a:lnTo>
                    <a:pt x="214" y="11"/>
                  </a:lnTo>
                  <a:lnTo>
                    <a:pt x="214" y="11"/>
                  </a:lnTo>
                  <a:lnTo>
                    <a:pt x="214" y="11"/>
                  </a:lnTo>
                  <a:lnTo>
                    <a:pt x="214" y="11"/>
                  </a:lnTo>
                  <a:lnTo>
                    <a:pt x="214" y="11"/>
                  </a:lnTo>
                  <a:lnTo>
                    <a:pt x="214" y="12"/>
                  </a:lnTo>
                  <a:lnTo>
                    <a:pt x="214" y="12"/>
                  </a:lnTo>
                  <a:lnTo>
                    <a:pt x="214" y="11"/>
                  </a:lnTo>
                  <a:lnTo>
                    <a:pt x="214" y="11"/>
                  </a:lnTo>
                  <a:lnTo>
                    <a:pt x="214" y="11"/>
                  </a:lnTo>
                  <a:lnTo>
                    <a:pt x="214" y="11"/>
                  </a:lnTo>
                  <a:lnTo>
                    <a:pt x="214" y="11"/>
                  </a:lnTo>
                  <a:lnTo>
                    <a:pt x="214" y="11"/>
                  </a:lnTo>
                  <a:lnTo>
                    <a:pt x="214" y="11"/>
                  </a:lnTo>
                  <a:lnTo>
                    <a:pt x="214" y="11"/>
                  </a:lnTo>
                  <a:lnTo>
                    <a:pt x="214" y="11"/>
                  </a:lnTo>
                  <a:lnTo>
                    <a:pt x="214" y="12"/>
                  </a:lnTo>
                  <a:lnTo>
                    <a:pt x="214" y="11"/>
                  </a:lnTo>
                  <a:lnTo>
                    <a:pt x="214" y="12"/>
                  </a:lnTo>
                  <a:lnTo>
                    <a:pt x="214" y="12"/>
                  </a:lnTo>
                  <a:lnTo>
                    <a:pt x="214" y="12"/>
                  </a:lnTo>
                  <a:lnTo>
                    <a:pt x="214" y="11"/>
                  </a:lnTo>
                  <a:lnTo>
                    <a:pt x="214" y="11"/>
                  </a:lnTo>
                  <a:lnTo>
                    <a:pt x="214" y="12"/>
                  </a:lnTo>
                  <a:lnTo>
                    <a:pt x="214" y="12"/>
                  </a:lnTo>
                  <a:lnTo>
                    <a:pt x="214" y="12"/>
                  </a:lnTo>
                  <a:lnTo>
                    <a:pt x="214" y="11"/>
                  </a:lnTo>
                  <a:lnTo>
                    <a:pt x="214" y="11"/>
                  </a:lnTo>
                  <a:lnTo>
                    <a:pt x="214" y="12"/>
                  </a:lnTo>
                  <a:lnTo>
                    <a:pt x="214" y="11"/>
                  </a:lnTo>
                  <a:lnTo>
                    <a:pt x="214" y="11"/>
                  </a:lnTo>
                  <a:lnTo>
                    <a:pt x="214" y="11"/>
                  </a:lnTo>
                  <a:lnTo>
                    <a:pt x="214" y="11"/>
                  </a:lnTo>
                  <a:lnTo>
                    <a:pt x="214" y="11"/>
                  </a:lnTo>
                  <a:lnTo>
                    <a:pt x="214" y="11"/>
                  </a:lnTo>
                  <a:lnTo>
                    <a:pt x="214" y="11"/>
                  </a:lnTo>
                  <a:lnTo>
                    <a:pt x="213" y="12"/>
                  </a:lnTo>
                  <a:lnTo>
                    <a:pt x="213" y="12"/>
                  </a:lnTo>
                  <a:lnTo>
                    <a:pt x="213" y="12"/>
                  </a:lnTo>
                  <a:lnTo>
                    <a:pt x="213" y="12"/>
                  </a:lnTo>
                  <a:lnTo>
                    <a:pt x="213" y="12"/>
                  </a:lnTo>
                  <a:lnTo>
                    <a:pt x="213" y="12"/>
                  </a:lnTo>
                  <a:lnTo>
                    <a:pt x="213" y="11"/>
                  </a:lnTo>
                  <a:lnTo>
                    <a:pt x="213" y="12"/>
                  </a:lnTo>
                  <a:lnTo>
                    <a:pt x="213" y="12"/>
                  </a:lnTo>
                  <a:lnTo>
                    <a:pt x="213" y="12"/>
                  </a:lnTo>
                  <a:lnTo>
                    <a:pt x="213" y="12"/>
                  </a:lnTo>
                  <a:lnTo>
                    <a:pt x="213" y="12"/>
                  </a:lnTo>
                  <a:lnTo>
                    <a:pt x="213" y="12"/>
                  </a:lnTo>
                  <a:lnTo>
                    <a:pt x="213" y="12"/>
                  </a:lnTo>
                  <a:lnTo>
                    <a:pt x="213" y="11"/>
                  </a:lnTo>
                  <a:lnTo>
                    <a:pt x="213" y="11"/>
                  </a:lnTo>
                  <a:lnTo>
                    <a:pt x="213" y="11"/>
                  </a:lnTo>
                  <a:lnTo>
                    <a:pt x="213" y="12"/>
                  </a:lnTo>
                  <a:lnTo>
                    <a:pt x="213" y="12"/>
                  </a:lnTo>
                  <a:lnTo>
                    <a:pt x="213" y="11"/>
                  </a:lnTo>
                  <a:lnTo>
                    <a:pt x="213" y="11"/>
                  </a:lnTo>
                  <a:lnTo>
                    <a:pt x="213" y="9"/>
                  </a:lnTo>
                  <a:lnTo>
                    <a:pt x="213" y="9"/>
                  </a:lnTo>
                  <a:lnTo>
                    <a:pt x="213" y="11"/>
                  </a:lnTo>
                  <a:lnTo>
                    <a:pt x="213" y="11"/>
                  </a:lnTo>
                  <a:lnTo>
                    <a:pt x="213" y="11"/>
                  </a:lnTo>
                  <a:lnTo>
                    <a:pt x="213" y="9"/>
                  </a:lnTo>
                  <a:lnTo>
                    <a:pt x="213" y="9"/>
                  </a:lnTo>
                  <a:lnTo>
                    <a:pt x="213" y="9"/>
                  </a:lnTo>
                  <a:lnTo>
                    <a:pt x="213" y="9"/>
                  </a:lnTo>
                  <a:lnTo>
                    <a:pt x="213" y="9"/>
                  </a:lnTo>
                  <a:lnTo>
                    <a:pt x="213" y="9"/>
                  </a:lnTo>
                  <a:lnTo>
                    <a:pt x="213" y="9"/>
                  </a:lnTo>
                  <a:lnTo>
                    <a:pt x="213" y="9"/>
                  </a:lnTo>
                  <a:lnTo>
                    <a:pt x="213" y="9"/>
                  </a:lnTo>
                  <a:lnTo>
                    <a:pt x="213" y="11"/>
                  </a:lnTo>
                  <a:lnTo>
                    <a:pt x="213" y="11"/>
                  </a:lnTo>
                  <a:lnTo>
                    <a:pt x="213" y="9"/>
                  </a:lnTo>
                  <a:lnTo>
                    <a:pt x="213" y="9"/>
                  </a:lnTo>
                  <a:lnTo>
                    <a:pt x="213" y="11"/>
                  </a:lnTo>
                  <a:lnTo>
                    <a:pt x="213" y="12"/>
                  </a:lnTo>
                  <a:lnTo>
                    <a:pt x="213" y="12"/>
                  </a:lnTo>
                  <a:lnTo>
                    <a:pt x="213" y="11"/>
                  </a:lnTo>
                  <a:lnTo>
                    <a:pt x="213" y="11"/>
                  </a:lnTo>
                  <a:lnTo>
                    <a:pt x="213" y="12"/>
                  </a:lnTo>
                  <a:lnTo>
                    <a:pt x="213" y="12"/>
                  </a:lnTo>
                  <a:lnTo>
                    <a:pt x="213" y="12"/>
                  </a:lnTo>
                  <a:lnTo>
                    <a:pt x="213" y="12"/>
                  </a:lnTo>
                  <a:lnTo>
                    <a:pt x="213" y="12"/>
                  </a:lnTo>
                  <a:lnTo>
                    <a:pt x="213" y="11"/>
                  </a:lnTo>
                  <a:lnTo>
                    <a:pt x="213" y="12"/>
                  </a:lnTo>
                  <a:lnTo>
                    <a:pt x="211" y="12"/>
                  </a:lnTo>
                  <a:lnTo>
                    <a:pt x="213" y="11"/>
                  </a:lnTo>
                  <a:lnTo>
                    <a:pt x="211" y="12"/>
                  </a:lnTo>
                  <a:lnTo>
                    <a:pt x="211" y="12"/>
                  </a:lnTo>
                  <a:lnTo>
                    <a:pt x="211" y="12"/>
                  </a:lnTo>
                  <a:lnTo>
                    <a:pt x="213" y="11"/>
                  </a:lnTo>
                  <a:lnTo>
                    <a:pt x="213" y="11"/>
                  </a:lnTo>
                  <a:lnTo>
                    <a:pt x="213" y="9"/>
                  </a:lnTo>
                  <a:lnTo>
                    <a:pt x="213" y="9"/>
                  </a:lnTo>
                  <a:lnTo>
                    <a:pt x="213" y="11"/>
                  </a:lnTo>
                  <a:lnTo>
                    <a:pt x="213" y="11"/>
                  </a:lnTo>
                  <a:lnTo>
                    <a:pt x="213" y="9"/>
                  </a:lnTo>
                  <a:lnTo>
                    <a:pt x="213" y="9"/>
                  </a:lnTo>
                  <a:lnTo>
                    <a:pt x="213" y="9"/>
                  </a:lnTo>
                  <a:lnTo>
                    <a:pt x="213" y="9"/>
                  </a:lnTo>
                  <a:lnTo>
                    <a:pt x="211" y="11"/>
                  </a:lnTo>
                  <a:lnTo>
                    <a:pt x="211" y="11"/>
                  </a:lnTo>
                  <a:lnTo>
                    <a:pt x="211" y="11"/>
                  </a:lnTo>
                  <a:lnTo>
                    <a:pt x="211" y="11"/>
                  </a:lnTo>
                  <a:lnTo>
                    <a:pt x="211" y="12"/>
                  </a:lnTo>
                  <a:lnTo>
                    <a:pt x="211" y="12"/>
                  </a:lnTo>
                  <a:lnTo>
                    <a:pt x="211" y="12"/>
                  </a:lnTo>
                  <a:lnTo>
                    <a:pt x="211" y="11"/>
                  </a:lnTo>
                  <a:lnTo>
                    <a:pt x="211" y="12"/>
                  </a:lnTo>
                  <a:lnTo>
                    <a:pt x="211" y="12"/>
                  </a:lnTo>
                  <a:lnTo>
                    <a:pt x="211" y="12"/>
                  </a:lnTo>
                  <a:lnTo>
                    <a:pt x="211" y="12"/>
                  </a:lnTo>
                  <a:lnTo>
                    <a:pt x="211" y="12"/>
                  </a:lnTo>
                  <a:lnTo>
                    <a:pt x="211" y="12"/>
                  </a:lnTo>
                  <a:lnTo>
                    <a:pt x="211" y="12"/>
                  </a:lnTo>
                  <a:lnTo>
                    <a:pt x="211" y="12"/>
                  </a:lnTo>
                  <a:lnTo>
                    <a:pt x="211" y="11"/>
                  </a:lnTo>
                  <a:lnTo>
                    <a:pt x="211" y="11"/>
                  </a:lnTo>
                  <a:lnTo>
                    <a:pt x="211" y="11"/>
                  </a:lnTo>
                  <a:lnTo>
                    <a:pt x="213" y="9"/>
                  </a:lnTo>
                  <a:lnTo>
                    <a:pt x="211" y="11"/>
                  </a:lnTo>
                  <a:lnTo>
                    <a:pt x="211" y="11"/>
                  </a:lnTo>
                  <a:lnTo>
                    <a:pt x="211" y="11"/>
                  </a:lnTo>
                  <a:lnTo>
                    <a:pt x="211" y="11"/>
                  </a:lnTo>
                  <a:lnTo>
                    <a:pt x="211" y="9"/>
                  </a:lnTo>
                  <a:lnTo>
                    <a:pt x="211" y="9"/>
                  </a:lnTo>
                  <a:lnTo>
                    <a:pt x="211" y="11"/>
                  </a:lnTo>
                  <a:lnTo>
                    <a:pt x="211" y="11"/>
                  </a:lnTo>
                  <a:lnTo>
                    <a:pt x="211" y="9"/>
                  </a:lnTo>
                  <a:lnTo>
                    <a:pt x="211" y="9"/>
                  </a:lnTo>
                  <a:lnTo>
                    <a:pt x="213" y="8"/>
                  </a:lnTo>
                  <a:lnTo>
                    <a:pt x="213" y="8"/>
                  </a:lnTo>
                  <a:lnTo>
                    <a:pt x="211" y="9"/>
                  </a:lnTo>
                  <a:lnTo>
                    <a:pt x="211" y="9"/>
                  </a:lnTo>
                  <a:lnTo>
                    <a:pt x="211" y="9"/>
                  </a:lnTo>
                  <a:lnTo>
                    <a:pt x="211" y="9"/>
                  </a:lnTo>
                  <a:lnTo>
                    <a:pt x="211" y="9"/>
                  </a:lnTo>
                  <a:lnTo>
                    <a:pt x="211" y="9"/>
                  </a:lnTo>
                  <a:lnTo>
                    <a:pt x="211" y="9"/>
                  </a:lnTo>
                  <a:lnTo>
                    <a:pt x="211" y="9"/>
                  </a:lnTo>
                  <a:lnTo>
                    <a:pt x="211" y="9"/>
                  </a:lnTo>
                  <a:lnTo>
                    <a:pt x="211" y="9"/>
                  </a:lnTo>
                  <a:lnTo>
                    <a:pt x="211" y="11"/>
                  </a:lnTo>
                  <a:lnTo>
                    <a:pt x="211" y="11"/>
                  </a:lnTo>
                  <a:lnTo>
                    <a:pt x="211" y="11"/>
                  </a:lnTo>
                  <a:lnTo>
                    <a:pt x="211" y="11"/>
                  </a:lnTo>
                  <a:lnTo>
                    <a:pt x="211" y="11"/>
                  </a:lnTo>
                  <a:lnTo>
                    <a:pt x="211" y="9"/>
                  </a:lnTo>
                  <a:lnTo>
                    <a:pt x="209" y="11"/>
                  </a:lnTo>
                  <a:lnTo>
                    <a:pt x="209" y="11"/>
                  </a:lnTo>
                  <a:lnTo>
                    <a:pt x="209" y="11"/>
                  </a:lnTo>
                  <a:lnTo>
                    <a:pt x="211" y="11"/>
                  </a:lnTo>
                  <a:lnTo>
                    <a:pt x="211" y="11"/>
                  </a:lnTo>
                  <a:lnTo>
                    <a:pt x="211" y="11"/>
                  </a:lnTo>
                  <a:lnTo>
                    <a:pt x="209" y="11"/>
                  </a:lnTo>
                  <a:lnTo>
                    <a:pt x="209" y="11"/>
                  </a:lnTo>
                  <a:lnTo>
                    <a:pt x="211" y="11"/>
                  </a:lnTo>
                  <a:lnTo>
                    <a:pt x="211" y="11"/>
                  </a:lnTo>
                  <a:lnTo>
                    <a:pt x="209" y="11"/>
                  </a:lnTo>
                  <a:lnTo>
                    <a:pt x="211" y="11"/>
                  </a:lnTo>
                  <a:lnTo>
                    <a:pt x="209" y="11"/>
                  </a:lnTo>
                  <a:lnTo>
                    <a:pt x="209" y="11"/>
                  </a:lnTo>
                  <a:lnTo>
                    <a:pt x="211" y="9"/>
                  </a:lnTo>
                  <a:lnTo>
                    <a:pt x="211" y="9"/>
                  </a:lnTo>
                  <a:lnTo>
                    <a:pt x="211" y="8"/>
                  </a:lnTo>
                  <a:lnTo>
                    <a:pt x="211" y="8"/>
                  </a:lnTo>
                  <a:lnTo>
                    <a:pt x="209" y="9"/>
                  </a:lnTo>
                  <a:lnTo>
                    <a:pt x="209" y="9"/>
                  </a:lnTo>
                  <a:lnTo>
                    <a:pt x="211" y="8"/>
                  </a:lnTo>
                  <a:lnTo>
                    <a:pt x="211" y="8"/>
                  </a:lnTo>
                  <a:lnTo>
                    <a:pt x="209" y="11"/>
                  </a:lnTo>
                  <a:lnTo>
                    <a:pt x="209" y="11"/>
                  </a:lnTo>
                  <a:lnTo>
                    <a:pt x="209" y="9"/>
                  </a:lnTo>
                  <a:lnTo>
                    <a:pt x="209" y="11"/>
                  </a:lnTo>
                  <a:lnTo>
                    <a:pt x="209" y="11"/>
                  </a:lnTo>
                  <a:lnTo>
                    <a:pt x="209" y="11"/>
                  </a:lnTo>
                  <a:lnTo>
                    <a:pt x="209" y="9"/>
                  </a:lnTo>
                  <a:lnTo>
                    <a:pt x="209" y="9"/>
                  </a:lnTo>
                  <a:lnTo>
                    <a:pt x="209" y="11"/>
                  </a:lnTo>
                  <a:lnTo>
                    <a:pt x="209" y="11"/>
                  </a:lnTo>
                  <a:lnTo>
                    <a:pt x="209" y="8"/>
                  </a:lnTo>
                  <a:lnTo>
                    <a:pt x="209" y="8"/>
                  </a:lnTo>
                  <a:lnTo>
                    <a:pt x="209" y="11"/>
                  </a:lnTo>
                  <a:lnTo>
                    <a:pt x="209" y="11"/>
                  </a:lnTo>
                  <a:lnTo>
                    <a:pt x="209" y="11"/>
                  </a:lnTo>
                  <a:lnTo>
                    <a:pt x="209" y="11"/>
                  </a:lnTo>
                  <a:lnTo>
                    <a:pt x="209" y="12"/>
                  </a:lnTo>
                  <a:lnTo>
                    <a:pt x="209" y="12"/>
                  </a:lnTo>
                  <a:lnTo>
                    <a:pt x="209" y="11"/>
                  </a:lnTo>
                  <a:lnTo>
                    <a:pt x="209" y="11"/>
                  </a:lnTo>
                  <a:lnTo>
                    <a:pt x="209" y="11"/>
                  </a:lnTo>
                  <a:lnTo>
                    <a:pt x="209" y="11"/>
                  </a:lnTo>
                  <a:lnTo>
                    <a:pt x="209" y="11"/>
                  </a:lnTo>
                  <a:lnTo>
                    <a:pt x="209" y="11"/>
                  </a:lnTo>
                  <a:lnTo>
                    <a:pt x="209" y="11"/>
                  </a:lnTo>
                  <a:lnTo>
                    <a:pt x="209" y="11"/>
                  </a:lnTo>
                  <a:lnTo>
                    <a:pt x="209" y="11"/>
                  </a:lnTo>
                  <a:lnTo>
                    <a:pt x="209" y="11"/>
                  </a:lnTo>
                  <a:lnTo>
                    <a:pt x="209" y="12"/>
                  </a:lnTo>
                  <a:lnTo>
                    <a:pt x="209" y="11"/>
                  </a:lnTo>
                  <a:lnTo>
                    <a:pt x="209" y="11"/>
                  </a:lnTo>
                  <a:lnTo>
                    <a:pt x="209" y="9"/>
                  </a:lnTo>
                  <a:lnTo>
                    <a:pt x="209" y="9"/>
                  </a:lnTo>
                  <a:lnTo>
                    <a:pt x="209" y="11"/>
                  </a:lnTo>
                  <a:lnTo>
                    <a:pt x="209" y="11"/>
                  </a:lnTo>
                  <a:lnTo>
                    <a:pt x="209" y="9"/>
                  </a:lnTo>
                  <a:lnTo>
                    <a:pt x="209" y="9"/>
                  </a:lnTo>
                  <a:lnTo>
                    <a:pt x="209" y="9"/>
                  </a:lnTo>
                  <a:lnTo>
                    <a:pt x="209" y="9"/>
                  </a:lnTo>
                  <a:lnTo>
                    <a:pt x="209" y="9"/>
                  </a:lnTo>
                  <a:lnTo>
                    <a:pt x="209" y="9"/>
                  </a:lnTo>
                  <a:lnTo>
                    <a:pt x="209" y="9"/>
                  </a:lnTo>
                  <a:lnTo>
                    <a:pt x="209" y="9"/>
                  </a:lnTo>
                  <a:lnTo>
                    <a:pt x="209" y="9"/>
                  </a:lnTo>
                  <a:lnTo>
                    <a:pt x="209" y="9"/>
                  </a:lnTo>
                  <a:lnTo>
                    <a:pt x="209" y="9"/>
                  </a:lnTo>
                  <a:lnTo>
                    <a:pt x="209" y="9"/>
                  </a:lnTo>
                  <a:lnTo>
                    <a:pt x="209" y="9"/>
                  </a:lnTo>
                  <a:lnTo>
                    <a:pt x="209" y="9"/>
                  </a:lnTo>
                  <a:lnTo>
                    <a:pt x="209" y="9"/>
                  </a:lnTo>
                  <a:lnTo>
                    <a:pt x="209" y="9"/>
                  </a:lnTo>
                  <a:lnTo>
                    <a:pt x="209" y="9"/>
                  </a:lnTo>
                  <a:lnTo>
                    <a:pt x="209" y="9"/>
                  </a:lnTo>
                  <a:lnTo>
                    <a:pt x="209" y="9"/>
                  </a:lnTo>
                  <a:lnTo>
                    <a:pt x="209" y="9"/>
                  </a:lnTo>
                  <a:lnTo>
                    <a:pt x="209" y="9"/>
                  </a:lnTo>
                  <a:lnTo>
                    <a:pt x="209" y="9"/>
                  </a:lnTo>
                  <a:lnTo>
                    <a:pt x="209" y="11"/>
                  </a:lnTo>
                  <a:lnTo>
                    <a:pt x="209" y="11"/>
                  </a:lnTo>
                  <a:lnTo>
                    <a:pt x="208" y="11"/>
                  </a:lnTo>
                  <a:lnTo>
                    <a:pt x="209" y="9"/>
                  </a:lnTo>
                  <a:lnTo>
                    <a:pt x="208" y="11"/>
                  </a:lnTo>
                  <a:lnTo>
                    <a:pt x="208" y="9"/>
                  </a:lnTo>
                  <a:lnTo>
                    <a:pt x="208" y="9"/>
                  </a:lnTo>
                  <a:lnTo>
                    <a:pt x="209" y="9"/>
                  </a:lnTo>
                  <a:lnTo>
                    <a:pt x="209" y="9"/>
                  </a:lnTo>
                  <a:lnTo>
                    <a:pt x="208" y="11"/>
                  </a:lnTo>
                  <a:lnTo>
                    <a:pt x="208" y="11"/>
                  </a:lnTo>
                  <a:lnTo>
                    <a:pt x="208" y="11"/>
                  </a:lnTo>
                  <a:lnTo>
                    <a:pt x="209" y="8"/>
                  </a:lnTo>
                  <a:lnTo>
                    <a:pt x="209" y="8"/>
                  </a:lnTo>
                  <a:lnTo>
                    <a:pt x="208" y="9"/>
                  </a:lnTo>
                  <a:lnTo>
                    <a:pt x="208" y="8"/>
                  </a:lnTo>
                  <a:lnTo>
                    <a:pt x="208" y="9"/>
                  </a:lnTo>
                  <a:lnTo>
                    <a:pt x="208" y="9"/>
                  </a:lnTo>
                  <a:lnTo>
                    <a:pt x="208" y="9"/>
                  </a:lnTo>
                  <a:lnTo>
                    <a:pt x="208" y="9"/>
                  </a:lnTo>
                  <a:lnTo>
                    <a:pt x="208" y="9"/>
                  </a:lnTo>
                  <a:lnTo>
                    <a:pt x="208" y="9"/>
                  </a:lnTo>
                  <a:lnTo>
                    <a:pt x="208" y="9"/>
                  </a:lnTo>
                  <a:lnTo>
                    <a:pt x="208" y="9"/>
                  </a:lnTo>
                  <a:lnTo>
                    <a:pt x="208" y="8"/>
                  </a:lnTo>
                  <a:lnTo>
                    <a:pt x="208" y="8"/>
                  </a:lnTo>
                  <a:lnTo>
                    <a:pt x="208" y="9"/>
                  </a:lnTo>
                  <a:lnTo>
                    <a:pt x="208" y="9"/>
                  </a:lnTo>
                  <a:lnTo>
                    <a:pt x="208" y="8"/>
                  </a:lnTo>
                  <a:lnTo>
                    <a:pt x="208" y="8"/>
                  </a:lnTo>
                  <a:lnTo>
                    <a:pt x="208" y="8"/>
                  </a:lnTo>
                  <a:lnTo>
                    <a:pt x="208" y="8"/>
                  </a:lnTo>
                  <a:lnTo>
                    <a:pt x="208" y="9"/>
                  </a:lnTo>
                  <a:lnTo>
                    <a:pt x="208" y="9"/>
                  </a:lnTo>
                  <a:lnTo>
                    <a:pt x="208" y="9"/>
                  </a:lnTo>
                  <a:lnTo>
                    <a:pt x="208" y="9"/>
                  </a:lnTo>
                  <a:lnTo>
                    <a:pt x="208" y="9"/>
                  </a:lnTo>
                  <a:lnTo>
                    <a:pt x="208" y="11"/>
                  </a:lnTo>
                  <a:lnTo>
                    <a:pt x="208" y="9"/>
                  </a:lnTo>
                  <a:lnTo>
                    <a:pt x="208" y="9"/>
                  </a:lnTo>
                  <a:lnTo>
                    <a:pt x="208" y="9"/>
                  </a:lnTo>
                  <a:lnTo>
                    <a:pt x="208" y="11"/>
                  </a:lnTo>
                  <a:lnTo>
                    <a:pt x="208" y="11"/>
                  </a:lnTo>
                  <a:lnTo>
                    <a:pt x="208" y="11"/>
                  </a:lnTo>
                  <a:lnTo>
                    <a:pt x="208" y="9"/>
                  </a:lnTo>
                  <a:lnTo>
                    <a:pt x="208" y="9"/>
                  </a:lnTo>
                  <a:lnTo>
                    <a:pt x="208" y="11"/>
                  </a:lnTo>
                  <a:lnTo>
                    <a:pt x="208" y="9"/>
                  </a:lnTo>
                  <a:lnTo>
                    <a:pt x="208" y="9"/>
                  </a:lnTo>
                  <a:lnTo>
                    <a:pt x="208" y="9"/>
                  </a:lnTo>
                  <a:lnTo>
                    <a:pt x="208" y="9"/>
                  </a:lnTo>
                  <a:lnTo>
                    <a:pt x="208" y="8"/>
                  </a:lnTo>
                  <a:lnTo>
                    <a:pt x="208" y="8"/>
                  </a:lnTo>
                  <a:lnTo>
                    <a:pt x="208" y="8"/>
                  </a:lnTo>
                  <a:lnTo>
                    <a:pt x="208" y="8"/>
                  </a:lnTo>
                  <a:lnTo>
                    <a:pt x="208" y="8"/>
                  </a:lnTo>
                  <a:lnTo>
                    <a:pt x="208" y="8"/>
                  </a:lnTo>
                  <a:lnTo>
                    <a:pt x="208" y="8"/>
                  </a:lnTo>
                  <a:lnTo>
                    <a:pt x="208" y="8"/>
                  </a:lnTo>
                  <a:lnTo>
                    <a:pt x="208" y="8"/>
                  </a:lnTo>
                  <a:lnTo>
                    <a:pt x="208" y="8"/>
                  </a:lnTo>
                  <a:lnTo>
                    <a:pt x="208" y="8"/>
                  </a:lnTo>
                  <a:lnTo>
                    <a:pt x="208" y="9"/>
                  </a:lnTo>
                  <a:lnTo>
                    <a:pt x="208" y="9"/>
                  </a:lnTo>
                  <a:lnTo>
                    <a:pt x="208" y="9"/>
                  </a:lnTo>
                  <a:lnTo>
                    <a:pt x="208" y="9"/>
                  </a:lnTo>
                  <a:lnTo>
                    <a:pt x="208" y="8"/>
                  </a:lnTo>
                  <a:lnTo>
                    <a:pt x="208" y="9"/>
                  </a:lnTo>
                  <a:lnTo>
                    <a:pt x="208" y="8"/>
                  </a:lnTo>
                  <a:lnTo>
                    <a:pt x="206" y="9"/>
                  </a:lnTo>
                  <a:lnTo>
                    <a:pt x="206" y="9"/>
                  </a:lnTo>
                  <a:lnTo>
                    <a:pt x="206" y="9"/>
                  </a:lnTo>
                  <a:lnTo>
                    <a:pt x="208" y="8"/>
                  </a:lnTo>
                  <a:lnTo>
                    <a:pt x="208" y="8"/>
                  </a:lnTo>
                  <a:lnTo>
                    <a:pt x="206" y="11"/>
                  </a:lnTo>
                  <a:lnTo>
                    <a:pt x="206" y="11"/>
                  </a:lnTo>
                  <a:lnTo>
                    <a:pt x="206" y="9"/>
                  </a:lnTo>
                  <a:lnTo>
                    <a:pt x="206" y="9"/>
                  </a:lnTo>
                  <a:lnTo>
                    <a:pt x="206" y="8"/>
                  </a:lnTo>
                  <a:lnTo>
                    <a:pt x="206" y="8"/>
                  </a:lnTo>
                  <a:lnTo>
                    <a:pt x="208" y="8"/>
                  </a:lnTo>
                  <a:lnTo>
                    <a:pt x="208" y="8"/>
                  </a:lnTo>
                  <a:lnTo>
                    <a:pt x="206" y="8"/>
                  </a:lnTo>
                  <a:lnTo>
                    <a:pt x="206" y="8"/>
                  </a:lnTo>
                  <a:lnTo>
                    <a:pt x="206" y="8"/>
                  </a:lnTo>
                  <a:lnTo>
                    <a:pt x="206" y="8"/>
                  </a:lnTo>
                  <a:lnTo>
                    <a:pt x="206" y="8"/>
                  </a:lnTo>
                  <a:lnTo>
                    <a:pt x="206" y="8"/>
                  </a:lnTo>
                  <a:lnTo>
                    <a:pt x="206" y="8"/>
                  </a:lnTo>
                  <a:lnTo>
                    <a:pt x="206" y="8"/>
                  </a:lnTo>
                  <a:lnTo>
                    <a:pt x="206" y="8"/>
                  </a:lnTo>
                  <a:lnTo>
                    <a:pt x="206" y="8"/>
                  </a:lnTo>
                  <a:lnTo>
                    <a:pt x="206" y="8"/>
                  </a:lnTo>
                  <a:lnTo>
                    <a:pt x="206" y="8"/>
                  </a:lnTo>
                  <a:lnTo>
                    <a:pt x="206" y="6"/>
                  </a:lnTo>
                  <a:lnTo>
                    <a:pt x="206" y="6"/>
                  </a:lnTo>
                  <a:lnTo>
                    <a:pt x="206" y="6"/>
                  </a:lnTo>
                  <a:lnTo>
                    <a:pt x="206" y="6"/>
                  </a:lnTo>
                  <a:lnTo>
                    <a:pt x="206" y="8"/>
                  </a:lnTo>
                  <a:lnTo>
                    <a:pt x="206" y="8"/>
                  </a:lnTo>
                  <a:lnTo>
                    <a:pt x="206" y="9"/>
                  </a:lnTo>
                  <a:lnTo>
                    <a:pt x="206" y="9"/>
                  </a:lnTo>
                  <a:lnTo>
                    <a:pt x="206" y="8"/>
                  </a:lnTo>
                  <a:lnTo>
                    <a:pt x="206" y="8"/>
                  </a:lnTo>
                  <a:lnTo>
                    <a:pt x="206" y="9"/>
                  </a:lnTo>
                  <a:lnTo>
                    <a:pt x="206" y="8"/>
                  </a:lnTo>
                  <a:lnTo>
                    <a:pt x="206" y="8"/>
                  </a:lnTo>
                  <a:lnTo>
                    <a:pt x="206" y="8"/>
                  </a:lnTo>
                  <a:lnTo>
                    <a:pt x="206" y="8"/>
                  </a:lnTo>
                  <a:lnTo>
                    <a:pt x="206" y="8"/>
                  </a:lnTo>
                  <a:lnTo>
                    <a:pt x="206" y="8"/>
                  </a:lnTo>
                  <a:lnTo>
                    <a:pt x="206" y="8"/>
                  </a:lnTo>
                  <a:lnTo>
                    <a:pt x="206" y="6"/>
                  </a:lnTo>
                  <a:lnTo>
                    <a:pt x="206" y="6"/>
                  </a:lnTo>
                  <a:lnTo>
                    <a:pt x="206" y="9"/>
                  </a:lnTo>
                  <a:lnTo>
                    <a:pt x="206" y="9"/>
                  </a:lnTo>
                  <a:lnTo>
                    <a:pt x="206" y="9"/>
                  </a:lnTo>
                  <a:lnTo>
                    <a:pt x="206" y="9"/>
                  </a:lnTo>
                  <a:lnTo>
                    <a:pt x="206" y="8"/>
                  </a:lnTo>
                  <a:lnTo>
                    <a:pt x="206" y="8"/>
                  </a:lnTo>
                  <a:lnTo>
                    <a:pt x="206" y="9"/>
                  </a:lnTo>
                  <a:lnTo>
                    <a:pt x="206" y="9"/>
                  </a:lnTo>
                  <a:lnTo>
                    <a:pt x="205" y="11"/>
                  </a:lnTo>
                  <a:lnTo>
                    <a:pt x="205" y="9"/>
                  </a:lnTo>
                  <a:lnTo>
                    <a:pt x="205" y="9"/>
                  </a:lnTo>
                  <a:lnTo>
                    <a:pt x="206" y="8"/>
                  </a:lnTo>
                  <a:lnTo>
                    <a:pt x="206" y="8"/>
                  </a:lnTo>
                  <a:lnTo>
                    <a:pt x="206" y="9"/>
                  </a:lnTo>
                  <a:lnTo>
                    <a:pt x="206" y="9"/>
                  </a:lnTo>
                  <a:lnTo>
                    <a:pt x="206" y="8"/>
                  </a:lnTo>
                  <a:lnTo>
                    <a:pt x="206" y="9"/>
                  </a:lnTo>
                  <a:lnTo>
                    <a:pt x="206" y="8"/>
                  </a:lnTo>
                  <a:lnTo>
                    <a:pt x="206" y="9"/>
                  </a:lnTo>
                  <a:lnTo>
                    <a:pt x="205" y="9"/>
                  </a:lnTo>
                  <a:lnTo>
                    <a:pt x="206" y="8"/>
                  </a:lnTo>
                  <a:lnTo>
                    <a:pt x="205" y="9"/>
                  </a:lnTo>
                  <a:lnTo>
                    <a:pt x="205" y="8"/>
                  </a:lnTo>
                  <a:lnTo>
                    <a:pt x="205" y="8"/>
                  </a:lnTo>
                  <a:lnTo>
                    <a:pt x="206" y="6"/>
                  </a:lnTo>
                  <a:lnTo>
                    <a:pt x="206" y="6"/>
                  </a:lnTo>
                  <a:lnTo>
                    <a:pt x="206" y="6"/>
                  </a:lnTo>
                  <a:lnTo>
                    <a:pt x="206" y="6"/>
                  </a:lnTo>
                  <a:lnTo>
                    <a:pt x="205" y="8"/>
                  </a:lnTo>
                  <a:lnTo>
                    <a:pt x="205" y="8"/>
                  </a:lnTo>
                  <a:lnTo>
                    <a:pt x="205" y="8"/>
                  </a:lnTo>
                  <a:lnTo>
                    <a:pt x="205" y="8"/>
                  </a:lnTo>
                  <a:lnTo>
                    <a:pt x="205" y="8"/>
                  </a:lnTo>
                  <a:lnTo>
                    <a:pt x="205" y="8"/>
                  </a:lnTo>
                  <a:lnTo>
                    <a:pt x="205" y="8"/>
                  </a:lnTo>
                  <a:lnTo>
                    <a:pt x="205" y="8"/>
                  </a:lnTo>
                  <a:lnTo>
                    <a:pt x="205" y="8"/>
                  </a:lnTo>
                  <a:lnTo>
                    <a:pt x="205" y="8"/>
                  </a:lnTo>
                  <a:lnTo>
                    <a:pt x="205" y="6"/>
                  </a:lnTo>
                  <a:lnTo>
                    <a:pt x="205" y="6"/>
                  </a:lnTo>
                  <a:lnTo>
                    <a:pt x="205" y="8"/>
                  </a:lnTo>
                  <a:lnTo>
                    <a:pt x="205" y="6"/>
                  </a:lnTo>
                  <a:lnTo>
                    <a:pt x="205" y="8"/>
                  </a:lnTo>
                  <a:lnTo>
                    <a:pt x="205" y="8"/>
                  </a:lnTo>
                  <a:lnTo>
                    <a:pt x="205" y="8"/>
                  </a:lnTo>
                  <a:lnTo>
                    <a:pt x="205" y="8"/>
                  </a:lnTo>
                  <a:lnTo>
                    <a:pt x="205" y="6"/>
                  </a:lnTo>
                  <a:lnTo>
                    <a:pt x="205" y="6"/>
                  </a:lnTo>
                  <a:lnTo>
                    <a:pt x="205" y="8"/>
                  </a:lnTo>
                  <a:lnTo>
                    <a:pt x="205" y="8"/>
                  </a:lnTo>
                  <a:lnTo>
                    <a:pt x="205" y="8"/>
                  </a:lnTo>
                  <a:lnTo>
                    <a:pt x="205" y="8"/>
                  </a:lnTo>
                  <a:lnTo>
                    <a:pt x="205" y="8"/>
                  </a:lnTo>
                  <a:lnTo>
                    <a:pt x="205" y="8"/>
                  </a:lnTo>
                  <a:lnTo>
                    <a:pt x="205" y="8"/>
                  </a:lnTo>
                  <a:lnTo>
                    <a:pt x="205" y="8"/>
                  </a:lnTo>
                  <a:lnTo>
                    <a:pt x="205" y="8"/>
                  </a:lnTo>
                  <a:lnTo>
                    <a:pt x="205" y="8"/>
                  </a:lnTo>
                  <a:lnTo>
                    <a:pt x="205" y="8"/>
                  </a:lnTo>
                  <a:lnTo>
                    <a:pt x="205" y="9"/>
                  </a:lnTo>
                  <a:lnTo>
                    <a:pt x="205" y="9"/>
                  </a:lnTo>
                  <a:lnTo>
                    <a:pt x="205" y="6"/>
                  </a:lnTo>
                  <a:lnTo>
                    <a:pt x="205" y="6"/>
                  </a:lnTo>
                  <a:lnTo>
                    <a:pt x="205" y="8"/>
                  </a:lnTo>
                  <a:lnTo>
                    <a:pt x="205" y="8"/>
                  </a:lnTo>
                  <a:lnTo>
                    <a:pt x="205" y="5"/>
                  </a:lnTo>
                  <a:lnTo>
                    <a:pt x="205" y="5"/>
                  </a:lnTo>
                  <a:lnTo>
                    <a:pt x="205" y="9"/>
                  </a:lnTo>
                  <a:lnTo>
                    <a:pt x="205" y="8"/>
                  </a:lnTo>
                  <a:lnTo>
                    <a:pt x="203" y="9"/>
                  </a:lnTo>
                  <a:lnTo>
                    <a:pt x="203" y="9"/>
                  </a:lnTo>
                  <a:lnTo>
                    <a:pt x="203" y="9"/>
                  </a:lnTo>
                  <a:lnTo>
                    <a:pt x="203" y="9"/>
                  </a:lnTo>
                  <a:lnTo>
                    <a:pt x="205" y="8"/>
                  </a:lnTo>
                  <a:lnTo>
                    <a:pt x="205" y="8"/>
                  </a:lnTo>
                  <a:lnTo>
                    <a:pt x="205" y="8"/>
                  </a:lnTo>
                  <a:lnTo>
                    <a:pt x="205" y="8"/>
                  </a:lnTo>
                  <a:lnTo>
                    <a:pt x="205" y="8"/>
                  </a:lnTo>
                  <a:lnTo>
                    <a:pt x="205" y="8"/>
                  </a:lnTo>
                  <a:lnTo>
                    <a:pt x="203" y="9"/>
                  </a:lnTo>
                  <a:lnTo>
                    <a:pt x="205" y="6"/>
                  </a:lnTo>
                  <a:lnTo>
                    <a:pt x="205" y="6"/>
                  </a:lnTo>
                  <a:lnTo>
                    <a:pt x="205" y="6"/>
                  </a:lnTo>
                  <a:lnTo>
                    <a:pt x="203" y="6"/>
                  </a:lnTo>
                  <a:lnTo>
                    <a:pt x="203" y="6"/>
                  </a:lnTo>
                  <a:lnTo>
                    <a:pt x="203" y="8"/>
                  </a:lnTo>
                  <a:lnTo>
                    <a:pt x="203" y="6"/>
                  </a:lnTo>
                  <a:lnTo>
                    <a:pt x="203" y="8"/>
                  </a:lnTo>
                  <a:lnTo>
                    <a:pt x="203" y="6"/>
                  </a:lnTo>
                  <a:lnTo>
                    <a:pt x="203" y="6"/>
                  </a:lnTo>
                  <a:lnTo>
                    <a:pt x="205" y="5"/>
                  </a:lnTo>
                  <a:lnTo>
                    <a:pt x="205" y="5"/>
                  </a:lnTo>
                  <a:lnTo>
                    <a:pt x="203" y="6"/>
                  </a:lnTo>
                  <a:lnTo>
                    <a:pt x="205" y="6"/>
                  </a:lnTo>
                  <a:lnTo>
                    <a:pt x="203" y="6"/>
                  </a:lnTo>
                  <a:lnTo>
                    <a:pt x="203" y="6"/>
                  </a:lnTo>
                  <a:lnTo>
                    <a:pt x="203" y="6"/>
                  </a:lnTo>
                  <a:lnTo>
                    <a:pt x="203" y="6"/>
                  </a:lnTo>
                  <a:lnTo>
                    <a:pt x="203" y="6"/>
                  </a:lnTo>
                  <a:lnTo>
                    <a:pt x="203" y="6"/>
                  </a:lnTo>
                  <a:lnTo>
                    <a:pt x="203" y="6"/>
                  </a:lnTo>
                  <a:lnTo>
                    <a:pt x="203" y="6"/>
                  </a:lnTo>
                  <a:lnTo>
                    <a:pt x="203" y="6"/>
                  </a:lnTo>
                  <a:lnTo>
                    <a:pt x="203" y="6"/>
                  </a:lnTo>
                  <a:lnTo>
                    <a:pt x="203" y="6"/>
                  </a:lnTo>
                  <a:lnTo>
                    <a:pt x="203" y="6"/>
                  </a:lnTo>
                  <a:lnTo>
                    <a:pt x="203" y="8"/>
                  </a:lnTo>
                  <a:lnTo>
                    <a:pt x="203" y="8"/>
                  </a:lnTo>
                  <a:lnTo>
                    <a:pt x="203" y="8"/>
                  </a:lnTo>
                  <a:lnTo>
                    <a:pt x="203" y="8"/>
                  </a:lnTo>
                  <a:lnTo>
                    <a:pt x="203" y="8"/>
                  </a:lnTo>
                  <a:lnTo>
                    <a:pt x="203" y="6"/>
                  </a:lnTo>
                  <a:lnTo>
                    <a:pt x="203" y="6"/>
                  </a:lnTo>
                  <a:lnTo>
                    <a:pt x="203" y="8"/>
                  </a:lnTo>
                  <a:lnTo>
                    <a:pt x="203" y="6"/>
                  </a:lnTo>
                  <a:lnTo>
                    <a:pt x="203" y="6"/>
                  </a:lnTo>
                  <a:lnTo>
                    <a:pt x="203" y="6"/>
                  </a:lnTo>
                  <a:lnTo>
                    <a:pt x="203" y="6"/>
                  </a:lnTo>
                  <a:lnTo>
                    <a:pt x="203" y="6"/>
                  </a:lnTo>
                  <a:lnTo>
                    <a:pt x="203" y="8"/>
                  </a:lnTo>
                  <a:lnTo>
                    <a:pt x="203" y="6"/>
                  </a:lnTo>
                  <a:lnTo>
                    <a:pt x="203" y="8"/>
                  </a:lnTo>
                  <a:lnTo>
                    <a:pt x="203" y="8"/>
                  </a:lnTo>
                  <a:lnTo>
                    <a:pt x="203" y="5"/>
                  </a:lnTo>
                  <a:lnTo>
                    <a:pt x="203" y="5"/>
                  </a:lnTo>
                  <a:lnTo>
                    <a:pt x="203" y="8"/>
                  </a:lnTo>
                  <a:lnTo>
                    <a:pt x="203" y="6"/>
                  </a:lnTo>
                  <a:lnTo>
                    <a:pt x="203" y="8"/>
                  </a:lnTo>
                  <a:lnTo>
                    <a:pt x="202" y="8"/>
                  </a:lnTo>
                  <a:lnTo>
                    <a:pt x="203" y="6"/>
                  </a:lnTo>
                  <a:lnTo>
                    <a:pt x="202" y="8"/>
                  </a:lnTo>
                  <a:lnTo>
                    <a:pt x="202" y="8"/>
                  </a:lnTo>
                  <a:lnTo>
                    <a:pt x="202" y="8"/>
                  </a:lnTo>
                  <a:lnTo>
                    <a:pt x="202" y="8"/>
                  </a:lnTo>
                  <a:lnTo>
                    <a:pt x="202" y="6"/>
                  </a:lnTo>
                  <a:lnTo>
                    <a:pt x="202" y="6"/>
                  </a:lnTo>
                  <a:lnTo>
                    <a:pt x="203" y="5"/>
                  </a:lnTo>
                  <a:lnTo>
                    <a:pt x="202" y="6"/>
                  </a:lnTo>
                  <a:lnTo>
                    <a:pt x="202" y="6"/>
                  </a:lnTo>
                  <a:lnTo>
                    <a:pt x="202" y="6"/>
                  </a:lnTo>
                  <a:lnTo>
                    <a:pt x="202" y="8"/>
                  </a:lnTo>
                  <a:lnTo>
                    <a:pt x="202" y="6"/>
                  </a:lnTo>
                  <a:lnTo>
                    <a:pt x="202" y="8"/>
                  </a:lnTo>
                  <a:lnTo>
                    <a:pt x="202" y="8"/>
                  </a:lnTo>
                  <a:lnTo>
                    <a:pt x="202" y="8"/>
                  </a:lnTo>
                  <a:lnTo>
                    <a:pt x="202" y="6"/>
                  </a:lnTo>
                  <a:lnTo>
                    <a:pt x="202" y="6"/>
                  </a:lnTo>
                  <a:lnTo>
                    <a:pt x="202" y="6"/>
                  </a:lnTo>
                  <a:lnTo>
                    <a:pt x="202" y="6"/>
                  </a:lnTo>
                  <a:lnTo>
                    <a:pt x="202" y="6"/>
                  </a:lnTo>
                  <a:lnTo>
                    <a:pt x="202" y="6"/>
                  </a:lnTo>
                  <a:lnTo>
                    <a:pt x="202" y="5"/>
                  </a:lnTo>
                  <a:lnTo>
                    <a:pt x="202" y="5"/>
                  </a:lnTo>
                  <a:lnTo>
                    <a:pt x="202" y="5"/>
                  </a:lnTo>
                  <a:lnTo>
                    <a:pt x="202" y="5"/>
                  </a:lnTo>
                  <a:lnTo>
                    <a:pt x="202" y="6"/>
                  </a:lnTo>
                  <a:lnTo>
                    <a:pt x="202" y="6"/>
                  </a:lnTo>
                  <a:lnTo>
                    <a:pt x="202" y="5"/>
                  </a:lnTo>
                  <a:lnTo>
                    <a:pt x="202" y="5"/>
                  </a:lnTo>
                  <a:lnTo>
                    <a:pt x="202" y="6"/>
                  </a:lnTo>
                  <a:lnTo>
                    <a:pt x="202" y="6"/>
                  </a:lnTo>
                  <a:lnTo>
                    <a:pt x="202" y="6"/>
                  </a:lnTo>
                  <a:lnTo>
                    <a:pt x="202" y="8"/>
                  </a:lnTo>
                  <a:lnTo>
                    <a:pt x="202" y="8"/>
                  </a:lnTo>
                  <a:lnTo>
                    <a:pt x="202" y="8"/>
                  </a:lnTo>
                  <a:lnTo>
                    <a:pt x="202" y="8"/>
                  </a:lnTo>
                  <a:lnTo>
                    <a:pt x="202" y="8"/>
                  </a:lnTo>
                  <a:lnTo>
                    <a:pt x="202" y="8"/>
                  </a:lnTo>
                  <a:lnTo>
                    <a:pt x="202" y="6"/>
                  </a:lnTo>
                  <a:lnTo>
                    <a:pt x="202" y="6"/>
                  </a:lnTo>
                  <a:lnTo>
                    <a:pt x="202" y="6"/>
                  </a:lnTo>
                  <a:lnTo>
                    <a:pt x="202" y="6"/>
                  </a:lnTo>
                  <a:lnTo>
                    <a:pt x="202" y="6"/>
                  </a:lnTo>
                  <a:lnTo>
                    <a:pt x="202" y="6"/>
                  </a:lnTo>
                  <a:lnTo>
                    <a:pt x="202" y="6"/>
                  </a:lnTo>
                  <a:lnTo>
                    <a:pt x="202" y="6"/>
                  </a:lnTo>
                  <a:lnTo>
                    <a:pt x="202" y="6"/>
                  </a:lnTo>
                  <a:lnTo>
                    <a:pt x="202" y="6"/>
                  </a:lnTo>
                  <a:lnTo>
                    <a:pt x="200" y="8"/>
                  </a:lnTo>
                  <a:lnTo>
                    <a:pt x="202" y="8"/>
                  </a:lnTo>
                  <a:lnTo>
                    <a:pt x="202" y="8"/>
                  </a:lnTo>
                  <a:lnTo>
                    <a:pt x="202" y="8"/>
                  </a:lnTo>
                  <a:lnTo>
                    <a:pt x="202" y="6"/>
                  </a:lnTo>
                  <a:lnTo>
                    <a:pt x="202" y="6"/>
                  </a:lnTo>
                  <a:lnTo>
                    <a:pt x="202" y="6"/>
                  </a:lnTo>
                  <a:lnTo>
                    <a:pt x="202" y="6"/>
                  </a:lnTo>
                  <a:lnTo>
                    <a:pt x="200" y="8"/>
                  </a:lnTo>
                  <a:lnTo>
                    <a:pt x="202" y="5"/>
                  </a:lnTo>
                  <a:lnTo>
                    <a:pt x="202" y="5"/>
                  </a:lnTo>
                  <a:lnTo>
                    <a:pt x="202" y="5"/>
                  </a:lnTo>
                  <a:lnTo>
                    <a:pt x="202" y="5"/>
                  </a:lnTo>
                  <a:lnTo>
                    <a:pt x="202" y="5"/>
                  </a:lnTo>
                  <a:lnTo>
                    <a:pt x="202" y="5"/>
                  </a:lnTo>
                  <a:lnTo>
                    <a:pt x="200" y="6"/>
                  </a:lnTo>
                  <a:lnTo>
                    <a:pt x="200" y="5"/>
                  </a:lnTo>
                  <a:lnTo>
                    <a:pt x="200" y="6"/>
                  </a:lnTo>
                  <a:lnTo>
                    <a:pt x="200" y="6"/>
                  </a:lnTo>
                  <a:lnTo>
                    <a:pt x="200" y="6"/>
                  </a:lnTo>
                  <a:lnTo>
                    <a:pt x="200" y="6"/>
                  </a:lnTo>
                  <a:lnTo>
                    <a:pt x="200" y="6"/>
                  </a:lnTo>
                  <a:lnTo>
                    <a:pt x="200" y="6"/>
                  </a:lnTo>
                  <a:lnTo>
                    <a:pt x="200" y="8"/>
                  </a:lnTo>
                  <a:lnTo>
                    <a:pt x="200" y="6"/>
                  </a:lnTo>
                  <a:lnTo>
                    <a:pt x="200" y="8"/>
                  </a:lnTo>
                  <a:lnTo>
                    <a:pt x="200" y="6"/>
                  </a:lnTo>
                  <a:lnTo>
                    <a:pt x="200" y="6"/>
                  </a:lnTo>
                  <a:lnTo>
                    <a:pt x="200" y="5"/>
                  </a:lnTo>
                  <a:lnTo>
                    <a:pt x="200" y="5"/>
                  </a:lnTo>
                  <a:lnTo>
                    <a:pt x="200" y="5"/>
                  </a:lnTo>
                  <a:lnTo>
                    <a:pt x="200" y="6"/>
                  </a:lnTo>
                  <a:lnTo>
                    <a:pt x="200" y="6"/>
                  </a:lnTo>
                  <a:lnTo>
                    <a:pt x="200" y="6"/>
                  </a:lnTo>
                  <a:lnTo>
                    <a:pt x="200" y="6"/>
                  </a:lnTo>
                  <a:lnTo>
                    <a:pt x="200" y="6"/>
                  </a:lnTo>
                  <a:lnTo>
                    <a:pt x="200" y="5"/>
                  </a:lnTo>
                  <a:lnTo>
                    <a:pt x="200" y="5"/>
                  </a:lnTo>
                  <a:lnTo>
                    <a:pt x="200" y="5"/>
                  </a:lnTo>
                  <a:lnTo>
                    <a:pt x="200" y="5"/>
                  </a:lnTo>
                  <a:lnTo>
                    <a:pt x="200" y="3"/>
                  </a:lnTo>
                  <a:lnTo>
                    <a:pt x="200" y="3"/>
                  </a:lnTo>
                  <a:lnTo>
                    <a:pt x="200" y="3"/>
                  </a:lnTo>
                  <a:lnTo>
                    <a:pt x="200" y="3"/>
                  </a:lnTo>
                  <a:lnTo>
                    <a:pt x="200" y="5"/>
                  </a:lnTo>
                  <a:lnTo>
                    <a:pt x="200" y="5"/>
                  </a:lnTo>
                  <a:lnTo>
                    <a:pt x="200" y="6"/>
                  </a:lnTo>
                  <a:lnTo>
                    <a:pt x="200" y="6"/>
                  </a:lnTo>
                  <a:lnTo>
                    <a:pt x="200" y="6"/>
                  </a:lnTo>
                  <a:lnTo>
                    <a:pt x="200" y="6"/>
                  </a:lnTo>
                  <a:lnTo>
                    <a:pt x="200" y="6"/>
                  </a:lnTo>
                  <a:lnTo>
                    <a:pt x="200" y="6"/>
                  </a:lnTo>
                  <a:lnTo>
                    <a:pt x="200" y="6"/>
                  </a:lnTo>
                  <a:lnTo>
                    <a:pt x="200" y="6"/>
                  </a:lnTo>
                  <a:lnTo>
                    <a:pt x="200" y="6"/>
                  </a:lnTo>
                  <a:lnTo>
                    <a:pt x="200" y="6"/>
                  </a:lnTo>
                  <a:lnTo>
                    <a:pt x="200" y="6"/>
                  </a:lnTo>
                  <a:lnTo>
                    <a:pt x="200" y="6"/>
                  </a:lnTo>
                  <a:lnTo>
                    <a:pt x="200" y="6"/>
                  </a:lnTo>
                  <a:lnTo>
                    <a:pt x="200" y="6"/>
                  </a:lnTo>
                  <a:lnTo>
                    <a:pt x="200" y="6"/>
                  </a:lnTo>
                  <a:lnTo>
                    <a:pt x="199" y="8"/>
                  </a:lnTo>
                  <a:lnTo>
                    <a:pt x="199" y="8"/>
                  </a:lnTo>
                  <a:lnTo>
                    <a:pt x="199" y="8"/>
                  </a:lnTo>
                  <a:lnTo>
                    <a:pt x="199" y="8"/>
                  </a:lnTo>
                  <a:lnTo>
                    <a:pt x="200" y="5"/>
                  </a:lnTo>
                  <a:lnTo>
                    <a:pt x="199" y="8"/>
                  </a:lnTo>
                  <a:lnTo>
                    <a:pt x="199" y="8"/>
                  </a:lnTo>
                  <a:lnTo>
                    <a:pt x="199" y="6"/>
                  </a:lnTo>
                  <a:lnTo>
                    <a:pt x="199" y="6"/>
                  </a:lnTo>
                  <a:lnTo>
                    <a:pt x="199" y="6"/>
                  </a:lnTo>
                  <a:lnTo>
                    <a:pt x="199" y="6"/>
                  </a:lnTo>
                  <a:lnTo>
                    <a:pt x="199" y="3"/>
                  </a:lnTo>
                  <a:lnTo>
                    <a:pt x="199" y="5"/>
                  </a:lnTo>
                  <a:lnTo>
                    <a:pt x="199" y="5"/>
                  </a:lnTo>
                  <a:lnTo>
                    <a:pt x="199" y="5"/>
                  </a:lnTo>
                  <a:lnTo>
                    <a:pt x="199" y="6"/>
                  </a:lnTo>
                  <a:lnTo>
                    <a:pt x="199" y="5"/>
                  </a:lnTo>
                  <a:lnTo>
                    <a:pt x="199" y="6"/>
                  </a:lnTo>
                  <a:lnTo>
                    <a:pt x="199" y="6"/>
                  </a:lnTo>
                  <a:lnTo>
                    <a:pt x="199" y="6"/>
                  </a:lnTo>
                  <a:lnTo>
                    <a:pt x="199" y="6"/>
                  </a:lnTo>
                  <a:lnTo>
                    <a:pt x="199" y="5"/>
                  </a:lnTo>
                  <a:lnTo>
                    <a:pt x="199" y="5"/>
                  </a:lnTo>
                  <a:lnTo>
                    <a:pt x="199" y="5"/>
                  </a:lnTo>
                  <a:lnTo>
                    <a:pt x="199" y="6"/>
                  </a:lnTo>
                  <a:lnTo>
                    <a:pt x="199" y="5"/>
                  </a:lnTo>
                  <a:lnTo>
                    <a:pt x="199" y="6"/>
                  </a:lnTo>
                  <a:lnTo>
                    <a:pt x="199" y="6"/>
                  </a:lnTo>
                  <a:lnTo>
                    <a:pt x="199" y="6"/>
                  </a:lnTo>
                  <a:lnTo>
                    <a:pt x="199" y="6"/>
                  </a:lnTo>
                  <a:lnTo>
                    <a:pt x="199" y="6"/>
                  </a:lnTo>
                  <a:lnTo>
                    <a:pt x="199" y="6"/>
                  </a:lnTo>
                  <a:lnTo>
                    <a:pt x="199" y="6"/>
                  </a:lnTo>
                  <a:lnTo>
                    <a:pt x="199" y="5"/>
                  </a:lnTo>
                  <a:lnTo>
                    <a:pt x="199" y="5"/>
                  </a:lnTo>
                  <a:lnTo>
                    <a:pt x="199" y="5"/>
                  </a:lnTo>
                  <a:lnTo>
                    <a:pt x="199" y="5"/>
                  </a:lnTo>
                  <a:lnTo>
                    <a:pt x="199" y="5"/>
                  </a:lnTo>
                  <a:lnTo>
                    <a:pt x="199" y="5"/>
                  </a:lnTo>
                  <a:lnTo>
                    <a:pt x="199" y="5"/>
                  </a:lnTo>
                  <a:lnTo>
                    <a:pt x="199" y="3"/>
                  </a:lnTo>
                  <a:lnTo>
                    <a:pt x="199" y="5"/>
                  </a:lnTo>
                  <a:lnTo>
                    <a:pt x="199" y="5"/>
                  </a:lnTo>
                  <a:lnTo>
                    <a:pt x="199" y="3"/>
                  </a:lnTo>
                  <a:lnTo>
                    <a:pt x="199" y="3"/>
                  </a:lnTo>
                  <a:lnTo>
                    <a:pt x="199" y="5"/>
                  </a:lnTo>
                  <a:lnTo>
                    <a:pt x="199" y="3"/>
                  </a:lnTo>
                  <a:lnTo>
                    <a:pt x="199" y="5"/>
                  </a:lnTo>
                  <a:lnTo>
                    <a:pt x="199" y="5"/>
                  </a:lnTo>
                  <a:lnTo>
                    <a:pt x="199" y="5"/>
                  </a:lnTo>
                  <a:lnTo>
                    <a:pt x="197" y="6"/>
                  </a:lnTo>
                  <a:lnTo>
                    <a:pt x="197" y="6"/>
                  </a:lnTo>
                  <a:lnTo>
                    <a:pt x="199" y="3"/>
                  </a:lnTo>
                  <a:lnTo>
                    <a:pt x="199" y="3"/>
                  </a:lnTo>
                  <a:lnTo>
                    <a:pt x="197" y="6"/>
                  </a:lnTo>
                  <a:lnTo>
                    <a:pt x="197" y="6"/>
                  </a:lnTo>
                  <a:lnTo>
                    <a:pt x="197" y="5"/>
                  </a:lnTo>
                  <a:lnTo>
                    <a:pt x="197" y="5"/>
                  </a:lnTo>
                  <a:lnTo>
                    <a:pt x="197" y="6"/>
                  </a:lnTo>
                  <a:lnTo>
                    <a:pt x="197" y="6"/>
                  </a:lnTo>
                  <a:lnTo>
                    <a:pt x="197" y="6"/>
                  </a:lnTo>
                  <a:lnTo>
                    <a:pt x="197" y="5"/>
                  </a:lnTo>
                  <a:lnTo>
                    <a:pt x="197" y="5"/>
                  </a:lnTo>
                  <a:lnTo>
                    <a:pt x="197" y="5"/>
                  </a:lnTo>
                  <a:lnTo>
                    <a:pt x="197" y="5"/>
                  </a:lnTo>
                  <a:lnTo>
                    <a:pt x="197" y="5"/>
                  </a:lnTo>
                  <a:lnTo>
                    <a:pt x="197" y="5"/>
                  </a:lnTo>
                  <a:lnTo>
                    <a:pt x="197" y="6"/>
                  </a:lnTo>
                  <a:lnTo>
                    <a:pt x="197" y="6"/>
                  </a:lnTo>
                  <a:lnTo>
                    <a:pt x="197" y="5"/>
                  </a:lnTo>
                  <a:lnTo>
                    <a:pt x="197" y="5"/>
                  </a:lnTo>
                  <a:lnTo>
                    <a:pt x="197" y="3"/>
                  </a:lnTo>
                  <a:lnTo>
                    <a:pt x="197" y="5"/>
                  </a:lnTo>
                  <a:lnTo>
                    <a:pt x="197" y="5"/>
                  </a:lnTo>
                  <a:lnTo>
                    <a:pt x="197" y="3"/>
                  </a:lnTo>
                  <a:lnTo>
                    <a:pt x="197" y="5"/>
                  </a:lnTo>
                  <a:lnTo>
                    <a:pt x="197" y="5"/>
                  </a:lnTo>
                  <a:lnTo>
                    <a:pt x="197" y="6"/>
                  </a:lnTo>
                  <a:lnTo>
                    <a:pt x="197" y="5"/>
                  </a:lnTo>
                  <a:lnTo>
                    <a:pt x="197" y="6"/>
                  </a:lnTo>
                  <a:lnTo>
                    <a:pt x="197" y="6"/>
                  </a:lnTo>
                  <a:lnTo>
                    <a:pt x="197" y="6"/>
                  </a:lnTo>
                  <a:lnTo>
                    <a:pt x="197" y="3"/>
                  </a:lnTo>
                  <a:lnTo>
                    <a:pt x="197" y="5"/>
                  </a:lnTo>
                  <a:lnTo>
                    <a:pt x="197" y="5"/>
                  </a:lnTo>
                  <a:lnTo>
                    <a:pt x="197" y="5"/>
                  </a:lnTo>
                  <a:lnTo>
                    <a:pt x="197" y="5"/>
                  </a:lnTo>
                  <a:lnTo>
                    <a:pt x="197" y="5"/>
                  </a:lnTo>
                  <a:lnTo>
                    <a:pt x="197" y="5"/>
                  </a:lnTo>
                  <a:lnTo>
                    <a:pt x="197" y="5"/>
                  </a:lnTo>
                  <a:lnTo>
                    <a:pt x="197" y="6"/>
                  </a:lnTo>
                  <a:lnTo>
                    <a:pt x="197" y="5"/>
                  </a:lnTo>
                  <a:lnTo>
                    <a:pt x="197" y="5"/>
                  </a:lnTo>
                  <a:lnTo>
                    <a:pt x="197" y="3"/>
                  </a:lnTo>
                  <a:lnTo>
                    <a:pt x="197" y="3"/>
                  </a:lnTo>
                  <a:lnTo>
                    <a:pt x="197" y="3"/>
                  </a:lnTo>
                  <a:lnTo>
                    <a:pt x="197" y="3"/>
                  </a:lnTo>
                  <a:lnTo>
                    <a:pt x="196" y="5"/>
                  </a:lnTo>
                  <a:lnTo>
                    <a:pt x="197" y="3"/>
                  </a:lnTo>
                  <a:lnTo>
                    <a:pt x="196" y="5"/>
                  </a:lnTo>
                  <a:lnTo>
                    <a:pt x="196" y="5"/>
                  </a:lnTo>
                  <a:lnTo>
                    <a:pt x="196" y="5"/>
                  </a:lnTo>
                  <a:lnTo>
                    <a:pt x="196" y="5"/>
                  </a:lnTo>
                  <a:lnTo>
                    <a:pt x="196" y="5"/>
                  </a:lnTo>
                  <a:lnTo>
                    <a:pt x="196" y="6"/>
                  </a:lnTo>
                  <a:lnTo>
                    <a:pt x="196" y="6"/>
                  </a:lnTo>
                  <a:lnTo>
                    <a:pt x="196" y="3"/>
                  </a:lnTo>
                  <a:lnTo>
                    <a:pt x="196" y="3"/>
                  </a:lnTo>
                  <a:lnTo>
                    <a:pt x="196" y="6"/>
                  </a:lnTo>
                  <a:lnTo>
                    <a:pt x="196" y="5"/>
                  </a:lnTo>
                  <a:lnTo>
                    <a:pt x="196" y="6"/>
                  </a:lnTo>
                  <a:lnTo>
                    <a:pt x="196" y="5"/>
                  </a:lnTo>
                  <a:lnTo>
                    <a:pt x="196" y="5"/>
                  </a:lnTo>
                  <a:lnTo>
                    <a:pt x="196" y="5"/>
                  </a:lnTo>
                  <a:lnTo>
                    <a:pt x="196" y="5"/>
                  </a:lnTo>
                  <a:lnTo>
                    <a:pt x="196" y="5"/>
                  </a:lnTo>
                  <a:lnTo>
                    <a:pt x="196" y="1"/>
                  </a:lnTo>
                  <a:lnTo>
                    <a:pt x="196" y="3"/>
                  </a:lnTo>
                  <a:lnTo>
                    <a:pt x="196" y="3"/>
                  </a:lnTo>
                  <a:lnTo>
                    <a:pt x="196" y="3"/>
                  </a:lnTo>
                  <a:lnTo>
                    <a:pt x="196" y="5"/>
                  </a:lnTo>
                  <a:lnTo>
                    <a:pt x="196" y="3"/>
                  </a:lnTo>
                  <a:lnTo>
                    <a:pt x="196" y="5"/>
                  </a:lnTo>
                  <a:lnTo>
                    <a:pt x="196" y="5"/>
                  </a:lnTo>
                  <a:lnTo>
                    <a:pt x="196" y="5"/>
                  </a:lnTo>
                  <a:lnTo>
                    <a:pt x="196" y="3"/>
                  </a:lnTo>
                  <a:lnTo>
                    <a:pt x="196" y="5"/>
                  </a:lnTo>
                  <a:lnTo>
                    <a:pt x="196" y="5"/>
                  </a:lnTo>
                  <a:lnTo>
                    <a:pt x="196" y="5"/>
                  </a:lnTo>
                  <a:lnTo>
                    <a:pt x="196" y="5"/>
                  </a:lnTo>
                  <a:lnTo>
                    <a:pt x="194" y="6"/>
                  </a:lnTo>
                  <a:lnTo>
                    <a:pt x="194" y="6"/>
                  </a:lnTo>
                  <a:lnTo>
                    <a:pt x="194" y="3"/>
                  </a:lnTo>
                  <a:lnTo>
                    <a:pt x="194" y="3"/>
                  </a:lnTo>
                  <a:lnTo>
                    <a:pt x="194" y="5"/>
                  </a:lnTo>
                  <a:lnTo>
                    <a:pt x="194" y="5"/>
                  </a:lnTo>
                  <a:lnTo>
                    <a:pt x="194" y="5"/>
                  </a:lnTo>
                  <a:lnTo>
                    <a:pt x="194" y="5"/>
                  </a:lnTo>
                  <a:lnTo>
                    <a:pt x="194" y="5"/>
                  </a:lnTo>
                  <a:lnTo>
                    <a:pt x="194" y="5"/>
                  </a:lnTo>
                  <a:lnTo>
                    <a:pt x="194" y="5"/>
                  </a:lnTo>
                  <a:lnTo>
                    <a:pt x="194" y="6"/>
                  </a:lnTo>
                  <a:lnTo>
                    <a:pt x="194" y="3"/>
                  </a:lnTo>
                  <a:lnTo>
                    <a:pt x="194" y="5"/>
                  </a:lnTo>
                  <a:lnTo>
                    <a:pt x="194" y="5"/>
                  </a:lnTo>
                  <a:lnTo>
                    <a:pt x="194" y="5"/>
                  </a:lnTo>
                  <a:lnTo>
                    <a:pt x="194" y="1"/>
                  </a:lnTo>
                  <a:lnTo>
                    <a:pt x="194" y="3"/>
                  </a:lnTo>
                  <a:lnTo>
                    <a:pt x="194" y="3"/>
                  </a:lnTo>
                  <a:lnTo>
                    <a:pt x="194" y="3"/>
                  </a:lnTo>
                  <a:lnTo>
                    <a:pt x="194" y="1"/>
                  </a:lnTo>
                  <a:lnTo>
                    <a:pt x="194" y="1"/>
                  </a:lnTo>
                  <a:lnTo>
                    <a:pt x="194" y="1"/>
                  </a:lnTo>
                  <a:lnTo>
                    <a:pt x="194" y="1"/>
                  </a:lnTo>
                  <a:lnTo>
                    <a:pt x="194" y="1"/>
                  </a:lnTo>
                  <a:lnTo>
                    <a:pt x="194" y="1"/>
                  </a:lnTo>
                  <a:lnTo>
                    <a:pt x="194" y="0"/>
                  </a:lnTo>
                  <a:lnTo>
                    <a:pt x="194" y="0"/>
                  </a:lnTo>
                  <a:lnTo>
                    <a:pt x="194" y="1"/>
                  </a:lnTo>
                  <a:lnTo>
                    <a:pt x="192" y="3"/>
                  </a:lnTo>
                  <a:lnTo>
                    <a:pt x="192" y="3"/>
                  </a:lnTo>
                  <a:lnTo>
                    <a:pt x="192" y="3"/>
                  </a:lnTo>
                  <a:lnTo>
                    <a:pt x="192" y="5"/>
                  </a:lnTo>
                  <a:lnTo>
                    <a:pt x="192" y="3"/>
                  </a:lnTo>
                  <a:lnTo>
                    <a:pt x="192" y="3"/>
                  </a:lnTo>
                  <a:lnTo>
                    <a:pt x="192" y="3"/>
                  </a:lnTo>
                  <a:lnTo>
                    <a:pt x="192" y="5"/>
                  </a:lnTo>
                  <a:lnTo>
                    <a:pt x="192" y="5"/>
                  </a:lnTo>
                  <a:lnTo>
                    <a:pt x="192" y="3"/>
                  </a:lnTo>
                  <a:lnTo>
                    <a:pt x="192" y="3"/>
                  </a:lnTo>
                  <a:lnTo>
                    <a:pt x="192" y="3"/>
                  </a:lnTo>
                  <a:lnTo>
                    <a:pt x="192" y="3"/>
                  </a:lnTo>
                  <a:lnTo>
                    <a:pt x="192" y="3"/>
                  </a:lnTo>
                  <a:lnTo>
                    <a:pt x="192" y="3"/>
                  </a:lnTo>
                  <a:lnTo>
                    <a:pt x="192" y="3"/>
                  </a:lnTo>
                  <a:lnTo>
                    <a:pt x="192" y="3"/>
                  </a:lnTo>
                  <a:lnTo>
                    <a:pt x="192" y="3"/>
                  </a:lnTo>
                  <a:lnTo>
                    <a:pt x="192" y="3"/>
                  </a:lnTo>
                  <a:lnTo>
                    <a:pt x="192" y="3"/>
                  </a:lnTo>
                  <a:lnTo>
                    <a:pt x="192" y="1"/>
                  </a:lnTo>
                  <a:lnTo>
                    <a:pt x="192" y="1"/>
                  </a:lnTo>
                  <a:lnTo>
                    <a:pt x="192" y="1"/>
                  </a:lnTo>
                  <a:lnTo>
                    <a:pt x="192" y="1"/>
                  </a:lnTo>
                  <a:lnTo>
                    <a:pt x="192" y="1"/>
                  </a:lnTo>
                  <a:lnTo>
                    <a:pt x="192" y="1"/>
                  </a:lnTo>
                  <a:lnTo>
                    <a:pt x="192" y="1"/>
                  </a:lnTo>
                  <a:lnTo>
                    <a:pt x="191" y="0"/>
                  </a:lnTo>
                  <a:lnTo>
                    <a:pt x="191" y="0"/>
                  </a:lnTo>
                  <a:lnTo>
                    <a:pt x="192" y="1"/>
                  </a:lnTo>
                  <a:lnTo>
                    <a:pt x="191" y="3"/>
                  </a:lnTo>
                  <a:lnTo>
                    <a:pt x="191" y="3"/>
                  </a:lnTo>
                  <a:lnTo>
                    <a:pt x="191" y="3"/>
                  </a:lnTo>
                  <a:lnTo>
                    <a:pt x="191" y="3"/>
                  </a:lnTo>
                  <a:lnTo>
                    <a:pt x="191" y="1"/>
                  </a:lnTo>
                  <a:lnTo>
                    <a:pt x="191" y="1"/>
                  </a:lnTo>
                  <a:lnTo>
                    <a:pt x="191" y="1"/>
                  </a:lnTo>
                  <a:lnTo>
                    <a:pt x="191" y="3"/>
                  </a:lnTo>
                  <a:lnTo>
                    <a:pt x="191" y="3"/>
                  </a:lnTo>
                  <a:lnTo>
                    <a:pt x="191" y="3"/>
                  </a:lnTo>
                  <a:lnTo>
                    <a:pt x="191" y="3"/>
                  </a:lnTo>
                  <a:lnTo>
                    <a:pt x="191" y="1"/>
                  </a:lnTo>
                  <a:lnTo>
                    <a:pt x="191" y="3"/>
                  </a:lnTo>
                  <a:lnTo>
                    <a:pt x="191" y="3"/>
                  </a:lnTo>
                  <a:lnTo>
                    <a:pt x="191" y="3"/>
                  </a:lnTo>
                  <a:lnTo>
                    <a:pt x="191" y="1"/>
                  </a:lnTo>
                  <a:lnTo>
                    <a:pt x="191" y="1"/>
                  </a:lnTo>
                  <a:lnTo>
                    <a:pt x="191" y="3"/>
                  </a:lnTo>
                  <a:lnTo>
                    <a:pt x="191" y="5"/>
                  </a:lnTo>
                  <a:lnTo>
                    <a:pt x="191" y="5"/>
                  </a:lnTo>
                  <a:lnTo>
                    <a:pt x="191" y="3"/>
                  </a:lnTo>
                  <a:lnTo>
                    <a:pt x="191" y="3"/>
                  </a:lnTo>
                  <a:lnTo>
                    <a:pt x="191" y="3"/>
                  </a:lnTo>
                  <a:lnTo>
                    <a:pt x="191" y="3"/>
                  </a:lnTo>
                  <a:lnTo>
                    <a:pt x="191" y="3"/>
                  </a:lnTo>
                  <a:lnTo>
                    <a:pt x="191" y="1"/>
                  </a:lnTo>
                  <a:lnTo>
                    <a:pt x="191" y="3"/>
                  </a:lnTo>
                  <a:lnTo>
                    <a:pt x="191" y="3"/>
                  </a:lnTo>
                  <a:lnTo>
                    <a:pt x="191" y="1"/>
                  </a:lnTo>
                  <a:lnTo>
                    <a:pt x="191" y="1"/>
                  </a:lnTo>
                  <a:lnTo>
                    <a:pt x="191" y="3"/>
                  </a:lnTo>
                  <a:lnTo>
                    <a:pt x="191" y="3"/>
                  </a:lnTo>
                  <a:lnTo>
                    <a:pt x="191" y="3"/>
                  </a:lnTo>
                  <a:lnTo>
                    <a:pt x="189" y="3"/>
                  </a:lnTo>
                  <a:lnTo>
                    <a:pt x="189" y="3"/>
                  </a:lnTo>
                  <a:lnTo>
                    <a:pt x="189" y="3"/>
                  </a:lnTo>
                  <a:lnTo>
                    <a:pt x="189" y="1"/>
                  </a:lnTo>
                  <a:lnTo>
                    <a:pt x="189" y="1"/>
                  </a:lnTo>
                  <a:lnTo>
                    <a:pt x="189" y="1"/>
                  </a:lnTo>
                  <a:lnTo>
                    <a:pt x="189" y="3"/>
                  </a:lnTo>
                  <a:lnTo>
                    <a:pt x="189" y="3"/>
                  </a:lnTo>
                  <a:lnTo>
                    <a:pt x="189" y="3"/>
                  </a:lnTo>
                  <a:lnTo>
                    <a:pt x="189" y="1"/>
                  </a:lnTo>
                  <a:lnTo>
                    <a:pt x="189" y="3"/>
                  </a:lnTo>
                  <a:lnTo>
                    <a:pt x="189" y="3"/>
                  </a:lnTo>
                  <a:lnTo>
                    <a:pt x="189" y="1"/>
                  </a:lnTo>
                  <a:lnTo>
                    <a:pt x="189" y="1"/>
                  </a:lnTo>
                  <a:lnTo>
                    <a:pt x="189" y="3"/>
                  </a:lnTo>
                  <a:lnTo>
                    <a:pt x="189" y="5"/>
                  </a:lnTo>
                  <a:lnTo>
                    <a:pt x="189" y="5"/>
                  </a:lnTo>
                  <a:lnTo>
                    <a:pt x="189" y="3"/>
                  </a:lnTo>
                  <a:lnTo>
                    <a:pt x="189" y="3"/>
                  </a:lnTo>
                  <a:lnTo>
                    <a:pt x="189" y="1"/>
                  </a:lnTo>
                  <a:lnTo>
                    <a:pt x="189" y="3"/>
                  </a:lnTo>
                  <a:lnTo>
                    <a:pt x="189" y="3"/>
                  </a:lnTo>
                  <a:lnTo>
                    <a:pt x="189" y="3"/>
                  </a:lnTo>
                  <a:lnTo>
                    <a:pt x="189" y="3"/>
                  </a:lnTo>
                  <a:lnTo>
                    <a:pt x="189" y="1"/>
                  </a:lnTo>
                  <a:lnTo>
                    <a:pt x="189" y="3"/>
                  </a:lnTo>
                  <a:lnTo>
                    <a:pt x="189" y="3"/>
                  </a:lnTo>
                  <a:lnTo>
                    <a:pt x="189" y="3"/>
                  </a:lnTo>
                  <a:lnTo>
                    <a:pt x="188" y="0"/>
                  </a:lnTo>
                  <a:lnTo>
                    <a:pt x="188" y="0"/>
                  </a:lnTo>
                  <a:lnTo>
                    <a:pt x="189" y="3"/>
                  </a:lnTo>
                  <a:lnTo>
                    <a:pt x="188" y="5"/>
                  </a:lnTo>
                  <a:lnTo>
                    <a:pt x="188" y="3"/>
                  </a:lnTo>
                  <a:lnTo>
                    <a:pt x="188" y="3"/>
                  </a:lnTo>
                  <a:lnTo>
                    <a:pt x="188" y="3"/>
                  </a:lnTo>
                  <a:lnTo>
                    <a:pt x="188" y="5"/>
                  </a:lnTo>
                  <a:lnTo>
                    <a:pt x="188" y="3"/>
                  </a:lnTo>
                  <a:lnTo>
                    <a:pt x="188" y="3"/>
                  </a:lnTo>
                  <a:lnTo>
                    <a:pt x="188" y="3"/>
                  </a:lnTo>
                  <a:lnTo>
                    <a:pt x="188" y="3"/>
                  </a:lnTo>
                  <a:lnTo>
                    <a:pt x="188" y="3"/>
                  </a:lnTo>
                  <a:lnTo>
                    <a:pt x="188" y="3"/>
                  </a:lnTo>
                  <a:lnTo>
                    <a:pt x="188" y="3"/>
                  </a:lnTo>
                  <a:lnTo>
                    <a:pt x="188" y="3"/>
                  </a:lnTo>
                  <a:lnTo>
                    <a:pt x="188" y="1"/>
                  </a:lnTo>
                  <a:lnTo>
                    <a:pt x="188" y="3"/>
                  </a:lnTo>
                  <a:lnTo>
                    <a:pt x="188" y="3"/>
                  </a:lnTo>
                  <a:lnTo>
                    <a:pt x="188" y="3"/>
                  </a:lnTo>
                  <a:lnTo>
                    <a:pt x="188" y="3"/>
                  </a:lnTo>
                  <a:lnTo>
                    <a:pt x="188" y="3"/>
                  </a:lnTo>
                  <a:lnTo>
                    <a:pt x="188" y="3"/>
                  </a:lnTo>
                  <a:lnTo>
                    <a:pt x="188" y="3"/>
                  </a:lnTo>
                  <a:lnTo>
                    <a:pt x="188" y="3"/>
                  </a:lnTo>
                  <a:lnTo>
                    <a:pt x="188" y="3"/>
                  </a:lnTo>
                  <a:lnTo>
                    <a:pt x="188" y="3"/>
                  </a:lnTo>
                  <a:lnTo>
                    <a:pt x="188" y="5"/>
                  </a:lnTo>
                  <a:lnTo>
                    <a:pt x="188" y="3"/>
                  </a:lnTo>
                  <a:lnTo>
                    <a:pt x="188" y="3"/>
                  </a:lnTo>
                  <a:lnTo>
                    <a:pt x="188" y="3"/>
                  </a:lnTo>
                  <a:lnTo>
                    <a:pt x="188" y="3"/>
                  </a:lnTo>
                  <a:lnTo>
                    <a:pt x="188" y="3"/>
                  </a:lnTo>
                  <a:lnTo>
                    <a:pt x="188" y="3"/>
                  </a:lnTo>
                  <a:lnTo>
                    <a:pt x="188" y="3"/>
                  </a:lnTo>
                  <a:lnTo>
                    <a:pt x="188" y="1"/>
                  </a:lnTo>
                  <a:lnTo>
                    <a:pt x="188" y="1"/>
                  </a:lnTo>
                  <a:lnTo>
                    <a:pt x="188" y="3"/>
                  </a:lnTo>
                  <a:lnTo>
                    <a:pt x="188" y="3"/>
                  </a:lnTo>
                  <a:lnTo>
                    <a:pt x="186" y="1"/>
                  </a:lnTo>
                  <a:lnTo>
                    <a:pt x="186" y="3"/>
                  </a:lnTo>
                  <a:lnTo>
                    <a:pt x="186" y="3"/>
                  </a:lnTo>
                  <a:lnTo>
                    <a:pt x="186" y="1"/>
                  </a:lnTo>
                  <a:lnTo>
                    <a:pt x="186" y="1"/>
                  </a:lnTo>
                  <a:lnTo>
                    <a:pt x="186" y="1"/>
                  </a:lnTo>
                  <a:lnTo>
                    <a:pt x="186" y="1"/>
                  </a:lnTo>
                  <a:lnTo>
                    <a:pt x="186" y="3"/>
                  </a:lnTo>
                  <a:lnTo>
                    <a:pt x="186" y="1"/>
                  </a:lnTo>
                  <a:lnTo>
                    <a:pt x="186" y="3"/>
                  </a:lnTo>
                  <a:lnTo>
                    <a:pt x="186" y="3"/>
                  </a:lnTo>
                  <a:lnTo>
                    <a:pt x="186" y="3"/>
                  </a:lnTo>
                  <a:lnTo>
                    <a:pt x="186" y="3"/>
                  </a:lnTo>
                  <a:lnTo>
                    <a:pt x="186" y="1"/>
                  </a:lnTo>
                  <a:lnTo>
                    <a:pt x="186" y="1"/>
                  </a:lnTo>
                  <a:lnTo>
                    <a:pt x="186" y="3"/>
                  </a:lnTo>
                  <a:lnTo>
                    <a:pt x="186" y="3"/>
                  </a:lnTo>
                  <a:lnTo>
                    <a:pt x="186" y="3"/>
                  </a:lnTo>
                  <a:lnTo>
                    <a:pt x="186" y="3"/>
                  </a:lnTo>
                  <a:lnTo>
                    <a:pt x="186" y="3"/>
                  </a:lnTo>
                  <a:lnTo>
                    <a:pt x="186" y="3"/>
                  </a:lnTo>
                  <a:lnTo>
                    <a:pt x="186" y="3"/>
                  </a:lnTo>
                  <a:lnTo>
                    <a:pt x="186" y="3"/>
                  </a:lnTo>
                  <a:lnTo>
                    <a:pt x="186" y="3"/>
                  </a:lnTo>
                  <a:lnTo>
                    <a:pt x="186" y="3"/>
                  </a:lnTo>
                  <a:lnTo>
                    <a:pt x="186" y="3"/>
                  </a:lnTo>
                  <a:lnTo>
                    <a:pt x="186" y="3"/>
                  </a:lnTo>
                  <a:lnTo>
                    <a:pt x="186" y="3"/>
                  </a:lnTo>
                  <a:lnTo>
                    <a:pt x="186" y="3"/>
                  </a:lnTo>
                  <a:lnTo>
                    <a:pt x="186" y="3"/>
                  </a:lnTo>
                  <a:lnTo>
                    <a:pt x="186" y="1"/>
                  </a:lnTo>
                  <a:lnTo>
                    <a:pt x="186" y="3"/>
                  </a:lnTo>
                  <a:lnTo>
                    <a:pt x="186" y="3"/>
                  </a:lnTo>
                  <a:lnTo>
                    <a:pt x="186" y="1"/>
                  </a:lnTo>
                  <a:lnTo>
                    <a:pt x="186" y="3"/>
                  </a:lnTo>
                  <a:lnTo>
                    <a:pt x="186" y="3"/>
                  </a:lnTo>
                  <a:lnTo>
                    <a:pt x="185" y="1"/>
                  </a:lnTo>
                  <a:lnTo>
                    <a:pt x="185" y="5"/>
                  </a:lnTo>
                  <a:lnTo>
                    <a:pt x="185" y="5"/>
                  </a:lnTo>
                  <a:lnTo>
                    <a:pt x="185" y="3"/>
                  </a:lnTo>
                  <a:lnTo>
                    <a:pt x="185" y="3"/>
                  </a:lnTo>
                  <a:lnTo>
                    <a:pt x="185" y="3"/>
                  </a:lnTo>
                  <a:lnTo>
                    <a:pt x="185" y="3"/>
                  </a:lnTo>
                  <a:lnTo>
                    <a:pt x="185" y="3"/>
                  </a:lnTo>
                  <a:lnTo>
                    <a:pt x="185" y="3"/>
                  </a:lnTo>
                  <a:lnTo>
                    <a:pt x="185" y="3"/>
                  </a:lnTo>
                  <a:lnTo>
                    <a:pt x="185" y="3"/>
                  </a:lnTo>
                  <a:lnTo>
                    <a:pt x="185" y="1"/>
                  </a:lnTo>
                  <a:lnTo>
                    <a:pt x="185" y="1"/>
                  </a:lnTo>
                  <a:lnTo>
                    <a:pt x="185" y="1"/>
                  </a:lnTo>
                  <a:lnTo>
                    <a:pt x="185" y="1"/>
                  </a:lnTo>
                  <a:lnTo>
                    <a:pt x="185" y="3"/>
                  </a:lnTo>
                  <a:lnTo>
                    <a:pt x="185" y="3"/>
                  </a:lnTo>
                  <a:lnTo>
                    <a:pt x="185" y="3"/>
                  </a:lnTo>
                  <a:lnTo>
                    <a:pt x="185" y="1"/>
                  </a:lnTo>
                  <a:lnTo>
                    <a:pt x="185" y="1"/>
                  </a:lnTo>
                  <a:lnTo>
                    <a:pt x="185" y="1"/>
                  </a:lnTo>
                  <a:lnTo>
                    <a:pt x="185" y="1"/>
                  </a:lnTo>
                  <a:lnTo>
                    <a:pt x="185" y="3"/>
                  </a:lnTo>
                  <a:lnTo>
                    <a:pt x="185" y="3"/>
                  </a:lnTo>
                  <a:lnTo>
                    <a:pt x="185" y="3"/>
                  </a:lnTo>
                  <a:lnTo>
                    <a:pt x="185" y="3"/>
                  </a:lnTo>
                  <a:lnTo>
                    <a:pt x="185" y="3"/>
                  </a:lnTo>
                  <a:lnTo>
                    <a:pt x="185" y="5"/>
                  </a:lnTo>
                  <a:lnTo>
                    <a:pt x="185" y="5"/>
                  </a:lnTo>
                  <a:lnTo>
                    <a:pt x="185" y="5"/>
                  </a:lnTo>
                  <a:lnTo>
                    <a:pt x="185" y="5"/>
                  </a:lnTo>
                  <a:lnTo>
                    <a:pt x="185" y="5"/>
                  </a:lnTo>
                  <a:lnTo>
                    <a:pt x="185" y="5"/>
                  </a:lnTo>
                  <a:lnTo>
                    <a:pt x="185" y="3"/>
                  </a:lnTo>
                  <a:lnTo>
                    <a:pt x="185" y="3"/>
                  </a:lnTo>
                  <a:lnTo>
                    <a:pt x="185" y="3"/>
                  </a:lnTo>
                  <a:lnTo>
                    <a:pt x="185" y="3"/>
                  </a:lnTo>
                  <a:lnTo>
                    <a:pt x="185" y="3"/>
                  </a:lnTo>
                  <a:lnTo>
                    <a:pt x="185" y="3"/>
                  </a:lnTo>
                  <a:lnTo>
                    <a:pt x="185" y="5"/>
                  </a:lnTo>
                  <a:lnTo>
                    <a:pt x="185" y="3"/>
                  </a:lnTo>
                  <a:lnTo>
                    <a:pt x="185" y="3"/>
                  </a:lnTo>
                  <a:lnTo>
                    <a:pt x="185" y="3"/>
                  </a:lnTo>
                  <a:lnTo>
                    <a:pt x="185" y="3"/>
                  </a:lnTo>
                  <a:lnTo>
                    <a:pt x="185" y="3"/>
                  </a:lnTo>
                  <a:lnTo>
                    <a:pt x="185" y="5"/>
                  </a:lnTo>
                  <a:lnTo>
                    <a:pt x="185" y="3"/>
                  </a:lnTo>
                  <a:lnTo>
                    <a:pt x="185" y="1"/>
                  </a:lnTo>
                  <a:lnTo>
                    <a:pt x="185" y="3"/>
                  </a:lnTo>
                  <a:lnTo>
                    <a:pt x="183" y="0"/>
                  </a:lnTo>
                  <a:lnTo>
                    <a:pt x="183" y="3"/>
                  </a:lnTo>
                  <a:lnTo>
                    <a:pt x="183" y="1"/>
                  </a:lnTo>
                  <a:lnTo>
                    <a:pt x="183" y="3"/>
                  </a:lnTo>
                  <a:lnTo>
                    <a:pt x="183" y="3"/>
                  </a:lnTo>
                  <a:lnTo>
                    <a:pt x="183" y="3"/>
                  </a:lnTo>
                  <a:lnTo>
                    <a:pt x="183" y="3"/>
                  </a:lnTo>
                  <a:lnTo>
                    <a:pt x="183" y="5"/>
                  </a:lnTo>
                  <a:lnTo>
                    <a:pt x="183" y="3"/>
                  </a:lnTo>
                  <a:lnTo>
                    <a:pt x="183" y="3"/>
                  </a:lnTo>
                  <a:lnTo>
                    <a:pt x="183" y="3"/>
                  </a:lnTo>
                  <a:lnTo>
                    <a:pt x="183" y="3"/>
                  </a:lnTo>
                  <a:lnTo>
                    <a:pt x="183" y="3"/>
                  </a:lnTo>
                  <a:lnTo>
                    <a:pt x="183" y="5"/>
                  </a:lnTo>
                  <a:lnTo>
                    <a:pt x="183" y="5"/>
                  </a:lnTo>
                  <a:lnTo>
                    <a:pt x="183" y="3"/>
                  </a:lnTo>
                  <a:lnTo>
                    <a:pt x="183" y="3"/>
                  </a:lnTo>
                  <a:lnTo>
                    <a:pt x="183" y="3"/>
                  </a:lnTo>
                  <a:lnTo>
                    <a:pt x="183" y="3"/>
                  </a:lnTo>
                  <a:lnTo>
                    <a:pt x="183" y="3"/>
                  </a:lnTo>
                  <a:lnTo>
                    <a:pt x="183" y="3"/>
                  </a:lnTo>
                  <a:lnTo>
                    <a:pt x="183" y="3"/>
                  </a:lnTo>
                  <a:lnTo>
                    <a:pt x="183" y="3"/>
                  </a:lnTo>
                  <a:lnTo>
                    <a:pt x="183" y="5"/>
                  </a:lnTo>
                  <a:lnTo>
                    <a:pt x="183" y="5"/>
                  </a:lnTo>
                  <a:lnTo>
                    <a:pt x="183" y="5"/>
                  </a:lnTo>
                  <a:lnTo>
                    <a:pt x="183" y="5"/>
                  </a:lnTo>
                  <a:lnTo>
                    <a:pt x="183" y="5"/>
                  </a:lnTo>
                  <a:lnTo>
                    <a:pt x="183" y="5"/>
                  </a:lnTo>
                  <a:lnTo>
                    <a:pt x="183" y="3"/>
                  </a:lnTo>
                  <a:lnTo>
                    <a:pt x="183" y="3"/>
                  </a:lnTo>
                  <a:lnTo>
                    <a:pt x="183" y="5"/>
                  </a:lnTo>
                  <a:lnTo>
                    <a:pt x="183" y="5"/>
                  </a:lnTo>
                  <a:lnTo>
                    <a:pt x="183" y="1"/>
                  </a:lnTo>
                  <a:lnTo>
                    <a:pt x="183" y="1"/>
                  </a:lnTo>
                  <a:lnTo>
                    <a:pt x="183" y="3"/>
                  </a:lnTo>
                  <a:lnTo>
                    <a:pt x="183" y="5"/>
                  </a:lnTo>
                  <a:lnTo>
                    <a:pt x="183" y="3"/>
                  </a:lnTo>
                  <a:lnTo>
                    <a:pt x="183" y="3"/>
                  </a:lnTo>
                  <a:lnTo>
                    <a:pt x="183" y="3"/>
                  </a:lnTo>
                  <a:lnTo>
                    <a:pt x="183" y="3"/>
                  </a:lnTo>
                  <a:lnTo>
                    <a:pt x="183" y="3"/>
                  </a:lnTo>
                  <a:lnTo>
                    <a:pt x="183" y="5"/>
                  </a:lnTo>
                  <a:lnTo>
                    <a:pt x="183" y="5"/>
                  </a:lnTo>
                  <a:lnTo>
                    <a:pt x="183" y="5"/>
                  </a:lnTo>
                  <a:lnTo>
                    <a:pt x="183" y="5"/>
                  </a:lnTo>
                  <a:lnTo>
                    <a:pt x="183" y="3"/>
                  </a:lnTo>
                  <a:lnTo>
                    <a:pt x="183" y="1"/>
                  </a:lnTo>
                  <a:lnTo>
                    <a:pt x="183" y="3"/>
                  </a:lnTo>
                  <a:lnTo>
                    <a:pt x="182" y="1"/>
                  </a:lnTo>
                  <a:lnTo>
                    <a:pt x="182" y="3"/>
                  </a:lnTo>
                  <a:lnTo>
                    <a:pt x="182" y="3"/>
                  </a:lnTo>
                  <a:lnTo>
                    <a:pt x="182" y="3"/>
                  </a:lnTo>
                  <a:lnTo>
                    <a:pt x="182" y="3"/>
                  </a:lnTo>
                  <a:lnTo>
                    <a:pt x="183" y="1"/>
                  </a:lnTo>
                  <a:lnTo>
                    <a:pt x="182" y="1"/>
                  </a:lnTo>
                  <a:lnTo>
                    <a:pt x="182" y="1"/>
                  </a:lnTo>
                  <a:lnTo>
                    <a:pt x="182" y="1"/>
                  </a:lnTo>
                  <a:lnTo>
                    <a:pt x="182" y="3"/>
                  </a:lnTo>
                  <a:lnTo>
                    <a:pt x="182" y="1"/>
                  </a:lnTo>
                  <a:lnTo>
                    <a:pt x="182" y="1"/>
                  </a:lnTo>
                  <a:lnTo>
                    <a:pt x="182" y="1"/>
                  </a:lnTo>
                  <a:lnTo>
                    <a:pt x="182" y="1"/>
                  </a:lnTo>
                  <a:lnTo>
                    <a:pt x="182" y="1"/>
                  </a:lnTo>
                  <a:lnTo>
                    <a:pt x="182" y="1"/>
                  </a:lnTo>
                  <a:lnTo>
                    <a:pt x="182" y="1"/>
                  </a:lnTo>
                  <a:lnTo>
                    <a:pt x="182" y="3"/>
                  </a:lnTo>
                  <a:lnTo>
                    <a:pt x="182" y="3"/>
                  </a:lnTo>
                  <a:lnTo>
                    <a:pt x="182" y="1"/>
                  </a:lnTo>
                  <a:lnTo>
                    <a:pt x="182" y="3"/>
                  </a:lnTo>
                  <a:lnTo>
                    <a:pt x="182" y="3"/>
                  </a:lnTo>
                  <a:lnTo>
                    <a:pt x="182" y="3"/>
                  </a:lnTo>
                  <a:lnTo>
                    <a:pt x="182" y="3"/>
                  </a:lnTo>
                  <a:lnTo>
                    <a:pt x="182" y="3"/>
                  </a:lnTo>
                  <a:lnTo>
                    <a:pt x="182" y="3"/>
                  </a:lnTo>
                  <a:lnTo>
                    <a:pt x="182" y="3"/>
                  </a:lnTo>
                  <a:lnTo>
                    <a:pt x="182" y="3"/>
                  </a:lnTo>
                  <a:lnTo>
                    <a:pt x="182" y="3"/>
                  </a:lnTo>
                  <a:lnTo>
                    <a:pt x="182" y="3"/>
                  </a:lnTo>
                  <a:lnTo>
                    <a:pt x="182" y="3"/>
                  </a:lnTo>
                  <a:lnTo>
                    <a:pt x="182" y="3"/>
                  </a:lnTo>
                  <a:lnTo>
                    <a:pt x="182" y="3"/>
                  </a:lnTo>
                  <a:lnTo>
                    <a:pt x="182" y="3"/>
                  </a:lnTo>
                  <a:lnTo>
                    <a:pt x="182" y="5"/>
                  </a:lnTo>
                  <a:lnTo>
                    <a:pt x="182" y="5"/>
                  </a:lnTo>
                  <a:lnTo>
                    <a:pt x="182" y="1"/>
                  </a:lnTo>
                  <a:lnTo>
                    <a:pt x="182" y="1"/>
                  </a:lnTo>
                  <a:lnTo>
                    <a:pt x="182" y="5"/>
                  </a:lnTo>
                  <a:lnTo>
                    <a:pt x="180" y="5"/>
                  </a:lnTo>
                  <a:lnTo>
                    <a:pt x="180" y="5"/>
                  </a:lnTo>
                  <a:lnTo>
                    <a:pt x="180" y="5"/>
                  </a:lnTo>
                  <a:lnTo>
                    <a:pt x="180" y="3"/>
                  </a:lnTo>
                  <a:lnTo>
                    <a:pt x="180" y="3"/>
                  </a:lnTo>
                  <a:lnTo>
                    <a:pt x="180" y="3"/>
                  </a:lnTo>
                  <a:lnTo>
                    <a:pt x="180" y="3"/>
                  </a:lnTo>
                  <a:lnTo>
                    <a:pt x="180" y="3"/>
                  </a:lnTo>
                  <a:lnTo>
                    <a:pt x="180" y="3"/>
                  </a:lnTo>
                  <a:lnTo>
                    <a:pt x="180" y="1"/>
                  </a:lnTo>
                  <a:lnTo>
                    <a:pt x="180" y="3"/>
                  </a:lnTo>
                  <a:lnTo>
                    <a:pt x="180" y="3"/>
                  </a:lnTo>
                  <a:lnTo>
                    <a:pt x="180" y="1"/>
                  </a:lnTo>
                  <a:lnTo>
                    <a:pt x="180" y="3"/>
                  </a:lnTo>
                  <a:lnTo>
                    <a:pt x="180" y="3"/>
                  </a:lnTo>
                  <a:lnTo>
                    <a:pt x="180" y="1"/>
                  </a:lnTo>
                  <a:lnTo>
                    <a:pt x="180" y="1"/>
                  </a:lnTo>
                  <a:lnTo>
                    <a:pt x="180" y="1"/>
                  </a:lnTo>
                  <a:lnTo>
                    <a:pt x="180" y="1"/>
                  </a:lnTo>
                  <a:lnTo>
                    <a:pt x="180" y="1"/>
                  </a:lnTo>
                  <a:lnTo>
                    <a:pt x="180" y="1"/>
                  </a:lnTo>
                  <a:lnTo>
                    <a:pt x="180" y="1"/>
                  </a:lnTo>
                  <a:lnTo>
                    <a:pt x="180" y="1"/>
                  </a:lnTo>
                  <a:lnTo>
                    <a:pt x="180" y="1"/>
                  </a:lnTo>
                  <a:lnTo>
                    <a:pt x="179" y="5"/>
                  </a:lnTo>
                  <a:lnTo>
                    <a:pt x="180" y="3"/>
                  </a:lnTo>
                  <a:lnTo>
                    <a:pt x="179" y="5"/>
                  </a:lnTo>
                  <a:lnTo>
                    <a:pt x="179" y="5"/>
                  </a:lnTo>
                  <a:lnTo>
                    <a:pt x="179" y="5"/>
                  </a:lnTo>
                  <a:lnTo>
                    <a:pt x="179" y="5"/>
                  </a:lnTo>
                  <a:lnTo>
                    <a:pt x="179" y="5"/>
                  </a:lnTo>
                  <a:lnTo>
                    <a:pt x="179" y="5"/>
                  </a:lnTo>
                  <a:lnTo>
                    <a:pt x="179" y="5"/>
                  </a:lnTo>
                  <a:lnTo>
                    <a:pt x="179" y="5"/>
                  </a:lnTo>
                  <a:lnTo>
                    <a:pt x="179" y="5"/>
                  </a:lnTo>
                  <a:lnTo>
                    <a:pt x="179" y="5"/>
                  </a:lnTo>
                  <a:lnTo>
                    <a:pt x="179" y="5"/>
                  </a:lnTo>
                  <a:lnTo>
                    <a:pt x="179" y="5"/>
                  </a:lnTo>
                  <a:lnTo>
                    <a:pt x="179" y="5"/>
                  </a:lnTo>
                  <a:lnTo>
                    <a:pt x="179" y="3"/>
                  </a:lnTo>
                  <a:lnTo>
                    <a:pt x="179" y="3"/>
                  </a:lnTo>
                  <a:lnTo>
                    <a:pt x="179" y="3"/>
                  </a:lnTo>
                  <a:lnTo>
                    <a:pt x="179" y="3"/>
                  </a:lnTo>
                  <a:lnTo>
                    <a:pt x="179" y="3"/>
                  </a:lnTo>
                  <a:lnTo>
                    <a:pt x="179" y="5"/>
                  </a:lnTo>
                  <a:lnTo>
                    <a:pt x="179" y="5"/>
                  </a:lnTo>
                  <a:lnTo>
                    <a:pt x="179" y="3"/>
                  </a:lnTo>
                  <a:lnTo>
                    <a:pt x="179" y="5"/>
                  </a:lnTo>
                  <a:lnTo>
                    <a:pt x="179" y="5"/>
                  </a:lnTo>
                  <a:lnTo>
                    <a:pt x="179" y="5"/>
                  </a:lnTo>
                  <a:lnTo>
                    <a:pt x="179" y="3"/>
                  </a:lnTo>
                  <a:lnTo>
                    <a:pt x="179" y="3"/>
                  </a:lnTo>
                  <a:lnTo>
                    <a:pt x="179" y="1"/>
                  </a:lnTo>
                  <a:lnTo>
                    <a:pt x="179" y="1"/>
                  </a:lnTo>
                  <a:lnTo>
                    <a:pt x="179" y="1"/>
                  </a:lnTo>
                  <a:lnTo>
                    <a:pt x="179" y="3"/>
                  </a:lnTo>
                  <a:lnTo>
                    <a:pt x="179" y="3"/>
                  </a:lnTo>
                  <a:lnTo>
                    <a:pt x="179" y="1"/>
                  </a:lnTo>
                  <a:lnTo>
                    <a:pt x="179" y="3"/>
                  </a:lnTo>
                  <a:lnTo>
                    <a:pt x="179" y="1"/>
                  </a:lnTo>
                  <a:lnTo>
                    <a:pt x="179" y="3"/>
                  </a:lnTo>
                  <a:lnTo>
                    <a:pt x="179" y="3"/>
                  </a:lnTo>
                  <a:lnTo>
                    <a:pt x="179" y="3"/>
                  </a:lnTo>
                  <a:lnTo>
                    <a:pt x="179" y="3"/>
                  </a:lnTo>
                  <a:lnTo>
                    <a:pt x="179" y="3"/>
                  </a:lnTo>
                  <a:lnTo>
                    <a:pt x="179" y="1"/>
                  </a:lnTo>
                  <a:lnTo>
                    <a:pt x="179" y="1"/>
                  </a:lnTo>
                  <a:lnTo>
                    <a:pt x="179" y="3"/>
                  </a:lnTo>
                  <a:lnTo>
                    <a:pt x="179" y="3"/>
                  </a:lnTo>
                  <a:lnTo>
                    <a:pt x="179" y="3"/>
                  </a:lnTo>
                  <a:lnTo>
                    <a:pt x="179" y="3"/>
                  </a:lnTo>
                  <a:lnTo>
                    <a:pt x="179" y="3"/>
                  </a:lnTo>
                  <a:lnTo>
                    <a:pt x="179" y="3"/>
                  </a:lnTo>
                  <a:lnTo>
                    <a:pt x="179" y="3"/>
                  </a:lnTo>
                  <a:lnTo>
                    <a:pt x="179" y="3"/>
                  </a:lnTo>
                  <a:lnTo>
                    <a:pt x="179" y="3"/>
                  </a:lnTo>
                  <a:lnTo>
                    <a:pt x="179" y="3"/>
                  </a:lnTo>
                  <a:lnTo>
                    <a:pt x="179" y="3"/>
                  </a:lnTo>
                  <a:lnTo>
                    <a:pt x="179" y="1"/>
                  </a:lnTo>
                  <a:lnTo>
                    <a:pt x="177" y="5"/>
                  </a:lnTo>
                  <a:lnTo>
                    <a:pt x="177" y="3"/>
                  </a:lnTo>
                  <a:lnTo>
                    <a:pt x="177" y="3"/>
                  </a:lnTo>
                  <a:lnTo>
                    <a:pt x="177" y="3"/>
                  </a:lnTo>
                  <a:lnTo>
                    <a:pt x="177" y="3"/>
                  </a:lnTo>
                  <a:lnTo>
                    <a:pt x="177" y="3"/>
                  </a:lnTo>
                  <a:lnTo>
                    <a:pt x="177" y="3"/>
                  </a:lnTo>
                  <a:lnTo>
                    <a:pt x="177" y="3"/>
                  </a:lnTo>
                  <a:lnTo>
                    <a:pt x="177" y="3"/>
                  </a:lnTo>
                  <a:lnTo>
                    <a:pt x="177" y="5"/>
                  </a:lnTo>
                  <a:lnTo>
                    <a:pt x="177" y="3"/>
                  </a:lnTo>
                  <a:lnTo>
                    <a:pt x="177" y="5"/>
                  </a:lnTo>
                  <a:lnTo>
                    <a:pt x="177" y="5"/>
                  </a:lnTo>
                  <a:lnTo>
                    <a:pt x="177" y="5"/>
                  </a:lnTo>
                  <a:lnTo>
                    <a:pt x="177" y="5"/>
                  </a:lnTo>
                  <a:lnTo>
                    <a:pt x="177" y="5"/>
                  </a:lnTo>
                  <a:lnTo>
                    <a:pt x="177" y="3"/>
                  </a:lnTo>
                  <a:lnTo>
                    <a:pt x="177" y="5"/>
                  </a:lnTo>
                  <a:lnTo>
                    <a:pt x="177" y="3"/>
                  </a:lnTo>
                  <a:lnTo>
                    <a:pt x="177" y="3"/>
                  </a:lnTo>
                  <a:lnTo>
                    <a:pt x="177" y="1"/>
                  </a:lnTo>
                  <a:lnTo>
                    <a:pt x="177" y="3"/>
                  </a:lnTo>
                  <a:lnTo>
                    <a:pt x="176" y="3"/>
                  </a:lnTo>
                  <a:lnTo>
                    <a:pt x="176" y="3"/>
                  </a:lnTo>
                  <a:lnTo>
                    <a:pt x="176" y="5"/>
                  </a:lnTo>
                  <a:lnTo>
                    <a:pt x="176" y="3"/>
                  </a:lnTo>
                  <a:lnTo>
                    <a:pt x="176" y="3"/>
                  </a:lnTo>
                  <a:lnTo>
                    <a:pt x="176" y="3"/>
                  </a:lnTo>
                  <a:lnTo>
                    <a:pt x="176" y="1"/>
                  </a:lnTo>
                  <a:lnTo>
                    <a:pt x="176" y="3"/>
                  </a:lnTo>
                  <a:lnTo>
                    <a:pt x="176" y="3"/>
                  </a:lnTo>
                  <a:lnTo>
                    <a:pt x="176" y="3"/>
                  </a:lnTo>
                  <a:lnTo>
                    <a:pt x="176" y="3"/>
                  </a:lnTo>
                  <a:lnTo>
                    <a:pt x="176" y="5"/>
                  </a:lnTo>
                  <a:lnTo>
                    <a:pt x="176" y="5"/>
                  </a:lnTo>
                  <a:lnTo>
                    <a:pt x="176" y="5"/>
                  </a:lnTo>
                  <a:lnTo>
                    <a:pt x="176" y="5"/>
                  </a:lnTo>
                  <a:lnTo>
                    <a:pt x="176" y="5"/>
                  </a:lnTo>
                  <a:lnTo>
                    <a:pt x="176" y="5"/>
                  </a:lnTo>
                  <a:lnTo>
                    <a:pt x="176" y="5"/>
                  </a:lnTo>
                  <a:lnTo>
                    <a:pt x="176" y="5"/>
                  </a:lnTo>
                  <a:lnTo>
                    <a:pt x="176" y="5"/>
                  </a:lnTo>
                  <a:lnTo>
                    <a:pt x="176" y="5"/>
                  </a:lnTo>
                  <a:lnTo>
                    <a:pt x="176" y="5"/>
                  </a:lnTo>
                  <a:lnTo>
                    <a:pt x="174" y="6"/>
                  </a:lnTo>
                  <a:lnTo>
                    <a:pt x="174" y="6"/>
                  </a:lnTo>
                  <a:lnTo>
                    <a:pt x="176" y="3"/>
                  </a:lnTo>
                  <a:lnTo>
                    <a:pt x="174" y="5"/>
                  </a:lnTo>
                  <a:lnTo>
                    <a:pt x="174" y="3"/>
                  </a:lnTo>
                  <a:lnTo>
                    <a:pt x="174" y="5"/>
                  </a:lnTo>
                  <a:lnTo>
                    <a:pt x="174" y="6"/>
                  </a:lnTo>
                  <a:lnTo>
                    <a:pt x="174" y="3"/>
                  </a:lnTo>
                  <a:lnTo>
                    <a:pt x="174" y="5"/>
                  </a:lnTo>
                  <a:lnTo>
                    <a:pt x="174" y="5"/>
                  </a:lnTo>
                  <a:lnTo>
                    <a:pt x="174" y="5"/>
                  </a:lnTo>
                  <a:lnTo>
                    <a:pt x="174" y="5"/>
                  </a:lnTo>
                  <a:lnTo>
                    <a:pt x="174" y="3"/>
                  </a:lnTo>
                  <a:lnTo>
                    <a:pt x="174" y="5"/>
                  </a:lnTo>
                  <a:lnTo>
                    <a:pt x="174" y="3"/>
                  </a:lnTo>
                  <a:lnTo>
                    <a:pt x="174" y="3"/>
                  </a:lnTo>
                  <a:lnTo>
                    <a:pt x="174" y="3"/>
                  </a:lnTo>
                  <a:lnTo>
                    <a:pt x="174" y="3"/>
                  </a:lnTo>
                  <a:lnTo>
                    <a:pt x="174" y="5"/>
                  </a:lnTo>
                  <a:lnTo>
                    <a:pt x="174" y="5"/>
                  </a:lnTo>
                  <a:lnTo>
                    <a:pt x="172" y="3"/>
                  </a:lnTo>
                  <a:lnTo>
                    <a:pt x="172" y="5"/>
                  </a:lnTo>
                  <a:lnTo>
                    <a:pt x="172" y="5"/>
                  </a:lnTo>
                  <a:lnTo>
                    <a:pt x="172" y="5"/>
                  </a:lnTo>
                  <a:lnTo>
                    <a:pt x="172" y="5"/>
                  </a:lnTo>
                  <a:lnTo>
                    <a:pt x="172" y="6"/>
                  </a:lnTo>
                  <a:lnTo>
                    <a:pt x="172" y="5"/>
                  </a:lnTo>
                  <a:lnTo>
                    <a:pt x="172" y="5"/>
                  </a:lnTo>
                  <a:lnTo>
                    <a:pt x="172" y="5"/>
                  </a:lnTo>
                  <a:lnTo>
                    <a:pt x="172" y="5"/>
                  </a:lnTo>
                  <a:lnTo>
                    <a:pt x="172" y="5"/>
                  </a:lnTo>
                  <a:lnTo>
                    <a:pt x="172" y="6"/>
                  </a:lnTo>
                  <a:lnTo>
                    <a:pt x="172" y="6"/>
                  </a:lnTo>
                  <a:lnTo>
                    <a:pt x="172" y="6"/>
                  </a:lnTo>
                  <a:lnTo>
                    <a:pt x="172" y="5"/>
                  </a:lnTo>
                  <a:lnTo>
                    <a:pt x="172" y="5"/>
                  </a:lnTo>
                  <a:lnTo>
                    <a:pt x="172" y="5"/>
                  </a:lnTo>
                  <a:lnTo>
                    <a:pt x="172" y="5"/>
                  </a:lnTo>
                  <a:lnTo>
                    <a:pt x="172" y="5"/>
                  </a:lnTo>
                  <a:lnTo>
                    <a:pt x="172" y="5"/>
                  </a:lnTo>
                  <a:lnTo>
                    <a:pt x="172" y="3"/>
                  </a:lnTo>
                  <a:lnTo>
                    <a:pt x="172" y="5"/>
                  </a:lnTo>
                  <a:lnTo>
                    <a:pt x="172" y="5"/>
                  </a:lnTo>
                  <a:lnTo>
                    <a:pt x="172" y="5"/>
                  </a:lnTo>
                  <a:lnTo>
                    <a:pt x="171" y="3"/>
                  </a:lnTo>
                  <a:lnTo>
                    <a:pt x="171" y="5"/>
                  </a:lnTo>
                  <a:lnTo>
                    <a:pt x="171" y="5"/>
                  </a:lnTo>
                  <a:lnTo>
                    <a:pt x="171" y="5"/>
                  </a:lnTo>
                  <a:lnTo>
                    <a:pt x="171" y="5"/>
                  </a:lnTo>
                  <a:lnTo>
                    <a:pt x="171" y="5"/>
                  </a:lnTo>
                  <a:lnTo>
                    <a:pt x="171" y="5"/>
                  </a:lnTo>
                  <a:lnTo>
                    <a:pt x="171" y="5"/>
                  </a:lnTo>
                  <a:lnTo>
                    <a:pt x="171" y="5"/>
                  </a:lnTo>
                  <a:lnTo>
                    <a:pt x="171" y="5"/>
                  </a:lnTo>
                  <a:lnTo>
                    <a:pt x="171" y="5"/>
                  </a:lnTo>
                  <a:lnTo>
                    <a:pt x="171" y="5"/>
                  </a:lnTo>
                  <a:lnTo>
                    <a:pt x="171" y="5"/>
                  </a:lnTo>
                  <a:lnTo>
                    <a:pt x="171" y="8"/>
                  </a:lnTo>
                  <a:lnTo>
                    <a:pt x="171" y="6"/>
                  </a:lnTo>
                  <a:lnTo>
                    <a:pt x="171" y="8"/>
                  </a:lnTo>
                  <a:lnTo>
                    <a:pt x="171" y="6"/>
                  </a:lnTo>
                  <a:lnTo>
                    <a:pt x="171" y="8"/>
                  </a:lnTo>
                  <a:lnTo>
                    <a:pt x="171" y="8"/>
                  </a:lnTo>
                  <a:lnTo>
                    <a:pt x="171" y="8"/>
                  </a:lnTo>
                  <a:lnTo>
                    <a:pt x="171" y="6"/>
                  </a:lnTo>
                  <a:lnTo>
                    <a:pt x="171" y="6"/>
                  </a:lnTo>
                  <a:lnTo>
                    <a:pt x="171" y="6"/>
                  </a:lnTo>
                  <a:lnTo>
                    <a:pt x="171" y="6"/>
                  </a:lnTo>
                  <a:lnTo>
                    <a:pt x="171" y="6"/>
                  </a:lnTo>
                  <a:lnTo>
                    <a:pt x="171" y="6"/>
                  </a:lnTo>
                  <a:lnTo>
                    <a:pt x="169" y="5"/>
                  </a:lnTo>
                  <a:lnTo>
                    <a:pt x="169" y="5"/>
                  </a:lnTo>
                  <a:lnTo>
                    <a:pt x="169" y="5"/>
                  </a:lnTo>
                  <a:lnTo>
                    <a:pt x="169" y="6"/>
                  </a:lnTo>
                  <a:lnTo>
                    <a:pt x="169" y="6"/>
                  </a:lnTo>
                  <a:lnTo>
                    <a:pt x="169" y="6"/>
                  </a:lnTo>
                  <a:lnTo>
                    <a:pt x="169" y="5"/>
                  </a:lnTo>
                  <a:lnTo>
                    <a:pt x="169" y="6"/>
                  </a:lnTo>
                  <a:lnTo>
                    <a:pt x="169" y="6"/>
                  </a:lnTo>
                  <a:lnTo>
                    <a:pt x="169" y="6"/>
                  </a:lnTo>
                  <a:lnTo>
                    <a:pt x="169" y="6"/>
                  </a:lnTo>
                  <a:lnTo>
                    <a:pt x="169" y="6"/>
                  </a:lnTo>
                  <a:lnTo>
                    <a:pt x="169" y="6"/>
                  </a:lnTo>
                  <a:lnTo>
                    <a:pt x="169" y="6"/>
                  </a:lnTo>
                  <a:lnTo>
                    <a:pt x="169" y="6"/>
                  </a:lnTo>
                  <a:lnTo>
                    <a:pt x="169" y="6"/>
                  </a:lnTo>
                  <a:lnTo>
                    <a:pt x="169" y="8"/>
                  </a:lnTo>
                  <a:lnTo>
                    <a:pt x="169" y="6"/>
                  </a:lnTo>
                  <a:lnTo>
                    <a:pt x="169" y="6"/>
                  </a:lnTo>
                  <a:lnTo>
                    <a:pt x="169" y="5"/>
                  </a:lnTo>
                  <a:lnTo>
                    <a:pt x="169" y="8"/>
                  </a:lnTo>
                  <a:lnTo>
                    <a:pt x="169" y="8"/>
                  </a:lnTo>
                  <a:lnTo>
                    <a:pt x="169" y="6"/>
                  </a:lnTo>
                  <a:lnTo>
                    <a:pt x="169" y="8"/>
                  </a:lnTo>
                  <a:lnTo>
                    <a:pt x="169" y="8"/>
                  </a:lnTo>
                  <a:lnTo>
                    <a:pt x="169" y="8"/>
                  </a:lnTo>
                  <a:lnTo>
                    <a:pt x="169" y="8"/>
                  </a:lnTo>
                  <a:lnTo>
                    <a:pt x="169" y="8"/>
                  </a:lnTo>
                  <a:lnTo>
                    <a:pt x="169" y="8"/>
                  </a:lnTo>
                  <a:lnTo>
                    <a:pt x="169" y="8"/>
                  </a:lnTo>
                  <a:lnTo>
                    <a:pt x="169" y="6"/>
                  </a:lnTo>
                  <a:lnTo>
                    <a:pt x="169" y="8"/>
                  </a:lnTo>
                  <a:lnTo>
                    <a:pt x="169" y="8"/>
                  </a:lnTo>
                  <a:lnTo>
                    <a:pt x="168" y="8"/>
                  </a:lnTo>
                  <a:lnTo>
                    <a:pt x="168" y="6"/>
                  </a:lnTo>
                  <a:lnTo>
                    <a:pt x="168" y="8"/>
                  </a:lnTo>
                  <a:lnTo>
                    <a:pt x="168" y="6"/>
                  </a:lnTo>
                  <a:lnTo>
                    <a:pt x="168" y="8"/>
                  </a:lnTo>
                  <a:lnTo>
                    <a:pt x="168" y="8"/>
                  </a:lnTo>
                  <a:lnTo>
                    <a:pt x="168" y="8"/>
                  </a:lnTo>
                  <a:lnTo>
                    <a:pt x="168" y="8"/>
                  </a:lnTo>
                  <a:lnTo>
                    <a:pt x="168" y="8"/>
                  </a:lnTo>
                  <a:lnTo>
                    <a:pt x="168" y="8"/>
                  </a:lnTo>
                  <a:lnTo>
                    <a:pt x="168" y="8"/>
                  </a:lnTo>
                  <a:lnTo>
                    <a:pt x="168" y="6"/>
                  </a:lnTo>
                  <a:lnTo>
                    <a:pt x="168" y="9"/>
                  </a:lnTo>
                  <a:lnTo>
                    <a:pt x="168" y="9"/>
                  </a:lnTo>
                  <a:lnTo>
                    <a:pt x="168" y="9"/>
                  </a:lnTo>
                  <a:lnTo>
                    <a:pt x="168" y="9"/>
                  </a:lnTo>
                  <a:lnTo>
                    <a:pt x="168" y="9"/>
                  </a:lnTo>
                  <a:lnTo>
                    <a:pt x="168" y="8"/>
                  </a:lnTo>
                  <a:lnTo>
                    <a:pt x="168" y="8"/>
                  </a:lnTo>
                  <a:lnTo>
                    <a:pt x="168" y="8"/>
                  </a:lnTo>
                  <a:lnTo>
                    <a:pt x="168" y="8"/>
                  </a:lnTo>
                  <a:lnTo>
                    <a:pt x="168" y="8"/>
                  </a:lnTo>
                  <a:lnTo>
                    <a:pt x="168" y="8"/>
                  </a:lnTo>
                  <a:lnTo>
                    <a:pt x="168" y="8"/>
                  </a:lnTo>
                  <a:lnTo>
                    <a:pt x="168" y="8"/>
                  </a:lnTo>
                  <a:lnTo>
                    <a:pt x="168" y="8"/>
                  </a:lnTo>
                  <a:lnTo>
                    <a:pt x="168" y="8"/>
                  </a:lnTo>
                  <a:lnTo>
                    <a:pt x="168" y="9"/>
                  </a:lnTo>
                  <a:lnTo>
                    <a:pt x="168" y="9"/>
                  </a:lnTo>
                  <a:lnTo>
                    <a:pt x="168" y="9"/>
                  </a:lnTo>
                  <a:lnTo>
                    <a:pt x="168" y="9"/>
                  </a:lnTo>
                  <a:lnTo>
                    <a:pt x="168" y="9"/>
                  </a:lnTo>
                  <a:lnTo>
                    <a:pt x="168" y="9"/>
                  </a:lnTo>
                  <a:lnTo>
                    <a:pt x="168" y="9"/>
                  </a:lnTo>
                  <a:lnTo>
                    <a:pt x="168" y="9"/>
                  </a:lnTo>
                  <a:lnTo>
                    <a:pt x="166" y="8"/>
                  </a:lnTo>
                  <a:lnTo>
                    <a:pt x="166" y="11"/>
                  </a:lnTo>
                  <a:lnTo>
                    <a:pt x="166" y="11"/>
                  </a:lnTo>
                  <a:lnTo>
                    <a:pt x="166" y="9"/>
                  </a:lnTo>
                  <a:lnTo>
                    <a:pt x="166" y="9"/>
                  </a:lnTo>
                  <a:lnTo>
                    <a:pt x="166" y="11"/>
                  </a:lnTo>
                  <a:lnTo>
                    <a:pt x="166" y="11"/>
                  </a:lnTo>
                  <a:lnTo>
                    <a:pt x="166" y="9"/>
                  </a:lnTo>
                  <a:lnTo>
                    <a:pt x="166" y="9"/>
                  </a:lnTo>
                  <a:lnTo>
                    <a:pt x="166" y="9"/>
                  </a:lnTo>
                  <a:lnTo>
                    <a:pt x="166" y="9"/>
                  </a:lnTo>
                  <a:lnTo>
                    <a:pt x="166" y="9"/>
                  </a:lnTo>
                  <a:lnTo>
                    <a:pt x="166" y="9"/>
                  </a:lnTo>
                  <a:lnTo>
                    <a:pt x="166" y="9"/>
                  </a:lnTo>
                  <a:lnTo>
                    <a:pt x="166" y="9"/>
                  </a:lnTo>
                  <a:lnTo>
                    <a:pt x="166" y="9"/>
                  </a:lnTo>
                  <a:lnTo>
                    <a:pt x="166" y="9"/>
                  </a:lnTo>
                  <a:lnTo>
                    <a:pt x="166" y="9"/>
                  </a:lnTo>
                  <a:lnTo>
                    <a:pt x="166" y="9"/>
                  </a:lnTo>
                  <a:lnTo>
                    <a:pt x="166" y="9"/>
                  </a:lnTo>
                  <a:lnTo>
                    <a:pt x="166" y="9"/>
                  </a:lnTo>
                  <a:lnTo>
                    <a:pt x="166" y="9"/>
                  </a:lnTo>
                  <a:lnTo>
                    <a:pt x="166" y="9"/>
                  </a:lnTo>
                  <a:lnTo>
                    <a:pt x="166" y="9"/>
                  </a:lnTo>
                  <a:lnTo>
                    <a:pt x="166" y="9"/>
                  </a:lnTo>
                  <a:lnTo>
                    <a:pt x="166" y="9"/>
                  </a:lnTo>
                  <a:lnTo>
                    <a:pt x="166" y="9"/>
                  </a:lnTo>
                  <a:lnTo>
                    <a:pt x="166" y="9"/>
                  </a:lnTo>
                  <a:lnTo>
                    <a:pt x="166" y="9"/>
                  </a:lnTo>
                  <a:lnTo>
                    <a:pt x="166" y="9"/>
                  </a:lnTo>
                  <a:lnTo>
                    <a:pt x="166" y="9"/>
                  </a:lnTo>
                  <a:lnTo>
                    <a:pt x="166" y="11"/>
                  </a:lnTo>
                  <a:lnTo>
                    <a:pt x="166" y="11"/>
                  </a:lnTo>
                  <a:lnTo>
                    <a:pt x="165" y="9"/>
                  </a:lnTo>
                  <a:lnTo>
                    <a:pt x="165" y="11"/>
                  </a:lnTo>
                  <a:lnTo>
                    <a:pt x="165" y="11"/>
                  </a:lnTo>
                  <a:lnTo>
                    <a:pt x="165" y="11"/>
                  </a:lnTo>
                  <a:lnTo>
                    <a:pt x="165" y="11"/>
                  </a:lnTo>
                  <a:lnTo>
                    <a:pt x="165" y="11"/>
                  </a:lnTo>
                  <a:lnTo>
                    <a:pt x="165" y="11"/>
                  </a:lnTo>
                  <a:lnTo>
                    <a:pt x="165" y="11"/>
                  </a:lnTo>
                  <a:lnTo>
                    <a:pt x="165" y="11"/>
                  </a:lnTo>
                  <a:lnTo>
                    <a:pt x="165" y="11"/>
                  </a:lnTo>
                  <a:lnTo>
                    <a:pt x="165" y="12"/>
                  </a:lnTo>
                  <a:lnTo>
                    <a:pt x="165" y="12"/>
                  </a:lnTo>
                  <a:lnTo>
                    <a:pt x="165" y="11"/>
                  </a:lnTo>
                  <a:lnTo>
                    <a:pt x="165" y="11"/>
                  </a:lnTo>
                  <a:lnTo>
                    <a:pt x="165" y="12"/>
                  </a:lnTo>
                  <a:lnTo>
                    <a:pt x="165" y="11"/>
                  </a:lnTo>
                  <a:lnTo>
                    <a:pt x="165" y="12"/>
                  </a:lnTo>
                  <a:lnTo>
                    <a:pt x="165" y="12"/>
                  </a:lnTo>
                  <a:lnTo>
                    <a:pt x="165" y="12"/>
                  </a:lnTo>
                  <a:lnTo>
                    <a:pt x="165" y="12"/>
                  </a:lnTo>
                  <a:lnTo>
                    <a:pt x="165" y="12"/>
                  </a:lnTo>
                  <a:lnTo>
                    <a:pt x="165" y="11"/>
                  </a:lnTo>
                  <a:lnTo>
                    <a:pt x="165" y="11"/>
                  </a:lnTo>
                  <a:lnTo>
                    <a:pt x="165" y="12"/>
                  </a:lnTo>
                  <a:lnTo>
                    <a:pt x="165" y="12"/>
                  </a:lnTo>
                  <a:lnTo>
                    <a:pt x="165" y="11"/>
                  </a:lnTo>
                  <a:lnTo>
                    <a:pt x="165" y="11"/>
                  </a:lnTo>
                  <a:lnTo>
                    <a:pt x="165" y="11"/>
                  </a:lnTo>
                  <a:lnTo>
                    <a:pt x="165" y="11"/>
                  </a:lnTo>
                  <a:lnTo>
                    <a:pt x="165" y="11"/>
                  </a:lnTo>
                  <a:lnTo>
                    <a:pt x="165" y="11"/>
                  </a:lnTo>
                  <a:lnTo>
                    <a:pt x="165" y="11"/>
                  </a:lnTo>
                  <a:lnTo>
                    <a:pt x="165" y="11"/>
                  </a:lnTo>
                  <a:lnTo>
                    <a:pt x="165" y="11"/>
                  </a:lnTo>
                  <a:lnTo>
                    <a:pt x="165" y="11"/>
                  </a:lnTo>
                  <a:lnTo>
                    <a:pt x="165" y="11"/>
                  </a:lnTo>
                  <a:lnTo>
                    <a:pt x="165" y="11"/>
                  </a:lnTo>
                  <a:lnTo>
                    <a:pt x="165" y="12"/>
                  </a:lnTo>
                  <a:lnTo>
                    <a:pt x="165" y="12"/>
                  </a:lnTo>
                  <a:lnTo>
                    <a:pt x="165" y="11"/>
                  </a:lnTo>
                  <a:lnTo>
                    <a:pt x="165" y="11"/>
                  </a:lnTo>
                  <a:lnTo>
                    <a:pt x="165" y="12"/>
                  </a:lnTo>
                  <a:lnTo>
                    <a:pt x="165" y="12"/>
                  </a:lnTo>
                  <a:lnTo>
                    <a:pt x="165" y="12"/>
                  </a:lnTo>
                  <a:lnTo>
                    <a:pt x="165" y="12"/>
                  </a:lnTo>
                  <a:lnTo>
                    <a:pt x="165" y="12"/>
                  </a:lnTo>
                  <a:lnTo>
                    <a:pt x="165" y="12"/>
                  </a:lnTo>
                  <a:lnTo>
                    <a:pt x="165" y="12"/>
                  </a:lnTo>
                  <a:lnTo>
                    <a:pt x="165" y="12"/>
                  </a:lnTo>
                  <a:lnTo>
                    <a:pt x="165" y="12"/>
                  </a:lnTo>
                  <a:lnTo>
                    <a:pt x="165" y="12"/>
                  </a:lnTo>
                  <a:lnTo>
                    <a:pt x="165" y="12"/>
                  </a:lnTo>
                  <a:lnTo>
                    <a:pt x="165" y="12"/>
                  </a:lnTo>
                  <a:lnTo>
                    <a:pt x="165" y="12"/>
                  </a:lnTo>
                  <a:lnTo>
                    <a:pt x="165" y="12"/>
                  </a:lnTo>
                  <a:lnTo>
                    <a:pt x="165" y="12"/>
                  </a:lnTo>
                  <a:lnTo>
                    <a:pt x="163" y="11"/>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2"/>
                  </a:lnTo>
                  <a:lnTo>
                    <a:pt x="163" y="14"/>
                  </a:lnTo>
                  <a:lnTo>
                    <a:pt x="162" y="12"/>
                  </a:lnTo>
                  <a:lnTo>
                    <a:pt x="163" y="14"/>
                  </a:lnTo>
                  <a:lnTo>
                    <a:pt x="163" y="14"/>
                  </a:lnTo>
                  <a:lnTo>
                    <a:pt x="163" y="14"/>
                  </a:lnTo>
                  <a:lnTo>
                    <a:pt x="162" y="12"/>
                  </a:lnTo>
                  <a:lnTo>
                    <a:pt x="162" y="12"/>
                  </a:lnTo>
                  <a:lnTo>
                    <a:pt x="162" y="12"/>
                  </a:lnTo>
                  <a:lnTo>
                    <a:pt x="162" y="12"/>
                  </a:lnTo>
                  <a:lnTo>
                    <a:pt x="162" y="12"/>
                  </a:lnTo>
                  <a:lnTo>
                    <a:pt x="162" y="12"/>
                  </a:lnTo>
                  <a:lnTo>
                    <a:pt x="162" y="14"/>
                  </a:lnTo>
                  <a:lnTo>
                    <a:pt x="162" y="14"/>
                  </a:lnTo>
                  <a:lnTo>
                    <a:pt x="162" y="14"/>
                  </a:lnTo>
                  <a:lnTo>
                    <a:pt x="162" y="12"/>
                  </a:lnTo>
                  <a:lnTo>
                    <a:pt x="162" y="14"/>
                  </a:lnTo>
                  <a:lnTo>
                    <a:pt x="162" y="14"/>
                  </a:lnTo>
                  <a:lnTo>
                    <a:pt x="162" y="14"/>
                  </a:lnTo>
                  <a:lnTo>
                    <a:pt x="162" y="14"/>
                  </a:lnTo>
                  <a:lnTo>
                    <a:pt x="162" y="14"/>
                  </a:lnTo>
                  <a:lnTo>
                    <a:pt x="162" y="14"/>
                  </a:lnTo>
                  <a:lnTo>
                    <a:pt x="162" y="14"/>
                  </a:lnTo>
                  <a:lnTo>
                    <a:pt x="162" y="14"/>
                  </a:lnTo>
                  <a:lnTo>
                    <a:pt x="162" y="14"/>
                  </a:lnTo>
                  <a:lnTo>
                    <a:pt x="162" y="14"/>
                  </a:lnTo>
                  <a:lnTo>
                    <a:pt x="162" y="14"/>
                  </a:lnTo>
                  <a:lnTo>
                    <a:pt x="162" y="14"/>
                  </a:lnTo>
                  <a:lnTo>
                    <a:pt x="160" y="14"/>
                  </a:lnTo>
                  <a:lnTo>
                    <a:pt x="160" y="14"/>
                  </a:lnTo>
                  <a:lnTo>
                    <a:pt x="160" y="14"/>
                  </a:lnTo>
                  <a:lnTo>
                    <a:pt x="160" y="14"/>
                  </a:lnTo>
                  <a:lnTo>
                    <a:pt x="160" y="14"/>
                  </a:lnTo>
                  <a:lnTo>
                    <a:pt x="160" y="14"/>
                  </a:lnTo>
                  <a:lnTo>
                    <a:pt x="160" y="14"/>
                  </a:lnTo>
                  <a:lnTo>
                    <a:pt x="160" y="14"/>
                  </a:lnTo>
                  <a:lnTo>
                    <a:pt x="160" y="14"/>
                  </a:lnTo>
                  <a:lnTo>
                    <a:pt x="160" y="14"/>
                  </a:lnTo>
                  <a:lnTo>
                    <a:pt x="160" y="14"/>
                  </a:lnTo>
                  <a:lnTo>
                    <a:pt x="160" y="14"/>
                  </a:lnTo>
                  <a:lnTo>
                    <a:pt x="160" y="15"/>
                  </a:lnTo>
                  <a:lnTo>
                    <a:pt x="160" y="15"/>
                  </a:lnTo>
                  <a:lnTo>
                    <a:pt x="160" y="15"/>
                  </a:lnTo>
                  <a:lnTo>
                    <a:pt x="160" y="14"/>
                  </a:lnTo>
                  <a:lnTo>
                    <a:pt x="160" y="15"/>
                  </a:lnTo>
                  <a:lnTo>
                    <a:pt x="160" y="15"/>
                  </a:lnTo>
                  <a:lnTo>
                    <a:pt x="160" y="15"/>
                  </a:lnTo>
                  <a:lnTo>
                    <a:pt x="160" y="15"/>
                  </a:lnTo>
                  <a:lnTo>
                    <a:pt x="160" y="15"/>
                  </a:lnTo>
                  <a:lnTo>
                    <a:pt x="160" y="15"/>
                  </a:lnTo>
                  <a:lnTo>
                    <a:pt x="160" y="15"/>
                  </a:lnTo>
                  <a:lnTo>
                    <a:pt x="160" y="15"/>
                  </a:lnTo>
                  <a:lnTo>
                    <a:pt x="160" y="15"/>
                  </a:lnTo>
                  <a:lnTo>
                    <a:pt x="160" y="15"/>
                  </a:lnTo>
                  <a:lnTo>
                    <a:pt x="160" y="15"/>
                  </a:lnTo>
                  <a:lnTo>
                    <a:pt x="159" y="15"/>
                  </a:lnTo>
                  <a:lnTo>
                    <a:pt x="159" y="15"/>
                  </a:lnTo>
                  <a:lnTo>
                    <a:pt x="159" y="15"/>
                  </a:lnTo>
                  <a:lnTo>
                    <a:pt x="159" y="17"/>
                  </a:lnTo>
                  <a:lnTo>
                    <a:pt x="157" y="17"/>
                  </a:lnTo>
                  <a:lnTo>
                    <a:pt x="157" y="17"/>
                  </a:lnTo>
                  <a:lnTo>
                    <a:pt x="157" y="17"/>
                  </a:lnTo>
                  <a:lnTo>
                    <a:pt x="157" y="17"/>
                  </a:lnTo>
                  <a:lnTo>
                    <a:pt x="157" y="17"/>
                  </a:lnTo>
                  <a:lnTo>
                    <a:pt x="157" y="17"/>
                  </a:lnTo>
                  <a:lnTo>
                    <a:pt x="157" y="17"/>
                  </a:lnTo>
                  <a:lnTo>
                    <a:pt x="157" y="17"/>
                  </a:lnTo>
                  <a:lnTo>
                    <a:pt x="157" y="17"/>
                  </a:lnTo>
                  <a:lnTo>
                    <a:pt x="157" y="17"/>
                  </a:lnTo>
                  <a:lnTo>
                    <a:pt x="157" y="18"/>
                  </a:lnTo>
                  <a:lnTo>
                    <a:pt x="157" y="18"/>
                  </a:lnTo>
                  <a:lnTo>
                    <a:pt x="151" y="26"/>
                  </a:lnTo>
                  <a:lnTo>
                    <a:pt x="149" y="26"/>
                  </a:lnTo>
                  <a:lnTo>
                    <a:pt x="151" y="26"/>
                  </a:lnTo>
                  <a:lnTo>
                    <a:pt x="151" y="26"/>
                  </a:lnTo>
                  <a:lnTo>
                    <a:pt x="149" y="28"/>
                  </a:lnTo>
                  <a:lnTo>
                    <a:pt x="149" y="28"/>
                  </a:lnTo>
                  <a:lnTo>
                    <a:pt x="149" y="28"/>
                  </a:lnTo>
                  <a:lnTo>
                    <a:pt x="149" y="28"/>
                  </a:lnTo>
                  <a:lnTo>
                    <a:pt x="149" y="28"/>
                  </a:lnTo>
                  <a:lnTo>
                    <a:pt x="149" y="28"/>
                  </a:lnTo>
                  <a:lnTo>
                    <a:pt x="149" y="28"/>
                  </a:lnTo>
                  <a:lnTo>
                    <a:pt x="149" y="28"/>
                  </a:lnTo>
                  <a:lnTo>
                    <a:pt x="149" y="28"/>
                  </a:lnTo>
                  <a:lnTo>
                    <a:pt x="149" y="28"/>
                  </a:lnTo>
                  <a:lnTo>
                    <a:pt x="148" y="28"/>
                  </a:lnTo>
                  <a:lnTo>
                    <a:pt x="149" y="28"/>
                  </a:lnTo>
                  <a:lnTo>
                    <a:pt x="149" y="28"/>
                  </a:lnTo>
                  <a:lnTo>
                    <a:pt x="149" y="28"/>
                  </a:lnTo>
                  <a:lnTo>
                    <a:pt x="149" y="28"/>
                  </a:lnTo>
                  <a:lnTo>
                    <a:pt x="149" y="28"/>
                  </a:lnTo>
                  <a:lnTo>
                    <a:pt x="149" y="28"/>
                  </a:lnTo>
                  <a:lnTo>
                    <a:pt x="149" y="28"/>
                  </a:lnTo>
                  <a:lnTo>
                    <a:pt x="149" y="28"/>
                  </a:lnTo>
                  <a:lnTo>
                    <a:pt x="149" y="28"/>
                  </a:lnTo>
                  <a:lnTo>
                    <a:pt x="149" y="28"/>
                  </a:lnTo>
                  <a:lnTo>
                    <a:pt x="149" y="28"/>
                  </a:lnTo>
                  <a:lnTo>
                    <a:pt x="149" y="28"/>
                  </a:lnTo>
                  <a:lnTo>
                    <a:pt x="149" y="28"/>
                  </a:lnTo>
                  <a:lnTo>
                    <a:pt x="149" y="28"/>
                  </a:lnTo>
                  <a:lnTo>
                    <a:pt x="148" y="28"/>
                  </a:lnTo>
                  <a:lnTo>
                    <a:pt x="149" y="29"/>
                  </a:lnTo>
                  <a:lnTo>
                    <a:pt x="149" y="29"/>
                  </a:lnTo>
                  <a:lnTo>
                    <a:pt x="148" y="29"/>
                  </a:lnTo>
                  <a:lnTo>
                    <a:pt x="148" y="29"/>
                  </a:lnTo>
                  <a:lnTo>
                    <a:pt x="148" y="29"/>
                  </a:lnTo>
                  <a:lnTo>
                    <a:pt x="148" y="29"/>
                  </a:lnTo>
                  <a:lnTo>
                    <a:pt x="148" y="29"/>
                  </a:lnTo>
                  <a:lnTo>
                    <a:pt x="148" y="29"/>
                  </a:lnTo>
                  <a:lnTo>
                    <a:pt x="148" y="29"/>
                  </a:lnTo>
                  <a:lnTo>
                    <a:pt x="148" y="29"/>
                  </a:lnTo>
                  <a:lnTo>
                    <a:pt x="148" y="29"/>
                  </a:lnTo>
                  <a:lnTo>
                    <a:pt x="148" y="29"/>
                  </a:lnTo>
                  <a:lnTo>
                    <a:pt x="148" y="29"/>
                  </a:lnTo>
                  <a:lnTo>
                    <a:pt x="148" y="29"/>
                  </a:lnTo>
                  <a:lnTo>
                    <a:pt x="148" y="29"/>
                  </a:lnTo>
                  <a:lnTo>
                    <a:pt x="148" y="29"/>
                  </a:lnTo>
                  <a:lnTo>
                    <a:pt x="148" y="29"/>
                  </a:lnTo>
                  <a:lnTo>
                    <a:pt x="148" y="29"/>
                  </a:lnTo>
                  <a:lnTo>
                    <a:pt x="148" y="31"/>
                  </a:lnTo>
                  <a:lnTo>
                    <a:pt x="148" y="31"/>
                  </a:lnTo>
                  <a:lnTo>
                    <a:pt x="148" y="29"/>
                  </a:lnTo>
                  <a:lnTo>
                    <a:pt x="148" y="29"/>
                  </a:lnTo>
                  <a:lnTo>
                    <a:pt x="148" y="29"/>
                  </a:lnTo>
                  <a:lnTo>
                    <a:pt x="148" y="31"/>
                  </a:lnTo>
                  <a:lnTo>
                    <a:pt x="148" y="31"/>
                  </a:lnTo>
                  <a:lnTo>
                    <a:pt x="148" y="31"/>
                  </a:lnTo>
                  <a:lnTo>
                    <a:pt x="148" y="31"/>
                  </a:lnTo>
                  <a:lnTo>
                    <a:pt x="148" y="29"/>
                  </a:lnTo>
                  <a:lnTo>
                    <a:pt x="148" y="29"/>
                  </a:lnTo>
                  <a:lnTo>
                    <a:pt x="148" y="31"/>
                  </a:lnTo>
                  <a:lnTo>
                    <a:pt x="148" y="31"/>
                  </a:lnTo>
                  <a:lnTo>
                    <a:pt x="148" y="31"/>
                  </a:lnTo>
                  <a:lnTo>
                    <a:pt x="148" y="31"/>
                  </a:lnTo>
                  <a:lnTo>
                    <a:pt x="148" y="31"/>
                  </a:lnTo>
                  <a:lnTo>
                    <a:pt x="148" y="29"/>
                  </a:lnTo>
                  <a:lnTo>
                    <a:pt x="148" y="31"/>
                  </a:lnTo>
                  <a:lnTo>
                    <a:pt x="148" y="31"/>
                  </a:lnTo>
                  <a:lnTo>
                    <a:pt x="148" y="31"/>
                  </a:lnTo>
                  <a:lnTo>
                    <a:pt x="148" y="31"/>
                  </a:lnTo>
                  <a:lnTo>
                    <a:pt x="148" y="31"/>
                  </a:lnTo>
                  <a:lnTo>
                    <a:pt x="146" y="29"/>
                  </a:lnTo>
                  <a:lnTo>
                    <a:pt x="148" y="31"/>
                  </a:lnTo>
                  <a:lnTo>
                    <a:pt x="148" y="31"/>
                  </a:lnTo>
                  <a:lnTo>
                    <a:pt x="148" y="31"/>
                  </a:lnTo>
                  <a:lnTo>
                    <a:pt x="148" y="31"/>
                  </a:lnTo>
                  <a:lnTo>
                    <a:pt x="146" y="31"/>
                  </a:lnTo>
                  <a:lnTo>
                    <a:pt x="146" y="31"/>
                  </a:lnTo>
                  <a:lnTo>
                    <a:pt x="146" y="31"/>
                  </a:lnTo>
                  <a:lnTo>
                    <a:pt x="146" y="31"/>
                  </a:lnTo>
                  <a:lnTo>
                    <a:pt x="146" y="31"/>
                  </a:lnTo>
                  <a:lnTo>
                    <a:pt x="146" y="31"/>
                  </a:lnTo>
                  <a:lnTo>
                    <a:pt x="146" y="31"/>
                  </a:lnTo>
                  <a:lnTo>
                    <a:pt x="146" y="31"/>
                  </a:lnTo>
                  <a:lnTo>
                    <a:pt x="146" y="32"/>
                  </a:lnTo>
                  <a:lnTo>
                    <a:pt x="146" y="31"/>
                  </a:lnTo>
                  <a:lnTo>
                    <a:pt x="146" y="32"/>
                  </a:lnTo>
                  <a:lnTo>
                    <a:pt x="146" y="32"/>
                  </a:lnTo>
                  <a:lnTo>
                    <a:pt x="146" y="32"/>
                  </a:lnTo>
                  <a:lnTo>
                    <a:pt x="146" y="32"/>
                  </a:lnTo>
                  <a:lnTo>
                    <a:pt x="146" y="32"/>
                  </a:lnTo>
                  <a:lnTo>
                    <a:pt x="146" y="31"/>
                  </a:lnTo>
                  <a:lnTo>
                    <a:pt x="146" y="32"/>
                  </a:lnTo>
                  <a:lnTo>
                    <a:pt x="146" y="31"/>
                  </a:lnTo>
                  <a:lnTo>
                    <a:pt x="146" y="32"/>
                  </a:lnTo>
                  <a:lnTo>
                    <a:pt x="146" y="32"/>
                  </a:lnTo>
                  <a:lnTo>
                    <a:pt x="146" y="32"/>
                  </a:lnTo>
                  <a:lnTo>
                    <a:pt x="146" y="31"/>
                  </a:lnTo>
                  <a:lnTo>
                    <a:pt x="146" y="32"/>
                  </a:lnTo>
                  <a:lnTo>
                    <a:pt x="146" y="32"/>
                  </a:lnTo>
                  <a:lnTo>
                    <a:pt x="146" y="32"/>
                  </a:lnTo>
                  <a:lnTo>
                    <a:pt x="146" y="32"/>
                  </a:lnTo>
                  <a:lnTo>
                    <a:pt x="146" y="32"/>
                  </a:lnTo>
                  <a:lnTo>
                    <a:pt x="146" y="32"/>
                  </a:lnTo>
                  <a:lnTo>
                    <a:pt x="146" y="32"/>
                  </a:lnTo>
                  <a:lnTo>
                    <a:pt x="146" y="32"/>
                  </a:lnTo>
                  <a:lnTo>
                    <a:pt x="146" y="32"/>
                  </a:lnTo>
                  <a:lnTo>
                    <a:pt x="146" y="32"/>
                  </a:lnTo>
                  <a:lnTo>
                    <a:pt x="146" y="32"/>
                  </a:lnTo>
                  <a:lnTo>
                    <a:pt x="146" y="32"/>
                  </a:lnTo>
                  <a:lnTo>
                    <a:pt x="146" y="32"/>
                  </a:lnTo>
                  <a:lnTo>
                    <a:pt x="146" y="32"/>
                  </a:lnTo>
                  <a:lnTo>
                    <a:pt x="146" y="32"/>
                  </a:lnTo>
                  <a:lnTo>
                    <a:pt x="146" y="32"/>
                  </a:lnTo>
                  <a:lnTo>
                    <a:pt x="146" y="31"/>
                  </a:lnTo>
                  <a:lnTo>
                    <a:pt x="146" y="32"/>
                  </a:lnTo>
                  <a:lnTo>
                    <a:pt x="146" y="31"/>
                  </a:lnTo>
                  <a:lnTo>
                    <a:pt x="146" y="32"/>
                  </a:lnTo>
                  <a:lnTo>
                    <a:pt x="146" y="32"/>
                  </a:lnTo>
                  <a:lnTo>
                    <a:pt x="146" y="32"/>
                  </a:lnTo>
                  <a:lnTo>
                    <a:pt x="146" y="32"/>
                  </a:lnTo>
                  <a:lnTo>
                    <a:pt x="146" y="32"/>
                  </a:lnTo>
                  <a:lnTo>
                    <a:pt x="146" y="32"/>
                  </a:lnTo>
                  <a:lnTo>
                    <a:pt x="146" y="32"/>
                  </a:lnTo>
                  <a:lnTo>
                    <a:pt x="145" y="31"/>
                  </a:lnTo>
                  <a:lnTo>
                    <a:pt x="145" y="31"/>
                  </a:lnTo>
                  <a:lnTo>
                    <a:pt x="145" y="31"/>
                  </a:lnTo>
                  <a:lnTo>
                    <a:pt x="145" y="32"/>
                  </a:lnTo>
                  <a:lnTo>
                    <a:pt x="146" y="32"/>
                  </a:lnTo>
                  <a:lnTo>
                    <a:pt x="146" y="32"/>
                  </a:lnTo>
                  <a:lnTo>
                    <a:pt x="146" y="32"/>
                  </a:lnTo>
                  <a:lnTo>
                    <a:pt x="145" y="32"/>
                  </a:lnTo>
                  <a:lnTo>
                    <a:pt x="146" y="32"/>
                  </a:lnTo>
                  <a:lnTo>
                    <a:pt x="146" y="32"/>
                  </a:lnTo>
                  <a:lnTo>
                    <a:pt x="146" y="34"/>
                  </a:lnTo>
                  <a:lnTo>
                    <a:pt x="145" y="31"/>
                  </a:lnTo>
                  <a:lnTo>
                    <a:pt x="145" y="32"/>
                  </a:lnTo>
                  <a:lnTo>
                    <a:pt x="145" y="32"/>
                  </a:lnTo>
                  <a:lnTo>
                    <a:pt x="145" y="32"/>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4"/>
                  </a:lnTo>
                  <a:lnTo>
                    <a:pt x="145" y="32"/>
                  </a:lnTo>
                  <a:lnTo>
                    <a:pt x="145" y="34"/>
                  </a:lnTo>
                  <a:lnTo>
                    <a:pt x="143" y="34"/>
                  </a:lnTo>
                  <a:lnTo>
                    <a:pt x="145" y="34"/>
                  </a:lnTo>
                  <a:lnTo>
                    <a:pt x="143" y="34"/>
                  </a:lnTo>
                  <a:lnTo>
                    <a:pt x="145" y="34"/>
                  </a:lnTo>
                  <a:lnTo>
                    <a:pt x="145" y="34"/>
                  </a:lnTo>
                  <a:lnTo>
                    <a:pt x="143" y="34"/>
                  </a:lnTo>
                  <a:lnTo>
                    <a:pt x="143" y="34"/>
                  </a:lnTo>
                  <a:lnTo>
                    <a:pt x="143" y="34"/>
                  </a:lnTo>
                  <a:lnTo>
                    <a:pt x="145" y="35"/>
                  </a:lnTo>
                  <a:lnTo>
                    <a:pt x="145" y="35"/>
                  </a:lnTo>
                  <a:lnTo>
                    <a:pt x="143" y="34"/>
                  </a:lnTo>
                  <a:lnTo>
                    <a:pt x="143" y="34"/>
                  </a:lnTo>
                  <a:lnTo>
                    <a:pt x="143" y="32"/>
                  </a:lnTo>
                  <a:lnTo>
                    <a:pt x="143" y="34"/>
                  </a:lnTo>
                  <a:lnTo>
                    <a:pt x="143" y="34"/>
                  </a:lnTo>
                  <a:lnTo>
                    <a:pt x="143" y="34"/>
                  </a:lnTo>
                  <a:lnTo>
                    <a:pt x="145" y="35"/>
                  </a:lnTo>
                  <a:lnTo>
                    <a:pt x="143" y="34"/>
                  </a:lnTo>
                  <a:lnTo>
                    <a:pt x="143" y="35"/>
                  </a:lnTo>
                  <a:lnTo>
                    <a:pt x="143" y="35"/>
                  </a:lnTo>
                  <a:lnTo>
                    <a:pt x="143" y="35"/>
                  </a:lnTo>
                  <a:lnTo>
                    <a:pt x="145" y="35"/>
                  </a:lnTo>
                  <a:lnTo>
                    <a:pt x="145" y="35"/>
                  </a:lnTo>
                  <a:lnTo>
                    <a:pt x="145" y="35"/>
                  </a:lnTo>
                  <a:lnTo>
                    <a:pt x="143" y="35"/>
                  </a:lnTo>
                  <a:lnTo>
                    <a:pt x="143" y="35"/>
                  </a:lnTo>
                  <a:lnTo>
                    <a:pt x="143" y="35"/>
                  </a:lnTo>
                  <a:lnTo>
                    <a:pt x="143" y="35"/>
                  </a:lnTo>
                  <a:lnTo>
                    <a:pt x="143" y="35"/>
                  </a:lnTo>
                  <a:lnTo>
                    <a:pt x="143" y="37"/>
                  </a:lnTo>
                  <a:lnTo>
                    <a:pt x="143" y="35"/>
                  </a:lnTo>
                  <a:lnTo>
                    <a:pt x="143" y="35"/>
                  </a:lnTo>
                  <a:lnTo>
                    <a:pt x="143" y="35"/>
                  </a:lnTo>
                  <a:lnTo>
                    <a:pt x="143" y="35"/>
                  </a:lnTo>
                  <a:lnTo>
                    <a:pt x="143" y="37"/>
                  </a:lnTo>
                  <a:lnTo>
                    <a:pt x="143" y="35"/>
                  </a:lnTo>
                  <a:lnTo>
                    <a:pt x="143" y="37"/>
                  </a:lnTo>
                  <a:lnTo>
                    <a:pt x="143" y="35"/>
                  </a:lnTo>
                  <a:lnTo>
                    <a:pt x="143" y="37"/>
                  </a:lnTo>
                  <a:lnTo>
                    <a:pt x="143" y="37"/>
                  </a:lnTo>
                  <a:lnTo>
                    <a:pt x="143" y="37"/>
                  </a:lnTo>
                  <a:lnTo>
                    <a:pt x="143" y="35"/>
                  </a:lnTo>
                  <a:lnTo>
                    <a:pt x="143" y="37"/>
                  </a:lnTo>
                  <a:lnTo>
                    <a:pt x="143" y="35"/>
                  </a:lnTo>
                  <a:lnTo>
                    <a:pt x="143" y="35"/>
                  </a:lnTo>
                  <a:lnTo>
                    <a:pt x="143" y="35"/>
                  </a:lnTo>
                  <a:lnTo>
                    <a:pt x="143" y="35"/>
                  </a:lnTo>
                  <a:lnTo>
                    <a:pt x="143" y="37"/>
                  </a:lnTo>
                  <a:lnTo>
                    <a:pt x="143" y="35"/>
                  </a:lnTo>
                  <a:lnTo>
                    <a:pt x="142" y="35"/>
                  </a:lnTo>
                  <a:lnTo>
                    <a:pt x="143" y="35"/>
                  </a:lnTo>
                  <a:lnTo>
                    <a:pt x="142" y="35"/>
                  </a:lnTo>
                  <a:lnTo>
                    <a:pt x="142" y="35"/>
                  </a:lnTo>
                  <a:lnTo>
                    <a:pt x="142" y="35"/>
                  </a:lnTo>
                  <a:lnTo>
                    <a:pt x="143" y="37"/>
                  </a:lnTo>
                  <a:lnTo>
                    <a:pt x="142" y="37"/>
                  </a:lnTo>
                  <a:lnTo>
                    <a:pt x="143" y="37"/>
                  </a:lnTo>
                  <a:lnTo>
                    <a:pt x="142" y="35"/>
                  </a:lnTo>
                  <a:lnTo>
                    <a:pt x="142" y="37"/>
                  </a:lnTo>
                  <a:lnTo>
                    <a:pt x="142" y="37"/>
                  </a:lnTo>
                  <a:lnTo>
                    <a:pt x="142" y="35"/>
                  </a:lnTo>
                  <a:lnTo>
                    <a:pt x="142" y="35"/>
                  </a:lnTo>
                  <a:lnTo>
                    <a:pt x="142" y="35"/>
                  </a:lnTo>
                  <a:lnTo>
                    <a:pt x="143" y="38"/>
                  </a:lnTo>
                  <a:lnTo>
                    <a:pt x="143" y="38"/>
                  </a:lnTo>
                  <a:lnTo>
                    <a:pt x="143" y="38"/>
                  </a:lnTo>
                  <a:lnTo>
                    <a:pt x="142" y="37"/>
                  </a:lnTo>
                  <a:lnTo>
                    <a:pt x="143" y="37"/>
                  </a:lnTo>
                  <a:lnTo>
                    <a:pt x="142" y="37"/>
                  </a:lnTo>
                  <a:lnTo>
                    <a:pt x="143" y="38"/>
                  </a:lnTo>
                  <a:lnTo>
                    <a:pt x="142" y="37"/>
                  </a:lnTo>
                  <a:lnTo>
                    <a:pt x="143" y="38"/>
                  </a:lnTo>
                  <a:lnTo>
                    <a:pt x="142" y="37"/>
                  </a:lnTo>
                  <a:lnTo>
                    <a:pt x="142" y="38"/>
                  </a:lnTo>
                  <a:lnTo>
                    <a:pt x="142" y="38"/>
                  </a:lnTo>
                  <a:lnTo>
                    <a:pt x="142" y="38"/>
                  </a:lnTo>
                  <a:lnTo>
                    <a:pt x="142" y="38"/>
                  </a:lnTo>
                  <a:lnTo>
                    <a:pt x="142" y="38"/>
                  </a:lnTo>
                  <a:lnTo>
                    <a:pt x="142" y="38"/>
                  </a:lnTo>
                  <a:lnTo>
                    <a:pt x="142" y="38"/>
                  </a:lnTo>
                  <a:lnTo>
                    <a:pt x="142" y="38"/>
                  </a:lnTo>
                  <a:lnTo>
                    <a:pt x="142" y="38"/>
                  </a:lnTo>
                  <a:lnTo>
                    <a:pt x="142" y="37"/>
                  </a:lnTo>
                  <a:lnTo>
                    <a:pt x="142" y="37"/>
                  </a:lnTo>
                  <a:lnTo>
                    <a:pt x="142" y="37"/>
                  </a:lnTo>
                  <a:lnTo>
                    <a:pt x="142" y="38"/>
                  </a:lnTo>
                  <a:lnTo>
                    <a:pt x="142" y="37"/>
                  </a:lnTo>
                  <a:lnTo>
                    <a:pt x="142" y="38"/>
                  </a:lnTo>
                  <a:lnTo>
                    <a:pt x="140" y="37"/>
                  </a:lnTo>
                  <a:lnTo>
                    <a:pt x="142" y="38"/>
                  </a:lnTo>
                  <a:lnTo>
                    <a:pt x="140" y="37"/>
                  </a:lnTo>
                  <a:lnTo>
                    <a:pt x="142" y="38"/>
                  </a:lnTo>
                  <a:lnTo>
                    <a:pt x="142" y="38"/>
                  </a:lnTo>
                  <a:lnTo>
                    <a:pt x="142" y="38"/>
                  </a:lnTo>
                  <a:lnTo>
                    <a:pt x="142" y="38"/>
                  </a:lnTo>
                  <a:lnTo>
                    <a:pt x="142" y="38"/>
                  </a:lnTo>
                  <a:lnTo>
                    <a:pt x="142" y="38"/>
                  </a:lnTo>
                  <a:lnTo>
                    <a:pt x="142" y="38"/>
                  </a:lnTo>
                  <a:lnTo>
                    <a:pt x="142" y="38"/>
                  </a:lnTo>
                  <a:lnTo>
                    <a:pt x="140" y="38"/>
                  </a:lnTo>
                  <a:lnTo>
                    <a:pt x="140" y="38"/>
                  </a:lnTo>
                  <a:lnTo>
                    <a:pt x="140" y="38"/>
                  </a:lnTo>
                  <a:lnTo>
                    <a:pt x="140" y="38"/>
                  </a:lnTo>
                  <a:lnTo>
                    <a:pt x="142" y="38"/>
                  </a:lnTo>
                  <a:lnTo>
                    <a:pt x="140" y="38"/>
                  </a:lnTo>
                  <a:lnTo>
                    <a:pt x="142" y="40"/>
                  </a:lnTo>
                  <a:lnTo>
                    <a:pt x="142" y="40"/>
                  </a:lnTo>
                  <a:lnTo>
                    <a:pt x="142" y="40"/>
                  </a:lnTo>
                  <a:lnTo>
                    <a:pt x="142" y="40"/>
                  </a:lnTo>
                  <a:lnTo>
                    <a:pt x="140" y="38"/>
                  </a:lnTo>
                  <a:lnTo>
                    <a:pt x="142" y="40"/>
                  </a:lnTo>
                  <a:lnTo>
                    <a:pt x="142" y="40"/>
                  </a:lnTo>
                  <a:lnTo>
                    <a:pt x="142" y="40"/>
                  </a:lnTo>
                  <a:lnTo>
                    <a:pt x="140" y="40"/>
                  </a:lnTo>
                  <a:lnTo>
                    <a:pt x="142" y="40"/>
                  </a:lnTo>
                  <a:lnTo>
                    <a:pt x="140" y="40"/>
                  </a:lnTo>
                  <a:lnTo>
                    <a:pt x="142" y="40"/>
                  </a:lnTo>
                  <a:lnTo>
                    <a:pt x="140" y="40"/>
                  </a:lnTo>
                  <a:lnTo>
                    <a:pt x="140" y="40"/>
                  </a:lnTo>
                  <a:lnTo>
                    <a:pt x="140" y="40"/>
                  </a:lnTo>
                  <a:lnTo>
                    <a:pt x="140" y="40"/>
                  </a:lnTo>
                  <a:lnTo>
                    <a:pt x="140" y="40"/>
                  </a:lnTo>
                  <a:lnTo>
                    <a:pt x="140" y="40"/>
                  </a:lnTo>
                  <a:lnTo>
                    <a:pt x="140" y="40"/>
                  </a:lnTo>
                  <a:lnTo>
                    <a:pt x="140" y="40"/>
                  </a:lnTo>
                  <a:lnTo>
                    <a:pt x="140" y="40"/>
                  </a:lnTo>
                  <a:lnTo>
                    <a:pt x="140" y="40"/>
                  </a:lnTo>
                  <a:lnTo>
                    <a:pt x="140" y="40"/>
                  </a:lnTo>
                  <a:lnTo>
                    <a:pt x="140" y="40"/>
                  </a:lnTo>
                  <a:lnTo>
                    <a:pt x="140" y="40"/>
                  </a:lnTo>
                  <a:lnTo>
                    <a:pt x="140" y="42"/>
                  </a:lnTo>
                  <a:lnTo>
                    <a:pt x="140" y="42"/>
                  </a:lnTo>
                  <a:lnTo>
                    <a:pt x="140" y="42"/>
                  </a:lnTo>
                  <a:lnTo>
                    <a:pt x="140" y="42"/>
                  </a:lnTo>
                  <a:lnTo>
                    <a:pt x="140" y="40"/>
                  </a:lnTo>
                  <a:lnTo>
                    <a:pt x="140" y="42"/>
                  </a:lnTo>
                  <a:lnTo>
                    <a:pt x="140" y="40"/>
                  </a:lnTo>
                  <a:lnTo>
                    <a:pt x="140" y="42"/>
                  </a:lnTo>
                  <a:lnTo>
                    <a:pt x="140" y="42"/>
                  </a:lnTo>
                  <a:lnTo>
                    <a:pt x="140" y="42"/>
                  </a:lnTo>
                  <a:lnTo>
                    <a:pt x="140" y="42"/>
                  </a:lnTo>
                  <a:lnTo>
                    <a:pt x="140" y="40"/>
                  </a:lnTo>
                  <a:lnTo>
                    <a:pt x="140" y="42"/>
                  </a:lnTo>
                  <a:lnTo>
                    <a:pt x="140" y="40"/>
                  </a:lnTo>
                  <a:lnTo>
                    <a:pt x="140" y="43"/>
                  </a:lnTo>
                  <a:lnTo>
                    <a:pt x="140" y="43"/>
                  </a:lnTo>
                  <a:lnTo>
                    <a:pt x="140" y="43"/>
                  </a:lnTo>
                  <a:lnTo>
                    <a:pt x="140" y="42"/>
                  </a:lnTo>
                  <a:lnTo>
                    <a:pt x="140" y="42"/>
                  </a:lnTo>
                  <a:lnTo>
                    <a:pt x="140" y="42"/>
                  </a:lnTo>
                  <a:lnTo>
                    <a:pt x="139" y="42"/>
                  </a:lnTo>
                  <a:lnTo>
                    <a:pt x="140" y="42"/>
                  </a:lnTo>
                  <a:lnTo>
                    <a:pt x="139" y="42"/>
                  </a:lnTo>
                  <a:lnTo>
                    <a:pt x="140" y="43"/>
                  </a:lnTo>
                  <a:lnTo>
                    <a:pt x="139" y="42"/>
                  </a:lnTo>
                  <a:lnTo>
                    <a:pt x="140" y="43"/>
                  </a:lnTo>
                  <a:lnTo>
                    <a:pt x="140" y="43"/>
                  </a:lnTo>
                  <a:lnTo>
                    <a:pt x="140" y="43"/>
                  </a:lnTo>
                  <a:lnTo>
                    <a:pt x="139" y="42"/>
                  </a:lnTo>
                  <a:lnTo>
                    <a:pt x="139" y="43"/>
                  </a:lnTo>
                  <a:lnTo>
                    <a:pt x="139" y="43"/>
                  </a:lnTo>
                  <a:lnTo>
                    <a:pt x="140" y="45"/>
                  </a:lnTo>
                  <a:lnTo>
                    <a:pt x="139" y="43"/>
                  </a:lnTo>
                  <a:lnTo>
                    <a:pt x="139" y="45"/>
                  </a:lnTo>
                  <a:lnTo>
                    <a:pt x="139" y="43"/>
                  </a:lnTo>
                  <a:lnTo>
                    <a:pt x="139" y="45"/>
                  </a:lnTo>
                  <a:lnTo>
                    <a:pt x="139" y="45"/>
                  </a:lnTo>
                  <a:lnTo>
                    <a:pt x="139" y="45"/>
                  </a:lnTo>
                  <a:lnTo>
                    <a:pt x="139" y="45"/>
                  </a:lnTo>
                  <a:lnTo>
                    <a:pt x="139" y="45"/>
                  </a:lnTo>
                  <a:lnTo>
                    <a:pt x="139" y="43"/>
                  </a:lnTo>
                  <a:lnTo>
                    <a:pt x="139" y="46"/>
                  </a:lnTo>
                  <a:lnTo>
                    <a:pt x="139" y="46"/>
                  </a:lnTo>
                  <a:lnTo>
                    <a:pt x="139" y="46"/>
                  </a:lnTo>
                  <a:lnTo>
                    <a:pt x="139" y="45"/>
                  </a:lnTo>
                  <a:lnTo>
                    <a:pt x="139" y="46"/>
                  </a:lnTo>
                  <a:lnTo>
                    <a:pt x="139" y="46"/>
                  </a:lnTo>
                  <a:lnTo>
                    <a:pt x="139" y="46"/>
                  </a:lnTo>
                  <a:lnTo>
                    <a:pt x="139" y="45"/>
                  </a:lnTo>
                  <a:lnTo>
                    <a:pt x="139" y="46"/>
                  </a:lnTo>
                  <a:lnTo>
                    <a:pt x="137" y="45"/>
                  </a:lnTo>
                  <a:lnTo>
                    <a:pt x="139" y="46"/>
                  </a:lnTo>
                  <a:lnTo>
                    <a:pt x="139" y="46"/>
                  </a:lnTo>
                  <a:lnTo>
                    <a:pt x="139" y="48"/>
                  </a:lnTo>
                  <a:lnTo>
                    <a:pt x="137" y="46"/>
                  </a:lnTo>
                  <a:lnTo>
                    <a:pt x="139" y="48"/>
                  </a:lnTo>
                  <a:lnTo>
                    <a:pt x="139" y="48"/>
                  </a:lnTo>
                  <a:lnTo>
                    <a:pt x="137" y="48"/>
                  </a:lnTo>
                  <a:lnTo>
                    <a:pt x="137" y="48"/>
                  </a:lnTo>
                  <a:lnTo>
                    <a:pt x="137" y="49"/>
                  </a:lnTo>
                  <a:lnTo>
                    <a:pt x="137" y="49"/>
                  </a:lnTo>
                  <a:lnTo>
                    <a:pt x="137" y="54"/>
                  </a:lnTo>
                  <a:lnTo>
                    <a:pt x="137" y="54"/>
                  </a:lnTo>
                  <a:lnTo>
                    <a:pt x="137" y="65"/>
                  </a:lnTo>
                  <a:lnTo>
                    <a:pt x="135" y="74"/>
                  </a:lnTo>
                  <a:lnTo>
                    <a:pt x="135" y="74"/>
                  </a:lnTo>
                  <a:lnTo>
                    <a:pt x="134" y="75"/>
                  </a:lnTo>
                  <a:lnTo>
                    <a:pt x="134" y="77"/>
                  </a:lnTo>
                  <a:lnTo>
                    <a:pt x="132" y="82"/>
                  </a:lnTo>
                  <a:lnTo>
                    <a:pt x="134" y="91"/>
                  </a:lnTo>
                  <a:lnTo>
                    <a:pt x="134" y="91"/>
                  </a:lnTo>
                  <a:lnTo>
                    <a:pt x="135" y="97"/>
                  </a:lnTo>
                  <a:lnTo>
                    <a:pt x="139" y="105"/>
                  </a:lnTo>
                  <a:lnTo>
                    <a:pt x="139" y="105"/>
                  </a:lnTo>
                  <a:lnTo>
                    <a:pt x="140" y="108"/>
                  </a:lnTo>
                  <a:lnTo>
                    <a:pt x="143" y="108"/>
                  </a:lnTo>
                  <a:lnTo>
                    <a:pt x="146" y="108"/>
                  </a:lnTo>
                  <a:lnTo>
                    <a:pt x="146" y="108"/>
                  </a:lnTo>
                  <a:lnTo>
                    <a:pt x="146" y="129"/>
                  </a:lnTo>
                  <a:lnTo>
                    <a:pt x="146" y="129"/>
                  </a:lnTo>
                  <a:lnTo>
                    <a:pt x="145" y="134"/>
                  </a:lnTo>
                  <a:lnTo>
                    <a:pt x="145" y="139"/>
                  </a:lnTo>
                  <a:lnTo>
                    <a:pt x="139" y="145"/>
                  </a:lnTo>
                  <a:lnTo>
                    <a:pt x="132" y="148"/>
                  </a:lnTo>
                  <a:lnTo>
                    <a:pt x="125" y="148"/>
                  </a:lnTo>
                  <a:lnTo>
                    <a:pt x="125" y="148"/>
                  </a:lnTo>
                  <a:lnTo>
                    <a:pt x="112" y="151"/>
                  </a:lnTo>
                  <a:lnTo>
                    <a:pt x="94" y="157"/>
                  </a:lnTo>
                  <a:lnTo>
                    <a:pt x="74" y="163"/>
                  </a:lnTo>
                  <a:lnTo>
                    <a:pt x="58" y="169"/>
                  </a:lnTo>
                  <a:lnTo>
                    <a:pt x="58" y="169"/>
                  </a:lnTo>
                  <a:lnTo>
                    <a:pt x="54" y="174"/>
                  </a:lnTo>
                  <a:lnTo>
                    <a:pt x="51" y="179"/>
                  </a:lnTo>
                  <a:lnTo>
                    <a:pt x="49" y="185"/>
                  </a:lnTo>
                  <a:lnTo>
                    <a:pt x="48" y="193"/>
                  </a:lnTo>
                  <a:lnTo>
                    <a:pt x="46" y="210"/>
                  </a:lnTo>
                  <a:lnTo>
                    <a:pt x="46" y="223"/>
                  </a:lnTo>
                  <a:lnTo>
                    <a:pt x="46" y="223"/>
                  </a:lnTo>
                  <a:lnTo>
                    <a:pt x="44" y="228"/>
                  </a:lnTo>
                  <a:lnTo>
                    <a:pt x="43" y="234"/>
                  </a:lnTo>
                  <a:lnTo>
                    <a:pt x="38" y="250"/>
                  </a:lnTo>
                  <a:lnTo>
                    <a:pt x="35" y="260"/>
                  </a:lnTo>
                  <a:lnTo>
                    <a:pt x="32" y="274"/>
                  </a:lnTo>
                  <a:lnTo>
                    <a:pt x="31" y="293"/>
                  </a:lnTo>
                  <a:lnTo>
                    <a:pt x="29" y="316"/>
                  </a:lnTo>
                  <a:lnTo>
                    <a:pt x="29" y="316"/>
                  </a:lnTo>
                  <a:lnTo>
                    <a:pt x="29" y="339"/>
                  </a:lnTo>
                  <a:lnTo>
                    <a:pt x="32" y="362"/>
                  </a:lnTo>
                  <a:lnTo>
                    <a:pt x="35" y="384"/>
                  </a:lnTo>
                  <a:lnTo>
                    <a:pt x="38" y="402"/>
                  </a:lnTo>
                  <a:lnTo>
                    <a:pt x="46" y="432"/>
                  </a:lnTo>
                  <a:lnTo>
                    <a:pt x="51" y="450"/>
                  </a:lnTo>
                  <a:lnTo>
                    <a:pt x="51" y="450"/>
                  </a:lnTo>
                  <a:lnTo>
                    <a:pt x="52" y="464"/>
                  </a:lnTo>
                  <a:lnTo>
                    <a:pt x="55" y="475"/>
                  </a:lnTo>
                  <a:lnTo>
                    <a:pt x="55" y="475"/>
                  </a:lnTo>
                  <a:lnTo>
                    <a:pt x="57" y="479"/>
                  </a:lnTo>
                  <a:lnTo>
                    <a:pt x="58" y="482"/>
                  </a:lnTo>
                  <a:lnTo>
                    <a:pt x="57" y="490"/>
                  </a:lnTo>
                  <a:lnTo>
                    <a:pt x="57" y="490"/>
                  </a:lnTo>
                  <a:lnTo>
                    <a:pt x="55" y="493"/>
                  </a:lnTo>
                  <a:lnTo>
                    <a:pt x="55" y="496"/>
                  </a:lnTo>
                  <a:lnTo>
                    <a:pt x="55" y="504"/>
                  </a:lnTo>
                  <a:lnTo>
                    <a:pt x="55" y="504"/>
                  </a:lnTo>
                  <a:lnTo>
                    <a:pt x="57" y="510"/>
                  </a:lnTo>
                  <a:lnTo>
                    <a:pt x="60" y="513"/>
                  </a:lnTo>
                  <a:lnTo>
                    <a:pt x="61" y="515"/>
                  </a:lnTo>
                  <a:lnTo>
                    <a:pt x="63" y="519"/>
                  </a:lnTo>
                  <a:lnTo>
                    <a:pt x="63" y="519"/>
                  </a:lnTo>
                  <a:lnTo>
                    <a:pt x="65" y="538"/>
                  </a:lnTo>
                  <a:lnTo>
                    <a:pt x="66" y="549"/>
                  </a:lnTo>
                  <a:lnTo>
                    <a:pt x="68" y="555"/>
                  </a:lnTo>
                  <a:lnTo>
                    <a:pt x="68" y="555"/>
                  </a:lnTo>
                  <a:lnTo>
                    <a:pt x="69" y="558"/>
                  </a:lnTo>
                  <a:lnTo>
                    <a:pt x="69" y="561"/>
                  </a:lnTo>
                  <a:lnTo>
                    <a:pt x="68" y="566"/>
                  </a:lnTo>
                  <a:lnTo>
                    <a:pt x="66" y="570"/>
                  </a:lnTo>
                  <a:lnTo>
                    <a:pt x="66" y="570"/>
                  </a:lnTo>
                  <a:lnTo>
                    <a:pt x="66" y="575"/>
                  </a:lnTo>
                  <a:lnTo>
                    <a:pt x="68" y="576"/>
                  </a:lnTo>
                  <a:lnTo>
                    <a:pt x="72" y="583"/>
                  </a:lnTo>
                  <a:lnTo>
                    <a:pt x="72" y="583"/>
                  </a:lnTo>
                  <a:lnTo>
                    <a:pt x="74" y="587"/>
                  </a:lnTo>
                  <a:lnTo>
                    <a:pt x="74" y="592"/>
                  </a:lnTo>
                  <a:lnTo>
                    <a:pt x="72" y="606"/>
                  </a:lnTo>
                  <a:lnTo>
                    <a:pt x="72" y="606"/>
                  </a:lnTo>
                  <a:lnTo>
                    <a:pt x="71" y="609"/>
                  </a:lnTo>
                  <a:lnTo>
                    <a:pt x="69" y="613"/>
                  </a:lnTo>
                  <a:lnTo>
                    <a:pt x="65" y="624"/>
                  </a:lnTo>
                  <a:lnTo>
                    <a:pt x="52" y="641"/>
                  </a:lnTo>
                  <a:lnTo>
                    <a:pt x="52" y="641"/>
                  </a:lnTo>
                  <a:lnTo>
                    <a:pt x="51" y="649"/>
                  </a:lnTo>
                  <a:lnTo>
                    <a:pt x="51" y="655"/>
                  </a:lnTo>
                  <a:lnTo>
                    <a:pt x="52" y="667"/>
                  </a:lnTo>
                  <a:lnTo>
                    <a:pt x="52" y="667"/>
                  </a:lnTo>
                  <a:lnTo>
                    <a:pt x="51" y="678"/>
                  </a:lnTo>
                  <a:lnTo>
                    <a:pt x="46" y="698"/>
                  </a:lnTo>
                  <a:lnTo>
                    <a:pt x="35" y="741"/>
                  </a:lnTo>
                  <a:lnTo>
                    <a:pt x="35" y="741"/>
                  </a:lnTo>
                  <a:lnTo>
                    <a:pt x="29" y="766"/>
                  </a:lnTo>
                  <a:lnTo>
                    <a:pt x="24" y="798"/>
                  </a:lnTo>
                  <a:lnTo>
                    <a:pt x="18" y="840"/>
                  </a:lnTo>
                  <a:lnTo>
                    <a:pt x="18" y="840"/>
                  </a:lnTo>
                  <a:lnTo>
                    <a:pt x="17" y="845"/>
                  </a:lnTo>
                  <a:lnTo>
                    <a:pt x="14" y="851"/>
                  </a:lnTo>
                  <a:lnTo>
                    <a:pt x="14" y="851"/>
                  </a:lnTo>
                  <a:lnTo>
                    <a:pt x="12" y="855"/>
                  </a:lnTo>
                  <a:lnTo>
                    <a:pt x="12" y="859"/>
                  </a:lnTo>
                  <a:lnTo>
                    <a:pt x="15" y="866"/>
                  </a:lnTo>
                  <a:lnTo>
                    <a:pt x="15" y="866"/>
                  </a:lnTo>
                  <a:lnTo>
                    <a:pt x="17" y="869"/>
                  </a:lnTo>
                  <a:lnTo>
                    <a:pt x="15" y="871"/>
                  </a:lnTo>
                  <a:lnTo>
                    <a:pt x="12" y="875"/>
                  </a:lnTo>
                  <a:lnTo>
                    <a:pt x="6" y="879"/>
                  </a:lnTo>
                  <a:lnTo>
                    <a:pt x="1" y="883"/>
                  </a:lnTo>
                  <a:lnTo>
                    <a:pt x="1" y="883"/>
                  </a:lnTo>
                  <a:lnTo>
                    <a:pt x="0" y="889"/>
                  </a:lnTo>
                  <a:lnTo>
                    <a:pt x="1" y="897"/>
                  </a:lnTo>
                  <a:lnTo>
                    <a:pt x="4" y="903"/>
                  </a:lnTo>
                  <a:lnTo>
                    <a:pt x="4" y="903"/>
                  </a:lnTo>
                  <a:lnTo>
                    <a:pt x="4" y="916"/>
                  </a:lnTo>
                  <a:lnTo>
                    <a:pt x="4" y="916"/>
                  </a:lnTo>
                  <a:lnTo>
                    <a:pt x="4" y="922"/>
                  </a:lnTo>
                  <a:lnTo>
                    <a:pt x="6" y="925"/>
                  </a:lnTo>
                  <a:lnTo>
                    <a:pt x="6" y="925"/>
                  </a:lnTo>
                  <a:lnTo>
                    <a:pt x="4" y="931"/>
                  </a:lnTo>
                  <a:lnTo>
                    <a:pt x="1" y="945"/>
                  </a:lnTo>
                  <a:lnTo>
                    <a:pt x="1" y="945"/>
                  </a:lnTo>
                  <a:lnTo>
                    <a:pt x="1" y="949"/>
                  </a:lnTo>
                  <a:lnTo>
                    <a:pt x="3" y="953"/>
                  </a:lnTo>
                  <a:lnTo>
                    <a:pt x="4" y="956"/>
                  </a:lnTo>
                  <a:lnTo>
                    <a:pt x="4" y="965"/>
                  </a:lnTo>
                  <a:lnTo>
                    <a:pt x="4" y="965"/>
                  </a:lnTo>
                  <a:close/>
                  <a:moveTo>
                    <a:pt x="206" y="8"/>
                  </a:moveTo>
                  <a:lnTo>
                    <a:pt x="206" y="8"/>
                  </a:lnTo>
                  <a:lnTo>
                    <a:pt x="206" y="8"/>
                  </a:lnTo>
                  <a:lnTo>
                    <a:pt x="206" y="8"/>
                  </a:lnTo>
                  <a:lnTo>
                    <a:pt x="206" y="8"/>
                  </a:lnTo>
                  <a:lnTo>
                    <a:pt x="206" y="8"/>
                  </a:lnTo>
                  <a:close/>
                  <a:moveTo>
                    <a:pt x="206" y="9"/>
                  </a:moveTo>
                  <a:lnTo>
                    <a:pt x="206" y="9"/>
                  </a:lnTo>
                  <a:lnTo>
                    <a:pt x="206" y="9"/>
                  </a:lnTo>
                  <a:lnTo>
                    <a:pt x="206" y="9"/>
                  </a:lnTo>
                  <a:lnTo>
                    <a:pt x="206" y="9"/>
                  </a:lnTo>
                  <a:lnTo>
                    <a:pt x="206" y="9"/>
                  </a:lnTo>
                  <a:lnTo>
                    <a:pt x="206" y="9"/>
                  </a:lnTo>
                  <a:lnTo>
                    <a:pt x="206" y="9"/>
                  </a:lnTo>
                  <a:lnTo>
                    <a:pt x="206" y="9"/>
                  </a:lnTo>
                  <a:close/>
                  <a:moveTo>
                    <a:pt x="211" y="11"/>
                  </a:moveTo>
                  <a:lnTo>
                    <a:pt x="211" y="11"/>
                  </a:lnTo>
                  <a:lnTo>
                    <a:pt x="211" y="11"/>
                  </a:lnTo>
                  <a:lnTo>
                    <a:pt x="211" y="11"/>
                  </a:lnTo>
                  <a:lnTo>
                    <a:pt x="211" y="9"/>
                  </a:lnTo>
                  <a:lnTo>
                    <a:pt x="211" y="9"/>
                  </a:lnTo>
                  <a:lnTo>
                    <a:pt x="211" y="11"/>
                  </a:lnTo>
                  <a:lnTo>
                    <a:pt x="211" y="11"/>
                  </a:lnTo>
                  <a:close/>
                  <a:moveTo>
                    <a:pt x="213" y="11"/>
                  </a:moveTo>
                  <a:lnTo>
                    <a:pt x="213" y="11"/>
                  </a:lnTo>
                  <a:lnTo>
                    <a:pt x="213" y="11"/>
                  </a:lnTo>
                  <a:lnTo>
                    <a:pt x="213" y="11"/>
                  </a:lnTo>
                  <a:lnTo>
                    <a:pt x="213" y="11"/>
                  </a:lnTo>
                  <a:lnTo>
                    <a:pt x="213" y="11"/>
                  </a:lnTo>
                  <a:lnTo>
                    <a:pt x="213" y="11"/>
                  </a:lnTo>
                  <a:close/>
                  <a:moveTo>
                    <a:pt x="213" y="11"/>
                  </a:moveTo>
                  <a:lnTo>
                    <a:pt x="213" y="11"/>
                  </a:lnTo>
                  <a:lnTo>
                    <a:pt x="213" y="11"/>
                  </a:lnTo>
                  <a:lnTo>
                    <a:pt x="213" y="11"/>
                  </a:lnTo>
                  <a:lnTo>
                    <a:pt x="213" y="11"/>
                  </a:lnTo>
                  <a:lnTo>
                    <a:pt x="213" y="11"/>
                  </a:lnTo>
                  <a:lnTo>
                    <a:pt x="213" y="11"/>
                  </a:lnTo>
                  <a:close/>
                  <a:moveTo>
                    <a:pt x="220" y="17"/>
                  </a:moveTo>
                  <a:lnTo>
                    <a:pt x="220" y="17"/>
                  </a:lnTo>
                  <a:lnTo>
                    <a:pt x="220" y="17"/>
                  </a:lnTo>
                  <a:lnTo>
                    <a:pt x="220" y="17"/>
                  </a:lnTo>
                  <a:lnTo>
                    <a:pt x="220" y="17"/>
                  </a:lnTo>
                  <a:close/>
                  <a:moveTo>
                    <a:pt x="219" y="15"/>
                  </a:moveTo>
                  <a:lnTo>
                    <a:pt x="219" y="15"/>
                  </a:lnTo>
                  <a:lnTo>
                    <a:pt x="219" y="15"/>
                  </a:lnTo>
                  <a:lnTo>
                    <a:pt x="219" y="15"/>
                  </a:lnTo>
                  <a:lnTo>
                    <a:pt x="219" y="15"/>
                  </a:lnTo>
                  <a:close/>
                  <a:moveTo>
                    <a:pt x="219" y="15"/>
                  </a:moveTo>
                  <a:lnTo>
                    <a:pt x="219" y="15"/>
                  </a:lnTo>
                  <a:lnTo>
                    <a:pt x="219" y="15"/>
                  </a:lnTo>
                  <a:lnTo>
                    <a:pt x="219" y="15"/>
                  </a:lnTo>
                  <a:lnTo>
                    <a:pt x="219" y="15"/>
                  </a:lnTo>
                  <a:close/>
                  <a:moveTo>
                    <a:pt x="219" y="15"/>
                  </a:moveTo>
                  <a:lnTo>
                    <a:pt x="219" y="15"/>
                  </a:lnTo>
                  <a:lnTo>
                    <a:pt x="219" y="15"/>
                  </a:lnTo>
                  <a:lnTo>
                    <a:pt x="219" y="15"/>
                  </a:lnTo>
                  <a:lnTo>
                    <a:pt x="219" y="15"/>
                  </a:lnTo>
                  <a:close/>
                  <a:moveTo>
                    <a:pt x="219" y="15"/>
                  </a:moveTo>
                  <a:lnTo>
                    <a:pt x="219" y="15"/>
                  </a:lnTo>
                  <a:lnTo>
                    <a:pt x="219" y="15"/>
                  </a:lnTo>
                  <a:lnTo>
                    <a:pt x="219" y="15"/>
                  </a:lnTo>
                  <a:lnTo>
                    <a:pt x="219" y="15"/>
                  </a:lnTo>
                  <a:lnTo>
                    <a:pt x="219" y="15"/>
                  </a:lnTo>
                  <a:close/>
                  <a:moveTo>
                    <a:pt x="219" y="15"/>
                  </a:moveTo>
                  <a:lnTo>
                    <a:pt x="219" y="15"/>
                  </a:lnTo>
                  <a:lnTo>
                    <a:pt x="219" y="15"/>
                  </a:lnTo>
                  <a:lnTo>
                    <a:pt x="219" y="15"/>
                  </a:lnTo>
                  <a:lnTo>
                    <a:pt x="219" y="15"/>
                  </a:lnTo>
                  <a:lnTo>
                    <a:pt x="219" y="15"/>
                  </a:lnTo>
                  <a:lnTo>
                    <a:pt x="219" y="15"/>
                  </a:lnTo>
                  <a:close/>
                  <a:moveTo>
                    <a:pt x="219" y="15"/>
                  </a:moveTo>
                  <a:lnTo>
                    <a:pt x="219" y="15"/>
                  </a:lnTo>
                  <a:lnTo>
                    <a:pt x="219" y="15"/>
                  </a:lnTo>
                  <a:lnTo>
                    <a:pt x="219" y="15"/>
                  </a:lnTo>
                  <a:lnTo>
                    <a:pt x="219" y="15"/>
                  </a:lnTo>
                  <a:lnTo>
                    <a:pt x="219" y="15"/>
                  </a:lnTo>
                  <a:lnTo>
                    <a:pt x="219" y="15"/>
                  </a:lnTo>
                  <a:close/>
                  <a:moveTo>
                    <a:pt x="217" y="15"/>
                  </a:moveTo>
                  <a:lnTo>
                    <a:pt x="217" y="15"/>
                  </a:lnTo>
                  <a:lnTo>
                    <a:pt x="217" y="15"/>
                  </a:lnTo>
                  <a:lnTo>
                    <a:pt x="217" y="15"/>
                  </a:lnTo>
                  <a:lnTo>
                    <a:pt x="217" y="15"/>
                  </a:lnTo>
                  <a:lnTo>
                    <a:pt x="217" y="15"/>
                  </a:lnTo>
                  <a:close/>
                  <a:moveTo>
                    <a:pt x="217" y="15"/>
                  </a:moveTo>
                  <a:lnTo>
                    <a:pt x="217" y="15"/>
                  </a:lnTo>
                  <a:lnTo>
                    <a:pt x="219" y="15"/>
                  </a:lnTo>
                  <a:lnTo>
                    <a:pt x="219" y="15"/>
                  </a:lnTo>
                  <a:lnTo>
                    <a:pt x="219" y="15"/>
                  </a:lnTo>
                  <a:lnTo>
                    <a:pt x="219" y="15"/>
                  </a:lnTo>
                  <a:lnTo>
                    <a:pt x="217" y="15"/>
                  </a:lnTo>
                  <a:lnTo>
                    <a:pt x="217" y="15"/>
                  </a:lnTo>
                  <a:close/>
                  <a:moveTo>
                    <a:pt x="217" y="14"/>
                  </a:moveTo>
                  <a:lnTo>
                    <a:pt x="217" y="14"/>
                  </a:lnTo>
                  <a:lnTo>
                    <a:pt x="217" y="14"/>
                  </a:lnTo>
                  <a:lnTo>
                    <a:pt x="217" y="14"/>
                  </a:lnTo>
                  <a:lnTo>
                    <a:pt x="217" y="14"/>
                  </a:lnTo>
                  <a:close/>
                  <a:moveTo>
                    <a:pt x="217" y="14"/>
                  </a:moveTo>
                  <a:lnTo>
                    <a:pt x="217" y="14"/>
                  </a:lnTo>
                  <a:lnTo>
                    <a:pt x="217" y="14"/>
                  </a:lnTo>
                  <a:lnTo>
                    <a:pt x="217" y="14"/>
                  </a:lnTo>
                  <a:lnTo>
                    <a:pt x="217" y="14"/>
                  </a:lnTo>
                  <a:lnTo>
                    <a:pt x="217" y="14"/>
                  </a:lnTo>
                  <a:lnTo>
                    <a:pt x="217" y="14"/>
                  </a:lnTo>
                  <a:lnTo>
                    <a:pt x="217" y="14"/>
                  </a:lnTo>
                  <a:close/>
                  <a:moveTo>
                    <a:pt x="216" y="15"/>
                  </a:moveTo>
                  <a:lnTo>
                    <a:pt x="216" y="15"/>
                  </a:lnTo>
                  <a:lnTo>
                    <a:pt x="216" y="15"/>
                  </a:lnTo>
                  <a:lnTo>
                    <a:pt x="216" y="15"/>
                  </a:lnTo>
                  <a:lnTo>
                    <a:pt x="217" y="14"/>
                  </a:lnTo>
                  <a:lnTo>
                    <a:pt x="217" y="15"/>
                  </a:lnTo>
                  <a:lnTo>
                    <a:pt x="217" y="15"/>
                  </a:lnTo>
                  <a:lnTo>
                    <a:pt x="216" y="15"/>
                  </a:lnTo>
                  <a:lnTo>
                    <a:pt x="216" y="15"/>
                  </a:lnTo>
                  <a:close/>
                  <a:moveTo>
                    <a:pt x="216" y="15"/>
                  </a:moveTo>
                  <a:lnTo>
                    <a:pt x="216" y="15"/>
                  </a:lnTo>
                  <a:lnTo>
                    <a:pt x="216" y="15"/>
                  </a:lnTo>
                  <a:lnTo>
                    <a:pt x="216" y="15"/>
                  </a:lnTo>
                  <a:lnTo>
                    <a:pt x="216" y="15"/>
                  </a:lnTo>
                  <a:lnTo>
                    <a:pt x="216" y="15"/>
                  </a:lnTo>
                  <a:lnTo>
                    <a:pt x="216" y="15"/>
                  </a:lnTo>
                  <a:close/>
                  <a:moveTo>
                    <a:pt x="216" y="14"/>
                  </a:moveTo>
                  <a:lnTo>
                    <a:pt x="217" y="14"/>
                  </a:lnTo>
                  <a:lnTo>
                    <a:pt x="216" y="14"/>
                  </a:lnTo>
                  <a:lnTo>
                    <a:pt x="216" y="14"/>
                  </a:lnTo>
                  <a:close/>
                  <a:moveTo>
                    <a:pt x="216" y="14"/>
                  </a:moveTo>
                  <a:lnTo>
                    <a:pt x="216" y="14"/>
                  </a:lnTo>
                  <a:lnTo>
                    <a:pt x="216" y="14"/>
                  </a:lnTo>
                  <a:lnTo>
                    <a:pt x="216" y="14"/>
                  </a:lnTo>
                  <a:lnTo>
                    <a:pt x="216" y="14"/>
                  </a:lnTo>
                  <a:lnTo>
                    <a:pt x="216" y="14"/>
                  </a:lnTo>
                  <a:lnTo>
                    <a:pt x="216" y="14"/>
                  </a:lnTo>
                  <a:close/>
                  <a:moveTo>
                    <a:pt x="216" y="14"/>
                  </a:moveTo>
                  <a:lnTo>
                    <a:pt x="216" y="14"/>
                  </a:lnTo>
                  <a:lnTo>
                    <a:pt x="216" y="14"/>
                  </a:lnTo>
                  <a:lnTo>
                    <a:pt x="216" y="14"/>
                  </a:lnTo>
                  <a:lnTo>
                    <a:pt x="216" y="14"/>
                  </a:lnTo>
                  <a:lnTo>
                    <a:pt x="216" y="14"/>
                  </a:lnTo>
                  <a:close/>
                  <a:moveTo>
                    <a:pt x="216" y="14"/>
                  </a:moveTo>
                  <a:lnTo>
                    <a:pt x="216" y="14"/>
                  </a:lnTo>
                  <a:lnTo>
                    <a:pt x="216" y="14"/>
                  </a:lnTo>
                  <a:lnTo>
                    <a:pt x="216" y="14"/>
                  </a:lnTo>
                  <a:lnTo>
                    <a:pt x="216" y="14"/>
                  </a:lnTo>
                  <a:lnTo>
                    <a:pt x="216" y="14"/>
                  </a:lnTo>
                  <a:close/>
                  <a:moveTo>
                    <a:pt x="216" y="14"/>
                  </a:moveTo>
                  <a:lnTo>
                    <a:pt x="216" y="14"/>
                  </a:lnTo>
                  <a:lnTo>
                    <a:pt x="216" y="14"/>
                  </a:lnTo>
                  <a:lnTo>
                    <a:pt x="216" y="14"/>
                  </a:lnTo>
                  <a:lnTo>
                    <a:pt x="216" y="14"/>
                  </a:lnTo>
                  <a:lnTo>
                    <a:pt x="216" y="14"/>
                  </a:lnTo>
                  <a:lnTo>
                    <a:pt x="216" y="14"/>
                  </a:lnTo>
                  <a:lnTo>
                    <a:pt x="216" y="14"/>
                  </a:lnTo>
                  <a:lnTo>
                    <a:pt x="216" y="14"/>
                  </a:lnTo>
                  <a:lnTo>
                    <a:pt x="216" y="14"/>
                  </a:lnTo>
                  <a:lnTo>
                    <a:pt x="216" y="14"/>
                  </a:lnTo>
                  <a:close/>
                  <a:moveTo>
                    <a:pt x="214" y="12"/>
                  </a:moveTo>
                  <a:lnTo>
                    <a:pt x="214" y="14"/>
                  </a:lnTo>
                  <a:lnTo>
                    <a:pt x="214" y="14"/>
                  </a:lnTo>
                  <a:lnTo>
                    <a:pt x="214" y="12"/>
                  </a:lnTo>
                  <a:close/>
                  <a:moveTo>
                    <a:pt x="216" y="14"/>
                  </a:moveTo>
                  <a:lnTo>
                    <a:pt x="216" y="14"/>
                  </a:lnTo>
                  <a:lnTo>
                    <a:pt x="214" y="14"/>
                  </a:lnTo>
                  <a:lnTo>
                    <a:pt x="214" y="14"/>
                  </a:lnTo>
                  <a:lnTo>
                    <a:pt x="216" y="12"/>
                  </a:lnTo>
                  <a:lnTo>
                    <a:pt x="216" y="12"/>
                  </a:lnTo>
                  <a:lnTo>
                    <a:pt x="216" y="14"/>
                  </a:lnTo>
                  <a:lnTo>
                    <a:pt x="216" y="14"/>
                  </a:lnTo>
                  <a:close/>
                  <a:moveTo>
                    <a:pt x="214" y="14"/>
                  </a:moveTo>
                  <a:lnTo>
                    <a:pt x="214" y="14"/>
                  </a:lnTo>
                  <a:lnTo>
                    <a:pt x="214" y="14"/>
                  </a:lnTo>
                  <a:lnTo>
                    <a:pt x="216" y="14"/>
                  </a:lnTo>
                  <a:lnTo>
                    <a:pt x="216" y="14"/>
                  </a:lnTo>
                  <a:lnTo>
                    <a:pt x="216" y="14"/>
                  </a:lnTo>
                  <a:lnTo>
                    <a:pt x="214" y="14"/>
                  </a:lnTo>
                  <a:close/>
                  <a:moveTo>
                    <a:pt x="214" y="14"/>
                  </a:moveTo>
                  <a:lnTo>
                    <a:pt x="214" y="14"/>
                  </a:lnTo>
                  <a:lnTo>
                    <a:pt x="214" y="14"/>
                  </a:lnTo>
                  <a:lnTo>
                    <a:pt x="214" y="12"/>
                  </a:lnTo>
                  <a:lnTo>
                    <a:pt x="214" y="12"/>
                  </a:lnTo>
                  <a:lnTo>
                    <a:pt x="214" y="12"/>
                  </a:lnTo>
                  <a:lnTo>
                    <a:pt x="214" y="12"/>
                  </a:lnTo>
                  <a:lnTo>
                    <a:pt x="214" y="11"/>
                  </a:lnTo>
                  <a:lnTo>
                    <a:pt x="214" y="11"/>
                  </a:lnTo>
                  <a:lnTo>
                    <a:pt x="214" y="12"/>
                  </a:lnTo>
                  <a:lnTo>
                    <a:pt x="214" y="14"/>
                  </a:lnTo>
                  <a:lnTo>
                    <a:pt x="214" y="14"/>
                  </a:lnTo>
                  <a:lnTo>
                    <a:pt x="214" y="12"/>
                  </a:lnTo>
                  <a:lnTo>
                    <a:pt x="214" y="12"/>
                  </a:lnTo>
                  <a:lnTo>
                    <a:pt x="214" y="14"/>
                  </a:lnTo>
                  <a:lnTo>
                    <a:pt x="214" y="14"/>
                  </a:lnTo>
                  <a:close/>
                  <a:moveTo>
                    <a:pt x="214" y="14"/>
                  </a:moveTo>
                  <a:lnTo>
                    <a:pt x="214" y="14"/>
                  </a:lnTo>
                  <a:lnTo>
                    <a:pt x="214" y="14"/>
                  </a:lnTo>
                  <a:lnTo>
                    <a:pt x="214" y="14"/>
                  </a:lnTo>
                  <a:lnTo>
                    <a:pt x="214" y="14"/>
                  </a:lnTo>
                  <a:lnTo>
                    <a:pt x="214" y="14"/>
                  </a:lnTo>
                  <a:lnTo>
                    <a:pt x="214" y="14"/>
                  </a:lnTo>
                  <a:close/>
                  <a:moveTo>
                    <a:pt x="214" y="14"/>
                  </a:moveTo>
                  <a:lnTo>
                    <a:pt x="214" y="14"/>
                  </a:lnTo>
                  <a:lnTo>
                    <a:pt x="214" y="12"/>
                  </a:lnTo>
                  <a:lnTo>
                    <a:pt x="214" y="12"/>
                  </a:lnTo>
                  <a:lnTo>
                    <a:pt x="214" y="14"/>
                  </a:lnTo>
                  <a:close/>
                  <a:moveTo>
                    <a:pt x="214" y="12"/>
                  </a:moveTo>
                  <a:lnTo>
                    <a:pt x="214" y="12"/>
                  </a:lnTo>
                  <a:lnTo>
                    <a:pt x="214" y="12"/>
                  </a:lnTo>
                  <a:lnTo>
                    <a:pt x="214" y="12"/>
                  </a:lnTo>
                  <a:lnTo>
                    <a:pt x="214" y="12"/>
                  </a:lnTo>
                  <a:lnTo>
                    <a:pt x="214" y="12"/>
                  </a:lnTo>
                  <a:lnTo>
                    <a:pt x="214" y="12"/>
                  </a:lnTo>
                  <a:close/>
                  <a:moveTo>
                    <a:pt x="214" y="11"/>
                  </a:moveTo>
                  <a:lnTo>
                    <a:pt x="214" y="11"/>
                  </a:lnTo>
                  <a:lnTo>
                    <a:pt x="214" y="11"/>
                  </a:lnTo>
                  <a:lnTo>
                    <a:pt x="214" y="11"/>
                  </a:lnTo>
                  <a:lnTo>
                    <a:pt x="214" y="11"/>
                  </a:lnTo>
                  <a:lnTo>
                    <a:pt x="214" y="11"/>
                  </a:lnTo>
                  <a:lnTo>
                    <a:pt x="214" y="11"/>
                  </a:lnTo>
                  <a:lnTo>
                    <a:pt x="214" y="11"/>
                  </a:lnTo>
                  <a:lnTo>
                    <a:pt x="213" y="12"/>
                  </a:lnTo>
                  <a:lnTo>
                    <a:pt x="213" y="12"/>
                  </a:lnTo>
                  <a:lnTo>
                    <a:pt x="214" y="11"/>
                  </a:lnTo>
                  <a:lnTo>
                    <a:pt x="214" y="11"/>
                  </a:lnTo>
                  <a:close/>
                  <a:moveTo>
                    <a:pt x="214" y="12"/>
                  </a:moveTo>
                  <a:lnTo>
                    <a:pt x="214" y="12"/>
                  </a:lnTo>
                  <a:lnTo>
                    <a:pt x="214" y="12"/>
                  </a:lnTo>
                  <a:lnTo>
                    <a:pt x="214" y="12"/>
                  </a:lnTo>
                  <a:lnTo>
                    <a:pt x="214" y="11"/>
                  </a:lnTo>
                  <a:lnTo>
                    <a:pt x="214" y="12"/>
                  </a:lnTo>
                  <a:lnTo>
                    <a:pt x="214" y="12"/>
                  </a:lnTo>
                  <a:close/>
                  <a:moveTo>
                    <a:pt x="213" y="14"/>
                  </a:moveTo>
                  <a:lnTo>
                    <a:pt x="213" y="14"/>
                  </a:lnTo>
                  <a:lnTo>
                    <a:pt x="213" y="12"/>
                  </a:lnTo>
                  <a:lnTo>
                    <a:pt x="213" y="12"/>
                  </a:lnTo>
                  <a:lnTo>
                    <a:pt x="214" y="12"/>
                  </a:lnTo>
                  <a:lnTo>
                    <a:pt x="214" y="12"/>
                  </a:lnTo>
                  <a:lnTo>
                    <a:pt x="213" y="12"/>
                  </a:lnTo>
                  <a:lnTo>
                    <a:pt x="213" y="14"/>
                  </a:lnTo>
                  <a:close/>
                  <a:moveTo>
                    <a:pt x="213" y="12"/>
                  </a:moveTo>
                  <a:lnTo>
                    <a:pt x="213" y="12"/>
                  </a:lnTo>
                  <a:lnTo>
                    <a:pt x="213" y="12"/>
                  </a:lnTo>
                  <a:lnTo>
                    <a:pt x="213" y="12"/>
                  </a:lnTo>
                  <a:lnTo>
                    <a:pt x="213" y="12"/>
                  </a:lnTo>
                  <a:lnTo>
                    <a:pt x="213" y="12"/>
                  </a:lnTo>
                  <a:lnTo>
                    <a:pt x="213" y="12"/>
                  </a:lnTo>
                  <a:lnTo>
                    <a:pt x="213" y="12"/>
                  </a:lnTo>
                  <a:close/>
                  <a:moveTo>
                    <a:pt x="211" y="12"/>
                  </a:moveTo>
                  <a:lnTo>
                    <a:pt x="211" y="12"/>
                  </a:lnTo>
                  <a:lnTo>
                    <a:pt x="211" y="12"/>
                  </a:lnTo>
                  <a:lnTo>
                    <a:pt x="211" y="12"/>
                  </a:lnTo>
                  <a:lnTo>
                    <a:pt x="211" y="12"/>
                  </a:lnTo>
                  <a:lnTo>
                    <a:pt x="211" y="12"/>
                  </a:lnTo>
                  <a:close/>
                  <a:moveTo>
                    <a:pt x="211" y="12"/>
                  </a:moveTo>
                  <a:lnTo>
                    <a:pt x="211" y="12"/>
                  </a:lnTo>
                  <a:lnTo>
                    <a:pt x="211" y="12"/>
                  </a:lnTo>
                  <a:lnTo>
                    <a:pt x="211" y="12"/>
                  </a:lnTo>
                  <a:lnTo>
                    <a:pt x="211" y="12"/>
                  </a:lnTo>
                  <a:lnTo>
                    <a:pt x="211" y="12"/>
                  </a:lnTo>
                  <a:lnTo>
                    <a:pt x="211" y="11"/>
                  </a:lnTo>
                  <a:lnTo>
                    <a:pt x="211" y="11"/>
                  </a:lnTo>
                  <a:lnTo>
                    <a:pt x="211" y="11"/>
                  </a:lnTo>
                  <a:lnTo>
                    <a:pt x="211" y="11"/>
                  </a:lnTo>
                  <a:lnTo>
                    <a:pt x="211" y="12"/>
                  </a:lnTo>
                  <a:lnTo>
                    <a:pt x="211" y="12"/>
                  </a:lnTo>
                  <a:close/>
                  <a:moveTo>
                    <a:pt x="209" y="12"/>
                  </a:moveTo>
                  <a:lnTo>
                    <a:pt x="211" y="11"/>
                  </a:lnTo>
                  <a:lnTo>
                    <a:pt x="211" y="12"/>
                  </a:lnTo>
                  <a:lnTo>
                    <a:pt x="209" y="12"/>
                  </a:lnTo>
                  <a:close/>
                  <a:moveTo>
                    <a:pt x="209" y="11"/>
                  </a:moveTo>
                  <a:lnTo>
                    <a:pt x="209" y="11"/>
                  </a:lnTo>
                  <a:lnTo>
                    <a:pt x="209" y="11"/>
                  </a:lnTo>
                  <a:lnTo>
                    <a:pt x="209" y="11"/>
                  </a:lnTo>
                  <a:lnTo>
                    <a:pt x="211" y="9"/>
                  </a:lnTo>
                  <a:lnTo>
                    <a:pt x="209" y="11"/>
                  </a:lnTo>
                  <a:close/>
                  <a:moveTo>
                    <a:pt x="209" y="11"/>
                  </a:moveTo>
                  <a:lnTo>
                    <a:pt x="209" y="11"/>
                  </a:lnTo>
                  <a:lnTo>
                    <a:pt x="209" y="11"/>
                  </a:lnTo>
                  <a:lnTo>
                    <a:pt x="209" y="11"/>
                  </a:lnTo>
                  <a:close/>
                  <a:moveTo>
                    <a:pt x="209" y="12"/>
                  </a:moveTo>
                  <a:lnTo>
                    <a:pt x="209" y="12"/>
                  </a:lnTo>
                  <a:lnTo>
                    <a:pt x="209" y="12"/>
                  </a:lnTo>
                  <a:lnTo>
                    <a:pt x="209" y="12"/>
                  </a:lnTo>
                  <a:lnTo>
                    <a:pt x="209" y="12"/>
                  </a:lnTo>
                  <a:lnTo>
                    <a:pt x="209" y="12"/>
                  </a:lnTo>
                  <a:close/>
                  <a:moveTo>
                    <a:pt x="209" y="12"/>
                  </a:moveTo>
                  <a:lnTo>
                    <a:pt x="209" y="12"/>
                  </a:lnTo>
                  <a:lnTo>
                    <a:pt x="209" y="12"/>
                  </a:lnTo>
                  <a:lnTo>
                    <a:pt x="209" y="12"/>
                  </a:lnTo>
                  <a:lnTo>
                    <a:pt x="209" y="12"/>
                  </a:lnTo>
                  <a:lnTo>
                    <a:pt x="209" y="12"/>
                  </a:lnTo>
                  <a:close/>
                  <a:moveTo>
                    <a:pt x="209" y="12"/>
                  </a:moveTo>
                  <a:lnTo>
                    <a:pt x="209" y="12"/>
                  </a:lnTo>
                  <a:lnTo>
                    <a:pt x="209" y="12"/>
                  </a:lnTo>
                  <a:lnTo>
                    <a:pt x="209" y="11"/>
                  </a:lnTo>
                  <a:lnTo>
                    <a:pt x="209" y="11"/>
                  </a:lnTo>
                  <a:lnTo>
                    <a:pt x="209" y="12"/>
                  </a:lnTo>
                  <a:lnTo>
                    <a:pt x="209" y="12"/>
                  </a:lnTo>
                  <a:close/>
                  <a:moveTo>
                    <a:pt x="209" y="11"/>
                  </a:moveTo>
                  <a:lnTo>
                    <a:pt x="209" y="11"/>
                  </a:lnTo>
                  <a:lnTo>
                    <a:pt x="209" y="11"/>
                  </a:lnTo>
                  <a:lnTo>
                    <a:pt x="209" y="11"/>
                  </a:lnTo>
                  <a:lnTo>
                    <a:pt x="209" y="11"/>
                  </a:lnTo>
                  <a:lnTo>
                    <a:pt x="209" y="11"/>
                  </a:lnTo>
                  <a:lnTo>
                    <a:pt x="209" y="11"/>
                  </a:lnTo>
                  <a:close/>
                  <a:moveTo>
                    <a:pt x="208" y="11"/>
                  </a:moveTo>
                  <a:lnTo>
                    <a:pt x="208" y="11"/>
                  </a:lnTo>
                  <a:lnTo>
                    <a:pt x="208" y="11"/>
                  </a:lnTo>
                  <a:lnTo>
                    <a:pt x="208" y="9"/>
                  </a:lnTo>
                  <a:lnTo>
                    <a:pt x="208" y="11"/>
                  </a:lnTo>
                  <a:lnTo>
                    <a:pt x="208" y="11"/>
                  </a:lnTo>
                  <a:close/>
                  <a:moveTo>
                    <a:pt x="206" y="11"/>
                  </a:moveTo>
                  <a:lnTo>
                    <a:pt x="206" y="11"/>
                  </a:lnTo>
                  <a:lnTo>
                    <a:pt x="208" y="9"/>
                  </a:lnTo>
                  <a:lnTo>
                    <a:pt x="208" y="9"/>
                  </a:lnTo>
                  <a:lnTo>
                    <a:pt x="206" y="11"/>
                  </a:lnTo>
                  <a:lnTo>
                    <a:pt x="206" y="11"/>
                  </a:lnTo>
                  <a:close/>
                  <a:moveTo>
                    <a:pt x="206" y="9"/>
                  </a:moveTo>
                  <a:lnTo>
                    <a:pt x="206" y="9"/>
                  </a:lnTo>
                  <a:lnTo>
                    <a:pt x="206" y="9"/>
                  </a:lnTo>
                  <a:lnTo>
                    <a:pt x="206" y="9"/>
                  </a:lnTo>
                  <a:lnTo>
                    <a:pt x="206" y="9"/>
                  </a:lnTo>
                  <a:lnTo>
                    <a:pt x="206" y="9"/>
                  </a:lnTo>
                  <a:lnTo>
                    <a:pt x="206" y="9"/>
                  </a:lnTo>
                  <a:lnTo>
                    <a:pt x="206" y="9"/>
                  </a:lnTo>
                  <a:close/>
                  <a:moveTo>
                    <a:pt x="205" y="11"/>
                  </a:moveTo>
                  <a:lnTo>
                    <a:pt x="205" y="11"/>
                  </a:lnTo>
                  <a:lnTo>
                    <a:pt x="205" y="11"/>
                  </a:lnTo>
                  <a:lnTo>
                    <a:pt x="205" y="11"/>
                  </a:lnTo>
                  <a:lnTo>
                    <a:pt x="206" y="9"/>
                  </a:lnTo>
                  <a:lnTo>
                    <a:pt x="205" y="11"/>
                  </a:lnTo>
                  <a:lnTo>
                    <a:pt x="205" y="11"/>
                  </a:lnTo>
                  <a:close/>
                  <a:moveTo>
                    <a:pt x="194" y="5"/>
                  </a:moveTo>
                  <a:lnTo>
                    <a:pt x="194" y="5"/>
                  </a:lnTo>
                  <a:lnTo>
                    <a:pt x="194" y="5"/>
                  </a:lnTo>
                  <a:lnTo>
                    <a:pt x="194" y="5"/>
                  </a:lnTo>
                  <a:lnTo>
                    <a:pt x="194" y="5"/>
                  </a:lnTo>
                  <a:lnTo>
                    <a:pt x="194" y="3"/>
                  </a:lnTo>
                  <a:lnTo>
                    <a:pt x="194" y="3"/>
                  </a:lnTo>
                  <a:lnTo>
                    <a:pt x="194" y="5"/>
                  </a:lnTo>
                  <a:lnTo>
                    <a:pt x="194" y="5"/>
                  </a:lnTo>
                  <a:close/>
                  <a:moveTo>
                    <a:pt x="192" y="3"/>
                  </a:moveTo>
                  <a:lnTo>
                    <a:pt x="194" y="1"/>
                  </a:lnTo>
                  <a:lnTo>
                    <a:pt x="194" y="1"/>
                  </a:lnTo>
                  <a:lnTo>
                    <a:pt x="194" y="3"/>
                  </a:lnTo>
                  <a:lnTo>
                    <a:pt x="192" y="3"/>
                  </a:lnTo>
                  <a:close/>
                  <a:moveTo>
                    <a:pt x="192" y="3"/>
                  </a:moveTo>
                  <a:lnTo>
                    <a:pt x="191" y="3"/>
                  </a:lnTo>
                  <a:lnTo>
                    <a:pt x="192" y="1"/>
                  </a:lnTo>
                  <a:lnTo>
                    <a:pt x="192" y="1"/>
                  </a:lnTo>
                  <a:lnTo>
                    <a:pt x="192" y="3"/>
                  </a:lnTo>
                  <a:lnTo>
                    <a:pt x="192" y="3"/>
                  </a:lnTo>
                  <a:close/>
                  <a:moveTo>
                    <a:pt x="192" y="3"/>
                  </a:moveTo>
                  <a:lnTo>
                    <a:pt x="192" y="3"/>
                  </a:lnTo>
                  <a:lnTo>
                    <a:pt x="192" y="3"/>
                  </a:lnTo>
                  <a:lnTo>
                    <a:pt x="192" y="3"/>
                  </a:lnTo>
                  <a:lnTo>
                    <a:pt x="192" y="3"/>
                  </a:lnTo>
                  <a:lnTo>
                    <a:pt x="192" y="3"/>
                  </a:lnTo>
                  <a:close/>
                  <a:moveTo>
                    <a:pt x="192" y="5"/>
                  </a:moveTo>
                  <a:lnTo>
                    <a:pt x="192" y="5"/>
                  </a:lnTo>
                  <a:lnTo>
                    <a:pt x="192" y="5"/>
                  </a:lnTo>
                  <a:lnTo>
                    <a:pt x="192" y="5"/>
                  </a:lnTo>
                  <a:close/>
                  <a:moveTo>
                    <a:pt x="192" y="5"/>
                  </a:moveTo>
                  <a:lnTo>
                    <a:pt x="192" y="5"/>
                  </a:lnTo>
                  <a:lnTo>
                    <a:pt x="192" y="5"/>
                  </a:lnTo>
                  <a:lnTo>
                    <a:pt x="192" y="5"/>
                  </a:lnTo>
                  <a:close/>
                  <a:moveTo>
                    <a:pt x="191" y="6"/>
                  </a:moveTo>
                  <a:lnTo>
                    <a:pt x="192" y="5"/>
                  </a:lnTo>
                  <a:lnTo>
                    <a:pt x="192" y="5"/>
                  </a:lnTo>
                  <a:lnTo>
                    <a:pt x="192" y="6"/>
                  </a:lnTo>
                  <a:lnTo>
                    <a:pt x="192" y="6"/>
                  </a:lnTo>
                  <a:lnTo>
                    <a:pt x="191" y="8"/>
                  </a:lnTo>
                  <a:lnTo>
                    <a:pt x="191" y="8"/>
                  </a:lnTo>
                  <a:lnTo>
                    <a:pt x="191" y="8"/>
                  </a:lnTo>
                  <a:lnTo>
                    <a:pt x="192" y="6"/>
                  </a:lnTo>
                  <a:lnTo>
                    <a:pt x="192" y="6"/>
                  </a:lnTo>
                  <a:lnTo>
                    <a:pt x="191" y="6"/>
                  </a:lnTo>
                  <a:lnTo>
                    <a:pt x="191" y="6"/>
                  </a:lnTo>
                  <a:close/>
                  <a:moveTo>
                    <a:pt x="191" y="3"/>
                  </a:moveTo>
                  <a:lnTo>
                    <a:pt x="191" y="3"/>
                  </a:lnTo>
                  <a:lnTo>
                    <a:pt x="191" y="3"/>
                  </a:lnTo>
                  <a:lnTo>
                    <a:pt x="191" y="3"/>
                  </a:lnTo>
                  <a:lnTo>
                    <a:pt x="191" y="3"/>
                  </a:lnTo>
                  <a:close/>
                  <a:moveTo>
                    <a:pt x="191" y="6"/>
                  </a:moveTo>
                  <a:lnTo>
                    <a:pt x="191" y="5"/>
                  </a:lnTo>
                  <a:lnTo>
                    <a:pt x="191" y="5"/>
                  </a:lnTo>
                  <a:lnTo>
                    <a:pt x="191" y="5"/>
                  </a:lnTo>
                  <a:lnTo>
                    <a:pt x="191" y="5"/>
                  </a:lnTo>
                  <a:lnTo>
                    <a:pt x="191" y="6"/>
                  </a:lnTo>
                  <a:lnTo>
                    <a:pt x="191" y="6"/>
                  </a:lnTo>
                  <a:lnTo>
                    <a:pt x="191" y="6"/>
                  </a:lnTo>
                  <a:lnTo>
                    <a:pt x="191" y="6"/>
                  </a:lnTo>
                  <a:close/>
                  <a:moveTo>
                    <a:pt x="191" y="3"/>
                  </a:moveTo>
                  <a:lnTo>
                    <a:pt x="189" y="5"/>
                  </a:lnTo>
                  <a:lnTo>
                    <a:pt x="191" y="3"/>
                  </a:lnTo>
                  <a:lnTo>
                    <a:pt x="191" y="3"/>
                  </a:lnTo>
                  <a:lnTo>
                    <a:pt x="191" y="3"/>
                  </a:lnTo>
                  <a:lnTo>
                    <a:pt x="189" y="5"/>
                  </a:lnTo>
                  <a:lnTo>
                    <a:pt x="191" y="3"/>
                  </a:lnTo>
                  <a:close/>
                  <a:moveTo>
                    <a:pt x="189" y="3"/>
                  </a:moveTo>
                  <a:lnTo>
                    <a:pt x="189" y="3"/>
                  </a:lnTo>
                  <a:lnTo>
                    <a:pt x="189" y="3"/>
                  </a:lnTo>
                  <a:lnTo>
                    <a:pt x="189" y="3"/>
                  </a:lnTo>
                  <a:lnTo>
                    <a:pt x="189" y="3"/>
                  </a:lnTo>
                  <a:close/>
                  <a:moveTo>
                    <a:pt x="189" y="3"/>
                  </a:moveTo>
                  <a:lnTo>
                    <a:pt x="189" y="3"/>
                  </a:lnTo>
                  <a:lnTo>
                    <a:pt x="189" y="3"/>
                  </a:lnTo>
                  <a:lnTo>
                    <a:pt x="189" y="3"/>
                  </a:lnTo>
                  <a:lnTo>
                    <a:pt x="189" y="3"/>
                  </a:lnTo>
                  <a:lnTo>
                    <a:pt x="189" y="3"/>
                  </a:lnTo>
                  <a:lnTo>
                    <a:pt x="189" y="3"/>
                  </a:lnTo>
                  <a:close/>
                  <a:moveTo>
                    <a:pt x="189" y="3"/>
                  </a:moveTo>
                  <a:lnTo>
                    <a:pt x="189" y="3"/>
                  </a:lnTo>
                  <a:lnTo>
                    <a:pt x="189" y="3"/>
                  </a:lnTo>
                  <a:lnTo>
                    <a:pt x="189" y="3"/>
                  </a:lnTo>
                  <a:lnTo>
                    <a:pt x="189" y="3"/>
                  </a:lnTo>
                  <a:lnTo>
                    <a:pt x="189" y="3"/>
                  </a:lnTo>
                  <a:lnTo>
                    <a:pt x="189" y="3"/>
                  </a:lnTo>
                  <a:close/>
                  <a:moveTo>
                    <a:pt x="188" y="3"/>
                  </a:moveTo>
                  <a:lnTo>
                    <a:pt x="188" y="3"/>
                  </a:lnTo>
                  <a:lnTo>
                    <a:pt x="188" y="3"/>
                  </a:lnTo>
                  <a:lnTo>
                    <a:pt x="188" y="3"/>
                  </a:lnTo>
                  <a:lnTo>
                    <a:pt x="188" y="5"/>
                  </a:lnTo>
                  <a:lnTo>
                    <a:pt x="188" y="3"/>
                  </a:lnTo>
                  <a:close/>
                  <a:moveTo>
                    <a:pt x="186" y="5"/>
                  </a:moveTo>
                  <a:lnTo>
                    <a:pt x="186" y="3"/>
                  </a:lnTo>
                  <a:lnTo>
                    <a:pt x="186" y="5"/>
                  </a:lnTo>
                  <a:lnTo>
                    <a:pt x="186" y="5"/>
                  </a:lnTo>
                  <a:lnTo>
                    <a:pt x="186" y="5"/>
                  </a:lnTo>
                  <a:lnTo>
                    <a:pt x="186" y="5"/>
                  </a:lnTo>
                  <a:lnTo>
                    <a:pt x="186" y="5"/>
                  </a:lnTo>
                  <a:close/>
                  <a:moveTo>
                    <a:pt x="186" y="5"/>
                  </a:moveTo>
                  <a:lnTo>
                    <a:pt x="186" y="3"/>
                  </a:lnTo>
                  <a:lnTo>
                    <a:pt x="186" y="3"/>
                  </a:lnTo>
                  <a:lnTo>
                    <a:pt x="186" y="3"/>
                  </a:lnTo>
                  <a:lnTo>
                    <a:pt x="186" y="3"/>
                  </a:lnTo>
                  <a:lnTo>
                    <a:pt x="186" y="3"/>
                  </a:lnTo>
                  <a:lnTo>
                    <a:pt x="186" y="3"/>
                  </a:lnTo>
                  <a:lnTo>
                    <a:pt x="186" y="5"/>
                  </a:lnTo>
                  <a:lnTo>
                    <a:pt x="186" y="5"/>
                  </a:lnTo>
                  <a:lnTo>
                    <a:pt x="186" y="5"/>
                  </a:lnTo>
                  <a:lnTo>
                    <a:pt x="186" y="5"/>
                  </a:lnTo>
                  <a:close/>
                  <a:moveTo>
                    <a:pt x="186" y="5"/>
                  </a:moveTo>
                  <a:lnTo>
                    <a:pt x="186" y="3"/>
                  </a:lnTo>
                  <a:lnTo>
                    <a:pt x="186" y="3"/>
                  </a:lnTo>
                  <a:lnTo>
                    <a:pt x="186" y="5"/>
                  </a:lnTo>
                  <a:lnTo>
                    <a:pt x="186" y="5"/>
                  </a:lnTo>
                  <a:close/>
                  <a:moveTo>
                    <a:pt x="186" y="3"/>
                  </a:moveTo>
                  <a:lnTo>
                    <a:pt x="186" y="3"/>
                  </a:lnTo>
                  <a:lnTo>
                    <a:pt x="186" y="5"/>
                  </a:lnTo>
                  <a:lnTo>
                    <a:pt x="186" y="5"/>
                  </a:lnTo>
                  <a:lnTo>
                    <a:pt x="186" y="3"/>
                  </a:lnTo>
                  <a:close/>
                  <a:moveTo>
                    <a:pt x="186" y="5"/>
                  </a:moveTo>
                  <a:lnTo>
                    <a:pt x="186" y="5"/>
                  </a:lnTo>
                  <a:lnTo>
                    <a:pt x="186" y="5"/>
                  </a:lnTo>
                  <a:lnTo>
                    <a:pt x="186" y="5"/>
                  </a:lnTo>
                  <a:close/>
                  <a:moveTo>
                    <a:pt x="186" y="5"/>
                  </a:moveTo>
                  <a:lnTo>
                    <a:pt x="186" y="3"/>
                  </a:lnTo>
                  <a:lnTo>
                    <a:pt x="186" y="5"/>
                  </a:lnTo>
                  <a:lnTo>
                    <a:pt x="186" y="5"/>
                  </a:lnTo>
                  <a:lnTo>
                    <a:pt x="186" y="5"/>
                  </a:lnTo>
                  <a:close/>
                  <a:moveTo>
                    <a:pt x="185" y="3"/>
                  </a:moveTo>
                  <a:lnTo>
                    <a:pt x="185" y="3"/>
                  </a:lnTo>
                  <a:lnTo>
                    <a:pt x="185" y="3"/>
                  </a:lnTo>
                  <a:lnTo>
                    <a:pt x="185" y="3"/>
                  </a:lnTo>
                  <a:lnTo>
                    <a:pt x="185" y="3"/>
                  </a:lnTo>
                  <a:lnTo>
                    <a:pt x="185" y="3"/>
                  </a:lnTo>
                  <a:close/>
                  <a:moveTo>
                    <a:pt x="185" y="5"/>
                  </a:moveTo>
                  <a:lnTo>
                    <a:pt x="185" y="5"/>
                  </a:lnTo>
                  <a:lnTo>
                    <a:pt x="185" y="5"/>
                  </a:lnTo>
                  <a:lnTo>
                    <a:pt x="185" y="3"/>
                  </a:lnTo>
                  <a:lnTo>
                    <a:pt x="185" y="3"/>
                  </a:lnTo>
                  <a:lnTo>
                    <a:pt x="185" y="5"/>
                  </a:lnTo>
                  <a:lnTo>
                    <a:pt x="185" y="5"/>
                  </a:lnTo>
                  <a:lnTo>
                    <a:pt x="185" y="5"/>
                  </a:lnTo>
                  <a:close/>
                  <a:moveTo>
                    <a:pt x="185" y="5"/>
                  </a:moveTo>
                  <a:lnTo>
                    <a:pt x="185" y="5"/>
                  </a:lnTo>
                  <a:lnTo>
                    <a:pt x="185" y="5"/>
                  </a:lnTo>
                  <a:lnTo>
                    <a:pt x="185" y="5"/>
                  </a:lnTo>
                  <a:close/>
                  <a:moveTo>
                    <a:pt x="185" y="5"/>
                  </a:moveTo>
                  <a:lnTo>
                    <a:pt x="185" y="3"/>
                  </a:lnTo>
                  <a:lnTo>
                    <a:pt x="185" y="5"/>
                  </a:lnTo>
                  <a:lnTo>
                    <a:pt x="185" y="5"/>
                  </a:lnTo>
                  <a:close/>
                  <a:moveTo>
                    <a:pt x="183" y="5"/>
                  </a:moveTo>
                  <a:lnTo>
                    <a:pt x="183" y="5"/>
                  </a:lnTo>
                  <a:lnTo>
                    <a:pt x="183" y="5"/>
                  </a:lnTo>
                  <a:lnTo>
                    <a:pt x="183" y="5"/>
                  </a:lnTo>
                  <a:lnTo>
                    <a:pt x="183" y="5"/>
                  </a:lnTo>
                  <a:lnTo>
                    <a:pt x="183" y="5"/>
                  </a:lnTo>
                  <a:lnTo>
                    <a:pt x="183" y="5"/>
                  </a:lnTo>
                  <a:close/>
                  <a:moveTo>
                    <a:pt x="183" y="5"/>
                  </a:moveTo>
                  <a:lnTo>
                    <a:pt x="183" y="5"/>
                  </a:lnTo>
                  <a:lnTo>
                    <a:pt x="183" y="5"/>
                  </a:lnTo>
                  <a:lnTo>
                    <a:pt x="183" y="5"/>
                  </a:lnTo>
                  <a:lnTo>
                    <a:pt x="183" y="5"/>
                  </a:lnTo>
                  <a:lnTo>
                    <a:pt x="183" y="5"/>
                  </a:lnTo>
                  <a:close/>
                  <a:moveTo>
                    <a:pt x="183" y="5"/>
                  </a:moveTo>
                  <a:lnTo>
                    <a:pt x="183" y="5"/>
                  </a:lnTo>
                  <a:lnTo>
                    <a:pt x="183" y="5"/>
                  </a:lnTo>
                  <a:lnTo>
                    <a:pt x="183" y="6"/>
                  </a:lnTo>
                  <a:lnTo>
                    <a:pt x="183" y="5"/>
                  </a:lnTo>
                  <a:close/>
                  <a:moveTo>
                    <a:pt x="182" y="5"/>
                  </a:moveTo>
                  <a:lnTo>
                    <a:pt x="183" y="5"/>
                  </a:lnTo>
                  <a:lnTo>
                    <a:pt x="183" y="5"/>
                  </a:lnTo>
                  <a:lnTo>
                    <a:pt x="183" y="5"/>
                  </a:lnTo>
                  <a:lnTo>
                    <a:pt x="182" y="5"/>
                  </a:lnTo>
                  <a:lnTo>
                    <a:pt x="182" y="5"/>
                  </a:lnTo>
                  <a:lnTo>
                    <a:pt x="182" y="5"/>
                  </a:lnTo>
                  <a:lnTo>
                    <a:pt x="182" y="5"/>
                  </a:lnTo>
                  <a:close/>
                  <a:moveTo>
                    <a:pt x="182" y="3"/>
                  </a:moveTo>
                  <a:lnTo>
                    <a:pt x="182" y="3"/>
                  </a:lnTo>
                  <a:lnTo>
                    <a:pt x="182" y="3"/>
                  </a:lnTo>
                  <a:lnTo>
                    <a:pt x="182" y="3"/>
                  </a:lnTo>
                  <a:lnTo>
                    <a:pt x="182" y="3"/>
                  </a:lnTo>
                  <a:close/>
                  <a:moveTo>
                    <a:pt x="182" y="3"/>
                  </a:moveTo>
                  <a:lnTo>
                    <a:pt x="182" y="3"/>
                  </a:lnTo>
                  <a:lnTo>
                    <a:pt x="182" y="3"/>
                  </a:lnTo>
                  <a:lnTo>
                    <a:pt x="182" y="3"/>
                  </a:lnTo>
                  <a:lnTo>
                    <a:pt x="182" y="3"/>
                  </a:lnTo>
                  <a:lnTo>
                    <a:pt x="182" y="3"/>
                  </a:lnTo>
                  <a:close/>
                  <a:moveTo>
                    <a:pt x="182" y="5"/>
                  </a:moveTo>
                  <a:lnTo>
                    <a:pt x="182" y="3"/>
                  </a:lnTo>
                  <a:lnTo>
                    <a:pt x="182" y="5"/>
                  </a:lnTo>
                  <a:lnTo>
                    <a:pt x="182" y="5"/>
                  </a:lnTo>
                  <a:lnTo>
                    <a:pt x="182" y="5"/>
                  </a:lnTo>
                  <a:lnTo>
                    <a:pt x="182" y="5"/>
                  </a:lnTo>
                  <a:lnTo>
                    <a:pt x="182" y="5"/>
                  </a:lnTo>
                  <a:lnTo>
                    <a:pt x="182" y="5"/>
                  </a:lnTo>
                  <a:lnTo>
                    <a:pt x="182" y="5"/>
                  </a:lnTo>
                  <a:lnTo>
                    <a:pt x="182" y="5"/>
                  </a:lnTo>
                  <a:close/>
                  <a:moveTo>
                    <a:pt x="180" y="5"/>
                  </a:moveTo>
                  <a:lnTo>
                    <a:pt x="180" y="3"/>
                  </a:lnTo>
                  <a:lnTo>
                    <a:pt x="180" y="5"/>
                  </a:lnTo>
                  <a:lnTo>
                    <a:pt x="180" y="5"/>
                  </a:lnTo>
                  <a:lnTo>
                    <a:pt x="180" y="5"/>
                  </a:lnTo>
                  <a:close/>
                  <a:moveTo>
                    <a:pt x="180" y="3"/>
                  </a:moveTo>
                  <a:lnTo>
                    <a:pt x="180" y="3"/>
                  </a:lnTo>
                  <a:lnTo>
                    <a:pt x="180" y="3"/>
                  </a:lnTo>
                  <a:lnTo>
                    <a:pt x="180" y="3"/>
                  </a:lnTo>
                  <a:close/>
                  <a:moveTo>
                    <a:pt x="180" y="3"/>
                  </a:moveTo>
                  <a:lnTo>
                    <a:pt x="180" y="3"/>
                  </a:lnTo>
                  <a:lnTo>
                    <a:pt x="180" y="3"/>
                  </a:lnTo>
                  <a:lnTo>
                    <a:pt x="180" y="3"/>
                  </a:lnTo>
                  <a:close/>
                  <a:moveTo>
                    <a:pt x="180" y="3"/>
                  </a:moveTo>
                  <a:lnTo>
                    <a:pt x="180" y="3"/>
                  </a:lnTo>
                  <a:lnTo>
                    <a:pt x="180" y="1"/>
                  </a:lnTo>
                  <a:lnTo>
                    <a:pt x="180" y="3"/>
                  </a:lnTo>
                  <a:lnTo>
                    <a:pt x="180" y="3"/>
                  </a:lnTo>
                  <a:lnTo>
                    <a:pt x="180" y="3"/>
                  </a:lnTo>
                  <a:lnTo>
                    <a:pt x="180" y="3"/>
                  </a:lnTo>
                  <a:close/>
                  <a:moveTo>
                    <a:pt x="179" y="5"/>
                  </a:moveTo>
                  <a:lnTo>
                    <a:pt x="179" y="5"/>
                  </a:lnTo>
                  <a:lnTo>
                    <a:pt x="179" y="5"/>
                  </a:lnTo>
                  <a:lnTo>
                    <a:pt x="179" y="5"/>
                  </a:lnTo>
                  <a:close/>
                  <a:moveTo>
                    <a:pt x="179" y="3"/>
                  </a:moveTo>
                  <a:lnTo>
                    <a:pt x="179" y="3"/>
                  </a:lnTo>
                  <a:lnTo>
                    <a:pt x="179" y="3"/>
                  </a:lnTo>
                  <a:lnTo>
                    <a:pt x="179" y="3"/>
                  </a:lnTo>
                  <a:lnTo>
                    <a:pt x="179" y="3"/>
                  </a:lnTo>
                  <a:lnTo>
                    <a:pt x="179" y="3"/>
                  </a:lnTo>
                  <a:close/>
                  <a:moveTo>
                    <a:pt x="179" y="5"/>
                  </a:moveTo>
                  <a:lnTo>
                    <a:pt x="179" y="3"/>
                  </a:lnTo>
                  <a:lnTo>
                    <a:pt x="179" y="3"/>
                  </a:lnTo>
                  <a:lnTo>
                    <a:pt x="179" y="3"/>
                  </a:lnTo>
                  <a:lnTo>
                    <a:pt x="179" y="5"/>
                  </a:lnTo>
                  <a:close/>
                  <a:moveTo>
                    <a:pt x="177" y="5"/>
                  </a:moveTo>
                  <a:lnTo>
                    <a:pt x="177" y="5"/>
                  </a:lnTo>
                  <a:lnTo>
                    <a:pt x="177" y="5"/>
                  </a:lnTo>
                  <a:lnTo>
                    <a:pt x="177" y="5"/>
                  </a:lnTo>
                  <a:lnTo>
                    <a:pt x="177" y="5"/>
                  </a:lnTo>
                  <a:close/>
                  <a:moveTo>
                    <a:pt x="177" y="5"/>
                  </a:moveTo>
                  <a:lnTo>
                    <a:pt x="177" y="5"/>
                  </a:lnTo>
                  <a:lnTo>
                    <a:pt x="177" y="5"/>
                  </a:lnTo>
                  <a:lnTo>
                    <a:pt x="177" y="5"/>
                  </a:lnTo>
                  <a:lnTo>
                    <a:pt x="177" y="5"/>
                  </a:lnTo>
                  <a:close/>
                  <a:moveTo>
                    <a:pt x="176" y="3"/>
                  </a:moveTo>
                  <a:lnTo>
                    <a:pt x="176" y="5"/>
                  </a:lnTo>
                  <a:lnTo>
                    <a:pt x="176" y="3"/>
                  </a:lnTo>
                  <a:lnTo>
                    <a:pt x="176" y="3"/>
                  </a:lnTo>
                  <a:lnTo>
                    <a:pt x="176" y="5"/>
                  </a:lnTo>
                  <a:lnTo>
                    <a:pt x="176" y="3"/>
                  </a:lnTo>
                  <a:close/>
                  <a:moveTo>
                    <a:pt x="176" y="5"/>
                  </a:moveTo>
                  <a:lnTo>
                    <a:pt x="176" y="5"/>
                  </a:lnTo>
                  <a:lnTo>
                    <a:pt x="176" y="5"/>
                  </a:lnTo>
                  <a:lnTo>
                    <a:pt x="176" y="5"/>
                  </a:lnTo>
                  <a:close/>
                  <a:moveTo>
                    <a:pt x="176" y="6"/>
                  </a:moveTo>
                  <a:lnTo>
                    <a:pt x="176" y="5"/>
                  </a:lnTo>
                  <a:lnTo>
                    <a:pt x="176" y="5"/>
                  </a:lnTo>
                  <a:lnTo>
                    <a:pt x="176" y="6"/>
                  </a:lnTo>
                  <a:close/>
                  <a:moveTo>
                    <a:pt x="176" y="6"/>
                  </a:moveTo>
                  <a:lnTo>
                    <a:pt x="176" y="6"/>
                  </a:lnTo>
                  <a:lnTo>
                    <a:pt x="176" y="6"/>
                  </a:lnTo>
                  <a:lnTo>
                    <a:pt x="176" y="6"/>
                  </a:lnTo>
                  <a:close/>
                  <a:moveTo>
                    <a:pt x="174" y="5"/>
                  </a:moveTo>
                  <a:lnTo>
                    <a:pt x="174" y="5"/>
                  </a:lnTo>
                  <a:lnTo>
                    <a:pt x="174" y="6"/>
                  </a:lnTo>
                  <a:lnTo>
                    <a:pt x="174" y="6"/>
                  </a:lnTo>
                  <a:lnTo>
                    <a:pt x="174" y="6"/>
                  </a:lnTo>
                  <a:lnTo>
                    <a:pt x="174" y="6"/>
                  </a:lnTo>
                  <a:lnTo>
                    <a:pt x="174" y="6"/>
                  </a:lnTo>
                  <a:lnTo>
                    <a:pt x="174" y="5"/>
                  </a:lnTo>
                  <a:close/>
                  <a:moveTo>
                    <a:pt x="172" y="5"/>
                  </a:moveTo>
                  <a:lnTo>
                    <a:pt x="172" y="5"/>
                  </a:lnTo>
                  <a:lnTo>
                    <a:pt x="172" y="5"/>
                  </a:lnTo>
                  <a:lnTo>
                    <a:pt x="172" y="5"/>
                  </a:lnTo>
                  <a:close/>
                  <a:moveTo>
                    <a:pt x="172" y="6"/>
                  </a:moveTo>
                  <a:lnTo>
                    <a:pt x="172" y="6"/>
                  </a:lnTo>
                  <a:lnTo>
                    <a:pt x="172" y="6"/>
                  </a:lnTo>
                  <a:lnTo>
                    <a:pt x="172" y="6"/>
                  </a:lnTo>
                  <a:close/>
                  <a:moveTo>
                    <a:pt x="172" y="6"/>
                  </a:moveTo>
                  <a:lnTo>
                    <a:pt x="172" y="6"/>
                  </a:lnTo>
                  <a:lnTo>
                    <a:pt x="172" y="6"/>
                  </a:lnTo>
                  <a:lnTo>
                    <a:pt x="172" y="6"/>
                  </a:lnTo>
                  <a:lnTo>
                    <a:pt x="172" y="6"/>
                  </a:lnTo>
                  <a:close/>
                  <a:moveTo>
                    <a:pt x="171" y="5"/>
                  </a:moveTo>
                  <a:lnTo>
                    <a:pt x="171" y="5"/>
                  </a:lnTo>
                  <a:lnTo>
                    <a:pt x="171" y="5"/>
                  </a:lnTo>
                  <a:lnTo>
                    <a:pt x="171" y="5"/>
                  </a:lnTo>
                  <a:lnTo>
                    <a:pt x="171" y="6"/>
                  </a:lnTo>
                  <a:lnTo>
                    <a:pt x="171" y="5"/>
                  </a:lnTo>
                  <a:lnTo>
                    <a:pt x="171" y="6"/>
                  </a:lnTo>
                  <a:lnTo>
                    <a:pt x="171" y="5"/>
                  </a:lnTo>
                  <a:close/>
                  <a:moveTo>
                    <a:pt x="171" y="8"/>
                  </a:moveTo>
                  <a:lnTo>
                    <a:pt x="171" y="8"/>
                  </a:lnTo>
                  <a:lnTo>
                    <a:pt x="171" y="8"/>
                  </a:lnTo>
                  <a:lnTo>
                    <a:pt x="171" y="8"/>
                  </a:lnTo>
                  <a:lnTo>
                    <a:pt x="171" y="8"/>
                  </a:lnTo>
                  <a:close/>
                  <a:moveTo>
                    <a:pt x="171" y="8"/>
                  </a:moveTo>
                  <a:lnTo>
                    <a:pt x="171" y="8"/>
                  </a:lnTo>
                  <a:lnTo>
                    <a:pt x="171" y="8"/>
                  </a:lnTo>
                  <a:lnTo>
                    <a:pt x="171" y="8"/>
                  </a:lnTo>
                  <a:lnTo>
                    <a:pt x="171" y="8"/>
                  </a:lnTo>
                  <a:lnTo>
                    <a:pt x="171" y="8"/>
                  </a:lnTo>
                  <a:close/>
                  <a:moveTo>
                    <a:pt x="171" y="8"/>
                  </a:moveTo>
                  <a:lnTo>
                    <a:pt x="171" y="8"/>
                  </a:lnTo>
                  <a:lnTo>
                    <a:pt x="171" y="8"/>
                  </a:lnTo>
                  <a:lnTo>
                    <a:pt x="171" y="8"/>
                  </a:lnTo>
                  <a:lnTo>
                    <a:pt x="171" y="8"/>
                  </a:lnTo>
                  <a:close/>
                  <a:moveTo>
                    <a:pt x="171" y="6"/>
                  </a:moveTo>
                  <a:lnTo>
                    <a:pt x="171" y="6"/>
                  </a:lnTo>
                  <a:lnTo>
                    <a:pt x="171" y="6"/>
                  </a:lnTo>
                  <a:lnTo>
                    <a:pt x="171" y="8"/>
                  </a:lnTo>
                  <a:lnTo>
                    <a:pt x="171" y="8"/>
                  </a:lnTo>
                  <a:lnTo>
                    <a:pt x="171" y="6"/>
                  </a:lnTo>
                  <a:lnTo>
                    <a:pt x="171" y="6"/>
                  </a:lnTo>
                  <a:close/>
                  <a:moveTo>
                    <a:pt x="169" y="6"/>
                  </a:moveTo>
                  <a:lnTo>
                    <a:pt x="169" y="6"/>
                  </a:lnTo>
                  <a:lnTo>
                    <a:pt x="169" y="6"/>
                  </a:lnTo>
                  <a:lnTo>
                    <a:pt x="169" y="6"/>
                  </a:lnTo>
                  <a:lnTo>
                    <a:pt x="169" y="6"/>
                  </a:lnTo>
                  <a:close/>
                  <a:moveTo>
                    <a:pt x="169" y="6"/>
                  </a:moveTo>
                  <a:lnTo>
                    <a:pt x="169" y="6"/>
                  </a:lnTo>
                  <a:lnTo>
                    <a:pt x="169" y="6"/>
                  </a:lnTo>
                  <a:lnTo>
                    <a:pt x="169" y="6"/>
                  </a:lnTo>
                  <a:lnTo>
                    <a:pt x="169" y="6"/>
                  </a:lnTo>
                  <a:close/>
                  <a:moveTo>
                    <a:pt x="169" y="8"/>
                  </a:moveTo>
                  <a:lnTo>
                    <a:pt x="169" y="8"/>
                  </a:lnTo>
                  <a:lnTo>
                    <a:pt x="169" y="8"/>
                  </a:lnTo>
                  <a:lnTo>
                    <a:pt x="169" y="9"/>
                  </a:lnTo>
                  <a:lnTo>
                    <a:pt x="169" y="8"/>
                  </a:lnTo>
                  <a:close/>
                  <a:moveTo>
                    <a:pt x="169" y="8"/>
                  </a:moveTo>
                  <a:lnTo>
                    <a:pt x="169" y="8"/>
                  </a:lnTo>
                  <a:lnTo>
                    <a:pt x="169" y="8"/>
                  </a:lnTo>
                  <a:lnTo>
                    <a:pt x="169" y="8"/>
                  </a:lnTo>
                  <a:lnTo>
                    <a:pt x="169" y="8"/>
                  </a:lnTo>
                  <a:lnTo>
                    <a:pt x="169" y="8"/>
                  </a:lnTo>
                  <a:lnTo>
                    <a:pt x="169" y="8"/>
                  </a:lnTo>
                  <a:close/>
                  <a:moveTo>
                    <a:pt x="169" y="8"/>
                  </a:moveTo>
                  <a:lnTo>
                    <a:pt x="169" y="8"/>
                  </a:lnTo>
                  <a:lnTo>
                    <a:pt x="169" y="8"/>
                  </a:lnTo>
                  <a:lnTo>
                    <a:pt x="169" y="8"/>
                  </a:lnTo>
                  <a:lnTo>
                    <a:pt x="169" y="8"/>
                  </a:lnTo>
                  <a:lnTo>
                    <a:pt x="169" y="8"/>
                  </a:lnTo>
                  <a:close/>
                  <a:moveTo>
                    <a:pt x="169" y="9"/>
                  </a:moveTo>
                  <a:lnTo>
                    <a:pt x="169" y="9"/>
                  </a:lnTo>
                  <a:lnTo>
                    <a:pt x="169" y="9"/>
                  </a:lnTo>
                  <a:lnTo>
                    <a:pt x="169" y="11"/>
                  </a:lnTo>
                  <a:lnTo>
                    <a:pt x="169" y="11"/>
                  </a:lnTo>
                  <a:lnTo>
                    <a:pt x="169" y="11"/>
                  </a:lnTo>
                  <a:lnTo>
                    <a:pt x="169" y="9"/>
                  </a:lnTo>
                  <a:lnTo>
                    <a:pt x="169" y="9"/>
                  </a:lnTo>
                  <a:close/>
                  <a:moveTo>
                    <a:pt x="169" y="8"/>
                  </a:moveTo>
                  <a:lnTo>
                    <a:pt x="169" y="8"/>
                  </a:lnTo>
                  <a:lnTo>
                    <a:pt x="169" y="9"/>
                  </a:lnTo>
                  <a:lnTo>
                    <a:pt x="169" y="9"/>
                  </a:lnTo>
                  <a:lnTo>
                    <a:pt x="169" y="9"/>
                  </a:lnTo>
                  <a:lnTo>
                    <a:pt x="169" y="8"/>
                  </a:lnTo>
                  <a:lnTo>
                    <a:pt x="169" y="8"/>
                  </a:lnTo>
                  <a:close/>
                  <a:moveTo>
                    <a:pt x="168" y="8"/>
                  </a:moveTo>
                  <a:lnTo>
                    <a:pt x="168" y="8"/>
                  </a:lnTo>
                  <a:lnTo>
                    <a:pt x="169" y="8"/>
                  </a:lnTo>
                  <a:lnTo>
                    <a:pt x="169" y="8"/>
                  </a:lnTo>
                  <a:lnTo>
                    <a:pt x="168" y="8"/>
                  </a:lnTo>
                  <a:close/>
                  <a:moveTo>
                    <a:pt x="168" y="9"/>
                  </a:moveTo>
                  <a:lnTo>
                    <a:pt x="168" y="9"/>
                  </a:lnTo>
                  <a:lnTo>
                    <a:pt x="168" y="11"/>
                  </a:lnTo>
                  <a:lnTo>
                    <a:pt x="168" y="11"/>
                  </a:lnTo>
                  <a:lnTo>
                    <a:pt x="168" y="11"/>
                  </a:lnTo>
                  <a:lnTo>
                    <a:pt x="168" y="11"/>
                  </a:lnTo>
                  <a:lnTo>
                    <a:pt x="168" y="9"/>
                  </a:lnTo>
                  <a:close/>
                  <a:moveTo>
                    <a:pt x="168" y="9"/>
                  </a:moveTo>
                  <a:lnTo>
                    <a:pt x="168" y="8"/>
                  </a:lnTo>
                  <a:lnTo>
                    <a:pt x="168" y="9"/>
                  </a:lnTo>
                  <a:lnTo>
                    <a:pt x="168" y="9"/>
                  </a:lnTo>
                  <a:lnTo>
                    <a:pt x="168" y="9"/>
                  </a:lnTo>
                  <a:lnTo>
                    <a:pt x="168" y="9"/>
                  </a:lnTo>
                  <a:lnTo>
                    <a:pt x="168" y="9"/>
                  </a:lnTo>
                  <a:lnTo>
                    <a:pt x="168" y="9"/>
                  </a:lnTo>
                  <a:lnTo>
                    <a:pt x="168" y="9"/>
                  </a:lnTo>
                  <a:lnTo>
                    <a:pt x="168" y="9"/>
                  </a:lnTo>
                  <a:lnTo>
                    <a:pt x="168" y="9"/>
                  </a:lnTo>
                  <a:lnTo>
                    <a:pt x="168" y="9"/>
                  </a:lnTo>
                  <a:close/>
                  <a:moveTo>
                    <a:pt x="168" y="11"/>
                  </a:moveTo>
                  <a:lnTo>
                    <a:pt x="168" y="11"/>
                  </a:lnTo>
                  <a:lnTo>
                    <a:pt x="168" y="11"/>
                  </a:lnTo>
                  <a:lnTo>
                    <a:pt x="168" y="11"/>
                  </a:lnTo>
                  <a:lnTo>
                    <a:pt x="168" y="11"/>
                  </a:lnTo>
                  <a:close/>
                  <a:moveTo>
                    <a:pt x="168" y="9"/>
                  </a:moveTo>
                  <a:lnTo>
                    <a:pt x="168" y="9"/>
                  </a:lnTo>
                  <a:lnTo>
                    <a:pt x="168" y="9"/>
                  </a:lnTo>
                  <a:lnTo>
                    <a:pt x="168" y="11"/>
                  </a:lnTo>
                  <a:lnTo>
                    <a:pt x="168" y="11"/>
                  </a:lnTo>
                  <a:lnTo>
                    <a:pt x="168" y="9"/>
                  </a:lnTo>
                  <a:close/>
                  <a:moveTo>
                    <a:pt x="166" y="11"/>
                  </a:moveTo>
                  <a:lnTo>
                    <a:pt x="166" y="11"/>
                  </a:lnTo>
                  <a:lnTo>
                    <a:pt x="166" y="11"/>
                  </a:lnTo>
                  <a:lnTo>
                    <a:pt x="166" y="11"/>
                  </a:lnTo>
                  <a:lnTo>
                    <a:pt x="166" y="11"/>
                  </a:lnTo>
                  <a:close/>
                  <a:moveTo>
                    <a:pt x="166" y="11"/>
                  </a:moveTo>
                  <a:lnTo>
                    <a:pt x="166" y="11"/>
                  </a:lnTo>
                  <a:lnTo>
                    <a:pt x="166" y="11"/>
                  </a:lnTo>
                  <a:lnTo>
                    <a:pt x="166" y="11"/>
                  </a:lnTo>
                  <a:lnTo>
                    <a:pt x="166" y="11"/>
                  </a:lnTo>
                  <a:lnTo>
                    <a:pt x="166" y="11"/>
                  </a:lnTo>
                  <a:lnTo>
                    <a:pt x="166" y="11"/>
                  </a:lnTo>
                  <a:close/>
                  <a:moveTo>
                    <a:pt x="166" y="9"/>
                  </a:moveTo>
                  <a:lnTo>
                    <a:pt x="166" y="11"/>
                  </a:lnTo>
                  <a:lnTo>
                    <a:pt x="166" y="11"/>
                  </a:lnTo>
                  <a:lnTo>
                    <a:pt x="166" y="9"/>
                  </a:lnTo>
                  <a:lnTo>
                    <a:pt x="166" y="9"/>
                  </a:lnTo>
                  <a:close/>
                  <a:moveTo>
                    <a:pt x="166" y="9"/>
                  </a:moveTo>
                  <a:lnTo>
                    <a:pt x="166" y="9"/>
                  </a:lnTo>
                  <a:lnTo>
                    <a:pt x="166" y="11"/>
                  </a:lnTo>
                  <a:lnTo>
                    <a:pt x="166" y="9"/>
                  </a:lnTo>
                  <a:close/>
                  <a:moveTo>
                    <a:pt x="166" y="9"/>
                  </a:moveTo>
                  <a:lnTo>
                    <a:pt x="166" y="9"/>
                  </a:lnTo>
                  <a:lnTo>
                    <a:pt x="166" y="9"/>
                  </a:lnTo>
                  <a:lnTo>
                    <a:pt x="166" y="9"/>
                  </a:lnTo>
                  <a:lnTo>
                    <a:pt x="166" y="9"/>
                  </a:lnTo>
                  <a:lnTo>
                    <a:pt x="166" y="9"/>
                  </a:lnTo>
                  <a:close/>
                  <a:moveTo>
                    <a:pt x="166" y="11"/>
                  </a:moveTo>
                  <a:lnTo>
                    <a:pt x="166" y="11"/>
                  </a:lnTo>
                  <a:lnTo>
                    <a:pt x="166" y="11"/>
                  </a:lnTo>
                  <a:lnTo>
                    <a:pt x="166" y="11"/>
                  </a:lnTo>
                  <a:lnTo>
                    <a:pt x="166" y="11"/>
                  </a:lnTo>
                  <a:close/>
                  <a:moveTo>
                    <a:pt x="165" y="11"/>
                  </a:moveTo>
                  <a:lnTo>
                    <a:pt x="165" y="12"/>
                  </a:lnTo>
                  <a:lnTo>
                    <a:pt x="165" y="12"/>
                  </a:lnTo>
                  <a:lnTo>
                    <a:pt x="165" y="11"/>
                  </a:lnTo>
                  <a:lnTo>
                    <a:pt x="165" y="11"/>
                  </a:lnTo>
                  <a:close/>
                  <a:moveTo>
                    <a:pt x="165" y="11"/>
                  </a:moveTo>
                  <a:lnTo>
                    <a:pt x="165" y="11"/>
                  </a:lnTo>
                  <a:lnTo>
                    <a:pt x="165" y="11"/>
                  </a:lnTo>
                  <a:lnTo>
                    <a:pt x="165" y="11"/>
                  </a:lnTo>
                  <a:close/>
                  <a:moveTo>
                    <a:pt x="220" y="15"/>
                  </a:moveTo>
                  <a:lnTo>
                    <a:pt x="220" y="15"/>
                  </a:lnTo>
                  <a:lnTo>
                    <a:pt x="220" y="15"/>
                  </a:lnTo>
                  <a:lnTo>
                    <a:pt x="220" y="15"/>
                  </a:lnTo>
                  <a:close/>
                  <a:moveTo>
                    <a:pt x="222" y="17"/>
                  </a:moveTo>
                  <a:lnTo>
                    <a:pt x="222" y="17"/>
                  </a:lnTo>
                  <a:lnTo>
                    <a:pt x="222" y="17"/>
                  </a:lnTo>
                  <a:lnTo>
                    <a:pt x="222" y="17"/>
                  </a:lnTo>
                  <a:close/>
                  <a:moveTo>
                    <a:pt x="219" y="14"/>
                  </a:moveTo>
                  <a:lnTo>
                    <a:pt x="219" y="14"/>
                  </a:lnTo>
                  <a:lnTo>
                    <a:pt x="219" y="14"/>
                  </a:lnTo>
                  <a:lnTo>
                    <a:pt x="219" y="14"/>
                  </a:lnTo>
                  <a:close/>
                  <a:moveTo>
                    <a:pt x="223" y="17"/>
                  </a:moveTo>
                  <a:lnTo>
                    <a:pt x="223" y="17"/>
                  </a:lnTo>
                  <a:lnTo>
                    <a:pt x="223" y="17"/>
                  </a:lnTo>
                  <a:lnTo>
                    <a:pt x="223" y="17"/>
                  </a:lnTo>
                  <a:close/>
                  <a:moveTo>
                    <a:pt x="217" y="12"/>
                  </a:moveTo>
                  <a:lnTo>
                    <a:pt x="217" y="12"/>
                  </a:lnTo>
                  <a:lnTo>
                    <a:pt x="217" y="12"/>
                  </a:lnTo>
                  <a:lnTo>
                    <a:pt x="217" y="12"/>
                  </a:lnTo>
                  <a:close/>
                  <a:moveTo>
                    <a:pt x="197" y="3"/>
                  </a:moveTo>
                  <a:lnTo>
                    <a:pt x="197" y="3"/>
                  </a:lnTo>
                  <a:lnTo>
                    <a:pt x="197" y="3"/>
                  </a:lnTo>
                  <a:lnTo>
                    <a:pt x="197" y="3"/>
                  </a:lnTo>
                  <a:lnTo>
                    <a:pt x="197" y="3"/>
                  </a:lnTo>
                  <a:close/>
                  <a:moveTo>
                    <a:pt x="208" y="8"/>
                  </a:moveTo>
                  <a:lnTo>
                    <a:pt x="208" y="8"/>
                  </a:lnTo>
                  <a:lnTo>
                    <a:pt x="208" y="8"/>
                  </a:lnTo>
                  <a:lnTo>
                    <a:pt x="208" y="8"/>
                  </a:lnTo>
                  <a:close/>
                  <a:moveTo>
                    <a:pt x="216" y="11"/>
                  </a:moveTo>
                  <a:lnTo>
                    <a:pt x="216" y="11"/>
                  </a:lnTo>
                  <a:lnTo>
                    <a:pt x="216" y="11"/>
                  </a:lnTo>
                  <a:lnTo>
                    <a:pt x="216" y="11"/>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algn="r"/>
              <a:endParaRPr lang="pl-PL" sz="500" dirty="0">
                <a:solidFill>
                  <a:srgbClr val="000000"/>
                </a:solidFill>
                <a:latin typeface="Georgia"/>
              </a:endParaRPr>
            </a:p>
          </p:txBody>
        </p:sp>
        <p:sp>
          <p:nvSpPr>
            <p:cNvPr id="213" name="Freeform 99"/>
            <p:cNvSpPr>
              <a:spLocks noEditPoints="1"/>
            </p:cNvSpPr>
            <p:nvPr/>
          </p:nvSpPr>
          <p:spPr bwMode="auto">
            <a:xfrm>
              <a:off x="6398335" y="4690234"/>
              <a:ext cx="153810" cy="250490"/>
            </a:xfrm>
            <a:custGeom>
              <a:avLst/>
              <a:gdLst>
                <a:gd name="T0" fmla="*/ 159 w 245"/>
                <a:gd name="T1" fmla="*/ 12 h 399"/>
                <a:gd name="T2" fmla="*/ 159 w 245"/>
                <a:gd name="T3" fmla="*/ 12 h 399"/>
                <a:gd name="T4" fmla="*/ 90 w 245"/>
                <a:gd name="T5" fmla="*/ 0 h 399"/>
                <a:gd name="T6" fmla="*/ 85 w 245"/>
                <a:gd name="T7" fmla="*/ 9 h 399"/>
                <a:gd name="T8" fmla="*/ 104 w 245"/>
                <a:gd name="T9" fmla="*/ 31 h 399"/>
                <a:gd name="T10" fmla="*/ 133 w 245"/>
                <a:gd name="T11" fmla="*/ 92 h 399"/>
                <a:gd name="T12" fmla="*/ 134 w 245"/>
                <a:gd name="T13" fmla="*/ 57 h 399"/>
                <a:gd name="T14" fmla="*/ 127 w 245"/>
                <a:gd name="T15" fmla="*/ 52 h 399"/>
                <a:gd name="T16" fmla="*/ 125 w 245"/>
                <a:gd name="T17" fmla="*/ 48 h 399"/>
                <a:gd name="T18" fmla="*/ 131 w 245"/>
                <a:gd name="T19" fmla="*/ 37 h 399"/>
                <a:gd name="T20" fmla="*/ 110 w 245"/>
                <a:gd name="T21" fmla="*/ 20 h 399"/>
                <a:gd name="T22" fmla="*/ 90 w 245"/>
                <a:gd name="T23" fmla="*/ 0 h 399"/>
                <a:gd name="T24" fmla="*/ 151 w 245"/>
                <a:gd name="T25" fmla="*/ 46 h 399"/>
                <a:gd name="T26" fmla="*/ 147 w 245"/>
                <a:gd name="T27" fmla="*/ 57 h 399"/>
                <a:gd name="T28" fmla="*/ 162 w 245"/>
                <a:gd name="T29" fmla="*/ 66 h 399"/>
                <a:gd name="T30" fmla="*/ 162 w 245"/>
                <a:gd name="T31" fmla="*/ 17 h 399"/>
                <a:gd name="T32" fmla="*/ 159 w 245"/>
                <a:gd name="T33" fmla="*/ 12 h 399"/>
                <a:gd name="T34" fmla="*/ 159 w 245"/>
                <a:gd name="T35" fmla="*/ 19 h 399"/>
                <a:gd name="T36" fmla="*/ 141 w 245"/>
                <a:gd name="T37" fmla="*/ 37 h 399"/>
                <a:gd name="T38" fmla="*/ 0 w 245"/>
                <a:gd name="T39" fmla="*/ 367 h 399"/>
                <a:gd name="T40" fmla="*/ 0 w 245"/>
                <a:gd name="T41" fmla="*/ 370 h 399"/>
                <a:gd name="T42" fmla="*/ 6 w 245"/>
                <a:gd name="T43" fmla="*/ 382 h 399"/>
                <a:gd name="T44" fmla="*/ 30 w 245"/>
                <a:gd name="T45" fmla="*/ 367 h 399"/>
                <a:gd name="T46" fmla="*/ 43 w 245"/>
                <a:gd name="T47" fmla="*/ 362 h 399"/>
                <a:gd name="T48" fmla="*/ 54 w 245"/>
                <a:gd name="T49" fmla="*/ 367 h 399"/>
                <a:gd name="T50" fmla="*/ 51 w 245"/>
                <a:gd name="T51" fmla="*/ 351 h 399"/>
                <a:gd name="T52" fmla="*/ 23 w 245"/>
                <a:gd name="T53" fmla="*/ 350 h 399"/>
                <a:gd name="T54" fmla="*/ 6 w 245"/>
                <a:gd name="T55" fmla="*/ 361 h 399"/>
                <a:gd name="T56" fmla="*/ 47 w 245"/>
                <a:gd name="T57" fmla="*/ 356 h 399"/>
                <a:gd name="T58" fmla="*/ 48 w 245"/>
                <a:gd name="T59" fmla="*/ 353 h 399"/>
                <a:gd name="T60" fmla="*/ 51 w 245"/>
                <a:gd name="T61" fmla="*/ 356 h 399"/>
                <a:gd name="T62" fmla="*/ 48 w 245"/>
                <a:gd name="T63" fmla="*/ 358 h 399"/>
                <a:gd name="T64" fmla="*/ 47 w 245"/>
                <a:gd name="T65" fmla="*/ 356 h 399"/>
                <a:gd name="T66" fmla="*/ 225 w 245"/>
                <a:gd name="T67" fmla="*/ 367 h 399"/>
                <a:gd name="T68" fmla="*/ 236 w 245"/>
                <a:gd name="T69" fmla="*/ 382 h 399"/>
                <a:gd name="T70" fmla="*/ 241 w 245"/>
                <a:gd name="T71" fmla="*/ 399 h 399"/>
                <a:gd name="T72" fmla="*/ 245 w 245"/>
                <a:gd name="T73" fmla="*/ 398 h 399"/>
                <a:gd name="T74" fmla="*/ 235 w 245"/>
                <a:gd name="T75" fmla="*/ 367 h 399"/>
                <a:gd name="T76" fmla="*/ 228 w 245"/>
                <a:gd name="T77" fmla="*/ 359 h 399"/>
                <a:gd name="T78" fmla="*/ 225 w 245"/>
                <a:gd name="T79" fmla="*/ 367 h 399"/>
                <a:gd name="T80" fmla="*/ 230 w 245"/>
                <a:gd name="T81" fmla="*/ 368 h 399"/>
                <a:gd name="T82" fmla="*/ 228 w 245"/>
                <a:gd name="T83" fmla="*/ 370 h 399"/>
                <a:gd name="T84" fmla="*/ 227 w 245"/>
                <a:gd name="T85" fmla="*/ 368 h 399"/>
                <a:gd name="T86" fmla="*/ 228 w 245"/>
                <a:gd name="T87" fmla="*/ 367 h 399"/>
                <a:gd name="T88" fmla="*/ 230 w 245"/>
                <a:gd name="T89" fmla="*/ 36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5" h="399">
                  <a:moveTo>
                    <a:pt x="159" y="12"/>
                  </a:moveTo>
                  <a:lnTo>
                    <a:pt x="159" y="12"/>
                  </a:lnTo>
                  <a:lnTo>
                    <a:pt x="159" y="12"/>
                  </a:lnTo>
                  <a:lnTo>
                    <a:pt x="159" y="12"/>
                  </a:lnTo>
                  <a:lnTo>
                    <a:pt x="159" y="12"/>
                  </a:lnTo>
                  <a:lnTo>
                    <a:pt x="159" y="12"/>
                  </a:lnTo>
                  <a:lnTo>
                    <a:pt x="159" y="12"/>
                  </a:lnTo>
                  <a:close/>
                  <a:moveTo>
                    <a:pt x="90" y="0"/>
                  </a:moveTo>
                  <a:lnTo>
                    <a:pt x="90" y="0"/>
                  </a:lnTo>
                  <a:lnTo>
                    <a:pt x="88" y="5"/>
                  </a:lnTo>
                  <a:lnTo>
                    <a:pt x="85" y="9"/>
                  </a:lnTo>
                  <a:lnTo>
                    <a:pt x="85" y="9"/>
                  </a:lnTo>
                  <a:lnTo>
                    <a:pt x="90" y="12"/>
                  </a:lnTo>
                  <a:lnTo>
                    <a:pt x="94" y="19"/>
                  </a:lnTo>
                  <a:lnTo>
                    <a:pt x="104" y="31"/>
                  </a:lnTo>
                  <a:lnTo>
                    <a:pt x="113" y="48"/>
                  </a:lnTo>
                  <a:lnTo>
                    <a:pt x="121" y="63"/>
                  </a:lnTo>
                  <a:lnTo>
                    <a:pt x="133" y="92"/>
                  </a:lnTo>
                  <a:lnTo>
                    <a:pt x="137" y="105"/>
                  </a:lnTo>
                  <a:lnTo>
                    <a:pt x="134" y="57"/>
                  </a:lnTo>
                  <a:lnTo>
                    <a:pt x="134" y="57"/>
                  </a:lnTo>
                  <a:lnTo>
                    <a:pt x="130" y="57"/>
                  </a:lnTo>
                  <a:lnTo>
                    <a:pt x="128" y="56"/>
                  </a:lnTo>
                  <a:lnTo>
                    <a:pt x="127" y="52"/>
                  </a:lnTo>
                  <a:lnTo>
                    <a:pt x="125" y="51"/>
                  </a:lnTo>
                  <a:lnTo>
                    <a:pt x="125" y="51"/>
                  </a:lnTo>
                  <a:lnTo>
                    <a:pt x="125" y="48"/>
                  </a:lnTo>
                  <a:lnTo>
                    <a:pt x="125" y="48"/>
                  </a:lnTo>
                  <a:lnTo>
                    <a:pt x="128" y="40"/>
                  </a:lnTo>
                  <a:lnTo>
                    <a:pt x="131" y="37"/>
                  </a:lnTo>
                  <a:lnTo>
                    <a:pt x="131" y="37"/>
                  </a:lnTo>
                  <a:lnTo>
                    <a:pt x="122" y="31"/>
                  </a:lnTo>
                  <a:lnTo>
                    <a:pt x="110" y="20"/>
                  </a:lnTo>
                  <a:lnTo>
                    <a:pt x="93" y="3"/>
                  </a:lnTo>
                  <a:lnTo>
                    <a:pt x="93" y="3"/>
                  </a:lnTo>
                  <a:lnTo>
                    <a:pt x="90" y="0"/>
                  </a:lnTo>
                  <a:lnTo>
                    <a:pt x="90" y="0"/>
                  </a:lnTo>
                  <a:close/>
                  <a:moveTo>
                    <a:pt x="151" y="46"/>
                  </a:moveTo>
                  <a:lnTo>
                    <a:pt x="151" y="46"/>
                  </a:lnTo>
                  <a:lnTo>
                    <a:pt x="151" y="49"/>
                  </a:lnTo>
                  <a:lnTo>
                    <a:pt x="150" y="52"/>
                  </a:lnTo>
                  <a:lnTo>
                    <a:pt x="147" y="57"/>
                  </a:lnTo>
                  <a:lnTo>
                    <a:pt x="164" y="102"/>
                  </a:lnTo>
                  <a:lnTo>
                    <a:pt x="164" y="102"/>
                  </a:lnTo>
                  <a:lnTo>
                    <a:pt x="162" y="66"/>
                  </a:lnTo>
                  <a:lnTo>
                    <a:pt x="162" y="23"/>
                  </a:lnTo>
                  <a:lnTo>
                    <a:pt x="162" y="23"/>
                  </a:lnTo>
                  <a:lnTo>
                    <a:pt x="162" y="17"/>
                  </a:lnTo>
                  <a:lnTo>
                    <a:pt x="161" y="14"/>
                  </a:lnTo>
                  <a:lnTo>
                    <a:pt x="161" y="14"/>
                  </a:lnTo>
                  <a:lnTo>
                    <a:pt x="159" y="12"/>
                  </a:lnTo>
                  <a:lnTo>
                    <a:pt x="159" y="12"/>
                  </a:lnTo>
                  <a:lnTo>
                    <a:pt x="161" y="15"/>
                  </a:lnTo>
                  <a:lnTo>
                    <a:pt x="159" y="19"/>
                  </a:lnTo>
                  <a:lnTo>
                    <a:pt x="153" y="28"/>
                  </a:lnTo>
                  <a:lnTo>
                    <a:pt x="141" y="37"/>
                  </a:lnTo>
                  <a:lnTo>
                    <a:pt x="141" y="37"/>
                  </a:lnTo>
                  <a:lnTo>
                    <a:pt x="151" y="46"/>
                  </a:lnTo>
                  <a:lnTo>
                    <a:pt x="151" y="46"/>
                  </a:lnTo>
                  <a:close/>
                  <a:moveTo>
                    <a:pt x="0" y="367"/>
                  </a:moveTo>
                  <a:lnTo>
                    <a:pt x="0" y="367"/>
                  </a:lnTo>
                  <a:lnTo>
                    <a:pt x="0" y="370"/>
                  </a:lnTo>
                  <a:lnTo>
                    <a:pt x="0" y="370"/>
                  </a:lnTo>
                  <a:lnTo>
                    <a:pt x="2" y="375"/>
                  </a:lnTo>
                  <a:lnTo>
                    <a:pt x="3" y="378"/>
                  </a:lnTo>
                  <a:lnTo>
                    <a:pt x="6" y="382"/>
                  </a:lnTo>
                  <a:lnTo>
                    <a:pt x="6" y="382"/>
                  </a:lnTo>
                  <a:lnTo>
                    <a:pt x="14" y="376"/>
                  </a:lnTo>
                  <a:lnTo>
                    <a:pt x="30" y="367"/>
                  </a:lnTo>
                  <a:lnTo>
                    <a:pt x="30" y="367"/>
                  </a:lnTo>
                  <a:lnTo>
                    <a:pt x="37" y="364"/>
                  </a:lnTo>
                  <a:lnTo>
                    <a:pt x="43" y="362"/>
                  </a:lnTo>
                  <a:lnTo>
                    <a:pt x="48" y="362"/>
                  </a:lnTo>
                  <a:lnTo>
                    <a:pt x="51" y="364"/>
                  </a:lnTo>
                  <a:lnTo>
                    <a:pt x="54" y="367"/>
                  </a:lnTo>
                  <a:lnTo>
                    <a:pt x="56" y="368"/>
                  </a:lnTo>
                  <a:lnTo>
                    <a:pt x="51" y="351"/>
                  </a:lnTo>
                  <a:lnTo>
                    <a:pt x="51" y="351"/>
                  </a:lnTo>
                  <a:lnTo>
                    <a:pt x="40" y="348"/>
                  </a:lnTo>
                  <a:lnTo>
                    <a:pt x="31" y="348"/>
                  </a:lnTo>
                  <a:lnTo>
                    <a:pt x="23" y="350"/>
                  </a:lnTo>
                  <a:lnTo>
                    <a:pt x="16" y="353"/>
                  </a:lnTo>
                  <a:lnTo>
                    <a:pt x="10" y="358"/>
                  </a:lnTo>
                  <a:lnTo>
                    <a:pt x="6" y="361"/>
                  </a:lnTo>
                  <a:lnTo>
                    <a:pt x="0" y="367"/>
                  </a:lnTo>
                  <a:lnTo>
                    <a:pt x="0" y="367"/>
                  </a:lnTo>
                  <a:close/>
                  <a:moveTo>
                    <a:pt x="47" y="356"/>
                  </a:moveTo>
                  <a:lnTo>
                    <a:pt x="47" y="356"/>
                  </a:lnTo>
                  <a:lnTo>
                    <a:pt x="47" y="355"/>
                  </a:lnTo>
                  <a:lnTo>
                    <a:pt x="48" y="353"/>
                  </a:lnTo>
                  <a:lnTo>
                    <a:pt x="48" y="353"/>
                  </a:lnTo>
                  <a:lnTo>
                    <a:pt x="50" y="355"/>
                  </a:lnTo>
                  <a:lnTo>
                    <a:pt x="51" y="356"/>
                  </a:lnTo>
                  <a:lnTo>
                    <a:pt x="51" y="356"/>
                  </a:lnTo>
                  <a:lnTo>
                    <a:pt x="50" y="358"/>
                  </a:lnTo>
                  <a:lnTo>
                    <a:pt x="48" y="358"/>
                  </a:lnTo>
                  <a:lnTo>
                    <a:pt x="48" y="358"/>
                  </a:lnTo>
                  <a:lnTo>
                    <a:pt x="47" y="358"/>
                  </a:lnTo>
                  <a:lnTo>
                    <a:pt x="47" y="356"/>
                  </a:lnTo>
                  <a:lnTo>
                    <a:pt x="47" y="356"/>
                  </a:lnTo>
                  <a:close/>
                  <a:moveTo>
                    <a:pt x="225" y="367"/>
                  </a:moveTo>
                  <a:lnTo>
                    <a:pt x="225" y="367"/>
                  </a:lnTo>
                  <a:lnTo>
                    <a:pt x="228" y="370"/>
                  </a:lnTo>
                  <a:lnTo>
                    <a:pt x="232" y="373"/>
                  </a:lnTo>
                  <a:lnTo>
                    <a:pt x="236" y="382"/>
                  </a:lnTo>
                  <a:lnTo>
                    <a:pt x="239" y="392"/>
                  </a:lnTo>
                  <a:lnTo>
                    <a:pt x="241" y="399"/>
                  </a:lnTo>
                  <a:lnTo>
                    <a:pt x="241" y="399"/>
                  </a:lnTo>
                  <a:lnTo>
                    <a:pt x="245" y="399"/>
                  </a:lnTo>
                  <a:lnTo>
                    <a:pt x="245" y="398"/>
                  </a:lnTo>
                  <a:lnTo>
                    <a:pt x="245" y="398"/>
                  </a:lnTo>
                  <a:lnTo>
                    <a:pt x="244" y="388"/>
                  </a:lnTo>
                  <a:lnTo>
                    <a:pt x="241" y="379"/>
                  </a:lnTo>
                  <a:lnTo>
                    <a:pt x="235" y="367"/>
                  </a:lnTo>
                  <a:lnTo>
                    <a:pt x="232" y="361"/>
                  </a:lnTo>
                  <a:lnTo>
                    <a:pt x="228" y="359"/>
                  </a:lnTo>
                  <a:lnTo>
                    <a:pt x="228" y="359"/>
                  </a:lnTo>
                  <a:lnTo>
                    <a:pt x="228" y="362"/>
                  </a:lnTo>
                  <a:lnTo>
                    <a:pt x="227" y="364"/>
                  </a:lnTo>
                  <a:lnTo>
                    <a:pt x="225" y="367"/>
                  </a:lnTo>
                  <a:lnTo>
                    <a:pt x="225" y="367"/>
                  </a:lnTo>
                  <a:close/>
                  <a:moveTo>
                    <a:pt x="230" y="368"/>
                  </a:moveTo>
                  <a:lnTo>
                    <a:pt x="230" y="368"/>
                  </a:lnTo>
                  <a:lnTo>
                    <a:pt x="230" y="368"/>
                  </a:lnTo>
                  <a:lnTo>
                    <a:pt x="228" y="370"/>
                  </a:lnTo>
                  <a:lnTo>
                    <a:pt x="228" y="370"/>
                  </a:lnTo>
                  <a:lnTo>
                    <a:pt x="227" y="368"/>
                  </a:lnTo>
                  <a:lnTo>
                    <a:pt x="227" y="368"/>
                  </a:lnTo>
                  <a:lnTo>
                    <a:pt x="227" y="368"/>
                  </a:lnTo>
                  <a:lnTo>
                    <a:pt x="228" y="367"/>
                  </a:lnTo>
                  <a:lnTo>
                    <a:pt x="228" y="367"/>
                  </a:lnTo>
                  <a:lnTo>
                    <a:pt x="228" y="367"/>
                  </a:lnTo>
                  <a:lnTo>
                    <a:pt x="230" y="367"/>
                  </a:lnTo>
                  <a:lnTo>
                    <a:pt x="230" y="368"/>
                  </a:lnTo>
                  <a:lnTo>
                    <a:pt x="230"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algn="r"/>
              <a:endParaRPr lang="pl-PL" sz="500" dirty="0">
                <a:solidFill>
                  <a:srgbClr val="000000"/>
                </a:solidFill>
                <a:latin typeface="Georgia"/>
              </a:endParaRPr>
            </a:p>
          </p:txBody>
        </p:sp>
      </p:grpSp>
      <p:grpSp>
        <p:nvGrpSpPr>
          <p:cNvPr id="217" name="Group 216"/>
          <p:cNvGrpSpPr/>
          <p:nvPr/>
        </p:nvGrpSpPr>
        <p:grpSpPr>
          <a:xfrm>
            <a:off x="8385070" y="2662296"/>
            <a:ext cx="232509" cy="663155"/>
            <a:chOff x="6338919" y="3583944"/>
            <a:chExt cx="232570" cy="663328"/>
          </a:xfrm>
        </p:grpSpPr>
        <p:sp>
          <p:nvSpPr>
            <p:cNvPr id="218" name="Freeform 96"/>
            <p:cNvSpPr>
              <a:spLocks noEditPoints="1"/>
            </p:cNvSpPr>
            <p:nvPr/>
          </p:nvSpPr>
          <p:spPr bwMode="auto">
            <a:xfrm>
              <a:off x="6338919" y="3583944"/>
              <a:ext cx="232570" cy="663328"/>
            </a:xfrm>
            <a:custGeom>
              <a:avLst/>
              <a:gdLst>
                <a:gd name="T0" fmla="*/ 240 w 345"/>
                <a:gd name="T1" fmla="*/ 88 h 984"/>
                <a:gd name="T2" fmla="*/ 243 w 345"/>
                <a:gd name="T3" fmla="*/ 39 h 984"/>
                <a:gd name="T4" fmla="*/ 242 w 345"/>
                <a:gd name="T5" fmla="*/ 36 h 984"/>
                <a:gd name="T6" fmla="*/ 237 w 345"/>
                <a:gd name="T7" fmla="*/ 34 h 984"/>
                <a:gd name="T8" fmla="*/ 237 w 345"/>
                <a:gd name="T9" fmla="*/ 31 h 984"/>
                <a:gd name="T10" fmla="*/ 236 w 345"/>
                <a:gd name="T11" fmla="*/ 30 h 984"/>
                <a:gd name="T12" fmla="*/ 233 w 345"/>
                <a:gd name="T13" fmla="*/ 28 h 984"/>
                <a:gd name="T14" fmla="*/ 231 w 345"/>
                <a:gd name="T15" fmla="*/ 28 h 984"/>
                <a:gd name="T16" fmla="*/ 228 w 345"/>
                <a:gd name="T17" fmla="*/ 23 h 984"/>
                <a:gd name="T18" fmla="*/ 225 w 345"/>
                <a:gd name="T19" fmla="*/ 19 h 984"/>
                <a:gd name="T20" fmla="*/ 223 w 345"/>
                <a:gd name="T21" fmla="*/ 16 h 984"/>
                <a:gd name="T22" fmla="*/ 220 w 345"/>
                <a:gd name="T23" fmla="*/ 14 h 984"/>
                <a:gd name="T24" fmla="*/ 217 w 345"/>
                <a:gd name="T25" fmla="*/ 13 h 984"/>
                <a:gd name="T26" fmla="*/ 216 w 345"/>
                <a:gd name="T27" fmla="*/ 10 h 984"/>
                <a:gd name="T28" fmla="*/ 213 w 345"/>
                <a:gd name="T29" fmla="*/ 8 h 984"/>
                <a:gd name="T30" fmla="*/ 208 w 345"/>
                <a:gd name="T31" fmla="*/ 3 h 984"/>
                <a:gd name="T32" fmla="*/ 206 w 345"/>
                <a:gd name="T33" fmla="*/ 10 h 984"/>
                <a:gd name="T34" fmla="*/ 202 w 345"/>
                <a:gd name="T35" fmla="*/ 2 h 984"/>
                <a:gd name="T36" fmla="*/ 200 w 345"/>
                <a:gd name="T37" fmla="*/ 5 h 984"/>
                <a:gd name="T38" fmla="*/ 199 w 345"/>
                <a:gd name="T39" fmla="*/ 8 h 984"/>
                <a:gd name="T40" fmla="*/ 196 w 345"/>
                <a:gd name="T41" fmla="*/ 5 h 984"/>
                <a:gd name="T42" fmla="*/ 194 w 345"/>
                <a:gd name="T43" fmla="*/ 8 h 984"/>
                <a:gd name="T44" fmla="*/ 191 w 345"/>
                <a:gd name="T45" fmla="*/ 10 h 984"/>
                <a:gd name="T46" fmla="*/ 188 w 345"/>
                <a:gd name="T47" fmla="*/ 6 h 984"/>
                <a:gd name="T48" fmla="*/ 186 w 345"/>
                <a:gd name="T49" fmla="*/ 8 h 984"/>
                <a:gd name="T50" fmla="*/ 183 w 345"/>
                <a:gd name="T51" fmla="*/ 11 h 984"/>
                <a:gd name="T52" fmla="*/ 180 w 345"/>
                <a:gd name="T53" fmla="*/ 8 h 984"/>
                <a:gd name="T54" fmla="*/ 177 w 345"/>
                <a:gd name="T55" fmla="*/ 10 h 984"/>
                <a:gd name="T56" fmla="*/ 176 w 345"/>
                <a:gd name="T57" fmla="*/ 14 h 984"/>
                <a:gd name="T58" fmla="*/ 174 w 345"/>
                <a:gd name="T59" fmla="*/ 14 h 984"/>
                <a:gd name="T60" fmla="*/ 173 w 345"/>
                <a:gd name="T61" fmla="*/ 16 h 984"/>
                <a:gd name="T62" fmla="*/ 171 w 345"/>
                <a:gd name="T63" fmla="*/ 17 h 984"/>
                <a:gd name="T64" fmla="*/ 171 w 345"/>
                <a:gd name="T65" fmla="*/ 17 h 984"/>
                <a:gd name="T66" fmla="*/ 169 w 345"/>
                <a:gd name="T67" fmla="*/ 19 h 984"/>
                <a:gd name="T68" fmla="*/ 168 w 345"/>
                <a:gd name="T69" fmla="*/ 19 h 984"/>
                <a:gd name="T70" fmla="*/ 166 w 345"/>
                <a:gd name="T71" fmla="*/ 20 h 984"/>
                <a:gd name="T72" fmla="*/ 165 w 345"/>
                <a:gd name="T73" fmla="*/ 20 h 984"/>
                <a:gd name="T74" fmla="*/ 163 w 345"/>
                <a:gd name="T75" fmla="*/ 23 h 984"/>
                <a:gd name="T76" fmla="*/ 162 w 345"/>
                <a:gd name="T77" fmla="*/ 25 h 984"/>
                <a:gd name="T78" fmla="*/ 160 w 345"/>
                <a:gd name="T79" fmla="*/ 27 h 984"/>
                <a:gd name="T80" fmla="*/ 159 w 345"/>
                <a:gd name="T81" fmla="*/ 30 h 984"/>
                <a:gd name="T82" fmla="*/ 156 w 345"/>
                <a:gd name="T83" fmla="*/ 37 h 984"/>
                <a:gd name="T84" fmla="*/ 49 w 345"/>
                <a:gd name="T85" fmla="*/ 191 h 984"/>
                <a:gd name="T86" fmla="*/ 31 w 345"/>
                <a:gd name="T87" fmla="*/ 970 h 984"/>
                <a:gd name="T88" fmla="*/ 169 w 345"/>
                <a:gd name="T89" fmla="*/ 877 h 984"/>
                <a:gd name="T90" fmla="*/ 280 w 345"/>
                <a:gd name="T91" fmla="*/ 487 h 984"/>
                <a:gd name="T92" fmla="*/ 231 w 345"/>
                <a:gd name="T93" fmla="*/ 27 h 984"/>
                <a:gd name="T94" fmla="*/ 230 w 345"/>
                <a:gd name="T95" fmla="*/ 25 h 984"/>
                <a:gd name="T96" fmla="*/ 228 w 345"/>
                <a:gd name="T97" fmla="*/ 23 h 984"/>
                <a:gd name="T98" fmla="*/ 226 w 345"/>
                <a:gd name="T99" fmla="*/ 22 h 984"/>
                <a:gd name="T100" fmla="*/ 225 w 345"/>
                <a:gd name="T101" fmla="*/ 22 h 984"/>
                <a:gd name="T102" fmla="*/ 225 w 345"/>
                <a:gd name="T103" fmla="*/ 19 h 984"/>
                <a:gd name="T104" fmla="*/ 223 w 345"/>
                <a:gd name="T105" fmla="*/ 16 h 984"/>
                <a:gd name="T106" fmla="*/ 222 w 345"/>
                <a:gd name="T107" fmla="*/ 17 h 984"/>
                <a:gd name="T108" fmla="*/ 220 w 345"/>
                <a:gd name="T109" fmla="*/ 16 h 984"/>
                <a:gd name="T110" fmla="*/ 217 w 345"/>
                <a:gd name="T111" fmla="*/ 16 h 984"/>
                <a:gd name="T112" fmla="*/ 171 w 345"/>
                <a:gd name="T113" fmla="*/ 17 h 984"/>
                <a:gd name="T114" fmla="*/ 173 w 345"/>
                <a:gd name="T115" fmla="*/ 17 h 984"/>
                <a:gd name="T116" fmla="*/ 174 w 345"/>
                <a:gd name="T117" fmla="*/ 16 h 984"/>
                <a:gd name="T118" fmla="*/ 177 w 345"/>
                <a:gd name="T119" fmla="*/ 14 h 984"/>
                <a:gd name="T120" fmla="*/ 182 w 345"/>
                <a:gd name="T121" fmla="*/ 11 h 984"/>
                <a:gd name="T122" fmla="*/ 183 w 345"/>
                <a:gd name="T123" fmla="*/ 16 h 984"/>
                <a:gd name="T124" fmla="*/ 206 w 345"/>
                <a:gd name="T125" fmla="*/ 8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 h="984">
                  <a:moveTo>
                    <a:pt x="173" y="14"/>
                  </a:moveTo>
                  <a:lnTo>
                    <a:pt x="173" y="14"/>
                  </a:lnTo>
                  <a:lnTo>
                    <a:pt x="173" y="14"/>
                  </a:lnTo>
                  <a:lnTo>
                    <a:pt x="173" y="14"/>
                  </a:lnTo>
                  <a:close/>
                  <a:moveTo>
                    <a:pt x="169" y="16"/>
                  </a:moveTo>
                  <a:lnTo>
                    <a:pt x="169" y="16"/>
                  </a:lnTo>
                  <a:lnTo>
                    <a:pt x="169" y="16"/>
                  </a:lnTo>
                  <a:lnTo>
                    <a:pt x="169" y="16"/>
                  </a:lnTo>
                  <a:close/>
                  <a:moveTo>
                    <a:pt x="171" y="16"/>
                  </a:moveTo>
                  <a:lnTo>
                    <a:pt x="171" y="16"/>
                  </a:lnTo>
                  <a:lnTo>
                    <a:pt x="171" y="16"/>
                  </a:lnTo>
                  <a:lnTo>
                    <a:pt x="171" y="16"/>
                  </a:lnTo>
                  <a:close/>
                  <a:moveTo>
                    <a:pt x="166" y="20"/>
                  </a:moveTo>
                  <a:lnTo>
                    <a:pt x="166" y="20"/>
                  </a:lnTo>
                  <a:lnTo>
                    <a:pt x="166" y="20"/>
                  </a:lnTo>
                  <a:lnTo>
                    <a:pt x="166" y="20"/>
                  </a:lnTo>
                  <a:close/>
                  <a:moveTo>
                    <a:pt x="169" y="17"/>
                  </a:moveTo>
                  <a:lnTo>
                    <a:pt x="169" y="17"/>
                  </a:lnTo>
                  <a:lnTo>
                    <a:pt x="169" y="17"/>
                  </a:lnTo>
                  <a:lnTo>
                    <a:pt x="169" y="17"/>
                  </a:lnTo>
                  <a:close/>
                  <a:moveTo>
                    <a:pt x="168" y="19"/>
                  </a:moveTo>
                  <a:lnTo>
                    <a:pt x="168" y="19"/>
                  </a:lnTo>
                  <a:lnTo>
                    <a:pt x="168" y="19"/>
                  </a:lnTo>
                  <a:lnTo>
                    <a:pt x="168" y="19"/>
                  </a:lnTo>
                  <a:close/>
                  <a:moveTo>
                    <a:pt x="345" y="503"/>
                  </a:moveTo>
                  <a:lnTo>
                    <a:pt x="345" y="503"/>
                  </a:lnTo>
                  <a:lnTo>
                    <a:pt x="342" y="429"/>
                  </a:lnTo>
                  <a:lnTo>
                    <a:pt x="342" y="429"/>
                  </a:lnTo>
                  <a:lnTo>
                    <a:pt x="339" y="415"/>
                  </a:lnTo>
                  <a:lnTo>
                    <a:pt x="336" y="401"/>
                  </a:lnTo>
                  <a:lnTo>
                    <a:pt x="331" y="390"/>
                  </a:lnTo>
                  <a:lnTo>
                    <a:pt x="330" y="381"/>
                  </a:lnTo>
                  <a:lnTo>
                    <a:pt x="330" y="381"/>
                  </a:lnTo>
                  <a:lnTo>
                    <a:pt x="328" y="370"/>
                  </a:lnTo>
                  <a:lnTo>
                    <a:pt x="325" y="358"/>
                  </a:lnTo>
                  <a:lnTo>
                    <a:pt x="316" y="336"/>
                  </a:lnTo>
                  <a:lnTo>
                    <a:pt x="316" y="336"/>
                  </a:lnTo>
                  <a:lnTo>
                    <a:pt x="313" y="315"/>
                  </a:lnTo>
                  <a:lnTo>
                    <a:pt x="310" y="278"/>
                  </a:lnTo>
                  <a:lnTo>
                    <a:pt x="304" y="219"/>
                  </a:lnTo>
                  <a:lnTo>
                    <a:pt x="304" y="219"/>
                  </a:lnTo>
                  <a:lnTo>
                    <a:pt x="302" y="211"/>
                  </a:lnTo>
                  <a:lnTo>
                    <a:pt x="300" y="207"/>
                  </a:lnTo>
                  <a:lnTo>
                    <a:pt x="299" y="204"/>
                  </a:lnTo>
                  <a:lnTo>
                    <a:pt x="297" y="202"/>
                  </a:lnTo>
                  <a:lnTo>
                    <a:pt x="297" y="202"/>
                  </a:lnTo>
                  <a:lnTo>
                    <a:pt x="251" y="181"/>
                  </a:lnTo>
                  <a:lnTo>
                    <a:pt x="251" y="181"/>
                  </a:lnTo>
                  <a:lnTo>
                    <a:pt x="236" y="175"/>
                  </a:lnTo>
                  <a:lnTo>
                    <a:pt x="230" y="170"/>
                  </a:lnTo>
                  <a:lnTo>
                    <a:pt x="225" y="165"/>
                  </a:lnTo>
                  <a:lnTo>
                    <a:pt x="225" y="165"/>
                  </a:lnTo>
                  <a:lnTo>
                    <a:pt x="222" y="161"/>
                  </a:lnTo>
                  <a:lnTo>
                    <a:pt x="219" y="159"/>
                  </a:lnTo>
                  <a:lnTo>
                    <a:pt x="216" y="159"/>
                  </a:lnTo>
                  <a:lnTo>
                    <a:pt x="216" y="148"/>
                  </a:lnTo>
                  <a:lnTo>
                    <a:pt x="216" y="148"/>
                  </a:lnTo>
                  <a:lnTo>
                    <a:pt x="222" y="142"/>
                  </a:lnTo>
                  <a:lnTo>
                    <a:pt x="226" y="136"/>
                  </a:lnTo>
                  <a:lnTo>
                    <a:pt x="231" y="125"/>
                  </a:lnTo>
                  <a:lnTo>
                    <a:pt x="234" y="117"/>
                  </a:lnTo>
                  <a:lnTo>
                    <a:pt x="234" y="114"/>
                  </a:lnTo>
                  <a:lnTo>
                    <a:pt x="234" y="114"/>
                  </a:lnTo>
                  <a:lnTo>
                    <a:pt x="236" y="114"/>
                  </a:lnTo>
                  <a:lnTo>
                    <a:pt x="236" y="114"/>
                  </a:lnTo>
                  <a:lnTo>
                    <a:pt x="237" y="110"/>
                  </a:lnTo>
                  <a:lnTo>
                    <a:pt x="239" y="104"/>
                  </a:lnTo>
                  <a:lnTo>
                    <a:pt x="239" y="104"/>
                  </a:lnTo>
                  <a:lnTo>
                    <a:pt x="242" y="97"/>
                  </a:lnTo>
                  <a:lnTo>
                    <a:pt x="242" y="93"/>
                  </a:lnTo>
                  <a:lnTo>
                    <a:pt x="240" y="88"/>
                  </a:lnTo>
                  <a:lnTo>
                    <a:pt x="240" y="88"/>
                  </a:lnTo>
                  <a:lnTo>
                    <a:pt x="243" y="82"/>
                  </a:lnTo>
                  <a:lnTo>
                    <a:pt x="247" y="76"/>
                  </a:lnTo>
                  <a:lnTo>
                    <a:pt x="247" y="64"/>
                  </a:lnTo>
                  <a:lnTo>
                    <a:pt x="247" y="53"/>
                  </a:lnTo>
                  <a:lnTo>
                    <a:pt x="245" y="47"/>
                  </a:lnTo>
                  <a:lnTo>
                    <a:pt x="245" y="45"/>
                  </a:lnTo>
                  <a:lnTo>
                    <a:pt x="245" y="47"/>
                  </a:lnTo>
                  <a:lnTo>
                    <a:pt x="245" y="47"/>
                  </a:lnTo>
                  <a:lnTo>
                    <a:pt x="245" y="45"/>
                  </a:lnTo>
                  <a:lnTo>
                    <a:pt x="245" y="45"/>
                  </a:lnTo>
                  <a:lnTo>
                    <a:pt x="245" y="45"/>
                  </a:lnTo>
                  <a:lnTo>
                    <a:pt x="245" y="45"/>
                  </a:lnTo>
                  <a:lnTo>
                    <a:pt x="245" y="45"/>
                  </a:lnTo>
                  <a:lnTo>
                    <a:pt x="245" y="43"/>
                  </a:lnTo>
                  <a:lnTo>
                    <a:pt x="245" y="45"/>
                  </a:lnTo>
                  <a:lnTo>
                    <a:pt x="245" y="43"/>
                  </a:lnTo>
                  <a:lnTo>
                    <a:pt x="245" y="45"/>
                  </a:lnTo>
                  <a:lnTo>
                    <a:pt x="245" y="45"/>
                  </a:lnTo>
                  <a:lnTo>
                    <a:pt x="245" y="43"/>
                  </a:lnTo>
                  <a:lnTo>
                    <a:pt x="245" y="43"/>
                  </a:lnTo>
                  <a:lnTo>
                    <a:pt x="245" y="43"/>
                  </a:lnTo>
                  <a:lnTo>
                    <a:pt x="245" y="43"/>
                  </a:lnTo>
                  <a:lnTo>
                    <a:pt x="245" y="43"/>
                  </a:lnTo>
                  <a:lnTo>
                    <a:pt x="245" y="42"/>
                  </a:lnTo>
                  <a:lnTo>
                    <a:pt x="245" y="43"/>
                  </a:lnTo>
                  <a:lnTo>
                    <a:pt x="245" y="43"/>
                  </a:lnTo>
                  <a:lnTo>
                    <a:pt x="243" y="43"/>
                  </a:lnTo>
                  <a:lnTo>
                    <a:pt x="245" y="42"/>
                  </a:lnTo>
                  <a:lnTo>
                    <a:pt x="243" y="43"/>
                  </a:lnTo>
                  <a:lnTo>
                    <a:pt x="243" y="43"/>
                  </a:lnTo>
                  <a:lnTo>
                    <a:pt x="243" y="43"/>
                  </a:lnTo>
                  <a:lnTo>
                    <a:pt x="245" y="42"/>
                  </a:lnTo>
                  <a:lnTo>
                    <a:pt x="243" y="42"/>
                  </a:lnTo>
                  <a:lnTo>
                    <a:pt x="243" y="42"/>
                  </a:lnTo>
                  <a:lnTo>
                    <a:pt x="243" y="42"/>
                  </a:lnTo>
                  <a:lnTo>
                    <a:pt x="245" y="42"/>
                  </a:lnTo>
                  <a:lnTo>
                    <a:pt x="243" y="42"/>
                  </a:lnTo>
                  <a:lnTo>
                    <a:pt x="243" y="42"/>
                  </a:lnTo>
                  <a:lnTo>
                    <a:pt x="243" y="42"/>
                  </a:lnTo>
                  <a:lnTo>
                    <a:pt x="243" y="42"/>
                  </a:lnTo>
                  <a:lnTo>
                    <a:pt x="243" y="42"/>
                  </a:lnTo>
                  <a:lnTo>
                    <a:pt x="245" y="40"/>
                  </a:lnTo>
                  <a:lnTo>
                    <a:pt x="243" y="42"/>
                  </a:lnTo>
                  <a:lnTo>
                    <a:pt x="243" y="42"/>
                  </a:lnTo>
                  <a:lnTo>
                    <a:pt x="243" y="42"/>
                  </a:lnTo>
                  <a:lnTo>
                    <a:pt x="245" y="40"/>
                  </a:lnTo>
                  <a:lnTo>
                    <a:pt x="243" y="42"/>
                  </a:lnTo>
                  <a:lnTo>
                    <a:pt x="243" y="40"/>
                  </a:lnTo>
                  <a:lnTo>
                    <a:pt x="243" y="40"/>
                  </a:lnTo>
                  <a:lnTo>
                    <a:pt x="243" y="40"/>
                  </a:lnTo>
                  <a:lnTo>
                    <a:pt x="243" y="40"/>
                  </a:lnTo>
                  <a:lnTo>
                    <a:pt x="243" y="40"/>
                  </a:lnTo>
                  <a:lnTo>
                    <a:pt x="243" y="40"/>
                  </a:lnTo>
                  <a:lnTo>
                    <a:pt x="243" y="42"/>
                  </a:lnTo>
                  <a:lnTo>
                    <a:pt x="243" y="42"/>
                  </a:lnTo>
                  <a:lnTo>
                    <a:pt x="243" y="40"/>
                  </a:lnTo>
                  <a:lnTo>
                    <a:pt x="243" y="40"/>
                  </a:lnTo>
                  <a:lnTo>
                    <a:pt x="243" y="40"/>
                  </a:lnTo>
                  <a:lnTo>
                    <a:pt x="243" y="40"/>
                  </a:lnTo>
                  <a:lnTo>
                    <a:pt x="243" y="40"/>
                  </a:lnTo>
                  <a:lnTo>
                    <a:pt x="243" y="40"/>
                  </a:lnTo>
                  <a:lnTo>
                    <a:pt x="243" y="40"/>
                  </a:lnTo>
                  <a:lnTo>
                    <a:pt x="243" y="39"/>
                  </a:lnTo>
                  <a:lnTo>
                    <a:pt x="243" y="40"/>
                  </a:lnTo>
                  <a:lnTo>
                    <a:pt x="243" y="40"/>
                  </a:lnTo>
                  <a:lnTo>
                    <a:pt x="243" y="40"/>
                  </a:lnTo>
                  <a:lnTo>
                    <a:pt x="243" y="40"/>
                  </a:lnTo>
                  <a:lnTo>
                    <a:pt x="243" y="40"/>
                  </a:lnTo>
                  <a:lnTo>
                    <a:pt x="243" y="40"/>
                  </a:lnTo>
                  <a:lnTo>
                    <a:pt x="243" y="39"/>
                  </a:lnTo>
                  <a:lnTo>
                    <a:pt x="243" y="39"/>
                  </a:lnTo>
                  <a:lnTo>
                    <a:pt x="243" y="39"/>
                  </a:lnTo>
                  <a:lnTo>
                    <a:pt x="243" y="39"/>
                  </a:lnTo>
                  <a:lnTo>
                    <a:pt x="243" y="39"/>
                  </a:lnTo>
                  <a:lnTo>
                    <a:pt x="243" y="39"/>
                  </a:lnTo>
                  <a:lnTo>
                    <a:pt x="243" y="39"/>
                  </a:lnTo>
                  <a:lnTo>
                    <a:pt x="243" y="39"/>
                  </a:lnTo>
                  <a:lnTo>
                    <a:pt x="243" y="39"/>
                  </a:lnTo>
                  <a:lnTo>
                    <a:pt x="243" y="39"/>
                  </a:lnTo>
                  <a:lnTo>
                    <a:pt x="243" y="39"/>
                  </a:lnTo>
                  <a:lnTo>
                    <a:pt x="243" y="39"/>
                  </a:lnTo>
                  <a:lnTo>
                    <a:pt x="243" y="39"/>
                  </a:lnTo>
                  <a:lnTo>
                    <a:pt x="242" y="39"/>
                  </a:lnTo>
                  <a:lnTo>
                    <a:pt x="243" y="39"/>
                  </a:lnTo>
                  <a:lnTo>
                    <a:pt x="242" y="39"/>
                  </a:lnTo>
                  <a:lnTo>
                    <a:pt x="242" y="39"/>
                  </a:lnTo>
                  <a:lnTo>
                    <a:pt x="242" y="40"/>
                  </a:lnTo>
                  <a:lnTo>
                    <a:pt x="242" y="40"/>
                  </a:lnTo>
                  <a:lnTo>
                    <a:pt x="242" y="39"/>
                  </a:lnTo>
                  <a:lnTo>
                    <a:pt x="242" y="37"/>
                  </a:lnTo>
                  <a:lnTo>
                    <a:pt x="242" y="39"/>
                  </a:lnTo>
                  <a:lnTo>
                    <a:pt x="242" y="39"/>
                  </a:lnTo>
                  <a:lnTo>
                    <a:pt x="242" y="39"/>
                  </a:lnTo>
                  <a:lnTo>
                    <a:pt x="242" y="39"/>
                  </a:lnTo>
                  <a:lnTo>
                    <a:pt x="242" y="37"/>
                  </a:lnTo>
                  <a:lnTo>
                    <a:pt x="242" y="37"/>
                  </a:lnTo>
                  <a:lnTo>
                    <a:pt x="242" y="37"/>
                  </a:lnTo>
                  <a:lnTo>
                    <a:pt x="242" y="37"/>
                  </a:lnTo>
                  <a:lnTo>
                    <a:pt x="242" y="37"/>
                  </a:lnTo>
                  <a:lnTo>
                    <a:pt x="242" y="37"/>
                  </a:lnTo>
                  <a:lnTo>
                    <a:pt x="242" y="37"/>
                  </a:lnTo>
                  <a:lnTo>
                    <a:pt x="242" y="37"/>
                  </a:lnTo>
                  <a:lnTo>
                    <a:pt x="242" y="39"/>
                  </a:lnTo>
                  <a:lnTo>
                    <a:pt x="242" y="37"/>
                  </a:lnTo>
                  <a:lnTo>
                    <a:pt x="242" y="37"/>
                  </a:lnTo>
                  <a:lnTo>
                    <a:pt x="242" y="37"/>
                  </a:lnTo>
                  <a:lnTo>
                    <a:pt x="242" y="39"/>
                  </a:lnTo>
                  <a:lnTo>
                    <a:pt x="242" y="37"/>
                  </a:lnTo>
                  <a:lnTo>
                    <a:pt x="242" y="37"/>
                  </a:lnTo>
                  <a:lnTo>
                    <a:pt x="242" y="37"/>
                  </a:lnTo>
                  <a:lnTo>
                    <a:pt x="242" y="37"/>
                  </a:lnTo>
                  <a:lnTo>
                    <a:pt x="242" y="37"/>
                  </a:lnTo>
                  <a:lnTo>
                    <a:pt x="242" y="37"/>
                  </a:lnTo>
                  <a:lnTo>
                    <a:pt x="242" y="37"/>
                  </a:lnTo>
                  <a:lnTo>
                    <a:pt x="242" y="37"/>
                  </a:lnTo>
                  <a:lnTo>
                    <a:pt x="242" y="37"/>
                  </a:lnTo>
                  <a:lnTo>
                    <a:pt x="242" y="37"/>
                  </a:lnTo>
                  <a:lnTo>
                    <a:pt x="240" y="37"/>
                  </a:lnTo>
                  <a:lnTo>
                    <a:pt x="240" y="37"/>
                  </a:lnTo>
                  <a:lnTo>
                    <a:pt x="240" y="37"/>
                  </a:lnTo>
                  <a:lnTo>
                    <a:pt x="242" y="37"/>
                  </a:lnTo>
                  <a:lnTo>
                    <a:pt x="240" y="37"/>
                  </a:lnTo>
                  <a:lnTo>
                    <a:pt x="242" y="37"/>
                  </a:lnTo>
                  <a:lnTo>
                    <a:pt x="240" y="37"/>
                  </a:lnTo>
                  <a:lnTo>
                    <a:pt x="242" y="37"/>
                  </a:lnTo>
                  <a:lnTo>
                    <a:pt x="240" y="37"/>
                  </a:lnTo>
                  <a:lnTo>
                    <a:pt x="242" y="37"/>
                  </a:lnTo>
                  <a:lnTo>
                    <a:pt x="240" y="37"/>
                  </a:lnTo>
                  <a:lnTo>
                    <a:pt x="242" y="37"/>
                  </a:lnTo>
                  <a:lnTo>
                    <a:pt x="240" y="37"/>
                  </a:lnTo>
                  <a:lnTo>
                    <a:pt x="240" y="37"/>
                  </a:lnTo>
                  <a:lnTo>
                    <a:pt x="240" y="37"/>
                  </a:lnTo>
                  <a:lnTo>
                    <a:pt x="242" y="36"/>
                  </a:lnTo>
                  <a:lnTo>
                    <a:pt x="242" y="36"/>
                  </a:lnTo>
                  <a:lnTo>
                    <a:pt x="242" y="36"/>
                  </a:lnTo>
                  <a:lnTo>
                    <a:pt x="240" y="36"/>
                  </a:lnTo>
                  <a:lnTo>
                    <a:pt x="240" y="36"/>
                  </a:lnTo>
                  <a:lnTo>
                    <a:pt x="242" y="36"/>
                  </a:lnTo>
                  <a:lnTo>
                    <a:pt x="240" y="36"/>
                  </a:lnTo>
                  <a:lnTo>
                    <a:pt x="240" y="36"/>
                  </a:lnTo>
                  <a:lnTo>
                    <a:pt x="240" y="36"/>
                  </a:lnTo>
                  <a:lnTo>
                    <a:pt x="242" y="34"/>
                  </a:lnTo>
                  <a:lnTo>
                    <a:pt x="240" y="36"/>
                  </a:lnTo>
                  <a:lnTo>
                    <a:pt x="242" y="36"/>
                  </a:lnTo>
                  <a:lnTo>
                    <a:pt x="240" y="36"/>
                  </a:lnTo>
                  <a:lnTo>
                    <a:pt x="242" y="34"/>
                  </a:lnTo>
                  <a:lnTo>
                    <a:pt x="240" y="36"/>
                  </a:lnTo>
                  <a:lnTo>
                    <a:pt x="240" y="36"/>
                  </a:lnTo>
                  <a:lnTo>
                    <a:pt x="240" y="36"/>
                  </a:lnTo>
                  <a:lnTo>
                    <a:pt x="240" y="36"/>
                  </a:lnTo>
                  <a:lnTo>
                    <a:pt x="240" y="36"/>
                  </a:lnTo>
                  <a:lnTo>
                    <a:pt x="240" y="36"/>
                  </a:lnTo>
                  <a:lnTo>
                    <a:pt x="240" y="36"/>
                  </a:lnTo>
                  <a:lnTo>
                    <a:pt x="240" y="36"/>
                  </a:lnTo>
                  <a:lnTo>
                    <a:pt x="240" y="36"/>
                  </a:lnTo>
                  <a:lnTo>
                    <a:pt x="240" y="37"/>
                  </a:lnTo>
                  <a:lnTo>
                    <a:pt x="240" y="36"/>
                  </a:lnTo>
                  <a:lnTo>
                    <a:pt x="240" y="36"/>
                  </a:lnTo>
                  <a:lnTo>
                    <a:pt x="240" y="34"/>
                  </a:lnTo>
                  <a:lnTo>
                    <a:pt x="240" y="36"/>
                  </a:lnTo>
                  <a:lnTo>
                    <a:pt x="240" y="36"/>
                  </a:lnTo>
                  <a:lnTo>
                    <a:pt x="240" y="36"/>
                  </a:lnTo>
                  <a:lnTo>
                    <a:pt x="240" y="34"/>
                  </a:lnTo>
                  <a:lnTo>
                    <a:pt x="240" y="36"/>
                  </a:lnTo>
                  <a:lnTo>
                    <a:pt x="239" y="36"/>
                  </a:lnTo>
                  <a:lnTo>
                    <a:pt x="240" y="36"/>
                  </a:lnTo>
                  <a:lnTo>
                    <a:pt x="240" y="36"/>
                  </a:lnTo>
                  <a:lnTo>
                    <a:pt x="240" y="34"/>
                  </a:lnTo>
                  <a:lnTo>
                    <a:pt x="239" y="36"/>
                  </a:lnTo>
                  <a:lnTo>
                    <a:pt x="239" y="36"/>
                  </a:lnTo>
                  <a:lnTo>
                    <a:pt x="239" y="36"/>
                  </a:lnTo>
                  <a:lnTo>
                    <a:pt x="240" y="36"/>
                  </a:lnTo>
                  <a:lnTo>
                    <a:pt x="239" y="36"/>
                  </a:lnTo>
                  <a:lnTo>
                    <a:pt x="240" y="34"/>
                  </a:lnTo>
                  <a:lnTo>
                    <a:pt x="239" y="36"/>
                  </a:lnTo>
                  <a:lnTo>
                    <a:pt x="240" y="34"/>
                  </a:lnTo>
                  <a:lnTo>
                    <a:pt x="240" y="34"/>
                  </a:lnTo>
                  <a:lnTo>
                    <a:pt x="240" y="34"/>
                  </a:lnTo>
                  <a:lnTo>
                    <a:pt x="240" y="33"/>
                  </a:lnTo>
                  <a:lnTo>
                    <a:pt x="240" y="34"/>
                  </a:lnTo>
                  <a:lnTo>
                    <a:pt x="240" y="34"/>
                  </a:lnTo>
                  <a:lnTo>
                    <a:pt x="239" y="34"/>
                  </a:lnTo>
                  <a:lnTo>
                    <a:pt x="239" y="34"/>
                  </a:lnTo>
                  <a:lnTo>
                    <a:pt x="239" y="34"/>
                  </a:lnTo>
                  <a:lnTo>
                    <a:pt x="239" y="34"/>
                  </a:lnTo>
                  <a:lnTo>
                    <a:pt x="240" y="34"/>
                  </a:lnTo>
                  <a:lnTo>
                    <a:pt x="239" y="34"/>
                  </a:lnTo>
                  <a:lnTo>
                    <a:pt x="239" y="34"/>
                  </a:lnTo>
                  <a:lnTo>
                    <a:pt x="239" y="34"/>
                  </a:lnTo>
                  <a:lnTo>
                    <a:pt x="239" y="34"/>
                  </a:lnTo>
                  <a:lnTo>
                    <a:pt x="239" y="33"/>
                  </a:lnTo>
                  <a:lnTo>
                    <a:pt x="239" y="34"/>
                  </a:lnTo>
                  <a:lnTo>
                    <a:pt x="239" y="33"/>
                  </a:lnTo>
                  <a:lnTo>
                    <a:pt x="239" y="34"/>
                  </a:lnTo>
                  <a:lnTo>
                    <a:pt x="239" y="34"/>
                  </a:lnTo>
                  <a:lnTo>
                    <a:pt x="239" y="34"/>
                  </a:lnTo>
                  <a:lnTo>
                    <a:pt x="239" y="34"/>
                  </a:lnTo>
                  <a:lnTo>
                    <a:pt x="239" y="34"/>
                  </a:lnTo>
                  <a:lnTo>
                    <a:pt x="239" y="34"/>
                  </a:lnTo>
                  <a:lnTo>
                    <a:pt x="239" y="34"/>
                  </a:lnTo>
                  <a:lnTo>
                    <a:pt x="239" y="34"/>
                  </a:lnTo>
                  <a:lnTo>
                    <a:pt x="239" y="34"/>
                  </a:lnTo>
                  <a:lnTo>
                    <a:pt x="239" y="34"/>
                  </a:lnTo>
                  <a:lnTo>
                    <a:pt x="239" y="34"/>
                  </a:lnTo>
                  <a:lnTo>
                    <a:pt x="239" y="34"/>
                  </a:lnTo>
                  <a:lnTo>
                    <a:pt x="239" y="34"/>
                  </a:lnTo>
                  <a:lnTo>
                    <a:pt x="239" y="34"/>
                  </a:lnTo>
                  <a:lnTo>
                    <a:pt x="239" y="34"/>
                  </a:lnTo>
                  <a:lnTo>
                    <a:pt x="239" y="34"/>
                  </a:lnTo>
                  <a:lnTo>
                    <a:pt x="239" y="34"/>
                  </a:lnTo>
                  <a:lnTo>
                    <a:pt x="237" y="34"/>
                  </a:lnTo>
                  <a:lnTo>
                    <a:pt x="239" y="34"/>
                  </a:lnTo>
                  <a:lnTo>
                    <a:pt x="239" y="34"/>
                  </a:lnTo>
                  <a:lnTo>
                    <a:pt x="239" y="34"/>
                  </a:lnTo>
                  <a:lnTo>
                    <a:pt x="239" y="34"/>
                  </a:lnTo>
                  <a:lnTo>
                    <a:pt x="237" y="34"/>
                  </a:lnTo>
                  <a:lnTo>
                    <a:pt x="239" y="34"/>
                  </a:lnTo>
                  <a:lnTo>
                    <a:pt x="239" y="34"/>
                  </a:lnTo>
                  <a:lnTo>
                    <a:pt x="239" y="34"/>
                  </a:lnTo>
                  <a:lnTo>
                    <a:pt x="237" y="34"/>
                  </a:lnTo>
                  <a:lnTo>
                    <a:pt x="237" y="34"/>
                  </a:lnTo>
                  <a:lnTo>
                    <a:pt x="239" y="33"/>
                  </a:lnTo>
                  <a:lnTo>
                    <a:pt x="237" y="34"/>
                  </a:lnTo>
                  <a:lnTo>
                    <a:pt x="237" y="34"/>
                  </a:lnTo>
                  <a:lnTo>
                    <a:pt x="237" y="34"/>
                  </a:lnTo>
                  <a:lnTo>
                    <a:pt x="237" y="34"/>
                  </a:lnTo>
                  <a:lnTo>
                    <a:pt x="239" y="33"/>
                  </a:lnTo>
                  <a:lnTo>
                    <a:pt x="237" y="34"/>
                  </a:lnTo>
                  <a:lnTo>
                    <a:pt x="239" y="33"/>
                  </a:lnTo>
                  <a:lnTo>
                    <a:pt x="239" y="33"/>
                  </a:lnTo>
                  <a:lnTo>
                    <a:pt x="239" y="33"/>
                  </a:lnTo>
                  <a:lnTo>
                    <a:pt x="239" y="31"/>
                  </a:lnTo>
                  <a:lnTo>
                    <a:pt x="237" y="34"/>
                  </a:lnTo>
                  <a:lnTo>
                    <a:pt x="237" y="34"/>
                  </a:lnTo>
                  <a:lnTo>
                    <a:pt x="237" y="33"/>
                  </a:lnTo>
                  <a:lnTo>
                    <a:pt x="237" y="33"/>
                  </a:lnTo>
                  <a:lnTo>
                    <a:pt x="239" y="33"/>
                  </a:lnTo>
                  <a:lnTo>
                    <a:pt x="237" y="33"/>
                  </a:lnTo>
                  <a:lnTo>
                    <a:pt x="239" y="33"/>
                  </a:lnTo>
                  <a:lnTo>
                    <a:pt x="239" y="31"/>
                  </a:lnTo>
                  <a:lnTo>
                    <a:pt x="239" y="31"/>
                  </a:lnTo>
                  <a:lnTo>
                    <a:pt x="239" y="31"/>
                  </a:lnTo>
                  <a:lnTo>
                    <a:pt x="237" y="33"/>
                  </a:lnTo>
                  <a:lnTo>
                    <a:pt x="237" y="33"/>
                  </a:lnTo>
                  <a:lnTo>
                    <a:pt x="237" y="33"/>
                  </a:lnTo>
                  <a:lnTo>
                    <a:pt x="237" y="33"/>
                  </a:lnTo>
                  <a:lnTo>
                    <a:pt x="237" y="31"/>
                  </a:lnTo>
                  <a:lnTo>
                    <a:pt x="237" y="33"/>
                  </a:lnTo>
                  <a:lnTo>
                    <a:pt x="237" y="31"/>
                  </a:lnTo>
                  <a:lnTo>
                    <a:pt x="237" y="33"/>
                  </a:lnTo>
                  <a:lnTo>
                    <a:pt x="237" y="33"/>
                  </a:lnTo>
                  <a:lnTo>
                    <a:pt x="237" y="33"/>
                  </a:lnTo>
                  <a:lnTo>
                    <a:pt x="237" y="33"/>
                  </a:lnTo>
                  <a:lnTo>
                    <a:pt x="237" y="33"/>
                  </a:lnTo>
                  <a:lnTo>
                    <a:pt x="237" y="33"/>
                  </a:lnTo>
                  <a:lnTo>
                    <a:pt x="237" y="33"/>
                  </a:lnTo>
                  <a:lnTo>
                    <a:pt x="237" y="33"/>
                  </a:lnTo>
                  <a:lnTo>
                    <a:pt x="237" y="33"/>
                  </a:lnTo>
                  <a:lnTo>
                    <a:pt x="237" y="33"/>
                  </a:lnTo>
                  <a:lnTo>
                    <a:pt x="237" y="33"/>
                  </a:lnTo>
                  <a:lnTo>
                    <a:pt x="237" y="31"/>
                  </a:lnTo>
                  <a:lnTo>
                    <a:pt x="237" y="33"/>
                  </a:lnTo>
                  <a:lnTo>
                    <a:pt x="237" y="33"/>
                  </a:lnTo>
                  <a:lnTo>
                    <a:pt x="237" y="33"/>
                  </a:lnTo>
                  <a:lnTo>
                    <a:pt x="237" y="31"/>
                  </a:lnTo>
                  <a:lnTo>
                    <a:pt x="237" y="33"/>
                  </a:lnTo>
                  <a:lnTo>
                    <a:pt x="237" y="31"/>
                  </a:lnTo>
                  <a:lnTo>
                    <a:pt x="237" y="33"/>
                  </a:lnTo>
                  <a:lnTo>
                    <a:pt x="237" y="33"/>
                  </a:lnTo>
                  <a:lnTo>
                    <a:pt x="237" y="33"/>
                  </a:lnTo>
                  <a:lnTo>
                    <a:pt x="237" y="31"/>
                  </a:lnTo>
                  <a:lnTo>
                    <a:pt x="237" y="33"/>
                  </a:lnTo>
                  <a:lnTo>
                    <a:pt x="237" y="31"/>
                  </a:lnTo>
                  <a:lnTo>
                    <a:pt x="236" y="33"/>
                  </a:lnTo>
                  <a:lnTo>
                    <a:pt x="236" y="33"/>
                  </a:lnTo>
                  <a:lnTo>
                    <a:pt x="236" y="33"/>
                  </a:lnTo>
                  <a:lnTo>
                    <a:pt x="237" y="31"/>
                  </a:lnTo>
                  <a:lnTo>
                    <a:pt x="236" y="33"/>
                  </a:lnTo>
                  <a:lnTo>
                    <a:pt x="237" y="33"/>
                  </a:lnTo>
                  <a:lnTo>
                    <a:pt x="237" y="33"/>
                  </a:lnTo>
                  <a:lnTo>
                    <a:pt x="237" y="33"/>
                  </a:lnTo>
                  <a:lnTo>
                    <a:pt x="236" y="33"/>
                  </a:lnTo>
                  <a:lnTo>
                    <a:pt x="236" y="33"/>
                  </a:lnTo>
                  <a:lnTo>
                    <a:pt x="236" y="33"/>
                  </a:lnTo>
                  <a:lnTo>
                    <a:pt x="236" y="33"/>
                  </a:lnTo>
                  <a:lnTo>
                    <a:pt x="236" y="33"/>
                  </a:lnTo>
                  <a:lnTo>
                    <a:pt x="236" y="33"/>
                  </a:lnTo>
                  <a:lnTo>
                    <a:pt x="237" y="31"/>
                  </a:lnTo>
                  <a:lnTo>
                    <a:pt x="236" y="33"/>
                  </a:lnTo>
                  <a:lnTo>
                    <a:pt x="236" y="33"/>
                  </a:lnTo>
                  <a:lnTo>
                    <a:pt x="236" y="33"/>
                  </a:lnTo>
                  <a:lnTo>
                    <a:pt x="236" y="33"/>
                  </a:lnTo>
                  <a:lnTo>
                    <a:pt x="236" y="31"/>
                  </a:lnTo>
                  <a:lnTo>
                    <a:pt x="236" y="33"/>
                  </a:lnTo>
                  <a:lnTo>
                    <a:pt x="236" y="31"/>
                  </a:lnTo>
                  <a:lnTo>
                    <a:pt x="237" y="31"/>
                  </a:lnTo>
                  <a:lnTo>
                    <a:pt x="236" y="31"/>
                  </a:lnTo>
                  <a:lnTo>
                    <a:pt x="237" y="30"/>
                  </a:lnTo>
                  <a:lnTo>
                    <a:pt x="236" y="31"/>
                  </a:lnTo>
                  <a:lnTo>
                    <a:pt x="236" y="31"/>
                  </a:lnTo>
                  <a:lnTo>
                    <a:pt x="236" y="31"/>
                  </a:lnTo>
                  <a:lnTo>
                    <a:pt x="237" y="31"/>
                  </a:lnTo>
                  <a:lnTo>
                    <a:pt x="236" y="31"/>
                  </a:lnTo>
                  <a:lnTo>
                    <a:pt x="236" y="31"/>
                  </a:lnTo>
                  <a:lnTo>
                    <a:pt x="236" y="31"/>
                  </a:lnTo>
                  <a:lnTo>
                    <a:pt x="236" y="31"/>
                  </a:lnTo>
                  <a:lnTo>
                    <a:pt x="236" y="31"/>
                  </a:lnTo>
                  <a:lnTo>
                    <a:pt x="236" y="31"/>
                  </a:lnTo>
                  <a:lnTo>
                    <a:pt x="236" y="31"/>
                  </a:lnTo>
                  <a:lnTo>
                    <a:pt x="236" y="31"/>
                  </a:lnTo>
                  <a:lnTo>
                    <a:pt x="236" y="31"/>
                  </a:lnTo>
                  <a:lnTo>
                    <a:pt x="236" y="31"/>
                  </a:lnTo>
                  <a:lnTo>
                    <a:pt x="236" y="31"/>
                  </a:lnTo>
                  <a:lnTo>
                    <a:pt x="236" y="31"/>
                  </a:lnTo>
                  <a:lnTo>
                    <a:pt x="236" y="31"/>
                  </a:lnTo>
                  <a:lnTo>
                    <a:pt x="236" y="31"/>
                  </a:lnTo>
                  <a:lnTo>
                    <a:pt x="236" y="30"/>
                  </a:lnTo>
                  <a:lnTo>
                    <a:pt x="236" y="31"/>
                  </a:lnTo>
                  <a:lnTo>
                    <a:pt x="236" y="30"/>
                  </a:lnTo>
                  <a:lnTo>
                    <a:pt x="236" y="31"/>
                  </a:lnTo>
                  <a:lnTo>
                    <a:pt x="236" y="31"/>
                  </a:lnTo>
                  <a:lnTo>
                    <a:pt x="236" y="30"/>
                  </a:lnTo>
                  <a:lnTo>
                    <a:pt x="236" y="30"/>
                  </a:lnTo>
                  <a:lnTo>
                    <a:pt x="236" y="30"/>
                  </a:lnTo>
                  <a:lnTo>
                    <a:pt x="236" y="31"/>
                  </a:lnTo>
                  <a:lnTo>
                    <a:pt x="236" y="30"/>
                  </a:lnTo>
                  <a:lnTo>
                    <a:pt x="236" y="31"/>
                  </a:lnTo>
                  <a:lnTo>
                    <a:pt x="236" y="31"/>
                  </a:lnTo>
                  <a:lnTo>
                    <a:pt x="236" y="30"/>
                  </a:lnTo>
                  <a:lnTo>
                    <a:pt x="236" y="30"/>
                  </a:lnTo>
                  <a:lnTo>
                    <a:pt x="236" y="30"/>
                  </a:lnTo>
                  <a:lnTo>
                    <a:pt x="236" y="31"/>
                  </a:lnTo>
                  <a:lnTo>
                    <a:pt x="234" y="31"/>
                  </a:lnTo>
                  <a:lnTo>
                    <a:pt x="236" y="31"/>
                  </a:lnTo>
                  <a:lnTo>
                    <a:pt x="236" y="31"/>
                  </a:lnTo>
                  <a:lnTo>
                    <a:pt x="236" y="31"/>
                  </a:lnTo>
                  <a:lnTo>
                    <a:pt x="236" y="31"/>
                  </a:lnTo>
                  <a:lnTo>
                    <a:pt x="236" y="31"/>
                  </a:lnTo>
                  <a:lnTo>
                    <a:pt x="234" y="31"/>
                  </a:lnTo>
                  <a:lnTo>
                    <a:pt x="234" y="31"/>
                  </a:lnTo>
                  <a:lnTo>
                    <a:pt x="236" y="30"/>
                  </a:lnTo>
                  <a:lnTo>
                    <a:pt x="234" y="31"/>
                  </a:lnTo>
                  <a:lnTo>
                    <a:pt x="236" y="30"/>
                  </a:lnTo>
                  <a:lnTo>
                    <a:pt x="234" y="31"/>
                  </a:lnTo>
                  <a:lnTo>
                    <a:pt x="234" y="31"/>
                  </a:lnTo>
                  <a:lnTo>
                    <a:pt x="234" y="31"/>
                  </a:lnTo>
                  <a:lnTo>
                    <a:pt x="236" y="30"/>
                  </a:lnTo>
                  <a:lnTo>
                    <a:pt x="234" y="30"/>
                  </a:lnTo>
                  <a:lnTo>
                    <a:pt x="236" y="30"/>
                  </a:lnTo>
                  <a:lnTo>
                    <a:pt x="236" y="30"/>
                  </a:lnTo>
                  <a:lnTo>
                    <a:pt x="234" y="31"/>
                  </a:lnTo>
                  <a:lnTo>
                    <a:pt x="234" y="31"/>
                  </a:lnTo>
                  <a:lnTo>
                    <a:pt x="234" y="30"/>
                  </a:lnTo>
                  <a:lnTo>
                    <a:pt x="234" y="30"/>
                  </a:lnTo>
                  <a:lnTo>
                    <a:pt x="236" y="30"/>
                  </a:lnTo>
                  <a:lnTo>
                    <a:pt x="236" y="30"/>
                  </a:lnTo>
                  <a:lnTo>
                    <a:pt x="236" y="30"/>
                  </a:lnTo>
                  <a:lnTo>
                    <a:pt x="236" y="30"/>
                  </a:lnTo>
                  <a:lnTo>
                    <a:pt x="236" y="30"/>
                  </a:lnTo>
                  <a:lnTo>
                    <a:pt x="236" y="30"/>
                  </a:lnTo>
                  <a:lnTo>
                    <a:pt x="236" y="30"/>
                  </a:lnTo>
                  <a:lnTo>
                    <a:pt x="236" y="30"/>
                  </a:lnTo>
                  <a:lnTo>
                    <a:pt x="234" y="30"/>
                  </a:lnTo>
                  <a:lnTo>
                    <a:pt x="234" y="30"/>
                  </a:lnTo>
                  <a:lnTo>
                    <a:pt x="236" y="28"/>
                  </a:lnTo>
                  <a:lnTo>
                    <a:pt x="236" y="28"/>
                  </a:lnTo>
                  <a:lnTo>
                    <a:pt x="236" y="28"/>
                  </a:lnTo>
                  <a:lnTo>
                    <a:pt x="234" y="30"/>
                  </a:lnTo>
                  <a:lnTo>
                    <a:pt x="234" y="31"/>
                  </a:lnTo>
                  <a:lnTo>
                    <a:pt x="234" y="30"/>
                  </a:lnTo>
                  <a:lnTo>
                    <a:pt x="234" y="30"/>
                  </a:lnTo>
                  <a:lnTo>
                    <a:pt x="234" y="30"/>
                  </a:lnTo>
                  <a:lnTo>
                    <a:pt x="234" y="30"/>
                  </a:lnTo>
                  <a:lnTo>
                    <a:pt x="234" y="30"/>
                  </a:lnTo>
                  <a:lnTo>
                    <a:pt x="234" y="30"/>
                  </a:lnTo>
                  <a:lnTo>
                    <a:pt x="234" y="30"/>
                  </a:lnTo>
                  <a:lnTo>
                    <a:pt x="234" y="30"/>
                  </a:lnTo>
                  <a:lnTo>
                    <a:pt x="234" y="30"/>
                  </a:lnTo>
                  <a:lnTo>
                    <a:pt x="234" y="30"/>
                  </a:lnTo>
                  <a:lnTo>
                    <a:pt x="234" y="30"/>
                  </a:lnTo>
                  <a:lnTo>
                    <a:pt x="234" y="30"/>
                  </a:lnTo>
                  <a:lnTo>
                    <a:pt x="234" y="28"/>
                  </a:lnTo>
                  <a:lnTo>
                    <a:pt x="234" y="28"/>
                  </a:lnTo>
                  <a:lnTo>
                    <a:pt x="234" y="30"/>
                  </a:lnTo>
                  <a:lnTo>
                    <a:pt x="234" y="28"/>
                  </a:lnTo>
                  <a:lnTo>
                    <a:pt x="234" y="30"/>
                  </a:lnTo>
                  <a:lnTo>
                    <a:pt x="234" y="28"/>
                  </a:lnTo>
                  <a:lnTo>
                    <a:pt x="234" y="30"/>
                  </a:lnTo>
                  <a:lnTo>
                    <a:pt x="234" y="28"/>
                  </a:lnTo>
                  <a:lnTo>
                    <a:pt x="234" y="30"/>
                  </a:lnTo>
                  <a:lnTo>
                    <a:pt x="234" y="30"/>
                  </a:lnTo>
                  <a:lnTo>
                    <a:pt x="234" y="30"/>
                  </a:lnTo>
                  <a:lnTo>
                    <a:pt x="234" y="30"/>
                  </a:lnTo>
                  <a:lnTo>
                    <a:pt x="234" y="30"/>
                  </a:lnTo>
                  <a:lnTo>
                    <a:pt x="234" y="30"/>
                  </a:lnTo>
                  <a:lnTo>
                    <a:pt x="234" y="30"/>
                  </a:lnTo>
                  <a:lnTo>
                    <a:pt x="234" y="30"/>
                  </a:lnTo>
                  <a:lnTo>
                    <a:pt x="234" y="30"/>
                  </a:lnTo>
                  <a:lnTo>
                    <a:pt x="234" y="30"/>
                  </a:lnTo>
                  <a:lnTo>
                    <a:pt x="234" y="30"/>
                  </a:lnTo>
                  <a:lnTo>
                    <a:pt x="234" y="30"/>
                  </a:lnTo>
                  <a:lnTo>
                    <a:pt x="234" y="28"/>
                  </a:lnTo>
                  <a:lnTo>
                    <a:pt x="234" y="30"/>
                  </a:lnTo>
                  <a:lnTo>
                    <a:pt x="234" y="30"/>
                  </a:lnTo>
                  <a:lnTo>
                    <a:pt x="234" y="30"/>
                  </a:lnTo>
                  <a:lnTo>
                    <a:pt x="234" y="30"/>
                  </a:lnTo>
                  <a:lnTo>
                    <a:pt x="233" y="30"/>
                  </a:lnTo>
                  <a:lnTo>
                    <a:pt x="233" y="30"/>
                  </a:lnTo>
                  <a:lnTo>
                    <a:pt x="233" y="30"/>
                  </a:lnTo>
                  <a:lnTo>
                    <a:pt x="234" y="30"/>
                  </a:lnTo>
                  <a:lnTo>
                    <a:pt x="234" y="30"/>
                  </a:lnTo>
                  <a:lnTo>
                    <a:pt x="233" y="31"/>
                  </a:lnTo>
                  <a:lnTo>
                    <a:pt x="233" y="31"/>
                  </a:lnTo>
                  <a:lnTo>
                    <a:pt x="233" y="31"/>
                  </a:lnTo>
                  <a:lnTo>
                    <a:pt x="233" y="30"/>
                  </a:lnTo>
                  <a:lnTo>
                    <a:pt x="233" y="30"/>
                  </a:lnTo>
                  <a:lnTo>
                    <a:pt x="233" y="30"/>
                  </a:lnTo>
                  <a:lnTo>
                    <a:pt x="233" y="30"/>
                  </a:lnTo>
                  <a:lnTo>
                    <a:pt x="233" y="30"/>
                  </a:lnTo>
                  <a:lnTo>
                    <a:pt x="233" y="30"/>
                  </a:lnTo>
                  <a:lnTo>
                    <a:pt x="233" y="30"/>
                  </a:lnTo>
                  <a:lnTo>
                    <a:pt x="233" y="30"/>
                  </a:lnTo>
                  <a:lnTo>
                    <a:pt x="233" y="30"/>
                  </a:lnTo>
                  <a:lnTo>
                    <a:pt x="233" y="30"/>
                  </a:lnTo>
                  <a:lnTo>
                    <a:pt x="233" y="30"/>
                  </a:lnTo>
                  <a:lnTo>
                    <a:pt x="233" y="30"/>
                  </a:lnTo>
                  <a:lnTo>
                    <a:pt x="234" y="28"/>
                  </a:lnTo>
                  <a:lnTo>
                    <a:pt x="233" y="30"/>
                  </a:lnTo>
                  <a:lnTo>
                    <a:pt x="233" y="30"/>
                  </a:lnTo>
                  <a:lnTo>
                    <a:pt x="233" y="30"/>
                  </a:lnTo>
                  <a:lnTo>
                    <a:pt x="233" y="30"/>
                  </a:lnTo>
                  <a:lnTo>
                    <a:pt x="233" y="28"/>
                  </a:lnTo>
                  <a:lnTo>
                    <a:pt x="233" y="30"/>
                  </a:lnTo>
                  <a:lnTo>
                    <a:pt x="233" y="28"/>
                  </a:lnTo>
                  <a:lnTo>
                    <a:pt x="233" y="30"/>
                  </a:lnTo>
                  <a:lnTo>
                    <a:pt x="233" y="28"/>
                  </a:lnTo>
                  <a:lnTo>
                    <a:pt x="233" y="30"/>
                  </a:lnTo>
                  <a:lnTo>
                    <a:pt x="233" y="28"/>
                  </a:lnTo>
                  <a:lnTo>
                    <a:pt x="233" y="28"/>
                  </a:lnTo>
                  <a:lnTo>
                    <a:pt x="233" y="28"/>
                  </a:lnTo>
                  <a:lnTo>
                    <a:pt x="234" y="27"/>
                  </a:lnTo>
                  <a:lnTo>
                    <a:pt x="233" y="30"/>
                  </a:lnTo>
                  <a:lnTo>
                    <a:pt x="233" y="28"/>
                  </a:lnTo>
                  <a:lnTo>
                    <a:pt x="233" y="28"/>
                  </a:lnTo>
                  <a:lnTo>
                    <a:pt x="233" y="28"/>
                  </a:lnTo>
                  <a:lnTo>
                    <a:pt x="233" y="28"/>
                  </a:lnTo>
                  <a:lnTo>
                    <a:pt x="233" y="27"/>
                  </a:lnTo>
                  <a:lnTo>
                    <a:pt x="233" y="27"/>
                  </a:lnTo>
                  <a:lnTo>
                    <a:pt x="233" y="27"/>
                  </a:lnTo>
                  <a:lnTo>
                    <a:pt x="233" y="28"/>
                  </a:lnTo>
                  <a:lnTo>
                    <a:pt x="233" y="28"/>
                  </a:lnTo>
                  <a:lnTo>
                    <a:pt x="233" y="28"/>
                  </a:lnTo>
                  <a:lnTo>
                    <a:pt x="233" y="28"/>
                  </a:lnTo>
                  <a:lnTo>
                    <a:pt x="233" y="28"/>
                  </a:lnTo>
                  <a:lnTo>
                    <a:pt x="233" y="28"/>
                  </a:lnTo>
                  <a:lnTo>
                    <a:pt x="233" y="28"/>
                  </a:lnTo>
                  <a:lnTo>
                    <a:pt x="233" y="28"/>
                  </a:lnTo>
                  <a:lnTo>
                    <a:pt x="233" y="28"/>
                  </a:lnTo>
                  <a:lnTo>
                    <a:pt x="233" y="28"/>
                  </a:lnTo>
                  <a:lnTo>
                    <a:pt x="233" y="28"/>
                  </a:lnTo>
                  <a:lnTo>
                    <a:pt x="233" y="28"/>
                  </a:lnTo>
                  <a:lnTo>
                    <a:pt x="233" y="28"/>
                  </a:lnTo>
                  <a:lnTo>
                    <a:pt x="233" y="27"/>
                  </a:lnTo>
                  <a:lnTo>
                    <a:pt x="233" y="28"/>
                  </a:lnTo>
                  <a:lnTo>
                    <a:pt x="233" y="28"/>
                  </a:lnTo>
                  <a:lnTo>
                    <a:pt x="233" y="28"/>
                  </a:lnTo>
                  <a:lnTo>
                    <a:pt x="233" y="28"/>
                  </a:lnTo>
                  <a:lnTo>
                    <a:pt x="233" y="28"/>
                  </a:lnTo>
                  <a:lnTo>
                    <a:pt x="233" y="28"/>
                  </a:lnTo>
                  <a:lnTo>
                    <a:pt x="233" y="28"/>
                  </a:lnTo>
                  <a:lnTo>
                    <a:pt x="233" y="28"/>
                  </a:lnTo>
                  <a:lnTo>
                    <a:pt x="233" y="28"/>
                  </a:lnTo>
                  <a:lnTo>
                    <a:pt x="233" y="28"/>
                  </a:lnTo>
                  <a:lnTo>
                    <a:pt x="231" y="28"/>
                  </a:lnTo>
                  <a:lnTo>
                    <a:pt x="233" y="28"/>
                  </a:lnTo>
                  <a:lnTo>
                    <a:pt x="231" y="28"/>
                  </a:lnTo>
                  <a:lnTo>
                    <a:pt x="231" y="28"/>
                  </a:lnTo>
                  <a:lnTo>
                    <a:pt x="233" y="27"/>
                  </a:lnTo>
                  <a:lnTo>
                    <a:pt x="233" y="27"/>
                  </a:lnTo>
                  <a:lnTo>
                    <a:pt x="231" y="28"/>
                  </a:lnTo>
                  <a:lnTo>
                    <a:pt x="233" y="28"/>
                  </a:lnTo>
                  <a:lnTo>
                    <a:pt x="233" y="28"/>
                  </a:lnTo>
                  <a:lnTo>
                    <a:pt x="233" y="28"/>
                  </a:lnTo>
                  <a:lnTo>
                    <a:pt x="233" y="27"/>
                  </a:lnTo>
                  <a:lnTo>
                    <a:pt x="233" y="27"/>
                  </a:lnTo>
                  <a:lnTo>
                    <a:pt x="231" y="28"/>
                  </a:lnTo>
                  <a:lnTo>
                    <a:pt x="233" y="27"/>
                  </a:lnTo>
                  <a:lnTo>
                    <a:pt x="231" y="28"/>
                  </a:lnTo>
                  <a:lnTo>
                    <a:pt x="233" y="27"/>
                  </a:lnTo>
                  <a:lnTo>
                    <a:pt x="231" y="28"/>
                  </a:lnTo>
                  <a:lnTo>
                    <a:pt x="233" y="27"/>
                  </a:lnTo>
                  <a:lnTo>
                    <a:pt x="231" y="28"/>
                  </a:lnTo>
                  <a:lnTo>
                    <a:pt x="231" y="28"/>
                  </a:lnTo>
                  <a:lnTo>
                    <a:pt x="231" y="28"/>
                  </a:lnTo>
                  <a:lnTo>
                    <a:pt x="231" y="28"/>
                  </a:lnTo>
                  <a:lnTo>
                    <a:pt x="231" y="28"/>
                  </a:lnTo>
                  <a:lnTo>
                    <a:pt x="233" y="27"/>
                  </a:lnTo>
                  <a:lnTo>
                    <a:pt x="231" y="27"/>
                  </a:lnTo>
                  <a:lnTo>
                    <a:pt x="231" y="27"/>
                  </a:lnTo>
                  <a:lnTo>
                    <a:pt x="231" y="27"/>
                  </a:lnTo>
                  <a:lnTo>
                    <a:pt x="231" y="28"/>
                  </a:lnTo>
                  <a:lnTo>
                    <a:pt x="231" y="28"/>
                  </a:lnTo>
                  <a:lnTo>
                    <a:pt x="231" y="28"/>
                  </a:lnTo>
                  <a:lnTo>
                    <a:pt x="231" y="28"/>
                  </a:lnTo>
                  <a:lnTo>
                    <a:pt x="231" y="27"/>
                  </a:lnTo>
                  <a:lnTo>
                    <a:pt x="231" y="27"/>
                  </a:lnTo>
                  <a:lnTo>
                    <a:pt x="231" y="28"/>
                  </a:lnTo>
                  <a:lnTo>
                    <a:pt x="231" y="28"/>
                  </a:lnTo>
                  <a:lnTo>
                    <a:pt x="231" y="27"/>
                  </a:lnTo>
                  <a:lnTo>
                    <a:pt x="231" y="27"/>
                  </a:lnTo>
                  <a:lnTo>
                    <a:pt x="231" y="27"/>
                  </a:lnTo>
                  <a:lnTo>
                    <a:pt x="231" y="27"/>
                  </a:lnTo>
                  <a:lnTo>
                    <a:pt x="231" y="27"/>
                  </a:lnTo>
                  <a:lnTo>
                    <a:pt x="231" y="27"/>
                  </a:lnTo>
                  <a:lnTo>
                    <a:pt x="231" y="27"/>
                  </a:lnTo>
                  <a:lnTo>
                    <a:pt x="231" y="27"/>
                  </a:lnTo>
                  <a:lnTo>
                    <a:pt x="231" y="27"/>
                  </a:lnTo>
                  <a:lnTo>
                    <a:pt x="231" y="27"/>
                  </a:lnTo>
                  <a:lnTo>
                    <a:pt x="231" y="25"/>
                  </a:lnTo>
                  <a:lnTo>
                    <a:pt x="231" y="27"/>
                  </a:lnTo>
                  <a:lnTo>
                    <a:pt x="231" y="27"/>
                  </a:lnTo>
                  <a:lnTo>
                    <a:pt x="231" y="27"/>
                  </a:lnTo>
                  <a:lnTo>
                    <a:pt x="231" y="27"/>
                  </a:lnTo>
                  <a:lnTo>
                    <a:pt x="231" y="27"/>
                  </a:lnTo>
                  <a:lnTo>
                    <a:pt x="231" y="27"/>
                  </a:lnTo>
                  <a:lnTo>
                    <a:pt x="231" y="27"/>
                  </a:lnTo>
                  <a:lnTo>
                    <a:pt x="231" y="25"/>
                  </a:lnTo>
                  <a:lnTo>
                    <a:pt x="231" y="25"/>
                  </a:lnTo>
                  <a:lnTo>
                    <a:pt x="231" y="27"/>
                  </a:lnTo>
                  <a:lnTo>
                    <a:pt x="231" y="27"/>
                  </a:lnTo>
                  <a:lnTo>
                    <a:pt x="231" y="27"/>
                  </a:lnTo>
                  <a:lnTo>
                    <a:pt x="231" y="25"/>
                  </a:lnTo>
                  <a:lnTo>
                    <a:pt x="231" y="27"/>
                  </a:lnTo>
                  <a:lnTo>
                    <a:pt x="231" y="27"/>
                  </a:lnTo>
                  <a:lnTo>
                    <a:pt x="231" y="19"/>
                  </a:lnTo>
                  <a:lnTo>
                    <a:pt x="231" y="19"/>
                  </a:lnTo>
                  <a:lnTo>
                    <a:pt x="231" y="27"/>
                  </a:lnTo>
                  <a:lnTo>
                    <a:pt x="231" y="27"/>
                  </a:lnTo>
                  <a:lnTo>
                    <a:pt x="231" y="27"/>
                  </a:lnTo>
                  <a:lnTo>
                    <a:pt x="231" y="27"/>
                  </a:lnTo>
                  <a:lnTo>
                    <a:pt x="231" y="27"/>
                  </a:lnTo>
                  <a:lnTo>
                    <a:pt x="231" y="27"/>
                  </a:lnTo>
                  <a:lnTo>
                    <a:pt x="231" y="27"/>
                  </a:lnTo>
                  <a:lnTo>
                    <a:pt x="231" y="27"/>
                  </a:lnTo>
                  <a:lnTo>
                    <a:pt x="231" y="27"/>
                  </a:lnTo>
                  <a:lnTo>
                    <a:pt x="231" y="27"/>
                  </a:lnTo>
                  <a:lnTo>
                    <a:pt x="231" y="27"/>
                  </a:lnTo>
                  <a:lnTo>
                    <a:pt x="231" y="27"/>
                  </a:lnTo>
                  <a:lnTo>
                    <a:pt x="231" y="25"/>
                  </a:lnTo>
                  <a:lnTo>
                    <a:pt x="231" y="23"/>
                  </a:lnTo>
                  <a:lnTo>
                    <a:pt x="231" y="25"/>
                  </a:lnTo>
                  <a:lnTo>
                    <a:pt x="231" y="25"/>
                  </a:lnTo>
                  <a:lnTo>
                    <a:pt x="230" y="19"/>
                  </a:lnTo>
                  <a:lnTo>
                    <a:pt x="230" y="19"/>
                  </a:lnTo>
                  <a:lnTo>
                    <a:pt x="230" y="25"/>
                  </a:lnTo>
                  <a:lnTo>
                    <a:pt x="230" y="25"/>
                  </a:lnTo>
                  <a:lnTo>
                    <a:pt x="230" y="25"/>
                  </a:lnTo>
                  <a:lnTo>
                    <a:pt x="230" y="25"/>
                  </a:lnTo>
                  <a:lnTo>
                    <a:pt x="230" y="25"/>
                  </a:lnTo>
                  <a:lnTo>
                    <a:pt x="230" y="25"/>
                  </a:lnTo>
                  <a:lnTo>
                    <a:pt x="230" y="25"/>
                  </a:lnTo>
                  <a:lnTo>
                    <a:pt x="230" y="25"/>
                  </a:lnTo>
                  <a:lnTo>
                    <a:pt x="230" y="25"/>
                  </a:lnTo>
                  <a:lnTo>
                    <a:pt x="230" y="25"/>
                  </a:lnTo>
                  <a:lnTo>
                    <a:pt x="230" y="25"/>
                  </a:lnTo>
                  <a:lnTo>
                    <a:pt x="230" y="25"/>
                  </a:lnTo>
                  <a:lnTo>
                    <a:pt x="230" y="25"/>
                  </a:lnTo>
                  <a:lnTo>
                    <a:pt x="230" y="25"/>
                  </a:lnTo>
                  <a:lnTo>
                    <a:pt x="230" y="23"/>
                  </a:lnTo>
                  <a:lnTo>
                    <a:pt x="230" y="25"/>
                  </a:lnTo>
                  <a:lnTo>
                    <a:pt x="230" y="25"/>
                  </a:lnTo>
                  <a:lnTo>
                    <a:pt x="230" y="17"/>
                  </a:lnTo>
                  <a:lnTo>
                    <a:pt x="230" y="17"/>
                  </a:lnTo>
                  <a:lnTo>
                    <a:pt x="230" y="23"/>
                  </a:lnTo>
                  <a:lnTo>
                    <a:pt x="228" y="23"/>
                  </a:lnTo>
                  <a:lnTo>
                    <a:pt x="228" y="23"/>
                  </a:lnTo>
                  <a:lnTo>
                    <a:pt x="228" y="23"/>
                  </a:lnTo>
                  <a:lnTo>
                    <a:pt x="228" y="22"/>
                  </a:lnTo>
                  <a:lnTo>
                    <a:pt x="228" y="23"/>
                  </a:lnTo>
                  <a:lnTo>
                    <a:pt x="228" y="23"/>
                  </a:lnTo>
                  <a:lnTo>
                    <a:pt x="228" y="23"/>
                  </a:lnTo>
                  <a:lnTo>
                    <a:pt x="228" y="22"/>
                  </a:lnTo>
                  <a:lnTo>
                    <a:pt x="228" y="22"/>
                  </a:lnTo>
                  <a:lnTo>
                    <a:pt x="228" y="22"/>
                  </a:lnTo>
                  <a:lnTo>
                    <a:pt x="228" y="22"/>
                  </a:lnTo>
                  <a:lnTo>
                    <a:pt x="228" y="19"/>
                  </a:lnTo>
                  <a:lnTo>
                    <a:pt x="228" y="19"/>
                  </a:lnTo>
                  <a:lnTo>
                    <a:pt x="228" y="20"/>
                  </a:lnTo>
                  <a:lnTo>
                    <a:pt x="228" y="20"/>
                  </a:lnTo>
                  <a:lnTo>
                    <a:pt x="228" y="20"/>
                  </a:lnTo>
                  <a:lnTo>
                    <a:pt x="228" y="20"/>
                  </a:lnTo>
                  <a:lnTo>
                    <a:pt x="228" y="20"/>
                  </a:lnTo>
                  <a:lnTo>
                    <a:pt x="228" y="20"/>
                  </a:lnTo>
                  <a:lnTo>
                    <a:pt x="228" y="22"/>
                  </a:lnTo>
                  <a:lnTo>
                    <a:pt x="228" y="20"/>
                  </a:lnTo>
                  <a:lnTo>
                    <a:pt x="226" y="22"/>
                  </a:lnTo>
                  <a:lnTo>
                    <a:pt x="226" y="22"/>
                  </a:lnTo>
                  <a:lnTo>
                    <a:pt x="226" y="22"/>
                  </a:lnTo>
                  <a:lnTo>
                    <a:pt x="228" y="22"/>
                  </a:lnTo>
                  <a:lnTo>
                    <a:pt x="228" y="22"/>
                  </a:lnTo>
                  <a:lnTo>
                    <a:pt x="228" y="22"/>
                  </a:lnTo>
                  <a:lnTo>
                    <a:pt x="226" y="22"/>
                  </a:lnTo>
                  <a:lnTo>
                    <a:pt x="226" y="22"/>
                  </a:lnTo>
                  <a:lnTo>
                    <a:pt x="226" y="16"/>
                  </a:lnTo>
                  <a:lnTo>
                    <a:pt x="226" y="16"/>
                  </a:lnTo>
                  <a:lnTo>
                    <a:pt x="226" y="17"/>
                  </a:lnTo>
                  <a:lnTo>
                    <a:pt x="226" y="17"/>
                  </a:lnTo>
                  <a:lnTo>
                    <a:pt x="226" y="17"/>
                  </a:lnTo>
                  <a:lnTo>
                    <a:pt x="226" y="17"/>
                  </a:lnTo>
                  <a:lnTo>
                    <a:pt x="226" y="19"/>
                  </a:lnTo>
                  <a:lnTo>
                    <a:pt x="226" y="20"/>
                  </a:lnTo>
                  <a:lnTo>
                    <a:pt x="226" y="20"/>
                  </a:lnTo>
                  <a:lnTo>
                    <a:pt x="226" y="16"/>
                  </a:lnTo>
                  <a:lnTo>
                    <a:pt x="226" y="16"/>
                  </a:lnTo>
                  <a:lnTo>
                    <a:pt x="226" y="20"/>
                  </a:lnTo>
                  <a:lnTo>
                    <a:pt x="226" y="20"/>
                  </a:lnTo>
                  <a:lnTo>
                    <a:pt x="226" y="20"/>
                  </a:lnTo>
                  <a:lnTo>
                    <a:pt x="226" y="20"/>
                  </a:lnTo>
                  <a:lnTo>
                    <a:pt x="226" y="20"/>
                  </a:lnTo>
                  <a:lnTo>
                    <a:pt x="226" y="19"/>
                  </a:lnTo>
                  <a:lnTo>
                    <a:pt x="225" y="20"/>
                  </a:lnTo>
                  <a:lnTo>
                    <a:pt x="225" y="20"/>
                  </a:lnTo>
                  <a:lnTo>
                    <a:pt x="225" y="20"/>
                  </a:lnTo>
                  <a:lnTo>
                    <a:pt x="225" y="20"/>
                  </a:lnTo>
                  <a:lnTo>
                    <a:pt x="225" y="20"/>
                  </a:lnTo>
                  <a:lnTo>
                    <a:pt x="225" y="20"/>
                  </a:lnTo>
                  <a:lnTo>
                    <a:pt x="225" y="20"/>
                  </a:lnTo>
                  <a:lnTo>
                    <a:pt x="225" y="19"/>
                  </a:lnTo>
                  <a:lnTo>
                    <a:pt x="225" y="20"/>
                  </a:lnTo>
                  <a:lnTo>
                    <a:pt x="225" y="20"/>
                  </a:lnTo>
                  <a:lnTo>
                    <a:pt x="225" y="20"/>
                  </a:lnTo>
                  <a:lnTo>
                    <a:pt x="225" y="19"/>
                  </a:lnTo>
                  <a:lnTo>
                    <a:pt x="225" y="20"/>
                  </a:lnTo>
                  <a:lnTo>
                    <a:pt x="225" y="20"/>
                  </a:lnTo>
                  <a:lnTo>
                    <a:pt x="225" y="19"/>
                  </a:lnTo>
                  <a:lnTo>
                    <a:pt x="225" y="19"/>
                  </a:lnTo>
                  <a:lnTo>
                    <a:pt x="225" y="19"/>
                  </a:lnTo>
                  <a:lnTo>
                    <a:pt x="225" y="19"/>
                  </a:lnTo>
                  <a:lnTo>
                    <a:pt x="225" y="19"/>
                  </a:lnTo>
                  <a:lnTo>
                    <a:pt x="225" y="19"/>
                  </a:lnTo>
                  <a:lnTo>
                    <a:pt x="225" y="19"/>
                  </a:lnTo>
                  <a:lnTo>
                    <a:pt x="225" y="19"/>
                  </a:lnTo>
                  <a:lnTo>
                    <a:pt x="225" y="19"/>
                  </a:lnTo>
                  <a:lnTo>
                    <a:pt x="225" y="19"/>
                  </a:lnTo>
                  <a:lnTo>
                    <a:pt x="225" y="19"/>
                  </a:lnTo>
                  <a:lnTo>
                    <a:pt x="225" y="19"/>
                  </a:lnTo>
                  <a:lnTo>
                    <a:pt x="225" y="19"/>
                  </a:lnTo>
                  <a:lnTo>
                    <a:pt x="225" y="19"/>
                  </a:lnTo>
                  <a:lnTo>
                    <a:pt x="225" y="19"/>
                  </a:lnTo>
                  <a:lnTo>
                    <a:pt x="225" y="19"/>
                  </a:lnTo>
                  <a:lnTo>
                    <a:pt x="225" y="17"/>
                  </a:lnTo>
                  <a:lnTo>
                    <a:pt x="225" y="19"/>
                  </a:lnTo>
                  <a:lnTo>
                    <a:pt x="225" y="19"/>
                  </a:lnTo>
                  <a:lnTo>
                    <a:pt x="225" y="14"/>
                  </a:lnTo>
                  <a:lnTo>
                    <a:pt x="225" y="14"/>
                  </a:lnTo>
                  <a:lnTo>
                    <a:pt x="225" y="19"/>
                  </a:lnTo>
                  <a:lnTo>
                    <a:pt x="225" y="19"/>
                  </a:lnTo>
                  <a:lnTo>
                    <a:pt x="225" y="19"/>
                  </a:lnTo>
                  <a:lnTo>
                    <a:pt x="225" y="14"/>
                  </a:lnTo>
                  <a:lnTo>
                    <a:pt x="225" y="14"/>
                  </a:lnTo>
                  <a:lnTo>
                    <a:pt x="225" y="17"/>
                  </a:lnTo>
                  <a:lnTo>
                    <a:pt x="223" y="17"/>
                  </a:lnTo>
                  <a:lnTo>
                    <a:pt x="223" y="17"/>
                  </a:lnTo>
                  <a:lnTo>
                    <a:pt x="223" y="16"/>
                  </a:lnTo>
                  <a:lnTo>
                    <a:pt x="223" y="16"/>
                  </a:lnTo>
                  <a:lnTo>
                    <a:pt x="223" y="17"/>
                  </a:lnTo>
                  <a:lnTo>
                    <a:pt x="223" y="17"/>
                  </a:lnTo>
                  <a:lnTo>
                    <a:pt x="223" y="17"/>
                  </a:lnTo>
                  <a:lnTo>
                    <a:pt x="223" y="17"/>
                  </a:lnTo>
                  <a:lnTo>
                    <a:pt x="223" y="17"/>
                  </a:lnTo>
                  <a:lnTo>
                    <a:pt x="223" y="17"/>
                  </a:lnTo>
                  <a:lnTo>
                    <a:pt x="223" y="17"/>
                  </a:lnTo>
                  <a:lnTo>
                    <a:pt x="223" y="17"/>
                  </a:lnTo>
                  <a:lnTo>
                    <a:pt x="223" y="17"/>
                  </a:lnTo>
                  <a:lnTo>
                    <a:pt x="223" y="16"/>
                  </a:lnTo>
                  <a:lnTo>
                    <a:pt x="223" y="16"/>
                  </a:lnTo>
                  <a:lnTo>
                    <a:pt x="223" y="17"/>
                  </a:lnTo>
                  <a:lnTo>
                    <a:pt x="223" y="17"/>
                  </a:lnTo>
                  <a:lnTo>
                    <a:pt x="223" y="14"/>
                  </a:lnTo>
                  <a:lnTo>
                    <a:pt x="223" y="14"/>
                  </a:lnTo>
                  <a:lnTo>
                    <a:pt x="223" y="17"/>
                  </a:lnTo>
                  <a:lnTo>
                    <a:pt x="223" y="19"/>
                  </a:lnTo>
                  <a:lnTo>
                    <a:pt x="223" y="17"/>
                  </a:lnTo>
                  <a:lnTo>
                    <a:pt x="223" y="17"/>
                  </a:lnTo>
                  <a:lnTo>
                    <a:pt x="223" y="17"/>
                  </a:lnTo>
                  <a:lnTo>
                    <a:pt x="223" y="17"/>
                  </a:lnTo>
                  <a:lnTo>
                    <a:pt x="223" y="17"/>
                  </a:lnTo>
                  <a:lnTo>
                    <a:pt x="223" y="17"/>
                  </a:lnTo>
                  <a:lnTo>
                    <a:pt x="223" y="17"/>
                  </a:lnTo>
                  <a:lnTo>
                    <a:pt x="223" y="17"/>
                  </a:lnTo>
                  <a:lnTo>
                    <a:pt x="223" y="17"/>
                  </a:lnTo>
                  <a:lnTo>
                    <a:pt x="223" y="17"/>
                  </a:lnTo>
                  <a:lnTo>
                    <a:pt x="223" y="17"/>
                  </a:lnTo>
                  <a:lnTo>
                    <a:pt x="223" y="19"/>
                  </a:lnTo>
                  <a:lnTo>
                    <a:pt x="223" y="19"/>
                  </a:lnTo>
                  <a:lnTo>
                    <a:pt x="223" y="17"/>
                  </a:lnTo>
                  <a:lnTo>
                    <a:pt x="223" y="17"/>
                  </a:lnTo>
                  <a:lnTo>
                    <a:pt x="223" y="17"/>
                  </a:lnTo>
                  <a:lnTo>
                    <a:pt x="223" y="17"/>
                  </a:lnTo>
                  <a:lnTo>
                    <a:pt x="223" y="17"/>
                  </a:lnTo>
                  <a:lnTo>
                    <a:pt x="223" y="17"/>
                  </a:lnTo>
                  <a:lnTo>
                    <a:pt x="223" y="17"/>
                  </a:lnTo>
                  <a:lnTo>
                    <a:pt x="223" y="17"/>
                  </a:lnTo>
                  <a:lnTo>
                    <a:pt x="223" y="17"/>
                  </a:lnTo>
                  <a:lnTo>
                    <a:pt x="223" y="17"/>
                  </a:lnTo>
                  <a:lnTo>
                    <a:pt x="223" y="17"/>
                  </a:lnTo>
                  <a:lnTo>
                    <a:pt x="223" y="17"/>
                  </a:lnTo>
                  <a:lnTo>
                    <a:pt x="223" y="16"/>
                  </a:lnTo>
                  <a:lnTo>
                    <a:pt x="223" y="16"/>
                  </a:lnTo>
                  <a:lnTo>
                    <a:pt x="223" y="17"/>
                  </a:lnTo>
                  <a:lnTo>
                    <a:pt x="223" y="17"/>
                  </a:lnTo>
                  <a:lnTo>
                    <a:pt x="223" y="16"/>
                  </a:lnTo>
                  <a:lnTo>
                    <a:pt x="223" y="16"/>
                  </a:lnTo>
                  <a:lnTo>
                    <a:pt x="223" y="16"/>
                  </a:lnTo>
                  <a:lnTo>
                    <a:pt x="223" y="16"/>
                  </a:lnTo>
                  <a:lnTo>
                    <a:pt x="223" y="16"/>
                  </a:lnTo>
                  <a:lnTo>
                    <a:pt x="223" y="16"/>
                  </a:lnTo>
                  <a:lnTo>
                    <a:pt x="223" y="16"/>
                  </a:lnTo>
                  <a:lnTo>
                    <a:pt x="223" y="16"/>
                  </a:lnTo>
                  <a:lnTo>
                    <a:pt x="223" y="16"/>
                  </a:lnTo>
                  <a:lnTo>
                    <a:pt x="223" y="16"/>
                  </a:lnTo>
                  <a:lnTo>
                    <a:pt x="223" y="16"/>
                  </a:lnTo>
                  <a:lnTo>
                    <a:pt x="223" y="16"/>
                  </a:lnTo>
                  <a:lnTo>
                    <a:pt x="223" y="14"/>
                  </a:lnTo>
                  <a:lnTo>
                    <a:pt x="223" y="14"/>
                  </a:lnTo>
                  <a:lnTo>
                    <a:pt x="223" y="16"/>
                  </a:lnTo>
                  <a:lnTo>
                    <a:pt x="223" y="16"/>
                  </a:lnTo>
                  <a:lnTo>
                    <a:pt x="223" y="16"/>
                  </a:lnTo>
                  <a:lnTo>
                    <a:pt x="222" y="13"/>
                  </a:lnTo>
                  <a:lnTo>
                    <a:pt x="222" y="13"/>
                  </a:lnTo>
                  <a:lnTo>
                    <a:pt x="222" y="16"/>
                  </a:lnTo>
                  <a:lnTo>
                    <a:pt x="222" y="17"/>
                  </a:lnTo>
                  <a:lnTo>
                    <a:pt x="222" y="17"/>
                  </a:lnTo>
                  <a:lnTo>
                    <a:pt x="222" y="17"/>
                  </a:lnTo>
                  <a:lnTo>
                    <a:pt x="222" y="17"/>
                  </a:lnTo>
                  <a:lnTo>
                    <a:pt x="222" y="17"/>
                  </a:lnTo>
                  <a:lnTo>
                    <a:pt x="222" y="16"/>
                  </a:lnTo>
                  <a:lnTo>
                    <a:pt x="222" y="17"/>
                  </a:lnTo>
                  <a:lnTo>
                    <a:pt x="222" y="17"/>
                  </a:lnTo>
                  <a:lnTo>
                    <a:pt x="222" y="16"/>
                  </a:lnTo>
                  <a:lnTo>
                    <a:pt x="222" y="16"/>
                  </a:lnTo>
                  <a:lnTo>
                    <a:pt x="222" y="17"/>
                  </a:lnTo>
                  <a:lnTo>
                    <a:pt x="222" y="17"/>
                  </a:lnTo>
                  <a:lnTo>
                    <a:pt x="222" y="17"/>
                  </a:lnTo>
                  <a:lnTo>
                    <a:pt x="222" y="16"/>
                  </a:lnTo>
                  <a:lnTo>
                    <a:pt x="222" y="16"/>
                  </a:lnTo>
                  <a:lnTo>
                    <a:pt x="222" y="16"/>
                  </a:lnTo>
                  <a:lnTo>
                    <a:pt x="222" y="16"/>
                  </a:lnTo>
                  <a:lnTo>
                    <a:pt x="222" y="16"/>
                  </a:lnTo>
                  <a:lnTo>
                    <a:pt x="222" y="16"/>
                  </a:lnTo>
                  <a:lnTo>
                    <a:pt x="222" y="16"/>
                  </a:lnTo>
                  <a:lnTo>
                    <a:pt x="222" y="16"/>
                  </a:lnTo>
                  <a:lnTo>
                    <a:pt x="222" y="16"/>
                  </a:lnTo>
                  <a:lnTo>
                    <a:pt x="222" y="16"/>
                  </a:lnTo>
                  <a:lnTo>
                    <a:pt x="222" y="16"/>
                  </a:lnTo>
                  <a:lnTo>
                    <a:pt x="222" y="16"/>
                  </a:lnTo>
                  <a:lnTo>
                    <a:pt x="222" y="16"/>
                  </a:lnTo>
                  <a:lnTo>
                    <a:pt x="222" y="16"/>
                  </a:lnTo>
                  <a:lnTo>
                    <a:pt x="222" y="16"/>
                  </a:lnTo>
                  <a:lnTo>
                    <a:pt x="222" y="16"/>
                  </a:lnTo>
                  <a:lnTo>
                    <a:pt x="222" y="16"/>
                  </a:lnTo>
                  <a:lnTo>
                    <a:pt x="222" y="16"/>
                  </a:lnTo>
                  <a:lnTo>
                    <a:pt x="222" y="16"/>
                  </a:lnTo>
                  <a:lnTo>
                    <a:pt x="222" y="16"/>
                  </a:lnTo>
                  <a:lnTo>
                    <a:pt x="222" y="16"/>
                  </a:lnTo>
                  <a:lnTo>
                    <a:pt x="222" y="16"/>
                  </a:lnTo>
                  <a:lnTo>
                    <a:pt x="222" y="16"/>
                  </a:lnTo>
                  <a:lnTo>
                    <a:pt x="222" y="14"/>
                  </a:lnTo>
                  <a:lnTo>
                    <a:pt x="222" y="14"/>
                  </a:lnTo>
                  <a:lnTo>
                    <a:pt x="222" y="14"/>
                  </a:lnTo>
                  <a:lnTo>
                    <a:pt x="222" y="14"/>
                  </a:lnTo>
                  <a:lnTo>
                    <a:pt x="222" y="14"/>
                  </a:lnTo>
                  <a:lnTo>
                    <a:pt x="222" y="14"/>
                  </a:lnTo>
                  <a:lnTo>
                    <a:pt x="222" y="14"/>
                  </a:lnTo>
                  <a:lnTo>
                    <a:pt x="222" y="14"/>
                  </a:lnTo>
                  <a:lnTo>
                    <a:pt x="222" y="14"/>
                  </a:lnTo>
                  <a:lnTo>
                    <a:pt x="222" y="14"/>
                  </a:lnTo>
                  <a:lnTo>
                    <a:pt x="222" y="14"/>
                  </a:lnTo>
                  <a:lnTo>
                    <a:pt x="222" y="14"/>
                  </a:lnTo>
                  <a:lnTo>
                    <a:pt x="220" y="16"/>
                  </a:lnTo>
                  <a:lnTo>
                    <a:pt x="220" y="16"/>
                  </a:lnTo>
                  <a:lnTo>
                    <a:pt x="220" y="16"/>
                  </a:lnTo>
                  <a:lnTo>
                    <a:pt x="220" y="16"/>
                  </a:lnTo>
                  <a:lnTo>
                    <a:pt x="220" y="14"/>
                  </a:lnTo>
                  <a:lnTo>
                    <a:pt x="220" y="14"/>
                  </a:lnTo>
                  <a:lnTo>
                    <a:pt x="220" y="16"/>
                  </a:lnTo>
                  <a:lnTo>
                    <a:pt x="220" y="16"/>
                  </a:lnTo>
                  <a:lnTo>
                    <a:pt x="220" y="14"/>
                  </a:lnTo>
                  <a:lnTo>
                    <a:pt x="220" y="14"/>
                  </a:lnTo>
                  <a:lnTo>
                    <a:pt x="220" y="14"/>
                  </a:lnTo>
                  <a:lnTo>
                    <a:pt x="220" y="14"/>
                  </a:lnTo>
                  <a:lnTo>
                    <a:pt x="220" y="14"/>
                  </a:lnTo>
                  <a:lnTo>
                    <a:pt x="220" y="14"/>
                  </a:lnTo>
                  <a:lnTo>
                    <a:pt x="220" y="14"/>
                  </a:lnTo>
                  <a:lnTo>
                    <a:pt x="220" y="14"/>
                  </a:lnTo>
                  <a:lnTo>
                    <a:pt x="220" y="14"/>
                  </a:lnTo>
                  <a:lnTo>
                    <a:pt x="220" y="14"/>
                  </a:lnTo>
                  <a:lnTo>
                    <a:pt x="220" y="14"/>
                  </a:lnTo>
                  <a:lnTo>
                    <a:pt x="220" y="14"/>
                  </a:lnTo>
                  <a:lnTo>
                    <a:pt x="220" y="14"/>
                  </a:lnTo>
                  <a:lnTo>
                    <a:pt x="220" y="14"/>
                  </a:lnTo>
                  <a:lnTo>
                    <a:pt x="220" y="14"/>
                  </a:lnTo>
                  <a:lnTo>
                    <a:pt x="220" y="14"/>
                  </a:lnTo>
                  <a:lnTo>
                    <a:pt x="220" y="13"/>
                  </a:lnTo>
                  <a:lnTo>
                    <a:pt x="220" y="13"/>
                  </a:lnTo>
                  <a:lnTo>
                    <a:pt x="220" y="14"/>
                  </a:lnTo>
                  <a:lnTo>
                    <a:pt x="220" y="14"/>
                  </a:lnTo>
                  <a:lnTo>
                    <a:pt x="220" y="14"/>
                  </a:lnTo>
                  <a:lnTo>
                    <a:pt x="220" y="14"/>
                  </a:lnTo>
                  <a:lnTo>
                    <a:pt x="220" y="16"/>
                  </a:lnTo>
                  <a:lnTo>
                    <a:pt x="220" y="16"/>
                  </a:lnTo>
                  <a:lnTo>
                    <a:pt x="220" y="16"/>
                  </a:lnTo>
                  <a:lnTo>
                    <a:pt x="220" y="14"/>
                  </a:lnTo>
                  <a:lnTo>
                    <a:pt x="220" y="14"/>
                  </a:lnTo>
                  <a:lnTo>
                    <a:pt x="220" y="16"/>
                  </a:lnTo>
                  <a:lnTo>
                    <a:pt x="220" y="16"/>
                  </a:lnTo>
                  <a:lnTo>
                    <a:pt x="220" y="14"/>
                  </a:lnTo>
                  <a:lnTo>
                    <a:pt x="220" y="16"/>
                  </a:lnTo>
                  <a:lnTo>
                    <a:pt x="220" y="16"/>
                  </a:lnTo>
                  <a:lnTo>
                    <a:pt x="220" y="14"/>
                  </a:lnTo>
                  <a:lnTo>
                    <a:pt x="220" y="14"/>
                  </a:lnTo>
                  <a:lnTo>
                    <a:pt x="220" y="14"/>
                  </a:lnTo>
                  <a:lnTo>
                    <a:pt x="220" y="14"/>
                  </a:lnTo>
                  <a:lnTo>
                    <a:pt x="220" y="14"/>
                  </a:lnTo>
                  <a:lnTo>
                    <a:pt x="220" y="14"/>
                  </a:lnTo>
                  <a:lnTo>
                    <a:pt x="220" y="14"/>
                  </a:lnTo>
                  <a:lnTo>
                    <a:pt x="220" y="14"/>
                  </a:lnTo>
                  <a:lnTo>
                    <a:pt x="220" y="14"/>
                  </a:lnTo>
                  <a:lnTo>
                    <a:pt x="220" y="14"/>
                  </a:lnTo>
                  <a:lnTo>
                    <a:pt x="220" y="14"/>
                  </a:lnTo>
                  <a:lnTo>
                    <a:pt x="220" y="14"/>
                  </a:lnTo>
                  <a:lnTo>
                    <a:pt x="220" y="16"/>
                  </a:lnTo>
                  <a:lnTo>
                    <a:pt x="219" y="14"/>
                  </a:lnTo>
                  <a:lnTo>
                    <a:pt x="219" y="14"/>
                  </a:lnTo>
                  <a:lnTo>
                    <a:pt x="219" y="14"/>
                  </a:lnTo>
                  <a:lnTo>
                    <a:pt x="219" y="14"/>
                  </a:lnTo>
                  <a:lnTo>
                    <a:pt x="219" y="14"/>
                  </a:lnTo>
                  <a:lnTo>
                    <a:pt x="219" y="14"/>
                  </a:lnTo>
                  <a:lnTo>
                    <a:pt x="219" y="8"/>
                  </a:lnTo>
                  <a:lnTo>
                    <a:pt x="219" y="8"/>
                  </a:lnTo>
                  <a:lnTo>
                    <a:pt x="219" y="16"/>
                  </a:lnTo>
                  <a:lnTo>
                    <a:pt x="219" y="16"/>
                  </a:lnTo>
                  <a:lnTo>
                    <a:pt x="219" y="16"/>
                  </a:lnTo>
                  <a:lnTo>
                    <a:pt x="219" y="8"/>
                  </a:lnTo>
                  <a:lnTo>
                    <a:pt x="219" y="8"/>
                  </a:lnTo>
                  <a:lnTo>
                    <a:pt x="219" y="11"/>
                  </a:lnTo>
                  <a:lnTo>
                    <a:pt x="219" y="11"/>
                  </a:lnTo>
                  <a:lnTo>
                    <a:pt x="219" y="10"/>
                  </a:lnTo>
                  <a:lnTo>
                    <a:pt x="219" y="10"/>
                  </a:lnTo>
                  <a:lnTo>
                    <a:pt x="219" y="14"/>
                  </a:lnTo>
                  <a:lnTo>
                    <a:pt x="217" y="16"/>
                  </a:lnTo>
                  <a:lnTo>
                    <a:pt x="217" y="16"/>
                  </a:lnTo>
                  <a:lnTo>
                    <a:pt x="217" y="13"/>
                  </a:lnTo>
                  <a:lnTo>
                    <a:pt x="217" y="14"/>
                  </a:lnTo>
                  <a:lnTo>
                    <a:pt x="217" y="14"/>
                  </a:lnTo>
                  <a:lnTo>
                    <a:pt x="217" y="14"/>
                  </a:lnTo>
                  <a:lnTo>
                    <a:pt x="217" y="14"/>
                  </a:lnTo>
                  <a:lnTo>
                    <a:pt x="217" y="14"/>
                  </a:lnTo>
                  <a:lnTo>
                    <a:pt x="217" y="14"/>
                  </a:lnTo>
                  <a:lnTo>
                    <a:pt x="217" y="13"/>
                  </a:lnTo>
                  <a:lnTo>
                    <a:pt x="217" y="13"/>
                  </a:lnTo>
                  <a:lnTo>
                    <a:pt x="217" y="13"/>
                  </a:lnTo>
                  <a:lnTo>
                    <a:pt x="217" y="13"/>
                  </a:lnTo>
                  <a:lnTo>
                    <a:pt x="217" y="13"/>
                  </a:lnTo>
                  <a:lnTo>
                    <a:pt x="217" y="13"/>
                  </a:lnTo>
                  <a:lnTo>
                    <a:pt x="217" y="14"/>
                  </a:lnTo>
                  <a:lnTo>
                    <a:pt x="217" y="13"/>
                  </a:lnTo>
                  <a:lnTo>
                    <a:pt x="217" y="14"/>
                  </a:lnTo>
                  <a:lnTo>
                    <a:pt x="217" y="14"/>
                  </a:lnTo>
                  <a:lnTo>
                    <a:pt x="217" y="14"/>
                  </a:lnTo>
                  <a:lnTo>
                    <a:pt x="217" y="14"/>
                  </a:lnTo>
                  <a:lnTo>
                    <a:pt x="217" y="8"/>
                  </a:lnTo>
                  <a:lnTo>
                    <a:pt x="217" y="8"/>
                  </a:lnTo>
                  <a:lnTo>
                    <a:pt x="217" y="10"/>
                  </a:lnTo>
                  <a:lnTo>
                    <a:pt x="217" y="10"/>
                  </a:lnTo>
                  <a:lnTo>
                    <a:pt x="217" y="10"/>
                  </a:lnTo>
                  <a:lnTo>
                    <a:pt x="217" y="10"/>
                  </a:lnTo>
                  <a:lnTo>
                    <a:pt x="217" y="13"/>
                  </a:lnTo>
                  <a:lnTo>
                    <a:pt x="217" y="14"/>
                  </a:lnTo>
                  <a:lnTo>
                    <a:pt x="217" y="14"/>
                  </a:lnTo>
                  <a:lnTo>
                    <a:pt x="217" y="14"/>
                  </a:lnTo>
                  <a:lnTo>
                    <a:pt x="217" y="13"/>
                  </a:lnTo>
                  <a:lnTo>
                    <a:pt x="217" y="13"/>
                  </a:lnTo>
                  <a:lnTo>
                    <a:pt x="217" y="13"/>
                  </a:lnTo>
                  <a:lnTo>
                    <a:pt x="217" y="13"/>
                  </a:lnTo>
                  <a:lnTo>
                    <a:pt x="217" y="13"/>
                  </a:lnTo>
                  <a:lnTo>
                    <a:pt x="217" y="11"/>
                  </a:lnTo>
                  <a:lnTo>
                    <a:pt x="217" y="13"/>
                  </a:lnTo>
                  <a:lnTo>
                    <a:pt x="217" y="11"/>
                  </a:lnTo>
                  <a:lnTo>
                    <a:pt x="217" y="13"/>
                  </a:lnTo>
                  <a:lnTo>
                    <a:pt x="217" y="13"/>
                  </a:lnTo>
                  <a:lnTo>
                    <a:pt x="217" y="13"/>
                  </a:lnTo>
                  <a:lnTo>
                    <a:pt x="217" y="13"/>
                  </a:lnTo>
                  <a:lnTo>
                    <a:pt x="217" y="11"/>
                  </a:lnTo>
                  <a:lnTo>
                    <a:pt x="216" y="13"/>
                  </a:lnTo>
                  <a:lnTo>
                    <a:pt x="216" y="13"/>
                  </a:lnTo>
                  <a:lnTo>
                    <a:pt x="216" y="8"/>
                  </a:lnTo>
                  <a:lnTo>
                    <a:pt x="216" y="8"/>
                  </a:lnTo>
                  <a:lnTo>
                    <a:pt x="216" y="11"/>
                  </a:lnTo>
                  <a:lnTo>
                    <a:pt x="216" y="11"/>
                  </a:lnTo>
                  <a:lnTo>
                    <a:pt x="216" y="8"/>
                  </a:lnTo>
                  <a:lnTo>
                    <a:pt x="216" y="8"/>
                  </a:lnTo>
                  <a:lnTo>
                    <a:pt x="216" y="11"/>
                  </a:lnTo>
                  <a:lnTo>
                    <a:pt x="216" y="11"/>
                  </a:lnTo>
                  <a:lnTo>
                    <a:pt x="216" y="10"/>
                  </a:lnTo>
                  <a:lnTo>
                    <a:pt x="216" y="10"/>
                  </a:lnTo>
                  <a:lnTo>
                    <a:pt x="216" y="10"/>
                  </a:lnTo>
                  <a:lnTo>
                    <a:pt x="216" y="10"/>
                  </a:lnTo>
                  <a:lnTo>
                    <a:pt x="216" y="10"/>
                  </a:lnTo>
                  <a:lnTo>
                    <a:pt x="216" y="10"/>
                  </a:lnTo>
                  <a:lnTo>
                    <a:pt x="216" y="10"/>
                  </a:lnTo>
                  <a:lnTo>
                    <a:pt x="216" y="10"/>
                  </a:lnTo>
                  <a:lnTo>
                    <a:pt x="216" y="11"/>
                  </a:lnTo>
                  <a:lnTo>
                    <a:pt x="216" y="13"/>
                  </a:lnTo>
                  <a:lnTo>
                    <a:pt x="216" y="13"/>
                  </a:lnTo>
                  <a:lnTo>
                    <a:pt x="216" y="10"/>
                  </a:lnTo>
                  <a:lnTo>
                    <a:pt x="216" y="11"/>
                  </a:lnTo>
                  <a:lnTo>
                    <a:pt x="216" y="11"/>
                  </a:lnTo>
                  <a:lnTo>
                    <a:pt x="216" y="13"/>
                  </a:lnTo>
                  <a:lnTo>
                    <a:pt x="216" y="13"/>
                  </a:lnTo>
                  <a:lnTo>
                    <a:pt x="216" y="13"/>
                  </a:lnTo>
                  <a:lnTo>
                    <a:pt x="216" y="11"/>
                  </a:lnTo>
                  <a:lnTo>
                    <a:pt x="216" y="11"/>
                  </a:lnTo>
                  <a:lnTo>
                    <a:pt x="216" y="11"/>
                  </a:lnTo>
                  <a:lnTo>
                    <a:pt x="216" y="11"/>
                  </a:lnTo>
                  <a:lnTo>
                    <a:pt x="216" y="11"/>
                  </a:lnTo>
                  <a:lnTo>
                    <a:pt x="216" y="11"/>
                  </a:lnTo>
                  <a:lnTo>
                    <a:pt x="216" y="11"/>
                  </a:lnTo>
                  <a:lnTo>
                    <a:pt x="216" y="11"/>
                  </a:lnTo>
                  <a:lnTo>
                    <a:pt x="216" y="11"/>
                  </a:lnTo>
                  <a:lnTo>
                    <a:pt x="216" y="10"/>
                  </a:lnTo>
                  <a:lnTo>
                    <a:pt x="216" y="11"/>
                  </a:lnTo>
                  <a:lnTo>
                    <a:pt x="216" y="11"/>
                  </a:lnTo>
                  <a:lnTo>
                    <a:pt x="216" y="11"/>
                  </a:lnTo>
                  <a:lnTo>
                    <a:pt x="216" y="11"/>
                  </a:lnTo>
                  <a:lnTo>
                    <a:pt x="216" y="10"/>
                  </a:lnTo>
                  <a:lnTo>
                    <a:pt x="216" y="10"/>
                  </a:lnTo>
                  <a:lnTo>
                    <a:pt x="216" y="10"/>
                  </a:lnTo>
                  <a:lnTo>
                    <a:pt x="216" y="10"/>
                  </a:lnTo>
                  <a:lnTo>
                    <a:pt x="216" y="8"/>
                  </a:lnTo>
                  <a:lnTo>
                    <a:pt x="216" y="8"/>
                  </a:lnTo>
                  <a:lnTo>
                    <a:pt x="216" y="10"/>
                  </a:lnTo>
                  <a:lnTo>
                    <a:pt x="216" y="10"/>
                  </a:lnTo>
                  <a:lnTo>
                    <a:pt x="214" y="8"/>
                  </a:lnTo>
                  <a:lnTo>
                    <a:pt x="214" y="8"/>
                  </a:lnTo>
                  <a:lnTo>
                    <a:pt x="214" y="10"/>
                  </a:lnTo>
                  <a:lnTo>
                    <a:pt x="214" y="10"/>
                  </a:lnTo>
                  <a:lnTo>
                    <a:pt x="214" y="10"/>
                  </a:lnTo>
                  <a:lnTo>
                    <a:pt x="214" y="10"/>
                  </a:lnTo>
                  <a:lnTo>
                    <a:pt x="214" y="10"/>
                  </a:lnTo>
                  <a:lnTo>
                    <a:pt x="214" y="10"/>
                  </a:lnTo>
                  <a:lnTo>
                    <a:pt x="214" y="10"/>
                  </a:lnTo>
                  <a:lnTo>
                    <a:pt x="214" y="10"/>
                  </a:lnTo>
                  <a:lnTo>
                    <a:pt x="214" y="10"/>
                  </a:lnTo>
                  <a:lnTo>
                    <a:pt x="214" y="13"/>
                  </a:lnTo>
                  <a:lnTo>
                    <a:pt x="214" y="13"/>
                  </a:lnTo>
                  <a:lnTo>
                    <a:pt x="214" y="13"/>
                  </a:lnTo>
                  <a:lnTo>
                    <a:pt x="214" y="13"/>
                  </a:lnTo>
                  <a:lnTo>
                    <a:pt x="214" y="13"/>
                  </a:lnTo>
                  <a:lnTo>
                    <a:pt x="214" y="13"/>
                  </a:lnTo>
                  <a:lnTo>
                    <a:pt x="214" y="8"/>
                  </a:lnTo>
                  <a:lnTo>
                    <a:pt x="214" y="8"/>
                  </a:lnTo>
                  <a:lnTo>
                    <a:pt x="214" y="13"/>
                  </a:lnTo>
                  <a:lnTo>
                    <a:pt x="214" y="13"/>
                  </a:lnTo>
                  <a:lnTo>
                    <a:pt x="214" y="10"/>
                  </a:lnTo>
                  <a:lnTo>
                    <a:pt x="214" y="10"/>
                  </a:lnTo>
                  <a:lnTo>
                    <a:pt x="214" y="11"/>
                  </a:lnTo>
                  <a:lnTo>
                    <a:pt x="214" y="11"/>
                  </a:lnTo>
                  <a:lnTo>
                    <a:pt x="214" y="8"/>
                  </a:lnTo>
                  <a:lnTo>
                    <a:pt x="214" y="8"/>
                  </a:lnTo>
                  <a:lnTo>
                    <a:pt x="214" y="10"/>
                  </a:lnTo>
                  <a:lnTo>
                    <a:pt x="214" y="11"/>
                  </a:lnTo>
                  <a:lnTo>
                    <a:pt x="214" y="11"/>
                  </a:lnTo>
                  <a:lnTo>
                    <a:pt x="214" y="11"/>
                  </a:lnTo>
                  <a:lnTo>
                    <a:pt x="214" y="10"/>
                  </a:lnTo>
                  <a:lnTo>
                    <a:pt x="214" y="10"/>
                  </a:lnTo>
                  <a:lnTo>
                    <a:pt x="214" y="10"/>
                  </a:lnTo>
                  <a:lnTo>
                    <a:pt x="213" y="8"/>
                  </a:lnTo>
                  <a:lnTo>
                    <a:pt x="213" y="8"/>
                  </a:lnTo>
                  <a:lnTo>
                    <a:pt x="213" y="11"/>
                  </a:lnTo>
                  <a:lnTo>
                    <a:pt x="213" y="11"/>
                  </a:lnTo>
                  <a:lnTo>
                    <a:pt x="213" y="8"/>
                  </a:lnTo>
                  <a:lnTo>
                    <a:pt x="213" y="8"/>
                  </a:lnTo>
                  <a:lnTo>
                    <a:pt x="213" y="10"/>
                  </a:lnTo>
                  <a:lnTo>
                    <a:pt x="213" y="10"/>
                  </a:lnTo>
                  <a:lnTo>
                    <a:pt x="213" y="8"/>
                  </a:lnTo>
                  <a:lnTo>
                    <a:pt x="213" y="8"/>
                  </a:lnTo>
                  <a:lnTo>
                    <a:pt x="213" y="8"/>
                  </a:lnTo>
                  <a:lnTo>
                    <a:pt x="213" y="8"/>
                  </a:lnTo>
                  <a:lnTo>
                    <a:pt x="213" y="10"/>
                  </a:lnTo>
                  <a:lnTo>
                    <a:pt x="213" y="10"/>
                  </a:lnTo>
                  <a:lnTo>
                    <a:pt x="213" y="8"/>
                  </a:lnTo>
                  <a:lnTo>
                    <a:pt x="213" y="8"/>
                  </a:lnTo>
                  <a:lnTo>
                    <a:pt x="213" y="10"/>
                  </a:lnTo>
                  <a:lnTo>
                    <a:pt x="213" y="10"/>
                  </a:lnTo>
                  <a:lnTo>
                    <a:pt x="213" y="8"/>
                  </a:lnTo>
                  <a:lnTo>
                    <a:pt x="213" y="8"/>
                  </a:lnTo>
                  <a:lnTo>
                    <a:pt x="213" y="8"/>
                  </a:lnTo>
                  <a:lnTo>
                    <a:pt x="213" y="8"/>
                  </a:lnTo>
                  <a:lnTo>
                    <a:pt x="213" y="8"/>
                  </a:lnTo>
                  <a:lnTo>
                    <a:pt x="213" y="10"/>
                  </a:lnTo>
                  <a:lnTo>
                    <a:pt x="213" y="8"/>
                  </a:lnTo>
                  <a:lnTo>
                    <a:pt x="213" y="8"/>
                  </a:lnTo>
                  <a:lnTo>
                    <a:pt x="213" y="10"/>
                  </a:lnTo>
                  <a:lnTo>
                    <a:pt x="213" y="10"/>
                  </a:lnTo>
                  <a:lnTo>
                    <a:pt x="213" y="10"/>
                  </a:lnTo>
                  <a:lnTo>
                    <a:pt x="213" y="10"/>
                  </a:lnTo>
                  <a:lnTo>
                    <a:pt x="213" y="8"/>
                  </a:lnTo>
                  <a:lnTo>
                    <a:pt x="213" y="10"/>
                  </a:lnTo>
                  <a:lnTo>
                    <a:pt x="213" y="8"/>
                  </a:lnTo>
                  <a:lnTo>
                    <a:pt x="213" y="8"/>
                  </a:lnTo>
                  <a:lnTo>
                    <a:pt x="213" y="8"/>
                  </a:lnTo>
                  <a:lnTo>
                    <a:pt x="213" y="10"/>
                  </a:lnTo>
                  <a:lnTo>
                    <a:pt x="213" y="10"/>
                  </a:lnTo>
                  <a:lnTo>
                    <a:pt x="211" y="8"/>
                  </a:lnTo>
                  <a:lnTo>
                    <a:pt x="211" y="8"/>
                  </a:lnTo>
                  <a:lnTo>
                    <a:pt x="211" y="10"/>
                  </a:lnTo>
                  <a:lnTo>
                    <a:pt x="211" y="10"/>
                  </a:lnTo>
                  <a:lnTo>
                    <a:pt x="211" y="8"/>
                  </a:lnTo>
                  <a:lnTo>
                    <a:pt x="211" y="8"/>
                  </a:lnTo>
                  <a:lnTo>
                    <a:pt x="211" y="10"/>
                  </a:lnTo>
                  <a:lnTo>
                    <a:pt x="211" y="10"/>
                  </a:lnTo>
                  <a:lnTo>
                    <a:pt x="211" y="8"/>
                  </a:lnTo>
                  <a:lnTo>
                    <a:pt x="211" y="8"/>
                  </a:lnTo>
                  <a:lnTo>
                    <a:pt x="211" y="10"/>
                  </a:lnTo>
                  <a:lnTo>
                    <a:pt x="211" y="10"/>
                  </a:lnTo>
                  <a:lnTo>
                    <a:pt x="211" y="8"/>
                  </a:lnTo>
                  <a:lnTo>
                    <a:pt x="211" y="8"/>
                  </a:lnTo>
                  <a:lnTo>
                    <a:pt x="211" y="8"/>
                  </a:lnTo>
                  <a:lnTo>
                    <a:pt x="211" y="8"/>
                  </a:lnTo>
                  <a:lnTo>
                    <a:pt x="211" y="8"/>
                  </a:lnTo>
                  <a:lnTo>
                    <a:pt x="211" y="8"/>
                  </a:lnTo>
                  <a:lnTo>
                    <a:pt x="211" y="10"/>
                  </a:lnTo>
                  <a:lnTo>
                    <a:pt x="211" y="10"/>
                  </a:lnTo>
                  <a:lnTo>
                    <a:pt x="211" y="5"/>
                  </a:lnTo>
                  <a:lnTo>
                    <a:pt x="211" y="5"/>
                  </a:lnTo>
                  <a:lnTo>
                    <a:pt x="211" y="8"/>
                  </a:lnTo>
                  <a:lnTo>
                    <a:pt x="211" y="8"/>
                  </a:lnTo>
                  <a:lnTo>
                    <a:pt x="211" y="8"/>
                  </a:lnTo>
                  <a:lnTo>
                    <a:pt x="211" y="8"/>
                  </a:lnTo>
                  <a:lnTo>
                    <a:pt x="211" y="8"/>
                  </a:lnTo>
                  <a:lnTo>
                    <a:pt x="211" y="8"/>
                  </a:lnTo>
                  <a:lnTo>
                    <a:pt x="211" y="8"/>
                  </a:lnTo>
                  <a:lnTo>
                    <a:pt x="211" y="8"/>
                  </a:lnTo>
                  <a:lnTo>
                    <a:pt x="210" y="5"/>
                  </a:lnTo>
                  <a:lnTo>
                    <a:pt x="210" y="5"/>
                  </a:lnTo>
                  <a:lnTo>
                    <a:pt x="210" y="8"/>
                  </a:lnTo>
                  <a:lnTo>
                    <a:pt x="210" y="8"/>
                  </a:lnTo>
                  <a:lnTo>
                    <a:pt x="210" y="5"/>
                  </a:lnTo>
                  <a:lnTo>
                    <a:pt x="210" y="5"/>
                  </a:lnTo>
                  <a:lnTo>
                    <a:pt x="210" y="8"/>
                  </a:lnTo>
                  <a:lnTo>
                    <a:pt x="210" y="8"/>
                  </a:lnTo>
                  <a:lnTo>
                    <a:pt x="210" y="8"/>
                  </a:lnTo>
                  <a:lnTo>
                    <a:pt x="210" y="8"/>
                  </a:lnTo>
                  <a:lnTo>
                    <a:pt x="210" y="8"/>
                  </a:lnTo>
                  <a:lnTo>
                    <a:pt x="210" y="8"/>
                  </a:lnTo>
                  <a:lnTo>
                    <a:pt x="210" y="5"/>
                  </a:lnTo>
                  <a:lnTo>
                    <a:pt x="210" y="5"/>
                  </a:lnTo>
                  <a:lnTo>
                    <a:pt x="210" y="8"/>
                  </a:lnTo>
                  <a:lnTo>
                    <a:pt x="210" y="8"/>
                  </a:lnTo>
                  <a:lnTo>
                    <a:pt x="210" y="8"/>
                  </a:lnTo>
                  <a:lnTo>
                    <a:pt x="210" y="8"/>
                  </a:lnTo>
                  <a:lnTo>
                    <a:pt x="210" y="8"/>
                  </a:lnTo>
                  <a:lnTo>
                    <a:pt x="210" y="10"/>
                  </a:lnTo>
                  <a:lnTo>
                    <a:pt x="210" y="10"/>
                  </a:lnTo>
                  <a:lnTo>
                    <a:pt x="210" y="10"/>
                  </a:lnTo>
                  <a:lnTo>
                    <a:pt x="210" y="10"/>
                  </a:lnTo>
                  <a:lnTo>
                    <a:pt x="210" y="6"/>
                  </a:lnTo>
                  <a:lnTo>
                    <a:pt x="210" y="6"/>
                  </a:lnTo>
                  <a:lnTo>
                    <a:pt x="210" y="8"/>
                  </a:lnTo>
                  <a:lnTo>
                    <a:pt x="210" y="8"/>
                  </a:lnTo>
                  <a:lnTo>
                    <a:pt x="208" y="3"/>
                  </a:lnTo>
                  <a:lnTo>
                    <a:pt x="208" y="3"/>
                  </a:lnTo>
                  <a:lnTo>
                    <a:pt x="208" y="10"/>
                  </a:lnTo>
                  <a:lnTo>
                    <a:pt x="208" y="10"/>
                  </a:lnTo>
                  <a:lnTo>
                    <a:pt x="208" y="6"/>
                  </a:lnTo>
                  <a:lnTo>
                    <a:pt x="208" y="6"/>
                  </a:lnTo>
                  <a:lnTo>
                    <a:pt x="208" y="6"/>
                  </a:lnTo>
                  <a:lnTo>
                    <a:pt x="208" y="6"/>
                  </a:lnTo>
                  <a:lnTo>
                    <a:pt x="208" y="3"/>
                  </a:lnTo>
                  <a:lnTo>
                    <a:pt x="208" y="3"/>
                  </a:lnTo>
                  <a:lnTo>
                    <a:pt x="208" y="8"/>
                  </a:lnTo>
                  <a:lnTo>
                    <a:pt x="208" y="8"/>
                  </a:lnTo>
                  <a:lnTo>
                    <a:pt x="208" y="10"/>
                  </a:lnTo>
                  <a:lnTo>
                    <a:pt x="208" y="10"/>
                  </a:lnTo>
                  <a:lnTo>
                    <a:pt x="208" y="10"/>
                  </a:lnTo>
                  <a:lnTo>
                    <a:pt x="208" y="10"/>
                  </a:lnTo>
                  <a:lnTo>
                    <a:pt x="208" y="10"/>
                  </a:lnTo>
                  <a:lnTo>
                    <a:pt x="208" y="10"/>
                  </a:lnTo>
                  <a:lnTo>
                    <a:pt x="208" y="8"/>
                  </a:lnTo>
                  <a:lnTo>
                    <a:pt x="208" y="8"/>
                  </a:lnTo>
                  <a:lnTo>
                    <a:pt x="208" y="10"/>
                  </a:lnTo>
                  <a:lnTo>
                    <a:pt x="208" y="10"/>
                  </a:lnTo>
                  <a:lnTo>
                    <a:pt x="208" y="8"/>
                  </a:lnTo>
                  <a:lnTo>
                    <a:pt x="208" y="8"/>
                  </a:lnTo>
                  <a:lnTo>
                    <a:pt x="208" y="5"/>
                  </a:lnTo>
                  <a:lnTo>
                    <a:pt x="208" y="5"/>
                  </a:lnTo>
                  <a:lnTo>
                    <a:pt x="208" y="8"/>
                  </a:lnTo>
                  <a:lnTo>
                    <a:pt x="208" y="8"/>
                  </a:lnTo>
                  <a:lnTo>
                    <a:pt x="208" y="6"/>
                  </a:lnTo>
                  <a:lnTo>
                    <a:pt x="208" y="6"/>
                  </a:lnTo>
                  <a:lnTo>
                    <a:pt x="208" y="8"/>
                  </a:lnTo>
                  <a:lnTo>
                    <a:pt x="208" y="8"/>
                  </a:lnTo>
                  <a:lnTo>
                    <a:pt x="208" y="8"/>
                  </a:lnTo>
                  <a:lnTo>
                    <a:pt x="208" y="8"/>
                  </a:lnTo>
                  <a:lnTo>
                    <a:pt x="208" y="8"/>
                  </a:lnTo>
                  <a:lnTo>
                    <a:pt x="208" y="8"/>
                  </a:lnTo>
                  <a:lnTo>
                    <a:pt x="208" y="5"/>
                  </a:lnTo>
                  <a:lnTo>
                    <a:pt x="208" y="5"/>
                  </a:lnTo>
                  <a:lnTo>
                    <a:pt x="208" y="8"/>
                  </a:lnTo>
                  <a:lnTo>
                    <a:pt x="208" y="8"/>
                  </a:lnTo>
                  <a:lnTo>
                    <a:pt x="208" y="5"/>
                  </a:lnTo>
                  <a:lnTo>
                    <a:pt x="208" y="5"/>
                  </a:lnTo>
                  <a:lnTo>
                    <a:pt x="208" y="8"/>
                  </a:lnTo>
                  <a:lnTo>
                    <a:pt x="206" y="8"/>
                  </a:lnTo>
                  <a:lnTo>
                    <a:pt x="206" y="8"/>
                  </a:lnTo>
                  <a:lnTo>
                    <a:pt x="206" y="8"/>
                  </a:lnTo>
                  <a:lnTo>
                    <a:pt x="208" y="8"/>
                  </a:lnTo>
                  <a:lnTo>
                    <a:pt x="208" y="8"/>
                  </a:lnTo>
                  <a:lnTo>
                    <a:pt x="208" y="8"/>
                  </a:lnTo>
                  <a:lnTo>
                    <a:pt x="208" y="8"/>
                  </a:lnTo>
                  <a:lnTo>
                    <a:pt x="206" y="10"/>
                  </a:lnTo>
                  <a:lnTo>
                    <a:pt x="206" y="8"/>
                  </a:lnTo>
                  <a:lnTo>
                    <a:pt x="206" y="8"/>
                  </a:lnTo>
                  <a:lnTo>
                    <a:pt x="206" y="3"/>
                  </a:lnTo>
                  <a:lnTo>
                    <a:pt x="206" y="3"/>
                  </a:lnTo>
                  <a:lnTo>
                    <a:pt x="206" y="5"/>
                  </a:lnTo>
                  <a:lnTo>
                    <a:pt x="206" y="5"/>
                  </a:lnTo>
                  <a:lnTo>
                    <a:pt x="206" y="3"/>
                  </a:lnTo>
                  <a:lnTo>
                    <a:pt x="206" y="3"/>
                  </a:lnTo>
                  <a:lnTo>
                    <a:pt x="206" y="8"/>
                  </a:lnTo>
                  <a:lnTo>
                    <a:pt x="206" y="8"/>
                  </a:lnTo>
                  <a:lnTo>
                    <a:pt x="206" y="6"/>
                  </a:lnTo>
                  <a:lnTo>
                    <a:pt x="206" y="6"/>
                  </a:lnTo>
                  <a:lnTo>
                    <a:pt x="206" y="6"/>
                  </a:lnTo>
                  <a:lnTo>
                    <a:pt x="206" y="6"/>
                  </a:lnTo>
                  <a:lnTo>
                    <a:pt x="206" y="3"/>
                  </a:lnTo>
                  <a:lnTo>
                    <a:pt x="206" y="3"/>
                  </a:lnTo>
                  <a:lnTo>
                    <a:pt x="206" y="6"/>
                  </a:lnTo>
                  <a:lnTo>
                    <a:pt x="206" y="6"/>
                  </a:lnTo>
                  <a:lnTo>
                    <a:pt x="206" y="6"/>
                  </a:lnTo>
                  <a:lnTo>
                    <a:pt x="206" y="6"/>
                  </a:lnTo>
                  <a:lnTo>
                    <a:pt x="206" y="8"/>
                  </a:lnTo>
                  <a:lnTo>
                    <a:pt x="206" y="8"/>
                  </a:lnTo>
                  <a:lnTo>
                    <a:pt x="206" y="6"/>
                  </a:lnTo>
                  <a:lnTo>
                    <a:pt x="206" y="6"/>
                  </a:lnTo>
                  <a:lnTo>
                    <a:pt x="206" y="8"/>
                  </a:lnTo>
                  <a:lnTo>
                    <a:pt x="206" y="8"/>
                  </a:lnTo>
                  <a:lnTo>
                    <a:pt x="206" y="8"/>
                  </a:lnTo>
                  <a:lnTo>
                    <a:pt x="206" y="8"/>
                  </a:lnTo>
                  <a:lnTo>
                    <a:pt x="206" y="10"/>
                  </a:lnTo>
                  <a:lnTo>
                    <a:pt x="206" y="10"/>
                  </a:lnTo>
                  <a:lnTo>
                    <a:pt x="206" y="10"/>
                  </a:lnTo>
                  <a:lnTo>
                    <a:pt x="206" y="6"/>
                  </a:lnTo>
                  <a:lnTo>
                    <a:pt x="206" y="10"/>
                  </a:lnTo>
                  <a:lnTo>
                    <a:pt x="206" y="6"/>
                  </a:lnTo>
                  <a:lnTo>
                    <a:pt x="206" y="6"/>
                  </a:lnTo>
                  <a:lnTo>
                    <a:pt x="206" y="8"/>
                  </a:lnTo>
                  <a:lnTo>
                    <a:pt x="206" y="8"/>
                  </a:lnTo>
                  <a:lnTo>
                    <a:pt x="205" y="6"/>
                  </a:lnTo>
                  <a:lnTo>
                    <a:pt x="205" y="6"/>
                  </a:lnTo>
                  <a:lnTo>
                    <a:pt x="205" y="6"/>
                  </a:lnTo>
                  <a:lnTo>
                    <a:pt x="205" y="6"/>
                  </a:lnTo>
                  <a:lnTo>
                    <a:pt x="205" y="6"/>
                  </a:lnTo>
                  <a:lnTo>
                    <a:pt x="205" y="6"/>
                  </a:lnTo>
                  <a:lnTo>
                    <a:pt x="205" y="2"/>
                  </a:lnTo>
                  <a:lnTo>
                    <a:pt x="205" y="2"/>
                  </a:lnTo>
                  <a:lnTo>
                    <a:pt x="205" y="8"/>
                  </a:lnTo>
                  <a:lnTo>
                    <a:pt x="205" y="8"/>
                  </a:lnTo>
                  <a:lnTo>
                    <a:pt x="205" y="5"/>
                  </a:lnTo>
                  <a:lnTo>
                    <a:pt x="205" y="5"/>
                  </a:lnTo>
                  <a:lnTo>
                    <a:pt x="205" y="5"/>
                  </a:lnTo>
                  <a:lnTo>
                    <a:pt x="205" y="5"/>
                  </a:lnTo>
                  <a:lnTo>
                    <a:pt x="205" y="5"/>
                  </a:lnTo>
                  <a:lnTo>
                    <a:pt x="205" y="5"/>
                  </a:lnTo>
                  <a:lnTo>
                    <a:pt x="205" y="5"/>
                  </a:lnTo>
                  <a:lnTo>
                    <a:pt x="205" y="8"/>
                  </a:lnTo>
                  <a:lnTo>
                    <a:pt x="205" y="8"/>
                  </a:lnTo>
                  <a:lnTo>
                    <a:pt x="205" y="2"/>
                  </a:lnTo>
                  <a:lnTo>
                    <a:pt x="205" y="2"/>
                  </a:lnTo>
                  <a:lnTo>
                    <a:pt x="205" y="8"/>
                  </a:lnTo>
                  <a:lnTo>
                    <a:pt x="205" y="8"/>
                  </a:lnTo>
                  <a:lnTo>
                    <a:pt x="205" y="5"/>
                  </a:lnTo>
                  <a:lnTo>
                    <a:pt x="205" y="5"/>
                  </a:lnTo>
                  <a:lnTo>
                    <a:pt x="205" y="8"/>
                  </a:lnTo>
                  <a:lnTo>
                    <a:pt x="205" y="8"/>
                  </a:lnTo>
                  <a:lnTo>
                    <a:pt x="205" y="5"/>
                  </a:lnTo>
                  <a:lnTo>
                    <a:pt x="205" y="5"/>
                  </a:lnTo>
                  <a:lnTo>
                    <a:pt x="205" y="8"/>
                  </a:lnTo>
                  <a:lnTo>
                    <a:pt x="205" y="8"/>
                  </a:lnTo>
                  <a:lnTo>
                    <a:pt x="203" y="6"/>
                  </a:lnTo>
                  <a:lnTo>
                    <a:pt x="203" y="6"/>
                  </a:lnTo>
                  <a:lnTo>
                    <a:pt x="203" y="8"/>
                  </a:lnTo>
                  <a:lnTo>
                    <a:pt x="203" y="8"/>
                  </a:lnTo>
                  <a:lnTo>
                    <a:pt x="203" y="6"/>
                  </a:lnTo>
                  <a:lnTo>
                    <a:pt x="203" y="6"/>
                  </a:lnTo>
                  <a:lnTo>
                    <a:pt x="203" y="8"/>
                  </a:lnTo>
                  <a:lnTo>
                    <a:pt x="203" y="8"/>
                  </a:lnTo>
                  <a:lnTo>
                    <a:pt x="203" y="6"/>
                  </a:lnTo>
                  <a:lnTo>
                    <a:pt x="203" y="6"/>
                  </a:lnTo>
                  <a:lnTo>
                    <a:pt x="203" y="6"/>
                  </a:lnTo>
                  <a:lnTo>
                    <a:pt x="203" y="6"/>
                  </a:lnTo>
                  <a:lnTo>
                    <a:pt x="203" y="6"/>
                  </a:lnTo>
                  <a:lnTo>
                    <a:pt x="203" y="6"/>
                  </a:lnTo>
                  <a:lnTo>
                    <a:pt x="203" y="6"/>
                  </a:lnTo>
                  <a:lnTo>
                    <a:pt x="203" y="6"/>
                  </a:lnTo>
                  <a:lnTo>
                    <a:pt x="203" y="0"/>
                  </a:lnTo>
                  <a:lnTo>
                    <a:pt x="203" y="0"/>
                  </a:lnTo>
                  <a:lnTo>
                    <a:pt x="203" y="6"/>
                  </a:lnTo>
                  <a:lnTo>
                    <a:pt x="203" y="6"/>
                  </a:lnTo>
                  <a:lnTo>
                    <a:pt x="203" y="3"/>
                  </a:lnTo>
                  <a:lnTo>
                    <a:pt x="203" y="3"/>
                  </a:lnTo>
                  <a:lnTo>
                    <a:pt x="203" y="8"/>
                  </a:lnTo>
                  <a:lnTo>
                    <a:pt x="203" y="8"/>
                  </a:lnTo>
                  <a:lnTo>
                    <a:pt x="203" y="8"/>
                  </a:lnTo>
                  <a:lnTo>
                    <a:pt x="203" y="8"/>
                  </a:lnTo>
                  <a:lnTo>
                    <a:pt x="203" y="8"/>
                  </a:lnTo>
                  <a:lnTo>
                    <a:pt x="203" y="8"/>
                  </a:lnTo>
                  <a:lnTo>
                    <a:pt x="203" y="8"/>
                  </a:lnTo>
                  <a:lnTo>
                    <a:pt x="203" y="8"/>
                  </a:lnTo>
                  <a:lnTo>
                    <a:pt x="203" y="8"/>
                  </a:lnTo>
                  <a:lnTo>
                    <a:pt x="203" y="8"/>
                  </a:lnTo>
                  <a:lnTo>
                    <a:pt x="202" y="2"/>
                  </a:lnTo>
                  <a:lnTo>
                    <a:pt x="202" y="2"/>
                  </a:lnTo>
                  <a:lnTo>
                    <a:pt x="202" y="3"/>
                  </a:lnTo>
                  <a:lnTo>
                    <a:pt x="202" y="3"/>
                  </a:lnTo>
                  <a:lnTo>
                    <a:pt x="202" y="2"/>
                  </a:lnTo>
                  <a:lnTo>
                    <a:pt x="202" y="2"/>
                  </a:lnTo>
                  <a:lnTo>
                    <a:pt x="202" y="6"/>
                  </a:lnTo>
                  <a:lnTo>
                    <a:pt x="202" y="6"/>
                  </a:lnTo>
                  <a:lnTo>
                    <a:pt x="202" y="5"/>
                  </a:lnTo>
                  <a:lnTo>
                    <a:pt x="202" y="5"/>
                  </a:lnTo>
                  <a:lnTo>
                    <a:pt x="202" y="6"/>
                  </a:lnTo>
                  <a:lnTo>
                    <a:pt x="202" y="6"/>
                  </a:lnTo>
                  <a:lnTo>
                    <a:pt x="202" y="5"/>
                  </a:lnTo>
                  <a:lnTo>
                    <a:pt x="202" y="5"/>
                  </a:lnTo>
                  <a:lnTo>
                    <a:pt x="202" y="6"/>
                  </a:lnTo>
                  <a:lnTo>
                    <a:pt x="202" y="6"/>
                  </a:lnTo>
                  <a:lnTo>
                    <a:pt x="202" y="5"/>
                  </a:lnTo>
                  <a:lnTo>
                    <a:pt x="202" y="5"/>
                  </a:lnTo>
                  <a:lnTo>
                    <a:pt x="202" y="6"/>
                  </a:lnTo>
                  <a:lnTo>
                    <a:pt x="202" y="6"/>
                  </a:lnTo>
                  <a:lnTo>
                    <a:pt x="202" y="3"/>
                  </a:lnTo>
                  <a:lnTo>
                    <a:pt x="202" y="3"/>
                  </a:lnTo>
                  <a:lnTo>
                    <a:pt x="202" y="6"/>
                  </a:lnTo>
                  <a:lnTo>
                    <a:pt x="202" y="6"/>
                  </a:lnTo>
                  <a:lnTo>
                    <a:pt x="202" y="6"/>
                  </a:lnTo>
                  <a:lnTo>
                    <a:pt x="202" y="6"/>
                  </a:lnTo>
                  <a:lnTo>
                    <a:pt x="202" y="8"/>
                  </a:lnTo>
                  <a:lnTo>
                    <a:pt x="202" y="8"/>
                  </a:lnTo>
                  <a:lnTo>
                    <a:pt x="202" y="8"/>
                  </a:lnTo>
                  <a:lnTo>
                    <a:pt x="202" y="8"/>
                  </a:lnTo>
                  <a:lnTo>
                    <a:pt x="202" y="8"/>
                  </a:lnTo>
                  <a:lnTo>
                    <a:pt x="202" y="8"/>
                  </a:lnTo>
                  <a:lnTo>
                    <a:pt x="202" y="6"/>
                  </a:lnTo>
                  <a:lnTo>
                    <a:pt x="202" y="6"/>
                  </a:lnTo>
                  <a:lnTo>
                    <a:pt x="202" y="10"/>
                  </a:lnTo>
                  <a:lnTo>
                    <a:pt x="202" y="10"/>
                  </a:lnTo>
                  <a:lnTo>
                    <a:pt x="202" y="6"/>
                  </a:lnTo>
                  <a:lnTo>
                    <a:pt x="202" y="6"/>
                  </a:lnTo>
                  <a:lnTo>
                    <a:pt x="202" y="6"/>
                  </a:lnTo>
                  <a:lnTo>
                    <a:pt x="202" y="6"/>
                  </a:lnTo>
                  <a:lnTo>
                    <a:pt x="202" y="6"/>
                  </a:lnTo>
                  <a:lnTo>
                    <a:pt x="202" y="6"/>
                  </a:lnTo>
                  <a:lnTo>
                    <a:pt x="202" y="0"/>
                  </a:lnTo>
                  <a:lnTo>
                    <a:pt x="202" y="0"/>
                  </a:lnTo>
                  <a:lnTo>
                    <a:pt x="202" y="6"/>
                  </a:lnTo>
                  <a:lnTo>
                    <a:pt x="202" y="6"/>
                  </a:lnTo>
                  <a:lnTo>
                    <a:pt x="202" y="3"/>
                  </a:lnTo>
                  <a:lnTo>
                    <a:pt x="202" y="3"/>
                  </a:lnTo>
                  <a:lnTo>
                    <a:pt x="202" y="6"/>
                  </a:lnTo>
                  <a:lnTo>
                    <a:pt x="202" y="6"/>
                  </a:lnTo>
                  <a:lnTo>
                    <a:pt x="200" y="2"/>
                  </a:lnTo>
                  <a:lnTo>
                    <a:pt x="200" y="2"/>
                  </a:lnTo>
                  <a:lnTo>
                    <a:pt x="200" y="5"/>
                  </a:lnTo>
                  <a:lnTo>
                    <a:pt x="200" y="5"/>
                  </a:lnTo>
                  <a:lnTo>
                    <a:pt x="200" y="5"/>
                  </a:lnTo>
                  <a:lnTo>
                    <a:pt x="200" y="5"/>
                  </a:lnTo>
                  <a:lnTo>
                    <a:pt x="200" y="6"/>
                  </a:lnTo>
                  <a:lnTo>
                    <a:pt x="200" y="6"/>
                  </a:lnTo>
                  <a:lnTo>
                    <a:pt x="200" y="5"/>
                  </a:lnTo>
                  <a:lnTo>
                    <a:pt x="200" y="5"/>
                  </a:lnTo>
                  <a:lnTo>
                    <a:pt x="200" y="8"/>
                  </a:lnTo>
                  <a:lnTo>
                    <a:pt x="200" y="8"/>
                  </a:lnTo>
                  <a:lnTo>
                    <a:pt x="200" y="8"/>
                  </a:lnTo>
                  <a:lnTo>
                    <a:pt x="200" y="8"/>
                  </a:lnTo>
                  <a:lnTo>
                    <a:pt x="200" y="6"/>
                  </a:lnTo>
                  <a:lnTo>
                    <a:pt x="200" y="6"/>
                  </a:lnTo>
                  <a:lnTo>
                    <a:pt x="200" y="8"/>
                  </a:lnTo>
                  <a:lnTo>
                    <a:pt x="200" y="8"/>
                  </a:lnTo>
                  <a:lnTo>
                    <a:pt x="200" y="2"/>
                  </a:lnTo>
                  <a:lnTo>
                    <a:pt x="200" y="2"/>
                  </a:lnTo>
                  <a:lnTo>
                    <a:pt x="200" y="6"/>
                  </a:lnTo>
                  <a:lnTo>
                    <a:pt x="200" y="6"/>
                  </a:lnTo>
                  <a:lnTo>
                    <a:pt x="200" y="5"/>
                  </a:lnTo>
                  <a:lnTo>
                    <a:pt x="200" y="5"/>
                  </a:lnTo>
                  <a:lnTo>
                    <a:pt x="200" y="6"/>
                  </a:lnTo>
                  <a:lnTo>
                    <a:pt x="200" y="6"/>
                  </a:lnTo>
                  <a:lnTo>
                    <a:pt x="200" y="5"/>
                  </a:lnTo>
                  <a:lnTo>
                    <a:pt x="200" y="5"/>
                  </a:lnTo>
                  <a:lnTo>
                    <a:pt x="200" y="6"/>
                  </a:lnTo>
                  <a:lnTo>
                    <a:pt x="200" y="6"/>
                  </a:lnTo>
                  <a:lnTo>
                    <a:pt x="200" y="5"/>
                  </a:lnTo>
                  <a:lnTo>
                    <a:pt x="200" y="5"/>
                  </a:lnTo>
                  <a:lnTo>
                    <a:pt x="200" y="6"/>
                  </a:lnTo>
                  <a:lnTo>
                    <a:pt x="200" y="6"/>
                  </a:lnTo>
                  <a:lnTo>
                    <a:pt x="200" y="5"/>
                  </a:lnTo>
                  <a:lnTo>
                    <a:pt x="200" y="5"/>
                  </a:lnTo>
                  <a:lnTo>
                    <a:pt x="200" y="5"/>
                  </a:lnTo>
                  <a:lnTo>
                    <a:pt x="200" y="5"/>
                  </a:lnTo>
                  <a:lnTo>
                    <a:pt x="200" y="3"/>
                  </a:lnTo>
                  <a:lnTo>
                    <a:pt x="200" y="3"/>
                  </a:lnTo>
                  <a:lnTo>
                    <a:pt x="200" y="6"/>
                  </a:lnTo>
                  <a:lnTo>
                    <a:pt x="200" y="6"/>
                  </a:lnTo>
                  <a:lnTo>
                    <a:pt x="200" y="5"/>
                  </a:lnTo>
                  <a:lnTo>
                    <a:pt x="200" y="5"/>
                  </a:lnTo>
                  <a:lnTo>
                    <a:pt x="200" y="6"/>
                  </a:lnTo>
                  <a:lnTo>
                    <a:pt x="200" y="6"/>
                  </a:lnTo>
                  <a:lnTo>
                    <a:pt x="200" y="6"/>
                  </a:lnTo>
                  <a:lnTo>
                    <a:pt x="200" y="6"/>
                  </a:lnTo>
                  <a:lnTo>
                    <a:pt x="200" y="6"/>
                  </a:lnTo>
                  <a:lnTo>
                    <a:pt x="200" y="6"/>
                  </a:lnTo>
                  <a:lnTo>
                    <a:pt x="200" y="6"/>
                  </a:lnTo>
                  <a:lnTo>
                    <a:pt x="200" y="8"/>
                  </a:lnTo>
                  <a:lnTo>
                    <a:pt x="200" y="8"/>
                  </a:lnTo>
                  <a:lnTo>
                    <a:pt x="200" y="8"/>
                  </a:lnTo>
                  <a:lnTo>
                    <a:pt x="200" y="8"/>
                  </a:lnTo>
                  <a:lnTo>
                    <a:pt x="200" y="8"/>
                  </a:lnTo>
                  <a:lnTo>
                    <a:pt x="200" y="8"/>
                  </a:lnTo>
                  <a:lnTo>
                    <a:pt x="200" y="8"/>
                  </a:lnTo>
                  <a:lnTo>
                    <a:pt x="200" y="10"/>
                  </a:lnTo>
                  <a:lnTo>
                    <a:pt x="200" y="8"/>
                  </a:lnTo>
                  <a:lnTo>
                    <a:pt x="200" y="8"/>
                  </a:lnTo>
                  <a:lnTo>
                    <a:pt x="200" y="8"/>
                  </a:lnTo>
                  <a:lnTo>
                    <a:pt x="200" y="8"/>
                  </a:lnTo>
                  <a:lnTo>
                    <a:pt x="200" y="8"/>
                  </a:lnTo>
                  <a:lnTo>
                    <a:pt x="200" y="8"/>
                  </a:lnTo>
                  <a:lnTo>
                    <a:pt x="200" y="10"/>
                  </a:lnTo>
                  <a:lnTo>
                    <a:pt x="200" y="10"/>
                  </a:lnTo>
                  <a:lnTo>
                    <a:pt x="200" y="6"/>
                  </a:lnTo>
                  <a:lnTo>
                    <a:pt x="200" y="6"/>
                  </a:lnTo>
                  <a:lnTo>
                    <a:pt x="200" y="8"/>
                  </a:lnTo>
                  <a:lnTo>
                    <a:pt x="200" y="8"/>
                  </a:lnTo>
                  <a:lnTo>
                    <a:pt x="199" y="8"/>
                  </a:lnTo>
                  <a:lnTo>
                    <a:pt x="200" y="8"/>
                  </a:lnTo>
                  <a:lnTo>
                    <a:pt x="199" y="8"/>
                  </a:lnTo>
                  <a:lnTo>
                    <a:pt x="199" y="8"/>
                  </a:lnTo>
                  <a:lnTo>
                    <a:pt x="199" y="3"/>
                  </a:lnTo>
                  <a:lnTo>
                    <a:pt x="199" y="3"/>
                  </a:lnTo>
                  <a:lnTo>
                    <a:pt x="199" y="6"/>
                  </a:lnTo>
                  <a:lnTo>
                    <a:pt x="199" y="6"/>
                  </a:lnTo>
                  <a:lnTo>
                    <a:pt x="199" y="2"/>
                  </a:lnTo>
                  <a:lnTo>
                    <a:pt x="199" y="2"/>
                  </a:lnTo>
                  <a:lnTo>
                    <a:pt x="199" y="3"/>
                  </a:lnTo>
                  <a:lnTo>
                    <a:pt x="199" y="3"/>
                  </a:lnTo>
                  <a:lnTo>
                    <a:pt x="199" y="2"/>
                  </a:lnTo>
                  <a:lnTo>
                    <a:pt x="199" y="2"/>
                  </a:lnTo>
                  <a:lnTo>
                    <a:pt x="199" y="6"/>
                  </a:lnTo>
                  <a:lnTo>
                    <a:pt x="199" y="6"/>
                  </a:lnTo>
                  <a:lnTo>
                    <a:pt x="199" y="5"/>
                  </a:lnTo>
                  <a:lnTo>
                    <a:pt x="199" y="5"/>
                  </a:lnTo>
                  <a:lnTo>
                    <a:pt x="199" y="5"/>
                  </a:lnTo>
                  <a:lnTo>
                    <a:pt x="199" y="5"/>
                  </a:lnTo>
                  <a:lnTo>
                    <a:pt x="199" y="5"/>
                  </a:lnTo>
                  <a:lnTo>
                    <a:pt x="199" y="5"/>
                  </a:lnTo>
                  <a:lnTo>
                    <a:pt x="199" y="5"/>
                  </a:lnTo>
                  <a:lnTo>
                    <a:pt x="199" y="8"/>
                  </a:lnTo>
                  <a:lnTo>
                    <a:pt x="199" y="8"/>
                  </a:lnTo>
                  <a:lnTo>
                    <a:pt x="199" y="2"/>
                  </a:lnTo>
                  <a:lnTo>
                    <a:pt x="199" y="2"/>
                  </a:lnTo>
                  <a:lnTo>
                    <a:pt x="199" y="6"/>
                  </a:lnTo>
                  <a:lnTo>
                    <a:pt x="199" y="6"/>
                  </a:lnTo>
                  <a:lnTo>
                    <a:pt x="199" y="5"/>
                  </a:lnTo>
                  <a:lnTo>
                    <a:pt x="199" y="5"/>
                  </a:lnTo>
                  <a:lnTo>
                    <a:pt x="199" y="6"/>
                  </a:lnTo>
                  <a:lnTo>
                    <a:pt x="199" y="6"/>
                  </a:lnTo>
                  <a:lnTo>
                    <a:pt x="199" y="5"/>
                  </a:lnTo>
                  <a:lnTo>
                    <a:pt x="199" y="5"/>
                  </a:lnTo>
                  <a:lnTo>
                    <a:pt x="199" y="5"/>
                  </a:lnTo>
                  <a:lnTo>
                    <a:pt x="199" y="5"/>
                  </a:lnTo>
                  <a:lnTo>
                    <a:pt x="199" y="5"/>
                  </a:lnTo>
                  <a:lnTo>
                    <a:pt x="199" y="8"/>
                  </a:lnTo>
                  <a:lnTo>
                    <a:pt x="199" y="8"/>
                  </a:lnTo>
                  <a:lnTo>
                    <a:pt x="197" y="8"/>
                  </a:lnTo>
                  <a:lnTo>
                    <a:pt x="197" y="8"/>
                  </a:lnTo>
                  <a:lnTo>
                    <a:pt x="197" y="8"/>
                  </a:lnTo>
                  <a:lnTo>
                    <a:pt x="197" y="8"/>
                  </a:lnTo>
                  <a:lnTo>
                    <a:pt x="197" y="8"/>
                  </a:lnTo>
                  <a:lnTo>
                    <a:pt x="197" y="8"/>
                  </a:lnTo>
                  <a:lnTo>
                    <a:pt x="197" y="5"/>
                  </a:lnTo>
                  <a:lnTo>
                    <a:pt x="197" y="5"/>
                  </a:lnTo>
                  <a:lnTo>
                    <a:pt x="197" y="8"/>
                  </a:lnTo>
                  <a:lnTo>
                    <a:pt x="197" y="8"/>
                  </a:lnTo>
                  <a:lnTo>
                    <a:pt x="197" y="6"/>
                  </a:lnTo>
                  <a:lnTo>
                    <a:pt x="197" y="6"/>
                  </a:lnTo>
                  <a:lnTo>
                    <a:pt x="197" y="8"/>
                  </a:lnTo>
                  <a:lnTo>
                    <a:pt x="197" y="8"/>
                  </a:lnTo>
                  <a:lnTo>
                    <a:pt x="197" y="8"/>
                  </a:lnTo>
                  <a:lnTo>
                    <a:pt x="197" y="8"/>
                  </a:lnTo>
                  <a:lnTo>
                    <a:pt x="197" y="8"/>
                  </a:lnTo>
                  <a:lnTo>
                    <a:pt x="197" y="8"/>
                  </a:lnTo>
                  <a:lnTo>
                    <a:pt x="197" y="8"/>
                  </a:lnTo>
                  <a:lnTo>
                    <a:pt x="197" y="8"/>
                  </a:lnTo>
                  <a:lnTo>
                    <a:pt x="197" y="6"/>
                  </a:lnTo>
                  <a:lnTo>
                    <a:pt x="197" y="6"/>
                  </a:lnTo>
                  <a:lnTo>
                    <a:pt x="197" y="8"/>
                  </a:lnTo>
                  <a:lnTo>
                    <a:pt x="197" y="8"/>
                  </a:lnTo>
                  <a:lnTo>
                    <a:pt x="197" y="0"/>
                  </a:lnTo>
                  <a:lnTo>
                    <a:pt x="197" y="0"/>
                  </a:lnTo>
                  <a:lnTo>
                    <a:pt x="197" y="5"/>
                  </a:lnTo>
                  <a:lnTo>
                    <a:pt x="197" y="5"/>
                  </a:lnTo>
                  <a:lnTo>
                    <a:pt x="197" y="3"/>
                  </a:lnTo>
                  <a:lnTo>
                    <a:pt x="197" y="3"/>
                  </a:lnTo>
                  <a:lnTo>
                    <a:pt x="197" y="5"/>
                  </a:lnTo>
                  <a:lnTo>
                    <a:pt x="197" y="5"/>
                  </a:lnTo>
                  <a:lnTo>
                    <a:pt x="197" y="3"/>
                  </a:lnTo>
                  <a:lnTo>
                    <a:pt x="197" y="3"/>
                  </a:lnTo>
                  <a:lnTo>
                    <a:pt x="197" y="6"/>
                  </a:lnTo>
                  <a:lnTo>
                    <a:pt x="197" y="6"/>
                  </a:lnTo>
                  <a:lnTo>
                    <a:pt x="197" y="5"/>
                  </a:lnTo>
                  <a:lnTo>
                    <a:pt x="197" y="5"/>
                  </a:lnTo>
                  <a:lnTo>
                    <a:pt x="197" y="8"/>
                  </a:lnTo>
                  <a:lnTo>
                    <a:pt x="197" y="8"/>
                  </a:lnTo>
                  <a:lnTo>
                    <a:pt x="197" y="8"/>
                  </a:lnTo>
                  <a:lnTo>
                    <a:pt x="196" y="5"/>
                  </a:lnTo>
                  <a:lnTo>
                    <a:pt x="196" y="5"/>
                  </a:lnTo>
                  <a:lnTo>
                    <a:pt x="196" y="8"/>
                  </a:lnTo>
                  <a:lnTo>
                    <a:pt x="196" y="8"/>
                  </a:lnTo>
                  <a:lnTo>
                    <a:pt x="196" y="2"/>
                  </a:lnTo>
                  <a:lnTo>
                    <a:pt x="196" y="2"/>
                  </a:lnTo>
                  <a:lnTo>
                    <a:pt x="196" y="8"/>
                  </a:lnTo>
                  <a:lnTo>
                    <a:pt x="196" y="8"/>
                  </a:lnTo>
                  <a:lnTo>
                    <a:pt x="196" y="5"/>
                  </a:lnTo>
                  <a:lnTo>
                    <a:pt x="196" y="5"/>
                  </a:lnTo>
                  <a:lnTo>
                    <a:pt x="196" y="5"/>
                  </a:lnTo>
                  <a:lnTo>
                    <a:pt x="196" y="5"/>
                  </a:lnTo>
                  <a:lnTo>
                    <a:pt x="196" y="5"/>
                  </a:lnTo>
                  <a:lnTo>
                    <a:pt x="196" y="8"/>
                  </a:lnTo>
                  <a:lnTo>
                    <a:pt x="196" y="8"/>
                  </a:lnTo>
                  <a:lnTo>
                    <a:pt x="196" y="5"/>
                  </a:lnTo>
                  <a:lnTo>
                    <a:pt x="196" y="5"/>
                  </a:lnTo>
                  <a:lnTo>
                    <a:pt x="196" y="6"/>
                  </a:lnTo>
                  <a:lnTo>
                    <a:pt x="196" y="6"/>
                  </a:lnTo>
                  <a:lnTo>
                    <a:pt x="196" y="6"/>
                  </a:lnTo>
                  <a:lnTo>
                    <a:pt x="196" y="6"/>
                  </a:lnTo>
                  <a:lnTo>
                    <a:pt x="196" y="6"/>
                  </a:lnTo>
                  <a:lnTo>
                    <a:pt x="196" y="6"/>
                  </a:lnTo>
                  <a:lnTo>
                    <a:pt x="196" y="6"/>
                  </a:lnTo>
                  <a:lnTo>
                    <a:pt x="196" y="6"/>
                  </a:lnTo>
                  <a:lnTo>
                    <a:pt x="196" y="6"/>
                  </a:lnTo>
                  <a:lnTo>
                    <a:pt x="196" y="8"/>
                  </a:lnTo>
                  <a:lnTo>
                    <a:pt x="196" y="8"/>
                  </a:lnTo>
                  <a:lnTo>
                    <a:pt x="196" y="6"/>
                  </a:lnTo>
                  <a:lnTo>
                    <a:pt x="196" y="6"/>
                  </a:lnTo>
                  <a:lnTo>
                    <a:pt x="196" y="10"/>
                  </a:lnTo>
                  <a:lnTo>
                    <a:pt x="196" y="10"/>
                  </a:lnTo>
                  <a:lnTo>
                    <a:pt x="196" y="8"/>
                  </a:lnTo>
                  <a:lnTo>
                    <a:pt x="196" y="8"/>
                  </a:lnTo>
                  <a:lnTo>
                    <a:pt x="196" y="8"/>
                  </a:lnTo>
                  <a:lnTo>
                    <a:pt x="196" y="8"/>
                  </a:lnTo>
                  <a:lnTo>
                    <a:pt x="196" y="5"/>
                  </a:lnTo>
                  <a:lnTo>
                    <a:pt x="196" y="5"/>
                  </a:lnTo>
                  <a:lnTo>
                    <a:pt x="196" y="6"/>
                  </a:lnTo>
                  <a:lnTo>
                    <a:pt x="196" y="6"/>
                  </a:lnTo>
                  <a:lnTo>
                    <a:pt x="194" y="0"/>
                  </a:lnTo>
                  <a:lnTo>
                    <a:pt x="194" y="0"/>
                  </a:lnTo>
                  <a:lnTo>
                    <a:pt x="194" y="6"/>
                  </a:lnTo>
                  <a:lnTo>
                    <a:pt x="194" y="6"/>
                  </a:lnTo>
                  <a:lnTo>
                    <a:pt x="194" y="3"/>
                  </a:lnTo>
                  <a:lnTo>
                    <a:pt x="194" y="3"/>
                  </a:lnTo>
                  <a:lnTo>
                    <a:pt x="194" y="8"/>
                  </a:lnTo>
                  <a:lnTo>
                    <a:pt x="194" y="8"/>
                  </a:lnTo>
                  <a:lnTo>
                    <a:pt x="194" y="3"/>
                  </a:lnTo>
                  <a:lnTo>
                    <a:pt x="194" y="3"/>
                  </a:lnTo>
                  <a:lnTo>
                    <a:pt x="194" y="5"/>
                  </a:lnTo>
                  <a:lnTo>
                    <a:pt x="194" y="5"/>
                  </a:lnTo>
                  <a:lnTo>
                    <a:pt x="194" y="5"/>
                  </a:lnTo>
                  <a:lnTo>
                    <a:pt x="194" y="5"/>
                  </a:lnTo>
                  <a:lnTo>
                    <a:pt x="194" y="5"/>
                  </a:lnTo>
                  <a:lnTo>
                    <a:pt x="194" y="5"/>
                  </a:lnTo>
                  <a:lnTo>
                    <a:pt x="194" y="5"/>
                  </a:lnTo>
                  <a:lnTo>
                    <a:pt x="194" y="5"/>
                  </a:lnTo>
                  <a:lnTo>
                    <a:pt x="194" y="5"/>
                  </a:lnTo>
                  <a:lnTo>
                    <a:pt x="194" y="6"/>
                  </a:lnTo>
                  <a:lnTo>
                    <a:pt x="194" y="6"/>
                  </a:lnTo>
                  <a:lnTo>
                    <a:pt x="194" y="5"/>
                  </a:lnTo>
                  <a:lnTo>
                    <a:pt x="194" y="5"/>
                  </a:lnTo>
                  <a:lnTo>
                    <a:pt x="194" y="8"/>
                  </a:lnTo>
                  <a:lnTo>
                    <a:pt x="194" y="8"/>
                  </a:lnTo>
                  <a:lnTo>
                    <a:pt x="194" y="8"/>
                  </a:lnTo>
                  <a:lnTo>
                    <a:pt x="194" y="8"/>
                  </a:lnTo>
                  <a:lnTo>
                    <a:pt x="194" y="8"/>
                  </a:lnTo>
                  <a:lnTo>
                    <a:pt x="194" y="8"/>
                  </a:lnTo>
                  <a:lnTo>
                    <a:pt x="194" y="8"/>
                  </a:lnTo>
                  <a:lnTo>
                    <a:pt x="194" y="8"/>
                  </a:lnTo>
                  <a:lnTo>
                    <a:pt x="194" y="8"/>
                  </a:lnTo>
                  <a:lnTo>
                    <a:pt x="194" y="8"/>
                  </a:lnTo>
                  <a:lnTo>
                    <a:pt x="194" y="8"/>
                  </a:lnTo>
                  <a:lnTo>
                    <a:pt x="194" y="8"/>
                  </a:lnTo>
                  <a:lnTo>
                    <a:pt x="194" y="8"/>
                  </a:lnTo>
                  <a:lnTo>
                    <a:pt x="194" y="8"/>
                  </a:lnTo>
                  <a:lnTo>
                    <a:pt x="194" y="8"/>
                  </a:lnTo>
                  <a:lnTo>
                    <a:pt x="194" y="10"/>
                  </a:lnTo>
                  <a:lnTo>
                    <a:pt x="194" y="10"/>
                  </a:lnTo>
                  <a:lnTo>
                    <a:pt x="194" y="5"/>
                  </a:lnTo>
                  <a:lnTo>
                    <a:pt x="194" y="5"/>
                  </a:lnTo>
                  <a:lnTo>
                    <a:pt x="194" y="5"/>
                  </a:lnTo>
                  <a:lnTo>
                    <a:pt x="194" y="5"/>
                  </a:lnTo>
                  <a:lnTo>
                    <a:pt x="194" y="5"/>
                  </a:lnTo>
                  <a:lnTo>
                    <a:pt x="194" y="5"/>
                  </a:lnTo>
                  <a:lnTo>
                    <a:pt x="194" y="5"/>
                  </a:lnTo>
                  <a:lnTo>
                    <a:pt x="194" y="8"/>
                  </a:lnTo>
                  <a:lnTo>
                    <a:pt x="194" y="8"/>
                  </a:lnTo>
                  <a:lnTo>
                    <a:pt x="194" y="8"/>
                  </a:lnTo>
                  <a:lnTo>
                    <a:pt x="194" y="8"/>
                  </a:lnTo>
                  <a:lnTo>
                    <a:pt x="194" y="8"/>
                  </a:lnTo>
                  <a:lnTo>
                    <a:pt x="194" y="8"/>
                  </a:lnTo>
                  <a:lnTo>
                    <a:pt x="194" y="5"/>
                  </a:lnTo>
                  <a:lnTo>
                    <a:pt x="194" y="5"/>
                  </a:lnTo>
                  <a:lnTo>
                    <a:pt x="194" y="8"/>
                  </a:lnTo>
                  <a:lnTo>
                    <a:pt x="194" y="8"/>
                  </a:lnTo>
                  <a:lnTo>
                    <a:pt x="194" y="8"/>
                  </a:lnTo>
                  <a:lnTo>
                    <a:pt x="194" y="8"/>
                  </a:lnTo>
                  <a:lnTo>
                    <a:pt x="193" y="10"/>
                  </a:lnTo>
                  <a:lnTo>
                    <a:pt x="193" y="10"/>
                  </a:lnTo>
                  <a:lnTo>
                    <a:pt x="193" y="8"/>
                  </a:lnTo>
                  <a:lnTo>
                    <a:pt x="193" y="8"/>
                  </a:lnTo>
                  <a:lnTo>
                    <a:pt x="193" y="8"/>
                  </a:lnTo>
                  <a:lnTo>
                    <a:pt x="193" y="8"/>
                  </a:lnTo>
                  <a:lnTo>
                    <a:pt x="193" y="5"/>
                  </a:lnTo>
                  <a:lnTo>
                    <a:pt x="193" y="5"/>
                  </a:lnTo>
                  <a:lnTo>
                    <a:pt x="193" y="10"/>
                  </a:lnTo>
                  <a:lnTo>
                    <a:pt x="193" y="10"/>
                  </a:lnTo>
                  <a:lnTo>
                    <a:pt x="193" y="10"/>
                  </a:lnTo>
                  <a:lnTo>
                    <a:pt x="193" y="8"/>
                  </a:lnTo>
                  <a:lnTo>
                    <a:pt x="193" y="8"/>
                  </a:lnTo>
                  <a:lnTo>
                    <a:pt x="193" y="8"/>
                  </a:lnTo>
                  <a:lnTo>
                    <a:pt x="193" y="8"/>
                  </a:lnTo>
                  <a:lnTo>
                    <a:pt x="193" y="3"/>
                  </a:lnTo>
                  <a:lnTo>
                    <a:pt x="193" y="3"/>
                  </a:lnTo>
                  <a:lnTo>
                    <a:pt x="193" y="3"/>
                  </a:lnTo>
                  <a:lnTo>
                    <a:pt x="193" y="3"/>
                  </a:lnTo>
                  <a:lnTo>
                    <a:pt x="193" y="3"/>
                  </a:lnTo>
                  <a:lnTo>
                    <a:pt x="193" y="3"/>
                  </a:lnTo>
                  <a:lnTo>
                    <a:pt x="193" y="3"/>
                  </a:lnTo>
                  <a:lnTo>
                    <a:pt x="193" y="3"/>
                  </a:lnTo>
                  <a:lnTo>
                    <a:pt x="193" y="8"/>
                  </a:lnTo>
                  <a:lnTo>
                    <a:pt x="193" y="8"/>
                  </a:lnTo>
                  <a:lnTo>
                    <a:pt x="193" y="6"/>
                  </a:lnTo>
                  <a:lnTo>
                    <a:pt x="193" y="6"/>
                  </a:lnTo>
                  <a:lnTo>
                    <a:pt x="193" y="6"/>
                  </a:lnTo>
                  <a:lnTo>
                    <a:pt x="193" y="6"/>
                  </a:lnTo>
                  <a:lnTo>
                    <a:pt x="193" y="5"/>
                  </a:lnTo>
                  <a:lnTo>
                    <a:pt x="193" y="5"/>
                  </a:lnTo>
                  <a:lnTo>
                    <a:pt x="193" y="3"/>
                  </a:lnTo>
                  <a:lnTo>
                    <a:pt x="193" y="3"/>
                  </a:lnTo>
                  <a:lnTo>
                    <a:pt x="193" y="3"/>
                  </a:lnTo>
                  <a:lnTo>
                    <a:pt x="193" y="3"/>
                  </a:lnTo>
                  <a:lnTo>
                    <a:pt x="193" y="3"/>
                  </a:lnTo>
                  <a:lnTo>
                    <a:pt x="193" y="3"/>
                  </a:lnTo>
                  <a:lnTo>
                    <a:pt x="193" y="5"/>
                  </a:lnTo>
                  <a:lnTo>
                    <a:pt x="193" y="5"/>
                  </a:lnTo>
                  <a:lnTo>
                    <a:pt x="193" y="8"/>
                  </a:lnTo>
                  <a:lnTo>
                    <a:pt x="193" y="8"/>
                  </a:lnTo>
                  <a:lnTo>
                    <a:pt x="191" y="5"/>
                  </a:lnTo>
                  <a:lnTo>
                    <a:pt x="191" y="5"/>
                  </a:lnTo>
                  <a:lnTo>
                    <a:pt x="191" y="5"/>
                  </a:lnTo>
                  <a:lnTo>
                    <a:pt x="191" y="5"/>
                  </a:lnTo>
                  <a:lnTo>
                    <a:pt x="191" y="5"/>
                  </a:lnTo>
                  <a:lnTo>
                    <a:pt x="191" y="5"/>
                  </a:lnTo>
                  <a:lnTo>
                    <a:pt x="191" y="5"/>
                  </a:lnTo>
                  <a:lnTo>
                    <a:pt x="191" y="8"/>
                  </a:lnTo>
                  <a:lnTo>
                    <a:pt x="191" y="8"/>
                  </a:lnTo>
                  <a:lnTo>
                    <a:pt x="191" y="8"/>
                  </a:lnTo>
                  <a:lnTo>
                    <a:pt x="191" y="8"/>
                  </a:lnTo>
                  <a:lnTo>
                    <a:pt x="191" y="8"/>
                  </a:lnTo>
                  <a:lnTo>
                    <a:pt x="191" y="8"/>
                  </a:lnTo>
                  <a:lnTo>
                    <a:pt x="191" y="8"/>
                  </a:lnTo>
                  <a:lnTo>
                    <a:pt x="191" y="8"/>
                  </a:lnTo>
                  <a:lnTo>
                    <a:pt x="191" y="8"/>
                  </a:lnTo>
                  <a:lnTo>
                    <a:pt x="191" y="8"/>
                  </a:lnTo>
                  <a:lnTo>
                    <a:pt x="191" y="10"/>
                  </a:lnTo>
                  <a:lnTo>
                    <a:pt x="191" y="10"/>
                  </a:lnTo>
                  <a:lnTo>
                    <a:pt x="191" y="10"/>
                  </a:lnTo>
                  <a:lnTo>
                    <a:pt x="191" y="10"/>
                  </a:lnTo>
                  <a:lnTo>
                    <a:pt x="191" y="10"/>
                  </a:lnTo>
                  <a:lnTo>
                    <a:pt x="191" y="10"/>
                  </a:lnTo>
                  <a:lnTo>
                    <a:pt x="191" y="11"/>
                  </a:lnTo>
                  <a:lnTo>
                    <a:pt x="191" y="11"/>
                  </a:lnTo>
                  <a:lnTo>
                    <a:pt x="191" y="11"/>
                  </a:lnTo>
                  <a:lnTo>
                    <a:pt x="191" y="10"/>
                  </a:lnTo>
                  <a:lnTo>
                    <a:pt x="191" y="10"/>
                  </a:lnTo>
                  <a:lnTo>
                    <a:pt x="191" y="10"/>
                  </a:lnTo>
                  <a:lnTo>
                    <a:pt x="191" y="10"/>
                  </a:lnTo>
                  <a:lnTo>
                    <a:pt x="191" y="10"/>
                  </a:lnTo>
                  <a:lnTo>
                    <a:pt x="191" y="5"/>
                  </a:lnTo>
                  <a:lnTo>
                    <a:pt x="191" y="5"/>
                  </a:lnTo>
                  <a:lnTo>
                    <a:pt x="191" y="8"/>
                  </a:lnTo>
                  <a:lnTo>
                    <a:pt x="191" y="8"/>
                  </a:lnTo>
                  <a:lnTo>
                    <a:pt x="191" y="3"/>
                  </a:lnTo>
                  <a:lnTo>
                    <a:pt x="191" y="3"/>
                  </a:lnTo>
                  <a:lnTo>
                    <a:pt x="191" y="3"/>
                  </a:lnTo>
                  <a:lnTo>
                    <a:pt x="191" y="3"/>
                  </a:lnTo>
                  <a:lnTo>
                    <a:pt x="191" y="3"/>
                  </a:lnTo>
                  <a:lnTo>
                    <a:pt x="191" y="3"/>
                  </a:lnTo>
                  <a:lnTo>
                    <a:pt x="191" y="3"/>
                  </a:lnTo>
                  <a:lnTo>
                    <a:pt x="191" y="3"/>
                  </a:lnTo>
                  <a:lnTo>
                    <a:pt x="191" y="3"/>
                  </a:lnTo>
                  <a:lnTo>
                    <a:pt x="191" y="3"/>
                  </a:lnTo>
                  <a:lnTo>
                    <a:pt x="191" y="3"/>
                  </a:lnTo>
                  <a:lnTo>
                    <a:pt x="191" y="3"/>
                  </a:lnTo>
                  <a:lnTo>
                    <a:pt x="191" y="3"/>
                  </a:lnTo>
                  <a:lnTo>
                    <a:pt x="191" y="3"/>
                  </a:lnTo>
                  <a:lnTo>
                    <a:pt x="191" y="3"/>
                  </a:lnTo>
                  <a:lnTo>
                    <a:pt x="189" y="6"/>
                  </a:lnTo>
                  <a:lnTo>
                    <a:pt x="189" y="6"/>
                  </a:lnTo>
                  <a:lnTo>
                    <a:pt x="189" y="6"/>
                  </a:lnTo>
                  <a:lnTo>
                    <a:pt x="189" y="6"/>
                  </a:lnTo>
                  <a:lnTo>
                    <a:pt x="189" y="6"/>
                  </a:lnTo>
                  <a:lnTo>
                    <a:pt x="189" y="6"/>
                  </a:lnTo>
                  <a:lnTo>
                    <a:pt x="189" y="8"/>
                  </a:lnTo>
                  <a:lnTo>
                    <a:pt x="189" y="8"/>
                  </a:lnTo>
                  <a:lnTo>
                    <a:pt x="189" y="6"/>
                  </a:lnTo>
                  <a:lnTo>
                    <a:pt x="189" y="6"/>
                  </a:lnTo>
                  <a:lnTo>
                    <a:pt x="189" y="10"/>
                  </a:lnTo>
                  <a:lnTo>
                    <a:pt x="189" y="10"/>
                  </a:lnTo>
                  <a:lnTo>
                    <a:pt x="189" y="10"/>
                  </a:lnTo>
                  <a:lnTo>
                    <a:pt x="189" y="10"/>
                  </a:lnTo>
                  <a:lnTo>
                    <a:pt x="189" y="8"/>
                  </a:lnTo>
                  <a:lnTo>
                    <a:pt x="189" y="8"/>
                  </a:lnTo>
                  <a:lnTo>
                    <a:pt x="189" y="10"/>
                  </a:lnTo>
                  <a:lnTo>
                    <a:pt x="189" y="10"/>
                  </a:lnTo>
                  <a:lnTo>
                    <a:pt x="189" y="8"/>
                  </a:lnTo>
                  <a:lnTo>
                    <a:pt x="189" y="8"/>
                  </a:lnTo>
                  <a:lnTo>
                    <a:pt x="189" y="10"/>
                  </a:lnTo>
                  <a:lnTo>
                    <a:pt x="189" y="10"/>
                  </a:lnTo>
                  <a:lnTo>
                    <a:pt x="189" y="10"/>
                  </a:lnTo>
                  <a:lnTo>
                    <a:pt x="189" y="10"/>
                  </a:lnTo>
                  <a:lnTo>
                    <a:pt x="189" y="5"/>
                  </a:lnTo>
                  <a:lnTo>
                    <a:pt x="189" y="5"/>
                  </a:lnTo>
                  <a:lnTo>
                    <a:pt x="189" y="5"/>
                  </a:lnTo>
                  <a:lnTo>
                    <a:pt x="189" y="5"/>
                  </a:lnTo>
                  <a:lnTo>
                    <a:pt x="189" y="5"/>
                  </a:lnTo>
                  <a:lnTo>
                    <a:pt x="189" y="5"/>
                  </a:lnTo>
                  <a:lnTo>
                    <a:pt x="189" y="8"/>
                  </a:lnTo>
                  <a:lnTo>
                    <a:pt x="189" y="8"/>
                  </a:lnTo>
                  <a:lnTo>
                    <a:pt x="188" y="6"/>
                  </a:lnTo>
                  <a:lnTo>
                    <a:pt x="188" y="6"/>
                  </a:lnTo>
                  <a:lnTo>
                    <a:pt x="188" y="5"/>
                  </a:lnTo>
                  <a:lnTo>
                    <a:pt x="188" y="5"/>
                  </a:lnTo>
                  <a:lnTo>
                    <a:pt x="188" y="6"/>
                  </a:lnTo>
                  <a:lnTo>
                    <a:pt x="188" y="6"/>
                  </a:lnTo>
                  <a:lnTo>
                    <a:pt x="188" y="6"/>
                  </a:lnTo>
                  <a:lnTo>
                    <a:pt x="188" y="6"/>
                  </a:lnTo>
                  <a:lnTo>
                    <a:pt x="188" y="6"/>
                  </a:lnTo>
                  <a:lnTo>
                    <a:pt x="188" y="6"/>
                  </a:lnTo>
                  <a:lnTo>
                    <a:pt x="188" y="10"/>
                  </a:lnTo>
                  <a:lnTo>
                    <a:pt x="188" y="10"/>
                  </a:lnTo>
                  <a:lnTo>
                    <a:pt x="188" y="10"/>
                  </a:lnTo>
                  <a:lnTo>
                    <a:pt x="188" y="10"/>
                  </a:lnTo>
                  <a:lnTo>
                    <a:pt x="188" y="8"/>
                  </a:lnTo>
                  <a:lnTo>
                    <a:pt x="188" y="8"/>
                  </a:lnTo>
                  <a:lnTo>
                    <a:pt x="188" y="10"/>
                  </a:lnTo>
                  <a:lnTo>
                    <a:pt x="188" y="10"/>
                  </a:lnTo>
                  <a:lnTo>
                    <a:pt x="188" y="8"/>
                  </a:lnTo>
                  <a:lnTo>
                    <a:pt x="188" y="8"/>
                  </a:lnTo>
                  <a:lnTo>
                    <a:pt x="188" y="8"/>
                  </a:lnTo>
                  <a:lnTo>
                    <a:pt x="188" y="8"/>
                  </a:lnTo>
                  <a:lnTo>
                    <a:pt x="188" y="8"/>
                  </a:lnTo>
                  <a:lnTo>
                    <a:pt x="188" y="8"/>
                  </a:lnTo>
                  <a:lnTo>
                    <a:pt x="188" y="6"/>
                  </a:lnTo>
                  <a:lnTo>
                    <a:pt x="188" y="6"/>
                  </a:lnTo>
                  <a:lnTo>
                    <a:pt x="188" y="8"/>
                  </a:lnTo>
                  <a:lnTo>
                    <a:pt x="188" y="8"/>
                  </a:lnTo>
                  <a:lnTo>
                    <a:pt x="188" y="8"/>
                  </a:lnTo>
                  <a:lnTo>
                    <a:pt x="188" y="8"/>
                  </a:lnTo>
                  <a:lnTo>
                    <a:pt x="188" y="6"/>
                  </a:lnTo>
                  <a:lnTo>
                    <a:pt x="188" y="6"/>
                  </a:lnTo>
                  <a:lnTo>
                    <a:pt x="188" y="6"/>
                  </a:lnTo>
                  <a:lnTo>
                    <a:pt x="188" y="6"/>
                  </a:lnTo>
                  <a:lnTo>
                    <a:pt x="188" y="6"/>
                  </a:lnTo>
                  <a:lnTo>
                    <a:pt x="188" y="6"/>
                  </a:lnTo>
                  <a:lnTo>
                    <a:pt x="188" y="6"/>
                  </a:lnTo>
                  <a:lnTo>
                    <a:pt x="188" y="6"/>
                  </a:lnTo>
                  <a:lnTo>
                    <a:pt x="188" y="8"/>
                  </a:lnTo>
                  <a:lnTo>
                    <a:pt x="188" y="8"/>
                  </a:lnTo>
                  <a:lnTo>
                    <a:pt x="188" y="8"/>
                  </a:lnTo>
                  <a:lnTo>
                    <a:pt x="188" y="8"/>
                  </a:lnTo>
                  <a:lnTo>
                    <a:pt x="188" y="6"/>
                  </a:lnTo>
                  <a:lnTo>
                    <a:pt x="188" y="6"/>
                  </a:lnTo>
                  <a:lnTo>
                    <a:pt x="188" y="8"/>
                  </a:lnTo>
                  <a:lnTo>
                    <a:pt x="188" y="8"/>
                  </a:lnTo>
                  <a:lnTo>
                    <a:pt x="188" y="8"/>
                  </a:lnTo>
                  <a:lnTo>
                    <a:pt x="188" y="5"/>
                  </a:lnTo>
                  <a:lnTo>
                    <a:pt x="188" y="5"/>
                  </a:lnTo>
                  <a:lnTo>
                    <a:pt x="186" y="8"/>
                  </a:lnTo>
                  <a:lnTo>
                    <a:pt x="186" y="8"/>
                  </a:lnTo>
                  <a:lnTo>
                    <a:pt x="186" y="8"/>
                  </a:lnTo>
                  <a:lnTo>
                    <a:pt x="186" y="8"/>
                  </a:lnTo>
                  <a:lnTo>
                    <a:pt x="186" y="8"/>
                  </a:lnTo>
                  <a:lnTo>
                    <a:pt x="186" y="8"/>
                  </a:lnTo>
                  <a:lnTo>
                    <a:pt x="186" y="8"/>
                  </a:lnTo>
                  <a:lnTo>
                    <a:pt x="186" y="8"/>
                  </a:lnTo>
                  <a:lnTo>
                    <a:pt x="186" y="8"/>
                  </a:lnTo>
                  <a:lnTo>
                    <a:pt x="186" y="8"/>
                  </a:lnTo>
                  <a:lnTo>
                    <a:pt x="186" y="8"/>
                  </a:lnTo>
                  <a:lnTo>
                    <a:pt x="186" y="8"/>
                  </a:lnTo>
                  <a:lnTo>
                    <a:pt x="186" y="8"/>
                  </a:lnTo>
                  <a:lnTo>
                    <a:pt x="186" y="6"/>
                  </a:lnTo>
                  <a:lnTo>
                    <a:pt x="186" y="6"/>
                  </a:lnTo>
                  <a:lnTo>
                    <a:pt x="186" y="8"/>
                  </a:lnTo>
                  <a:lnTo>
                    <a:pt x="186" y="8"/>
                  </a:lnTo>
                  <a:lnTo>
                    <a:pt x="186" y="10"/>
                  </a:lnTo>
                  <a:lnTo>
                    <a:pt x="186" y="10"/>
                  </a:lnTo>
                  <a:lnTo>
                    <a:pt x="186" y="10"/>
                  </a:lnTo>
                  <a:lnTo>
                    <a:pt x="186" y="10"/>
                  </a:lnTo>
                  <a:lnTo>
                    <a:pt x="186" y="10"/>
                  </a:lnTo>
                  <a:lnTo>
                    <a:pt x="186" y="10"/>
                  </a:lnTo>
                  <a:lnTo>
                    <a:pt x="186" y="10"/>
                  </a:lnTo>
                  <a:lnTo>
                    <a:pt x="186" y="10"/>
                  </a:lnTo>
                  <a:lnTo>
                    <a:pt x="186" y="8"/>
                  </a:lnTo>
                  <a:lnTo>
                    <a:pt x="186" y="8"/>
                  </a:lnTo>
                  <a:lnTo>
                    <a:pt x="186" y="10"/>
                  </a:lnTo>
                  <a:lnTo>
                    <a:pt x="186" y="10"/>
                  </a:lnTo>
                  <a:lnTo>
                    <a:pt x="186" y="8"/>
                  </a:lnTo>
                  <a:lnTo>
                    <a:pt x="186" y="8"/>
                  </a:lnTo>
                  <a:lnTo>
                    <a:pt x="186" y="8"/>
                  </a:lnTo>
                  <a:lnTo>
                    <a:pt x="186" y="8"/>
                  </a:lnTo>
                  <a:lnTo>
                    <a:pt x="186" y="8"/>
                  </a:lnTo>
                  <a:lnTo>
                    <a:pt x="186" y="8"/>
                  </a:lnTo>
                  <a:lnTo>
                    <a:pt x="186" y="10"/>
                  </a:lnTo>
                  <a:lnTo>
                    <a:pt x="186" y="10"/>
                  </a:lnTo>
                  <a:lnTo>
                    <a:pt x="186" y="6"/>
                  </a:lnTo>
                  <a:lnTo>
                    <a:pt x="186" y="6"/>
                  </a:lnTo>
                  <a:lnTo>
                    <a:pt x="186" y="6"/>
                  </a:lnTo>
                  <a:lnTo>
                    <a:pt x="186" y="6"/>
                  </a:lnTo>
                  <a:lnTo>
                    <a:pt x="186" y="6"/>
                  </a:lnTo>
                  <a:lnTo>
                    <a:pt x="186" y="6"/>
                  </a:lnTo>
                  <a:lnTo>
                    <a:pt x="186" y="6"/>
                  </a:lnTo>
                  <a:lnTo>
                    <a:pt x="186" y="6"/>
                  </a:lnTo>
                  <a:lnTo>
                    <a:pt x="186" y="8"/>
                  </a:lnTo>
                  <a:lnTo>
                    <a:pt x="186" y="8"/>
                  </a:lnTo>
                  <a:lnTo>
                    <a:pt x="186" y="8"/>
                  </a:lnTo>
                  <a:lnTo>
                    <a:pt x="186" y="8"/>
                  </a:lnTo>
                  <a:lnTo>
                    <a:pt x="185" y="11"/>
                  </a:lnTo>
                  <a:lnTo>
                    <a:pt x="185" y="11"/>
                  </a:lnTo>
                  <a:lnTo>
                    <a:pt x="185" y="8"/>
                  </a:lnTo>
                  <a:lnTo>
                    <a:pt x="185" y="8"/>
                  </a:lnTo>
                  <a:lnTo>
                    <a:pt x="185" y="11"/>
                  </a:lnTo>
                  <a:lnTo>
                    <a:pt x="185" y="11"/>
                  </a:lnTo>
                  <a:lnTo>
                    <a:pt x="185" y="11"/>
                  </a:lnTo>
                  <a:lnTo>
                    <a:pt x="185" y="11"/>
                  </a:lnTo>
                  <a:lnTo>
                    <a:pt x="185" y="13"/>
                  </a:lnTo>
                  <a:lnTo>
                    <a:pt x="185" y="11"/>
                  </a:lnTo>
                  <a:lnTo>
                    <a:pt x="185" y="11"/>
                  </a:lnTo>
                  <a:lnTo>
                    <a:pt x="185" y="10"/>
                  </a:lnTo>
                  <a:lnTo>
                    <a:pt x="185" y="10"/>
                  </a:lnTo>
                  <a:lnTo>
                    <a:pt x="185" y="8"/>
                  </a:lnTo>
                  <a:lnTo>
                    <a:pt x="185" y="10"/>
                  </a:lnTo>
                  <a:lnTo>
                    <a:pt x="185" y="10"/>
                  </a:lnTo>
                  <a:lnTo>
                    <a:pt x="185" y="10"/>
                  </a:lnTo>
                  <a:lnTo>
                    <a:pt x="185" y="10"/>
                  </a:lnTo>
                  <a:lnTo>
                    <a:pt x="185" y="8"/>
                  </a:lnTo>
                  <a:lnTo>
                    <a:pt x="185" y="10"/>
                  </a:lnTo>
                  <a:lnTo>
                    <a:pt x="185" y="10"/>
                  </a:lnTo>
                  <a:lnTo>
                    <a:pt x="185" y="10"/>
                  </a:lnTo>
                  <a:lnTo>
                    <a:pt x="185" y="10"/>
                  </a:lnTo>
                  <a:lnTo>
                    <a:pt x="185" y="10"/>
                  </a:lnTo>
                  <a:lnTo>
                    <a:pt x="185" y="10"/>
                  </a:lnTo>
                  <a:lnTo>
                    <a:pt x="185" y="8"/>
                  </a:lnTo>
                  <a:lnTo>
                    <a:pt x="185" y="8"/>
                  </a:lnTo>
                  <a:lnTo>
                    <a:pt x="185" y="10"/>
                  </a:lnTo>
                  <a:lnTo>
                    <a:pt x="185" y="10"/>
                  </a:lnTo>
                  <a:lnTo>
                    <a:pt x="183" y="8"/>
                  </a:lnTo>
                  <a:lnTo>
                    <a:pt x="183" y="8"/>
                  </a:lnTo>
                  <a:lnTo>
                    <a:pt x="183" y="10"/>
                  </a:lnTo>
                  <a:lnTo>
                    <a:pt x="183" y="10"/>
                  </a:lnTo>
                  <a:lnTo>
                    <a:pt x="183" y="8"/>
                  </a:lnTo>
                  <a:lnTo>
                    <a:pt x="183" y="8"/>
                  </a:lnTo>
                  <a:lnTo>
                    <a:pt x="183" y="8"/>
                  </a:lnTo>
                  <a:lnTo>
                    <a:pt x="183" y="8"/>
                  </a:lnTo>
                  <a:lnTo>
                    <a:pt x="183" y="8"/>
                  </a:lnTo>
                  <a:lnTo>
                    <a:pt x="183" y="8"/>
                  </a:lnTo>
                  <a:lnTo>
                    <a:pt x="183" y="6"/>
                  </a:lnTo>
                  <a:lnTo>
                    <a:pt x="183" y="6"/>
                  </a:lnTo>
                  <a:lnTo>
                    <a:pt x="183" y="8"/>
                  </a:lnTo>
                  <a:lnTo>
                    <a:pt x="183" y="8"/>
                  </a:lnTo>
                  <a:lnTo>
                    <a:pt x="183" y="11"/>
                  </a:lnTo>
                  <a:lnTo>
                    <a:pt x="183" y="11"/>
                  </a:lnTo>
                  <a:lnTo>
                    <a:pt x="183" y="11"/>
                  </a:lnTo>
                  <a:lnTo>
                    <a:pt x="183" y="11"/>
                  </a:lnTo>
                  <a:lnTo>
                    <a:pt x="183" y="11"/>
                  </a:lnTo>
                  <a:lnTo>
                    <a:pt x="183" y="11"/>
                  </a:lnTo>
                  <a:lnTo>
                    <a:pt x="183" y="13"/>
                  </a:lnTo>
                  <a:lnTo>
                    <a:pt x="183" y="13"/>
                  </a:lnTo>
                  <a:lnTo>
                    <a:pt x="183" y="10"/>
                  </a:lnTo>
                  <a:lnTo>
                    <a:pt x="183" y="10"/>
                  </a:lnTo>
                  <a:lnTo>
                    <a:pt x="183" y="13"/>
                  </a:lnTo>
                  <a:lnTo>
                    <a:pt x="183" y="13"/>
                  </a:lnTo>
                  <a:lnTo>
                    <a:pt x="183" y="11"/>
                  </a:lnTo>
                  <a:lnTo>
                    <a:pt x="183" y="11"/>
                  </a:lnTo>
                  <a:lnTo>
                    <a:pt x="183" y="10"/>
                  </a:lnTo>
                  <a:lnTo>
                    <a:pt x="183" y="10"/>
                  </a:lnTo>
                  <a:lnTo>
                    <a:pt x="183" y="8"/>
                  </a:lnTo>
                  <a:lnTo>
                    <a:pt x="183" y="10"/>
                  </a:lnTo>
                  <a:lnTo>
                    <a:pt x="183" y="10"/>
                  </a:lnTo>
                  <a:lnTo>
                    <a:pt x="182" y="8"/>
                  </a:lnTo>
                  <a:lnTo>
                    <a:pt x="182" y="8"/>
                  </a:lnTo>
                  <a:lnTo>
                    <a:pt x="182" y="11"/>
                  </a:lnTo>
                  <a:lnTo>
                    <a:pt x="182" y="11"/>
                  </a:lnTo>
                  <a:lnTo>
                    <a:pt x="182" y="11"/>
                  </a:lnTo>
                  <a:lnTo>
                    <a:pt x="182" y="11"/>
                  </a:lnTo>
                  <a:lnTo>
                    <a:pt x="182" y="8"/>
                  </a:lnTo>
                  <a:lnTo>
                    <a:pt x="182" y="8"/>
                  </a:lnTo>
                  <a:lnTo>
                    <a:pt x="182" y="10"/>
                  </a:lnTo>
                  <a:lnTo>
                    <a:pt x="182" y="10"/>
                  </a:lnTo>
                  <a:lnTo>
                    <a:pt x="182" y="6"/>
                  </a:lnTo>
                  <a:lnTo>
                    <a:pt x="182" y="6"/>
                  </a:lnTo>
                  <a:lnTo>
                    <a:pt x="182" y="6"/>
                  </a:lnTo>
                  <a:lnTo>
                    <a:pt x="182" y="6"/>
                  </a:lnTo>
                  <a:lnTo>
                    <a:pt x="182" y="6"/>
                  </a:lnTo>
                  <a:lnTo>
                    <a:pt x="182" y="6"/>
                  </a:lnTo>
                  <a:lnTo>
                    <a:pt x="182" y="6"/>
                  </a:lnTo>
                  <a:lnTo>
                    <a:pt x="182" y="6"/>
                  </a:lnTo>
                  <a:lnTo>
                    <a:pt x="182" y="8"/>
                  </a:lnTo>
                  <a:lnTo>
                    <a:pt x="182" y="8"/>
                  </a:lnTo>
                  <a:lnTo>
                    <a:pt x="182" y="10"/>
                  </a:lnTo>
                  <a:lnTo>
                    <a:pt x="182" y="10"/>
                  </a:lnTo>
                  <a:lnTo>
                    <a:pt x="182" y="10"/>
                  </a:lnTo>
                  <a:lnTo>
                    <a:pt x="182" y="10"/>
                  </a:lnTo>
                  <a:lnTo>
                    <a:pt x="182" y="10"/>
                  </a:lnTo>
                  <a:lnTo>
                    <a:pt x="182" y="10"/>
                  </a:lnTo>
                  <a:lnTo>
                    <a:pt x="182" y="11"/>
                  </a:lnTo>
                  <a:lnTo>
                    <a:pt x="182" y="11"/>
                  </a:lnTo>
                  <a:lnTo>
                    <a:pt x="182" y="13"/>
                  </a:lnTo>
                  <a:lnTo>
                    <a:pt x="182" y="13"/>
                  </a:lnTo>
                  <a:lnTo>
                    <a:pt x="182" y="13"/>
                  </a:lnTo>
                  <a:lnTo>
                    <a:pt x="182" y="13"/>
                  </a:lnTo>
                  <a:lnTo>
                    <a:pt x="182" y="13"/>
                  </a:lnTo>
                  <a:lnTo>
                    <a:pt x="182" y="13"/>
                  </a:lnTo>
                  <a:lnTo>
                    <a:pt x="182" y="14"/>
                  </a:lnTo>
                  <a:lnTo>
                    <a:pt x="182" y="14"/>
                  </a:lnTo>
                  <a:lnTo>
                    <a:pt x="182" y="14"/>
                  </a:lnTo>
                  <a:lnTo>
                    <a:pt x="182" y="14"/>
                  </a:lnTo>
                  <a:lnTo>
                    <a:pt x="182" y="14"/>
                  </a:lnTo>
                  <a:lnTo>
                    <a:pt x="182" y="14"/>
                  </a:lnTo>
                  <a:lnTo>
                    <a:pt x="182" y="14"/>
                  </a:lnTo>
                  <a:lnTo>
                    <a:pt x="182" y="14"/>
                  </a:lnTo>
                  <a:lnTo>
                    <a:pt x="182" y="14"/>
                  </a:lnTo>
                  <a:lnTo>
                    <a:pt x="182" y="10"/>
                  </a:lnTo>
                  <a:lnTo>
                    <a:pt x="182" y="10"/>
                  </a:lnTo>
                  <a:lnTo>
                    <a:pt x="180" y="13"/>
                  </a:lnTo>
                  <a:lnTo>
                    <a:pt x="180" y="11"/>
                  </a:lnTo>
                  <a:lnTo>
                    <a:pt x="180" y="11"/>
                  </a:lnTo>
                  <a:lnTo>
                    <a:pt x="180" y="11"/>
                  </a:lnTo>
                  <a:lnTo>
                    <a:pt x="180" y="13"/>
                  </a:lnTo>
                  <a:lnTo>
                    <a:pt x="180" y="13"/>
                  </a:lnTo>
                  <a:lnTo>
                    <a:pt x="180" y="13"/>
                  </a:lnTo>
                  <a:lnTo>
                    <a:pt x="180" y="13"/>
                  </a:lnTo>
                  <a:lnTo>
                    <a:pt x="180" y="14"/>
                  </a:lnTo>
                  <a:lnTo>
                    <a:pt x="180" y="14"/>
                  </a:lnTo>
                  <a:lnTo>
                    <a:pt x="180" y="8"/>
                  </a:lnTo>
                  <a:lnTo>
                    <a:pt x="180" y="8"/>
                  </a:lnTo>
                  <a:lnTo>
                    <a:pt x="180" y="11"/>
                  </a:lnTo>
                  <a:lnTo>
                    <a:pt x="180" y="11"/>
                  </a:lnTo>
                  <a:lnTo>
                    <a:pt x="180" y="10"/>
                  </a:lnTo>
                  <a:lnTo>
                    <a:pt x="180" y="10"/>
                  </a:lnTo>
                  <a:lnTo>
                    <a:pt x="180" y="10"/>
                  </a:lnTo>
                  <a:lnTo>
                    <a:pt x="180" y="10"/>
                  </a:lnTo>
                  <a:lnTo>
                    <a:pt x="180" y="10"/>
                  </a:lnTo>
                  <a:lnTo>
                    <a:pt x="180" y="10"/>
                  </a:lnTo>
                  <a:lnTo>
                    <a:pt x="180" y="8"/>
                  </a:lnTo>
                  <a:lnTo>
                    <a:pt x="180" y="8"/>
                  </a:lnTo>
                  <a:lnTo>
                    <a:pt x="180" y="10"/>
                  </a:lnTo>
                  <a:lnTo>
                    <a:pt x="180" y="10"/>
                  </a:lnTo>
                  <a:lnTo>
                    <a:pt x="180" y="11"/>
                  </a:lnTo>
                  <a:lnTo>
                    <a:pt x="180" y="11"/>
                  </a:lnTo>
                  <a:lnTo>
                    <a:pt x="180" y="10"/>
                  </a:lnTo>
                  <a:lnTo>
                    <a:pt x="180" y="10"/>
                  </a:lnTo>
                  <a:lnTo>
                    <a:pt x="180" y="14"/>
                  </a:lnTo>
                  <a:lnTo>
                    <a:pt x="180" y="14"/>
                  </a:lnTo>
                  <a:lnTo>
                    <a:pt x="180" y="14"/>
                  </a:lnTo>
                  <a:lnTo>
                    <a:pt x="180" y="14"/>
                  </a:lnTo>
                  <a:lnTo>
                    <a:pt x="180" y="14"/>
                  </a:lnTo>
                  <a:lnTo>
                    <a:pt x="180" y="14"/>
                  </a:lnTo>
                  <a:lnTo>
                    <a:pt x="180" y="14"/>
                  </a:lnTo>
                  <a:lnTo>
                    <a:pt x="180" y="14"/>
                  </a:lnTo>
                  <a:lnTo>
                    <a:pt x="180" y="14"/>
                  </a:lnTo>
                  <a:lnTo>
                    <a:pt x="180" y="14"/>
                  </a:lnTo>
                  <a:lnTo>
                    <a:pt x="180" y="14"/>
                  </a:lnTo>
                  <a:lnTo>
                    <a:pt x="180" y="14"/>
                  </a:lnTo>
                  <a:lnTo>
                    <a:pt x="180" y="14"/>
                  </a:lnTo>
                  <a:lnTo>
                    <a:pt x="180" y="14"/>
                  </a:lnTo>
                  <a:lnTo>
                    <a:pt x="180" y="14"/>
                  </a:lnTo>
                  <a:lnTo>
                    <a:pt x="179" y="13"/>
                  </a:lnTo>
                  <a:lnTo>
                    <a:pt x="179" y="13"/>
                  </a:lnTo>
                  <a:lnTo>
                    <a:pt x="180" y="13"/>
                  </a:lnTo>
                  <a:lnTo>
                    <a:pt x="180" y="13"/>
                  </a:lnTo>
                  <a:lnTo>
                    <a:pt x="180" y="13"/>
                  </a:lnTo>
                  <a:lnTo>
                    <a:pt x="180" y="14"/>
                  </a:lnTo>
                  <a:lnTo>
                    <a:pt x="180" y="14"/>
                  </a:lnTo>
                  <a:lnTo>
                    <a:pt x="180" y="14"/>
                  </a:lnTo>
                  <a:lnTo>
                    <a:pt x="180" y="14"/>
                  </a:lnTo>
                  <a:lnTo>
                    <a:pt x="180" y="13"/>
                  </a:lnTo>
                  <a:lnTo>
                    <a:pt x="179" y="14"/>
                  </a:lnTo>
                  <a:lnTo>
                    <a:pt x="180" y="16"/>
                  </a:lnTo>
                  <a:lnTo>
                    <a:pt x="180" y="16"/>
                  </a:lnTo>
                  <a:lnTo>
                    <a:pt x="179" y="14"/>
                  </a:lnTo>
                  <a:lnTo>
                    <a:pt x="179" y="14"/>
                  </a:lnTo>
                  <a:lnTo>
                    <a:pt x="179" y="8"/>
                  </a:lnTo>
                  <a:lnTo>
                    <a:pt x="179" y="8"/>
                  </a:lnTo>
                  <a:lnTo>
                    <a:pt x="179" y="13"/>
                  </a:lnTo>
                  <a:lnTo>
                    <a:pt x="179" y="13"/>
                  </a:lnTo>
                  <a:lnTo>
                    <a:pt x="179" y="13"/>
                  </a:lnTo>
                  <a:lnTo>
                    <a:pt x="179" y="13"/>
                  </a:lnTo>
                  <a:lnTo>
                    <a:pt x="179" y="13"/>
                  </a:lnTo>
                  <a:lnTo>
                    <a:pt x="179" y="13"/>
                  </a:lnTo>
                  <a:lnTo>
                    <a:pt x="179" y="14"/>
                  </a:lnTo>
                  <a:lnTo>
                    <a:pt x="179" y="14"/>
                  </a:lnTo>
                  <a:lnTo>
                    <a:pt x="179" y="14"/>
                  </a:lnTo>
                  <a:lnTo>
                    <a:pt x="179" y="14"/>
                  </a:lnTo>
                  <a:lnTo>
                    <a:pt x="179" y="14"/>
                  </a:lnTo>
                  <a:lnTo>
                    <a:pt x="179" y="14"/>
                  </a:lnTo>
                  <a:lnTo>
                    <a:pt x="179" y="16"/>
                  </a:lnTo>
                  <a:lnTo>
                    <a:pt x="179" y="16"/>
                  </a:lnTo>
                  <a:lnTo>
                    <a:pt x="179" y="16"/>
                  </a:lnTo>
                  <a:lnTo>
                    <a:pt x="179" y="16"/>
                  </a:lnTo>
                  <a:lnTo>
                    <a:pt x="179" y="16"/>
                  </a:lnTo>
                  <a:lnTo>
                    <a:pt x="179" y="16"/>
                  </a:lnTo>
                  <a:lnTo>
                    <a:pt x="179" y="14"/>
                  </a:lnTo>
                  <a:lnTo>
                    <a:pt x="179" y="14"/>
                  </a:lnTo>
                  <a:lnTo>
                    <a:pt x="179" y="14"/>
                  </a:lnTo>
                  <a:lnTo>
                    <a:pt x="179" y="14"/>
                  </a:lnTo>
                  <a:lnTo>
                    <a:pt x="179" y="11"/>
                  </a:lnTo>
                  <a:lnTo>
                    <a:pt x="179" y="11"/>
                  </a:lnTo>
                  <a:lnTo>
                    <a:pt x="179" y="10"/>
                  </a:lnTo>
                  <a:lnTo>
                    <a:pt x="179" y="10"/>
                  </a:lnTo>
                  <a:lnTo>
                    <a:pt x="179" y="11"/>
                  </a:lnTo>
                  <a:lnTo>
                    <a:pt x="179" y="11"/>
                  </a:lnTo>
                  <a:lnTo>
                    <a:pt x="179" y="8"/>
                  </a:lnTo>
                  <a:lnTo>
                    <a:pt x="179" y="8"/>
                  </a:lnTo>
                  <a:lnTo>
                    <a:pt x="179" y="13"/>
                  </a:lnTo>
                  <a:lnTo>
                    <a:pt x="179" y="13"/>
                  </a:lnTo>
                  <a:lnTo>
                    <a:pt x="177" y="10"/>
                  </a:lnTo>
                  <a:lnTo>
                    <a:pt x="177" y="10"/>
                  </a:lnTo>
                  <a:lnTo>
                    <a:pt x="177" y="8"/>
                  </a:lnTo>
                  <a:lnTo>
                    <a:pt x="177" y="8"/>
                  </a:lnTo>
                  <a:lnTo>
                    <a:pt x="177" y="10"/>
                  </a:lnTo>
                  <a:lnTo>
                    <a:pt x="177" y="10"/>
                  </a:lnTo>
                  <a:lnTo>
                    <a:pt x="177" y="10"/>
                  </a:lnTo>
                  <a:lnTo>
                    <a:pt x="177" y="10"/>
                  </a:lnTo>
                  <a:lnTo>
                    <a:pt x="177" y="10"/>
                  </a:lnTo>
                  <a:lnTo>
                    <a:pt x="177" y="10"/>
                  </a:lnTo>
                  <a:lnTo>
                    <a:pt x="177" y="13"/>
                  </a:lnTo>
                  <a:lnTo>
                    <a:pt x="177" y="16"/>
                  </a:lnTo>
                  <a:lnTo>
                    <a:pt x="177" y="14"/>
                  </a:lnTo>
                  <a:lnTo>
                    <a:pt x="177" y="14"/>
                  </a:lnTo>
                  <a:lnTo>
                    <a:pt x="177" y="14"/>
                  </a:lnTo>
                  <a:lnTo>
                    <a:pt x="177" y="14"/>
                  </a:lnTo>
                  <a:lnTo>
                    <a:pt x="177" y="14"/>
                  </a:lnTo>
                  <a:lnTo>
                    <a:pt x="177" y="16"/>
                  </a:lnTo>
                  <a:lnTo>
                    <a:pt x="177" y="16"/>
                  </a:lnTo>
                  <a:lnTo>
                    <a:pt x="177" y="13"/>
                  </a:lnTo>
                  <a:lnTo>
                    <a:pt x="177" y="16"/>
                  </a:lnTo>
                  <a:lnTo>
                    <a:pt x="177" y="16"/>
                  </a:lnTo>
                  <a:lnTo>
                    <a:pt x="177" y="14"/>
                  </a:lnTo>
                  <a:lnTo>
                    <a:pt x="177" y="14"/>
                  </a:lnTo>
                  <a:lnTo>
                    <a:pt x="177" y="16"/>
                  </a:lnTo>
                  <a:lnTo>
                    <a:pt x="177" y="16"/>
                  </a:lnTo>
                  <a:lnTo>
                    <a:pt x="177" y="14"/>
                  </a:lnTo>
                  <a:lnTo>
                    <a:pt x="177" y="14"/>
                  </a:lnTo>
                  <a:lnTo>
                    <a:pt x="177" y="16"/>
                  </a:lnTo>
                  <a:lnTo>
                    <a:pt x="177" y="16"/>
                  </a:lnTo>
                  <a:lnTo>
                    <a:pt x="177" y="14"/>
                  </a:lnTo>
                  <a:lnTo>
                    <a:pt x="177" y="14"/>
                  </a:lnTo>
                  <a:lnTo>
                    <a:pt x="177" y="14"/>
                  </a:lnTo>
                  <a:lnTo>
                    <a:pt x="177" y="14"/>
                  </a:lnTo>
                  <a:lnTo>
                    <a:pt x="177" y="14"/>
                  </a:lnTo>
                  <a:lnTo>
                    <a:pt x="177" y="14"/>
                  </a:lnTo>
                  <a:lnTo>
                    <a:pt x="177" y="14"/>
                  </a:lnTo>
                  <a:lnTo>
                    <a:pt x="177" y="16"/>
                  </a:lnTo>
                  <a:lnTo>
                    <a:pt x="177" y="14"/>
                  </a:lnTo>
                  <a:lnTo>
                    <a:pt x="177" y="14"/>
                  </a:lnTo>
                  <a:lnTo>
                    <a:pt x="177" y="14"/>
                  </a:lnTo>
                  <a:lnTo>
                    <a:pt x="177" y="14"/>
                  </a:lnTo>
                  <a:lnTo>
                    <a:pt x="177" y="14"/>
                  </a:lnTo>
                  <a:lnTo>
                    <a:pt x="177" y="16"/>
                  </a:lnTo>
                  <a:lnTo>
                    <a:pt x="177" y="16"/>
                  </a:lnTo>
                  <a:lnTo>
                    <a:pt x="177" y="16"/>
                  </a:lnTo>
                  <a:lnTo>
                    <a:pt x="177" y="16"/>
                  </a:lnTo>
                  <a:lnTo>
                    <a:pt x="177" y="16"/>
                  </a:lnTo>
                  <a:lnTo>
                    <a:pt x="177" y="16"/>
                  </a:lnTo>
                  <a:lnTo>
                    <a:pt x="177" y="14"/>
                  </a:lnTo>
                  <a:lnTo>
                    <a:pt x="177" y="16"/>
                  </a:lnTo>
                  <a:lnTo>
                    <a:pt x="177" y="16"/>
                  </a:lnTo>
                  <a:lnTo>
                    <a:pt x="177" y="16"/>
                  </a:lnTo>
                  <a:lnTo>
                    <a:pt x="177" y="14"/>
                  </a:lnTo>
                  <a:lnTo>
                    <a:pt x="177" y="14"/>
                  </a:lnTo>
                  <a:lnTo>
                    <a:pt x="177" y="14"/>
                  </a:lnTo>
                  <a:lnTo>
                    <a:pt x="177" y="14"/>
                  </a:lnTo>
                  <a:lnTo>
                    <a:pt x="177" y="14"/>
                  </a:lnTo>
                  <a:lnTo>
                    <a:pt x="177" y="14"/>
                  </a:lnTo>
                  <a:lnTo>
                    <a:pt x="176" y="8"/>
                  </a:lnTo>
                  <a:lnTo>
                    <a:pt x="176" y="8"/>
                  </a:lnTo>
                  <a:lnTo>
                    <a:pt x="176" y="8"/>
                  </a:lnTo>
                  <a:lnTo>
                    <a:pt x="176" y="8"/>
                  </a:lnTo>
                  <a:lnTo>
                    <a:pt x="176" y="8"/>
                  </a:lnTo>
                  <a:lnTo>
                    <a:pt x="176" y="8"/>
                  </a:lnTo>
                  <a:lnTo>
                    <a:pt x="176" y="10"/>
                  </a:lnTo>
                  <a:lnTo>
                    <a:pt x="176" y="10"/>
                  </a:lnTo>
                  <a:lnTo>
                    <a:pt x="176" y="14"/>
                  </a:lnTo>
                  <a:lnTo>
                    <a:pt x="176" y="14"/>
                  </a:lnTo>
                  <a:lnTo>
                    <a:pt x="176" y="16"/>
                  </a:lnTo>
                  <a:lnTo>
                    <a:pt x="176" y="16"/>
                  </a:lnTo>
                  <a:lnTo>
                    <a:pt x="176" y="14"/>
                  </a:lnTo>
                  <a:lnTo>
                    <a:pt x="176" y="14"/>
                  </a:lnTo>
                  <a:lnTo>
                    <a:pt x="176" y="14"/>
                  </a:lnTo>
                  <a:lnTo>
                    <a:pt x="176" y="14"/>
                  </a:lnTo>
                  <a:lnTo>
                    <a:pt x="176" y="13"/>
                  </a:lnTo>
                  <a:lnTo>
                    <a:pt x="176" y="13"/>
                  </a:lnTo>
                  <a:lnTo>
                    <a:pt x="176" y="16"/>
                  </a:lnTo>
                  <a:lnTo>
                    <a:pt x="176" y="16"/>
                  </a:lnTo>
                  <a:lnTo>
                    <a:pt x="176" y="13"/>
                  </a:lnTo>
                  <a:lnTo>
                    <a:pt x="176" y="13"/>
                  </a:lnTo>
                  <a:lnTo>
                    <a:pt x="176" y="14"/>
                  </a:lnTo>
                  <a:lnTo>
                    <a:pt x="176" y="14"/>
                  </a:lnTo>
                  <a:lnTo>
                    <a:pt x="176" y="14"/>
                  </a:lnTo>
                  <a:lnTo>
                    <a:pt x="176" y="14"/>
                  </a:lnTo>
                  <a:lnTo>
                    <a:pt x="176" y="14"/>
                  </a:lnTo>
                  <a:lnTo>
                    <a:pt x="176" y="14"/>
                  </a:lnTo>
                  <a:lnTo>
                    <a:pt x="176" y="14"/>
                  </a:lnTo>
                  <a:lnTo>
                    <a:pt x="176" y="16"/>
                  </a:lnTo>
                  <a:lnTo>
                    <a:pt x="176" y="16"/>
                  </a:lnTo>
                  <a:lnTo>
                    <a:pt x="176" y="14"/>
                  </a:lnTo>
                  <a:lnTo>
                    <a:pt x="176" y="14"/>
                  </a:lnTo>
                  <a:lnTo>
                    <a:pt x="176" y="14"/>
                  </a:lnTo>
                  <a:lnTo>
                    <a:pt x="176" y="14"/>
                  </a:lnTo>
                  <a:lnTo>
                    <a:pt x="176" y="14"/>
                  </a:lnTo>
                  <a:lnTo>
                    <a:pt x="176" y="14"/>
                  </a:lnTo>
                  <a:lnTo>
                    <a:pt x="176" y="16"/>
                  </a:lnTo>
                  <a:lnTo>
                    <a:pt x="176" y="14"/>
                  </a:lnTo>
                  <a:lnTo>
                    <a:pt x="176" y="16"/>
                  </a:lnTo>
                  <a:lnTo>
                    <a:pt x="176" y="16"/>
                  </a:lnTo>
                  <a:lnTo>
                    <a:pt x="176" y="16"/>
                  </a:lnTo>
                  <a:lnTo>
                    <a:pt x="176" y="16"/>
                  </a:lnTo>
                  <a:lnTo>
                    <a:pt x="176" y="16"/>
                  </a:lnTo>
                  <a:lnTo>
                    <a:pt x="176" y="14"/>
                  </a:lnTo>
                  <a:lnTo>
                    <a:pt x="176" y="14"/>
                  </a:lnTo>
                  <a:lnTo>
                    <a:pt x="176" y="16"/>
                  </a:lnTo>
                  <a:lnTo>
                    <a:pt x="174" y="14"/>
                  </a:lnTo>
                  <a:lnTo>
                    <a:pt x="174" y="14"/>
                  </a:lnTo>
                  <a:lnTo>
                    <a:pt x="174" y="14"/>
                  </a:lnTo>
                  <a:lnTo>
                    <a:pt x="174" y="14"/>
                  </a:lnTo>
                  <a:lnTo>
                    <a:pt x="174" y="14"/>
                  </a:lnTo>
                  <a:lnTo>
                    <a:pt x="174" y="14"/>
                  </a:lnTo>
                  <a:lnTo>
                    <a:pt x="174" y="14"/>
                  </a:lnTo>
                  <a:lnTo>
                    <a:pt x="176" y="16"/>
                  </a:lnTo>
                  <a:lnTo>
                    <a:pt x="176" y="16"/>
                  </a:lnTo>
                  <a:lnTo>
                    <a:pt x="174" y="14"/>
                  </a:lnTo>
                  <a:lnTo>
                    <a:pt x="174" y="14"/>
                  </a:lnTo>
                  <a:lnTo>
                    <a:pt x="176" y="16"/>
                  </a:lnTo>
                  <a:lnTo>
                    <a:pt x="176" y="16"/>
                  </a:lnTo>
                  <a:lnTo>
                    <a:pt x="176" y="16"/>
                  </a:lnTo>
                  <a:lnTo>
                    <a:pt x="174" y="14"/>
                  </a:lnTo>
                  <a:lnTo>
                    <a:pt x="174" y="14"/>
                  </a:lnTo>
                  <a:lnTo>
                    <a:pt x="176" y="16"/>
                  </a:lnTo>
                  <a:lnTo>
                    <a:pt x="176" y="16"/>
                  </a:lnTo>
                  <a:lnTo>
                    <a:pt x="174" y="14"/>
                  </a:lnTo>
                  <a:lnTo>
                    <a:pt x="174" y="16"/>
                  </a:lnTo>
                  <a:lnTo>
                    <a:pt x="174" y="16"/>
                  </a:lnTo>
                  <a:lnTo>
                    <a:pt x="174" y="14"/>
                  </a:lnTo>
                  <a:lnTo>
                    <a:pt x="174" y="14"/>
                  </a:lnTo>
                  <a:lnTo>
                    <a:pt x="174" y="14"/>
                  </a:lnTo>
                  <a:lnTo>
                    <a:pt x="174" y="14"/>
                  </a:lnTo>
                  <a:lnTo>
                    <a:pt x="174" y="14"/>
                  </a:lnTo>
                  <a:lnTo>
                    <a:pt x="174" y="14"/>
                  </a:lnTo>
                  <a:lnTo>
                    <a:pt x="174" y="14"/>
                  </a:lnTo>
                  <a:lnTo>
                    <a:pt x="174" y="14"/>
                  </a:lnTo>
                  <a:lnTo>
                    <a:pt x="174" y="16"/>
                  </a:lnTo>
                  <a:lnTo>
                    <a:pt x="174" y="16"/>
                  </a:lnTo>
                  <a:lnTo>
                    <a:pt x="174" y="16"/>
                  </a:lnTo>
                  <a:lnTo>
                    <a:pt x="174" y="14"/>
                  </a:lnTo>
                  <a:lnTo>
                    <a:pt x="174" y="14"/>
                  </a:lnTo>
                  <a:lnTo>
                    <a:pt x="174" y="14"/>
                  </a:lnTo>
                  <a:lnTo>
                    <a:pt x="174" y="14"/>
                  </a:lnTo>
                  <a:lnTo>
                    <a:pt x="174" y="14"/>
                  </a:lnTo>
                  <a:lnTo>
                    <a:pt x="174" y="14"/>
                  </a:lnTo>
                  <a:lnTo>
                    <a:pt x="174" y="14"/>
                  </a:lnTo>
                  <a:lnTo>
                    <a:pt x="174" y="14"/>
                  </a:lnTo>
                  <a:lnTo>
                    <a:pt x="174" y="14"/>
                  </a:lnTo>
                  <a:lnTo>
                    <a:pt x="174" y="16"/>
                  </a:lnTo>
                  <a:lnTo>
                    <a:pt x="174" y="16"/>
                  </a:lnTo>
                  <a:lnTo>
                    <a:pt x="174" y="14"/>
                  </a:lnTo>
                  <a:lnTo>
                    <a:pt x="174" y="14"/>
                  </a:lnTo>
                  <a:lnTo>
                    <a:pt x="174" y="16"/>
                  </a:lnTo>
                  <a:lnTo>
                    <a:pt x="174" y="16"/>
                  </a:lnTo>
                  <a:lnTo>
                    <a:pt x="174" y="16"/>
                  </a:lnTo>
                  <a:lnTo>
                    <a:pt x="174" y="16"/>
                  </a:lnTo>
                  <a:lnTo>
                    <a:pt x="174" y="14"/>
                  </a:lnTo>
                  <a:lnTo>
                    <a:pt x="174" y="14"/>
                  </a:lnTo>
                  <a:lnTo>
                    <a:pt x="174" y="14"/>
                  </a:lnTo>
                  <a:lnTo>
                    <a:pt x="174" y="14"/>
                  </a:lnTo>
                  <a:lnTo>
                    <a:pt x="174" y="14"/>
                  </a:lnTo>
                  <a:lnTo>
                    <a:pt x="174" y="14"/>
                  </a:lnTo>
                  <a:lnTo>
                    <a:pt x="174" y="14"/>
                  </a:lnTo>
                  <a:lnTo>
                    <a:pt x="174" y="14"/>
                  </a:lnTo>
                  <a:lnTo>
                    <a:pt x="174" y="14"/>
                  </a:lnTo>
                  <a:lnTo>
                    <a:pt x="174" y="14"/>
                  </a:lnTo>
                  <a:lnTo>
                    <a:pt x="174" y="16"/>
                  </a:lnTo>
                  <a:lnTo>
                    <a:pt x="174" y="16"/>
                  </a:lnTo>
                  <a:lnTo>
                    <a:pt x="174" y="16"/>
                  </a:lnTo>
                  <a:lnTo>
                    <a:pt x="174" y="16"/>
                  </a:lnTo>
                  <a:lnTo>
                    <a:pt x="174" y="16"/>
                  </a:lnTo>
                  <a:lnTo>
                    <a:pt x="174" y="14"/>
                  </a:lnTo>
                  <a:lnTo>
                    <a:pt x="174" y="14"/>
                  </a:lnTo>
                  <a:lnTo>
                    <a:pt x="173" y="14"/>
                  </a:lnTo>
                  <a:lnTo>
                    <a:pt x="173" y="14"/>
                  </a:lnTo>
                  <a:lnTo>
                    <a:pt x="173" y="14"/>
                  </a:lnTo>
                  <a:lnTo>
                    <a:pt x="173" y="14"/>
                  </a:lnTo>
                  <a:lnTo>
                    <a:pt x="174" y="16"/>
                  </a:lnTo>
                  <a:lnTo>
                    <a:pt x="174" y="16"/>
                  </a:lnTo>
                  <a:lnTo>
                    <a:pt x="174" y="16"/>
                  </a:lnTo>
                  <a:lnTo>
                    <a:pt x="174" y="16"/>
                  </a:lnTo>
                  <a:lnTo>
                    <a:pt x="174" y="16"/>
                  </a:lnTo>
                  <a:lnTo>
                    <a:pt x="174" y="16"/>
                  </a:lnTo>
                  <a:lnTo>
                    <a:pt x="174" y="16"/>
                  </a:lnTo>
                  <a:lnTo>
                    <a:pt x="174" y="16"/>
                  </a:lnTo>
                  <a:lnTo>
                    <a:pt x="174" y="16"/>
                  </a:lnTo>
                  <a:lnTo>
                    <a:pt x="174" y="16"/>
                  </a:lnTo>
                  <a:lnTo>
                    <a:pt x="174" y="16"/>
                  </a:lnTo>
                  <a:lnTo>
                    <a:pt x="174" y="16"/>
                  </a:lnTo>
                  <a:lnTo>
                    <a:pt x="174" y="16"/>
                  </a:lnTo>
                  <a:lnTo>
                    <a:pt x="174" y="16"/>
                  </a:lnTo>
                  <a:lnTo>
                    <a:pt x="174" y="16"/>
                  </a:lnTo>
                  <a:lnTo>
                    <a:pt x="174" y="16"/>
                  </a:lnTo>
                  <a:lnTo>
                    <a:pt x="174" y="16"/>
                  </a:lnTo>
                  <a:lnTo>
                    <a:pt x="173" y="16"/>
                  </a:lnTo>
                  <a:lnTo>
                    <a:pt x="173" y="16"/>
                  </a:lnTo>
                  <a:lnTo>
                    <a:pt x="174" y="16"/>
                  </a:lnTo>
                  <a:lnTo>
                    <a:pt x="174" y="16"/>
                  </a:lnTo>
                  <a:lnTo>
                    <a:pt x="174" y="16"/>
                  </a:lnTo>
                  <a:lnTo>
                    <a:pt x="174" y="16"/>
                  </a:lnTo>
                  <a:lnTo>
                    <a:pt x="174" y="16"/>
                  </a:lnTo>
                  <a:lnTo>
                    <a:pt x="173" y="16"/>
                  </a:lnTo>
                  <a:lnTo>
                    <a:pt x="173" y="16"/>
                  </a:lnTo>
                  <a:lnTo>
                    <a:pt x="173" y="16"/>
                  </a:lnTo>
                  <a:lnTo>
                    <a:pt x="174" y="17"/>
                  </a:lnTo>
                  <a:lnTo>
                    <a:pt x="173" y="14"/>
                  </a:lnTo>
                  <a:lnTo>
                    <a:pt x="173" y="16"/>
                  </a:lnTo>
                  <a:lnTo>
                    <a:pt x="173" y="16"/>
                  </a:lnTo>
                  <a:lnTo>
                    <a:pt x="173" y="16"/>
                  </a:lnTo>
                  <a:lnTo>
                    <a:pt x="173" y="16"/>
                  </a:lnTo>
                  <a:lnTo>
                    <a:pt x="173" y="17"/>
                  </a:lnTo>
                  <a:lnTo>
                    <a:pt x="173" y="16"/>
                  </a:lnTo>
                  <a:lnTo>
                    <a:pt x="173" y="16"/>
                  </a:lnTo>
                  <a:lnTo>
                    <a:pt x="173" y="16"/>
                  </a:lnTo>
                  <a:lnTo>
                    <a:pt x="173" y="17"/>
                  </a:lnTo>
                  <a:lnTo>
                    <a:pt x="173" y="17"/>
                  </a:lnTo>
                  <a:lnTo>
                    <a:pt x="173" y="16"/>
                  </a:lnTo>
                  <a:lnTo>
                    <a:pt x="173" y="16"/>
                  </a:lnTo>
                  <a:lnTo>
                    <a:pt x="173" y="17"/>
                  </a:lnTo>
                  <a:lnTo>
                    <a:pt x="173" y="17"/>
                  </a:lnTo>
                  <a:lnTo>
                    <a:pt x="173" y="17"/>
                  </a:lnTo>
                  <a:lnTo>
                    <a:pt x="173" y="17"/>
                  </a:lnTo>
                  <a:lnTo>
                    <a:pt x="173" y="17"/>
                  </a:lnTo>
                  <a:lnTo>
                    <a:pt x="173" y="17"/>
                  </a:lnTo>
                  <a:lnTo>
                    <a:pt x="173" y="17"/>
                  </a:lnTo>
                  <a:lnTo>
                    <a:pt x="173" y="16"/>
                  </a:lnTo>
                  <a:lnTo>
                    <a:pt x="173" y="16"/>
                  </a:lnTo>
                  <a:lnTo>
                    <a:pt x="173" y="17"/>
                  </a:lnTo>
                  <a:lnTo>
                    <a:pt x="173" y="17"/>
                  </a:lnTo>
                  <a:lnTo>
                    <a:pt x="173" y="16"/>
                  </a:lnTo>
                  <a:lnTo>
                    <a:pt x="173" y="16"/>
                  </a:lnTo>
                  <a:lnTo>
                    <a:pt x="173" y="16"/>
                  </a:lnTo>
                  <a:lnTo>
                    <a:pt x="173" y="16"/>
                  </a:lnTo>
                  <a:lnTo>
                    <a:pt x="173" y="16"/>
                  </a:lnTo>
                  <a:lnTo>
                    <a:pt x="173" y="17"/>
                  </a:lnTo>
                  <a:lnTo>
                    <a:pt x="173" y="17"/>
                  </a:lnTo>
                  <a:lnTo>
                    <a:pt x="173" y="16"/>
                  </a:lnTo>
                  <a:lnTo>
                    <a:pt x="173" y="16"/>
                  </a:lnTo>
                  <a:lnTo>
                    <a:pt x="173" y="14"/>
                  </a:lnTo>
                  <a:lnTo>
                    <a:pt x="173" y="14"/>
                  </a:lnTo>
                  <a:lnTo>
                    <a:pt x="173" y="16"/>
                  </a:lnTo>
                  <a:lnTo>
                    <a:pt x="173" y="16"/>
                  </a:lnTo>
                  <a:lnTo>
                    <a:pt x="173" y="16"/>
                  </a:lnTo>
                  <a:lnTo>
                    <a:pt x="171" y="14"/>
                  </a:lnTo>
                  <a:lnTo>
                    <a:pt x="173" y="16"/>
                  </a:lnTo>
                  <a:lnTo>
                    <a:pt x="173" y="16"/>
                  </a:lnTo>
                  <a:lnTo>
                    <a:pt x="173" y="16"/>
                  </a:lnTo>
                  <a:lnTo>
                    <a:pt x="171" y="16"/>
                  </a:lnTo>
                  <a:lnTo>
                    <a:pt x="171" y="16"/>
                  </a:lnTo>
                  <a:lnTo>
                    <a:pt x="171" y="16"/>
                  </a:lnTo>
                  <a:lnTo>
                    <a:pt x="171" y="16"/>
                  </a:lnTo>
                  <a:lnTo>
                    <a:pt x="171" y="16"/>
                  </a:lnTo>
                  <a:lnTo>
                    <a:pt x="171" y="16"/>
                  </a:lnTo>
                  <a:lnTo>
                    <a:pt x="171" y="16"/>
                  </a:lnTo>
                  <a:lnTo>
                    <a:pt x="171" y="16"/>
                  </a:lnTo>
                  <a:lnTo>
                    <a:pt x="173" y="16"/>
                  </a:lnTo>
                  <a:lnTo>
                    <a:pt x="173" y="16"/>
                  </a:lnTo>
                  <a:lnTo>
                    <a:pt x="173" y="16"/>
                  </a:lnTo>
                  <a:lnTo>
                    <a:pt x="173" y="16"/>
                  </a:lnTo>
                  <a:lnTo>
                    <a:pt x="171" y="16"/>
                  </a:lnTo>
                  <a:lnTo>
                    <a:pt x="171" y="16"/>
                  </a:lnTo>
                  <a:lnTo>
                    <a:pt x="173" y="17"/>
                  </a:lnTo>
                  <a:lnTo>
                    <a:pt x="173" y="17"/>
                  </a:lnTo>
                  <a:lnTo>
                    <a:pt x="173" y="17"/>
                  </a:lnTo>
                  <a:lnTo>
                    <a:pt x="173" y="16"/>
                  </a:lnTo>
                  <a:lnTo>
                    <a:pt x="173" y="17"/>
                  </a:lnTo>
                  <a:lnTo>
                    <a:pt x="173" y="17"/>
                  </a:lnTo>
                  <a:lnTo>
                    <a:pt x="173" y="17"/>
                  </a:lnTo>
                  <a:lnTo>
                    <a:pt x="173" y="17"/>
                  </a:lnTo>
                  <a:lnTo>
                    <a:pt x="173" y="17"/>
                  </a:lnTo>
                  <a:lnTo>
                    <a:pt x="173" y="17"/>
                  </a:lnTo>
                  <a:lnTo>
                    <a:pt x="173" y="17"/>
                  </a:lnTo>
                  <a:lnTo>
                    <a:pt x="173" y="17"/>
                  </a:lnTo>
                  <a:lnTo>
                    <a:pt x="173" y="17"/>
                  </a:lnTo>
                  <a:lnTo>
                    <a:pt x="173" y="17"/>
                  </a:lnTo>
                  <a:lnTo>
                    <a:pt x="173" y="17"/>
                  </a:lnTo>
                  <a:lnTo>
                    <a:pt x="173" y="17"/>
                  </a:lnTo>
                  <a:lnTo>
                    <a:pt x="173" y="17"/>
                  </a:lnTo>
                  <a:lnTo>
                    <a:pt x="173" y="17"/>
                  </a:lnTo>
                  <a:lnTo>
                    <a:pt x="173" y="17"/>
                  </a:lnTo>
                  <a:lnTo>
                    <a:pt x="173" y="17"/>
                  </a:lnTo>
                  <a:lnTo>
                    <a:pt x="173" y="17"/>
                  </a:lnTo>
                  <a:lnTo>
                    <a:pt x="173" y="17"/>
                  </a:lnTo>
                  <a:lnTo>
                    <a:pt x="173" y="17"/>
                  </a:lnTo>
                  <a:lnTo>
                    <a:pt x="173" y="17"/>
                  </a:lnTo>
                  <a:lnTo>
                    <a:pt x="171" y="17"/>
                  </a:lnTo>
                  <a:lnTo>
                    <a:pt x="171" y="17"/>
                  </a:lnTo>
                  <a:lnTo>
                    <a:pt x="171" y="16"/>
                  </a:lnTo>
                  <a:lnTo>
                    <a:pt x="171" y="16"/>
                  </a:lnTo>
                  <a:lnTo>
                    <a:pt x="171" y="17"/>
                  </a:lnTo>
                  <a:lnTo>
                    <a:pt x="171" y="16"/>
                  </a:lnTo>
                  <a:lnTo>
                    <a:pt x="171" y="17"/>
                  </a:lnTo>
                  <a:lnTo>
                    <a:pt x="171" y="17"/>
                  </a:lnTo>
                  <a:lnTo>
                    <a:pt x="171" y="17"/>
                  </a:lnTo>
                  <a:lnTo>
                    <a:pt x="171" y="16"/>
                  </a:lnTo>
                  <a:lnTo>
                    <a:pt x="171" y="17"/>
                  </a:lnTo>
                  <a:lnTo>
                    <a:pt x="171" y="17"/>
                  </a:lnTo>
                  <a:lnTo>
                    <a:pt x="171" y="17"/>
                  </a:lnTo>
                  <a:lnTo>
                    <a:pt x="171" y="17"/>
                  </a:lnTo>
                  <a:lnTo>
                    <a:pt x="171" y="17"/>
                  </a:lnTo>
                  <a:lnTo>
                    <a:pt x="171" y="17"/>
                  </a:lnTo>
                  <a:lnTo>
                    <a:pt x="171" y="17"/>
                  </a:lnTo>
                  <a:lnTo>
                    <a:pt x="171" y="17"/>
                  </a:lnTo>
                  <a:lnTo>
                    <a:pt x="171" y="17"/>
                  </a:lnTo>
                  <a:lnTo>
                    <a:pt x="171" y="17"/>
                  </a:lnTo>
                  <a:lnTo>
                    <a:pt x="171" y="17"/>
                  </a:lnTo>
                  <a:lnTo>
                    <a:pt x="171" y="17"/>
                  </a:lnTo>
                  <a:lnTo>
                    <a:pt x="171" y="17"/>
                  </a:lnTo>
                  <a:lnTo>
                    <a:pt x="171" y="17"/>
                  </a:lnTo>
                  <a:lnTo>
                    <a:pt x="171" y="17"/>
                  </a:lnTo>
                  <a:lnTo>
                    <a:pt x="171" y="17"/>
                  </a:lnTo>
                  <a:lnTo>
                    <a:pt x="171" y="16"/>
                  </a:lnTo>
                  <a:lnTo>
                    <a:pt x="171" y="17"/>
                  </a:lnTo>
                  <a:lnTo>
                    <a:pt x="171" y="17"/>
                  </a:lnTo>
                  <a:lnTo>
                    <a:pt x="171" y="17"/>
                  </a:lnTo>
                  <a:lnTo>
                    <a:pt x="171" y="17"/>
                  </a:lnTo>
                  <a:lnTo>
                    <a:pt x="171" y="17"/>
                  </a:lnTo>
                  <a:lnTo>
                    <a:pt x="171" y="17"/>
                  </a:lnTo>
                  <a:lnTo>
                    <a:pt x="171" y="17"/>
                  </a:lnTo>
                  <a:lnTo>
                    <a:pt x="171" y="17"/>
                  </a:lnTo>
                  <a:lnTo>
                    <a:pt x="171" y="17"/>
                  </a:lnTo>
                  <a:lnTo>
                    <a:pt x="171" y="17"/>
                  </a:lnTo>
                  <a:lnTo>
                    <a:pt x="171" y="17"/>
                  </a:lnTo>
                  <a:lnTo>
                    <a:pt x="171" y="17"/>
                  </a:lnTo>
                  <a:lnTo>
                    <a:pt x="171" y="17"/>
                  </a:lnTo>
                  <a:lnTo>
                    <a:pt x="171" y="17"/>
                  </a:lnTo>
                  <a:lnTo>
                    <a:pt x="171" y="17"/>
                  </a:lnTo>
                  <a:lnTo>
                    <a:pt x="171" y="17"/>
                  </a:lnTo>
                  <a:lnTo>
                    <a:pt x="171" y="16"/>
                  </a:lnTo>
                  <a:lnTo>
                    <a:pt x="171" y="16"/>
                  </a:lnTo>
                  <a:lnTo>
                    <a:pt x="171" y="16"/>
                  </a:lnTo>
                  <a:lnTo>
                    <a:pt x="171" y="16"/>
                  </a:lnTo>
                  <a:lnTo>
                    <a:pt x="171" y="16"/>
                  </a:lnTo>
                  <a:lnTo>
                    <a:pt x="171" y="17"/>
                  </a:lnTo>
                  <a:lnTo>
                    <a:pt x="171" y="17"/>
                  </a:lnTo>
                  <a:lnTo>
                    <a:pt x="171" y="16"/>
                  </a:lnTo>
                  <a:lnTo>
                    <a:pt x="171" y="16"/>
                  </a:lnTo>
                  <a:lnTo>
                    <a:pt x="171" y="16"/>
                  </a:lnTo>
                  <a:lnTo>
                    <a:pt x="171" y="16"/>
                  </a:lnTo>
                  <a:lnTo>
                    <a:pt x="171" y="16"/>
                  </a:lnTo>
                  <a:lnTo>
                    <a:pt x="171" y="17"/>
                  </a:lnTo>
                  <a:lnTo>
                    <a:pt x="171" y="17"/>
                  </a:lnTo>
                  <a:lnTo>
                    <a:pt x="171" y="17"/>
                  </a:lnTo>
                  <a:lnTo>
                    <a:pt x="171" y="17"/>
                  </a:lnTo>
                  <a:lnTo>
                    <a:pt x="171" y="16"/>
                  </a:lnTo>
                  <a:lnTo>
                    <a:pt x="171" y="17"/>
                  </a:lnTo>
                  <a:lnTo>
                    <a:pt x="171" y="17"/>
                  </a:lnTo>
                  <a:lnTo>
                    <a:pt x="171" y="17"/>
                  </a:lnTo>
                  <a:lnTo>
                    <a:pt x="171" y="17"/>
                  </a:lnTo>
                  <a:lnTo>
                    <a:pt x="171" y="17"/>
                  </a:lnTo>
                  <a:lnTo>
                    <a:pt x="171" y="17"/>
                  </a:lnTo>
                  <a:lnTo>
                    <a:pt x="171" y="17"/>
                  </a:lnTo>
                  <a:lnTo>
                    <a:pt x="171" y="17"/>
                  </a:lnTo>
                  <a:lnTo>
                    <a:pt x="171" y="17"/>
                  </a:lnTo>
                  <a:lnTo>
                    <a:pt x="171" y="17"/>
                  </a:lnTo>
                  <a:lnTo>
                    <a:pt x="171" y="17"/>
                  </a:lnTo>
                  <a:lnTo>
                    <a:pt x="169" y="16"/>
                  </a:lnTo>
                  <a:lnTo>
                    <a:pt x="169" y="16"/>
                  </a:lnTo>
                  <a:lnTo>
                    <a:pt x="169" y="16"/>
                  </a:lnTo>
                  <a:lnTo>
                    <a:pt x="171" y="17"/>
                  </a:lnTo>
                  <a:lnTo>
                    <a:pt x="171" y="17"/>
                  </a:lnTo>
                  <a:lnTo>
                    <a:pt x="171" y="17"/>
                  </a:lnTo>
                  <a:lnTo>
                    <a:pt x="171" y="17"/>
                  </a:lnTo>
                  <a:lnTo>
                    <a:pt x="171" y="17"/>
                  </a:lnTo>
                  <a:lnTo>
                    <a:pt x="171" y="17"/>
                  </a:lnTo>
                  <a:lnTo>
                    <a:pt x="171" y="17"/>
                  </a:lnTo>
                  <a:lnTo>
                    <a:pt x="171" y="17"/>
                  </a:lnTo>
                  <a:lnTo>
                    <a:pt x="171" y="17"/>
                  </a:lnTo>
                  <a:lnTo>
                    <a:pt x="171" y="19"/>
                  </a:lnTo>
                  <a:lnTo>
                    <a:pt x="169" y="17"/>
                  </a:lnTo>
                  <a:lnTo>
                    <a:pt x="169" y="17"/>
                  </a:lnTo>
                  <a:lnTo>
                    <a:pt x="169" y="16"/>
                  </a:lnTo>
                  <a:lnTo>
                    <a:pt x="169" y="16"/>
                  </a:lnTo>
                  <a:lnTo>
                    <a:pt x="169" y="17"/>
                  </a:lnTo>
                  <a:lnTo>
                    <a:pt x="169" y="16"/>
                  </a:lnTo>
                  <a:lnTo>
                    <a:pt x="169" y="17"/>
                  </a:lnTo>
                  <a:lnTo>
                    <a:pt x="169" y="17"/>
                  </a:lnTo>
                  <a:lnTo>
                    <a:pt x="169" y="17"/>
                  </a:lnTo>
                  <a:lnTo>
                    <a:pt x="169" y="17"/>
                  </a:lnTo>
                  <a:lnTo>
                    <a:pt x="169" y="17"/>
                  </a:lnTo>
                  <a:lnTo>
                    <a:pt x="169" y="17"/>
                  </a:lnTo>
                  <a:lnTo>
                    <a:pt x="169" y="17"/>
                  </a:lnTo>
                  <a:lnTo>
                    <a:pt x="169" y="17"/>
                  </a:lnTo>
                  <a:lnTo>
                    <a:pt x="169" y="17"/>
                  </a:lnTo>
                  <a:lnTo>
                    <a:pt x="169" y="17"/>
                  </a:lnTo>
                  <a:lnTo>
                    <a:pt x="169" y="17"/>
                  </a:lnTo>
                  <a:lnTo>
                    <a:pt x="169" y="17"/>
                  </a:lnTo>
                  <a:lnTo>
                    <a:pt x="169" y="19"/>
                  </a:lnTo>
                  <a:lnTo>
                    <a:pt x="169" y="19"/>
                  </a:lnTo>
                  <a:lnTo>
                    <a:pt x="169" y="17"/>
                  </a:lnTo>
                  <a:lnTo>
                    <a:pt x="169" y="17"/>
                  </a:lnTo>
                  <a:lnTo>
                    <a:pt x="169" y="17"/>
                  </a:lnTo>
                  <a:lnTo>
                    <a:pt x="169" y="19"/>
                  </a:lnTo>
                  <a:lnTo>
                    <a:pt x="169" y="17"/>
                  </a:lnTo>
                  <a:lnTo>
                    <a:pt x="169" y="19"/>
                  </a:lnTo>
                  <a:lnTo>
                    <a:pt x="169" y="19"/>
                  </a:lnTo>
                  <a:lnTo>
                    <a:pt x="169" y="19"/>
                  </a:lnTo>
                  <a:lnTo>
                    <a:pt x="169" y="17"/>
                  </a:lnTo>
                  <a:lnTo>
                    <a:pt x="169" y="17"/>
                  </a:lnTo>
                  <a:lnTo>
                    <a:pt x="169" y="17"/>
                  </a:lnTo>
                  <a:lnTo>
                    <a:pt x="169" y="17"/>
                  </a:lnTo>
                  <a:lnTo>
                    <a:pt x="169" y="17"/>
                  </a:lnTo>
                  <a:lnTo>
                    <a:pt x="169" y="17"/>
                  </a:lnTo>
                  <a:lnTo>
                    <a:pt x="169" y="17"/>
                  </a:lnTo>
                  <a:lnTo>
                    <a:pt x="169" y="17"/>
                  </a:lnTo>
                  <a:lnTo>
                    <a:pt x="169" y="17"/>
                  </a:lnTo>
                  <a:lnTo>
                    <a:pt x="169" y="17"/>
                  </a:lnTo>
                  <a:lnTo>
                    <a:pt x="169" y="17"/>
                  </a:lnTo>
                  <a:lnTo>
                    <a:pt x="169" y="17"/>
                  </a:lnTo>
                  <a:lnTo>
                    <a:pt x="169" y="17"/>
                  </a:lnTo>
                  <a:lnTo>
                    <a:pt x="169" y="17"/>
                  </a:lnTo>
                  <a:lnTo>
                    <a:pt x="169" y="17"/>
                  </a:lnTo>
                  <a:lnTo>
                    <a:pt x="169" y="17"/>
                  </a:lnTo>
                  <a:lnTo>
                    <a:pt x="169" y="17"/>
                  </a:lnTo>
                  <a:lnTo>
                    <a:pt x="169" y="19"/>
                  </a:lnTo>
                  <a:lnTo>
                    <a:pt x="169" y="19"/>
                  </a:lnTo>
                  <a:lnTo>
                    <a:pt x="169" y="19"/>
                  </a:lnTo>
                  <a:lnTo>
                    <a:pt x="169" y="19"/>
                  </a:lnTo>
                  <a:lnTo>
                    <a:pt x="169" y="17"/>
                  </a:lnTo>
                  <a:lnTo>
                    <a:pt x="169" y="17"/>
                  </a:lnTo>
                  <a:lnTo>
                    <a:pt x="169" y="17"/>
                  </a:lnTo>
                  <a:lnTo>
                    <a:pt x="169" y="19"/>
                  </a:lnTo>
                  <a:lnTo>
                    <a:pt x="169" y="19"/>
                  </a:lnTo>
                  <a:lnTo>
                    <a:pt x="169" y="17"/>
                  </a:lnTo>
                  <a:lnTo>
                    <a:pt x="169" y="17"/>
                  </a:lnTo>
                  <a:lnTo>
                    <a:pt x="169" y="19"/>
                  </a:lnTo>
                  <a:lnTo>
                    <a:pt x="169" y="19"/>
                  </a:lnTo>
                  <a:lnTo>
                    <a:pt x="169" y="17"/>
                  </a:lnTo>
                  <a:lnTo>
                    <a:pt x="169" y="17"/>
                  </a:lnTo>
                  <a:lnTo>
                    <a:pt x="169" y="19"/>
                  </a:lnTo>
                  <a:lnTo>
                    <a:pt x="169" y="17"/>
                  </a:lnTo>
                  <a:lnTo>
                    <a:pt x="169" y="17"/>
                  </a:lnTo>
                  <a:lnTo>
                    <a:pt x="169" y="19"/>
                  </a:lnTo>
                  <a:lnTo>
                    <a:pt x="169" y="19"/>
                  </a:lnTo>
                  <a:lnTo>
                    <a:pt x="169" y="19"/>
                  </a:lnTo>
                  <a:lnTo>
                    <a:pt x="169" y="19"/>
                  </a:lnTo>
                  <a:lnTo>
                    <a:pt x="169" y="19"/>
                  </a:lnTo>
                  <a:lnTo>
                    <a:pt x="169" y="19"/>
                  </a:lnTo>
                  <a:lnTo>
                    <a:pt x="169" y="19"/>
                  </a:lnTo>
                  <a:lnTo>
                    <a:pt x="169" y="17"/>
                  </a:lnTo>
                  <a:lnTo>
                    <a:pt x="169" y="17"/>
                  </a:lnTo>
                  <a:lnTo>
                    <a:pt x="169" y="17"/>
                  </a:lnTo>
                  <a:lnTo>
                    <a:pt x="169" y="17"/>
                  </a:lnTo>
                  <a:lnTo>
                    <a:pt x="169" y="19"/>
                  </a:lnTo>
                  <a:lnTo>
                    <a:pt x="169" y="19"/>
                  </a:lnTo>
                  <a:lnTo>
                    <a:pt x="168" y="17"/>
                  </a:lnTo>
                  <a:lnTo>
                    <a:pt x="168" y="17"/>
                  </a:lnTo>
                  <a:lnTo>
                    <a:pt x="168" y="17"/>
                  </a:lnTo>
                  <a:lnTo>
                    <a:pt x="168" y="19"/>
                  </a:lnTo>
                  <a:lnTo>
                    <a:pt x="168" y="17"/>
                  </a:lnTo>
                  <a:lnTo>
                    <a:pt x="169" y="19"/>
                  </a:lnTo>
                  <a:lnTo>
                    <a:pt x="169" y="19"/>
                  </a:lnTo>
                  <a:lnTo>
                    <a:pt x="169" y="19"/>
                  </a:lnTo>
                  <a:lnTo>
                    <a:pt x="168" y="17"/>
                  </a:lnTo>
                  <a:lnTo>
                    <a:pt x="169" y="19"/>
                  </a:lnTo>
                  <a:lnTo>
                    <a:pt x="168" y="19"/>
                  </a:lnTo>
                  <a:lnTo>
                    <a:pt x="169" y="19"/>
                  </a:lnTo>
                  <a:lnTo>
                    <a:pt x="168" y="19"/>
                  </a:lnTo>
                  <a:lnTo>
                    <a:pt x="169" y="19"/>
                  </a:lnTo>
                  <a:lnTo>
                    <a:pt x="169" y="19"/>
                  </a:lnTo>
                  <a:lnTo>
                    <a:pt x="168" y="19"/>
                  </a:lnTo>
                  <a:lnTo>
                    <a:pt x="168" y="19"/>
                  </a:lnTo>
                  <a:lnTo>
                    <a:pt x="168" y="19"/>
                  </a:lnTo>
                  <a:lnTo>
                    <a:pt x="168" y="19"/>
                  </a:lnTo>
                  <a:lnTo>
                    <a:pt x="168" y="19"/>
                  </a:lnTo>
                  <a:lnTo>
                    <a:pt x="169" y="19"/>
                  </a:lnTo>
                  <a:lnTo>
                    <a:pt x="168" y="19"/>
                  </a:lnTo>
                  <a:lnTo>
                    <a:pt x="168" y="19"/>
                  </a:lnTo>
                  <a:lnTo>
                    <a:pt x="168" y="19"/>
                  </a:lnTo>
                  <a:lnTo>
                    <a:pt x="168" y="19"/>
                  </a:lnTo>
                  <a:lnTo>
                    <a:pt x="168" y="19"/>
                  </a:lnTo>
                  <a:lnTo>
                    <a:pt x="168" y="19"/>
                  </a:lnTo>
                  <a:lnTo>
                    <a:pt x="168" y="19"/>
                  </a:lnTo>
                  <a:lnTo>
                    <a:pt x="168" y="19"/>
                  </a:lnTo>
                  <a:lnTo>
                    <a:pt x="169" y="20"/>
                  </a:lnTo>
                  <a:lnTo>
                    <a:pt x="168" y="19"/>
                  </a:lnTo>
                  <a:lnTo>
                    <a:pt x="168" y="19"/>
                  </a:lnTo>
                  <a:lnTo>
                    <a:pt x="168" y="17"/>
                  </a:lnTo>
                  <a:lnTo>
                    <a:pt x="168" y="17"/>
                  </a:lnTo>
                  <a:lnTo>
                    <a:pt x="168" y="19"/>
                  </a:lnTo>
                  <a:lnTo>
                    <a:pt x="168" y="19"/>
                  </a:lnTo>
                  <a:lnTo>
                    <a:pt x="168" y="19"/>
                  </a:lnTo>
                  <a:lnTo>
                    <a:pt x="168" y="19"/>
                  </a:lnTo>
                  <a:lnTo>
                    <a:pt x="168" y="19"/>
                  </a:lnTo>
                  <a:lnTo>
                    <a:pt x="168" y="19"/>
                  </a:lnTo>
                  <a:lnTo>
                    <a:pt x="168" y="19"/>
                  </a:lnTo>
                  <a:lnTo>
                    <a:pt x="168" y="19"/>
                  </a:lnTo>
                  <a:lnTo>
                    <a:pt x="168" y="19"/>
                  </a:lnTo>
                  <a:lnTo>
                    <a:pt x="168" y="19"/>
                  </a:lnTo>
                  <a:lnTo>
                    <a:pt x="168" y="19"/>
                  </a:lnTo>
                  <a:lnTo>
                    <a:pt x="168" y="19"/>
                  </a:lnTo>
                  <a:lnTo>
                    <a:pt x="168" y="19"/>
                  </a:lnTo>
                  <a:lnTo>
                    <a:pt x="168" y="19"/>
                  </a:lnTo>
                  <a:lnTo>
                    <a:pt x="168" y="19"/>
                  </a:lnTo>
                  <a:lnTo>
                    <a:pt x="168" y="19"/>
                  </a:lnTo>
                  <a:lnTo>
                    <a:pt x="168" y="19"/>
                  </a:lnTo>
                  <a:lnTo>
                    <a:pt x="168" y="20"/>
                  </a:lnTo>
                  <a:lnTo>
                    <a:pt x="168" y="20"/>
                  </a:lnTo>
                  <a:lnTo>
                    <a:pt x="168" y="19"/>
                  </a:lnTo>
                  <a:lnTo>
                    <a:pt x="168" y="19"/>
                  </a:lnTo>
                  <a:lnTo>
                    <a:pt x="168" y="19"/>
                  </a:lnTo>
                  <a:lnTo>
                    <a:pt x="166" y="17"/>
                  </a:lnTo>
                  <a:lnTo>
                    <a:pt x="168" y="19"/>
                  </a:lnTo>
                  <a:lnTo>
                    <a:pt x="166" y="19"/>
                  </a:lnTo>
                  <a:lnTo>
                    <a:pt x="168" y="19"/>
                  </a:lnTo>
                  <a:lnTo>
                    <a:pt x="168" y="19"/>
                  </a:lnTo>
                  <a:lnTo>
                    <a:pt x="168" y="19"/>
                  </a:lnTo>
                  <a:lnTo>
                    <a:pt x="168" y="20"/>
                  </a:lnTo>
                  <a:lnTo>
                    <a:pt x="168" y="20"/>
                  </a:lnTo>
                  <a:lnTo>
                    <a:pt x="168" y="19"/>
                  </a:lnTo>
                  <a:lnTo>
                    <a:pt x="168" y="19"/>
                  </a:lnTo>
                  <a:lnTo>
                    <a:pt x="168" y="19"/>
                  </a:lnTo>
                  <a:lnTo>
                    <a:pt x="168" y="19"/>
                  </a:lnTo>
                  <a:lnTo>
                    <a:pt x="168" y="20"/>
                  </a:lnTo>
                  <a:lnTo>
                    <a:pt x="166" y="19"/>
                  </a:lnTo>
                  <a:lnTo>
                    <a:pt x="166" y="19"/>
                  </a:lnTo>
                  <a:lnTo>
                    <a:pt x="166" y="19"/>
                  </a:lnTo>
                  <a:lnTo>
                    <a:pt x="168" y="19"/>
                  </a:lnTo>
                  <a:lnTo>
                    <a:pt x="166" y="19"/>
                  </a:lnTo>
                  <a:lnTo>
                    <a:pt x="168" y="19"/>
                  </a:lnTo>
                  <a:lnTo>
                    <a:pt x="168" y="20"/>
                  </a:lnTo>
                  <a:lnTo>
                    <a:pt x="168" y="20"/>
                  </a:lnTo>
                  <a:lnTo>
                    <a:pt x="166" y="19"/>
                  </a:lnTo>
                  <a:lnTo>
                    <a:pt x="168" y="20"/>
                  </a:lnTo>
                  <a:lnTo>
                    <a:pt x="166" y="19"/>
                  </a:lnTo>
                  <a:lnTo>
                    <a:pt x="168" y="20"/>
                  </a:lnTo>
                  <a:lnTo>
                    <a:pt x="166" y="20"/>
                  </a:lnTo>
                  <a:lnTo>
                    <a:pt x="168" y="20"/>
                  </a:lnTo>
                  <a:lnTo>
                    <a:pt x="168" y="20"/>
                  </a:lnTo>
                  <a:lnTo>
                    <a:pt x="166" y="20"/>
                  </a:lnTo>
                  <a:lnTo>
                    <a:pt x="168" y="20"/>
                  </a:lnTo>
                  <a:lnTo>
                    <a:pt x="168" y="20"/>
                  </a:lnTo>
                  <a:lnTo>
                    <a:pt x="166" y="20"/>
                  </a:lnTo>
                  <a:lnTo>
                    <a:pt x="166" y="20"/>
                  </a:lnTo>
                  <a:lnTo>
                    <a:pt x="168" y="22"/>
                  </a:lnTo>
                  <a:lnTo>
                    <a:pt x="168" y="22"/>
                  </a:lnTo>
                  <a:lnTo>
                    <a:pt x="166" y="20"/>
                  </a:lnTo>
                  <a:lnTo>
                    <a:pt x="168" y="20"/>
                  </a:lnTo>
                  <a:lnTo>
                    <a:pt x="166" y="20"/>
                  </a:lnTo>
                  <a:lnTo>
                    <a:pt x="168" y="22"/>
                  </a:lnTo>
                  <a:lnTo>
                    <a:pt x="166" y="20"/>
                  </a:lnTo>
                  <a:lnTo>
                    <a:pt x="166" y="20"/>
                  </a:lnTo>
                  <a:lnTo>
                    <a:pt x="166" y="20"/>
                  </a:lnTo>
                  <a:lnTo>
                    <a:pt x="166" y="20"/>
                  </a:lnTo>
                  <a:lnTo>
                    <a:pt x="166" y="20"/>
                  </a:lnTo>
                  <a:lnTo>
                    <a:pt x="166" y="20"/>
                  </a:lnTo>
                  <a:lnTo>
                    <a:pt x="166" y="20"/>
                  </a:lnTo>
                  <a:lnTo>
                    <a:pt x="166" y="20"/>
                  </a:lnTo>
                  <a:lnTo>
                    <a:pt x="166" y="20"/>
                  </a:lnTo>
                  <a:lnTo>
                    <a:pt x="166" y="19"/>
                  </a:lnTo>
                  <a:lnTo>
                    <a:pt x="166" y="20"/>
                  </a:lnTo>
                  <a:lnTo>
                    <a:pt x="166" y="19"/>
                  </a:lnTo>
                  <a:lnTo>
                    <a:pt x="166" y="20"/>
                  </a:lnTo>
                  <a:lnTo>
                    <a:pt x="166" y="20"/>
                  </a:lnTo>
                  <a:lnTo>
                    <a:pt x="166" y="20"/>
                  </a:lnTo>
                  <a:lnTo>
                    <a:pt x="166" y="20"/>
                  </a:lnTo>
                  <a:lnTo>
                    <a:pt x="166" y="20"/>
                  </a:lnTo>
                  <a:lnTo>
                    <a:pt x="166" y="20"/>
                  </a:lnTo>
                  <a:lnTo>
                    <a:pt x="166" y="20"/>
                  </a:lnTo>
                  <a:lnTo>
                    <a:pt x="166" y="20"/>
                  </a:lnTo>
                  <a:lnTo>
                    <a:pt x="166" y="20"/>
                  </a:lnTo>
                  <a:lnTo>
                    <a:pt x="166" y="20"/>
                  </a:lnTo>
                  <a:lnTo>
                    <a:pt x="166" y="19"/>
                  </a:lnTo>
                  <a:lnTo>
                    <a:pt x="166" y="20"/>
                  </a:lnTo>
                  <a:lnTo>
                    <a:pt x="166" y="20"/>
                  </a:lnTo>
                  <a:lnTo>
                    <a:pt x="166" y="20"/>
                  </a:lnTo>
                  <a:lnTo>
                    <a:pt x="166" y="20"/>
                  </a:lnTo>
                  <a:lnTo>
                    <a:pt x="166" y="20"/>
                  </a:lnTo>
                  <a:lnTo>
                    <a:pt x="166" y="20"/>
                  </a:lnTo>
                  <a:lnTo>
                    <a:pt x="166" y="20"/>
                  </a:lnTo>
                  <a:lnTo>
                    <a:pt x="166" y="20"/>
                  </a:lnTo>
                  <a:lnTo>
                    <a:pt x="166" y="20"/>
                  </a:lnTo>
                  <a:lnTo>
                    <a:pt x="166" y="20"/>
                  </a:lnTo>
                  <a:lnTo>
                    <a:pt x="166" y="20"/>
                  </a:lnTo>
                  <a:lnTo>
                    <a:pt x="166" y="20"/>
                  </a:lnTo>
                  <a:lnTo>
                    <a:pt x="166" y="20"/>
                  </a:lnTo>
                  <a:lnTo>
                    <a:pt x="166" y="20"/>
                  </a:lnTo>
                  <a:lnTo>
                    <a:pt x="166" y="20"/>
                  </a:lnTo>
                  <a:lnTo>
                    <a:pt x="166" y="20"/>
                  </a:lnTo>
                  <a:lnTo>
                    <a:pt x="165" y="19"/>
                  </a:lnTo>
                  <a:lnTo>
                    <a:pt x="166" y="20"/>
                  </a:lnTo>
                  <a:lnTo>
                    <a:pt x="166" y="20"/>
                  </a:lnTo>
                  <a:lnTo>
                    <a:pt x="166" y="20"/>
                  </a:lnTo>
                  <a:lnTo>
                    <a:pt x="166" y="22"/>
                  </a:lnTo>
                  <a:lnTo>
                    <a:pt x="165" y="19"/>
                  </a:lnTo>
                  <a:lnTo>
                    <a:pt x="166" y="20"/>
                  </a:lnTo>
                  <a:lnTo>
                    <a:pt x="166" y="20"/>
                  </a:lnTo>
                  <a:lnTo>
                    <a:pt x="166" y="20"/>
                  </a:lnTo>
                  <a:lnTo>
                    <a:pt x="166" y="22"/>
                  </a:lnTo>
                  <a:lnTo>
                    <a:pt x="166" y="22"/>
                  </a:lnTo>
                  <a:lnTo>
                    <a:pt x="166" y="22"/>
                  </a:lnTo>
                  <a:lnTo>
                    <a:pt x="166" y="22"/>
                  </a:lnTo>
                  <a:lnTo>
                    <a:pt x="165" y="20"/>
                  </a:lnTo>
                  <a:lnTo>
                    <a:pt x="166" y="22"/>
                  </a:lnTo>
                  <a:lnTo>
                    <a:pt x="166" y="20"/>
                  </a:lnTo>
                  <a:lnTo>
                    <a:pt x="166" y="22"/>
                  </a:lnTo>
                  <a:lnTo>
                    <a:pt x="166" y="22"/>
                  </a:lnTo>
                  <a:lnTo>
                    <a:pt x="166" y="22"/>
                  </a:lnTo>
                  <a:lnTo>
                    <a:pt x="166" y="22"/>
                  </a:lnTo>
                  <a:lnTo>
                    <a:pt x="165" y="22"/>
                  </a:lnTo>
                  <a:lnTo>
                    <a:pt x="166" y="22"/>
                  </a:lnTo>
                  <a:lnTo>
                    <a:pt x="166" y="22"/>
                  </a:lnTo>
                  <a:lnTo>
                    <a:pt x="166" y="22"/>
                  </a:lnTo>
                  <a:lnTo>
                    <a:pt x="166" y="22"/>
                  </a:lnTo>
                  <a:lnTo>
                    <a:pt x="166" y="22"/>
                  </a:lnTo>
                  <a:lnTo>
                    <a:pt x="166" y="22"/>
                  </a:lnTo>
                  <a:lnTo>
                    <a:pt x="166" y="22"/>
                  </a:lnTo>
                  <a:lnTo>
                    <a:pt x="166" y="22"/>
                  </a:lnTo>
                  <a:lnTo>
                    <a:pt x="166" y="22"/>
                  </a:lnTo>
                  <a:lnTo>
                    <a:pt x="165" y="22"/>
                  </a:lnTo>
                  <a:lnTo>
                    <a:pt x="165" y="22"/>
                  </a:lnTo>
                  <a:lnTo>
                    <a:pt x="166" y="22"/>
                  </a:lnTo>
                  <a:lnTo>
                    <a:pt x="166" y="22"/>
                  </a:lnTo>
                  <a:lnTo>
                    <a:pt x="166" y="22"/>
                  </a:lnTo>
                  <a:lnTo>
                    <a:pt x="166" y="22"/>
                  </a:lnTo>
                  <a:lnTo>
                    <a:pt x="165" y="22"/>
                  </a:lnTo>
                  <a:lnTo>
                    <a:pt x="165" y="22"/>
                  </a:lnTo>
                  <a:lnTo>
                    <a:pt x="165" y="22"/>
                  </a:lnTo>
                  <a:lnTo>
                    <a:pt x="166" y="22"/>
                  </a:lnTo>
                  <a:lnTo>
                    <a:pt x="165" y="22"/>
                  </a:lnTo>
                  <a:lnTo>
                    <a:pt x="165" y="20"/>
                  </a:lnTo>
                  <a:lnTo>
                    <a:pt x="165" y="22"/>
                  </a:lnTo>
                  <a:lnTo>
                    <a:pt x="165" y="22"/>
                  </a:lnTo>
                  <a:lnTo>
                    <a:pt x="165" y="22"/>
                  </a:lnTo>
                  <a:lnTo>
                    <a:pt x="165" y="20"/>
                  </a:lnTo>
                  <a:lnTo>
                    <a:pt x="165" y="22"/>
                  </a:lnTo>
                  <a:lnTo>
                    <a:pt x="165" y="20"/>
                  </a:lnTo>
                  <a:lnTo>
                    <a:pt x="165" y="22"/>
                  </a:lnTo>
                  <a:lnTo>
                    <a:pt x="165" y="20"/>
                  </a:lnTo>
                  <a:lnTo>
                    <a:pt x="165" y="22"/>
                  </a:lnTo>
                  <a:lnTo>
                    <a:pt x="165" y="22"/>
                  </a:lnTo>
                  <a:lnTo>
                    <a:pt x="165" y="22"/>
                  </a:lnTo>
                  <a:lnTo>
                    <a:pt x="165" y="22"/>
                  </a:lnTo>
                  <a:lnTo>
                    <a:pt x="165" y="22"/>
                  </a:lnTo>
                  <a:lnTo>
                    <a:pt x="165" y="22"/>
                  </a:lnTo>
                  <a:lnTo>
                    <a:pt x="165" y="22"/>
                  </a:lnTo>
                  <a:lnTo>
                    <a:pt x="165" y="22"/>
                  </a:lnTo>
                  <a:lnTo>
                    <a:pt x="165" y="22"/>
                  </a:lnTo>
                  <a:lnTo>
                    <a:pt x="165" y="22"/>
                  </a:lnTo>
                  <a:lnTo>
                    <a:pt x="165" y="22"/>
                  </a:lnTo>
                  <a:lnTo>
                    <a:pt x="165" y="22"/>
                  </a:lnTo>
                  <a:lnTo>
                    <a:pt x="165" y="22"/>
                  </a:lnTo>
                  <a:lnTo>
                    <a:pt x="165" y="22"/>
                  </a:lnTo>
                  <a:lnTo>
                    <a:pt x="165" y="22"/>
                  </a:lnTo>
                  <a:lnTo>
                    <a:pt x="165" y="22"/>
                  </a:lnTo>
                  <a:lnTo>
                    <a:pt x="165" y="20"/>
                  </a:lnTo>
                  <a:lnTo>
                    <a:pt x="165" y="22"/>
                  </a:lnTo>
                  <a:lnTo>
                    <a:pt x="165" y="20"/>
                  </a:lnTo>
                  <a:lnTo>
                    <a:pt x="165" y="22"/>
                  </a:lnTo>
                  <a:lnTo>
                    <a:pt x="165" y="20"/>
                  </a:lnTo>
                  <a:lnTo>
                    <a:pt x="165" y="22"/>
                  </a:lnTo>
                  <a:lnTo>
                    <a:pt x="165" y="22"/>
                  </a:lnTo>
                  <a:lnTo>
                    <a:pt x="165" y="22"/>
                  </a:lnTo>
                  <a:lnTo>
                    <a:pt x="165" y="22"/>
                  </a:lnTo>
                  <a:lnTo>
                    <a:pt x="163" y="20"/>
                  </a:lnTo>
                  <a:lnTo>
                    <a:pt x="165" y="20"/>
                  </a:lnTo>
                  <a:lnTo>
                    <a:pt x="165" y="20"/>
                  </a:lnTo>
                  <a:lnTo>
                    <a:pt x="165" y="22"/>
                  </a:lnTo>
                  <a:lnTo>
                    <a:pt x="165" y="22"/>
                  </a:lnTo>
                  <a:lnTo>
                    <a:pt x="165" y="22"/>
                  </a:lnTo>
                  <a:lnTo>
                    <a:pt x="163" y="20"/>
                  </a:lnTo>
                  <a:lnTo>
                    <a:pt x="165" y="22"/>
                  </a:lnTo>
                  <a:lnTo>
                    <a:pt x="163" y="20"/>
                  </a:lnTo>
                  <a:lnTo>
                    <a:pt x="165" y="22"/>
                  </a:lnTo>
                  <a:lnTo>
                    <a:pt x="165" y="22"/>
                  </a:lnTo>
                  <a:lnTo>
                    <a:pt x="165" y="22"/>
                  </a:lnTo>
                  <a:lnTo>
                    <a:pt x="165" y="23"/>
                  </a:lnTo>
                  <a:lnTo>
                    <a:pt x="165" y="22"/>
                  </a:lnTo>
                  <a:lnTo>
                    <a:pt x="165" y="23"/>
                  </a:lnTo>
                  <a:lnTo>
                    <a:pt x="165" y="22"/>
                  </a:lnTo>
                  <a:lnTo>
                    <a:pt x="165" y="22"/>
                  </a:lnTo>
                  <a:lnTo>
                    <a:pt x="165" y="22"/>
                  </a:lnTo>
                  <a:lnTo>
                    <a:pt x="165" y="23"/>
                  </a:lnTo>
                  <a:lnTo>
                    <a:pt x="165" y="23"/>
                  </a:lnTo>
                  <a:lnTo>
                    <a:pt x="165" y="23"/>
                  </a:lnTo>
                  <a:lnTo>
                    <a:pt x="165" y="23"/>
                  </a:lnTo>
                  <a:lnTo>
                    <a:pt x="165" y="23"/>
                  </a:lnTo>
                  <a:lnTo>
                    <a:pt x="165" y="23"/>
                  </a:lnTo>
                  <a:lnTo>
                    <a:pt x="165" y="23"/>
                  </a:lnTo>
                  <a:lnTo>
                    <a:pt x="165" y="23"/>
                  </a:lnTo>
                  <a:lnTo>
                    <a:pt x="165" y="23"/>
                  </a:lnTo>
                  <a:lnTo>
                    <a:pt x="165" y="23"/>
                  </a:lnTo>
                  <a:lnTo>
                    <a:pt x="165" y="23"/>
                  </a:lnTo>
                  <a:lnTo>
                    <a:pt x="165" y="23"/>
                  </a:lnTo>
                  <a:lnTo>
                    <a:pt x="165" y="23"/>
                  </a:lnTo>
                  <a:lnTo>
                    <a:pt x="165" y="23"/>
                  </a:lnTo>
                  <a:lnTo>
                    <a:pt x="163" y="22"/>
                  </a:lnTo>
                  <a:lnTo>
                    <a:pt x="165" y="23"/>
                  </a:lnTo>
                  <a:lnTo>
                    <a:pt x="163" y="22"/>
                  </a:lnTo>
                  <a:lnTo>
                    <a:pt x="163" y="22"/>
                  </a:lnTo>
                  <a:lnTo>
                    <a:pt x="163" y="22"/>
                  </a:lnTo>
                  <a:lnTo>
                    <a:pt x="165" y="23"/>
                  </a:lnTo>
                  <a:lnTo>
                    <a:pt x="165" y="23"/>
                  </a:lnTo>
                  <a:lnTo>
                    <a:pt x="165" y="23"/>
                  </a:lnTo>
                  <a:lnTo>
                    <a:pt x="163" y="22"/>
                  </a:lnTo>
                  <a:lnTo>
                    <a:pt x="163" y="23"/>
                  </a:lnTo>
                  <a:lnTo>
                    <a:pt x="163" y="22"/>
                  </a:lnTo>
                  <a:lnTo>
                    <a:pt x="163" y="22"/>
                  </a:lnTo>
                  <a:lnTo>
                    <a:pt x="163" y="22"/>
                  </a:lnTo>
                  <a:lnTo>
                    <a:pt x="163" y="23"/>
                  </a:lnTo>
                  <a:lnTo>
                    <a:pt x="163" y="22"/>
                  </a:lnTo>
                  <a:lnTo>
                    <a:pt x="163" y="23"/>
                  </a:lnTo>
                  <a:lnTo>
                    <a:pt x="163" y="23"/>
                  </a:lnTo>
                  <a:lnTo>
                    <a:pt x="163" y="22"/>
                  </a:lnTo>
                  <a:lnTo>
                    <a:pt x="163" y="22"/>
                  </a:lnTo>
                  <a:lnTo>
                    <a:pt x="163" y="22"/>
                  </a:lnTo>
                  <a:lnTo>
                    <a:pt x="163" y="23"/>
                  </a:lnTo>
                  <a:lnTo>
                    <a:pt x="163" y="22"/>
                  </a:lnTo>
                  <a:lnTo>
                    <a:pt x="163" y="23"/>
                  </a:lnTo>
                  <a:lnTo>
                    <a:pt x="163" y="22"/>
                  </a:lnTo>
                  <a:lnTo>
                    <a:pt x="163" y="22"/>
                  </a:lnTo>
                  <a:lnTo>
                    <a:pt x="163" y="22"/>
                  </a:lnTo>
                  <a:lnTo>
                    <a:pt x="163" y="23"/>
                  </a:lnTo>
                  <a:lnTo>
                    <a:pt x="163" y="23"/>
                  </a:lnTo>
                  <a:lnTo>
                    <a:pt x="163" y="23"/>
                  </a:lnTo>
                  <a:lnTo>
                    <a:pt x="163" y="23"/>
                  </a:lnTo>
                  <a:lnTo>
                    <a:pt x="163" y="23"/>
                  </a:lnTo>
                  <a:lnTo>
                    <a:pt x="163" y="22"/>
                  </a:lnTo>
                  <a:lnTo>
                    <a:pt x="163" y="22"/>
                  </a:lnTo>
                  <a:lnTo>
                    <a:pt x="163" y="22"/>
                  </a:lnTo>
                  <a:lnTo>
                    <a:pt x="163" y="22"/>
                  </a:lnTo>
                  <a:lnTo>
                    <a:pt x="163" y="23"/>
                  </a:lnTo>
                  <a:lnTo>
                    <a:pt x="163" y="22"/>
                  </a:lnTo>
                  <a:lnTo>
                    <a:pt x="163" y="23"/>
                  </a:lnTo>
                  <a:lnTo>
                    <a:pt x="163" y="22"/>
                  </a:lnTo>
                  <a:lnTo>
                    <a:pt x="163" y="23"/>
                  </a:lnTo>
                  <a:lnTo>
                    <a:pt x="163" y="23"/>
                  </a:lnTo>
                  <a:lnTo>
                    <a:pt x="163" y="23"/>
                  </a:lnTo>
                  <a:lnTo>
                    <a:pt x="163" y="23"/>
                  </a:lnTo>
                  <a:lnTo>
                    <a:pt x="163" y="23"/>
                  </a:lnTo>
                  <a:lnTo>
                    <a:pt x="163" y="23"/>
                  </a:lnTo>
                  <a:lnTo>
                    <a:pt x="163" y="25"/>
                  </a:lnTo>
                  <a:lnTo>
                    <a:pt x="163" y="23"/>
                  </a:lnTo>
                  <a:lnTo>
                    <a:pt x="163" y="23"/>
                  </a:lnTo>
                  <a:lnTo>
                    <a:pt x="163" y="23"/>
                  </a:lnTo>
                  <a:lnTo>
                    <a:pt x="163" y="25"/>
                  </a:lnTo>
                  <a:lnTo>
                    <a:pt x="163" y="25"/>
                  </a:lnTo>
                  <a:lnTo>
                    <a:pt x="163" y="25"/>
                  </a:lnTo>
                  <a:lnTo>
                    <a:pt x="163" y="23"/>
                  </a:lnTo>
                  <a:lnTo>
                    <a:pt x="163" y="23"/>
                  </a:lnTo>
                  <a:lnTo>
                    <a:pt x="163" y="23"/>
                  </a:lnTo>
                  <a:lnTo>
                    <a:pt x="163" y="23"/>
                  </a:lnTo>
                  <a:lnTo>
                    <a:pt x="163" y="25"/>
                  </a:lnTo>
                  <a:lnTo>
                    <a:pt x="163" y="25"/>
                  </a:lnTo>
                  <a:lnTo>
                    <a:pt x="163" y="25"/>
                  </a:lnTo>
                  <a:lnTo>
                    <a:pt x="163" y="25"/>
                  </a:lnTo>
                  <a:lnTo>
                    <a:pt x="163" y="23"/>
                  </a:lnTo>
                  <a:lnTo>
                    <a:pt x="163" y="25"/>
                  </a:lnTo>
                  <a:lnTo>
                    <a:pt x="163" y="23"/>
                  </a:lnTo>
                  <a:lnTo>
                    <a:pt x="163" y="25"/>
                  </a:lnTo>
                  <a:lnTo>
                    <a:pt x="163" y="23"/>
                  </a:lnTo>
                  <a:lnTo>
                    <a:pt x="163" y="23"/>
                  </a:lnTo>
                  <a:lnTo>
                    <a:pt x="162" y="23"/>
                  </a:lnTo>
                  <a:lnTo>
                    <a:pt x="163" y="25"/>
                  </a:lnTo>
                  <a:lnTo>
                    <a:pt x="163" y="23"/>
                  </a:lnTo>
                  <a:lnTo>
                    <a:pt x="163" y="25"/>
                  </a:lnTo>
                  <a:lnTo>
                    <a:pt x="162" y="23"/>
                  </a:lnTo>
                  <a:lnTo>
                    <a:pt x="162" y="23"/>
                  </a:lnTo>
                  <a:lnTo>
                    <a:pt x="162" y="23"/>
                  </a:lnTo>
                  <a:lnTo>
                    <a:pt x="162" y="23"/>
                  </a:lnTo>
                  <a:lnTo>
                    <a:pt x="162" y="23"/>
                  </a:lnTo>
                  <a:lnTo>
                    <a:pt x="162" y="23"/>
                  </a:lnTo>
                  <a:lnTo>
                    <a:pt x="162" y="23"/>
                  </a:lnTo>
                  <a:lnTo>
                    <a:pt x="162" y="23"/>
                  </a:lnTo>
                  <a:lnTo>
                    <a:pt x="162" y="23"/>
                  </a:lnTo>
                  <a:lnTo>
                    <a:pt x="162" y="23"/>
                  </a:lnTo>
                  <a:lnTo>
                    <a:pt x="162" y="23"/>
                  </a:lnTo>
                  <a:lnTo>
                    <a:pt x="162" y="23"/>
                  </a:lnTo>
                  <a:lnTo>
                    <a:pt x="162" y="25"/>
                  </a:lnTo>
                  <a:lnTo>
                    <a:pt x="162" y="25"/>
                  </a:lnTo>
                  <a:lnTo>
                    <a:pt x="162" y="25"/>
                  </a:lnTo>
                  <a:lnTo>
                    <a:pt x="162" y="25"/>
                  </a:lnTo>
                  <a:lnTo>
                    <a:pt x="162" y="25"/>
                  </a:lnTo>
                  <a:lnTo>
                    <a:pt x="162" y="23"/>
                  </a:lnTo>
                  <a:lnTo>
                    <a:pt x="162" y="23"/>
                  </a:lnTo>
                  <a:lnTo>
                    <a:pt x="162" y="23"/>
                  </a:lnTo>
                  <a:lnTo>
                    <a:pt x="162" y="23"/>
                  </a:lnTo>
                  <a:lnTo>
                    <a:pt x="162" y="23"/>
                  </a:lnTo>
                  <a:lnTo>
                    <a:pt x="162" y="23"/>
                  </a:lnTo>
                  <a:lnTo>
                    <a:pt x="162" y="25"/>
                  </a:lnTo>
                  <a:lnTo>
                    <a:pt x="162" y="23"/>
                  </a:lnTo>
                  <a:lnTo>
                    <a:pt x="162" y="23"/>
                  </a:lnTo>
                  <a:lnTo>
                    <a:pt x="162" y="23"/>
                  </a:lnTo>
                  <a:lnTo>
                    <a:pt x="162" y="23"/>
                  </a:lnTo>
                  <a:lnTo>
                    <a:pt x="162" y="23"/>
                  </a:lnTo>
                  <a:lnTo>
                    <a:pt x="162" y="23"/>
                  </a:lnTo>
                  <a:lnTo>
                    <a:pt x="162" y="25"/>
                  </a:lnTo>
                  <a:lnTo>
                    <a:pt x="162" y="25"/>
                  </a:lnTo>
                  <a:lnTo>
                    <a:pt x="162" y="25"/>
                  </a:lnTo>
                  <a:lnTo>
                    <a:pt x="162" y="25"/>
                  </a:lnTo>
                  <a:lnTo>
                    <a:pt x="162" y="25"/>
                  </a:lnTo>
                  <a:lnTo>
                    <a:pt x="162" y="25"/>
                  </a:lnTo>
                  <a:lnTo>
                    <a:pt x="162" y="25"/>
                  </a:lnTo>
                  <a:lnTo>
                    <a:pt x="162" y="25"/>
                  </a:lnTo>
                  <a:lnTo>
                    <a:pt x="162" y="25"/>
                  </a:lnTo>
                  <a:lnTo>
                    <a:pt x="162" y="23"/>
                  </a:lnTo>
                  <a:lnTo>
                    <a:pt x="162" y="25"/>
                  </a:lnTo>
                  <a:lnTo>
                    <a:pt x="162" y="25"/>
                  </a:lnTo>
                  <a:lnTo>
                    <a:pt x="162" y="25"/>
                  </a:lnTo>
                  <a:lnTo>
                    <a:pt x="162" y="25"/>
                  </a:lnTo>
                  <a:lnTo>
                    <a:pt x="162" y="25"/>
                  </a:lnTo>
                  <a:lnTo>
                    <a:pt x="162" y="25"/>
                  </a:lnTo>
                  <a:lnTo>
                    <a:pt x="162" y="25"/>
                  </a:lnTo>
                  <a:lnTo>
                    <a:pt x="162" y="25"/>
                  </a:lnTo>
                  <a:lnTo>
                    <a:pt x="162" y="25"/>
                  </a:lnTo>
                  <a:lnTo>
                    <a:pt x="162" y="27"/>
                  </a:lnTo>
                  <a:lnTo>
                    <a:pt x="162" y="25"/>
                  </a:lnTo>
                  <a:lnTo>
                    <a:pt x="162" y="27"/>
                  </a:lnTo>
                  <a:lnTo>
                    <a:pt x="162" y="27"/>
                  </a:lnTo>
                  <a:lnTo>
                    <a:pt x="162" y="25"/>
                  </a:lnTo>
                  <a:lnTo>
                    <a:pt x="162" y="27"/>
                  </a:lnTo>
                  <a:lnTo>
                    <a:pt x="162" y="25"/>
                  </a:lnTo>
                  <a:lnTo>
                    <a:pt x="162" y="25"/>
                  </a:lnTo>
                  <a:lnTo>
                    <a:pt x="162" y="25"/>
                  </a:lnTo>
                  <a:lnTo>
                    <a:pt x="162" y="25"/>
                  </a:lnTo>
                  <a:lnTo>
                    <a:pt x="162" y="27"/>
                  </a:lnTo>
                  <a:lnTo>
                    <a:pt x="162" y="25"/>
                  </a:lnTo>
                  <a:lnTo>
                    <a:pt x="162" y="25"/>
                  </a:lnTo>
                  <a:lnTo>
                    <a:pt x="162" y="25"/>
                  </a:lnTo>
                  <a:lnTo>
                    <a:pt x="162" y="25"/>
                  </a:lnTo>
                  <a:lnTo>
                    <a:pt x="162" y="25"/>
                  </a:lnTo>
                  <a:lnTo>
                    <a:pt x="162" y="25"/>
                  </a:lnTo>
                  <a:lnTo>
                    <a:pt x="162" y="25"/>
                  </a:lnTo>
                  <a:lnTo>
                    <a:pt x="160" y="25"/>
                  </a:lnTo>
                  <a:lnTo>
                    <a:pt x="160" y="25"/>
                  </a:lnTo>
                  <a:lnTo>
                    <a:pt x="160" y="25"/>
                  </a:lnTo>
                  <a:lnTo>
                    <a:pt x="160" y="25"/>
                  </a:lnTo>
                  <a:lnTo>
                    <a:pt x="160" y="25"/>
                  </a:lnTo>
                  <a:lnTo>
                    <a:pt x="160" y="25"/>
                  </a:lnTo>
                  <a:lnTo>
                    <a:pt x="160" y="25"/>
                  </a:lnTo>
                  <a:lnTo>
                    <a:pt x="160" y="25"/>
                  </a:lnTo>
                  <a:lnTo>
                    <a:pt x="160" y="25"/>
                  </a:lnTo>
                  <a:lnTo>
                    <a:pt x="160" y="25"/>
                  </a:lnTo>
                  <a:lnTo>
                    <a:pt x="160" y="25"/>
                  </a:lnTo>
                  <a:lnTo>
                    <a:pt x="160" y="25"/>
                  </a:lnTo>
                  <a:lnTo>
                    <a:pt x="160" y="25"/>
                  </a:lnTo>
                  <a:lnTo>
                    <a:pt x="160" y="25"/>
                  </a:lnTo>
                  <a:lnTo>
                    <a:pt x="160" y="25"/>
                  </a:lnTo>
                  <a:lnTo>
                    <a:pt x="160" y="27"/>
                  </a:lnTo>
                  <a:lnTo>
                    <a:pt x="160" y="27"/>
                  </a:lnTo>
                  <a:lnTo>
                    <a:pt x="160" y="27"/>
                  </a:lnTo>
                  <a:lnTo>
                    <a:pt x="160" y="25"/>
                  </a:lnTo>
                  <a:lnTo>
                    <a:pt x="160" y="25"/>
                  </a:lnTo>
                  <a:lnTo>
                    <a:pt x="160" y="25"/>
                  </a:lnTo>
                  <a:lnTo>
                    <a:pt x="160" y="25"/>
                  </a:lnTo>
                  <a:lnTo>
                    <a:pt x="160" y="25"/>
                  </a:lnTo>
                  <a:lnTo>
                    <a:pt x="160" y="27"/>
                  </a:lnTo>
                  <a:lnTo>
                    <a:pt x="160" y="27"/>
                  </a:lnTo>
                  <a:lnTo>
                    <a:pt x="160" y="27"/>
                  </a:lnTo>
                  <a:lnTo>
                    <a:pt x="160" y="25"/>
                  </a:lnTo>
                  <a:lnTo>
                    <a:pt x="160" y="27"/>
                  </a:lnTo>
                  <a:lnTo>
                    <a:pt x="160" y="27"/>
                  </a:lnTo>
                  <a:lnTo>
                    <a:pt x="160" y="28"/>
                  </a:lnTo>
                  <a:lnTo>
                    <a:pt x="160" y="27"/>
                  </a:lnTo>
                  <a:lnTo>
                    <a:pt x="162" y="28"/>
                  </a:lnTo>
                  <a:lnTo>
                    <a:pt x="162" y="28"/>
                  </a:lnTo>
                  <a:lnTo>
                    <a:pt x="160" y="27"/>
                  </a:lnTo>
                  <a:lnTo>
                    <a:pt x="160" y="27"/>
                  </a:lnTo>
                  <a:lnTo>
                    <a:pt x="160" y="27"/>
                  </a:lnTo>
                  <a:lnTo>
                    <a:pt x="160" y="27"/>
                  </a:lnTo>
                  <a:lnTo>
                    <a:pt x="160" y="27"/>
                  </a:lnTo>
                  <a:lnTo>
                    <a:pt x="160" y="27"/>
                  </a:lnTo>
                  <a:lnTo>
                    <a:pt x="160" y="27"/>
                  </a:lnTo>
                  <a:lnTo>
                    <a:pt x="160" y="27"/>
                  </a:lnTo>
                  <a:lnTo>
                    <a:pt x="160" y="27"/>
                  </a:lnTo>
                  <a:lnTo>
                    <a:pt x="160" y="27"/>
                  </a:lnTo>
                  <a:lnTo>
                    <a:pt x="160" y="27"/>
                  </a:lnTo>
                  <a:lnTo>
                    <a:pt x="160" y="27"/>
                  </a:lnTo>
                  <a:lnTo>
                    <a:pt x="160" y="28"/>
                  </a:lnTo>
                  <a:lnTo>
                    <a:pt x="160" y="27"/>
                  </a:lnTo>
                  <a:lnTo>
                    <a:pt x="160" y="27"/>
                  </a:lnTo>
                  <a:lnTo>
                    <a:pt x="160" y="27"/>
                  </a:lnTo>
                  <a:lnTo>
                    <a:pt x="160" y="27"/>
                  </a:lnTo>
                  <a:lnTo>
                    <a:pt x="160" y="27"/>
                  </a:lnTo>
                  <a:lnTo>
                    <a:pt x="160" y="27"/>
                  </a:lnTo>
                  <a:lnTo>
                    <a:pt x="160" y="27"/>
                  </a:lnTo>
                  <a:lnTo>
                    <a:pt x="160" y="27"/>
                  </a:lnTo>
                  <a:lnTo>
                    <a:pt x="160" y="27"/>
                  </a:lnTo>
                  <a:lnTo>
                    <a:pt x="160" y="27"/>
                  </a:lnTo>
                  <a:lnTo>
                    <a:pt x="160" y="27"/>
                  </a:lnTo>
                  <a:lnTo>
                    <a:pt x="160" y="27"/>
                  </a:lnTo>
                  <a:lnTo>
                    <a:pt x="160" y="27"/>
                  </a:lnTo>
                  <a:lnTo>
                    <a:pt x="160" y="27"/>
                  </a:lnTo>
                  <a:lnTo>
                    <a:pt x="160" y="27"/>
                  </a:lnTo>
                  <a:lnTo>
                    <a:pt x="160" y="27"/>
                  </a:lnTo>
                  <a:lnTo>
                    <a:pt x="160" y="27"/>
                  </a:lnTo>
                  <a:lnTo>
                    <a:pt x="160" y="28"/>
                  </a:lnTo>
                  <a:lnTo>
                    <a:pt x="160" y="27"/>
                  </a:lnTo>
                  <a:lnTo>
                    <a:pt x="160" y="28"/>
                  </a:lnTo>
                  <a:lnTo>
                    <a:pt x="160" y="28"/>
                  </a:lnTo>
                  <a:lnTo>
                    <a:pt x="160" y="28"/>
                  </a:lnTo>
                  <a:lnTo>
                    <a:pt x="159" y="27"/>
                  </a:lnTo>
                  <a:lnTo>
                    <a:pt x="160" y="28"/>
                  </a:lnTo>
                  <a:lnTo>
                    <a:pt x="160" y="28"/>
                  </a:lnTo>
                  <a:lnTo>
                    <a:pt x="160" y="28"/>
                  </a:lnTo>
                  <a:lnTo>
                    <a:pt x="160" y="30"/>
                  </a:lnTo>
                  <a:lnTo>
                    <a:pt x="159" y="27"/>
                  </a:lnTo>
                  <a:lnTo>
                    <a:pt x="160" y="30"/>
                  </a:lnTo>
                  <a:lnTo>
                    <a:pt x="159" y="28"/>
                  </a:lnTo>
                  <a:lnTo>
                    <a:pt x="160" y="28"/>
                  </a:lnTo>
                  <a:lnTo>
                    <a:pt x="159" y="28"/>
                  </a:lnTo>
                  <a:lnTo>
                    <a:pt x="160" y="28"/>
                  </a:lnTo>
                  <a:lnTo>
                    <a:pt x="160" y="28"/>
                  </a:lnTo>
                  <a:lnTo>
                    <a:pt x="160" y="30"/>
                  </a:lnTo>
                  <a:lnTo>
                    <a:pt x="160" y="30"/>
                  </a:lnTo>
                  <a:lnTo>
                    <a:pt x="160" y="30"/>
                  </a:lnTo>
                  <a:lnTo>
                    <a:pt x="159" y="28"/>
                  </a:lnTo>
                  <a:lnTo>
                    <a:pt x="159" y="28"/>
                  </a:lnTo>
                  <a:lnTo>
                    <a:pt x="159" y="28"/>
                  </a:lnTo>
                  <a:lnTo>
                    <a:pt x="159" y="28"/>
                  </a:lnTo>
                  <a:lnTo>
                    <a:pt x="159" y="28"/>
                  </a:lnTo>
                  <a:lnTo>
                    <a:pt x="159" y="28"/>
                  </a:lnTo>
                  <a:lnTo>
                    <a:pt x="159" y="28"/>
                  </a:lnTo>
                  <a:lnTo>
                    <a:pt x="159" y="28"/>
                  </a:lnTo>
                  <a:lnTo>
                    <a:pt x="159" y="28"/>
                  </a:lnTo>
                  <a:lnTo>
                    <a:pt x="159" y="28"/>
                  </a:lnTo>
                  <a:lnTo>
                    <a:pt x="159" y="28"/>
                  </a:lnTo>
                  <a:lnTo>
                    <a:pt x="159" y="28"/>
                  </a:lnTo>
                  <a:lnTo>
                    <a:pt x="159" y="30"/>
                  </a:lnTo>
                  <a:lnTo>
                    <a:pt x="159" y="28"/>
                  </a:lnTo>
                  <a:lnTo>
                    <a:pt x="159" y="30"/>
                  </a:lnTo>
                  <a:lnTo>
                    <a:pt x="159" y="28"/>
                  </a:lnTo>
                  <a:lnTo>
                    <a:pt x="159" y="28"/>
                  </a:lnTo>
                  <a:lnTo>
                    <a:pt x="159" y="28"/>
                  </a:lnTo>
                  <a:lnTo>
                    <a:pt x="159" y="31"/>
                  </a:lnTo>
                  <a:lnTo>
                    <a:pt x="159" y="30"/>
                  </a:lnTo>
                  <a:lnTo>
                    <a:pt x="159" y="28"/>
                  </a:lnTo>
                  <a:lnTo>
                    <a:pt x="159" y="30"/>
                  </a:lnTo>
                  <a:lnTo>
                    <a:pt x="159" y="30"/>
                  </a:lnTo>
                  <a:lnTo>
                    <a:pt x="159" y="30"/>
                  </a:lnTo>
                  <a:lnTo>
                    <a:pt x="159" y="28"/>
                  </a:lnTo>
                  <a:lnTo>
                    <a:pt x="159" y="30"/>
                  </a:lnTo>
                  <a:lnTo>
                    <a:pt x="159" y="30"/>
                  </a:lnTo>
                  <a:lnTo>
                    <a:pt x="159" y="30"/>
                  </a:lnTo>
                  <a:lnTo>
                    <a:pt x="159" y="30"/>
                  </a:lnTo>
                  <a:lnTo>
                    <a:pt x="159" y="30"/>
                  </a:lnTo>
                  <a:lnTo>
                    <a:pt x="159" y="30"/>
                  </a:lnTo>
                  <a:lnTo>
                    <a:pt x="159" y="30"/>
                  </a:lnTo>
                  <a:lnTo>
                    <a:pt x="159" y="30"/>
                  </a:lnTo>
                  <a:lnTo>
                    <a:pt x="159" y="30"/>
                  </a:lnTo>
                  <a:lnTo>
                    <a:pt x="157" y="30"/>
                  </a:lnTo>
                  <a:lnTo>
                    <a:pt x="159" y="31"/>
                  </a:lnTo>
                  <a:lnTo>
                    <a:pt x="159" y="30"/>
                  </a:lnTo>
                  <a:lnTo>
                    <a:pt x="159" y="31"/>
                  </a:lnTo>
                  <a:lnTo>
                    <a:pt x="157" y="30"/>
                  </a:lnTo>
                  <a:lnTo>
                    <a:pt x="159" y="31"/>
                  </a:lnTo>
                  <a:lnTo>
                    <a:pt x="159" y="31"/>
                  </a:lnTo>
                  <a:lnTo>
                    <a:pt x="159" y="31"/>
                  </a:lnTo>
                  <a:lnTo>
                    <a:pt x="157" y="31"/>
                  </a:lnTo>
                  <a:lnTo>
                    <a:pt x="159" y="31"/>
                  </a:lnTo>
                  <a:lnTo>
                    <a:pt x="157" y="30"/>
                  </a:lnTo>
                  <a:lnTo>
                    <a:pt x="157" y="31"/>
                  </a:lnTo>
                  <a:lnTo>
                    <a:pt x="157" y="30"/>
                  </a:lnTo>
                  <a:lnTo>
                    <a:pt x="159" y="33"/>
                  </a:lnTo>
                  <a:lnTo>
                    <a:pt x="157" y="31"/>
                  </a:lnTo>
                  <a:lnTo>
                    <a:pt x="157" y="31"/>
                  </a:lnTo>
                  <a:lnTo>
                    <a:pt x="157" y="31"/>
                  </a:lnTo>
                  <a:lnTo>
                    <a:pt x="157" y="31"/>
                  </a:lnTo>
                  <a:lnTo>
                    <a:pt x="157" y="33"/>
                  </a:lnTo>
                  <a:lnTo>
                    <a:pt x="157" y="31"/>
                  </a:lnTo>
                  <a:lnTo>
                    <a:pt x="157" y="31"/>
                  </a:lnTo>
                  <a:lnTo>
                    <a:pt x="157" y="31"/>
                  </a:lnTo>
                  <a:lnTo>
                    <a:pt x="157" y="33"/>
                  </a:lnTo>
                  <a:lnTo>
                    <a:pt x="157" y="33"/>
                  </a:lnTo>
                  <a:lnTo>
                    <a:pt x="157" y="33"/>
                  </a:lnTo>
                  <a:lnTo>
                    <a:pt x="157" y="31"/>
                  </a:lnTo>
                  <a:lnTo>
                    <a:pt x="157" y="33"/>
                  </a:lnTo>
                  <a:lnTo>
                    <a:pt x="157" y="33"/>
                  </a:lnTo>
                  <a:lnTo>
                    <a:pt x="157" y="33"/>
                  </a:lnTo>
                  <a:lnTo>
                    <a:pt x="157" y="33"/>
                  </a:lnTo>
                  <a:lnTo>
                    <a:pt x="157" y="33"/>
                  </a:lnTo>
                  <a:lnTo>
                    <a:pt x="157" y="33"/>
                  </a:lnTo>
                  <a:lnTo>
                    <a:pt x="157" y="33"/>
                  </a:lnTo>
                  <a:lnTo>
                    <a:pt x="157" y="31"/>
                  </a:lnTo>
                  <a:lnTo>
                    <a:pt x="157" y="34"/>
                  </a:lnTo>
                  <a:lnTo>
                    <a:pt x="157" y="33"/>
                  </a:lnTo>
                  <a:lnTo>
                    <a:pt x="157" y="34"/>
                  </a:lnTo>
                  <a:lnTo>
                    <a:pt x="157" y="33"/>
                  </a:lnTo>
                  <a:lnTo>
                    <a:pt x="157" y="33"/>
                  </a:lnTo>
                  <a:lnTo>
                    <a:pt x="157" y="33"/>
                  </a:lnTo>
                  <a:lnTo>
                    <a:pt x="157" y="33"/>
                  </a:lnTo>
                  <a:lnTo>
                    <a:pt x="157" y="33"/>
                  </a:lnTo>
                  <a:lnTo>
                    <a:pt x="157" y="34"/>
                  </a:lnTo>
                  <a:lnTo>
                    <a:pt x="157" y="34"/>
                  </a:lnTo>
                  <a:lnTo>
                    <a:pt x="157" y="34"/>
                  </a:lnTo>
                  <a:lnTo>
                    <a:pt x="157" y="33"/>
                  </a:lnTo>
                  <a:lnTo>
                    <a:pt x="157" y="34"/>
                  </a:lnTo>
                  <a:lnTo>
                    <a:pt x="157" y="34"/>
                  </a:lnTo>
                  <a:lnTo>
                    <a:pt x="157" y="34"/>
                  </a:lnTo>
                  <a:lnTo>
                    <a:pt x="157" y="34"/>
                  </a:lnTo>
                  <a:lnTo>
                    <a:pt x="156" y="34"/>
                  </a:lnTo>
                  <a:lnTo>
                    <a:pt x="157" y="36"/>
                  </a:lnTo>
                  <a:lnTo>
                    <a:pt x="156" y="34"/>
                  </a:lnTo>
                  <a:lnTo>
                    <a:pt x="157" y="36"/>
                  </a:lnTo>
                  <a:lnTo>
                    <a:pt x="157" y="36"/>
                  </a:lnTo>
                  <a:lnTo>
                    <a:pt x="157" y="36"/>
                  </a:lnTo>
                  <a:lnTo>
                    <a:pt x="156" y="34"/>
                  </a:lnTo>
                  <a:lnTo>
                    <a:pt x="157" y="37"/>
                  </a:lnTo>
                  <a:lnTo>
                    <a:pt x="157" y="37"/>
                  </a:lnTo>
                  <a:lnTo>
                    <a:pt x="157" y="37"/>
                  </a:lnTo>
                  <a:lnTo>
                    <a:pt x="156" y="36"/>
                  </a:lnTo>
                  <a:lnTo>
                    <a:pt x="156" y="36"/>
                  </a:lnTo>
                  <a:lnTo>
                    <a:pt x="156" y="36"/>
                  </a:lnTo>
                  <a:lnTo>
                    <a:pt x="156" y="36"/>
                  </a:lnTo>
                  <a:lnTo>
                    <a:pt x="156" y="36"/>
                  </a:lnTo>
                  <a:lnTo>
                    <a:pt x="156" y="36"/>
                  </a:lnTo>
                  <a:lnTo>
                    <a:pt x="156" y="37"/>
                  </a:lnTo>
                  <a:lnTo>
                    <a:pt x="156" y="37"/>
                  </a:lnTo>
                  <a:lnTo>
                    <a:pt x="156" y="37"/>
                  </a:lnTo>
                  <a:lnTo>
                    <a:pt x="156" y="37"/>
                  </a:lnTo>
                  <a:lnTo>
                    <a:pt x="156" y="37"/>
                  </a:lnTo>
                  <a:lnTo>
                    <a:pt x="156" y="36"/>
                  </a:lnTo>
                  <a:lnTo>
                    <a:pt x="156" y="37"/>
                  </a:lnTo>
                  <a:lnTo>
                    <a:pt x="156" y="37"/>
                  </a:lnTo>
                  <a:lnTo>
                    <a:pt x="156" y="39"/>
                  </a:lnTo>
                  <a:lnTo>
                    <a:pt x="156" y="39"/>
                  </a:lnTo>
                  <a:lnTo>
                    <a:pt x="156" y="39"/>
                  </a:lnTo>
                  <a:lnTo>
                    <a:pt x="156" y="39"/>
                  </a:lnTo>
                  <a:lnTo>
                    <a:pt x="156" y="37"/>
                  </a:lnTo>
                  <a:lnTo>
                    <a:pt x="156" y="39"/>
                  </a:lnTo>
                  <a:lnTo>
                    <a:pt x="156" y="37"/>
                  </a:lnTo>
                  <a:lnTo>
                    <a:pt x="156" y="39"/>
                  </a:lnTo>
                  <a:lnTo>
                    <a:pt x="154" y="37"/>
                  </a:lnTo>
                  <a:lnTo>
                    <a:pt x="156" y="39"/>
                  </a:lnTo>
                  <a:lnTo>
                    <a:pt x="156" y="39"/>
                  </a:lnTo>
                  <a:lnTo>
                    <a:pt x="156" y="39"/>
                  </a:lnTo>
                  <a:lnTo>
                    <a:pt x="154" y="39"/>
                  </a:lnTo>
                  <a:lnTo>
                    <a:pt x="156" y="40"/>
                  </a:lnTo>
                  <a:lnTo>
                    <a:pt x="156" y="40"/>
                  </a:lnTo>
                  <a:lnTo>
                    <a:pt x="156" y="40"/>
                  </a:lnTo>
                  <a:lnTo>
                    <a:pt x="154" y="39"/>
                  </a:lnTo>
                  <a:lnTo>
                    <a:pt x="156" y="40"/>
                  </a:lnTo>
                  <a:lnTo>
                    <a:pt x="156" y="40"/>
                  </a:lnTo>
                  <a:lnTo>
                    <a:pt x="156" y="40"/>
                  </a:lnTo>
                  <a:lnTo>
                    <a:pt x="154" y="39"/>
                  </a:lnTo>
                  <a:lnTo>
                    <a:pt x="154" y="42"/>
                  </a:lnTo>
                  <a:lnTo>
                    <a:pt x="154" y="42"/>
                  </a:lnTo>
                  <a:lnTo>
                    <a:pt x="154" y="42"/>
                  </a:lnTo>
                  <a:lnTo>
                    <a:pt x="154" y="40"/>
                  </a:lnTo>
                  <a:lnTo>
                    <a:pt x="154" y="42"/>
                  </a:lnTo>
                  <a:lnTo>
                    <a:pt x="154" y="40"/>
                  </a:lnTo>
                  <a:lnTo>
                    <a:pt x="154" y="42"/>
                  </a:lnTo>
                  <a:lnTo>
                    <a:pt x="154" y="42"/>
                  </a:lnTo>
                  <a:lnTo>
                    <a:pt x="154" y="42"/>
                  </a:lnTo>
                  <a:lnTo>
                    <a:pt x="154" y="42"/>
                  </a:lnTo>
                  <a:lnTo>
                    <a:pt x="154" y="42"/>
                  </a:lnTo>
                  <a:lnTo>
                    <a:pt x="154" y="42"/>
                  </a:lnTo>
                  <a:lnTo>
                    <a:pt x="154" y="42"/>
                  </a:lnTo>
                  <a:lnTo>
                    <a:pt x="152" y="42"/>
                  </a:lnTo>
                  <a:lnTo>
                    <a:pt x="154" y="42"/>
                  </a:lnTo>
                  <a:lnTo>
                    <a:pt x="154" y="42"/>
                  </a:lnTo>
                  <a:lnTo>
                    <a:pt x="151" y="47"/>
                  </a:lnTo>
                  <a:lnTo>
                    <a:pt x="148" y="51"/>
                  </a:lnTo>
                  <a:lnTo>
                    <a:pt x="148" y="51"/>
                  </a:lnTo>
                  <a:lnTo>
                    <a:pt x="146" y="53"/>
                  </a:lnTo>
                  <a:lnTo>
                    <a:pt x="146" y="57"/>
                  </a:lnTo>
                  <a:lnTo>
                    <a:pt x="145" y="70"/>
                  </a:lnTo>
                  <a:lnTo>
                    <a:pt x="146" y="84"/>
                  </a:lnTo>
                  <a:lnTo>
                    <a:pt x="146" y="84"/>
                  </a:lnTo>
                  <a:lnTo>
                    <a:pt x="143" y="84"/>
                  </a:lnTo>
                  <a:lnTo>
                    <a:pt x="142" y="85"/>
                  </a:lnTo>
                  <a:lnTo>
                    <a:pt x="139" y="88"/>
                  </a:lnTo>
                  <a:lnTo>
                    <a:pt x="139" y="94"/>
                  </a:lnTo>
                  <a:lnTo>
                    <a:pt x="139" y="102"/>
                  </a:lnTo>
                  <a:lnTo>
                    <a:pt x="139" y="102"/>
                  </a:lnTo>
                  <a:lnTo>
                    <a:pt x="142" y="108"/>
                  </a:lnTo>
                  <a:lnTo>
                    <a:pt x="145" y="114"/>
                  </a:lnTo>
                  <a:lnTo>
                    <a:pt x="151" y="119"/>
                  </a:lnTo>
                  <a:lnTo>
                    <a:pt x="149" y="147"/>
                  </a:lnTo>
                  <a:lnTo>
                    <a:pt x="149" y="147"/>
                  </a:lnTo>
                  <a:lnTo>
                    <a:pt x="148" y="145"/>
                  </a:lnTo>
                  <a:lnTo>
                    <a:pt x="146" y="145"/>
                  </a:lnTo>
                  <a:lnTo>
                    <a:pt x="143" y="150"/>
                  </a:lnTo>
                  <a:lnTo>
                    <a:pt x="143" y="150"/>
                  </a:lnTo>
                  <a:lnTo>
                    <a:pt x="137" y="156"/>
                  </a:lnTo>
                  <a:lnTo>
                    <a:pt x="125" y="164"/>
                  </a:lnTo>
                  <a:lnTo>
                    <a:pt x="112" y="171"/>
                  </a:lnTo>
                  <a:lnTo>
                    <a:pt x="100" y="176"/>
                  </a:lnTo>
                  <a:lnTo>
                    <a:pt x="100" y="176"/>
                  </a:lnTo>
                  <a:lnTo>
                    <a:pt x="69" y="184"/>
                  </a:lnTo>
                  <a:lnTo>
                    <a:pt x="55" y="188"/>
                  </a:lnTo>
                  <a:lnTo>
                    <a:pt x="49" y="191"/>
                  </a:lnTo>
                  <a:lnTo>
                    <a:pt x="49" y="191"/>
                  </a:lnTo>
                  <a:lnTo>
                    <a:pt x="40" y="224"/>
                  </a:lnTo>
                  <a:lnTo>
                    <a:pt x="40" y="224"/>
                  </a:lnTo>
                  <a:lnTo>
                    <a:pt x="37" y="230"/>
                  </a:lnTo>
                  <a:lnTo>
                    <a:pt x="34" y="236"/>
                  </a:lnTo>
                  <a:lnTo>
                    <a:pt x="31" y="248"/>
                  </a:lnTo>
                  <a:lnTo>
                    <a:pt x="31" y="258"/>
                  </a:lnTo>
                  <a:lnTo>
                    <a:pt x="31" y="262"/>
                  </a:lnTo>
                  <a:lnTo>
                    <a:pt x="31" y="262"/>
                  </a:lnTo>
                  <a:lnTo>
                    <a:pt x="28" y="269"/>
                  </a:lnTo>
                  <a:lnTo>
                    <a:pt x="23" y="279"/>
                  </a:lnTo>
                  <a:lnTo>
                    <a:pt x="23" y="279"/>
                  </a:lnTo>
                  <a:lnTo>
                    <a:pt x="21" y="290"/>
                  </a:lnTo>
                  <a:lnTo>
                    <a:pt x="20" y="293"/>
                  </a:lnTo>
                  <a:lnTo>
                    <a:pt x="17" y="298"/>
                  </a:lnTo>
                  <a:lnTo>
                    <a:pt x="17" y="298"/>
                  </a:lnTo>
                  <a:lnTo>
                    <a:pt x="15" y="302"/>
                  </a:lnTo>
                  <a:lnTo>
                    <a:pt x="12" y="310"/>
                  </a:lnTo>
                  <a:lnTo>
                    <a:pt x="11" y="321"/>
                  </a:lnTo>
                  <a:lnTo>
                    <a:pt x="11" y="321"/>
                  </a:lnTo>
                  <a:lnTo>
                    <a:pt x="9" y="326"/>
                  </a:lnTo>
                  <a:lnTo>
                    <a:pt x="6" y="329"/>
                  </a:lnTo>
                  <a:lnTo>
                    <a:pt x="1" y="333"/>
                  </a:lnTo>
                  <a:lnTo>
                    <a:pt x="0" y="336"/>
                  </a:lnTo>
                  <a:lnTo>
                    <a:pt x="0" y="336"/>
                  </a:lnTo>
                  <a:lnTo>
                    <a:pt x="1" y="341"/>
                  </a:lnTo>
                  <a:lnTo>
                    <a:pt x="4" y="349"/>
                  </a:lnTo>
                  <a:lnTo>
                    <a:pt x="4" y="349"/>
                  </a:lnTo>
                  <a:lnTo>
                    <a:pt x="8" y="355"/>
                  </a:lnTo>
                  <a:lnTo>
                    <a:pt x="12" y="361"/>
                  </a:lnTo>
                  <a:lnTo>
                    <a:pt x="12" y="361"/>
                  </a:lnTo>
                  <a:lnTo>
                    <a:pt x="17" y="364"/>
                  </a:lnTo>
                  <a:lnTo>
                    <a:pt x="18" y="369"/>
                  </a:lnTo>
                  <a:lnTo>
                    <a:pt x="18" y="369"/>
                  </a:lnTo>
                  <a:lnTo>
                    <a:pt x="21" y="373"/>
                  </a:lnTo>
                  <a:lnTo>
                    <a:pt x="29" y="380"/>
                  </a:lnTo>
                  <a:lnTo>
                    <a:pt x="49" y="396"/>
                  </a:lnTo>
                  <a:lnTo>
                    <a:pt x="78" y="420"/>
                  </a:lnTo>
                  <a:lnTo>
                    <a:pt x="78" y="420"/>
                  </a:lnTo>
                  <a:lnTo>
                    <a:pt x="77" y="437"/>
                  </a:lnTo>
                  <a:lnTo>
                    <a:pt x="75" y="455"/>
                  </a:lnTo>
                  <a:lnTo>
                    <a:pt x="74" y="497"/>
                  </a:lnTo>
                  <a:lnTo>
                    <a:pt x="74" y="546"/>
                  </a:lnTo>
                  <a:lnTo>
                    <a:pt x="74" y="546"/>
                  </a:lnTo>
                  <a:lnTo>
                    <a:pt x="71" y="555"/>
                  </a:lnTo>
                  <a:lnTo>
                    <a:pt x="69" y="568"/>
                  </a:lnTo>
                  <a:lnTo>
                    <a:pt x="69" y="598"/>
                  </a:lnTo>
                  <a:lnTo>
                    <a:pt x="71" y="654"/>
                  </a:lnTo>
                  <a:lnTo>
                    <a:pt x="71" y="654"/>
                  </a:lnTo>
                  <a:lnTo>
                    <a:pt x="71" y="737"/>
                  </a:lnTo>
                  <a:lnTo>
                    <a:pt x="72" y="737"/>
                  </a:lnTo>
                  <a:lnTo>
                    <a:pt x="72" y="737"/>
                  </a:lnTo>
                  <a:lnTo>
                    <a:pt x="69" y="783"/>
                  </a:lnTo>
                  <a:lnTo>
                    <a:pt x="66" y="808"/>
                  </a:lnTo>
                  <a:lnTo>
                    <a:pt x="65" y="828"/>
                  </a:lnTo>
                  <a:lnTo>
                    <a:pt x="65" y="828"/>
                  </a:lnTo>
                  <a:lnTo>
                    <a:pt x="63" y="851"/>
                  </a:lnTo>
                  <a:lnTo>
                    <a:pt x="63" y="879"/>
                  </a:lnTo>
                  <a:lnTo>
                    <a:pt x="66" y="913"/>
                  </a:lnTo>
                  <a:lnTo>
                    <a:pt x="66" y="913"/>
                  </a:lnTo>
                  <a:lnTo>
                    <a:pt x="68" y="913"/>
                  </a:lnTo>
                  <a:lnTo>
                    <a:pt x="72" y="914"/>
                  </a:lnTo>
                  <a:lnTo>
                    <a:pt x="77" y="919"/>
                  </a:lnTo>
                  <a:lnTo>
                    <a:pt x="78" y="922"/>
                  </a:lnTo>
                  <a:lnTo>
                    <a:pt x="78" y="927"/>
                  </a:lnTo>
                  <a:lnTo>
                    <a:pt x="78" y="927"/>
                  </a:lnTo>
                  <a:lnTo>
                    <a:pt x="78" y="931"/>
                  </a:lnTo>
                  <a:lnTo>
                    <a:pt x="74" y="936"/>
                  </a:lnTo>
                  <a:lnTo>
                    <a:pt x="62" y="947"/>
                  </a:lnTo>
                  <a:lnTo>
                    <a:pt x="32" y="967"/>
                  </a:lnTo>
                  <a:lnTo>
                    <a:pt x="32" y="967"/>
                  </a:lnTo>
                  <a:lnTo>
                    <a:pt x="31" y="970"/>
                  </a:lnTo>
                  <a:lnTo>
                    <a:pt x="31" y="973"/>
                  </a:lnTo>
                  <a:lnTo>
                    <a:pt x="32" y="976"/>
                  </a:lnTo>
                  <a:lnTo>
                    <a:pt x="37" y="979"/>
                  </a:lnTo>
                  <a:lnTo>
                    <a:pt x="49" y="982"/>
                  </a:lnTo>
                  <a:lnTo>
                    <a:pt x="57" y="984"/>
                  </a:lnTo>
                  <a:lnTo>
                    <a:pt x="65" y="984"/>
                  </a:lnTo>
                  <a:lnTo>
                    <a:pt x="65" y="984"/>
                  </a:lnTo>
                  <a:lnTo>
                    <a:pt x="75" y="982"/>
                  </a:lnTo>
                  <a:lnTo>
                    <a:pt x="86" y="981"/>
                  </a:lnTo>
                  <a:lnTo>
                    <a:pt x="95" y="978"/>
                  </a:lnTo>
                  <a:lnTo>
                    <a:pt x="105" y="973"/>
                  </a:lnTo>
                  <a:lnTo>
                    <a:pt x="105" y="973"/>
                  </a:lnTo>
                  <a:lnTo>
                    <a:pt x="117" y="968"/>
                  </a:lnTo>
                  <a:lnTo>
                    <a:pt x="125" y="968"/>
                  </a:lnTo>
                  <a:lnTo>
                    <a:pt x="125" y="968"/>
                  </a:lnTo>
                  <a:lnTo>
                    <a:pt x="131" y="968"/>
                  </a:lnTo>
                  <a:lnTo>
                    <a:pt x="134" y="965"/>
                  </a:lnTo>
                  <a:lnTo>
                    <a:pt x="137" y="962"/>
                  </a:lnTo>
                  <a:lnTo>
                    <a:pt x="137" y="956"/>
                  </a:lnTo>
                  <a:lnTo>
                    <a:pt x="134" y="922"/>
                  </a:lnTo>
                  <a:lnTo>
                    <a:pt x="134" y="922"/>
                  </a:lnTo>
                  <a:lnTo>
                    <a:pt x="136" y="918"/>
                  </a:lnTo>
                  <a:lnTo>
                    <a:pt x="137" y="910"/>
                  </a:lnTo>
                  <a:lnTo>
                    <a:pt x="137" y="901"/>
                  </a:lnTo>
                  <a:lnTo>
                    <a:pt x="137" y="901"/>
                  </a:lnTo>
                  <a:lnTo>
                    <a:pt x="137" y="837"/>
                  </a:lnTo>
                  <a:lnTo>
                    <a:pt x="139" y="796"/>
                  </a:lnTo>
                  <a:lnTo>
                    <a:pt x="140" y="763"/>
                  </a:lnTo>
                  <a:lnTo>
                    <a:pt x="140" y="763"/>
                  </a:lnTo>
                  <a:lnTo>
                    <a:pt x="142" y="745"/>
                  </a:lnTo>
                  <a:lnTo>
                    <a:pt x="140" y="733"/>
                  </a:lnTo>
                  <a:lnTo>
                    <a:pt x="140" y="733"/>
                  </a:lnTo>
                  <a:lnTo>
                    <a:pt x="140" y="733"/>
                  </a:lnTo>
                  <a:lnTo>
                    <a:pt x="142" y="719"/>
                  </a:lnTo>
                  <a:lnTo>
                    <a:pt x="142" y="719"/>
                  </a:lnTo>
                  <a:lnTo>
                    <a:pt x="145" y="711"/>
                  </a:lnTo>
                  <a:lnTo>
                    <a:pt x="148" y="700"/>
                  </a:lnTo>
                  <a:lnTo>
                    <a:pt x="148" y="700"/>
                  </a:lnTo>
                  <a:lnTo>
                    <a:pt x="149" y="671"/>
                  </a:lnTo>
                  <a:lnTo>
                    <a:pt x="151" y="649"/>
                  </a:lnTo>
                  <a:lnTo>
                    <a:pt x="156" y="632"/>
                  </a:lnTo>
                  <a:lnTo>
                    <a:pt x="156" y="632"/>
                  </a:lnTo>
                  <a:lnTo>
                    <a:pt x="171" y="588"/>
                  </a:lnTo>
                  <a:lnTo>
                    <a:pt x="171" y="588"/>
                  </a:lnTo>
                  <a:lnTo>
                    <a:pt x="182" y="655"/>
                  </a:lnTo>
                  <a:lnTo>
                    <a:pt x="182" y="655"/>
                  </a:lnTo>
                  <a:lnTo>
                    <a:pt x="186" y="686"/>
                  </a:lnTo>
                  <a:lnTo>
                    <a:pt x="188" y="702"/>
                  </a:lnTo>
                  <a:lnTo>
                    <a:pt x="189" y="711"/>
                  </a:lnTo>
                  <a:lnTo>
                    <a:pt x="189" y="711"/>
                  </a:lnTo>
                  <a:lnTo>
                    <a:pt x="191" y="714"/>
                  </a:lnTo>
                  <a:lnTo>
                    <a:pt x="191" y="716"/>
                  </a:lnTo>
                  <a:lnTo>
                    <a:pt x="189" y="720"/>
                  </a:lnTo>
                  <a:lnTo>
                    <a:pt x="189" y="720"/>
                  </a:lnTo>
                  <a:lnTo>
                    <a:pt x="191" y="729"/>
                  </a:lnTo>
                  <a:lnTo>
                    <a:pt x="191" y="729"/>
                  </a:lnTo>
                  <a:lnTo>
                    <a:pt x="188" y="736"/>
                  </a:lnTo>
                  <a:lnTo>
                    <a:pt x="186" y="743"/>
                  </a:lnTo>
                  <a:lnTo>
                    <a:pt x="185" y="760"/>
                  </a:lnTo>
                  <a:lnTo>
                    <a:pt x="183" y="788"/>
                  </a:lnTo>
                  <a:lnTo>
                    <a:pt x="183" y="788"/>
                  </a:lnTo>
                  <a:lnTo>
                    <a:pt x="180" y="810"/>
                  </a:lnTo>
                  <a:lnTo>
                    <a:pt x="179" y="822"/>
                  </a:lnTo>
                  <a:lnTo>
                    <a:pt x="177" y="830"/>
                  </a:lnTo>
                  <a:lnTo>
                    <a:pt x="177" y="830"/>
                  </a:lnTo>
                  <a:lnTo>
                    <a:pt x="168" y="853"/>
                  </a:lnTo>
                  <a:lnTo>
                    <a:pt x="168" y="853"/>
                  </a:lnTo>
                  <a:lnTo>
                    <a:pt x="166" y="859"/>
                  </a:lnTo>
                  <a:lnTo>
                    <a:pt x="168" y="865"/>
                  </a:lnTo>
                  <a:lnTo>
                    <a:pt x="168" y="871"/>
                  </a:lnTo>
                  <a:lnTo>
                    <a:pt x="169" y="877"/>
                  </a:lnTo>
                  <a:lnTo>
                    <a:pt x="169" y="877"/>
                  </a:lnTo>
                  <a:lnTo>
                    <a:pt x="168" y="885"/>
                  </a:lnTo>
                  <a:lnTo>
                    <a:pt x="165" y="897"/>
                  </a:lnTo>
                  <a:lnTo>
                    <a:pt x="165" y="897"/>
                  </a:lnTo>
                  <a:lnTo>
                    <a:pt x="165" y="904"/>
                  </a:lnTo>
                  <a:lnTo>
                    <a:pt x="165" y="907"/>
                  </a:lnTo>
                  <a:lnTo>
                    <a:pt x="166" y="908"/>
                  </a:lnTo>
                  <a:lnTo>
                    <a:pt x="169" y="910"/>
                  </a:lnTo>
                  <a:lnTo>
                    <a:pt x="173" y="911"/>
                  </a:lnTo>
                  <a:lnTo>
                    <a:pt x="176" y="911"/>
                  </a:lnTo>
                  <a:lnTo>
                    <a:pt x="176" y="911"/>
                  </a:lnTo>
                  <a:lnTo>
                    <a:pt x="173" y="913"/>
                  </a:lnTo>
                  <a:lnTo>
                    <a:pt x="171" y="916"/>
                  </a:lnTo>
                  <a:lnTo>
                    <a:pt x="171" y="925"/>
                  </a:lnTo>
                  <a:lnTo>
                    <a:pt x="171" y="941"/>
                  </a:lnTo>
                  <a:lnTo>
                    <a:pt x="171" y="941"/>
                  </a:lnTo>
                  <a:lnTo>
                    <a:pt x="173" y="942"/>
                  </a:lnTo>
                  <a:lnTo>
                    <a:pt x="174" y="944"/>
                  </a:lnTo>
                  <a:lnTo>
                    <a:pt x="182" y="945"/>
                  </a:lnTo>
                  <a:lnTo>
                    <a:pt x="193" y="945"/>
                  </a:lnTo>
                  <a:lnTo>
                    <a:pt x="193" y="945"/>
                  </a:lnTo>
                  <a:lnTo>
                    <a:pt x="200" y="947"/>
                  </a:lnTo>
                  <a:lnTo>
                    <a:pt x="210" y="947"/>
                  </a:lnTo>
                  <a:lnTo>
                    <a:pt x="219" y="950"/>
                  </a:lnTo>
                  <a:lnTo>
                    <a:pt x="219" y="950"/>
                  </a:lnTo>
                  <a:lnTo>
                    <a:pt x="231" y="953"/>
                  </a:lnTo>
                  <a:lnTo>
                    <a:pt x="245" y="954"/>
                  </a:lnTo>
                  <a:lnTo>
                    <a:pt x="259" y="953"/>
                  </a:lnTo>
                  <a:lnTo>
                    <a:pt x="265" y="951"/>
                  </a:lnTo>
                  <a:lnTo>
                    <a:pt x="268" y="948"/>
                  </a:lnTo>
                  <a:lnTo>
                    <a:pt x="268" y="948"/>
                  </a:lnTo>
                  <a:lnTo>
                    <a:pt x="271" y="945"/>
                  </a:lnTo>
                  <a:lnTo>
                    <a:pt x="271" y="942"/>
                  </a:lnTo>
                  <a:lnTo>
                    <a:pt x="270" y="939"/>
                  </a:lnTo>
                  <a:lnTo>
                    <a:pt x="267" y="936"/>
                  </a:lnTo>
                  <a:lnTo>
                    <a:pt x="259" y="930"/>
                  </a:lnTo>
                  <a:lnTo>
                    <a:pt x="251" y="925"/>
                  </a:lnTo>
                  <a:lnTo>
                    <a:pt x="251" y="925"/>
                  </a:lnTo>
                  <a:lnTo>
                    <a:pt x="243" y="921"/>
                  </a:lnTo>
                  <a:lnTo>
                    <a:pt x="236" y="914"/>
                  </a:lnTo>
                  <a:lnTo>
                    <a:pt x="230" y="907"/>
                  </a:lnTo>
                  <a:lnTo>
                    <a:pt x="225" y="904"/>
                  </a:lnTo>
                  <a:lnTo>
                    <a:pt x="225" y="904"/>
                  </a:lnTo>
                  <a:lnTo>
                    <a:pt x="223" y="904"/>
                  </a:lnTo>
                  <a:lnTo>
                    <a:pt x="223" y="902"/>
                  </a:lnTo>
                  <a:lnTo>
                    <a:pt x="222" y="896"/>
                  </a:lnTo>
                  <a:lnTo>
                    <a:pt x="223" y="891"/>
                  </a:lnTo>
                  <a:lnTo>
                    <a:pt x="225" y="888"/>
                  </a:lnTo>
                  <a:lnTo>
                    <a:pt x="226" y="887"/>
                  </a:lnTo>
                  <a:lnTo>
                    <a:pt x="226" y="887"/>
                  </a:lnTo>
                  <a:lnTo>
                    <a:pt x="234" y="884"/>
                  </a:lnTo>
                  <a:lnTo>
                    <a:pt x="234" y="884"/>
                  </a:lnTo>
                  <a:lnTo>
                    <a:pt x="250" y="782"/>
                  </a:lnTo>
                  <a:lnTo>
                    <a:pt x="250" y="782"/>
                  </a:lnTo>
                  <a:lnTo>
                    <a:pt x="251" y="753"/>
                  </a:lnTo>
                  <a:lnTo>
                    <a:pt x="253" y="726"/>
                  </a:lnTo>
                  <a:lnTo>
                    <a:pt x="254" y="726"/>
                  </a:lnTo>
                  <a:lnTo>
                    <a:pt x="254" y="726"/>
                  </a:lnTo>
                  <a:lnTo>
                    <a:pt x="257" y="689"/>
                  </a:lnTo>
                  <a:lnTo>
                    <a:pt x="259" y="657"/>
                  </a:lnTo>
                  <a:lnTo>
                    <a:pt x="263" y="628"/>
                  </a:lnTo>
                  <a:lnTo>
                    <a:pt x="263" y="628"/>
                  </a:lnTo>
                  <a:lnTo>
                    <a:pt x="268" y="597"/>
                  </a:lnTo>
                  <a:lnTo>
                    <a:pt x="271" y="569"/>
                  </a:lnTo>
                  <a:lnTo>
                    <a:pt x="274" y="538"/>
                  </a:lnTo>
                  <a:lnTo>
                    <a:pt x="274" y="538"/>
                  </a:lnTo>
                  <a:lnTo>
                    <a:pt x="279" y="534"/>
                  </a:lnTo>
                  <a:lnTo>
                    <a:pt x="282" y="528"/>
                  </a:lnTo>
                  <a:lnTo>
                    <a:pt x="283" y="520"/>
                  </a:lnTo>
                  <a:lnTo>
                    <a:pt x="283" y="512"/>
                  </a:lnTo>
                  <a:lnTo>
                    <a:pt x="282" y="498"/>
                  </a:lnTo>
                  <a:lnTo>
                    <a:pt x="280" y="487"/>
                  </a:lnTo>
                  <a:lnTo>
                    <a:pt x="280" y="487"/>
                  </a:lnTo>
                  <a:lnTo>
                    <a:pt x="277" y="435"/>
                  </a:lnTo>
                  <a:lnTo>
                    <a:pt x="277" y="435"/>
                  </a:lnTo>
                  <a:lnTo>
                    <a:pt x="274" y="426"/>
                  </a:lnTo>
                  <a:lnTo>
                    <a:pt x="273" y="421"/>
                  </a:lnTo>
                  <a:lnTo>
                    <a:pt x="270" y="418"/>
                  </a:lnTo>
                  <a:lnTo>
                    <a:pt x="270" y="418"/>
                  </a:lnTo>
                  <a:lnTo>
                    <a:pt x="268" y="413"/>
                  </a:lnTo>
                  <a:lnTo>
                    <a:pt x="265" y="407"/>
                  </a:lnTo>
                  <a:lnTo>
                    <a:pt x="262" y="395"/>
                  </a:lnTo>
                  <a:lnTo>
                    <a:pt x="262" y="395"/>
                  </a:lnTo>
                  <a:lnTo>
                    <a:pt x="262" y="386"/>
                  </a:lnTo>
                  <a:lnTo>
                    <a:pt x="262" y="378"/>
                  </a:lnTo>
                  <a:lnTo>
                    <a:pt x="262" y="378"/>
                  </a:lnTo>
                  <a:lnTo>
                    <a:pt x="262" y="375"/>
                  </a:lnTo>
                  <a:lnTo>
                    <a:pt x="260" y="372"/>
                  </a:lnTo>
                  <a:lnTo>
                    <a:pt x="256" y="369"/>
                  </a:lnTo>
                  <a:lnTo>
                    <a:pt x="256" y="369"/>
                  </a:lnTo>
                  <a:lnTo>
                    <a:pt x="254" y="367"/>
                  </a:lnTo>
                  <a:lnTo>
                    <a:pt x="256" y="366"/>
                  </a:lnTo>
                  <a:lnTo>
                    <a:pt x="259" y="361"/>
                  </a:lnTo>
                  <a:lnTo>
                    <a:pt x="259" y="361"/>
                  </a:lnTo>
                  <a:lnTo>
                    <a:pt x="263" y="352"/>
                  </a:lnTo>
                  <a:lnTo>
                    <a:pt x="268" y="344"/>
                  </a:lnTo>
                  <a:lnTo>
                    <a:pt x="268" y="344"/>
                  </a:lnTo>
                  <a:lnTo>
                    <a:pt x="268" y="356"/>
                  </a:lnTo>
                  <a:lnTo>
                    <a:pt x="271" y="373"/>
                  </a:lnTo>
                  <a:lnTo>
                    <a:pt x="277" y="403"/>
                  </a:lnTo>
                  <a:lnTo>
                    <a:pt x="277" y="403"/>
                  </a:lnTo>
                  <a:lnTo>
                    <a:pt x="291" y="466"/>
                  </a:lnTo>
                  <a:lnTo>
                    <a:pt x="291" y="466"/>
                  </a:lnTo>
                  <a:lnTo>
                    <a:pt x="296" y="494"/>
                  </a:lnTo>
                  <a:lnTo>
                    <a:pt x="297" y="506"/>
                  </a:lnTo>
                  <a:lnTo>
                    <a:pt x="300" y="504"/>
                  </a:lnTo>
                  <a:lnTo>
                    <a:pt x="302" y="514"/>
                  </a:lnTo>
                  <a:lnTo>
                    <a:pt x="302" y="514"/>
                  </a:lnTo>
                  <a:lnTo>
                    <a:pt x="300" y="515"/>
                  </a:lnTo>
                  <a:lnTo>
                    <a:pt x="300" y="520"/>
                  </a:lnTo>
                  <a:lnTo>
                    <a:pt x="299" y="524"/>
                  </a:lnTo>
                  <a:lnTo>
                    <a:pt x="299" y="524"/>
                  </a:lnTo>
                  <a:lnTo>
                    <a:pt x="299" y="531"/>
                  </a:lnTo>
                  <a:lnTo>
                    <a:pt x="299" y="535"/>
                  </a:lnTo>
                  <a:lnTo>
                    <a:pt x="296" y="554"/>
                  </a:lnTo>
                  <a:lnTo>
                    <a:pt x="296" y="554"/>
                  </a:lnTo>
                  <a:lnTo>
                    <a:pt x="296" y="560"/>
                  </a:lnTo>
                  <a:lnTo>
                    <a:pt x="297" y="564"/>
                  </a:lnTo>
                  <a:lnTo>
                    <a:pt x="299" y="566"/>
                  </a:lnTo>
                  <a:lnTo>
                    <a:pt x="302" y="568"/>
                  </a:lnTo>
                  <a:lnTo>
                    <a:pt x="307" y="566"/>
                  </a:lnTo>
                  <a:lnTo>
                    <a:pt x="308" y="566"/>
                  </a:lnTo>
                  <a:lnTo>
                    <a:pt x="308" y="566"/>
                  </a:lnTo>
                  <a:lnTo>
                    <a:pt x="305" y="568"/>
                  </a:lnTo>
                  <a:lnTo>
                    <a:pt x="302" y="571"/>
                  </a:lnTo>
                  <a:lnTo>
                    <a:pt x="302" y="572"/>
                  </a:lnTo>
                  <a:lnTo>
                    <a:pt x="302" y="572"/>
                  </a:lnTo>
                  <a:lnTo>
                    <a:pt x="302" y="574"/>
                  </a:lnTo>
                  <a:lnTo>
                    <a:pt x="305" y="574"/>
                  </a:lnTo>
                  <a:lnTo>
                    <a:pt x="311" y="574"/>
                  </a:lnTo>
                  <a:lnTo>
                    <a:pt x="330" y="571"/>
                  </a:lnTo>
                  <a:lnTo>
                    <a:pt x="330" y="571"/>
                  </a:lnTo>
                  <a:lnTo>
                    <a:pt x="333" y="569"/>
                  </a:lnTo>
                  <a:lnTo>
                    <a:pt x="336" y="564"/>
                  </a:lnTo>
                  <a:lnTo>
                    <a:pt x="341" y="555"/>
                  </a:lnTo>
                  <a:lnTo>
                    <a:pt x="344" y="535"/>
                  </a:lnTo>
                  <a:lnTo>
                    <a:pt x="344" y="535"/>
                  </a:lnTo>
                  <a:lnTo>
                    <a:pt x="344" y="529"/>
                  </a:lnTo>
                  <a:lnTo>
                    <a:pt x="344" y="520"/>
                  </a:lnTo>
                  <a:lnTo>
                    <a:pt x="342" y="512"/>
                  </a:lnTo>
                  <a:lnTo>
                    <a:pt x="345" y="503"/>
                  </a:lnTo>
                  <a:close/>
                  <a:moveTo>
                    <a:pt x="231" y="27"/>
                  </a:moveTo>
                  <a:lnTo>
                    <a:pt x="231" y="27"/>
                  </a:lnTo>
                  <a:lnTo>
                    <a:pt x="231" y="27"/>
                  </a:lnTo>
                  <a:lnTo>
                    <a:pt x="231" y="27"/>
                  </a:lnTo>
                  <a:close/>
                  <a:moveTo>
                    <a:pt x="231" y="27"/>
                  </a:moveTo>
                  <a:lnTo>
                    <a:pt x="231" y="27"/>
                  </a:lnTo>
                  <a:lnTo>
                    <a:pt x="231" y="27"/>
                  </a:lnTo>
                  <a:lnTo>
                    <a:pt x="231" y="27"/>
                  </a:lnTo>
                  <a:lnTo>
                    <a:pt x="231" y="27"/>
                  </a:lnTo>
                  <a:lnTo>
                    <a:pt x="231" y="27"/>
                  </a:lnTo>
                  <a:lnTo>
                    <a:pt x="231" y="27"/>
                  </a:lnTo>
                  <a:lnTo>
                    <a:pt x="231" y="27"/>
                  </a:lnTo>
                  <a:close/>
                  <a:moveTo>
                    <a:pt x="231" y="27"/>
                  </a:moveTo>
                  <a:lnTo>
                    <a:pt x="231" y="27"/>
                  </a:lnTo>
                  <a:lnTo>
                    <a:pt x="231" y="27"/>
                  </a:lnTo>
                  <a:lnTo>
                    <a:pt x="231" y="27"/>
                  </a:lnTo>
                  <a:lnTo>
                    <a:pt x="231" y="27"/>
                  </a:lnTo>
                  <a:lnTo>
                    <a:pt x="231" y="27"/>
                  </a:lnTo>
                  <a:lnTo>
                    <a:pt x="231" y="27"/>
                  </a:lnTo>
                  <a:lnTo>
                    <a:pt x="231" y="27"/>
                  </a:lnTo>
                  <a:close/>
                  <a:moveTo>
                    <a:pt x="230" y="27"/>
                  </a:moveTo>
                  <a:lnTo>
                    <a:pt x="230" y="27"/>
                  </a:lnTo>
                  <a:lnTo>
                    <a:pt x="230" y="27"/>
                  </a:lnTo>
                  <a:lnTo>
                    <a:pt x="230" y="27"/>
                  </a:lnTo>
                  <a:close/>
                  <a:moveTo>
                    <a:pt x="230" y="28"/>
                  </a:moveTo>
                  <a:lnTo>
                    <a:pt x="230" y="28"/>
                  </a:lnTo>
                  <a:lnTo>
                    <a:pt x="230" y="27"/>
                  </a:lnTo>
                  <a:lnTo>
                    <a:pt x="230" y="27"/>
                  </a:lnTo>
                  <a:lnTo>
                    <a:pt x="230" y="27"/>
                  </a:lnTo>
                  <a:lnTo>
                    <a:pt x="230" y="27"/>
                  </a:lnTo>
                  <a:lnTo>
                    <a:pt x="230" y="27"/>
                  </a:lnTo>
                  <a:lnTo>
                    <a:pt x="230" y="27"/>
                  </a:lnTo>
                  <a:lnTo>
                    <a:pt x="230" y="27"/>
                  </a:lnTo>
                  <a:lnTo>
                    <a:pt x="230" y="27"/>
                  </a:lnTo>
                  <a:lnTo>
                    <a:pt x="230" y="27"/>
                  </a:lnTo>
                  <a:lnTo>
                    <a:pt x="230" y="27"/>
                  </a:lnTo>
                  <a:lnTo>
                    <a:pt x="230" y="27"/>
                  </a:lnTo>
                  <a:lnTo>
                    <a:pt x="230" y="27"/>
                  </a:lnTo>
                  <a:lnTo>
                    <a:pt x="230" y="27"/>
                  </a:lnTo>
                  <a:lnTo>
                    <a:pt x="230" y="27"/>
                  </a:lnTo>
                  <a:lnTo>
                    <a:pt x="230" y="27"/>
                  </a:lnTo>
                  <a:lnTo>
                    <a:pt x="230" y="27"/>
                  </a:lnTo>
                  <a:lnTo>
                    <a:pt x="230" y="28"/>
                  </a:lnTo>
                  <a:close/>
                  <a:moveTo>
                    <a:pt x="230" y="25"/>
                  </a:moveTo>
                  <a:lnTo>
                    <a:pt x="230" y="25"/>
                  </a:lnTo>
                  <a:lnTo>
                    <a:pt x="230" y="25"/>
                  </a:lnTo>
                  <a:lnTo>
                    <a:pt x="230" y="25"/>
                  </a:lnTo>
                  <a:lnTo>
                    <a:pt x="230" y="25"/>
                  </a:lnTo>
                  <a:lnTo>
                    <a:pt x="230" y="25"/>
                  </a:lnTo>
                  <a:lnTo>
                    <a:pt x="230" y="25"/>
                  </a:lnTo>
                  <a:close/>
                  <a:moveTo>
                    <a:pt x="230" y="27"/>
                  </a:moveTo>
                  <a:lnTo>
                    <a:pt x="230" y="25"/>
                  </a:lnTo>
                  <a:lnTo>
                    <a:pt x="230" y="25"/>
                  </a:lnTo>
                  <a:lnTo>
                    <a:pt x="230" y="25"/>
                  </a:lnTo>
                  <a:lnTo>
                    <a:pt x="230" y="25"/>
                  </a:lnTo>
                  <a:lnTo>
                    <a:pt x="230" y="25"/>
                  </a:lnTo>
                  <a:lnTo>
                    <a:pt x="230" y="27"/>
                  </a:lnTo>
                  <a:lnTo>
                    <a:pt x="230" y="27"/>
                  </a:lnTo>
                  <a:lnTo>
                    <a:pt x="230" y="27"/>
                  </a:lnTo>
                  <a:lnTo>
                    <a:pt x="230" y="27"/>
                  </a:lnTo>
                  <a:lnTo>
                    <a:pt x="230" y="27"/>
                  </a:lnTo>
                  <a:lnTo>
                    <a:pt x="230" y="27"/>
                  </a:lnTo>
                  <a:lnTo>
                    <a:pt x="230" y="27"/>
                  </a:lnTo>
                  <a:lnTo>
                    <a:pt x="230" y="27"/>
                  </a:lnTo>
                  <a:lnTo>
                    <a:pt x="230" y="27"/>
                  </a:lnTo>
                  <a:lnTo>
                    <a:pt x="230" y="27"/>
                  </a:lnTo>
                  <a:lnTo>
                    <a:pt x="230" y="27"/>
                  </a:lnTo>
                  <a:lnTo>
                    <a:pt x="230" y="25"/>
                  </a:lnTo>
                  <a:lnTo>
                    <a:pt x="230" y="25"/>
                  </a:lnTo>
                  <a:lnTo>
                    <a:pt x="230" y="27"/>
                  </a:lnTo>
                  <a:lnTo>
                    <a:pt x="230" y="27"/>
                  </a:lnTo>
                  <a:lnTo>
                    <a:pt x="230" y="27"/>
                  </a:lnTo>
                  <a:lnTo>
                    <a:pt x="230" y="27"/>
                  </a:lnTo>
                  <a:lnTo>
                    <a:pt x="230" y="27"/>
                  </a:lnTo>
                  <a:close/>
                  <a:moveTo>
                    <a:pt x="230" y="25"/>
                  </a:moveTo>
                  <a:lnTo>
                    <a:pt x="230" y="25"/>
                  </a:lnTo>
                  <a:lnTo>
                    <a:pt x="230" y="25"/>
                  </a:lnTo>
                  <a:lnTo>
                    <a:pt x="230" y="25"/>
                  </a:lnTo>
                  <a:close/>
                  <a:moveTo>
                    <a:pt x="230" y="25"/>
                  </a:moveTo>
                  <a:lnTo>
                    <a:pt x="228" y="25"/>
                  </a:lnTo>
                  <a:lnTo>
                    <a:pt x="230" y="25"/>
                  </a:lnTo>
                  <a:lnTo>
                    <a:pt x="230" y="25"/>
                  </a:lnTo>
                  <a:lnTo>
                    <a:pt x="230" y="25"/>
                  </a:lnTo>
                  <a:lnTo>
                    <a:pt x="230" y="25"/>
                  </a:lnTo>
                  <a:close/>
                  <a:moveTo>
                    <a:pt x="228" y="25"/>
                  </a:moveTo>
                  <a:lnTo>
                    <a:pt x="228" y="25"/>
                  </a:lnTo>
                  <a:lnTo>
                    <a:pt x="230" y="25"/>
                  </a:lnTo>
                  <a:lnTo>
                    <a:pt x="230" y="25"/>
                  </a:lnTo>
                  <a:lnTo>
                    <a:pt x="230" y="25"/>
                  </a:lnTo>
                  <a:lnTo>
                    <a:pt x="228" y="25"/>
                  </a:lnTo>
                  <a:close/>
                  <a:moveTo>
                    <a:pt x="230" y="25"/>
                  </a:moveTo>
                  <a:lnTo>
                    <a:pt x="230" y="25"/>
                  </a:lnTo>
                  <a:lnTo>
                    <a:pt x="228" y="25"/>
                  </a:lnTo>
                  <a:lnTo>
                    <a:pt x="230" y="25"/>
                  </a:lnTo>
                  <a:lnTo>
                    <a:pt x="230" y="25"/>
                  </a:lnTo>
                  <a:lnTo>
                    <a:pt x="230" y="25"/>
                  </a:lnTo>
                  <a:lnTo>
                    <a:pt x="230" y="25"/>
                  </a:lnTo>
                  <a:close/>
                  <a:moveTo>
                    <a:pt x="230" y="23"/>
                  </a:moveTo>
                  <a:lnTo>
                    <a:pt x="228" y="25"/>
                  </a:lnTo>
                  <a:lnTo>
                    <a:pt x="228" y="25"/>
                  </a:lnTo>
                  <a:lnTo>
                    <a:pt x="228" y="25"/>
                  </a:lnTo>
                  <a:lnTo>
                    <a:pt x="228" y="25"/>
                  </a:lnTo>
                  <a:lnTo>
                    <a:pt x="228" y="25"/>
                  </a:lnTo>
                  <a:lnTo>
                    <a:pt x="228" y="25"/>
                  </a:lnTo>
                  <a:lnTo>
                    <a:pt x="230" y="23"/>
                  </a:lnTo>
                  <a:lnTo>
                    <a:pt x="230" y="23"/>
                  </a:lnTo>
                  <a:lnTo>
                    <a:pt x="230" y="23"/>
                  </a:lnTo>
                  <a:lnTo>
                    <a:pt x="230" y="23"/>
                  </a:lnTo>
                  <a:close/>
                  <a:moveTo>
                    <a:pt x="228" y="23"/>
                  </a:moveTo>
                  <a:lnTo>
                    <a:pt x="228" y="23"/>
                  </a:lnTo>
                  <a:lnTo>
                    <a:pt x="230" y="23"/>
                  </a:lnTo>
                  <a:lnTo>
                    <a:pt x="230" y="23"/>
                  </a:lnTo>
                  <a:lnTo>
                    <a:pt x="230" y="23"/>
                  </a:lnTo>
                  <a:lnTo>
                    <a:pt x="228" y="23"/>
                  </a:lnTo>
                  <a:lnTo>
                    <a:pt x="228" y="23"/>
                  </a:lnTo>
                  <a:lnTo>
                    <a:pt x="228" y="25"/>
                  </a:lnTo>
                  <a:lnTo>
                    <a:pt x="228" y="25"/>
                  </a:lnTo>
                  <a:lnTo>
                    <a:pt x="228" y="23"/>
                  </a:lnTo>
                  <a:lnTo>
                    <a:pt x="228" y="23"/>
                  </a:lnTo>
                  <a:close/>
                  <a:moveTo>
                    <a:pt x="228" y="23"/>
                  </a:moveTo>
                  <a:lnTo>
                    <a:pt x="228" y="23"/>
                  </a:lnTo>
                  <a:lnTo>
                    <a:pt x="228" y="23"/>
                  </a:lnTo>
                  <a:lnTo>
                    <a:pt x="228" y="23"/>
                  </a:lnTo>
                  <a:lnTo>
                    <a:pt x="228" y="23"/>
                  </a:lnTo>
                  <a:lnTo>
                    <a:pt x="228" y="23"/>
                  </a:lnTo>
                  <a:lnTo>
                    <a:pt x="228" y="23"/>
                  </a:lnTo>
                  <a:close/>
                  <a:moveTo>
                    <a:pt x="228" y="22"/>
                  </a:moveTo>
                  <a:lnTo>
                    <a:pt x="228" y="22"/>
                  </a:lnTo>
                  <a:lnTo>
                    <a:pt x="228" y="22"/>
                  </a:lnTo>
                  <a:lnTo>
                    <a:pt x="228" y="22"/>
                  </a:lnTo>
                  <a:lnTo>
                    <a:pt x="228" y="22"/>
                  </a:lnTo>
                  <a:lnTo>
                    <a:pt x="228" y="22"/>
                  </a:lnTo>
                  <a:lnTo>
                    <a:pt x="228" y="22"/>
                  </a:lnTo>
                  <a:lnTo>
                    <a:pt x="228" y="22"/>
                  </a:lnTo>
                  <a:lnTo>
                    <a:pt x="228" y="22"/>
                  </a:lnTo>
                  <a:close/>
                  <a:moveTo>
                    <a:pt x="228" y="20"/>
                  </a:moveTo>
                  <a:lnTo>
                    <a:pt x="228" y="20"/>
                  </a:lnTo>
                  <a:lnTo>
                    <a:pt x="228" y="22"/>
                  </a:lnTo>
                  <a:lnTo>
                    <a:pt x="228" y="22"/>
                  </a:lnTo>
                  <a:lnTo>
                    <a:pt x="228" y="22"/>
                  </a:lnTo>
                  <a:lnTo>
                    <a:pt x="228" y="20"/>
                  </a:lnTo>
                  <a:lnTo>
                    <a:pt x="228" y="20"/>
                  </a:lnTo>
                  <a:close/>
                  <a:moveTo>
                    <a:pt x="228" y="23"/>
                  </a:moveTo>
                  <a:lnTo>
                    <a:pt x="228" y="25"/>
                  </a:lnTo>
                  <a:lnTo>
                    <a:pt x="228" y="25"/>
                  </a:lnTo>
                  <a:lnTo>
                    <a:pt x="228" y="23"/>
                  </a:lnTo>
                  <a:lnTo>
                    <a:pt x="228" y="23"/>
                  </a:lnTo>
                  <a:lnTo>
                    <a:pt x="228" y="23"/>
                  </a:lnTo>
                  <a:lnTo>
                    <a:pt x="228" y="23"/>
                  </a:lnTo>
                  <a:lnTo>
                    <a:pt x="228" y="23"/>
                  </a:lnTo>
                  <a:lnTo>
                    <a:pt x="228" y="23"/>
                  </a:lnTo>
                  <a:close/>
                  <a:moveTo>
                    <a:pt x="228" y="23"/>
                  </a:moveTo>
                  <a:lnTo>
                    <a:pt x="228" y="23"/>
                  </a:lnTo>
                  <a:lnTo>
                    <a:pt x="228" y="23"/>
                  </a:lnTo>
                  <a:lnTo>
                    <a:pt x="228" y="23"/>
                  </a:lnTo>
                  <a:lnTo>
                    <a:pt x="228" y="23"/>
                  </a:lnTo>
                  <a:lnTo>
                    <a:pt x="228" y="23"/>
                  </a:lnTo>
                  <a:lnTo>
                    <a:pt x="228" y="23"/>
                  </a:lnTo>
                  <a:lnTo>
                    <a:pt x="228" y="23"/>
                  </a:lnTo>
                  <a:close/>
                  <a:moveTo>
                    <a:pt x="228" y="22"/>
                  </a:moveTo>
                  <a:lnTo>
                    <a:pt x="228" y="20"/>
                  </a:lnTo>
                  <a:lnTo>
                    <a:pt x="228" y="20"/>
                  </a:lnTo>
                  <a:lnTo>
                    <a:pt x="228" y="22"/>
                  </a:lnTo>
                  <a:lnTo>
                    <a:pt x="228" y="22"/>
                  </a:lnTo>
                  <a:lnTo>
                    <a:pt x="228" y="22"/>
                  </a:lnTo>
                  <a:lnTo>
                    <a:pt x="228" y="22"/>
                  </a:lnTo>
                  <a:lnTo>
                    <a:pt x="228" y="22"/>
                  </a:lnTo>
                  <a:close/>
                  <a:moveTo>
                    <a:pt x="228" y="23"/>
                  </a:moveTo>
                  <a:lnTo>
                    <a:pt x="228" y="22"/>
                  </a:lnTo>
                  <a:lnTo>
                    <a:pt x="228" y="22"/>
                  </a:lnTo>
                  <a:lnTo>
                    <a:pt x="228" y="23"/>
                  </a:lnTo>
                  <a:lnTo>
                    <a:pt x="228" y="23"/>
                  </a:lnTo>
                  <a:lnTo>
                    <a:pt x="228" y="23"/>
                  </a:lnTo>
                  <a:lnTo>
                    <a:pt x="228" y="23"/>
                  </a:lnTo>
                  <a:lnTo>
                    <a:pt x="228" y="23"/>
                  </a:lnTo>
                  <a:lnTo>
                    <a:pt x="228" y="23"/>
                  </a:lnTo>
                  <a:lnTo>
                    <a:pt x="228" y="23"/>
                  </a:lnTo>
                  <a:lnTo>
                    <a:pt x="228" y="23"/>
                  </a:lnTo>
                  <a:lnTo>
                    <a:pt x="228" y="23"/>
                  </a:lnTo>
                  <a:lnTo>
                    <a:pt x="228" y="23"/>
                  </a:lnTo>
                  <a:lnTo>
                    <a:pt x="228" y="23"/>
                  </a:lnTo>
                  <a:lnTo>
                    <a:pt x="228" y="23"/>
                  </a:lnTo>
                  <a:lnTo>
                    <a:pt x="228" y="23"/>
                  </a:lnTo>
                  <a:lnTo>
                    <a:pt x="228" y="23"/>
                  </a:lnTo>
                  <a:lnTo>
                    <a:pt x="228" y="23"/>
                  </a:lnTo>
                  <a:lnTo>
                    <a:pt x="228" y="23"/>
                  </a:lnTo>
                  <a:lnTo>
                    <a:pt x="228" y="23"/>
                  </a:lnTo>
                  <a:lnTo>
                    <a:pt x="228" y="23"/>
                  </a:lnTo>
                  <a:lnTo>
                    <a:pt x="228" y="23"/>
                  </a:lnTo>
                  <a:lnTo>
                    <a:pt x="228" y="22"/>
                  </a:lnTo>
                  <a:lnTo>
                    <a:pt x="228" y="23"/>
                  </a:lnTo>
                  <a:lnTo>
                    <a:pt x="228" y="23"/>
                  </a:lnTo>
                  <a:lnTo>
                    <a:pt x="228" y="23"/>
                  </a:lnTo>
                  <a:lnTo>
                    <a:pt x="228" y="23"/>
                  </a:lnTo>
                  <a:close/>
                  <a:moveTo>
                    <a:pt x="226" y="22"/>
                  </a:moveTo>
                  <a:lnTo>
                    <a:pt x="226" y="22"/>
                  </a:lnTo>
                  <a:lnTo>
                    <a:pt x="226" y="22"/>
                  </a:lnTo>
                  <a:lnTo>
                    <a:pt x="226" y="22"/>
                  </a:lnTo>
                  <a:lnTo>
                    <a:pt x="226" y="22"/>
                  </a:lnTo>
                  <a:lnTo>
                    <a:pt x="226" y="22"/>
                  </a:lnTo>
                  <a:lnTo>
                    <a:pt x="226" y="22"/>
                  </a:lnTo>
                  <a:lnTo>
                    <a:pt x="226" y="22"/>
                  </a:lnTo>
                  <a:lnTo>
                    <a:pt x="226" y="22"/>
                  </a:lnTo>
                  <a:lnTo>
                    <a:pt x="226" y="22"/>
                  </a:lnTo>
                  <a:lnTo>
                    <a:pt x="226" y="22"/>
                  </a:lnTo>
                  <a:lnTo>
                    <a:pt x="226" y="22"/>
                  </a:lnTo>
                  <a:lnTo>
                    <a:pt x="226" y="22"/>
                  </a:lnTo>
                  <a:lnTo>
                    <a:pt x="226" y="22"/>
                  </a:lnTo>
                  <a:lnTo>
                    <a:pt x="226" y="20"/>
                  </a:lnTo>
                  <a:lnTo>
                    <a:pt x="226" y="20"/>
                  </a:lnTo>
                  <a:lnTo>
                    <a:pt x="226" y="20"/>
                  </a:lnTo>
                  <a:lnTo>
                    <a:pt x="226" y="20"/>
                  </a:lnTo>
                  <a:lnTo>
                    <a:pt x="226" y="20"/>
                  </a:lnTo>
                  <a:lnTo>
                    <a:pt x="226" y="20"/>
                  </a:lnTo>
                  <a:lnTo>
                    <a:pt x="226" y="20"/>
                  </a:lnTo>
                  <a:lnTo>
                    <a:pt x="226" y="20"/>
                  </a:lnTo>
                  <a:lnTo>
                    <a:pt x="226" y="20"/>
                  </a:lnTo>
                  <a:lnTo>
                    <a:pt x="226" y="20"/>
                  </a:lnTo>
                  <a:lnTo>
                    <a:pt x="226" y="22"/>
                  </a:lnTo>
                  <a:lnTo>
                    <a:pt x="226" y="22"/>
                  </a:lnTo>
                  <a:close/>
                  <a:moveTo>
                    <a:pt x="226" y="20"/>
                  </a:moveTo>
                  <a:lnTo>
                    <a:pt x="226" y="19"/>
                  </a:lnTo>
                  <a:lnTo>
                    <a:pt x="226" y="19"/>
                  </a:lnTo>
                  <a:lnTo>
                    <a:pt x="226" y="19"/>
                  </a:lnTo>
                  <a:lnTo>
                    <a:pt x="226" y="19"/>
                  </a:lnTo>
                  <a:lnTo>
                    <a:pt x="226" y="20"/>
                  </a:lnTo>
                  <a:lnTo>
                    <a:pt x="226" y="20"/>
                  </a:lnTo>
                  <a:lnTo>
                    <a:pt x="226" y="20"/>
                  </a:lnTo>
                  <a:lnTo>
                    <a:pt x="226" y="20"/>
                  </a:lnTo>
                  <a:lnTo>
                    <a:pt x="226" y="20"/>
                  </a:lnTo>
                  <a:close/>
                  <a:moveTo>
                    <a:pt x="226" y="23"/>
                  </a:moveTo>
                  <a:lnTo>
                    <a:pt x="226" y="23"/>
                  </a:lnTo>
                  <a:lnTo>
                    <a:pt x="226" y="23"/>
                  </a:lnTo>
                  <a:lnTo>
                    <a:pt x="226" y="23"/>
                  </a:lnTo>
                  <a:lnTo>
                    <a:pt x="226" y="22"/>
                  </a:lnTo>
                  <a:lnTo>
                    <a:pt x="226" y="22"/>
                  </a:lnTo>
                  <a:lnTo>
                    <a:pt x="226" y="23"/>
                  </a:lnTo>
                  <a:lnTo>
                    <a:pt x="226" y="23"/>
                  </a:lnTo>
                  <a:close/>
                  <a:moveTo>
                    <a:pt x="226" y="22"/>
                  </a:moveTo>
                  <a:lnTo>
                    <a:pt x="226" y="23"/>
                  </a:lnTo>
                  <a:lnTo>
                    <a:pt x="226" y="23"/>
                  </a:lnTo>
                  <a:lnTo>
                    <a:pt x="226" y="22"/>
                  </a:lnTo>
                  <a:lnTo>
                    <a:pt x="226" y="22"/>
                  </a:lnTo>
                  <a:lnTo>
                    <a:pt x="226" y="22"/>
                  </a:lnTo>
                  <a:lnTo>
                    <a:pt x="226" y="22"/>
                  </a:lnTo>
                  <a:lnTo>
                    <a:pt x="226" y="22"/>
                  </a:lnTo>
                  <a:lnTo>
                    <a:pt x="226" y="22"/>
                  </a:lnTo>
                  <a:lnTo>
                    <a:pt x="226" y="22"/>
                  </a:lnTo>
                  <a:lnTo>
                    <a:pt x="226" y="22"/>
                  </a:lnTo>
                  <a:close/>
                  <a:moveTo>
                    <a:pt x="226" y="20"/>
                  </a:moveTo>
                  <a:lnTo>
                    <a:pt x="226" y="20"/>
                  </a:lnTo>
                  <a:lnTo>
                    <a:pt x="226" y="20"/>
                  </a:lnTo>
                  <a:lnTo>
                    <a:pt x="226" y="20"/>
                  </a:lnTo>
                  <a:lnTo>
                    <a:pt x="226" y="20"/>
                  </a:lnTo>
                  <a:lnTo>
                    <a:pt x="226" y="20"/>
                  </a:lnTo>
                  <a:close/>
                  <a:moveTo>
                    <a:pt x="226" y="20"/>
                  </a:moveTo>
                  <a:lnTo>
                    <a:pt x="226" y="20"/>
                  </a:lnTo>
                  <a:lnTo>
                    <a:pt x="226" y="20"/>
                  </a:lnTo>
                  <a:lnTo>
                    <a:pt x="226" y="20"/>
                  </a:lnTo>
                  <a:lnTo>
                    <a:pt x="226" y="20"/>
                  </a:lnTo>
                  <a:lnTo>
                    <a:pt x="226" y="20"/>
                  </a:lnTo>
                  <a:lnTo>
                    <a:pt x="226" y="20"/>
                  </a:lnTo>
                  <a:lnTo>
                    <a:pt x="226" y="20"/>
                  </a:lnTo>
                  <a:close/>
                  <a:moveTo>
                    <a:pt x="226" y="22"/>
                  </a:moveTo>
                  <a:lnTo>
                    <a:pt x="226" y="22"/>
                  </a:lnTo>
                  <a:lnTo>
                    <a:pt x="226" y="20"/>
                  </a:lnTo>
                  <a:lnTo>
                    <a:pt x="226" y="20"/>
                  </a:lnTo>
                  <a:lnTo>
                    <a:pt x="226" y="22"/>
                  </a:lnTo>
                  <a:lnTo>
                    <a:pt x="226" y="22"/>
                  </a:lnTo>
                  <a:lnTo>
                    <a:pt x="226" y="22"/>
                  </a:lnTo>
                  <a:lnTo>
                    <a:pt x="226" y="22"/>
                  </a:lnTo>
                  <a:close/>
                  <a:moveTo>
                    <a:pt x="226" y="23"/>
                  </a:moveTo>
                  <a:lnTo>
                    <a:pt x="225" y="23"/>
                  </a:lnTo>
                  <a:lnTo>
                    <a:pt x="226" y="23"/>
                  </a:lnTo>
                  <a:lnTo>
                    <a:pt x="226" y="23"/>
                  </a:lnTo>
                  <a:close/>
                  <a:moveTo>
                    <a:pt x="226" y="23"/>
                  </a:moveTo>
                  <a:lnTo>
                    <a:pt x="226" y="23"/>
                  </a:lnTo>
                  <a:lnTo>
                    <a:pt x="225" y="23"/>
                  </a:lnTo>
                  <a:lnTo>
                    <a:pt x="226" y="23"/>
                  </a:lnTo>
                  <a:close/>
                  <a:moveTo>
                    <a:pt x="226" y="20"/>
                  </a:moveTo>
                  <a:lnTo>
                    <a:pt x="226" y="20"/>
                  </a:lnTo>
                  <a:lnTo>
                    <a:pt x="226" y="20"/>
                  </a:lnTo>
                  <a:lnTo>
                    <a:pt x="225" y="20"/>
                  </a:lnTo>
                  <a:lnTo>
                    <a:pt x="225" y="20"/>
                  </a:lnTo>
                  <a:lnTo>
                    <a:pt x="225" y="20"/>
                  </a:lnTo>
                  <a:lnTo>
                    <a:pt x="225" y="20"/>
                  </a:lnTo>
                  <a:lnTo>
                    <a:pt x="225" y="20"/>
                  </a:lnTo>
                  <a:lnTo>
                    <a:pt x="225" y="20"/>
                  </a:lnTo>
                  <a:lnTo>
                    <a:pt x="225" y="20"/>
                  </a:lnTo>
                  <a:lnTo>
                    <a:pt x="226" y="20"/>
                  </a:lnTo>
                  <a:close/>
                  <a:moveTo>
                    <a:pt x="225" y="22"/>
                  </a:moveTo>
                  <a:lnTo>
                    <a:pt x="225" y="22"/>
                  </a:lnTo>
                  <a:lnTo>
                    <a:pt x="225" y="22"/>
                  </a:lnTo>
                  <a:lnTo>
                    <a:pt x="225" y="22"/>
                  </a:lnTo>
                  <a:lnTo>
                    <a:pt x="225" y="20"/>
                  </a:lnTo>
                  <a:lnTo>
                    <a:pt x="225" y="20"/>
                  </a:lnTo>
                  <a:lnTo>
                    <a:pt x="225" y="22"/>
                  </a:lnTo>
                  <a:lnTo>
                    <a:pt x="225" y="22"/>
                  </a:lnTo>
                  <a:close/>
                  <a:moveTo>
                    <a:pt x="225" y="20"/>
                  </a:moveTo>
                  <a:lnTo>
                    <a:pt x="225" y="20"/>
                  </a:lnTo>
                  <a:lnTo>
                    <a:pt x="225" y="20"/>
                  </a:lnTo>
                  <a:lnTo>
                    <a:pt x="225" y="20"/>
                  </a:lnTo>
                  <a:lnTo>
                    <a:pt x="225" y="20"/>
                  </a:lnTo>
                  <a:lnTo>
                    <a:pt x="225" y="20"/>
                  </a:lnTo>
                  <a:close/>
                  <a:moveTo>
                    <a:pt x="225" y="20"/>
                  </a:moveTo>
                  <a:lnTo>
                    <a:pt x="225" y="20"/>
                  </a:lnTo>
                  <a:lnTo>
                    <a:pt x="225" y="20"/>
                  </a:lnTo>
                  <a:lnTo>
                    <a:pt x="225" y="20"/>
                  </a:lnTo>
                  <a:lnTo>
                    <a:pt x="225" y="20"/>
                  </a:lnTo>
                  <a:lnTo>
                    <a:pt x="225" y="20"/>
                  </a:lnTo>
                  <a:close/>
                  <a:moveTo>
                    <a:pt x="225" y="20"/>
                  </a:moveTo>
                  <a:lnTo>
                    <a:pt x="225" y="20"/>
                  </a:lnTo>
                  <a:lnTo>
                    <a:pt x="225" y="20"/>
                  </a:lnTo>
                  <a:lnTo>
                    <a:pt x="225" y="20"/>
                  </a:lnTo>
                  <a:lnTo>
                    <a:pt x="225" y="20"/>
                  </a:lnTo>
                  <a:lnTo>
                    <a:pt x="225" y="20"/>
                  </a:lnTo>
                  <a:close/>
                  <a:moveTo>
                    <a:pt x="225" y="19"/>
                  </a:moveTo>
                  <a:lnTo>
                    <a:pt x="225" y="19"/>
                  </a:lnTo>
                  <a:lnTo>
                    <a:pt x="225" y="19"/>
                  </a:lnTo>
                  <a:lnTo>
                    <a:pt x="225" y="19"/>
                  </a:lnTo>
                  <a:close/>
                  <a:moveTo>
                    <a:pt x="225" y="19"/>
                  </a:moveTo>
                  <a:lnTo>
                    <a:pt x="225" y="19"/>
                  </a:lnTo>
                  <a:lnTo>
                    <a:pt x="225" y="19"/>
                  </a:lnTo>
                  <a:lnTo>
                    <a:pt x="225" y="19"/>
                  </a:lnTo>
                  <a:lnTo>
                    <a:pt x="225" y="19"/>
                  </a:lnTo>
                  <a:lnTo>
                    <a:pt x="225" y="19"/>
                  </a:lnTo>
                  <a:lnTo>
                    <a:pt x="225" y="19"/>
                  </a:lnTo>
                  <a:lnTo>
                    <a:pt x="225" y="19"/>
                  </a:lnTo>
                  <a:lnTo>
                    <a:pt x="225" y="19"/>
                  </a:lnTo>
                  <a:lnTo>
                    <a:pt x="225" y="19"/>
                  </a:lnTo>
                  <a:lnTo>
                    <a:pt x="225" y="19"/>
                  </a:lnTo>
                  <a:lnTo>
                    <a:pt x="225" y="19"/>
                  </a:lnTo>
                  <a:lnTo>
                    <a:pt x="225" y="19"/>
                  </a:lnTo>
                  <a:lnTo>
                    <a:pt x="225" y="19"/>
                  </a:lnTo>
                  <a:close/>
                  <a:moveTo>
                    <a:pt x="223" y="17"/>
                  </a:moveTo>
                  <a:lnTo>
                    <a:pt x="225" y="17"/>
                  </a:lnTo>
                  <a:lnTo>
                    <a:pt x="225" y="17"/>
                  </a:lnTo>
                  <a:lnTo>
                    <a:pt x="225" y="17"/>
                  </a:lnTo>
                  <a:lnTo>
                    <a:pt x="223" y="17"/>
                  </a:lnTo>
                  <a:lnTo>
                    <a:pt x="223" y="17"/>
                  </a:lnTo>
                  <a:lnTo>
                    <a:pt x="223" y="17"/>
                  </a:lnTo>
                  <a:lnTo>
                    <a:pt x="223" y="17"/>
                  </a:lnTo>
                  <a:close/>
                  <a:moveTo>
                    <a:pt x="225" y="19"/>
                  </a:moveTo>
                  <a:lnTo>
                    <a:pt x="225" y="19"/>
                  </a:lnTo>
                  <a:lnTo>
                    <a:pt x="225" y="19"/>
                  </a:lnTo>
                  <a:lnTo>
                    <a:pt x="225" y="19"/>
                  </a:lnTo>
                  <a:lnTo>
                    <a:pt x="225" y="19"/>
                  </a:lnTo>
                  <a:lnTo>
                    <a:pt x="225" y="19"/>
                  </a:lnTo>
                  <a:lnTo>
                    <a:pt x="225" y="19"/>
                  </a:lnTo>
                  <a:lnTo>
                    <a:pt x="225" y="19"/>
                  </a:lnTo>
                  <a:lnTo>
                    <a:pt x="225" y="19"/>
                  </a:lnTo>
                  <a:lnTo>
                    <a:pt x="225" y="19"/>
                  </a:lnTo>
                  <a:lnTo>
                    <a:pt x="225" y="19"/>
                  </a:lnTo>
                  <a:lnTo>
                    <a:pt x="225" y="19"/>
                  </a:lnTo>
                  <a:lnTo>
                    <a:pt x="225" y="19"/>
                  </a:lnTo>
                  <a:lnTo>
                    <a:pt x="225" y="19"/>
                  </a:lnTo>
                  <a:lnTo>
                    <a:pt x="225" y="19"/>
                  </a:lnTo>
                  <a:close/>
                  <a:moveTo>
                    <a:pt x="225" y="19"/>
                  </a:moveTo>
                  <a:lnTo>
                    <a:pt x="225" y="19"/>
                  </a:lnTo>
                  <a:lnTo>
                    <a:pt x="225" y="19"/>
                  </a:lnTo>
                  <a:lnTo>
                    <a:pt x="225" y="19"/>
                  </a:lnTo>
                  <a:lnTo>
                    <a:pt x="223" y="19"/>
                  </a:lnTo>
                  <a:lnTo>
                    <a:pt x="225" y="19"/>
                  </a:lnTo>
                  <a:lnTo>
                    <a:pt x="225" y="19"/>
                  </a:lnTo>
                  <a:lnTo>
                    <a:pt x="225" y="19"/>
                  </a:lnTo>
                  <a:lnTo>
                    <a:pt x="225" y="19"/>
                  </a:lnTo>
                  <a:close/>
                  <a:moveTo>
                    <a:pt x="223" y="19"/>
                  </a:moveTo>
                  <a:lnTo>
                    <a:pt x="223" y="19"/>
                  </a:lnTo>
                  <a:lnTo>
                    <a:pt x="223" y="17"/>
                  </a:lnTo>
                  <a:lnTo>
                    <a:pt x="223" y="17"/>
                  </a:lnTo>
                  <a:lnTo>
                    <a:pt x="223" y="17"/>
                  </a:lnTo>
                  <a:lnTo>
                    <a:pt x="225" y="17"/>
                  </a:lnTo>
                  <a:lnTo>
                    <a:pt x="225" y="17"/>
                  </a:lnTo>
                  <a:lnTo>
                    <a:pt x="225" y="17"/>
                  </a:lnTo>
                  <a:lnTo>
                    <a:pt x="223" y="19"/>
                  </a:lnTo>
                  <a:close/>
                  <a:moveTo>
                    <a:pt x="223" y="17"/>
                  </a:moveTo>
                  <a:lnTo>
                    <a:pt x="225" y="17"/>
                  </a:lnTo>
                  <a:lnTo>
                    <a:pt x="225" y="17"/>
                  </a:lnTo>
                  <a:lnTo>
                    <a:pt x="225" y="17"/>
                  </a:lnTo>
                  <a:lnTo>
                    <a:pt x="223" y="17"/>
                  </a:lnTo>
                  <a:lnTo>
                    <a:pt x="223" y="17"/>
                  </a:lnTo>
                  <a:lnTo>
                    <a:pt x="223" y="17"/>
                  </a:lnTo>
                  <a:lnTo>
                    <a:pt x="223" y="17"/>
                  </a:lnTo>
                  <a:lnTo>
                    <a:pt x="223" y="17"/>
                  </a:lnTo>
                  <a:lnTo>
                    <a:pt x="223" y="17"/>
                  </a:lnTo>
                  <a:lnTo>
                    <a:pt x="223" y="17"/>
                  </a:lnTo>
                  <a:lnTo>
                    <a:pt x="223" y="17"/>
                  </a:lnTo>
                  <a:lnTo>
                    <a:pt x="223" y="17"/>
                  </a:lnTo>
                  <a:close/>
                  <a:moveTo>
                    <a:pt x="223" y="17"/>
                  </a:moveTo>
                  <a:lnTo>
                    <a:pt x="223" y="17"/>
                  </a:lnTo>
                  <a:lnTo>
                    <a:pt x="223" y="17"/>
                  </a:lnTo>
                  <a:lnTo>
                    <a:pt x="223" y="17"/>
                  </a:lnTo>
                  <a:lnTo>
                    <a:pt x="223" y="17"/>
                  </a:lnTo>
                  <a:lnTo>
                    <a:pt x="223" y="17"/>
                  </a:lnTo>
                  <a:lnTo>
                    <a:pt x="223" y="17"/>
                  </a:lnTo>
                  <a:close/>
                  <a:moveTo>
                    <a:pt x="223" y="17"/>
                  </a:moveTo>
                  <a:lnTo>
                    <a:pt x="223" y="17"/>
                  </a:lnTo>
                  <a:lnTo>
                    <a:pt x="223" y="17"/>
                  </a:lnTo>
                  <a:lnTo>
                    <a:pt x="223" y="17"/>
                  </a:lnTo>
                  <a:lnTo>
                    <a:pt x="223" y="17"/>
                  </a:lnTo>
                  <a:close/>
                  <a:moveTo>
                    <a:pt x="223" y="20"/>
                  </a:moveTo>
                  <a:lnTo>
                    <a:pt x="223" y="20"/>
                  </a:lnTo>
                  <a:lnTo>
                    <a:pt x="223" y="20"/>
                  </a:lnTo>
                  <a:lnTo>
                    <a:pt x="223" y="20"/>
                  </a:lnTo>
                  <a:lnTo>
                    <a:pt x="223" y="20"/>
                  </a:lnTo>
                  <a:lnTo>
                    <a:pt x="223" y="20"/>
                  </a:lnTo>
                  <a:close/>
                  <a:moveTo>
                    <a:pt x="223" y="19"/>
                  </a:moveTo>
                  <a:lnTo>
                    <a:pt x="223" y="19"/>
                  </a:lnTo>
                  <a:lnTo>
                    <a:pt x="223" y="19"/>
                  </a:lnTo>
                  <a:lnTo>
                    <a:pt x="223" y="19"/>
                  </a:lnTo>
                  <a:lnTo>
                    <a:pt x="223" y="19"/>
                  </a:lnTo>
                  <a:close/>
                  <a:moveTo>
                    <a:pt x="223" y="19"/>
                  </a:moveTo>
                  <a:lnTo>
                    <a:pt x="223" y="19"/>
                  </a:lnTo>
                  <a:lnTo>
                    <a:pt x="223" y="19"/>
                  </a:lnTo>
                  <a:lnTo>
                    <a:pt x="223" y="19"/>
                  </a:lnTo>
                  <a:lnTo>
                    <a:pt x="223" y="19"/>
                  </a:lnTo>
                  <a:close/>
                  <a:moveTo>
                    <a:pt x="223" y="20"/>
                  </a:moveTo>
                  <a:lnTo>
                    <a:pt x="223" y="19"/>
                  </a:lnTo>
                  <a:lnTo>
                    <a:pt x="223" y="19"/>
                  </a:lnTo>
                  <a:lnTo>
                    <a:pt x="223" y="19"/>
                  </a:lnTo>
                  <a:lnTo>
                    <a:pt x="223" y="19"/>
                  </a:lnTo>
                  <a:lnTo>
                    <a:pt x="223" y="20"/>
                  </a:lnTo>
                  <a:lnTo>
                    <a:pt x="223" y="20"/>
                  </a:lnTo>
                  <a:lnTo>
                    <a:pt x="223" y="20"/>
                  </a:lnTo>
                  <a:close/>
                  <a:moveTo>
                    <a:pt x="223" y="20"/>
                  </a:moveTo>
                  <a:lnTo>
                    <a:pt x="223" y="20"/>
                  </a:lnTo>
                  <a:lnTo>
                    <a:pt x="223" y="20"/>
                  </a:lnTo>
                  <a:lnTo>
                    <a:pt x="223" y="20"/>
                  </a:lnTo>
                  <a:lnTo>
                    <a:pt x="223" y="20"/>
                  </a:lnTo>
                  <a:lnTo>
                    <a:pt x="223" y="20"/>
                  </a:lnTo>
                  <a:lnTo>
                    <a:pt x="223" y="20"/>
                  </a:lnTo>
                  <a:close/>
                  <a:moveTo>
                    <a:pt x="223" y="16"/>
                  </a:moveTo>
                  <a:lnTo>
                    <a:pt x="223" y="16"/>
                  </a:lnTo>
                  <a:lnTo>
                    <a:pt x="223" y="16"/>
                  </a:lnTo>
                  <a:lnTo>
                    <a:pt x="223" y="16"/>
                  </a:lnTo>
                  <a:lnTo>
                    <a:pt x="223" y="16"/>
                  </a:lnTo>
                  <a:lnTo>
                    <a:pt x="223" y="16"/>
                  </a:lnTo>
                  <a:close/>
                  <a:moveTo>
                    <a:pt x="222" y="19"/>
                  </a:moveTo>
                  <a:lnTo>
                    <a:pt x="222" y="19"/>
                  </a:lnTo>
                  <a:lnTo>
                    <a:pt x="222" y="19"/>
                  </a:lnTo>
                  <a:lnTo>
                    <a:pt x="222" y="19"/>
                  </a:lnTo>
                  <a:lnTo>
                    <a:pt x="222" y="19"/>
                  </a:lnTo>
                  <a:lnTo>
                    <a:pt x="222" y="19"/>
                  </a:lnTo>
                  <a:lnTo>
                    <a:pt x="222" y="19"/>
                  </a:lnTo>
                  <a:close/>
                  <a:moveTo>
                    <a:pt x="222" y="19"/>
                  </a:moveTo>
                  <a:lnTo>
                    <a:pt x="222" y="19"/>
                  </a:lnTo>
                  <a:lnTo>
                    <a:pt x="222" y="19"/>
                  </a:lnTo>
                  <a:lnTo>
                    <a:pt x="222" y="19"/>
                  </a:lnTo>
                  <a:lnTo>
                    <a:pt x="222" y="19"/>
                  </a:lnTo>
                  <a:lnTo>
                    <a:pt x="222" y="19"/>
                  </a:lnTo>
                  <a:lnTo>
                    <a:pt x="222" y="19"/>
                  </a:lnTo>
                  <a:lnTo>
                    <a:pt x="222" y="19"/>
                  </a:lnTo>
                  <a:lnTo>
                    <a:pt x="222" y="19"/>
                  </a:lnTo>
                  <a:close/>
                  <a:moveTo>
                    <a:pt x="222" y="19"/>
                  </a:moveTo>
                  <a:lnTo>
                    <a:pt x="222" y="19"/>
                  </a:lnTo>
                  <a:lnTo>
                    <a:pt x="222" y="19"/>
                  </a:lnTo>
                  <a:lnTo>
                    <a:pt x="222" y="19"/>
                  </a:lnTo>
                  <a:lnTo>
                    <a:pt x="222" y="19"/>
                  </a:lnTo>
                  <a:lnTo>
                    <a:pt x="222" y="19"/>
                  </a:lnTo>
                  <a:lnTo>
                    <a:pt x="222" y="19"/>
                  </a:lnTo>
                  <a:close/>
                  <a:moveTo>
                    <a:pt x="222" y="19"/>
                  </a:moveTo>
                  <a:lnTo>
                    <a:pt x="222" y="19"/>
                  </a:lnTo>
                  <a:lnTo>
                    <a:pt x="222" y="19"/>
                  </a:lnTo>
                  <a:lnTo>
                    <a:pt x="222" y="17"/>
                  </a:lnTo>
                  <a:lnTo>
                    <a:pt x="222" y="17"/>
                  </a:lnTo>
                  <a:lnTo>
                    <a:pt x="222" y="19"/>
                  </a:lnTo>
                  <a:lnTo>
                    <a:pt x="222" y="19"/>
                  </a:lnTo>
                  <a:close/>
                  <a:moveTo>
                    <a:pt x="222" y="19"/>
                  </a:moveTo>
                  <a:lnTo>
                    <a:pt x="222" y="17"/>
                  </a:lnTo>
                  <a:lnTo>
                    <a:pt x="222" y="17"/>
                  </a:lnTo>
                  <a:lnTo>
                    <a:pt x="222" y="17"/>
                  </a:lnTo>
                  <a:lnTo>
                    <a:pt x="222" y="17"/>
                  </a:lnTo>
                  <a:lnTo>
                    <a:pt x="222" y="19"/>
                  </a:lnTo>
                  <a:lnTo>
                    <a:pt x="222" y="19"/>
                  </a:lnTo>
                  <a:close/>
                  <a:moveTo>
                    <a:pt x="222" y="17"/>
                  </a:moveTo>
                  <a:lnTo>
                    <a:pt x="222" y="17"/>
                  </a:lnTo>
                  <a:lnTo>
                    <a:pt x="222" y="17"/>
                  </a:lnTo>
                  <a:lnTo>
                    <a:pt x="222" y="17"/>
                  </a:lnTo>
                  <a:lnTo>
                    <a:pt x="222" y="17"/>
                  </a:lnTo>
                  <a:lnTo>
                    <a:pt x="222" y="17"/>
                  </a:lnTo>
                  <a:close/>
                  <a:moveTo>
                    <a:pt x="222" y="17"/>
                  </a:moveTo>
                  <a:lnTo>
                    <a:pt x="222" y="17"/>
                  </a:lnTo>
                  <a:lnTo>
                    <a:pt x="222" y="17"/>
                  </a:lnTo>
                  <a:lnTo>
                    <a:pt x="222" y="17"/>
                  </a:lnTo>
                  <a:lnTo>
                    <a:pt x="222" y="17"/>
                  </a:lnTo>
                  <a:lnTo>
                    <a:pt x="222" y="17"/>
                  </a:lnTo>
                  <a:lnTo>
                    <a:pt x="222" y="17"/>
                  </a:lnTo>
                  <a:lnTo>
                    <a:pt x="222" y="17"/>
                  </a:lnTo>
                  <a:lnTo>
                    <a:pt x="222" y="17"/>
                  </a:lnTo>
                  <a:lnTo>
                    <a:pt x="222" y="17"/>
                  </a:lnTo>
                  <a:close/>
                  <a:moveTo>
                    <a:pt x="222" y="17"/>
                  </a:moveTo>
                  <a:lnTo>
                    <a:pt x="222" y="17"/>
                  </a:lnTo>
                  <a:lnTo>
                    <a:pt x="222" y="17"/>
                  </a:lnTo>
                  <a:lnTo>
                    <a:pt x="222" y="17"/>
                  </a:lnTo>
                  <a:lnTo>
                    <a:pt x="222" y="17"/>
                  </a:lnTo>
                  <a:lnTo>
                    <a:pt x="222" y="17"/>
                  </a:lnTo>
                  <a:lnTo>
                    <a:pt x="222" y="17"/>
                  </a:lnTo>
                  <a:lnTo>
                    <a:pt x="222" y="17"/>
                  </a:lnTo>
                  <a:lnTo>
                    <a:pt x="222" y="17"/>
                  </a:lnTo>
                  <a:lnTo>
                    <a:pt x="222" y="17"/>
                  </a:lnTo>
                  <a:close/>
                  <a:moveTo>
                    <a:pt x="222" y="14"/>
                  </a:moveTo>
                  <a:lnTo>
                    <a:pt x="222" y="14"/>
                  </a:lnTo>
                  <a:lnTo>
                    <a:pt x="222" y="16"/>
                  </a:lnTo>
                  <a:lnTo>
                    <a:pt x="222" y="16"/>
                  </a:lnTo>
                  <a:lnTo>
                    <a:pt x="222" y="16"/>
                  </a:lnTo>
                  <a:lnTo>
                    <a:pt x="222" y="14"/>
                  </a:lnTo>
                  <a:lnTo>
                    <a:pt x="222" y="14"/>
                  </a:lnTo>
                  <a:close/>
                  <a:moveTo>
                    <a:pt x="222" y="17"/>
                  </a:moveTo>
                  <a:lnTo>
                    <a:pt x="220" y="19"/>
                  </a:lnTo>
                  <a:lnTo>
                    <a:pt x="220" y="19"/>
                  </a:lnTo>
                  <a:lnTo>
                    <a:pt x="220" y="19"/>
                  </a:lnTo>
                  <a:lnTo>
                    <a:pt x="220" y="19"/>
                  </a:lnTo>
                  <a:lnTo>
                    <a:pt x="220" y="19"/>
                  </a:lnTo>
                  <a:lnTo>
                    <a:pt x="222" y="17"/>
                  </a:lnTo>
                  <a:lnTo>
                    <a:pt x="222" y="17"/>
                  </a:lnTo>
                  <a:lnTo>
                    <a:pt x="222" y="17"/>
                  </a:lnTo>
                  <a:lnTo>
                    <a:pt x="222" y="17"/>
                  </a:lnTo>
                  <a:close/>
                  <a:moveTo>
                    <a:pt x="222" y="17"/>
                  </a:moveTo>
                  <a:lnTo>
                    <a:pt x="222" y="17"/>
                  </a:lnTo>
                  <a:lnTo>
                    <a:pt x="220" y="17"/>
                  </a:lnTo>
                  <a:lnTo>
                    <a:pt x="222" y="17"/>
                  </a:lnTo>
                  <a:lnTo>
                    <a:pt x="222" y="17"/>
                  </a:lnTo>
                  <a:lnTo>
                    <a:pt x="222" y="17"/>
                  </a:lnTo>
                  <a:lnTo>
                    <a:pt x="222" y="17"/>
                  </a:lnTo>
                  <a:lnTo>
                    <a:pt x="222" y="17"/>
                  </a:lnTo>
                  <a:lnTo>
                    <a:pt x="222" y="17"/>
                  </a:lnTo>
                  <a:lnTo>
                    <a:pt x="222" y="17"/>
                  </a:lnTo>
                  <a:lnTo>
                    <a:pt x="222" y="17"/>
                  </a:lnTo>
                  <a:lnTo>
                    <a:pt x="222" y="17"/>
                  </a:lnTo>
                  <a:close/>
                  <a:moveTo>
                    <a:pt x="220" y="16"/>
                  </a:moveTo>
                  <a:lnTo>
                    <a:pt x="222" y="16"/>
                  </a:lnTo>
                  <a:lnTo>
                    <a:pt x="222" y="16"/>
                  </a:lnTo>
                  <a:lnTo>
                    <a:pt x="222" y="16"/>
                  </a:lnTo>
                  <a:lnTo>
                    <a:pt x="220" y="17"/>
                  </a:lnTo>
                  <a:lnTo>
                    <a:pt x="220" y="17"/>
                  </a:lnTo>
                  <a:lnTo>
                    <a:pt x="222" y="16"/>
                  </a:lnTo>
                  <a:lnTo>
                    <a:pt x="222" y="16"/>
                  </a:lnTo>
                  <a:lnTo>
                    <a:pt x="220" y="16"/>
                  </a:lnTo>
                  <a:lnTo>
                    <a:pt x="220" y="16"/>
                  </a:lnTo>
                  <a:close/>
                  <a:moveTo>
                    <a:pt x="222" y="16"/>
                  </a:moveTo>
                  <a:lnTo>
                    <a:pt x="222" y="16"/>
                  </a:lnTo>
                  <a:lnTo>
                    <a:pt x="222" y="16"/>
                  </a:lnTo>
                  <a:lnTo>
                    <a:pt x="220" y="17"/>
                  </a:lnTo>
                  <a:lnTo>
                    <a:pt x="222" y="16"/>
                  </a:lnTo>
                  <a:close/>
                  <a:moveTo>
                    <a:pt x="220" y="16"/>
                  </a:moveTo>
                  <a:lnTo>
                    <a:pt x="220" y="16"/>
                  </a:lnTo>
                  <a:lnTo>
                    <a:pt x="222" y="16"/>
                  </a:lnTo>
                  <a:lnTo>
                    <a:pt x="222" y="16"/>
                  </a:lnTo>
                  <a:lnTo>
                    <a:pt x="222" y="14"/>
                  </a:lnTo>
                  <a:lnTo>
                    <a:pt x="222" y="14"/>
                  </a:lnTo>
                  <a:lnTo>
                    <a:pt x="222" y="16"/>
                  </a:lnTo>
                  <a:lnTo>
                    <a:pt x="222" y="16"/>
                  </a:lnTo>
                  <a:lnTo>
                    <a:pt x="220" y="16"/>
                  </a:lnTo>
                  <a:lnTo>
                    <a:pt x="220" y="16"/>
                  </a:lnTo>
                  <a:lnTo>
                    <a:pt x="220" y="16"/>
                  </a:lnTo>
                  <a:lnTo>
                    <a:pt x="220" y="16"/>
                  </a:lnTo>
                  <a:lnTo>
                    <a:pt x="220" y="16"/>
                  </a:lnTo>
                  <a:lnTo>
                    <a:pt x="220" y="16"/>
                  </a:lnTo>
                  <a:lnTo>
                    <a:pt x="222" y="16"/>
                  </a:lnTo>
                  <a:lnTo>
                    <a:pt x="220" y="16"/>
                  </a:lnTo>
                  <a:lnTo>
                    <a:pt x="222" y="16"/>
                  </a:lnTo>
                  <a:lnTo>
                    <a:pt x="220" y="16"/>
                  </a:lnTo>
                  <a:lnTo>
                    <a:pt x="220" y="16"/>
                  </a:lnTo>
                  <a:lnTo>
                    <a:pt x="220" y="16"/>
                  </a:lnTo>
                  <a:lnTo>
                    <a:pt x="220" y="16"/>
                  </a:lnTo>
                  <a:lnTo>
                    <a:pt x="220" y="16"/>
                  </a:lnTo>
                  <a:lnTo>
                    <a:pt x="220" y="16"/>
                  </a:lnTo>
                  <a:close/>
                  <a:moveTo>
                    <a:pt x="220" y="14"/>
                  </a:moveTo>
                  <a:lnTo>
                    <a:pt x="220" y="14"/>
                  </a:lnTo>
                  <a:lnTo>
                    <a:pt x="220" y="14"/>
                  </a:lnTo>
                  <a:lnTo>
                    <a:pt x="220" y="14"/>
                  </a:lnTo>
                  <a:lnTo>
                    <a:pt x="220" y="14"/>
                  </a:lnTo>
                  <a:lnTo>
                    <a:pt x="220" y="14"/>
                  </a:lnTo>
                  <a:lnTo>
                    <a:pt x="220" y="14"/>
                  </a:lnTo>
                  <a:close/>
                  <a:moveTo>
                    <a:pt x="220" y="14"/>
                  </a:moveTo>
                  <a:lnTo>
                    <a:pt x="220" y="14"/>
                  </a:lnTo>
                  <a:lnTo>
                    <a:pt x="220" y="14"/>
                  </a:lnTo>
                  <a:lnTo>
                    <a:pt x="220" y="16"/>
                  </a:lnTo>
                  <a:lnTo>
                    <a:pt x="220" y="16"/>
                  </a:lnTo>
                  <a:lnTo>
                    <a:pt x="220" y="16"/>
                  </a:lnTo>
                  <a:lnTo>
                    <a:pt x="220" y="14"/>
                  </a:lnTo>
                  <a:close/>
                  <a:moveTo>
                    <a:pt x="220" y="16"/>
                  </a:moveTo>
                  <a:lnTo>
                    <a:pt x="220" y="16"/>
                  </a:lnTo>
                  <a:lnTo>
                    <a:pt x="220" y="16"/>
                  </a:lnTo>
                  <a:lnTo>
                    <a:pt x="220" y="16"/>
                  </a:lnTo>
                  <a:lnTo>
                    <a:pt x="220" y="16"/>
                  </a:lnTo>
                  <a:lnTo>
                    <a:pt x="220" y="16"/>
                  </a:lnTo>
                  <a:lnTo>
                    <a:pt x="220" y="16"/>
                  </a:lnTo>
                  <a:lnTo>
                    <a:pt x="220" y="16"/>
                  </a:lnTo>
                  <a:close/>
                  <a:moveTo>
                    <a:pt x="220" y="16"/>
                  </a:moveTo>
                  <a:lnTo>
                    <a:pt x="220" y="16"/>
                  </a:lnTo>
                  <a:lnTo>
                    <a:pt x="220" y="16"/>
                  </a:lnTo>
                  <a:lnTo>
                    <a:pt x="220" y="16"/>
                  </a:lnTo>
                  <a:lnTo>
                    <a:pt x="220" y="16"/>
                  </a:lnTo>
                  <a:lnTo>
                    <a:pt x="220" y="16"/>
                  </a:lnTo>
                  <a:lnTo>
                    <a:pt x="220" y="16"/>
                  </a:lnTo>
                  <a:lnTo>
                    <a:pt x="220" y="16"/>
                  </a:lnTo>
                  <a:close/>
                  <a:moveTo>
                    <a:pt x="220" y="16"/>
                  </a:moveTo>
                  <a:lnTo>
                    <a:pt x="220" y="16"/>
                  </a:lnTo>
                  <a:lnTo>
                    <a:pt x="220" y="16"/>
                  </a:lnTo>
                  <a:lnTo>
                    <a:pt x="220" y="16"/>
                  </a:lnTo>
                  <a:lnTo>
                    <a:pt x="220" y="16"/>
                  </a:lnTo>
                  <a:lnTo>
                    <a:pt x="220" y="16"/>
                  </a:lnTo>
                  <a:lnTo>
                    <a:pt x="220" y="16"/>
                  </a:lnTo>
                  <a:close/>
                  <a:moveTo>
                    <a:pt x="220" y="16"/>
                  </a:moveTo>
                  <a:lnTo>
                    <a:pt x="220" y="16"/>
                  </a:lnTo>
                  <a:lnTo>
                    <a:pt x="220" y="16"/>
                  </a:lnTo>
                  <a:lnTo>
                    <a:pt x="220" y="16"/>
                  </a:lnTo>
                  <a:lnTo>
                    <a:pt x="220" y="16"/>
                  </a:lnTo>
                  <a:lnTo>
                    <a:pt x="220" y="16"/>
                  </a:lnTo>
                  <a:close/>
                  <a:moveTo>
                    <a:pt x="220" y="14"/>
                  </a:moveTo>
                  <a:lnTo>
                    <a:pt x="220" y="14"/>
                  </a:lnTo>
                  <a:lnTo>
                    <a:pt x="220" y="14"/>
                  </a:lnTo>
                  <a:lnTo>
                    <a:pt x="220" y="14"/>
                  </a:lnTo>
                  <a:close/>
                  <a:moveTo>
                    <a:pt x="220" y="14"/>
                  </a:moveTo>
                  <a:lnTo>
                    <a:pt x="220" y="14"/>
                  </a:lnTo>
                  <a:lnTo>
                    <a:pt x="220" y="14"/>
                  </a:lnTo>
                  <a:lnTo>
                    <a:pt x="220" y="16"/>
                  </a:lnTo>
                  <a:lnTo>
                    <a:pt x="220" y="14"/>
                  </a:lnTo>
                  <a:close/>
                  <a:moveTo>
                    <a:pt x="220" y="16"/>
                  </a:moveTo>
                  <a:lnTo>
                    <a:pt x="220" y="16"/>
                  </a:lnTo>
                  <a:lnTo>
                    <a:pt x="220" y="16"/>
                  </a:lnTo>
                  <a:lnTo>
                    <a:pt x="220" y="16"/>
                  </a:lnTo>
                  <a:lnTo>
                    <a:pt x="220" y="16"/>
                  </a:lnTo>
                  <a:close/>
                  <a:moveTo>
                    <a:pt x="220" y="17"/>
                  </a:moveTo>
                  <a:lnTo>
                    <a:pt x="220" y="17"/>
                  </a:lnTo>
                  <a:lnTo>
                    <a:pt x="220" y="17"/>
                  </a:lnTo>
                  <a:lnTo>
                    <a:pt x="220" y="17"/>
                  </a:lnTo>
                  <a:lnTo>
                    <a:pt x="220" y="16"/>
                  </a:lnTo>
                  <a:lnTo>
                    <a:pt x="220" y="16"/>
                  </a:lnTo>
                  <a:lnTo>
                    <a:pt x="220" y="16"/>
                  </a:lnTo>
                  <a:lnTo>
                    <a:pt x="220" y="17"/>
                  </a:lnTo>
                  <a:lnTo>
                    <a:pt x="220" y="17"/>
                  </a:lnTo>
                  <a:lnTo>
                    <a:pt x="220" y="17"/>
                  </a:lnTo>
                  <a:lnTo>
                    <a:pt x="220" y="17"/>
                  </a:lnTo>
                  <a:close/>
                  <a:moveTo>
                    <a:pt x="219" y="16"/>
                  </a:moveTo>
                  <a:lnTo>
                    <a:pt x="219" y="16"/>
                  </a:lnTo>
                  <a:lnTo>
                    <a:pt x="219" y="16"/>
                  </a:lnTo>
                  <a:lnTo>
                    <a:pt x="219" y="16"/>
                  </a:lnTo>
                  <a:lnTo>
                    <a:pt x="219" y="16"/>
                  </a:lnTo>
                  <a:lnTo>
                    <a:pt x="219" y="14"/>
                  </a:lnTo>
                  <a:lnTo>
                    <a:pt x="219" y="14"/>
                  </a:lnTo>
                  <a:lnTo>
                    <a:pt x="219" y="16"/>
                  </a:lnTo>
                  <a:lnTo>
                    <a:pt x="219" y="16"/>
                  </a:lnTo>
                  <a:close/>
                  <a:moveTo>
                    <a:pt x="217" y="14"/>
                  </a:moveTo>
                  <a:lnTo>
                    <a:pt x="217" y="14"/>
                  </a:lnTo>
                  <a:lnTo>
                    <a:pt x="217" y="14"/>
                  </a:lnTo>
                  <a:lnTo>
                    <a:pt x="217" y="14"/>
                  </a:lnTo>
                  <a:lnTo>
                    <a:pt x="217" y="14"/>
                  </a:lnTo>
                  <a:close/>
                  <a:moveTo>
                    <a:pt x="217" y="14"/>
                  </a:moveTo>
                  <a:lnTo>
                    <a:pt x="217" y="14"/>
                  </a:lnTo>
                  <a:lnTo>
                    <a:pt x="217" y="16"/>
                  </a:lnTo>
                  <a:lnTo>
                    <a:pt x="217" y="14"/>
                  </a:lnTo>
                  <a:lnTo>
                    <a:pt x="217" y="14"/>
                  </a:lnTo>
                  <a:lnTo>
                    <a:pt x="217" y="14"/>
                  </a:lnTo>
                  <a:lnTo>
                    <a:pt x="217" y="14"/>
                  </a:lnTo>
                  <a:close/>
                  <a:moveTo>
                    <a:pt x="217" y="14"/>
                  </a:moveTo>
                  <a:lnTo>
                    <a:pt x="217" y="14"/>
                  </a:lnTo>
                  <a:lnTo>
                    <a:pt x="217" y="14"/>
                  </a:lnTo>
                  <a:lnTo>
                    <a:pt x="217" y="14"/>
                  </a:lnTo>
                  <a:lnTo>
                    <a:pt x="217" y="14"/>
                  </a:lnTo>
                  <a:lnTo>
                    <a:pt x="217" y="14"/>
                  </a:lnTo>
                  <a:lnTo>
                    <a:pt x="217" y="14"/>
                  </a:lnTo>
                  <a:lnTo>
                    <a:pt x="217" y="14"/>
                  </a:lnTo>
                  <a:lnTo>
                    <a:pt x="217" y="14"/>
                  </a:lnTo>
                  <a:close/>
                  <a:moveTo>
                    <a:pt x="217" y="14"/>
                  </a:moveTo>
                  <a:lnTo>
                    <a:pt x="217" y="14"/>
                  </a:lnTo>
                  <a:lnTo>
                    <a:pt x="217" y="14"/>
                  </a:lnTo>
                  <a:lnTo>
                    <a:pt x="217" y="14"/>
                  </a:lnTo>
                  <a:lnTo>
                    <a:pt x="217" y="14"/>
                  </a:lnTo>
                  <a:close/>
                  <a:moveTo>
                    <a:pt x="216" y="14"/>
                  </a:moveTo>
                  <a:lnTo>
                    <a:pt x="216" y="14"/>
                  </a:lnTo>
                  <a:lnTo>
                    <a:pt x="216" y="14"/>
                  </a:lnTo>
                  <a:lnTo>
                    <a:pt x="216" y="14"/>
                  </a:lnTo>
                  <a:lnTo>
                    <a:pt x="216" y="14"/>
                  </a:lnTo>
                  <a:lnTo>
                    <a:pt x="216" y="14"/>
                  </a:lnTo>
                  <a:lnTo>
                    <a:pt x="216" y="14"/>
                  </a:lnTo>
                  <a:lnTo>
                    <a:pt x="216" y="14"/>
                  </a:lnTo>
                  <a:close/>
                  <a:moveTo>
                    <a:pt x="216" y="14"/>
                  </a:moveTo>
                  <a:lnTo>
                    <a:pt x="216" y="13"/>
                  </a:lnTo>
                  <a:lnTo>
                    <a:pt x="216" y="13"/>
                  </a:lnTo>
                  <a:lnTo>
                    <a:pt x="216" y="13"/>
                  </a:lnTo>
                  <a:lnTo>
                    <a:pt x="216" y="14"/>
                  </a:lnTo>
                  <a:lnTo>
                    <a:pt x="216" y="14"/>
                  </a:lnTo>
                  <a:close/>
                  <a:moveTo>
                    <a:pt x="216" y="14"/>
                  </a:moveTo>
                  <a:lnTo>
                    <a:pt x="216" y="14"/>
                  </a:lnTo>
                  <a:lnTo>
                    <a:pt x="216" y="13"/>
                  </a:lnTo>
                  <a:lnTo>
                    <a:pt x="216" y="14"/>
                  </a:lnTo>
                  <a:lnTo>
                    <a:pt x="216" y="14"/>
                  </a:lnTo>
                  <a:lnTo>
                    <a:pt x="216" y="14"/>
                  </a:lnTo>
                  <a:lnTo>
                    <a:pt x="216" y="14"/>
                  </a:lnTo>
                  <a:close/>
                  <a:moveTo>
                    <a:pt x="216" y="14"/>
                  </a:moveTo>
                  <a:lnTo>
                    <a:pt x="216" y="14"/>
                  </a:lnTo>
                  <a:lnTo>
                    <a:pt x="216" y="14"/>
                  </a:lnTo>
                  <a:lnTo>
                    <a:pt x="216" y="14"/>
                  </a:lnTo>
                  <a:lnTo>
                    <a:pt x="216" y="14"/>
                  </a:lnTo>
                  <a:close/>
                  <a:moveTo>
                    <a:pt x="177" y="14"/>
                  </a:moveTo>
                  <a:lnTo>
                    <a:pt x="177" y="14"/>
                  </a:lnTo>
                  <a:lnTo>
                    <a:pt x="177" y="14"/>
                  </a:lnTo>
                  <a:lnTo>
                    <a:pt x="177" y="14"/>
                  </a:lnTo>
                  <a:lnTo>
                    <a:pt x="177" y="14"/>
                  </a:lnTo>
                  <a:lnTo>
                    <a:pt x="177" y="14"/>
                  </a:lnTo>
                  <a:lnTo>
                    <a:pt x="177" y="14"/>
                  </a:lnTo>
                  <a:lnTo>
                    <a:pt x="177" y="14"/>
                  </a:lnTo>
                  <a:close/>
                  <a:moveTo>
                    <a:pt x="168" y="19"/>
                  </a:moveTo>
                  <a:lnTo>
                    <a:pt x="168" y="19"/>
                  </a:lnTo>
                  <a:lnTo>
                    <a:pt x="168" y="19"/>
                  </a:lnTo>
                  <a:lnTo>
                    <a:pt x="168" y="20"/>
                  </a:lnTo>
                  <a:lnTo>
                    <a:pt x="168" y="19"/>
                  </a:lnTo>
                  <a:close/>
                  <a:moveTo>
                    <a:pt x="169" y="17"/>
                  </a:moveTo>
                  <a:lnTo>
                    <a:pt x="169" y="17"/>
                  </a:lnTo>
                  <a:lnTo>
                    <a:pt x="169" y="17"/>
                  </a:lnTo>
                  <a:lnTo>
                    <a:pt x="169" y="19"/>
                  </a:lnTo>
                  <a:lnTo>
                    <a:pt x="169" y="17"/>
                  </a:lnTo>
                  <a:close/>
                  <a:moveTo>
                    <a:pt x="171" y="19"/>
                  </a:moveTo>
                  <a:lnTo>
                    <a:pt x="171" y="19"/>
                  </a:lnTo>
                  <a:lnTo>
                    <a:pt x="171" y="19"/>
                  </a:lnTo>
                  <a:lnTo>
                    <a:pt x="171" y="19"/>
                  </a:lnTo>
                  <a:lnTo>
                    <a:pt x="171" y="19"/>
                  </a:lnTo>
                  <a:close/>
                  <a:moveTo>
                    <a:pt x="171" y="17"/>
                  </a:moveTo>
                  <a:lnTo>
                    <a:pt x="171" y="17"/>
                  </a:lnTo>
                  <a:lnTo>
                    <a:pt x="171" y="17"/>
                  </a:lnTo>
                  <a:lnTo>
                    <a:pt x="171" y="17"/>
                  </a:lnTo>
                  <a:lnTo>
                    <a:pt x="171" y="17"/>
                  </a:lnTo>
                  <a:close/>
                  <a:moveTo>
                    <a:pt x="171" y="17"/>
                  </a:moveTo>
                  <a:lnTo>
                    <a:pt x="171" y="17"/>
                  </a:lnTo>
                  <a:lnTo>
                    <a:pt x="171" y="17"/>
                  </a:lnTo>
                  <a:lnTo>
                    <a:pt x="171" y="17"/>
                  </a:lnTo>
                  <a:lnTo>
                    <a:pt x="171" y="17"/>
                  </a:lnTo>
                  <a:lnTo>
                    <a:pt x="171" y="17"/>
                  </a:lnTo>
                  <a:close/>
                  <a:moveTo>
                    <a:pt x="171" y="17"/>
                  </a:moveTo>
                  <a:lnTo>
                    <a:pt x="171" y="17"/>
                  </a:lnTo>
                  <a:lnTo>
                    <a:pt x="171" y="17"/>
                  </a:lnTo>
                  <a:lnTo>
                    <a:pt x="171" y="19"/>
                  </a:lnTo>
                  <a:lnTo>
                    <a:pt x="171" y="19"/>
                  </a:lnTo>
                  <a:lnTo>
                    <a:pt x="171" y="17"/>
                  </a:lnTo>
                  <a:lnTo>
                    <a:pt x="171" y="17"/>
                  </a:lnTo>
                  <a:close/>
                  <a:moveTo>
                    <a:pt x="171" y="19"/>
                  </a:moveTo>
                  <a:lnTo>
                    <a:pt x="171" y="19"/>
                  </a:lnTo>
                  <a:lnTo>
                    <a:pt x="171" y="19"/>
                  </a:lnTo>
                  <a:lnTo>
                    <a:pt x="171" y="19"/>
                  </a:lnTo>
                  <a:lnTo>
                    <a:pt x="171" y="19"/>
                  </a:lnTo>
                  <a:lnTo>
                    <a:pt x="171" y="19"/>
                  </a:lnTo>
                  <a:lnTo>
                    <a:pt x="171" y="19"/>
                  </a:lnTo>
                  <a:close/>
                  <a:moveTo>
                    <a:pt x="171" y="19"/>
                  </a:moveTo>
                  <a:lnTo>
                    <a:pt x="171" y="19"/>
                  </a:lnTo>
                  <a:lnTo>
                    <a:pt x="171" y="19"/>
                  </a:lnTo>
                  <a:lnTo>
                    <a:pt x="171" y="19"/>
                  </a:lnTo>
                  <a:lnTo>
                    <a:pt x="171" y="19"/>
                  </a:lnTo>
                  <a:lnTo>
                    <a:pt x="171" y="19"/>
                  </a:lnTo>
                  <a:close/>
                  <a:moveTo>
                    <a:pt x="171" y="19"/>
                  </a:moveTo>
                  <a:lnTo>
                    <a:pt x="171" y="19"/>
                  </a:lnTo>
                  <a:lnTo>
                    <a:pt x="171" y="19"/>
                  </a:lnTo>
                  <a:lnTo>
                    <a:pt x="171" y="19"/>
                  </a:lnTo>
                  <a:lnTo>
                    <a:pt x="171" y="19"/>
                  </a:lnTo>
                  <a:lnTo>
                    <a:pt x="171" y="19"/>
                  </a:lnTo>
                  <a:lnTo>
                    <a:pt x="171" y="19"/>
                  </a:lnTo>
                  <a:lnTo>
                    <a:pt x="171" y="19"/>
                  </a:lnTo>
                  <a:close/>
                  <a:moveTo>
                    <a:pt x="171" y="17"/>
                  </a:moveTo>
                  <a:lnTo>
                    <a:pt x="171" y="17"/>
                  </a:lnTo>
                  <a:lnTo>
                    <a:pt x="171" y="17"/>
                  </a:lnTo>
                  <a:lnTo>
                    <a:pt x="171" y="17"/>
                  </a:lnTo>
                  <a:lnTo>
                    <a:pt x="171" y="17"/>
                  </a:lnTo>
                  <a:close/>
                  <a:moveTo>
                    <a:pt x="173" y="17"/>
                  </a:moveTo>
                  <a:lnTo>
                    <a:pt x="173" y="17"/>
                  </a:lnTo>
                  <a:lnTo>
                    <a:pt x="173" y="17"/>
                  </a:lnTo>
                  <a:lnTo>
                    <a:pt x="173" y="17"/>
                  </a:lnTo>
                  <a:lnTo>
                    <a:pt x="173" y="17"/>
                  </a:lnTo>
                  <a:lnTo>
                    <a:pt x="173" y="17"/>
                  </a:lnTo>
                  <a:lnTo>
                    <a:pt x="173" y="17"/>
                  </a:lnTo>
                  <a:lnTo>
                    <a:pt x="173" y="17"/>
                  </a:lnTo>
                  <a:close/>
                  <a:moveTo>
                    <a:pt x="173" y="17"/>
                  </a:moveTo>
                  <a:lnTo>
                    <a:pt x="173" y="17"/>
                  </a:lnTo>
                  <a:lnTo>
                    <a:pt x="173" y="17"/>
                  </a:lnTo>
                  <a:lnTo>
                    <a:pt x="173" y="17"/>
                  </a:lnTo>
                  <a:lnTo>
                    <a:pt x="173" y="17"/>
                  </a:lnTo>
                  <a:lnTo>
                    <a:pt x="173" y="17"/>
                  </a:lnTo>
                  <a:lnTo>
                    <a:pt x="173" y="17"/>
                  </a:lnTo>
                  <a:lnTo>
                    <a:pt x="173" y="17"/>
                  </a:lnTo>
                  <a:lnTo>
                    <a:pt x="173" y="17"/>
                  </a:lnTo>
                  <a:close/>
                  <a:moveTo>
                    <a:pt x="173" y="17"/>
                  </a:moveTo>
                  <a:lnTo>
                    <a:pt x="173" y="17"/>
                  </a:lnTo>
                  <a:lnTo>
                    <a:pt x="173" y="17"/>
                  </a:lnTo>
                  <a:lnTo>
                    <a:pt x="173" y="17"/>
                  </a:lnTo>
                  <a:lnTo>
                    <a:pt x="173" y="17"/>
                  </a:lnTo>
                  <a:lnTo>
                    <a:pt x="173" y="17"/>
                  </a:lnTo>
                  <a:lnTo>
                    <a:pt x="173" y="17"/>
                  </a:lnTo>
                  <a:close/>
                  <a:moveTo>
                    <a:pt x="173" y="17"/>
                  </a:moveTo>
                  <a:lnTo>
                    <a:pt x="173" y="16"/>
                  </a:lnTo>
                  <a:lnTo>
                    <a:pt x="173" y="17"/>
                  </a:lnTo>
                  <a:lnTo>
                    <a:pt x="173" y="17"/>
                  </a:lnTo>
                  <a:close/>
                  <a:moveTo>
                    <a:pt x="173" y="17"/>
                  </a:moveTo>
                  <a:lnTo>
                    <a:pt x="173" y="17"/>
                  </a:lnTo>
                  <a:lnTo>
                    <a:pt x="173" y="17"/>
                  </a:lnTo>
                  <a:lnTo>
                    <a:pt x="173" y="17"/>
                  </a:lnTo>
                  <a:lnTo>
                    <a:pt x="173" y="17"/>
                  </a:lnTo>
                  <a:lnTo>
                    <a:pt x="173" y="17"/>
                  </a:lnTo>
                  <a:lnTo>
                    <a:pt x="173" y="17"/>
                  </a:lnTo>
                  <a:close/>
                  <a:moveTo>
                    <a:pt x="173" y="17"/>
                  </a:moveTo>
                  <a:lnTo>
                    <a:pt x="173" y="17"/>
                  </a:lnTo>
                  <a:lnTo>
                    <a:pt x="173" y="17"/>
                  </a:lnTo>
                  <a:lnTo>
                    <a:pt x="173" y="17"/>
                  </a:lnTo>
                  <a:lnTo>
                    <a:pt x="173" y="17"/>
                  </a:lnTo>
                  <a:lnTo>
                    <a:pt x="173" y="17"/>
                  </a:lnTo>
                  <a:close/>
                  <a:moveTo>
                    <a:pt x="173" y="17"/>
                  </a:moveTo>
                  <a:lnTo>
                    <a:pt x="173" y="17"/>
                  </a:lnTo>
                  <a:lnTo>
                    <a:pt x="173" y="17"/>
                  </a:lnTo>
                  <a:lnTo>
                    <a:pt x="173" y="17"/>
                  </a:lnTo>
                  <a:lnTo>
                    <a:pt x="173" y="17"/>
                  </a:lnTo>
                  <a:lnTo>
                    <a:pt x="173" y="17"/>
                  </a:lnTo>
                  <a:close/>
                  <a:moveTo>
                    <a:pt x="173" y="17"/>
                  </a:moveTo>
                  <a:lnTo>
                    <a:pt x="173" y="17"/>
                  </a:lnTo>
                  <a:lnTo>
                    <a:pt x="173" y="17"/>
                  </a:lnTo>
                  <a:lnTo>
                    <a:pt x="173" y="17"/>
                  </a:lnTo>
                  <a:lnTo>
                    <a:pt x="173" y="16"/>
                  </a:lnTo>
                  <a:lnTo>
                    <a:pt x="174" y="17"/>
                  </a:lnTo>
                  <a:lnTo>
                    <a:pt x="174" y="17"/>
                  </a:lnTo>
                  <a:lnTo>
                    <a:pt x="174" y="17"/>
                  </a:lnTo>
                  <a:lnTo>
                    <a:pt x="174" y="17"/>
                  </a:lnTo>
                  <a:lnTo>
                    <a:pt x="173" y="17"/>
                  </a:lnTo>
                  <a:lnTo>
                    <a:pt x="173" y="17"/>
                  </a:lnTo>
                  <a:close/>
                  <a:moveTo>
                    <a:pt x="174" y="16"/>
                  </a:moveTo>
                  <a:lnTo>
                    <a:pt x="174" y="16"/>
                  </a:lnTo>
                  <a:lnTo>
                    <a:pt x="174" y="16"/>
                  </a:lnTo>
                  <a:lnTo>
                    <a:pt x="174" y="16"/>
                  </a:lnTo>
                  <a:close/>
                  <a:moveTo>
                    <a:pt x="174" y="16"/>
                  </a:moveTo>
                  <a:lnTo>
                    <a:pt x="174" y="16"/>
                  </a:lnTo>
                  <a:lnTo>
                    <a:pt x="174" y="17"/>
                  </a:lnTo>
                  <a:lnTo>
                    <a:pt x="174" y="17"/>
                  </a:lnTo>
                  <a:lnTo>
                    <a:pt x="174" y="16"/>
                  </a:lnTo>
                  <a:lnTo>
                    <a:pt x="174" y="16"/>
                  </a:lnTo>
                  <a:lnTo>
                    <a:pt x="174" y="16"/>
                  </a:lnTo>
                  <a:lnTo>
                    <a:pt x="174" y="16"/>
                  </a:lnTo>
                  <a:close/>
                  <a:moveTo>
                    <a:pt x="174" y="17"/>
                  </a:moveTo>
                  <a:lnTo>
                    <a:pt x="174" y="17"/>
                  </a:lnTo>
                  <a:lnTo>
                    <a:pt x="174" y="16"/>
                  </a:lnTo>
                  <a:lnTo>
                    <a:pt x="174" y="16"/>
                  </a:lnTo>
                  <a:lnTo>
                    <a:pt x="174" y="17"/>
                  </a:lnTo>
                  <a:lnTo>
                    <a:pt x="174" y="17"/>
                  </a:lnTo>
                  <a:lnTo>
                    <a:pt x="174" y="17"/>
                  </a:lnTo>
                  <a:close/>
                  <a:moveTo>
                    <a:pt x="174" y="16"/>
                  </a:moveTo>
                  <a:lnTo>
                    <a:pt x="174" y="16"/>
                  </a:lnTo>
                  <a:lnTo>
                    <a:pt x="174" y="16"/>
                  </a:lnTo>
                  <a:lnTo>
                    <a:pt x="174" y="16"/>
                  </a:lnTo>
                  <a:lnTo>
                    <a:pt x="174" y="16"/>
                  </a:lnTo>
                  <a:lnTo>
                    <a:pt x="174" y="16"/>
                  </a:lnTo>
                  <a:lnTo>
                    <a:pt x="174" y="16"/>
                  </a:lnTo>
                  <a:lnTo>
                    <a:pt x="174" y="14"/>
                  </a:lnTo>
                  <a:lnTo>
                    <a:pt x="174" y="14"/>
                  </a:lnTo>
                  <a:lnTo>
                    <a:pt x="174" y="16"/>
                  </a:lnTo>
                  <a:lnTo>
                    <a:pt x="174" y="16"/>
                  </a:lnTo>
                  <a:lnTo>
                    <a:pt x="174" y="16"/>
                  </a:lnTo>
                  <a:lnTo>
                    <a:pt x="174" y="16"/>
                  </a:lnTo>
                  <a:lnTo>
                    <a:pt x="174" y="16"/>
                  </a:lnTo>
                  <a:lnTo>
                    <a:pt x="174" y="16"/>
                  </a:lnTo>
                  <a:lnTo>
                    <a:pt x="174" y="16"/>
                  </a:lnTo>
                  <a:close/>
                  <a:moveTo>
                    <a:pt x="174" y="17"/>
                  </a:moveTo>
                  <a:lnTo>
                    <a:pt x="174" y="16"/>
                  </a:lnTo>
                  <a:lnTo>
                    <a:pt x="174" y="16"/>
                  </a:lnTo>
                  <a:lnTo>
                    <a:pt x="174" y="16"/>
                  </a:lnTo>
                  <a:lnTo>
                    <a:pt x="174" y="16"/>
                  </a:lnTo>
                  <a:lnTo>
                    <a:pt x="174" y="17"/>
                  </a:lnTo>
                  <a:lnTo>
                    <a:pt x="174" y="17"/>
                  </a:lnTo>
                  <a:close/>
                  <a:moveTo>
                    <a:pt x="174" y="16"/>
                  </a:moveTo>
                  <a:lnTo>
                    <a:pt x="174" y="16"/>
                  </a:lnTo>
                  <a:lnTo>
                    <a:pt x="174" y="16"/>
                  </a:lnTo>
                  <a:lnTo>
                    <a:pt x="174" y="16"/>
                  </a:lnTo>
                  <a:lnTo>
                    <a:pt x="174" y="16"/>
                  </a:lnTo>
                  <a:close/>
                  <a:moveTo>
                    <a:pt x="174" y="16"/>
                  </a:moveTo>
                  <a:lnTo>
                    <a:pt x="174" y="14"/>
                  </a:lnTo>
                  <a:lnTo>
                    <a:pt x="174" y="14"/>
                  </a:lnTo>
                  <a:lnTo>
                    <a:pt x="174" y="16"/>
                  </a:lnTo>
                  <a:lnTo>
                    <a:pt x="174" y="16"/>
                  </a:lnTo>
                  <a:lnTo>
                    <a:pt x="174" y="16"/>
                  </a:lnTo>
                  <a:lnTo>
                    <a:pt x="174" y="16"/>
                  </a:lnTo>
                  <a:close/>
                  <a:moveTo>
                    <a:pt x="174" y="14"/>
                  </a:moveTo>
                  <a:lnTo>
                    <a:pt x="176" y="16"/>
                  </a:lnTo>
                  <a:lnTo>
                    <a:pt x="176" y="16"/>
                  </a:lnTo>
                  <a:lnTo>
                    <a:pt x="176" y="16"/>
                  </a:lnTo>
                  <a:lnTo>
                    <a:pt x="176" y="14"/>
                  </a:lnTo>
                  <a:lnTo>
                    <a:pt x="176" y="14"/>
                  </a:lnTo>
                  <a:lnTo>
                    <a:pt x="176" y="14"/>
                  </a:lnTo>
                  <a:lnTo>
                    <a:pt x="176" y="14"/>
                  </a:lnTo>
                  <a:lnTo>
                    <a:pt x="176" y="14"/>
                  </a:lnTo>
                  <a:lnTo>
                    <a:pt x="176" y="14"/>
                  </a:lnTo>
                  <a:lnTo>
                    <a:pt x="174" y="14"/>
                  </a:lnTo>
                  <a:close/>
                  <a:moveTo>
                    <a:pt x="176" y="16"/>
                  </a:moveTo>
                  <a:lnTo>
                    <a:pt x="176" y="14"/>
                  </a:lnTo>
                  <a:lnTo>
                    <a:pt x="176" y="14"/>
                  </a:lnTo>
                  <a:lnTo>
                    <a:pt x="176" y="16"/>
                  </a:lnTo>
                  <a:lnTo>
                    <a:pt x="176" y="16"/>
                  </a:lnTo>
                  <a:lnTo>
                    <a:pt x="176" y="16"/>
                  </a:lnTo>
                  <a:lnTo>
                    <a:pt x="176" y="16"/>
                  </a:lnTo>
                  <a:close/>
                  <a:moveTo>
                    <a:pt x="176" y="16"/>
                  </a:moveTo>
                  <a:lnTo>
                    <a:pt x="176" y="16"/>
                  </a:lnTo>
                  <a:lnTo>
                    <a:pt x="176" y="16"/>
                  </a:lnTo>
                  <a:lnTo>
                    <a:pt x="176" y="16"/>
                  </a:lnTo>
                  <a:lnTo>
                    <a:pt x="176" y="16"/>
                  </a:lnTo>
                  <a:lnTo>
                    <a:pt x="176" y="16"/>
                  </a:lnTo>
                  <a:lnTo>
                    <a:pt x="176" y="16"/>
                  </a:lnTo>
                  <a:lnTo>
                    <a:pt x="176" y="16"/>
                  </a:lnTo>
                  <a:lnTo>
                    <a:pt x="176" y="16"/>
                  </a:lnTo>
                  <a:close/>
                  <a:moveTo>
                    <a:pt x="176" y="11"/>
                  </a:moveTo>
                  <a:lnTo>
                    <a:pt x="176" y="11"/>
                  </a:lnTo>
                  <a:lnTo>
                    <a:pt x="176" y="14"/>
                  </a:lnTo>
                  <a:lnTo>
                    <a:pt x="176" y="14"/>
                  </a:lnTo>
                  <a:lnTo>
                    <a:pt x="176" y="14"/>
                  </a:lnTo>
                  <a:lnTo>
                    <a:pt x="176" y="11"/>
                  </a:lnTo>
                  <a:lnTo>
                    <a:pt x="176" y="11"/>
                  </a:lnTo>
                  <a:close/>
                  <a:moveTo>
                    <a:pt x="176" y="16"/>
                  </a:moveTo>
                  <a:lnTo>
                    <a:pt x="176" y="16"/>
                  </a:lnTo>
                  <a:lnTo>
                    <a:pt x="176" y="16"/>
                  </a:lnTo>
                  <a:lnTo>
                    <a:pt x="176" y="16"/>
                  </a:lnTo>
                  <a:lnTo>
                    <a:pt x="176" y="16"/>
                  </a:lnTo>
                  <a:lnTo>
                    <a:pt x="176" y="16"/>
                  </a:lnTo>
                  <a:lnTo>
                    <a:pt x="176" y="16"/>
                  </a:lnTo>
                  <a:lnTo>
                    <a:pt x="176" y="16"/>
                  </a:lnTo>
                  <a:lnTo>
                    <a:pt x="176" y="16"/>
                  </a:lnTo>
                  <a:lnTo>
                    <a:pt x="176" y="16"/>
                  </a:lnTo>
                  <a:close/>
                  <a:moveTo>
                    <a:pt x="177" y="16"/>
                  </a:moveTo>
                  <a:lnTo>
                    <a:pt x="177" y="16"/>
                  </a:lnTo>
                  <a:lnTo>
                    <a:pt x="177" y="16"/>
                  </a:lnTo>
                  <a:lnTo>
                    <a:pt x="177" y="16"/>
                  </a:lnTo>
                  <a:lnTo>
                    <a:pt x="177" y="16"/>
                  </a:lnTo>
                  <a:lnTo>
                    <a:pt x="177" y="16"/>
                  </a:lnTo>
                  <a:lnTo>
                    <a:pt x="177" y="16"/>
                  </a:lnTo>
                  <a:close/>
                  <a:moveTo>
                    <a:pt x="177" y="16"/>
                  </a:moveTo>
                  <a:lnTo>
                    <a:pt x="177" y="16"/>
                  </a:lnTo>
                  <a:lnTo>
                    <a:pt x="177" y="16"/>
                  </a:lnTo>
                  <a:lnTo>
                    <a:pt x="177" y="16"/>
                  </a:lnTo>
                  <a:lnTo>
                    <a:pt x="177" y="16"/>
                  </a:lnTo>
                  <a:lnTo>
                    <a:pt x="177" y="16"/>
                  </a:lnTo>
                  <a:close/>
                  <a:moveTo>
                    <a:pt x="177" y="14"/>
                  </a:moveTo>
                  <a:lnTo>
                    <a:pt x="177" y="14"/>
                  </a:lnTo>
                  <a:lnTo>
                    <a:pt x="177" y="14"/>
                  </a:lnTo>
                  <a:lnTo>
                    <a:pt x="177" y="14"/>
                  </a:lnTo>
                  <a:lnTo>
                    <a:pt x="177" y="14"/>
                  </a:lnTo>
                  <a:lnTo>
                    <a:pt x="177" y="14"/>
                  </a:lnTo>
                  <a:lnTo>
                    <a:pt x="177" y="14"/>
                  </a:lnTo>
                  <a:lnTo>
                    <a:pt x="177" y="14"/>
                  </a:lnTo>
                  <a:close/>
                  <a:moveTo>
                    <a:pt x="177" y="14"/>
                  </a:moveTo>
                  <a:lnTo>
                    <a:pt x="177" y="14"/>
                  </a:lnTo>
                  <a:lnTo>
                    <a:pt x="177" y="14"/>
                  </a:lnTo>
                  <a:lnTo>
                    <a:pt x="177" y="14"/>
                  </a:lnTo>
                  <a:close/>
                  <a:moveTo>
                    <a:pt x="177" y="14"/>
                  </a:moveTo>
                  <a:lnTo>
                    <a:pt x="177" y="14"/>
                  </a:lnTo>
                  <a:lnTo>
                    <a:pt x="177" y="14"/>
                  </a:lnTo>
                  <a:lnTo>
                    <a:pt x="177" y="14"/>
                  </a:lnTo>
                  <a:lnTo>
                    <a:pt x="177" y="14"/>
                  </a:lnTo>
                  <a:lnTo>
                    <a:pt x="177" y="14"/>
                  </a:lnTo>
                  <a:lnTo>
                    <a:pt x="177" y="14"/>
                  </a:lnTo>
                  <a:close/>
                  <a:moveTo>
                    <a:pt x="179" y="14"/>
                  </a:moveTo>
                  <a:lnTo>
                    <a:pt x="179" y="14"/>
                  </a:lnTo>
                  <a:lnTo>
                    <a:pt x="179" y="14"/>
                  </a:lnTo>
                  <a:lnTo>
                    <a:pt x="179" y="14"/>
                  </a:lnTo>
                  <a:lnTo>
                    <a:pt x="179" y="14"/>
                  </a:lnTo>
                  <a:lnTo>
                    <a:pt x="179" y="14"/>
                  </a:lnTo>
                  <a:lnTo>
                    <a:pt x="179" y="14"/>
                  </a:lnTo>
                  <a:close/>
                  <a:moveTo>
                    <a:pt x="179" y="16"/>
                  </a:moveTo>
                  <a:lnTo>
                    <a:pt x="179" y="16"/>
                  </a:lnTo>
                  <a:lnTo>
                    <a:pt x="179" y="16"/>
                  </a:lnTo>
                  <a:lnTo>
                    <a:pt x="179" y="16"/>
                  </a:lnTo>
                  <a:lnTo>
                    <a:pt x="179" y="16"/>
                  </a:lnTo>
                  <a:lnTo>
                    <a:pt x="179" y="16"/>
                  </a:lnTo>
                  <a:close/>
                  <a:moveTo>
                    <a:pt x="179" y="16"/>
                  </a:moveTo>
                  <a:lnTo>
                    <a:pt x="179" y="16"/>
                  </a:lnTo>
                  <a:lnTo>
                    <a:pt x="179" y="16"/>
                  </a:lnTo>
                  <a:lnTo>
                    <a:pt x="179" y="16"/>
                  </a:lnTo>
                  <a:lnTo>
                    <a:pt x="179" y="16"/>
                  </a:lnTo>
                  <a:lnTo>
                    <a:pt x="179" y="16"/>
                  </a:lnTo>
                  <a:lnTo>
                    <a:pt x="179" y="16"/>
                  </a:lnTo>
                  <a:lnTo>
                    <a:pt x="179" y="16"/>
                  </a:lnTo>
                  <a:lnTo>
                    <a:pt x="179" y="16"/>
                  </a:lnTo>
                  <a:close/>
                  <a:moveTo>
                    <a:pt x="179" y="14"/>
                  </a:moveTo>
                  <a:lnTo>
                    <a:pt x="179" y="14"/>
                  </a:lnTo>
                  <a:lnTo>
                    <a:pt x="179" y="14"/>
                  </a:lnTo>
                  <a:lnTo>
                    <a:pt x="179" y="14"/>
                  </a:lnTo>
                  <a:lnTo>
                    <a:pt x="179" y="14"/>
                  </a:lnTo>
                  <a:lnTo>
                    <a:pt x="179" y="14"/>
                  </a:lnTo>
                  <a:lnTo>
                    <a:pt x="179" y="14"/>
                  </a:lnTo>
                  <a:lnTo>
                    <a:pt x="179" y="14"/>
                  </a:lnTo>
                  <a:close/>
                  <a:moveTo>
                    <a:pt x="179" y="14"/>
                  </a:moveTo>
                  <a:lnTo>
                    <a:pt x="179" y="14"/>
                  </a:lnTo>
                  <a:lnTo>
                    <a:pt x="179" y="14"/>
                  </a:lnTo>
                  <a:lnTo>
                    <a:pt x="179" y="14"/>
                  </a:lnTo>
                  <a:lnTo>
                    <a:pt x="179" y="14"/>
                  </a:lnTo>
                  <a:lnTo>
                    <a:pt x="179" y="14"/>
                  </a:lnTo>
                  <a:lnTo>
                    <a:pt x="179" y="14"/>
                  </a:lnTo>
                  <a:lnTo>
                    <a:pt x="179" y="14"/>
                  </a:lnTo>
                  <a:close/>
                  <a:moveTo>
                    <a:pt x="179" y="16"/>
                  </a:moveTo>
                  <a:lnTo>
                    <a:pt x="179" y="16"/>
                  </a:lnTo>
                  <a:lnTo>
                    <a:pt x="179" y="14"/>
                  </a:lnTo>
                  <a:lnTo>
                    <a:pt x="179" y="14"/>
                  </a:lnTo>
                  <a:lnTo>
                    <a:pt x="180" y="14"/>
                  </a:lnTo>
                  <a:lnTo>
                    <a:pt x="180" y="14"/>
                  </a:lnTo>
                  <a:lnTo>
                    <a:pt x="180" y="14"/>
                  </a:lnTo>
                  <a:lnTo>
                    <a:pt x="179" y="16"/>
                  </a:lnTo>
                  <a:lnTo>
                    <a:pt x="179" y="16"/>
                  </a:lnTo>
                  <a:lnTo>
                    <a:pt x="179" y="13"/>
                  </a:lnTo>
                  <a:lnTo>
                    <a:pt x="179" y="14"/>
                  </a:lnTo>
                  <a:lnTo>
                    <a:pt x="179" y="16"/>
                  </a:lnTo>
                  <a:close/>
                  <a:moveTo>
                    <a:pt x="180" y="14"/>
                  </a:moveTo>
                  <a:lnTo>
                    <a:pt x="179" y="13"/>
                  </a:lnTo>
                  <a:lnTo>
                    <a:pt x="179" y="13"/>
                  </a:lnTo>
                  <a:lnTo>
                    <a:pt x="180" y="14"/>
                  </a:lnTo>
                  <a:lnTo>
                    <a:pt x="180" y="14"/>
                  </a:lnTo>
                  <a:lnTo>
                    <a:pt x="180" y="14"/>
                  </a:lnTo>
                  <a:close/>
                  <a:moveTo>
                    <a:pt x="182" y="13"/>
                  </a:moveTo>
                  <a:lnTo>
                    <a:pt x="182" y="13"/>
                  </a:lnTo>
                  <a:lnTo>
                    <a:pt x="182" y="10"/>
                  </a:lnTo>
                  <a:lnTo>
                    <a:pt x="182" y="10"/>
                  </a:lnTo>
                  <a:lnTo>
                    <a:pt x="182" y="11"/>
                  </a:lnTo>
                  <a:lnTo>
                    <a:pt x="182" y="11"/>
                  </a:lnTo>
                  <a:lnTo>
                    <a:pt x="182" y="11"/>
                  </a:lnTo>
                  <a:lnTo>
                    <a:pt x="182" y="11"/>
                  </a:lnTo>
                  <a:lnTo>
                    <a:pt x="182" y="11"/>
                  </a:lnTo>
                  <a:lnTo>
                    <a:pt x="182" y="11"/>
                  </a:lnTo>
                  <a:lnTo>
                    <a:pt x="182" y="11"/>
                  </a:lnTo>
                  <a:lnTo>
                    <a:pt x="182" y="11"/>
                  </a:lnTo>
                  <a:lnTo>
                    <a:pt x="182" y="14"/>
                  </a:lnTo>
                  <a:lnTo>
                    <a:pt x="182" y="14"/>
                  </a:lnTo>
                  <a:lnTo>
                    <a:pt x="182" y="14"/>
                  </a:lnTo>
                  <a:lnTo>
                    <a:pt x="182" y="13"/>
                  </a:lnTo>
                  <a:lnTo>
                    <a:pt x="182" y="13"/>
                  </a:lnTo>
                  <a:close/>
                  <a:moveTo>
                    <a:pt x="182" y="14"/>
                  </a:moveTo>
                  <a:lnTo>
                    <a:pt x="182" y="14"/>
                  </a:lnTo>
                  <a:lnTo>
                    <a:pt x="182" y="14"/>
                  </a:lnTo>
                  <a:lnTo>
                    <a:pt x="182" y="14"/>
                  </a:lnTo>
                  <a:lnTo>
                    <a:pt x="182" y="14"/>
                  </a:lnTo>
                  <a:lnTo>
                    <a:pt x="182" y="14"/>
                  </a:lnTo>
                  <a:lnTo>
                    <a:pt x="182" y="14"/>
                  </a:lnTo>
                  <a:lnTo>
                    <a:pt x="182" y="14"/>
                  </a:lnTo>
                  <a:close/>
                  <a:moveTo>
                    <a:pt x="182" y="14"/>
                  </a:moveTo>
                  <a:lnTo>
                    <a:pt x="182" y="14"/>
                  </a:lnTo>
                  <a:lnTo>
                    <a:pt x="182" y="14"/>
                  </a:lnTo>
                  <a:lnTo>
                    <a:pt x="182" y="14"/>
                  </a:lnTo>
                  <a:lnTo>
                    <a:pt x="182" y="14"/>
                  </a:lnTo>
                  <a:lnTo>
                    <a:pt x="182" y="14"/>
                  </a:lnTo>
                  <a:lnTo>
                    <a:pt x="182" y="14"/>
                  </a:lnTo>
                  <a:lnTo>
                    <a:pt x="182" y="14"/>
                  </a:lnTo>
                  <a:lnTo>
                    <a:pt x="182" y="14"/>
                  </a:lnTo>
                  <a:close/>
                  <a:moveTo>
                    <a:pt x="182" y="14"/>
                  </a:moveTo>
                  <a:lnTo>
                    <a:pt x="182" y="14"/>
                  </a:lnTo>
                  <a:lnTo>
                    <a:pt x="182" y="14"/>
                  </a:lnTo>
                  <a:lnTo>
                    <a:pt x="182" y="14"/>
                  </a:lnTo>
                  <a:lnTo>
                    <a:pt x="182" y="14"/>
                  </a:lnTo>
                  <a:lnTo>
                    <a:pt x="182" y="14"/>
                  </a:lnTo>
                  <a:lnTo>
                    <a:pt x="182" y="14"/>
                  </a:lnTo>
                  <a:lnTo>
                    <a:pt x="182" y="14"/>
                  </a:lnTo>
                  <a:lnTo>
                    <a:pt x="182" y="14"/>
                  </a:lnTo>
                  <a:close/>
                  <a:moveTo>
                    <a:pt x="182" y="14"/>
                  </a:moveTo>
                  <a:lnTo>
                    <a:pt x="182" y="14"/>
                  </a:lnTo>
                  <a:lnTo>
                    <a:pt x="182" y="13"/>
                  </a:lnTo>
                  <a:lnTo>
                    <a:pt x="182" y="13"/>
                  </a:lnTo>
                  <a:lnTo>
                    <a:pt x="182" y="14"/>
                  </a:lnTo>
                  <a:lnTo>
                    <a:pt x="182" y="14"/>
                  </a:lnTo>
                  <a:lnTo>
                    <a:pt x="182" y="16"/>
                  </a:lnTo>
                  <a:lnTo>
                    <a:pt x="182" y="16"/>
                  </a:lnTo>
                  <a:lnTo>
                    <a:pt x="182" y="14"/>
                  </a:lnTo>
                  <a:lnTo>
                    <a:pt x="182" y="14"/>
                  </a:lnTo>
                  <a:lnTo>
                    <a:pt x="182" y="14"/>
                  </a:lnTo>
                  <a:lnTo>
                    <a:pt x="182" y="14"/>
                  </a:lnTo>
                  <a:close/>
                  <a:moveTo>
                    <a:pt x="183" y="14"/>
                  </a:moveTo>
                  <a:lnTo>
                    <a:pt x="183" y="14"/>
                  </a:lnTo>
                  <a:lnTo>
                    <a:pt x="183" y="14"/>
                  </a:lnTo>
                  <a:lnTo>
                    <a:pt x="183" y="14"/>
                  </a:lnTo>
                  <a:lnTo>
                    <a:pt x="183" y="14"/>
                  </a:lnTo>
                  <a:close/>
                  <a:moveTo>
                    <a:pt x="183" y="14"/>
                  </a:moveTo>
                  <a:lnTo>
                    <a:pt x="183" y="14"/>
                  </a:lnTo>
                  <a:lnTo>
                    <a:pt x="183" y="14"/>
                  </a:lnTo>
                  <a:lnTo>
                    <a:pt x="183" y="13"/>
                  </a:lnTo>
                  <a:lnTo>
                    <a:pt x="183" y="13"/>
                  </a:lnTo>
                  <a:lnTo>
                    <a:pt x="183" y="13"/>
                  </a:lnTo>
                  <a:lnTo>
                    <a:pt x="183" y="13"/>
                  </a:lnTo>
                  <a:lnTo>
                    <a:pt x="183" y="13"/>
                  </a:lnTo>
                  <a:lnTo>
                    <a:pt x="183" y="13"/>
                  </a:lnTo>
                  <a:lnTo>
                    <a:pt x="183" y="14"/>
                  </a:lnTo>
                  <a:lnTo>
                    <a:pt x="183" y="14"/>
                  </a:lnTo>
                  <a:lnTo>
                    <a:pt x="183" y="14"/>
                  </a:lnTo>
                  <a:lnTo>
                    <a:pt x="183" y="14"/>
                  </a:lnTo>
                  <a:close/>
                  <a:moveTo>
                    <a:pt x="183" y="16"/>
                  </a:moveTo>
                  <a:lnTo>
                    <a:pt x="183" y="16"/>
                  </a:lnTo>
                  <a:lnTo>
                    <a:pt x="183" y="16"/>
                  </a:lnTo>
                  <a:lnTo>
                    <a:pt x="183" y="16"/>
                  </a:lnTo>
                  <a:lnTo>
                    <a:pt x="183" y="16"/>
                  </a:lnTo>
                  <a:lnTo>
                    <a:pt x="183" y="16"/>
                  </a:lnTo>
                  <a:lnTo>
                    <a:pt x="183" y="16"/>
                  </a:lnTo>
                  <a:close/>
                  <a:moveTo>
                    <a:pt x="185" y="14"/>
                  </a:moveTo>
                  <a:lnTo>
                    <a:pt x="185" y="14"/>
                  </a:lnTo>
                  <a:lnTo>
                    <a:pt x="185" y="13"/>
                  </a:lnTo>
                  <a:lnTo>
                    <a:pt x="185" y="13"/>
                  </a:lnTo>
                  <a:lnTo>
                    <a:pt x="185" y="11"/>
                  </a:lnTo>
                  <a:lnTo>
                    <a:pt x="185" y="14"/>
                  </a:lnTo>
                  <a:lnTo>
                    <a:pt x="185" y="14"/>
                  </a:lnTo>
                  <a:lnTo>
                    <a:pt x="185" y="14"/>
                  </a:lnTo>
                  <a:lnTo>
                    <a:pt x="185" y="14"/>
                  </a:lnTo>
                  <a:close/>
                  <a:moveTo>
                    <a:pt x="186" y="11"/>
                  </a:moveTo>
                  <a:lnTo>
                    <a:pt x="186" y="11"/>
                  </a:lnTo>
                  <a:lnTo>
                    <a:pt x="186" y="10"/>
                  </a:lnTo>
                  <a:lnTo>
                    <a:pt x="186" y="10"/>
                  </a:lnTo>
                  <a:lnTo>
                    <a:pt x="186" y="10"/>
                  </a:lnTo>
                  <a:lnTo>
                    <a:pt x="186" y="10"/>
                  </a:lnTo>
                  <a:lnTo>
                    <a:pt x="186" y="11"/>
                  </a:lnTo>
                  <a:lnTo>
                    <a:pt x="186" y="11"/>
                  </a:lnTo>
                  <a:close/>
                  <a:moveTo>
                    <a:pt x="189" y="11"/>
                  </a:moveTo>
                  <a:lnTo>
                    <a:pt x="189" y="11"/>
                  </a:lnTo>
                  <a:lnTo>
                    <a:pt x="189" y="11"/>
                  </a:lnTo>
                  <a:lnTo>
                    <a:pt x="189" y="11"/>
                  </a:lnTo>
                  <a:lnTo>
                    <a:pt x="189" y="11"/>
                  </a:lnTo>
                  <a:lnTo>
                    <a:pt x="189" y="11"/>
                  </a:lnTo>
                  <a:lnTo>
                    <a:pt x="189" y="11"/>
                  </a:lnTo>
                  <a:lnTo>
                    <a:pt x="189" y="11"/>
                  </a:lnTo>
                  <a:close/>
                  <a:moveTo>
                    <a:pt x="189" y="11"/>
                  </a:moveTo>
                  <a:lnTo>
                    <a:pt x="189" y="11"/>
                  </a:lnTo>
                  <a:lnTo>
                    <a:pt x="189" y="11"/>
                  </a:lnTo>
                  <a:lnTo>
                    <a:pt x="189" y="11"/>
                  </a:lnTo>
                  <a:lnTo>
                    <a:pt x="189" y="11"/>
                  </a:lnTo>
                  <a:lnTo>
                    <a:pt x="189" y="11"/>
                  </a:lnTo>
                  <a:lnTo>
                    <a:pt x="189" y="11"/>
                  </a:lnTo>
                  <a:lnTo>
                    <a:pt x="189" y="11"/>
                  </a:lnTo>
                  <a:close/>
                  <a:moveTo>
                    <a:pt x="191" y="8"/>
                  </a:moveTo>
                  <a:lnTo>
                    <a:pt x="191" y="8"/>
                  </a:lnTo>
                  <a:lnTo>
                    <a:pt x="191" y="6"/>
                  </a:lnTo>
                  <a:lnTo>
                    <a:pt x="191" y="6"/>
                  </a:lnTo>
                  <a:lnTo>
                    <a:pt x="191" y="8"/>
                  </a:lnTo>
                  <a:lnTo>
                    <a:pt x="191" y="8"/>
                  </a:lnTo>
                  <a:lnTo>
                    <a:pt x="191" y="8"/>
                  </a:lnTo>
                  <a:lnTo>
                    <a:pt x="191" y="8"/>
                  </a:lnTo>
                  <a:close/>
                  <a:moveTo>
                    <a:pt x="199" y="10"/>
                  </a:moveTo>
                  <a:lnTo>
                    <a:pt x="199" y="10"/>
                  </a:lnTo>
                  <a:lnTo>
                    <a:pt x="199" y="10"/>
                  </a:lnTo>
                  <a:lnTo>
                    <a:pt x="199" y="8"/>
                  </a:lnTo>
                  <a:lnTo>
                    <a:pt x="199" y="8"/>
                  </a:lnTo>
                  <a:lnTo>
                    <a:pt x="199" y="10"/>
                  </a:lnTo>
                  <a:lnTo>
                    <a:pt x="199" y="10"/>
                  </a:lnTo>
                  <a:close/>
                  <a:moveTo>
                    <a:pt x="203" y="8"/>
                  </a:moveTo>
                  <a:lnTo>
                    <a:pt x="203" y="8"/>
                  </a:lnTo>
                  <a:lnTo>
                    <a:pt x="203" y="10"/>
                  </a:lnTo>
                  <a:lnTo>
                    <a:pt x="203" y="10"/>
                  </a:lnTo>
                  <a:lnTo>
                    <a:pt x="203" y="10"/>
                  </a:lnTo>
                  <a:lnTo>
                    <a:pt x="203" y="10"/>
                  </a:lnTo>
                  <a:lnTo>
                    <a:pt x="203" y="10"/>
                  </a:lnTo>
                  <a:lnTo>
                    <a:pt x="203" y="8"/>
                  </a:lnTo>
                  <a:close/>
                  <a:moveTo>
                    <a:pt x="203" y="11"/>
                  </a:moveTo>
                  <a:lnTo>
                    <a:pt x="203" y="11"/>
                  </a:lnTo>
                  <a:lnTo>
                    <a:pt x="203" y="11"/>
                  </a:lnTo>
                  <a:lnTo>
                    <a:pt x="203" y="11"/>
                  </a:lnTo>
                  <a:lnTo>
                    <a:pt x="203" y="11"/>
                  </a:lnTo>
                  <a:lnTo>
                    <a:pt x="203" y="11"/>
                  </a:lnTo>
                  <a:lnTo>
                    <a:pt x="203" y="11"/>
                  </a:lnTo>
                  <a:close/>
                  <a:moveTo>
                    <a:pt x="206" y="8"/>
                  </a:moveTo>
                  <a:lnTo>
                    <a:pt x="206" y="8"/>
                  </a:lnTo>
                  <a:lnTo>
                    <a:pt x="206" y="8"/>
                  </a:lnTo>
                  <a:lnTo>
                    <a:pt x="206" y="8"/>
                  </a:lnTo>
                  <a:close/>
                  <a:moveTo>
                    <a:pt x="206" y="8"/>
                  </a:moveTo>
                  <a:lnTo>
                    <a:pt x="206" y="8"/>
                  </a:lnTo>
                  <a:lnTo>
                    <a:pt x="206" y="8"/>
                  </a:lnTo>
                  <a:lnTo>
                    <a:pt x="206" y="8"/>
                  </a:lnTo>
                  <a:lnTo>
                    <a:pt x="206" y="8"/>
                  </a:lnTo>
                  <a:lnTo>
                    <a:pt x="206" y="8"/>
                  </a:lnTo>
                  <a:lnTo>
                    <a:pt x="206" y="8"/>
                  </a:lnTo>
                  <a:close/>
                  <a:moveTo>
                    <a:pt x="208" y="10"/>
                  </a:moveTo>
                  <a:lnTo>
                    <a:pt x="208" y="10"/>
                  </a:lnTo>
                  <a:lnTo>
                    <a:pt x="208" y="10"/>
                  </a:lnTo>
                  <a:lnTo>
                    <a:pt x="208" y="10"/>
                  </a:lnTo>
                  <a:lnTo>
                    <a:pt x="208" y="10"/>
                  </a:lnTo>
                  <a:lnTo>
                    <a:pt x="208" y="10"/>
                  </a:lnTo>
                  <a:lnTo>
                    <a:pt x="206" y="8"/>
                  </a:lnTo>
                  <a:lnTo>
                    <a:pt x="206" y="10"/>
                  </a:lnTo>
                  <a:lnTo>
                    <a:pt x="206" y="10"/>
                  </a:lnTo>
                  <a:lnTo>
                    <a:pt x="208" y="8"/>
                  </a:lnTo>
                  <a:lnTo>
                    <a:pt x="208" y="8"/>
                  </a:lnTo>
                  <a:lnTo>
                    <a:pt x="208" y="10"/>
                  </a:lnTo>
                  <a:lnTo>
                    <a:pt x="208" y="10"/>
                  </a:lnTo>
                  <a:close/>
                  <a:moveTo>
                    <a:pt x="210" y="10"/>
                  </a:moveTo>
                  <a:lnTo>
                    <a:pt x="210" y="10"/>
                  </a:lnTo>
                  <a:lnTo>
                    <a:pt x="210" y="10"/>
                  </a:lnTo>
                  <a:lnTo>
                    <a:pt x="210" y="8"/>
                  </a:lnTo>
                  <a:lnTo>
                    <a:pt x="210" y="10"/>
                  </a:lnTo>
                  <a:lnTo>
                    <a:pt x="210" y="10"/>
                  </a:lnTo>
                  <a:lnTo>
                    <a:pt x="210" y="10"/>
                  </a:lnTo>
                  <a:lnTo>
                    <a:pt x="210" y="10"/>
                  </a:lnTo>
                  <a:lnTo>
                    <a:pt x="210" y="10"/>
                  </a:lnTo>
                  <a:close/>
                  <a:moveTo>
                    <a:pt x="214" y="13"/>
                  </a:moveTo>
                  <a:lnTo>
                    <a:pt x="214" y="13"/>
                  </a:lnTo>
                  <a:lnTo>
                    <a:pt x="214" y="13"/>
                  </a:lnTo>
                  <a:lnTo>
                    <a:pt x="214" y="13"/>
                  </a:lnTo>
                  <a:lnTo>
                    <a:pt x="214" y="13"/>
                  </a:lnTo>
                  <a:lnTo>
                    <a:pt x="214" y="13"/>
                  </a:lnTo>
                  <a:close/>
                  <a:moveTo>
                    <a:pt x="216" y="11"/>
                  </a:moveTo>
                  <a:lnTo>
                    <a:pt x="216" y="11"/>
                  </a:lnTo>
                  <a:lnTo>
                    <a:pt x="216" y="11"/>
                  </a:lnTo>
                  <a:lnTo>
                    <a:pt x="216" y="11"/>
                  </a:lnTo>
                  <a:lnTo>
                    <a:pt x="216" y="11"/>
                  </a:lnTo>
                  <a:lnTo>
                    <a:pt x="216" y="11"/>
                  </a:lnTo>
                  <a:close/>
                  <a:moveTo>
                    <a:pt x="216" y="11"/>
                  </a:moveTo>
                  <a:lnTo>
                    <a:pt x="216" y="11"/>
                  </a:lnTo>
                  <a:lnTo>
                    <a:pt x="216" y="11"/>
                  </a:lnTo>
                  <a:lnTo>
                    <a:pt x="216" y="11"/>
                  </a:lnTo>
                  <a:lnTo>
                    <a:pt x="216" y="1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algn="r"/>
              <a:endParaRPr lang="pl-PL" sz="500" dirty="0">
                <a:solidFill>
                  <a:srgbClr val="000000"/>
                </a:solidFill>
                <a:latin typeface="Georgia"/>
              </a:endParaRPr>
            </a:p>
          </p:txBody>
        </p:sp>
        <p:sp>
          <p:nvSpPr>
            <p:cNvPr id="219" name="Freeform 97"/>
            <p:cNvSpPr>
              <a:spLocks noEditPoints="1"/>
            </p:cNvSpPr>
            <p:nvPr/>
          </p:nvSpPr>
          <p:spPr bwMode="auto">
            <a:xfrm>
              <a:off x="6392848" y="3681690"/>
              <a:ext cx="178641" cy="246726"/>
            </a:xfrm>
            <a:custGeom>
              <a:avLst/>
              <a:gdLst>
                <a:gd name="T0" fmla="*/ 89 w 265"/>
                <a:gd name="T1" fmla="*/ 281 h 366"/>
                <a:gd name="T2" fmla="*/ 100 w 265"/>
                <a:gd name="T3" fmla="*/ 327 h 366"/>
                <a:gd name="T4" fmla="*/ 96 w 265"/>
                <a:gd name="T5" fmla="*/ 279 h 366"/>
                <a:gd name="T6" fmla="*/ 244 w 265"/>
                <a:gd name="T7" fmla="*/ 353 h 366"/>
                <a:gd name="T8" fmla="*/ 220 w 265"/>
                <a:gd name="T9" fmla="*/ 361 h 366"/>
                <a:gd name="T10" fmla="*/ 228 w 265"/>
                <a:gd name="T11" fmla="*/ 364 h 366"/>
                <a:gd name="T12" fmla="*/ 256 w 265"/>
                <a:gd name="T13" fmla="*/ 362 h 366"/>
                <a:gd name="T14" fmla="*/ 265 w 265"/>
                <a:gd name="T15" fmla="*/ 359 h 366"/>
                <a:gd name="T16" fmla="*/ 251 w 265"/>
                <a:gd name="T17" fmla="*/ 353 h 366"/>
                <a:gd name="T18" fmla="*/ 0 w 265"/>
                <a:gd name="T19" fmla="*/ 251 h 366"/>
                <a:gd name="T20" fmla="*/ 3 w 265"/>
                <a:gd name="T21" fmla="*/ 261 h 366"/>
                <a:gd name="T22" fmla="*/ 15 w 265"/>
                <a:gd name="T23" fmla="*/ 267 h 366"/>
                <a:gd name="T24" fmla="*/ 22 w 265"/>
                <a:gd name="T25" fmla="*/ 264 h 366"/>
                <a:gd name="T26" fmla="*/ 11 w 265"/>
                <a:gd name="T27" fmla="*/ 256 h 366"/>
                <a:gd name="T28" fmla="*/ 9 w 265"/>
                <a:gd name="T29" fmla="*/ 247 h 366"/>
                <a:gd name="T30" fmla="*/ 23 w 265"/>
                <a:gd name="T31" fmla="*/ 227 h 366"/>
                <a:gd name="T32" fmla="*/ 26 w 265"/>
                <a:gd name="T33" fmla="*/ 222 h 366"/>
                <a:gd name="T34" fmla="*/ 17 w 265"/>
                <a:gd name="T35" fmla="*/ 224 h 366"/>
                <a:gd name="T36" fmla="*/ 0 w 265"/>
                <a:gd name="T37" fmla="*/ 247 h 366"/>
                <a:gd name="T38" fmla="*/ 116 w 265"/>
                <a:gd name="T39" fmla="*/ 53 h 366"/>
                <a:gd name="T40" fmla="*/ 108 w 265"/>
                <a:gd name="T41" fmla="*/ 59 h 366"/>
                <a:gd name="T42" fmla="*/ 106 w 265"/>
                <a:gd name="T43" fmla="*/ 68 h 366"/>
                <a:gd name="T44" fmla="*/ 113 w 265"/>
                <a:gd name="T45" fmla="*/ 80 h 366"/>
                <a:gd name="T46" fmla="*/ 119 w 265"/>
                <a:gd name="T47" fmla="*/ 134 h 366"/>
                <a:gd name="T48" fmla="*/ 130 w 265"/>
                <a:gd name="T49" fmla="*/ 96 h 366"/>
                <a:gd name="T50" fmla="*/ 137 w 265"/>
                <a:gd name="T51" fmla="*/ 48 h 366"/>
                <a:gd name="T52" fmla="*/ 137 w 265"/>
                <a:gd name="T53" fmla="*/ 13 h 366"/>
                <a:gd name="T54" fmla="*/ 136 w 265"/>
                <a:gd name="T55" fmla="*/ 11 h 366"/>
                <a:gd name="T56" fmla="*/ 117 w 265"/>
                <a:gd name="T57" fmla="*/ 31 h 366"/>
                <a:gd name="T58" fmla="*/ 105 w 265"/>
                <a:gd name="T59" fmla="*/ 42 h 366"/>
                <a:gd name="T60" fmla="*/ 116 w 265"/>
                <a:gd name="T61" fmla="*/ 53 h 366"/>
                <a:gd name="T62" fmla="*/ 62 w 265"/>
                <a:gd name="T63" fmla="*/ 8 h 366"/>
                <a:gd name="T64" fmla="*/ 59 w 265"/>
                <a:gd name="T65" fmla="*/ 33 h 366"/>
                <a:gd name="T66" fmla="*/ 74 w 265"/>
                <a:gd name="T67" fmla="*/ 131 h 366"/>
                <a:gd name="T68" fmla="*/ 80 w 265"/>
                <a:gd name="T69" fmla="*/ 110 h 366"/>
                <a:gd name="T70" fmla="*/ 91 w 265"/>
                <a:gd name="T71" fmla="*/ 63 h 366"/>
                <a:gd name="T72" fmla="*/ 86 w 265"/>
                <a:gd name="T73" fmla="*/ 54 h 366"/>
                <a:gd name="T74" fmla="*/ 91 w 265"/>
                <a:gd name="T75" fmla="*/ 43 h 366"/>
                <a:gd name="T76" fmla="*/ 97 w 265"/>
                <a:gd name="T77" fmla="*/ 39 h 366"/>
                <a:gd name="T78" fmla="*/ 93 w 265"/>
                <a:gd name="T79" fmla="*/ 34 h 366"/>
                <a:gd name="T80" fmla="*/ 69 w 265"/>
                <a:gd name="T81" fmla="*/ 14 h 366"/>
                <a:gd name="T82" fmla="*/ 69 w 265"/>
                <a:gd name="T83" fmla="*/ 0 h 366"/>
                <a:gd name="T84" fmla="*/ 63 w 265"/>
                <a:gd name="T85" fmla="*/ 5 h 366"/>
                <a:gd name="T86" fmla="*/ 62 w 265"/>
                <a:gd name="T87" fmla="*/ 8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5" h="366">
                  <a:moveTo>
                    <a:pt x="94" y="239"/>
                  </a:moveTo>
                  <a:lnTo>
                    <a:pt x="94" y="239"/>
                  </a:lnTo>
                  <a:lnTo>
                    <a:pt x="89" y="281"/>
                  </a:lnTo>
                  <a:lnTo>
                    <a:pt x="85" y="310"/>
                  </a:lnTo>
                  <a:lnTo>
                    <a:pt x="82" y="325"/>
                  </a:lnTo>
                  <a:lnTo>
                    <a:pt x="100" y="327"/>
                  </a:lnTo>
                  <a:lnTo>
                    <a:pt x="100" y="327"/>
                  </a:lnTo>
                  <a:lnTo>
                    <a:pt x="97" y="305"/>
                  </a:lnTo>
                  <a:lnTo>
                    <a:pt x="96" y="279"/>
                  </a:lnTo>
                  <a:lnTo>
                    <a:pt x="94" y="239"/>
                  </a:lnTo>
                  <a:close/>
                  <a:moveTo>
                    <a:pt x="244" y="353"/>
                  </a:moveTo>
                  <a:lnTo>
                    <a:pt x="244" y="353"/>
                  </a:lnTo>
                  <a:lnTo>
                    <a:pt x="236" y="355"/>
                  </a:lnTo>
                  <a:lnTo>
                    <a:pt x="230" y="356"/>
                  </a:lnTo>
                  <a:lnTo>
                    <a:pt x="220" y="361"/>
                  </a:lnTo>
                  <a:lnTo>
                    <a:pt x="222" y="366"/>
                  </a:lnTo>
                  <a:lnTo>
                    <a:pt x="222" y="366"/>
                  </a:lnTo>
                  <a:lnTo>
                    <a:pt x="228" y="364"/>
                  </a:lnTo>
                  <a:lnTo>
                    <a:pt x="244" y="362"/>
                  </a:lnTo>
                  <a:lnTo>
                    <a:pt x="244" y="362"/>
                  </a:lnTo>
                  <a:lnTo>
                    <a:pt x="256" y="362"/>
                  </a:lnTo>
                  <a:lnTo>
                    <a:pt x="262" y="366"/>
                  </a:lnTo>
                  <a:lnTo>
                    <a:pt x="265" y="359"/>
                  </a:lnTo>
                  <a:lnTo>
                    <a:pt x="265" y="359"/>
                  </a:lnTo>
                  <a:lnTo>
                    <a:pt x="261" y="358"/>
                  </a:lnTo>
                  <a:lnTo>
                    <a:pt x="256" y="355"/>
                  </a:lnTo>
                  <a:lnTo>
                    <a:pt x="251" y="353"/>
                  </a:lnTo>
                  <a:lnTo>
                    <a:pt x="244" y="353"/>
                  </a:lnTo>
                  <a:lnTo>
                    <a:pt x="244" y="353"/>
                  </a:lnTo>
                  <a:close/>
                  <a:moveTo>
                    <a:pt x="0" y="251"/>
                  </a:moveTo>
                  <a:lnTo>
                    <a:pt x="0" y="251"/>
                  </a:lnTo>
                  <a:lnTo>
                    <a:pt x="0" y="256"/>
                  </a:lnTo>
                  <a:lnTo>
                    <a:pt x="3" y="261"/>
                  </a:lnTo>
                  <a:lnTo>
                    <a:pt x="5" y="264"/>
                  </a:lnTo>
                  <a:lnTo>
                    <a:pt x="9" y="265"/>
                  </a:lnTo>
                  <a:lnTo>
                    <a:pt x="15" y="267"/>
                  </a:lnTo>
                  <a:lnTo>
                    <a:pt x="23" y="265"/>
                  </a:lnTo>
                  <a:lnTo>
                    <a:pt x="23" y="265"/>
                  </a:lnTo>
                  <a:lnTo>
                    <a:pt x="22" y="264"/>
                  </a:lnTo>
                  <a:lnTo>
                    <a:pt x="17" y="262"/>
                  </a:lnTo>
                  <a:lnTo>
                    <a:pt x="12" y="259"/>
                  </a:lnTo>
                  <a:lnTo>
                    <a:pt x="11" y="256"/>
                  </a:lnTo>
                  <a:lnTo>
                    <a:pt x="9" y="251"/>
                  </a:lnTo>
                  <a:lnTo>
                    <a:pt x="9" y="251"/>
                  </a:lnTo>
                  <a:lnTo>
                    <a:pt x="9" y="247"/>
                  </a:lnTo>
                  <a:lnTo>
                    <a:pt x="11" y="242"/>
                  </a:lnTo>
                  <a:lnTo>
                    <a:pt x="17" y="233"/>
                  </a:lnTo>
                  <a:lnTo>
                    <a:pt x="23" y="227"/>
                  </a:lnTo>
                  <a:lnTo>
                    <a:pt x="28" y="224"/>
                  </a:lnTo>
                  <a:lnTo>
                    <a:pt x="28" y="224"/>
                  </a:lnTo>
                  <a:lnTo>
                    <a:pt x="26" y="222"/>
                  </a:lnTo>
                  <a:lnTo>
                    <a:pt x="20" y="221"/>
                  </a:lnTo>
                  <a:lnTo>
                    <a:pt x="20" y="221"/>
                  </a:lnTo>
                  <a:lnTo>
                    <a:pt x="17" y="224"/>
                  </a:lnTo>
                  <a:lnTo>
                    <a:pt x="9" y="231"/>
                  </a:lnTo>
                  <a:lnTo>
                    <a:pt x="3" y="242"/>
                  </a:lnTo>
                  <a:lnTo>
                    <a:pt x="0" y="247"/>
                  </a:lnTo>
                  <a:lnTo>
                    <a:pt x="0" y="251"/>
                  </a:lnTo>
                  <a:lnTo>
                    <a:pt x="0" y="251"/>
                  </a:lnTo>
                  <a:close/>
                  <a:moveTo>
                    <a:pt x="116" y="53"/>
                  </a:moveTo>
                  <a:lnTo>
                    <a:pt x="116" y="53"/>
                  </a:lnTo>
                  <a:lnTo>
                    <a:pt x="108" y="59"/>
                  </a:lnTo>
                  <a:lnTo>
                    <a:pt x="108" y="59"/>
                  </a:lnTo>
                  <a:lnTo>
                    <a:pt x="105" y="60"/>
                  </a:lnTo>
                  <a:lnTo>
                    <a:pt x="105" y="63"/>
                  </a:lnTo>
                  <a:lnTo>
                    <a:pt x="106" y="68"/>
                  </a:lnTo>
                  <a:lnTo>
                    <a:pt x="111" y="76"/>
                  </a:lnTo>
                  <a:lnTo>
                    <a:pt x="111" y="76"/>
                  </a:lnTo>
                  <a:lnTo>
                    <a:pt x="113" y="80"/>
                  </a:lnTo>
                  <a:lnTo>
                    <a:pt x="114" y="90"/>
                  </a:lnTo>
                  <a:lnTo>
                    <a:pt x="117" y="110"/>
                  </a:lnTo>
                  <a:lnTo>
                    <a:pt x="119" y="134"/>
                  </a:lnTo>
                  <a:lnTo>
                    <a:pt x="119" y="134"/>
                  </a:lnTo>
                  <a:lnTo>
                    <a:pt x="123" y="120"/>
                  </a:lnTo>
                  <a:lnTo>
                    <a:pt x="130" y="96"/>
                  </a:lnTo>
                  <a:lnTo>
                    <a:pt x="134" y="68"/>
                  </a:lnTo>
                  <a:lnTo>
                    <a:pt x="137" y="48"/>
                  </a:lnTo>
                  <a:lnTo>
                    <a:pt x="137" y="48"/>
                  </a:lnTo>
                  <a:lnTo>
                    <a:pt x="139" y="30"/>
                  </a:lnTo>
                  <a:lnTo>
                    <a:pt x="137" y="13"/>
                  </a:lnTo>
                  <a:lnTo>
                    <a:pt x="137" y="13"/>
                  </a:lnTo>
                  <a:lnTo>
                    <a:pt x="136" y="14"/>
                  </a:lnTo>
                  <a:lnTo>
                    <a:pt x="136" y="11"/>
                  </a:lnTo>
                  <a:lnTo>
                    <a:pt x="136" y="11"/>
                  </a:lnTo>
                  <a:lnTo>
                    <a:pt x="133" y="16"/>
                  </a:lnTo>
                  <a:lnTo>
                    <a:pt x="128" y="20"/>
                  </a:lnTo>
                  <a:lnTo>
                    <a:pt x="117" y="31"/>
                  </a:lnTo>
                  <a:lnTo>
                    <a:pt x="103" y="42"/>
                  </a:lnTo>
                  <a:lnTo>
                    <a:pt x="103" y="42"/>
                  </a:lnTo>
                  <a:lnTo>
                    <a:pt x="105" y="42"/>
                  </a:lnTo>
                  <a:lnTo>
                    <a:pt x="108" y="43"/>
                  </a:lnTo>
                  <a:lnTo>
                    <a:pt x="111" y="46"/>
                  </a:lnTo>
                  <a:lnTo>
                    <a:pt x="116" y="53"/>
                  </a:lnTo>
                  <a:lnTo>
                    <a:pt x="116" y="53"/>
                  </a:lnTo>
                  <a:close/>
                  <a:moveTo>
                    <a:pt x="62" y="8"/>
                  </a:moveTo>
                  <a:lnTo>
                    <a:pt x="62" y="8"/>
                  </a:lnTo>
                  <a:lnTo>
                    <a:pt x="59" y="17"/>
                  </a:lnTo>
                  <a:lnTo>
                    <a:pt x="59" y="33"/>
                  </a:lnTo>
                  <a:lnTo>
                    <a:pt x="59" y="33"/>
                  </a:lnTo>
                  <a:lnTo>
                    <a:pt x="62" y="62"/>
                  </a:lnTo>
                  <a:lnTo>
                    <a:pt x="68" y="99"/>
                  </a:lnTo>
                  <a:lnTo>
                    <a:pt x="74" y="131"/>
                  </a:lnTo>
                  <a:lnTo>
                    <a:pt x="77" y="147"/>
                  </a:lnTo>
                  <a:lnTo>
                    <a:pt x="77" y="147"/>
                  </a:lnTo>
                  <a:lnTo>
                    <a:pt x="80" y="110"/>
                  </a:lnTo>
                  <a:lnTo>
                    <a:pt x="85" y="82"/>
                  </a:lnTo>
                  <a:lnTo>
                    <a:pt x="86" y="71"/>
                  </a:lnTo>
                  <a:lnTo>
                    <a:pt x="91" y="63"/>
                  </a:lnTo>
                  <a:lnTo>
                    <a:pt x="91" y="63"/>
                  </a:lnTo>
                  <a:lnTo>
                    <a:pt x="88" y="60"/>
                  </a:lnTo>
                  <a:lnTo>
                    <a:pt x="86" y="54"/>
                  </a:lnTo>
                  <a:lnTo>
                    <a:pt x="86" y="51"/>
                  </a:lnTo>
                  <a:lnTo>
                    <a:pt x="88" y="46"/>
                  </a:lnTo>
                  <a:lnTo>
                    <a:pt x="91" y="43"/>
                  </a:lnTo>
                  <a:lnTo>
                    <a:pt x="96" y="40"/>
                  </a:lnTo>
                  <a:lnTo>
                    <a:pt x="96" y="40"/>
                  </a:lnTo>
                  <a:lnTo>
                    <a:pt x="97" y="39"/>
                  </a:lnTo>
                  <a:lnTo>
                    <a:pt x="97" y="37"/>
                  </a:lnTo>
                  <a:lnTo>
                    <a:pt x="93" y="34"/>
                  </a:lnTo>
                  <a:lnTo>
                    <a:pt x="93" y="34"/>
                  </a:lnTo>
                  <a:lnTo>
                    <a:pt x="79" y="23"/>
                  </a:lnTo>
                  <a:lnTo>
                    <a:pt x="72" y="17"/>
                  </a:lnTo>
                  <a:lnTo>
                    <a:pt x="69" y="14"/>
                  </a:lnTo>
                  <a:lnTo>
                    <a:pt x="69" y="11"/>
                  </a:lnTo>
                  <a:lnTo>
                    <a:pt x="69" y="11"/>
                  </a:lnTo>
                  <a:lnTo>
                    <a:pt x="69" y="0"/>
                  </a:lnTo>
                  <a:lnTo>
                    <a:pt x="69" y="0"/>
                  </a:lnTo>
                  <a:lnTo>
                    <a:pt x="68" y="0"/>
                  </a:lnTo>
                  <a:lnTo>
                    <a:pt x="63" y="5"/>
                  </a:lnTo>
                  <a:lnTo>
                    <a:pt x="63" y="5"/>
                  </a:lnTo>
                  <a:lnTo>
                    <a:pt x="62" y="8"/>
                  </a:lnTo>
                  <a:lnTo>
                    <a:pt x="62"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algn="r"/>
              <a:endParaRPr lang="pl-PL" sz="500" dirty="0">
                <a:solidFill>
                  <a:srgbClr val="000000"/>
                </a:solidFill>
                <a:latin typeface="Georgia"/>
              </a:endParaRPr>
            </a:p>
          </p:txBody>
        </p:sp>
      </p:grpSp>
      <p:sp>
        <p:nvSpPr>
          <p:cNvPr id="220" name="Freeform 21"/>
          <p:cNvSpPr>
            <a:spLocks/>
          </p:cNvSpPr>
          <p:nvPr/>
        </p:nvSpPr>
        <p:spPr bwMode="auto">
          <a:xfrm>
            <a:off x="8368615" y="5284092"/>
            <a:ext cx="265418" cy="692616"/>
          </a:xfrm>
          <a:custGeom>
            <a:avLst/>
            <a:gdLst>
              <a:gd name="T0" fmla="*/ 380 w 631"/>
              <a:gd name="T1" fmla="*/ 40 h 1646"/>
              <a:gd name="T2" fmla="*/ 372 w 631"/>
              <a:gd name="T3" fmla="*/ 78 h 1646"/>
              <a:gd name="T4" fmla="*/ 364 w 631"/>
              <a:gd name="T5" fmla="*/ 114 h 1646"/>
              <a:gd name="T6" fmla="*/ 362 w 631"/>
              <a:gd name="T7" fmla="*/ 161 h 1646"/>
              <a:gd name="T8" fmla="*/ 332 w 631"/>
              <a:gd name="T9" fmla="*/ 207 h 1646"/>
              <a:gd name="T10" fmla="*/ 351 w 631"/>
              <a:gd name="T11" fmla="*/ 243 h 1646"/>
              <a:gd name="T12" fmla="*/ 407 w 631"/>
              <a:gd name="T13" fmla="*/ 269 h 1646"/>
              <a:gd name="T14" fmla="*/ 472 w 631"/>
              <a:gd name="T15" fmla="*/ 313 h 1646"/>
              <a:gd name="T16" fmla="*/ 492 w 631"/>
              <a:gd name="T17" fmla="*/ 463 h 1646"/>
              <a:gd name="T18" fmla="*/ 548 w 631"/>
              <a:gd name="T19" fmla="*/ 479 h 1646"/>
              <a:gd name="T20" fmla="*/ 548 w 631"/>
              <a:gd name="T21" fmla="*/ 596 h 1646"/>
              <a:gd name="T22" fmla="*/ 518 w 631"/>
              <a:gd name="T23" fmla="*/ 603 h 1646"/>
              <a:gd name="T24" fmla="*/ 484 w 631"/>
              <a:gd name="T25" fmla="*/ 577 h 1646"/>
              <a:gd name="T26" fmla="*/ 497 w 631"/>
              <a:gd name="T27" fmla="*/ 816 h 1646"/>
              <a:gd name="T28" fmla="*/ 467 w 631"/>
              <a:gd name="T29" fmla="*/ 841 h 1646"/>
              <a:gd name="T30" fmla="*/ 448 w 631"/>
              <a:gd name="T31" fmla="*/ 900 h 1646"/>
              <a:gd name="T32" fmla="*/ 489 w 631"/>
              <a:gd name="T33" fmla="*/ 1204 h 1646"/>
              <a:gd name="T34" fmla="*/ 537 w 631"/>
              <a:gd name="T35" fmla="*/ 1504 h 1646"/>
              <a:gd name="T36" fmla="*/ 586 w 631"/>
              <a:gd name="T37" fmla="*/ 1530 h 1646"/>
              <a:gd name="T38" fmla="*/ 631 w 631"/>
              <a:gd name="T39" fmla="*/ 1554 h 1646"/>
              <a:gd name="T40" fmla="*/ 575 w 631"/>
              <a:gd name="T41" fmla="*/ 1582 h 1646"/>
              <a:gd name="T42" fmla="*/ 508 w 631"/>
              <a:gd name="T43" fmla="*/ 1571 h 1646"/>
              <a:gd name="T44" fmla="*/ 461 w 631"/>
              <a:gd name="T45" fmla="*/ 1576 h 1646"/>
              <a:gd name="T46" fmla="*/ 411 w 631"/>
              <a:gd name="T47" fmla="*/ 1574 h 1646"/>
              <a:gd name="T48" fmla="*/ 376 w 631"/>
              <a:gd name="T49" fmla="*/ 1422 h 1646"/>
              <a:gd name="T50" fmla="*/ 332 w 631"/>
              <a:gd name="T51" fmla="*/ 1119 h 1646"/>
              <a:gd name="T52" fmla="*/ 292 w 631"/>
              <a:gd name="T53" fmla="*/ 1003 h 1646"/>
              <a:gd name="T54" fmla="*/ 268 w 631"/>
              <a:gd name="T55" fmla="*/ 1088 h 1646"/>
              <a:gd name="T56" fmla="*/ 270 w 631"/>
              <a:gd name="T57" fmla="*/ 1347 h 1646"/>
              <a:gd name="T58" fmla="*/ 286 w 631"/>
              <a:gd name="T59" fmla="*/ 1555 h 1646"/>
              <a:gd name="T60" fmla="*/ 314 w 631"/>
              <a:gd name="T61" fmla="*/ 1643 h 1646"/>
              <a:gd name="T62" fmla="*/ 278 w 631"/>
              <a:gd name="T63" fmla="*/ 1644 h 1646"/>
              <a:gd name="T64" fmla="*/ 238 w 631"/>
              <a:gd name="T65" fmla="*/ 1632 h 1646"/>
              <a:gd name="T66" fmla="*/ 195 w 631"/>
              <a:gd name="T67" fmla="*/ 1568 h 1646"/>
              <a:gd name="T68" fmla="*/ 171 w 631"/>
              <a:gd name="T69" fmla="*/ 1503 h 1646"/>
              <a:gd name="T70" fmla="*/ 140 w 631"/>
              <a:gd name="T71" fmla="*/ 1361 h 1646"/>
              <a:gd name="T72" fmla="*/ 135 w 631"/>
              <a:gd name="T73" fmla="*/ 1150 h 1646"/>
              <a:gd name="T74" fmla="*/ 98 w 631"/>
              <a:gd name="T75" fmla="*/ 854 h 1646"/>
              <a:gd name="T76" fmla="*/ 76 w 631"/>
              <a:gd name="T77" fmla="*/ 798 h 1646"/>
              <a:gd name="T78" fmla="*/ 44 w 631"/>
              <a:gd name="T79" fmla="*/ 733 h 1646"/>
              <a:gd name="T80" fmla="*/ 1 w 631"/>
              <a:gd name="T81" fmla="*/ 622 h 1646"/>
              <a:gd name="T82" fmla="*/ 28 w 631"/>
              <a:gd name="T83" fmla="*/ 495 h 1646"/>
              <a:gd name="T84" fmla="*/ 49 w 631"/>
              <a:gd name="T85" fmla="*/ 363 h 1646"/>
              <a:gd name="T86" fmla="*/ 121 w 631"/>
              <a:gd name="T87" fmla="*/ 289 h 1646"/>
              <a:gd name="T88" fmla="*/ 210 w 631"/>
              <a:gd name="T89" fmla="*/ 229 h 1646"/>
              <a:gd name="T90" fmla="*/ 179 w 631"/>
              <a:gd name="T91" fmla="*/ 649 h 1646"/>
              <a:gd name="T92" fmla="*/ 214 w 631"/>
              <a:gd name="T93" fmla="*/ 652 h 1646"/>
              <a:gd name="T94" fmla="*/ 254 w 631"/>
              <a:gd name="T95" fmla="*/ 663 h 1646"/>
              <a:gd name="T96" fmla="*/ 295 w 631"/>
              <a:gd name="T97" fmla="*/ 663 h 1646"/>
              <a:gd name="T98" fmla="*/ 267 w 631"/>
              <a:gd name="T99" fmla="*/ 502 h 1646"/>
              <a:gd name="T100" fmla="*/ 254 w 631"/>
              <a:gd name="T101" fmla="*/ 307 h 1646"/>
              <a:gd name="T102" fmla="*/ 281 w 631"/>
              <a:gd name="T103" fmla="*/ 281 h 1646"/>
              <a:gd name="T104" fmla="*/ 287 w 631"/>
              <a:gd name="T105" fmla="*/ 339 h 1646"/>
              <a:gd name="T106" fmla="*/ 327 w 631"/>
              <a:gd name="T107" fmla="*/ 658 h 1646"/>
              <a:gd name="T108" fmla="*/ 345 w 631"/>
              <a:gd name="T109" fmla="*/ 397 h 1646"/>
              <a:gd name="T110" fmla="*/ 311 w 631"/>
              <a:gd name="T111" fmla="*/ 242 h 1646"/>
              <a:gd name="T112" fmla="*/ 297 w 631"/>
              <a:gd name="T113" fmla="*/ 270 h 1646"/>
              <a:gd name="T114" fmla="*/ 245 w 631"/>
              <a:gd name="T115" fmla="*/ 254 h 1646"/>
              <a:gd name="T116" fmla="*/ 222 w 631"/>
              <a:gd name="T117" fmla="*/ 211 h 1646"/>
              <a:gd name="T118" fmla="*/ 198 w 631"/>
              <a:gd name="T119" fmla="*/ 141 h 1646"/>
              <a:gd name="T120" fmla="*/ 213 w 631"/>
              <a:gd name="T121" fmla="*/ 25 h 1646"/>
              <a:gd name="T122" fmla="*/ 292 w 631"/>
              <a:gd name="T123" fmla="*/ 2 h 16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31"/>
              <a:gd name="T187" fmla="*/ 0 h 1646"/>
              <a:gd name="T188" fmla="*/ 631 w 631"/>
              <a:gd name="T189" fmla="*/ 1646 h 16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31" h="1646">
                <a:moveTo>
                  <a:pt x="337" y="19"/>
                </a:moveTo>
                <a:lnTo>
                  <a:pt x="346" y="29"/>
                </a:lnTo>
                <a:lnTo>
                  <a:pt x="356" y="33"/>
                </a:lnTo>
                <a:lnTo>
                  <a:pt x="365" y="37"/>
                </a:lnTo>
                <a:lnTo>
                  <a:pt x="380" y="40"/>
                </a:lnTo>
                <a:lnTo>
                  <a:pt x="364" y="56"/>
                </a:lnTo>
                <a:lnTo>
                  <a:pt x="365" y="60"/>
                </a:lnTo>
                <a:lnTo>
                  <a:pt x="368" y="67"/>
                </a:lnTo>
                <a:lnTo>
                  <a:pt x="372" y="73"/>
                </a:lnTo>
                <a:lnTo>
                  <a:pt x="372" y="78"/>
                </a:lnTo>
                <a:lnTo>
                  <a:pt x="370" y="86"/>
                </a:lnTo>
                <a:lnTo>
                  <a:pt x="367" y="94"/>
                </a:lnTo>
                <a:lnTo>
                  <a:pt x="365" y="100"/>
                </a:lnTo>
                <a:lnTo>
                  <a:pt x="362" y="105"/>
                </a:lnTo>
                <a:lnTo>
                  <a:pt x="364" y="114"/>
                </a:lnTo>
                <a:lnTo>
                  <a:pt x="367" y="119"/>
                </a:lnTo>
                <a:lnTo>
                  <a:pt x="368" y="126"/>
                </a:lnTo>
                <a:lnTo>
                  <a:pt x="368" y="134"/>
                </a:lnTo>
                <a:lnTo>
                  <a:pt x="365" y="145"/>
                </a:lnTo>
                <a:lnTo>
                  <a:pt x="362" y="161"/>
                </a:lnTo>
                <a:lnTo>
                  <a:pt x="359" y="178"/>
                </a:lnTo>
                <a:lnTo>
                  <a:pt x="356" y="189"/>
                </a:lnTo>
                <a:lnTo>
                  <a:pt x="351" y="200"/>
                </a:lnTo>
                <a:lnTo>
                  <a:pt x="343" y="205"/>
                </a:lnTo>
                <a:lnTo>
                  <a:pt x="332" y="207"/>
                </a:lnTo>
                <a:lnTo>
                  <a:pt x="319" y="205"/>
                </a:lnTo>
                <a:lnTo>
                  <a:pt x="318" y="227"/>
                </a:lnTo>
                <a:lnTo>
                  <a:pt x="332" y="227"/>
                </a:lnTo>
                <a:lnTo>
                  <a:pt x="341" y="234"/>
                </a:lnTo>
                <a:lnTo>
                  <a:pt x="351" y="243"/>
                </a:lnTo>
                <a:lnTo>
                  <a:pt x="361" y="251"/>
                </a:lnTo>
                <a:lnTo>
                  <a:pt x="370" y="256"/>
                </a:lnTo>
                <a:lnTo>
                  <a:pt x="383" y="261"/>
                </a:lnTo>
                <a:lnTo>
                  <a:pt x="394" y="266"/>
                </a:lnTo>
                <a:lnTo>
                  <a:pt x="407" y="269"/>
                </a:lnTo>
                <a:lnTo>
                  <a:pt x="419" y="272"/>
                </a:lnTo>
                <a:lnTo>
                  <a:pt x="432" y="275"/>
                </a:lnTo>
                <a:lnTo>
                  <a:pt x="443" y="275"/>
                </a:lnTo>
                <a:lnTo>
                  <a:pt x="454" y="275"/>
                </a:lnTo>
                <a:lnTo>
                  <a:pt x="472" y="313"/>
                </a:lnTo>
                <a:lnTo>
                  <a:pt x="476" y="355"/>
                </a:lnTo>
                <a:lnTo>
                  <a:pt x="478" y="396"/>
                </a:lnTo>
                <a:lnTo>
                  <a:pt x="489" y="436"/>
                </a:lnTo>
                <a:lnTo>
                  <a:pt x="492" y="447"/>
                </a:lnTo>
                <a:lnTo>
                  <a:pt x="492" y="463"/>
                </a:lnTo>
                <a:lnTo>
                  <a:pt x="496" y="480"/>
                </a:lnTo>
                <a:lnTo>
                  <a:pt x="505" y="493"/>
                </a:lnTo>
                <a:lnTo>
                  <a:pt x="510" y="491"/>
                </a:lnTo>
                <a:lnTo>
                  <a:pt x="513" y="488"/>
                </a:lnTo>
                <a:lnTo>
                  <a:pt x="548" y="479"/>
                </a:lnTo>
                <a:lnTo>
                  <a:pt x="575" y="526"/>
                </a:lnTo>
                <a:lnTo>
                  <a:pt x="575" y="552"/>
                </a:lnTo>
                <a:lnTo>
                  <a:pt x="572" y="576"/>
                </a:lnTo>
                <a:lnTo>
                  <a:pt x="554" y="593"/>
                </a:lnTo>
                <a:lnTo>
                  <a:pt x="548" y="596"/>
                </a:lnTo>
                <a:lnTo>
                  <a:pt x="543" y="598"/>
                </a:lnTo>
                <a:lnTo>
                  <a:pt x="537" y="601"/>
                </a:lnTo>
                <a:lnTo>
                  <a:pt x="531" y="603"/>
                </a:lnTo>
                <a:lnTo>
                  <a:pt x="524" y="603"/>
                </a:lnTo>
                <a:lnTo>
                  <a:pt x="518" y="603"/>
                </a:lnTo>
                <a:lnTo>
                  <a:pt x="513" y="601"/>
                </a:lnTo>
                <a:lnTo>
                  <a:pt x="507" y="598"/>
                </a:lnTo>
                <a:lnTo>
                  <a:pt x="499" y="590"/>
                </a:lnTo>
                <a:lnTo>
                  <a:pt x="492" y="584"/>
                </a:lnTo>
                <a:lnTo>
                  <a:pt x="484" y="577"/>
                </a:lnTo>
                <a:lnTo>
                  <a:pt x="475" y="572"/>
                </a:lnTo>
                <a:lnTo>
                  <a:pt x="476" y="698"/>
                </a:lnTo>
                <a:lnTo>
                  <a:pt x="483" y="736"/>
                </a:lnTo>
                <a:lnTo>
                  <a:pt x="491" y="779"/>
                </a:lnTo>
                <a:lnTo>
                  <a:pt x="497" y="816"/>
                </a:lnTo>
                <a:lnTo>
                  <a:pt x="500" y="830"/>
                </a:lnTo>
                <a:lnTo>
                  <a:pt x="494" y="833"/>
                </a:lnTo>
                <a:lnTo>
                  <a:pt x="486" y="836"/>
                </a:lnTo>
                <a:lnTo>
                  <a:pt x="478" y="840"/>
                </a:lnTo>
                <a:lnTo>
                  <a:pt x="467" y="841"/>
                </a:lnTo>
                <a:lnTo>
                  <a:pt x="459" y="844"/>
                </a:lnTo>
                <a:lnTo>
                  <a:pt x="451" y="848"/>
                </a:lnTo>
                <a:lnTo>
                  <a:pt x="445" y="849"/>
                </a:lnTo>
                <a:lnTo>
                  <a:pt x="443" y="849"/>
                </a:lnTo>
                <a:lnTo>
                  <a:pt x="448" y="900"/>
                </a:lnTo>
                <a:lnTo>
                  <a:pt x="454" y="949"/>
                </a:lnTo>
                <a:lnTo>
                  <a:pt x="465" y="997"/>
                </a:lnTo>
                <a:lnTo>
                  <a:pt x="478" y="1043"/>
                </a:lnTo>
                <a:lnTo>
                  <a:pt x="476" y="1175"/>
                </a:lnTo>
                <a:lnTo>
                  <a:pt x="489" y="1204"/>
                </a:lnTo>
                <a:lnTo>
                  <a:pt x="489" y="1236"/>
                </a:lnTo>
                <a:lnTo>
                  <a:pt x="486" y="1269"/>
                </a:lnTo>
                <a:lnTo>
                  <a:pt x="488" y="1302"/>
                </a:lnTo>
                <a:lnTo>
                  <a:pt x="529" y="1496"/>
                </a:lnTo>
                <a:lnTo>
                  <a:pt x="537" y="1504"/>
                </a:lnTo>
                <a:lnTo>
                  <a:pt x="546" y="1507"/>
                </a:lnTo>
                <a:lnTo>
                  <a:pt x="558" y="1509"/>
                </a:lnTo>
                <a:lnTo>
                  <a:pt x="567" y="1514"/>
                </a:lnTo>
                <a:lnTo>
                  <a:pt x="575" y="1523"/>
                </a:lnTo>
                <a:lnTo>
                  <a:pt x="586" y="1530"/>
                </a:lnTo>
                <a:lnTo>
                  <a:pt x="597" y="1533"/>
                </a:lnTo>
                <a:lnTo>
                  <a:pt x="610" y="1536"/>
                </a:lnTo>
                <a:lnTo>
                  <a:pt x="619" y="1539"/>
                </a:lnTo>
                <a:lnTo>
                  <a:pt x="627" y="1544"/>
                </a:lnTo>
                <a:lnTo>
                  <a:pt x="631" y="1554"/>
                </a:lnTo>
                <a:lnTo>
                  <a:pt x="629" y="1570"/>
                </a:lnTo>
                <a:lnTo>
                  <a:pt x="616" y="1576"/>
                </a:lnTo>
                <a:lnTo>
                  <a:pt x="604" y="1581"/>
                </a:lnTo>
                <a:lnTo>
                  <a:pt x="589" y="1582"/>
                </a:lnTo>
                <a:lnTo>
                  <a:pt x="575" y="1582"/>
                </a:lnTo>
                <a:lnTo>
                  <a:pt x="559" y="1581"/>
                </a:lnTo>
                <a:lnTo>
                  <a:pt x="545" y="1579"/>
                </a:lnTo>
                <a:lnTo>
                  <a:pt x="531" y="1577"/>
                </a:lnTo>
                <a:lnTo>
                  <a:pt x="518" y="1574"/>
                </a:lnTo>
                <a:lnTo>
                  <a:pt x="508" y="1571"/>
                </a:lnTo>
                <a:lnTo>
                  <a:pt x="497" y="1565"/>
                </a:lnTo>
                <a:lnTo>
                  <a:pt x="488" y="1563"/>
                </a:lnTo>
                <a:lnTo>
                  <a:pt x="476" y="1565"/>
                </a:lnTo>
                <a:lnTo>
                  <a:pt x="469" y="1571"/>
                </a:lnTo>
                <a:lnTo>
                  <a:pt x="461" y="1576"/>
                </a:lnTo>
                <a:lnTo>
                  <a:pt x="451" y="1577"/>
                </a:lnTo>
                <a:lnTo>
                  <a:pt x="442" y="1577"/>
                </a:lnTo>
                <a:lnTo>
                  <a:pt x="430" y="1577"/>
                </a:lnTo>
                <a:lnTo>
                  <a:pt x="421" y="1576"/>
                </a:lnTo>
                <a:lnTo>
                  <a:pt x="411" y="1574"/>
                </a:lnTo>
                <a:lnTo>
                  <a:pt x="402" y="1573"/>
                </a:lnTo>
                <a:lnTo>
                  <a:pt x="399" y="1498"/>
                </a:lnTo>
                <a:lnTo>
                  <a:pt x="389" y="1474"/>
                </a:lnTo>
                <a:lnTo>
                  <a:pt x="381" y="1449"/>
                </a:lnTo>
                <a:lnTo>
                  <a:pt x="376" y="1422"/>
                </a:lnTo>
                <a:lnTo>
                  <a:pt x="375" y="1395"/>
                </a:lnTo>
                <a:lnTo>
                  <a:pt x="345" y="1244"/>
                </a:lnTo>
                <a:lnTo>
                  <a:pt x="346" y="1201"/>
                </a:lnTo>
                <a:lnTo>
                  <a:pt x="341" y="1159"/>
                </a:lnTo>
                <a:lnTo>
                  <a:pt x="332" y="1119"/>
                </a:lnTo>
                <a:lnTo>
                  <a:pt x="318" y="1083"/>
                </a:lnTo>
                <a:lnTo>
                  <a:pt x="314" y="1061"/>
                </a:lnTo>
                <a:lnTo>
                  <a:pt x="308" y="1042"/>
                </a:lnTo>
                <a:lnTo>
                  <a:pt x="300" y="1022"/>
                </a:lnTo>
                <a:lnTo>
                  <a:pt x="292" y="1003"/>
                </a:lnTo>
                <a:lnTo>
                  <a:pt x="291" y="1016"/>
                </a:lnTo>
                <a:lnTo>
                  <a:pt x="287" y="1029"/>
                </a:lnTo>
                <a:lnTo>
                  <a:pt x="286" y="1042"/>
                </a:lnTo>
                <a:lnTo>
                  <a:pt x="283" y="1054"/>
                </a:lnTo>
                <a:lnTo>
                  <a:pt x="268" y="1088"/>
                </a:lnTo>
                <a:lnTo>
                  <a:pt x="267" y="1124"/>
                </a:lnTo>
                <a:lnTo>
                  <a:pt x="268" y="1162"/>
                </a:lnTo>
                <a:lnTo>
                  <a:pt x="268" y="1199"/>
                </a:lnTo>
                <a:lnTo>
                  <a:pt x="256" y="1293"/>
                </a:lnTo>
                <a:lnTo>
                  <a:pt x="270" y="1347"/>
                </a:lnTo>
                <a:lnTo>
                  <a:pt x="270" y="1406"/>
                </a:lnTo>
                <a:lnTo>
                  <a:pt x="268" y="1465"/>
                </a:lnTo>
                <a:lnTo>
                  <a:pt x="279" y="1520"/>
                </a:lnTo>
                <a:lnTo>
                  <a:pt x="278" y="1539"/>
                </a:lnTo>
                <a:lnTo>
                  <a:pt x="286" y="1555"/>
                </a:lnTo>
                <a:lnTo>
                  <a:pt x="297" y="1570"/>
                </a:lnTo>
                <a:lnTo>
                  <a:pt x="305" y="1585"/>
                </a:lnTo>
                <a:lnTo>
                  <a:pt x="321" y="1633"/>
                </a:lnTo>
                <a:lnTo>
                  <a:pt x="319" y="1638"/>
                </a:lnTo>
                <a:lnTo>
                  <a:pt x="314" y="1643"/>
                </a:lnTo>
                <a:lnTo>
                  <a:pt x="310" y="1646"/>
                </a:lnTo>
                <a:lnTo>
                  <a:pt x="303" y="1646"/>
                </a:lnTo>
                <a:lnTo>
                  <a:pt x="294" y="1646"/>
                </a:lnTo>
                <a:lnTo>
                  <a:pt x="286" y="1646"/>
                </a:lnTo>
                <a:lnTo>
                  <a:pt x="278" y="1644"/>
                </a:lnTo>
                <a:lnTo>
                  <a:pt x="268" y="1643"/>
                </a:lnTo>
                <a:lnTo>
                  <a:pt x="260" y="1641"/>
                </a:lnTo>
                <a:lnTo>
                  <a:pt x="252" y="1638"/>
                </a:lnTo>
                <a:lnTo>
                  <a:pt x="246" y="1635"/>
                </a:lnTo>
                <a:lnTo>
                  <a:pt x="238" y="1632"/>
                </a:lnTo>
                <a:lnTo>
                  <a:pt x="229" y="1616"/>
                </a:lnTo>
                <a:lnTo>
                  <a:pt x="221" y="1598"/>
                </a:lnTo>
                <a:lnTo>
                  <a:pt x="208" y="1584"/>
                </a:lnTo>
                <a:lnTo>
                  <a:pt x="192" y="1574"/>
                </a:lnTo>
                <a:lnTo>
                  <a:pt x="195" y="1568"/>
                </a:lnTo>
                <a:lnTo>
                  <a:pt x="197" y="1560"/>
                </a:lnTo>
                <a:lnTo>
                  <a:pt x="198" y="1554"/>
                </a:lnTo>
                <a:lnTo>
                  <a:pt x="195" y="1546"/>
                </a:lnTo>
                <a:lnTo>
                  <a:pt x="175" y="1528"/>
                </a:lnTo>
                <a:lnTo>
                  <a:pt x="171" y="1503"/>
                </a:lnTo>
                <a:lnTo>
                  <a:pt x="173" y="1474"/>
                </a:lnTo>
                <a:lnTo>
                  <a:pt x="170" y="1447"/>
                </a:lnTo>
                <a:lnTo>
                  <a:pt x="160" y="1418"/>
                </a:lnTo>
                <a:lnTo>
                  <a:pt x="151" y="1390"/>
                </a:lnTo>
                <a:lnTo>
                  <a:pt x="140" y="1361"/>
                </a:lnTo>
                <a:lnTo>
                  <a:pt x="125" y="1336"/>
                </a:lnTo>
                <a:lnTo>
                  <a:pt x="130" y="1288"/>
                </a:lnTo>
                <a:lnTo>
                  <a:pt x="140" y="1242"/>
                </a:lnTo>
                <a:lnTo>
                  <a:pt x="144" y="1196"/>
                </a:lnTo>
                <a:lnTo>
                  <a:pt x="135" y="1150"/>
                </a:lnTo>
                <a:lnTo>
                  <a:pt x="119" y="1081"/>
                </a:lnTo>
                <a:lnTo>
                  <a:pt x="113" y="1010"/>
                </a:lnTo>
                <a:lnTo>
                  <a:pt x="106" y="938"/>
                </a:lnTo>
                <a:lnTo>
                  <a:pt x="97" y="868"/>
                </a:lnTo>
                <a:lnTo>
                  <a:pt x="98" y="854"/>
                </a:lnTo>
                <a:lnTo>
                  <a:pt x="102" y="841"/>
                </a:lnTo>
                <a:lnTo>
                  <a:pt x="105" y="827"/>
                </a:lnTo>
                <a:lnTo>
                  <a:pt x="102" y="814"/>
                </a:lnTo>
                <a:lnTo>
                  <a:pt x="87" y="808"/>
                </a:lnTo>
                <a:lnTo>
                  <a:pt x="76" y="798"/>
                </a:lnTo>
                <a:lnTo>
                  <a:pt x="67" y="787"/>
                </a:lnTo>
                <a:lnTo>
                  <a:pt x="60" y="774"/>
                </a:lnTo>
                <a:lnTo>
                  <a:pt x="54" y="762"/>
                </a:lnTo>
                <a:lnTo>
                  <a:pt x="49" y="747"/>
                </a:lnTo>
                <a:lnTo>
                  <a:pt x="44" y="733"/>
                </a:lnTo>
                <a:lnTo>
                  <a:pt x="40" y="720"/>
                </a:lnTo>
                <a:lnTo>
                  <a:pt x="32" y="695"/>
                </a:lnTo>
                <a:lnTo>
                  <a:pt x="24" y="669"/>
                </a:lnTo>
                <a:lnTo>
                  <a:pt x="14" y="646"/>
                </a:lnTo>
                <a:lnTo>
                  <a:pt x="1" y="622"/>
                </a:lnTo>
                <a:lnTo>
                  <a:pt x="0" y="593"/>
                </a:lnTo>
                <a:lnTo>
                  <a:pt x="8" y="569"/>
                </a:lnTo>
                <a:lnTo>
                  <a:pt x="19" y="545"/>
                </a:lnTo>
                <a:lnTo>
                  <a:pt x="30" y="522"/>
                </a:lnTo>
                <a:lnTo>
                  <a:pt x="28" y="495"/>
                </a:lnTo>
                <a:lnTo>
                  <a:pt x="33" y="471"/>
                </a:lnTo>
                <a:lnTo>
                  <a:pt x="41" y="445"/>
                </a:lnTo>
                <a:lnTo>
                  <a:pt x="49" y="421"/>
                </a:lnTo>
                <a:lnTo>
                  <a:pt x="49" y="391"/>
                </a:lnTo>
                <a:lnTo>
                  <a:pt x="49" y="363"/>
                </a:lnTo>
                <a:lnTo>
                  <a:pt x="49" y="335"/>
                </a:lnTo>
                <a:lnTo>
                  <a:pt x="57" y="310"/>
                </a:lnTo>
                <a:lnTo>
                  <a:pt x="79" y="305"/>
                </a:lnTo>
                <a:lnTo>
                  <a:pt x="100" y="299"/>
                </a:lnTo>
                <a:lnTo>
                  <a:pt x="121" y="289"/>
                </a:lnTo>
                <a:lnTo>
                  <a:pt x="140" y="278"/>
                </a:lnTo>
                <a:lnTo>
                  <a:pt x="159" y="267"/>
                </a:lnTo>
                <a:lnTo>
                  <a:pt x="176" y="254"/>
                </a:lnTo>
                <a:lnTo>
                  <a:pt x="194" y="242"/>
                </a:lnTo>
                <a:lnTo>
                  <a:pt x="210" y="229"/>
                </a:lnTo>
                <a:lnTo>
                  <a:pt x="205" y="286"/>
                </a:lnTo>
                <a:lnTo>
                  <a:pt x="195" y="413"/>
                </a:lnTo>
                <a:lnTo>
                  <a:pt x="184" y="553"/>
                </a:lnTo>
                <a:lnTo>
                  <a:pt x="173" y="641"/>
                </a:lnTo>
                <a:lnTo>
                  <a:pt x="179" y="649"/>
                </a:lnTo>
                <a:lnTo>
                  <a:pt x="186" y="652"/>
                </a:lnTo>
                <a:lnTo>
                  <a:pt x="192" y="655"/>
                </a:lnTo>
                <a:lnTo>
                  <a:pt x="200" y="654"/>
                </a:lnTo>
                <a:lnTo>
                  <a:pt x="206" y="654"/>
                </a:lnTo>
                <a:lnTo>
                  <a:pt x="214" y="652"/>
                </a:lnTo>
                <a:lnTo>
                  <a:pt x="222" y="652"/>
                </a:lnTo>
                <a:lnTo>
                  <a:pt x="230" y="654"/>
                </a:lnTo>
                <a:lnTo>
                  <a:pt x="238" y="657"/>
                </a:lnTo>
                <a:lnTo>
                  <a:pt x="246" y="660"/>
                </a:lnTo>
                <a:lnTo>
                  <a:pt x="254" y="663"/>
                </a:lnTo>
                <a:lnTo>
                  <a:pt x="262" y="665"/>
                </a:lnTo>
                <a:lnTo>
                  <a:pt x="270" y="666"/>
                </a:lnTo>
                <a:lnTo>
                  <a:pt x="278" y="668"/>
                </a:lnTo>
                <a:lnTo>
                  <a:pt x="286" y="666"/>
                </a:lnTo>
                <a:lnTo>
                  <a:pt x="295" y="663"/>
                </a:lnTo>
                <a:lnTo>
                  <a:pt x="286" y="639"/>
                </a:lnTo>
                <a:lnTo>
                  <a:pt x="276" y="612"/>
                </a:lnTo>
                <a:lnTo>
                  <a:pt x="268" y="585"/>
                </a:lnTo>
                <a:lnTo>
                  <a:pt x="262" y="558"/>
                </a:lnTo>
                <a:lnTo>
                  <a:pt x="267" y="502"/>
                </a:lnTo>
                <a:lnTo>
                  <a:pt x="268" y="445"/>
                </a:lnTo>
                <a:lnTo>
                  <a:pt x="267" y="388"/>
                </a:lnTo>
                <a:lnTo>
                  <a:pt x="268" y="331"/>
                </a:lnTo>
                <a:lnTo>
                  <a:pt x="262" y="318"/>
                </a:lnTo>
                <a:lnTo>
                  <a:pt x="254" y="307"/>
                </a:lnTo>
                <a:lnTo>
                  <a:pt x="252" y="294"/>
                </a:lnTo>
                <a:lnTo>
                  <a:pt x="262" y="283"/>
                </a:lnTo>
                <a:lnTo>
                  <a:pt x="268" y="281"/>
                </a:lnTo>
                <a:lnTo>
                  <a:pt x="276" y="281"/>
                </a:lnTo>
                <a:lnTo>
                  <a:pt x="281" y="281"/>
                </a:lnTo>
                <a:lnTo>
                  <a:pt x="284" y="275"/>
                </a:lnTo>
                <a:lnTo>
                  <a:pt x="292" y="289"/>
                </a:lnTo>
                <a:lnTo>
                  <a:pt x="291" y="304"/>
                </a:lnTo>
                <a:lnTo>
                  <a:pt x="287" y="321"/>
                </a:lnTo>
                <a:lnTo>
                  <a:pt x="287" y="339"/>
                </a:lnTo>
                <a:lnTo>
                  <a:pt x="299" y="418"/>
                </a:lnTo>
                <a:lnTo>
                  <a:pt x="313" y="496"/>
                </a:lnTo>
                <a:lnTo>
                  <a:pt x="321" y="576"/>
                </a:lnTo>
                <a:lnTo>
                  <a:pt x="318" y="658"/>
                </a:lnTo>
                <a:lnTo>
                  <a:pt x="327" y="658"/>
                </a:lnTo>
                <a:lnTo>
                  <a:pt x="335" y="657"/>
                </a:lnTo>
                <a:lnTo>
                  <a:pt x="345" y="655"/>
                </a:lnTo>
                <a:lnTo>
                  <a:pt x="353" y="652"/>
                </a:lnTo>
                <a:lnTo>
                  <a:pt x="354" y="526"/>
                </a:lnTo>
                <a:lnTo>
                  <a:pt x="345" y="397"/>
                </a:lnTo>
                <a:lnTo>
                  <a:pt x="332" y="291"/>
                </a:lnTo>
                <a:lnTo>
                  <a:pt x="324" y="234"/>
                </a:lnTo>
                <a:lnTo>
                  <a:pt x="319" y="234"/>
                </a:lnTo>
                <a:lnTo>
                  <a:pt x="316" y="237"/>
                </a:lnTo>
                <a:lnTo>
                  <a:pt x="311" y="242"/>
                </a:lnTo>
                <a:lnTo>
                  <a:pt x="308" y="245"/>
                </a:lnTo>
                <a:lnTo>
                  <a:pt x="310" y="253"/>
                </a:lnTo>
                <a:lnTo>
                  <a:pt x="305" y="258"/>
                </a:lnTo>
                <a:lnTo>
                  <a:pt x="300" y="264"/>
                </a:lnTo>
                <a:lnTo>
                  <a:pt x="297" y="270"/>
                </a:lnTo>
                <a:lnTo>
                  <a:pt x="287" y="269"/>
                </a:lnTo>
                <a:lnTo>
                  <a:pt x="276" y="266"/>
                </a:lnTo>
                <a:lnTo>
                  <a:pt x="265" y="262"/>
                </a:lnTo>
                <a:lnTo>
                  <a:pt x="254" y="259"/>
                </a:lnTo>
                <a:lnTo>
                  <a:pt x="245" y="254"/>
                </a:lnTo>
                <a:lnTo>
                  <a:pt x="235" y="248"/>
                </a:lnTo>
                <a:lnTo>
                  <a:pt x="227" y="238"/>
                </a:lnTo>
                <a:lnTo>
                  <a:pt x="221" y="227"/>
                </a:lnTo>
                <a:lnTo>
                  <a:pt x="221" y="221"/>
                </a:lnTo>
                <a:lnTo>
                  <a:pt x="222" y="211"/>
                </a:lnTo>
                <a:lnTo>
                  <a:pt x="224" y="200"/>
                </a:lnTo>
                <a:lnTo>
                  <a:pt x="224" y="188"/>
                </a:lnTo>
                <a:lnTo>
                  <a:pt x="218" y="178"/>
                </a:lnTo>
                <a:lnTo>
                  <a:pt x="210" y="162"/>
                </a:lnTo>
                <a:lnTo>
                  <a:pt x="198" y="141"/>
                </a:lnTo>
                <a:lnTo>
                  <a:pt x="189" y="118"/>
                </a:lnTo>
                <a:lnTo>
                  <a:pt x="184" y="92"/>
                </a:lnTo>
                <a:lnTo>
                  <a:pt x="184" y="68"/>
                </a:lnTo>
                <a:lnTo>
                  <a:pt x="192" y="44"/>
                </a:lnTo>
                <a:lnTo>
                  <a:pt x="213" y="25"/>
                </a:lnTo>
                <a:lnTo>
                  <a:pt x="219" y="14"/>
                </a:lnTo>
                <a:lnTo>
                  <a:pt x="232" y="6"/>
                </a:lnTo>
                <a:lnTo>
                  <a:pt x="251" y="2"/>
                </a:lnTo>
                <a:lnTo>
                  <a:pt x="272" y="0"/>
                </a:lnTo>
                <a:lnTo>
                  <a:pt x="292" y="2"/>
                </a:lnTo>
                <a:lnTo>
                  <a:pt x="311" y="5"/>
                </a:lnTo>
                <a:lnTo>
                  <a:pt x="327" y="11"/>
                </a:lnTo>
                <a:lnTo>
                  <a:pt x="337" y="19"/>
                </a:lnTo>
                <a:close/>
              </a:path>
            </a:pathLst>
          </a:custGeom>
          <a:solidFill>
            <a:schemeClr val="tx2">
              <a:lumMod val="40000"/>
              <a:lumOff val="60000"/>
            </a:schemeClr>
          </a:solidFill>
          <a:ln w="9525">
            <a:noFill/>
            <a:round/>
            <a:headEnd/>
            <a:tailEnd/>
          </a:ln>
        </p:spPr>
        <p:txBody>
          <a:bodyPr/>
          <a:lstStyle/>
          <a:p>
            <a:pPr algn="r">
              <a:defRPr/>
            </a:pPr>
            <a:endParaRPr lang="pl-PL" sz="1799" kern="0" dirty="0">
              <a:solidFill>
                <a:sysClr val="windowText" lastClr="000000"/>
              </a:solidFill>
              <a:latin typeface="Georgia"/>
            </a:endParaRPr>
          </a:p>
        </p:txBody>
      </p:sp>
      <p:sp>
        <p:nvSpPr>
          <p:cNvPr id="221" name="TextBox 220"/>
          <p:cNvSpPr txBox="1"/>
          <p:nvPr/>
        </p:nvSpPr>
        <p:spPr>
          <a:xfrm>
            <a:off x="7538186" y="5523005"/>
            <a:ext cx="735844" cy="214791"/>
          </a:xfrm>
          <a:prstGeom prst="rect">
            <a:avLst/>
          </a:prstGeom>
          <a:noFill/>
        </p:spPr>
        <p:txBody>
          <a:bodyPr wrap="square" lIns="0" tIns="0" rIns="0" bIns="0" rtlCol="0" anchor="t">
            <a:noAutofit/>
          </a:bodyPr>
          <a:lstStyle/>
          <a:p>
            <a:pPr algn="r"/>
            <a:r>
              <a:rPr lang="pl-PL" sz="800" b="1" i="1" dirty="0">
                <a:solidFill>
                  <a:schemeClr val="tx2">
                    <a:lumMod val="40000"/>
                    <a:lumOff val="60000"/>
                  </a:schemeClr>
                </a:solidFill>
                <a:latin typeface="Georgia"/>
              </a:rPr>
              <a:t>Attracted by impressions</a:t>
            </a:r>
          </a:p>
        </p:txBody>
      </p:sp>
      <p:sp>
        <p:nvSpPr>
          <p:cNvPr id="222" name="TextBox 221"/>
          <p:cNvSpPr txBox="1"/>
          <p:nvPr/>
        </p:nvSpPr>
        <p:spPr>
          <a:xfrm>
            <a:off x="7538186" y="4103201"/>
            <a:ext cx="735844" cy="214791"/>
          </a:xfrm>
          <a:prstGeom prst="rect">
            <a:avLst/>
          </a:prstGeom>
          <a:noFill/>
        </p:spPr>
        <p:txBody>
          <a:bodyPr wrap="square" lIns="0" tIns="0" rIns="0" bIns="0" rtlCol="0" anchor="t">
            <a:noAutofit/>
          </a:bodyPr>
          <a:lstStyle/>
          <a:p>
            <a:pPr algn="r"/>
            <a:r>
              <a:rPr lang="pl-PL" sz="800" b="1" i="1" dirty="0">
                <a:solidFill>
                  <a:schemeClr val="tx2">
                    <a:lumMod val="60000"/>
                    <a:lumOff val="40000"/>
                  </a:schemeClr>
                </a:solidFill>
                <a:latin typeface="Georgia"/>
              </a:rPr>
              <a:t>Who </a:t>
            </a:r>
            <a:endParaRPr lang="en-US" sz="800" b="1" i="1" dirty="0">
              <a:solidFill>
                <a:schemeClr val="tx2">
                  <a:lumMod val="60000"/>
                  <a:lumOff val="40000"/>
                </a:schemeClr>
              </a:solidFill>
              <a:latin typeface="Georgia"/>
            </a:endParaRPr>
          </a:p>
          <a:p>
            <a:pPr algn="r"/>
            <a:r>
              <a:rPr lang="pl-PL" sz="800" b="1" i="1" dirty="0">
                <a:solidFill>
                  <a:schemeClr val="tx2">
                    <a:lumMod val="60000"/>
                    <a:lumOff val="40000"/>
                  </a:schemeClr>
                </a:solidFill>
                <a:latin typeface="Georgia"/>
              </a:rPr>
              <a:t>value comfort</a:t>
            </a:r>
          </a:p>
        </p:txBody>
      </p:sp>
      <p:sp>
        <p:nvSpPr>
          <p:cNvPr id="223" name="TextBox 222"/>
          <p:cNvSpPr txBox="1"/>
          <p:nvPr/>
        </p:nvSpPr>
        <p:spPr>
          <a:xfrm>
            <a:off x="7537637" y="2809255"/>
            <a:ext cx="736393" cy="369236"/>
          </a:xfrm>
          <a:prstGeom prst="rect">
            <a:avLst/>
          </a:prstGeom>
          <a:noFill/>
        </p:spPr>
        <p:txBody>
          <a:bodyPr wrap="square" lIns="0" tIns="0" rIns="0" bIns="0" rtlCol="0" anchor="t">
            <a:spAutoFit/>
          </a:bodyPr>
          <a:lstStyle/>
          <a:p>
            <a:pPr algn="r"/>
            <a:r>
              <a:rPr lang="pl-PL" sz="800" b="1" i="1" dirty="0">
                <a:solidFill>
                  <a:schemeClr val="tx2"/>
                </a:solidFill>
                <a:latin typeface="Georgia"/>
              </a:rPr>
              <a:t>Control freak/client planning</a:t>
            </a:r>
          </a:p>
        </p:txBody>
      </p:sp>
      <p:grpSp>
        <p:nvGrpSpPr>
          <p:cNvPr id="7" name="Group 6"/>
          <p:cNvGrpSpPr/>
          <p:nvPr/>
        </p:nvGrpSpPr>
        <p:grpSpPr>
          <a:xfrm>
            <a:off x="8816268" y="2465469"/>
            <a:ext cx="2679002" cy="767359"/>
            <a:chOff x="8818563" y="2600809"/>
            <a:chExt cx="2679700" cy="963042"/>
          </a:xfrm>
        </p:grpSpPr>
        <p:sp>
          <p:nvSpPr>
            <p:cNvPr id="240" name="TextBox 239"/>
            <p:cNvSpPr txBox="1"/>
            <p:nvPr/>
          </p:nvSpPr>
          <p:spPr>
            <a:xfrm>
              <a:off x="8818563" y="3428694"/>
              <a:ext cx="2679700" cy="135157"/>
            </a:xfrm>
            <a:prstGeom prst="rect">
              <a:avLst/>
            </a:prstGeom>
            <a:noFill/>
          </p:spPr>
          <p:txBody>
            <a:bodyPr wrap="square" lIns="0" tIns="0" rIns="0" bIns="0" rtlCol="0" anchor="ctr">
              <a:spAutoFit/>
            </a:bodyPr>
            <a:lstStyle/>
            <a:p>
              <a:r>
                <a:rPr lang="en-US" sz="700" dirty="0">
                  <a:solidFill>
                    <a:schemeClr val="tx1">
                      <a:lumMod val="75000"/>
                      <a:lumOff val="25000"/>
                    </a:schemeClr>
                  </a:solidFill>
                  <a:latin typeface="Georgia"/>
                </a:rPr>
                <a:t>The growth of expenditure within a month</a:t>
              </a:r>
              <a:endParaRPr lang="pl-PL" sz="700" dirty="0">
                <a:solidFill>
                  <a:schemeClr val="tx1">
                    <a:lumMod val="75000"/>
                    <a:lumOff val="25000"/>
                  </a:schemeClr>
                </a:solidFill>
                <a:latin typeface="Georgia"/>
              </a:endParaRPr>
            </a:p>
          </p:txBody>
        </p:sp>
        <p:sp>
          <p:nvSpPr>
            <p:cNvPr id="241" name="TextBox 240"/>
            <p:cNvSpPr txBox="1"/>
            <p:nvPr/>
          </p:nvSpPr>
          <p:spPr>
            <a:xfrm>
              <a:off x="8818563" y="3013117"/>
              <a:ext cx="2679700" cy="135157"/>
            </a:xfrm>
            <a:prstGeom prst="rect">
              <a:avLst/>
            </a:prstGeom>
            <a:noFill/>
          </p:spPr>
          <p:txBody>
            <a:bodyPr wrap="square" lIns="0" tIns="0" rIns="0" bIns="0" rtlCol="0" anchor="ctr">
              <a:spAutoFit/>
            </a:bodyPr>
            <a:lstStyle/>
            <a:p>
              <a:r>
                <a:rPr lang="en-US" sz="700" dirty="0">
                  <a:solidFill>
                    <a:schemeClr val="tx1">
                      <a:lumMod val="75000"/>
                      <a:lumOff val="25000"/>
                    </a:schemeClr>
                  </a:solidFill>
                  <a:latin typeface="Georgia"/>
                </a:rPr>
                <a:t>Average monthly number of service providers/stores = 5</a:t>
              </a:r>
              <a:endParaRPr lang="pl-PL" sz="700" dirty="0">
                <a:solidFill>
                  <a:schemeClr val="tx1">
                    <a:lumMod val="75000"/>
                    <a:lumOff val="25000"/>
                  </a:schemeClr>
                </a:solidFill>
                <a:latin typeface="Georgia"/>
              </a:endParaRPr>
            </a:p>
          </p:txBody>
        </p:sp>
        <p:cxnSp>
          <p:nvCxnSpPr>
            <p:cNvPr id="242" name="Straight Connector 241"/>
            <p:cNvCxnSpPr/>
            <p:nvPr/>
          </p:nvCxnSpPr>
          <p:spPr>
            <a:xfrm>
              <a:off x="8818563" y="2771464"/>
              <a:ext cx="2679700" cy="0"/>
            </a:xfrm>
            <a:prstGeom prst="line">
              <a:avLst/>
            </a:prstGeom>
            <a:ln w="63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8818563" y="2977618"/>
              <a:ext cx="2679700" cy="0"/>
            </a:xfrm>
            <a:prstGeom prst="line">
              <a:avLst/>
            </a:prstGeom>
            <a:ln w="63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4" name="TextBox 243"/>
            <p:cNvSpPr txBox="1"/>
            <p:nvPr/>
          </p:nvSpPr>
          <p:spPr>
            <a:xfrm>
              <a:off x="8818563" y="2600809"/>
              <a:ext cx="2679700" cy="135157"/>
            </a:xfrm>
            <a:prstGeom prst="rect">
              <a:avLst/>
            </a:prstGeom>
            <a:noFill/>
          </p:spPr>
          <p:txBody>
            <a:bodyPr wrap="square" lIns="0" tIns="0" rIns="0" bIns="0" rtlCol="0" anchor="ctr">
              <a:spAutoFit/>
            </a:bodyPr>
            <a:lstStyle/>
            <a:p>
              <a:r>
                <a:rPr lang="pl-PL" sz="700" dirty="0">
                  <a:solidFill>
                    <a:schemeClr val="tx1">
                      <a:lumMod val="75000"/>
                      <a:lumOff val="25000"/>
                    </a:schemeClr>
                  </a:solidFill>
                  <a:latin typeface="Georgia"/>
                </a:rPr>
                <a:t>Expenditure/revenue = 70%</a:t>
              </a:r>
            </a:p>
          </p:txBody>
        </p:sp>
        <p:cxnSp>
          <p:nvCxnSpPr>
            <p:cNvPr id="245" name="Straight Connector 244"/>
            <p:cNvCxnSpPr/>
            <p:nvPr/>
          </p:nvCxnSpPr>
          <p:spPr>
            <a:xfrm>
              <a:off x="8818563" y="3183772"/>
              <a:ext cx="2679700" cy="0"/>
            </a:xfrm>
            <a:prstGeom prst="line">
              <a:avLst/>
            </a:prstGeom>
            <a:ln w="63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8818563" y="3219271"/>
              <a:ext cx="2679700" cy="135157"/>
            </a:xfrm>
            <a:prstGeom prst="rect">
              <a:avLst/>
            </a:prstGeom>
            <a:noFill/>
            <a:ln>
              <a:noFill/>
            </a:ln>
          </p:spPr>
          <p:txBody>
            <a:bodyPr wrap="square" lIns="0" tIns="0" rIns="0" bIns="0" rtlCol="0" anchor="ctr">
              <a:spAutoFit/>
            </a:bodyPr>
            <a:lstStyle/>
            <a:p>
              <a:r>
                <a:rPr lang="en-US" sz="700" dirty="0">
                  <a:solidFill>
                    <a:schemeClr val="tx1">
                      <a:lumMod val="75000"/>
                      <a:lumOff val="25000"/>
                    </a:schemeClr>
                  </a:solidFill>
                  <a:latin typeface="Georgia"/>
                </a:rPr>
                <a:t>In fact, global brand/local brand = 7/3</a:t>
              </a:r>
              <a:endParaRPr lang="pl-PL" sz="700" dirty="0">
                <a:solidFill>
                  <a:schemeClr val="tx1">
                    <a:lumMod val="75000"/>
                    <a:lumOff val="25000"/>
                  </a:schemeClr>
                </a:solidFill>
                <a:latin typeface="Georgia"/>
              </a:endParaRPr>
            </a:p>
          </p:txBody>
        </p:sp>
        <p:cxnSp>
          <p:nvCxnSpPr>
            <p:cNvPr id="247" name="Straight Connector 246"/>
            <p:cNvCxnSpPr/>
            <p:nvPr/>
          </p:nvCxnSpPr>
          <p:spPr>
            <a:xfrm>
              <a:off x="8818563" y="3389926"/>
              <a:ext cx="2679700" cy="0"/>
            </a:xfrm>
            <a:prstGeom prst="line">
              <a:avLst/>
            </a:prstGeom>
            <a:ln w="63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8" name="TextBox 247"/>
            <p:cNvSpPr txBox="1"/>
            <p:nvPr/>
          </p:nvSpPr>
          <p:spPr>
            <a:xfrm>
              <a:off x="8818563" y="2806963"/>
              <a:ext cx="2679700" cy="135157"/>
            </a:xfrm>
            <a:prstGeom prst="rect">
              <a:avLst/>
            </a:prstGeom>
            <a:noFill/>
          </p:spPr>
          <p:txBody>
            <a:bodyPr wrap="square" lIns="0" tIns="0" rIns="0" bIns="0" rtlCol="0" anchor="ctr">
              <a:spAutoFit/>
            </a:bodyPr>
            <a:lstStyle/>
            <a:p>
              <a:r>
                <a:rPr lang="pl-PL" sz="700" dirty="0">
                  <a:solidFill>
                    <a:schemeClr val="tx1">
                      <a:lumMod val="75000"/>
                      <a:lumOff val="25000"/>
                    </a:schemeClr>
                  </a:solidFill>
                  <a:latin typeface="Georgia"/>
                </a:rPr>
                <a:t>Services/products = 1:1</a:t>
              </a:r>
            </a:p>
          </p:txBody>
        </p:sp>
      </p:grpSp>
      <p:graphicFrame>
        <p:nvGraphicFramePr>
          <p:cNvPr id="260" name="Object 259"/>
          <p:cNvGraphicFramePr>
            <a:graphicFrameLocks/>
          </p:cNvGraphicFramePr>
          <p:nvPr>
            <p:custDataLst>
              <p:tags r:id="rId17"/>
            </p:custDataLst>
            <p:extLst/>
          </p:nvPr>
        </p:nvGraphicFramePr>
        <p:xfrm>
          <a:off x="8684539" y="4446060"/>
          <a:ext cx="2885276" cy="914201"/>
        </p:xfrm>
        <a:graphic>
          <a:graphicData uri="http://schemas.openxmlformats.org/presentationml/2006/ole">
            <mc:AlternateContent xmlns:mc="http://schemas.openxmlformats.org/markup-compatibility/2006">
              <mc:Choice xmlns:v="urn:schemas-microsoft-com:vml" Requires="v">
                <p:oleObj spid="_x0000_s12336" name="Chart" r:id="rId26" imgW="2888045" imgH="914328" progId="MSGraph.Chart.8">
                  <p:embed followColorScheme="full"/>
                </p:oleObj>
              </mc:Choice>
              <mc:Fallback>
                <p:oleObj name="Chart" r:id="rId26" imgW="2888045" imgH="914328" progId="MSGraph.Chart.8">
                  <p:embed followColorScheme="full"/>
                  <p:pic>
                    <p:nvPicPr>
                      <p:cNvPr id="0" name=""/>
                      <p:cNvPicPr/>
                      <p:nvPr/>
                    </p:nvPicPr>
                    <p:blipFill>
                      <a:blip r:embed="rId27"/>
                      <a:stretch>
                        <a:fillRect/>
                      </a:stretch>
                    </p:blipFill>
                    <p:spPr>
                      <a:xfrm>
                        <a:off x="8684539" y="4446060"/>
                        <a:ext cx="2885276" cy="914201"/>
                      </a:xfrm>
                      <a:prstGeom prst="rect">
                        <a:avLst/>
                      </a:prstGeom>
                    </p:spPr>
                  </p:pic>
                </p:oleObj>
              </mc:Fallback>
            </mc:AlternateContent>
          </a:graphicData>
        </a:graphic>
      </p:graphicFrame>
      <p:graphicFrame>
        <p:nvGraphicFramePr>
          <p:cNvPr id="261" name="Object 260"/>
          <p:cNvGraphicFramePr>
            <a:graphicFrameLocks/>
          </p:cNvGraphicFramePr>
          <p:nvPr>
            <p:custDataLst>
              <p:tags r:id="rId18"/>
            </p:custDataLst>
            <p:extLst/>
          </p:nvPr>
        </p:nvGraphicFramePr>
        <p:xfrm>
          <a:off x="8684539" y="3189087"/>
          <a:ext cx="2894718" cy="914201"/>
        </p:xfrm>
        <a:graphic>
          <a:graphicData uri="http://schemas.openxmlformats.org/presentationml/2006/ole">
            <mc:AlternateContent xmlns:mc="http://schemas.openxmlformats.org/markup-compatibility/2006">
              <mc:Choice xmlns:v="urn:schemas-microsoft-com:vml" Requires="v">
                <p:oleObj spid="_x0000_s12337" name="Chart" r:id="rId28" imgW="2895609" imgH="914328" progId="MSGraph.Chart.8">
                  <p:embed followColorScheme="full"/>
                </p:oleObj>
              </mc:Choice>
              <mc:Fallback>
                <p:oleObj name="Chart" r:id="rId28" imgW="2895609" imgH="914328" progId="MSGraph.Chart.8">
                  <p:embed followColorScheme="full"/>
                  <p:pic>
                    <p:nvPicPr>
                      <p:cNvPr id="0" name=""/>
                      <p:cNvPicPr/>
                      <p:nvPr/>
                    </p:nvPicPr>
                    <p:blipFill>
                      <a:blip r:embed="rId29"/>
                      <a:stretch>
                        <a:fillRect/>
                      </a:stretch>
                    </p:blipFill>
                    <p:spPr>
                      <a:xfrm>
                        <a:off x="8684539" y="3189087"/>
                        <a:ext cx="2894718" cy="914201"/>
                      </a:xfrm>
                      <a:prstGeom prst="rect">
                        <a:avLst/>
                      </a:prstGeom>
                    </p:spPr>
                  </p:pic>
                </p:oleObj>
              </mc:Fallback>
            </mc:AlternateContent>
          </a:graphicData>
        </a:graphic>
      </p:graphicFrame>
      <p:grpSp>
        <p:nvGrpSpPr>
          <p:cNvPr id="12" name="Group 11"/>
          <p:cNvGrpSpPr/>
          <p:nvPr/>
        </p:nvGrpSpPr>
        <p:grpSpPr>
          <a:xfrm>
            <a:off x="8816268" y="3708244"/>
            <a:ext cx="2679002" cy="767701"/>
            <a:chOff x="8818563" y="3894631"/>
            <a:chExt cx="2679700" cy="963471"/>
          </a:xfrm>
        </p:grpSpPr>
        <p:sp>
          <p:nvSpPr>
            <p:cNvPr id="229" name="TextBox 228"/>
            <p:cNvSpPr txBox="1"/>
            <p:nvPr/>
          </p:nvSpPr>
          <p:spPr>
            <a:xfrm>
              <a:off x="8818563" y="4722945"/>
              <a:ext cx="2679700" cy="135157"/>
            </a:xfrm>
            <a:prstGeom prst="rect">
              <a:avLst/>
            </a:prstGeom>
            <a:noFill/>
          </p:spPr>
          <p:txBody>
            <a:bodyPr wrap="square" lIns="0" tIns="0" rIns="0" bIns="0" rtlCol="0" anchor="ctr">
              <a:spAutoFit/>
            </a:bodyPr>
            <a:lstStyle/>
            <a:p>
              <a:r>
                <a:rPr lang="en-US" sz="700" dirty="0">
                  <a:solidFill>
                    <a:schemeClr val="tx1">
                      <a:lumMod val="75000"/>
                      <a:lumOff val="25000"/>
                    </a:schemeClr>
                  </a:solidFill>
                  <a:latin typeface="Georgia"/>
                </a:rPr>
                <a:t>The growth of expenditure within a month</a:t>
              </a:r>
              <a:endParaRPr lang="pl-PL" sz="700" dirty="0">
                <a:solidFill>
                  <a:schemeClr val="tx1">
                    <a:lumMod val="75000"/>
                    <a:lumOff val="25000"/>
                  </a:schemeClr>
                </a:solidFill>
                <a:latin typeface="Georgia"/>
              </a:endParaRPr>
            </a:p>
          </p:txBody>
        </p:sp>
        <p:sp>
          <p:nvSpPr>
            <p:cNvPr id="230" name="TextBox 229"/>
            <p:cNvSpPr txBox="1"/>
            <p:nvPr/>
          </p:nvSpPr>
          <p:spPr>
            <a:xfrm>
              <a:off x="8818563" y="4306939"/>
              <a:ext cx="2679700" cy="135157"/>
            </a:xfrm>
            <a:prstGeom prst="rect">
              <a:avLst/>
            </a:prstGeom>
            <a:noFill/>
          </p:spPr>
          <p:txBody>
            <a:bodyPr wrap="square" lIns="0" tIns="0" rIns="0" bIns="0" rtlCol="0" anchor="ctr">
              <a:spAutoFit/>
            </a:bodyPr>
            <a:lstStyle/>
            <a:p>
              <a:r>
                <a:rPr lang="en-US" sz="700" dirty="0">
                  <a:solidFill>
                    <a:schemeClr val="tx1">
                      <a:lumMod val="75000"/>
                      <a:lumOff val="25000"/>
                    </a:schemeClr>
                  </a:solidFill>
                  <a:latin typeface="Georgia"/>
                </a:rPr>
                <a:t>Average monthly number of service providers/stores = 30</a:t>
              </a:r>
              <a:endParaRPr lang="pl-PL" sz="700" dirty="0">
                <a:solidFill>
                  <a:schemeClr val="tx1">
                    <a:lumMod val="75000"/>
                    <a:lumOff val="25000"/>
                  </a:schemeClr>
                </a:solidFill>
                <a:latin typeface="Georgia"/>
              </a:endParaRPr>
            </a:p>
          </p:txBody>
        </p:sp>
        <p:cxnSp>
          <p:nvCxnSpPr>
            <p:cNvPr id="232" name="Straight Connector 231"/>
            <p:cNvCxnSpPr/>
            <p:nvPr/>
          </p:nvCxnSpPr>
          <p:spPr>
            <a:xfrm>
              <a:off x="8818563" y="4065286"/>
              <a:ext cx="2679700" cy="0"/>
            </a:xfrm>
            <a:prstGeom prst="line">
              <a:avLst/>
            </a:prstGeom>
            <a:ln w="63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8818563" y="4271440"/>
              <a:ext cx="2679700" cy="0"/>
            </a:xfrm>
            <a:prstGeom prst="line">
              <a:avLst/>
            </a:prstGeom>
            <a:ln w="63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5" name="TextBox 234"/>
            <p:cNvSpPr txBox="1"/>
            <p:nvPr/>
          </p:nvSpPr>
          <p:spPr>
            <a:xfrm>
              <a:off x="8818563" y="3894631"/>
              <a:ext cx="2679700" cy="135157"/>
            </a:xfrm>
            <a:prstGeom prst="rect">
              <a:avLst/>
            </a:prstGeom>
            <a:noFill/>
          </p:spPr>
          <p:txBody>
            <a:bodyPr wrap="square" lIns="0" tIns="0" rIns="0" bIns="0" rtlCol="0" anchor="ctr">
              <a:spAutoFit/>
            </a:bodyPr>
            <a:lstStyle/>
            <a:p>
              <a:r>
                <a:rPr lang="pl-PL" sz="700" dirty="0">
                  <a:solidFill>
                    <a:schemeClr val="tx1">
                      <a:lumMod val="75000"/>
                      <a:lumOff val="25000"/>
                    </a:schemeClr>
                  </a:solidFill>
                  <a:latin typeface="Georgia"/>
                </a:rPr>
                <a:t>Expenditure/revenue = 120%</a:t>
              </a:r>
            </a:p>
          </p:txBody>
        </p:sp>
        <p:cxnSp>
          <p:nvCxnSpPr>
            <p:cNvPr id="236" name="Straight Connector 235"/>
            <p:cNvCxnSpPr/>
            <p:nvPr/>
          </p:nvCxnSpPr>
          <p:spPr>
            <a:xfrm>
              <a:off x="8818563" y="4477594"/>
              <a:ext cx="2679700" cy="0"/>
            </a:xfrm>
            <a:prstGeom prst="line">
              <a:avLst/>
            </a:prstGeom>
            <a:ln w="63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7" name="TextBox 236"/>
            <p:cNvSpPr txBox="1"/>
            <p:nvPr/>
          </p:nvSpPr>
          <p:spPr>
            <a:xfrm>
              <a:off x="8818563" y="4513093"/>
              <a:ext cx="2679700" cy="135157"/>
            </a:xfrm>
            <a:prstGeom prst="rect">
              <a:avLst/>
            </a:prstGeom>
            <a:noFill/>
          </p:spPr>
          <p:txBody>
            <a:bodyPr wrap="square" lIns="0" tIns="0" rIns="0" bIns="0" rtlCol="0" anchor="ctr">
              <a:spAutoFit/>
            </a:bodyPr>
            <a:lstStyle/>
            <a:p>
              <a:r>
                <a:rPr lang="en-US" sz="700" dirty="0">
                  <a:solidFill>
                    <a:schemeClr val="tx1">
                      <a:lumMod val="75000"/>
                      <a:lumOff val="25000"/>
                    </a:schemeClr>
                  </a:solidFill>
                  <a:latin typeface="Georgia"/>
                </a:rPr>
                <a:t>In fact, global brand/local brand = 16/14</a:t>
              </a:r>
              <a:endParaRPr lang="pl-PL" sz="700" dirty="0">
                <a:solidFill>
                  <a:schemeClr val="tx1">
                    <a:lumMod val="75000"/>
                    <a:lumOff val="25000"/>
                  </a:schemeClr>
                </a:solidFill>
                <a:latin typeface="Georgia"/>
              </a:endParaRPr>
            </a:p>
          </p:txBody>
        </p:sp>
        <p:sp>
          <p:nvSpPr>
            <p:cNvPr id="239" name="TextBox 238"/>
            <p:cNvSpPr txBox="1"/>
            <p:nvPr/>
          </p:nvSpPr>
          <p:spPr>
            <a:xfrm>
              <a:off x="8818563" y="4100785"/>
              <a:ext cx="2679700" cy="135157"/>
            </a:xfrm>
            <a:prstGeom prst="rect">
              <a:avLst/>
            </a:prstGeom>
            <a:noFill/>
          </p:spPr>
          <p:txBody>
            <a:bodyPr wrap="square" lIns="0" tIns="0" rIns="0" bIns="0" rtlCol="0" anchor="ctr">
              <a:spAutoFit/>
            </a:bodyPr>
            <a:lstStyle/>
            <a:p>
              <a:r>
                <a:rPr lang="pl-PL" sz="700" dirty="0">
                  <a:solidFill>
                    <a:schemeClr val="tx1">
                      <a:lumMod val="75000"/>
                      <a:lumOff val="25000"/>
                    </a:schemeClr>
                  </a:solidFill>
                  <a:latin typeface="Georgia"/>
                </a:rPr>
                <a:t>Services/products = 5:1</a:t>
              </a:r>
            </a:p>
          </p:txBody>
        </p:sp>
        <p:cxnSp>
          <p:nvCxnSpPr>
            <p:cNvPr id="278" name="Straight Connector 277"/>
            <p:cNvCxnSpPr/>
            <p:nvPr/>
          </p:nvCxnSpPr>
          <p:spPr>
            <a:xfrm>
              <a:off x="8818563" y="4683748"/>
              <a:ext cx="2679700" cy="0"/>
            </a:xfrm>
            <a:prstGeom prst="line">
              <a:avLst/>
            </a:prstGeom>
            <a:ln w="63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8787864" y="4951562"/>
            <a:ext cx="2707406" cy="929031"/>
            <a:chOff x="8790152" y="5188453"/>
            <a:chExt cx="2708111" cy="1165942"/>
          </a:xfrm>
        </p:grpSpPr>
        <p:sp>
          <p:nvSpPr>
            <p:cNvPr id="249" name="TextBox 248"/>
            <p:cNvSpPr txBox="1"/>
            <p:nvPr/>
          </p:nvSpPr>
          <p:spPr>
            <a:xfrm>
              <a:off x="8818563" y="5600760"/>
              <a:ext cx="2679700" cy="135157"/>
            </a:xfrm>
            <a:prstGeom prst="rect">
              <a:avLst/>
            </a:prstGeom>
            <a:noFill/>
          </p:spPr>
          <p:txBody>
            <a:bodyPr wrap="square" lIns="0" tIns="0" rIns="0" bIns="0" rtlCol="0" anchor="ctr">
              <a:spAutoFit/>
            </a:bodyPr>
            <a:lstStyle/>
            <a:p>
              <a:r>
                <a:rPr lang="en-US" sz="700" dirty="0">
                  <a:solidFill>
                    <a:schemeClr val="tx1">
                      <a:lumMod val="75000"/>
                      <a:lumOff val="25000"/>
                    </a:schemeClr>
                  </a:solidFill>
                  <a:latin typeface="Georgia"/>
                </a:rPr>
                <a:t>Average monthly number of service providers/stores = 40</a:t>
              </a:r>
              <a:endParaRPr lang="pl-PL" sz="700" dirty="0">
                <a:solidFill>
                  <a:schemeClr val="tx1">
                    <a:lumMod val="75000"/>
                    <a:lumOff val="25000"/>
                  </a:schemeClr>
                </a:solidFill>
                <a:latin typeface="Georgia"/>
              </a:endParaRPr>
            </a:p>
          </p:txBody>
        </p:sp>
        <p:cxnSp>
          <p:nvCxnSpPr>
            <p:cNvPr id="250" name="Straight Connector 249"/>
            <p:cNvCxnSpPr/>
            <p:nvPr/>
          </p:nvCxnSpPr>
          <p:spPr>
            <a:xfrm>
              <a:off x="8818563" y="5359108"/>
              <a:ext cx="2679700" cy="0"/>
            </a:xfrm>
            <a:prstGeom prst="line">
              <a:avLst/>
            </a:prstGeom>
            <a:ln w="63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8818563" y="5565262"/>
              <a:ext cx="2679700" cy="0"/>
            </a:xfrm>
            <a:prstGeom prst="line">
              <a:avLst/>
            </a:prstGeom>
            <a:ln w="63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8818563" y="5188453"/>
              <a:ext cx="2679700" cy="135157"/>
            </a:xfrm>
            <a:prstGeom prst="rect">
              <a:avLst/>
            </a:prstGeom>
            <a:noFill/>
          </p:spPr>
          <p:txBody>
            <a:bodyPr wrap="square" lIns="0" tIns="0" rIns="0" bIns="0" rtlCol="0" anchor="ctr">
              <a:spAutoFit/>
            </a:bodyPr>
            <a:lstStyle/>
            <a:p>
              <a:r>
                <a:rPr lang="en-US" sz="700" dirty="0">
                  <a:solidFill>
                    <a:schemeClr val="tx1">
                      <a:lumMod val="75000"/>
                      <a:lumOff val="25000"/>
                    </a:schemeClr>
                  </a:solidFill>
                  <a:latin typeface="Georgia"/>
                </a:rPr>
                <a:t>The number of transactions at one point = 1.2 (vs AVG 3.2)</a:t>
              </a:r>
              <a:endParaRPr lang="pl-PL" sz="700" dirty="0">
                <a:solidFill>
                  <a:schemeClr val="tx1">
                    <a:lumMod val="75000"/>
                    <a:lumOff val="25000"/>
                  </a:schemeClr>
                </a:solidFill>
                <a:latin typeface="Georgia"/>
              </a:endParaRPr>
            </a:p>
          </p:txBody>
        </p:sp>
        <p:cxnSp>
          <p:nvCxnSpPr>
            <p:cNvPr id="253" name="Straight Connector 252"/>
            <p:cNvCxnSpPr/>
            <p:nvPr/>
          </p:nvCxnSpPr>
          <p:spPr>
            <a:xfrm>
              <a:off x="8818563" y="5771416"/>
              <a:ext cx="2679700" cy="0"/>
            </a:xfrm>
            <a:prstGeom prst="line">
              <a:avLst/>
            </a:prstGeom>
            <a:ln w="63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8818563" y="5806914"/>
              <a:ext cx="2679700" cy="135157"/>
            </a:xfrm>
            <a:prstGeom prst="rect">
              <a:avLst/>
            </a:prstGeom>
            <a:noFill/>
          </p:spPr>
          <p:txBody>
            <a:bodyPr wrap="square" lIns="0" tIns="0" rIns="0" bIns="0" rtlCol="0" anchor="ctr">
              <a:spAutoFit/>
            </a:bodyPr>
            <a:lstStyle/>
            <a:p>
              <a:r>
                <a:rPr lang="en-US" sz="700" dirty="0">
                  <a:solidFill>
                    <a:schemeClr val="tx1">
                      <a:lumMod val="75000"/>
                      <a:lumOff val="25000"/>
                    </a:schemeClr>
                  </a:solidFill>
                  <a:latin typeface="Georgia"/>
                </a:rPr>
                <a:t>In fact, global brand/local brand = 5/35</a:t>
              </a:r>
              <a:endParaRPr lang="pl-PL" sz="700" dirty="0">
                <a:solidFill>
                  <a:schemeClr val="tx1">
                    <a:lumMod val="75000"/>
                    <a:lumOff val="25000"/>
                  </a:schemeClr>
                </a:solidFill>
                <a:latin typeface="Georgia"/>
              </a:endParaRPr>
            </a:p>
          </p:txBody>
        </p:sp>
        <p:cxnSp>
          <p:nvCxnSpPr>
            <p:cNvPr id="255" name="Straight Connector 254"/>
            <p:cNvCxnSpPr/>
            <p:nvPr/>
          </p:nvCxnSpPr>
          <p:spPr>
            <a:xfrm>
              <a:off x="8790152" y="5977570"/>
              <a:ext cx="2679700" cy="0"/>
            </a:xfrm>
            <a:prstGeom prst="line">
              <a:avLst/>
            </a:prstGeom>
            <a:ln w="63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6" name="TextBox 255"/>
            <p:cNvSpPr txBox="1"/>
            <p:nvPr/>
          </p:nvSpPr>
          <p:spPr>
            <a:xfrm>
              <a:off x="8818563" y="5394607"/>
              <a:ext cx="2679525" cy="135157"/>
            </a:xfrm>
            <a:prstGeom prst="rect">
              <a:avLst/>
            </a:prstGeom>
            <a:noFill/>
          </p:spPr>
          <p:txBody>
            <a:bodyPr wrap="square" lIns="0" tIns="0" rIns="0" bIns="0" rtlCol="0" anchor="ctr">
              <a:spAutoFit/>
            </a:bodyPr>
            <a:lstStyle/>
            <a:p>
              <a:r>
                <a:rPr lang="en-US" sz="700" dirty="0">
                  <a:solidFill>
                    <a:schemeClr val="tx1">
                      <a:lumMod val="75000"/>
                      <a:lumOff val="25000"/>
                    </a:schemeClr>
                  </a:solidFill>
                  <a:latin typeface="Georgia"/>
                </a:rPr>
                <a:t>Outgoing transfers to an account with the same name: Yes</a:t>
              </a:r>
              <a:endParaRPr lang="pl-PL" sz="700" dirty="0">
                <a:solidFill>
                  <a:schemeClr val="tx1">
                    <a:lumMod val="75000"/>
                    <a:lumOff val="25000"/>
                  </a:schemeClr>
                </a:solidFill>
                <a:latin typeface="Georgia"/>
              </a:endParaRPr>
            </a:p>
          </p:txBody>
        </p:sp>
        <p:sp>
          <p:nvSpPr>
            <p:cNvPr id="257" name="TextBox 256"/>
            <p:cNvSpPr txBox="1"/>
            <p:nvPr/>
          </p:nvSpPr>
          <p:spPr>
            <a:xfrm>
              <a:off x="8810357" y="6013068"/>
              <a:ext cx="2679700" cy="135157"/>
            </a:xfrm>
            <a:prstGeom prst="rect">
              <a:avLst/>
            </a:prstGeom>
            <a:noFill/>
          </p:spPr>
          <p:txBody>
            <a:bodyPr wrap="square" lIns="0" tIns="0" rIns="0" bIns="0" rtlCol="0" anchor="ctr">
              <a:spAutoFit/>
            </a:bodyPr>
            <a:lstStyle/>
            <a:p>
              <a:r>
                <a:rPr lang="en-US" sz="700" dirty="0">
                  <a:solidFill>
                    <a:schemeClr val="tx1">
                      <a:lumMod val="75000"/>
                      <a:lumOff val="25000"/>
                    </a:schemeClr>
                  </a:solidFill>
                  <a:latin typeface="Georgia"/>
                </a:rPr>
                <a:t>Responsiveness to share marketing: high</a:t>
              </a:r>
              <a:endParaRPr lang="pl-PL" sz="700" dirty="0">
                <a:solidFill>
                  <a:schemeClr val="tx1">
                    <a:lumMod val="75000"/>
                    <a:lumOff val="25000"/>
                  </a:schemeClr>
                </a:solidFill>
                <a:latin typeface="Georgia"/>
              </a:endParaRPr>
            </a:p>
          </p:txBody>
        </p:sp>
        <p:sp>
          <p:nvSpPr>
            <p:cNvPr id="259" name="TextBox 258"/>
            <p:cNvSpPr txBox="1"/>
            <p:nvPr/>
          </p:nvSpPr>
          <p:spPr>
            <a:xfrm>
              <a:off x="8818563" y="6219238"/>
              <a:ext cx="2679700" cy="135157"/>
            </a:xfrm>
            <a:prstGeom prst="rect">
              <a:avLst/>
            </a:prstGeom>
            <a:noFill/>
          </p:spPr>
          <p:txBody>
            <a:bodyPr wrap="square" lIns="0" tIns="0" rIns="0" bIns="0" rtlCol="0" anchor="ctr">
              <a:spAutoFit/>
            </a:bodyPr>
            <a:lstStyle/>
            <a:p>
              <a:r>
                <a:rPr lang="en-US" sz="700" dirty="0">
                  <a:solidFill>
                    <a:schemeClr val="tx1">
                      <a:lumMod val="75000"/>
                      <a:lumOff val="25000"/>
                    </a:schemeClr>
                  </a:solidFill>
                  <a:latin typeface="Georgia"/>
                </a:rPr>
                <a:t>The growth of expenditure within a month</a:t>
              </a:r>
              <a:endParaRPr lang="pl-PL" sz="700" dirty="0">
                <a:solidFill>
                  <a:schemeClr val="tx1">
                    <a:lumMod val="75000"/>
                    <a:lumOff val="25000"/>
                  </a:schemeClr>
                </a:solidFill>
                <a:latin typeface="Georgia"/>
              </a:endParaRPr>
            </a:p>
          </p:txBody>
        </p:sp>
        <p:cxnSp>
          <p:nvCxnSpPr>
            <p:cNvPr id="279" name="Straight Connector 278"/>
            <p:cNvCxnSpPr/>
            <p:nvPr/>
          </p:nvCxnSpPr>
          <p:spPr>
            <a:xfrm>
              <a:off x="8790152" y="6183724"/>
              <a:ext cx="2679700" cy="0"/>
            </a:xfrm>
            <a:prstGeom prst="line">
              <a:avLst/>
            </a:prstGeom>
            <a:ln w="63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a:off x="736409" y="1729503"/>
            <a:ext cx="10730458" cy="0"/>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4" name="TextBox 43"/>
          <p:cNvSpPr txBox="1"/>
          <p:nvPr/>
        </p:nvSpPr>
        <p:spPr>
          <a:xfrm>
            <a:off x="711014" y="2795117"/>
            <a:ext cx="3619472" cy="323916"/>
          </a:xfrm>
          <a:prstGeom prst="rect">
            <a:avLst/>
          </a:prstGeom>
          <a:noFill/>
        </p:spPr>
        <p:txBody>
          <a:bodyPr wrap="square" lIns="0" tIns="0" rIns="0" bIns="0" rtlCol="0" anchor="ctr">
            <a:noAutofit/>
          </a:bodyPr>
          <a:lstStyle/>
          <a:p>
            <a:pPr marL="71978" indent="-71978">
              <a:buFont typeface="Arial" panose="020B0604020202020204" pitchFamily="34" charset="0"/>
              <a:buChar char="•"/>
            </a:pPr>
            <a:r>
              <a:rPr lang="en-US" sz="700" dirty="0">
                <a:solidFill>
                  <a:schemeClr val="tx1">
                    <a:lumMod val="75000"/>
                    <a:lumOff val="25000"/>
                  </a:schemeClr>
                </a:solidFill>
                <a:latin typeface="Georgia"/>
              </a:rPr>
              <a:t>The proportion of the contribution of services to products</a:t>
            </a:r>
            <a:endParaRPr lang="pl-PL" sz="700" dirty="0">
              <a:solidFill>
                <a:schemeClr val="tx1">
                  <a:lumMod val="75000"/>
                  <a:lumOff val="25000"/>
                </a:schemeClr>
              </a:solidFill>
              <a:latin typeface="Georgia"/>
            </a:endParaRPr>
          </a:p>
          <a:p>
            <a:pPr marL="71978" indent="-71978">
              <a:buFont typeface="Arial" panose="020B0604020202020204" pitchFamily="34" charset="0"/>
              <a:buChar char="•"/>
            </a:pPr>
            <a:r>
              <a:rPr lang="pl-PL" sz="700" dirty="0">
                <a:solidFill>
                  <a:schemeClr val="tx1">
                    <a:lumMod val="75000"/>
                    <a:lumOff val="25000"/>
                  </a:schemeClr>
                </a:solidFill>
                <a:latin typeface="Georgia"/>
              </a:rPr>
              <a:t>The average transaction value</a:t>
            </a:r>
            <a:endParaRPr lang="en-US" sz="700" dirty="0">
              <a:solidFill>
                <a:schemeClr val="tx1">
                  <a:lumMod val="75000"/>
                  <a:lumOff val="25000"/>
                </a:schemeClr>
              </a:solidFill>
              <a:latin typeface="Georgia"/>
            </a:endParaRPr>
          </a:p>
          <a:p>
            <a:pPr marL="71978" indent="-71978">
              <a:buFont typeface="Arial" panose="020B0604020202020204" pitchFamily="34" charset="0"/>
              <a:buChar char="•"/>
            </a:pPr>
            <a:r>
              <a:rPr lang="en-US" sz="700" dirty="0">
                <a:solidFill>
                  <a:schemeClr val="tx1">
                    <a:lumMod val="75000"/>
                    <a:lumOff val="25000"/>
                  </a:schemeClr>
                </a:solidFill>
                <a:latin typeface="Georgia"/>
              </a:rPr>
              <a:t>The selection of brands by type the purchase</a:t>
            </a:r>
            <a:endParaRPr lang="pl-PL" sz="700" dirty="0">
              <a:solidFill>
                <a:schemeClr val="tx1">
                  <a:lumMod val="75000"/>
                  <a:lumOff val="25000"/>
                </a:schemeClr>
              </a:solidFill>
              <a:latin typeface="Georgia"/>
            </a:endParaRPr>
          </a:p>
        </p:txBody>
      </p:sp>
      <p:sp>
        <p:nvSpPr>
          <p:cNvPr id="50" name="TextBox 49"/>
          <p:cNvSpPr txBox="1"/>
          <p:nvPr/>
        </p:nvSpPr>
        <p:spPr>
          <a:xfrm>
            <a:off x="711014" y="3559350"/>
            <a:ext cx="3619472" cy="323916"/>
          </a:xfrm>
          <a:prstGeom prst="rect">
            <a:avLst/>
          </a:prstGeom>
          <a:noFill/>
        </p:spPr>
        <p:txBody>
          <a:bodyPr wrap="square" lIns="0" tIns="0" rIns="0" bIns="0" rtlCol="0" anchor="ctr">
            <a:noAutofit/>
          </a:bodyPr>
          <a:lstStyle/>
          <a:p>
            <a:pPr marL="71978" indent="-71978">
              <a:buFont typeface="Arial" panose="020B0604020202020204" pitchFamily="34" charset="0"/>
              <a:buChar char="•"/>
            </a:pPr>
            <a:r>
              <a:rPr lang="en-US" sz="700" dirty="0">
                <a:solidFill>
                  <a:schemeClr val="tx1">
                    <a:lumMod val="75000"/>
                    <a:lumOff val="25000"/>
                  </a:schemeClr>
                </a:solidFill>
                <a:latin typeface="Georgia"/>
              </a:rPr>
              <a:t>The frequency of purchases at one point</a:t>
            </a:r>
            <a:endParaRPr lang="pl-PL" sz="700" dirty="0">
              <a:solidFill>
                <a:schemeClr val="tx1">
                  <a:lumMod val="75000"/>
                  <a:lumOff val="25000"/>
                </a:schemeClr>
              </a:solidFill>
              <a:latin typeface="Georgia"/>
            </a:endParaRPr>
          </a:p>
          <a:p>
            <a:pPr marL="71978" indent="-71978">
              <a:buFont typeface="Arial" panose="020B0604020202020204" pitchFamily="34" charset="0"/>
              <a:buChar char="•"/>
            </a:pPr>
            <a:r>
              <a:rPr lang="en-US" sz="700" dirty="0">
                <a:solidFill>
                  <a:schemeClr val="tx1">
                    <a:lumMod val="75000"/>
                    <a:lumOff val="25000"/>
                  </a:schemeClr>
                </a:solidFill>
                <a:latin typeface="Georgia"/>
              </a:rPr>
              <a:t>Incoming/outgoing transfers to an account w/ the same </a:t>
            </a:r>
            <a:r>
              <a:rPr lang="en-US" sz="700" dirty="0" err="1">
                <a:solidFill>
                  <a:schemeClr val="tx1">
                    <a:lumMod val="75000"/>
                    <a:lumOff val="25000"/>
                  </a:schemeClr>
                </a:solidFill>
                <a:latin typeface="Georgia"/>
              </a:rPr>
              <a:t>name+surname</a:t>
            </a:r>
            <a:endParaRPr lang="pl-PL" sz="700" dirty="0">
              <a:solidFill>
                <a:schemeClr val="tx1">
                  <a:lumMod val="75000"/>
                  <a:lumOff val="25000"/>
                </a:schemeClr>
              </a:solidFill>
              <a:latin typeface="Georgia"/>
            </a:endParaRPr>
          </a:p>
        </p:txBody>
      </p:sp>
      <p:sp>
        <p:nvSpPr>
          <p:cNvPr id="56" name="TextBox 55"/>
          <p:cNvSpPr txBox="1"/>
          <p:nvPr/>
        </p:nvSpPr>
        <p:spPr>
          <a:xfrm>
            <a:off x="711014" y="3941466"/>
            <a:ext cx="3619472" cy="323916"/>
          </a:xfrm>
          <a:prstGeom prst="rect">
            <a:avLst/>
          </a:prstGeom>
          <a:noFill/>
        </p:spPr>
        <p:txBody>
          <a:bodyPr wrap="square" lIns="0" tIns="0" rIns="0" bIns="0" rtlCol="0" anchor="ctr">
            <a:noAutofit/>
          </a:bodyPr>
          <a:lstStyle/>
          <a:p>
            <a:pPr marL="71978" indent="-71978">
              <a:buFont typeface="Arial" panose="020B0604020202020204" pitchFamily="34" charset="0"/>
              <a:buChar char="•"/>
            </a:pPr>
            <a:r>
              <a:rPr lang="en-US" sz="700" dirty="0">
                <a:solidFill>
                  <a:schemeClr val="tx1">
                    <a:lumMod val="75000"/>
                    <a:lumOff val="25000"/>
                  </a:schemeClr>
                </a:solidFill>
                <a:latin typeface="Georgia"/>
              </a:rPr>
              <a:t>Transactions online vs. shopping in stationary stores</a:t>
            </a:r>
            <a:endParaRPr lang="pl-PL" sz="700" dirty="0">
              <a:solidFill>
                <a:schemeClr val="tx1">
                  <a:lumMod val="75000"/>
                  <a:lumOff val="25000"/>
                </a:schemeClr>
              </a:solidFill>
              <a:latin typeface="Georgia"/>
            </a:endParaRPr>
          </a:p>
        </p:txBody>
      </p:sp>
      <p:sp>
        <p:nvSpPr>
          <p:cNvPr id="62" name="TextBox 61"/>
          <p:cNvSpPr txBox="1"/>
          <p:nvPr/>
        </p:nvSpPr>
        <p:spPr>
          <a:xfrm>
            <a:off x="711014" y="4323583"/>
            <a:ext cx="3619472" cy="323916"/>
          </a:xfrm>
          <a:prstGeom prst="rect">
            <a:avLst/>
          </a:prstGeom>
          <a:noFill/>
        </p:spPr>
        <p:txBody>
          <a:bodyPr wrap="square" lIns="0" tIns="0" rIns="0" bIns="0" rtlCol="0" anchor="ctr">
            <a:noAutofit/>
          </a:bodyPr>
          <a:lstStyle/>
          <a:p>
            <a:pPr marL="71978" indent="-71978">
              <a:buFont typeface="Arial" panose="020B0604020202020204" pitchFamily="34" charset="0"/>
              <a:buChar char="•"/>
            </a:pPr>
            <a:r>
              <a:rPr lang="en-US" sz="700" dirty="0">
                <a:solidFill>
                  <a:schemeClr val="tx1">
                    <a:lumMod val="75000"/>
                    <a:lumOff val="25000"/>
                  </a:schemeClr>
                </a:solidFill>
                <a:latin typeface="Georgia"/>
              </a:rPr>
              <a:t>Having insurance products and medical packages</a:t>
            </a:r>
          </a:p>
          <a:p>
            <a:pPr marL="71978" indent="-71978">
              <a:buFont typeface="Arial" panose="020B0604020202020204" pitchFamily="34" charset="0"/>
              <a:buChar char="•"/>
            </a:pPr>
            <a:r>
              <a:rPr lang="en-US" sz="700" dirty="0">
                <a:solidFill>
                  <a:schemeClr val="tx1">
                    <a:lumMod val="75000"/>
                    <a:lumOff val="25000"/>
                  </a:schemeClr>
                </a:solidFill>
                <a:latin typeface="Georgia"/>
              </a:rPr>
              <a:t>Purchase tickets/hotel in advance vs. on-the-spot</a:t>
            </a:r>
          </a:p>
          <a:p>
            <a:pPr marL="71978" indent="-71978">
              <a:buFont typeface="Arial" panose="020B0604020202020204" pitchFamily="34" charset="0"/>
              <a:buChar char="•"/>
            </a:pPr>
            <a:r>
              <a:rPr lang="pl-PL" sz="700" dirty="0" err="1" smtClean="0">
                <a:solidFill>
                  <a:schemeClr val="tx1">
                    <a:lumMod val="75000"/>
                    <a:lumOff val="25000"/>
                  </a:schemeClr>
                </a:solidFill>
                <a:latin typeface="Georgia"/>
              </a:rPr>
              <a:t>Repeatability</a:t>
            </a:r>
            <a:r>
              <a:rPr lang="pl-PL" sz="700" dirty="0" smtClean="0">
                <a:solidFill>
                  <a:schemeClr val="tx1">
                    <a:lumMod val="75000"/>
                    <a:lumOff val="25000"/>
                  </a:schemeClr>
                </a:solidFill>
                <a:latin typeface="Georgia"/>
              </a:rPr>
              <a:t> </a:t>
            </a:r>
            <a:r>
              <a:rPr lang="pl-PL" sz="700" dirty="0" err="1" smtClean="0">
                <a:solidFill>
                  <a:schemeClr val="tx1">
                    <a:lumMod val="75000"/>
                    <a:lumOff val="25000"/>
                  </a:schemeClr>
                </a:solidFill>
                <a:latin typeface="Georgia"/>
              </a:rPr>
              <a:t>purchasing</a:t>
            </a:r>
            <a:r>
              <a:rPr lang="pl-PL" sz="700" dirty="0" smtClean="0">
                <a:solidFill>
                  <a:schemeClr val="tx1">
                    <a:lumMod val="75000"/>
                    <a:lumOff val="25000"/>
                  </a:schemeClr>
                </a:solidFill>
                <a:latin typeface="Georgia"/>
              </a:rPr>
              <a:t> </a:t>
            </a:r>
            <a:r>
              <a:rPr lang="pl-PL" sz="700" dirty="0">
                <a:solidFill>
                  <a:schemeClr val="tx1">
                    <a:lumMod val="75000"/>
                    <a:lumOff val="25000"/>
                  </a:schemeClr>
                </a:solidFill>
                <a:latin typeface="Georgia"/>
              </a:rPr>
              <a:t>transactions</a:t>
            </a:r>
          </a:p>
        </p:txBody>
      </p:sp>
      <p:sp>
        <p:nvSpPr>
          <p:cNvPr id="67" name="TextBox 66"/>
          <p:cNvSpPr txBox="1"/>
          <p:nvPr/>
        </p:nvSpPr>
        <p:spPr>
          <a:xfrm>
            <a:off x="711014" y="4705699"/>
            <a:ext cx="3619472" cy="323916"/>
          </a:xfrm>
          <a:prstGeom prst="rect">
            <a:avLst/>
          </a:prstGeom>
          <a:noFill/>
        </p:spPr>
        <p:txBody>
          <a:bodyPr wrap="square" lIns="0" tIns="0" rIns="0" bIns="0" rtlCol="0" anchor="ctr">
            <a:noAutofit/>
          </a:bodyPr>
          <a:lstStyle/>
          <a:p>
            <a:pPr marL="71978" indent="-71978">
              <a:buFont typeface="Arial" panose="020B0604020202020204" pitchFamily="34" charset="0"/>
              <a:buChar char="•"/>
            </a:pPr>
            <a:r>
              <a:rPr lang="en-US" sz="700" dirty="0">
                <a:solidFill>
                  <a:schemeClr val="tx1">
                    <a:lumMod val="75000"/>
                    <a:lumOff val="25000"/>
                  </a:schemeClr>
                </a:solidFill>
                <a:latin typeface="Georgia"/>
              </a:rPr>
              <a:t>The regularity, the repeatability of the incoming transfer values</a:t>
            </a:r>
          </a:p>
          <a:p>
            <a:pPr marL="71978" indent="-71978">
              <a:buFont typeface="Arial" panose="020B0604020202020204" pitchFamily="34" charset="0"/>
              <a:buChar char="•"/>
            </a:pPr>
            <a:r>
              <a:rPr lang="en-US" sz="700" dirty="0">
                <a:solidFill>
                  <a:schemeClr val="tx1">
                    <a:lumMod val="75000"/>
                    <a:lumOff val="25000"/>
                  </a:schemeClr>
                </a:solidFill>
                <a:latin typeface="Georgia"/>
              </a:rPr>
              <a:t>The titles of the incoming transfers</a:t>
            </a:r>
          </a:p>
          <a:p>
            <a:pPr marL="71978" indent="-71978">
              <a:buFont typeface="Arial" panose="020B0604020202020204" pitchFamily="34" charset="0"/>
              <a:buChar char="•"/>
            </a:pPr>
            <a:r>
              <a:rPr lang="en-US" sz="700" dirty="0">
                <a:solidFill>
                  <a:schemeClr val="tx1">
                    <a:lumMod val="75000"/>
                    <a:lumOff val="25000"/>
                  </a:schemeClr>
                </a:solidFill>
                <a:latin typeface="Georgia"/>
              </a:rPr>
              <a:t>The share of cash payments</a:t>
            </a:r>
            <a:endParaRPr lang="pl-PL" sz="700" dirty="0">
              <a:solidFill>
                <a:schemeClr val="tx1">
                  <a:lumMod val="75000"/>
                  <a:lumOff val="25000"/>
                </a:schemeClr>
              </a:solidFill>
              <a:latin typeface="Georgia"/>
            </a:endParaRPr>
          </a:p>
        </p:txBody>
      </p:sp>
      <p:sp>
        <p:nvSpPr>
          <p:cNvPr id="72" name="TextBox 71"/>
          <p:cNvSpPr txBox="1"/>
          <p:nvPr/>
        </p:nvSpPr>
        <p:spPr>
          <a:xfrm>
            <a:off x="711014" y="5088234"/>
            <a:ext cx="3619472" cy="323081"/>
          </a:xfrm>
          <a:prstGeom prst="rect">
            <a:avLst/>
          </a:prstGeom>
          <a:noFill/>
        </p:spPr>
        <p:txBody>
          <a:bodyPr wrap="square" lIns="0" tIns="0" rIns="0" bIns="0" rtlCol="0" anchor="ctr">
            <a:spAutoFit/>
          </a:bodyPr>
          <a:lstStyle/>
          <a:p>
            <a:pPr marL="71978" indent="-71978">
              <a:buFont typeface="Arial" panose="020B0604020202020204" pitchFamily="34" charset="0"/>
              <a:buChar char="•"/>
            </a:pPr>
            <a:r>
              <a:rPr lang="pl-PL" sz="700" dirty="0">
                <a:solidFill>
                  <a:schemeClr val="tx1">
                    <a:lumMod val="75000"/>
                    <a:lumOff val="25000"/>
                  </a:schemeClr>
                </a:solidFill>
                <a:latin typeface="Georgia"/>
              </a:rPr>
              <a:t>Responsiveness to marketing actions</a:t>
            </a:r>
            <a:endParaRPr lang="en-US" sz="700" dirty="0">
              <a:solidFill>
                <a:schemeClr val="tx1">
                  <a:lumMod val="75000"/>
                  <a:lumOff val="25000"/>
                </a:schemeClr>
              </a:solidFill>
              <a:latin typeface="Georgia"/>
            </a:endParaRPr>
          </a:p>
          <a:p>
            <a:pPr marL="71978" indent="-71978">
              <a:buFont typeface="Arial" panose="020B0604020202020204" pitchFamily="34" charset="0"/>
              <a:buChar char="•"/>
            </a:pPr>
            <a:r>
              <a:rPr lang="pl-PL" sz="700" dirty="0">
                <a:solidFill>
                  <a:schemeClr val="tx1">
                    <a:lumMod val="75000"/>
                    <a:lumOff val="25000"/>
                  </a:schemeClr>
                </a:solidFill>
                <a:latin typeface="Georgia"/>
              </a:rPr>
              <a:t>Responsiveness at low prices</a:t>
            </a:r>
            <a:endParaRPr lang="en-US" sz="700" dirty="0">
              <a:solidFill>
                <a:schemeClr val="tx1">
                  <a:lumMod val="75000"/>
                  <a:lumOff val="25000"/>
                </a:schemeClr>
              </a:solidFill>
              <a:latin typeface="Georgia"/>
            </a:endParaRPr>
          </a:p>
          <a:p>
            <a:pPr marL="71978" indent="-71978">
              <a:buFont typeface="Arial" panose="020B0604020202020204" pitchFamily="34" charset="0"/>
              <a:buChar char="•"/>
            </a:pPr>
            <a:r>
              <a:rPr lang="en-US" sz="700" dirty="0">
                <a:solidFill>
                  <a:schemeClr val="tx1">
                    <a:lumMod val="75000"/>
                    <a:lumOff val="25000"/>
                  </a:schemeClr>
                </a:solidFill>
                <a:latin typeface="Georgia"/>
              </a:rPr>
              <a:t>Incoming/outgoing transfers to an account w/ the same </a:t>
            </a:r>
            <a:r>
              <a:rPr lang="en-US" sz="700" dirty="0" err="1">
                <a:solidFill>
                  <a:schemeClr val="tx1">
                    <a:lumMod val="75000"/>
                    <a:lumOff val="25000"/>
                  </a:schemeClr>
                </a:solidFill>
                <a:latin typeface="Georgia"/>
              </a:rPr>
              <a:t>name+surname</a:t>
            </a:r>
            <a:endParaRPr lang="pl-PL" sz="700" dirty="0">
              <a:solidFill>
                <a:schemeClr val="tx1">
                  <a:lumMod val="75000"/>
                  <a:lumOff val="25000"/>
                </a:schemeClr>
              </a:solidFill>
              <a:latin typeface="Georgia"/>
            </a:endParaRPr>
          </a:p>
        </p:txBody>
      </p:sp>
      <p:sp>
        <p:nvSpPr>
          <p:cNvPr id="77" name="TextBox 76"/>
          <p:cNvSpPr txBox="1"/>
          <p:nvPr/>
        </p:nvSpPr>
        <p:spPr>
          <a:xfrm>
            <a:off x="711015" y="2417201"/>
            <a:ext cx="3618355" cy="323081"/>
          </a:xfrm>
          <a:prstGeom prst="rect">
            <a:avLst/>
          </a:prstGeom>
          <a:noFill/>
        </p:spPr>
        <p:txBody>
          <a:bodyPr wrap="square" lIns="0" tIns="0" rIns="0" bIns="0" rtlCol="0" anchor="ctr">
            <a:spAutoFit/>
          </a:bodyPr>
          <a:lstStyle/>
          <a:p>
            <a:pPr marL="71978" indent="-71978">
              <a:buFont typeface="Arial" panose="020B0604020202020204" pitchFamily="34" charset="0"/>
              <a:buChar char="•"/>
            </a:pPr>
            <a:r>
              <a:rPr lang="en-US" sz="700" dirty="0">
                <a:solidFill>
                  <a:schemeClr val="tx1">
                    <a:lumMod val="75000"/>
                    <a:lumOff val="25000"/>
                  </a:schemeClr>
                </a:solidFill>
                <a:latin typeface="Georgia"/>
              </a:rPr>
              <a:t>The trend level of deposits</a:t>
            </a:r>
          </a:p>
          <a:p>
            <a:pPr marL="71978" indent="-71978">
              <a:buFont typeface="Arial" panose="020B0604020202020204" pitchFamily="34" charset="0"/>
              <a:buChar char="•"/>
            </a:pPr>
            <a:r>
              <a:rPr lang="en-US" sz="700" dirty="0">
                <a:solidFill>
                  <a:schemeClr val="tx1">
                    <a:lumMod val="75000"/>
                    <a:lumOff val="25000"/>
                  </a:schemeClr>
                </a:solidFill>
                <a:latin typeface="Georgia"/>
              </a:rPr>
              <a:t>The excess credit accounts vs a delay in repayment of</a:t>
            </a:r>
          </a:p>
          <a:p>
            <a:pPr marL="71978" indent="-71978">
              <a:buFont typeface="Arial" panose="020B0604020202020204" pitchFamily="34" charset="0"/>
              <a:buChar char="•"/>
            </a:pPr>
            <a:r>
              <a:rPr lang="en-US" sz="700" dirty="0">
                <a:solidFill>
                  <a:schemeClr val="tx1">
                    <a:lumMod val="75000"/>
                    <a:lumOff val="25000"/>
                  </a:schemeClr>
                </a:solidFill>
                <a:latin typeface="Georgia"/>
              </a:rPr>
              <a:t>The ratio of expenditure to revenue</a:t>
            </a:r>
            <a:endParaRPr lang="pl-PL" sz="700" dirty="0">
              <a:solidFill>
                <a:schemeClr val="tx1">
                  <a:lumMod val="75000"/>
                  <a:lumOff val="25000"/>
                </a:schemeClr>
              </a:solidFill>
              <a:latin typeface="Georgia"/>
            </a:endParaRPr>
          </a:p>
        </p:txBody>
      </p:sp>
      <p:sp>
        <p:nvSpPr>
          <p:cNvPr id="83" name="TextBox 82"/>
          <p:cNvSpPr txBox="1"/>
          <p:nvPr/>
        </p:nvSpPr>
        <p:spPr>
          <a:xfrm>
            <a:off x="711014" y="5469932"/>
            <a:ext cx="3618848" cy="323916"/>
          </a:xfrm>
          <a:prstGeom prst="rect">
            <a:avLst/>
          </a:prstGeom>
          <a:noFill/>
        </p:spPr>
        <p:txBody>
          <a:bodyPr wrap="square" lIns="0" tIns="0" rIns="0" bIns="0" rtlCol="0" anchor="ctr">
            <a:noAutofit/>
          </a:bodyPr>
          <a:lstStyle/>
          <a:p>
            <a:pPr marL="71978" indent="-71978">
              <a:buFont typeface="Arial" panose="020B0604020202020204" pitchFamily="34" charset="0"/>
              <a:buChar char="•"/>
            </a:pPr>
            <a:r>
              <a:rPr lang="pl-PL" sz="700" dirty="0" err="1" smtClean="0">
                <a:solidFill>
                  <a:schemeClr val="tx1">
                    <a:lumMod val="75000"/>
                    <a:lumOff val="25000"/>
                  </a:schemeClr>
                </a:solidFill>
                <a:latin typeface="Georgia"/>
              </a:rPr>
              <a:t>Petty</a:t>
            </a:r>
            <a:r>
              <a:rPr lang="pl-PL" sz="700" dirty="0" smtClean="0">
                <a:solidFill>
                  <a:schemeClr val="tx1">
                    <a:lumMod val="75000"/>
                    <a:lumOff val="25000"/>
                  </a:schemeClr>
                </a:solidFill>
                <a:latin typeface="Georgia"/>
              </a:rPr>
              <a:t> </a:t>
            </a:r>
            <a:r>
              <a:rPr lang="pl-PL" sz="700" dirty="0" err="1" smtClean="0">
                <a:solidFill>
                  <a:schemeClr val="tx1">
                    <a:lumMod val="75000"/>
                    <a:lumOff val="25000"/>
                  </a:schemeClr>
                </a:solidFill>
                <a:latin typeface="Georgia"/>
              </a:rPr>
              <a:t>transactions</a:t>
            </a:r>
            <a:r>
              <a:rPr lang="pl-PL" sz="700" dirty="0" smtClean="0">
                <a:solidFill>
                  <a:schemeClr val="tx1">
                    <a:lumMod val="75000"/>
                    <a:lumOff val="25000"/>
                  </a:schemeClr>
                </a:solidFill>
                <a:latin typeface="Georgia"/>
              </a:rPr>
              <a:t> with </a:t>
            </a:r>
            <a:r>
              <a:rPr lang="pl-PL" sz="700" dirty="0" err="1" smtClean="0">
                <a:solidFill>
                  <a:schemeClr val="tx1">
                    <a:lumMod val="75000"/>
                    <a:lumOff val="25000"/>
                  </a:schemeClr>
                </a:solidFill>
                <a:latin typeface="Georgia"/>
              </a:rPr>
              <a:t>physical</a:t>
            </a:r>
            <a:r>
              <a:rPr lang="pl-PL" sz="700" dirty="0" smtClean="0">
                <a:solidFill>
                  <a:schemeClr val="tx1">
                    <a:lumMod val="75000"/>
                    <a:lumOff val="25000"/>
                  </a:schemeClr>
                </a:solidFill>
                <a:latin typeface="Georgia"/>
              </a:rPr>
              <a:t> person</a:t>
            </a:r>
          </a:p>
          <a:p>
            <a:pPr marL="71978" indent="-71978">
              <a:buFont typeface="Arial" panose="020B0604020202020204" pitchFamily="34" charset="0"/>
              <a:buChar char="•"/>
            </a:pPr>
            <a:r>
              <a:rPr lang="pl-PL" sz="700" dirty="0" smtClean="0">
                <a:solidFill>
                  <a:schemeClr val="tx1">
                    <a:lumMod val="75000"/>
                    <a:lumOff val="25000"/>
                  </a:schemeClr>
                </a:solidFill>
                <a:latin typeface="Georgia"/>
              </a:rPr>
              <a:t>A lot of </a:t>
            </a:r>
            <a:r>
              <a:rPr lang="pl-PL" sz="700" dirty="0" err="1" smtClean="0">
                <a:solidFill>
                  <a:schemeClr val="tx1">
                    <a:lumMod val="75000"/>
                    <a:lumOff val="25000"/>
                  </a:schemeClr>
                </a:solidFill>
                <a:latin typeface="Georgia"/>
              </a:rPr>
              <a:t>transactions</a:t>
            </a:r>
            <a:r>
              <a:rPr lang="pl-PL" sz="700" dirty="0" smtClean="0">
                <a:solidFill>
                  <a:schemeClr val="tx1">
                    <a:lumMod val="75000"/>
                    <a:lumOff val="25000"/>
                  </a:schemeClr>
                </a:solidFill>
                <a:latin typeface="Georgia"/>
              </a:rPr>
              <a:t> in </a:t>
            </a:r>
            <a:r>
              <a:rPr lang="pl-PL" sz="700" dirty="0" err="1" smtClean="0">
                <a:solidFill>
                  <a:schemeClr val="tx1">
                    <a:lumMod val="75000"/>
                    <a:lumOff val="25000"/>
                  </a:schemeClr>
                </a:solidFill>
                <a:latin typeface="Georgia"/>
              </a:rPr>
              <a:t>bars</a:t>
            </a:r>
            <a:r>
              <a:rPr lang="pl-PL" sz="700" dirty="0" smtClean="0">
                <a:solidFill>
                  <a:schemeClr val="tx1">
                    <a:lumMod val="75000"/>
                    <a:lumOff val="25000"/>
                  </a:schemeClr>
                </a:solidFill>
                <a:latin typeface="Georgia"/>
              </a:rPr>
              <a:t>, </a:t>
            </a:r>
            <a:r>
              <a:rPr lang="pl-PL" sz="700" dirty="0" err="1" smtClean="0">
                <a:solidFill>
                  <a:schemeClr val="tx1">
                    <a:lumMod val="75000"/>
                    <a:lumOff val="25000"/>
                  </a:schemeClr>
                </a:solidFill>
                <a:latin typeface="Georgia"/>
              </a:rPr>
              <a:t>restaurants</a:t>
            </a:r>
            <a:r>
              <a:rPr lang="pl-PL" sz="700" dirty="0" smtClean="0">
                <a:solidFill>
                  <a:schemeClr val="tx1">
                    <a:lumMod val="75000"/>
                    <a:lumOff val="25000"/>
                  </a:schemeClr>
                </a:solidFill>
                <a:latin typeface="Georgia"/>
              </a:rPr>
              <a:t>, </a:t>
            </a:r>
            <a:r>
              <a:rPr lang="pl-PL" sz="700" dirty="0" err="1" smtClean="0">
                <a:solidFill>
                  <a:schemeClr val="tx1">
                    <a:lumMod val="75000"/>
                    <a:lumOff val="25000"/>
                  </a:schemeClr>
                </a:solidFill>
                <a:latin typeface="Georgia"/>
              </a:rPr>
              <a:t>cinema</a:t>
            </a:r>
            <a:endParaRPr lang="pl-PL" sz="700" dirty="0">
              <a:solidFill>
                <a:schemeClr val="tx1">
                  <a:lumMod val="75000"/>
                  <a:lumOff val="25000"/>
                </a:schemeClr>
              </a:solidFill>
              <a:latin typeface="Georgia"/>
            </a:endParaRPr>
          </a:p>
        </p:txBody>
      </p:sp>
      <p:sp>
        <p:nvSpPr>
          <p:cNvPr id="89" name="TextBox 88"/>
          <p:cNvSpPr txBox="1"/>
          <p:nvPr/>
        </p:nvSpPr>
        <p:spPr>
          <a:xfrm>
            <a:off x="711014" y="5892086"/>
            <a:ext cx="3619472" cy="215444"/>
          </a:xfrm>
          <a:prstGeom prst="rect">
            <a:avLst/>
          </a:prstGeom>
          <a:noFill/>
        </p:spPr>
        <p:txBody>
          <a:bodyPr wrap="square" lIns="0" tIns="0" rIns="0" bIns="0" rtlCol="0" anchor="ctr">
            <a:spAutoFit/>
          </a:bodyPr>
          <a:lstStyle/>
          <a:p>
            <a:pPr marL="71978" indent="-71978">
              <a:buFont typeface="Arial" panose="020B0604020202020204" pitchFamily="34" charset="0"/>
              <a:buChar char="•"/>
            </a:pPr>
            <a:r>
              <a:rPr lang="pl-PL" sz="700" dirty="0" err="1">
                <a:solidFill>
                  <a:schemeClr val="tx1">
                    <a:lumMod val="75000"/>
                    <a:lumOff val="25000"/>
                  </a:schemeClr>
                </a:solidFill>
                <a:latin typeface="Georgia"/>
              </a:rPr>
              <a:t>Transactions</a:t>
            </a:r>
            <a:r>
              <a:rPr lang="pl-PL" sz="700" dirty="0">
                <a:solidFill>
                  <a:schemeClr val="tx1">
                    <a:lumMod val="75000"/>
                    <a:lumOff val="25000"/>
                  </a:schemeClr>
                </a:solidFill>
                <a:latin typeface="Georgia"/>
              </a:rPr>
              <a:t> in </a:t>
            </a:r>
            <a:r>
              <a:rPr lang="pl-PL" sz="700" dirty="0" err="1">
                <a:solidFill>
                  <a:schemeClr val="tx1">
                    <a:lumMod val="75000"/>
                    <a:lumOff val="25000"/>
                  </a:schemeClr>
                </a:solidFill>
                <a:latin typeface="Georgia"/>
              </a:rPr>
              <a:t>theatre</a:t>
            </a:r>
            <a:r>
              <a:rPr lang="pl-PL" sz="700" dirty="0">
                <a:solidFill>
                  <a:schemeClr val="tx1">
                    <a:lumMod val="75000"/>
                    <a:lumOff val="25000"/>
                  </a:schemeClr>
                </a:solidFill>
                <a:latin typeface="Georgia"/>
              </a:rPr>
              <a:t>, </a:t>
            </a:r>
            <a:r>
              <a:rPr lang="pl-PL" sz="700" dirty="0" err="1">
                <a:solidFill>
                  <a:schemeClr val="tx1">
                    <a:lumMod val="75000"/>
                    <a:lumOff val="25000"/>
                  </a:schemeClr>
                </a:solidFill>
                <a:latin typeface="Georgia"/>
              </a:rPr>
              <a:t>cinema</a:t>
            </a:r>
            <a:r>
              <a:rPr lang="pl-PL" sz="700" dirty="0">
                <a:solidFill>
                  <a:schemeClr val="tx1">
                    <a:lumMod val="75000"/>
                    <a:lumOff val="25000"/>
                  </a:schemeClr>
                </a:solidFill>
                <a:latin typeface="Georgia"/>
              </a:rPr>
              <a:t>, </a:t>
            </a:r>
            <a:r>
              <a:rPr lang="pl-PL" sz="700" dirty="0" err="1">
                <a:solidFill>
                  <a:schemeClr val="tx1">
                    <a:lumMod val="75000"/>
                    <a:lumOff val="25000"/>
                  </a:schemeClr>
                </a:solidFill>
                <a:latin typeface="Georgia"/>
              </a:rPr>
              <a:t>museums</a:t>
            </a:r>
            <a:r>
              <a:rPr lang="pl-PL" sz="700" dirty="0">
                <a:solidFill>
                  <a:schemeClr val="tx1">
                    <a:lumMod val="75000"/>
                    <a:lumOff val="25000"/>
                  </a:schemeClr>
                </a:solidFill>
                <a:latin typeface="Georgia"/>
              </a:rPr>
              <a:t>, art galery </a:t>
            </a:r>
            <a:r>
              <a:rPr lang="pl-PL" sz="700" dirty="0" smtClean="0">
                <a:solidFill>
                  <a:schemeClr val="tx1">
                    <a:lumMod val="75000"/>
                    <a:lumOff val="25000"/>
                  </a:schemeClr>
                </a:solidFill>
                <a:latin typeface="Georgia"/>
              </a:rPr>
              <a:t>etc</a:t>
            </a:r>
            <a:r>
              <a:rPr lang="pl-PL" sz="700" dirty="0" smtClean="0">
                <a:solidFill>
                  <a:schemeClr val="tx1">
                    <a:lumMod val="75000"/>
                    <a:lumOff val="25000"/>
                  </a:schemeClr>
                </a:solidFill>
                <a:latin typeface="Georgia"/>
              </a:rPr>
              <a:t>.</a:t>
            </a:r>
          </a:p>
          <a:p>
            <a:pPr marL="71978" indent="-71978">
              <a:buFont typeface="Arial" panose="020B0604020202020204" pitchFamily="34" charset="0"/>
              <a:buChar char="•"/>
            </a:pPr>
            <a:r>
              <a:rPr lang="pl-PL" sz="700" dirty="0" err="1" smtClean="0">
                <a:solidFill>
                  <a:schemeClr val="tx1">
                    <a:lumMod val="75000"/>
                    <a:lumOff val="25000"/>
                  </a:schemeClr>
                </a:solidFill>
                <a:latin typeface="Georgia"/>
              </a:rPr>
              <a:t>Regular</a:t>
            </a:r>
            <a:r>
              <a:rPr lang="pl-PL" sz="700" dirty="0" smtClean="0">
                <a:solidFill>
                  <a:schemeClr val="tx1">
                    <a:lumMod val="75000"/>
                    <a:lumOff val="25000"/>
                  </a:schemeClr>
                </a:solidFill>
                <a:latin typeface="Georgia"/>
              </a:rPr>
              <a:t> </a:t>
            </a:r>
            <a:r>
              <a:rPr lang="pl-PL" sz="700" dirty="0" err="1" smtClean="0">
                <a:solidFill>
                  <a:schemeClr val="tx1">
                    <a:lumMod val="75000"/>
                    <a:lumOff val="25000"/>
                  </a:schemeClr>
                </a:solidFill>
                <a:latin typeface="Georgia"/>
              </a:rPr>
              <a:t>purchase</a:t>
            </a:r>
            <a:r>
              <a:rPr lang="pl-PL" sz="700" dirty="0" smtClean="0">
                <a:solidFill>
                  <a:schemeClr val="tx1">
                    <a:lumMod val="75000"/>
                    <a:lumOff val="25000"/>
                  </a:schemeClr>
                </a:solidFill>
                <a:latin typeface="Georgia"/>
              </a:rPr>
              <a:t> in hardware </a:t>
            </a:r>
            <a:r>
              <a:rPr lang="pl-PL" sz="700" dirty="0" err="1" smtClean="0">
                <a:solidFill>
                  <a:schemeClr val="tx1">
                    <a:lumMod val="75000"/>
                    <a:lumOff val="25000"/>
                  </a:schemeClr>
                </a:solidFill>
                <a:latin typeface="Georgia"/>
              </a:rPr>
              <a:t>store</a:t>
            </a:r>
            <a:r>
              <a:rPr lang="pl-PL" sz="700" dirty="0" smtClean="0">
                <a:solidFill>
                  <a:schemeClr val="tx1">
                    <a:lumMod val="75000"/>
                    <a:lumOff val="25000"/>
                  </a:schemeClr>
                </a:solidFill>
                <a:latin typeface="Georgia"/>
              </a:rPr>
              <a:t> (Obi, Leroy Merlin)</a:t>
            </a:r>
          </a:p>
        </p:txBody>
      </p:sp>
      <p:sp>
        <p:nvSpPr>
          <p:cNvPr id="95" name="TextBox 94"/>
          <p:cNvSpPr txBox="1"/>
          <p:nvPr/>
        </p:nvSpPr>
        <p:spPr>
          <a:xfrm>
            <a:off x="711014" y="3177233"/>
            <a:ext cx="3619472" cy="323916"/>
          </a:xfrm>
          <a:prstGeom prst="rect">
            <a:avLst/>
          </a:prstGeom>
          <a:noFill/>
        </p:spPr>
        <p:txBody>
          <a:bodyPr wrap="square" lIns="0" tIns="0" rIns="0" bIns="0" rtlCol="0" anchor="ctr">
            <a:noAutofit/>
          </a:bodyPr>
          <a:lstStyle/>
          <a:p>
            <a:pPr marL="71978" indent="-71978">
              <a:buFont typeface="Arial" panose="020B0604020202020204" pitchFamily="34" charset="0"/>
              <a:buChar char="•"/>
            </a:pPr>
            <a:r>
              <a:rPr lang="en-US" sz="700" dirty="0">
                <a:solidFill>
                  <a:schemeClr val="tx1">
                    <a:lumMod val="75000"/>
                    <a:lumOff val="25000"/>
                  </a:schemeClr>
                </a:solidFill>
                <a:latin typeface="Georgia"/>
              </a:rPr>
              <a:t>The growth of expenditure within a month</a:t>
            </a:r>
            <a:endParaRPr lang="pl-PL" sz="700" dirty="0">
              <a:solidFill>
                <a:schemeClr val="tx1">
                  <a:lumMod val="75000"/>
                  <a:lumOff val="25000"/>
                </a:schemeClr>
              </a:solidFill>
              <a:latin typeface="Georgia"/>
            </a:endParaRPr>
          </a:p>
        </p:txBody>
      </p:sp>
      <p:sp>
        <p:nvSpPr>
          <p:cNvPr id="106" name="Pentagon 230"/>
          <p:cNvSpPr/>
          <p:nvPr/>
        </p:nvSpPr>
        <p:spPr>
          <a:xfrm rot="5400000">
            <a:off x="3628717" y="2555120"/>
            <a:ext cx="62785" cy="59303"/>
          </a:xfrm>
          <a:prstGeom prst="triangl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107" name="Pentagon 230"/>
          <p:cNvSpPr/>
          <p:nvPr/>
        </p:nvSpPr>
        <p:spPr>
          <a:xfrm rot="5400000">
            <a:off x="3628717" y="2934569"/>
            <a:ext cx="62785" cy="59303"/>
          </a:xfrm>
          <a:prstGeom prst="triangl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108" name="Pentagon 230"/>
          <p:cNvSpPr/>
          <p:nvPr/>
        </p:nvSpPr>
        <p:spPr>
          <a:xfrm rot="5400000">
            <a:off x="3628717" y="3314017"/>
            <a:ext cx="62785" cy="59303"/>
          </a:xfrm>
          <a:prstGeom prst="triangl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109" name="Pentagon 230"/>
          <p:cNvSpPr/>
          <p:nvPr/>
        </p:nvSpPr>
        <p:spPr>
          <a:xfrm rot="5400000">
            <a:off x="3628717" y="4072912"/>
            <a:ext cx="62784" cy="59303"/>
          </a:xfrm>
          <a:prstGeom prst="triangl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110" name="Pentagon 230"/>
          <p:cNvSpPr/>
          <p:nvPr/>
        </p:nvSpPr>
        <p:spPr>
          <a:xfrm rot="5400000">
            <a:off x="3628717" y="4452360"/>
            <a:ext cx="62785" cy="59303"/>
          </a:xfrm>
          <a:prstGeom prst="triangl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111" name="Pentagon 230"/>
          <p:cNvSpPr/>
          <p:nvPr/>
        </p:nvSpPr>
        <p:spPr>
          <a:xfrm rot="5400000">
            <a:off x="3628717" y="4831808"/>
            <a:ext cx="62785" cy="59303"/>
          </a:xfrm>
          <a:prstGeom prst="triangl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112" name="Pentagon 230"/>
          <p:cNvSpPr/>
          <p:nvPr/>
        </p:nvSpPr>
        <p:spPr>
          <a:xfrm rot="5400000">
            <a:off x="3628717" y="5211257"/>
            <a:ext cx="62785" cy="59303"/>
          </a:xfrm>
          <a:prstGeom prst="triangl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113" name="Pentagon 230"/>
          <p:cNvSpPr/>
          <p:nvPr/>
        </p:nvSpPr>
        <p:spPr>
          <a:xfrm rot="5400000">
            <a:off x="3628717" y="3693465"/>
            <a:ext cx="62785" cy="59303"/>
          </a:xfrm>
          <a:prstGeom prst="triangl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114" name="Pentagon 230"/>
          <p:cNvSpPr/>
          <p:nvPr/>
        </p:nvSpPr>
        <p:spPr>
          <a:xfrm rot="5400000">
            <a:off x="3628717" y="5590705"/>
            <a:ext cx="62785" cy="59303"/>
          </a:xfrm>
          <a:prstGeom prst="triangl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115" name="Pentagon 230"/>
          <p:cNvSpPr/>
          <p:nvPr/>
        </p:nvSpPr>
        <p:spPr>
          <a:xfrm rot="5400000">
            <a:off x="3628717" y="5970157"/>
            <a:ext cx="62785" cy="59303"/>
          </a:xfrm>
          <a:prstGeom prst="triangl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cxnSp>
        <p:nvCxnSpPr>
          <p:cNvPr id="42" name="Straight Connector 41"/>
          <p:cNvCxnSpPr/>
          <p:nvPr/>
        </p:nvCxnSpPr>
        <p:spPr>
          <a:xfrm>
            <a:off x="4074259" y="2958859"/>
            <a:ext cx="2066237" cy="0"/>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075938" y="2902053"/>
            <a:ext cx="107972" cy="108000"/>
          </a:xfrm>
          <a:prstGeom prst="ellipse">
            <a:avLst/>
          </a:prstGeom>
          <a:solidFill>
            <a:schemeClr val="tx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46" name="TextBox 45"/>
          <p:cNvSpPr txBox="1"/>
          <p:nvPr/>
        </p:nvSpPr>
        <p:spPr>
          <a:xfrm>
            <a:off x="4074259" y="3734591"/>
            <a:ext cx="884577" cy="174546"/>
          </a:xfrm>
          <a:prstGeom prst="rect">
            <a:avLst/>
          </a:prstGeom>
          <a:noFill/>
        </p:spPr>
        <p:txBody>
          <a:bodyPr wrap="square" lIns="0" tIns="35991" rIns="0" bIns="0" rtlCol="0" anchor="t" anchorCtr="0">
            <a:noAutofit/>
          </a:bodyPr>
          <a:lstStyle>
            <a:defPPr>
              <a:defRPr lang="en-US"/>
            </a:defPPr>
            <a:lvl1pPr>
              <a:defRPr sz="600">
                <a:solidFill>
                  <a:srgbClr val="928768"/>
                </a:solidFill>
              </a:defRPr>
            </a:lvl1pPr>
          </a:lstStyle>
          <a:p>
            <a:r>
              <a:rPr lang="pl-PL" dirty="0">
                <a:solidFill>
                  <a:schemeClr val="tx1">
                    <a:lumMod val="75000"/>
                    <a:lumOff val="25000"/>
                  </a:schemeClr>
                </a:solidFill>
                <a:latin typeface="Georgia"/>
              </a:rPr>
              <a:t>Loyalty</a:t>
            </a:r>
          </a:p>
        </p:txBody>
      </p:sp>
      <p:sp>
        <p:nvSpPr>
          <p:cNvPr id="47" name="TextBox 46"/>
          <p:cNvSpPr txBox="1"/>
          <p:nvPr/>
        </p:nvSpPr>
        <p:spPr>
          <a:xfrm>
            <a:off x="5445263" y="3733334"/>
            <a:ext cx="701827" cy="174546"/>
          </a:xfrm>
          <a:prstGeom prst="rect">
            <a:avLst/>
          </a:prstGeom>
          <a:noFill/>
        </p:spPr>
        <p:txBody>
          <a:bodyPr wrap="square" lIns="0" tIns="35991" rIns="0" bIns="0" rtlCol="0" anchor="t" anchorCtr="0">
            <a:noAutofit/>
          </a:bodyPr>
          <a:lstStyle>
            <a:defPPr>
              <a:defRPr lang="en-US"/>
            </a:defPPr>
            <a:lvl1pPr>
              <a:defRPr sz="600">
                <a:solidFill>
                  <a:srgbClr val="928768"/>
                </a:solidFill>
              </a:defRPr>
            </a:lvl1pPr>
          </a:lstStyle>
          <a:p>
            <a:pPr algn="r"/>
            <a:r>
              <a:rPr lang="pl-PL" dirty="0" smtClean="0">
                <a:solidFill>
                  <a:schemeClr val="tx1">
                    <a:lumMod val="75000"/>
                    <a:lumOff val="25000"/>
                  </a:schemeClr>
                </a:solidFill>
                <a:latin typeface="Georgia"/>
              </a:rPr>
              <a:t>Multi-</a:t>
            </a:r>
            <a:r>
              <a:rPr lang="pl-PL" dirty="0" err="1" smtClean="0">
                <a:solidFill>
                  <a:schemeClr val="tx1">
                    <a:lumMod val="75000"/>
                    <a:lumOff val="25000"/>
                  </a:schemeClr>
                </a:solidFill>
                <a:latin typeface="Georgia"/>
              </a:rPr>
              <a:t>relationality</a:t>
            </a:r>
            <a:endParaRPr lang="pl-PL" dirty="0">
              <a:solidFill>
                <a:schemeClr val="tx1">
                  <a:lumMod val="75000"/>
                  <a:lumOff val="25000"/>
                </a:schemeClr>
              </a:solidFill>
              <a:latin typeface="Georgia"/>
            </a:endParaRPr>
          </a:p>
        </p:txBody>
      </p:sp>
      <p:cxnSp>
        <p:nvCxnSpPr>
          <p:cNvPr id="48" name="Straight Connector 47"/>
          <p:cNvCxnSpPr/>
          <p:nvPr/>
        </p:nvCxnSpPr>
        <p:spPr>
          <a:xfrm>
            <a:off x="4074259" y="3719097"/>
            <a:ext cx="2066237" cy="0"/>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4553478" y="3664016"/>
            <a:ext cx="107972" cy="108000"/>
          </a:xfrm>
          <a:prstGeom prst="ellipse">
            <a:avLst/>
          </a:prstGeom>
          <a:solidFill>
            <a:schemeClr val="tx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52" name="TextBox 51"/>
          <p:cNvSpPr txBox="1"/>
          <p:nvPr/>
        </p:nvSpPr>
        <p:spPr>
          <a:xfrm>
            <a:off x="4074259" y="4112564"/>
            <a:ext cx="884577" cy="174546"/>
          </a:xfrm>
          <a:prstGeom prst="rect">
            <a:avLst/>
          </a:prstGeom>
          <a:noFill/>
        </p:spPr>
        <p:txBody>
          <a:bodyPr wrap="square" lIns="0" tIns="35991" rIns="0" bIns="0" rtlCol="0" anchor="t" anchorCtr="0">
            <a:noAutofit/>
          </a:bodyPr>
          <a:lstStyle>
            <a:defPPr>
              <a:defRPr lang="en-US"/>
            </a:defPPr>
            <a:lvl1pPr>
              <a:defRPr sz="600">
                <a:solidFill>
                  <a:srgbClr val="928768"/>
                </a:solidFill>
              </a:defRPr>
            </a:lvl1pPr>
          </a:lstStyle>
          <a:p>
            <a:r>
              <a:rPr lang="pl-PL" dirty="0" err="1" smtClean="0">
                <a:solidFill>
                  <a:schemeClr val="tx1">
                    <a:lumMod val="75000"/>
                    <a:lumOff val="25000"/>
                  </a:schemeClr>
                </a:solidFill>
                <a:latin typeface="Georgia"/>
              </a:rPr>
              <a:t>Stationarity</a:t>
            </a:r>
            <a:endParaRPr lang="pl-PL" dirty="0">
              <a:solidFill>
                <a:schemeClr val="tx1">
                  <a:lumMod val="75000"/>
                  <a:lumOff val="25000"/>
                </a:schemeClr>
              </a:solidFill>
              <a:latin typeface="Georgia"/>
            </a:endParaRPr>
          </a:p>
        </p:txBody>
      </p:sp>
      <p:sp>
        <p:nvSpPr>
          <p:cNvPr id="53" name="TextBox 52"/>
          <p:cNvSpPr txBox="1"/>
          <p:nvPr/>
        </p:nvSpPr>
        <p:spPr>
          <a:xfrm>
            <a:off x="5555159" y="4112564"/>
            <a:ext cx="591468" cy="174546"/>
          </a:xfrm>
          <a:prstGeom prst="rect">
            <a:avLst/>
          </a:prstGeom>
          <a:noFill/>
        </p:spPr>
        <p:txBody>
          <a:bodyPr wrap="square" lIns="0" tIns="35991" rIns="0" bIns="0" rtlCol="0" anchor="t" anchorCtr="0">
            <a:noAutofit/>
          </a:bodyPr>
          <a:lstStyle>
            <a:defPPr>
              <a:defRPr lang="en-US"/>
            </a:defPPr>
            <a:lvl1pPr>
              <a:defRPr sz="600">
                <a:solidFill>
                  <a:srgbClr val="928768"/>
                </a:solidFill>
              </a:defRPr>
            </a:lvl1pPr>
          </a:lstStyle>
          <a:p>
            <a:pPr algn="r"/>
            <a:r>
              <a:rPr lang="pl-PL" dirty="0" smtClean="0">
                <a:solidFill>
                  <a:schemeClr val="tx1">
                    <a:lumMod val="75000"/>
                    <a:lumOff val="25000"/>
                  </a:schemeClr>
                </a:solidFill>
                <a:latin typeface="Georgia"/>
              </a:rPr>
              <a:t>Online-</a:t>
            </a:r>
            <a:r>
              <a:rPr lang="pl-PL" dirty="0" err="1" smtClean="0">
                <a:solidFill>
                  <a:schemeClr val="tx1">
                    <a:lumMod val="75000"/>
                    <a:lumOff val="25000"/>
                  </a:schemeClr>
                </a:solidFill>
                <a:latin typeface="Georgia"/>
              </a:rPr>
              <a:t>freak</a:t>
            </a:r>
            <a:endParaRPr lang="pl-PL" dirty="0">
              <a:solidFill>
                <a:schemeClr val="tx1">
                  <a:lumMod val="75000"/>
                  <a:lumOff val="25000"/>
                </a:schemeClr>
              </a:solidFill>
              <a:latin typeface="Georgia"/>
            </a:endParaRPr>
          </a:p>
        </p:txBody>
      </p:sp>
      <p:cxnSp>
        <p:nvCxnSpPr>
          <p:cNvPr id="54" name="Straight Connector 53"/>
          <p:cNvCxnSpPr/>
          <p:nvPr/>
        </p:nvCxnSpPr>
        <p:spPr>
          <a:xfrm>
            <a:off x="4074259" y="4099216"/>
            <a:ext cx="2066237" cy="0"/>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4049035" y="4041990"/>
            <a:ext cx="107972" cy="108000"/>
          </a:xfrm>
          <a:prstGeom prst="ellipse">
            <a:avLst/>
          </a:prstGeom>
          <a:solidFill>
            <a:schemeClr val="tx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58" name="TextBox 57"/>
          <p:cNvSpPr txBox="1"/>
          <p:nvPr/>
        </p:nvSpPr>
        <p:spPr>
          <a:xfrm>
            <a:off x="4074259" y="4491794"/>
            <a:ext cx="884577" cy="174546"/>
          </a:xfrm>
          <a:prstGeom prst="rect">
            <a:avLst/>
          </a:prstGeom>
          <a:noFill/>
        </p:spPr>
        <p:txBody>
          <a:bodyPr wrap="square" lIns="0" tIns="35991" rIns="0" bIns="0" rtlCol="0" anchor="t" anchorCtr="0">
            <a:noAutofit/>
          </a:bodyPr>
          <a:lstStyle>
            <a:defPPr>
              <a:defRPr lang="en-US"/>
            </a:defPPr>
            <a:lvl1pPr>
              <a:defRPr sz="600">
                <a:solidFill>
                  <a:srgbClr val="928768"/>
                </a:solidFill>
              </a:defRPr>
            </a:lvl1pPr>
          </a:lstStyle>
          <a:p>
            <a:r>
              <a:rPr lang="pl-PL" dirty="0">
                <a:solidFill>
                  <a:schemeClr val="tx1">
                    <a:lumMod val="75000"/>
                    <a:lumOff val="25000"/>
                  </a:schemeClr>
                </a:solidFill>
                <a:latin typeface="Georgia"/>
              </a:rPr>
              <a:t>Wary</a:t>
            </a:r>
          </a:p>
        </p:txBody>
      </p:sp>
      <p:sp>
        <p:nvSpPr>
          <p:cNvPr id="59" name="TextBox 58"/>
          <p:cNvSpPr txBox="1"/>
          <p:nvPr/>
        </p:nvSpPr>
        <p:spPr>
          <a:xfrm>
            <a:off x="5667663" y="4490538"/>
            <a:ext cx="479980" cy="220960"/>
          </a:xfrm>
          <a:prstGeom prst="rect">
            <a:avLst/>
          </a:prstGeom>
          <a:noFill/>
        </p:spPr>
        <p:txBody>
          <a:bodyPr wrap="square" lIns="0" tIns="35991" rIns="0" bIns="0" rtlCol="0" anchor="t" anchorCtr="0">
            <a:spAutoFit/>
          </a:bodyPr>
          <a:lstStyle>
            <a:defPPr>
              <a:defRPr lang="en-US"/>
            </a:defPPr>
            <a:lvl1pPr>
              <a:defRPr sz="600">
                <a:solidFill>
                  <a:srgbClr val="928768"/>
                </a:solidFill>
              </a:defRPr>
            </a:lvl1pPr>
          </a:lstStyle>
          <a:p>
            <a:pPr algn="r"/>
            <a:r>
              <a:rPr lang="pl-PL" dirty="0">
                <a:solidFill>
                  <a:schemeClr val="tx1">
                    <a:lumMod val="75000"/>
                    <a:lumOff val="25000"/>
                  </a:schemeClr>
                </a:solidFill>
                <a:latin typeface="Georgia"/>
              </a:rPr>
              <a:t>Attracted by impressions</a:t>
            </a:r>
          </a:p>
        </p:txBody>
      </p:sp>
      <p:cxnSp>
        <p:nvCxnSpPr>
          <p:cNvPr id="60" name="Straight Connector 59"/>
          <p:cNvCxnSpPr/>
          <p:nvPr/>
        </p:nvCxnSpPr>
        <p:spPr>
          <a:xfrm>
            <a:off x="4074259" y="4479335"/>
            <a:ext cx="2066237" cy="0"/>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591189" y="4423600"/>
            <a:ext cx="107972" cy="108000"/>
          </a:xfrm>
          <a:prstGeom prst="ellipse">
            <a:avLst/>
          </a:prstGeom>
          <a:solidFill>
            <a:schemeClr val="tx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63" name="TextBox 62"/>
          <p:cNvSpPr txBox="1"/>
          <p:nvPr/>
        </p:nvSpPr>
        <p:spPr>
          <a:xfrm>
            <a:off x="4074259" y="4869767"/>
            <a:ext cx="884577" cy="174546"/>
          </a:xfrm>
          <a:prstGeom prst="rect">
            <a:avLst/>
          </a:prstGeom>
          <a:noFill/>
        </p:spPr>
        <p:txBody>
          <a:bodyPr wrap="square" lIns="0" tIns="35991" rIns="0" bIns="0" rtlCol="0" anchor="t" anchorCtr="0">
            <a:noAutofit/>
          </a:bodyPr>
          <a:lstStyle>
            <a:defPPr>
              <a:defRPr lang="en-US"/>
            </a:defPPr>
            <a:lvl1pPr>
              <a:defRPr sz="600">
                <a:solidFill>
                  <a:srgbClr val="928768"/>
                </a:solidFill>
              </a:defRPr>
            </a:lvl1pPr>
          </a:lstStyle>
          <a:p>
            <a:r>
              <a:rPr lang="pl-PL" dirty="0">
                <a:solidFill>
                  <a:schemeClr val="tx1">
                    <a:lumMod val="75000"/>
                    <a:lumOff val="25000"/>
                  </a:schemeClr>
                </a:solidFill>
                <a:latin typeface="Georgia"/>
              </a:rPr>
              <a:t>Full time employee</a:t>
            </a:r>
          </a:p>
        </p:txBody>
      </p:sp>
      <p:sp>
        <p:nvSpPr>
          <p:cNvPr id="64" name="TextBox 63"/>
          <p:cNvSpPr txBox="1"/>
          <p:nvPr/>
        </p:nvSpPr>
        <p:spPr>
          <a:xfrm>
            <a:off x="5511921" y="4869767"/>
            <a:ext cx="634575" cy="220960"/>
          </a:xfrm>
          <a:prstGeom prst="rect">
            <a:avLst/>
          </a:prstGeom>
          <a:noFill/>
        </p:spPr>
        <p:txBody>
          <a:bodyPr wrap="square" lIns="0" tIns="35991" rIns="0" bIns="0" rtlCol="0" anchor="t" anchorCtr="0">
            <a:spAutoFit/>
          </a:bodyPr>
          <a:lstStyle>
            <a:defPPr>
              <a:defRPr lang="en-US"/>
            </a:defPPr>
            <a:lvl1pPr>
              <a:defRPr sz="600">
                <a:solidFill>
                  <a:srgbClr val="928768"/>
                </a:solidFill>
              </a:defRPr>
            </a:lvl1pPr>
          </a:lstStyle>
          <a:p>
            <a:pPr algn="r"/>
            <a:r>
              <a:rPr lang="pl-PL" dirty="0">
                <a:solidFill>
                  <a:schemeClr val="tx1">
                    <a:lumMod val="75000"/>
                    <a:lumOff val="25000"/>
                  </a:schemeClr>
                </a:solidFill>
                <a:latin typeface="Georgia"/>
              </a:rPr>
              <a:t>Entrepreneur/</a:t>
            </a:r>
            <a:endParaRPr lang="en-US" dirty="0">
              <a:solidFill>
                <a:schemeClr val="tx1">
                  <a:lumMod val="75000"/>
                  <a:lumOff val="25000"/>
                </a:schemeClr>
              </a:solidFill>
              <a:latin typeface="Georgia"/>
            </a:endParaRPr>
          </a:p>
          <a:p>
            <a:pPr algn="r"/>
            <a:r>
              <a:rPr lang="pl-PL" dirty="0">
                <a:solidFill>
                  <a:schemeClr val="tx1">
                    <a:lumMod val="75000"/>
                    <a:lumOff val="25000"/>
                  </a:schemeClr>
                </a:solidFill>
                <a:latin typeface="Georgia"/>
              </a:rPr>
              <a:t>freelance</a:t>
            </a:r>
          </a:p>
        </p:txBody>
      </p:sp>
      <p:cxnSp>
        <p:nvCxnSpPr>
          <p:cNvPr id="65" name="Straight Connector 64"/>
          <p:cNvCxnSpPr/>
          <p:nvPr/>
        </p:nvCxnSpPr>
        <p:spPr>
          <a:xfrm>
            <a:off x="4074259" y="4859454"/>
            <a:ext cx="2066237" cy="0"/>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4553478" y="4805209"/>
            <a:ext cx="107972" cy="108000"/>
          </a:xfrm>
          <a:prstGeom prst="ellipse">
            <a:avLst/>
          </a:prstGeom>
          <a:solidFill>
            <a:schemeClr val="tx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68" name="TextBox 67"/>
          <p:cNvSpPr txBox="1"/>
          <p:nvPr/>
        </p:nvSpPr>
        <p:spPr>
          <a:xfrm>
            <a:off x="4074259" y="5248996"/>
            <a:ext cx="884577" cy="174546"/>
          </a:xfrm>
          <a:prstGeom prst="rect">
            <a:avLst/>
          </a:prstGeom>
          <a:noFill/>
        </p:spPr>
        <p:txBody>
          <a:bodyPr wrap="square" lIns="0" tIns="35991" rIns="0" bIns="0" rtlCol="0" anchor="t" anchorCtr="0">
            <a:noAutofit/>
          </a:bodyPr>
          <a:lstStyle>
            <a:defPPr>
              <a:defRPr lang="en-US"/>
            </a:defPPr>
            <a:lvl1pPr>
              <a:defRPr sz="600">
                <a:solidFill>
                  <a:srgbClr val="928768"/>
                </a:solidFill>
              </a:defRPr>
            </a:lvl1pPr>
          </a:lstStyle>
          <a:p>
            <a:r>
              <a:rPr lang="pl-PL" dirty="0">
                <a:solidFill>
                  <a:schemeClr val="tx1">
                    <a:lumMod val="75000"/>
                    <a:lumOff val="25000"/>
                  </a:schemeClr>
                </a:solidFill>
                <a:latin typeface="Georgia"/>
              </a:rPr>
              <a:t>Rationality</a:t>
            </a:r>
          </a:p>
        </p:txBody>
      </p:sp>
      <p:sp>
        <p:nvSpPr>
          <p:cNvPr id="69" name="TextBox 68"/>
          <p:cNvSpPr txBox="1"/>
          <p:nvPr/>
        </p:nvSpPr>
        <p:spPr>
          <a:xfrm>
            <a:off x="5387612" y="5248996"/>
            <a:ext cx="758730" cy="174546"/>
          </a:xfrm>
          <a:prstGeom prst="rect">
            <a:avLst/>
          </a:prstGeom>
          <a:noFill/>
        </p:spPr>
        <p:txBody>
          <a:bodyPr wrap="square" lIns="0" tIns="35991" rIns="0" bIns="0" rtlCol="0" anchor="t" anchorCtr="0">
            <a:noAutofit/>
          </a:bodyPr>
          <a:lstStyle>
            <a:defPPr>
              <a:defRPr lang="en-US"/>
            </a:defPPr>
            <a:lvl1pPr>
              <a:defRPr sz="600">
                <a:solidFill>
                  <a:srgbClr val="928768"/>
                </a:solidFill>
              </a:defRPr>
            </a:lvl1pPr>
          </a:lstStyle>
          <a:p>
            <a:pPr algn="r"/>
            <a:r>
              <a:rPr lang="pl-PL" dirty="0">
                <a:solidFill>
                  <a:schemeClr val="tx1">
                    <a:lumMod val="75000"/>
                    <a:lumOff val="25000"/>
                  </a:schemeClr>
                </a:solidFill>
                <a:latin typeface="Georgia"/>
              </a:rPr>
              <a:t>Impressionism</a:t>
            </a:r>
          </a:p>
        </p:txBody>
      </p:sp>
      <p:cxnSp>
        <p:nvCxnSpPr>
          <p:cNvPr id="70" name="Straight Connector 69"/>
          <p:cNvCxnSpPr/>
          <p:nvPr/>
        </p:nvCxnSpPr>
        <p:spPr>
          <a:xfrm>
            <a:off x="4081465" y="5239573"/>
            <a:ext cx="2066237" cy="0"/>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5075938" y="5183183"/>
            <a:ext cx="107972" cy="108000"/>
          </a:xfrm>
          <a:prstGeom prst="ellipse">
            <a:avLst/>
          </a:prstGeom>
          <a:solidFill>
            <a:schemeClr val="tx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79" name="TextBox 78"/>
          <p:cNvSpPr txBox="1"/>
          <p:nvPr/>
        </p:nvSpPr>
        <p:spPr>
          <a:xfrm>
            <a:off x="4081465" y="5628226"/>
            <a:ext cx="884745" cy="174546"/>
          </a:xfrm>
          <a:prstGeom prst="rect">
            <a:avLst/>
          </a:prstGeom>
          <a:noFill/>
        </p:spPr>
        <p:txBody>
          <a:bodyPr wrap="square" lIns="0" tIns="35991" rIns="0" bIns="0" rtlCol="0" anchor="t" anchorCtr="0">
            <a:noAutofit/>
          </a:bodyPr>
          <a:lstStyle>
            <a:defPPr>
              <a:defRPr lang="en-US"/>
            </a:defPPr>
            <a:lvl1pPr>
              <a:defRPr sz="600">
                <a:solidFill>
                  <a:srgbClr val="928768"/>
                </a:solidFill>
              </a:defRPr>
            </a:lvl1pPr>
          </a:lstStyle>
          <a:p>
            <a:r>
              <a:rPr lang="pl-PL" dirty="0">
                <a:solidFill>
                  <a:schemeClr val="tx1">
                    <a:lumMod val="75000"/>
                    <a:lumOff val="25000"/>
                  </a:schemeClr>
                </a:solidFill>
                <a:latin typeface="Georgia"/>
              </a:rPr>
              <a:t>Individualism</a:t>
            </a:r>
          </a:p>
        </p:txBody>
      </p:sp>
      <p:sp>
        <p:nvSpPr>
          <p:cNvPr id="80" name="TextBox 79"/>
          <p:cNvSpPr txBox="1"/>
          <p:nvPr/>
        </p:nvSpPr>
        <p:spPr>
          <a:xfrm>
            <a:off x="5387612" y="5628226"/>
            <a:ext cx="758730" cy="174546"/>
          </a:xfrm>
          <a:prstGeom prst="rect">
            <a:avLst/>
          </a:prstGeom>
          <a:noFill/>
        </p:spPr>
        <p:txBody>
          <a:bodyPr wrap="square" lIns="0" tIns="35991" rIns="0" bIns="0" rtlCol="0" anchor="t" anchorCtr="0">
            <a:noAutofit/>
          </a:bodyPr>
          <a:lstStyle>
            <a:defPPr>
              <a:defRPr lang="en-US"/>
            </a:defPPr>
            <a:lvl1pPr>
              <a:defRPr sz="600">
                <a:solidFill>
                  <a:srgbClr val="928768"/>
                </a:solidFill>
              </a:defRPr>
            </a:lvl1pPr>
          </a:lstStyle>
          <a:p>
            <a:pPr algn="r"/>
            <a:r>
              <a:rPr lang="pl-PL" dirty="0">
                <a:solidFill>
                  <a:schemeClr val="tx1">
                    <a:lumMod val="75000"/>
                    <a:lumOff val="25000"/>
                  </a:schemeClr>
                </a:solidFill>
                <a:latin typeface="Georgia"/>
              </a:rPr>
              <a:t>Group memberships</a:t>
            </a:r>
          </a:p>
        </p:txBody>
      </p:sp>
      <p:cxnSp>
        <p:nvCxnSpPr>
          <p:cNvPr id="81" name="Straight Connector 80"/>
          <p:cNvCxnSpPr/>
          <p:nvPr/>
        </p:nvCxnSpPr>
        <p:spPr>
          <a:xfrm>
            <a:off x="4088671" y="5619693"/>
            <a:ext cx="2066237" cy="0"/>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5083144" y="5564793"/>
            <a:ext cx="107972" cy="108000"/>
          </a:xfrm>
          <a:prstGeom prst="ellipse">
            <a:avLst/>
          </a:prstGeom>
          <a:solidFill>
            <a:schemeClr val="tx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85" name="TextBox 84"/>
          <p:cNvSpPr txBox="1"/>
          <p:nvPr/>
        </p:nvSpPr>
        <p:spPr>
          <a:xfrm>
            <a:off x="4067052" y="6006201"/>
            <a:ext cx="1001680" cy="128651"/>
          </a:xfrm>
          <a:prstGeom prst="rect">
            <a:avLst/>
          </a:prstGeom>
          <a:noFill/>
        </p:spPr>
        <p:txBody>
          <a:bodyPr wrap="square" lIns="0" tIns="35991" rIns="0" bIns="0" rtlCol="0" anchor="t" anchorCtr="0">
            <a:spAutoFit/>
          </a:bodyPr>
          <a:lstStyle>
            <a:defPPr>
              <a:defRPr lang="en-US"/>
            </a:defPPr>
            <a:lvl1pPr>
              <a:defRPr sz="600">
                <a:solidFill>
                  <a:srgbClr val="928768"/>
                </a:solidFill>
              </a:defRPr>
            </a:lvl1pPr>
          </a:lstStyle>
          <a:p>
            <a:r>
              <a:rPr lang="pl-PL" dirty="0">
                <a:solidFill>
                  <a:schemeClr val="tx1">
                    <a:lumMod val="75000"/>
                    <a:lumOff val="25000"/>
                  </a:schemeClr>
                </a:solidFill>
                <a:latin typeface="Georgia"/>
              </a:rPr>
              <a:t>A lover of culture/humanist</a:t>
            </a:r>
          </a:p>
        </p:txBody>
      </p:sp>
      <p:sp>
        <p:nvSpPr>
          <p:cNvPr id="86" name="TextBox 85"/>
          <p:cNvSpPr txBox="1"/>
          <p:nvPr/>
        </p:nvSpPr>
        <p:spPr>
          <a:xfrm>
            <a:off x="5387612" y="6006200"/>
            <a:ext cx="758730" cy="174546"/>
          </a:xfrm>
          <a:prstGeom prst="rect">
            <a:avLst/>
          </a:prstGeom>
          <a:noFill/>
        </p:spPr>
        <p:txBody>
          <a:bodyPr wrap="square" lIns="0" tIns="35991" rIns="0" bIns="0" rtlCol="0" anchor="t" anchorCtr="0">
            <a:noAutofit/>
          </a:bodyPr>
          <a:lstStyle>
            <a:defPPr>
              <a:defRPr lang="en-US"/>
            </a:defPPr>
            <a:lvl1pPr>
              <a:defRPr sz="600">
                <a:solidFill>
                  <a:srgbClr val="928768"/>
                </a:solidFill>
              </a:defRPr>
            </a:lvl1pPr>
          </a:lstStyle>
          <a:p>
            <a:pPr algn="r"/>
            <a:r>
              <a:rPr lang="pl-PL" dirty="0">
                <a:solidFill>
                  <a:schemeClr val="tx1">
                    <a:lumMod val="75000"/>
                    <a:lumOff val="25000"/>
                  </a:schemeClr>
                </a:solidFill>
                <a:latin typeface="Georgia"/>
              </a:rPr>
              <a:t>Pragmatic</a:t>
            </a:r>
          </a:p>
        </p:txBody>
      </p:sp>
      <p:cxnSp>
        <p:nvCxnSpPr>
          <p:cNvPr id="87" name="Straight Connector 86"/>
          <p:cNvCxnSpPr/>
          <p:nvPr/>
        </p:nvCxnSpPr>
        <p:spPr>
          <a:xfrm>
            <a:off x="4074259" y="5999808"/>
            <a:ext cx="2066237" cy="0"/>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5068730" y="5945146"/>
            <a:ext cx="107972" cy="108000"/>
          </a:xfrm>
          <a:prstGeom prst="ellipse">
            <a:avLst/>
          </a:prstGeom>
          <a:solidFill>
            <a:schemeClr val="tx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91" name="TextBox 90"/>
          <p:cNvSpPr txBox="1"/>
          <p:nvPr/>
        </p:nvSpPr>
        <p:spPr>
          <a:xfrm>
            <a:off x="5504715" y="3355361"/>
            <a:ext cx="641472" cy="174546"/>
          </a:xfrm>
          <a:prstGeom prst="rect">
            <a:avLst/>
          </a:prstGeom>
          <a:noFill/>
        </p:spPr>
        <p:txBody>
          <a:bodyPr wrap="square" lIns="0" tIns="35991" rIns="0" bIns="0" rtlCol="0" anchor="t" anchorCtr="0">
            <a:noAutofit/>
          </a:bodyPr>
          <a:lstStyle>
            <a:defPPr>
              <a:defRPr lang="en-US"/>
            </a:defPPr>
            <a:lvl1pPr>
              <a:defRPr sz="600">
                <a:solidFill>
                  <a:srgbClr val="928768"/>
                </a:solidFill>
              </a:defRPr>
            </a:lvl1pPr>
          </a:lstStyle>
          <a:p>
            <a:pPr algn="r"/>
            <a:r>
              <a:rPr lang="pl-PL" dirty="0">
                <a:solidFill>
                  <a:schemeClr val="tx1">
                    <a:lumMod val="75000"/>
                    <a:lumOff val="25000"/>
                  </a:schemeClr>
                </a:solidFill>
                <a:latin typeface="Georgia"/>
              </a:rPr>
              <a:t>Spontaneity</a:t>
            </a:r>
          </a:p>
        </p:txBody>
      </p:sp>
      <p:sp>
        <p:nvSpPr>
          <p:cNvPr id="92" name="TextBox 91"/>
          <p:cNvSpPr txBox="1"/>
          <p:nvPr/>
        </p:nvSpPr>
        <p:spPr>
          <a:xfrm>
            <a:off x="4074259" y="3355361"/>
            <a:ext cx="884577" cy="174546"/>
          </a:xfrm>
          <a:prstGeom prst="rect">
            <a:avLst/>
          </a:prstGeom>
          <a:noFill/>
        </p:spPr>
        <p:txBody>
          <a:bodyPr wrap="square" lIns="0" tIns="35991" rIns="0" bIns="0" rtlCol="0" anchor="t" anchorCtr="0">
            <a:noAutofit/>
          </a:bodyPr>
          <a:lstStyle>
            <a:defPPr>
              <a:defRPr lang="en-US"/>
            </a:defPPr>
            <a:lvl1pPr>
              <a:defRPr sz="600">
                <a:solidFill>
                  <a:srgbClr val="928768"/>
                </a:solidFill>
              </a:defRPr>
            </a:lvl1pPr>
          </a:lstStyle>
          <a:p>
            <a:r>
              <a:rPr lang="en-US" dirty="0">
                <a:solidFill>
                  <a:schemeClr val="tx1">
                    <a:lumMod val="75000"/>
                    <a:lumOff val="25000"/>
                  </a:schemeClr>
                </a:solidFill>
                <a:latin typeface="Georgia"/>
              </a:rPr>
              <a:t>As a </a:t>
            </a:r>
            <a:r>
              <a:rPr lang="pl-PL" dirty="0">
                <a:solidFill>
                  <a:schemeClr val="tx1">
                    <a:lumMod val="75000"/>
                    <a:lumOff val="25000"/>
                  </a:schemeClr>
                </a:solidFill>
                <a:latin typeface="Georgia"/>
              </a:rPr>
              <a:t>consequence</a:t>
            </a:r>
          </a:p>
        </p:txBody>
      </p:sp>
      <p:sp>
        <p:nvSpPr>
          <p:cNvPr id="73" name="TextBox 72"/>
          <p:cNvSpPr txBox="1"/>
          <p:nvPr/>
        </p:nvSpPr>
        <p:spPr>
          <a:xfrm>
            <a:off x="4074259" y="2580579"/>
            <a:ext cx="747345" cy="128651"/>
          </a:xfrm>
          <a:prstGeom prst="rect">
            <a:avLst/>
          </a:prstGeom>
          <a:noFill/>
        </p:spPr>
        <p:txBody>
          <a:bodyPr wrap="square" lIns="0" tIns="35991" rIns="0" bIns="0" rtlCol="0" anchor="t" anchorCtr="0">
            <a:spAutoFit/>
          </a:bodyPr>
          <a:lstStyle/>
          <a:p>
            <a:r>
              <a:rPr lang="pl-PL" sz="600" dirty="0">
                <a:solidFill>
                  <a:schemeClr val="tx1">
                    <a:lumMod val="75000"/>
                    <a:lumOff val="25000"/>
                  </a:schemeClr>
                </a:solidFill>
                <a:latin typeface="Georgia"/>
              </a:rPr>
              <a:t>Saving</a:t>
            </a:r>
          </a:p>
        </p:txBody>
      </p:sp>
      <p:sp>
        <p:nvSpPr>
          <p:cNvPr id="74" name="TextBox 73"/>
          <p:cNvSpPr txBox="1"/>
          <p:nvPr/>
        </p:nvSpPr>
        <p:spPr>
          <a:xfrm>
            <a:off x="5398421" y="2580579"/>
            <a:ext cx="741061" cy="128651"/>
          </a:xfrm>
          <a:prstGeom prst="rect">
            <a:avLst/>
          </a:prstGeom>
          <a:noFill/>
        </p:spPr>
        <p:txBody>
          <a:bodyPr wrap="square" lIns="0" tIns="35991" rIns="0" bIns="0" rtlCol="0" anchor="t" anchorCtr="0">
            <a:spAutoFit/>
          </a:bodyPr>
          <a:lstStyle/>
          <a:p>
            <a:pPr algn="r"/>
            <a:r>
              <a:rPr lang="pl-PL" sz="600" dirty="0">
                <a:solidFill>
                  <a:schemeClr val="tx1">
                    <a:lumMod val="75000"/>
                    <a:lumOff val="25000"/>
                  </a:schemeClr>
                </a:solidFill>
                <a:latin typeface="Georgia"/>
              </a:rPr>
              <a:t>Crediting</a:t>
            </a:r>
          </a:p>
        </p:txBody>
      </p:sp>
      <p:cxnSp>
        <p:nvCxnSpPr>
          <p:cNvPr id="93" name="Straight Connector 92"/>
          <p:cNvCxnSpPr/>
          <p:nvPr/>
        </p:nvCxnSpPr>
        <p:spPr>
          <a:xfrm>
            <a:off x="4076059" y="3338978"/>
            <a:ext cx="2066237" cy="0"/>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5591189" y="3280026"/>
            <a:ext cx="107972" cy="108000"/>
          </a:xfrm>
          <a:prstGeom prst="ellipse">
            <a:avLst/>
          </a:prstGeom>
          <a:solidFill>
            <a:schemeClr val="tx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cxnSp>
        <p:nvCxnSpPr>
          <p:cNvPr id="75" name="Straight Connector 74"/>
          <p:cNvCxnSpPr/>
          <p:nvPr/>
        </p:nvCxnSpPr>
        <p:spPr>
          <a:xfrm>
            <a:off x="4074259" y="2578740"/>
            <a:ext cx="2066237" cy="0"/>
          </a:xfrm>
          <a:prstGeom prst="line">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4553478" y="2524428"/>
            <a:ext cx="107972" cy="108000"/>
          </a:xfrm>
          <a:prstGeom prst="ellipse">
            <a:avLst/>
          </a:prstGeom>
          <a:solidFill>
            <a:schemeClr val="tx2">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gn="ctr"/>
            <a:endParaRPr lang="pl-PL" sz="600" dirty="0">
              <a:solidFill>
                <a:schemeClr val="tx1">
                  <a:lumMod val="75000"/>
                  <a:lumOff val="25000"/>
                </a:schemeClr>
              </a:solidFill>
              <a:latin typeface="Georgia"/>
            </a:endParaRPr>
          </a:p>
        </p:txBody>
      </p:sp>
      <p:sp>
        <p:nvSpPr>
          <p:cNvPr id="40" name="TextBox 39"/>
          <p:cNvSpPr txBox="1"/>
          <p:nvPr/>
        </p:nvSpPr>
        <p:spPr>
          <a:xfrm>
            <a:off x="4074259" y="2976132"/>
            <a:ext cx="817754" cy="128651"/>
          </a:xfrm>
          <a:prstGeom prst="rect">
            <a:avLst/>
          </a:prstGeom>
          <a:noFill/>
        </p:spPr>
        <p:txBody>
          <a:bodyPr wrap="square" lIns="0" tIns="35991" rIns="0" bIns="0" rtlCol="0" anchor="t" anchorCtr="0">
            <a:spAutoFit/>
          </a:bodyPr>
          <a:lstStyle>
            <a:defPPr>
              <a:defRPr lang="en-US"/>
            </a:defPPr>
            <a:lvl1pPr>
              <a:defRPr sz="600">
                <a:solidFill>
                  <a:srgbClr val="928768"/>
                </a:solidFill>
              </a:defRPr>
            </a:lvl1pPr>
          </a:lstStyle>
          <a:p>
            <a:r>
              <a:rPr lang="pl-PL" dirty="0">
                <a:solidFill>
                  <a:schemeClr val="tx1">
                    <a:lumMod val="75000"/>
                    <a:lumOff val="25000"/>
                  </a:schemeClr>
                </a:solidFill>
                <a:latin typeface="Georgia"/>
              </a:rPr>
              <a:t>Cost optimization</a:t>
            </a:r>
          </a:p>
        </p:txBody>
      </p:sp>
      <p:sp>
        <p:nvSpPr>
          <p:cNvPr id="41" name="TextBox 40"/>
          <p:cNvSpPr txBox="1"/>
          <p:nvPr/>
        </p:nvSpPr>
        <p:spPr>
          <a:xfrm>
            <a:off x="5405627" y="2976131"/>
            <a:ext cx="741061" cy="174546"/>
          </a:xfrm>
          <a:prstGeom prst="rect">
            <a:avLst/>
          </a:prstGeom>
          <a:noFill/>
        </p:spPr>
        <p:txBody>
          <a:bodyPr wrap="square" lIns="0" tIns="35991" rIns="0" bIns="0" rtlCol="0" anchor="t" anchorCtr="0">
            <a:noAutofit/>
          </a:bodyPr>
          <a:lstStyle>
            <a:defPPr>
              <a:defRPr lang="en-US"/>
            </a:defPPr>
            <a:lvl1pPr>
              <a:defRPr sz="600">
                <a:solidFill>
                  <a:srgbClr val="928768"/>
                </a:solidFill>
              </a:defRPr>
            </a:lvl1pPr>
          </a:lstStyle>
          <a:p>
            <a:pPr algn="r"/>
            <a:r>
              <a:rPr lang="pl-PL" dirty="0">
                <a:solidFill>
                  <a:schemeClr val="tx1">
                    <a:lumMod val="75000"/>
                    <a:lumOff val="25000"/>
                  </a:schemeClr>
                </a:solidFill>
                <a:latin typeface="Georgia"/>
              </a:rPr>
              <a:t>VIP Products</a:t>
            </a:r>
          </a:p>
        </p:txBody>
      </p:sp>
      <p:cxnSp>
        <p:nvCxnSpPr>
          <p:cNvPr id="97" name="Straight Connector 96"/>
          <p:cNvCxnSpPr/>
          <p:nvPr/>
        </p:nvCxnSpPr>
        <p:spPr>
          <a:xfrm>
            <a:off x="711014" y="3148133"/>
            <a:ext cx="5438590" cy="0"/>
          </a:xfrm>
          <a:prstGeom prst="line">
            <a:avLst/>
          </a:prstGeom>
          <a:ln w="6350" cap="rnd">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11014" y="2766016"/>
            <a:ext cx="5434378" cy="0"/>
          </a:xfrm>
          <a:prstGeom prst="line">
            <a:avLst/>
          </a:prstGeom>
          <a:ln w="6350" cap="rnd">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11014" y="3530249"/>
            <a:ext cx="5434378" cy="0"/>
          </a:xfrm>
          <a:prstGeom prst="line">
            <a:avLst/>
          </a:prstGeom>
          <a:ln w="6350" cap="rnd">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11014" y="3912366"/>
            <a:ext cx="5434378" cy="0"/>
          </a:xfrm>
          <a:prstGeom prst="line">
            <a:avLst/>
          </a:prstGeom>
          <a:ln w="6350" cap="rnd">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11014" y="4294482"/>
            <a:ext cx="5434378" cy="0"/>
          </a:xfrm>
          <a:prstGeom prst="line">
            <a:avLst/>
          </a:prstGeom>
          <a:ln w="6350" cap="rnd">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11014" y="4676599"/>
            <a:ext cx="5434378" cy="0"/>
          </a:xfrm>
          <a:prstGeom prst="line">
            <a:avLst/>
          </a:prstGeom>
          <a:ln w="6350" cap="rnd">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11014" y="5058715"/>
            <a:ext cx="5434378" cy="0"/>
          </a:xfrm>
          <a:prstGeom prst="line">
            <a:avLst/>
          </a:prstGeom>
          <a:ln w="6350" cap="rnd">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11014" y="5440832"/>
            <a:ext cx="5434378" cy="0"/>
          </a:xfrm>
          <a:prstGeom prst="line">
            <a:avLst/>
          </a:prstGeom>
          <a:ln w="6350" cap="rnd">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711014" y="5822948"/>
            <a:ext cx="5434378" cy="0"/>
          </a:xfrm>
          <a:prstGeom prst="line">
            <a:avLst/>
          </a:prstGeom>
          <a:ln w="6350" cap="rnd">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flipV="1">
            <a:off x="6321971" y="2357073"/>
            <a:ext cx="0" cy="3804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4" name="Isosceles Triangle 293"/>
          <p:cNvSpPr/>
          <p:nvPr/>
        </p:nvSpPr>
        <p:spPr>
          <a:xfrm rot="5400000">
            <a:off x="6324901" y="4209222"/>
            <a:ext cx="108778" cy="9997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500" dirty="0">
              <a:solidFill>
                <a:srgbClr val="FF0000"/>
              </a:solidFill>
            </a:endParaRPr>
          </a:p>
        </p:txBody>
      </p:sp>
      <p:sp>
        <p:nvSpPr>
          <p:cNvPr id="120" name="Oval 119"/>
          <p:cNvSpPr/>
          <p:nvPr/>
        </p:nvSpPr>
        <p:spPr>
          <a:xfrm>
            <a:off x="9936879" y="1557560"/>
            <a:ext cx="337738" cy="337738"/>
          </a:xfrm>
          <a:prstGeom prst="ellipse">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143963" rIns="0" bIns="0" numCol="1" spcCol="0" rtlCol="0" fromWordArt="0" anchor="ctr" anchorCtr="0" forceAA="0" compatLnSpc="1">
            <a:prstTxWarp prst="textNoShape">
              <a:avLst/>
            </a:prstTxWarp>
            <a:noAutofit/>
          </a:bodyPr>
          <a:lstStyle/>
          <a:p>
            <a:endParaRPr lang="pl-PL" sz="700" dirty="0">
              <a:solidFill>
                <a:srgbClr val="FFFFFF">
                  <a:lumMod val="50000"/>
                </a:srgbClr>
              </a:solidFill>
              <a:latin typeface="Georgia"/>
            </a:endParaRPr>
          </a:p>
        </p:txBody>
      </p:sp>
      <p:sp>
        <p:nvSpPr>
          <p:cNvPr id="290" name="Freeform 4803"/>
          <p:cNvSpPr>
            <a:spLocks noEditPoints="1"/>
          </p:cNvSpPr>
          <p:nvPr/>
        </p:nvSpPr>
        <p:spPr bwMode="auto">
          <a:xfrm>
            <a:off x="10012100" y="1658188"/>
            <a:ext cx="187295" cy="136484"/>
          </a:xfrm>
          <a:custGeom>
            <a:avLst/>
            <a:gdLst>
              <a:gd name="T0" fmla="*/ 372 w 376"/>
              <a:gd name="T1" fmla="*/ 98 h 274"/>
              <a:gd name="T2" fmla="*/ 344 w 376"/>
              <a:gd name="T3" fmla="*/ 74 h 274"/>
              <a:gd name="T4" fmla="*/ 334 w 376"/>
              <a:gd name="T5" fmla="*/ 68 h 274"/>
              <a:gd name="T6" fmla="*/ 254 w 376"/>
              <a:gd name="T7" fmla="*/ 80 h 274"/>
              <a:gd name="T8" fmla="*/ 210 w 376"/>
              <a:gd name="T9" fmla="*/ 68 h 274"/>
              <a:gd name="T10" fmla="*/ 6 w 376"/>
              <a:gd name="T11" fmla="*/ 136 h 274"/>
              <a:gd name="T12" fmla="*/ 4 w 376"/>
              <a:gd name="T13" fmla="*/ 170 h 274"/>
              <a:gd name="T14" fmla="*/ 30 w 376"/>
              <a:gd name="T15" fmla="*/ 194 h 274"/>
              <a:gd name="T16" fmla="*/ 4 w 376"/>
              <a:gd name="T17" fmla="*/ 220 h 274"/>
              <a:gd name="T18" fmla="*/ 198 w 376"/>
              <a:gd name="T19" fmla="*/ 250 h 274"/>
              <a:gd name="T20" fmla="*/ 272 w 376"/>
              <a:gd name="T21" fmla="*/ 274 h 274"/>
              <a:gd name="T22" fmla="*/ 346 w 376"/>
              <a:gd name="T23" fmla="*/ 246 h 274"/>
              <a:gd name="T24" fmla="*/ 322 w 376"/>
              <a:gd name="T25" fmla="*/ 252 h 274"/>
              <a:gd name="T26" fmla="*/ 220 w 376"/>
              <a:gd name="T27" fmla="*/ 252 h 274"/>
              <a:gd name="T28" fmla="*/ 196 w 376"/>
              <a:gd name="T29" fmla="*/ 232 h 274"/>
              <a:gd name="T30" fmla="*/ 148 w 376"/>
              <a:gd name="T31" fmla="*/ 234 h 274"/>
              <a:gd name="T32" fmla="*/ 200 w 376"/>
              <a:gd name="T33" fmla="*/ 220 h 274"/>
              <a:gd name="T34" fmla="*/ 300 w 376"/>
              <a:gd name="T35" fmla="*/ 236 h 274"/>
              <a:gd name="T36" fmla="*/ 346 w 376"/>
              <a:gd name="T37" fmla="*/ 196 h 274"/>
              <a:gd name="T38" fmla="*/ 308 w 376"/>
              <a:gd name="T39" fmla="*/ 220 h 274"/>
              <a:gd name="T40" fmla="*/ 210 w 376"/>
              <a:gd name="T41" fmla="*/ 210 h 274"/>
              <a:gd name="T42" fmla="*/ 196 w 376"/>
              <a:gd name="T43" fmla="*/ 196 h 274"/>
              <a:gd name="T44" fmla="*/ 150 w 376"/>
              <a:gd name="T45" fmla="*/ 200 h 274"/>
              <a:gd name="T46" fmla="*/ 202 w 376"/>
              <a:gd name="T47" fmla="*/ 184 h 274"/>
              <a:gd name="T48" fmla="*/ 318 w 376"/>
              <a:gd name="T49" fmla="*/ 196 h 274"/>
              <a:gd name="T50" fmla="*/ 374 w 376"/>
              <a:gd name="T51" fmla="*/ 162 h 274"/>
              <a:gd name="T52" fmla="*/ 374 w 376"/>
              <a:gd name="T53" fmla="*/ 130 h 274"/>
              <a:gd name="T54" fmla="*/ 248 w 376"/>
              <a:gd name="T55" fmla="*/ 94 h 274"/>
              <a:gd name="T56" fmla="*/ 342 w 376"/>
              <a:gd name="T57" fmla="*/ 78 h 274"/>
              <a:gd name="T58" fmla="*/ 334 w 376"/>
              <a:gd name="T59" fmla="*/ 104 h 274"/>
              <a:gd name="T60" fmla="*/ 238 w 376"/>
              <a:gd name="T61" fmla="*/ 114 h 274"/>
              <a:gd name="T62" fmla="*/ 200 w 376"/>
              <a:gd name="T63" fmla="*/ 96 h 274"/>
              <a:gd name="T64" fmla="*/ 202 w 376"/>
              <a:gd name="T65" fmla="*/ 114 h 274"/>
              <a:gd name="T66" fmla="*/ 294 w 376"/>
              <a:gd name="T67" fmla="*/ 130 h 274"/>
              <a:gd name="T68" fmla="*/ 346 w 376"/>
              <a:gd name="T69" fmla="*/ 124 h 274"/>
              <a:gd name="T70" fmla="*/ 338 w 376"/>
              <a:gd name="T71" fmla="*/ 136 h 274"/>
              <a:gd name="T72" fmla="*/ 272 w 376"/>
              <a:gd name="T73" fmla="*/ 152 h 274"/>
              <a:gd name="T74" fmla="*/ 214 w 376"/>
              <a:gd name="T75" fmla="*/ 142 h 274"/>
              <a:gd name="T76" fmla="*/ 198 w 376"/>
              <a:gd name="T77" fmla="*/ 118 h 274"/>
              <a:gd name="T78" fmla="*/ 134 w 376"/>
              <a:gd name="T79" fmla="*/ 150 h 274"/>
              <a:gd name="T80" fmla="*/ 100 w 376"/>
              <a:gd name="T81" fmla="*/ 136 h 274"/>
              <a:gd name="T82" fmla="*/ 158 w 376"/>
              <a:gd name="T83" fmla="*/ 128 h 274"/>
              <a:gd name="T84" fmla="*/ 162 w 376"/>
              <a:gd name="T85" fmla="*/ 144 h 274"/>
              <a:gd name="T86" fmla="*/ 346 w 376"/>
              <a:gd name="T87" fmla="*/ 162 h 274"/>
              <a:gd name="T88" fmla="*/ 342 w 376"/>
              <a:gd name="T89" fmla="*/ 168 h 274"/>
              <a:gd name="T90" fmla="*/ 322 w 376"/>
              <a:gd name="T91" fmla="*/ 180 h 274"/>
              <a:gd name="T92" fmla="*/ 220 w 376"/>
              <a:gd name="T93" fmla="*/ 180 h 274"/>
              <a:gd name="T94" fmla="*/ 200 w 376"/>
              <a:gd name="T95" fmla="*/ 168 h 274"/>
              <a:gd name="T96" fmla="*/ 198 w 376"/>
              <a:gd name="T97" fmla="*/ 154 h 274"/>
              <a:gd name="T98" fmla="*/ 272 w 376"/>
              <a:gd name="T99" fmla="*/ 166 h 274"/>
              <a:gd name="T100" fmla="*/ 346 w 376"/>
              <a:gd name="T101" fmla="*/ 160 h 274"/>
              <a:gd name="T102" fmla="*/ 196 w 376"/>
              <a:gd name="T103" fmla="*/ 28 h 274"/>
              <a:gd name="T104" fmla="*/ 272 w 376"/>
              <a:gd name="T105" fmla="*/ 0 h 274"/>
              <a:gd name="T106" fmla="*/ 344 w 376"/>
              <a:gd name="T107" fmla="*/ 24 h 274"/>
              <a:gd name="T108" fmla="*/ 322 w 376"/>
              <a:gd name="T109" fmla="*/ 50 h 274"/>
              <a:gd name="T110" fmla="*/ 220 w 376"/>
              <a:gd name="T111" fmla="*/ 5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6" h="274">
                <a:moveTo>
                  <a:pt x="376" y="126"/>
                </a:moveTo>
                <a:lnTo>
                  <a:pt x="376" y="126"/>
                </a:lnTo>
                <a:lnTo>
                  <a:pt x="374" y="122"/>
                </a:lnTo>
                <a:lnTo>
                  <a:pt x="370" y="120"/>
                </a:lnTo>
                <a:lnTo>
                  <a:pt x="346" y="110"/>
                </a:lnTo>
                <a:lnTo>
                  <a:pt x="372" y="98"/>
                </a:lnTo>
                <a:lnTo>
                  <a:pt x="372" y="98"/>
                </a:lnTo>
                <a:lnTo>
                  <a:pt x="376" y="96"/>
                </a:lnTo>
                <a:lnTo>
                  <a:pt x="376" y="92"/>
                </a:lnTo>
                <a:lnTo>
                  <a:pt x="376" y="92"/>
                </a:lnTo>
                <a:lnTo>
                  <a:pt x="376" y="86"/>
                </a:lnTo>
                <a:lnTo>
                  <a:pt x="372" y="84"/>
                </a:lnTo>
                <a:lnTo>
                  <a:pt x="344" y="74"/>
                </a:lnTo>
                <a:lnTo>
                  <a:pt x="344" y="74"/>
                </a:lnTo>
                <a:lnTo>
                  <a:pt x="346" y="70"/>
                </a:lnTo>
                <a:lnTo>
                  <a:pt x="346" y="66"/>
                </a:lnTo>
                <a:lnTo>
                  <a:pt x="346" y="52"/>
                </a:lnTo>
                <a:lnTo>
                  <a:pt x="346" y="52"/>
                </a:lnTo>
                <a:lnTo>
                  <a:pt x="346" y="56"/>
                </a:lnTo>
                <a:lnTo>
                  <a:pt x="344" y="60"/>
                </a:lnTo>
                <a:lnTo>
                  <a:pt x="334" y="68"/>
                </a:lnTo>
                <a:lnTo>
                  <a:pt x="334" y="68"/>
                </a:lnTo>
                <a:lnTo>
                  <a:pt x="322" y="72"/>
                </a:lnTo>
                <a:lnTo>
                  <a:pt x="308" y="76"/>
                </a:lnTo>
                <a:lnTo>
                  <a:pt x="290" y="80"/>
                </a:lnTo>
                <a:lnTo>
                  <a:pt x="272" y="80"/>
                </a:lnTo>
                <a:lnTo>
                  <a:pt x="272" y="80"/>
                </a:lnTo>
                <a:lnTo>
                  <a:pt x="254" y="80"/>
                </a:lnTo>
                <a:lnTo>
                  <a:pt x="238" y="78"/>
                </a:lnTo>
                <a:lnTo>
                  <a:pt x="226" y="74"/>
                </a:lnTo>
                <a:lnTo>
                  <a:pt x="214" y="70"/>
                </a:lnTo>
                <a:lnTo>
                  <a:pt x="214" y="70"/>
                </a:lnTo>
                <a:lnTo>
                  <a:pt x="214" y="70"/>
                </a:lnTo>
                <a:lnTo>
                  <a:pt x="210" y="68"/>
                </a:lnTo>
                <a:lnTo>
                  <a:pt x="210" y="68"/>
                </a:lnTo>
                <a:lnTo>
                  <a:pt x="200" y="60"/>
                </a:lnTo>
                <a:lnTo>
                  <a:pt x="198" y="56"/>
                </a:lnTo>
                <a:lnTo>
                  <a:pt x="196" y="52"/>
                </a:lnTo>
                <a:lnTo>
                  <a:pt x="196" y="52"/>
                </a:lnTo>
                <a:lnTo>
                  <a:pt x="198" y="46"/>
                </a:lnTo>
                <a:lnTo>
                  <a:pt x="6" y="136"/>
                </a:lnTo>
                <a:lnTo>
                  <a:pt x="6" y="136"/>
                </a:lnTo>
                <a:lnTo>
                  <a:pt x="2" y="138"/>
                </a:lnTo>
                <a:lnTo>
                  <a:pt x="2" y="142"/>
                </a:lnTo>
                <a:lnTo>
                  <a:pt x="2" y="142"/>
                </a:lnTo>
                <a:lnTo>
                  <a:pt x="2" y="148"/>
                </a:lnTo>
                <a:lnTo>
                  <a:pt x="6" y="150"/>
                </a:lnTo>
                <a:lnTo>
                  <a:pt x="30" y="158"/>
                </a:lnTo>
                <a:lnTo>
                  <a:pt x="4" y="170"/>
                </a:lnTo>
                <a:lnTo>
                  <a:pt x="4" y="170"/>
                </a:lnTo>
                <a:lnTo>
                  <a:pt x="2" y="174"/>
                </a:lnTo>
                <a:lnTo>
                  <a:pt x="0" y="178"/>
                </a:lnTo>
                <a:lnTo>
                  <a:pt x="0" y="178"/>
                </a:lnTo>
                <a:lnTo>
                  <a:pt x="2" y="182"/>
                </a:lnTo>
                <a:lnTo>
                  <a:pt x="6" y="184"/>
                </a:lnTo>
                <a:lnTo>
                  <a:pt x="30" y="194"/>
                </a:lnTo>
                <a:lnTo>
                  <a:pt x="4" y="206"/>
                </a:lnTo>
                <a:lnTo>
                  <a:pt x="4" y="206"/>
                </a:lnTo>
                <a:lnTo>
                  <a:pt x="0" y="208"/>
                </a:lnTo>
                <a:lnTo>
                  <a:pt x="0" y="212"/>
                </a:lnTo>
                <a:lnTo>
                  <a:pt x="0" y="212"/>
                </a:lnTo>
                <a:lnTo>
                  <a:pt x="0" y="218"/>
                </a:lnTo>
                <a:lnTo>
                  <a:pt x="4" y="220"/>
                </a:lnTo>
                <a:lnTo>
                  <a:pt x="148" y="270"/>
                </a:lnTo>
                <a:lnTo>
                  <a:pt x="148" y="270"/>
                </a:lnTo>
                <a:lnTo>
                  <a:pt x="150" y="270"/>
                </a:lnTo>
                <a:lnTo>
                  <a:pt x="150" y="270"/>
                </a:lnTo>
                <a:lnTo>
                  <a:pt x="154" y="270"/>
                </a:lnTo>
                <a:lnTo>
                  <a:pt x="198" y="250"/>
                </a:lnTo>
                <a:lnTo>
                  <a:pt x="198" y="250"/>
                </a:lnTo>
                <a:lnTo>
                  <a:pt x="200" y="254"/>
                </a:lnTo>
                <a:lnTo>
                  <a:pt x="206" y="258"/>
                </a:lnTo>
                <a:lnTo>
                  <a:pt x="212" y="264"/>
                </a:lnTo>
                <a:lnTo>
                  <a:pt x="222" y="266"/>
                </a:lnTo>
                <a:lnTo>
                  <a:pt x="244" y="272"/>
                </a:lnTo>
                <a:lnTo>
                  <a:pt x="272" y="274"/>
                </a:lnTo>
                <a:lnTo>
                  <a:pt x="272" y="274"/>
                </a:lnTo>
                <a:lnTo>
                  <a:pt x="300" y="272"/>
                </a:lnTo>
                <a:lnTo>
                  <a:pt x="314" y="270"/>
                </a:lnTo>
                <a:lnTo>
                  <a:pt x="324" y="266"/>
                </a:lnTo>
                <a:lnTo>
                  <a:pt x="334" y="262"/>
                </a:lnTo>
                <a:lnTo>
                  <a:pt x="340" y="256"/>
                </a:lnTo>
                <a:lnTo>
                  <a:pt x="344" y="252"/>
                </a:lnTo>
                <a:lnTo>
                  <a:pt x="346" y="246"/>
                </a:lnTo>
                <a:lnTo>
                  <a:pt x="346" y="230"/>
                </a:lnTo>
                <a:lnTo>
                  <a:pt x="346" y="230"/>
                </a:lnTo>
                <a:lnTo>
                  <a:pt x="346" y="236"/>
                </a:lnTo>
                <a:lnTo>
                  <a:pt x="344" y="240"/>
                </a:lnTo>
                <a:lnTo>
                  <a:pt x="334" y="246"/>
                </a:lnTo>
                <a:lnTo>
                  <a:pt x="334" y="246"/>
                </a:lnTo>
                <a:lnTo>
                  <a:pt x="322" y="252"/>
                </a:lnTo>
                <a:lnTo>
                  <a:pt x="308" y="256"/>
                </a:lnTo>
                <a:lnTo>
                  <a:pt x="290" y="258"/>
                </a:lnTo>
                <a:lnTo>
                  <a:pt x="272" y="260"/>
                </a:lnTo>
                <a:lnTo>
                  <a:pt x="272" y="260"/>
                </a:lnTo>
                <a:lnTo>
                  <a:pt x="252" y="258"/>
                </a:lnTo>
                <a:lnTo>
                  <a:pt x="236" y="256"/>
                </a:lnTo>
                <a:lnTo>
                  <a:pt x="220" y="252"/>
                </a:lnTo>
                <a:lnTo>
                  <a:pt x="210" y="246"/>
                </a:lnTo>
                <a:lnTo>
                  <a:pt x="210" y="246"/>
                </a:lnTo>
                <a:lnTo>
                  <a:pt x="206" y="244"/>
                </a:lnTo>
                <a:lnTo>
                  <a:pt x="206" y="244"/>
                </a:lnTo>
                <a:lnTo>
                  <a:pt x="206" y="244"/>
                </a:lnTo>
                <a:lnTo>
                  <a:pt x="200" y="238"/>
                </a:lnTo>
                <a:lnTo>
                  <a:pt x="196" y="232"/>
                </a:lnTo>
                <a:lnTo>
                  <a:pt x="196" y="232"/>
                </a:lnTo>
                <a:lnTo>
                  <a:pt x="196" y="230"/>
                </a:lnTo>
                <a:lnTo>
                  <a:pt x="196" y="232"/>
                </a:lnTo>
                <a:lnTo>
                  <a:pt x="150" y="254"/>
                </a:lnTo>
                <a:lnTo>
                  <a:pt x="28" y="212"/>
                </a:lnTo>
                <a:lnTo>
                  <a:pt x="52" y="200"/>
                </a:lnTo>
                <a:lnTo>
                  <a:pt x="148" y="234"/>
                </a:lnTo>
                <a:lnTo>
                  <a:pt x="148" y="234"/>
                </a:lnTo>
                <a:lnTo>
                  <a:pt x="152" y="234"/>
                </a:lnTo>
                <a:lnTo>
                  <a:pt x="152" y="234"/>
                </a:lnTo>
                <a:lnTo>
                  <a:pt x="154" y="234"/>
                </a:lnTo>
                <a:lnTo>
                  <a:pt x="198" y="214"/>
                </a:lnTo>
                <a:lnTo>
                  <a:pt x="198" y="214"/>
                </a:lnTo>
                <a:lnTo>
                  <a:pt x="200" y="220"/>
                </a:lnTo>
                <a:lnTo>
                  <a:pt x="206" y="224"/>
                </a:lnTo>
                <a:lnTo>
                  <a:pt x="214" y="228"/>
                </a:lnTo>
                <a:lnTo>
                  <a:pt x="222" y="232"/>
                </a:lnTo>
                <a:lnTo>
                  <a:pt x="246" y="236"/>
                </a:lnTo>
                <a:lnTo>
                  <a:pt x="272" y="238"/>
                </a:lnTo>
                <a:lnTo>
                  <a:pt x="272" y="238"/>
                </a:lnTo>
                <a:lnTo>
                  <a:pt x="300" y="236"/>
                </a:lnTo>
                <a:lnTo>
                  <a:pt x="314" y="234"/>
                </a:lnTo>
                <a:lnTo>
                  <a:pt x="324" y="230"/>
                </a:lnTo>
                <a:lnTo>
                  <a:pt x="334" y="226"/>
                </a:lnTo>
                <a:lnTo>
                  <a:pt x="340" y="220"/>
                </a:lnTo>
                <a:lnTo>
                  <a:pt x="344" y="216"/>
                </a:lnTo>
                <a:lnTo>
                  <a:pt x="346" y="210"/>
                </a:lnTo>
                <a:lnTo>
                  <a:pt x="346" y="196"/>
                </a:lnTo>
                <a:lnTo>
                  <a:pt x="346" y="196"/>
                </a:lnTo>
                <a:lnTo>
                  <a:pt x="346" y="200"/>
                </a:lnTo>
                <a:lnTo>
                  <a:pt x="344" y="204"/>
                </a:lnTo>
                <a:lnTo>
                  <a:pt x="334" y="210"/>
                </a:lnTo>
                <a:lnTo>
                  <a:pt x="334" y="210"/>
                </a:lnTo>
                <a:lnTo>
                  <a:pt x="322" y="216"/>
                </a:lnTo>
                <a:lnTo>
                  <a:pt x="308" y="220"/>
                </a:lnTo>
                <a:lnTo>
                  <a:pt x="290" y="222"/>
                </a:lnTo>
                <a:lnTo>
                  <a:pt x="272" y="224"/>
                </a:lnTo>
                <a:lnTo>
                  <a:pt x="272" y="224"/>
                </a:lnTo>
                <a:lnTo>
                  <a:pt x="252" y="222"/>
                </a:lnTo>
                <a:lnTo>
                  <a:pt x="236" y="220"/>
                </a:lnTo>
                <a:lnTo>
                  <a:pt x="220" y="216"/>
                </a:lnTo>
                <a:lnTo>
                  <a:pt x="210" y="210"/>
                </a:lnTo>
                <a:lnTo>
                  <a:pt x="210" y="210"/>
                </a:lnTo>
                <a:lnTo>
                  <a:pt x="208" y="210"/>
                </a:lnTo>
                <a:lnTo>
                  <a:pt x="208" y="210"/>
                </a:lnTo>
                <a:lnTo>
                  <a:pt x="200" y="204"/>
                </a:lnTo>
                <a:lnTo>
                  <a:pt x="198" y="198"/>
                </a:lnTo>
                <a:lnTo>
                  <a:pt x="198" y="198"/>
                </a:lnTo>
                <a:lnTo>
                  <a:pt x="196" y="196"/>
                </a:lnTo>
                <a:lnTo>
                  <a:pt x="196" y="198"/>
                </a:lnTo>
                <a:lnTo>
                  <a:pt x="152" y="218"/>
                </a:lnTo>
                <a:lnTo>
                  <a:pt x="72" y="192"/>
                </a:lnTo>
                <a:lnTo>
                  <a:pt x="50" y="184"/>
                </a:lnTo>
                <a:lnTo>
                  <a:pt x="28" y="176"/>
                </a:lnTo>
                <a:lnTo>
                  <a:pt x="52" y="166"/>
                </a:lnTo>
                <a:lnTo>
                  <a:pt x="150" y="200"/>
                </a:lnTo>
                <a:lnTo>
                  <a:pt x="150" y="200"/>
                </a:lnTo>
                <a:lnTo>
                  <a:pt x="152" y="200"/>
                </a:lnTo>
                <a:lnTo>
                  <a:pt x="152" y="200"/>
                </a:lnTo>
                <a:lnTo>
                  <a:pt x="156" y="200"/>
                </a:lnTo>
                <a:lnTo>
                  <a:pt x="198" y="180"/>
                </a:lnTo>
                <a:lnTo>
                  <a:pt x="198" y="180"/>
                </a:lnTo>
                <a:lnTo>
                  <a:pt x="202" y="184"/>
                </a:lnTo>
                <a:lnTo>
                  <a:pt x="208" y="188"/>
                </a:lnTo>
                <a:lnTo>
                  <a:pt x="224" y="196"/>
                </a:lnTo>
                <a:lnTo>
                  <a:pt x="246" y="200"/>
                </a:lnTo>
                <a:lnTo>
                  <a:pt x="272" y="202"/>
                </a:lnTo>
                <a:lnTo>
                  <a:pt x="272" y="202"/>
                </a:lnTo>
                <a:lnTo>
                  <a:pt x="296" y="200"/>
                </a:lnTo>
                <a:lnTo>
                  <a:pt x="318" y="196"/>
                </a:lnTo>
                <a:lnTo>
                  <a:pt x="334" y="190"/>
                </a:lnTo>
                <a:lnTo>
                  <a:pt x="340" y="186"/>
                </a:lnTo>
                <a:lnTo>
                  <a:pt x="344" y="180"/>
                </a:lnTo>
                <a:lnTo>
                  <a:pt x="370" y="168"/>
                </a:lnTo>
                <a:lnTo>
                  <a:pt x="370" y="168"/>
                </a:lnTo>
                <a:lnTo>
                  <a:pt x="374" y="166"/>
                </a:lnTo>
                <a:lnTo>
                  <a:pt x="374" y="162"/>
                </a:lnTo>
                <a:lnTo>
                  <a:pt x="374" y="162"/>
                </a:lnTo>
                <a:lnTo>
                  <a:pt x="374" y="156"/>
                </a:lnTo>
                <a:lnTo>
                  <a:pt x="370" y="154"/>
                </a:lnTo>
                <a:lnTo>
                  <a:pt x="346" y="146"/>
                </a:lnTo>
                <a:lnTo>
                  <a:pt x="372" y="134"/>
                </a:lnTo>
                <a:lnTo>
                  <a:pt x="372" y="134"/>
                </a:lnTo>
                <a:lnTo>
                  <a:pt x="374" y="130"/>
                </a:lnTo>
                <a:lnTo>
                  <a:pt x="376" y="126"/>
                </a:lnTo>
                <a:lnTo>
                  <a:pt x="376" y="126"/>
                </a:lnTo>
                <a:close/>
                <a:moveTo>
                  <a:pt x="202" y="78"/>
                </a:moveTo>
                <a:lnTo>
                  <a:pt x="202" y="78"/>
                </a:lnTo>
                <a:lnTo>
                  <a:pt x="214" y="84"/>
                </a:lnTo>
                <a:lnTo>
                  <a:pt x="230" y="90"/>
                </a:lnTo>
                <a:lnTo>
                  <a:pt x="248" y="94"/>
                </a:lnTo>
                <a:lnTo>
                  <a:pt x="272" y="96"/>
                </a:lnTo>
                <a:lnTo>
                  <a:pt x="272" y="96"/>
                </a:lnTo>
                <a:lnTo>
                  <a:pt x="294" y="94"/>
                </a:lnTo>
                <a:lnTo>
                  <a:pt x="314" y="90"/>
                </a:lnTo>
                <a:lnTo>
                  <a:pt x="330" y="84"/>
                </a:lnTo>
                <a:lnTo>
                  <a:pt x="342" y="78"/>
                </a:lnTo>
                <a:lnTo>
                  <a:pt x="342" y="78"/>
                </a:lnTo>
                <a:lnTo>
                  <a:pt x="346" y="82"/>
                </a:lnTo>
                <a:lnTo>
                  <a:pt x="346" y="88"/>
                </a:lnTo>
                <a:lnTo>
                  <a:pt x="346" y="88"/>
                </a:lnTo>
                <a:lnTo>
                  <a:pt x="346" y="92"/>
                </a:lnTo>
                <a:lnTo>
                  <a:pt x="344" y="96"/>
                </a:lnTo>
                <a:lnTo>
                  <a:pt x="334" y="104"/>
                </a:lnTo>
                <a:lnTo>
                  <a:pt x="334" y="104"/>
                </a:lnTo>
                <a:lnTo>
                  <a:pt x="322" y="108"/>
                </a:lnTo>
                <a:lnTo>
                  <a:pt x="308" y="112"/>
                </a:lnTo>
                <a:lnTo>
                  <a:pt x="290" y="116"/>
                </a:lnTo>
                <a:lnTo>
                  <a:pt x="272" y="116"/>
                </a:lnTo>
                <a:lnTo>
                  <a:pt x="272" y="116"/>
                </a:lnTo>
                <a:lnTo>
                  <a:pt x="254" y="116"/>
                </a:lnTo>
                <a:lnTo>
                  <a:pt x="238" y="114"/>
                </a:lnTo>
                <a:lnTo>
                  <a:pt x="226" y="110"/>
                </a:lnTo>
                <a:lnTo>
                  <a:pt x="214" y="106"/>
                </a:lnTo>
                <a:lnTo>
                  <a:pt x="214" y="106"/>
                </a:lnTo>
                <a:lnTo>
                  <a:pt x="214" y="106"/>
                </a:lnTo>
                <a:lnTo>
                  <a:pt x="210" y="104"/>
                </a:lnTo>
                <a:lnTo>
                  <a:pt x="210" y="104"/>
                </a:lnTo>
                <a:lnTo>
                  <a:pt x="200" y="96"/>
                </a:lnTo>
                <a:lnTo>
                  <a:pt x="198" y="92"/>
                </a:lnTo>
                <a:lnTo>
                  <a:pt x="196" y="88"/>
                </a:lnTo>
                <a:lnTo>
                  <a:pt x="196" y="88"/>
                </a:lnTo>
                <a:lnTo>
                  <a:pt x="198" y="82"/>
                </a:lnTo>
                <a:lnTo>
                  <a:pt x="202" y="78"/>
                </a:lnTo>
                <a:lnTo>
                  <a:pt x="202" y="78"/>
                </a:lnTo>
                <a:close/>
                <a:moveTo>
                  <a:pt x="202" y="114"/>
                </a:moveTo>
                <a:lnTo>
                  <a:pt x="202" y="114"/>
                </a:lnTo>
                <a:lnTo>
                  <a:pt x="214" y="120"/>
                </a:lnTo>
                <a:lnTo>
                  <a:pt x="230" y="126"/>
                </a:lnTo>
                <a:lnTo>
                  <a:pt x="248" y="130"/>
                </a:lnTo>
                <a:lnTo>
                  <a:pt x="272" y="130"/>
                </a:lnTo>
                <a:lnTo>
                  <a:pt x="272" y="130"/>
                </a:lnTo>
                <a:lnTo>
                  <a:pt x="294" y="130"/>
                </a:lnTo>
                <a:lnTo>
                  <a:pt x="314" y="126"/>
                </a:lnTo>
                <a:lnTo>
                  <a:pt x="330" y="120"/>
                </a:lnTo>
                <a:lnTo>
                  <a:pt x="342" y="114"/>
                </a:lnTo>
                <a:lnTo>
                  <a:pt x="342" y="114"/>
                </a:lnTo>
                <a:lnTo>
                  <a:pt x="346" y="118"/>
                </a:lnTo>
                <a:lnTo>
                  <a:pt x="346" y="124"/>
                </a:lnTo>
                <a:lnTo>
                  <a:pt x="346" y="124"/>
                </a:lnTo>
                <a:lnTo>
                  <a:pt x="346" y="128"/>
                </a:lnTo>
                <a:lnTo>
                  <a:pt x="346" y="128"/>
                </a:lnTo>
                <a:lnTo>
                  <a:pt x="342" y="132"/>
                </a:lnTo>
                <a:lnTo>
                  <a:pt x="342" y="132"/>
                </a:lnTo>
                <a:lnTo>
                  <a:pt x="340" y="134"/>
                </a:lnTo>
                <a:lnTo>
                  <a:pt x="340" y="134"/>
                </a:lnTo>
                <a:lnTo>
                  <a:pt x="338" y="136"/>
                </a:lnTo>
                <a:lnTo>
                  <a:pt x="338" y="136"/>
                </a:lnTo>
                <a:lnTo>
                  <a:pt x="334" y="140"/>
                </a:lnTo>
                <a:lnTo>
                  <a:pt x="334" y="140"/>
                </a:lnTo>
                <a:lnTo>
                  <a:pt x="322" y="144"/>
                </a:lnTo>
                <a:lnTo>
                  <a:pt x="308" y="148"/>
                </a:lnTo>
                <a:lnTo>
                  <a:pt x="290" y="150"/>
                </a:lnTo>
                <a:lnTo>
                  <a:pt x="272" y="152"/>
                </a:lnTo>
                <a:lnTo>
                  <a:pt x="272" y="152"/>
                </a:lnTo>
                <a:lnTo>
                  <a:pt x="254" y="152"/>
                </a:lnTo>
                <a:lnTo>
                  <a:pt x="238" y="148"/>
                </a:lnTo>
                <a:lnTo>
                  <a:pt x="226" y="146"/>
                </a:lnTo>
                <a:lnTo>
                  <a:pt x="214" y="142"/>
                </a:lnTo>
                <a:lnTo>
                  <a:pt x="214" y="142"/>
                </a:lnTo>
                <a:lnTo>
                  <a:pt x="214" y="142"/>
                </a:lnTo>
                <a:lnTo>
                  <a:pt x="210" y="140"/>
                </a:lnTo>
                <a:lnTo>
                  <a:pt x="210" y="140"/>
                </a:lnTo>
                <a:lnTo>
                  <a:pt x="200" y="132"/>
                </a:lnTo>
                <a:lnTo>
                  <a:pt x="198" y="128"/>
                </a:lnTo>
                <a:lnTo>
                  <a:pt x="196" y="124"/>
                </a:lnTo>
                <a:lnTo>
                  <a:pt x="196" y="124"/>
                </a:lnTo>
                <a:lnTo>
                  <a:pt x="198" y="118"/>
                </a:lnTo>
                <a:lnTo>
                  <a:pt x="202" y="114"/>
                </a:lnTo>
                <a:lnTo>
                  <a:pt x="202" y="114"/>
                </a:lnTo>
                <a:close/>
                <a:moveTo>
                  <a:pt x="162" y="144"/>
                </a:moveTo>
                <a:lnTo>
                  <a:pt x="162" y="144"/>
                </a:lnTo>
                <a:lnTo>
                  <a:pt x="150" y="150"/>
                </a:lnTo>
                <a:lnTo>
                  <a:pt x="134" y="150"/>
                </a:lnTo>
                <a:lnTo>
                  <a:pt x="134" y="150"/>
                </a:lnTo>
                <a:lnTo>
                  <a:pt x="116" y="150"/>
                </a:lnTo>
                <a:lnTo>
                  <a:pt x="104" y="144"/>
                </a:lnTo>
                <a:lnTo>
                  <a:pt x="104" y="144"/>
                </a:lnTo>
                <a:lnTo>
                  <a:pt x="100" y="142"/>
                </a:lnTo>
                <a:lnTo>
                  <a:pt x="98" y="138"/>
                </a:lnTo>
                <a:lnTo>
                  <a:pt x="98" y="138"/>
                </a:lnTo>
                <a:lnTo>
                  <a:pt x="100" y="136"/>
                </a:lnTo>
                <a:lnTo>
                  <a:pt x="102" y="132"/>
                </a:lnTo>
                <a:lnTo>
                  <a:pt x="110" y="128"/>
                </a:lnTo>
                <a:lnTo>
                  <a:pt x="120" y="126"/>
                </a:lnTo>
                <a:lnTo>
                  <a:pt x="134" y="124"/>
                </a:lnTo>
                <a:lnTo>
                  <a:pt x="134" y="124"/>
                </a:lnTo>
                <a:lnTo>
                  <a:pt x="148" y="126"/>
                </a:lnTo>
                <a:lnTo>
                  <a:pt x="158" y="128"/>
                </a:lnTo>
                <a:lnTo>
                  <a:pt x="166" y="132"/>
                </a:lnTo>
                <a:lnTo>
                  <a:pt x="168" y="136"/>
                </a:lnTo>
                <a:lnTo>
                  <a:pt x="168" y="138"/>
                </a:lnTo>
                <a:lnTo>
                  <a:pt x="168" y="138"/>
                </a:lnTo>
                <a:lnTo>
                  <a:pt x="166" y="142"/>
                </a:lnTo>
                <a:lnTo>
                  <a:pt x="162" y="144"/>
                </a:lnTo>
                <a:lnTo>
                  <a:pt x="162" y="144"/>
                </a:lnTo>
                <a:close/>
                <a:moveTo>
                  <a:pt x="346" y="160"/>
                </a:moveTo>
                <a:lnTo>
                  <a:pt x="346" y="160"/>
                </a:lnTo>
                <a:lnTo>
                  <a:pt x="346" y="162"/>
                </a:lnTo>
                <a:lnTo>
                  <a:pt x="346" y="162"/>
                </a:lnTo>
                <a:lnTo>
                  <a:pt x="346" y="162"/>
                </a:lnTo>
                <a:lnTo>
                  <a:pt x="346" y="162"/>
                </a:lnTo>
                <a:lnTo>
                  <a:pt x="346" y="162"/>
                </a:lnTo>
                <a:lnTo>
                  <a:pt x="346" y="162"/>
                </a:lnTo>
                <a:lnTo>
                  <a:pt x="344" y="166"/>
                </a:lnTo>
                <a:lnTo>
                  <a:pt x="344" y="166"/>
                </a:lnTo>
                <a:lnTo>
                  <a:pt x="344" y="166"/>
                </a:lnTo>
                <a:lnTo>
                  <a:pt x="344" y="166"/>
                </a:lnTo>
                <a:lnTo>
                  <a:pt x="342" y="168"/>
                </a:lnTo>
                <a:lnTo>
                  <a:pt x="342" y="168"/>
                </a:lnTo>
                <a:lnTo>
                  <a:pt x="340" y="170"/>
                </a:lnTo>
                <a:lnTo>
                  <a:pt x="340" y="170"/>
                </a:lnTo>
                <a:lnTo>
                  <a:pt x="338" y="172"/>
                </a:lnTo>
                <a:lnTo>
                  <a:pt x="338" y="172"/>
                </a:lnTo>
                <a:lnTo>
                  <a:pt x="334" y="174"/>
                </a:lnTo>
                <a:lnTo>
                  <a:pt x="334" y="174"/>
                </a:lnTo>
                <a:lnTo>
                  <a:pt x="322" y="180"/>
                </a:lnTo>
                <a:lnTo>
                  <a:pt x="308" y="184"/>
                </a:lnTo>
                <a:lnTo>
                  <a:pt x="290" y="186"/>
                </a:lnTo>
                <a:lnTo>
                  <a:pt x="272" y="188"/>
                </a:lnTo>
                <a:lnTo>
                  <a:pt x="272" y="188"/>
                </a:lnTo>
                <a:lnTo>
                  <a:pt x="252" y="186"/>
                </a:lnTo>
                <a:lnTo>
                  <a:pt x="236" y="184"/>
                </a:lnTo>
                <a:lnTo>
                  <a:pt x="220" y="180"/>
                </a:lnTo>
                <a:lnTo>
                  <a:pt x="210" y="174"/>
                </a:lnTo>
                <a:lnTo>
                  <a:pt x="210" y="174"/>
                </a:lnTo>
                <a:lnTo>
                  <a:pt x="208" y="174"/>
                </a:lnTo>
                <a:lnTo>
                  <a:pt x="208" y="174"/>
                </a:lnTo>
                <a:lnTo>
                  <a:pt x="208" y="174"/>
                </a:lnTo>
                <a:lnTo>
                  <a:pt x="200" y="168"/>
                </a:lnTo>
                <a:lnTo>
                  <a:pt x="200" y="168"/>
                </a:lnTo>
                <a:lnTo>
                  <a:pt x="200" y="166"/>
                </a:lnTo>
                <a:lnTo>
                  <a:pt x="200" y="166"/>
                </a:lnTo>
                <a:lnTo>
                  <a:pt x="198" y="164"/>
                </a:lnTo>
                <a:lnTo>
                  <a:pt x="198" y="164"/>
                </a:lnTo>
                <a:lnTo>
                  <a:pt x="196" y="160"/>
                </a:lnTo>
                <a:lnTo>
                  <a:pt x="196" y="160"/>
                </a:lnTo>
                <a:lnTo>
                  <a:pt x="198" y="154"/>
                </a:lnTo>
                <a:lnTo>
                  <a:pt x="202" y="148"/>
                </a:lnTo>
                <a:lnTo>
                  <a:pt x="202" y="148"/>
                </a:lnTo>
                <a:lnTo>
                  <a:pt x="214" y="156"/>
                </a:lnTo>
                <a:lnTo>
                  <a:pt x="230" y="162"/>
                </a:lnTo>
                <a:lnTo>
                  <a:pt x="248" y="166"/>
                </a:lnTo>
                <a:lnTo>
                  <a:pt x="272" y="166"/>
                </a:lnTo>
                <a:lnTo>
                  <a:pt x="272" y="166"/>
                </a:lnTo>
                <a:lnTo>
                  <a:pt x="294" y="166"/>
                </a:lnTo>
                <a:lnTo>
                  <a:pt x="314" y="162"/>
                </a:lnTo>
                <a:lnTo>
                  <a:pt x="330" y="156"/>
                </a:lnTo>
                <a:lnTo>
                  <a:pt x="342" y="148"/>
                </a:lnTo>
                <a:lnTo>
                  <a:pt x="342" y="148"/>
                </a:lnTo>
                <a:lnTo>
                  <a:pt x="346" y="154"/>
                </a:lnTo>
                <a:lnTo>
                  <a:pt x="346" y="160"/>
                </a:lnTo>
                <a:lnTo>
                  <a:pt x="346" y="160"/>
                </a:lnTo>
                <a:close/>
                <a:moveTo>
                  <a:pt x="346" y="128"/>
                </a:moveTo>
                <a:lnTo>
                  <a:pt x="346" y="128"/>
                </a:lnTo>
                <a:lnTo>
                  <a:pt x="348" y="128"/>
                </a:lnTo>
                <a:lnTo>
                  <a:pt x="346" y="128"/>
                </a:lnTo>
                <a:close/>
                <a:moveTo>
                  <a:pt x="196" y="28"/>
                </a:moveTo>
                <a:lnTo>
                  <a:pt x="196" y="28"/>
                </a:lnTo>
                <a:lnTo>
                  <a:pt x="198" y="24"/>
                </a:lnTo>
                <a:lnTo>
                  <a:pt x="202" y="18"/>
                </a:lnTo>
                <a:lnTo>
                  <a:pt x="210" y="14"/>
                </a:lnTo>
                <a:lnTo>
                  <a:pt x="218" y="8"/>
                </a:lnTo>
                <a:lnTo>
                  <a:pt x="230" y="6"/>
                </a:lnTo>
                <a:lnTo>
                  <a:pt x="242" y="2"/>
                </a:lnTo>
                <a:lnTo>
                  <a:pt x="272" y="0"/>
                </a:lnTo>
                <a:lnTo>
                  <a:pt x="272" y="0"/>
                </a:lnTo>
                <a:lnTo>
                  <a:pt x="300" y="2"/>
                </a:lnTo>
                <a:lnTo>
                  <a:pt x="314" y="6"/>
                </a:lnTo>
                <a:lnTo>
                  <a:pt x="324" y="8"/>
                </a:lnTo>
                <a:lnTo>
                  <a:pt x="334" y="14"/>
                </a:lnTo>
                <a:lnTo>
                  <a:pt x="340" y="18"/>
                </a:lnTo>
                <a:lnTo>
                  <a:pt x="344" y="24"/>
                </a:lnTo>
                <a:lnTo>
                  <a:pt x="346" y="28"/>
                </a:lnTo>
                <a:lnTo>
                  <a:pt x="346" y="28"/>
                </a:lnTo>
                <a:lnTo>
                  <a:pt x="346" y="34"/>
                </a:lnTo>
                <a:lnTo>
                  <a:pt x="344" y="38"/>
                </a:lnTo>
                <a:lnTo>
                  <a:pt x="334" y="44"/>
                </a:lnTo>
                <a:lnTo>
                  <a:pt x="334" y="44"/>
                </a:lnTo>
                <a:lnTo>
                  <a:pt x="322" y="50"/>
                </a:lnTo>
                <a:lnTo>
                  <a:pt x="308" y="54"/>
                </a:lnTo>
                <a:lnTo>
                  <a:pt x="290" y="56"/>
                </a:lnTo>
                <a:lnTo>
                  <a:pt x="272" y="58"/>
                </a:lnTo>
                <a:lnTo>
                  <a:pt x="272" y="58"/>
                </a:lnTo>
                <a:lnTo>
                  <a:pt x="252" y="56"/>
                </a:lnTo>
                <a:lnTo>
                  <a:pt x="236" y="54"/>
                </a:lnTo>
                <a:lnTo>
                  <a:pt x="220" y="50"/>
                </a:lnTo>
                <a:lnTo>
                  <a:pt x="210" y="44"/>
                </a:lnTo>
                <a:lnTo>
                  <a:pt x="210" y="44"/>
                </a:lnTo>
                <a:lnTo>
                  <a:pt x="200" y="38"/>
                </a:lnTo>
                <a:lnTo>
                  <a:pt x="198" y="34"/>
                </a:lnTo>
                <a:lnTo>
                  <a:pt x="196" y="28"/>
                </a:lnTo>
                <a:lnTo>
                  <a:pt x="196" y="28"/>
                </a:lnTo>
                <a:close/>
              </a:path>
            </a:pathLst>
          </a:custGeom>
          <a:solidFill>
            <a:schemeClr val="bg1"/>
          </a:solidFill>
          <a:ln>
            <a:noFill/>
          </a:ln>
          <a:extLst/>
        </p:spPr>
        <p:txBody>
          <a:bodyPr vert="horz" wrap="square" lIns="91416" tIns="45708" rIns="91416" bIns="45708" numCol="1" anchor="t" anchorCtr="0" compatLnSpc="1">
            <a:prstTxWarp prst="textNoShape">
              <a:avLst/>
            </a:prstTxWarp>
          </a:bodyPr>
          <a:lstStyle/>
          <a:p>
            <a:endParaRPr lang="pl-PL" sz="700" dirty="0">
              <a:solidFill>
                <a:srgbClr val="000000"/>
              </a:solidFill>
            </a:endParaRPr>
          </a:p>
        </p:txBody>
      </p:sp>
      <p:grpSp>
        <p:nvGrpSpPr>
          <p:cNvPr id="31" name="Group 30"/>
          <p:cNvGrpSpPr/>
          <p:nvPr/>
        </p:nvGrpSpPr>
        <p:grpSpPr>
          <a:xfrm>
            <a:off x="6626839" y="1557561"/>
            <a:ext cx="1501330" cy="731851"/>
            <a:chOff x="6404733" y="1557561"/>
            <a:chExt cx="1501330" cy="731851"/>
          </a:xfrm>
        </p:grpSpPr>
        <p:sp>
          <p:nvSpPr>
            <p:cNvPr id="23" name="Rectangle 22"/>
            <p:cNvSpPr/>
            <p:nvPr/>
          </p:nvSpPr>
          <p:spPr>
            <a:xfrm>
              <a:off x="6404733" y="1981635"/>
              <a:ext cx="1501330"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pl-PL" sz="1000" b="1" i="1" dirty="0" err="1" smtClean="0">
                  <a:solidFill>
                    <a:schemeClr val="tx1">
                      <a:lumMod val="75000"/>
                      <a:lumOff val="25000"/>
                    </a:schemeClr>
                  </a:solidFill>
                  <a:latin typeface="Georgia"/>
                </a:rPr>
                <a:t>Behavioral</a:t>
              </a:r>
              <a:r>
                <a:rPr lang="pl-PL" sz="1000" b="1" i="1" dirty="0" smtClean="0">
                  <a:solidFill>
                    <a:schemeClr val="tx1">
                      <a:lumMod val="75000"/>
                      <a:lumOff val="25000"/>
                    </a:schemeClr>
                  </a:solidFill>
                  <a:latin typeface="Georgia"/>
                </a:rPr>
                <a:t> </a:t>
              </a:r>
              <a:r>
                <a:rPr lang="pl-PL" sz="1000" b="1" i="1" dirty="0">
                  <a:solidFill>
                    <a:schemeClr val="tx1">
                      <a:lumMod val="75000"/>
                      <a:lumOff val="25000"/>
                    </a:schemeClr>
                  </a:solidFill>
                  <a:latin typeface="Georgia"/>
                </a:rPr>
                <a:t>segmentation</a:t>
              </a:r>
            </a:p>
          </p:txBody>
        </p:sp>
        <p:grpSp>
          <p:nvGrpSpPr>
            <p:cNvPr id="30" name="Group 29"/>
            <p:cNvGrpSpPr/>
            <p:nvPr/>
          </p:nvGrpSpPr>
          <p:grpSpPr>
            <a:xfrm>
              <a:off x="6986529" y="1557561"/>
              <a:ext cx="337738" cy="337738"/>
              <a:chOff x="6986528" y="1557561"/>
              <a:chExt cx="337738" cy="337738"/>
            </a:xfrm>
          </p:grpSpPr>
          <p:sp>
            <p:nvSpPr>
              <p:cNvPr id="24" name="Oval 23"/>
              <p:cNvSpPr/>
              <p:nvPr/>
            </p:nvSpPr>
            <p:spPr>
              <a:xfrm>
                <a:off x="6986528" y="1557561"/>
                <a:ext cx="337738" cy="337738"/>
              </a:xfrm>
              <a:prstGeom prst="ellipse">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143963" rIns="0" bIns="0" numCol="1" spcCol="0" rtlCol="0" fromWordArt="0" anchor="ctr" anchorCtr="0" forceAA="0" compatLnSpc="1">
                <a:prstTxWarp prst="textNoShape">
                  <a:avLst/>
                </a:prstTxWarp>
                <a:noAutofit/>
              </a:bodyPr>
              <a:lstStyle/>
              <a:p>
                <a:endParaRPr lang="pl-PL" sz="700" dirty="0">
                  <a:solidFill>
                    <a:srgbClr val="FFFFFF">
                      <a:lumMod val="50000"/>
                    </a:srgbClr>
                  </a:solidFill>
                  <a:latin typeface="Georgia"/>
                </a:endParaRPr>
              </a:p>
            </p:txBody>
          </p:sp>
          <p:sp>
            <p:nvSpPr>
              <p:cNvPr id="292" name="Freeform 4956"/>
              <p:cNvSpPr>
                <a:spLocks noEditPoints="1"/>
              </p:cNvSpPr>
              <p:nvPr/>
            </p:nvSpPr>
            <p:spPr bwMode="auto">
              <a:xfrm>
                <a:off x="7039720" y="1612099"/>
                <a:ext cx="231354" cy="228662"/>
              </a:xfrm>
              <a:custGeom>
                <a:avLst/>
                <a:gdLst>
                  <a:gd name="T0" fmla="*/ 154 w 344"/>
                  <a:gd name="T1" fmla="*/ 30 h 340"/>
                  <a:gd name="T2" fmla="*/ 122 w 344"/>
                  <a:gd name="T3" fmla="*/ 34 h 340"/>
                  <a:gd name="T4" fmla="*/ 94 w 344"/>
                  <a:gd name="T5" fmla="*/ 42 h 340"/>
                  <a:gd name="T6" fmla="*/ 68 w 344"/>
                  <a:gd name="T7" fmla="*/ 56 h 340"/>
                  <a:gd name="T8" fmla="*/ 44 w 344"/>
                  <a:gd name="T9" fmla="*/ 76 h 340"/>
                  <a:gd name="T10" fmla="*/ 26 w 344"/>
                  <a:gd name="T11" fmla="*/ 98 h 340"/>
                  <a:gd name="T12" fmla="*/ 12 w 344"/>
                  <a:gd name="T13" fmla="*/ 124 h 340"/>
                  <a:gd name="T14" fmla="*/ 2 w 344"/>
                  <a:gd name="T15" fmla="*/ 154 h 340"/>
                  <a:gd name="T16" fmla="*/ 0 w 344"/>
                  <a:gd name="T17" fmla="*/ 186 h 340"/>
                  <a:gd name="T18" fmla="*/ 0 w 344"/>
                  <a:gd name="T19" fmla="*/ 200 h 340"/>
                  <a:gd name="T20" fmla="*/ 6 w 344"/>
                  <a:gd name="T21" fmla="*/ 232 h 340"/>
                  <a:gd name="T22" fmla="*/ 18 w 344"/>
                  <a:gd name="T23" fmla="*/ 258 h 340"/>
                  <a:gd name="T24" fmla="*/ 34 w 344"/>
                  <a:gd name="T25" fmla="*/ 284 h 340"/>
                  <a:gd name="T26" fmla="*/ 56 w 344"/>
                  <a:gd name="T27" fmla="*/ 304 h 340"/>
                  <a:gd name="T28" fmla="*/ 80 w 344"/>
                  <a:gd name="T29" fmla="*/ 322 h 340"/>
                  <a:gd name="T30" fmla="*/ 108 w 344"/>
                  <a:gd name="T31" fmla="*/ 332 h 340"/>
                  <a:gd name="T32" fmla="*/ 138 w 344"/>
                  <a:gd name="T33" fmla="*/ 338 h 340"/>
                  <a:gd name="T34" fmla="*/ 154 w 344"/>
                  <a:gd name="T35" fmla="*/ 340 h 340"/>
                  <a:gd name="T36" fmla="*/ 196 w 344"/>
                  <a:gd name="T37" fmla="*/ 334 h 340"/>
                  <a:gd name="T38" fmla="*/ 232 w 344"/>
                  <a:gd name="T39" fmla="*/ 318 h 340"/>
                  <a:gd name="T40" fmla="*/ 264 w 344"/>
                  <a:gd name="T41" fmla="*/ 294 h 340"/>
                  <a:gd name="T42" fmla="*/ 288 w 344"/>
                  <a:gd name="T43" fmla="*/ 262 h 340"/>
                  <a:gd name="T44" fmla="*/ 154 w 344"/>
                  <a:gd name="T45" fmla="*/ 30 h 340"/>
                  <a:gd name="T46" fmla="*/ 240 w 344"/>
                  <a:gd name="T47" fmla="*/ 272 h 340"/>
                  <a:gd name="T48" fmla="*/ 202 w 344"/>
                  <a:gd name="T49" fmla="*/ 298 h 340"/>
                  <a:gd name="T50" fmla="*/ 166 w 344"/>
                  <a:gd name="T51" fmla="*/ 308 h 340"/>
                  <a:gd name="T52" fmla="*/ 154 w 344"/>
                  <a:gd name="T53" fmla="*/ 308 h 340"/>
                  <a:gd name="T54" fmla="*/ 130 w 344"/>
                  <a:gd name="T55" fmla="*/ 306 h 340"/>
                  <a:gd name="T56" fmla="*/ 106 w 344"/>
                  <a:gd name="T57" fmla="*/ 298 h 340"/>
                  <a:gd name="T58" fmla="*/ 68 w 344"/>
                  <a:gd name="T59" fmla="*/ 272 h 340"/>
                  <a:gd name="T60" fmla="*/ 42 w 344"/>
                  <a:gd name="T61" fmla="*/ 232 h 340"/>
                  <a:gd name="T62" fmla="*/ 34 w 344"/>
                  <a:gd name="T63" fmla="*/ 210 h 340"/>
                  <a:gd name="T64" fmla="*/ 32 w 344"/>
                  <a:gd name="T65" fmla="*/ 186 h 340"/>
                  <a:gd name="T66" fmla="*/ 34 w 344"/>
                  <a:gd name="T67" fmla="*/ 164 h 340"/>
                  <a:gd name="T68" fmla="*/ 46 w 344"/>
                  <a:gd name="T69" fmla="*/ 126 h 340"/>
                  <a:gd name="T70" fmla="*/ 70 w 344"/>
                  <a:gd name="T71" fmla="*/ 96 h 340"/>
                  <a:gd name="T72" fmla="*/ 104 w 344"/>
                  <a:gd name="T73" fmla="*/ 74 h 340"/>
                  <a:gd name="T74" fmla="*/ 122 w 344"/>
                  <a:gd name="T75" fmla="*/ 186 h 340"/>
                  <a:gd name="T76" fmla="*/ 124 w 344"/>
                  <a:gd name="T77" fmla="*/ 194 h 340"/>
                  <a:gd name="T78" fmla="*/ 132 w 344"/>
                  <a:gd name="T79" fmla="*/ 208 h 340"/>
                  <a:gd name="T80" fmla="*/ 240 w 344"/>
                  <a:gd name="T81" fmla="*/ 272 h 340"/>
                  <a:gd name="T82" fmla="*/ 180 w 344"/>
                  <a:gd name="T83" fmla="*/ 154 h 340"/>
                  <a:gd name="T84" fmla="*/ 328 w 344"/>
                  <a:gd name="T85" fmla="*/ 114 h 340"/>
                  <a:gd name="T86" fmla="*/ 308 w 344"/>
                  <a:gd name="T87" fmla="*/ 70 h 340"/>
                  <a:gd name="T88" fmla="*/ 274 w 344"/>
                  <a:gd name="T89" fmla="*/ 32 h 340"/>
                  <a:gd name="T90" fmla="*/ 230 w 344"/>
                  <a:gd name="T91" fmla="*/ 8 h 340"/>
                  <a:gd name="T92" fmla="*/ 180 w 344"/>
                  <a:gd name="T93" fmla="*/ 0 h 340"/>
                  <a:gd name="T94" fmla="*/ 200 w 344"/>
                  <a:gd name="T95" fmla="*/ 22 h 340"/>
                  <a:gd name="T96" fmla="*/ 216 w 344"/>
                  <a:gd name="T97" fmla="*/ 26 h 340"/>
                  <a:gd name="T98" fmla="*/ 248 w 344"/>
                  <a:gd name="T99" fmla="*/ 38 h 340"/>
                  <a:gd name="T100" fmla="*/ 274 w 344"/>
                  <a:gd name="T101" fmla="*/ 60 h 340"/>
                  <a:gd name="T102" fmla="*/ 296 w 344"/>
                  <a:gd name="T103" fmla="*/ 86 h 340"/>
                  <a:gd name="T104" fmla="*/ 200 w 344"/>
                  <a:gd name="T105" fmla="*/ 128 h 340"/>
                  <a:gd name="T106" fmla="*/ 344 w 344"/>
                  <a:gd name="T107" fmla="*/ 176 h 340"/>
                  <a:gd name="T108" fmla="*/ 344 w 344"/>
                  <a:gd name="T109" fmla="*/ 198 h 340"/>
                  <a:gd name="T110" fmla="*/ 332 w 344"/>
                  <a:gd name="T111" fmla="*/ 236 h 340"/>
                  <a:gd name="T112" fmla="*/ 190 w 344"/>
                  <a:gd name="T113" fmla="*/ 176 h 340"/>
                  <a:gd name="T114" fmla="*/ 340 w 344"/>
                  <a:gd name="T115" fmla="*/ 136 h 340"/>
                  <a:gd name="T116" fmla="*/ 344 w 344"/>
                  <a:gd name="T117" fmla="*/ 176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340">
                    <a:moveTo>
                      <a:pt x="154" y="30"/>
                    </a:moveTo>
                    <a:lnTo>
                      <a:pt x="154" y="30"/>
                    </a:lnTo>
                    <a:lnTo>
                      <a:pt x="138" y="32"/>
                    </a:lnTo>
                    <a:lnTo>
                      <a:pt x="122" y="34"/>
                    </a:lnTo>
                    <a:lnTo>
                      <a:pt x="108" y="38"/>
                    </a:lnTo>
                    <a:lnTo>
                      <a:pt x="94" y="42"/>
                    </a:lnTo>
                    <a:lnTo>
                      <a:pt x="80" y="50"/>
                    </a:lnTo>
                    <a:lnTo>
                      <a:pt x="68" y="56"/>
                    </a:lnTo>
                    <a:lnTo>
                      <a:pt x="56" y="66"/>
                    </a:lnTo>
                    <a:lnTo>
                      <a:pt x="44" y="76"/>
                    </a:lnTo>
                    <a:lnTo>
                      <a:pt x="34" y="86"/>
                    </a:lnTo>
                    <a:lnTo>
                      <a:pt x="26" y="98"/>
                    </a:lnTo>
                    <a:lnTo>
                      <a:pt x="18" y="112"/>
                    </a:lnTo>
                    <a:lnTo>
                      <a:pt x="12" y="124"/>
                    </a:lnTo>
                    <a:lnTo>
                      <a:pt x="6" y="140"/>
                    </a:lnTo>
                    <a:lnTo>
                      <a:pt x="2" y="154"/>
                    </a:lnTo>
                    <a:lnTo>
                      <a:pt x="0" y="170"/>
                    </a:lnTo>
                    <a:lnTo>
                      <a:pt x="0" y="186"/>
                    </a:lnTo>
                    <a:lnTo>
                      <a:pt x="0" y="186"/>
                    </a:lnTo>
                    <a:lnTo>
                      <a:pt x="0" y="200"/>
                    </a:lnTo>
                    <a:lnTo>
                      <a:pt x="2" y="216"/>
                    </a:lnTo>
                    <a:lnTo>
                      <a:pt x="6" y="232"/>
                    </a:lnTo>
                    <a:lnTo>
                      <a:pt x="12" y="246"/>
                    </a:lnTo>
                    <a:lnTo>
                      <a:pt x="18" y="258"/>
                    </a:lnTo>
                    <a:lnTo>
                      <a:pt x="26" y="272"/>
                    </a:lnTo>
                    <a:lnTo>
                      <a:pt x="34" y="284"/>
                    </a:lnTo>
                    <a:lnTo>
                      <a:pt x="44" y="294"/>
                    </a:lnTo>
                    <a:lnTo>
                      <a:pt x="56" y="304"/>
                    </a:lnTo>
                    <a:lnTo>
                      <a:pt x="68" y="314"/>
                    </a:lnTo>
                    <a:lnTo>
                      <a:pt x="80" y="322"/>
                    </a:lnTo>
                    <a:lnTo>
                      <a:pt x="94" y="328"/>
                    </a:lnTo>
                    <a:lnTo>
                      <a:pt x="108" y="332"/>
                    </a:lnTo>
                    <a:lnTo>
                      <a:pt x="122" y="336"/>
                    </a:lnTo>
                    <a:lnTo>
                      <a:pt x="138" y="338"/>
                    </a:lnTo>
                    <a:lnTo>
                      <a:pt x="154" y="340"/>
                    </a:lnTo>
                    <a:lnTo>
                      <a:pt x="154" y="340"/>
                    </a:lnTo>
                    <a:lnTo>
                      <a:pt x="176" y="338"/>
                    </a:lnTo>
                    <a:lnTo>
                      <a:pt x="196" y="334"/>
                    </a:lnTo>
                    <a:lnTo>
                      <a:pt x="214" y="328"/>
                    </a:lnTo>
                    <a:lnTo>
                      <a:pt x="232" y="318"/>
                    </a:lnTo>
                    <a:lnTo>
                      <a:pt x="248" y="308"/>
                    </a:lnTo>
                    <a:lnTo>
                      <a:pt x="264" y="294"/>
                    </a:lnTo>
                    <a:lnTo>
                      <a:pt x="276" y="278"/>
                    </a:lnTo>
                    <a:lnTo>
                      <a:pt x="288" y="262"/>
                    </a:lnTo>
                    <a:lnTo>
                      <a:pt x="154" y="186"/>
                    </a:lnTo>
                    <a:lnTo>
                      <a:pt x="154" y="30"/>
                    </a:lnTo>
                    <a:close/>
                    <a:moveTo>
                      <a:pt x="240" y="272"/>
                    </a:moveTo>
                    <a:lnTo>
                      <a:pt x="240" y="272"/>
                    </a:lnTo>
                    <a:lnTo>
                      <a:pt x="222" y="288"/>
                    </a:lnTo>
                    <a:lnTo>
                      <a:pt x="202" y="298"/>
                    </a:lnTo>
                    <a:lnTo>
                      <a:pt x="178" y="306"/>
                    </a:lnTo>
                    <a:lnTo>
                      <a:pt x="166" y="308"/>
                    </a:lnTo>
                    <a:lnTo>
                      <a:pt x="154" y="308"/>
                    </a:lnTo>
                    <a:lnTo>
                      <a:pt x="154" y="308"/>
                    </a:lnTo>
                    <a:lnTo>
                      <a:pt x="142" y="308"/>
                    </a:lnTo>
                    <a:lnTo>
                      <a:pt x="130" y="306"/>
                    </a:lnTo>
                    <a:lnTo>
                      <a:pt x="118" y="302"/>
                    </a:lnTo>
                    <a:lnTo>
                      <a:pt x="106" y="298"/>
                    </a:lnTo>
                    <a:lnTo>
                      <a:pt x="86" y="286"/>
                    </a:lnTo>
                    <a:lnTo>
                      <a:pt x="68" y="272"/>
                    </a:lnTo>
                    <a:lnTo>
                      <a:pt x="52" y="254"/>
                    </a:lnTo>
                    <a:lnTo>
                      <a:pt x="42" y="232"/>
                    </a:lnTo>
                    <a:lnTo>
                      <a:pt x="38" y="222"/>
                    </a:lnTo>
                    <a:lnTo>
                      <a:pt x="34" y="210"/>
                    </a:lnTo>
                    <a:lnTo>
                      <a:pt x="32" y="198"/>
                    </a:lnTo>
                    <a:lnTo>
                      <a:pt x="32" y="186"/>
                    </a:lnTo>
                    <a:lnTo>
                      <a:pt x="32" y="186"/>
                    </a:lnTo>
                    <a:lnTo>
                      <a:pt x="34" y="164"/>
                    </a:lnTo>
                    <a:lnTo>
                      <a:pt x="38" y="144"/>
                    </a:lnTo>
                    <a:lnTo>
                      <a:pt x="46" y="126"/>
                    </a:lnTo>
                    <a:lnTo>
                      <a:pt x="58" y="110"/>
                    </a:lnTo>
                    <a:lnTo>
                      <a:pt x="70" y="96"/>
                    </a:lnTo>
                    <a:lnTo>
                      <a:pt x="86" y="84"/>
                    </a:lnTo>
                    <a:lnTo>
                      <a:pt x="104" y="74"/>
                    </a:lnTo>
                    <a:lnTo>
                      <a:pt x="122" y="66"/>
                    </a:lnTo>
                    <a:lnTo>
                      <a:pt x="122" y="186"/>
                    </a:lnTo>
                    <a:lnTo>
                      <a:pt x="122" y="186"/>
                    </a:lnTo>
                    <a:lnTo>
                      <a:pt x="124" y="194"/>
                    </a:lnTo>
                    <a:lnTo>
                      <a:pt x="126" y="202"/>
                    </a:lnTo>
                    <a:lnTo>
                      <a:pt x="132" y="208"/>
                    </a:lnTo>
                    <a:lnTo>
                      <a:pt x="138" y="212"/>
                    </a:lnTo>
                    <a:lnTo>
                      <a:pt x="240" y="272"/>
                    </a:lnTo>
                    <a:close/>
                    <a:moveTo>
                      <a:pt x="180" y="0"/>
                    </a:moveTo>
                    <a:lnTo>
                      <a:pt x="180" y="154"/>
                    </a:lnTo>
                    <a:lnTo>
                      <a:pt x="328" y="114"/>
                    </a:lnTo>
                    <a:lnTo>
                      <a:pt x="328" y="114"/>
                    </a:lnTo>
                    <a:lnTo>
                      <a:pt x="320" y="90"/>
                    </a:lnTo>
                    <a:lnTo>
                      <a:pt x="308" y="70"/>
                    </a:lnTo>
                    <a:lnTo>
                      <a:pt x="292" y="50"/>
                    </a:lnTo>
                    <a:lnTo>
                      <a:pt x="274" y="32"/>
                    </a:lnTo>
                    <a:lnTo>
                      <a:pt x="254" y="20"/>
                    </a:lnTo>
                    <a:lnTo>
                      <a:pt x="230" y="8"/>
                    </a:lnTo>
                    <a:lnTo>
                      <a:pt x="206" y="2"/>
                    </a:lnTo>
                    <a:lnTo>
                      <a:pt x="180" y="0"/>
                    </a:lnTo>
                    <a:lnTo>
                      <a:pt x="180" y="0"/>
                    </a:lnTo>
                    <a:close/>
                    <a:moveTo>
                      <a:pt x="200" y="22"/>
                    </a:moveTo>
                    <a:lnTo>
                      <a:pt x="200" y="22"/>
                    </a:lnTo>
                    <a:lnTo>
                      <a:pt x="216" y="26"/>
                    </a:lnTo>
                    <a:lnTo>
                      <a:pt x="232" y="32"/>
                    </a:lnTo>
                    <a:lnTo>
                      <a:pt x="248" y="38"/>
                    </a:lnTo>
                    <a:lnTo>
                      <a:pt x="262" y="48"/>
                    </a:lnTo>
                    <a:lnTo>
                      <a:pt x="274" y="60"/>
                    </a:lnTo>
                    <a:lnTo>
                      <a:pt x="286" y="72"/>
                    </a:lnTo>
                    <a:lnTo>
                      <a:pt x="296" y="86"/>
                    </a:lnTo>
                    <a:lnTo>
                      <a:pt x="302" y="102"/>
                    </a:lnTo>
                    <a:lnTo>
                      <a:pt x="200" y="128"/>
                    </a:lnTo>
                    <a:lnTo>
                      <a:pt x="200" y="22"/>
                    </a:lnTo>
                    <a:close/>
                    <a:moveTo>
                      <a:pt x="344" y="176"/>
                    </a:moveTo>
                    <a:lnTo>
                      <a:pt x="344" y="176"/>
                    </a:lnTo>
                    <a:lnTo>
                      <a:pt x="344" y="198"/>
                    </a:lnTo>
                    <a:lnTo>
                      <a:pt x="340" y="216"/>
                    </a:lnTo>
                    <a:lnTo>
                      <a:pt x="332" y="236"/>
                    </a:lnTo>
                    <a:lnTo>
                      <a:pt x="324" y="254"/>
                    </a:lnTo>
                    <a:lnTo>
                      <a:pt x="190" y="176"/>
                    </a:lnTo>
                    <a:lnTo>
                      <a:pt x="340" y="136"/>
                    </a:lnTo>
                    <a:lnTo>
                      <a:pt x="340" y="136"/>
                    </a:lnTo>
                    <a:lnTo>
                      <a:pt x="344" y="156"/>
                    </a:lnTo>
                    <a:lnTo>
                      <a:pt x="344" y="176"/>
                    </a:lnTo>
                    <a:lnTo>
                      <a:pt x="344" y="176"/>
                    </a:lnTo>
                    <a:close/>
                  </a:path>
                </a:pathLst>
              </a:custGeom>
              <a:solidFill>
                <a:schemeClr val="bg1"/>
              </a:solidFill>
              <a:ln>
                <a:noFill/>
              </a:ln>
              <a:extLst/>
            </p:spPr>
            <p:txBody>
              <a:bodyPr vert="horz" wrap="square" lIns="91416" tIns="45708" rIns="91416" bIns="45708" numCol="1" anchor="t" anchorCtr="0" compatLnSpc="1">
                <a:prstTxWarp prst="textNoShape">
                  <a:avLst/>
                </a:prstTxWarp>
              </a:bodyPr>
              <a:lstStyle/>
              <a:p>
                <a:endParaRPr lang="pl-PL" sz="700" dirty="0">
                  <a:solidFill>
                    <a:srgbClr val="000000"/>
                  </a:solidFill>
                </a:endParaRPr>
              </a:p>
            </p:txBody>
          </p:sp>
        </p:grpSp>
      </p:grpSp>
      <p:grpSp>
        <p:nvGrpSpPr>
          <p:cNvPr id="224" name="Group 223"/>
          <p:cNvGrpSpPr/>
          <p:nvPr/>
        </p:nvGrpSpPr>
        <p:grpSpPr>
          <a:xfrm>
            <a:off x="4086191" y="1557561"/>
            <a:ext cx="2014572" cy="731851"/>
            <a:chOff x="4086191" y="1557561"/>
            <a:chExt cx="2014572" cy="731851"/>
          </a:xfrm>
        </p:grpSpPr>
        <p:sp>
          <p:nvSpPr>
            <p:cNvPr id="18" name="Rectangle 17"/>
            <p:cNvSpPr/>
            <p:nvPr/>
          </p:nvSpPr>
          <p:spPr>
            <a:xfrm>
              <a:off x="4086191" y="1981635"/>
              <a:ext cx="201457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1000" b="1" i="1" dirty="0">
                  <a:solidFill>
                    <a:schemeClr val="tx1">
                      <a:lumMod val="75000"/>
                      <a:lumOff val="25000"/>
                    </a:schemeClr>
                  </a:solidFill>
                  <a:latin typeface="Georgia"/>
                </a:rPr>
                <a:t>Define patterns for each customers</a:t>
              </a:r>
              <a:endParaRPr lang="pl-PL" sz="1000" b="1" i="1" dirty="0">
                <a:solidFill>
                  <a:schemeClr val="tx1">
                    <a:lumMod val="75000"/>
                    <a:lumOff val="25000"/>
                  </a:schemeClr>
                </a:solidFill>
                <a:latin typeface="Georgia"/>
              </a:endParaRPr>
            </a:p>
          </p:txBody>
        </p:sp>
        <p:sp>
          <p:nvSpPr>
            <p:cNvPr id="20" name="Oval 19"/>
            <p:cNvSpPr/>
            <p:nvPr/>
          </p:nvSpPr>
          <p:spPr>
            <a:xfrm>
              <a:off x="4924608" y="1557561"/>
              <a:ext cx="337738" cy="337738"/>
            </a:xfrm>
            <a:prstGeom prst="ellipse">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143963" rIns="0" bIns="0" numCol="1" spcCol="0" rtlCol="0" fromWordArt="0" anchor="ctr" anchorCtr="0" forceAA="0" compatLnSpc="1">
              <a:prstTxWarp prst="textNoShape">
                <a:avLst/>
              </a:prstTxWarp>
              <a:noAutofit/>
            </a:bodyPr>
            <a:lstStyle/>
            <a:p>
              <a:endParaRPr lang="pl-PL" sz="700" dirty="0">
                <a:solidFill>
                  <a:srgbClr val="FFFFFF">
                    <a:lumMod val="50000"/>
                  </a:srgbClr>
                </a:solidFill>
                <a:latin typeface="Georgia"/>
              </a:endParaRPr>
            </a:p>
          </p:txBody>
        </p:sp>
      </p:grpSp>
      <p:sp>
        <p:nvSpPr>
          <p:cNvPr id="291" name="Freeform 4899"/>
          <p:cNvSpPr>
            <a:spLocks noEditPoints="1"/>
          </p:cNvSpPr>
          <p:nvPr/>
        </p:nvSpPr>
        <p:spPr bwMode="auto">
          <a:xfrm>
            <a:off x="5004338" y="1637294"/>
            <a:ext cx="178274" cy="178272"/>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bg1"/>
          </a:solidFill>
          <a:ln>
            <a:noFill/>
          </a:ln>
          <a:extLst/>
        </p:spPr>
        <p:txBody>
          <a:bodyPr vert="horz" wrap="square" lIns="91416" tIns="45708" rIns="91416" bIns="45708" numCol="1" anchor="t" anchorCtr="0" compatLnSpc="1">
            <a:prstTxWarp prst="textNoShape">
              <a:avLst/>
            </a:prstTxWarp>
          </a:bodyPr>
          <a:lstStyle/>
          <a:p>
            <a:endParaRPr lang="pl-PL" sz="700" dirty="0">
              <a:solidFill>
                <a:srgbClr val="000000"/>
              </a:solidFill>
            </a:endParaRPr>
          </a:p>
        </p:txBody>
      </p:sp>
      <p:sp>
        <p:nvSpPr>
          <p:cNvPr id="28" name="Oval 27"/>
          <p:cNvSpPr/>
          <p:nvPr/>
        </p:nvSpPr>
        <p:spPr>
          <a:xfrm>
            <a:off x="2012144" y="1557561"/>
            <a:ext cx="337738" cy="337738"/>
          </a:xfrm>
          <a:prstGeom prst="ellipse">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143963" rIns="0" bIns="0" numCol="1" spcCol="0" rtlCol="0" fromWordArt="0" anchor="ctr" anchorCtr="0" forceAA="0" compatLnSpc="1">
            <a:prstTxWarp prst="textNoShape">
              <a:avLst/>
            </a:prstTxWarp>
            <a:noAutofit/>
          </a:bodyPr>
          <a:lstStyle/>
          <a:p>
            <a:endParaRPr lang="pl-PL" sz="700" dirty="0">
              <a:solidFill>
                <a:srgbClr val="FFFFFF">
                  <a:lumMod val="50000"/>
                </a:srgbClr>
              </a:solidFill>
              <a:latin typeface="Georgia"/>
            </a:endParaRPr>
          </a:p>
        </p:txBody>
      </p:sp>
      <p:sp>
        <p:nvSpPr>
          <p:cNvPr id="289" name="Freeform 4803"/>
          <p:cNvSpPr>
            <a:spLocks noEditPoints="1"/>
          </p:cNvSpPr>
          <p:nvPr/>
        </p:nvSpPr>
        <p:spPr bwMode="auto">
          <a:xfrm>
            <a:off x="2087365" y="1658188"/>
            <a:ext cx="187295" cy="136484"/>
          </a:xfrm>
          <a:custGeom>
            <a:avLst/>
            <a:gdLst>
              <a:gd name="T0" fmla="*/ 372 w 376"/>
              <a:gd name="T1" fmla="*/ 98 h 274"/>
              <a:gd name="T2" fmla="*/ 344 w 376"/>
              <a:gd name="T3" fmla="*/ 74 h 274"/>
              <a:gd name="T4" fmla="*/ 334 w 376"/>
              <a:gd name="T5" fmla="*/ 68 h 274"/>
              <a:gd name="T6" fmla="*/ 254 w 376"/>
              <a:gd name="T7" fmla="*/ 80 h 274"/>
              <a:gd name="T8" fmla="*/ 210 w 376"/>
              <a:gd name="T9" fmla="*/ 68 h 274"/>
              <a:gd name="T10" fmla="*/ 6 w 376"/>
              <a:gd name="T11" fmla="*/ 136 h 274"/>
              <a:gd name="T12" fmla="*/ 4 w 376"/>
              <a:gd name="T13" fmla="*/ 170 h 274"/>
              <a:gd name="T14" fmla="*/ 30 w 376"/>
              <a:gd name="T15" fmla="*/ 194 h 274"/>
              <a:gd name="T16" fmla="*/ 4 w 376"/>
              <a:gd name="T17" fmla="*/ 220 h 274"/>
              <a:gd name="T18" fmla="*/ 198 w 376"/>
              <a:gd name="T19" fmla="*/ 250 h 274"/>
              <a:gd name="T20" fmla="*/ 272 w 376"/>
              <a:gd name="T21" fmla="*/ 274 h 274"/>
              <a:gd name="T22" fmla="*/ 346 w 376"/>
              <a:gd name="T23" fmla="*/ 246 h 274"/>
              <a:gd name="T24" fmla="*/ 322 w 376"/>
              <a:gd name="T25" fmla="*/ 252 h 274"/>
              <a:gd name="T26" fmla="*/ 220 w 376"/>
              <a:gd name="T27" fmla="*/ 252 h 274"/>
              <a:gd name="T28" fmla="*/ 196 w 376"/>
              <a:gd name="T29" fmla="*/ 232 h 274"/>
              <a:gd name="T30" fmla="*/ 148 w 376"/>
              <a:gd name="T31" fmla="*/ 234 h 274"/>
              <a:gd name="T32" fmla="*/ 200 w 376"/>
              <a:gd name="T33" fmla="*/ 220 h 274"/>
              <a:gd name="T34" fmla="*/ 300 w 376"/>
              <a:gd name="T35" fmla="*/ 236 h 274"/>
              <a:gd name="T36" fmla="*/ 346 w 376"/>
              <a:gd name="T37" fmla="*/ 196 h 274"/>
              <a:gd name="T38" fmla="*/ 308 w 376"/>
              <a:gd name="T39" fmla="*/ 220 h 274"/>
              <a:gd name="T40" fmla="*/ 210 w 376"/>
              <a:gd name="T41" fmla="*/ 210 h 274"/>
              <a:gd name="T42" fmla="*/ 196 w 376"/>
              <a:gd name="T43" fmla="*/ 196 h 274"/>
              <a:gd name="T44" fmla="*/ 150 w 376"/>
              <a:gd name="T45" fmla="*/ 200 h 274"/>
              <a:gd name="T46" fmla="*/ 202 w 376"/>
              <a:gd name="T47" fmla="*/ 184 h 274"/>
              <a:gd name="T48" fmla="*/ 318 w 376"/>
              <a:gd name="T49" fmla="*/ 196 h 274"/>
              <a:gd name="T50" fmla="*/ 374 w 376"/>
              <a:gd name="T51" fmla="*/ 162 h 274"/>
              <a:gd name="T52" fmla="*/ 374 w 376"/>
              <a:gd name="T53" fmla="*/ 130 h 274"/>
              <a:gd name="T54" fmla="*/ 248 w 376"/>
              <a:gd name="T55" fmla="*/ 94 h 274"/>
              <a:gd name="T56" fmla="*/ 342 w 376"/>
              <a:gd name="T57" fmla="*/ 78 h 274"/>
              <a:gd name="T58" fmla="*/ 334 w 376"/>
              <a:gd name="T59" fmla="*/ 104 h 274"/>
              <a:gd name="T60" fmla="*/ 238 w 376"/>
              <a:gd name="T61" fmla="*/ 114 h 274"/>
              <a:gd name="T62" fmla="*/ 200 w 376"/>
              <a:gd name="T63" fmla="*/ 96 h 274"/>
              <a:gd name="T64" fmla="*/ 202 w 376"/>
              <a:gd name="T65" fmla="*/ 114 h 274"/>
              <a:gd name="T66" fmla="*/ 294 w 376"/>
              <a:gd name="T67" fmla="*/ 130 h 274"/>
              <a:gd name="T68" fmla="*/ 346 w 376"/>
              <a:gd name="T69" fmla="*/ 124 h 274"/>
              <a:gd name="T70" fmla="*/ 338 w 376"/>
              <a:gd name="T71" fmla="*/ 136 h 274"/>
              <a:gd name="T72" fmla="*/ 272 w 376"/>
              <a:gd name="T73" fmla="*/ 152 h 274"/>
              <a:gd name="T74" fmla="*/ 214 w 376"/>
              <a:gd name="T75" fmla="*/ 142 h 274"/>
              <a:gd name="T76" fmla="*/ 198 w 376"/>
              <a:gd name="T77" fmla="*/ 118 h 274"/>
              <a:gd name="T78" fmla="*/ 134 w 376"/>
              <a:gd name="T79" fmla="*/ 150 h 274"/>
              <a:gd name="T80" fmla="*/ 100 w 376"/>
              <a:gd name="T81" fmla="*/ 136 h 274"/>
              <a:gd name="T82" fmla="*/ 158 w 376"/>
              <a:gd name="T83" fmla="*/ 128 h 274"/>
              <a:gd name="T84" fmla="*/ 162 w 376"/>
              <a:gd name="T85" fmla="*/ 144 h 274"/>
              <a:gd name="T86" fmla="*/ 346 w 376"/>
              <a:gd name="T87" fmla="*/ 162 h 274"/>
              <a:gd name="T88" fmla="*/ 342 w 376"/>
              <a:gd name="T89" fmla="*/ 168 h 274"/>
              <a:gd name="T90" fmla="*/ 322 w 376"/>
              <a:gd name="T91" fmla="*/ 180 h 274"/>
              <a:gd name="T92" fmla="*/ 220 w 376"/>
              <a:gd name="T93" fmla="*/ 180 h 274"/>
              <a:gd name="T94" fmla="*/ 200 w 376"/>
              <a:gd name="T95" fmla="*/ 168 h 274"/>
              <a:gd name="T96" fmla="*/ 198 w 376"/>
              <a:gd name="T97" fmla="*/ 154 h 274"/>
              <a:gd name="T98" fmla="*/ 272 w 376"/>
              <a:gd name="T99" fmla="*/ 166 h 274"/>
              <a:gd name="T100" fmla="*/ 346 w 376"/>
              <a:gd name="T101" fmla="*/ 160 h 274"/>
              <a:gd name="T102" fmla="*/ 196 w 376"/>
              <a:gd name="T103" fmla="*/ 28 h 274"/>
              <a:gd name="T104" fmla="*/ 272 w 376"/>
              <a:gd name="T105" fmla="*/ 0 h 274"/>
              <a:gd name="T106" fmla="*/ 344 w 376"/>
              <a:gd name="T107" fmla="*/ 24 h 274"/>
              <a:gd name="T108" fmla="*/ 322 w 376"/>
              <a:gd name="T109" fmla="*/ 50 h 274"/>
              <a:gd name="T110" fmla="*/ 220 w 376"/>
              <a:gd name="T111" fmla="*/ 5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6" h="274">
                <a:moveTo>
                  <a:pt x="376" y="126"/>
                </a:moveTo>
                <a:lnTo>
                  <a:pt x="376" y="126"/>
                </a:lnTo>
                <a:lnTo>
                  <a:pt x="374" y="122"/>
                </a:lnTo>
                <a:lnTo>
                  <a:pt x="370" y="120"/>
                </a:lnTo>
                <a:lnTo>
                  <a:pt x="346" y="110"/>
                </a:lnTo>
                <a:lnTo>
                  <a:pt x="372" y="98"/>
                </a:lnTo>
                <a:lnTo>
                  <a:pt x="372" y="98"/>
                </a:lnTo>
                <a:lnTo>
                  <a:pt x="376" y="96"/>
                </a:lnTo>
                <a:lnTo>
                  <a:pt x="376" y="92"/>
                </a:lnTo>
                <a:lnTo>
                  <a:pt x="376" y="92"/>
                </a:lnTo>
                <a:lnTo>
                  <a:pt x="376" y="86"/>
                </a:lnTo>
                <a:lnTo>
                  <a:pt x="372" y="84"/>
                </a:lnTo>
                <a:lnTo>
                  <a:pt x="344" y="74"/>
                </a:lnTo>
                <a:lnTo>
                  <a:pt x="344" y="74"/>
                </a:lnTo>
                <a:lnTo>
                  <a:pt x="346" y="70"/>
                </a:lnTo>
                <a:lnTo>
                  <a:pt x="346" y="66"/>
                </a:lnTo>
                <a:lnTo>
                  <a:pt x="346" y="52"/>
                </a:lnTo>
                <a:lnTo>
                  <a:pt x="346" y="52"/>
                </a:lnTo>
                <a:lnTo>
                  <a:pt x="346" y="56"/>
                </a:lnTo>
                <a:lnTo>
                  <a:pt x="344" y="60"/>
                </a:lnTo>
                <a:lnTo>
                  <a:pt x="334" y="68"/>
                </a:lnTo>
                <a:lnTo>
                  <a:pt x="334" y="68"/>
                </a:lnTo>
                <a:lnTo>
                  <a:pt x="322" y="72"/>
                </a:lnTo>
                <a:lnTo>
                  <a:pt x="308" y="76"/>
                </a:lnTo>
                <a:lnTo>
                  <a:pt x="290" y="80"/>
                </a:lnTo>
                <a:lnTo>
                  <a:pt x="272" y="80"/>
                </a:lnTo>
                <a:lnTo>
                  <a:pt x="272" y="80"/>
                </a:lnTo>
                <a:lnTo>
                  <a:pt x="254" y="80"/>
                </a:lnTo>
                <a:lnTo>
                  <a:pt x="238" y="78"/>
                </a:lnTo>
                <a:lnTo>
                  <a:pt x="226" y="74"/>
                </a:lnTo>
                <a:lnTo>
                  <a:pt x="214" y="70"/>
                </a:lnTo>
                <a:lnTo>
                  <a:pt x="214" y="70"/>
                </a:lnTo>
                <a:lnTo>
                  <a:pt x="214" y="70"/>
                </a:lnTo>
                <a:lnTo>
                  <a:pt x="210" y="68"/>
                </a:lnTo>
                <a:lnTo>
                  <a:pt x="210" y="68"/>
                </a:lnTo>
                <a:lnTo>
                  <a:pt x="200" y="60"/>
                </a:lnTo>
                <a:lnTo>
                  <a:pt x="198" y="56"/>
                </a:lnTo>
                <a:lnTo>
                  <a:pt x="196" y="52"/>
                </a:lnTo>
                <a:lnTo>
                  <a:pt x="196" y="52"/>
                </a:lnTo>
                <a:lnTo>
                  <a:pt x="198" y="46"/>
                </a:lnTo>
                <a:lnTo>
                  <a:pt x="6" y="136"/>
                </a:lnTo>
                <a:lnTo>
                  <a:pt x="6" y="136"/>
                </a:lnTo>
                <a:lnTo>
                  <a:pt x="2" y="138"/>
                </a:lnTo>
                <a:lnTo>
                  <a:pt x="2" y="142"/>
                </a:lnTo>
                <a:lnTo>
                  <a:pt x="2" y="142"/>
                </a:lnTo>
                <a:lnTo>
                  <a:pt x="2" y="148"/>
                </a:lnTo>
                <a:lnTo>
                  <a:pt x="6" y="150"/>
                </a:lnTo>
                <a:lnTo>
                  <a:pt x="30" y="158"/>
                </a:lnTo>
                <a:lnTo>
                  <a:pt x="4" y="170"/>
                </a:lnTo>
                <a:lnTo>
                  <a:pt x="4" y="170"/>
                </a:lnTo>
                <a:lnTo>
                  <a:pt x="2" y="174"/>
                </a:lnTo>
                <a:lnTo>
                  <a:pt x="0" y="178"/>
                </a:lnTo>
                <a:lnTo>
                  <a:pt x="0" y="178"/>
                </a:lnTo>
                <a:lnTo>
                  <a:pt x="2" y="182"/>
                </a:lnTo>
                <a:lnTo>
                  <a:pt x="6" y="184"/>
                </a:lnTo>
                <a:lnTo>
                  <a:pt x="30" y="194"/>
                </a:lnTo>
                <a:lnTo>
                  <a:pt x="4" y="206"/>
                </a:lnTo>
                <a:lnTo>
                  <a:pt x="4" y="206"/>
                </a:lnTo>
                <a:lnTo>
                  <a:pt x="0" y="208"/>
                </a:lnTo>
                <a:lnTo>
                  <a:pt x="0" y="212"/>
                </a:lnTo>
                <a:lnTo>
                  <a:pt x="0" y="212"/>
                </a:lnTo>
                <a:lnTo>
                  <a:pt x="0" y="218"/>
                </a:lnTo>
                <a:lnTo>
                  <a:pt x="4" y="220"/>
                </a:lnTo>
                <a:lnTo>
                  <a:pt x="148" y="270"/>
                </a:lnTo>
                <a:lnTo>
                  <a:pt x="148" y="270"/>
                </a:lnTo>
                <a:lnTo>
                  <a:pt x="150" y="270"/>
                </a:lnTo>
                <a:lnTo>
                  <a:pt x="150" y="270"/>
                </a:lnTo>
                <a:lnTo>
                  <a:pt x="154" y="270"/>
                </a:lnTo>
                <a:lnTo>
                  <a:pt x="198" y="250"/>
                </a:lnTo>
                <a:lnTo>
                  <a:pt x="198" y="250"/>
                </a:lnTo>
                <a:lnTo>
                  <a:pt x="200" y="254"/>
                </a:lnTo>
                <a:lnTo>
                  <a:pt x="206" y="258"/>
                </a:lnTo>
                <a:lnTo>
                  <a:pt x="212" y="264"/>
                </a:lnTo>
                <a:lnTo>
                  <a:pt x="222" y="266"/>
                </a:lnTo>
                <a:lnTo>
                  <a:pt x="244" y="272"/>
                </a:lnTo>
                <a:lnTo>
                  <a:pt x="272" y="274"/>
                </a:lnTo>
                <a:lnTo>
                  <a:pt x="272" y="274"/>
                </a:lnTo>
                <a:lnTo>
                  <a:pt x="300" y="272"/>
                </a:lnTo>
                <a:lnTo>
                  <a:pt x="314" y="270"/>
                </a:lnTo>
                <a:lnTo>
                  <a:pt x="324" y="266"/>
                </a:lnTo>
                <a:lnTo>
                  <a:pt x="334" y="262"/>
                </a:lnTo>
                <a:lnTo>
                  <a:pt x="340" y="256"/>
                </a:lnTo>
                <a:lnTo>
                  <a:pt x="344" y="252"/>
                </a:lnTo>
                <a:lnTo>
                  <a:pt x="346" y="246"/>
                </a:lnTo>
                <a:lnTo>
                  <a:pt x="346" y="230"/>
                </a:lnTo>
                <a:lnTo>
                  <a:pt x="346" y="230"/>
                </a:lnTo>
                <a:lnTo>
                  <a:pt x="346" y="236"/>
                </a:lnTo>
                <a:lnTo>
                  <a:pt x="344" y="240"/>
                </a:lnTo>
                <a:lnTo>
                  <a:pt x="334" y="246"/>
                </a:lnTo>
                <a:lnTo>
                  <a:pt x="334" y="246"/>
                </a:lnTo>
                <a:lnTo>
                  <a:pt x="322" y="252"/>
                </a:lnTo>
                <a:lnTo>
                  <a:pt x="308" y="256"/>
                </a:lnTo>
                <a:lnTo>
                  <a:pt x="290" y="258"/>
                </a:lnTo>
                <a:lnTo>
                  <a:pt x="272" y="260"/>
                </a:lnTo>
                <a:lnTo>
                  <a:pt x="272" y="260"/>
                </a:lnTo>
                <a:lnTo>
                  <a:pt x="252" y="258"/>
                </a:lnTo>
                <a:lnTo>
                  <a:pt x="236" y="256"/>
                </a:lnTo>
                <a:lnTo>
                  <a:pt x="220" y="252"/>
                </a:lnTo>
                <a:lnTo>
                  <a:pt x="210" y="246"/>
                </a:lnTo>
                <a:lnTo>
                  <a:pt x="210" y="246"/>
                </a:lnTo>
                <a:lnTo>
                  <a:pt x="206" y="244"/>
                </a:lnTo>
                <a:lnTo>
                  <a:pt x="206" y="244"/>
                </a:lnTo>
                <a:lnTo>
                  <a:pt x="206" y="244"/>
                </a:lnTo>
                <a:lnTo>
                  <a:pt x="200" y="238"/>
                </a:lnTo>
                <a:lnTo>
                  <a:pt x="196" y="232"/>
                </a:lnTo>
                <a:lnTo>
                  <a:pt x="196" y="232"/>
                </a:lnTo>
                <a:lnTo>
                  <a:pt x="196" y="230"/>
                </a:lnTo>
                <a:lnTo>
                  <a:pt x="196" y="232"/>
                </a:lnTo>
                <a:lnTo>
                  <a:pt x="150" y="254"/>
                </a:lnTo>
                <a:lnTo>
                  <a:pt x="28" y="212"/>
                </a:lnTo>
                <a:lnTo>
                  <a:pt x="52" y="200"/>
                </a:lnTo>
                <a:lnTo>
                  <a:pt x="148" y="234"/>
                </a:lnTo>
                <a:lnTo>
                  <a:pt x="148" y="234"/>
                </a:lnTo>
                <a:lnTo>
                  <a:pt x="152" y="234"/>
                </a:lnTo>
                <a:lnTo>
                  <a:pt x="152" y="234"/>
                </a:lnTo>
                <a:lnTo>
                  <a:pt x="154" y="234"/>
                </a:lnTo>
                <a:lnTo>
                  <a:pt x="198" y="214"/>
                </a:lnTo>
                <a:lnTo>
                  <a:pt x="198" y="214"/>
                </a:lnTo>
                <a:lnTo>
                  <a:pt x="200" y="220"/>
                </a:lnTo>
                <a:lnTo>
                  <a:pt x="206" y="224"/>
                </a:lnTo>
                <a:lnTo>
                  <a:pt x="214" y="228"/>
                </a:lnTo>
                <a:lnTo>
                  <a:pt x="222" y="232"/>
                </a:lnTo>
                <a:lnTo>
                  <a:pt x="246" y="236"/>
                </a:lnTo>
                <a:lnTo>
                  <a:pt x="272" y="238"/>
                </a:lnTo>
                <a:lnTo>
                  <a:pt x="272" y="238"/>
                </a:lnTo>
                <a:lnTo>
                  <a:pt x="300" y="236"/>
                </a:lnTo>
                <a:lnTo>
                  <a:pt x="314" y="234"/>
                </a:lnTo>
                <a:lnTo>
                  <a:pt x="324" y="230"/>
                </a:lnTo>
                <a:lnTo>
                  <a:pt x="334" y="226"/>
                </a:lnTo>
                <a:lnTo>
                  <a:pt x="340" y="220"/>
                </a:lnTo>
                <a:lnTo>
                  <a:pt x="344" y="216"/>
                </a:lnTo>
                <a:lnTo>
                  <a:pt x="346" y="210"/>
                </a:lnTo>
                <a:lnTo>
                  <a:pt x="346" y="196"/>
                </a:lnTo>
                <a:lnTo>
                  <a:pt x="346" y="196"/>
                </a:lnTo>
                <a:lnTo>
                  <a:pt x="346" y="200"/>
                </a:lnTo>
                <a:lnTo>
                  <a:pt x="344" y="204"/>
                </a:lnTo>
                <a:lnTo>
                  <a:pt x="334" y="210"/>
                </a:lnTo>
                <a:lnTo>
                  <a:pt x="334" y="210"/>
                </a:lnTo>
                <a:lnTo>
                  <a:pt x="322" y="216"/>
                </a:lnTo>
                <a:lnTo>
                  <a:pt x="308" y="220"/>
                </a:lnTo>
                <a:lnTo>
                  <a:pt x="290" y="222"/>
                </a:lnTo>
                <a:lnTo>
                  <a:pt x="272" y="224"/>
                </a:lnTo>
                <a:lnTo>
                  <a:pt x="272" y="224"/>
                </a:lnTo>
                <a:lnTo>
                  <a:pt x="252" y="222"/>
                </a:lnTo>
                <a:lnTo>
                  <a:pt x="236" y="220"/>
                </a:lnTo>
                <a:lnTo>
                  <a:pt x="220" y="216"/>
                </a:lnTo>
                <a:lnTo>
                  <a:pt x="210" y="210"/>
                </a:lnTo>
                <a:lnTo>
                  <a:pt x="210" y="210"/>
                </a:lnTo>
                <a:lnTo>
                  <a:pt x="208" y="210"/>
                </a:lnTo>
                <a:lnTo>
                  <a:pt x="208" y="210"/>
                </a:lnTo>
                <a:lnTo>
                  <a:pt x="200" y="204"/>
                </a:lnTo>
                <a:lnTo>
                  <a:pt x="198" y="198"/>
                </a:lnTo>
                <a:lnTo>
                  <a:pt x="198" y="198"/>
                </a:lnTo>
                <a:lnTo>
                  <a:pt x="196" y="196"/>
                </a:lnTo>
                <a:lnTo>
                  <a:pt x="196" y="198"/>
                </a:lnTo>
                <a:lnTo>
                  <a:pt x="152" y="218"/>
                </a:lnTo>
                <a:lnTo>
                  <a:pt x="72" y="192"/>
                </a:lnTo>
                <a:lnTo>
                  <a:pt x="50" y="184"/>
                </a:lnTo>
                <a:lnTo>
                  <a:pt x="28" y="176"/>
                </a:lnTo>
                <a:lnTo>
                  <a:pt x="52" y="166"/>
                </a:lnTo>
                <a:lnTo>
                  <a:pt x="150" y="200"/>
                </a:lnTo>
                <a:lnTo>
                  <a:pt x="150" y="200"/>
                </a:lnTo>
                <a:lnTo>
                  <a:pt x="152" y="200"/>
                </a:lnTo>
                <a:lnTo>
                  <a:pt x="152" y="200"/>
                </a:lnTo>
                <a:lnTo>
                  <a:pt x="156" y="200"/>
                </a:lnTo>
                <a:lnTo>
                  <a:pt x="198" y="180"/>
                </a:lnTo>
                <a:lnTo>
                  <a:pt x="198" y="180"/>
                </a:lnTo>
                <a:lnTo>
                  <a:pt x="202" y="184"/>
                </a:lnTo>
                <a:lnTo>
                  <a:pt x="208" y="188"/>
                </a:lnTo>
                <a:lnTo>
                  <a:pt x="224" y="196"/>
                </a:lnTo>
                <a:lnTo>
                  <a:pt x="246" y="200"/>
                </a:lnTo>
                <a:lnTo>
                  <a:pt x="272" y="202"/>
                </a:lnTo>
                <a:lnTo>
                  <a:pt x="272" y="202"/>
                </a:lnTo>
                <a:lnTo>
                  <a:pt x="296" y="200"/>
                </a:lnTo>
                <a:lnTo>
                  <a:pt x="318" y="196"/>
                </a:lnTo>
                <a:lnTo>
                  <a:pt x="334" y="190"/>
                </a:lnTo>
                <a:lnTo>
                  <a:pt x="340" y="186"/>
                </a:lnTo>
                <a:lnTo>
                  <a:pt x="344" y="180"/>
                </a:lnTo>
                <a:lnTo>
                  <a:pt x="370" y="168"/>
                </a:lnTo>
                <a:lnTo>
                  <a:pt x="370" y="168"/>
                </a:lnTo>
                <a:lnTo>
                  <a:pt x="374" y="166"/>
                </a:lnTo>
                <a:lnTo>
                  <a:pt x="374" y="162"/>
                </a:lnTo>
                <a:lnTo>
                  <a:pt x="374" y="162"/>
                </a:lnTo>
                <a:lnTo>
                  <a:pt x="374" y="156"/>
                </a:lnTo>
                <a:lnTo>
                  <a:pt x="370" y="154"/>
                </a:lnTo>
                <a:lnTo>
                  <a:pt x="346" y="146"/>
                </a:lnTo>
                <a:lnTo>
                  <a:pt x="372" y="134"/>
                </a:lnTo>
                <a:lnTo>
                  <a:pt x="372" y="134"/>
                </a:lnTo>
                <a:lnTo>
                  <a:pt x="374" y="130"/>
                </a:lnTo>
                <a:lnTo>
                  <a:pt x="376" y="126"/>
                </a:lnTo>
                <a:lnTo>
                  <a:pt x="376" y="126"/>
                </a:lnTo>
                <a:close/>
                <a:moveTo>
                  <a:pt x="202" y="78"/>
                </a:moveTo>
                <a:lnTo>
                  <a:pt x="202" y="78"/>
                </a:lnTo>
                <a:lnTo>
                  <a:pt x="214" y="84"/>
                </a:lnTo>
                <a:lnTo>
                  <a:pt x="230" y="90"/>
                </a:lnTo>
                <a:lnTo>
                  <a:pt x="248" y="94"/>
                </a:lnTo>
                <a:lnTo>
                  <a:pt x="272" y="96"/>
                </a:lnTo>
                <a:lnTo>
                  <a:pt x="272" y="96"/>
                </a:lnTo>
                <a:lnTo>
                  <a:pt x="294" y="94"/>
                </a:lnTo>
                <a:lnTo>
                  <a:pt x="314" y="90"/>
                </a:lnTo>
                <a:lnTo>
                  <a:pt x="330" y="84"/>
                </a:lnTo>
                <a:lnTo>
                  <a:pt x="342" y="78"/>
                </a:lnTo>
                <a:lnTo>
                  <a:pt x="342" y="78"/>
                </a:lnTo>
                <a:lnTo>
                  <a:pt x="346" y="82"/>
                </a:lnTo>
                <a:lnTo>
                  <a:pt x="346" y="88"/>
                </a:lnTo>
                <a:lnTo>
                  <a:pt x="346" y="88"/>
                </a:lnTo>
                <a:lnTo>
                  <a:pt x="346" y="92"/>
                </a:lnTo>
                <a:lnTo>
                  <a:pt x="344" y="96"/>
                </a:lnTo>
                <a:lnTo>
                  <a:pt x="334" y="104"/>
                </a:lnTo>
                <a:lnTo>
                  <a:pt x="334" y="104"/>
                </a:lnTo>
                <a:lnTo>
                  <a:pt x="322" y="108"/>
                </a:lnTo>
                <a:lnTo>
                  <a:pt x="308" y="112"/>
                </a:lnTo>
                <a:lnTo>
                  <a:pt x="290" y="116"/>
                </a:lnTo>
                <a:lnTo>
                  <a:pt x="272" y="116"/>
                </a:lnTo>
                <a:lnTo>
                  <a:pt x="272" y="116"/>
                </a:lnTo>
                <a:lnTo>
                  <a:pt x="254" y="116"/>
                </a:lnTo>
                <a:lnTo>
                  <a:pt x="238" y="114"/>
                </a:lnTo>
                <a:lnTo>
                  <a:pt x="226" y="110"/>
                </a:lnTo>
                <a:lnTo>
                  <a:pt x="214" y="106"/>
                </a:lnTo>
                <a:lnTo>
                  <a:pt x="214" y="106"/>
                </a:lnTo>
                <a:lnTo>
                  <a:pt x="214" y="106"/>
                </a:lnTo>
                <a:lnTo>
                  <a:pt x="210" y="104"/>
                </a:lnTo>
                <a:lnTo>
                  <a:pt x="210" y="104"/>
                </a:lnTo>
                <a:lnTo>
                  <a:pt x="200" y="96"/>
                </a:lnTo>
                <a:lnTo>
                  <a:pt x="198" y="92"/>
                </a:lnTo>
                <a:lnTo>
                  <a:pt x="196" y="88"/>
                </a:lnTo>
                <a:lnTo>
                  <a:pt x="196" y="88"/>
                </a:lnTo>
                <a:lnTo>
                  <a:pt x="198" y="82"/>
                </a:lnTo>
                <a:lnTo>
                  <a:pt x="202" y="78"/>
                </a:lnTo>
                <a:lnTo>
                  <a:pt x="202" y="78"/>
                </a:lnTo>
                <a:close/>
                <a:moveTo>
                  <a:pt x="202" y="114"/>
                </a:moveTo>
                <a:lnTo>
                  <a:pt x="202" y="114"/>
                </a:lnTo>
                <a:lnTo>
                  <a:pt x="214" y="120"/>
                </a:lnTo>
                <a:lnTo>
                  <a:pt x="230" y="126"/>
                </a:lnTo>
                <a:lnTo>
                  <a:pt x="248" y="130"/>
                </a:lnTo>
                <a:lnTo>
                  <a:pt x="272" y="130"/>
                </a:lnTo>
                <a:lnTo>
                  <a:pt x="272" y="130"/>
                </a:lnTo>
                <a:lnTo>
                  <a:pt x="294" y="130"/>
                </a:lnTo>
                <a:lnTo>
                  <a:pt x="314" y="126"/>
                </a:lnTo>
                <a:lnTo>
                  <a:pt x="330" y="120"/>
                </a:lnTo>
                <a:lnTo>
                  <a:pt x="342" y="114"/>
                </a:lnTo>
                <a:lnTo>
                  <a:pt x="342" y="114"/>
                </a:lnTo>
                <a:lnTo>
                  <a:pt x="346" y="118"/>
                </a:lnTo>
                <a:lnTo>
                  <a:pt x="346" y="124"/>
                </a:lnTo>
                <a:lnTo>
                  <a:pt x="346" y="124"/>
                </a:lnTo>
                <a:lnTo>
                  <a:pt x="346" y="128"/>
                </a:lnTo>
                <a:lnTo>
                  <a:pt x="346" y="128"/>
                </a:lnTo>
                <a:lnTo>
                  <a:pt x="342" y="132"/>
                </a:lnTo>
                <a:lnTo>
                  <a:pt x="342" y="132"/>
                </a:lnTo>
                <a:lnTo>
                  <a:pt x="340" y="134"/>
                </a:lnTo>
                <a:lnTo>
                  <a:pt x="340" y="134"/>
                </a:lnTo>
                <a:lnTo>
                  <a:pt x="338" y="136"/>
                </a:lnTo>
                <a:lnTo>
                  <a:pt x="338" y="136"/>
                </a:lnTo>
                <a:lnTo>
                  <a:pt x="334" y="140"/>
                </a:lnTo>
                <a:lnTo>
                  <a:pt x="334" y="140"/>
                </a:lnTo>
                <a:lnTo>
                  <a:pt x="322" y="144"/>
                </a:lnTo>
                <a:lnTo>
                  <a:pt x="308" y="148"/>
                </a:lnTo>
                <a:lnTo>
                  <a:pt x="290" y="150"/>
                </a:lnTo>
                <a:lnTo>
                  <a:pt x="272" y="152"/>
                </a:lnTo>
                <a:lnTo>
                  <a:pt x="272" y="152"/>
                </a:lnTo>
                <a:lnTo>
                  <a:pt x="254" y="152"/>
                </a:lnTo>
                <a:lnTo>
                  <a:pt x="238" y="148"/>
                </a:lnTo>
                <a:lnTo>
                  <a:pt x="226" y="146"/>
                </a:lnTo>
                <a:lnTo>
                  <a:pt x="214" y="142"/>
                </a:lnTo>
                <a:lnTo>
                  <a:pt x="214" y="142"/>
                </a:lnTo>
                <a:lnTo>
                  <a:pt x="214" y="142"/>
                </a:lnTo>
                <a:lnTo>
                  <a:pt x="210" y="140"/>
                </a:lnTo>
                <a:lnTo>
                  <a:pt x="210" y="140"/>
                </a:lnTo>
                <a:lnTo>
                  <a:pt x="200" y="132"/>
                </a:lnTo>
                <a:lnTo>
                  <a:pt x="198" y="128"/>
                </a:lnTo>
                <a:lnTo>
                  <a:pt x="196" y="124"/>
                </a:lnTo>
                <a:lnTo>
                  <a:pt x="196" y="124"/>
                </a:lnTo>
                <a:lnTo>
                  <a:pt x="198" y="118"/>
                </a:lnTo>
                <a:lnTo>
                  <a:pt x="202" y="114"/>
                </a:lnTo>
                <a:lnTo>
                  <a:pt x="202" y="114"/>
                </a:lnTo>
                <a:close/>
                <a:moveTo>
                  <a:pt x="162" y="144"/>
                </a:moveTo>
                <a:lnTo>
                  <a:pt x="162" y="144"/>
                </a:lnTo>
                <a:lnTo>
                  <a:pt x="150" y="150"/>
                </a:lnTo>
                <a:lnTo>
                  <a:pt x="134" y="150"/>
                </a:lnTo>
                <a:lnTo>
                  <a:pt x="134" y="150"/>
                </a:lnTo>
                <a:lnTo>
                  <a:pt x="116" y="150"/>
                </a:lnTo>
                <a:lnTo>
                  <a:pt x="104" y="144"/>
                </a:lnTo>
                <a:lnTo>
                  <a:pt x="104" y="144"/>
                </a:lnTo>
                <a:lnTo>
                  <a:pt x="100" y="142"/>
                </a:lnTo>
                <a:lnTo>
                  <a:pt x="98" y="138"/>
                </a:lnTo>
                <a:lnTo>
                  <a:pt x="98" y="138"/>
                </a:lnTo>
                <a:lnTo>
                  <a:pt x="100" y="136"/>
                </a:lnTo>
                <a:lnTo>
                  <a:pt x="102" y="132"/>
                </a:lnTo>
                <a:lnTo>
                  <a:pt x="110" y="128"/>
                </a:lnTo>
                <a:lnTo>
                  <a:pt x="120" y="126"/>
                </a:lnTo>
                <a:lnTo>
                  <a:pt x="134" y="124"/>
                </a:lnTo>
                <a:lnTo>
                  <a:pt x="134" y="124"/>
                </a:lnTo>
                <a:lnTo>
                  <a:pt x="148" y="126"/>
                </a:lnTo>
                <a:lnTo>
                  <a:pt x="158" y="128"/>
                </a:lnTo>
                <a:lnTo>
                  <a:pt x="166" y="132"/>
                </a:lnTo>
                <a:lnTo>
                  <a:pt x="168" y="136"/>
                </a:lnTo>
                <a:lnTo>
                  <a:pt x="168" y="138"/>
                </a:lnTo>
                <a:lnTo>
                  <a:pt x="168" y="138"/>
                </a:lnTo>
                <a:lnTo>
                  <a:pt x="166" y="142"/>
                </a:lnTo>
                <a:lnTo>
                  <a:pt x="162" y="144"/>
                </a:lnTo>
                <a:lnTo>
                  <a:pt x="162" y="144"/>
                </a:lnTo>
                <a:close/>
                <a:moveTo>
                  <a:pt x="346" y="160"/>
                </a:moveTo>
                <a:lnTo>
                  <a:pt x="346" y="160"/>
                </a:lnTo>
                <a:lnTo>
                  <a:pt x="346" y="162"/>
                </a:lnTo>
                <a:lnTo>
                  <a:pt x="346" y="162"/>
                </a:lnTo>
                <a:lnTo>
                  <a:pt x="346" y="162"/>
                </a:lnTo>
                <a:lnTo>
                  <a:pt x="346" y="162"/>
                </a:lnTo>
                <a:lnTo>
                  <a:pt x="346" y="162"/>
                </a:lnTo>
                <a:lnTo>
                  <a:pt x="346" y="162"/>
                </a:lnTo>
                <a:lnTo>
                  <a:pt x="344" y="166"/>
                </a:lnTo>
                <a:lnTo>
                  <a:pt x="344" y="166"/>
                </a:lnTo>
                <a:lnTo>
                  <a:pt x="344" y="166"/>
                </a:lnTo>
                <a:lnTo>
                  <a:pt x="344" y="166"/>
                </a:lnTo>
                <a:lnTo>
                  <a:pt x="342" y="168"/>
                </a:lnTo>
                <a:lnTo>
                  <a:pt x="342" y="168"/>
                </a:lnTo>
                <a:lnTo>
                  <a:pt x="340" y="170"/>
                </a:lnTo>
                <a:lnTo>
                  <a:pt x="340" y="170"/>
                </a:lnTo>
                <a:lnTo>
                  <a:pt x="338" y="172"/>
                </a:lnTo>
                <a:lnTo>
                  <a:pt x="338" y="172"/>
                </a:lnTo>
                <a:lnTo>
                  <a:pt x="334" y="174"/>
                </a:lnTo>
                <a:lnTo>
                  <a:pt x="334" y="174"/>
                </a:lnTo>
                <a:lnTo>
                  <a:pt x="322" y="180"/>
                </a:lnTo>
                <a:lnTo>
                  <a:pt x="308" y="184"/>
                </a:lnTo>
                <a:lnTo>
                  <a:pt x="290" y="186"/>
                </a:lnTo>
                <a:lnTo>
                  <a:pt x="272" y="188"/>
                </a:lnTo>
                <a:lnTo>
                  <a:pt x="272" y="188"/>
                </a:lnTo>
                <a:lnTo>
                  <a:pt x="252" y="186"/>
                </a:lnTo>
                <a:lnTo>
                  <a:pt x="236" y="184"/>
                </a:lnTo>
                <a:lnTo>
                  <a:pt x="220" y="180"/>
                </a:lnTo>
                <a:lnTo>
                  <a:pt x="210" y="174"/>
                </a:lnTo>
                <a:lnTo>
                  <a:pt x="210" y="174"/>
                </a:lnTo>
                <a:lnTo>
                  <a:pt x="208" y="174"/>
                </a:lnTo>
                <a:lnTo>
                  <a:pt x="208" y="174"/>
                </a:lnTo>
                <a:lnTo>
                  <a:pt x="208" y="174"/>
                </a:lnTo>
                <a:lnTo>
                  <a:pt x="200" y="168"/>
                </a:lnTo>
                <a:lnTo>
                  <a:pt x="200" y="168"/>
                </a:lnTo>
                <a:lnTo>
                  <a:pt x="200" y="166"/>
                </a:lnTo>
                <a:lnTo>
                  <a:pt x="200" y="166"/>
                </a:lnTo>
                <a:lnTo>
                  <a:pt x="198" y="164"/>
                </a:lnTo>
                <a:lnTo>
                  <a:pt x="198" y="164"/>
                </a:lnTo>
                <a:lnTo>
                  <a:pt x="196" y="160"/>
                </a:lnTo>
                <a:lnTo>
                  <a:pt x="196" y="160"/>
                </a:lnTo>
                <a:lnTo>
                  <a:pt x="198" y="154"/>
                </a:lnTo>
                <a:lnTo>
                  <a:pt x="202" y="148"/>
                </a:lnTo>
                <a:lnTo>
                  <a:pt x="202" y="148"/>
                </a:lnTo>
                <a:lnTo>
                  <a:pt x="214" y="156"/>
                </a:lnTo>
                <a:lnTo>
                  <a:pt x="230" y="162"/>
                </a:lnTo>
                <a:lnTo>
                  <a:pt x="248" y="166"/>
                </a:lnTo>
                <a:lnTo>
                  <a:pt x="272" y="166"/>
                </a:lnTo>
                <a:lnTo>
                  <a:pt x="272" y="166"/>
                </a:lnTo>
                <a:lnTo>
                  <a:pt x="294" y="166"/>
                </a:lnTo>
                <a:lnTo>
                  <a:pt x="314" y="162"/>
                </a:lnTo>
                <a:lnTo>
                  <a:pt x="330" y="156"/>
                </a:lnTo>
                <a:lnTo>
                  <a:pt x="342" y="148"/>
                </a:lnTo>
                <a:lnTo>
                  <a:pt x="342" y="148"/>
                </a:lnTo>
                <a:lnTo>
                  <a:pt x="346" y="154"/>
                </a:lnTo>
                <a:lnTo>
                  <a:pt x="346" y="160"/>
                </a:lnTo>
                <a:lnTo>
                  <a:pt x="346" y="160"/>
                </a:lnTo>
                <a:close/>
                <a:moveTo>
                  <a:pt x="346" y="128"/>
                </a:moveTo>
                <a:lnTo>
                  <a:pt x="346" y="128"/>
                </a:lnTo>
                <a:lnTo>
                  <a:pt x="348" y="128"/>
                </a:lnTo>
                <a:lnTo>
                  <a:pt x="346" y="128"/>
                </a:lnTo>
                <a:close/>
                <a:moveTo>
                  <a:pt x="196" y="28"/>
                </a:moveTo>
                <a:lnTo>
                  <a:pt x="196" y="28"/>
                </a:lnTo>
                <a:lnTo>
                  <a:pt x="198" y="24"/>
                </a:lnTo>
                <a:lnTo>
                  <a:pt x="202" y="18"/>
                </a:lnTo>
                <a:lnTo>
                  <a:pt x="210" y="14"/>
                </a:lnTo>
                <a:lnTo>
                  <a:pt x="218" y="8"/>
                </a:lnTo>
                <a:lnTo>
                  <a:pt x="230" y="6"/>
                </a:lnTo>
                <a:lnTo>
                  <a:pt x="242" y="2"/>
                </a:lnTo>
                <a:lnTo>
                  <a:pt x="272" y="0"/>
                </a:lnTo>
                <a:lnTo>
                  <a:pt x="272" y="0"/>
                </a:lnTo>
                <a:lnTo>
                  <a:pt x="300" y="2"/>
                </a:lnTo>
                <a:lnTo>
                  <a:pt x="314" y="6"/>
                </a:lnTo>
                <a:lnTo>
                  <a:pt x="324" y="8"/>
                </a:lnTo>
                <a:lnTo>
                  <a:pt x="334" y="14"/>
                </a:lnTo>
                <a:lnTo>
                  <a:pt x="340" y="18"/>
                </a:lnTo>
                <a:lnTo>
                  <a:pt x="344" y="24"/>
                </a:lnTo>
                <a:lnTo>
                  <a:pt x="346" y="28"/>
                </a:lnTo>
                <a:lnTo>
                  <a:pt x="346" y="28"/>
                </a:lnTo>
                <a:lnTo>
                  <a:pt x="346" y="34"/>
                </a:lnTo>
                <a:lnTo>
                  <a:pt x="344" y="38"/>
                </a:lnTo>
                <a:lnTo>
                  <a:pt x="334" y="44"/>
                </a:lnTo>
                <a:lnTo>
                  <a:pt x="334" y="44"/>
                </a:lnTo>
                <a:lnTo>
                  <a:pt x="322" y="50"/>
                </a:lnTo>
                <a:lnTo>
                  <a:pt x="308" y="54"/>
                </a:lnTo>
                <a:lnTo>
                  <a:pt x="290" y="56"/>
                </a:lnTo>
                <a:lnTo>
                  <a:pt x="272" y="58"/>
                </a:lnTo>
                <a:lnTo>
                  <a:pt x="272" y="58"/>
                </a:lnTo>
                <a:lnTo>
                  <a:pt x="252" y="56"/>
                </a:lnTo>
                <a:lnTo>
                  <a:pt x="236" y="54"/>
                </a:lnTo>
                <a:lnTo>
                  <a:pt x="220" y="50"/>
                </a:lnTo>
                <a:lnTo>
                  <a:pt x="210" y="44"/>
                </a:lnTo>
                <a:lnTo>
                  <a:pt x="210" y="44"/>
                </a:lnTo>
                <a:lnTo>
                  <a:pt x="200" y="38"/>
                </a:lnTo>
                <a:lnTo>
                  <a:pt x="198" y="34"/>
                </a:lnTo>
                <a:lnTo>
                  <a:pt x="196" y="28"/>
                </a:lnTo>
                <a:lnTo>
                  <a:pt x="196" y="28"/>
                </a:lnTo>
                <a:close/>
              </a:path>
            </a:pathLst>
          </a:custGeom>
          <a:solidFill>
            <a:schemeClr val="bg1"/>
          </a:solidFill>
          <a:ln>
            <a:noFill/>
          </a:ln>
          <a:extLst/>
        </p:spPr>
        <p:txBody>
          <a:bodyPr vert="horz" wrap="square" lIns="91416" tIns="45708" rIns="91416" bIns="45708" numCol="1" anchor="t" anchorCtr="0" compatLnSpc="1">
            <a:prstTxWarp prst="textNoShape">
              <a:avLst/>
            </a:prstTxWarp>
          </a:bodyPr>
          <a:lstStyle/>
          <a:p>
            <a:endParaRPr lang="pl-PL" sz="700" dirty="0">
              <a:solidFill>
                <a:srgbClr val="000000"/>
              </a:solidFill>
            </a:endParaRPr>
          </a:p>
        </p:txBody>
      </p:sp>
      <p:sp>
        <p:nvSpPr>
          <p:cNvPr id="151" name="Isosceles Triangle 150"/>
          <p:cNvSpPr/>
          <p:nvPr/>
        </p:nvSpPr>
        <p:spPr>
          <a:xfrm rot="5400000">
            <a:off x="3555592" y="1657632"/>
            <a:ext cx="163304" cy="140778"/>
          </a:xfrm>
          <a:prstGeom prst="triangl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GB" sz="700" dirty="0">
              <a:solidFill>
                <a:srgbClr val="FF0000"/>
              </a:solidFill>
              <a:latin typeface="Georgia"/>
            </a:endParaRPr>
          </a:p>
        </p:txBody>
      </p:sp>
      <p:sp>
        <p:nvSpPr>
          <p:cNvPr id="152" name="Isosceles Triangle 151"/>
          <p:cNvSpPr/>
          <p:nvPr/>
        </p:nvSpPr>
        <p:spPr>
          <a:xfrm rot="5400000">
            <a:off x="6282149" y="1657632"/>
            <a:ext cx="163304" cy="140778"/>
          </a:xfrm>
          <a:prstGeom prst="triangl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GB" sz="700" dirty="0">
              <a:solidFill>
                <a:srgbClr val="FF0000"/>
              </a:solidFill>
              <a:latin typeface="Georgia"/>
            </a:endParaRPr>
          </a:p>
        </p:txBody>
      </p:sp>
      <p:sp>
        <p:nvSpPr>
          <p:cNvPr id="153" name="Isosceles Triangle 152"/>
          <p:cNvSpPr/>
          <p:nvPr/>
        </p:nvSpPr>
        <p:spPr>
          <a:xfrm rot="5400000">
            <a:off x="8548920" y="1657632"/>
            <a:ext cx="163304" cy="140778"/>
          </a:xfrm>
          <a:prstGeom prst="triangl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GB" sz="700" dirty="0">
              <a:solidFill>
                <a:srgbClr val="FF0000"/>
              </a:solidFill>
              <a:latin typeface="Georgia"/>
            </a:endParaRPr>
          </a:p>
        </p:txBody>
      </p:sp>
      <p:grpSp>
        <p:nvGrpSpPr>
          <p:cNvPr id="157" name="Group 156"/>
          <p:cNvGrpSpPr/>
          <p:nvPr/>
        </p:nvGrpSpPr>
        <p:grpSpPr>
          <a:xfrm>
            <a:off x="11065432" y="131145"/>
            <a:ext cx="415367" cy="415367"/>
            <a:chOff x="11011448" y="77161"/>
            <a:chExt cx="469352" cy="469352"/>
          </a:xfrm>
        </p:grpSpPr>
        <p:sp>
          <p:nvSpPr>
            <p:cNvPr id="159" name="Rectangle 158"/>
            <p:cNvSpPr/>
            <p:nvPr/>
          </p:nvSpPr>
          <p:spPr bwMode="ltGray">
            <a:xfrm>
              <a:off x="11011448" y="77161"/>
              <a:ext cx="469352" cy="469352"/>
            </a:xfrm>
            <a:prstGeom prst="rect">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mtClean="0">
                <a:solidFill>
                  <a:srgbClr val="FFFFFF"/>
                </a:solidFill>
                <a:latin typeface="Georgia" pitchFamily="18" charset="0"/>
              </a:endParaRPr>
            </a:p>
          </p:txBody>
        </p:sp>
        <p:grpSp>
          <p:nvGrpSpPr>
            <p:cNvPr id="160" name="Group 159"/>
            <p:cNvGrpSpPr/>
            <p:nvPr/>
          </p:nvGrpSpPr>
          <p:grpSpPr>
            <a:xfrm>
              <a:off x="11088957" y="156986"/>
              <a:ext cx="314335" cy="309703"/>
              <a:chOff x="9354798" y="4126923"/>
              <a:chExt cx="1112034" cy="1095646"/>
            </a:xfrm>
            <a:solidFill>
              <a:schemeClr val="bg1"/>
            </a:solidFill>
          </p:grpSpPr>
          <p:sp>
            <p:nvSpPr>
              <p:cNvPr id="161" name="Freeform 214"/>
              <p:cNvSpPr>
                <a:spLocks/>
              </p:cNvSpPr>
              <p:nvPr/>
            </p:nvSpPr>
            <p:spPr bwMode="auto">
              <a:xfrm>
                <a:off x="9354798" y="4814354"/>
                <a:ext cx="1112034" cy="408215"/>
              </a:xfrm>
              <a:custGeom>
                <a:avLst/>
                <a:gdLst>
                  <a:gd name="T0" fmla="*/ 0 w 237"/>
                  <a:gd name="T1" fmla="*/ 39 h 87"/>
                  <a:gd name="T2" fmla="*/ 3 w 237"/>
                  <a:gd name="T3" fmla="*/ 51 h 87"/>
                  <a:gd name="T4" fmla="*/ 14 w 237"/>
                  <a:gd name="T5" fmla="*/ 66 h 87"/>
                  <a:gd name="T6" fmla="*/ 40 w 237"/>
                  <a:gd name="T7" fmla="*/ 87 h 87"/>
                  <a:gd name="T8" fmla="*/ 44 w 237"/>
                  <a:gd name="T9" fmla="*/ 87 h 87"/>
                  <a:gd name="T10" fmla="*/ 53 w 237"/>
                  <a:gd name="T11" fmla="*/ 86 h 87"/>
                  <a:gd name="T12" fmla="*/ 63 w 237"/>
                  <a:gd name="T13" fmla="*/ 83 h 87"/>
                  <a:gd name="T14" fmla="*/ 105 w 237"/>
                  <a:gd name="T15" fmla="*/ 84 h 87"/>
                  <a:gd name="T16" fmla="*/ 151 w 237"/>
                  <a:gd name="T17" fmla="*/ 82 h 87"/>
                  <a:gd name="T18" fmla="*/ 161 w 237"/>
                  <a:gd name="T19" fmla="*/ 80 h 87"/>
                  <a:gd name="T20" fmla="*/ 181 w 237"/>
                  <a:gd name="T21" fmla="*/ 67 h 87"/>
                  <a:gd name="T22" fmla="*/ 218 w 237"/>
                  <a:gd name="T23" fmla="*/ 36 h 87"/>
                  <a:gd name="T24" fmla="*/ 234 w 237"/>
                  <a:gd name="T25" fmla="*/ 16 h 87"/>
                  <a:gd name="T26" fmla="*/ 237 w 237"/>
                  <a:gd name="T27" fmla="*/ 10 h 87"/>
                  <a:gd name="T28" fmla="*/ 234 w 237"/>
                  <a:gd name="T29" fmla="*/ 1 h 87"/>
                  <a:gd name="T30" fmla="*/ 228 w 237"/>
                  <a:gd name="T31" fmla="*/ 0 h 87"/>
                  <a:gd name="T32" fmla="*/ 217 w 237"/>
                  <a:gd name="T33" fmla="*/ 4 h 87"/>
                  <a:gd name="T34" fmla="*/ 208 w 237"/>
                  <a:gd name="T35" fmla="*/ 11 h 87"/>
                  <a:gd name="T36" fmla="*/ 181 w 237"/>
                  <a:gd name="T37" fmla="*/ 37 h 87"/>
                  <a:gd name="T38" fmla="*/ 171 w 237"/>
                  <a:gd name="T39" fmla="*/ 43 h 87"/>
                  <a:gd name="T40" fmla="*/ 148 w 237"/>
                  <a:gd name="T41" fmla="*/ 51 h 87"/>
                  <a:gd name="T42" fmla="*/ 122 w 237"/>
                  <a:gd name="T43" fmla="*/ 51 h 87"/>
                  <a:gd name="T44" fmla="*/ 100 w 237"/>
                  <a:gd name="T45" fmla="*/ 43 h 87"/>
                  <a:gd name="T46" fmla="*/ 92 w 237"/>
                  <a:gd name="T47" fmla="*/ 33 h 87"/>
                  <a:gd name="T48" fmla="*/ 100 w 237"/>
                  <a:gd name="T49" fmla="*/ 34 h 87"/>
                  <a:gd name="T50" fmla="*/ 133 w 237"/>
                  <a:gd name="T51" fmla="*/ 34 h 87"/>
                  <a:gd name="T52" fmla="*/ 155 w 237"/>
                  <a:gd name="T53" fmla="*/ 30 h 87"/>
                  <a:gd name="T54" fmla="*/ 161 w 237"/>
                  <a:gd name="T55" fmla="*/ 26 h 87"/>
                  <a:gd name="T56" fmla="*/ 164 w 237"/>
                  <a:gd name="T57" fmla="*/ 20 h 87"/>
                  <a:gd name="T58" fmla="*/ 165 w 237"/>
                  <a:gd name="T59" fmla="*/ 11 h 87"/>
                  <a:gd name="T60" fmla="*/ 162 w 237"/>
                  <a:gd name="T61" fmla="*/ 5 h 87"/>
                  <a:gd name="T62" fmla="*/ 151 w 237"/>
                  <a:gd name="T63" fmla="*/ 4 h 87"/>
                  <a:gd name="T64" fmla="*/ 116 w 237"/>
                  <a:gd name="T65" fmla="*/ 5 h 87"/>
                  <a:gd name="T66" fmla="*/ 79 w 237"/>
                  <a:gd name="T67" fmla="*/ 4 h 87"/>
                  <a:gd name="T68" fmla="*/ 56 w 237"/>
                  <a:gd name="T69" fmla="*/ 1 h 87"/>
                  <a:gd name="T70" fmla="*/ 39 w 237"/>
                  <a:gd name="T71" fmla="*/ 1 h 87"/>
                  <a:gd name="T72" fmla="*/ 34 w 237"/>
                  <a:gd name="T73" fmla="*/ 3 h 87"/>
                  <a:gd name="T74" fmla="*/ 14 w 237"/>
                  <a:gd name="T75" fmla="*/ 16 h 87"/>
                  <a:gd name="T76" fmla="*/ 4 w 237"/>
                  <a:gd name="T77" fmla="*/ 27 h 87"/>
                  <a:gd name="T78" fmla="*/ 0 w 237"/>
                  <a:gd name="T79" fmla="*/ 3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7" h="87">
                    <a:moveTo>
                      <a:pt x="0" y="39"/>
                    </a:moveTo>
                    <a:lnTo>
                      <a:pt x="0" y="39"/>
                    </a:lnTo>
                    <a:lnTo>
                      <a:pt x="0" y="44"/>
                    </a:lnTo>
                    <a:lnTo>
                      <a:pt x="3" y="51"/>
                    </a:lnTo>
                    <a:lnTo>
                      <a:pt x="8" y="60"/>
                    </a:lnTo>
                    <a:lnTo>
                      <a:pt x="14" y="66"/>
                    </a:lnTo>
                    <a:lnTo>
                      <a:pt x="29" y="79"/>
                    </a:lnTo>
                    <a:lnTo>
                      <a:pt x="40" y="87"/>
                    </a:lnTo>
                    <a:lnTo>
                      <a:pt x="40" y="87"/>
                    </a:lnTo>
                    <a:lnTo>
                      <a:pt x="44" y="87"/>
                    </a:lnTo>
                    <a:lnTo>
                      <a:pt x="47" y="87"/>
                    </a:lnTo>
                    <a:lnTo>
                      <a:pt x="53" y="86"/>
                    </a:lnTo>
                    <a:lnTo>
                      <a:pt x="57" y="83"/>
                    </a:lnTo>
                    <a:lnTo>
                      <a:pt x="63" y="83"/>
                    </a:lnTo>
                    <a:lnTo>
                      <a:pt x="63" y="83"/>
                    </a:lnTo>
                    <a:lnTo>
                      <a:pt x="105" y="84"/>
                    </a:lnTo>
                    <a:lnTo>
                      <a:pt x="138" y="83"/>
                    </a:lnTo>
                    <a:lnTo>
                      <a:pt x="151" y="82"/>
                    </a:lnTo>
                    <a:lnTo>
                      <a:pt x="161" y="80"/>
                    </a:lnTo>
                    <a:lnTo>
                      <a:pt x="161" y="80"/>
                    </a:lnTo>
                    <a:lnTo>
                      <a:pt x="169" y="76"/>
                    </a:lnTo>
                    <a:lnTo>
                      <a:pt x="181" y="67"/>
                    </a:lnTo>
                    <a:lnTo>
                      <a:pt x="207" y="47"/>
                    </a:lnTo>
                    <a:lnTo>
                      <a:pt x="218" y="36"/>
                    </a:lnTo>
                    <a:lnTo>
                      <a:pt x="228" y="24"/>
                    </a:lnTo>
                    <a:lnTo>
                      <a:pt x="234" y="16"/>
                    </a:lnTo>
                    <a:lnTo>
                      <a:pt x="237" y="10"/>
                    </a:lnTo>
                    <a:lnTo>
                      <a:pt x="237" y="10"/>
                    </a:lnTo>
                    <a:lnTo>
                      <a:pt x="235" y="4"/>
                    </a:lnTo>
                    <a:lnTo>
                      <a:pt x="234" y="1"/>
                    </a:lnTo>
                    <a:lnTo>
                      <a:pt x="231" y="0"/>
                    </a:lnTo>
                    <a:lnTo>
                      <a:pt x="228" y="0"/>
                    </a:lnTo>
                    <a:lnTo>
                      <a:pt x="225" y="1"/>
                    </a:lnTo>
                    <a:lnTo>
                      <a:pt x="217" y="4"/>
                    </a:lnTo>
                    <a:lnTo>
                      <a:pt x="217" y="4"/>
                    </a:lnTo>
                    <a:lnTo>
                      <a:pt x="208" y="11"/>
                    </a:lnTo>
                    <a:lnTo>
                      <a:pt x="198" y="20"/>
                    </a:lnTo>
                    <a:lnTo>
                      <a:pt x="181" y="37"/>
                    </a:lnTo>
                    <a:lnTo>
                      <a:pt x="181" y="37"/>
                    </a:lnTo>
                    <a:lnTo>
                      <a:pt x="171" y="43"/>
                    </a:lnTo>
                    <a:lnTo>
                      <a:pt x="159" y="49"/>
                    </a:lnTo>
                    <a:lnTo>
                      <a:pt x="148" y="51"/>
                    </a:lnTo>
                    <a:lnTo>
                      <a:pt x="135" y="53"/>
                    </a:lnTo>
                    <a:lnTo>
                      <a:pt x="122" y="51"/>
                    </a:lnTo>
                    <a:lnTo>
                      <a:pt x="110" y="49"/>
                    </a:lnTo>
                    <a:lnTo>
                      <a:pt x="100" y="43"/>
                    </a:lnTo>
                    <a:lnTo>
                      <a:pt x="96" y="39"/>
                    </a:lnTo>
                    <a:lnTo>
                      <a:pt x="92" y="33"/>
                    </a:lnTo>
                    <a:lnTo>
                      <a:pt x="92" y="33"/>
                    </a:lnTo>
                    <a:lnTo>
                      <a:pt x="100" y="34"/>
                    </a:lnTo>
                    <a:lnTo>
                      <a:pt x="122" y="36"/>
                    </a:lnTo>
                    <a:lnTo>
                      <a:pt x="133" y="34"/>
                    </a:lnTo>
                    <a:lnTo>
                      <a:pt x="145" y="33"/>
                    </a:lnTo>
                    <a:lnTo>
                      <a:pt x="155" y="30"/>
                    </a:lnTo>
                    <a:lnTo>
                      <a:pt x="158" y="28"/>
                    </a:lnTo>
                    <a:lnTo>
                      <a:pt x="161" y="26"/>
                    </a:lnTo>
                    <a:lnTo>
                      <a:pt x="161" y="26"/>
                    </a:lnTo>
                    <a:lnTo>
                      <a:pt x="164" y="20"/>
                    </a:lnTo>
                    <a:lnTo>
                      <a:pt x="165" y="14"/>
                    </a:lnTo>
                    <a:lnTo>
                      <a:pt x="165" y="11"/>
                    </a:lnTo>
                    <a:lnTo>
                      <a:pt x="164" y="8"/>
                    </a:lnTo>
                    <a:lnTo>
                      <a:pt x="162" y="5"/>
                    </a:lnTo>
                    <a:lnTo>
                      <a:pt x="158" y="4"/>
                    </a:lnTo>
                    <a:lnTo>
                      <a:pt x="151" y="4"/>
                    </a:lnTo>
                    <a:lnTo>
                      <a:pt x="151" y="4"/>
                    </a:lnTo>
                    <a:lnTo>
                      <a:pt x="116" y="5"/>
                    </a:lnTo>
                    <a:lnTo>
                      <a:pt x="95" y="5"/>
                    </a:lnTo>
                    <a:lnTo>
                      <a:pt x="79" y="4"/>
                    </a:lnTo>
                    <a:lnTo>
                      <a:pt x="79" y="4"/>
                    </a:lnTo>
                    <a:lnTo>
                      <a:pt x="56" y="1"/>
                    </a:lnTo>
                    <a:lnTo>
                      <a:pt x="43" y="0"/>
                    </a:lnTo>
                    <a:lnTo>
                      <a:pt x="39" y="1"/>
                    </a:lnTo>
                    <a:lnTo>
                      <a:pt x="34" y="3"/>
                    </a:lnTo>
                    <a:lnTo>
                      <a:pt x="34" y="3"/>
                    </a:lnTo>
                    <a:lnTo>
                      <a:pt x="24" y="8"/>
                    </a:lnTo>
                    <a:lnTo>
                      <a:pt x="14" y="16"/>
                    </a:lnTo>
                    <a:lnTo>
                      <a:pt x="8" y="21"/>
                    </a:lnTo>
                    <a:lnTo>
                      <a:pt x="4" y="27"/>
                    </a:lnTo>
                    <a:lnTo>
                      <a:pt x="1" y="33"/>
                    </a:lnTo>
                    <a:lnTo>
                      <a:pt x="0" y="39"/>
                    </a:lnTo>
                    <a:lnTo>
                      <a:pt x="0" y="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GB">
                  <a:solidFill>
                    <a:srgbClr val="000000"/>
                  </a:solidFill>
                  <a:latin typeface="Georgia"/>
                </a:endParaRPr>
              </a:p>
            </p:txBody>
          </p:sp>
          <p:sp>
            <p:nvSpPr>
              <p:cNvPr id="162" name="Freeform 4803"/>
              <p:cNvSpPr>
                <a:spLocks noEditPoints="1"/>
              </p:cNvSpPr>
              <p:nvPr/>
            </p:nvSpPr>
            <p:spPr bwMode="auto">
              <a:xfrm>
                <a:off x="9448800" y="4126923"/>
                <a:ext cx="828676" cy="603873"/>
              </a:xfrm>
              <a:custGeom>
                <a:avLst/>
                <a:gdLst>
                  <a:gd name="T0" fmla="*/ 372 w 376"/>
                  <a:gd name="T1" fmla="*/ 98 h 274"/>
                  <a:gd name="T2" fmla="*/ 344 w 376"/>
                  <a:gd name="T3" fmla="*/ 74 h 274"/>
                  <a:gd name="T4" fmla="*/ 334 w 376"/>
                  <a:gd name="T5" fmla="*/ 68 h 274"/>
                  <a:gd name="T6" fmla="*/ 254 w 376"/>
                  <a:gd name="T7" fmla="*/ 80 h 274"/>
                  <a:gd name="T8" fmla="*/ 210 w 376"/>
                  <a:gd name="T9" fmla="*/ 68 h 274"/>
                  <a:gd name="T10" fmla="*/ 6 w 376"/>
                  <a:gd name="T11" fmla="*/ 136 h 274"/>
                  <a:gd name="T12" fmla="*/ 4 w 376"/>
                  <a:gd name="T13" fmla="*/ 170 h 274"/>
                  <a:gd name="T14" fmla="*/ 30 w 376"/>
                  <a:gd name="T15" fmla="*/ 194 h 274"/>
                  <a:gd name="T16" fmla="*/ 4 w 376"/>
                  <a:gd name="T17" fmla="*/ 220 h 274"/>
                  <a:gd name="T18" fmla="*/ 198 w 376"/>
                  <a:gd name="T19" fmla="*/ 250 h 274"/>
                  <a:gd name="T20" fmla="*/ 272 w 376"/>
                  <a:gd name="T21" fmla="*/ 274 h 274"/>
                  <a:gd name="T22" fmla="*/ 346 w 376"/>
                  <a:gd name="T23" fmla="*/ 246 h 274"/>
                  <a:gd name="T24" fmla="*/ 322 w 376"/>
                  <a:gd name="T25" fmla="*/ 252 h 274"/>
                  <a:gd name="T26" fmla="*/ 220 w 376"/>
                  <a:gd name="T27" fmla="*/ 252 h 274"/>
                  <a:gd name="T28" fmla="*/ 196 w 376"/>
                  <a:gd name="T29" fmla="*/ 232 h 274"/>
                  <a:gd name="T30" fmla="*/ 148 w 376"/>
                  <a:gd name="T31" fmla="*/ 234 h 274"/>
                  <a:gd name="T32" fmla="*/ 200 w 376"/>
                  <a:gd name="T33" fmla="*/ 220 h 274"/>
                  <a:gd name="T34" fmla="*/ 300 w 376"/>
                  <a:gd name="T35" fmla="*/ 236 h 274"/>
                  <a:gd name="T36" fmla="*/ 346 w 376"/>
                  <a:gd name="T37" fmla="*/ 196 h 274"/>
                  <a:gd name="T38" fmla="*/ 308 w 376"/>
                  <a:gd name="T39" fmla="*/ 220 h 274"/>
                  <a:gd name="T40" fmla="*/ 210 w 376"/>
                  <a:gd name="T41" fmla="*/ 210 h 274"/>
                  <a:gd name="T42" fmla="*/ 196 w 376"/>
                  <a:gd name="T43" fmla="*/ 196 h 274"/>
                  <a:gd name="T44" fmla="*/ 150 w 376"/>
                  <a:gd name="T45" fmla="*/ 200 h 274"/>
                  <a:gd name="T46" fmla="*/ 202 w 376"/>
                  <a:gd name="T47" fmla="*/ 184 h 274"/>
                  <a:gd name="T48" fmla="*/ 318 w 376"/>
                  <a:gd name="T49" fmla="*/ 196 h 274"/>
                  <a:gd name="T50" fmla="*/ 374 w 376"/>
                  <a:gd name="T51" fmla="*/ 162 h 274"/>
                  <a:gd name="T52" fmla="*/ 374 w 376"/>
                  <a:gd name="T53" fmla="*/ 130 h 274"/>
                  <a:gd name="T54" fmla="*/ 248 w 376"/>
                  <a:gd name="T55" fmla="*/ 94 h 274"/>
                  <a:gd name="T56" fmla="*/ 342 w 376"/>
                  <a:gd name="T57" fmla="*/ 78 h 274"/>
                  <a:gd name="T58" fmla="*/ 334 w 376"/>
                  <a:gd name="T59" fmla="*/ 104 h 274"/>
                  <a:gd name="T60" fmla="*/ 238 w 376"/>
                  <a:gd name="T61" fmla="*/ 114 h 274"/>
                  <a:gd name="T62" fmla="*/ 200 w 376"/>
                  <a:gd name="T63" fmla="*/ 96 h 274"/>
                  <a:gd name="T64" fmla="*/ 202 w 376"/>
                  <a:gd name="T65" fmla="*/ 114 h 274"/>
                  <a:gd name="T66" fmla="*/ 294 w 376"/>
                  <a:gd name="T67" fmla="*/ 130 h 274"/>
                  <a:gd name="T68" fmla="*/ 346 w 376"/>
                  <a:gd name="T69" fmla="*/ 124 h 274"/>
                  <a:gd name="T70" fmla="*/ 338 w 376"/>
                  <a:gd name="T71" fmla="*/ 136 h 274"/>
                  <a:gd name="T72" fmla="*/ 272 w 376"/>
                  <a:gd name="T73" fmla="*/ 152 h 274"/>
                  <a:gd name="T74" fmla="*/ 214 w 376"/>
                  <a:gd name="T75" fmla="*/ 142 h 274"/>
                  <a:gd name="T76" fmla="*/ 198 w 376"/>
                  <a:gd name="T77" fmla="*/ 118 h 274"/>
                  <a:gd name="T78" fmla="*/ 134 w 376"/>
                  <a:gd name="T79" fmla="*/ 150 h 274"/>
                  <a:gd name="T80" fmla="*/ 100 w 376"/>
                  <a:gd name="T81" fmla="*/ 136 h 274"/>
                  <a:gd name="T82" fmla="*/ 158 w 376"/>
                  <a:gd name="T83" fmla="*/ 128 h 274"/>
                  <a:gd name="T84" fmla="*/ 162 w 376"/>
                  <a:gd name="T85" fmla="*/ 144 h 274"/>
                  <a:gd name="T86" fmla="*/ 346 w 376"/>
                  <a:gd name="T87" fmla="*/ 162 h 274"/>
                  <a:gd name="T88" fmla="*/ 342 w 376"/>
                  <a:gd name="T89" fmla="*/ 168 h 274"/>
                  <a:gd name="T90" fmla="*/ 322 w 376"/>
                  <a:gd name="T91" fmla="*/ 180 h 274"/>
                  <a:gd name="T92" fmla="*/ 220 w 376"/>
                  <a:gd name="T93" fmla="*/ 180 h 274"/>
                  <a:gd name="T94" fmla="*/ 200 w 376"/>
                  <a:gd name="T95" fmla="*/ 168 h 274"/>
                  <a:gd name="T96" fmla="*/ 198 w 376"/>
                  <a:gd name="T97" fmla="*/ 154 h 274"/>
                  <a:gd name="T98" fmla="*/ 272 w 376"/>
                  <a:gd name="T99" fmla="*/ 166 h 274"/>
                  <a:gd name="T100" fmla="*/ 346 w 376"/>
                  <a:gd name="T101" fmla="*/ 160 h 274"/>
                  <a:gd name="T102" fmla="*/ 196 w 376"/>
                  <a:gd name="T103" fmla="*/ 28 h 274"/>
                  <a:gd name="T104" fmla="*/ 272 w 376"/>
                  <a:gd name="T105" fmla="*/ 0 h 274"/>
                  <a:gd name="T106" fmla="*/ 344 w 376"/>
                  <a:gd name="T107" fmla="*/ 24 h 274"/>
                  <a:gd name="T108" fmla="*/ 322 w 376"/>
                  <a:gd name="T109" fmla="*/ 50 h 274"/>
                  <a:gd name="T110" fmla="*/ 220 w 376"/>
                  <a:gd name="T111" fmla="*/ 5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6" h="274">
                    <a:moveTo>
                      <a:pt x="376" y="126"/>
                    </a:moveTo>
                    <a:lnTo>
                      <a:pt x="376" y="126"/>
                    </a:lnTo>
                    <a:lnTo>
                      <a:pt x="374" y="122"/>
                    </a:lnTo>
                    <a:lnTo>
                      <a:pt x="370" y="120"/>
                    </a:lnTo>
                    <a:lnTo>
                      <a:pt x="346" y="110"/>
                    </a:lnTo>
                    <a:lnTo>
                      <a:pt x="372" y="98"/>
                    </a:lnTo>
                    <a:lnTo>
                      <a:pt x="372" y="98"/>
                    </a:lnTo>
                    <a:lnTo>
                      <a:pt x="376" y="96"/>
                    </a:lnTo>
                    <a:lnTo>
                      <a:pt x="376" y="92"/>
                    </a:lnTo>
                    <a:lnTo>
                      <a:pt x="376" y="92"/>
                    </a:lnTo>
                    <a:lnTo>
                      <a:pt x="376" y="86"/>
                    </a:lnTo>
                    <a:lnTo>
                      <a:pt x="372" y="84"/>
                    </a:lnTo>
                    <a:lnTo>
                      <a:pt x="344" y="74"/>
                    </a:lnTo>
                    <a:lnTo>
                      <a:pt x="344" y="74"/>
                    </a:lnTo>
                    <a:lnTo>
                      <a:pt x="346" y="70"/>
                    </a:lnTo>
                    <a:lnTo>
                      <a:pt x="346" y="66"/>
                    </a:lnTo>
                    <a:lnTo>
                      <a:pt x="346" y="52"/>
                    </a:lnTo>
                    <a:lnTo>
                      <a:pt x="346" y="52"/>
                    </a:lnTo>
                    <a:lnTo>
                      <a:pt x="346" y="56"/>
                    </a:lnTo>
                    <a:lnTo>
                      <a:pt x="344" y="60"/>
                    </a:lnTo>
                    <a:lnTo>
                      <a:pt x="334" y="68"/>
                    </a:lnTo>
                    <a:lnTo>
                      <a:pt x="334" y="68"/>
                    </a:lnTo>
                    <a:lnTo>
                      <a:pt x="322" y="72"/>
                    </a:lnTo>
                    <a:lnTo>
                      <a:pt x="308" y="76"/>
                    </a:lnTo>
                    <a:lnTo>
                      <a:pt x="290" y="80"/>
                    </a:lnTo>
                    <a:lnTo>
                      <a:pt x="272" y="80"/>
                    </a:lnTo>
                    <a:lnTo>
                      <a:pt x="272" y="80"/>
                    </a:lnTo>
                    <a:lnTo>
                      <a:pt x="254" y="80"/>
                    </a:lnTo>
                    <a:lnTo>
                      <a:pt x="238" y="78"/>
                    </a:lnTo>
                    <a:lnTo>
                      <a:pt x="226" y="74"/>
                    </a:lnTo>
                    <a:lnTo>
                      <a:pt x="214" y="70"/>
                    </a:lnTo>
                    <a:lnTo>
                      <a:pt x="214" y="70"/>
                    </a:lnTo>
                    <a:lnTo>
                      <a:pt x="214" y="70"/>
                    </a:lnTo>
                    <a:lnTo>
                      <a:pt x="210" y="68"/>
                    </a:lnTo>
                    <a:lnTo>
                      <a:pt x="210" y="68"/>
                    </a:lnTo>
                    <a:lnTo>
                      <a:pt x="200" y="60"/>
                    </a:lnTo>
                    <a:lnTo>
                      <a:pt x="198" y="56"/>
                    </a:lnTo>
                    <a:lnTo>
                      <a:pt x="196" y="52"/>
                    </a:lnTo>
                    <a:lnTo>
                      <a:pt x="196" y="52"/>
                    </a:lnTo>
                    <a:lnTo>
                      <a:pt x="198" y="46"/>
                    </a:lnTo>
                    <a:lnTo>
                      <a:pt x="6" y="136"/>
                    </a:lnTo>
                    <a:lnTo>
                      <a:pt x="6" y="136"/>
                    </a:lnTo>
                    <a:lnTo>
                      <a:pt x="2" y="138"/>
                    </a:lnTo>
                    <a:lnTo>
                      <a:pt x="2" y="142"/>
                    </a:lnTo>
                    <a:lnTo>
                      <a:pt x="2" y="142"/>
                    </a:lnTo>
                    <a:lnTo>
                      <a:pt x="2" y="148"/>
                    </a:lnTo>
                    <a:lnTo>
                      <a:pt x="6" y="150"/>
                    </a:lnTo>
                    <a:lnTo>
                      <a:pt x="30" y="158"/>
                    </a:lnTo>
                    <a:lnTo>
                      <a:pt x="4" y="170"/>
                    </a:lnTo>
                    <a:lnTo>
                      <a:pt x="4" y="170"/>
                    </a:lnTo>
                    <a:lnTo>
                      <a:pt x="2" y="174"/>
                    </a:lnTo>
                    <a:lnTo>
                      <a:pt x="0" y="178"/>
                    </a:lnTo>
                    <a:lnTo>
                      <a:pt x="0" y="178"/>
                    </a:lnTo>
                    <a:lnTo>
                      <a:pt x="2" y="182"/>
                    </a:lnTo>
                    <a:lnTo>
                      <a:pt x="6" y="184"/>
                    </a:lnTo>
                    <a:lnTo>
                      <a:pt x="30" y="194"/>
                    </a:lnTo>
                    <a:lnTo>
                      <a:pt x="4" y="206"/>
                    </a:lnTo>
                    <a:lnTo>
                      <a:pt x="4" y="206"/>
                    </a:lnTo>
                    <a:lnTo>
                      <a:pt x="0" y="208"/>
                    </a:lnTo>
                    <a:lnTo>
                      <a:pt x="0" y="212"/>
                    </a:lnTo>
                    <a:lnTo>
                      <a:pt x="0" y="212"/>
                    </a:lnTo>
                    <a:lnTo>
                      <a:pt x="0" y="218"/>
                    </a:lnTo>
                    <a:lnTo>
                      <a:pt x="4" y="220"/>
                    </a:lnTo>
                    <a:lnTo>
                      <a:pt x="148" y="270"/>
                    </a:lnTo>
                    <a:lnTo>
                      <a:pt x="148" y="270"/>
                    </a:lnTo>
                    <a:lnTo>
                      <a:pt x="150" y="270"/>
                    </a:lnTo>
                    <a:lnTo>
                      <a:pt x="150" y="270"/>
                    </a:lnTo>
                    <a:lnTo>
                      <a:pt x="154" y="270"/>
                    </a:lnTo>
                    <a:lnTo>
                      <a:pt x="198" y="250"/>
                    </a:lnTo>
                    <a:lnTo>
                      <a:pt x="198" y="250"/>
                    </a:lnTo>
                    <a:lnTo>
                      <a:pt x="200" y="254"/>
                    </a:lnTo>
                    <a:lnTo>
                      <a:pt x="206" y="258"/>
                    </a:lnTo>
                    <a:lnTo>
                      <a:pt x="212" y="264"/>
                    </a:lnTo>
                    <a:lnTo>
                      <a:pt x="222" y="266"/>
                    </a:lnTo>
                    <a:lnTo>
                      <a:pt x="244" y="272"/>
                    </a:lnTo>
                    <a:lnTo>
                      <a:pt x="272" y="274"/>
                    </a:lnTo>
                    <a:lnTo>
                      <a:pt x="272" y="274"/>
                    </a:lnTo>
                    <a:lnTo>
                      <a:pt x="300" y="272"/>
                    </a:lnTo>
                    <a:lnTo>
                      <a:pt x="314" y="270"/>
                    </a:lnTo>
                    <a:lnTo>
                      <a:pt x="324" y="266"/>
                    </a:lnTo>
                    <a:lnTo>
                      <a:pt x="334" y="262"/>
                    </a:lnTo>
                    <a:lnTo>
                      <a:pt x="340" y="256"/>
                    </a:lnTo>
                    <a:lnTo>
                      <a:pt x="344" y="252"/>
                    </a:lnTo>
                    <a:lnTo>
                      <a:pt x="346" y="246"/>
                    </a:lnTo>
                    <a:lnTo>
                      <a:pt x="346" y="230"/>
                    </a:lnTo>
                    <a:lnTo>
                      <a:pt x="346" y="230"/>
                    </a:lnTo>
                    <a:lnTo>
                      <a:pt x="346" y="236"/>
                    </a:lnTo>
                    <a:lnTo>
                      <a:pt x="344" y="240"/>
                    </a:lnTo>
                    <a:lnTo>
                      <a:pt x="334" y="246"/>
                    </a:lnTo>
                    <a:lnTo>
                      <a:pt x="334" y="246"/>
                    </a:lnTo>
                    <a:lnTo>
                      <a:pt x="322" y="252"/>
                    </a:lnTo>
                    <a:lnTo>
                      <a:pt x="308" y="256"/>
                    </a:lnTo>
                    <a:lnTo>
                      <a:pt x="290" y="258"/>
                    </a:lnTo>
                    <a:lnTo>
                      <a:pt x="272" y="260"/>
                    </a:lnTo>
                    <a:lnTo>
                      <a:pt x="272" y="260"/>
                    </a:lnTo>
                    <a:lnTo>
                      <a:pt x="252" y="258"/>
                    </a:lnTo>
                    <a:lnTo>
                      <a:pt x="236" y="256"/>
                    </a:lnTo>
                    <a:lnTo>
                      <a:pt x="220" y="252"/>
                    </a:lnTo>
                    <a:lnTo>
                      <a:pt x="210" y="246"/>
                    </a:lnTo>
                    <a:lnTo>
                      <a:pt x="210" y="246"/>
                    </a:lnTo>
                    <a:lnTo>
                      <a:pt x="206" y="244"/>
                    </a:lnTo>
                    <a:lnTo>
                      <a:pt x="206" y="244"/>
                    </a:lnTo>
                    <a:lnTo>
                      <a:pt x="206" y="244"/>
                    </a:lnTo>
                    <a:lnTo>
                      <a:pt x="200" y="238"/>
                    </a:lnTo>
                    <a:lnTo>
                      <a:pt x="196" y="232"/>
                    </a:lnTo>
                    <a:lnTo>
                      <a:pt x="196" y="232"/>
                    </a:lnTo>
                    <a:lnTo>
                      <a:pt x="196" y="230"/>
                    </a:lnTo>
                    <a:lnTo>
                      <a:pt x="196" y="232"/>
                    </a:lnTo>
                    <a:lnTo>
                      <a:pt x="150" y="254"/>
                    </a:lnTo>
                    <a:lnTo>
                      <a:pt x="28" y="212"/>
                    </a:lnTo>
                    <a:lnTo>
                      <a:pt x="52" y="200"/>
                    </a:lnTo>
                    <a:lnTo>
                      <a:pt x="148" y="234"/>
                    </a:lnTo>
                    <a:lnTo>
                      <a:pt x="148" y="234"/>
                    </a:lnTo>
                    <a:lnTo>
                      <a:pt x="152" y="234"/>
                    </a:lnTo>
                    <a:lnTo>
                      <a:pt x="152" y="234"/>
                    </a:lnTo>
                    <a:lnTo>
                      <a:pt x="154" y="234"/>
                    </a:lnTo>
                    <a:lnTo>
                      <a:pt x="198" y="214"/>
                    </a:lnTo>
                    <a:lnTo>
                      <a:pt x="198" y="214"/>
                    </a:lnTo>
                    <a:lnTo>
                      <a:pt x="200" y="220"/>
                    </a:lnTo>
                    <a:lnTo>
                      <a:pt x="206" y="224"/>
                    </a:lnTo>
                    <a:lnTo>
                      <a:pt x="214" y="228"/>
                    </a:lnTo>
                    <a:lnTo>
                      <a:pt x="222" y="232"/>
                    </a:lnTo>
                    <a:lnTo>
                      <a:pt x="246" y="236"/>
                    </a:lnTo>
                    <a:lnTo>
                      <a:pt x="272" y="238"/>
                    </a:lnTo>
                    <a:lnTo>
                      <a:pt x="272" y="238"/>
                    </a:lnTo>
                    <a:lnTo>
                      <a:pt x="300" y="236"/>
                    </a:lnTo>
                    <a:lnTo>
                      <a:pt x="314" y="234"/>
                    </a:lnTo>
                    <a:lnTo>
                      <a:pt x="324" y="230"/>
                    </a:lnTo>
                    <a:lnTo>
                      <a:pt x="334" y="226"/>
                    </a:lnTo>
                    <a:lnTo>
                      <a:pt x="340" y="220"/>
                    </a:lnTo>
                    <a:lnTo>
                      <a:pt x="344" y="216"/>
                    </a:lnTo>
                    <a:lnTo>
                      <a:pt x="346" y="210"/>
                    </a:lnTo>
                    <a:lnTo>
                      <a:pt x="346" y="196"/>
                    </a:lnTo>
                    <a:lnTo>
                      <a:pt x="346" y="196"/>
                    </a:lnTo>
                    <a:lnTo>
                      <a:pt x="346" y="200"/>
                    </a:lnTo>
                    <a:lnTo>
                      <a:pt x="344" y="204"/>
                    </a:lnTo>
                    <a:lnTo>
                      <a:pt x="334" y="210"/>
                    </a:lnTo>
                    <a:lnTo>
                      <a:pt x="334" y="210"/>
                    </a:lnTo>
                    <a:lnTo>
                      <a:pt x="322" y="216"/>
                    </a:lnTo>
                    <a:lnTo>
                      <a:pt x="308" y="220"/>
                    </a:lnTo>
                    <a:lnTo>
                      <a:pt x="290" y="222"/>
                    </a:lnTo>
                    <a:lnTo>
                      <a:pt x="272" y="224"/>
                    </a:lnTo>
                    <a:lnTo>
                      <a:pt x="272" y="224"/>
                    </a:lnTo>
                    <a:lnTo>
                      <a:pt x="252" y="222"/>
                    </a:lnTo>
                    <a:lnTo>
                      <a:pt x="236" y="220"/>
                    </a:lnTo>
                    <a:lnTo>
                      <a:pt x="220" y="216"/>
                    </a:lnTo>
                    <a:lnTo>
                      <a:pt x="210" y="210"/>
                    </a:lnTo>
                    <a:lnTo>
                      <a:pt x="210" y="210"/>
                    </a:lnTo>
                    <a:lnTo>
                      <a:pt x="208" y="210"/>
                    </a:lnTo>
                    <a:lnTo>
                      <a:pt x="208" y="210"/>
                    </a:lnTo>
                    <a:lnTo>
                      <a:pt x="200" y="204"/>
                    </a:lnTo>
                    <a:lnTo>
                      <a:pt x="198" y="198"/>
                    </a:lnTo>
                    <a:lnTo>
                      <a:pt x="198" y="198"/>
                    </a:lnTo>
                    <a:lnTo>
                      <a:pt x="196" y="196"/>
                    </a:lnTo>
                    <a:lnTo>
                      <a:pt x="196" y="198"/>
                    </a:lnTo>
                    <a:lnTo>
                      <a:pt x="152" y="218"/>
                    </a:lnTo>
                    <a:lnTo>
                      <a:pt x="72" y="192"/>
                    </a:lnTo>
                    <a:lnTo>
                      <a:pt x="50" y="184"/>
                    </a:lnTo>
                    <a:lnTo>
                      <a:pt x="28" y="176"/>
                    </a:lnTo>
                    <a:lnTo>
                      <a:pt x="52" y="166"/>
                    </a:lnTo>
                    <a:lnTo>
                      <a:pt x="150" y="200"/>
                    </a:lnTo>
                    <a:lnTo>
                      <a:pt x="150" y="200"/>
                    </a:lnTo>
                    <a:lnTo>
                      <a:pt x="152" y="200"/>
                    </a:lnTo>
                    <a:lnTo>
                      <a:pt x="152" y="200"/>
                    </a:lnTo>
                    <a:lnTo>
                      <a:pt x="156" y="200"/>
                    </a:lnTo>
                    <a:lnTo>
                      <a:pt x="198" y="180"/>
                    </a:lnTo>
                    <a:lnTo>
                      <a:pt x="198" y="180"/>
                    </a:lnTo>
                    <a:lnTo>
                      <a:pt x="202" y="184"/>
                    </a:lnTo>
                    <a:lnTo>
                      <a:pt x="208" y="188"/>
                    </a:lnTo>
                    <a:lnTo>
                      <a:pt x="224" y="196"/>
                    </a:lnTo>
                    <a:lnTo>
                      <a:pt x="246" y="200"/>
                    </a:lnTo>
                    <a:lnTo>
                      <a:pt x="272" y="202"/>
                    </a:lnTo>
                    <a:lnTo>
                      <a:pt x="272" y="202"/>
                    </a:lnTo>
                    <a:lnTo>
                      <a:pt x="296" y="200"/>
                    </a:lnTo>
                    <a:lnTo>
                      <a:pt x="318" y="196"/>
                    </a:lnTo>
                    <a:lnTo>
                      <a:pt x="334" y="190"/>
                    </a:lnTo>
                    <a:lnTo>
                      <a:pt x="340" y="186"/>
                    </a:lnTo>
                    <a:lnTo>
                      <a:pt x="344" y="180"/>
                    </a:lnTo>
                    <a:lnTo>
                      <a:pt x="370" y="168"/>
                    </a:lnTo>
                    <a:lnTo>
                      <a:pt x="370" y="168"/>
                    </a:lnTo>
                    <a:lnTo>
                      <a:pt x="374" y="166"/>
                    </a:lnTo>
                    <a:lnTo>
                      <a:pt x="374" y="162"/>
                    </a:lnTo>
                    <a:lnTo>
                      <a:pt x="374" y="162"/>
                    </a:lnTo>
                    <a:lnTo>
                      <a:pt x="374" y="156"/>
                    </a:lnTo>
                    <a:lnTo>
                      <a:pt x="370" y="154"/>
                    </a:lnTo>
                    <a:lnTo>
                      <a:pt x="346" y="146"/>
                    </a:lnTo>
                    <a:lnTo>
                      <a:pt x="372" y="134"/>
                    </a:lnTo>
                    <a:lnTo>
                      <a:pt x="372" y="134"/>
                    </a:lnTo>
                    <a:lnTo>
                      <a:pt x="374" y="130"/>
                    </a:lnTo>
                    <a:lnTo>
                      <a:pt x="376" y="126"/>
                    </a:lnTo>
                    <a:lnTo>
                      <a:pt x="376" y="126"/>
                    </a:lnTo>
                    <a:close/>
                    <a:moveTo>
                      <a:pt x="202" y="78"/>
                    </a:moveTo>
                    <a:lnTo>
                      <a:pt x="202" y="78"/>
                    </a:lnTo>
                    <a:lnTo>
                      <a:pt x="214" y="84"/>
                    </a:lnTo>
                    <a:lnTo>
                      <a:pt x="230" y="90"/>
                    </a:lnTo>
                    <a:lnTo>
                      <a:pt x="248" y="94"/>
                    </a:lnTo>
                    <a:lnTo>
                      <a:pt x="272" y="96"/>
                    </a:lnTo>
                    <a:lnTo>
                      <a:pt x="272" y="96"/>
                    </a:lnTo>
                    <a:lnTo>
                      <a:pt x="294" y="94"/>
                    </a:lnTo>
                    <a:lnTo>
                      <a:pt x="314" y="90"/>
                    </a:lnTo>
                    <a:lnTo>
                      <a:pt x="330" y="84"/>
                    </a:lnTo>
                    <a:lnTo>
                      <a:pt x="342" y="78"/>
                    </a:lnTo>
                    <a:lnTo>
                      <a:pt x="342" y="78"/>
                    </a:lnTo>
                    <a:lnTo>
                      <a:pt x="346" y="82"/>
                    </a:lnTo>
                    <a:lnTo>
                      <a:pt x="346" y="88"/>
                    </a:lnTo>
                    <a:lnTo>
                      <a:pt x="346" y="88"/>
                    </a:lnTo>
                    <a:lnTo>
                      <a:pt x="346" y="92"/>
                    </a:lnTo>
                    <a:lnTo>
                      <a:pt x="344" y="96"/>
                    </a:lnTo>
                    <a:lnTo>
                      <a:pt x="334" y="104"/>
                    </a:lnTo>
                    <a:lnTo>
                      <a:pt x="334" y="104"/>
                    </a:lnTo>
                    <a:lnTo>
                      <a:pt x="322" y="108"/>
                    </a:lnTo>
                    <a:lnTo>
                      <a:pt x="308" y="112"/>
                    </a:lnTo>
                    <a:lnTo>
                      <a:pt x="290" y="116"/>
                    </a:lnTo>
                    <a:lnTo>
                      <a:pt x="272" y="116"/>
                    </a:lnTo>
                    <a:lnTo>
                      <a:pt x="272" y="116"/>
                    </a:lnTo>
                    <a:lnTo>
                      <a:pt x="254" y="116"/>
                    </a:lnTo>
                    <a:lnTo>
                      <a:pt x="238" y="114"/>
                    </a:lnTo>
                    <a:lnTo>
                      <a:pt x="226" y="110"/>
                    </a:lnTo>
                    <a:lnTo>
                      <a:pt x="214" y="106"/>
                    </a:lnTo>
                    <a:lnTo>
                      <a:pt x="214" y="106"/>
                    </a:lnTo>
                    <a:lnTo>
                      <a:pt x="214" y="106"/>
                    </a:lnTo>
                    <a:lnTo>
                      <a:pt x="210" y="104"/>
                    </a:lnTo>
                    <a:lnTo>
                      <a:pt x="210" y="104"/>
                    </a:lnTo>
                    <a:lnTo>
                      <a:pt x="200" y="96"/>
                    </a:lnTo>
                    <a:lnTo>
                      <a:pt x="198" y="92"/>
                    </a:lnTo>
                    <a:lnTo>
                      <a:pt x="196" y="88"/>
                    </a:lnTo>
                    <a:lnTo>
                      <a:pt x="196" y="88"/>
                    </a:lnTo>
                    <a:lnTo>
                      <a:pt x="198" y="82"/>
                    </a:lnTo>
                    <a:lnTo>
                      <a:pt x="202" y="78"/>
                    </a:lnTo>
                    <a:lnTo>
                      <a:pt x="202" y="78"/>
                    </a:lnTo>
                    <a:close/>
                    <a:moveTo>
                      <a:pt x="202" y="114"/>
                    </a:moveTo>
                    <a:lnTo>
                      <a:pt x="202" y="114"/>
                    </a:lnTo>
                    <a:lnTo>
                      <a:pt x="214" y="120"/>
                    </a:lnTo>
                    <a:lnTo>
                      <a:pt x="230" y="126"/>
                    </a:lnTo>
                    <a:lnTo>
                      <a:pt x="248" y="130"/>
                    </a:lnTo>
                    <a:lnTo>
                      <a:pt x="272" y="130"/>
                    </a:lnTo>
                    <a:lnTo>
                      <a:pt x="272" y="130"/>
                    </a:lnTo>
                    <a:lnTo>
                      <a:pt x="294" y="130"/>
                    </a:lnTo>
                    <a:lnTo>
                      <a:pt x="314" y="126"/>
                    </a:lnTo>
                    <a:lnTo>
                      <a:pt x="330" y="120"/>
                    </a:lnTo>
                    <a:lnTo>
                      <a:pt x="342" y="114"/>
                    </a:lnTo>
                    <a:lnTo>
                      <a:pt x="342" y="114"/>
                    </a:lnTo>
                    <a:lnTo>
                      <a:pt x="346" y="118"/>
                    </a:lnTo>
                    <a:lnTo>
                      <a:pt x="346" y="124"/>
                    </a:lnTo>
                    <a:lnTo>
                      <a:pt x="346" y="124"/>
                    </a:lnTo>
                    <a:lnTo>
                      <a:pt x="346" y="128"/>
                    </a:lnTo>
                    <a:lnTo>
                      <a:pt x="346" y="128"/>
                    </a:lnTo>
                    <a:lnTo>
                      <a:pt x="342" y="132"/>
                    </a:lnTo>
                    <a:lnTo>
                      <a:pt x="342" y="132"/>
                    </a:lnTo>
                    <a:lnTo>
                      <a:pt x="340" y="134"/>
                    </a:lnTo>
                    <a:lnTo>
                      <a:pt x="340" y="134"/>
                    </a:lnTo>
                    <a:lnTo>
                      <a:pt x="338" y="136"/>
                    </a:lnTo>
                    <a:lnTo>
                      <a:pt x="338" y="136"/>
                    </a:lnTo>
                    <a:lnTo>
                      <a:pt x="334" y="140"/>
                    </a:lnTo>
                    <a:lnTo>
                      <a:pt x="334" y="140"/>
                    </a:lnTo>
                    <a:lnTo>
                      <a:pt x="322" y="144"/>
                    </a:lnTo>
                    <a:lnTo>
                      <a:pt x="308" y="148"/>
                    </a:lnTo>
                    <a:lnTo>
                      <a:pt x="290" y="150"/>
                    </a:lnTo>
                    <a:lnTo>
                      <a:pt x="272" y="152"/>
                    </a:lnTo>
                    <a:lnTo>
                      <a:pt x="272" y="152"/>
                    </a:lnTo>
                    <a:lnTo>
                      <a:pt x="254" y="152"/>
                    </a:lnTo>
                    <a:lnTo>
                      <a:pt x="238" y="148"/>
                    </a:lnTo>
                    <a:lnTo>
                      <a:pt x="226" y="146"/>
                    </a:lnTo>
                    <a:lnTo>
                      <a:pt x="214" y="142"/>
                    </a:lnTo>
                    <a:lnTo>
                      <a:pt x="214" y="142"/>
                    </a:lnTo>
                    <a:lnTo>
                      <a:pt x="214" y="142"/>
                    </a:lnTo>
                    <a:lnTo>
                      <a:pt x="210" y="140"/>
                    </a:lnTo>
                    <a:lnTo>
                      <a:pt x="210" y="140"/>
                    </a:lnTo>
                    <a:lnTo>
                      <a:pt x="200" y="132"/>
                    </a:lnTo>
                    <a:lnTo>
                      <a:pt x="198" y="128"/>
                    </a:lnTo>
                    <a:lnTo>
                      <a:pt x="196" y="124"/>
                    </a:lnTo>
                    <a:lnTo>
                      <a:pt x="196" y="124"/>
                    </a:lnTo>
                    <a:lnTo>
                      <a:pt x="198" y="118"/>
                    </a:lnTo>
                    <a:lnTo>
                      <a:pt x="202" y="114"/>
                    </a:lnTo>
                    <a:lnTo>
                      <a:pt x="202" y="114"/>
                    </a:lnTo>
                    <a:close/>
                    <a:moveTo>
                      <a:pt x="162" y="144"/>
                    </a:moveTo>
                    <a:lnTo>
                      <a:pt x="162" y="144"/>
                    </a:lnTo>
                    <a:lnTo>
                      <a:pt x="150" y="150"/>
                    </a:lnTo>
                    <a:lnTo>
                      <a:pt x="134" y="150"/>
                    </a:lnTo>
                    <a:lnTo>
                      <a:pt x="134" y="150"/>
                    </a:lnTo>
                    <a:lnTo>
                      <a:pt x="116" y="150"/>
                    </a:lnTo>
                    <a:lnTo>
                      <a:pt x="104" y="144"/>
                    </a:lnTo>
                    <a:lnTo>
                      <a:pt x="104" y="144"/>
                    </a:lnTo>
                    <a:lnTo>
                      <a:pt x="100" y="142"/>
                    </a:lnTo>
                    <a:lnTo>
                      <a:pt x="98" y="138"/>
                    </a:lnTo>
                    <a:lnTo>
                      <a:pt x="98" y="138"/>
                    </a:lnTo>
                    <a:lnTo>
                      <a:pt x="100" y="136"/>
                    </a:lnTo>
                    <a:lnTo>
                      <a:pt x="102" y="132"/>
                    </a:lnTo>
                    <a:lnTo>
                      <a:pt x="110" y="128"/>
                    </a:lnTo>
                    <a:lnTo>
                      <a:pt x="120" y="126"/>
                    </a:lnTo>
                    <a:lnTo>
                      <a:pt x="134" y="124"/>
                    </a:lnTo>
                    <a:lnTo>
                      <a:pt x="134" y="124"/>
                    </a:lnTo>
                    <a:lnTo>
                      <a:pt x="148" y="126"/>
                    </a:lnTo>
                    <a:lnTo>
                      <a:pt x="158" y="128"/>
                    </a:lnTo>
                    <a:lnTo>
                      <a:pt x="166" y="132"/>
                    </a:lnTo>
                    <a:lnTo>
                      <a:pt x="168" y="136"/>
                    </a:lnTo>
                    <a:lnTo>
                      <a:pt x="168" y="138"/>
                    </a:lnTo>
                    <a:lnTo>
                      <a:pt x="168" y="138"/>
                    </a:lnTo>
                    <a:lnTo>
                      <a:pt x="166" y="142"/>
                    </a:lnTo>
                    <a:lnTo>
                      <a:pt x="162" y="144"/>
                    </a:lnTo>
                    <a:lnTo>
                      <a:pt x="162" y="144"/>
                    </a:lnTo>
                    <a:close/>
                    <a:moveTo>
                      <a:pt x="346" y="160"/>
                    </a:moveTo>
                    <a:lnTo>
                      <a:pt x="346" y="160"/>
                    </a:lnTo>
                    <a:lnTo>
                      <a:pt x="346" y="162"/>
                    </a:lnTo>
                    <a:lnTo>
                      <a:pt x="346" y="162"/>
                    </a:lnTo>
                    <a:lnTo>
                      <a:pt x="346" y="162"/>
                    </a:lnTo>
                    <a:lnTo>
                      <a:pt x="346" y="162"/>
                    </a:lnTo>
                    <a:lnTo>
                      <a:pt x="346" y="162"/>
                    </a:lnTo>
                    <a:lnTo>
                      <a:pt x="346" y="162"/>
                    </a:lnTo>
                    <a:lnTo>
                      <a:pt x="344" y="166"/>
                    </a:lnTo>
                    <a:lnTo>
                      <a:pt x="344" y="166"/>
                    </a:lnTo>
                    <a:lnTo>
                      <a:pt x="344" y="166"/>
                    </a:lnTo>
                    <a:lnTo>
                      <a:pt x="344" y="166"/>
                    </a:lnTo>
                    <a:lnTo>
                      <a:pt x="342" y="168"/>
                    </a:lnTo>
                    <a:lnTo>
                      <a:pt x="342" y="168"/>
                    </a:lnTo>
                    <a:lnTo>
                      <a:pt x="340" y="170"/>
                    </a:lnTo>
                    <a:lnTo>
                      <a:pt x="340" y="170"/>
                    </a:lnTo>
                    <a:lnTo>
                      <a:pt x="338" y="172"/>
                    </a:lnTo>
                    <a:lnTo>
                      <a:pt x="338" y="172"/>
                    </a:lnTo>
                    <a:lnTo>
                      <a:pt x="334" y="174"/>
                    </a:lnTo>
                    <a:lnTo>
                      <a:pt x="334" y="174"/>
                    </a:lnTo>
                    <a:lnTo>
                      <a:pt x="322" y="180"/>
                    </a:lnTo>
                    <a:lnTo>
                      <a:pt x="308" y="184"/>
                    </a:lnTo>
                    <a:lnTo>
                      <a:pt x="290" y="186"/>
                    </a:lnTo>
                    <a:lnTo>
                      <a:pt x="272" y="188"/>
                    </a:lnTo>
                    <a:lnTo>
                      <a:pt x="272" y="188"/>
                    </a:lnTo>
                    <a:lnTo>
                      <a:pt x="252" y="186"/>
                    </a:lnTo>
                    <a:lnTo>
                      <a:pt x="236" y="184"/>
                    </a:lnTo>
                    <a:lnTo>
                      <a:pt x="220" y="180"/>
                    </a:lnTo>
                    <a:lnTo>
                      <a:pt x="210" y="174"/>
                    </a:lnTo>
                    <a:lnTo>
                      <a:pt x="210" y="174"/>
                    </a:lnTo>
                    <a:lnTo>
                      <a:pt x="208" y="174"/>
                    </a:lnTo>
                    <a:lnTo>
                      <a:pt x="208" y="174"/>
                    </a:lnTo>
                    <a:lnTo>
                      <a:pt x="208" y="174"/>
                    </a:lnTo>
                    <a:lnTo>
                      <a:pt x="200" y="168"/>
                    </a:lnTo>
                    <a:lnTo>
                      <a:pt x="200" y="168"/>
                    </a:lnTo>
                    <a:lnTo>
                      <a:pt x="200" y="166"/>
                    </a:lnTo>
                    <a:lnTo>
                      <a:pt x="200" y="166"/>
                    </a:lnTo>
                    <a:lnTo>
                      <a:pt x="198" y="164"/>
                    </a:lnTo>
                    <a:lnTo>
                      <a:pt x="198" y="164"/>
                    </a:lnTo>
                    <a:lnTo>
                      <a:pt x="196" y="160"/>
                    </a:lnTo>
                    <a:lnTo>
                      <a:pt x="196" y="160"/>
                    </a:lnTo>
                    <a:lnTo>
                      <a:pt x="198" y="154"/>
                    </a:lnTo>
                    <a:lnTo>
                      <a:pt x="202" y="148"/>
                    </a:lnTo>
                    <a:lnTo>
                      <a:pt x="202" y="148"/>
                    </a:lnTo>
                    <a:lnTo>
                      <a:pt x="214" y="156"/>
                    </a:lnTo>
                    <a:lnTo>
                      <a:pt x="230" y="162"/>
                    </a:lnTo>
                    <a:lnTo>
                      <a:pt x="248" y="166"/>
                    </a:lnTo>
                    <a:lnTo>
                      <a:pt x="272" y="166"/>
                    </a:lnTo>
                    <a:lnTo>
                      <a:pt x="272" y="166"/>
                    </a:lnTo>
                    <a:lnTo>
                      <a:pt x="294" y="166"/>
                    </a:lnTo>
                    <a:lnTo>
                      <a:pt x="314" y="162"/>
                    </a:lnTo>
                    <a:lnTo>
                      <a:pt x="330" y="156"/>
                    </a:lnTo>
                    <a:lnTo>
                      <a:pt x="342" y="148"/>
                    </a:lnTo>
                    <a:lnTo>
                      <a:pt x="342" y="148"/>
                    </a:lnTo>
                    <a:lnTo>
                      <a:pt x="346" y="154"/>
                    </a:lnTo>
                    <a:lnTo>
                      <a:pt x="346" y="160"/>
                    </a:lnTo>
                    <a:lnTo>
                      <a:pt x="346" y="160"/>
                    </a:lnTo>
                    <a:close/>
                    <a:moveTo>
                      <a:pt x="346" y="128"/>
                    </a:moveTo>
                    <a:lnTo>
                      <a:pt x="346" y="128"/>
                    </a:lnTo>
                    <a:lnTo>
                      <a:pt x="348" y="128"/>
                    </a:lnTo>
                    <a:lnTo>
                      <a:pt x="346" y="128"/>
                    </a:lnTo>
                    <a:close/>
                    <a:moveTo>
                      <a:pt x="196" y="28"/>
                    </a:moveTo>
                    <a:lnTo>
                      <a:pt x="196" y="28"/>
                    </a:lnTo>
                    <a:lnTo>
                      <a:pt x="198" y="24"/>
                    </a:lnTo>
                    <a:lnTo>
                      <a:pt x="202" y="18"/>
                    </a:lnTo>
                    <a:lnTo>
                      <a:pt x="210" y="14"/>
                    </a:lnTo>
                    <a:lnTo>
                      <a:pt x="218" y="8"/>
                    </a:lnTo>
                    <a:lnTo>
                      <a:pt x="230" y="6"/>
                    </a:lnTo>
                    <a:lnTo>
                      <a:pt x="242" y="2"/>
                    </a:lnTo>
                    <a:lnTo>
                      <a:pt x="272" y="0"/>
                    </a:lnTo>
                    <a:lnTo>
                      <a:pt x="272" y="0"/>
                    </a:lnTo>
                    <a:lnTo>
                      <a:pt x="300" y="2"/>
                    </a:lnTo>
                    <a:lnTo>
                      <a:pt x="314" y="6"/>
                    </a:lnTo>
                    <a:lnTo>
                      <a:pt x="324" y="8"/>
                    </a:lnTo>
                    <a:lnTo>
                      <a:pt x="334" y="14"/>
                    </a:lnTo>
                    <a:lnTo>
                      <a:pt x="340" y="18"/>
                    </a:lnTo>
                    <a:lnTo>
                      <a:pt x="344" y="24"/>
                    </a:lnTo>
                    <a:lnTo>
                      <a:pt x="346" y="28"/>
                    </a:lnTo>
                    <a:lnTo>
                      <a:pt x="346" y="28"/>
                    </a:lnTo>
                    <a:lnTo>
                      <a:pt x="346" y="34"/>
                    </a:lnTo>
                    <a:lnTo>
                      <a:pt x="344" y="38"/>
                    </a:lnTo>
                    <a:lnTo>
                      <a:pt x="334" y="44"/>
                    </a:lnTo>
                    <a:lnTo>
                      <a:pt x="334" y="44"/>
                    </a:lnTo>
                    <a:lnTo>
                      <a:pt x="322" y="50"/>
                    </a:lnTo>
                    <a:lnTo>
                      <a:pt x="308" y="54"/>
                    </a:lnTo>
                    <a:lnTo>
                      <a:pt x="290" y="56"/>
                    </a:lnTo>
                    <a:lnTo>
                      <a:pt x="272" y="58"/>
                    </a:lnTo>
                    <a:lnTo>
                      <a:pt x="272" y="58"/>
                    </a:lnTo>
                    <a:lnTo>
                      <a:pt x="252" y="56"/>
                    </a:lnTo>
                    <a:lnTo>
                      <a:pt x="236" y="54"/>
                    </a:lnTo>
                    <a:lnTo>
                      <a:pt x="220" y="50"/>
                    </a:lnTo>
                    <a:lnTo>
                      <a:pt x="210" y="44"/>
                    </a:lnTo>
                    <a:lnTo>
                      <a:pt x="210" y="44"/>
                    </a:lnTo>
                    <a:lnTo>
                      <a:pt x="200" y="38"/>
                    </a:lnTo>
                    <a:lnTo>
                      <a:pt x="198" y="34"/>
                    </a:lnTo>
                    <a:lnTo>
                      <a:pt x="196" y="28"/>
                    </a:lnTo>
                    <a:lnTo>
                      <a:pt x="196" y="28"/>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grpSp>
      <p:grpSp>
        <p:nvGrpSpPr>
          <p:cNvPr id="163" name="Group 162"/>
          <p:cNvGrpSpPr/>
          <p:nvPr/>
        </p:nvGrpSpPr>
        <p:grpSpPr>
          <a:xfrm>
            <a:off x="10539691" y="131145"/>
            <a:ext cx="415367" cy="415367"/>
            <a:chOff x="10477915" y="77161"/>
            <a:chExt cx="469352" cy="469352"/>
          </a:xfrm>
        </p:grpSpPr>
        <p:sp>
          <p:nvSpPr>
            <p:cNvPr id="164" name="Rectangle 163"/>
            <p:cNvSpPr/>
            <p:nvPr/>
          </p:nvSpPr>
          <p:spPr bwMode="ltGray">
            <a:xfrm>
              <a:off x="10477915" y="77161"/>
              <a:ext cx="469352" cy="469352"/>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mtClean="0">
                <a:solidFill>
                  <a:srgbClr val="FFFFFF"/>
                </a:solidFill>
                <a:latin typeface="Georgia" pitchFamily="18" charset="0"/>
              </a:endParaRPr>
            </a:p>
          </p:txBody>
        </p:sp>
        <p:grpSp>
          <p:nvGrpSpPr>
            <p:cNvPr id="165" name="Group 164"/>
            <p:cNvGrpSpPr/>
            <p:nvPr/>
          </p:nvGrpSpPr>
          <p:grpSpPr>
            <a:xfrm>
              <a:off x="10532947" y="130985"/>
              <a:ext cx="359289" cy="361705"/>
              <a:chOff x="14285526" y="3371935"/>
              <a:chExt cx="1528880" cy="1539160"/>
            </a:xfrm>
            <a:solidFill>
              <a:schemeClr val="bg1"/>
            </a:solidFill>
          </p:grpSpPr>
          <p:grpSp>
            <p:nvGrpSpPr>
              <p:cNvPr id="166" name="Group 165"/>
              <p:cNvGrpSpPr/>
              <p:nvPr/>
            </p:nvGrpSpPr>
            <p:grpSpPr>
              <a:xfrm>
                <a:off x="14285526" y="3371935"/>
                <a:ext cx="597855" cy="1539160"/>
                <a:chOff x="1817688" y="465138"/>
                <a:chExt cx="298450" cy="768350"/>
              </a:xfrm>
              <a:grpFill/>
            </p:grpSpPr>
            <p:sp>
              <p:nvSpPr>
                <p:cNvPr id="170" name="Freeform 18"/>
                <p:cNvSpPr>
                  <a:spLocks/>
                </p:cNvSpPr>
                <p:nvPr/>
              </p:nvSpPr>
              <p:spPr bwMode="auto">
                <a:xfrm>
                  <a:off x="1903413" y="465138"/>
                  <a:ext cx="127000" cy="127000"/>
                </a:xfrm>
                <a:custGeom>
                  <a:avLst/>
                  <a:gdLst>
                    <a:gd name="T0" fmla="*/ 40 w 80"/>
                    <a:gd name="T1" fmla="*/ 80 h 80"/>
                    <a:gd name="T2" fmla="*/ 40 w 80"/>
                    <a:gd name="T3" fmla="*/ 80 h 80"/>
                    <a:gd name="T4" fmla="*/ 48 w 80"/>
                    <a:gd name="T5" fmla="*/ 78 h 80"/>
                    <a:gd name="T6" fmla="*/ 56 w 80"/>
                    <a:gd name="T7" fmla="*/ 76 h 80"/>
                    <a:gd name="T8" fmla="*/ 62 w 80"/>
                    <a:gd name="T9" fmla="*/ 72 h 80"/>
                    <a:gd name="T10" fmla="*/ 68 w 80"/>
                    <a:gd name="T11" fmla="*/ 68 h 80"/>
                    <a:gd name="T12" fmla="*/ 72 w 80"/>
                    <a:gd name="T13" fmla="*/ 62 h 80"/>
                    <a:gd name="T14" fmla="*/ 76 w 80"/>
                    <a:gd name="T15" fmla="*/ 56 h 80"/>
                    <a:gd name="T16" fmla="*/ 78 w 80"/>
                    <a:gd name="T17" fmla="*/ 48 h 80"/>
                    <a:gd name="T18" fmla="*/ 80 w 80"/>
                    <a:gd name="T19" fmla="*/ 40 h 80"/>
                    <a:gd name="T20" fmla="*/ 80 w 80"/>
                    <a:gd name="T21" fmla="*/ 40 h 80"/>
                    <a:gd name="T22" fmla="*/ 78 w 80"/>
                    <a:gd name="T23" fmla="*/ 32 h 80"/>
                    <a:gd name="T24" fmla="*/ 76 w 80"/>
                    <a:gd name="T25" fmla="*/ 24 h 80"/>
                    <a:gd name="T26" fmla="*/ 72 w 80"/>
                    <a:gd name="T27" fmla="*/ 18 h 80"/>
                    <a:gd name="T28" fmla="*/ 68 w 80"/>
                    <a:gd name="T29" fmla="*/ 12 h 80"/>
                    <a:gd name="T30" fmla="*/ 62 w 80"/>
                    <a:gd name="T31" fmla="*/ 6 h 80"/>
                    <a:gd name="T32" fmla="*/ 56 w 80"/>
                    <a:gd name="T33" fmla="*/ 2 h 80"/>
                    <a:gd name="T34" fmla="*/ 48 w 80"/>
                    <a:gd name="T35" fmla="*/ 0 h 80"/>
                    <a:gd name="T36" fmla="*/ 40 w 80"/>
                    <a:gd name="T37" fmla="*/ 0 h 80"/>
                    <a:gd name="T38" fmla="*/ 40 w 80"/>
                    <a:gd name="T39" fmla="*/ 0 h 80"/>
                    <a:gd name="T40" fmla="*/ 32 w 80"/>
                    <a:gd name="T41" fmla="*/ 0 h 80"/>
                    <a:gd name="T42" fmla="*/ 24 w 80"/>
                    <a:gd name="T43" fmla="*/ 2 h 80"/>
                    <a:gd name="T44" fmla="*/ 16 w 80"/>
                    <a:gd name="T45" fmla="*/ 6 h 80"/>
                    <a:gd name="T46" fmla="*/ 12 w 80"/>
                    <a:gd name="T47" fmla="*/ 12 h 80"/>
                    <a:gd name="T48" fmla="*/ 6 w 80"/>
                    <a:gd name="T49" fmla="*/ 18 h 80"/>
                    <a:gd name="T50" fmla="*/ 2 w 80"/>
                    <a:gd name="T51" fmla="*/ 24 h 80"/>
                    <a:gd name="T52" fmla="*/ 0 w 80"/>
                    <a:gd name="T53" fmla="*/ 32 h 80"/>
                    <a:gd name="T54" fmla="*/ 0 w 80"/>
                    <a:gd name="T55" fmla="*/ 40 h 80"/>
                    <a:gd name="T56" fmla="*/ 0 w 80"/>
                    <a:gd name="T57" fmla="*/ 40 h 80"/>
                    <a:gd name="T58" fmla="*/ 0 w 80"/>
                    <a:gd name="T59" fmla="*/ 48 h 80"/>
                    <a:gd name="T60" fmla="*/ 2 w 80"/>
                    <a:gd name="T61" fmla="*/ 56 h 80"/>
                    <a:gd name="T62" fmla="*/ 6 w 80"/>
                    <a:gd name="T63" fmla="*/ 62 h 80"/>
                    <a:gd name="T64" fmla="*/ 12 w 80"/>
                    <a:gd name="T65" fmla="*/ 68 h 80"/>
                    <a:gd name="T66" fmla="*/ 16 w 80"/>
                    <a:gd name="T67" fmla="*/ 72 h 80"/>
                    <a:gd name="T68" fmla="*/ 24 w 80"/>
                    <a:gd name="T69" fmla="*/ 76 h 80"/>
                    <a:gd name="T70" fmla="*/ 32 w 80"/>
                    <a:gd name="T71" fmla="*/ 78 h 80"/>
                    <a:gd name="T72" fmla="*/ 40 w 80"/>
                    <a:gd name="T73" fmla="*/ 80 h 80"/>
                    <a:gd name="T74" fmla="*/ 40 w 80"/>
                    <a:gd name="T7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80">
                      <a:moveTo>
                        <a:pt x="40" y="80"/>
                      </a:moveTo>
                      <a:lnTo>
                        <a:pt x="40" y="80"/>
                      </a:lnTo>
                      <a:lnTo>
                        <a:pt x="48" y="78"/>
                      </a:lnTo>
                      <a:lnTo>
                        <a:pt x="56" y="76"/>
                      </a:lnTo>
                      <a:lnTo>
                        <a:pt x="62" y="72"/>
                      </a:lnTo>
                      <a:lnTo>
                        <a:pt x="68" y="68"/>
                      </a:lnTo>
                      <a:lnTo>
                        <a:pt x="72" y="62"/>
                      </a:lnTo>
                      <a:lnTo>
                        <a:pt x="76" y="56"/>
                      </a:lnTo>
                      <a:lnTo>
                        <a:pt x="78" y="48"/>
                      </a:lnTo>
                      <a:lnTo>
                        <a:pt x="80" y="40"/>
                      </a:lnTo>
                      <a:lnTo>
                        <a:pt x="80" y="40"/>
                      </a:lnTo>
                      <a:lnTo>
                        <a:pt x="78" y="32"/>
                      </a:lnTo>
                      <a:lnTo>
                        <a:pt x="76" y="24"/>
                      </a:lnTo>
                      <a:lnTo>
                        <a:pt x="72" y="18"/>
                      </a:lnTo>
                      <a:lnTo>
                        <a:pt x="68" y="12"/>
                      </a:lnTo>
                      <a:lnTo>
                        <a:pt x="62" y="6"/>
                      </a:lnTo>
                      <a:lnTo>
                        <a:pt x="56" y="2"/>
                      </a:lnTo>
                      <a:lnTo>
                        <a:pt x="48" y="0"/>
                      </a:lnTo>
                      <a:lnTo>
                        <a:pt x="40" y="0"/>
                      </a:lnTo>
                      <a:lnTo>
                        <a:pt x="40" y="0"/>
                      </a:lnTo>
                      <a:lnTo>
                        <a:pt x="32" y="0"/>
                      </a:lnTo>
                      <a:lnTo>
                        <a:pt x="24" y="2"/>
                      </a:lnTo>
                      <a:lnTo>
                        <a:pt x="16" y="6"/>
                      </a:lnTo>
                      <a:lnTo>
                        <a:pt x="12" y="12"/>
                      </a:lnTo>
                      <a:lnTo>
                        <a:pt x="6" y="18"/>
                      </a:lnTo>
                      <a:lnTo>
                        <a:pt x="2" y="24"/>
                      </a:lnTo>
                      <a:lnTo>
                        <a:pt x="0" y="32"/>
                      </a:lnTo>
                      <a:lnTo>
                        <a:pt x="0" y="40"/>
                      </a:lnTo>
                      <a:lnTo>
                        <a:pt x="0" y="40"/>
                      </a:lnTo>
                      <a:lnTo>
                        <a:pt x="0" y="48"/>
                      </a:lnTo>
                      <a:lnTo>
                        <a:pt x="2" y="56"/>
                      </a:lnTo>
                      <a:lnTo>
                        <a:pt x="6" y="62"/>
                      </a:lnTo>
                      <a:lnTo>
                        <a:pt x="12" y="68"/>
                      </a:lnTo>
                      <a:lnTo>
                        <a:pt x="16" y="72"/>
                      </a:lnTo>
                      <a:lnTo>
                        <a:pt x="24" y="76"/>
                      </a:lnTo>
                      <a:lnTo>
                        <a:pt x="32" y="78"/>
                      </a:lnTo>
                      <a:lnTo>
                        <a:pt x="40" y="80"/>
                      </a:lnTo>
                      <a:lnTo>
                        <a:pt x="4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1" name="Line 19"/>
                <p:cNvSpPr>
                  <a:spLocks noChangeShapeType="1"/>
                </p:cNvSpPr>
                <p:nvPr/>
              </p:nvSpPr>
              <p:spPr bwMode="auto">
                <a:xfrm>
                  <a:off x="1966913" y="52863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2" name="Line 20"/>
                <p:cNvSpPr>
                  <a:spLocks noChangeShapeType="1"/>
                </p:cNvSpPr>
                <p:nvPr/>
              </p:nvSpPr>
              <p:spPr bwMode="auto">
                <a:xfrm>
                  <a:off x="1966913" y="52863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3" name="Freeform 21"/>
                <p:cNvSpPr>
                  <a:spLocks/>
                </p:cNvSpPr>
                <p:nvPr/>
              </p:nvSpPr>
              <p:spPr bwMode="auto">
                <a:xfrm>
                  <a:off x="1817688" y="604838"/>
                  <a:ext cx="298450" cy="628650"/>
                </a:xfrm>
                <a:custGeom>
                  <a:avLst/>
                  <a:gdLst>
                    <a:gd name="T0" fmla="*/ 50 w 188"/>
                    <a:gd name="T1" fmla="*/ 0 h 396"/>
                    <a:gd name="T2" fmla="*/ 30 w 188"/>
                    <a:gd name="T3" fmla="*/ 4 h 396"/>
                    <a:gd name="T4" fmla="*/ 14 w 188"/>
                    <a:gd name="T5" fmla="*/ 16 h 396"/>
                    <a:gd name="T6" fmla="*/ 4 w 188"/>
                    <a:gd name="T7" fmla="*/ 32 h 396"/>
                    <a:gd name="T8" fmla="*/ 0 w 188"/>
                    <a:gd name="T9" fmla="*/ 52 h 396"/>
                    <a:gd name="T10" fmla="*/ 0 w 188"/>
                    <a:gd name="T11" fmla="*/ 176 h 396"/>
                    <a:gd name="T12" fmla="*/ 4 w 188"/>
                    <a:gd name="T13" fmla="*/ 190 h 396"/>
                    <a:gd name="T14" fmla="*/ 16 w 188"/>
                    <a:gd name="T15" fmla="*/ 194 h 396"/>
                    <a:gd name="T16" fmla="*/ 28 w 188"/>
                    <a:gd name="T17" fmla="*/ 190 h 396"/>
                    <a:gd name="T18" fmla="*/ 34 w 188"/>
                    <a:gd name="T19" fmla="*/ 176 h 396"/>
                    <a:gd name="T20" fmla="*/ 42 w 188"/>
                    <a:gd name="T21" fmla="*/ 64 h 396"/>
                    <a:gd name="T22" fmla="*/ 42 w 188"/>
                    <a:gd name="T23" fmla="*/ 372 h 396"/>
                    <a:gd name="T24" fmla="*/ 50 w 188"/>
                    <a:gd name="T25" fmla="*/ 390 h 396"/>
                    <a:gd name="T26" fmla="*/ 66 w 188"/>
                    <a:gd name="T27" fmla="*/ 396 h 396"/>
                    <a:gd name="T28" fmla="*/ 82 w 188"/>
                    <a:gd name="T29" fmla="*/ 388 h 396"/>
                    <a:gd name="T30" fmla="*/ 90 w 188"/>
                    <a:gd name="T31" fmla="*/ 372 h 396"/>
                    <a:gd name="T32" fmla="*/ 98 w 188"/>
                    <a:gd name="T33" fmla="*/ 192 h 396"/>
                    <a:gd name="T34" fmla="*/ 98 w 188"/>
                    <a:gd name="T35" fmla="*/ 372 h 396"/>
                    <a:gd name="T36" fmla="*/ 104 w 188"/>
                    <a:gd name="T37" fmla="*/ 388 h 396"/>
                    <a:gd name="T38" fmla="*/ 120 w 188"/>
                    <a:gd name="T39" fmla="*/ 396 h 396"/>
                    <a:gd name="T40" fmla="*/ 136 w 188"/>
                    <a:gd name="T41" fmla="*/ 390 h 396"/>
                    <a:gd name="T42" fmla="*/ 144 w 188"/>
                    <a:gd name="T43" fmla="*/ 372 h 396"/>
                    <a:gd name="T44" fmla="*/ 152 w 188"/>
                    <a:gd name="T45" fmla="*/ 64 h 396"/>
                    <a:gd name="T46" fmla="*/ 152 w 188"/>
                    <a:gd name="T47" fmla="*/ 176 h 396"/>
                    <a:gd name="T48" fmla="*/ 158 w 188"/>
                    <a:gd name="T49" fmla="*/ 190 h 396"/>
                    <a:gd name="T50" fmla="*/ 170 w 188"/>
                    <a:gd name="T51" fmla="*/ 194 h 396"/>
                    <a:gd name="T52" fmla="*/ 182 w 188"/>
                    <a:gd name="T53" fmla="*/ 190 h 396"/>
                    <a:gd name="T54" fmla="*/ 188 w 188"/>
                    <a:gd name="T55" fmla="*/ 176 h 396"/>
                    <a:gd name="T56" fmla="*/ 188 w 188"/>
                    <a:gd name="T57" fmla="*/ 54 h 396"/>
                    <a:gd name="T58" fmla="*/ 184 w 188"/>
                    <a:gd name="T59" fmla="*/ 34 h 396"/>
                    <a:gd name="T60" fmla="*/ 172 w 188"/>
                    <a:gd name="T61" fmla="*/ 18 h 396"/>
                    <a:gd name="T62" fmla="*/ 156 w 188"/>
                    <a:gd name="T63" fmla="*/ 6 h 396"/>
                    <a:gd name="T64" fmla="*/ 136 w 188"/>
                    <a:gd name="T65"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8" h="396">
                      <a:moveTo>
                        <a:pt x="50" y="0"/>
                      </a:moveTo>
                      <a:lnTo>
                        <a:pt x="50" y="0"/>
                      </a:lnTo>
                      <a:lnTo>
                        <a:pt x="40" y="2"/>
                      </a:lnTo>
                      <a:lnTo>
                        <a:pt x="30" y="4"/>
                      </a:lnTo>
                      <a:lnTo>
                        <a:pt x="22" y="10"/>
                      </a:lnTo>
                      <a:lnTo>
                        <a:pt x="14" y="16"/>
                      </a:lnTo>
                      <a:lnTo>
                        <a:pt x="8" y="24"/>
                      </a:lnTo>
                      <a:lnTo>
                        <a:pt x="4" y="32"/>
                      </a:lnTo>
                      <a:lnTo>
                        <a:pt x="0" y="42"/>
                      </a:lnTo>
                      <a:lnTo>
                        <a:pt x="0" y="52"/>
                      </a:lnTo>
                      <a:lnTo>
                        <a:pt x="0" y="176"/>
                      </a:lnTo>
                      <a:lnTo>
                        <a:pt x="0" y="176"/>
                      </a:lnTo>
                      <a:lnTo>
                        <a:pt x="0" y="184"/>
                      </a:lnTo>
                      <a:lnTo>
                        <a:pt x="4" y="190"/>
                      </a:lnTo>
                      <a:lnTo>
                        <a:pt x="10" y="192"/>
                      </a:lnTo>
                      <a:lnTo>
                        <a:pt x="16" y="194"/>
                      </a:lnTo>
                      <a:lnTo>
                        <a:pt x="24" y="192"/>
                      </a:lnTo>
                      <a:lnTo>
                        <a:pt x="28" y="190"/>
                      </a:lnTo>
                      <a:lnTo>
                        <a:pt x="32" y="184"/>
                      </a:lnTo>
                      <a:lnTo>
                        <a:pt x="34" y="176"/>
                      </a:lnTo>
                      <a:lnTo>
                        <a:pt x="34" y="64"/>
                      </a:lnTo>
                      <a:lnTo>
                        <a:pt x="42" y="64"/>
                      </a:lnTo>
                      <a:lnTo>
                        <a:pt x="42" y="372"/>
                      </a:lnTo>
                      <a:lnTo>
                        <a:pt x="42" y="372"/>
                      </a:lnTo>
                      <a:lnTo>
                        <a:pt x="44" y="382"/>
                      </a:lnTo>
                      <a:lnTo>
                        <a:pt x="50" y="390"/>
                      </a:lnTo>
                      <a:lnTo>
                        <a:pt x="58" y="394"/>
                      </a:lnTo>
                      <a:lnTo>
                        <a:pt x="66" y="396"/>
                      </a:lnTo>
                      <a:lnTo>
                        <a:pt x="74" y="394"/>
                      </a:lnTo>
                      <a:lnTo>
                        <a:pt x="82" y="388"/>
                      </a:lnTo>
                      <a:lnTo>
                        <a:pt x="88" y="382"/>
                      </a:lnTo>
                      <a:lnTo>
                        <a:pt x="90" y="372"/>
                      </a:lnTo>
                      <a:lnTo>
                        <a:pt x="90" y="192"/>
                      </a:lnTo>
                      <a:lnTo>
                        <a:pt x="98" y="192"/>
                      </a:lnTo>
                      <a:lnTo>
                        <a:pt x="98" y="372"/>
                      </a:lnTo>
                      <a:lnTo>
                        <a:pt x="98" y="372"/>
                      </a:lnTo>
                      <a:lnTo>
                        <a:pt x="100" y="382"/>
                      </a:lnTo>
                      <a:lnTo>
                        <a:pt x="104" y="388"/>
                      </a:lnTo>
                      <a:lnTo>
                        <a:pt x="112" y="394"/>
                      </a:lnTo>
                      <a:lnTo>
                        <a:pt x="120" y="396"/>
                      </a:lnTo>
                      <a:lnTo>
                        <a:pt x="130" y="394"/>
                      </a:lnTo>
                      <a:lnTo>
                        <a:pt x="136" y="390"/>
                      </a:lnTo>
                      <a:lnTo>
                        <a:pt x="142" y="382"/>
                      </a:lnTo>
                      <a:lnTo>
                        <a:pt x="144" y="372"/>
                      </a:lnTo>
                      <a:lnTo>
                        <a:pt x="144" y="64"/>
                      </a:lnTo>
                      <a:lnTo>
                        <a:pt x="152" y="64"/>
                      </a:lnTo>
                      <a:lnTo>
                        <a:pt x="152" y="176"/>
                      </a:lnTo>
                      <a:lnTo>
                        <a:pt x="152" y="176"/>
                      </a:lnTo>
                      <a:lnTo>
                        <a:pt x="154" y="184"/>
                      </a:lnTo>
                      <a:lnTo>
                        <a:pt x="158" y="190"/>
                      </a:lnTo>
                      <a:lnTo>
                        <a:pt x="164" y="192"/>
                      </a:lnTo>
                      <a:lnTo>
                        <a:pt x="170" y="194"/>
                      </a:lnTo>
                      <a:lnTo>
                        <a:pt x="176" y="192"/>
                      </a:lnTo>
                      <a:lnTo>
                        <a:pt x="182" y="190"/>
                      </a:lnTo>
                      <a:lnTo>
                        <a:pt x="186" y="184"/>
                      </a:lnTo>
                      <a:lnTo>
                        <a:pt x="188" y="176"/>
                      </a:lnTo>
                      <a:lnTo>
                        <a:pt x="188" y="54"/>
                      </a:lnTo>
                      <a:lnTo>
                        <a:pt x="188" y="54"/>
                      </a:lnTo>
                      <a:lnTo>
                        <a:pt x="186" y="44"/>
                      </a:lnTo>
                      <a:lnTo>
                        <a:pt x="184" y="34"/>
                      </a:lnTo>
                      <a:lnTo>
                        <a:pt x="178" y="24"/>
                      </a:lnTo>
                      <a:lnTo>
                        <a:pt x="172" y="18"/>
                      </a:lnTo>
                      <a:lnTo>
                        <a:pt x="166" y="10"/>
                      </a:lnTo>
                      <a:lnTo>
                        <a:pt x="156" y="6"/>
                      </a:lnTo>
                      <a:lnTo>
                        <a:pt x="146" y="2"/>
                      </a:lnTo>
                      <a:lnTo>
                        <a:pt x="136" y="0"/>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grpSp>
            <p:nvGrpSpPr>
              <p:cNvPr id="167" name="Group 53"/>
              <p:cNvGrpSpPr>
                <a:grpSpLocks noChangeAspect="1"/>
              </p:cNvGrpSpPr>
              <p:nvPr/>
            </p:nvGrpSpPr>
            <p:grpSpPr bwMode="auto">
              <a:xfrm>
                <a:off x="15008544" y="3371935"/>
                <a:ext cx="805862" cy="1539160"/>
                <a:chOff x="7040" y="75"/>
                <a:chExt cx="1577" cy="3012"/>
              </a:xfrm>
              <a:grpFill/>
            </p:grpSpPr>
            <p:sp>
              <p:nvSpPr>
                <p:cNvPr id="168" name="Freeform 55"/>
                <p:cNvSpPr>
                  <a:spLocks/>
                </p:cNvSpPr>
                <p:nvPr/>
              </p:nvSpPr>
              <p:spPr bwMode="auto">
                <a:xfrm>
                  <a:off x="7508" y="75"/>
                  <a:ext cx="478" cy="486"/>
                </a:xfrm>
                <a:custGeom>
                  <a:avLst/>
                  <a:gdLst>
                    <a:gd name="T0" fmla="*/ 469 w 955"/>
                    <a:gd name="T1" fmla="*/ 0 h 974"/>
                    <a:gd name="T2" fmla="*/ 533 w 955"/>
                    <a:gd name="T3" fmla="*/ 2 h 974"/>
                    <a:gd name="T4" fmla="*/ 595 w 955"/>
                    <a:gd name="T5" fmla="*/ 13 h 974"/>
                    <a:gd name="T6" fmla="*/ 652 w 955"/>
                    <a:gd name="T7" fmla="*/ 32 h 974"/>
                    <a:gd name="T8" fmla="*/ 707 w 955"/>
                    <a:gd name="T9" fmla="*/ 57 h 974"/>
                    <a:gd name="T10" fmla="*/ 759 w 955"/>
                    <a:gd name="T11" fmla="*/ 92 h 974"/>
                    <a:gd name="T12" fmla="*/ 808 w 955"/>
                    <a:gd name="T13" fmla="*/ 136 h 974"/>
                    <a:gd name="T14" fmla="*/ 852 w 955"/>
                    <a:gd name="T15" fmla="*/ 184 h 974"/>
                    <a:gd name="T16" fmla="*/ 887 w 955"/>
                    <a:gd name="T17" fmla="*/ 235 h 974"/>
                    <a:gd name="T18" fmla="*/ 915 w 955"/>
                    <a:gd name="T19" fmla="*/ 290 h 974"/>
                    <a:gd name="T20" fmla="*/ 937 w 955"/>
                    <a:gd name="T21" fmla="*/ 349 h 974"/>
                    <a:gd name="T22" fmla="*/ 950 w 955"/>
                    <a:gd name="T23" fmla="*/ 411 h 974"/>
                    <a:gd name="T24" fmla="*/ 955 w 955"/>
                    <a:gd name="T25" fmla="*/ 475 h 974"/>
                    <a:gd name="T26" fmla="*/ 953 w 955"/>
                    <a:gd name="T27" fmla="*/ 539 h 974"/>
                    <a:gd name="T28" fmla="*/ 944 w 955"/>
                    <a:gd name="T29" fmla="*/ 602 h 974"/>
                    <a:gd name="T30" fmla="*/ 928 w 955"/>
                    <a:gd name="T31" fmla="*/ 660 h 974"/>
                    <a:gd name="T32" fmla="*/ 902 w 955"/>
                    <a:gd name="T33" fmla="*/ 717 h 974"/>
                    <a:gd name="T34" fmla="*/ 869 w 955"/>
                    <a:gd name="T35" fmla="*/ 770 h 974"/>
                    <a:gd name="T36" fmla="*/ 827 w 955"/>
                    <a:gd name="T37" fmla="*/ 820 h 974"/>
                    <a:gd name="T38" fmla="*/ 781 w 955"/>
                    <a:gd name="T39" fmla="*/ 866 h 974"/>
                    <a:gd name="T40" fmla="*/ 731 w 955"/>
                    <a:gd name="T41" fmla="*/ 902 h 974"/>
                    <a:gd name="T42" fmla="*/ 676 w 955"/>
                    <a:gd name="T43" fmla="*/ 933 h 974"/>
                    <a:gd name="T44" fmla="*/ 619 w 955"/>
                    <a:gd name="T45" fmla="*/ 954 h 974"/>
                    <a:gd name="T46" fmla="*/ 559 w 955"/>
                    <a:gd name="T47" fmla="*/ 968 h 974"/>
                    <a:gd name="T48" fmla="*/ 494 w 955"/>
                    <a:gd name="T49" fmla="*/ 974 h 974"/>
                    <a:gd name="T50" fmla="*/ 428 w 955"/>
                    <a:gd name="T51" fmla="*/ 972 h 974"/>
                    <a:gd name="T52" fmla="*/ 368 w 955"/>
                    <a:gd name="T53" fmla="*/ 963 h 974"/>
                    <a:gd name="T54" fmla="*/ 309 w 955"/>
                    <a:gd name="T55" fmla="*/ 944 h 974"/>
                    <a:gd name="T56" fmla="*/ 252 w 955"/>
                    <a:gd name="T57" fmla="*/ 917 h 974"/>
                    <a:gd name="T58" fmla="*/ 199 w 955"/>
                    <a:gd name="T59" fmla="*/ 882 h 974"/>
                    <a:gd name="T60" fmla="*/ 147 w 955"/>
                    <a:gd name="T61" fmla="*/ 840 h 974"/>
                    <a:gd name="T62" fmla="*/ 103 w 955"/>
                    <a:gd name="T63" fmla="*/ 790 h 974"/>
                    <a:gd name="T64" fmla="*/ 67 w 955"/>
                    <a:gd name="T65" fmla="*/ 739 h 974"/>
                    <a:gd name="T66" fmla="*/ 37 w 955"/>
                    <a:gd name="T67" fmla="*/ 684 h 974"/>
                    <a:gd name="T68" fmla="*/ 17 w 955"/>
                    <a:gd name="T69" fmla="*/ 625 h 974"/>
                    <a:gd name="T70" fmla="*/ 4 w 955"/>
                    <a:gd name="T71" fmla="*/ 565 h 974"/>
                    <a:gd name="T72" fmla="*/ 0 w 955"/>
                    <a:gd name="T73" fmla="*/ 501 h 974"/>
                    <a:gd name="T74" fmla="*/ 4 w 955"/>
                    <a:gd name="T75" fmla="*/ 435 h 974"/>
                    <a:gd name="T76" fmla="*/ 15 w 955"/>
                    <a:gd name="T77" fmla="*/ 374 h 974"/>
                    <a:gd name="T78" fmla="*/ 34 w 955"/>
                    <a:gd name="T79" fmla="*/ 316 h 974"/>
                    <a:gd name="T80" fmla="*/ 61 w 955"/>
                    <a:gd name="T81" fmla="*/ 259 h 974"/>
                    <a:gd name="T82" fmla="*/ 94 w 955"/>
                    <a:gd name="T83" fmla="*/ 206 h 974"/>
                    <a:gd name="T84" fmla="*/ 135 w 955"/>
                    <a:gd name="T85" fmla="*/ 154 h 974"/>
                    <a:gd name="T86" fmla="*/ 182 w 955"/>
                    <a:gd name="T87" fmla="*/ 110 h 974"/>
                    <a:gd name="T88" fmla="*/ 232 w 955"/>
                    <a:gd name="T89" fmla="*/ 72 h 974"/>
                    <a:gd name="T90" fmla="*/ 285 w 955"/>
                    <a:gd name="T91" fmla="*/ 43 h 974"/>
                    <a:gd name="T92" fmla="*/ 344 w 955"/>
                    <a:gd name="T93" fmla="*/ 21 h 974"/>
                    <a:gd name="T94" fmla="*/ 404 w 955"/>
                    <a:gd name="T95" fmla="*/ 8 h 974"/>
                    <a:gd name="T96" fmla="*/ 469 w 955"/>
                    <a:gd name="T97"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5" h="974">
                      <a:moveTo>
                        <a:pt x="469" y="0"/>
                      </a:moveTo>
                      <a:lnTo>
                        <a:pt x="533" y="2"/>
                      </a:lnTo>
                      <a:lnTo>
                        <a:pt x="595" y="13"/>
                      </a:lnTo>
                      <a:lnTo>
                        <a:pt x="652" y="32"/>
                      </a:lnTo>
                      <a:lnTo>
                        <a:pt x="707" y="57"/>
                      </a:lnTo>
                      <a:lnTo>
                        <a:pt x="759" y="92"/>
                      </a:lnTo>
                      <a:lnTo>
                        <a:pt x="808" y="136"/>
                      </a:lnTo>
                      <a:lnTo>
                        <a:pt x="852" y="184"/>
                      </a:lnTo>
                      <a:lnTo>
                        <a:pt x="887" y="235"/>
                      </a:lnTo>
                      <a:lnTo>
                        <a:pt x="915" y="290"/>
                      </a:lnTo>
                      <a:lnTo>
                        <a:pt x="937" y="349"/>
                      </a:lnTo>
                      <a:lnTo>
                        <a:pt x="950" y="411"/>
                      </a:lnTo>
                      <a:lnTo>
                        <a:pt x="955" y="475"/>
                      </a:lnTo>
                      <a:lnTo>
                        <a:pt x="953" y="539"/>
                      </a:lnTo>
                      <a:lnTo>
                        <a:pt x="944" y="602"/>
                      </a:lnTo>
                      <a:lnTo>
                        <a:pt x="928" y="660"/>
                      </a:lnTo>
                      <a:lnTo>
                        <a:pt x="902" y="717"/>
                      </a:lnTo>
                      <a:lnTo>
                        <a:pt x="869" y="770"/>
                      </a:lnTo>
                      <a:lnTo>
                        <a:pt x="827" y="820"/>
                      </a:lnTo>
                      <a:lnTo>
                        <a:pt x="781" y="866"/>
                      </a:lnTo>
                      <a:lnTo>
                        <a:pt x="731" y="902"/>
                      </a:lnTo>
                      <a:lnTo>
                        <a:pt x="676" y="933"/>
                      </a:lnTo>
                      <a:lnTo>
                        <a:pt x="619" y="954"/>
                      </a:lnTo>
                      <a:lnTo>
                        <a:pt x="559" y="968"/>
                      </a:lnTo>
                      <a:lnTo>
                        <a:pt x="494" y="974"/>
                      </a:lnTo>
                      <a:lnTo>
                        <a:pt x="428" y="972"/>
                      </a:lnTo>
                      <a:lnTo>
                        <a:pt x="368" y="963"/>
                      </a:lnTo>
                      <a:lnTo>
                        <a:pt x="309" y="944"/>
                      </a:lnTo>
                      <a:lnTo>
                        <a:pt x="252" y="917"/>
                      </a:lnTo>
                      <a:lnTo>
                        <a:pt x="199" y="882"/>
                      </a:lnTo>
                      <a:lnTo>
                        <a:pt x="147" y="840"/>
                      </a:lnTo>
                      <a:lnTo>
                        <a:pt x="103" y="790"/>
                      </a:lnTo>
                      <a:lnTo>
                        <a:pt x="67" y="739"/>
                      </a:lnTo>
                      <a:lnTo>
                        <a:pt x="37" y="684"/>
                      </a:lnTo>
                      <a:lnTo>
                        <a:pt x="17" y="625"/>
                      </a:lnTo>
                      <a:lnTo>
                        <a:pt x="4" y="565"/>
                      </a:lnTo>
                      <a:lnTo>
                        <a:pt x="0" y="501"/>
                      </a:lnTo>
                      <a:lnTo>
                        <a:pt x="4" y="435"/>
                      </a:lnTo>
                      <a:lnTo>
                        <a:pt x="15" y="374"/>
                      </a:lnTo>
                      <a:lnTo>
                        <a:pt x="34" y="316"/>
                      </a:lnTo>
                      <a:lnTo>
                        <a:pt x="61" y="259"/>
                      </a:lnTo>
                      <a:lnTo>
                        <a:pt x="94" y="206"/>
                      </a:lnTo>
                      <a:lnTo>
                        <a:pt x="135" y="154"/>
                      </a:lnTo>
                      <a:lnTo>
                        <a:pt x="182" y="110"/>
                      </a:lnTo>
                      <a:lnTo>
                        <a:pt x="232" y="72"/>
                      </a:lnTo>
                      <a:lnTo>
                        <a:pt x="285" y="43"/>
                      </a:lnTo>
                      <a:lnTo>
                        <a:pt x="344" y="21"/>
                      </a:lnTo>
                      <a:lnTo>
                        <a:pt x="404" y="8"/>
                      </a:lnTo>
                      <a:lnTo>
                        <a:pt x="4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solidFill>
                      <a:srgbClr val="000000"/>
                    </a:solidFill>
                  </a:endParaRPr>
                </a:p>
              </p:txBody>
            </p:sp>
            <p:sp>
              <p:nvSpPr>
                <p:cNvPr id="169" name="Freeform 56"/>
                <p:cNvSpPr>
                  <a:spLocks/>
                </p:cNvSpPr>
                <p:nvPr/>
              </p:nvSpPr>
              <p:spPr bwMode="auto">
                <a:xfrm>
                  <a:off x="7040" y="616"/>
                  <a:ext cx="1577" cy="2471"/>
                </a:xfrm>
                <a:custGeom>
                  <a:avLst/>
                  <a:gdLst>
                    <a:gd name="T0" fmla="*/ 1427 w 3154"/>
                    <a:gd name="T1" fmla="*/ 3 h 4941"/>
                    <a:gd name="T2" fmla="*/ 1553 w 3154"/>
                    <a:gd name="T3" fmla="*/ 36 h 4941"/>
                    <a:gd name="T4" fmla="*/ 1669 w 3154"/>
                    <a:gd name="T5" fmla="*/ 104 h 4941"/>
                    <a:gd name="T6" fmla="*/ 1770 w 3154"/>
                    <a:gd name="T7" fmla="*/ 203 h 4941"/>
                    <a:gd name="T8" fmla="*/ 3052 w 3154"/>
                    <a:gd name="T9" fmla="*/ 1510 h 4941"/>
                    <a:gd name="T10" fmla="*/ 3118 w 3154"/>
                    <a:gd name="T11" fmla="*/ 1568 h 4941"/>
                    <a:gd name="T12" fmla="*/ 3151 w 3154"/>
                    <a:gd name="T13" fmla="*/ 1644 h 4941"/>
                    <a:gd name="T14" fmla="*/ 3151 w 3154"/>
                    <a:gd name="T15" fmla="*/ 1732 h 4941"/>
                    <a:gd name="T16" fmla="*/ 3119 w 3154"/>
                    <a:gd name="T17" fmla="*/ 1812 h 4941"/>
                    <a:gd name="T18" fmla="*/ 3057 w 3154"/>
                    <a:gd name="T19" fmla="*/ 1880 h 4941"/>
                    <a:gd name="T20" fmla="*/ 2980 w 3154"/>
                    <a:gd name="T21" fmla="*/ 1915 h 4941"/>
                    <a:gd name="T22" fmla="*/ 2921 w 3154"/>
                    <a:gd name="T23" fmla="*/ 1917 h 4941"/>
                    <a:gd name="T24" fmla="*/ 2870 w 3154"/>
                    <a:gd name="T25" fmla="*/ 1904 h 4941"/>
                    <a:gd name="T26" fmla="*/ 2078 w 3154"/>
                    <a:gd name="T27" fmla="*/ 1471 h 4941"/>
                    <a:gd name="T28" fmla="*/ 2014 w 3154"/>
                    <a:gd name="T29" fmla="*/ 1407 h 4941"/>
                    <a:gd name="T30" fmla="*/ 1706 w 3154"/>
                    <a:gd name="T31" fmla="*/ 1919 h 4941"/>
                    <a:gd name="T32" fmla="*/ 2477 w 3154"/>
                    <a:gd name="T33" fmla="*/ 4558 h 4941"/>
                    <a:gd name="T34" fmla="*/ 2486 w 3154"/>
                    <a:gd name="T35" fmla="*/ 4592 h 4941"/>
                    <a:gd name="T36" fmla="*/ 2484 w 3154"/>
                    <a:gd name="T37" fmla="*/ 4662 h 4941"/>
                    <a:gd name="T38" fmla="*/ 2453 w 3154"/>
                    <a:gd name="T39" fmla="*/ 4759 h 4941"/>
                    <a:gd name="T40" fmla="*/ 2392 w 3154"/>
                    <a:gd name="T41" fmla="*/ 4844 h 4941"/>
                    <a:gd name="T42" fmla="*/ 2310 w 3154"/>
                    <a:gd name="T43" fmla="*/ 4906 h 4941"/>
                    <a:gd name="T44" fmla="*/ 2218 w 3154"/>
                    <a:gd name="T45" fmla="*/ 4935 h 4941"/>
                    <a:gd name="T46" fmla="*/ 2112 w 3154"/>
                    <a:gd name="T47" fmla="*/ 4939 h 4941"/>
                    <a:gd name="T48" fmla="*/ 2014 w 3154"/>
                    <a:gd name="T49" fmla="*/ 4915 h 4941"/>
                    <a:gd name="T50" fmla="*/ 1933 w 3154"/>
                    <a:gd name="T51" fmla="*/ 4860 h 4941"/>
                    <a:gd name="T52" fmla="*/ 1871 w 3154"/>
                    <a:gd name="T53" fmla="*/ 4776 h 4941"/>
                    <a:gd name="T54" fmla="*/ 1295 w 3154"/>
                    <a:gd name="T55" fmla="*/ 2828 h 4941"/>
                    <a:gd name="T56" fmla="*/ 1228 w 3154"/>
                    <a:gd name="T57" fmla="*/ 3429 h 4941"/>
                    <a:gd name="T58" fmla="*/ 1194 w 3154"/>
                    <a:gd name="T59" fmla="*/ 3513 h 4941"/>
                    <a:gd name="T60" fmla="*/ 1181 w 3154"/>
                    <a:gd name="T61" fmla="*/ 3546 h 4941"/>
                    <a:gd name="T62" fmla="*/ 641 w 3154"/>
                    <a:gd name="T63" fmla="*/ 4761 h 4941"/>
                    <a:gd name="T64" fmla="*/ 582 w 3154"/>
                    <a:gd name="T65" fmla="*/ 4849 h 4941"/>
                    <a:gd name="T66" fmla="*/ 505 w 3154"/>
                    <a:gd name="T67" fmla="*/ 4906 h 4941"/>
                    <a:gd name="T68" fmla="*/ 411 w 3154"/>
                    <a:gd name="T69" fmla="*/ 4935 h 4941"/>
                    <a:gd name="T70" fmla="*/ 305 w 3154"/>
                    <a:gd name="T71" fmla="*/ 4941 h 4941"/>
                    <a:gd name="T72" fmla="*/ 206 w 3154"/>
                    <a:gd name="T73" fmla="*/ 4915 h 4941"/>
                    <a:gd name="T74" fmla="*/ 121 w 3154"/>
                    <a:gd name="T75" fmla="*/ 4856 h 4941"/>
                    <a:gd name="T76" fmla="*/ 61 w 3154"/>
                    <a:gd name="T77" fmla="*/ 4772 h 4941"/>
                    <a:gd name="T78" fmla="*/ 30 w 3154"/>
                    <a:gd name="T79" fmla="*/ 4675 h 4941"/>
                    <a:gd name="T80" fmla="*/ 30 w 3154"/>
                    <a:gd name="T81" fmla="*/ 4576 h 4941"/>
                    <a:gd name="T82" fmla="*/ 52 w 3154"/>
                    <a:gd name="T83" fmla="*/ 4479 h 4941"/>
                    <a:gd name="T84" fmla="*/ 834 w 3154"/>
                    <a:gd name="T85" fmla="*/ 1009 h 4941"/>
                    <a:gd name="T86" fmla="*/ 437 w 3154"/>
                    <a:gd name="T87" fmla="*/ 2162 h 4941"/>
                    <a:gd name="T88" fmla="*/ 399 w 3154"/>
                    <a:gd name="T89" fmla="*/ 2259 h 4941"/>
                    <a:gd name="T90" fmla="*/ 334 w 3154"/>
                    <a:gd name="T91" fmla="*/ 2331 h 4941"/>
                    <a:gd name="T92" fmla="*/ 261 w 3154"/>
                    <a:gd name="T93" fmla="*/ 2362 h 4941"/>
                    <a:gd name="T94" fmla="*/ 175 w 3154"/>
                    <a:gd name="T95" fmla="*/ 2362 h 4941"/>
                    <a:gd name="T96" fmla="*/ 97 w 3154"/>
                    <a:gd name="T97" fmla="*/ 2331 h 4941"/>
                    <a:gd name="T98" fmla="*/ 37 w 3154"/>
                    <a:gd name="T99" fmla="*/ 2269 h 4941"/>
                    <a:gd name="T100" fmla="*/ 4 w 3154"/>
                    <a:gd name="T101" fmla="*/ 2192 h 4941"/>
                    <a:gd name="T102" fmla="*/ 0 w 3154"/>
                    <a:gd name="T103" fmla="*/ 2124 h 4941"/>
                    <a:gd name="T104" fmla="*/ 127 w 3154"/>
                    <a:gd name="T105" fmla="*/ 1097 h 4941"/>
                    <a:gd name="T106" fmla="*/ 167 w 3154"/>
                    <a:gd name="T107" fmla="*/ 1022 h 4941"/>
                    <a:gd name="T108" fmla="*/ 1102 w 3154"/>
                    <a:gd name="T109" fmla="*/ 89 h 4941"/>
                    <a:gd name="T110" fmla="*/ 1228 w 3154"/>
                    <a:gd name="T111" fmla="*/ 22 h 4941"/>
                    <a:gd name="T112" fmla="*/ 1359 w 3154"/>
                    <a:gd name="T113" fmla="*/ 0 h 4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4" h="4941">
                      <a:moveTo>
                        <a:pt x="1359" y="0"/>
                      </a:moveTo>
                      <a:lnTo>
                        <a:pt x="1427" y="3"/>
                      </a:lnTo>
                      <a:lnTo>
                        <a:pt x="1493" y="16"/>
                      </a:lnTo>
                      <a:lnTo>
                        <a:pt x="1553" y="36"/>
                      </a:lnTo>
                      <a:lnTo>
                        <a:pt x="1612" y="66"/>
                      </a:lnTo>
                      <a:lnTo>
                        <a:pt x="1669" y="104"/>
                      </a:lnTo>
                      <a:lnTo>
                        <a:pt x="1720" y="150"/>
                      </a:lnTo>
                      <a:lnTo>
                        <a:pt x="1770" y="203"/>
                      </a:lnTo>
                      <a:lnTo>
                        <a:pt x="2347" y="1125"/>
                      </a:lnTo>
                      <a:lnTo>
                        <a:pt x="3052" y="1510"/>
                      </a:lnTo>
                      <a:lnTo>
                        <a:pt x="3088" y="1537"/>
                      </a:lnTo>
                      <a:lnTo>
                        <a:pt x="3118" y="1568"/>
                      </a:lnTo>
                      <a:lnTo>
                        <a:pt x="3138" y="1605"/>
                      </a:lnTo>
                      <a:lnTo>
                        <a:pt x="3151" y="1644"/>
                      </a:lnTo>
                      <a:lnTo>
                        <a:pt x="3154" y="1688"/>
                      </a:lnTo>
                      <a:lnTo>
                        <a:pt x="3151" y="1732"/>
                      </a:lnTo>
                      <a:lnTo>
                        <a:pt x="3138" y="1774"/>
                      </a:lnTo>
                      <a:lnTo>
                        <a:pt x="3119" y="1812"/>
                      </a:lnTo>
                      <a:lnTo>
                        <a:pt x="3090" y="1849"/>
                      </a:lnTo>
                      <a:lnTo>
                        <a:pt x="3057" y="1880"/>
                      </a:lnTo>
                      <a:lnTo>
                        <a:pt x="3020" y="1902"/>
                      </a:lnTo>
                      <a:lnTo>
                        <a:pt x="2980" y="1915"/>
                      </a:lnTo>
                      <a:lnTo>
                        <a:pt x="2936" y="1919"/>
                      </a:lnTo>
                      <a:lnTo>
                        <a:pt x="2921" y="1917"/>
                      </a:lnTo>
                      <a:lnTo>
                        <a:pt x="2897" y="1913"/>
                      </a:lnTo>
                      <a:lnTo>
                        <a:pt x="2870" y="1904"/>
                      </a:lnTo>
                      <a:lnTo>
                        <a:pt x="2835" y="1893"/>
                      </a:lnTo>
                      <a:lnTo>
                        <a:pt x="2078" y="1471"/>
                      </a:lnTo>
                      <a:lnTo>
                        <a:pt x="2042" y="1442"/>
                      </a:lnTo>
                      <a:lnTo>
                        <a:pt x="2014" y="1407"/>
                      </a:lnTo>
                      <a:lnTo>
                        <a:pt x="1796" y="1061"/>
                      </a:lnTo>
                      <a:lnTo>
                        <a:pt x="1706" y="1919"/>
                      </a:lnTo>
                      <a:lnTo>
                        <a:pt x="2475" y="4543"/>
                      </a:lnTo>
                      <a:lnTo>
                        <a:pt x="2477" y="4558"/>
                      </a:lnTo>
                      <a:lnTo>
                        <a:pt x="2482" y="4574"/>
                      </a:lnTo>
                      <a:lnTo>
                        <a:pt x="2486" y="4592"/>
                      </a:lnTo>
                      <a:lnTo>
                        <a:pt x="2488" y="4607"/>
                      </a:lnTo>
                      <a:lnTo>
                        <a:pt x="2484" y="4662"/>
                      </a:lnTo>
                      <a:lnTo>
                        <a:pt x="2473" y="4712"/>
                      </a:lnTo>
                      <a:lnTo>
                        <a:pt x="2453" y="4759"/>
                      </a:lnTo>
                      <a:lnTo>
                        <a:pt x="2425" y="4803"/>
                      </a:lnTo>
                      <a:lnTo>
                        <a:pt x="2392" y="4844"/>
                      </a:lnTo>
                      <a:lnTo>
                        <a:pt x="2352" y="4878"/>
                      </a:lnTo>
                      <a:lnTo>
                        <a:pt x="2310" y="4906"/>
                      </a:lnTo>
                      <a:lnTo>
                        <a:pt x="2264" y="4924"/>
                      </a:lnTo>
                      <a:lnTo>
                        <a:pt x="2218" y="4935"/>
                      </a:lnTo>
                      <a:lnTo>
                        <a:pt x="2167" y="4939"/>
                      </a:lnTo>
                      <a:lnTo>
                        <a:pt x="2112" y="4939"/>
                      </a:lnTo>
                      <a:lnTo>
                        <a:pt x="2060" y="4932"/>
                      </a:lnTo>
                      <a:lnTo>
                        <a:pt x="2014" y="4915"/>
                      </a:lnTo>
                      <a:lnTo>
                        <a:pt x="1972" y="4891"/>
                      </a:lnTo>
                      <a:lnTo>
                        <a:pt x="1933" y="4860"/>
                      </a:lnTo>
                      <a:lnTo>
                        <a:pt x="1900" y="4822"/>
                      </a:lnTo>
                      <a:lnTo>
                        <a:pt x="1871" y="4776"/>
                      </a:lnTo>
                      <a:lnTo>
                        <a:pt x="1847" y="4723"/>
                      </a:lnTo>
                      <a:lnTo>
                        <a:pt x="1295" y="2828"/>
                      </a:lnTo>
                      <a:lnTo>
                        <a:pt x="1232" y="3403"/>
                      </a:lnTo>
                      <a:lnTo>
                        <a:pt x="1228" y="3429"/>
                      </a:lnTo>
                      <a:lnTo>
                        <a:pt x="1219" y="3454"/>
                      </a:lnTo>
                      <a:lnTo>
                        <a:pt x="1194" y="3513"/>
                      </a:lnTo>
                      <a:lnTo>
                        <a:pt x="1186" y="3531"/>
                      </a:lnTo>
                      <a:lnTo>
                        <a:pt x="1181" y="3546"/>
                      </a:lnTo>
                      <a:lnTo>
                        <a:pt x="1181" y="3557"/>
                      </a:lnTo>
                      <a:lnTo>
                        <a:pt x="641" y="4761"/>
                      </a:lnTo>
                      <a:lnTo>
                        <a:pt x="613" y="4809"/>
                      </a:lnTo>
                      <a:lnTo>
                        <a:pt x="582" y="4849"/>
                      </a:lnTo>
                      <a:lnTo>
                        <a:pt x="545" y="4880"/>
                      </a:lnTo>
                      <a:lnTo>
                        <a:pt x="505" y="4906"/>
                      </a:lnTo>
                      <a:lnTo>
                        <a:pt x="461" y="4924"/>
                      </a:lnTo>
                      <a:lnTo>
                        <a:pt x="411" y="4935"/>
                      </a:lnTo>
                      <a:lnTo>
                        <a:pt x="360" y="4939"/>
                      </a:lnTo>
                      <a:lnTo>
                        <a:pt x="305" y="4941"/>
                      </a:lnTo>
                      <a:lnTo>
                        <a:pt x="254" y="4933"/>
                      </a:lnTo>
                      <a:lnTo>
                        <a:pt x="206" y="4915"/>
                      </a:lnTo>
                      <a:lnTo>
                        <a:pt x="162" y="4891"/>
                      </a:lnTo>
                      <a:lnTo>
                        <a:pt x="121" y="4856"/>
                      </a:lnTo>
                      <a:lnTo>
                        <a:pt x="88" y="4816"/>
                      </a:lnTo>
                      <a:lnTo>
                        <a:pt x="61" y="4772"/>
                      </a:lnTo>
                      <a:lnTo>
                        <a:pt x="41" y="4724"/>
                      </a:lnTo>
                      <a:lnTo>
                        <a:pt x="30" y="4675"/>
                      </a:lnTo>
                      <a:lnTo>
                        <a:pt x="26" y="4620"/>
                      </a:lnTo>
                      <a:lnTo>
                        <a:pt x="30" y="4576"/>
                      </a:lnTo>
                      <a:lnTo>
                        <a:pt x="37" y="4528"/>
                      </a:lnTo>
                      <a:lnTo>
                        <a:pt x="52" y="4479"/>
                      </a:lnTo>
                      <a:lnTo>
                        <a:pt x="551" y="3365"/>
                      </a:lnTo>
                      <a:lnTo>
                        <a:pt x="834" y="1009"/>
                      </a:lnTo>
                      <a:lnTo>
                        <a:pt x="525" y="1317"/>
                      </a:lnTo>
                      <a:lnTo>
                        <a:pt x="437" y="2162"/>
                      </a:lnTo>
                      <a:lnTo>
                        <a:pt x="422" y="2212"/>
                      </a:lnTo>
                      <a:lnTo>
                        <a:pt x="399" y="2259"/>
                      </a:lnTo>
                      <a:lnTo>
                        <a:pt x="366" y="2303"/>
                      </a:lnTo>
                      <a:lnTo>
                        <a:pt x="334" y="2331"/>
                      </a:lnTo>
                      <a:lnTo>
                        <a:pt x="299" y="2351"/>
                      </a:lnTo>
                      <a:lnTo>
                        <a:pt x="261" y="2362"/>
                      </a:lnTo>
                      <a:lnTo>
                        <a:pt x="219" y="2368"/>
                      </a:lnTo>
                      <a:lnTo>
                        <a:pt x="175" y="2362"/>
                      </a:lnTo>
                      <a:lnTo>
                        <a:pt x="134" y="2351"/>
                      </a:lnTo>
                      <a:lnTo>
                        <a:pt x="97" y="2331"/>
                      </a:lnTo>
                      <a:lnTo>
                        <a:pt x="64" y="2303"/>
                      </a:lnTo>
                      <a:lnTo>
                        <a:pt x="37" y="2269"/>
                      </a:lnTo>
                      <a:lnTo>
                        <a:pt x="17" y="2232"/>
                      </a:lnTo>
                      <a:lnTo>
                        <a:pt x="4" y="2192"/>
                      </a:lnTo>
                      <a:lnTo>
                        <a:pt x="0" y="2149"/>
                      </a:lnTo>
                      <a:lnTo>
                        <a:pt x="0" y="2124"/>
                      </a:lnTo>
                      <a:lnTo>
                        <a:pt x="116" y="1138"/>
                      </a:lnTo>
                      <a:lnTo>
                        <a:pt x="127" y="1097"/>
                      </a:lnTo>
                      <a:lnTo>
                        <a:pt x="143" y="1059"/>
                      </a:lnTo>
                      <a:lnTo>
                        <a:pt x="167" y="1022"/>
                      </a:lnTo>
                      <a:lnTo>
                        <a:pt x="1039" y="139"/>
                      </a:lnTo>
                      <a:lnTo>
                        <a:pt x="1102" y="89"/>
                      </a:lnTo>
                      <a:lnTo>
                        <a:pt x="1164" y="49"/>
                      </a:lnTo>
                      <a:lnTo>
                        <a:pt x="1228" y="22"/>
                      </a:lnTo>
                      <a:lnTo>
                        <a:pt x="1293" y="5"/>
                      </a:lnTo>
                      <a:lnTo>
                        <a:pt x="13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solidFill>
                      <a:srgbClr val="000000"/>
                    </a:solidFill>
                  </a:endParaRPr>
                </a:p>
              </p:txBody>
            </p:sp>
          </p:grpSp>
        </p:grpSp>
      </p:grpSp>
      <p:grpSp>
        <p:nvGrpSpPr>
          <p:cNvPr id="174" name="Group 173"/>
          <p:cNvGrpSpPr/>
          <p:nvPr/>
        </p:nvGrpSpPr>
        <p:grpSpPr>
          <a:xfrm>
            <a:off x="10013949" y="131145"/>
            <a:ext cx="415367" cy="415367"/>
            <a:chOff x="9959965" y="77161"/>
            <a:chExt cx="469352" cy="469352"/>
          </a:xfrm>
        </p:grpSpPr>
        <p:sp>
          <p:nvSpPr>
            <p:cNvPr id="175" name="Rectangle 174"/>
            <p:cNvSpPr/>
            <p:nvPr/>
          </p:nvSpPr>
          <p:spPr bwMode="ltGray">
            <a:xfrm>
              <a:off x="9959965" y="77161"/>
              <a:ext cx="469352" cy="469352"/>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mtClean="0">
                <a:solidFill>
                  <a:srgbClr val="FFFFFF"/>
                </a:solidFill>
                <a:latin typeface="Georgia" pitchFamily="18" charset="0"/>
              </a:endParaRPr>
            </a:p>
          </p:txBody>
        </p:sp>
        <p:grpSp>
          <p:nvGrpSpPr>
            <p:cNvPr id="176" name="Group 175"/>
            <p:cNvGrpSpPr/>
            <p:nvPr/>
          </p:nvGrpSpPr>
          <p:grpSpPr>
            <a:xfrm>
              <a:off x="10074414" y="127176"/>
              <a:ext cx="240454" cy="369322"/>
              <a:chOff x="1707103" y="3776592"/>
              <a:chExt cx="1106994" cy="1700270"/>
            </a:xfrm>
            <a:solidFill>
              <a:schemeClr val="tx2">
                <a:lumMod val="60000"/>
                <a:lumOff val="40000"/>
              </a:schemeClr>
            </a:solidFill>
          </p:grpSpPr>
          <p:sp>
            <p:nvSpPr>
              <p:cNvPr id="177" name="Freeform 176"/>
              <p:cNvSpPr>
                <a:spLocks/>
              </p:cNvSpPr>
              <p:nvPr/>
            </p:nvSpPr>
            <p:spPr bwMode="auto">
              <a:xfrm>
                <a:off x="1707103" y="3776592"/>
                <a:ext cx="1106994" cy="1700270"/>
              </a:xfrm>
              <a:custGeom>
                <a:avLst/>
                <a:gdLst>
                  <a:gd name="connsiteX0" fmla="*/ 769213 w 2224544"/>
                  <a:gd name="connsiteY0" fmla="*/ 1197394 h 3276194"/>
                  <a:gd name="connsiteX1" fmla="*/ 1460779 w 2224544"/>
                  <a:gd name="connsiteY1" fmla="*/ 1197394 h 3276194"/>
                  <a:gd name="connsiteX2" fmla="*/ 2214364 w 2224544"/>
                  <a:gd name="connsiteY2" fmla="*/ 1811584 h 3276194"/>
                  <a:gd name="connsiteX3" fmla="*/ 2224543 w 2224544"/>
                  <a:gd name="connsiteY3" fmla="*/ 1912561 h 3276194"/>
                  <a:gd name="connsiteX4" fmla="*/ 2224543 w 2224544"/>
                  <a:gd name="connsiteY4" fmla="*/ 2859057 h 3276194"/>
                  <a:gd name="connsiteX5" fmla="*/ 2224544 w 2224544"/>
                  <a:gd name="connsiteY5" fmla="*/ 2859068 h 3276194"/>
                  <a:gd name="connsiteX6" fmla="*/ 2224544 w 2224544"/>
                  <a:gd name="connsiteY6" fmla="*/ 3276194 h 3276194"/>
                  <a:gd name="connsiteX7" fmla="*/ 1817113 w 2224544"/>
                  <a:gd name="connsiteY7" fmla="*/ 3276194 h 3276194"/>
                  <a:gd name="connsiteX8" fmla="*/ 1817113 w 2224544"/>
                  <a:gd name="connsiteY8" fmla="*/ 2859068 h 3276194"/>
                  <a:gd name="connsiteX9" fmla="*/ 1818247 w 2224544"/>
                  <a:gd name="connsiteY9" fmla="*/ 2847812 h 3276194"/>
                  <a:gd name="connsiteX10" fmla="*/ 1818247 w 2224544"/>
                  <a:gd name="connsiteY10" fmla="*/ 2057155 h 3276194"/>
                  <a:gd name="connsiteX11" fmla="*/ 1736200 w 2224544"/>
                  <a:gd name="connsiteY11" fmla="*/ 2057155 h 3276194"/>
                  <a:gd name="connsiteX12" fmla="*/ 1736200 w 2224544"/>
                  <a:gd name="connsiteY12" fmla="*/ 3058286 h 3276194"/>
                  <a:gd name="connsiteX13" fmla="*/ 1736200 w 2224544"/>
                  <a:gd name="connsiteY13" fmla="*/ 3276194 h 3276194"/>
                  <a:gd name="connsiteX14" fmla="*/ 488343 w 2224544"/>
                  <a:gd name="connsiteY14" fmla="*/ 3276194 h 3276194"/>
                  <a:gd name="connsiteX15" fmla="*/ 488343 w 2224544"/>
                  <a:gd name="connsiteY15" fmla="*/ 3058286 h 3276194"/>
                  <a:gd name="connsiteX16" fmla="*/ 488343 w 2224544"/>
                  <a:gd name="connsiteY16" fmla="*/ 2057155 h 3276194"/>
                  <a:gd name="connsiteX17" fmla="*/ 407430 w 2224544"/>
                  <a:gd name="connsiteY17" fmla="*/ 2057155 h 3276194"/>
                  <a:gd name="connsiteX18" fmla="*/ 407430 w 2224544"/>
                  <a:gd name="connsiteY18" fmla="*/ 2859057 h 3276194"/>
                  <a:gd name="connsiteX19" fmla="*/ 407432 w 2224544"/>
                  <a:gd name="connsiteY19" fmla="*/ 2859068 h 3276194"/>
                  <a:gd name="connsiteX20" fmla="*/ 407431 w 2224544"/>
                  <a:gd name="connsiteY20" fmla="*/ 3276194 h 3276194"/>
                  <a:gd name="connsiteX21" fmla="*/ 0 w 2224544"/>
                  <a:gd name="connsiteY21" fmla="*/ 3276194 h 3276194"/>
                  <a:gd name="connsiteX22" fmla="*/ 0 w 2224544"/>
                  <a:gd name="connsiteY22" fmla="*/ 2859068 h 3276194"/>
                  <a:gd name="connsiteX23" fmla="*/ 0 w 2224544"/>
                  <a:gd name="connsiteY23" fmla="*/ 2859066 h 3276194"/>
                  <a:gd name="connsiteX24" fmla="*/ 0 w 2224544"/>
                  <a:gd name="connsiteY24" fmla="*/ 1966607 h 3276194"/>
                  <a:gd name="connsiteX25" fmla="*/ 769213 w 2224544"/>
                  <a:gd name="connsiteY25" fmla="*/ 1197394 h 3276194"/>
                  <a:gd name="connsiteX26" fmla="*/ 1114996 w 2224544"/>
                  <a:gd name="connsiteY26" fmla="*/ 0 h 3276194"/>
                  <a:gd name="connsiteX27" fmla="*/ 1659260 w 2224544"/>
                  <a:gd name="connsiteY27" fmla="*/ 544263 h 3276194"/>
                  <a:gd name="connsiteX28" fmla="*/ 1114996 w 2224544"/>
                  <a:gd name="connsiteY28" fmla="*/ 1088526 h 3276194"/>
                  <a:gd name="connsiteX29" fmla="*/ 570732 w 2224544"/>
                  <a:gd name="connsiteY29" fmla="*/ 544263 h 3276194"/>
                  <a:gd name="connsiteX30" fmla="*/ 1114996 w 2224544"/>
                  <a:gd name="connsiteY30" fmla="*/ 0 h 327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24544" h="3276194">
                    <a:moveTo>
                      <a:pt x="769213" y="1197394"/>
                    </a:moveTo>
                    <a:lnTo>
                      <a:pt x="1460779" y="1197394"/>
                    </a:lnTo>
                    <a:cubicBezTo>
                      <a:pt x="1832500" y="1197394"/>
                      <a:pt x="2142638" y="1461067"/>
                      <a:pt x="2214364" y="1811584"/>
                    </a:cubicBezTo>
                    <a:lnTo>
                      <a:pt x="2224543" y="1912561"/>
                    </a:lnTo>
                    <a:lnTo>
                      <a:pt x="2224543" y="2859057"/>
                    </a:lnTo>
                    <a:lnTo>
                      <a:pt x="2224544" y="2859068"/>
                    </a:lnTo>
                    <a:lnTo>
                      <a:pt x="2224544" y="3276194"/>
                    </a:lnTo>
                    <a:lnTo>
                      <a:pt x="1817113" y="3276194"/>
                    </a:lnTo>
                    <a:lnTo>
                      <a:pt x="1817113" y="2859068"/>
                    </a:lnTo>
                    <a:lnTo>
                      <a:pt x="1818247" y="2847812"/>
                    </a:lnTo>
                    <a:lnTo>
                      <a:pt x="1818247" y="2057155"/>
                    </a:lnTo>
                    <a:lnTo>
                      <a:pt x="1736200" y="2057155"/>
                    </a:lnTo>
                    <a:lnTo>
                      <a:pt x="1736200" y="3058286"/>
                    </a:lnTo>
                    <a:lnTo>
                      <a:pt x="1736200" y="3276194"/>
                    </a:lnTo>
                    <a:lnTo>
                      <a:pt x="488343" y="3276194"/>
                    </a:lnTo>
                    <a:lnTo>
                      <a:pt x="488343" y="3058286"/>
                    </a:lnTo>
                    <a:lnTo>
                      <a:pt x="488343" y="2057155"/>
                    </a:lnTo>
                    <a:lnTo>
                      <a:pt x="407430" y="2057155"/>
                    </a:lnTo>
                    <a:lnTo>
                      <a:pt x="407430" y="2859057"/>
                    </a:lnTo>
                    <a:lnTo>
                      <a:pt x="407432" y="2859068"/>
                    </a:lnTo>
                    <a:lnTo>
                      <a:pt x="407431" y="3276194"/>
                    </a:lnTo>
                    <a:lnTo>
                      <a:pt x="0" y="3276194"/>
                    </a:lnTo>
                    <a:lnTo>
                      <a:pt x="0" y="2859068"/>
                    </a:lnTo>
                    <a:lnTo>
                      <a:pt x="0" y="2859066"/>
                    </a:lnTo>
                    <a:lnTo>
                      <a:pt x="0" y="1966607"/>
                    </a:lnTo>
                    <a:cubicBezTo>
                      <a:pt x="0" y="1541783"/>
                      <a:pt x="344389" y="1197394"/>
                      <a:pt x="769213" y="1197394"/>
                    </a:cubicBezTo>
                    <a:close/>
                    <a:moveTo>
                      <a:pt x="1114996" y="0"/>
                    </a:moveTo>
                    <a:cubicBezTo>
                      <a:pt x="1415585" y="0"/>
                      <a:pt x="1659260" y="243675"/>
                      <a:pt x="1659260" y="544263"/>
                    </a:cubicBezTo>
                    <a:cubicBezTo>
                      <a:pt x="1659260" y="844851"/>
                      <a:pt x="1415585" y="1088526"/>
                      <a:pt x="1114996" y="1088526"/>
                    </a:cubicBezTo>
                    <a:cubicBezTo>
                      <a:pt x="814407" y="1088526"/>
                      <a:pt x="570732" y="844851"/>
                      <a:pt x="570732" y="544263"/>
                    </a:cubicBezTo>
                    <a:cubicBezTo>
                      <a:pt x="570732" y="243675"/>
                      <a:pt x="814407" y="0"/>
                      <a:pt x="1114996" y="0"/>
                    </a:cubicBezTo>
                    <a:close/>
                  </a:path>
                </a:pathLst>
              </a:custGeom>
              <a:solidFill>
                <a:schemeClr val="bg1"/>
              </a:solidFill>
              <a:ln w="31750">
                <a:noFill/>
              </a:ln>
              <a:extLst/>
            </p:spPr>
            <p:txBody>
              <a:bodyPr vert="horz" wrap="square" lIns="91416" tIns="45708" rIns="91416" bIns="45708" numCol="1" anchor="t" anchorCtr="0" compatLnSpc="1">
                <a:prstTxWarp prst="textNoShape">
                  <a:avLst/>
                </a:prstTxWarp>
                <a:noAutofit/>
              </a:bodyPr>
              <a:lstStyle/>
              <a:p>
                <a:endParaRPr lang="pl-PL" sz="1799">
                  <a:solidFill>
                    <a:srgbClr val="000000"/>
                  </a:solidFill>
                </a:endParaRPr>
              </a:p>
            </p:txBody>
          </p:sp>
          <p:sp>
            <p:nvSpPr>
              <p:cNvPr id="178" name="Freeform 4916"/>
              <p:cNvSpPr>
                <a:spLocks noEditPoints="1"/>
              </p:cNvSpPr>
              <p:nvPr/>
            </p:nvSpPr>
            <p:spPr bwMode="auto">
              <a:xfrm>
                <a:off x="2039547" y="4391406"/>
                <a:ext cx="423850" cy="504443"/>
              </a:xfrm>
              <a:custGeom>
                <a:avLst/>
                <a:gdLst>
                  <a:gd name="T0" fmla="*/ 142 w 284"/>
                  <a:gd name="T1" fmla="*/ 204 h 338"/>
                  <a:gd name="T2" fmla="*/ 116 w 284"/>
                  <a:gd name="T3" fmla="*/ 208 h 338"/>
                  <a:gd name="T4" fmla="*/ 94 w 284"/>
                  <a:gd name="T5" fmla="*/ 222 h 338"/>
                  <a:gd name="T6" fmla="*/ 80 w 284"/>
                  <a:gd name="T7" fmla="*/ 244 h 338"/>
                  <a:gd name="T8" fmla="*/ 74 w 284"/>
                  <a:gd name="T9" fmla="*/ 270 h 338"/>
                  <a:gd name="T10" fmla="*/ 76 w 284"/>
                  <a:gd name="T11" fmla="*/ 284 h 338"/>
                  <a:gd name="T12" fmla="*/ 86 w 284"/>
                  <a:gd name="T13" fmla="*/ 308 h 338"/>
                  <a:gd name="T14" fmla="*/ 104 w 284"/>
                  <a:gd name="T15" fmla="*/ 326 h 338"/>
                  <a:gd name="T16" fmla="*/ 128 w 284"/>
                  <a:gd name="T17" fmla="*/ 336 h 338"/>
                  <a:gd name="T18" fmla="*/ 142 w 284"/>
                  <a:gd name="T19" fmla="*/ 338 h 338"/>
                  <a:gd name="T20" fmla="*/ 168 w 284"/>
                  <a:gd name="T21" fmla="*/ 332 h 338"/>
                  <a:gd name="T22" fmla="*/ 190 w 284"/>
                  <a:gd name="T23" fmla="*/ 318 h 338"/>
                  <a:gd name="T24" fmla="*/ 204 w 284"/>
                  <a:gd name="T25" fmla="*/ 296 h 338"/>
                  <a:gd name="T26" fmla="*/ 210 w 284"/>
                  <a:gd name="T27" fmla="*/ 270 h 338"/>
                  <a:gd name="T28" fmla="*/ 208 w 284"/>
                  <a:gd name="T29" fmla="*/ 256 h 338"/>
                  <a:gd name="T30" fmla="*/ 198 w 284"/>
                  <a:gd name="T31" fmla="*/ 232 h 338"/>
                  <a:gd name="T32" fmla="*/ 180 w 284"/>
                  <a:gd name="T33" fmla="*/ 214 h 338"/>
                  <a:gd name="T34" fmla="*/ 156 w 284"/>
                  <a:gd name="T35" fmla="*/ 204 h 338"/>
                  <a:gd name="T36" fmla="*/ 142 w 284"/>
                  <a:gd name="T37" fmla="*/ 204 h 338"/>
                  <a:gd name="T38" fmla="*/ 142 w 284"/>
                  <a:gd name="T39" fmla="*/ 322 h 338"/>
                  <a:gd name="T40" fmla="*/ 122 w 284"/>
                  <a:gd name="T41" fmla="*/ 318 h 338"/>
                  <a:gd name="T42" fmla="*/ 106 w 284"/>
                  <a:gd name="T43" fmla="*/ 306 h 338"/>
                  <a:gd name="T44" fmla="*/ 94 w 284"/>
                  <a:gd name="T45" fmla="*/ 290 h 338"/>
                  <a:gd name="T46" fmla="*/ 90 w 284"/>
                  <a:gd name="T47" fmla="*/ 270 h 338"/>
                  <a:gd name="T48" fmla="*/ 92 w 284"/>
                  <a:gd name="T49" fmla="*/ 268 h 338"/>
                  <a:gd name="T50" fmla="*/ 96 w 284"/>
                  <a:gd name="T51" fmla="*/ 264 h 338"/>
                  <a:gd name="T52" fmla="*/ 98 w 284"/>
                  <a:gd name="T53" fmla="*/ 262 h 338"/>
                  <a:gd name="T54" fmla="*/ 104 w 284"/>
                  <a:gd name="T55" fmla="*/ 264 h 338"/>
                  <a:gd name="T56" fmla="*/ 106 w 284"/>
                  <a:gd name="T57" fmla="*/ 270 h 338"/>
                  <a:gd name="T58" fmla="*/ 108 w 284"/>
                  <a:gd name="T59" fmla="*/ 278 h 338"/>
                  <a:gd name="T60" fmla="*/ 112 w 284"/>
                  <a:gd name="T61" fmla="*/ 290 h 338"/>
                  <a:gd name="T62" fmla="*/ 122 w 284"/>
                  <a:gd name="T63" fmla="*/ 300 h 338"/>
                  <a:gd name="T64" fmla="*/ 134 w 284"/>
                  <a:gd name="T65" fmla="*/ 306 h 338"/>
                  <a:gd name="T66" fmla="*/ 142 w 284"/>
                  <a:gd name="T67" fmla="*/ 306 h 338"/>
                  <a:gd name="T68" fmla="*/ 148 w 284"/>
                  <a:gd name="T69" fmla="*/ 308 h 338"/>
                  <a:gd name="T70" fmla="*/ 150 w 284"/>
                  <a:gd name="T71" fmla="*/ 314 h 338"/>
                  <a:gd name="T72" fmla="*/ 150 w 284"/>
                  <a:gd name="T73" fmla="*/ 318 h 338"/>
                  <a:gd name="T74" fmla="*/ 146 w 284"/>
                  <a:gd name="T75" fmla="*/ 322 h 338"/>
                  <a:gd name="T76" fmla="*/ 142 w 284"/>
                  <a:gd name="T77" fmla="*/ 322 h 338"/>
                  <a:gd name="T78" fmla="*/ 206 w 284"/>
                  <a:gd name="T79" fmla="*/ 0 h 338"/>
                  <a:gd name="T80" fmla="*/ 198 w 284"/>
                  <a:gd name="T81" fmla="*/ 204 h 338"/>
                  <a:gd name="T82" fmla="*/ 196 w 284"/>
                  <a:gd name="T83" fmla="*/ 202 h 338"/>
                  <a:gd name="T84" fmla="*/ 170 w 284"/>
                  <a:gd name="T85" fmla="*/ 188 h 338"/>
                  <a:gd name="T86" fmla="*/ 142 w 284"/>
                  <a:gd name="T87" fmla="*/ 184 h 338"/>
                  <a:gd name="T88" fmla="*/ 128 w 284"/>
                  <a:gd name="T89" fmla="*/ 184 h 338"/>
                  <a:gd name="T90" fmla="*/ 110 w 284"/>
                  <a:gd name="T91" fmla="*/ 142 h 338"/>
                  <a:gd name="T92" fmla="*/ 78 w 284"/>
                  <a:gd name="T93" fmla="*/ 0 h 338"/>
                  <a:gd name="T94" fmla="*/ 110 w 284"/>
                  <a:gd name="T95" fmla="*/ 142 h 338"/>
                  <a:gd name="T96" fmla="*/ 0 w 284"/>
                  <a:gd name="T97" fmla="*/ 0 h 338"/>
                  <a:gd name="T98" fmla="*/ 100 w 284"/>
                  <a:gd name="T99" fmla="*/ 16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338">
                    <a:moveTo>
                      <a:pt x="142" y="204"/>
                    </a:moveTo>
                    <a:lnTo>
                      <a:pt x="142" y="204"/>
                    </a:lnTo>
                    <a:lnTo>
                      <a:pt x="128" y="204"/>
                    </a:lnTo>
                    <a:lnTo>
                      <a:pt x="116" y="208"/>
                    </a:lnTo>
                    <a:lnTo>
                      <a:pt x="104" y="214"/>
                    </a:lnTo>
                    <a:lnTo>
                      <a:pt x="94" y="222"/>
                    </a:lnTo>
                    <a:lnTo>
                      <a:pt x="86" y="232"/>
                    </a:lnTo>
                    <a:lnTo>
                      <a:pt x="80" y="244"/>
                    </a:lnTo>
                    <a:lnTo>
                      <a:pt x="76" y="256"/>
                    </a:lnTo>
                    <a:lnTo>
                      <a:pt x="74" y="270"/>
                    </a:lnTo>
                    <a:lnTo>
                      <a:pt x="74" y="270"/>
                    </a:lnTo>
                    <a:lnTo>
                      <a:pt x="76" y="284"/>
                    </a:lnTo>
                    <a:lnTo>
                      <a:pt x="80" y="296"/>
                    </a:lnTo>
                    <a:lnTo>
                      <a:pt x="86" y="308"/>
                    </a:lnTo>
                    <a:lnTo>
                      <a:pt x="94" y="318"/>
                    </a:lnTo>
                    <a:lnTo>
                      <a:pt x="104" y="326"/>
                    </a:lnTo>
                    <a:lnTo>
                      <a:pt x="116" y="332"/>
                    </a:lnTo>
                    <a:lnTo>
                      <a:pt x="128" y="336"/>
                    </a:lnTo>
                    <a:lnTo>
                      <a:pt x="142" y="338"/>
                    </a:lnTo>
                    <a:lnTo>
                      <a:pt x="142" y="338"/>
                    </a:lnTo>
                    <a:lnTo>
                      <a:pt x="156" y="336"/>
                    </a:lnTo>
                    <a:lnTo>
                      <a:pt x="168" y="332"/>
                    </a:lnTo>
                    <a:lnTo>
                      <a:pt x="180" y="326"/>
                    </a:lnTo>
                    <a:lnTo>
                      <a:pt x="190" y="318"/>
                    </a:lnTo>
                    <a:lnTo>
                      <a:pt x="198" y="308"/>
                    </a:lnTo>
                    <a:lnTo>
                      <a:pt x="204" y="296"/>
                    </a:lnTo>
                    <a:lnTo>
                      <a:pt x="208" y="284"/>
                    </a:lnTo>
                    <a:lnTo>
                      <a:pt x="210" y="270"/>
                    </a:lnTo>
                    <a:lnTo>
                      <a:pt x="210" y="270"/>
                    </a:lnTo>
                    <a:lnTo>
                      <a:pt x="208" y="256"/>
                    </a:lnTo>
                    <a:lnTo>
                      <a:pt x="204" y="244"/>
                    </a:lnTo>
                    <a:lnTo>
                      <a:pt x="198" y="232"/>
                    </a:lnTo>
                    <a:lnTo>
                      <a:pt x="190" y="222"/>
                    </a:lnTo>
                    <a:lnTo>
                      <a:pt x="180" y="214"/>
                    </a:lnTo>
                    <a:lnTo>
                      <a:pt x="168" y="208"/>
                    </a:lnTo>
                    <a:lnTo>
                      <a:pt x="156" y="204"/>
                    </a:lnTo>
                    <a:lnTo>
                      <a:pt x="142" y="204"/>
                    </a:lnTo>
                    <a:lnTo>
                      <a:pt x="142" y="204"/>
                    </a:lnTo>
                    <a:close/>
                    <a:moveTo>
                      <a:pt x="142" y="322"/>
                    </a:moveTo>
                    <a:lnTo>
                      <a:pt x="142" y="322"/>
                    </a:lnTo>
                    <a:lnTo>
                      <a:pt x="132" y="320"/>
                    </a:lnTo>
                    <a:lnTo>
                      <a:pt x="122" y="318"/>
                    </a:lnTo>
                    <a:lnTo>
                      <a:pt x="114" y="314"/>
                    </a:lnTo>
                    <a:lnTo>
                      <a:pt x="106" y="306"/>
                    </a:lnTo>
                    <a:lnTo>
                      <a:pt x="100" y="300"/>
                    </a:lnTo>
                    <a:lnTo>
                      <a:pt x="94" y="290"/>
                    </a:lnTo>
                    <a:lnTo>
                      <a:pt x="92" y="280"/>
                    </a:lnTo>
                    <a:lnTo>
                      <a:pt x="90" y="270"/>
                    </a:lnTo>
                    <a:lnTo>
                      <a:pt x="90" y="270"/>
                    </a:lnTo>
                    <a:lnTo>
                      <a:pt x="92" y="268"/>
                    </a:lnTo>
                    <a:lnTo>
                      <a:pt x="94" y="264"/>
                    </a:lnTo>
                    <a:lnTo>
                      <a:pt x="96" y="264"/>
                    </a:lnTo>
                    <a:lnTo>
                      <a:pt x="98" y="262"/>
                    </a:lnTo>
                    <a:lnTo>
                      <a:pt x="98" y="262"/>
                    </a:lnTo>
                    <a:lnTo>
                      <a:pt x="102" y="264"/>
                    </a:lnTo>
                    <a:lnTo>
                      <a:pt x="104" y="264"/>
                    </a:lnTo>
                    <a:lnTo>
                      <a:pt x="106" y="268"/>
                    </a:lnTo>
                    <a:lnTo>
                      <a:pt x="106" y="270"/>
                    </a:lnTo>
                    <a:lnTo>
                      <a:pt x="106" y="270"/>
                    </a:lnTo>
                    <a:lnTo>
                      <a:pt x="108" y="278"/>
                    </a:lnTo>
                    <a:lnTo>
                      <a:pt x="110" y="284"/>
                    </a:lnTo>
                    <a:lnTo>
                      <a:pt x="112" y="290"/>
                    </a:lnTo>
                    <a:lnTo>
                      <a:pt x="118" y="296"/>
                    </a:lnTo>
                    <a:lnTo>
                      <a:pt x="122" y="300"/>
                    </a:lnTo>
                    <a:lnTo>
                      <a:pt x="128" y="304"/>
                    </a:lnTo>
                    <a:lnTo>
                      <a:pt x="134" y="306"/>
                    </a:lnTo>
                    <a:lnTo>
                      <a:pt x="142" y="306"/>
                    </a:lnTo>
                    <a:lnTo>
                      <a:pt x="142" y="306"/>
                    </a:lnTo>
                    <a:lnTo>
                      <a:pt x="146" y="306"/>
                    </a:lnTo>
                    <a:lnTo>
                      <a:pt x="148" y="308"/>
                    </a:lnTo>
                    <a:lnTo>
                      <a:pt x="150" y="310"/>
                    </a:lnTo>
                    <a:lnTo>
                      <a:pt x="150" y="314"/>
                    </a:lnTo>
                    <a:lnTo>
                      <a:pt x="150" y="314"/>
                    </a:lnTo>
                    <a:lnTo>
                      <a:pt x="150" y="318"/>
                    </a:lnTo>
                    <a:lnTo>
                      <a:pt x="148" y="320"/>
                    </a:lnTo>
                    <a:lnTo>
                      <a:pt x="146" y="322"/>
                    </a:lnTo>
                    <a:lnTo>
                      <a:pt x="142" y="322"/>
                    </a:lnTo>
                    <a:lnTo>
                      <a:pt x="142" y="322"/>
                    </a:lnTo>
                    <a:close/>
                    <a:moveTo>
                      <a:pt x="128" y="184"/>
                    </a:moveTo>
                    <a:lnTo>
                      <a:pt x="206" y="0"/>
                    </a:lnTo>
                    <a:lnTo>
                      <a:pt x="284" y="0"/>
                    </a:lnTo>
                    <a:lnTo>
                      <a:pt x="198" y="204"/>
                    </a:lnTo>
                    <a:lnTo>
                      <a:pt x="196" y="202"/>
                    </a:lnTo>
                    <a:lnTo>
                      <a:pt x="196" y="202"/>
                    </a:lnTo>
                    <a:lnTo>
                      <a:pt x="184" y="194"/>
                    </a:lnTo>
                    <a:lnTo>
                      <a:pt x="170" y="188"/>
                    </a:lnTo>
                    <a:lnTo>
                      <a:pt x="156" y="184"/>
                    </a:lnTo>
                    <a:lnTo>
                      <a:pt x="142" y="184"/>
                    </a:lnTo>
                    <a:lnTo>
                      <a:pt x="142" y="184"/>
                    </a:lnTo>
                    <a:lnTo>
                      <a:pt x="128" y="184"/>
                    </a:lnTo>
                    <a:lnTo>
                      <a:pt x="128" y="184"/>
                    </a:lnTo>
                    <a:close/>
                    <a:moveTo>
                      <a:pt x="110" y="142"/>
                    </a:moveTo>
                    <a:lnTo>
                      <a:pt x="50" y="0"/>
                    </a:lnTo>
                    <a:lnTo>
                      <a:pt x="78" y="0"/>
                    </a:lnTo>
                    <a:lnTo>
                      <a:pt x="124" y="110"/>
                    </a:lnTo>
                    <a:lnTo>
                      <a:pt x="110" y="142"/>
                    </a:lnTo>
                    <a:close/>
                    <a:moveTo>
                      <a:pt x="86" y="202"/>
                    </a:moveTo>
                    <a:lnTo>
                      <a:pt x="0" y="0"/>
                    </a:lnTo>
                    <a:lnTo>
                      <a:pt x="28" y="0"/>
                    </a:lnTo>
                    <a:lnTo>
                      <a:pt x="100" y="168"/>
                    </a:lnTo>
                    <a:lnTo>
                      <a:pt x="86" y="202"/>
                    </a:lnTo>
                    <a:close/>
                  </a:path>
                </a:pathLst>
              </a:custGeom>
              <a:solidFill>
                <a:schemeClr val="tx2">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grpSp>
    </p:spTree>
    <p:extLst>
      <p:ext uri="{BB962C8B-B14F-4D97-AF65-F5344CB8AC3E}">
        <p14:creationId xmlns:p14="http://schemas.microsoft.com/office/powerpoint/2010/main" val="2588008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25192" y="859111"/>
          <a:ext cx="1190" cy="1190"/>
        </p:xfrm>
        <a:graphic>
          <a:graphicData uri="http://schemas.openxmlformats.org/presentationml/2006/ole">
            <mc:AlternateContent xmlns:mc="http://schemas.openxmlformats.org/markup-compatibility/2006">
              <mc:Choice xmlns:v="urn:schemas-microsoft-com:vml" Requires="v">
                <p:oleObj spid="_x0000_s3103"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25192" y="859111"/>
                        <a:ext cx="1190" cy="1190"/>
                      </a:xfrm>
                      <a:prstGeom prst="rect">
                        <a:avLst/>
                      </a:prstGeom>
                    </p:spPr>
                  </p:pic>
                </p:oleObj>
              </mc:Fallback>
            </mc:AlternateContent>
          </a:graphicData>
        </a:graphic>
      </p:graphicFrame>
      <p:sp>
        <p:nvSpPr>
          <p:cNvPr id="6" name="Title 5"/>
          <p:cNvSpPr>
            <a:spLocks noGrp="1"/>
          </p:cNvSpPr>
          <p:nvPr>
            <p:ph type="title"/>
          </p:nvPr>
        </p:nvSpPr>
        <p:spPr/>
        <p:txBody>
          <a:bodyPr/>
          <a:lstStyle/>
          <a:p>
            <a:r>
              <a:rPr lang="pl-PL" dirty="0" smtClean="0"/>
              <a:t>We </a:t>
            </a:r>
            <a:r>
              <a:rPr lang="pl-PL" dirty="0" err="1" smtClean="0"/>
              <a:t>help</a:t>
            </a:r>
            <a:r>
              <a:rPr lang="pl-PL" dirty="0" smtClean="0"/>
              <a:t> </a:t>
            </a:r>
            <a:r>
              <a:rPr lang="pl-PL" dirty="0" err="1" smtClean="0"/>
              <a:t>predicting</a:t>
            </a:r>
            <a:r>
              <a:rPr lang="pl-PL" dirty="0" smtClean="0"/>
              <a:t> </a:t>
            </a:r>
            <a:r>
              <a:rPr lang="pl-PL" dirty="0" err="1" smtClean="0"/>
              <a:t>changes</a:t>
            </a:r>
            <a:r>
              <a:rPr lang="pl-PL" dirty="0" smtClean="0"/>
              <a:t> in </a:t>
            </a:r>
            <a:r>
              <a:rPr lang="pl-PL" dirty="0" err="1" smtClean="0"/>
              <a:t>Customer</a:t>
            </a:r>
            <a:r>
              <a:rPr lang="pl-PL" dirty="0" smtClean="0"/>
              <a:t> </a:t>
            </a:r>
            <a:r>
              <a:rPr lang="pl-PL" dirty="0" err="1" smtClean="0"/>
              <a:t>Lifetime</a:t>
            </a:r>
            <a:r>
              <a:rPr lang="pl-PL" dirty="0" smtClean="0"/>
              <a:t> Value </a:t>
            </a:r>
            <a:r>
              <a:rPr lang="pl-PL" dirty="0" err="1" smtClean="0"/>
              <a:t>over</a:t>
            </a:r>
            <a:r>
              <a:rPr lang="pl-PL" dirty="0" smtClean="0"/>
              <a:t> </a:t>
            </a:r>
            <a:r>
              <a:rPr lang="pl-PL" dirty="0" err="1" smtClean="0"/>
              <a:t>time</a:t>
            </a:r>
            <a:endParaRPr lang="en-GB" dirty="0"/>
          </a:p>
        </p:txBody>
      </p:sp>
      <p:sp>
        <p:nvSpPr>
          <p:cNvPr id="3" name="Slide Number Placeholder 2"/>
          <p:cNvSpPr>
            <a:spLocks noGrp="1"/>
          </p:cNvSpPr>
          <p:nvPr>
            <p:ph type="sldNum" sz="quarter" idx="4"/>
          </p:nvPr>
        </p:nvSpPr>
        <p:spPr/>
        <p:txBody>
          <a:bodyPr/>
          <a:lstStyle/>
          <a:p>
            <a:fld id="{9EBD5762-3BDC-484D-9503-7EA6D5A9A8CE}" type="slidenum">
              <a:rPr lang="en-GB" smtClean="0">
                <a:solidFill>
                  <a:srgbClr val="000000"/>
                </a:solidFill>
              </a:rPr>
              <a:pPr/>
              <a:t>4</a:t>
            </a:fld>
            <a:endParaRPr lang="en-GB">
              <a:solidFill>
                <a:srgbClr val="000000"/>
              </a:solidFill>
            </a:endParaRPr>
          </a:p>
        </p:txBody>
      </p:sp>
      <p:sp>
        <p:nvSpPr>
          <p:cNvPr id="39" name="Content Placeholder 6"/>
          <p:cNvSpPr txBox="1">
            <a:spLocks/>
          </p:cNvSpPr>
          <p:nvPr/>
        </p:nvSpPr>
        <p:spPr>
          <a:xfrm>
            <a:off x="3745524" y="1877879"/>
            <a:ext cx="7757681" cy="553998"/>
          </a:xfrm>
          <a:prstGeom prst="rect">
            <a:avLst/>
          </a:prstGeom>
        </p:spPr>
        <p:txBody>
          <a:bodyPr wrap="square" lIns="0" tIns="0" rIns="0" bIns="0" anchor="ctr">
            <a:sp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a:buClr>
                <a:srgbClr val="000000"/>
              </a:buClr>
            </a:pPr>
            <a:r>
              <a:rPr lang="en-GB" sz="1200" smtClean="0">
                <a:solidFill>
                  <a:srgbClr val="000000"/>
                </a:solidFill>
              </a:rPr>
              <a:t>Enables segment and products managers at retail banks to manage their customer portfolio with a holistic long term perspective rather than relying on product oriented, next month planning. This approach promotes a more effective and sustainable mentality in transforming a bank into a truly customer centric financial institution.</a:t>
            </a:r>
            <a:endParaRPr lang="en-GB" sz="1200">
              <a:solidFill>
                <a:srgbClr val="000000"/>
              </a:solidFill>
            </a:endParaRPr>
          </a:p>
        </p:txBody>
      </p:sp>
      <p:sp>
        <p:nvSpPr>
          <p:cNvPr id="40" name="Pentagon 39"/>
          <p:cNvSpPr>
            <a:spLocks/>
          </p:cNvSpPr>
          <p:nvPr>
            <p:custDataLst>
              <p:tags r:id="rId3"/>
            </p:custDataLst>
          </p:nvPr>
        </p:nvSpPr>
        <p:spPr bwMode="blackWhite">
          <a:xfrm>
            <a:off x="711200" y="1754931"/>
            <a:ext cx="2805784" cy="799892"/>
          </a:xfrm>
          <a:prstGeom prst="homePlate">
            <a:avLst>
              <a:gd name="adj" fmla="val 18923"/>
            </a:avLst>
          </a:prstGeom>
          <a:solidFill>
            <a:schemeClr val="tx2">
              <a:lumMod val="60000"/>
              <a:lumOff val="40000"/>
            </a:schemeClr>
          </a:solidFill>
          <a:ln w="9525">
            <a:noFill/>
            <a:round/>
            <a:headEnd/>
            <a:tailEnd/>
          </a:ln>
          <a:effectLst/>
        </p:spPr>
        <p:txBody>
          <a:bodyPr wrap="square" lIns="719813" tIns="35991" rIns="71981" bIns="35991" anchor="ctr"/>
          <a:lstStyle/>
          <a:p>
            <a:pPr>
              <a:defRPr/>
            </a:pPr>
            <a:r>
              <a:rPr lang="en-GB" sz="1400" b="1" i="1" dirty="0" smtClean="0">
                <a:solidFill>
                  <a:srgbClr val="FFFFFF"/>
                </a:solidFill>
                <a:latin typeface="Georgia"/>
              </a:rPr>
              <a:t>Customer centricity</a:t>
            </a:r>
            <a:endParaRPr lang="en-GB" sz="1400" b="1" i="1" dirty="0">
              <a:solidFill>
                <a:srgbClr val="FFFFFF"/>
              </a:solidFill>
              <a:latin typeface="Georgia"/>
            </a:endParaRPr>
          </a:p>
        </p:txBody>
      </p:sp>
      <p:sp>
        <p:nvSpPr>
          <p:cNvPr id="41" name="Pentagon 40"/>
          <p:cNvSpPr>
            <a:spLocks/>
          </p:cNvSpPr>
          <p:nvPr>
            <p:custDataLst>
              <p:tags r:id="rId4"/>
            </p:custDataLst>
          </p:nvPr>
        </p:nvSpPr>
        <p:spPr bwMode="blackWhite">
          <a:xfrm>
            <a:off x="711200" y="2662271"/>
            <a:ext cx="2805784" cy="799892"/>
          </a:xfrm>
          <a:prstGeom prst="homePlate">
            <a:avLst>
              <a:gd name="adj" fmla="val 18923"/>
            </a:avLst>
          </a:prstGeom>
          <a:solidFill>
            <a:schemeClr val="tx2">
              <a:lumMod val="60000"/>
              <a:lumOff val="40000"/>
            </a:schemeClr>
          </a:solidFill>
          <a:ln w="9525">
            <a:noFill/>
            <a:round/>
            <a:headEnd/>
            <a:tailEnd/>
          </a:ln>
          <a:effectLst/>
        </p:spPr>
        <p:txBody>
          <a:bodyPr wrap="square" lIns="719813" tIns="35991" rIns="71981" bIns="35991" anchor="ctr"/>
          <a:lstStyle/>
          <a:p>
            <a:pPr>
              <a:defRPr/>
            </a:pPr>
            <a:r>
              <a:rPr lang="en-GB" sz="1400" b="1" i="1" dirty="0" smtClean="0">
                <a:solidFill>
                  <a:srgbClr val="FFFFFF"/>
                </a:solidFill>
                <a:latin typeface="Georgia"/>
              </a:rPr>
              <a:t>Lifetime revenue</a:t>
            </a:r>
            <a:endParaRPr lang="en-GB" sz="1400" b="1" i="1" dirty="0">
              <a:solidFill>
                <a:srgbClr val="FFFFFF"/>
              </a:solidFill>
              <a:latin typeface="Georgia"/>
            </a:endParaRPr>
          </a:p>
        </p:txBody>
      </p:sp>
      <p:sp>
        <p:nvSpPr>
          <p:cNvPr id="42" name="Pentagon 41"/>
          <p:cNvSpPr>
            <a:spLocks/>
          </p:cNvSpPr>
          <p:nvPr>
            <p:custDataLst>
              <p:tags r:id="rId5"/>
            </p:custDataLst>
          </p:nvPr>
        </p:nvSpPr>
        <p:spPr bwMode="blackWhite">
          <a:xfrm>
            <a:off x="711200" y="3569610"/>
            <a:ext cx="2805784" cy="799892"/>
          </a:xfrm>
          <a:prstGeom prst="homePlate">
            <a:avLst>
              <a:gd name="adj" fmla="val 18923"/>
            </a:avLst>
          </a:prstGeom>
          <a:solidFill>
            <a:schemeClr val="tx2">
              <a:lumMod val="60000"/>
              <a:lumOff val="40000"/>
            </a:schemeClr>
          </a:solidFill>
          <a:ln w="9525">
            <a:noFill/>
            <a:round/>
            <a:headEnd/>
            <a:tailEnd/>
          </a:ln>
          <a:effectLst/>
        </p:spPr>
        <p:txBody>
          <a:bodyPr wrap="square" lIns="719813" tIns="35991" rIns="71981" bIns="35991" anchor="ctr"/>
          <a:lstStyle/>
          <a:p>
            <a:pPr>
              <a:defRPr/>
            </a:pPr>
            <a:r>
              <a:rPr lang="en-GB" sz="1400" b="1" i="1" smtClean="0">
                <a:solidFill>
                  <a:srgbClr val="FFFFFF"/>
                </a:solidFill>
                <a:latin typeface="Georgia"/>
              </a:rPr>
              <a:t>Next best action</a:t>
            </a:r>
            <a:endParaRPr lang="en-GB" sz="1400" b="1" i="1">
              <a:solidFill>
                <a:srgbClr val="FFFFFF"/>
              </a:solidFill>
              <a:latin typeface="Georgia"/>
            </a:endParaRPr>
          </a:p>
        </p:txBody>
      </p:sp>
      <p:sp>
        <p:nvSpPr>
          <p:cNvPr id="43" name="Pentagon 42"/>
          <p:cNvSpPr>
            <a:spLocks/>
          </p:cNvSpPr>
          <p:nvPr>
            <p:custDataLst>
              <p:tags r:id="rId6"/>
            </p:custDataLst>
          </p:nvPr>
        </p:nvSpPr>
        <p:spPr bwMode="blackWhite">
          <a:xfrm>
            <a:off x="711200" y="4476950"/>
            <a:ext cx="2805784" cy="799892"/>
          </a:xfrm>
          <a:prstGeom prst="homePlate">
            <a:avLst>
              <a:gd name="adj" fmla="val 18923"/>
            </a:avLst>
          </a:prstGeom>
          <a:solidFill>
            <a:schemeClr val="tx2">
              <a:lumMod val="60000"/>
              <a:lumOff val="40000"/>
            </a:schemeClr>
          </a:solidFill>
          <a:ln w="9525">
            <a:noFill/>
            <a:round/>
            <a:headEnd/>
            <a:tailEnd/>
          </a:ln>
          <a:effectLst/>
        </p:spPr>
        <p:txBody>
          <a:bodyPr wrap="square" lIns="719813" tIns="35991" rIns="71981" bIns="35991" anchor="ctr"/>
          <a:lstStyle/>
          <a:p>
            <a:pPr>
              <a:defRPr/>
            </a:pPr>
            <a:r>
              <a:rPr lang="en-GB" sz="1400" b="1" i="1" dirty="0" smtClean="0">
                <a:solidFill>
                  <a:srgbClr val="FFFFFF"/>
                </a:solidFill>
                <a:latin typeface="Georgia"/>
              </a:rPr>
              <a:t>Prioritization</a:t>
            </a:r>
            <a:endParaRPr lang="en-GB" sz="1400" b="1" i="1" dirty="0">
              <a:solidFill>
                <a:srgbClr val="FFFFFF"/>
              </a:solidFill>
              <a:latin typeface="Georgia"/>
            </a:endParaRPr>
          </a:p>
        </p:txBody>
      </p:sp>
      <p:sp>
        <p:nvSpPr>
          <p:cNvPr id="44" name="Pentagon 43"/>
          <p:cNvSpPr>
            <a:spLocks/>
          </p:cNvSpPr>
          <p:nvPr>
            <p:custDataLst>
              <p:tags r:id="rId7"/>
            </p:custDataLst>
          </p:nvPr>
        </p:nvSpPr>
        <p:spPr bwMode="blackWhite">
          <a:xfrm>
            <a:off x="711200" y="5384292"/>
            <a:ext cx="2805784" cy="799892"/>
          </a:xfrm>
          <a:prstGeom prst="homePlate">
            <a:avLst>
              <a:gd name="adj" fmla="val 18923"/>
            </a:avLst>
          </a:prstGeom>
          <a:solidFill>
            <a:schemeClr val="tx2">
              <a:lumMod val="60000"/>
              <a:lumOff val="40000"/>
            </a:schemeClr>
          </a:solidFill>
          <a:ln w="9525">
            <a:noFill/>
            <a:round/>
            <a:headEnd/>
            <a:tailEnd/>
          </a:ln>
          <a:effectLst/>
        </p:spPr>
        <p:txBody>
          <a:bodyPr wrap="square" lIns="719813" tIns="35991" rIns="71981" bIns="35991" anchor="ctr"/>
          <a:lstStyle/>
          <a:p>
            <a:pPr>
              <a:defRPr/>
            </a:pPr>
            <a:r>
              <a:rPr lang="en-GB" sz="1400" b="1" i="1" dirty="0" smtClean="0">
                <a:solidFill>
                  <a:srgbClr val="FFFFFF"/>
                </a:solidFill>
                <a:latin typeface="Georgia"/>
              </a:rPr>
              <a:t>Improved retention strategy</a:t>
            </a:r>
            <a:endParaRPr lang="en-GB" sz="1400" b="1" i="1" dirty="0">
              <a:solidFill>
                <a:srgbClr val="FFFFFF"/>
              </a:solidFill>
              <a:latin typeface="Georgia"/>
            </a:endParaRPr>
          </a:p>
        </p:txBody>
      </p:sp>
      <p:sp>
        <p:nvSpPr>
          <p:cNvPr id="45" name="Content Placeholder 6"/>
          <p:cNvSpPr txBox="1">
            <a:spLocks/>
          </p:cNvSpPr>
          <p:nvPr/>
        </p:nvSpPr>
        <p:spPr>
          <a:xfrm>
            <a:off x="3745524" y="2692885"/>
            <a:ext cx="7757681" cy="738664"/>
          </a:xfrm>
          <a:prstGeom prst="rect">
            <a:avLst/>
          </a:prstGeom>
        </p:spPr>
        <p:txBody>
          <a:bodyPr vert="horz" wrap="square" lIns="0" tIns="0" rIns="0" bIns="0" rtlCol="0" anchor="ctr">
            <a:sp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a:buClr>
                <a:srgbClr val="000000"/>
              </a:buClr>
            </a:pPr>
            <a:r>
              <a:rPr lang="en-GB" sz="1200" smtClean="0">
                <a:solidFill>
                  <a:srgbClr val="000000"/>
                </a:solidFill>
              </a:rPr>
              <a:t>Our solution relies on a robust, analytically driven approach to customer lifetime value to provide a clear understanding of customer migrations over time within the a portfolio, by capturing the dynamics of customer migrations over time between segments to support cross-product decision making and maximizing customers value.</a:t>
            </a:r>
            <a:endParaRPr lang="en-GB" sz="1200">
              <a:solidFill>
                <a:srgbClr val="000000"/>
              </a:solidFill>
            </a:endParaRPr>
          </a:p>
        </p:txBody>
      </p:sp>
      <p:sp>
        <p:nvSpPr>
          <p:cNvPr id="46" name="Content Placeholder 6"/>
          <p:cNvSpPr txBox="1">
            <a:spLocks/>
          </p:cNvSpPr>
          <p:nvPr/>
        </p:nvSpPr>
        <p:spPr>
          <a:xfrm>
            <a:off x="3745524" y="3784891"/>
            <a:ext cx="7757681" cy="369332"/>
          </a:xfrm>
          <a:prstGeom prst="rect">
            <a:avLst/>
          </a:prstGeom>
        </p:spPr>
        <p:txBody>
          <a:bodyPr vert="horz" wrap="square" lIns="0" tIns="0" rIns="0" bIns="0" rtlCol="0" anchor="ctr">
            <a:sp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a:buClr>
                <a:srgbClr val="000000"/>
              </a:buClr>
            </a:pPr>
            <a:r>
              <a:rPr lang="en-GB" sz="1200" smtClean="0">
                <a:solidFill>
                  <a:srgbClr val="000000"/>
                </a:solidFill>
              </a:rPr>
              <a:t>Once front and back office staff are empowered with the knowledge of customer lifetime value drivers, choosing the right marketing actions to affect the desired long term financial impact effect becomes easier and more profitable.</a:t>
            </a:r>
            <a:endParaRPr lang="en-GB" sz="1200">
              <a:solidFill>
                <a:srgbClr val="000000"/>
              </a:solidFill>
            </a:endParaRPr>
          </a:p>
        </p:txBody>
      </p:sp>
      <p:sp>
        <p:nvSpPr>
          <p:cNvPr id="47" name="Content Placeholder 6"/>
          <p:cNvSpPr txBox="1">
            <a:spLocks/>
          </p:cNvSpPr>
          <p:nvPr/>
        </p:nvSpPr>
        <p:spPr>
          <a:xfrm>
            <a:off x="3745524" y="4692232"/>
            <a:ext cx="7757681" cy="369332"/>
          </a:xfrm>
          <a:prstGeom prst="rect">
            <a:avLst/>
          </a:prstGeom>
        </p:spPr>
        <p:txBody>
          <a:bodyPr vert="horz" wrap="square" lIns="0" tIns="0" rIns="0" bIns="0" rtlCol="0" anchor="ctr">
            <a:sp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a:buClr>
                <a:srgbClr val="000000"/>
              </a:buClr>
            </a:pPr>
            <a:r>
              <a:rPr lang="en-GB" sz="1200" smtClean="0">
                <a:solidFill>
                  <a:srgbClr val="000000"/>
                </a:solidFill>
              </a:rPr>
              <a:t>Our solution enables the prioritization of banks’ product marketing campaigns and solves common internal conflicts between product and segment stakeholders by using common measuring stick – customer lifetime value.</a:t>
            </a:r>
            <a:endParaRPr lang="en-GB" sz="1200">
              <a:solidFill>
                <a:srgbClr val="000000"/>
              </a:solidFill>
            </a:endParaRPr>
          </a:p>
        </p:txBody>
      </p:sp>
      <p:sp>
        <p:nvSpPr>
          <p:cNvPr id="48" name="Content Placeholder 6"/>
          <p:cNvSpPr txBox="1">
            <a:spLocks/>
          </p:cNvSpPr>
          <p:nvPr/>
        </p:nvSpPr>
        <p:spPr>
          <a:xfrm>
            <a:off x="3745524" y="5414906"/>
            <a:ext cx="7757681" cy="738664"/>
          </a:xfrm>
          <a:prstGeom prst="rect">
            <a:avLst/>
          </a:prstGeom>
        </p:spPr>
        <p:txBody>
          <a:bodyPr vert="horz" wrap="square" lIns="0" tIns="0" rIns="0" bIns="0" rtlCol="0" anchor="ctr">
            <a:spAutoFit/>
          </a:bodyPr>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baseline="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pPr>
              <a:buClr>
                <a:srgbClr val="000000"/>
              </a:buClr>
            </a:pPr>
            <a:r>
              <a:rPr lang="en-GB" sz="1200" smtClean="0">
                <a:solidFill>
                  <a:srgbClr val="000000"/>
                </a:solidFill>
              </a:rPr>
              <a:t>By coupling CLV with churn management it is possible to plan a retention strategy that takes into account previous customer relationships with the bank along with future predicted value resulting from the strategy. Banks that choose to supply access to real time customer transactional data can proactively manage their retention as our solution finds behavioural triggers that impact individual customer’s propensity to churn.</a:t>
            </a:r>
            <a:endParaRPr lang="en-GB" sz="1200">
              <a:solidFill>
                <a:srgbClr val="000000"/>
              </a:solidFill>
            </a:endParaRPr>
          </a:p>
        </p:txBody>
      </p:sp>
      <p:cxnSp>
        <p:nvCxnSpPr>
          <p:cNvPr id="49" name="Straight Connector 48"/>
          <p:cNvCxnSpPr/>
          <p:nvPr/>
        </p:nvCxnSpPr>
        <p:spPr>
          <a:xfrm>
            <a:off x="3745524" y="2608547"/>
            <a:ext cx="7757680" cy="0"/>
          </a:xfrm>
          <a:prstGeom prst="line">
            <a:avLst/>
          </a:prstGeom>
          <a:ln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745524" y="3515886"/>
            <a:ext cx="7757680" cy="0"/>
          </a:xfrm>
          <a:prstGeom prst="line">
            <a:avLst/>
          </a:prstGeom>
          <a:ln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745524" y="4423226"/>
            <a:ext cx="7757680" cy="0"/>
          </a:xfrm>
          <a:prstGeom prst="line">
            <a:avLst/>
          </a:prstGeom>
          <a:ln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745524" y="5330566"/>
            <a:ext cx="7757680" cy="0"/>
          </a:xfrm>
          <a:prstGeom prst="line">
            <a:avLst/>
          </a:prstGeom>
          <a:ln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Freeform 5"/>
          <p:cNvSpPr>
            <a:spLocks/>
          </p:cNvSpPr>
          <p:nvPr/>
        </p:nvSpPr>
        <p:spPr bwMode="auto">
          <a:xfrm>
            <a:off x="823920" y="1931493"/>
            <a:ext cx="446768" cy="446768"/>
          </a:xfrm>
          <a:custGeom>
            <a:avLst/>
            <a:gdLst>
              <a:gd name="T0" fmla="*/ 693 w 1544"/>
              <a:gd name="T1" fmla="*/ 4 h 1544"/>
              <a:gd name="T2" fmla="*/ 542 w 1544"/>
              <a:gd name="T3" fmla="*/ 35 h 1544"/>
              <a:gd name="T4" fmla="*/ 405 w 1544"/>
              <a:gd name="T5" fmla="*/ 94 h 1544"/>
              <a:gd name="T6" fmla="*/ 281 w 1544"/>
              <a:gd name="T7" fmla="*/ 176 h 1544"/>
              <a:gd name="T8" fmla="*/ 177 w 1544"/>
              <a:gd name="T9" fmla="*/ 281 h 1544"/>
              <a:gd name="T10" fmla="*/ 93 w 1544"/>
              <a:gd name="T11" fmla="*/ 404 h 1544"/>
              <a:gd name="T12" fmla="*/ 35 w 1544"/>
              <a:gd name="T13" fmla="*/ 543 h 1544"/>
              <a:gd name="T14" fmla="*/ 5 w 1544"/>
              <a:gd name="T15" fmla="*/ 693 h 1544"/>
              <a:gd name="T16" fmla="*/ 1 w 1544"/>
              <a:gd name="T17" fmla="*/ 806 h 1544"/>
              <a:gd name="T18" fmla="*/ 18 w 1544"/>
              <a:gd name="T19" fmla="*/ 935 h 1544"/>
              <a:gd name="T20" fmla="*/ 55 w 1544"/>
              <a:gd name="T21" fmla="*/ 1057 h 1544"/>
              <a:gd name="T22" fmla="*/ 110 w 1544"/>
              <a:gd name="T23" fmla="*/ 1169 h 1544"/>
              <a:gd name="T24" fmla="*/ 183 w 1544"/>
              <a:gd name="T25" fmla="*/ 1271 h 1544"/>
              <a:gd name="T26" fmla="*/ 270 w 1544"/>
              <a:gd name="T27" fmla="*/ 1358 h 1544"/>
              <a:gd name="T28" fmla="*/ 371 w 1544"/>
              <a:gd name="T29" fmla="*/ 1431 h 1544"/>
              <a:gd name="T30" fmla="*/ 482 w 1544"/>
              <a:gd name="T31" fmla="*/ 1488 h 1544"/>
              <a:gd name="T32" fmla="*/ 573 w 1544"/>
              <a:gd name="T33" fmla="*/ 1158 h 1544"/>
              <a:gd name="T34" fmla="*/ 502 w 1544"/>
              <a:gd name="T35" fmla="*/ 1110 h 1544"/>
              <a:gd name="T36" fmla="*/ 423 w 1544"/>
              <a:gd name="T37" fmla="*/ 1026 h 1544"/>
              <a:gd name="T38" fmla="*/ 370 w 1544"/>
              <a:gd name="T39" fmla="*/ 924 h 1544"/>
              <a:gd name="T40" fmla="*/ 345 w 1544"/>
              <a:gd name="T41" fmla="*/ 808 h 1544"/>
              <a:gd name="T42" fmla="*/ 346 w 1544"/>
              <a:gd name="T43" fmla="*/ 734 h 1544"/>
              <a:gd name="T44" fmla="*/ 363 w 1544"/>
              <a:gd name="T45" fmla="*/ 650 h 1544"/>
              <a:gd name="T46" fmla="*/ 395 w 1544"/>
              <a:gd name="T47" fmla="*/ 572 h 1544"/>
              <a:gd name="T48" fmla="*/ 442 w 1544"/>
              <a:gd name="T49" fmla="*/ 503 h 1544"/>
              <a:gd name="T50" fmla="*/ 500 w 1544"/>
              <a:gd name="T51" fmla="*/ 446 h 1544"/>
              <a:gd name="T52" fmla="*/ 569 w 1544"/>
              <a:gd name="T53" fmla="*/ 399 h 1544"/>
              <a:gd name="T54" fmla="*/ 645 w 1544"/>
              <a:gd name="T55" fmla="*/ 367 h 1544"/>
              <a:gd name="T56" fmla="*/ 729 w 1544"/>
              <a:gd name="T57" fmla="*/ 350 h 1544"/>
              <a:gd name="T58" fmla="*/ 795 w 1544"/>
              <a:gd name="T59" fmla="*/ 348 h 1544"/>
              <a:gd name="T60" fmla="*/ 880 w 1544"/>
              <a:gd name="T61" fmla="*/ 361 h 1544"/>
              <a:gd name="T62" fmla="*/ 959 w 1544"/>
              <a:gd name="T63" fmla="*/ 390 h 1544"/>
              <a:gd name="T64" fmla="*/ 1029 w 1544"/>
              <a:gd name="T65" fmla="*/ 433 h 1544"/>
              <a:gd name="T66" fmla="*/ 1090 w 1544"/>
              <a:gd name="T67" fmla="*/ 488 h 1544"/>
              <a:gd name="T68" fmla="*/ 1141 w 1544"/>
              <a:gd name="T69" fmla="*/ 554 h 1544"/>
              <a:gd name="T70" fmla="*/ 1177 w 1544"/>
              <a:gd name="T71" fmla="*/ 629 h 1544"/>
              <a:gd name="T72" fmla="*/ 1197 w 1544"/>
              <a:gd name="T73" fmla="*/ 712 h 1544"/>
              <a:gd name="T74" fmla="*/ 1202 w 1544"/>
              <a:gd name="T75" fmla="*/ 777 h 1544"/>
              <a:gd name="T76" fmla="*/ 1184 w 1544"/>
              <a:gd name="T77" fmla="*/ 904 h 1544"/>
              <a:gd name="T78" fmla="*/ 1130 w 1544"/>
              <a:gd name="T79" fmla="*/ 1015 h 1544"/>
              <a:gd name="T80" fmla="*/ 1048 w 1544"/>
              <a:gd name="T81" fmla="*/ 1106 h 1544"/>
              <a:gd name="T82" fmla="*/ 944 w 1544"/>
              <a:gd name="T83" fmla="*/ 1171 h 1544"/>
              <a:gd name="T84" fmla="*/ 430 w 1544"/>
              <a:gd name="T85" fmla="*/ 949 h 1544"/>
              <a:gd name="T86" fmla="*/ 601 w 1544"/>
              <a:gd name="T87" fmla="*/ 1525 h 1544"/>
              <a:gd name="T88" fmla="*/ 729 w 1544"/>
              <a:gd name="T89" fmla="*/ 1543 h 1544"/>
              <a:gd name="T90" fmla="*/ 851 w 1544"/>
              <a:gd name="T91" fmla="*/ 1540 h 1544"/>
              <a:gd name="T92" fmla="*/ 1002 w 1544"/>
              <a:gd name="T93" fmla="*/ 1509 h 1544"/>
              <a:gd name="T94" fmla="*/ 1139 w 1544"/>
              <a:gd name="T95" fmla="*/ 1450 h 1544"/>
              <a:gd name="T96" fmla="*/ 1263 w 1544"/>
              <a:gd name="T97" fmla="*/ 1368 h 1544"/>
              <a:gd name="T98" fmla="*/ 1368 w 1544"/>
              <a:gd name="T99" fmla="*/ 1263 h 1544"/>
              <a:gd name="T100" fmla="*/ 1451 w 1544"/>
              <a:gd name="T101" fmla="*/ 1140 h 1544"/>
              <a:gd name="T102" fmla="*/ 1509 w 1544"/>
              <a:gd name="T103" fmla="*/ 1002 h 1544"/>
              <a:gd name="T104" fmla="*/ 1540 w 1544"/>
              <a:gd name="T105" fmla="*/ 851 h 1544"/>
              <a:gd name="T106" fmla="*/ 1543 w 1544"/>
              <a:gd name="T107" fmla="*/ 732 h 1544"/>
              <a:gd name="T108" fmla="*/ 1520 w 1544"/>
              <a:gd name="T109" fmla="*/ 579 h 1544"/>
              <a:gd name="T110" fmla="*/ 1467 w 1544"/>
              <a:gd name="T111" fmla="*/ 438 h 1544"/>
              <a:gd name="T112" fmla="*/ 1391 w 1544"/>
              <a:gd name="T113" fmla="*/ 310 h 1544"/>
              <a:gd name="T114" fmla="*/ 1291 w 1544"/>
              <a:gd name="T115" fmla="*/ 200 h 1544"/>
              <a:gd name="T116" fmla="*/ 1172 w 1544"/>
              <a:gd name="T117" fmla="*/ 111 h 1544"/>
              <a:gd name="T118" fmla="*/ 1038 w 1544"/>
              <a:gd name="T119" fmla="*/ 47 h 1544"/>
              <a:gd name="T120" fmla="*/ 889 w 1544"/>
              <a:gd name="T121" fmla="*/ 8 h 1544"/>
              <a:gd name="T122" fmla="*/ 772 w 1544"/>
              <a:gd name="T123" fmla="*/ 0 h 1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4" h="1544">
                <a:moveTo>
                  <a:pt x="772" y="0"/>
                </a:moveTo>
                <a:lnTo>
                  <a:pt x="772" y="0"/>
                </a:lnTo>
                <a:lnTo>
                  <a:pt x="733" y="1"/>
                </a:lnTo>
                <a:lnTo>
                  <a:pt x="693" y="4"/>
                </a:lnTo>
                <a:lnTo>
                  <a:pt x="655" y="8"/>
                </a:lnTo>
                <a:lnTo>
                  <a:pt x="616" y="16"/>
                </a:lnTo>
                <a:lnTo>
                  <a:pt x="579" y="24"/>
                </a:lnTo>
                <a:lnTo>
                  <a:pt x="542" y="35"/>
                </a:lnTo>
                <a:lnTo>
                  <a:pt x="506" y="47"/>
                </a:lnTo>
                <a:lnTo>
                  <a:pt x="472" y="61"/>
                </a:lnTo>
                <a:lnTo>
                  <a:pt x="438" y="77"/>
                </a:lnTo>
                <a:lnTo>
                  <a:pt x="405" y="94"/>
                </a:lnTo>
                <a:lnTo>
                  <a:pt x="372" y="111"/>
                </a:lnTo>
                <a:lnTo>
                  <a:pt x="341" y="132"/>
                </a:lnTo>
                <a:lnTo>
                  <a:pt x="310" y="153"/>
                </a:lnTo>
                <a:lnTo>
                  <a:pt x="281" y="176"/>
                </a:lnTo>
                <a:lnTo>
                  <a:pt x="254" y="200"/>
                </a:lnTo>
                <a:lnTo>
                  <a:pt x="226" y="227"/>
                </a:lnTo>
                <a:lnTo>
                  <a:pt x="201" y="253"/>
                </a:lnTo>
                <a:lnTo>
                  <a:pt x="177" y="281"/>
                </a:lnTo>
                <a:lnTo>
                  <a:pt x="153" y="310"/>
                </a:lnTo>
                <a:lnTo>
                  <a:pt x="132" y="340"/>
                </a:lnTo>
                <a:lnTo>
                  <a:pt x="113" y="372"/>
                </a:lnTo>
                <a:lnTo>
                  <a:pt x="93" y="404"/>
                </a:lnTo>
                <a:lnTo>
                  <a:pt x="77" y="438"/>
                </a:lnTo>
                <a:lnTo>
                  <a:pt x="61" y="471"/>
                </a:lnTo>
                <a:lnTo>
                  <a:pt x="47" y="507"/>
                </a:lnTo>
                <a:lnTo>
                  <a:pt x="35" y="543"/>
                </a:lnTo>
                <a:lnTo>
                  <a:pt x="25" y="579"/>
                </a:lnTo>
                <a:lnTo>
                  <a:pt x="16" y="616"/>
                </a:lnTo>
                <a:lnTo>
                  <a:pt x="10" y="655"/>
                </a:lnTo>
                <a:lnTo>
                  <a:pt x="5" y="693"/>
                </a:lnTo>
                <a:lnTo>
                  <a:pt x="1" y="732"/>
                </a:lnTo>
                <a:lnTo>
                  <a:pt x="0" y="772"/>
                </a:lnTo>
                <a:lnTo>
                  <a:pt x="0" y="772"/>
                </a:lnTo>
                <a:lnTo>
                  <a:pt x="1" y="806"/>
                </a:lnTo>
                <a:lnTo>
                  <a:pt x="4" y="838"/>
                </a:lnTo>
                <a:lnTo>
                  <a:pt x="7" y="871"/>
                </a:lnTo>
                <a:lnTo>
                  <a:pt x="12" y="903"/>
                </a:lnTo>
                <a:lnTo>
                  <a:pt x="18" y="935"/>
                </a:lnTo>
                <a:lnTo>
                  <a:pt x="25" y="966"/>
                </a:lnTo>
                <a:lnTo>
                  <a:pt x="34" y="997"/>
                </a:lnTo>
                <a:lnTo>
                  <a:pt x="43" y="1027"/>
                </a:lnTo>
                <a:lnTo>
                  <a:pt x="55" y="1057"/>
                </a:lnTo>
                <a:lnTo>
                  <a:pt x="67" y="1086"/>
                </a:lnTo>
                <a:lnTo>
                  <a:pt x="80" y="1115"/>
                </a:lnTo>
                <a:lnTo>
                  <a:pt x="95" y="1142"/>
                </a:lnTo>
                <a:lnTo>
                  <a:pt x="110" y="1169"/>
                </a:lnTo>
                <a:lnTo>
                  <a:pt x="127" y="1195"/>
                </a:lnTo>
                <a:lnTo>
                  <a:pt x="145" y="1222"/>
                </a:lnTo>
                <a:lnTo>
                  <a:pt x="163" y="1247"/>
                </a:lnTo>
                <a:lnTo>
                  <a:pt x="183" y="1271"/>
                </a:lnTo>
                <a:lnTo>
                  <a:pt x="203" y="1293"/>
                </a:lnTo>
                <a:lnTo>
                  <a:pt x="225" y="1316"/>
                </a:lnTo>
                <a:lnTo>
                  <a:pt x="247" y="1338"/>
                </a:lnTo>
                <a:lnTo>
                  <a:pt x="270" y="1358"/>
                </a:lnTo>
                <a:lnTo>
                  <a:pt x="294" y="1379"/>
                </a:lnTo>
                <a:lnTo>
                  <a:pt x="318" y="1397"/>
                </a:lnTo>
                <a:lnTo>
                  <a:pt x="345" y="1415"/>
                </a:lnTo>
                <a:lnTo>
                  <a:pt x="371" y="1431"/>
                </a:lnTo>
                <a:lnTo>
                  <a:pt x="397" y="1447"/>
                </a:lnTo>
                <a:lnTo>
                  <a:pt x="425" y="1462"/>
                </a:lnTo>
                <a:lnTo>
                  <a:pt x="454" y="1476"/>
                </a:lnTo>
                <a:lnTo>
                  <a:pt x="482" y="1488"/>
                </a:lnTo>
                <a:lnTo>
                  <a:pt x="512" y="1500"/>
                </a:lnTo>
                <a:lnTo>
                  <a:pt x="542" y="1509"/>
                </a:lnTo>
                <a:lnTo>
                  <a:pt x="573" y="1518"/>
                </a:lnTo>
                <a:lnTo>
                  <a:pt x="573" y="1158"/>
                </a:lnTo>
                <a:lnTo>
                  <a:pt x="573" y="1158"/>
                </a:lnTo>
                <a:lnTo>
                  <a:pt x="548" y="1144"/>
                </a:lnTo>
                <a:lnTo>
                  <a:pt x="524" y="1128"/>
                </a:lnTo>
                <a:lnTo>
                  <a:pt x="502" y="1110"/>
                </a:lnTo>
                <a:lnTo>
                  <a:pt x="480" y="1091"/>
                </a:lnTo>
                <a:lnTo>
                  <a:pt x="460" y="1070"/>
                </a:lnTo>
                <a:lnTo>
                  <a:pt x="440" y="1049"/>
                </a:lnTo>
                <a:lnTo>
                  <a:pt x="423" y="1026"/>
                </a:lnTo>
                <a:lnTo>
                  <a:pt x="407" y="1002"/>
                </a:lnTo>
                <a:lnTo>
                  <a:pt x="393" y="977"/>
                </a:lnTo>
                <a:lnTo>
                  <a:pt x="381" y="951"/>
                </a:lnTo>
                <a:lnTo>
                  <a:pt x="370" y="924"/>
                </a:lnTo>
                <a:lnTo>
                  <a:pt x="360" y="897"/>
                </a:lnTo>
                <a:lnTo>
                  <a:pt x="353" y="868"/>
                </a:lnTo>
                <a:lnTo>
                  <a:pt x="348" y="838"/>
                </a:lnTo>
                <a:lnTo>
                  <a:pt x="345" y="808"/>
                </a:lnTo>
                <a:lnTo>
                  <a:pt x="344" y="777"/>
                </a:lnTo>
                <a:lnTo>
                  <a:pt x="344" y="777"/>
                </a:lnTo>
                <a:lnTo>
                  <a:pt x="345" y="755"/>
                </a:lnTo>
                <a:lnTo>
                  <a:pt x="346" y="734"/>
                </a:lnTo>
                <a:lnTo>
                  <a:pt x="348" y="712"/>
                </a:lnTo>
                <a:lnTo>
                  <a:pt x="352" y="690"/>
                </a:lnTo>
                <a:lnTo>
                  <a:pt x="357" y="670"/>
                </a:lnTo>
                <a:lnTo>
                  <a:pt x="363" y="650"/>
                </a:lnTo>
                <a:lnTo>
                  <a:pt x="370" y="629"/>
                </a:lnTo>
                <a:lnTo>
                  <a:pt x="377" y="610"/>
                </a:lnTo>
                <a:lnTo>
                  <a:pt x="387" y="591"/>
                </a:lnTo>
                <a:lnTo>
                  <a:pt x="395" y="572"/>
                </a:lnTo>
                <a:lnTo>
                  <a:pt x="406" y="554"/>
                </a:lnTo>
                <a:lnTo>
                  <a:pt x="417" y="537"/>
                </a:lnTo>
                <a:lnTo>
                  <a:pt x="428" y="520"/>
                </a:lnTo>
                <a:lnTo>
                  <a:pt x="442" y="503"/>
                </a:lnTo>
                <a:lnTo>
                  <a:pt x="455" y="488"/>
                </a:lnTo>
                <a:lnTo>
                  <a:pt x="469" y="474"/>
                </a:lnTo>
                <a:lnTo>
                  <a:pt x="485" y="459"/>
                </a:lnTo>
                <a:lnTo>
                  <a:pt x="500" y="446"/>
                </a:lnTo>
                <a:lnTo>
                  <a:pt x="516" y="433"/>
                </a:lnTo>
                <a:lnTo>
                  <a:pt x="533" y="421"/>
                </a:lnTo>
                <a:lnTo>
                  <a:pt x="551" y="410"/>
                </a:lnTo>
                <a:lnTo>
                  <a:pt x="569" y="399"/>
                </a:lnTo>
                <a:lnTo>
                  <a:pt x="586" y="390"/>
                </a:lnTo>
                <a:lnTo>
                  <a:pt x="606" y="381"/>
                </a:lnTo>
                <a:lnTo>
                  <a:pt x="625" y="374"/>
                </a:lnTo>
                <a:lnTo>
                  <a:pt x="645" y="367"/>
                </a:lnTo>
                <a:lnTo>
                  <a:pt x="665" y="361"/>
                </a:lnTo>
                <a:lnTo>
                  <a:pt x="687" y="356"/>
                </a:lnTo>
                <a:lnTo>
                  <a:pt x="707" y="352"/>
                </a:lnTo>
                <a:lnTo>
                  <a:pt x="729" y="350"/>
                </a:lnTo>
                <a:lnTo>
                  <a:pt x="750" y="348"/>
                </a:lnTo>
                <a:lnTo>
                  <a:pt x="773" y="348"/>
                </a:lnTo>
                <a:lnTo>
                  <a:pt x="773" y="348"/>
                </a:lnTo>
                <a:lnTo>
                  <a:pt x="795" y="348"/>
                </a:lnTo>
                <a:lnTo>
                  <a:pt x="816" y="350"/>
                </a:lnTo>
                <a:lnTo>
                  <a:pt x="838" y="352"/>
                </a:lnTo>
                <a:lnTo>
                  <a:pt x="859" y="356"/>
                </a:lnTo>
                <a:lnTo>
                  <a:pt x="880" y="361"/>
                </a:lnTo>
                <a:lnTo>
                  <a:pt x="900" y="367"/>
                </a:lnTo>
                <a:lnTo>
                  <a:pt x="920" y="374"/>
                </a:lnTo>
                <a:lnTo>
                  <a:pt x="940" y="381"/>
                </a:lnTo>
                <a:lnTo>
                  <a:pt x="959" y="390"/>
                </a:lnTo>
                <a:lnTo>
                  <a:pt x="978" y="399"/>
                </a:lnTo>
                <a:lnTo>
                  <a:pt x="996" y="410"/>
                </a:lnTo>
                <a:lnTo>
                  <a:pt x="1013" y="421"/>
                </a:lnTo>
                <a:lnTo>
                  <a:pt x="1029" y="433"/>
                </a:lnTo>
                <a:lnTo>
                  <a:pt x="1046" y="446"/>
                </a:lnTo>
                <a:lnTo>
                  <a:pt x="1062" y="459"/>
                </a:lnTo>
                <a:lnTo>
                  <a:pt x="1076" y="474"/>
                </a:lnTo>
                <a:lnTo>
                  <a:pt x="1090" y="488"/>
                </a:lnTo>
                <a:lnTo>
                  <a:pt x="1105" y="503"/>
                </a:lnTo>
                <a:lnTo>
                  <a:pt x="1117" y="520"/>
                </a:lnTo>
                <a:lnTo>
                  <a:pt x="1129" y="537"/>
                </a:lnTo>
                <a:lnTo>
                  <a:pt x="1141" y="554"/>
                </a:lnTo>
                <a:lnTo>
                  <a:pt x="1150" y="572"/>
                </a:lnTo>
                <a:lnTo>
                  <a:pt x="1160" y="591"/>
                </a:lnTo>
                <a:lnTo>
                  <a:pt x="1168" y="610"/>
                </a:lnTo>
                <a:lnTo>
                  <a:pt x="1177" y="629"/>
                </a:lnTo>
                <a:lnTo>
                  <a:pt x="1183" y="650"/>
                </a:lnTo>
                <a:lnTo>
                  <a:pt x="1189" y="670"/>
                </a:lnTo>
                <a:lnTo>
                  <a:pt x="1193" y="690"/>
                </a:lnTo>
                <a:lnTo>
                  <a:pt x="1197" y="712"/>
                </a:lnTo>
                <a:lnTo>
                  <a:pt x="1200" y="734"/>
                </a:lnTo>
                <a:lnTo>
                  <a:pt x="1202" y="755"/>
                </a:lnTo>
                <a:lnTo>
                  <a:pt x="1202" y="777"/>
                </a:lnTo>
                <a:lnTo>
                  <a:pt x="1202" y="777"/>
                </a:lnTo>
                <a:lnTo>
                  <a:pt x="1200" y="810"/>
                </a:lnTo>
                <a:lnTo>
                  <a:pt x="1197" y="842"/>
                </a:lnTo>
                <a:lnTo>
                  <a:pt x="1191" y="874"/>
                </a:lnTo>
                <a:lnTo>
                  <a:pt x="1184" y="904"/>
                </a:lnTo>
                <a:lnTo>
                  <a:pt x="1173" y="934"/>
                </a:lnTo>
                <a:lnTo>
                  <a:pt x="1161" y="961"/>
                </a:lnTo>
                <a:lnTo>
                  <a:pt x="1147" y="989"/>
                </a:lnTo>
                <a:lnTo>
                  <a:pt x="1130" y="1015"/>
                </a:lnTo>
                <a:lnTo>
                  <a:pt x="1112" y="1041"/>
                </a:lnTo>
                <a:lnTo>
                  <a:pt x="1093" y="1064"/>
                </a:lnTo>
                <a:lnTo>
                  <a:pt x="1071" y="1086"/>
                </a:lnTo>
                <a:lnTo>
                  <a:pt x="1048" y="1106"/>
                </a:lnTo>
                <a:lnTo>
                  <a:pt x="1025" y="1126"/>
                </a:lnTo>
                <a:lnTo>
                  <a:pt x="999" y="1142"/>
                </a:lnTo>
                <a:lnTo>
                  <a:pt x="973" y="1158"/>
                </a:lnTo>
                <a:lnTo>
                  <a:pt x="944" y="1171"/>
                </a:lnTo>
                <a:lnTo>
                  <a:pt x="944" y="949"/>
                </a:lnTo>
                <a:lnTo>
                  <a:pt x="1117" y="949"/>
                </a:lnTo>
                <a:lnTo>
                  <a:pt x="773" y="605"/>
                </a:lnTo>
                <a:lnTo>
                  <a:pt x="430" y="949"/>
                </a:lnTo>
                <a:lnTo>
                  <a:pt x="601" y="949"/>
                </a:lnTo>
                <a:lnTo>
                  <a:pt x="601" y="1127"/>
                </a:lnTo>
                <a:lnTo>
                  <a:pt x="601" y="1171"/>
                </a:lnTo>
                <a:lnTo>
                  <a:pt x="601" y="1525"/>
                </a:lnTo>
                <a:lnTo>
                  <a:pt x="601" y="1525"/>
                </a:lnTo>
                <a:lnTo>
                  <a:pt x="643" y="1533"/>
                </a:lnTo>
                <a:lnTo>
                  <a:pt x="686" y="1539"/>
                </a:lnTo>
                <a:lnTo>
                  <a:pt x="729" y="1543"/>
                </a:lnTo>
                <a:lnTo>
                  <a:pt x="772" y="1544"/>
                </a:lnTo>
                <a:lnTo>
                  <a:pt x="772" y="1544"/>
                </a:lnTo>
                <a:lnTo>
                  <a:pt x="811" y="1543"/>
                </a:lnTo>
                <a:lnTo>
                  <a:pt x="851" y="1540"/>
                </a:lnTo>
                <a:lnTo>
                  <a:pt x="889" y="1536"/>
                </a:lnTo>
                <a:lnTo>
                  <a:pt x="928" y="1528"/>
                </a:lnTo>
                <a:lnTo>
                  <a:pt x="965" y="1520"/>
                </a:lnTo>
                <a:lnTo>
                  <a:pt x="1002" y="1509"/>
                </a:lnTo>
                <a:lnTo>
                  <a:pt x="1038" y="1497"/>
                </a:lnTo>
                <a:lnTo>
                  <a:pt x="1072" y="1484"/>
                </a:lnTo>
                <a:lnTo>
                  <a:pt x="1107" y="1468"/>
                </a:lnTo>
                <a:lnTo>
                  <a:pt x="1139" y="1450"/>
                </a:lnTo>
                <a:lnTo>
                  <a:pt x="1172" y="1433"/>
                </a:lnTo>
                <a:lnTo>
                  <a:pt x="1204" y="1412"/>
                </a:lnTo>
                <a:lnTo>
                  <a:pt x="1234" y="1391"/>
                </a:lnTo>
                <a:lnTo>
                  <a:pt x="1263" y="1368"/>
                </a:lnTo>
                <a:lnTo>
                  <a:pt x="1291" y="1344"/>
                </a:lnTo>
                <a:lnTo>
                  <a:pt x="1318" y="1319"/>
                </a:lnTo>
                <a:lnTo>
                  <a:pt x="1343" y="1291"/>
                </a:lnTo>
                <a:lnTo>
                  <a:pt x="1368" y="1263"/>
                </a:lnTo>
                <a:lnTo>
                  <a:pt x="1391" y="1234"/>
                </a:lnTo>
                <a:lnTo>
                  <a:pt x="1412" y="1204"/>
                </a:lnTo>
                <a:lnTo>
                  <a:pt x="1433" y="1172"/>
                </a:lnTo>
                <a:lnTo>
                  <a:pt x="1451" y="1140"/>
                </a:lnTo>
                <a:lnTo>
                  <a:pt x="1467" y="1106"/>
                </a:lnTo>
                <a:lnTo>
                  <a:pt x="1483" y="1073"/>
                </a:lnTo>
                <a:lnTo>
                  <a:pt x="1497" y="1038"/>
                </a:lnTo>
                <a:lnTo>
                  <a:pt x="1509" y="1002"/>
                </a:lnTo>
                <a:lnTo>
                  <a:pt x="1520" y="965"/>
                </a:lnTo>
                <a:lnTo>
                  <a:pt x="1528" y="928"/>
                </a:lnTo>
                <a:lnTo>
                  <a:pt x="1534" y="889"/>
                </a:lnTo>
                <a:lnTo>
                  <a:pt x="1540" y="851"/>
                </a:lnTo>
                <a:lnTo>
                  <a:pt x="1543" y="812"/>
                </a:lnTo>
                <a:lnTo>
                  <a:pt x="1544" y="772"/>
                </a:lnTo>
                <a:lnTo>
                  <a:pt x="1544" y="772"/>
                </a:lnTo>
                <a:lnTo>
                  <a:pt x="1543" y="732"/>
                </a:lnTo>
                <a:lnTo>
                  <a:pt x="1540" y="693"/>
                </a:lnTo>
                <a:lnTo>
                  <a:pt x="1534" y="655"/>
                </a:lnTo>
                <a:lnTo>
                  <a:pt x="1528" y="616"/>
                </a:lnTo>
                <a:lnTo>
                  <a:pt x="1520" y="579"/>
                </a:lnTo>
                <a:lnTo>
                  <a:pt x="1509" y="543"/>
                </a:lnTo>
                <a:lnTo>
                  <a:pt x="1497" y="507"/>
                </a:lnTo>
                <a:lnTo>
                  <a:pt x="1483" y="471"/>
                </a:lnTo>
                <a:lnTo>
                  <a:pt x="1467" y="438"/>
                </a:lnTo>
                <a:lnTo>
                  <a:pt x="1451" y="404"/>
                </a:lnTo>
                <a:lnTo>
                  <a:pt x="1433" y="372"/>
                </a:lnTo>
                <a:lnTo>
                  <a:pt x="1412" y="340"/>
                </a:lnTo>
                <a:lnTo>
                  <a:pt x="1391" y="310"/>
                </a:lnTo>
                <a:lnTo>
                  <a:pt x="1368" y="281"/>
                </a:lnTo>
                <a:lnTo>
                  <a:pt x="1343" y="253"/>
                </a:lnTo>
                <a:lnTo>
                  <a:pt x="1318" y="227"/>
                </a:lnTo>
                <a:lnTo>
                  <a:pt x="1291" y="200"/>
                </a:lnTo>
                <a:lnTo>
                  <a:pt x="1263" y="176"/>
                </a:lnTo>
                <a:lnTo>
                  <a:pt x="1234" y="153"/>
                </a:lnTo>
                <a:lnTo>
                  <a:pt x="1204" y="132"/>
                </a:lnTo>
                <a:lnTo>
                  <a:pt x="1172" y="111"/>
                </a:lnTo>
                <a:lnTo>
                  <a:pt x="1139" y="94"/>
                </a:lnTo>
                <a:lnTo>
                  <a:pt x="1107" y="77"/>
                </a:lnTo>
                <a:lnTo>
                  <a:pt x="1072" y="61"/>
                </a:lnTo>
                <a:lnTo>
                  <a:pt x="1038" y="47"/>
                </a:lnTo>
                <a:lnTo>
                  <a:pt x="1002" y="35"/>
                </a:lnTo>
                <a:lnTo>
                  <a:pt x="965" y="24"/>
                </a:lnTo>
                <a:lnTo>
                  <a:pt x="928" y="16"/>
                </a:lnTo>
                <a:lnTo>
                  <a:pt x="889" y="8"/>
                </a:lnTo>
                <a:lnTo>
                  <a:pt x="851" y="4"/>
                </a:lnTo>
                <a:lnTo>
                  <a:pt x="811" y="1"/>
                </a:lnTo>
                <a:lnTo>
                  <a:pt x="772" y="0"/>
                </a:lnTo>
                <a:lnTo>
                  <a:pt x="772" y="0"/>
                </a:ln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GB" sz="1799">
              <a:solidFill>
                <a:srgbClr val="000000"/>
              </a:solidFill>
            </a:endParaRPr>
          </a:p>
        </p:txBody>
      </p:sp>
      <p:sp>
        <p:nvSpPr>
          <p:cNvPr id="54" name="Freeform 4849"/>
          <p:cNvSpPr>
            <a:spLocks noEditPoints="1"/>
          </p:cNvSpPr>
          <p:nvPr/>
        </p:nvSpPr>
        <p:spPr bwMode="auto">
          <a:xfrm>
            <a:off x="849954" y="2902633"/>
            <a:ext cx="394699" cy="319170"/>
          </a:xfrm>
          <a:custGeom>
            <a:avLst/>
            <a:gdLst>
              <a:gd name="T0" fmla="*/ 0 w 324"/>
              <a:gd name="T1" fmla="*/ 136 h 262"/>
              <a:gd name="T2" fmla="*/ 0 w 324"/>
              <a:gd name="T3" fmla="*/ 132 h 262"/>
              <a:gd name="T4" fmla="*/ 6 w 324"/>
              <a:gd name="T5" fmla="*/ 126 h 262"/>
              <a:gd name="T6" fmla="*/ 46 w 324"/>
              <a:gd name="T7" fmla="*/ 126 h 262"/>
              <a:gd name="T8" fmla="*/ 50 w 324"/>
              <a:gd name="T9" fmla="*/ 126 h 262"/>
              <a:gd name="T10" fmla="*/ 56 w 324"/>
              <a:gd name="T11" fmla="*/ 132 h 262"/>
              <a:gd name="T12" fmla="*/ 56 w 324"/>
              <a:gd name="T13" fmla="*/ 212 h 262"/>
              <a:gd name="T14" fmla="*/ 56 w 324"/>
              <a:gd name="T15" fmla="*/ 216 h 262"/>
              <a:gd name="T16" fmla="*/ 50 w 324"/>
              <a:gd name="T17" fmla="*/ 220 h 262"/>
              <a:gd name="T18" fmla="*/ 10 w 324"/>
              <a:gd name="T19" fmla="*/ 222 h 262"/>
              <a:gd name="T20" fmla="*/ 6 w 324"/>
              <a:gd name="T21" fmla="*/ 220 h 262"/>
              <a:gd name="T22" fmla="*/ 0 w 324"/>
              <a:gd name="T23" fmla="*/ 216 h 262"/>
              <a:gd name="T24" fmla="*/ 0 w 324"/>
              <a:gd name="T25" fmla="*/ 212 h 262"/>
              <a:gd name="T26" fmla="*/ 136 w 324"/>
              <a:gd name="T27" fmla="*/ 222 h 262"/>
              <a:gd name="T28" fmla="*/ 140 w 324"/>
              <a:gd name="T29" fmla="*/ 220 h 262"/>
              <a:gd name="T30" fmla="*/ 144 w 324"/>
              <a:gd name="T31" fmla="*/ 216 h 262"/>
              <a:gd name="T32" fmla="*/ 146 w 324"/>
              <a:gd name="T33" fmla="*/ 58 h 262"/>
              <a:gd name="T34" fmla="*/ 144 w 324"/>
              <a:gd name="T35" fmla="*/ 54 h 262"/>
              <a:gd name="T36" fmla="*/ 140 w 324"/>
              <a:gd name="T37" fmla="*/ 50 h 262"/>
              <a:gd name="T38" fmla="*/ 100 w 324"/>
              <a:gd name="T39" fmla="*/ 48 h 262"/>
              <a:gd name="T40" fmla="*/ 96 w 324"/>
              <a:gd name="T41" fmla="*/ 50 h 262"/>
              <a:gd name="T42" fmla="*/ 90 w 324"/>
              <a:gd name="T43" fmla="*/ 54 h 262"/>
              <a:gd name="T44" fmla="*/ 90 w 324"/>
              <a:gd name="T45" fmla="*/ 212 h 262"/>
              <a:gd name="T46" fmla="*/ 90 w 324"/>
              <a:gd name="T47" fmla="*/ 216 h 262"/>
              <a:gd name="T48" fmla="*/ 96 w 324"/>
              <a:gd name="T49" fmla="*/ 220 h 262"/>
              <a:gd name="T50" fmla="*/ 100 w 324"/>
              <a:gd name="T51" fmla="*/ 222 h 262"/>
              <a:gd name="T52" fmla="*/ 224 w 324"/>
              <a:gd name="T53" fmla="*/ 222 h 262"/>
              <a:gd name="T54" fmla="*/ 228 w 324"/>
              <a:gd name="T55" fmla="*/ 220 h 262"/>
              <a:gd name="T56" fmla="*/ 234 w 324"/>
              <a:gd name="T57" fmla="*/ 216 h 262"/>
              <a:gd name="T58" fmla="*/ 234 w 324"/>
              <a:gd name="T59" fmla="*/ 86 h 262"/>
              <a:gd name="T60" fmla="*/ 234 w 324"/>
              <a:gd name="T61" fmla="*/ 82 h 262"/>
              <a:gd name="T62" fmla="*/ 228 w 324"/>
              <a:gd name="T63" fmla="*/ 76 h 262"/>
              <a:gd name="T64" fmla="*/ 188 w 324"/>
              <a:gd name="T65" fmla="*/ 76 h 262"/>
              <a:gd name="T66" fmla="*/ 184 w 324"/>
              <a:gd name="T67" fmla="*/ 76 h 262"/>
              <a:gd name="T68" fmla="*/ 180 w 324"/>
              <a:gd name="T69" fmla="*/ 82 h 262"/>
              <a:gd name="T70" fmla="*/ 178 w 324"/>
              <a:gd name="T71" fmla="*/ 212 h 262"/>
              <a:gd name="T72" fmla="*/ 180 w 324"/>
              <a:gd name="T73" fmla="*/ 216 h 262"/>
              <a:gd name="T74" fmla="*/ 184 w 324"/>
              <a:gd name="T75" fmla="*/ 220 h 262"/>
              <a:gd name="T76" fmla="*/ 188 w 324"/>
              <a:gd name="T77" fmla="*/ 222 h 262"/>
              <a:gd name="T78" fmla="*/ 278 w 324"/>
              <a:gd name="T79" fmla="*/ 0 h 262"/>
              <a:gd name="T80" fmla="*/ 274 w 324"/>
              <a:gd name="T81" fmla="*/ 0 h 262"/>
              <a:gd name="T82" fmla="*/ 268 w 324"/>
              <a:gd name="T83" fmla="*/ 6 h 262"/>
              <a:gd name="T84" fmla="*/ 268 w 324"/>
              <a:gd name="T85" fmla="*/ 212 h 262"/>
              <a:gd name="T86" fmla="*/ 268 w 324"/>
              <a:gd name="T87" fmla="*/ 216 h 262"/>
              <a:gd name="T88" fmla="*/ 274 w 324"/>
              <a:gd name="T89" fmla="*/ 220 h 262"/>
              <a:gd name="T90" fmla="*/ 314 w 324"/>
              <a:gd name="T91" fmla="*/ 222 h 262"/>
              <a:gd name="T92" fmla="*/ 318 w 324"/>
              <a:gd name="T93" fmla="*/ 220 h 262"/>
              <a:gd name="T94" fmla="*/ 324 w 324"/>
              <a:gd name="T95" fmla="*/ 216 h 262"/>
              <a:gd name="T96" fmla="*/ 324 w 324"/>
              <a:gd name="T97" fmla="*/ 10 h 262"/>
              <a:gd name="T98" fmla="*/ 324 w 324"/>
              <a:gd name="T99" fmla="*/ 6 h 262"/>
              <a:gd name="T100" fmla="*/ 318 w 324"/>
              <a:gd name="T101" fmla="*/ 0 h 262"/>
              <a:gd name="T102" fmla="*/ 314 w 324"/>
              <a:gd name="T103" fmla="*/ 0 h 262"/>
              <a:gd name="T104" fmla="*/ 0 w 324"/>
              <a:gd name="T105" fmla="*/ 242 h 262"/>
              <a:gd name="T106" fmla="*/ 324 w 324"/>
              <a:gd name="T107" fmla="*/ 2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262">
                <a:moveTo>
                  <a:pt x="0" y="212"/>
                </a:moveTo>
                <a:lnTo>
                  <a:pt x="0" y="136"/>
                </a:lnTo>
                <a:lnTo>
                  <a:pt x="0" y="136"/>
                </a:lnTo>
                <a:lnTo>
                  <a:pt x="0" y="132"/>
                </a:lnTo>
                <a:lnTo>
                  <a:pt x="2" y="128"/>
                </a:lnTo>
                <a:lnTo>
                  <a:pt x="6" y="126"/>
                </a:lnTo>
                <a:lnTo>
                  <a:pt x="10" y="126"/>
                </a:lnTo>
                <a:lnTo>
                  <a:pt x="46" y="126"/>
                </a:lnTo>
                <a:lnTo>
                  <a:pt x="46" y="126"/>
                </a:lnTo>
                <a:lnTo>
                  <a:pt x="50" y="126"/>
                </a:lnTo>
                <a:lnTo>
                  <a:pt x="54" y="128"/>
                </a:lnTo>
                <a:lnTo>
                  <a:pt x="56" y="132"/>
                </a:lnTo>
                <a:lnTo>
                  <a:pt x="56" y="136"/>
                </a:lnTo>
                <a:lnTo>
                  <a:pt x="56" y="212"/>
                </a:lnTo>
                <a:lnTo>
                  <a:pt x="56" y="212"/>
                </a:lnTo>
                <a:lnTo>
                  <a:pt x="56" y="216"/>
                </a:lnTo>
                <a:lnTo>
                  <a:pt x="54" y="218"/>
                </a:lnTo>
                <a:lnTo>
                  <a:pt x="50" y="220"/>
                </a:lnTo>
                <a:lnTo>
                  <a:pt x="46" y="222"/>
                </a:lnTo>
                <a:lnTo>
                  <a:pt x="10" y="222"/>
                </a:lnTo>
                <a:lnTo>
                  <a:pt x="10" y="222"/>
                </a:lnTo>
                <a:lnTo>
                  <a:pt x="6" y="220"/>
                </a:lnTo>
                <a:lnTo>
                  <a:pt x="2" y="218"/>
                </a:lnTo>
                <a:lnTo>
                  <a:pt x="0" y="216"/>
                </a:lnTo>
                <a:lnTo>
                  <a:pt x="0" y="212"/>
                </a:lnTo>
                <a:lnTo>
                  <a:pt x="0" y="212"/>
                </a:lnTo>
                <a:close/>
                <a:moveTo>
                  <a:pt x="100" y="222"/>
                </a:moveTo>
                <a:lnTo>
                  <a:pt x="136" y="222"/>
                </a:lnTo>
                <a:lnTo>
                  <a:pt x="136" y="222"/>
                </a:lnTo>
                <a:lnTo>
                  <a:pt x="140" y="220"/>
                </a:lnTo>
                <a:lnTo>
                  <a:pt x="142" y="218"/>
                </a:lnTo>
                <a:lnTo>
                  <a:pt x="144" y="216"/>
                </a:lnTo>
                <a:lnTo>
                  <a:pt x="146" y="212"/>
                </a:lnTo>
                <a:lnTo>
                  <a:pt x="146" y="58"/>
                </a:lnTo>
                <a:lnTo>
                  <a:pt x="146" y="58"/>
                </a:lnTo>
                <a:lnTo>
                  <a:pt x="144" y="54"/>
                </a:lnTo>
                <a:lnTo>
                  <a:pt x="142" y="52"/>
                </a:lnTo>
                <a:lnTo>
                  <a:pt x="140" y="50"/>
                </a:lnTo>
                <a:lnTo>
                  <a:pt x="136" y="48"/>
                </a:lnTo>
                <a:lnTo>
                  <a:pt x="100" y="48"/>
                </a:lnTo>
                <a:lnTo>
                  <a:pt x="100" y="48"/>
                </a:lnTo>
                <a:lnTo>
                  <a:pt x="96" y="50"/>
                </a:lnTo>
                <a:lnTo>
                  <a:pt x="92" y="52"/>
                </a:lnTo>
                <a:lnTo>
                  <a:pt x="90" y="54"/>
                </a:lnTo>
                <a:lnTo>
                  <a:pt x="90" y="58"/>
                </a:lnTo>
                <a:lnTo>
                  <a:pt x="90" y="212"/>
                </a:lnTo>
                <a:lnTo>
                  <a:pt x="90" y="212"/>
                </a:lnTo>
                <a:lnTo>
                  <a:pt x="90" y="216"/>
                </a:lnTo>
                <a:lnTo>
                  <a:pt x="92" y="218"/>
                </a:lnTo>
                <a:lnTo>
                  <a:pt x="96" y="220"/>
                </a:lnTo>
                <a:lnTo>
                  <a:pt x="100" y="222"/>
                </a:lnTo>
                <a:lnTo>
                  <a:pt x="100" y="222"/>
                </a:lnTo>
                <a:close/>
                <a:moveTo>
                  <a:pt x="188" y="222"/>
                </a:moveTo>
                <a:lnTo>
                  <a:pt x="224" y="222"/>
                </a:lnTo>
                <a:lnTo>
                  <a:pt x="224" y="222"/>
                </a:lnTo>
                <a:lnTo>
                  <a:pt x="228" y="220"/>
                </a:lnTo>
                <a:lnTo>
                  <a:pt x="232" y="218"/>
                </a:lnTo>
                <a:lnTo>
                  <a:pt x="234" y="216"/>
                </a:lnTo>
                <a:lnTo>
                  <a:pt x="234" y="212"/>
                </a:lnTo>
                <a:lnTo>
                  <a:pt x="234" y="86"/>
                </a:lnTo>
                <a:lnTo>
                  <a:pt x="234" y="86"/>
                </a:lnTo>
                <a:lnTo>
                  <a:pt x="234" y="82"/>
                </a:lnTo>
                <a:lnTo>
                  <a:pt x="232" y="78"/>
                </a:lnTo>
                <a:lnTo>
                  <a:pt x="228" y="76"/>
                </a:lnTo>
                <a:lnTo>
                  <a:pt x="224" y="76"/>
                </a:lnTo>
                <a:lnTo>
                  <a:pt x="188" y="76"/>
                </a:lnTo>
                <a:lnTo>
                  <a:pt x="188" y="76"/>
                </a:lnTo>
                <a:lnTo>
                  <a:pt x="184" y="76"/>
                </a:lnTo>
                <a:lnTo>
                  <a:pt x="182" y="78"/>
                </a:lnTo>
                <a:lnTo>
                  <a:pt x="180" y="82"/>
                </a:lnTo>
                <a:lnTo>
                  <a:pt x="178" y="86"/>
                </a:lnTo>
                <a:lnTo>
                  <a:pt x="178" y="212"/>
                </a:lnTo>
                <a:lnTo>
                  <a:pt x="178" y="212"/>
                </a:lnTo>
                <a:lnTo>
                  <a:pt x="180" y="216"/>
                </a:lnTo>
                <a:lnTo>
                  <a:pt x="182" y="218"/>
                </a:lnTo>
                <a:lnTo>
                  <a:pt x="184" y="220"/>
                </a:lnTo>
                <a:lnTo>
                  <a:pt x="188" y="222"/>
                </a:lnTo>
                <a:lnTo>
                  <a:pt x="188" y="222"/>
                </a:lnTo>
                <a:close/>
                <a:moveTo>
                  <a:pt x="314" y="0"/>
                </a:moveTo>
                <a:lnTo>
                  <a:pt x="278" y="0"/>
                </a:lnTo>
                <a:lnTo>
                  <a:pt x="278" y="0"/>
                </a:lnTo>
                <a:lnTo>
                  <a:pt x="274" y="0"/>
                </a:lnTo>
                <a:lnTo>
                  <a:pt x="270" y="2"/>
                </a:lnTo>
                <a:lnTo>
                  <a:pt x="268" y="6"/>
                </a:lnTo>
                <a:lnTo>
                  <a:pt x="268" y="10"/>
                </a:lnTo>
                <a:lnTo>
                  <a:pt x="268" y="212"/>
                </a:lnTo>
                <a:lnTo>
                  <a:pt x="268" y="212"/>
                </a:lnTo>
                <a:lnTo>
                  <a:pt x="268" y="216"/>
                </a:lnTo>
                <a:lnTo>
                  <a:pt x="270" y="218"/>
                </a:lnTo>
                <a:lnTo>
                  <a:pt x="274" y="220"/>
                </a:lnTo>
                <a:lnTo>
                  <a:pt x="278" y="222"/>
                </a:lnTo>
                <a:lnTo>
                  <a:pt x="314" y="222"/>
                </a:lnTo>
                <a:lnTo>
                  <a:pt x="314" y="222"/>
                </a:lnTo>
                <a:lnTo>
                  <a:pt x="318" y="220"/>
                </a:lnTo>
                <a:lnTo>
                  <a:pt x="322" y="218"/>
                </a:lnTo>
                <a:lnTo>
                  <a:pt x="324" y="216"/>
                </a:lnTo>
                <a:lnTo>
                  <a:pt x="324" y="212"/>
                </a:lnTo>
                <a:lnTo>
                  <a:pt x="324" y="10"/>
                </a:lnTo>
                <a:lnTo>
                  <a:pt x="324" y="10"/>
                </a:lnTo>
                <a:lnTo>
                  <a:pt x="324" y="6"/>
                </a:lnTo>
                <a:lnTo>
                  <a:pt x="322" y="2"/>
                </a:lnTo>
                <a:lnTo>
                  <a:pt x="318" y="0"/>
                </a:lnTo>
                <a:lnTo>
                  <a:pt x="314" y="0"/>
                </a:lnTo>
                <a:lnTo>
                  <a:pt x="314" y="0"/>
                </a:lnTo>
                <a:close/>
                <a:moveTo>
                  <a:pt x="324" y="242"/>
                </a:moveTo>
                <a:lnTo>
                  <a:pt x="0" y="242"/>
                </a:lnTo>
                <a:lnTo>
                  <a:pt x="0" y="262"/>
                </a:lnTo>
                <a:lnTo>
                  <a:pt x="324" y="262"/>
                </a:lnTo>
                <a:lnTo>
                  <a:pt x="324" y="24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solidFill>
                <a:srgbClr val="000000"/>
              </a:solidFill>
            </a:endParaRPr>
          </a:p>
        </p:txBody>
      </p:sp>
      <p:grpSp>
        <p:nvGrpSpPr>
          <p:cNvPr id="55" name="Group 54"/>
          <p:cNvGrpSpPr/>
          <p:nvPr/>
        </p:nvGrpSpPr>
        <p:grpSpPr>
          <a:xfrm>
            <a:off x="854929" y="3797570"/>
            <a:ext cx="384751" cy="343975"/>
            <a:chOff x="2834997" y="897686"/>
            <a:chExt cx="521267" cy="466024"/>
          </a:xfrm>
        </p:grpSpPr>
        <p:sp>
          <p:nvSpPr>
            <p:cNvPr id="56" name="Isosceles Triangle 55"/>
            <p:cNvSpPr/>
            <p:nvPr/>
          </p:nvSpPr>
          <p:spPr bwMode="ltGray">
            <a:xfrm rot="5400000">
              <a:off x="2783936" y="1088474"/>
              <a:ext cx="186569" cy="84448"/>
            </a:xfrm>
            <a:prstGeom prst="triangle">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latin typeface="Georgia" pitchFamily="18" charset="0"/>
              </a:endParaRPr>
            </a:p>
          </p:txBody>
        </p:sp>
        <p:sp>
          <p:nvSpPr>
            <p:cNvPr id="57" name="Isosceles Triangle 56"/>
            <p:cNvSpPr/>
            <p:nvPr/>
          </p:nvSpPr>
          <p:spPr bwMode="ltGray">
            <a:xfrm rot="5400000">
              <a:off x="2873215" y="1058652"/>
              <a:ext cx="318340" cy="144093"/>
            </a:xfrm>
            <a:prstGeom prst="triangle">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latin typeface="Georgia" pitchFamily="18" charset="0"/>
              </a:endParaRPr>
            </a:p>
          </p:txBody>
        </p:sp>
        <p:sp>
          <p:nvSpPr>
            <p:cNvPr id="58" name="Isosceles Triangle 57"/>
            <p:cNvSpPr/>
            <p:nvPr/>
          </p:nvSpPr>
          <p:spPr bwMode="ltGray">
            <a:xfrm rot="5400000">
              <a:off x="3017782" y="1025228"/>
              <a:ext cx="466024" cy="210940"/>
            </a:xfrm>
            <a:prstGeom prst="triangle">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latin typeface="Georgia" pitchFamily="18" charset="0"/>
              </a:endParaRPr>
            </a:p>
          </p:txBody>
        </p:sp>
      </p:grpSp>
      <p:sp>
        <p:nvSpPr>
          <p:cNvPr id="59" name="Freeform 4847"/>
          <p:cNvSpPr>
            <a:spLocks noEditPoints="1"/>
          </p:cNvSpPr>
          <p:nvPr/>
        </p:nvSpPr>
        <p:spPr bwMode="auto">
          <a:xfrm>
            <a:off x="893810" y="4664928"/>
            <a:ext cx="306988" cy="423937"/>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solidFill>
                <a:srgbClr val="000000"/>
              </a:solidFill>
            </a:endParaRPr>
          </a:p>
        </p:txBody>
      </p:sp>
      <p:grpSp>
        <p:nvGrpSpPr>
          <p:cNvPr id="60" name="Group 59"/>
          <p:cNvGrpSpPr/>
          <p:nvPr/>
        </p:nvGrpSpPr>
        <p:grpSpPr>
          <a:xfrm>
            <a:off x="832135" y="5579418"/>
            <a:ext cx="430338" cy="409639"/>
            <a:chOff x="5346576" y="5552107"/>
            <a:chExt cx="627062" cy="596900"/>
          </a:xfrm>
        </p:grpSpPr>
        <p:sp>
          <p:nvSpPr>
            <p:cNvPr id="61" name="Freeform 142"/>
            <p:cNvSpPr>
              <a:spLocks/>
            </p:cNvSpPr>
            <p:nvPr/>
          </p:nvSpPr>
          <p:spPr bwMode="auto">
            <a:xfrm>
              <a:off x="5749801" y="5598144"/>
              <a:ext cx="176213" cy="177800"/>
            </a:xfrm>
            <a:custGeom>
              <a:avLst/>
              <a:gdLst>
                <a:gd name="T0" fmla="*/ 111 w 111"/>
                <a:gd name="T1" fmla="*/ 110 h 112"/>
                <a:gd name="T2" fmla="*/ 111 w 111"/>
                <a:gd name="T3" fmla="*/ 110 h 112"/>
                <a:gd name="T4" fmla="*/ 111 w 111"/>
                <a:gd name="T5" fmla="*/ 99 h 112"/>
                <a:gd name="T6" fmla="*/ 109 w 111"/>
                <a:gd name="T7" fmla="*/ 89 h 112"/>
                <a:gd name="T8" fmla="*/ 106 w 111"/>
                <a:gd name="T9" fmla="*/ 77 h 112"/>
                <a:gd name="T10" fmla="*/ 102 w 111"/>
                <a:gd name="T11" fmla="*/ 67 h 112"/>
                <a:gd name="T12" fmla="*/ 98 w 111"/>
                <a:gd name="T13" fmla="*/ 57 h 112"/>
                <a:gd name="T14" fmla="*/ 92 w 111"/>
                <a:gd name="T15" fmla="*/ 49 h 112"/>
                <a:gd name="T16" fmla="*/ 86 w 111"/>
                <a:gd name="T17" fmla="*/ 40 h 112"/>
                <a:gd name="T18" fmla="*/ 79 w 111"/>
                <a:gd name="T19" fmla="*/ 31 h 112"/>
                <a:gd name="T20" fmla="*/ 70 w 111"/>
                <a:gd name="T21" fmla="*/ 24 h 112"/>
                <a:gd name="T22" fmla="*/ 62 w 111"/>
                <a:gd name="T23" fmla="*/ 18 h 112"/>
                <a:gd name="T24" fmla="*/ 53 w 111"/>
                <a:gd name="T25" fmla="*/ 13 h 112"/>
                <a:gd name="T26" fmla="*/ 43 w 111"/>
                <a:gd name="T27" fmla="*/ 8 h 112"/>
                <a:gd name="T28" fmla="*/ 33 w 111"/>
                <a:gd name="T29" fmla="*/ 4 h 112"/>
                <a:gd name="T30" fmla="*/ 23 w 111"/>
                <a:gd name="T31" fmla="*/ 1 h 112"/>
                <a:gd name="T32" fmla="*/ 11 w 111"/>
                <a:gd name="T33" fmla="*/ 0 h 112"/>
                <a:gd name="T34" fmla="*/ 0 w 111"/>
                <a:gd name="T35" fmla="*/ 0 h 112"/>
                <a:gd name="T36" fmla="*/ 0 w 111"/>
                <a:gd name="T37" fmla="*/ 0 h 112"/>
                <a:gd name="T38" fmla="*/ 0 w 111"/>
                <a:gd name="T39" fmla="*/ 0 h 112"/>
                <a:gd name="T40" fmla="*/ 0 w 111"/>
                <a:gd name="T41" fmla="*/ 112 h 112"/>
                <a:gd name="T42" fmla="*/ 111 w 111"/>
                <a:gd name="T43" fmla="*/ 112 h 112"/>
                <a:gd name="T44" fmla="*/ 111 w 111"/>
                <a:gd name="T45" fmla="*/ 112 h 112"/>
                <a:gd name="T46" fmla="*/ 111 w 111"/>
                <a:gd name="T47" fmla="*/ 110 h 112"/>
                <a:gd name="T48" fmla="*/ 111 w 111"/>
                <a:gd name="T49"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112">
                  <a:moveTo>
                    <a:pt x="111" y="110"/>
                  </a:moveTo>
                  <a:lnTo>
                    <a:pt x="111" y="110"/>
                  </a:lnTo>
                  <a:lnTo>
                    <a:pt x="111" y="99"/>
                  </a:lnTo>
                  <a:lnTo>
                    <a:pt x="109" y="89"/>
                  </a:lnTo>
                  <a:lnTo>
                    <a:pt x="106" y="77"/>
                  </a:lnTo>
                  <a:lnTo>
                    <a:pt x="102" y="67"/>
                  </a:lnTo>
                  <a:lnTo>
                    <a:pt x="98" y="57"/>
                  </a:lnTo>
                  <a:lnTo>
                    <a:pt x="92" y="49"/>
                  </a:lnTo>
                  <a:lnTo>
                    <a:pt x="86" y="40"/>
                  </a:lnTo>
                  <a:lnTo>
                    <a:pt x="79" y="31"/>
                  </a:lnTo>
                  <a:lnTo>
                    <a:pt x="70" y="24"/>
                  </a:lnTo>
                  <a:lnTo>
                    <a:pt x="62" y="18"/>
                  </a:lnTo>
                  <a:lnTo>
                    <a:pt x="53" y="13"/>
                  </a:lnTo>
                  <a:lnTo>
                    <a:pt x="43" y="8"/>
                  </a:lnTo>
                  <a:lnTo>
                    <a:pt x="33" y="4"/>
                  </a:lnTo>
                  <a:lnTo>
                    <a:pt x="23" y="1"/>
                  </a:lnTo>
                  <a:lnTo>
                    <a:pt x="11" y="0"/>
                  </a:lnTo>
                  <a:lnTo>
                    <a:pt x="0" y="0"/>
                  </a:lnTo>
                  <a:lnTo>
                    <a:pt x="0" y="0"/>
                  </a:lnTo>
                  <a:lnTo>
                    <a:pt x="0" y="0"/>
                  </a:lnTo>
                  <a:lnTo>
                    <a:pt x="0" y="112"/>
                  </a:lnTo>
                  <a:lnTo>
                    <a:pt x="111" y="112"/>
                  </a:lnTo>
                  <a:lnTo>
                    <a:pt x="111" y="112"/>
                  </a:lnTo>
                  <a:lnTo>
                    <a:pt x="111" y="110"/>
                  </a:lnTo>
                  <a:lnTo>
                    <a:pt x="111"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solidFill>
                  <a:srgbClr val="000000"/>
                </a:solidFill>
                <a:latin typeface="Georgia"/>
              </a:endParaRPr>
            </a:p>
          </p:txBody>
        </p:sp>
        <p:sp>
          <p:nvSpPr>
            <p:cNvPr id="62" name="Freeform 143"/>
            <p:cNvSpPr>
              <a:spLocks/>
            </p:cNvSpPr>
            <p:nvPr/>
          </p:nvSpPr>
          <p:spPr bwMode="auto">
            <a:xfrm>
              <a:off x="5719638" y="5791819"/>
              <a:ext cx="206375" cy="11113"/>
            </a:xfrm>
            <a:custGeom>
              <a:avLst/>
              <a:gdLst>
                <a:gd name="T0" fmla="*/ 0 w 130"/>
                <a:gd name="T1" fmla="*/ 7 h 7"/>
                <a:gd name="T2" fmla="*/ 128 w 130"/>
                <a:gd name="T3" fmla="*/ 7 h 7"/>
                <a:gd name="T4" fmla="*/ 128 w 130"/>
                <a:gd name="T5" fmla="*/ 7 h 7"/>
                <a:gd name="T6" fmla="*/ 130 w 130"/>
                <a:gd name="T7" fmla="*/ 0 h 7"/>
                <a:gd name="T8" fmla="*/ 9 w 130"/>
                <a:gd name="T9" fmla="*/ 0 h 7"/>
                <a:gd name="T10" fmla="*/ 0 w 130"/>
                <a:gd name="T11" fmla="*/ 7 h 7"/>
              </a:gdLst>
              <a:ahLst/>
              <a:cxnLst>
                <a:cxn ang="0">
                  <a:pos x="T0" y="T1"/>
                </a:cxn>
                <a:cxn ang="0">
                  <a:pos x="T2" y="T3"/>
                </a:cxn>
                <a:cxn ang="0">
                  <a:pos x="T4" y="T5"/>
                </a:cxn>
                <a:cxn ang="0">
                  <a:pos x="T6" y="T7"/>
                </a:cxn>
                <a:cxn ang="0">
                  <a:pos x="T8" y="T9"/>
                </a:cxn>
                <a:cxn ang="0">
                  <a:pos x="T10" y="T11"/>
                </a:cxn>
              </a:cxnLst>
              <a:rect l="0" t="0" r="r" b="b"/>
              <a:pathLst>
                <a:path w="130" h="7">
                  <a:moveTo>
                    <a:pt x="0" y="7"/>
                  </a:moveTo>
                  <a:lnTo>
                    <a:pt x="128" y="7"/>
                  </a:lnTo>
                  <a:lnTo>
                    <a:pt x="128" y="7"/>
                  </a:lnTo>
                  <a:lnTo>
                    <a:pt x="130" y="0"/>
                  </a:lnTo>
                  <a:lnTo>
                    <a:pt x="9"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solidFill>
                  <a:srgbClr val="000000"/>
                </a:solidFill>
                <a:latin typeface="Georgia"/>
              </a:endParaRPr>
            </a:p>
          </p:txBody>
        </p:sp>
        <p:sp>
          <p:nvSpPr>
            <p:cNvPr id="63" name="Freeform 144"/>
            <p:cNvSpPr>
              <a:spLocks/>
            </p:cNvSpPr>
            <p:nvPr/>
          </p:nvSpPr>
          <p:spPr bwMode="auto">
            <a:xfrm>
              <a:off x="5691063" y="5817219"/>
              <a:ext cx="230188" cy="11113"/>
            </a:xfrm>
            <a:custGeom>
              <a:avLst/>
              <a:gdLst>
                <a:gd name="T0" fmla="*/ 0 w 145"/>
                <a:gd name="T1" fmla="*/ 7 h 7"/>
                <a:gd name="T2" fmla="*/ 142 w 145"/>
                <a:gd name="T3" fmla="*/ 7 h 7"/>
                <a:gd name="T4" fmla="*/ 142 w 145"/>
                <a:gd name="T5" fmla="*/ 7 h 7"/>
                <a:gd name="T6" fmla="*/ 145 w 145"/>
                <a:gd name="T7" fmla="*/ 0 h 7"/>
                <a:gd name="T8" fmla="*/ 8 w 145"/>
                <a:gd name="T9" fmla="*/ 0 h 7"/>
                <a:gd name="T10" fmla="*/ 0 w 145"/>
                <a:gd name="T11" fmla="*/ 7 h 7"/>
              </a:gdLst>
              <a:ahLst/>
              <a:cxnLst>
                <a:cxn ang="0">
                  <a:pos x="T0" y="T1"/>
                </a:cxn>
                <a:cxn ang="0">
                  <a:pos x="T2" y="T3"/>
                </a:cxn>
                <a:cxn ang="0">
                  <a:pos x="T4" y="T5"/>
                </a:cxn>
                <a:cxn ang="0">
                  <a:pos x="T6" y="T7"/>
                </a:cxn>
                <a:cxn ang="0">
                  <a:pos x="T8" y="T9"/>
                </a:cxn>
                <a:cxn ang="0">
                  <a:pos x="T10" y="T11"/>
                </a:cxn>
              </a:cxnLst>
              <a:rect l="0" t="0" r="r" b="b"/>
              <a:pathLst>
                <a:path w="145" h="7">
                  <a:moveTo>
                    <a:pt x="0" y="7"/>
                  </a:moveTo>
                  <a:lnTo>
                    <a:pt x="142" y="7"/>
                  </a:lnTo>
                  <a:lnTo>
                    <a:pt x="142" y="7"/>
                  </a:lnTo>
                  <a:lnTo>
                    <a:pt x="145" y="0"/>
                  </a:lnTo>
                  <a:lnTo>
                    <a:pt x="8"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solidFill>
                  <a:srgbClr val="000000"/>
                </a:solidFill>
                <a:latin typeface="Georgia"/>
              </a:endParaRPr>
            </a:p>
          </p:txBody>
        </p:sp>
        <p:sp>
          <p:nvSpPr>
            <p:cNvPr id="64" name="Freeform 145"/>
            <p:cNvSpPr>
              <a:spLocks/>
            </p:cNvSpPr>
            <p:nvPr/>
          </p:nvSpPr>
          <p:spPr bwMode="auto">
            <a:xfrm>
              <a:off x="5662488" y="5841032"/>
              <a:ext cx="249238" cy="12700"/>
            </a:xfrm>
            <a:custGeom>
              <a:avLst/>
              <a:gdLst>
                <a:gd name="T0" fmla="*/ 0 w 157"/>
                <a:gd name="T1" fmla="*/ 8 h 8"/>
                <a:gd name="T2" fmla="*/ 154 w 157"/>
                <a:gd name="T3" fmla="*/ 8 h 8"/>
                <a:gd name="T4" fmla="*/ 154 w 157"/>
                <a:gd name="T5" fmla="*/ 8 h 8"/>
                <a:gd name="T6" fmla="*/ 157 w 157"/>
                <a:gd name="T7" fmla="*/ 0 h 8"/>
                <a:gd name="T8" fmla="*/ 9 w 157"/>
                <a:gd name="T9" fmla="*/ 0 h 8"/>
                <a:gd name="T10" fmla="*/ 0 w 157"/>
                <a:gd name="T11" fmla="*/ 8 h 8"/>
              </a:gdLst>
              <a:ahLst/>
              <a:cxnLst>
                <a:cxn ang="0">
                  <a:pos x="T0" y="T1"/>
                </a:cxn>
                <a:cxn ang="0">
                  <a:pos x="T2" y="T3"/>
                </a:cxn>
                <a:cxn ang="0">
                  <a:pos x="T4" y="T5"/>
                </a:cxn>
                <a:cxn ang="0">
                  <a:pos x="T6" y="T7"/>
                </a:cxn>
                <a:cxn ang="0">
                  <a:pos x="T8" y="T9"/>
                </a:cxn>
                <a:cxn ang="0">
                  <a:pos x="T10" y="T11"/>
                </a:cxn>
              </a:cxnLst>
              <a:rect l="0" t="0" r="r" b="b"/>
              <a:pathLst>
                <a:path w="157" h="8">
                  <a:moveTo>
                    <a:pt x="0" y="8"/>
                  </a:moveTo>
                  <a:lnTo>
                    <a:pt x="154" y="8"/>
                  </a:lnTo>
                  <a:lnTo>
                    <a:pt x="154" y="8"/>
                  </a:lnTo>
                  <a:lnTo>
                    <a:pt x="157" y="0"/>
                  </a:lnTo>
                  <a:lnTo>
                    <a:pt x="9" y="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solidFill>
                  <a:srgbClr val="000000"/>
                </a:solidFill>
                <a:latin typeface="Georgia"/>
              </a:endParaRPr>
            </a:p>
          </p:txBody>
        </p:sp>
        <p:sp>
          <p:nvSpPr>
            <p:cNvPr id="65" name="Freeform 146"/>
            <p:cNvSpPr>
              <a:spLocks/>
            </p:cNvSpPr>
            <p:nvPr/>
          </p:nvSpPr>
          <p:spPr bwMode="auto">
            <a:xfrm>
              <a:off x="5633913" y="5866432"/>
              <a:ext cx="263525" cy="11113"/>
            </a:xfrm>
            <a:custGeom>
              <a:avLst/>
              <a:gdLst>
                <a:gd name="T0" fmla="*/ 0 w 166"/>
                <a:gd name="T1" fmla="*/ 7 h 7"/>
                <a:gd name="T2" fmla="*/ 162 w 166"/>
                <a:gd name="T3" fmla="*/ 7 h 7"/>
                <a:gd name="T4" fmla="*/ 162 w 166"/>
                <a:gd name="T5" fmla="*/ 7 h 7"/>
                <a:gd name="T6" fmla="*/ 166 w 166"/>
                <a:gd name="T7" fmla="*/ 0 h 7"/>
                <a:gd name="T8" fmla="*/ 8 w 166"/>
                <a:gd name="T9" fmla="*/ 0 h 7"/>
                <a:gd name="T10" fmla="*/ 0 w 166"/>
                <a:gd name="T11" fmla="*/ 7 h 7"/>
              </a:gdLst>
              <a:ahLst/>
              <a:cxnLst>
                <a:cxn ang="0">
                  <a:pos x="T0" y="T1"/>
                </a:cxn>
                <a:cxn ang="0">
                  <a:pos x="T2" y="T3"/>
                </a:cxn>
                <a:cxn ang="0">
                  <a:pos x="T4" y="T5"/>
                </a:cxn>
                <a:cxn ang="0">
                  <a:pos x="T6" y="T7"/>
                </a:cxn>
                <a:cxn ang="0">
                  <a:pos x="T8" y="T9"/>
                </a:cxn>
                <a:cxn ang="0">
                  <a:pos x="T10" y="T11"/>
                </a:cxn>
              </a:cxnLst>
              <a:rect l="0" t="0" r="r" b="b"/>
              <a:pathLst>
                <a:path w="166" h="7">
                  <a:moveTo>
                    <a:pt x="0" y="7"/>
                  </a:moveTo>
                  <a:lnTo>
                    <a:pt x="162" y="7"/>
                  </a:lnTo>
                  <a:lnTo>
                    <a:pt x="162" y="7"/>
                  </a:lnTo>
                  <a:lnTo>
                    <a:pt x="166" y="0"/>
                  </a:lnTo>
                  <a:lnTo>
                    <a:pt x="8" y="0"/>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solidFill>
                  <a:srgbClr val="000000"/>
                </a:solidFill>
                <a:latin typeface="Georgia"/>
              </a:endParaRPr>
            </a:p>
          </p:txBody>
        </p:sp>
        <p:sp>
          <p:nvSpPr>
            <p:cNvPr id="68" name="Freeform 147"/>
            <p:cNvSpPr>
              <a:spLocks/>
            </p:cNvSpPr>
            <p:nvPr/>
          </p:nvSpPr>
          <p:spPr bwMode="auto">
            <a:xfrm>
              <a:off x="5641851" y="5917232"/>
              <a:ext cx="211138" cy="11113"/>
            </a:xfrm>
            <a:custGeom>
              <a:avLst/>
              <a:gdLst>
                <a:gd name="T0" fmla="*/ 133 w 133"/>
                <a:gd name="T1" fmla="*/ 0 h 7"/>
                <a:gd name="T2" fmla="*/ 0 w 133"/>
                <a:gd name="T3" fmla="*/ 0 h 7"/>
                <a:gd name="T4" fmla="*/ 0 w 133"/>
                <a:gd name="T5" fmla="*/ 0 h 7"/>
                <a:gd name="T6" fmla="*/ 12 w 133"/>
                <a:gd name="T7" fmla="*/ 7 h 7"/>
                <a:gd name="T8" fmla="*/ 123 w 133"/>
                <a:gd name="T9" fmla="*/ 7 h 7"/>
                <a:gd name="T10" fmla="*/ 123 w 133"/>
                <a:gd name="T11" fmla="*/ 7 h 7"/>
                <a:gd name="T12" fmla="*/ 133 w 133"/>
                <a:gd name="T13" fmla="*/ 0 h 7"/>
                <a:gd name="T14" fmla="*/ 133 w 133"/>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7">
                  <a:moveTo>
                    <a:pt x="133" y="0"/>
                  </a:moveTo>
                  <a:lnTo>
                    <a:pt x="0" y="0"/>
                  </a:lnTo>
                  <a:lnTo>
                    <a:pt x="0" y="0"/>
                  </a:lnTo>
                  <a:lnTo>
                    <a:pt x="12" y="7"/>
                  </a:lnTo>
                  <a:lnTo>
                    <a:pt x="123" y="7"/>
                  </a:lnTo>
                  <a:lnTo>
                    <a:pt x="123" y="7"/>
                  </a:lnTo>
                  <a:lnTo>
                    <a:pt x="133" y="0"/>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solidFill>
                  <a:srgbClr val="000000"/>
                </a:solidFill>
                <a:latin typeface="Georgia"/>
              </a:endParaRPr>
            </a:p>
          </p:txBody>
        </p:sp>
        <p:sp>
          <p:nvSpPr>
            <p:cNvPr id="86" name="Freeform 148"/>
            <p:cNvSpPr>
              <a:spLocks/>
            </p:cNvSpPr>
            <p:nvPr/>
          </p:nvSpPr>
          <p:spPr bwMode="auto">
            <a:xfrm>
              <a:off x="5618038" y="5891832"/>
              <a:ext cx="261938" cy="11113"/>
            </a:xfrm>
            <a:custGeom>
              <a:avLst/>
              <a:gdLst>
                <a:gd name="T0" fmla="*/ 0 w 165"/>
                <a:gd name="T1" fmla="*/ 0 h 7"/>
                <a:gd name="T2" fmla="*/ 0 w 165"/>
                <a:gd name="T3" fmla="*/ 0 h 7"/>
                <a:gd name="T4" fmla="*/ 5 w 165"/>
                <a:gd name="T5" fmla="*/ 7 h 7"/>
                <a:gd name="T6" fmla="*/ 158 w 165"/>
                <a:gd name="T7" fmla="*/ 7 h 7"/>
                <a:gd name="T8" fmla="*/ 158 w 165"/>
                <a:gd name="T9" fmla="*/ 7 h 7"/>
                <a:gd name="T10" fmla="*/ 165 w 165"/>
                <a:gd name="T11" fmla="*/ 0 h 7"/>
                <a:gd name="T12" fmla="*/ 1 w 165"/>
                <a:gd name="T13" fmla="*/ 0 h 7"/>
                <a:gd name="T14" fmla="*/ 0 w 16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7">
                  <a:moveTo>
                    <a:pt x="0" y="0"/>
                  </a:moveTo>
                  <a:lnTo>
                    <a:pt x="0" y="0"/>
                  </a:lnTo>
                  <a:lnTo>
                    <a:pt x="5" y="7"/>
                  </a:lnTo>
                  <a:lnTo>
                    <a:pt x="158" y="7"/>
                  </a:lnTo>
                  <a:lnTo>
                    <a:pt x="158" y="7"/>
                  </a:lnTo>
                  <a:lnTo>
                    <a:pt x="165" y="0"/>
                  </a:lnTo>
                  <a:lnTo>
                    <a:pt x="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solidFill>
                  <a:srgbClr val="000000"/>
                </a:solidFill>
                <a:latin typeface="Georgia"/>
              </a:endParaRPr>
            </a:p>
          </p:txBody>
        </p:sp>
        <p:sp>
          <p:nvSpPr>
            <p:cNvPr id="87" name="Freeform 149"/>
            <p:cNvSpPr>
              <a:spLocks/>
            </p:cNvSpPr>
            <p:nvPr/>
          </p:nvSpPr>
          <p:spPr bwMode="auto">
            <a:xfrm>
              <a:off x="5692651" y="5942632"/>
              <a:ext cx="115888" cy="7938"/>
            </a:xfrm>
            <a:custGeom>
              <a:avLst/>
              <a:gdLst>
                <a:gd name="T0" fmla="*/ 73 w 73"/>
                <a:gd name="T1" fmla="*/ 0 h 5"/>
                <a:gd name="T2" fmla="*/ 0 w 73"/>
                <a:gd name="T3" fmla="*/ 0 h 5"/>
                <a:gd name="T4" fmla="*/ 0 w 73"/>
                <a:gd name="T5" fmla="*/ 0 h 5"/>
                <a:gd name="T6" fmla="*/ 14 w 73"/>
                <a:gd name="T7" fmla="*/ 3 h 5"/>
                <a:gd name="T8" fmla="*/ 30 w 73"/>
                <a:gd name="T9" fmla="*/ 5 h 5"/>
                <a:gd name="T10" fmla="*/ 30 w 73"/>
                <a:gd name="T11" fmla="*/ 5 h 5"/>
                <a:gd name="T12" fmla="*/ 42 w 73"/>
                <a:gd name="T13" fmla="*/ 5 h 5"/>
                <a:gd name="T14" fmla="*/ 52 w 73"/>
                <a:gd name="T15" fmla="*/ 4 h 5"/>
                <a:gd name="T16" fmla="*/ 63 w 73"/>
                <a:gd name="T17" fmla="*/ 3 h 5"/>
                <a:gd name="T18" fmla="*/ 73 w 73"/>
                <a:gd name="T19" fmla="*/ 0 h 5"/>
                <a:gd name="T20" fmla="*/ 73 w 73"/>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
                  <a:moveTo>
                    <a:pt x="73" y="0"/>
                  </a:moveTo>
                  <a:lnTo>
                    <a:pt x="0" y="0"/>
                  </a:lnTo>
                  <a:lnTo>
                    <a:pt x="0" y="0"/>
                  </a:lnTo>
                  <a:lnTo>
                    <a:pt x="14" y="3"/>
                  </a:lnTo>
                  <a:lnTo>
                    <a:pt x="30" y="5"/>
                  </a:lnTo>
                  <a:lnTo>
                    <a:pt x="30" y="5"/>
                  </a:lnTo>
                  <a:lnTo>
                    <a:pt x="42" y="5"/>
                  </a:lnTo>
                  <a:lnTo>
                    <a:pt x="52" y="4"/>
                  </a:lnTo>
                  <a:lnTo>
                    <a:pt x="63" y="3"/>
                  </a:lnTo>
                  <a:lnTo>
                    <a:pt x="73" y="0"/>
                  </a:lnTo>
                  <a:lnTo>
                    <a:pt x="7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solidFill>
                  <a:srgbClr val="000000"/>
                </a:solidFill>
                <a:latin typeface="Georgia"/>
              </a:endParaRPr>
            </a:p>
          </p:txBody>
        </p:sp>
        <p:sp>
          <p:nvSpPr>
            <p:cNvPr id="88" name="Freeform 150"/>
            <p:cNvSpPr>
              <a:spLocks/>
            </p:cNvSpPr>
            <p:nvPr/>
          </p:nvSpPr>
          <p:spPr bwMode="auto">
            <a:xfrm>
              <a:off x="5525963" y="5552107"/>
              <a:ext cx="447675" cy="444500"/>
            </a:xfrm>
            <a:custGeom>
              <a:avLst/>
              <a:gdLst>
                <a:gd name="T0" fmla="*/ 127 w 282"/>
                <a:gd name="T1" fmla="*/ 0 h 280"/>
                <a:gd name="T2" fmla="*/ 86 w 282"/>
                <a:gd name="T3" fmla="*/ 10 h 280"/>
                <a:gd name="T4" fmla="*/ 52 w 282"/>
                <a:gd name="T5" fmla="*/ 32 h 280"/>
                <a:gd name="T6" fmla="*/ 25 w 282"/>
                <a:gd name="T7" fmla="*/ 62 h 280"/>
                <a:gd name="T8" fmla="*/ 7 w 282"/>
                <a:gd name="T9" fmla="*/ 98 h 280"/>
                <a:gd name="T10" fmla="*/ 0 w 282"/>
                <a:gd name="T11" fmla="*/ 139 h 280"/>
                <a:gd name="T12" fmla="*/ 6 w 282"/>
                <a:gd name="T13" fmla="*/ 175 h 280"/>
                <a:gd name="T14" fmla="*/ 20 w 282"/>
                <a:gd name="T15" fmla="*/ 155 h 280"/>
                <a:gd name="T16" fmla="*/ 20 w 282"/>
                <a:gd name="T17" fmla="*/ 128 h 280"/>
                <a:gd name="T18" fmla="*/ 29 w 282"/>
                <a:gd name="T19" fmla="*/ 92 h 280"/>
                <a:gd name="T20" fmla="*/ 48 w 282"/>
                <a:gd name="T21" fmla="*/ 62 h 280"/>
                <a:gd name="T22" fmla="*/ 73 w 282"/>
                <a:gd name="T23" fmla="*/ 39 h 280"/>
                <a:gd name="T24" fmla="*/ 105 w 282"/>
                <a:gd name="T25" fmla="*/ 24 h 280"/>
                <a:gd name="T26" fmla="*/ 141 w 282"/>
                <a:gd name="T27" fmla="*/ 19 h 280"/>
                <a:gd name="T28" fmla="*/ 165 w 282"/>
                <a:gd name="T29" fmla="*/ 20 h 280"/>
                <a:gd name="T30" fmla="*/ 198 w 282"/>
                <a:gd name="T31" fmla="*/ 33 h 280"/>
                <a:gd name="T32" fmla="*/ 227 w 282"/>
                <a:gd name="T33" fmla="*/ 53 h 280"/>
                <a:gd name="T34" fmla="*/ 247 w 282"/>
                <a:gd name="T35" fmla="*/ 82 h 280"/>
                <a:gd name="T36" fmla="*/ 260 w 282"/>
                <a:gd name="T37" fmla="*/ 115 h 280"/>
                <a:gd name="T38" fmla="*/ 262 w 282"/>
                <a:gd name="T39" fmla="*/ 139 h 280"/>
                <a:gd name="T40" fmla="*/ 257 w 282"/>
                <a:gd name="T41" fmla="*/ 175 h 280"/>
                <a:gd name="T42" fmla="*/ 242 w 282"/>
                <a:gd name="T43" fmla="*/ 207 h 280"/>
                <a:gd name="T44" fmla="*/ 219 w 282"/>
                <a:gd name="T45" fmla="*/ 233 h 280"/>
                <a:gd name="T46" fmla="*/ 188 w 282"/>
                <a:gd name="T47" fmla="*/ 251 h 280"/>
                <a:gd name="T48" fmla="*/ 154 w 282"/>
                <a:gd name="T49" fmla="*/ 260 h 280"/>
                <a:gd name="T50" fmla="*/ 125 w 282"/>
                <a:gd name="T51" fmla="*/ 260 h 280"/>
                <a:gd name="T52" fmla="*/ 85 w 282"/>
                <a:gd name="T53" fmla="*/ 247 h 280"/>
                <a:gd name="T54" fmla="*/ 50 w 282"/>
                <a:gd name="T55" fmla="*/ 221 h 280"/>
                <a:gd name="T56" fmla="*/ 23 w 282"/>
                <a:gd name="T57" fmla="*/ 216 h 280"/>
                <a:gd name="T58" fmla="*/ 58 w 282"/>
                <a:gd name="T59" fmla="*/ 253 h 280"/>
                <a:gd name="T60" fmla="*/ 105 w 282"/>
                <a:gd name="T61" fmla="*/ 276 h 280"/>
                <a:gd name="T62" fmla="*/ 141 w 282"/>
                <a:gd name="T63" fmla="*/ 280 h 280"/>
                <a:gd name="T64" fmla="*/ 183 w 282"/>
                <a:gd name="T65" fmla="*/ 273 h 280"/>
                <a:gd name="T66" fmla="*/ 219 w 282"/>
                <a:gd name="T67" fmla="*/ 256 h 280"/>
                <a:gd name="T68" fmla="*/ 249 w 282"/>
                <a:gd name="T69" fmla="*/ 228 h 280"/>
                <a:gd name="T70" fmla="*/ 270 w 282"/>
                <a:gd name="T71" fmla="*/ 194 h 280"/>
                <a:gd name="T72" fmla="*/ 280 w 282"/>
                <a:gd name="T73" fmla="*/ 154 h 280"/>
                <a:gd name="T74" fmla="*/ 280 w 282"/>
                <a:gd name="T75" fmla="*/ 125 h 280"/>
                <a:gd name="T76" fmla="*/ 270 w 282"/>
                <a:gd name="T77" fmla="*/ 85 h 280"/>
                <a:gd name="T78" fmla="*/ 249 w 282"/>
                <a:gd name="T79" fmla="*/ 50 h 280"/>
                <a:gd name="T80" fmla="*/ 219 w 282"/>
                <a:gd name="T81" fmla="*/ 23 h 280"/>
                <a:gd name="T82" fmla="*/ 183 w 282"/>
                <a:gd name="T83" fmla="*/ 6 h 280"/>
                <a:gd name="T84" fmla="*/ 141 w 282"/>
                <a:gd name="T8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2" h="280">
                  <a:moveTo>
                    <a:pt x="141" y="0"/>
                  </a:moveTo>
                  <a:lnTo>
                    <a:pt x="141" y="0"/>
                  </a:lnTo>
                  <a:lnTo>
                    <a:pt x="127" y="0"/>
                  </a:lnTo>
                  <a:lnTo>
                    <a:pt x="112" y="1"/>
                  </a:lnTo>
                  <a:lnTo>
                    <a:pt x="99" y="6"/>
                  </a:lnTo>
                  <a:lnTo>
                    <a:pt x="86" y="10"/>
                  </a:lnTo>
                  <a:lnTo>
                    <a:pt x="73" y="16"/>
                  </a:lnTo>
                  <a:lnTo>
                    <a:pt x="62" y="23"/>
                  </a:lnTo>
                  <a:lnTo>
                    <a:pt x="52" y="32"/>
                  </a:lnTo>
                  <a:lnTo>
                    <a:pt x="42" y="40"/>
                  </a:lnTo>
                  <a:lnTo>
                    <a:pt x="33" y="50"/>
                  </a:lnTo>
                  <a:lnTo>
                    <a:pt x="25" y="62"/>
                  </a:lnTo>
                  <a:lnTo>
                    <a:pt x="17" y="73"/>
                  </a:lnTo>
                  <a:lnTo>
                    <a:pt x="12" y="85"/>
                  </a:lnTo>
                  <a:lnTo>
                    <a:pt x="7" y="98"/>
                  </a:lnTo>
                  <a:lnTo>
                    <a:pt x="3" y="112"/>
                  </a:lnTo>
                  <a:lnTo>
                    <a:pt x="2" y="125"/>
                  </a:lnTo>
                  <a:lnTo>
                    <a:pt x="0" y="139"/>
                  </a:lnTo>
                  <a:lnTo>
                    <a:pt x="0" y="139"/>
                  </a:lnTo>
                  <a:lnTo>
                    <a:pt x="2" y="158"/>
                  </a:lnTo>
                  <a:lnTo>
                    <a:pt x="6" y="175"/>
                  </a:lnTo>
                  <a:lnTo>
                    <a:pt x="23" y="171"/>
                  </a:lnTo>
                  <a:lnTo>
                    <a:pt x="23" y="171"/>
                  </a:lnTo>
                  <a:lnTo>
                    <a:pt x="20" y="155"/>
                  </a:lnTo>
                  <a:lnTo>
                    <a:pt x="19" y="139"/>
                  </a:lnTo>
                  <a:lnTo>
                    <a:pt x="19" y="139"/>
                  </a:lnTo>
                  <a:lnTo>
                    <a:pt x="20" y="128"/>
                  </a:lnTo>
                  <a:lnTo>
                    <a:pt x="22" y="115"/>
                  </a:lnTo>
                  <a:lnTo>
                    <a:pt x="25" y="103"/>
                  </a:lnTo>
                  <a:lnTo>
                    <a:pt x="29" y="92"/>
                  </a:lnTo>
                  <a:lnTo>
                    <a:pt x="35" y="82"/>
                  </a:lnTo>
                  <a:lnTo>
                    <a:pt x="40" y="72"/>
                  </a:lnTo>
                  <a:lnTo>
                    <a:pt x="48" y="62"/>
                  </a:lnTo>
                  <a:lnTo>
                    <a:pt x="55" y="53"/>
                  </a:lnTo>
                  <a:lnTo>
                    <a:pt x="63" y="46"/>
                  </a:lnTo>
                  <a:lnTo>
                    <a:pt x="73" y="39"/>
                  </a:lnTo>
                  <a:lnTo>
                    <a:pt x="84" y="33"/>
                  </a:lnTo>
                  <a:lnTo>
                    <a:pt x="94" y="27"/>
                  </a:lnTo>
                  <a:lnTo>
                    <a:pt x="105" y="24"/>
                  </a:lnTo>
                  <a:lnTo>
                    <a:pt x="117" y="20"/>
                  </a:lnTo>
                  <a:lnTo>
                    <a:pt x="128" y="19"/>
                  </a:lnTo>
                  <a:lnTo>
                    <a:pt x="141" y="19"/>
                  </a:lnTo>
                  <a:lnTo>
                    <a:pt x="141" y="19"/>
                  </a:lnTo>
                  <a:lnTo>
                    <a:pt x="154" y="19"/>
                  </a:lnTo>
                  <a:lnTo>
                    <a:pt x="165" y="20"/>
                  </a:lnTo>
                  <a:lnTo>
                    <a:pt x="177" y="24"/>
                  </a:lnTo>
                  <a:lnTo>
                    <a:pt x="188" y="27"/>
                  </a:lnTo>
                  <a:lnTo>
                    <a:pt x="198" y="33"/>
                  </a:lnTo>
                  <a:lnTo>
                    <a:pt x="209" y="39"/>
                  </a:lnTo>
                  <a:lnTo>
                    <a:pt x="219" y="46"/>
                  </a:lnTo>
                  <a:lnTo>
                    <a:pt x="227" y="53"/>
                  </a:lnTo>
                  <a:lnTo>
                    <a:pt x="234" y="62"/>
                  </a:lnTo>
                  <a:lnTo>
                    <a:pt x="242" y="72"/>
                  </a:lnTo>
                  <a:lnTo>
                    <a:pt x="247" y="82"/>
                  </a:lnTo>
                  <a:lnTo>
                    <a:pt x="253" y="92"/>
                  </a:lnTo>
                  <a:lnTo>
                    <a:pt x="257" y="103"/>
                  </a:lnTo>
                  <a:lnTo>
                    <a:pt x="260" y="115"/>
                  </a:lnTo>
                  <a:lnTo>
                    <a:pt x="262" y="128"/>
                  </a:lnTo>
                  <a:lnTo>
                    <a:pt x="262" y="139"/>
                  </a:lnTo>
                  <a:lnTo>
                    <a:pt x="262" y="139"/>
                  </a:lnTo>
                  <a:lnTo>
                    <a:pt x="262" y="152"/>
                  </a:lnTo>
                  <a:lnTo>
                    <a:pt x="260" y="164"/>
                  </a:lnTo>
                  <a:lnTo>
                    <a:pt x="257" y="175"/>
                  </a:lnTo>
                  <a:lnTo>
                    <a:pt x="253" y="187"/>
                  </a:lnTo>
                  <a:lnTo>
                    <a:pt x="247" y="197"/>
                  </a:lnTo>
                  <a:lnTo>
                    <a:pt x="242" y="207"/>
                  </a:lnTo>
                  <a:lnTo>
                    <a:pt x="234" y="217"/>
                  </a:lnTo>
                  <a:lnTo>
                    <a:pt x="227" y="226"/>
                  </a:lnTo>
                  <a:lnTo>
                    <a:pt x="219" y="233"/>
                  </a:lnTo>
                  <a:lnTo>
                    <a:pt x="209" y="240"/>
                  </a:lnTo>
                  <a:lnTo>
                    <a:pt x="198" y="247"/>
                  </a:lnTo>
                  <a:lnTo>
                    <a:pt x="188" y="251"/>
                  </a:lnTo>
                  <a:lnTo>
                    <a:pt x="177" y="256"/>
                  </a:lnTo>
                  <a:lnTo>
                    <a:pt x="165" y="259"/>
                  </a:lnTo>
                  <a:lnTo>
                    <a:pt x="154" y="260"/>
                  </a:lnTo>
                  <a:lnTo>
                    <a:pt x="141" y="262"/>
                  </a:lnTo>
                  <a:lnTo>
                    <a:pt x="141" y="262"/>
                  </a:lnTo>
                  <a:lnTo>
                    <a:pt x="125" y="260"/>
                  </a:lnTo>
                  <a:lnTo>
                    <a:pt x="111" y="257"/>
                  </a:lnTo>
                  <a:lnTo>
                    <a:pt x="98" y="253"/>
                  </a:lnTo>
                  <a:lnTo>
                    <a:pt x="85" y="247"/>
                  </a:lnTo>
                  <a:lnTo>
                    <a:pt x="72" y="240"/>
                  </a:lnTo>
                  <a:lnTo>
                    <a:pt x="62" y="231"/>
                  </a:lnTo>
                  <a:lnTo>
                    <a:pt x="50" y="221"/>
                  </a:lnTo>
                  <a:lnTo>
                    <a:pt x="42" y="210"/>
                  </a:lnTo>
                  <a:lnTo>
                    <a:pt x="23" y="216"/>
                  </a:lnTo>
                  <a:lnTo>
                    <a:pt x="23" y="216"/>
                  </a:lnTo>
                  <a:lnTo>
                    <a:pt x="33" y="230"/>
                  </a:lnTo>
                  <a:lnTo>
                    <a:pt x="45" y="241"/>
                  </a:lnTo>
                  <a:lnTo>
                    <a:pt x="58" y="253"/>
                  </a:lnTo>
                  <a:lnTo>
                    <a:pt x="73" y="263"/>
                  </a:lnTo>
                  <a:lnTo>
                    <a:pt x="88" y="270"/>
                  </a:lnTo>
                  <a:lnTo>
                    <a:pt x="105" y="276"/>
                  </a:lnTo>
                  <a:lnTo>
                    <a:pt x="122" y="279"/>
                  </a:lnTo>
                  <a:lnTo>
                    <a:pt x="141" y="280"/>
                  </a:lnTo>
                  <a:lnTo>
                    <a:pt x="141" y="280"/>
                  </a:lnTo>
                  <a:lnTo>
                    <a:pt x="155" y="279"/>
                  </a:lnTo>
                  <a:lnTo>
                    <a:pt x="170" y="277"/>
                  </a:lnTo>
                  <a:lnTo>
                    <a:pt x="183" y="273"/>
                  </a:lnTo>
                  <a:lnTo>
                    <a:pt x="196" y="269"/>
                  </a:lnTo>
                  <a:lnTo>
                    <a:pt x="207" y="263"/>
                  </a:lnTo>
                  <a:lnTo>
                    <a:pt x="219" y="256"/>
                  </a:lnTo>
                  <a:lnTo>
                    <a:pt x="230" y="247"/>
                  </a:lnTo>
                  <a:lnTo>
                    <a:pt x="240" y="239"/>
                  </a:lnTo>
                  <a:lnTo>
                    <a:pt x="249" y="228"/>
                  </a:lnTo>
                  <a:lnTo>
                    <a:pt x="257" y="218"/>
                  </a:lnTo>
                  <a:lnTo>
                    <a:pt x="265" y="207"/>
                  </a:lnTo>
                  <a:lnTo>
                    <a:pt x="270" y="194"/>
                  </a:lnTo>
                  <a:lnTo>
                    <a:pt x="275" y="181"/>
                  </a:lnTo>
                  <a:lnTo>
                    <a:pt x="279" y="168"/>
                  </a:lnTo>
                  <a:lnTo>
                    <a:pt x="280" y="154"/>
                  </a:lnTo>
                  <a:lnTo>
                    <a:pt x="282" y="139"/>
                  </a:lnTo>
                  <a:lnTo>
                    <a:pt x="282" y="139"/>
                  </a:lnTo>
                  <a:lnTo>
                    <a:pt x="280" y="125"/>
                  </a:lnTo>
                  <a:lnTo>
                    <a:pt x="279" y="112"/>
                  </a:lnTo>
                  <a:lnTo>
                    <a:pt x="275" y="98"/>
                  </a:lnTo>
                  <a:lnTo>
                    <a:pt x="270" y="85"/>
                  </a:lnTo>
                  <a:lnTo>
                    <a:pt x="265" y="73"/>
                  </a:lnTo>
                  <a:lnTo>
                    <a:pt x="257" y="62"/>
                  </a:lnTo>
                  <a:lnTo>
                    <a:pt x="249" y="50"/>
                  </a:lnTo>
                  <a:lnTo>
                    <a:pt x="240" y="40"/>
                  </a:lnTo>
                  <a:lnTo>
                    <a:pt x="230" y="32"/>
                  </a:lnTo>
                  <a:lnTo>
                    <a:pt x="219" y="23"/>
                  </a:lnTo>
                  <a:lnTo>
                    <a:pt x="207" y="16"/>
                  </a:lnTo>
                  <a:lnTo>
                    <a:pt x="196" y="10"/>
                  </a:lnTo>
                  <a:lnTo>
                    <a:pt x="183" y="6"/>
                  </a:lnTo>
                  <a:lnTo>
                    <a:pt x="170" y="1"/>
                  </a:lnTo>
                  <a:lnTo>
                    <a:pt x="155" y="0"/>
                  </a:lnTo>
                  <a:lnTo>
                    <a:pt x="141" y="0"/>
                  </a:lnTo>
                  <a:lnTo>
                    <a:pt x="1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solidFill>
                  <a:srgbClr val="000000"/>
                </a:solidFill>
                <a:latin typeface="Georgia"/>
              </a:endParaRPr>
            </a:p>
          </p:txBody>
        </p:sp>
        <p:sp>
          <p:nvSpPr>
            <p:cNvPr id="89" name="Freeform 151"/>
            <p:cNvSpPr>
              <a:spLocks/>
            </p:cNvSpPr>
            <p:nvPr/>
          </p:nvSpPr>
          <p:spPr bwMode="auto">
            <a:xfrm>
              <a:off x="5468813" y="5834682"/>
              <a:ext cx="3175"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solidFill>
                  <a:srgbClr val="000000"/>
                </a:solidFill>
                <a:latin typeface="Georgia"/>
              </a:endParaRPr>
            </a:p>
          </p:txBody>
        </p:sp>
        <p:sp>
          <p:nvSpPr>
            <p:cNvPr id="90" name="Freeform 152"/>
            <p:cNvSpPr>
              <a:spLocks/>
            </p:cNvSpPr>
            <p:nvPr/>
          </p:nvSpPr>
          <p:spPr bwMode="auto">
            <a:xfrm>
              <a:off x="5389438" y="5728319"/>
              <a:ext cx="88900" cy="88900"/>
            </a:xfrm>
            <a:custGeom>
              <a:avLst/>
              <a:gdLst>
                <a:gd name="T0" fmla="*/ 27 w 56"/>
                <a:gd name="T1" fmla="*/ 56 h 56"/>
                <a:gd name="T2" fmla="*/ 27 w 56"/>
                <a:gd name="T3" fmla="*/ 56 h 56"/>
                <a:gd name="T4" fmla="*/ 33 w 56"/>
                <a:gd name="T5" fmla="*/ 56 h 56"/>
                <a:gd name="T6" fmla="*/ 39 w 56"/>
                <a:gd name="T7" fmla="*/ 53 h 56"/>
                <a:gd name="T8" fmla="*/ 43 w 56"/>
                <a:gd name="T9" fmla="*/ 51 h 56"/>
                <a:gd name="T10" fmla="*/ 47 w 56"/>
                <a:gd name="T11" fmla="*/ 47 h 56"/>
                <a:gd name="T12" fmla="*/ 52 w 56"/>
                <a:gd name="T13" fmla="*/ 43 h 56"/>
                <a:gd name="T14" fmla="*/ 53 w 56"/>
                <a:gd name="T15" fmla="*/ 38 h 56"/>
                <a:gd name="T16" fmla="*/ 56 w 56"/>
                <a:gd name="T17" fmla="*/ 33 h 56"/>
                <a:gd name="T18" fmla="*/ 56 w 56"/>
                <a:gd name="T19" fmla="*/ 27 h 56"/>
                <a:gd name="T20" fmla="*/ 56 w 56"/>
                <a:gd name="T21" fmla="*/ 27 h 56"/>
                <a:gd name="T22" fmla="*/ 56 w 56"/>
                <a:gd name="T23" fmla="*/ 21 h 56"/>
                <a:gd name="T24" fmla="*/ 53 w 56"/>
                <a:gd name="T25" fmla="*/ 17 h 56"/>
                <a:gd name="T26" fmla="*/ 52 w 56"/>
                <a:gd name="T27" fmla="*/ 11 h 56"/>
                <a:gd name="T28" fmla="*/ 47 w 56"/>
                <a:gd name="T29" fmla="*/ 8 h 56"/>
                <a:gd name="T30" fmla="*/ 43 w 56"/>
                <a:gd name="T31" fmla="*/ 4 h 56"/>
                <a:gd name="T32" fmla="*/ 39 w 56"/>
                <a:gd name="T33" fmla="*/ 1 h 56"/>
                <a:gd name="T34" fmla="*/ 33 w 56"/>
                <a:gd name="T35" fmla="*/ 0 h 56"/>
                <a:gd name="T36" fmla="*/ 27 w 56"/>
                <a:gd name="T37" fmla="*/ 0 h 56"/>
                <a:gd name="T38" fmla="*/ 27 w 56"/>
                <a:gd name="T39" fmla="*/ 0 h 56"/>
                <a:gd name="T40" fmla="*/ 21 w 56"/>
                <a:gd name="T41" fmla="*/ 0 h 56"/>
                <a:gd name="T42" fmla="*/ 17 w 56"/>
                <a:gd name="T43" fmla="*/ 1 h 56"/>
                <a:gd name="T44" fmla="*/ 11 w 56"/>
                <a:gd name="T45" fmla="*/ 4 h 56"/>
                <a:gd name="T46" fmla="*/ 7 w 56"/>
                <a:gd name="T47" fmla="*/ 8 h 56"/>
                <a:gd name="T48" fmla="*/ 4 w 56"/>
                <a:gd name="T49" fmla="*/ 11 h 56"/>
                <a:gd name="T50" fmla="*/ 1 w 56"/>
                <a:gd name="T51" fmla="*/ 17 h 56"/>
                <a:gd name="T52" fmla="*/ 0 w 56"/>
                <a:gd name="T53" fmla="*/ 21 h 56"/>
                <a:gd name="T54" fmla="*/ 0 w 56"/>
                <a:gd name="T55" fmla="*/ 27 h 56"/>
                <a:gd name="T56" fmla="*/ 0 w 56"/>
                <a:gd name="T57" fmla="*/ 27 h 56"/>
                <a:gd name="T58" fmla="*/ 0 w 56"/>
                <a:gd name="T59" fmla="*/ 33 h 56"/>
                <a:gd name="T60" fmla="*/ 1 w 56"/>
                <a:gd name="T61" fmla="*/ 38 h 56"/>
                <a:gd name="T62" fmla="*/ 4 w 56"/>
                <a:gd name="T63" fmla="*/ 43 h 56"/>
                <a:gd name="T64" fmla="*/ 7 w 56"/>
                <a:gd name="T65" fmla="*/ 47 h 56"/>
                <a:gd name="T66" fmla="*/ 11 w 56"/>
                <a:gd name="T67" fmla="*/ 51 h 56"/>
                <a:gd name="T68" fmla="*/ 17 w 56"/>
                <a:gd name="T69" fmla="*/ 53 h 56"/>
                <a:gd name="T70" fmla="*/ 21 w 56"/>
                <a:gd name="T71" fmla="*/ 56 h 56"/>
                <a:gd name="T72" fmla="*/ 27 w 56"/>
                <a:gd name="T73" fmla="*/ 56 h 56"/>
                <a:gd name="T74" fmla="*/ 27 w 56"/>
                <a:gd name="T7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6">
                  <a:moveTo>
                    <a:pt x="27" y="56"/>
                  </a:moveTo>
                  <a:lnTo>
                    <a:pt x="27" y="56"/>
                  </a:lnTo>
                  <a:lnTo>
                    <a:pt x="33" y="56"/>
                  </a:lnTo>
                  <a:lnTo>
                    <a:pt x="39" y="53"/>
                  </a:lnTo>
                  <a:lnTo>
                    <a:pt x="43" y="51"/>
                  </a:lnTo>
                  <a:lnTo>
                    <a:pt x="47" y="47"/>
                  </a:lnTo>
                  <a:lnTo>
                    <a:pt x="52" y="43"/>
                  </a:lnTo>
                  <a:lnTo>
                    <a:pt x="53" y="38"/>
                  </a:lnTo>
                  <a:lnTo>
                    <a:pt x="56" y="33"/>
                  </a:lnTo>
                  <a:lnTo>
                    <a:pt x="56" y="27"/>
                  </a:lnTo>
                  <a:lnTo>
                    <a:pt x="56" y="27"/>
                  </a:lnTo>
                  <a:lnTo>
                    <a:pt x="56" y="21"/>
                  </a:lnTo>
                  <a:lnTo>
                    <a:pt x="53" y="17"/>
                  </a:lnTo>
                  <a:lnTo>
                    <a:pt x="52" y="11"/>
                  </a:lnTo>
                  <a:lnTo>
                    <a:pt x="47" y="8"/>
                  </a:lnTo>
                  <a:lnTo>
                    <a:pt x="43" y="4"/>
                  </a:lnTo>
                  <a:lnTo>
                    <a:pt x="39" y="1"/>
                  </a:lnTo>
                  <a:lnTo>
                    <a:pt x="33" y="0"/>
                  </a:lnTo>
                  <a:lnTo>
                    <a:pt x="27" y="0"/>
                  </a:lnTo>
                  <a:lnTo>
                    <a:pt x="27" y="0"/>
                  </a:lnTo>
                  <a:lnTo>
                    <a:pt x="21" y="0"/>
                  </a:lnTo>
                  <a:lnTo>
                    <a:pt x="17" y="1"/>
                  </a:lnTo>
                  <a:lnTo>
                    <a:pt x="11" y="4"/>
                  </a:lnTo>
                  <a:lnTo>
                    <a:pt x="7" y="8"/>
                  </a:lnTo>
                  <a:lnTo>
                    <a:pt x="4" y="11"/>
                  </a:lnTo>
                  <a:lnTo>
                    <a:pt x="1" y="17"/>
                  </a:lnTo>
                  <a:lnTo>
                    <a:pt x="0" y="21"/>
                  </a:lnTo>
                  <a:lnTo>
                    <a:pt x="0" y="27"/>
                  </a:lnTo>
                  <a:lnTo>
                    <a:pt x="0" y="27"/>
                  </a:lnTo>
                  <a:lnTo>
                    <a:pt x="0" y="33"/>
                  </a:lnTo>
                  <a:lnTo>
                    <a:pt x="1" y="38"/>
                  </a:lnTo>
                  <a:lnTo>
                    <a:pt x="4" y="43"/>
                  </a:lnTo>
                  <a:lnTo>
                    <a:pt x="7" y="47"/>
                  </a:lnTo>
                  <a:lnTo>
                    <a:pt x="11" y="51"/>
                  </a:lnTo>
                  <a:lnTo>
                    <a:pt x="17" y="53"/>
                  </a:lnTo>
                  <a:lnTo>
                    <a:pt x="21" y="56"/>
                  </a:lnTo>
                  <a:lnTo>
                    <a:pt x="27" y="56"/>
                  </a:lnTo>
                  <a:lnTo>
                    <a:pt x="27"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solidFill>
                  <a:srgbClr val="000000"/>
                </a:solidFill>
                <a:latin typeface="Georgia"/>
              </a:endParaRPr>
            </a:p>
          </p:txBody>
        </p:sp>
        <p:sp>
          <p:nvSpPr>
            <p:cNvPr id="91" name="Freeform 153"/>
            <p:cNvSpPr>
              <a:spLocks/>
            </p:cNvSpPr>
            <p:nvPr/>
          </p:nvSpPr>
          <p:spPr bwMode="auto">
            <a:xfrm>
              <a:off x="5346576" y="5804519"/>
              <a:ext cx="258763" cy="344488"/>
            </a:xfrm>
            <a:custGeom>
              <a:avLst/>
              <a:gdLst>
                <a:gd name="T0" fmla="*/ 163 w 163"/>
                <a:gd name="T1" fmla="*/ 12 h 217"/>
                <a:gd name="T2" fmla="*/ 163 w 163"/>
                <a:gd name="T3" fmla="*/ 12 h 217"/>
                <a:gd name="T4" fmla="*/ 161 w 163"/>
                <a:gd name="T5" fmla="*/ 6 h 217"/>
                <a:gd name="T6" fmla="*/ 155 w 163"/>
                <a:gd name="T7" fmla="*/ 2 h 217"/>
                <a:gd name="T8" fmla="*/ 149 w 163"/>
                <a:gd name="T9" fmla="*/ 0 h 217"/>
                <a:gd name="T10" fmla="*/ 140 w 163"/>
                <a:gd name="T11" fmla="*/ 2 h 217"/>
                <a:gd name="T12" fmla="*/ 79 w 163"/>
                <a:gd name="T13" fmla="*/ 19 h 217"/>
                <a:gd name="T14" fmla="*/ 77 w 163"/>
                <a:gd name="T15" fmla="*/ 19 h 217"/>
                <a:gd name="T16" fmla="*/ 54 w 163"/>
                <a:gd name="T17" fmla="*/ 41 h 217"/>
                <a:gd name="T18" fmla="*/ 54 w 163"/>
                <a:gd name="T19" fmla="*/ 42 h 217"/>
                <a:gd name="T20" fmla="*/ 31 w 163"/>
                <a:gd name="T21" fmla="*/ 19 h 217"/>
                <a:gd name="T22" fmla="*/ 23 w 163"/>
                <a:gd name="T23" fmla="*/ 19 h 217"/>
                <a:gd name="T24" fmla="*/ 23 w 163"/>
                <a:gd name="T25" fmla="*/ 19 h 217"/>
                <a:gd name="T26" fmla="*/ 18 w 163"/>
                <a:gd name="T27" fmla="*/ 19 h 217"/>
                <a:gd name="T28" fmla="*/ 14 w 163"/>
                <a:gd name="T29" fmla="*/ 21 h 217"/>
                <a:gd name="T30" fmla="*/ 7 w 163"/>
                <a:gd name="T31" fmla="*/ 25 h 217"/>
                <a:gd name="T32" fmla="*/ 2 w 163"/>
                <a:gd name="T33" fmla="*/ 32 h 217"/>
                <a:gd name="T34" fmla="*/ 1 w 163"/>
                <a:gd name="T35" fmla="*/ 36 h 217"/>
                <a:gd name="T36" fmla="*/ 0 w 163"/>
                <a:gd name="T37" fmla="*/ 41 h 217"/>
                <a:gd name="T38" fmla="*/ 0 w 163"/>
                <a:gd name="T39" fmla="*/ 91 h 217"/>
                <a:gd name="T40" fmla="*/ 0 w 163"/>
                <a:gd name="T41" fmla="*/ 91 h 217"/>
                <a:gd name="T42" fmla="*/ 1 w 163"/>
                <a:gd name="T43" fmla="*/ 97 h 217"/>
                <a:gd name="T44" fmla="*/ 2 w 163"/>
                <a:gd name="T45" fmla="*/ 101 h 217"/>
                <a:gd name="T46" fmla="*/ 7 w 163"/>
                <a:gd name="T47" fmla="*/ 108 h 217"/>
                <a:gd name="T48" fmla="*/ 14 w 163"/>
                <a:gd name="T49" fmla="*/ 113 h 217"/>
                <a:gd name="T50" fmla="*/ 18 w 163"/>
                <a:gd name="T51" fmla="*/ 114 h 217"/>
                <a:gd name="T52" fmla="*/ 23 w 163"/>
                <a:gd name="T53" fmla="*/ 114 h 217"/>
                <a:gd name="T54" fmla="*/ 24 w 163"/>
                <a:gd name="T55" fmla="*/ 114 h 217"/>
                <a:gd name="T56" fmla="*/ 24 w 163"/>
                <a:gd name="T57" fmla="*/ 114 h 217"/>
                <a:gd name="T58" fmla="*/ 23 w 163"/>
                <a:gd name="T59" fmla="*/ 120 h 217"/>
                <a:gd name="T60" fmla="*/ 23 w 163"/>
                <a:gd name="T61" fmla="*/ 202 h 217"/>
                <a:gd name="T62" fmla="*/ 23 w 163"/>
                <a:gd name="T63" fmla="*/ 202 h 217"/>
                <a:gd name="T64" fmla="*/ 24 w 163"/>
                <a:gd name="T65" fmla="*/ 207 h 217"/>
                <a:gd name="T66" fmla="*/ 27 w 163"/>
                <a:gd name="T67" fmla="*/ 213 h 217"/>
                <a:gd name="T68" fmla="*/ 33 w 163"/>
                <a:gd name="T69" fmla="*/ 216 h 217"/>
                <a:gd name="T70" fmla="*/ 38 w 163"/>
                <a:gd name="T71" fmla="*/ 217 h 217"/>
                <a:gd name="T72" fmla="*/ 38 w 163"/>
                <a:gd name="T73" fmla="*/ 217 h 217"/>
                <a:gd name="T74" fmla="*/ 46 w 163"/>
                <a:gd name="T75" fmla="*/ 216 h 217"/>
                <a:gd name="T76" fmla="*/ 50 w 163"/>
                <a:gd name="T77" fmla="*/ 213 h 217"/>
                <a:gd name="T78" fmla="*/ 54 w 163"/>
                <a:gd name="T79" fmla="*/ 207 h 217"/>
                <a:gd name="T80" fmla="*/ 56 w 163"/>
                <a:gd name="T81" fmla="*/ 202 h 217"/>
                <a:gd name="T82" fmla="*/ 56 w 163"/>
                <a:gd name="T83" fmla="*/ 202 h 217"/>
                <a:gd name="T84" fmla="*/ 56 w 163"/>
                <a:gd name="T85" fmla="*/ 207 h 217"/>
                <a:gd name="T86" fmla="*/ 60 w 163"/>
                <a:gd name="T87" fmla="*/ 213 h 217"/>
                <a:gd name="T88" fmla="*/ 66 w 163"/>
                <a:gd name="T89" fmla="*/ 216 h 217"/>
                <a:gd name="T90" fmla="*/ 71 w 163"/>
                <a:gd name="T91" fmla="*/ 217 h 217"/>
                <a:gd name="T92" fmla="*/ 71 w 163"/>
                <a:gd name="T93" fmla="*/ 217 h 217"/>
                <a:gd name="T94" fmla="*/ 77 w 163"/>
                <a:gd name="T95" fmla="*/ 216 h 217"/>
                <a:gd name="T96" fmla="*/ 83 w 163"/>
                <a:gd name="T97" fmla="*/ 213 h 217"/>
                <a:gd name="T98" fmla="*/ 86 w 163"/>
                <a:gd name="T99" fmla="*/ 207 h 217"/>
                <a:gd name="T100" fmla="*/ 87 w 163"/>
                <a:gd name="T101" fmla="*/ 202 h 217"/>
                <a:gd name="T102" fmla="*/ 87 w 163"/>
                <a:gd name="T103" fmla="*/ 51 h 217"/>
                <a:gd name="T104" fmla="*/ 149 w 163"/>
                <a:gd name="T105" fmla="*/ 34 h 217"/>
                <a:gd name="T106" fmla="*/ 149 w 163"/>
                <a:gd name="T107" fmla="*/ 34 h 217"/>
                <a:gd name="T108" fmla="*/ 156 w 163"/>
                <a:gd name="T109" fmla="*/ 31 h 217"/>
                <a:gd name="T110" fmla="*/ 162 w 163"/>
                <a:gd name="T111" fmla="*/ 25 h 217"/>
                <a:gd name="T112" fmla="*/ 163 w 163"/>
                <a:gd name="T113" fmla="*/ 19 h 217"/>
                <a:gd name="T114" fmla="*/ 163 w 163"/>
                <a:gd name="T115" fmla="*/ 12 h 217"/>
                <a:gd name="T116" fmla="*/ 163 w 163"/>
                <a:gd name="T117" fmla="*/ 1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3" h="217">
                  <a:moveTo>
                    <a:pt x="163" y="12"/>
                  </a:moveTo>
                  <a:lnTo>
                    <a:pt x="163" y="12"/>
                  </a:lnTo>
                  <a:lnTo>
                    <a:pt x="161" y="6"/>
                  </a:lnTo>
                  <a:lnTo>
                    <a:pt x="155" y="2"/>
                  </a:lnTo>
                  <a:lnTo>
                    <a:pt x="149" y="0"/>
                  </a:lnTo>
                  <a:lnTo>
                    <a:pt x="140" y="2"/>
                  </a:lnTo>
                  <a:lnTo>
                    <a:pt x="79" y="19"/>
                  </a:lnTo>
                  <a:lnTo>
                    <a:pt x="77" y="19"/>
                  </a:lnTo>
                  <a:lnTo>
                    <a:pt x="54" y="41"/>
                  </a:lnTo>
                  <a:lnTo>
                    <a:pt x="54" y="42"/>
                  </a:lnTo>
                  <a:lnTo>
                    <a:pt x="31" y="19"/>
                  </a:lnTo>
                  <a:lnTo>
                    <a:pt x="23" y="19"/>
                  </a:lnTo>
                  <a:lnTo>
                    <a:pt x="23" y="19"/>
                  </a:lnTo>
                  <a:lnTo>
                    <a:pt x="18" y="19"/>
                  </a:lnTo>
                  <a:lnTo>
                    <a:pt x="14" y="21"/>
                  </a:lnTo>
                  <a:lnTo>
                    <a:pt x="7" y="25"/>
                  </a:lnTo>
                  <a:lnTo>
                    <a:pt x="2" y="32"/>
                  </a:lnTo>
                  <a:lnTo>
                    <a:pt x="1" y="36"/>
                  </a:lnTo>
                  <a:lnTo>
                    <a:pt x="0" y="41"/>
                  </a:lnTo>
                  <a:lnTo>
                    <a:pt x="0" y="91"/>
                  </a:lnTo>
                  <a:lnTo>
                    <a:pt x="0" y="91"/>
                  </a:lnTo>
                  <a:lnTo>
                    <a:pt x="1" y="97"/>
                  </a:lnTo>
                  <a:lnTo>
                    <a:pt x="2" y="101"/>
                  </a:lnTo>
                  <a:lnTo>
                    <a:pt x="7" y="108"/>
                  </a:lnTo>
                  <a:lnTo>
                    <a:pt x="14" y="113"/>
                  </a:lnTo>
                  <a:lnTo>
                    <a:pt x="18" y="114"/>
                  </a:lnTo>
                  <a:lnTo>
                    <a:pt x="23" y="114"/>
                  </a:lnTo>
                  <a:lnTo>
                    <a:pt x="24" y="114"/>
                  </a:lnTo>
                  <a:lnTo>
                    <a:pt x="24" y="114"/>
                  </a:lnTo>
                  <a:lnTo>
                    <a:pt x="23" y="120"/>
                  </a:lnTo>
                  <a:lnTo>
                    <a:pt x="23" y="202"/>
                  </a:lnTo>
                  <a:lnTo>
                    <a:pt x="23" y="202"/>
                  </a:lnTo>
                  <a:lnTo>
                    <a:pt x="24" y="207"/>
                  </a:lnTo>
                  <a:lnTo>
                    <a:pt x="27" y="213"/>
                  </a:lnTo>
                  <a:lnTo>
                    <a:pt x="33" y="216"/>
                  </a:lnTo>
                  <a:lnTo>
                    <a:pt x="38" y="217"/>
                  </a:lnTo>
                  <a:lnTo>
                    <a:pt x="38" y="217"/>
                  </a:lnTo>
                  <a:lnTo>
                    <a:pt x="46" y="216"/>
                  </a:lnTo>
                  <a:lnTo>
                    <a:pt x="50" y="213"/>
                  </a:lnTo>
                  <a:lnTo>
                    <a:pt x="54" y="207"/>
                  </a:lnTo>
                  <a:lnTo>
                    <a:pt x="56" y="202"/>
                  </a:lnTo>
                  <a:lnTo>
                    <a:pt x="56" y="202"/>
                  </a:lnTo>
                  <a:lnTo>
                    <a:pt x="56" y="207"/>
                  </a:lnTo>
                  <a:lnTo>
                    <a:pt x="60" y="213"/>
                  </a:lnTo>
                  <a:lnTo>
                    <a:pt x="66" y="216"/>
                  </a:lnTo>
                  <a:lnTo>
                    <a:pt x="71" y="217"/>
                  </a:lnTo>
                  <a:lnTo>
                    <a:pt x="71" y="217"/>
                  </a:lnTo>
                  <a:lnTo>
                    <a:pt x="77" y="216"/>
                  </a:lnTo>
                  <a:lnTo>
                    <a:pt x="83" y="213"/>
                  </a:lnTo>
                  <a:lnTo>
                    <a:pt x="86" y="207"/>
                  </a:lnTo>
                  <a:lnTo>
                    <a:pt x="87" y="202"/>
                  </a:lnTo>
                  <a:lnTo>
                    <a:pt x="87" y="51"/>
                  </a:lnTo>
                  <a:lnTo>
                    <a:pt x="149" y="34"/>
                  </a:lnTo>
                  <a:lnTo>
                    <a:pt x="149" y="34"/>
                  </a:lnTo>
                  <a:lnTo>
                    <a:pt x="156" y="31"/>
                  </a:lnTo>
                  <a:lnTo>
                    <a:pt x="162" y="25"/>
                  </a:lnTo>
                  <a:lnTo>
                    <a:pt x="163" y="19"/>
                  </a:lnTo>
                  <a:lnTo>
                    <a:pt x="163" y="12"/>
                  </a:lnTo>
                  <a:lnTo>
                    <a:pt x="163"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GB" sz="1799">
                <a:solidFill>
                  <a:srgbClr val="000000"/>
                </a:solidFill>
                <a:latin typeface="Georgia"/>
              </a:endParaRPr>
            </a:p>
          </p:txBody>
        </p:sp>
      </p:grpSp>
      <p:grpSp>
        <p:nvGrpSpPr>
          <p:cNvPr id="66" name="Group 65"/>
          <p:cNvGrpSpPr/>
          <p:nvPr/>
        </p:nvGrpSpPr>
        <p:grpSpPr>
          <a:xfrm>
            <a:off x="11065432" y="131145"/>
            <a:ext cx="415367" cy="415367"/>
            <a:chOff x="11011448" y="77161"/>
            <a:chExt cx="469352" cy="469352"/>
          </a:xfrm>
        </p:grpSpPr>
        <p:sp>
          <p:nvSpPr>
            <p:cNvPr id="67" name="Rectangle 66"/>
            <p:cNvSpPr/>
            <p:nvPr/>
          </p:nvSpPr>
          <p:spPr bwMode="ltGray">
            <a:xfrm>
              <a:off x="11011448" y="77161"/>
              <a:ext cx="469352" cy="469352"/>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mtClean="0">
                <a:solidFill>
                  <a:srgbClr val="FFFFFF"/>
                </a:solidFill>
                <a:latin typeface="Georgia" pitchFamily="18" charset="0"/>
              </a:endParaRPr>
            </a:p>
          </p:txBody>
        </p:sp>
        <p:grpSp>
          <p:nvGrpSpPr>
            <p:cNvPr id="69" name="Group 68"/>
            <p:cNvGrpSpPr/>
            <p:nvPr/>
          </p:nvGrpSpPr>
          <p:grpSpPr>
            <a:xfrm>
              <a:off x="11088957" y="156986"/>
              <a:ext cx="314335" cy="309703"/>
              <a:chOff x="9354798" y="4126923"/>
              <a:chExt cx="1112034" cy="1095646"/>
            </a:xfrm>
            <a:solidFill>
              <a:schemeClr val="bg1"/>
            </a:solidFill>
          </p:grpSpPr>
          <p:sp>
            <p:nvSpPr>
              <p:cNvPr id="70" name="Freeform 214"/>
              <p:cNvSpPr>
                <a:spLocks/>
              </p:cNvSpPr>
              <p:nvPr/>
            </p:nvSpPr>
            <p:spPr bwMode="auto">
              <a:xfrm>
                <a:off x="9354798" y="4814354"/>
                <a:ext cx="1112034" cy="408215"/>
              </a:xfrm>
              <a:custGeom>
                <a:avLst/>
                <a:gdLst>
                  <a:gd name="T0" fmla="*/ 0 w 237"/>
                  <a:gd name="T1" fmla="*/ 39 h 87"/>
                  <a:gd name="T2" fmla="*/ 3 w 237"/>
                  <a:gd name="T3" fmla="*/ 51 h 87"/>
                  <a:gd name="T4" fmla="*/ 14 w 237"/>
                  <a:gd name="T5" fmla="*/ 66 h 87"/>
                  <a:gd name="T6" fmla="*/ 40 w 237"/>
                  <a:gd name="T7" fmla="*/ 87 h 87"/>
                  <a:gd name="T8" fmla="*/ 44 w 237"/>
                  <a:gd name="T9" fmla="*/ 87 h 87"/>
                  <a:gd name="T10" fmla="*/ 53 w 237"/>
                  <a:gd name="T11" fmla="*/ 86 h 87"/>
                  <a:gd name="T12" fmla="*/ 63 w 237"/>
                  <a:gd name="T13" fmla="*/ 83 h 87"/>
                  <a:gd name="T14" fmla="*/ 105 w 237"/>
                  <a:gd name="T15" fmla="*/ 84 h 87"/>
                  <a:gd name="T16" fmla="*/ 151 w 237"/>
                  <a:gd name="T17" fmla="*/ 82 h 87"/>
                  <a:gd name="T18" fmla="*/ 161 w 237"/>
                  <a:gd name="T19" fmla="*/ 80 h 87"/>
                  <a:gd name="T20" fmla="*/ 181 w 237"/>
                  <a:gd name="T21" fmla="*/ 67 h 87"/>
                  <a:gd name="T22" fmla="*/ 218 w 237"/>
                  <a:gd name="T23" fmla="*/ 36 h 87"/>
                  <a:gd name="T24" fmla="*/ 234 w 237"/>
                  <a:gd name="T25" fmla="*/ 16 h 87"/>
                  <a:gd name="T26" fmla="*/ 237 w 237"/>
                  <a:gd name="T27" fmla="*/ 10 h 87"/>
                  <a:gd name="T28" fmla="*/ 234 w 237"/>
                  <a:gd name="T29" fmla="*/ 1 h 87"/>
                  <a:gd name="T30" fmla="*/ 228 w 237"/>
                  <a:gd name="T31" fmla="*/ 0 h 87"/>
                  <a:gd name="T32" fmla="*/ 217 w 237"/>
                  <a:gd name="T33" fmla="*/ 4 h 87"/>
                  <a:gd name="T34" fmla="*/ 208 w 237"/>
                  <a:gd name="T35" fmla="*/ 11 h 87"/>
                  <a:gd name="T36" fmla="*/ 181 w 237"/>
                  <a:gd name="T37" fmla="*/ 37 h 87"/>
                  <a:gd name="T38" fmla="*/ 171 w 237"/>
                  <a:gd name="T39" fmla="*/ 43 h 87"/>
                  <a:gd name="T40" fmla="*/ 148 w 237"/>
                  <a:gd name="T41" fmla="*/ 51 h 87"/>
                  <a:gd name="T42" fmla="*/ 122 w 237"/>
                  <a:gd name="T43" fmla="*/ 51 h 87"/>
                  <a:gd name="T44" fmla="*/ 100 w 237"/>
                  <a:gd name="T45" fmla="*/ 43 h 87"/>
                  <a:gd name="T46" fmla="*/ 92 w 237"/>
                  <a:gd name="T47" fmla="*/ 33 h 87"/>
                  <a:gd name="T48" fmla="*/ 100 w 237"/>
                  <a:gd name="T49" fmla="*/ 34 h 87"/>
                  <a:gd name="T50" fmla="*/ 133 w 237"/>
                  <a:gd name="T51" fmla="*/ 34 h 87"/>
                  <a:gd name="T52" fmla="*/ 155 w 237"/>
                  <a:gd name="T53" fmla="*/ 30 h 87"/>
                  <a:gd name="T54" fmla="*/ 161 w 237"/>
                  <a:gd name="T55" fmla="*/ 26 h 87"/>
                  <a:gd name="T56" fmla="*/ 164 w 237"/>
                  <a:gd name="T57" fmla="*/ 20 h 87"/>
                  <a:gd name="T58" fmla="*/ 165 w 237"/>
                  <a:gd name="T59" fmla="*/ 11 h 87"/>
                  <a:gd name="T60" fmla="*/ 162 w 237"/>
                  <a:gd name="T61" fmla="*/ 5 h 87"/>
                  <a:gd name="T62" fmla="*/ 151 w 237"/>
                  <a:gd name="T63" fmla="*/ 4 h 87"/>
                  <a:gd name="T64" fmla="*/ 116 w 237"/>
                  <a:gd name="T65" fmla="*/ 5 h 87"/>
                  <a:gd name="T66" fmla="*/ 79 w 237"/>
                  <a:gd name="T67" fmla="*/ 4 h 87"/>
                  <a:gd name="T68" fmla="*/ 56 w 237"/>
                  <a:gd name="T69" fmla="*/ 1 h 87"/>
                  <a:gd name="T70" fmla="*/ 39 w 237"/>
                  <a:gd name="T71" fmla="*/ 1 h 87"/>
                  <a:gd name="T72" fmla="*/ 34 w 237"/>
                  <a:gd name="T73" fmla="*/ 3 h 87"/>
                  <a:gd name="T74" fmla="*/ 14 w 237"/>
                  <a:gd name="T75" fmla="*/ 16 h 87"/>
                  <a:gd name="T76" fmla="*/ 4 w 237"/>
                  <a:gd name="T77" fmla="*/ 27 h 87"/>
                  <a:gd name="T78" fmla="*/ 0 w 237"/>
                  <a:gd name="T79" fmla="*/ 3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7" h="87">
                    <a:moveTo>
                      <a:pt x="0" y="39"/>
                    </a:moveTo>
                    <a:lnTo>
                      <a:pt x="0" y="39"/>
                    </a:lnTo>
                    <a:lnTo>
                      <a:pt x="0" y="44"/>
                    </a:lnTo>
                    <a:lnTo>
                      <a:pt x="3" y="51"/>
                    </a:lnTo>
                    <a:lnTo>
                      <a:pt x="8" y="60"/>
                    </a:lnTo>
                    <a:lnTo>
                      <a:pt x="14" y="66"/>
                    </a:lnTo>
                    <a:lnTo>
                      <a:pt x="29" y="79"/>
                    </a:lnTo>
                    <a:lnTo>
                      <a:pt x="40" y="87"/>
                    </a:lnTo>
                    <a:lnTo>
                      <a:pt x="40" y="87"/>
                    </a:lnTo>
                    <a:lnTo>
                      <a:pt x="44" y="87"/>
                    </a:lnTo>
                    <a:lnTo>
                      <a:pt x="47" y="87"/>
                    </a:lnTo>
                    <a:lnTo>
                      <a:pt x="53" y="86"/>
                    </a:lnTo>
                    <a:lnTo>
                      <a:pt x="57" y="83"/>
                    </a:lnTo>
                    <a:lnTo>
                      <a:pt x="63" y="83"/>
                    </a:lnTo>
                    <a:lnTo>
                      <a:pt x="63" y="83"/>
                    </a:lnTo>
                    <a:lnTo>
                      <a:pt x="105" y="84"/>
                    </a:lnTo>
                    <a:lnTo>
                      <a:pt x="138" y="83"/>
                    </a:lnTo>
                    <a:lnTo>
                      <a:pt x="151" y="82"/>
                    </a:lnTo>
                    <a:lnTo>
                      <a:pt x="161" y="80"/>
                    </a:lnTo>
                    <a:lnTo>
                      <a:pt x="161" y="80"/>
                    </a:lnTo>
                    <a:lnTo>
                      <a:pt x="169" y="76"/>
                    </a:lnTo>
                    <a:lnTo>
                      <a:pt x="181" y="67"/>
                    </a:lnTo>
                    <a:lnTo>
                      <a:pt x="207" y="47"/>
                    </a:lnTo>
                    <a:lnTo>
                      <a:pt x="218" y="36"/>
                    </a:lnTo>
                    <a:lnTo>
                      <a:pt x="228" y="24"/>
                    </a:lnTo>
                    <a:lnTo>
                      <a:pt x="234" y="16"/>
                    </a:lnTo>
                    <a:lnTo>
                      <a:pt x="237" y="10"/>
                    </a:lnTo>
                    <a:lnTo>
                      <a:pt x="237" y="10"/>
                    </a:lnTo>
                    <a:lnTo>
                      <a:pt x="235" y="4"/>
                    </a:lnTo>
                    <a:lnTo>
                      <a:pt x="234" y="1"/>
                    </a:lnTo>
                    <a:lnTo>
                      <a:pt x="231" y="0"/>
                    </a:lnTo>
                    <a:lnTo>
                      <a:pt x="228" y="0"/>
                    </a:lnTo>
                    <a:lnTo>
                      <a:pt x="225" y="1"/>
                    </a:lnTo>
                    <a:lnTo>
                      <a:pt x="217" y="4"/>
                    </a:lnTo>
                    <a:lnTo>
                      <a:pt x="217" y="4"/>
                    </a:lnTo>
                    <a:lnTo>
                      <a:pt x="208" y="11"/>
                    </a:lnTo>
                    <a:lnTo>
                      <a:pt x="198" y="20"/>
                    </a:lnTo>
                    <a:lnTo>
                      <a:pt x="181" y="37"/>
                    </a:lnTo>
                    <a:lnTo>
                      <a:pt x="181" y="37"/>
                    </a:lnTo>
                    <a:lnTo>
                      <a:pt x="171" y="43"/>
                    </a:lnTo>
                    <a:lnTo>
                      <a:pt x="159" y="49"/>
                    </a:lnTo>
                    <a:lnTo>
                      <a:pt x="148" y="51"/>
                    </a:lnTo>
                    <a:lnTo>
                      <a:pt x="135" y="53"/>
                    </a:lnTo>
                    <a:lnTo>
                      <a:pt x="122" y="51"/>
                    </a:lnTo>
                    <a:lnTo>
                      <a:pt x="110" y="49"/>
                    </a:lnTo>
                    <a:lnTo>
                      <a:pt x="100" y="43"/>
                    </a:lnTo>
                    <a:lnTo>
                      <a:pt x="96" y="39"/>
                    </a:lnTo>
                    <a:lnTo>
                      <a:pt x="92" y="33"/>
                    </a:lnTo>
                    <a:lnTo>
                      <a:pt x="92" y="33"/>
                    </a:lnTo>
                    <a:lnTo>
                      <a:pt x="100" y="34"/>
                    </a:lnTo>
                    <a:lnTo>
                      <a:pt x="122" y="36"/>
                    </a:lnTo>
                    <a:lnTo>
                      <a:pt x="133" y="34"/>
                    </a:lnTo>
                    <a:lnTo>
                      <a:pt x="145" y="33"/>
                    </a:lnTo>
                    <a:lnTo>
                      <a:pt x="155" y="30"/>
                    </a:lnTo>
                    <a:lnTo>
                      <a:pt x="158" y="28"/>
                    </a:lnTo>
                    <a:lnTo>
                      <a:pt x="161" y="26"/>
                    </a:lnTo>
                    <a:lnTo>
                      <a:pt x="161" y="26"/>
                    </a:lnTo>
                    <a:lnTo>
                      <a:pt x="164" y="20"/>
                    </a:lnTo>
                    <a:lnTo>
                      <a:pt x="165" y="14"/>
                    </a:lnTo>
                    <a:lnTo>
                      <a:pt x="165" y="11"/>
                    </a:lnTo>
                    <a:lnTo>
                      <a:pt x="164" y="8"/>
                    </a:lnTo>
                    <a:lnTo>
                      <a:pt x="162" y="5"/>
                    </a:lnTo>
                    <a:lnTo>
                      <a:pt x="158" y="4"/>
                    </a:lnTo>
                    <a:lnTo>
                      <a:pt x="151" y="4"/>
                    </a:lnTo>
                    <a:lnTo>
                      <a:pt x="151" y="4"/>
                    </a:lnTo>
                    <a:lnTo>
                      <a:pt x="116" y="5"/>
                    </a:lnTo>
                    <a:lnTo>
                      <a:pt x="95" y="5"/>
                    </a:lnTo>
                    <a:lnTo>
                      <a:pt x="79" y="4"/>
                    </a:lnTo>
                    <a:lnTo>
                      <a:pt x="79" y="4"/>
                    </a:lnTo>
                    <a:lnTo>
                      <a:pt x="56" y="1"/>
                    </a:lnTo>
                    <a:lnTo>
                      <a:pt x="43" y="0"/>
                    </a:lnTo>
                    <a:lnTo>
                      <a:pt x="39" y="1"/>
                    </a:lnTo>
                    <a:lnTo>
                      <a:pt x="34" y="3"/>
                    </a:lnTo>
                    <a:lnTo>
                      <a:pt x="34" y="3"/>
                    </a:lnTo>
                    <a:lnTo>
                      <a:pt x="24" y="8"/>
                    </a:lnTo>
                    <a:lnTo>
                      <a:pt x="14" y="16"/>
                    </a:lnTo>
                    <a:lnTo>
                      <a:pt x="8" y="21"/>
                    </a:lnTo>
                    <a:lnTo>
                      <a:pt x="4" y="27"/>
                    </a:lnTo>
                    <a:lnTo>
                      <a:pt x="1" y="33"/>
                    </a:lnTo>
                    <a:lnTo>
                      <a:pt x="0" y="39"/>
                    </a:lnTo>
                    <a:lnTo>
                      <a:pt x="0" y="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GB">
                  <a:solidFill>
                    <a:srgbClr val="000000"/>
                  </a:solidFill>
                  <a:latin typeface="Georgia"/>
                </a:endParaRPr>
              </a:p>
            </p:txBody>
          </p:sp>
          <p:sp>
            <p:nvSpPr>
              <p:cNvPr id="71" name="Freeform 4803"/>
              <p:cNvSpPr>
                <a:spLocks noEditPoints="1"/>
              </p:cNvSpPr>
              <p:nvPr/>
            </p:nvSpPr>
            <p:spPr bwMode="auto">
              <a:xfrm>
                <a:off x="9448800" y="4126923"/>
                <a:ext cx="828676" cy="603873"/>
              </a:xfrm>
              <a:custGeom>
                <a:avLst/>
                <a:gdLst>
                  <a:gd name="T0" fmla="*/ 372 w 376"/>
                  <a:gd name="T1" fmla="*/ 98 h 274"/>
                  <a:gd name="T2" fmla="*/ 344 w 376"/>
                  <a:gd name="T3" fmla="*/ 74 h 274"/>
                  <a:gd name="T4" fmla="*/ 334 w 376"/>
                  <a:gd name="T5" fmla="*/ 68 h 274"/>
                  <a:gd name="T6" fmla="*/ 254 w 376"/>
                  <a:gd name="T7" fmla="*/ 80 h 274"/>
                  <a:gd name="T8" fmla="*/ 210 w 376"/>
                  <a:gd name="T9" fmla="*/ 68 h 274"/>
                  <a:gd name="T10" fmla="*/ 6 w 376"/>
                  <a:gd name="T11" fmla="*/ 136 h 274"/>
                  <a:gd name="T12" fmla="*/ 4 w 376"/>
                  <a:gd name="T13" fmla="*/ 170 h 274"/>
                  <a:gd name="T14" fmla="*/ 30 w 376"/>
                  <a:gd name="T15" fmla="*/ 194 h 274"/>
                  <a:gd name="T16" fmla="*/ 4 w 376"/>
                  <a:gd name="T17" fmla="*/ 220 h 274"/>
                  <a:gd name="T18" fmla="*/ 198 w 376"/>
                  <a:gd name="T19" fmla="*/ 250 h 274"/>
                  <a:gd name="T20" fmla="*/ 272 w 376"/>
                  <a:gd name="T21" fmla="*/ 274 h 274"/>
                  <a:gd name="T22" fmla="*/ 346 w 376"/>
                  <a:gd name="T23" fmla="*/ 246 h 274"/>
                  <a:gd name="T24" fmla="*/ 322 w 376"/>
                  <a:gd name="T25" fmla="*/ 252 h 274"/>
                  <a:gd name="T26" fmla="*/ 220 w 376"/>
                  <a:gd name="T27" fmla="*/ 252 h 274"/>
                  <a:gd name="T28" fmla="*/ 196 w 376"/>
                  <a:gd name="T29" fmla="*/ 232 h 274"/>
                  <a:gd name="T30" fmla="*/ 148 w 376"/>
                  <a:gd name="T31" fmla="*/ 234 h 274"/>
                  <a:gd name="T32" fmla="*/ 200 w 376"/>
                  <a:gd name="T33" fmla="*/ 220 h 274"/>
                  <a:gd name="T34" fmla="*/ 300 w 376"/>
                  <a:gd name="T35" fmla="*/ 236 h 274"/>
                  <a:gd name="T36" fmla="*/ 346 w 376"/>
                  <a:gd name="T37" fmla="*/ 196 h 274"/>
                  <a:gd name="T38" fmla="*/ 308 w 376"/>
                  <a:gd name="T39" fmla="*/ 220 h 274"/>
                  <a:gd name="T40" fmla="*/ 210 w 376"/>
                  <a:gd name="T41" fmla="*/ 210 h 274"/>
                  <a:gd name="T42" fmla="*/ 196 w 376"/>
                  <a:gd name="T43" fmla="*/ 196 h 274"/>
                  <a:gd name="T44" fmla="*/ 150 w 376"/>
                  <a:gd name="T45" fmla="*/ 200 h 274"/>
                  <a:gd name="T46" fmla="*/ 202 w 376"/>
                  <a:gd name="T47" fmla="*/ 184 h 274"/>
                  <a:gd name="T48" fmla="*/ 318 w 376"/>
                  <a:gd name="T49" fmla="*/ 196 h 274"/>
                  <a:gd name="T50" fmla="*/ 374 w 376"/>
                  <a:gd name="T51" fmla="*/ 162 h 274"/>
                  <a:gd name="T52" fmla="*/ 374 w 376"/>
                  <a:gd name="T53" fmla="*/ 130 h 274"/>
                  <a:gd name="T54" fmla="*/ 248 w 376"/>
                  <a:gd name="T55" fmla="*/ 94 h 274"/>
                  <a:gd name="T56" fmla="*/ 342 w 376"/>
                  <a:gd name="T57" fmla="*/ 78 h 274"/>
                  <a:gd name="T58" fmla="*/ 334 w 376"/>
                  <a:gd name="T59" fmla="*/ 104 h 274"/>
                  <a:gd name="T60" fmla="*/ 238 w 376"/>
                  <a:gd name="T61" fmla="*/ 114 h 274"/>
                  <a:gd name="T62" fmla="*/ 200 w 376"/>
                  <a:gd name="T63" fmla="*/ 96 h 274"/>
                  <a:gd name="T64" fmla="*/ 202 w 376"/>
                  <a:gd name="T65" fmla="*/ 114 h 274"/>
                  <a:gd name="T66" fmla="*/ 294 w 376"/>
                  <a:gd name="T67" fmla="*/ 130 h 274"/>
                  <a:gd name="T68" fmla="*/ 346 w 376"/>
                  <a:gd name="T69" fmla="*/ 124 h 274"/>
                  <a:gd name="T70" fmla="*/ 338 w 376"/>
                  <a:gd name="T71" fmla="*/ 136 h 274"/>
                  <a:gd name="T72" fmla="*/ 272 w 376"/>
                  <a:gd name="T73" fmla="*/ 152 h 274"/>
                  <a:gd name="T74" fmla="*/ 214 w 376"/>
                  <a:gd name="T75" fmla="*/ 142 h 274"/>
                  <a:gd name="T76" fmla="*/ 198 w 376"/>
                  <a:gd name="T77" fmla="*/ 118 h 274"/>
                  <a:gd name="T78" fmla="*/ 134 w 376"/>
                  <a:gd name="T79" fmla="*/ 150 h 274"/>
                  <a:gd name="T80" fmla="*/ 100 w 376"/>
                  <a:gd name="T81" fmla="*/ 136 h 274"/>
                  <a:gd name="T82" fmla="*/ 158 w 376"/>
                  <a:gd name="T83" fmla="*/ 128 h 274"/>
                  <a:gd name="T84" fmla="*/ 162 w 376"/>
                  <a:gd name="T85" fmla="*/ 144 h 274"/>
                  <a:gd name="T86" fmla="*/ 346 w 376"/>
                  <a:gd name="T87" fmla="*/ 162 h 274"/>
                  <a:gd name="T88" fmla="*/ 342 w 376"/>
                  <a:gd name="T89" fmla="*/ 168 h 274"/>
                  <a:gd name="T90" fmla="*/ 322 w 376"/>
                  <a:gd name="T91" fmla="*/ 180 h 274"/>
                  <a:gd name="T92" fmla="*/ 220 w 376"/>
                  <a:gd name="T93" fmla="*/ 180 h 274"/>
                  <a:gd name="T94" fmla="*/ 200 w 376"/>
                  <a:gd name="T95" fmla="*/ 168 h 274"/>
                  <a:gd name="T96" fmla="*/ 198 w 376"/>
                  <a:gd name="T97" fmla="*/ 154 h 274"/>
                  <a:gd name="T98" fmla="*/ 272 w 376"/>
                  <a:gd name="T99" fmla="*/ 166 h 274"/>
                  <a:gd name="T100" fmla="*/ 346 w 376"/>
                  <a:gd name="T101" fmla="*/ 160 h 274"/>
                  <a:gd name="T102" fmla="*/ 196 w 376"/>
                  <a:gd name="T103" fmla="*/ 28 h 274"/>
                  <a:gd name="T104" fmla="*/ 272 w 376"/>
                  <a:gd name="T105" fmla="*/ 0 h 274"/>
                  <a:gd name="T106" fmla="*/ 344 w 376"/>
                  <a:gd name="T107" fmla="*/ 24 h 274"/>
                  <a:gd name="T108" fmla="*/ 322 w 376"/>
                  <a:gd name="T109" fmla="*/ 50 h 274"/>
                  <a:gd name="T110" fmla="*/ 220 w 376"/>
                  <a:gd name="T111" fmla="*/ 5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6" h="274">
                    <a:moveTo>
                      <a:pt x="376" y="126"/>
                    </a:moveTo>
                    <a:lnTo>
                      <a:pt x="376" y="126"/>
                    </a:lnTo>
                    <a:lnTo>
                      <a:pt x="374" y="122"/>
                    </a:lnTo>
                    <a:lnTo>
                      <a:pt x="370" y="120"/>
                    </a:lnTo>
                    <a:lnTo>
                      <a:pt x="346" y="110"/>
                    </a:lnTo>
                    <a:lnTo>
                      <a:pt x="372" y="98"/>
                    </a:lnTo>
                    <a:lnTo>
                      <a:pt x="372" y="98"/>
                    </a:lnTo>
                    <a:lnTo>
                      <a:pt x="376" y="96"/>
                    </a:lnTo>
                    <a:lnTo>
                      <a:pt x="376" y="92"/>
                    </a:lnTo>
                    <a:lnTo>
                      <a:pt x="376" y="92"/>
                    </a:lnTo>
                    <a:lnTo>
                      <a:pt x="376" y="86"/>
                    </a:lnTo>
                    <a:lnTo>
                      <a:pt x="372" y="84"/>
                    </a:lnTo>
                    <a:lnTo>
                      <a:pt x="344" y="74"/>
                    </a:lnTo>
                    <a:lnTo>
                      <a:pt x="344" y="74"/>
                    </a:lnTo>
                    <a:lnTo>
                      <a:pt x="346" y="70"/>
                    </a:lnTo>
                    <a:lnTo>
                      <a:pt x="346" y="66"/>
                    </a:lnTo>
                    <a:lnTo>
                      <a:pt x="346" y="52"/>
                    </a:lnTo>
                    <a:lnTo>
                      <a:pt x="346" y="52"/>
                    </a:lnTo>
                    <a:lnTo>
                      <a:pt x="346" y="56"/>
                    </a:lnTo>
                    <a:lnTo>
                      <a:pt x="344" y="60"/>
                    </a:lnTo>
                    <a:lnTo>
                      <a:pt x="334" y="68"/>
                    </a:lnTo>
                    <a:lnTo>
                      <a:pt x="334" y="68"/>
                    </a:lnTo>
                    <a:lnTo>
                      <a:pt x="322" y="72"/>
                    </a:lnTo>
                    <a:lnTo>
                      <a:pt x="308" y="76"/>
                    </a:lnTo>
                    <a:lnTo>
                      <a:pt x="290" y="80"/>
                    </a:lnTo>
                    <a:lnTo>
                      <a:pt x="272" y="80"/>
                    </a:lnTo>
                    <a:lnTo>
                      <a:pt x="272" y="80"/>
                    </a:lnTo>
                    <a:lnTo>
                      <a:pt x="254" y="80"/>
                    </a:lnTo>
                    <a:lnTo>
                      <a:pt x="238" y="78"/>
                    </a:lnTo>
                    <a:lnTo>
                      <a:pt x="226" y="74"/>
                    </a:lnTo>
                    <a:lnTo>
                      <a:pt x="214" y="70"/>
                    </a:lnTo>
                    <a:lnTo>
                      <a:pt x="214" y="70"/>
                    </a:lnTo>
                    <a:lnTo>
                      <a:pt x="214" y="70"/>
                    </a:lnTo>
                    <a:lnTo>
                      <a:pt x="210" y="68"/>
                    </a:lnTo>
                    <a:lnTo>
                      <a:pt x="210" y="68"/>
                    </a:lnTo>
                    <a:lnTo>
                      <a:pt x="200" y="60"/>
                    </a:lnTo>
                    <a:lnTo>
                      <a:pt x="198" y="56"/>
                    </a:lnTo>
                    <a:lnTo>
                      <a:pt x="196" y="52"/>
                    </a:lnTo>
                    <a:lnTo>
                      <a:pt x="196" y="52"/>
                    </a:lnTo>
                    <a:lnTo>
                      <a:pt x="198" y="46"/>
                    </a:lnTo>
                    <a:lnTo>
                      <a:pt x="6" y="136"/>
                    </a:lnTo>
                    <a:lnTo>
                      <a:pt x="6" y="136"/>
                    </a:lnTo>
                    <a:lnTo>
                      <a:pt x="2" y="138"/>
                    </a:lnTo>
                    <a:lnTo>
                      <a:pt x="2" y="142"/>
                    </a:lnTo>
                    <a:lnTo>
                      <a:pt x="2" y="142"/>
                    </a:lnTo>
                    <a:lnTo>
                      <a:pt x="2" y="148"/>
                    </a:lnTo>
                    <a:lnTo>
                      <a:pt x="6" y="150"/>
                    </a:lnTo>
                    <a:lnTo>
                      <a:pt x="30" y="158"/>
                    </a:lnTo>
                    <a:lnTo>
                      <a:pt x="4" y="170"/>
                    </a:lnTo>
                    <a:lnTo>
                      <a:pt x="4" y="170"/>
                    </a:lnTo>
                    <a:lnTo>
                      <a:pt x="2" y="174"/>
                    </a:lnTo>
                    <a:lnTo>
                      <a:pt x="0" y="178"/>
                    </a:lnTo>
                    <a:lnTo>
                      <a:pt x="0" y="178"/>
                    </a:lnTo>
                    <a:lnTo>
                      <a:pt x="2" y="182"/>
                    </a:lnTo>
                    <a:lnTo>
                      <a:pt x="6" y="184"/>
                    </a:lnTo>
                    <a:lnTo>
                      <a:pt x="30" y="194"/>
                    </a:lnTo>
                    <a:lnTo>
                      <a:pt x="4" y="206"/>
                    </a:lnTo>
                    <a:lnTo>
                      <a:pt x="4" y="206"/>
                    </a:lnTo>
                    <a:lnTo>
                      <a:pt x="0" y="208"/>
                    </a:lnTo>
                    <a:lnTo>
                      <a:pt x="0" y="212"/>
                    </a:lnTo>
                    <a:lnTo>
                      <a:pt x="0" y="212"/>
                    </a:lnTo>
                    <a:lnTo>
                      <a:pt x="0" y="218"/>
                    </a:lnTo>
                    <a:lnTo>
                      <a:pt x="4" y="220"/>
                    </a:lnTo>
                    <a:lnTo>
                      <a:pt x="148" y="270"/>
                    </a:lnTo>
                    <a:lnTo>
                      <a:pt x="148" y="270"/>
                    </a:lnTo>
                    <a:lnTo>
                      <a:pt x="150" y="270"/>
                    </a:lnTo>
                    <a:lnTo>
                      <a:pt x="150" y="270"/>
                    </a:lnTo>
                    <a:lnTo>
                      <a:pt x="154" y="270"/>
                    </a:lnTo>
                    <a:lnTo>
                      <a:pt x="198" y="250"/>
                    </a:lnTo>
                    <a:lnTo>
                      <a:pt x="198" y="250"/>
                    </a:lnTo>
                    <a:lnTo>
                      <a:pt x="200" y="254"/>
                    </a:lnTo>
                    <a:lnTo>
                      <a:pt x="206" y="258"/>
                    </a:lnTo>
                    <a:lnTo>
                      <a:pt x="212" y="264"/>
                    </a:lnTo>
                    <a:lnTo>
                      <a:pt x="222" y="266"/>
                    </a:lnTo>
                    <a:lnTo>
                      <a:pt x="244" y="272"/>
                    </a:lnTo>
                    <a:lnTo>
                      <a:pt x="272" y="274"/>
                    </a:lnTo>
                    <a:lnTo>
                      <a:pt x="272" y="274"/>
                    </a:lnTo>
                    <a:lnTo>
                      <a:pt x="300" y="272"/>
                    </a:lnTo>
                    <a:lnTo>
                      <a:pt x="314" y="270"/>
                    </a:lnTo>
                    <a:lnTo>
                      <a:pt x="324" y="266"/>
                    </a:lnTo>
                    <a:lnTo>
                      <a:pt x="334" y="262"/>
                    </a:lnTo>
                    <a:lnTo>
                      <a:pt x="340" y="256"/>
                    </a:lnTo>
                    <a:lnTo>
                      <a:pt x="344" y="252"/>
                    </a:lnTo>
                    <a:lnTo>
                      <a:pt x="346" y="246"/>
                    </a:lnTo>
                    <a:lnTo>
                      <a:pt x="346" y="230"/>
                    </a:lnTo>
                    <a:lnTo>
                      <a:pt x="346" y="230"/>
                    </a:lnTo>
                    <a:lnTo>
                      <a:pt x="346" y="236"/>
                    </a:lnTo>
                    <a:lnTo>
                      <a:pt x="344" y="240"/>
                    </a:lnTo>
                    <a:lnTo>
                      <a:pt x="334" y="246"/>
                    </a:lnTo>
                    <a:lnTo>
                      <a:pt x="334" y="246"/>
                    </a:lnTo>
                    <a:lnTo>
                      <a:pt x="322" y="252"/>
                    </a:lnTo>
                    <a:lnTo>
                      <a:pt x="308" y="256"/>
                    </a:lnTo>
                    <a:lnTo>
                      <a:pt x="290" y="258"/>
                    </a:lnTo>
                    <a:lnTo>
                      <a:pt x="272" y="260"/>
                    </a:lnTo>
                    <a:lnTo>
                      <a:pt x="272" y="260"/>
                    </a:lnTo>
                    <a:lnTo>
                      <a:pt x="252" y="258"/>
                    </a:lnTo>
                    <a:lnTo>
                      <a:pt x="236" y="256"/>
                    </a:lnTo>
                    <a:lnTo>
                      <a:pt x="220" y="252"/>
                    </a:lnTo>
                    <a:lnTo>
                      <a:pt x="210" y="246"/>
                    </a:lnTo>
                    <a:lnTo>
                      <a:pt x="210" y="246"/>
                    </a:lnTo>
                    <a:lnTo>
                      <a:pt x="206" y="244"/>
                    </a:lnTo>
                    <a:lnTo>
                      <a:pt x="206" y="244"/>
                    </a:lnTo>
                    <a:lnTo>
                      <a:pt x="206" y="244"/>
                    </a:lnTo>
                    <a:lnTo>
                      <a:pt x="200" y="238"/>
                    </a:lnTo>
                    <a:lnTo>
                      <a:pt x="196" y="232"/>
                    </a:lnTo>
                    <a:lnTo>
                      <a:pt x="196" y="232"/>
                    </a:lnTo>
                    <a:lnTo>
                      <a:pt x="196" y="230"/>
                    </a:lnTo>
                    <a:lnTo>
                      <a:pt x="196" y="232"/>
                    </a:lnTo>
                    <a:lnTo>
                      <a:pt x="150" y="254"/>
                    </a:lnTo>
                    <a:lnTo>
                      <a:pt x="28" y="212"/>
                    </a:lnTo>
                    <a:lnTo>
                      <a:pt x="52" y="200"/>
                    </a:lnTo>
                    <a:lnTo>
                      <a:pt x="148" y="234"/>
                    </a:lnTo>
                    <a:lnTo>
                      <a:pt x="148" y="234"/>
                    </a:lnTo>
                    <a:lnTo>
                      <a:pt x="152" y="234"/>
                    </a:lnTo>
                    <a:lnTo>
                      <a:pt x="152" y="234"/>
                    </a:lnTo>
                    <a:lnTo>
                      <a:pt x="154" y="234"/>
                    </a:lnTo>
                    <a:lnTo>
                      <a:pt x="198" y="214"/>
                    </a:lnTo>
                    <a:lnTo>
                      <a:pt x="198" y="214"/>
                    </a:lnTo>
                    <a:lnTo>
                      <a:pt x="200" y="220"/>
                    </a:lnTo>
                    <a:lnTo>
                      <a:pt x="206" y="224"/>
                    </a:lnTo>
                    <a:lnTo>
                      <a:pt x="214" y="228"/>
                    </a:lnTo>
                    <a:lnTo>
                      <a:pt x="222" y="232"/>
                    </a:lnTo>
                    <a:lnTo>
                      <a:pt x="246" y="236"/>
                    </a:lnTo>
                    <a:lnTo>
                      <a:pt x="272" y="238"/>
                    </a:lnTo>
                    <a:lnTo>
                      <a:pt x="272" y="238"/>
                    </a:lnTo>
                    <a:lnTo>
                      <a:pt x="300" y="236"/>
                    </a:lnTo>
                    <a:lnTo>
                      <a:pt x="314" y="234"/>
                    </a:lnTo>
                    <a:lnTo>
                      <a:pt x="324" y="230"/>
                    </a:lnTo>
                    <a:lnTo>
                      <a:pt x="334" y="226"/>
                    </a:lnTo>
                    <a:lnTo>
                      <a:pt x="340" y="220"/>
                    </a:lnTo>
                    <a:lnTo>
                      <a:pt x="344" y="216"/>
                    </a:lnTo>
                    <a:lnTo>
                      <a:pt x="346" y="210"/>
                    </a:lnTo>
                    <a:lnTo>
                      <a:pt x="346" y="196"/>
                    </a:lnTo>
                    <a:lnTo>
                      <a:pt x="346" y="196"/>
                    </a:lnTo>
                    <a:lnTo>
                      <a:pt x="346" y="200"/>
                    </a:lnTo>
                    <a:lnTo>
                      <a:pt x="344" y="204"/>
                    </a:lnTo>
                    <a:lnTo>
                      <a:pt x="334" y="210"/>
                    </a:lnTo>
                    <a:lnTo>
                      <a:pt x="334" y="210"/>
                    </a:lnTo>
                    <a:lnTo>
                      <a:pt x="322" y="216"/>
                    </a:lnTo>
                    <a:lnTo>
                      <a:pt x="308" y="220"/>
                    </a:lnTo>
                    <a:lnTo>
                      <a:pt x="290" y="222"/>
                    </a:lnTo>
                    <a:lnTo>
                      <a:pt x="272" y="224"/>
                    </a:lnTo>
                    <a:lnTo>
                      <a:pt x="272" y="224"/>
                    </a:lnTo>
                    <a:lnTo>
                      <a:pt x="252" y="222"/>
                    </a:lnTo>
                    <a:lnTo>
                      <a:pt x="236" y="220"/>
                    </a:lnTo>
                    <a:lnTo>
                      <a:pt x="220" y="216"/>
                    </a:lnTo>
                    <a:lnTo>
                      <a:pt x="210" y="210"/>
                    </a:lnTo>
                    <a:lnTo>
                      <a:pt x="210" y="210"/>
                    </a:lnTo>
                    <a:lnTo>
                      <a:pt x="208" y="210"/>
                    </a:lnTo>
                    <a:lnTo>
                      <a:pt x="208" y="210"/>
                    </a:lnTo>
                    <a:lnTo>
                      <a:pt x="200" y="204"/>
                    </a:lnTo>
                    <a:lnTo>
                      <a:pt x="198" y="198"/>
                    </a:lnTo>
                    <a:lnTo>
                      <a:pt x="198" y="198"/>
                    </a:lnTo>
                    <a:lnTo>
                      <a:pt x="196" y="196"/>
                    </a:lnTo>
                    <a:lnTo>
                      <a:pt x="196" y="198"/>
                    </a:lnTo>
                    <a:lnTo>
                      <a:pt x="152" y="218"/>
                    </a:lnTo>
                    <a:lnTo>
                      <a:pt x="72" y="192"/>
                    </a:lnTo>
                    <a:lnTo>
                      <a:pt x="50" y="184"/>
                    </a:lnTo>
                    <a:lnTo>
                      <a:pt x="28" y="176"/>
                    </a:lnTo>
                    <a:lnTo>
                      <a:pt x="52" y="166"/>
                    </a:lnTo>
                    <a:lnTo>
                      <a:pt x="150" y="200"/>
                    </a:lnTo>
                    <a:lnTo>
                      <a:pt x="150" y="200"/>
                    </a:lnTo>
                    <a:lnTo>
                      <a:pt x="152" y="200"/>
                    </a:lnTo>
                    <a:lnTo>
                      <a:pt x="152" y="200"/>
                    </a:lnTo>
                    <a:lnTo>
                      <a:pt x="156" y="200"/>
                    </a:lnTo>
                    <a:lnTo>
                      <a:pt x="198" y="180"/>
                    </a:lnTo>
                    <a:lnTo>
                      <a:pt x="198" y="180"/>
                    </a:lnTo>
                    <a:lnTo>
                      <a:pt x="202" y="184"/>
                    </a:lnTo>
                    <a:lnTo>
                      <a:pt x="208" y="188"/>
                    </a:lnTo>
                    <a:lnTo>
                      <a:pt x="224" y="196"/>
                    </a:lnTo>
                    <a:lnTo>
                      <a:pt x="246" y="200"/>
                    </a:lnTo>
                    <a:lnTo>
                      <a:pt x="272" y="202"/>
                    </a:lnTo>
                    <a:lnTo>
                      <a:pt x="272" y="202"/>
                    </a:lnTo>
                    <a:lnTo>
                      <a:pt x="296" y="200"/>
                    </a:lnTo>
                    <a:lnTo>
                      <a:pt x="318" y="196"/>
                    </a:lnTo>
                    <a:lnTo>
                      <a:pt x="334" y="190"/>
                    </a:lnTo>
                    <a:lnTo>
                      <a:pt x="340" y="186"/>
                    </a:lnTo>
                    <a:lnTo>
                      <a:pt x="344" y="180"/>
                    </a:lnTo>
                    <a:lnTo>
                      <a:pt x="370" y="168"/>
                    </a:lnTo>
                    <a:lnTo>
                      <a:pt x="370" y="168"/>
                    </a:lnTo>
                    <a:lnTo>
                      <a:pt x="374" y="166"/>
                    </a:lnTo>
                    <a:lnTo>
                      <a:pt x="374" y="162"/>
                    </a:lnTo>
                    <a:lnTo>
                      <a:pt x="374" y="162"/>
                    </a:lnTo>
                    <a:lnTo>
                      <a:pt x="374" y="156"/>
                    </a:lnTo>
                    <a:lnTo>
                      <a:pt x="370" y="154"/>
                    </a:lnTo>
                    <a:lnTo>
                      <a:pt x="346" y="146"/>
                    </a:lnTo>
                    <a:lnTo>
                      <a:pt x="372" y="134"/>
                    </a:lnTo>
                    <a:lnTo>
                      <a:pt x="372" y="134"/>
                    </a:lnTo>
                    <a:lnTo>
                      <a:pt x="374" y="130"/>
                    </a:lnTo>
                    <a:lnTo>
                      <a:pt x="376" y="126"/>
                    </a:lnTo>
                    <a:lnTo>
                      <a:pt x="376" y="126"/>
                    </a:lnTo>
                    <a:close/>
                    <a:moveTo>
                      <a:pt x="202" y="78"/>
                    </a:moveTo>
                    <a:lnTo>
                      <a:pt x="202" y="78"/>
                    </a:lnTo>
                    <a:lnTo>
                      <a:pt x="214" y="84"/>
                    </a:lnTo>
                    <a:lnTo>
                      <a:pt x="230" y="90"/>
                    </a:lnTo>
                    <a:lnTo>
                      <a:pt x="248" y="94"/>
                    </a:lnTo>
                    <a:lnTo>
                      <a:pt x="272" y="96"/>
                    </a:lnTo>
                    <a:lnTo>
                      <a:pt x="272" y="96"/>
                    </a:lnTo>
                    <a:lnTo>
                      <a:pt x="294" y="94"/>
                    </a:lnTo>
                    <a:lnTo>
                      <a:pt x="314" y="90"/>
                    </a:lnTo>
                    <a:lnTo>
                      <a:pt x="330" y="84"/>
                    </a:lnTo>
                    <a:lnTo>
                      <a:pt x="342" y="78"/>
                    </a:lnTo>
                    <a:lnTo>
                      <a:pt x="342" y="78"/>
                    </a:lnTo>
                    <a:lnTo>
                      <a:pt x="346" y="82"/>
                    </a:lnTo>
                    <a:lnTo>
                      <a:pt x="346" y="88"/>
                    </a:lnTo>
                    <a:lnTo>
                      <a:pt x="346" y="88"/>
                    </a:lnTo>
                    <a:lnTo>
                      <a:pt x="346" y="92"/>
                    </a:lnTo>
                    <a:lnTo>
                      <a:pt x="344" y="96"/>
                    </a:lnTo>
                    <a:lnTo>
                      <a:pt x="334" y="104"/>
                    </a:lnTo>
                    <a:lnTo>
                      <a:pt x="334" y="104"/>
                    </a:lnTo>
                    <a:lnTo>
                      <a:pt x="322" y="108"/>
                    </a:lnTo>
                    <a:lnTo>
                      <a:pt x="308" y="112"/>
                    </a:lnTo>
                    <a:lnTo>
                      <a:pt x="290" y="116"/>
                    </a:lnTo>
                    <a:lnTo>
                      <a:pt x="272" y="116"/>
                    </a:lnTo>
                    <a:lnTo>
                      <a:pt x="272" y="116"/>
                    </a:lnTo>
                    <a:lnTo>
                      <a:pt x="254" y="116"/>
                    </a:lnTo>
                    <a:lnTo>
                      <a:pt x="238" y="114"/>
                    </a:lnTo>
                    <a:lnTo>
                      <a:pt x="226" y="110"/>
                    </a:lnTo>
                    <a:lnTo>
                      <a:pt x="214" y="106"/>
                    </a:lnTo>
                    <a:lnTo>
                      <a:pt x="214" y="106"/>
                    </a:lnTo>
                    <a:lnTo>
                      <a:pt x="214" y="106"/>
                    </a:lnTo>
                    <a:lnTo>
                      <a:pt x="210" y="104"/>
                    </a:lnTo>
                    <a:lnTo>
                      <a:pt x="210" y="104"/>
                    </a:lnTo>
                    <a:lnTo>
                      <a:pt x="200" y="96"/>
                    </a:lnTo>
                    <a:lnTo>
                      <a:pt x="198" y="92"/>
                    </a:lnTo>
                    <a:lnTo>
                      <a:pt x="196" y="88"/>
                    </a:lnTo>
                    <a:lnTo>
                      <a:pt x="196" y="88"/>
                    </a:lnTo>
                    <a:lnTo>
                      <a:pt x="198" y="82"/>
                    </a:lnTo>
                    <a:lnTo>
                      <a:pt x="202" y="78"/>
                    </a:lnTo>
                    <a:lnTo>
                      <a:pt x="202" y="78"/>
                    </a:lnTo>
                    <a:close/>
                    <a:moveTo>
                      <a:pt x="202" y="114"/>
                    </a:moveTo>
                    <a:lnTo>
                      <a:pt x="202" y="114"/>
                    </a:lnTo>
                    <a:lnTo>
                      <a:pt x="214" y="120"/>
                    </a:lnTo>
                    <a:lnTo>
                      <a:pt x="230" y="126"/>
                    </a:lnTo>
                    <a:lnTo>
                      <a:pt x="248" y="130"/>
                    </a:lnTo>
                    <a:lnTo>
                      <a:pt x="272" y="130"/>
                    </a:lnTo>
                    <a:lnTo>
                      <a:pt x="272" y="130"/>
                    </a:lnTo>
                    <a:lnTo>
                      <a:pt x="294" y="130"/>
                    </a:lnTo>
                    <a:lnTo>
                      <a:pt x="314" y="126"/>
                    </a:lnTo>
                    <a:lnTo>
                      <a:pt x="330" y="120"/>
                    </a:lnTo>
                    <a:lnTo>
                      <a:pt x="342" y="114"/>
                    </a:lnTo>
                    <a:lnTo>
                      <a:pt x="342" y="114"/>
                    </a:lnTo>
                    <a:lnTo>
                      <a:pt x="346" y="118"/>
                    </a:lnTo>
                    <a:lnTo>
                      <a:pt x="346" y="124"/>
                    </a:lnTo>
                    <a:lnTo>
                      <a:pt x="346" y="124"/>
                    </a:lnTo>
                    <a:lnTo>
                      <a:pt x="346" y="128"/>
                    </a:lnTo>
                    <a:lnTo>
                      <a:pt x="346" y="128"/>
                    </a:lnTo>
                    <a:lnTo>
                      <a:pt x="342" y="132"/>
                    </a:lnTo>
                    <a:lnTo>
                      <a:pt x="342" y="132"/>
                    </a:lnTo>
                    <a:lnTo>
                      <a:pt x="340" y="134"/>
                    </a:lnTo>
                    <a:lnTo>
                      <a:pt x="340" y="134"/>
                    </a:lnTo>
                    <a:lnTo>
                      <a:pt x="338" y="136"/>
                    </a:lnTo>
                    <a:lnTo>
                      <a:pt x="338" y="136"/>
                    </a:lnTo>
                    <a:lnTo>
                      <a:pt x="334" y="140"/>
                    </a:lnTo>
                    <a:lnTo>
                      <a:pt x="334" y="140"/>
                    </a:lnTo>
                    <a:lnTo>
                      <a:pt x="322" y="144"/>
                    </a:lnTo>
                    <a:lnTo>
                      <a:pt x="308" y="148"/>
                    </a:lnTo>
                    <a:lnTo>
                      <a:pt x="290" y="150"/>
                    </a:lnTo>
                    <a:lnTo>
                      <a:pt x="272" y="152"/>
                    </a:lnTo>
                    <a:lnTo>
                      <a:pt x="272" y="152"/>
                    </a:lnTo>
                    <a:lnTo>
                      <a:pt x="254" y="152"/>
                    </a:lnTo>
                    <a:lnTo>
                      <a:pt x="238" y="148"/>
                    </a:lnTo>
                    <a:lnTo>
                      <a:pt x="226" y="146"/>
                    </a:lnTo>
                    <a:lnTo>
                      <a:pt x="214" y="142"/>
                    </a:lnTo>
                    <a:lnTo>
                      <a:pt x="214" y="142"/>
                    </a:lnTo>
                    <a:lnTo>
                      <a:pt x="214" y="142"/>
                    </a:lnTo>
                    <a:lnTo>
                      <a:pt x="210" y="140"/>
                    </a:lnTo>
                    <a:lnTo>
                      <a:pt x="210" y="140"/>
                    </a:lnTo>
                    <a:lnTo>
                      <a:pt x="200" y="132"/>
                    </a:lnTo>
                    <a:lnTo>
                      <a:pt x="198" y="128"/>
                    </a:lnTo>
                    <a:lnTo>
                      <a:pt x="196" y="124"/>
                    </a:lnTo>
                    <a:lnTo>
                      <a:pt x="196" y="124"/>
                    </a:lnTo>
                    <a:lnTo>
                      <a:pt x="198" y="118"/>
                    </a:lnTo>
                    <a:lnTo>
                      <a:pt x="202" y="114"/>
                    </a:lnTo>
                    <a:lnTo>
                      <a:pt x="202" y="114"/>
                    </a:lnTo>
                    <a:close/>
                    <a:moveTo>
                      <a:pt x="162" y="144"/>
                    </a:moveTo>
                    <a:lnTo>
                      <a:pt x="162" y="144"/>
                    </a:lnTo>
                    <a:lnTo>
                      <a:pt x="150" y="150"/>
                    </a:lnTo>
                    <a:lnTo>
                      <a:pt x="134" y="150"/>
                    </a:lnTo>
                    <a:lnTo>
                      <a:pt x="134" y="150"/>
                    </a:lnTo>
                    <a:lnTo>
                      <a:pt x="116" y="150"/>
                    </a:lnTo>
                    <a:lnTo>
                      <a:pt x="104" y="144"/>
                    </a:lnTo>
                    <a:lnTo>
                      <a:pt x="104" y="144"/>
                    </a:lnTo>
                    <a:lnTo>
                      <a:pt x="100" y="142"/>
                    </a:lnTo>
                    <a:lnTo>
                      <a:pt x="98" y="138"/>
                    </a:lnTo>
                    <a:lnTo>
                      <a:pt x="98" y="138"/>
                    </a:lnTo>
                    <a:lnTo>
                      <a:pt x="100" y="136"/>
                    </a:lnTo>
                    <a:lnTo>
                      <a:pt x="102" y="132"/>
                    </a:lnTo>
                    <a:lnTo>
                      <a:pt x="110" y="128"/>
                    </a:lnTo>
                    <a:lnTo>
                      <a:pt x="120" y="126"/>
                    </a:lnTo>
                    <a:lnTo>
                      <a:pt x="134" y="124"/>
                    </a:lnTo>
                    <a:lnTo>
                      <a:pt x="134" y="124"/>
                    </a:lnTo>
                    <a:lnTo>
                      <a:pt x="148" y="126"/>
                    </a:lnTo>
                    <a:lnTo>
                      <a:pt x="158" y="128"/>
                    </a:lnTo>
                    <a:lnTo>
                      <a:pt x="166" y="132"/>
                    </a:lnTo>
                    <a:lnTo>
                      <a:pt x="168" y="136"/>
                    </a:lnTo>
                    <a:lnTo>
                      <a:pt x="168" y="138"/>
                    </a:lnTo>
                    <a:lnTo>
                      <a:pt x="168" y="138"/>
                    </a:lnTo>
                    <a:lnTo>
                      <a:pt x="166" y="142"/>
                    </a:lnTo>
                    <a:lnTo>
                      <a:pt x="162" y="144"/>
                    </a:lnTo>
                    <a:lnTo>
                      <a:pt x="162" y="144"/>
                    </a:lnTo>
                    <a:close/>
                    <a:moveTo>
                      <a:pt x="346" y="160"/>
                    </a:moveTo>
                    <a:lnTo>
                      <a:pt x="346" y="160"/>
                    </a:lnTo>
                    <a:lnTo>
                      <a:pt x="346" y="162"/>
                    </a:lnTo>
                    <a:lnTo>
                      <a:pt x="346" y="162"/>
                    </a:lnTo>
                    <a:lnTo>
                      <a:pt x="346" y="162"/>
                    </a:lnTo>
                    <a:lnTo>
                      <a:pt x="346" y="162"/>
                    </a:lnTo>
                    <a:lnTo>
                      <a:pt x="346" y="162"/>
                    </a:lnTo>
                    <a:lnTo>
                      <a:pt x="346" y="162"/>
                    </a:lnTo>
                    <a:lnTo>
                      <a:pt x="344" y="166"/>
                    </a:lnTo>
                    <a:lnTo>
                      <a:pt x="344" y="166"/>
                    </a:lnTo>
                    <a:lnTo>
                      <a:pt x="344" y="166"/>
                    </a:lnTo>
                    <a:lnTo>
                      <a:pt x="344" y="166"/>
                    </a:lnTo>
                    <a:lnTo>
                      <a:pt x="342" y="168"/>
                    </a:lnTo>
                    <a:lnTo>
                      <a:pt x="342" y="168"/>
                    </a:lnTo>
                    <a:lnTo>
                      <a:pt x="340" y="170"/>
                    </a:lnTo>
                    <a:lnTo>
                      <a:pt x="340" y="170"/>
                    </a:lnTo>
                    <a:lnTo>
                      <a:pt x="338" y="172"/>
                    </a:lnTo>
                    <a:lnTo>
                      <a:pt x="338" y="172"/>
                    </a:lnTo>
                    <a:lnTo>
                      <a:pt x="334" y="174"/>
                    </a:lnTo>
                    <a:lnTo>
                      <a:pt x="334" y="174"/>
                    </a:lnTo>
                    <a:lnTo>
                      <a:pt x="322" y="180"/>
                    </a:lnTo>
                    <a:lnTo>
                      <a:pt x="308" y="184"/>
                    </a:lnTo>
                    <a:lnTo>
                      <a:pt x="290" y="186"/>
                    </a:lnTo>
                    <a:lnTo>
                      <a:pt x="272" y="188"/>
                    </a:lnTo>
                    <a:lnTo>
                      <a:pt x="272" y="188"/>
                    </a:lnTo>
                    <a:lnTo>
                      <a:pt x="252" y="186"/>
                    </a:lnTo>
                    <a:lnTo>
                      <a:pt x="236" y="184"/>
                    </a:lnTo>
                    <a:lnTo>
                      <a:pt x="220" y="180"/>
                    </a:lnTo>
                    <a:lnTo>
                      <a:pt x="210" y="174"/>
                    </a:lnTo>
                    <a:lnTo>
                      <a:pt x="210" y="174"/>
                    </a:lnTo>
                    <a:lnTo>
                      <a:pt x="208" y="174"/>
                    </a:lnTo>
                    <a:lnTo>
                      <a:pt x="208" y="174"/>
                    </a:lnTo>
                    <a:lnTo>
                      <a:pt x="208" y="174"/>
                    </a:lnTo>
                    <a:lnTo>
                      <a:pt x="200" y="168"/>
                    </a:lnTo>
                    <a:lnTo>
                      <a:pt x="200" y="168"/>
                    </a:lnTo>
                    <a:lnTo>
                      <a:pt x="200" y="166"/>
                    </a:lnTo>
                    <a:lnTo>
                      <a:pt x="200" y="166"/>
                    </a:lnTo>
                    <a:lnTo>
                      <a:pt x="198" y="164"/>
                    </a:lnTo>
                    <a:lnTo>
                      <a:pt x="198" y="164"/>
                    </a:lnTo>
                    <a:lnTo>
                      <a:pt x="196" y="160"/>
                    </a:lnTo>
                    <a:lnTo>
                      <a:pt x="196" y="160"/>
                    </a:lnTo>
                    <a:lnTo>
                      <a:pt x="198" y="154"/>
                    </a:lnTo>
                    <a:lnTo>
                      <a:pt x="202" y="148"/>
                    </a:lnTo>
                    <a:lnTo>
                      <a:pt x="202" y="148"/>
                    </a:lnTo>
                    <a:lnTo>
                      <a:pt x="214" y="156"/>
                    </a:lnTo>
                    <a:lnTo>
                      <a:pt x="230" y="162"/>
                    </a:lnTo>
                    <a:lnTo>
                      <a:pt x="248" y="166"/>
                    </a:lnTo>
                    <a:lnTo>
                      <a:pt x="272" y="166"/>
                    </a:lnTo>
                    <a:lnTo>
                      <a:pt x="272" y="166"/>
                    </a:lnTo>
                    <a:lnTo>
                      <a:pt x="294" y="166"/>
                    </a:lnTo>
                    <a:lnTo>
                      <a:pt x="314" y="162"/>
                    </a:lnTo>
                    <a:lnTo>
                      <a:pt x="330" y="156"/>
                    </a:lnTo>
                    <a:lnTo>
                      <a:pt x="342" y="148"/>
                    </a:lnTo>
                    <a:lnTo>
                      <a:pt x="342" y="148"/>
                    </a:lnTo>
                    <a:lnTo>
                      <a:pt x="346" y="154"/>
                    </a:lnTo>
                    <a:lnTo>
                      <a:pt x="346" y="160"/>
                    </a:lnTo>
                    <a:lnTo>
                      <a:pt x="346" y="160"/>
                    </a:lnTo>
                    <a:close/>
                    <a:moveTo>
                      <a:pt x="346" y="128"/>
                    </a:moveTo>
                    <a:lnTo>
                      <a:pt x="346" y="128"/>
                    </a:lnTo>
                    <a:lnTo>
                      <a:pt x="348" y="128"/>
                    </a:lnTo>
                    <a:lnTo>
                      <a:pt x="346" y="128"/>
                    </a:lnTo>
                    <a:close/>
                    <a:moveTo>
                      <a:pt x="196" y="28"/>
                    </a:moveTo>
                    <a:lnTo>
                      <a:pt x="196" y="28"/>
                    </a:lnTo>
                    <a:lnTo>
                      <a:pt x="198" y="24"/>
                    </a:lnTo>
                    <a:lnTo>
                      <a:pt x="202" y="18"/>
                    </a:lnTo>
                    <a:lnTo>
                      <a:pt x="210" y="14"/>
                    </a:lnTo>
                    <a:lnTo>
                      <a:pt x="218" y="8"/>
                    </a:lnTo>
                    <a:lnTo>
                      <a:pt x="230" y="6"/>
                    </a:lnTo>
                    <a:lnTo>
                      <a:pt x="242" y="2"/>
                    </a:lnTo>
                    <a:lnTo>
                      <a:pt x="272" y="0"/>
                    </a:lnTo>
                    <a:lnTo>
                      <a:pt x="272" y="0"/>
                    </a:lnTo>
                    <a:lnTo>
                      <a:pt x="300" y="2"/>
                    </a:lnTo>
                    <a:lnTo>
                      <a:pt x="314" y="6"/>
                    </a:lnTo>
                    <a:lnTo>
                      <a:pt x="324" y="8"/>
                    </a:lnTo>
                    <a:lnTo>
                      <a:pt x="334" y="14"/>
                    </a:lnTo>
                    <a:lnTo>
                      <a:pt x="340" y="18"/>
                    </a:lnTo>
                    <a:lnTo>
                      <a:pt x="344" y="24"/>
                    </a:lnTo>
                    <a:lnTo>
                      <a:pt x="346" y="28"/>
                    </a:lnTo>
                    <a:lnTo>
                      <a:pt x="346" y="28"/>
                    </a:lnTo>
                    <a:lnTo>
                      <a:pt x="346" y="34"/>
                    </a:lnTo>
                    <a:lnTo>
                      <a:pt x="344" y="38"/>
                    </a:lnTo>
                    <a:lnTo>
                      <a:pt x="334" y="44"/>
                    </a:lnTo>
                    <a:lnTo>
                      <a:pt x="334" y="44"/>
                    </a:lnTo>
                    <a:lnTo>
                      <a:pt x="322" y="50"/>
                    </a:lnTo>
                    <a:lnTo>
                      <a:pt x="308" y="54"/>
                    </a:lnTo>
                    <a:lnTo>
                      <a:pt x="290" y="56"/>
                    </a:lnTo>
                    <a:lnTo>
                      <a:pt x="272" y="58"/>
                    </a:lnTo>
                    <a:lnTo>
                      <a:pt x="272" y="58"/>
                    </a:lnTo>
                    <a:lnTo>
                      <a:pt x="252" y="56"/>
                    </a:lnTo>
                    <a:lnTo>
                      <a:pt x="236" y="54"/>
                    </a:lnTo>
                    <a:lnTo>
                      <a:pt x="220" y="50"/>
                    </a:lnTo>
                    <a:lnTo>
                      <a:pt x="210" y="44"/>
                    </a:lnTo>
                    <a:lnTo>
                      <a:pt x="210" y="44"/>
                    </a:lnTo>
                    <a:lnTo>
                      <a:pt x="200" y="38"/>
                    </a:lnTo>
                    <a:lnTo>
                      <a:pt x="198" y="34"/>
                    </a:lnTo>
                    <a:lnTo>
                      <a:pt x="196" y="28"/>
                    </a:lnTo>
                    <a:lnTo>
                      <a:pt x="196" y="28"/>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grpSp>
      <p:grpSp>
        <p:nvGrpSpPr>
          <p:cNvPr id="72" name="Group 71"/>
          <p:cNvGrpSpPr/>
          <p:nvPr/>
        </p:nvGrpSpPr>
        <p:grpSpPr>
          <a:xfrm>
            <a:off x="10539691" y="131145"/>
            <a:ext cx="415367" cy="415367"/>
            <a:chOff x="10477915" y="77161"/>
            <a:chExt cx="469352" cy="469352"/>
          </a:xfrm>
        </p:grpSpPr>
        <p:sp>
          <p:nvSpPr>
            <p:cNvPr id="73" name="Rectangle 72"/>
            <p:cNvSpPr/>
            <p:nvPr/>
          </p:nvSpPr>
          <p:spPr bwMode="ltGray">
            <a:xfrm>
              <a:off x="10477915" y="77161"/>
              <a:ext cx="469352" cy="469352"/>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mtClean="0">
                <a:solidFill>
                  <a:srgbClr val="FFFFFF"/>
                </a:solidFill>
                <a:latin typeface="Georgia" pitchFamily="18" charset="0"/>
              </a:endParaRPr>
            </a:p>
          </p:txBody>
        </p:sp>
        <p:grpSp>
          <p:nvGrpSpPr>
            <p:cNvPr id="74" name="Group 73"/>
            <p:cNvGrpSpPr/>
            <p:nvPr/>
          </p:nvGrpSpPr>
          <p:grpSpPr>
            <a:xfrm>
              <a:off x="10532947" y="130985"/>
              <a:ext cx="359289" cy="361705"/>
              <a:chOff x="14285526" y="3371935"/>
              <a:chExt cx="1528880" cy="1539160"/>
            </a:xfrm>
            <a:solidFill>
              <a:schemeClr val="bg1"/>
            </a:solidFill>
          </p:grpSpPr>
          <p:grpSp>
            <p:nvGrpSpPr>
              <p:cNvPr id="75" name="Group 74"/>
              <p:cNvGrpSpPr/>
              <p:nvPr/>
            </p:nvGrpSpPr>
            <p:grpSpPr>
              <a:xfrm>
                <a:off x="14285526" y="3371935"/>
                <a:ext cx="597855" cy="1539160"/>
                <a:chOff x="1817688" y="465138"/>
                <a:chExt cx="298450" cy="768350"/>
              </a:xfrm>
              <a:grpFill/>
            </p:grpSpPr>
            <p:sp>
              <p:nvSpPr>
                <p:cNvPr id="79" name="Freeform 18"/>
                <p:cNvSpPr>
                  <a:spLocks/>
                </p:cNvSpPr>
                <p:nvPr/>
              </p:nvSpPr>
              <p:spPr bwMode="auto">
                <a:xfrm>
                  <a:off x="1903413" y="465138"/>
                  <a:ext cx="127000" cy="127000"/>
                </a:xfrm>
                <a:custGeom>
                  <a:avLst/>
                  <a:gdLst>
                    <a:gd name="T0" fmla="*/ 40 w 80"/>
                    <a:gd name="T1" fmla="*/ 80 h 80"/>
                    <a:gd name="T2" fmla="*/ 40 w 80"/>
                    <a:gd name="T3" fmla="*/ 80 h 80"/>
                    <a:gd name="T4" fmla="*/ 48 w 80"/>
                    <a:gd name="T5" fmla="*/ 78 h 80"/>
                    <a:gd name="T6" fmla="*/ 56 w 80"/>
                    <a:gd name="T7" fmla="*/ 76 h 80"/>
                    <a:gd name="T8" fmla="*/ 62 w 80"/>
                    <a:gd name="T9" fmla="*/ 72 h 80"/>
                    <a:gd name="T10" fmla="*/ 68 w 80"/>
                    <a:gd name="T11" fmla="*/ 68 h 80"/>
                    <a:gd name="T12" fmla="*/ 72 w 80"/>
                    <a:gd name="T13" fmla="*/ 62 h 80"/>
                    <a:gd name="T14" fmla="*/ 76 w 80"/>
                    <a:gd name="T15" fmla="*/ 56 h 80"/>
                    <a:gd name="T16" fmla="*/ 78 w 80"/>
                    <a:gd name="T17" fmla="*/ 48 h 80"/>
                    <a:gd name="T18" fmla="*/ 80 w 80"/>
                    <a:gd name="T19" fmla="*/ 40 h 80"/>
                    <a:gd name="T20" fmla="*/ 80 w 80"/>
                    <a:gd name="T21" fmla="*/ 40 h 80"/>
                    <a:gd name="T22" fmla="*/ 78 w 80"/>
                    <a:gd name="T23" fmla="*/ 32 h 80"/>
                    <a:gd name="T24" fmla="*/ 76 w 80"/>
                    <a:gd name="T25" fmla="*/ 24 h 80"/>
                    <a:gd name="T26" fmla="*/ 72 w 80"/>
                    <a:gd name="T27" fmla="*/ 18 h 80"/>
                    <a:gd name="T28" fmla="*/ 68 w 80"/>
                    <a:gd name="T29" fmla="*/ 12 h 80"/>
                    <a:gd name="T30" fmla="*/ 62 w 80"/>
                    <a:gd name="T31" fmla="*/ 6 h 80"/>
                    <a:gd name="T32" fmla="*/ 56 w 80"/>
                    <a:gd name="T33" fmla="*/ 2 h 80"/>
                    <a:gd name="T34" fmla="*/ 48 w 80"/>
                    <a:gd name="T35" fmla="*/ 0 h 80"/>
                    <a:gd name="T36" fmla="*/ 40 w 80"/>
                    <a:gd name="T37" fmla="*/ 0 h 80"/>
                    <a:gd name="T38" fmla="*/ 40 w 80"/>
                    <a:gd name="T39" fmla="*/ 0 h 80"/>
                    <a:gd name="T40" fmla="*/ 32 w 80"/>
                    <a:gd name="T41" fmla="*/ 0 h 80"/>
                    <a:gd name="T42" fmla="*/ 24 w 80"/>
                    <a:gd name="T43" fmla="*/ 2 h 80"/>
                    <a:gd name="T44" fmla="*/ 16 w 80"/>
                    <a:gd name="T45" fmla="*/ 6 h 80"/>
                    <a:gd name="T46" fmla="*/ 12 w 80"/>
                    <a:gd name="T47" fmla="*/ 12 h 80"/>
                    <a:gd name="T48" fmla="*/ 6 w 80"/>
                    <a:gd name="T49" fmla="*/ 18 h 80"/>
                    <a:gd name="T50" fmla="*/ 2 w 80"/>
                    <a:gd name="T51" fmla="*/ 24 h 80"/>
                    <a:gd name="T52" fmla="*/ 0 w 80"/>
                    <a:gd name="T53" fmla="*/ 32 h 80"/>
                    <a:gd name="T54" fmla="*/ 0 w 80"/>
                    <a:gd name="T55" fmla="*/ 40 h 80"/>
                    <a:gd name="T56" fmla="*/ 0 w 80"/>
                    <a:gd name="T57" fmla="*/ 40 h 80"/>
                    <a:gd name="T58" fmla="*/ 0 w 80"/>
                    <a:gd name="T59" fmla="*/ 48 h 80"/>
                    <a:gd name="T60" fmla="*/ 2 w 80"/>
                    <a:gd name="T61" fmla="*/ 56 h 80"/>
                    <a:gd name="T62" fmla="*/ 6 w 80"/>
                    <a:gd name="T63" fmla="*/ 62 h 80"/>
                    <a:gd name="T64" fmla="*/ 12 w 80"/>
                    <a:gd name="T65" fmla="*/ 68 h 80"/>
                    <a:gd name="T66" fmla="*/ 16 w 80"/>
                    <a:gd name="T67" fmla="*/ 72 h 80"/>
                    <a:gd name="T68" fmla="*/ 24 w 80"/>
                    <a:gd name="T69" fmla="*/ 76 h 80"/>
                    <a:gd name="T70" fmla="*/ 32 w 80"/>
                    <a:gd name="T71" fmla="*/ 78 h 80"/>
                    <a:gd name="T72" fmla="*/ 40 w 80"/>
                    <a:gd name="T73" fmla="*/ 80 h 80"/>
                    <a:gd name="T74" fmla="*/ 40 w 80"/>
                    <a:gd name="T7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80">
                      <a:moveTo>
                        <a:pt x="40" y="80"/>
                      </a:moveTo>
                      <a:lnTo>
                        <a:pt x="40" y="80"/>
                      </a:lnTo>
                      <a:lnTo>
                        <a:pt x="48" y="78"/>
                      </a:lnTo>
                      <a:lnTo>
                        <a:pt x="56" y="76"/>
                      </a:lnTo>
                      <a:lnTo>
                        <a:pt x="62" y="72"/>
                      </a:lnTo>
                      <a:lnTo>
                        <a:pt x="68" y="68"/>
                      </a:lnTo>
                      <a:lnTo>
                        <a:pt x="72" y="62"/>
                      </a:lnTo>
                      <a:lnTo>
                        <a:pt x="76" y="56"/>
                      </a:lnTo>
                      <a:lnTo>
                        <a:pt x="78" y="48"/>
                      </a:lnTo>
                      <a:lnTo>
                        <a:pt x="80" y="40"/>
                      </a:lnTo>
                      <a:lnTo>
                        <a:pt x="80" y="40"/>
                      </a:lnTo>
                      <a:lnTo>
                        <a:pt x="78" y="32"/>
                      </a:lnTo>
                      <a:lnTo>
                        <a:pt x="76" y="24"/>
                      </a:lnTo>
                      <a:lnTo>
                        <a:pt x="72" y="18"/>
                      </a:lnTo>
                      <a:lnTo>
                        <a:pt x="68" y="12"/>
                      </a:lnTo>
                      <a:lnTo>
                        <a:pt x="62" y="6"/>
                      </a:lnTo>
                      <a:lnTo>
                        <a:pt x="56" y="2"/>
                      </a:lnTo>
                      <a:lnTo>
                        <a:pt x="48" y="0"/>
                      </a:lnTo>
                      <a:lnTo>
                        <a:pt x="40" y="0"/>
                      </a:lnTo>
                      <a:lnTo>
                        <a:pt x="40" y="0"/>
                      </a:lnTo>
                      <a:lnTo>
                        <a:pt x="32" y="0"/>
                      </a:lnTo>
                      <a:lnTo>
                        <a:pt x="24" y="2"/>
                      </a:lnTo>
                      <a:lnTo>
                        <a:pt x="16" y="6"/>
                      </a:lnTo>
                      <a:lnTo>
                        <a:pt x="12" y="12"/>
                      </a:lnTo>
                      <a:lnTo>
                        <a:pt x="6" y="18"/>
                      </a:lnTo>
                      <a:lnTo>
                        <a:pt x="2" y="24"/>
                      </a:lnTo>
                      <a:lnTo>
                        <a:pt x="0" y="32"/>
                      </a:lnTo>
                      <a:lnTo>
                        <a:pt x="0" y="40"/>
                      </a:lnTo>
                      <a:lnTo>
                        <a:pt x="0" y="40"/>
                      </a:lnTo>
                      <a:lnTo>
                        <a:pt x="0" y="48"/>
                      </a:lnTo>
                      <a:lnTo>
                        <a:pt x="2" y="56"/>
                      </a:lnTo>
                      <a:lnTo>
                        <a:pt x="6" y="62"/>
                      </a:lnTo>
                      <a:lnTo>
                        <a:pt x="12" y="68"/>
                      </a:lnTo>
                      <a:lnTo>
                        <a:pt x="16" y="72"/>
                      </a:lnTo>
                      <a:lnTo>
                        <a:pt x="24" y="76"/>
                      </a:lnTo>
                      <a:lnTo>
                        <a:pt x="32" y="78"/>
                      </a:lnTo>
                      <a:lnTo>
                        <a:pt x="40" y="80"/>
                      </a:lnTo>
                      <a:lnTo>
                        <a:pt x="4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80" name="Line 19"/>
                <p:cNvSpPr>
                  <a:spLocks noChangeShapeType="1"/>
                </p:cNvSpPr>
                <p:nvPr/>
              </p:nvSpPr>
              <p:spPr bwMode="auto">
                <a:xfrm>
                  <a:off x="1966913" y="52863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81" name="Line 20"/>
                <p:cNvSpPr>
                  <a:spLocks noChangeShapeType="1"/>
                </p:cNvSpPr>
                <p:nvPr/>
              </p:nvSpPr>
              <p:spPr bwMode="auto">
                <a:xfrm>
                  <a:off x="1966913" y="52863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82" name="Freeform 21"/>
                <p:cNvSpPr>
                  <a:spLocks/>
                </p:cNvSpPr>
                <p:nvPr/>
              </p:nvSpPr>
              <p:spPr bwMode="auto">
                <a:xfrm>
                  <a:off x="1817688" y="604838"/>
                  <a:ext cx="298450" cy="628650"/>
                </a:xfrm>
                <a:custGeom>
                  <a:avLst/>
                  <a:gdLst>
                    <a:gd name="T0" fmla="*/ 50 w 188"/>
                    <a:gd name="T1" fmla="*/ 0 h 396"/>
                    <a:gd name="T2" fmla="*/ 30 w 188"/>
                    <a:gd name="T3" fmla="*/ 4 h 396"/>
                    <a:gd name="T4" fmla="*/ 14 w 188"/>
                    <a:gd name="T5" fmla="*/ 16 h 396"/>
                    <a:gd name="T6" fmla="*/ 4 w 188"/>
                    <a:gd name="T7" fmla="*/ 32 h 396"/>
                    <a:gd name="T8" fmla="*/ 0 w 188"/>
                    <a:gd name="T9" fmla="*/ 52 h 396"/>
                    <a:gd name="T10" fmla="*/ 0 w 188"/>
                    <a:gd name="T11" fmla="*/ 176 h 396"/>
                    <a:gd name="T12" fmla="*/ 4 w 188"/>
                    <a:gd name="T13" fmla="*/ 190 h 396"/>
                    <a:gd name="T14" fmla="*/ 16 w 188"/>
                    <a:gd name="T15" fmla="*/ 194 h 396"/>
                    <a:gd name="T16" fmla="*/ 28 w 188"/>
                    <a:gd name="T17" fmla="*/ 190 h 396"/>
                    <a:gd name="T18" fmla="*/ 34 w 188"/>
                    <a:gd name="T19" fmla="*/ 176 h 396"/>
                    <a:gd name="T20" fmla="*/ 42 w 188"/>
                    <a:gd name="T21" fmla="*/ 64 h 396"/>
                    <a:gd name="T22" fmla="*/ 42 w 188"/>
                    <a:gd name="T23" fmla="*/ 372 h 396"/>
                    <a:gd name="T24" fmla="*/ 50 w 188"/>
                    <a:gd name="T25" fmla="*/ 390 h 396"/>
                    <a:gd name="T26" fmla="*/ 66 w 188"/>
                    <a:gd name="T27" fmla="*/ 396 h 396"/>
                    <a:gd name="T28" fmla="*/ 82 w 188"/>
                    <a:gd name="T29" fmla="*/ 388 h 396"/>
                    <a:gd name="T30" fmla="*/ 90 w 188"/>
                    <a:gd name="T31" fmla="*/ 372 h 396"/>
                    <a:gd name="T32" fmla="*/ 98 w 188"/>
                    <a:gd name="T33" fmla="*/ 192 h 396"/>
                    <a:gd name="T34" fmla="*/ 98 w 188"/>
                    <a:gd name="T35" fmla="*/ 372 h 396"/>
                    <a:gd name="T36" fmla="*/ 104 w 188"/>
                    <a:gd name="T37" fmla="*/ 388 h 396"/>
                    <a:gd name="T38" fmla="*/ 120 w 188"/>
                    <a:gd name="T39" fmla="*/ 396 h 396"/>
                    <a:gd name="T40" fmla="*/ 136 w 188"/>
                    <a:gd name="T41" fmla="*/ 390 h 396"/>
                    <a:gd name="T42" fmla="*/ 144 w 188"/>
                    <a:gd name="T43" fmla="*/ 372 h 396"/>
                    <a:gd name="T44" fmla="*/ 152 w 188"/>
                    <a:gd name="T45" fmla="*/ 64 h 396"/>
                    <a:gd name="T46" fmla="*/ 152 w 188"/>
                    <a:gd name="T47" fmla="*/ 176 h 396"/>
                    <a:gd name="T48" fmla="*/ 158 w 188"/>
                    <a:gd name="T49" fmla="*/ 190 h 396"/>
                    <a:gd name="T50" fmla="*/ 170 w 188"/>
                    <a:gd name="T51" fmla="*/ 194 h 396"/>
                    <a:gd name="T52" fmla="*/ 182 w 188"/>
                    <a:gd name="T53" fmla="*/ 190 h 396"/>
                    <a:gd name="T54" fmla="*/ 188 w 188"/>
                    <a:gd name="T55" fmla="*/ 176 h 396"/>
                    <a:gd name="T56" fmla="*/ 188 w 188"/>
                    <a:gd name="T57" fmla="*/ 54 h 396"/>
                    <a:gd name="T58" fmla="*/ 184 w 188"/>
                    <a:gd name="T59" fmla="*/ 34 h 396"/>
                    <a:gd name="T60" fmla="*/ 172 w 188"/>
                    <a:gd name="T61" fmla="*/ 18 h 396"/>
                    <a:gd name="T62" fmla="*/ 156 w 188"/>
                    <a:gd name="T63" fmla="*/ 6 h 396"/>
                    <a:gd name="T64" fmla="*/ 136 w 188"/>
                    <a:gd name="T65"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8" h="396">
                      <a:moveTo>
                        <a:pt x="50" y="0"/>
                      </a:moveTo>
                      <a:lnTo>
                        <a:pt x="50" y="0"/>
                      </a:lnTo>
                      <a:lnTo>
                        <a:pt x="40" y="2"/>
                      </a:lnTo>
                      <a:lnTo>
                        <a:pt x="30" y="4"/>
                      </a:lnTo>
                      <a:lnTo>
                        <a:pt x="22" y="10"/>
                      </a:lnTo>
                      <a:lnTo>
                        <a:pt x="14" y="16"/>
                      </a:lnTo>
                      <a:lnTo>
                        <a:pt x="8" y="24"/>
                      </a:lnTo>
                      <a:lnTo>
                        <a:pt x="4" y="32"/>
                      </a:lnTo>
                      <a:lnTo>
                        <a:pt x="0" y="42"/>
                      </a:lnTo>
                      <a:lnTo>
                        <a:pt x="0" y="52"/>
                      </a:lnTo>
                      <a:lnTo>
                        <a:pt x="0" y="176"/>
                      </a:lnTo>
                      <a:lnTo>
                        <a:pt x="0" y="176"/>
                      </a:lnTo>
                      <a:lnTo>
                        <a:pt x="0" y="184"/>
                      </a:lnTo>
                      <a:lnTo>
                        <a:pt x="4" y="190"/>
                      </a:lnTo>
                      <a:lnTo>
                        <a:pt x="10" y="192"/>
                      </a:lnTo>
                      <a:lnTo>
                        <a:pt x="16" y="194"/>
                      </a:lnTo>
                      <a:lnTo>
                        <a:pt x="24" y="192"/>
                      </a:lnTo>
                      <a:lnTo>
                        <a:pt x="28" y="190"/>
                      </a:lnTo>
                      <a:lnTo>
                        <a:pt x="32" y="184"/>
                      </a:lnTo>
                      <a:lnTo>
                        <a:pt x="34" y="176"/>
                      </a:lnTo>
                      <a:lnTo>
                        <a:pt x="34" y="64"/>
                      </a:lnTo>
                      <a:lnTo>
                        <a:pt x="42" y="64"/>
                      </a:lnTo>
                      <a:lnTo>
                        <a:pt x="42" y="372"/>
                      </a:lnTo>
                      <a:lnTo>
                        <a:pt x="42" y="372"/>
                      </a:lnTo>
                      <a:lnTo>
                        <a:pt x="44" y="382"/>
                      </a:lnTo>
                      <a:lnTo>
                        <a:pt x="50" y="390"/>
                      </a:lnTo>
                      <a:lnTo>
                        <a:pt x="58" y="394"/>
                      </a:lnTo>
                      <a:lnTo>
                        <a:pt x="66" y="396"/>
                      </a:lnTo>
                      <a:lnTo>
                        <a:pt x="74" y="394"/>
                      </a:lnTo>
                      <a:lnTo>
                        <a:pt x="82" y="388"/>
                      </a:lnTo>
                      <a:lnTo>
                        <a:pt x="88" y="382"/>
                      </a:lnTo>
                      <a:lnTo>
                        <a:pt x="90" y="372"/>
                      </a:lnTo>
                      <a:lnTo>
                        <a:pt x="90" y="192"/>
                      </a:lnTo>
                      <a:lnTo>
                        <a:pt x="98" y="192"/>
                      </a:lnTo>
                      <a:lnTo>
                        <a:pt x="98" y="372"/>
                      </a:lnTo>
                      <a:lnTo>
                        <a:pt x="98" y="372"/>
                      </a:lnTo>
                      <a:lnTo>
                        <a:pt x="100" y="382"/>
                      </a:lnTo>
                      <a:lnTo>
                        <a:pt x="104" y="388"/>
                      </a:lnTo>
                      <a:lnTo>
                        <a:pt x="112" y="394"/>
                      </a:lnTo>
                      <a:lnTo>
                        <a:pt x="120" y="396"/>
                      </a:lnTo>
                      <a:lnTo>
                        <a:pt x="130" y="394"/>
                      </a:lnTo>
                      <a:lnTo>
                        <a:pt x="136" y="390"/>
                      </a:lnTo>
                      <a:lnTo>
                        <a:pt x="142" y="382"/>
                      </a:lnTo>
                      <a:lnTo>
                        <a:pt x="144" y="372"/>
                      </a:lnTo>
                      <a:lnTo>
                        <a:pt x="144" y="64"/>
                      </a:lnTo>
                      <a:lnTo>
                        <a:pt x="152" y="64"/>
                      </a:lnTo>
                      <a:lnTo>
                        <a:pt x="152" y="176"/>
                      </a:lnTo>
                      <a:lnTo>
                        <a:pt x="152" y="176"/>
                      </a:lnTo>
                      <a:lnTo>
                        <a:pt x="154" y="184"/>
                      </a:lnTo>
                      <a:lnTo>
                        <a:pt x="158" y="190"/>
                      </a:lnTo>
                      <a:lnTo>
                        <a:pt x="164" y="192"/>
                      </a:lnTo>
                      <a:lnTo>
                        <a:pt x="170" y="194"/>
                      </a:lnTo>
                      <a:lnTo>
                        <a:pt x="176" y="192"/>
                      </a:lnTo>
                      <a:lnTo>
                        <a:pt x="182" y="190"/>
                      </a:lnTo>
                      <a:lnTo>
                        <a:pt x="186" y="184"/>
                      </a:lnTo>
                      <a:lnTo>
                        <a:pt x="188" y="176"/>
                      </a:lnTo>
                      <a:lnTo>
                        <a:pt x="188" y="54"/>
                      </a:lnTo>
                      <a:lnTo>
                        <a:pt x="188" y="54"/>
                      </a:lnTo>
                      <a:lnTo>
                        <a:pt x="186" y="44"/>
                      </a:lnTo>
                      <a:lnTo>
                        <a:pt x="184" y="34"/>
                      </a:lnTo>
                      <a:lnTo>
                        <a:pt x="178" y="24"/>
                      </a:lnTo>
                      <a:lnTo>
                        <a:pt x="172" y="18"/>
                      </a:lnTo>
                      <a:lnTo>
                        <a:pt x="166" y="10"/>
                      </a:lnTo>
                      <a:lnTo>
                        <a:pt x="156" y="6"/>
                      </a:lnTo>
                      <a:lnTo>
                        <a:pt x="146" y="2"/>
                      </a:lnTo>
                      <a:lnTo>
                        <a:pt x="136" y="0"/>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grpSp>
            <p:nvGrpSpPr>
              <p:cNvPr id="76" name="Group 53"/>
              <p:cNvGrpSpPr>
                <a:grpSpLocks noChangeAspect="1"/>
              </p:cNvGrpSpPr>
              <p:nvPr/>
            </p:nvGrpSpPr>
            <p:grpSpPr bwMode="auto">
              <a:xfrm>
                <a:off x="15008544" y="3371935"/>
                <a:ext cx="805862" cy="1539160"/>
                <a:chOff x="7040" y="75"/>
                <a:chExt cx="1577" cy="3012"/>
              </a:xfrm>
              <a:grpFill/>
            </p:grpSpPr>
            <p:sp>
              <p:nvSpPr>
                <p:cNvPr id="77" name="Freeform 55"/>
                <p:cNvSpPr>
                  <a:spLocks/>
                </p:cNvSpPr>
                <p:nvPr/>
              </p:nvSpPr>
              <p:spPr bwMode="auto">
                <a:xfrm>
                  <a:off x="7508" y="75"/>
                  <a:ext cx="478" cy="486"/>
                </a:xfrm>
                <a:custGeom>
                  <a:avLst/>
                  <a:gdLst>
                    <a:gd name="T0" fmla="*/ 469 w 955"/>
                    <a:gd name="T1" fmla="*/ 0 h 974"/>
                    <a:gd name="T2" fmla="*/ 533 w 955"/>
                    <a:gd name="T3" fmla="*/ 2 h 974"/>
                    <a:gd name="T4" fmla="*/ 595 w 955"/>
                    <a:gd name="T5" fmla="*/ 13 h 974"/>
                    <a:gd name="T6" fmla="*/ 652 w 955"/>
                    <a:gd name="T7" fmla="*/ 32 h 974"/>
                    <a:gd name="T8" fmla="*/ 707 w 955"/>
                    <a:gd name="T9" fmla="*/ 57 h 974"/>
                    <a:gd name="T10" fmla="*/ 759 w 955"/>
                    <a:gd name="T11" fmla="*/ 92 h 974"/>
                    <a:gd name="T12" fmla="*/ 808 w 955"/>
                    <a:gd name="T13" fmla="*/ 136 h 974"/>
                    <a:gd name="T14" fmla="*/ 852 w 955"/>
                    <a:gd name="T15" fmla="*/ 184 h 974"/>
                    <a:gd name="T16" fmla="*/ 887 w 955"/>
                    <a:gd name="T17" fmla="*/ 235 h 974"/>
                    <a:gd name="T18" fmla="*/ 915 w 955"/>
                    <a:gd name="T19" fmla="*/ 290 h 974"/>
                    <a:gd name="T20" fmla="*/ 937 w 955"/>
                    <a:gd name="T21" fmla="*/ 349 h 974"/>
                    <a:gd name="T22" fmla="*/ 950 w 955"/>
                    <a:gd name="T23" fmla="*/ 411 h 974"/>
                    <a:gd name="T24" fmla="*/ 955 w 955"/>
                    <a:gd name="T25" fmla="*/ 475 h 974"/>
                    <a:gd name="T26" fmla="*/ 953 w 955"/>
                    <a:gd name="T27" fmla="*/ 539 h 974"/>
                    <a:gd name="T28" fmla="*/ 944 w 955"/>
                    <a:gd name="T29" fmla="*/ 602 h 974"/>
                    <a:gd name="T30" fmla="*/ 928 w 955"/>
                    <a:gd name="T31" fmla="*/ 660 h 974"/>
                    <a:gd name="T32" fmla="*/ 902 w 955"/>
                    <a:gd name="T33" fmla="*/ 717 h 974"/>
                    <a:gd name="T34" fmla="*/ 869 w 955"/>
                    <a:gd name="T35" fmla="*/ 770 h 974"/>
                    <a:gd name="T36" fmla="*/ 827 w 955"/>
                    <a:gd name="T37" fmla="*/ 820 h 974"/>
                    <a:gd name="T38" fmla="*/ 781 w 955"/>
                    <a:gd name="T39" fmla="*/ 866 h 974"/>
                    <a:gd name="T40" fmla="*/ 731 w 955"/>
                    <a:gd name="T41" fmla="*/ 902 h 974"/>
                    <a:gd name="T42" fmla="*/ 676 w 955"/>
                    <a:gd name="T43" fmla="*/ 933 h 974"/>
                    <a:gd name="T44" fmla="*/ 619 w 955"/>
                    <a:gd name="T45" fmla="*/ 954 h 974"/>
                    <a:gd name="T46" fmla="*/ 559 w 955"/>
                    <a:gd name="T47" fmla="*/ 968 h 974"/>
                    <a:gd name="T48" fmla="*/ 494 w 955"/>
                    <a:gd name="T49" fmla="*/ 974 h 974"/>
                    <a:gd name="T50" fmla="*/ 428 w 955"/>
                    <a:gd name="T51" fmla="*/ 972 h 974"/>
                    <a:gd name="T52" fmla="*/ 368 w 955"/>
                    <a:gd name="T53" fmla="*/ 963 h 974"/>
                    <a:gd name="T54" fmla="*/ 309 w 955"/>
                    <a:gd name="T55" fmla="*/ 944 h 974"/>
                    <a:gd name="T56" fmla="*/ 252 w 955"/>
                    <a:gd name="T57" fmla="*/ 917 h 974"/>
                    <a:gd name="T58" fmla="*/ 199 w 955"/>
                    <a:gd name="T59" fmla="*/ 882 h 974"/>
                    <a:gd name="T60" fmla="*/ 147 w 955"/>
                    <a:gd name="T61" fmla="*/ 840 h 974"/>
                    <a:gd name="T62" fmla="*/ 103 w 955"/>
                    <a:gd name="T63" fmla="*/ 790 h 974"/>
                    <a:gd name="T64" fmla="*/ 67 w 955"/>
                    <a:gd name="T65" fmla="*/ 739 h 974"/>
                    <a:gd name="T66" fmla="*/ 37 w 955"/>
                    <a:gd name="T67" fmla="*/ 684 h 974"/>
                    <a:gd name="T68" fmla="*/ 17 w 955"/>
                    <a:gd name="T69" fmla="*/ 625 h 974"/>
                    <a:gd name="T70" fmla="*/ 4 w 955"/>
                    <a:gd name="T71" fmla="*/ 565 h 974"/>
                    <a:gd name="T72" fmla="*/ 0 w 955"/>
                    <a:gd name="T73" fmla="*/ 501 h 974"/>
                    <a:gd name="T74" fmla="*/ 4 w 955"/>
                    <a:gd name="T75" fmla="*/ 435 h 974"/>
                    <a:gd name="T76" fmla="*/ 15 w 955"/>
                    <a:gd name="T77" fmla="*/ 374 h 974"/>
                    <a:gd name="T78" fmla="*/ 34 w 955"/>
                    <a:gd name="T79" fmla="*/ 316 h 974"/>
                    <a:gd name="T80" fmla="*/ 61 w 955"/>
                    <a:gd name="T81" fmla="*/ 259 h 974"/>
                    <a:gd name="T82" fmla="*/ 94 w 955"/>
                    <a:gd name="T83" fmla="*/ 206 h 974"/>
                    <a:gd name="T84" fmla="*/ 135 w 955"/>
                    <a:gd name="T85" fmla="*/ 154 h 974"/>
                    <a:gd name="T86" fmla="*/ 182 w 955"/>
                    <a:gd name="T87" fmla="*/ 110 h 974"/>
                    <a:gd name="T88" fmla="*/ 232 w 955"/>
                    <a:gd name="T89" fmla="*/ 72 h 974"/>
                    <a:gd name="T90" fmla="*/ 285 w 955"/>
                    <a:gd name="T91" fmla="*/ 43 h 974"/>
                    <a:gd name="T92" fmla="*/ 344 w 955"/>
                    <a:gd name="T93" fmla="*/ 21 h 974"/>
                    <a:gd name="T94" fmla="*/ 404 w 955"/>
                    <a:gd name="T95" fmla="*/ 8 h 974"/>
                    <a:gd name="T96" fmla="*/ 469 w 955"/>
                    <a:gd name="T97"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5" h="974">
                      <a:moveTo>
                        <a:pt x="469" y="0"/>
                      </a:moveTo>
                      <a:lnTo>
                        <a:pt x="533" y="2"/>
                      </a:lnTo>
                      <a:lnTo>
                        <a:pt x="595" y="13"/>
                      </a:lnTo>
                      <a:lnTo>
                        <a:pt x="652" y="32"/>
                      </a:lnTo>
                      <a:lnTo>
                        <a:pt x="707" y="57"/>
                      </a:lnTo>
                      <a:lnTo>
                        <a:pt x="759" y="92"/>
                      </a:lnTo>
                      <a:lnTo>
                        <a:pt x="808" y="136"/>
                      </a:lnTo>
                      <a:lnTo>
                        <a:pt x="852" y="184"/>
                      </a:lnTo>
                      <a:lnTo>
                        <a:pt x="887" y="235"/>
                      </a:lnTo>
                      <a:lnTo>
                        <a:pt x="915" y="290"/>
                      </a:lnTo>
                      <a:lnTo>
                        <a:pt x="937" y="349"/>
                      </a:lnTo>
                      <a:lnTo>
                        <a:pt x="950" y="411"/>
                      </a:lnTo>
                      <a:lnTo>
                        <a:pt x="955" y="475"/>
                      </a:lnTo>
                      <a:lnTo>
                        <a:pt x="953" y="539"/>
                      </a:lnTo>
                      <a:lnTo>
                        <a:pt x="944" y="602"/>
                      </a:lnTo>
                      <a:lnTo>
                        <a:pt x="928" y="660"/>
                      </a:lnTo>
                      <a:lnTo>
                        <a:pt x="902" y="717"/>
                      </a:lnTo>
                      <a:lnTo>
                        <a:pt x="869" y="770"/>
                      </a:lnTo>
                      <a:lnTo>
                        <a:pt x="827" y="820"/>
                      </a:lnTo>
                      <a:lnTo>
                        <a:pt x="781" y="866"/>
                      </a:lnTo>
                      <a:lnTo>
                        <a:pt x="731" y="902"/>
                      </a:lnTo>
                      <a:lnTo>
                        <a:pt x="676" y="933"/>
                      </a:lnTo>
                      <a:lnTo>
                        <a:pt x="619" y="954"/>
                      </a:lnTo>
                      <a:lnTo>
                        <a:pt x="559" y="968"/>
                      </a:lnTo>
                      <a:lnTo>
                        <a:pt x="494" y="974"/>
                      </a:lnTo>
                      <a:lnTo>
                        <a:pt x="428" y="972"/>
                      </a:lnTo>
                      <a:lnTo>
                        <a:pt x="368" y="963"/>
                      </a:lnTo>
                      <a:lnTo>
                        <a:pt x="309" y="944"/>
                      </a:lnTo>
                      <a:lnTo>
                        <a:pt x="252" y="917"/>
                      </a:lnTo>
                      <a:lnTo>
                        <a:pt x="199" y="882"/>
                      </a:lnTo>
                      <a:lnTo>
                        <a:pt x="147" y="840"/>
                      </a:lnTo>
                      <a:lnTo>
                        <a:pt x="103" y="790"/>
                      </a:lnTo>
                      <a:lnTo>
                        <a:pt x="67" y="739"/>
                      </a:lnTo>
                      <a:lnTo>
                        <a:pt x="37" y="684"/>
                      </a:lnTo>
                      <a:lnTo>
                        <a:pt x="17" y="625"/>
                      </a:lnTo>
                      <a:lnTo>
                        <a:pt x="4" y="565"/>
                      </a:lnTo>
                      <a:lnTo>
                        <a:pt x="0" y="501"/>
                      </a:lnTo>
                      <a:lnTo>
                        <a:pt x="4" y="435"/>
                      </a:lnTo>
                      <a:lnTo>
                        <a:pt x="15" y="374"/>
                      </a:lnTo>
                      <a:lnTo>
                        <a:pt x="34" y="316"/>
                      </a:lnTo>
                      <a:lnTo>
                        <a:pt x="61" y="259"/>
                      </a:lnTo>
                      <a:lnTo>
                        <a:pt x="94" y="206"/>
                      </a:lnTo>
                      <a:lnTo>
                        <a:pt x="135" y="154"/>
                      </a:lnTo>
                      <a:lnTo>
                        <a:pt x="182" y="110"/>
                      </a:lnTo>
                      <a:lnTo>
                        <a:pt x="232" y="72"/>
                      </a:lnTo>
                      <a:lnTo>
                        <a:pt x="285" y="43"/>
                      </a:lnTo>
                      <a:lnTo>
                        <a:pt x="344" y="21"/>
                      </a:lnTo>
                      <a:lnTo>
                        <a:pt x="404" y="8"/>
                      </a:lnTo>
                      <a:lnTo>
                        <a:pt x="4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solidFill>
                      <a:srgbClr val="000000"/>
                    </a:solidFill>
                  </a:endParaRPr>
                </a:p>
              </p:txBody>
            </p:sp>
            <p:sp>
              <p:nvSpPr>
                <p:cNvPr id="78" name="Freeform 56"/>
                <p:cNvSpPr>
                  <a:spLocks/>
                </p:cNvSpPr>
                <p:nvPr/>
              </p:nvSpPr>
              <p:spPr bwMode="auto">
                <a:xfrm>
                  <a:off x="7040" y="616"/>
                  <a:ext cx="1577" cy="2471"/>
                </a:xfrm>
                <a:custGeom>
                  <a:avLst/>
                  <a:gdLst>
                    <a:gd name="T0" fmla="*/ 1427 w 3154"/>
                    <a:gd name="T1" fmla="*/ 3 h 4941"/>
                    <a:gd name="T2" fmla="*/ 1553 w 3154"/>
                    <a:gd name="T3" fmla="*/ 36 h 4941"/>
                    <a:gd name="T4" fmla="*/ 1669 w 3154"/>
                    <a:gd name="T5" fmla="*/ 104 h 4941"/>
                    <a:gd name="T6" fmla="*/ 1770 w 3154"/>
                    <a:gd name="T7" fmla="*/ 203 h 4941"/>
                    <a:gd name="T8" fmla="*/ 3052 w 3154"/>
                    <a:gd name="T9" fmla="*/ 1510 h 4941"/>
                    <a:gd name="T10" fmla="*/ 3118 w 3154"/>
                    <a:gd name="T11" fmla="*/ 1568 h 4941"/>
                    <a:gd name="T12" fmla="*/ 3151 w 3154"/>
                    <a:gd name="T13" fmla="*/ 1644 h 4941"/>
                    <a:gd name="T14" fmla="*/ 3151 w 3154"/>
                    <a:gd name="T15" fmla="*/ 1732 h 4941"/>
                    <a:gd name="T16" fmla="*/ 3119 w 3154"/>
                    <a:gd name="T17" fmla="*/ 1812 h 4941"/>
                    <a:gd name="T18" fmla="*/ 3057 w 3154"/>
                    <a:gd name="T19" fmla="*/ 1880 h 4941"/>
                    <a:gd name="T20" fmla="*/ 2980 w 3154"/>
                    <a:gd name="T21" fmla="*/ 1915 h 4941"/>
                    <a:gd name="T22" fmla="*/ 2921 w 3154"/>
                    <a:gd name="T23" fmla="*/ 1917 h 4941"/>
                    <a:gd name="T24" fmla="*/ 2870 w 3154"/>
                    <a:gd name="T25" fmla="*/ 1904 h 4941"/>
                    <a:gd name="T26" fmla="*/ 2078 w 3154"/>
                    <a:gd name="T27" fmla="*/ 1471 h 4941"/>
                    <a:gd name="T28" fmla="*/ 2014 w 3154"/>
                    <a:gd name="T29" fmla="*/ 1407 h 4941"/>
                    <a:gd name="T30" fmla="*/ 1706 w 3154"/>
                    <a:gd name="T31" fmla="*/ 1919 h 4941"/>
                    <a:gd name="T32" fmla="*/ 2477 w 3154"/>
                    <a:gd name="T33" fmla="*/ 4558 h 4941"/>
                    <a:gd name="T34" fmla="*/ 2486 w 3154"/>
                    <a:gd name="T35" fmla="*/ 4592 h 4941"/>
                    <a:gd name="T36" fmla="*/ 2484 w 3154"/>
                    <a:gd name="T37" fmla="*/ 4662 h 4941"/>
                    <a:gd name="T38" fmla="*/ 2453 w 3154"/>
                    <a:gd name="T39" fmla="*/ 4759 h 4941"/>
                    <a:gd name="T40" fmla="*/ 2392 w 3154"/>
                    <a:gd name="T41" fmla="*/ 4844 h 4941"/>
                    <a:gd name="T42" fmla="*/ 2310 w 3154"/>
                    <a:gd name="T43" fmla="*/ 4906 h 4941"/>
                    <a:gd name="T44" fmla="*/ 2218 w 3154"/>
                    <a:gd name="T45" fmla="*/ 4935 h 4941"/>
                    <a:gd name="T46" fmla="*/ 2112 w 3154"/>
                    <a:gd name="T47" fmla="*/ 4939 h 4941"/>
                    <a:gd name="T48" fmla="*/ 2014 w 3154"/>
                    <a:gd name="T49" fmla="*/ 4915 h 4941"/>
                    <a:gd name="T50" fmla="*/ 1933 w 3154"/>
                    <a:gd name="T51" fmla="*/ 4860 h 4941"/>
                    <a:gd name="T52" fmla="*/ 1871 w 3154"/>
                    <a:gd name="T53" fmla="*/ 4776 h 4941"/>
                    <a:gd name="T54" fmla="*/ 1295 w 3154"/>
                    <a:gd name="T55" fmla="*/ 2828 h 4941"/>
                    <a:gd name="T56" fmla="*/ 1228 w 3154"/>
                    <a:gd name="T57" fmla="*/ 3429 h 4941"/>
                    <a:gd name="T58" fmla="*/ 1194 w 3154"/>
                    <a:gd name="T59" fmla="*/ 3513 h 4941"/>
                    <a:gd name="T60" fmla="*/ 1181 w 3154"/>
                    <a:gd name="T61" fmla="*/ 3546 h 4941"/>
                    <a:gd name="T62" fmla="*/ 641 w 3154"/>
                    <a:gd name="T63" fmla="*/ 4761 h 4941"/>
                    <a:gd name="T64" fmla="*/ 582 w 3154"/>
                    <a:gd name="T65" fmla="*/ 4849 h 4941"/>
                    <a:gd name="T66" fmla="*/ 505 w 3154"/>
                    <a:gd name="T67" fmla="*/ 4906 h 4941"/>
                    <a:gd name="T68" fmla="*/ 411 w 3154"/>
                    <a:gd name="T69" fmla="*/ 4935 h 4941"/>
                    <a:gd name="T70" fmla="*/ 305 w 3154"/>
                    <a:gd name="T71" fmla="*/ 4941 h 4941"/>
                    <a:gd name="T72" fmla="*/ 206 w 3154"/>
                    <a:gd name="T73" fmla="*/ 4915 h 4941"/>
                    <a:gd name="T74" fmla="*/ 121 w 3154"/>
                    <a:gd name="T75" fmla="*/ 4856 h 4941"/>
                    <a:gd name="T76" fmla="*/ 61 w 3154"/>
                    <a:gd name="T77" fmla="*/ 4772 h 4941"/>
                    <a:gd name="T78" fmla="*/ 30 w 3154"/>
                    <a:gd name="T79" fmla="*/ 4675 h 4941"/>
                    <a:gd name="T80" fmla="*/ 30 w 3154"/>
                    <a:gd name="T81" fmla="*/ 4576 h 4941"/>
                    <a:gd name="T82" fmla="*/ 52 w 3154"/>
                    <a:gd name="T83" fmla="*/ 4479 h 4941"/>
                    <a:gd name="T84" fmla="*/ 834 w 3154"/>
                    <a:gd name="T85" fmla="*/ 1009 h 4941"/>
                    <a:gd name="T86" fmla="*/ 437 w 3154"/>
                    <a:gd name="T87" fmla="*/ 2162 h 4941"/>
                    <a:gd name="T88" fmla="*/ 399 w 3154"/>
                    <a:gd name="T89" fmla="*/ 2259 h 4941"/>
                    <a:gd name="T90" fmla="*/ 334 w 3154"/>
                    <a:gd name="T91" fmla="*/ 2331 h 4941"/>
                    <a:gd name="T92" fmla="*/ 261 w 3154"/>
                    <a:gd name="T93" fmla="*/ 2362 h 4941"/>
                    <a:gd name="T94" fmla="*/ 175 w 3154"/>
                    <a:gd name="T95" fmla="*/ 2362 h 4941"/>
                    <a:gd name="T96" fmla="*/ 97 w 3154"/>
                    <a:gd name="T97" fmla="*/ 2331 h 4941"/>
                    <a:gd name="T98" fmla="*/ 37 w 3154"/>
                    <a:gd name="T99" fmla="*/ 2269 h 4941"/>
                    <a:gd name="T100" fmla="*/ 4 w 3154"/>
                    <a:gd name="T101" fmla="*/ 2192 h 4941"/>
                    <a:gd name="T102" fmla="*/ 0 w 3154"/>
                    <a:gd name="T103" fmla="*/ 2124 h 4941"/>
                    <a:gd name="T104" fmla="*/ 127 w 3154"/>
                    <a:gd name="T105" fmla="*/ 1097 h 4941"/>
                    <a:gd name="T106" fmla="*/ 167 w 3154"/>
                    <a:gd name="T107" fmla="*/ 1022 h 4941"/>
                    <a:gd name="T108" fmla="*/ 1102 w 3154"/>
                    <a:gd name="T109" fmla="*/ 89 h 4941"/>
                    <a:gd name="T110" fmla="*/ 1228 w 3154"/>
                    <a:gd name="T111" fmla="*/ 22 h 4941"/>
                    <a:gd name="T112" fmla="*/ 1359 w 3154"/>
                    <a:gd name="T113" fmla="*/ 0 h 4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4" h="4941">
                      <a:moveTo>
                        <a:pt x="1359" y="0"/>
                      </a:moveTo>
                      <a:lnTo>
                        <a:pt x="1427" y="3"/>
                      </a:lnTo>
                      <a:lnTo>
                        <a:pt x="1493" y="16"/>
                      </a:lnTo>
                      <a:lnTo>
                        <a:pt x="1553" y="36"/>
                      </a:lnTo>
                      <a:lnTo>
                        <a:pt x="1612" y="66"/>
                      </a:lnTo>
                      <a:lnTo>
                        <a:pt x="1669" y="104"/>
                      </a:lnTo>
                      <a:lnTo>
                        <a:pt x="1720" y="150"/>
                      </a:lnTo>
                      <a:lnTo>
                        <a:pt x="1770" y="203"/>
                      </a:lnTo>
                      <a:lnTo>
                        <a:pt x="2347" y="1125"/>
                      </a:lnTo>
                      <a:lnTo>
                        <a:pt x="3052" y="1510"/>
                      </a:lnTo>
                      <a:lnTo>
                        <a:pt x="3088" y="1537"/>
                      </a:lnTo>
                      <a:lnTo>
                        <a:pt x="3118" y="1568"/>
                      </a:lnTo>
                      <a:lnTo>
                        <a:pt x="3138" y="1605"/>
                      </a:lnTo>
                      <a:lnTo>
                        <a:pt x="3151" y="1644"/>
                      </a:lnTo>
                      <a:lnTo>
                        <a:pt x="3154" y="1688"/>
                      </a:lnTo>
                      <a:lnTo>
                        <a:pt x="3151" y="1732"/>
                      </a:lnTo>
                      <a:lnTo>
                        <a:pt x="3138" y="1774"/>
                      </a:lnTo>
                      <a:lnTo>
                        <a:pt x="3119" y="1812"/>
                      </a:lnTo>
                      <a:lnTo>
                        <a:pt x="3090" y="1849"/>
                      </a:lnTo>
                      <a:lnTo>
                        <a:pt x="3057" y="1880"/>
                      </a:lnTo>
                      <a:lnTo>
                        <a:pt x="3020" y="1902"/>
                      </a:lnTo>
                      <a:lnTo>
                        <a:pt x="2980" y="1915"/>
                      </a:lnTo>
                      <a:lnTo>
                        <a:pt x="2936" y="1919"/>
                      </a:lnTo>
                      <a:lnTo>
                        <a:pt x="2921" y="1917"/>
                      </a:lnTo>
                      <a:lnTo>
                        <a:pt x="2897" y="1913"/>
                      </a:lnTo>
                      <a:lnTo>
                        <a:pt x="2870" y="1904"/>
                      </a:lnTo>
                      <a:lnTo>
                        <a:pt x="2835" y="1893"/>
                      </a:lnTo>
                      <a:lnTo>
                        <a:pt x="2078" y="1471"/>
                      </a:lnTo>
                      <a:lnTo>
                        <a:pt x="2042" y="1442"/>
                      </a:lnTo>
                      <a:lnTo>
                        <a:pt x="2014" y="1407"/>
                      </a:lnTo>
                      <a:lnTo>
                        <a:pt x="1796" y="1061"/>
                      </a:lnTo>
                      <a:lnTo>
                        <a:pt x="1706" y="1919"/>
                      </a:lnTo>
                      <a:lnTo>
                        <a:pt x="2475" y="4543"/>
                      </a:lnTo>
                      <a:lnTo>
                        <a:pt x="2477" y="4558"/>
                      </a:lnTo>
                      <a:lnTo>
                        <a:pt x="2482" y="4574"/>
                      </a:lnTo>
                      <a:lnTo>
                        <a:pt x="2486" y="4592"/>
                      </a:lnTo>
                      <a:lnTo>
                        <a:pt x="2488" y="4607"/>
                      </a:lnTo>
                      <a:lnTo>
                        <a:pt x="2484" y="4662"/>
                      </a:lnTo>
                      <a:lnTo>
                        <a:pt x="2473" y="4712"/>
                      </a:lnTo>
                      <a:lnTo>
                        <a:pt x="2453" y="4759"/>
                      </a:lnTo>
                      <a:lnTo>
                        <a:pt x="2425" y="4803"/>
                      </a:lnTo>
                      <a:lnTo>
                        <a:pt x="2392" y="4844"/>
                      </a:lnTo>
                      <a:lnTo>
                        <a:pt x="2352" y="4878"/>
                      </a:lnTo>
                      <a:lnTo>
                        <a:pt x="2310" y="4906"/>
                      </a:lnTo>
                      <a:lnTo>
                        <a:pt x="2264" y="4924"/>
                      </a:lnTo>
                      <a:lnTo>
                        <a:pt x="2218" y="4935"/>
                      </a:lnTo>
                      <a:lnTo>
                        <a:pt x="2167" y="4939"/>
                      </a:lnTo>
                      <a:lnTo>
                        <a:pt x="2112" y="4939"/>
                      </a:lnTo>
                      <a:lnTo>
                        <a:pt x="2060" y="4932"/>
                      </a:lnTo>
                      <a:lnTo>
                        <a:pt x="2014" y="4915"/>
                      </a:lnTo>
                      <a:lnTo>
                        <a:pt x="1972" y="4891"/>
                      </a:lnTo>
                      <a:lnTo>
                        <a:pt x="1933" y="4860"/>
                      </a:lnTo>
                      <a:lnTo>
                        <a:pt x="1900" y="4822"/>
                      </a:lnTo>
                      <a:lnTo>
                        <a:pt x="1871" y="4776"/>
                      </a:lnTo>
                      <a:lnTo>
                        <a:pt x="1847" y="4723"/>
                      </a:lnTo>
                      <a:lnTo>
                        <a:pt x="1295" y="2828"/>
                      </a:lnTo>
                      <a:lnTo>
                        <a:pt x="1232" y="3403"/>
                      </a:lnTo>
                      <a:lnTo>
                        <a:pt x="1228" y="3429"/>
                      </a:lnTo>
                      <a:lnTo>
                        <a:pt x="1219" y="3454"/>
                      </a:lnTo>
                      <a:lnTo>
                        <a:pt x="1194" y="3513"/>
                      </a:lnTo>
                      <a:lnTo>
                        <a:pt x="1186" y="3531"/>
                      </a:lnTo>
                      <a:lnTo>
                        <a:pt x="1181" y="3546"/>
                      </a:lnTo>
                      <a:lnTo>
                        <a:pt x="1181" y="3557"/>
                      </a:lnTo>
                      <a:lnTo>
                        <a:pt x="641" y="4761"/>
                      </a:lnTo>
                      <a:lnTo>
                        <a:pt x="613" y="4809"/>
                      </a:lnTo>
                      <a:lnTo>
                        <a:pt x="582" y="4849"/>
                      </a:lnTo>
                      <a:lnTo>
                        <a:pt x="545" y="4880"/>
                      </a:lnTo>
                      <a:lnTo>
                        <a:pt x="505" y="4906"/>
                      </a:lnTo>
                      <a:lnTo>
                        <a:pt x="461" y="4924"/>
                      </a:lnTo>
                      <a:lnTo>
                        <a:pt x="411" y="4935"/>
                      </a:lnTo>
                      <a:lnTo>
                        <a:pt x="360" y="4939"/>
                      </a:lnTo>
                      <a:lnTo>
                        <a:pt x="305" y="4941"/>
                      </a:lnTo>
                      <a:lnTo>
                        <a:pt x="254" y="4933"/>
                      </a:lnTo>
                      <a:lnTo>
                        <a:pt x="206" y="4915"/>
                      </a:lnTo>
                      <a:lnTo>
                        <a:pt x="162" y="4891"/>
                      </a:lnTo>
                      <a:lnTo>
                        <a:pt x="121" y="4856"/>
                      </a:lnTo>
                      <a:lnTo>
                        <a:pt x="88" y="4816"/>
                      </a:lnTo>
                      <a:lnTo>
                        <a:pt x="61" y="4772"/>
                      </a:lnTo>
                      <a:lnTo>
                        <a:pt x="41" y="4724"/>
                      </a:lnTo>
                      <a:lnTo>
                        <a:pt x="30" y="4675"/>
                      </a:lnTo>
                      <a:lnTo>
                        <a:pt x="26" y="4620"/>
                      </a:lnTo>
                      <a:lnTo>
                        <a:pt x="30" y="4576"/>
                      </a:lnTo>
                      <a:lnTo>
                        <a:pt x="37" y="4528"/>
                      </a:lnTo>
                      <a:lnTo>
                        <a:pt x="52" y="4479"/>
                      </a:lnTo>
                      <a:lnTo>
                        <a:pt x="551" y="3365"/>
                      </a:lnTo>
                      <a:lnTo>
                        <a:pt x="834" y="1009"/>
                      </a:lnTo>
                      <a:lnTo>
                        <a:pt x="525" y="1317"/>
                      </a:lnTo>
                      <a:lnTo>
                        <a:pt x="437" y="2162"/>
                      </a:lnTo>
                      <a:lnTo>
                        <a:pt x="422" y="2212"/>
                      </a:lnTo>
                      <a:lnTo>
                        <a:pt x="399" y="2259"/>
                      </a:lnTo>
                      <a:lnTo>
                        <a:pt x="366" y="2303"/>
                      </a:lnTo>
                      <a:lnTo>
                        <a:pt x="334" y="2331"/>
                      </a:lnTo>
                      <a:lnTo>
                        <a:pt x="299" y="2351"/>
                      </a:lnTo>
                      <a:lnTo>
                        <a:pt x="261" y="2362"/>
                      </a:lnTo>
                      <a:lnTo>
                        <a:pt x="219" y="2368"/>
                      </a:lnTo>
                      <a:lnTo>
                        <a:pt x="175" y="2362"/>
                      </a:lnTo>
                      <a:lnTo>
                        <a:pt x="134" y="2351"/>
                      </a:lnTo>
                      <a:lnTo>
                        <a:pt x="97" y="2331"/>
                      </a:lnTo>
                      <a:lnTo>
                        <a:pt x="64" y="2303"/>
                      </a:lnTo>
                      <a:lnTo>
                        <a:pt x="37" y="2269"/>
                      </a:lnTo>
                      <a:lnTo>
                        <a:pt x="17" y="2232"/>
                      </a:lnTo>
                      <a:lnTo>
                        <a:pt x="4" y="2192"/>
                      </a:lnTo>
                      <a:lnTo>
                        <a:pt x="0" y="2149"/>
                      </a:lnTo>
                      <a:lnTo>
                        <a:pt x="0" y="2124"/>
                      </a:lnTo>
                      <a:lnTo>
                        <a:pt x="116" y="1138"/>
                      </a:lnTo>
                      <a:lnTo>
                        <a:pt x="127" y="1097"/>
                      </a:lnTo>
                      <a:lnTo>
                        <a:pt x="143" y="1059"/>
                      </a:lnTo>
                      <a:lnTo>
                        <a:pt x="167" y="1022"/>
                      </a:lnTo>
                      <a:lnTo>
                        <a:pt x="1039" y="139"/>
                      </a:lnTo>
                      <a:lnTo>
                        <a:pt x="1102" y="89"/>
                      </a:lnTo>
                      <a:lnTo>
                        <a:pt x="1164" y="49"/>
                      </a:lnTo>
                      <a:lnTo>
                        <a:pt x="1228" y="22"/>
                      </a:lnTo>
                      <a:lnTo>
                        <a:pt x="1293" y="5"/>
                      </a:lnTo>
                      <a:lnTo>
                        <a:pt x="13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solidFill>
                      <a:srgbClr val="000000"/>
                    </a:solidFill>
                  </a:endParaRPr>
                </a:p>
              </p:txBody>
            </p:sp>
          </p:grpSp>
        </p:grpSp>
      </p:grpSp>
      <p:grpSp>
        <p:nvGrpSpPr>
          <p:cNvPr id="83" name="Group 82"/>
          <p:cNvGrpSpPr/>
          <p:nvPr/>
        </p:nvGrpSpPr>
        <p:grpSpPr>
          <a:xfrm>
            <a:off x="10013949" y="131145"/>
            <a:ext cx="415367" cy="415367"/>
            <a:chOff x="9959965" y="77161"/>
            <a:chExt cx="469352" cy="469352"/>
          </a:xfrm>
        </p:grpSpPr>
        <p:sp>
          <p:nvSpPr>
            <p:cNvPr id="84" name="Rectangle 83"/>
            <p:cNvSpPr/>
            <p:nvPr/>
          </p:nvSpPr>
          <p:spPr bwMode="ltGray">
            <a:xfrm>
              <a:off x="9959965" y="77161"/>
              <a:ext cx="469352" cy="469352"/>
            </a:xfrm>
            <a:prstGeom prst="rect">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mtClean="0">
                <a:solidFill>
                  <a:srgbClr val="FFFFFF"/>
                </a:solidFill>
                <a:latin typeface="Georgia" pitchFamily="18" charset="0"/>
              </a:endParaRPr>
            </a:p>
          </p:txBody>
        </p:sp>
        <p:grpSp>
          <p:nvGrpSpPr>
            <p:cNvPr id="85" name="Group 84"/>
            <p:cNvGrpSpPr/>
            <p:nvPr/>
          </p:nvGrpSpPr>
          <p:grpSpPr>
            <a:xfrm>
              <a:off x="10074414" y="127176"/>
              <a:ext cx="240454" cy="369322"/>
              <a:chOff x="1707103" y="3776592"/>
              <a:chExt cx="1106994" cy="1700270"/>
            </a:xfrm>
            <a:solidFill>
              <a:schemeClr val="tx2">
                <a:lumMod val="60000"/>
                <a:lumOff val="40000"/>
              </a:schemeClr>
            </a:solidFill>
          </p:grpSpPr>
          <p:sp>
            <p:nvSpPr>
              <p:cNvPr id="92" name="Freeform 91"/>
              <p:cNvSpPr>
                <a:spLocks/>
              </p:cNvSpPr>
              <p:nvPr/>
            </p:nvSpPr>
            <p:spPr bwMode="auto">
              <a:xfrm>
                <a:off x="1707103" y="3776592"/>
                <a:ext cx="1106994" cy="1700270"/>
              </a:xfrm>
              <a:custGeom>
                <a:avLst/>
                <a:gdLst>
                  <a:gd name="connsiteX0" fmla="*/ 769213 w 2224544"/>
                  <a:gd name="connsiteY0" fmla="*/ 1197394 h 3276194"/>
                  <a:gd name="connsiteX1" fmla="*/ 1460779 w 2224544"/>
                  <a:gd name="connsiteY1" fmla="*/ 1197394 h 3276194"/>
                  <a:gd name="connsiteX2" fmla="*/ 2214364 w 2224544"/>
                  <a:gd name="connsiteY2" fmla="*/ 1811584 h 3276194"/>
                  <a:gd name="connsiteX3" fmla="*/ 2224543 w 2224544"/>
                  <a:gd name="connsiteY3" fmla="*/ 1912561 h 3276194"/>
                  <a:gd name="connsiteX4" fmla="*/ 2224543 w 2224544"/>
                  <a:gd name="connsiteY4" fmla="*/ 2859057 h 3276194"/>
                  <a:gd name="connsiteX5" fmla="*/ 2224544 w 2224544"/>
                  <a:gd name="connsiteY5" fmla="*/ 2859068 h 3276194"/>
                  <a:gd name="connsiteX6" fmla="*/ 2224544 w 2224544"/>
                  <a:gd name="connsiteY6" fmla="*/ 3276194 h 3276194"/>
                  <a:gd name="connsiteX7" fmla="*/ 1817113 w 2224544"/>
                  <a:gd name="connsiteY7" fmla="*/ 3276194 h 3276194"/>
                  <a:gd name="connsiteX8" fmla="*/ 1817113 w 2224544"/>
                  <a:gd name="connsiteY8" fmla="*/ 2859068 h 3276194"/>
                  <a:gd name="connsiteX9" fmla="*/ 1818247 w 2224544"/>
                  <a:gd name="connsiteY9" fmla="*/ 2847812 h 3276194"/>
                  <a:gd name="connsiteX10" fmla="*/ 1818247 w 2224544"/>
                  <a:gd name="connsiteY10" fmla="*/ 2057155 h 3276194"/>
                  <a:gd name="connsiteX11" fmla="*/ 1736200 w 2224544"/>
                  <a:gd name="connsiteY11" fmla="*/ 2057155 h 3276194"/>
                  <a:gd name="connsiteX12" fmla="*/ 1736200 w 2224544"/>
                  <a:gd name="connsiteY12" fmla="*/ 3058286 h 3276194"/>
                  <a:gd name="connsiteX13" fmla="*/ 1736200 w 2224544"/>
                  <a:gd name="connsiteY13" fmla="*/ 3276194 h 3276194"/>
                  <a:gd name="connsiteX14" fmla="*/ 488343 w 2224544"/>
                  <a:gd name="connsiteY14" fmla="*/ 3276194 h 3276194"/>
                  <a:gd name="connsiteX15" fmla="*/ 488343 w 2224544"/>
                  <a:gd name="connsiteY15" fmla="*/ 3058286 h 3276194"/>
                  <a:gd name="connsiteX16" fmla="*/ 488343 w 2224544"/>
                  <a:gd name="connsiteY16" fmla="*/ 2057155 h 3276194"/>
                  <a:gd name="connsiteX17" fmla="*/ 407430 w 2224544"/>
                  <a:gd name="connsiteY17" fmla="*/ 2057155 h 3276194"/>
                  <a:gd name="connsiteX18" fmla="*/ 407430 w 2224544"/>
                  <a:gd name="connsiteY18" fmla="*/ 2859057 h 3276194"/>
                  <a:gd name="connsiteX19" fmla="*/ 407432 w 2224544"/>
                  <a:gd name="connsiteY19" fmla="*/ 2859068 h 3276194"/>
                  <a:gd name="connsiteX20" fmla="*/ 407431 w 2224544"/>
                  <a:gd name="connsiteY20" fmla="*/ 3276194 h 3276194"/>
                  <a:gd name="connsiteX21" fmla="*/ 0 w 2224544"/>
                  <a:gd name="connsiteY21" fmla="*/ 3276194 h 3276194"/>
                  <a:gd name="connsiteX22" fmla="*/ 0 w 2224544"/>
                  <a:gd name="connsiteY22" fmla="*/ 2859068 h 3276194"/>
                  <a:gd name="connsiteX23" fmla="*/ 0 w 2224544"/>
                  <a:gd name="connsiteY23" fmla="*/ 2859066 h 3276194"/>
                  <a:gd name="connsiteX24" fmla="*/ 0 w 2224544"/>
                  <a:gd name="connsiteY24" fmla="*/ 1966607 h 3276194"/>
                  <a:gd name="connsiteX25" fmla="*/ 769213 w 2224544"/>
                  <a:gd name="connsiteY25" fmla="*/ 1197394 h 3276194"/>
                  <a:gd name="connsiteX26" fmla="*/ 1114996 w 2224544"/>
                  <a:gd name="connsiteY26" fmla="*/ 0 h 3276194"/>
                  <a:gd name="connsiteX27" fmla="*/ 1659260 w 2224544"/>
                  <a:gd name="connsiteY27" fmla="*/ 544263 h 3276194"/>
                  <a:gd name="connsiteX28" fmla="*/ 1114996 w 2224544"/>
                  <a:gd name="connsiteY28" fmla="*/ 1088526 h 3276194"/>
                  <a:gd name="connsiteX29" fmla="*/ 570732 w 2224544"/>
                  <a:gd name="connsiteY29" fmla="*/ 544263 h 3276194"/>
                  <a:gd name="connsiteX30" fmla="*/ 1114996 w 2224544"/>
                  <a:gd name="connsiteY30" fmla="*/ 0 h 327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24544" h="3276194">
                    <a:moveTo>
                      <a:pt x="769213" y="1197394"/>
                    </a:moveTo>
                    <a:lnTo>
                      <a:pt x="1460779" y="1197394"/>
                    </a:lnTo>
                    <a:cubicBezTo>
                      <a:pt x="1832500" y="1197394"/>
                      <a:pt x="2142638" y="1461067"/>
                      <a:pt x="2214364" y="1811584"/>
                    </a:cubicBezTo>
                    <a:lnTo>
                      <a:pt x="2224543" y="1912561"/>
                    </a:lnTo>
                    <a:lnTo>
                      <a:pt x="2224543" y="2859057"/>
                    </a:lnTo>
                    <a:lnTo>
                      <a:pt x="2224544" y="2859068"/>
                    </a:lnTo>
                    <a:lnTo>
                      <a:pt x="2224544" y="3276194"/>
                    </a:lnTo>
                    <a:lnTo>
                      <a:pt x="1817113" y="3276194"/>
                    </a:lnTo>
                    <a:lnTo>
                      <a:pt x="1817113" y="2859068"/>
                    </a:lnTo>
                    <a:lnTo>
                      <a:pt x="1818247" y="2847812"/>
                    </a:lnTo>
                    <a:lnTo>
                      <a:pt x="1818247" y="2057155"/>
                    </a:lnTo>
                    <a:lnTo>
                      <a:pt x="1736200" y="2057155"/>
                    </a:lnTo>
                    <a:lnTo>
                      <a:pt x="1736200" y="3058286"/>
                    </a:lnTo>
                    <a:lnTo>
                      <a:pt x="1736200" y="3276194"/>
                    </a:lnTo>
                    <a:lnTo>
                      <a:pt x="488343" y="3276194"/>
                    </a:lnTo>
                    <a:lnTo>
                      <a:pt x="488343" y="3058286"/>
                    </a:lnTo>
                    <a:lnTo>
                      <a:pt x="488343" y="2057155"/>
                    </a:lnTo>
                    <a:lnTo>
                      <a:pt x="407430" y="2057155"/>
                    </a:lnTo>
                    <a:lnTo>
                      <a:pt x="407430" y="2859057"/>
                    </a:lnTo>
                    <a:lnTo>
                      <a:pt x="407432" y="2859068"/>
                    </a:lnTo>
                    <a:lnTo>
                      <a:pt x="407431" y="3276194"/>
                    </a:lnTo>
                    <a:lnTo>
                      <a:pt x="0" y="3276194"/>
                    </a:lnTo>
                    <a:lnTo>
                      <a:pt x="0" y="2859068"/>
                    </a:lnTo>
                    <a:lnTo>
                      <a:pt x="0" y="2859066"/>
                    </a:lnTo>
                    <a:lnTo>
                      <a:pt x="0" y="1966607"/>
                    </a:lnTo>
                    <a:cubicBezTo>
                      <a:pt x="0" y="1541783"/>
                      <a:pt x="344389" y="1197394"/>
                      <a:pt x="769213" y="1197394"/>
                    </a:cubicBezTo>
                    <a:close/>
                    <a:moveTo>
                      <a:pt x="1114996" y="0"/>
                    </a:moveTo>
                    <a:cubicBezTo>
                      <a:pt x="1415585" y="0"/>
                      <a:pt x="1659260" y="243675"/>
                      <a:pt x="1659260" y="544263"/>
                    </a:cubicBezTo>
                    <a:cubicBezTo>
                      <a:pt x="1659260" y="844851"/>
                      <a:pt x="1415585" y="1088526"/>
                      <a:pt x="1114996" y="1088526"/>
                    </a:cubicBezTo>
                    <a:cubicBezTo>
                      <a:pt x="814407" y="1088526"/>
                      <a:pt x="570732" y="844851"/>
                      <a:pt x="570732" y="544263"/>
                    </a:cubicBezTo>
                    <a:cubicBezTo>
                      <a:pt x="570732" y="243675"/>
                      <a:pt x="814407" y="0"/>
                      <a:pt x="1114996" y="0"/>
                    </a:cubicBezTo>
                    <a:close/>
                  </a:path>
                </a:pathLst>
              </a:custGeom>
              <a:solidFill>
                <a:schemeClr val="bg1"/>
              </a:solidFill>
              <a:ln w="31750">
                <a:noFill/>
              </a:ln>
              <a:extLst/>
            </p:spPr>
            <p:txBody>
              <a:bodyPr vert="horz" wrap="square" lIns="91416" tIns="45708" rIns="91416" bIns="45708" numCol="1" anchor="t" anchorCtr="0" compatLnSpc="1">
                <a:prstTxWarp prst="textNoShape">
                  <a:avLst/>
                </a:prstTxWarp>
                <a:noAutofit/>
              </a:bodyPr>
              <a:lstStyle/>
              <a:p>
                <a:endParaRPr lang="pl-PL" sz="1799">
                  <a:solidFill>
                    <a:srgbClr val="000000"/>
                  </a:solidFill>
                </a:endParaRPr>
              </a:p>
            </p:txBody>
          </p:sp>
          <p:sp>
            <p:nvSpPr>
              <p:cNvPr id="93" name="Freeform 4916"/>
              <p:cNvSpPr>
                <a:spLocks noEditPoints="1"/>
              </p:cNvSpPr>
              <p:nvPr/>
            </p:nvSpPr>
            <p:spPr bwMode="auto">
              <a:xfrm>
                <a:off x="2039547" y="4391406"/>
                <a:ext cx="423850" cy="504443"/>
              </a:xfrm>
              <a:custGeom>
                <a:avLst/>
                <a:gdLst>
                  <a:gd name="T0" fmla="*/ 142 w 284"/>
                  <a:gd name="T1" fmla="*/ 204 h 338"/>
                  <a:gd name="T2" fmla="*/ 116 w 284"/>
                  <a:gd name="T3" fmla="*/ 208 h 338"/>
                  <a:gd name="T4" fmla="*/ 94 w 284"/>
                  <a:gd name="T5" fmla="*/ 222 h 338"/>
                  <a:gd name="T6" fmla="*/ 80 w 284"/>
                  <a:gd name="T7" fmla="*/ 244 h 338"/>
                  <a:gd name="T8" fmla="*/ 74 w 284"/>
                  <a:gd name="T9" fmla="*/ 270 h 338"/>
                  <a:gd name="T10" fmla="*/ 76 w 284"/>
                  <a:gd name="T11" fmla="*/ 284 h 338"/>
                  <a:gd name="T12" fmla="*/ 86 w 284"/>
                  <a:gd name="T13" fmla="*/ 308 h 338"/>
                  <a:gd name="T14" fmla="*/ 104 w 284"/>
                  <a:gd name="T15" fmla="*/ 326 h 338"/>
                  <a:gd name="T16" fmla="*/ 128 w 284"/>
                  <a:gd name="T17" fmla="*/ 336 h 338"/>
                  <a:gd name="T18" fmla="*/ 142 w 284"/>
                  <a:gd name="T19" fmla="*/ 338 h 338"/>
                  <a:gd name="T20" fmla="*/ 168 w 284"/>
                  <a:gd name="T21" fmla="*/ 332 h 338"/>
                  <a:gd name="T22" fmla="*/ 190 w 284"/>
                  <a:gd name="T23" fmla="*/ 318 h 338"/>
                  <a:gd name="T24" fmla="*/ 204 w 284"/>
                  <a:gd name="T25" fmla="*/ 296 h 338"/>
                  <a:gd name="T26" fmla="*/ 210 w 284"/>
                  <a:gd name="T27" fmla="*/ 270 h 338"/>
                  <a:gd name="T28" fmla="*/ 208 w 284"/>
                  <a:gd name="T29" fmla="*/ 256 h 338"/>
                  <a:gd name="T30" fmla="*/ 198 w 284"/>
                  <a:gd name="T31" fmla="*/ 232 h 338"/>
                  <a:gd name="T32" fmla="*/ 180 w 284"/>
                  <a:gd name="T33" fmla="*/ 214 h 338"/>
                  <a:gd name="T34" fmla="*/ 156 w 284"/>
                  <a:gd name="T35" fmla="*/ 204 h 338"/>
                  <a:gd name="T36" fmla="*/ 142 w 284"/>
                  <a:gd name="T37" fmla="*/ 204 h 338"/>
                  <a:gd name="T38" fmla="*/ 142 w 284"/>
                  <a:gd name="T39" fmla="*/ 322 h 338"/>
                  <a:gd name="T40" fmla="*/ 122 w 284"/>
                  <a:gd name="T41" fmla="*/ 318 h 338"/>
                  <a:gd name="T42" fmla="*/ 106 w 284"/>
                  <a:gd name="T43" fmla="*/ 306 h 338"/>
                  <a:gd name="T44" fmla="*/ 94 w 284"/>
                  <a:gd name="T45" fmla="*/ 290 h 338"/>
                  <a:gd name="T46" fmla="*/ 90 w 284"/>
                  <a:gd name="T47" fmla="*/ 270 h 338"/>
                  <a:gd name="T48" fmla="*/ 92 w 284"/>
                  <a:gd name="T49" fmla="*/ 268 h 338"/>
                  <a:gd name="T50" fmla="*/ 96 w 284"/>
                  <a:gd name="T51" fmla="*/ 264 h 338"/>
                  <a:gd name="T52" fmla="*/ 98 w 284"/>
                  <a:gd name="T53" fmla="*/ 262 h 338"/>
                  <a:gd name="T54" fmla="*/ 104 w 284"/>
                  <a:gd name="T55" fmla="*/ 264 h 338"/>
                  <a:gd name="T56" fmla="*/ 106 w 284"/>
                  <a:gd name="T57" fmla="*/ 270 h 338"/>
                  <a:gd name="T58" fmla="*/ 108 w 284"/>
                  <a:gd name="T59" fmla="*/ 278 h 338"/>
                  <a:gd name="T60" fmla="*/ 112 w 284"/>
                  <a:gd name="T61" fmla="*/ 290 h 338"/>
                  <a:gd name="T62" fmla="*/ 122 w 284"/>
                  <a:gd name="T63" fmla="*/ 300 h 338"/>
                  <a:gd name="T64" fmla="*/ 134 w 284"/>
                  <a:gd name="T65" fmla="*/ 306 h 338"/>
                  <a:gd name="T66" fmla="*/ 142 w 284"/>
                  <a:gd name="T67" fmla="*/ 306 h 338"/>
                  <a:gd name="T68" fmla="*/ 148 w 284"/>
                  <a:gd name="T69" fmla="*/ 308 h 338"/>
                  <a:gd name="T70" fmla="*/ 150 w 284"/>
                  <a:gd name="T71" fmla="*/ 314 h 338"/>
                  <a:gd name="T72" fmla="*/ 150 w 284"/>
                  <a:gd name="T73" fmla="*/ 318 h 338"/>
                  <a:gd name="T74" fmla="*/ 146 w 284"/>
                  <a:gd name="T75" fmla="*/ 322 h 338"/>
                  <a:gd name="T76" fmla="*/ 142 w 284"/>
                  <a:gd name="T77" fmla="*/ 322 h 338"/>
                  <a:gd name="T78" fmla="*/ 206 w 284"/>
                  <a:gd name="T79" fmla="*/ 0 h 338"/>
                  <a:gd name="T80" fmla="*/ 198 w 284"/>
                  <a:gd name="T81" fmla="*/ 204 h 338"/>
                  <a:gd name="T82" fmla="*/ 196 w 284"/>
                  <a:gd name="T83" fmla="*/ 202 h 338"/>
                  <a:gd name="T84" fmla="*/ 170 w 284"/>
                  <a:gd name="T85" fmla="*/ 188 h 338"/>
                  <a:gd name="T86" fmla="*/ 142 w 284"/>
                  <a:gd name="T87" fmla="*/ 184 h 338"/>
                  <a:gd name="T88" fmla="*/ 128 w 284"/>
                  <a:gd name="T89" fmla="*/ 184 h 338"/>
                  <a:gd name="T90" fmla="*/ 110 w 284"/>
                  <a:gd name="T91" fmla="*/ 142 h 338"/>
                  <a:gd name="T92" fmla="*/ 78 w 284"/>
                  <a:gd name="T93" fmla="*/ 0 h 338"/>
                  <a:gd name="T94" fmla="*/ 110 w 284"/>
                  <a:gd name="T95" fmla="*/ 142 h 338"/>
                  <a:gd name="T96" fmla="*/ 0 w 284"/>
                  <a:gd name="T97" fmla="*/ 0 h 338"/>
                  <a:gd name="T98" fmla="*/ 100 w 284"/>
                  <a:gd name="T99" fmla="*/ 16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338">
                    <a:moveTo>
                      <a:pt x="142" y="204"/>
                    </a:moveTo>
                    <a:lnTo>
                      <a:pt x="142" y="204"/>
                    </a:lnTo>
                    <a:lnTo>
                      <a:pt x="128" y="204"/>
                    </a:lnTo>
                    <a:lnTo>
                      <a:pt x="116" y="208"/>
                    </a:lnTo>
                    <a:lnTo>
                      <a:pt x="104" y="214"/>
                    </a:lnTo>
                    <a:lnTo>
                      <a:pt x="94" y="222"/>
                    </a:lnTo>
                    <a:lnTo>
                      <a:pt x="86" y="232"/>
                    </a:lnTo>
                    <a:lnTo>
                      <a:pt x="80" y="244"/>
                    </a:lnTo>
                    <a:lnTo>
                      <a:pt x="76" y="256"/>
                    </a:lnTo>
                    <a:lnTo>
                      <a:pt x="74" y="270"/>
                    </a:lnTo>
                    <a:lnTo>
                      <a:pt x="74" y="270"/>
                    </a:lnTo>
                    <a:lnTo>
                      <a:pt x="76" y="284"/>
                    </a:lnTo>
                    <a:lnTo>
                      <a:pt x="80" y="296"/>
                    </a:lnTo>
                    <a:lnTo>
                      <a:pt x="86" y="308"/>
                    </a:lnTo>
                    <a:lnTo>
                      <a:pt x="94" y="318"/>
                    </a:lnTo>
                    <a:lnTo>
                      <a:pt x="104" y="326"/>
                    </a:lnTo>
                    <a:lnTo>
                      <a:pt x="116" y="332"/>
                    </a:lnTo>
                    <a:lnTo>
                      <a:pt x="128" y="336"/>
                    </a:lnTo>
                    <a:lnTo>
                      <a:pt x="142" y="338"/>
                    </a:lnTo>
                    <a:lnTo>
                      <a:pt x="142" y="338"/>
                    </a:lnTo>
                    <a:lnTo>
                      <a:pt x="156" y="336"/>
                    </a:lnTo>
                    <a:lnTo>
                      <a:pt x="168" y="332"/>
                    </a:lnTo>
                    <a:lnTo>
                      <a:pt x="180" y="326"/>
                    </a:lnTo>
                    <a:lnTo>
                      <a:pt x="190" y="318"/>
                    </a:lnTo>
                    <a:lnTo>
                      <a:pt x="198" y="308"/>
                    </a:lnTo>
                    <a:lnTo>
                      <a:pt x="204" y="296"/>
                    </a:lnTo>
                    <a:lnTo>
                      <a:pt x="208" y="284"/>
                    </a:lnTo>
                    <a:lnTo>
                      <a:pt x="210" y="270"/>
                    </a:lnTo>
                    <a:lnTo>
                      <a:pt x="210" y="270"/>
                    </a:lnTo>
                    <a:lnTo>
                      <a:pt x="208" y="256"/>
                    </a:lnTo>
                    <a:lnTo>
                      <a:pt x="204" y="244"/>
                    </a:lnTo>
                    <a:lnTo>
                      <a:pt x="198" y="232"/>
                    </a:lnTo>
                    <a:lnTo>
                      <a:pt x="190" y="222"/>
                    </a:lnTo>
                    <a:lnTo>
                      <a:pt x="180" y="214"/>
                    </a:lnTo>
                    <a:lnTo>
                      <a:pt x="168" y="208"/>
                    </a:lnTo>
                    <a:lnTo>
                      <a:pt x="156" y="204"/>
                    </a:lnTo>
                    <a:lnTo>
                      <a:pt x="142" y="204"/>
                    </a:lnTo>
                    <a:lnTo>
                      <a:pt x="142" y="204"/>
                    </a:lnTo>
                    <a:close/>
                    <a:moveTo>
                      <a:pt x="142" y="322"/>
                    </a:moveTo>
                    <a:lnTo>
                      <a:pt x="142" y="322"/>
                    </a:lnTo>
                    <a:lnTo>
                      <a:pt x="132" y="320"/>
                    </a:lnTo>
                    <a:lnTo>
                      <a:pt x="122" y="318"/>
                    </a:lnTo>
                    <a:lnTo>
                      <a:pt x="114" y="314"/>
                    </a:lnTo>
                    <a:lnTo>
                      <a:pt x="106" y="306"/>
                    </a:lnTo>
                    <a:lnTo>
                      <a:pt x="100" y="300"/>
                    </a:lnTo>
                    <a:lnTo>
                      <a:pt x="94" y="290"/>
                    </a:lnTo>
                    <a:lnTo>
                      <a:pt x="92" y="280"/>
                    </a:lnTo>
                    <a:lnTo>
                      <a:pt x="90" y="270"/>
                    </a:lnTo>
                    <a:lnTo>
                      <a:pt x="90" y="270"/>
                    </a:lnTo>
                    <a:lnTo>
                      <a:pt x="92" y="268"/>
                    </a:lnTo>
                    <a:lnTo>
                      <a:pt x="94" y="264"/>
                    </a:lnTo>
                    <a:lnTo>
                      <a:pt x="96" y="264"/>
                    </a:lnTo>
                    <a:lnTo>
                      <a:pt x="98" y="262"/>
                    </a:lnTo>
                    <a:lnTo>
                      <a:pt x="98" y="262"/>
                    </a:lnTo>
                    <a:lnTo>
                      <a:pt x="102" y="264"/>
                    </a:lnTo>
                    <a:lnTo>
                      <a:pt x="104" y="264"/>
                    </a:lnTo>
                    <a:lnTo>
                      <a:pt x="106" y="268"/>
                    </a:lnTo>
                    <a:lnTo>
                      <a:pt x="106" y="270"/>
                    </a:lnTo>
                    <a:lnTo>
                      <a:pt x="106" y="270"/>
                    </a:lnTo>
                    <a:lnTo>
                      <a:pt x="108" y="278"/>
                    </a:lnTo>
                    <a:lnTo>
                      <a:pt x="110" y="284"/>
                    </a:lnTo>
                    <a:lnTo>
                      <a:pt x="112" y="290"/>
                    </a:lnTo>
                    <a:lnTo>
                      <a:pt x="118" y="296"/>
                    </a:lnTo>
                    <a:lnTo>
                      <a:pt x="122" y="300"/>
                    </a:lnTo>
                    <a:lnTo>
                      <a:pt x="128" y="304"/>
                    </a:lnTo>
                    <a:lnTo>
                      <a:pt x="134" y="306"/>
                    </a:lnTo>
                    <a:lnTo>
                      <a:pt x="142" y="306"/>
                    </a:lnTo>
                    <a:lnTo>
                      <a:pt x="142" y="306"/>
                    </a:lnTo>
                    <a:lnTo>
                      <a:pt x="146" y="306"/>
                    </a:lnTo>
                    <a:lnTo>
                      <a:pt x="148" y="308"/>
                    </a:lnTo>
                    <a:lnTo>
                      <a:pt x="150" y="310"/>
                    </a:lnTo>
                    <a:lnTo>
                      <a:pt x="150" y="314"/>
                    </a:lnTo>
                    <a:lnTo>
                      <a:pt x="150" y="314"/>
                    </a:lnTo>
                    <a:lnTo>
                      <a:pt x="150" y="318"/>
                    </a:lnTo>
                    <a:lnTo>
                      <a:pt x="148" y="320"/>
                    </a:lnTo>
                    <a:lnTo>
                      <a:pt x="146" y="322"/>
                    </a:lnTo>
                    <a:lnTo>
                      <a:pt x="142" y="322"/>
                    </a:lnTo>
                    <a:lnTo>
                      <a:pt x="142" y="322"/>
                    </a:lnTo>
                    <a:close/>
                    <a:moveTo>
                      <a:pt x="128" y="184"/>
                    </a:moveTo>
                    <a:lnTo>
                      <a:pt x="206" y="0"/>
                    </a:lnTo>
                    <a:lnTo>
                      <a:pt x="284" y="0"/>
                    </a:lnTo>
                    <a:lnTo>
                      <a:pt x="198" y="204"/>
                    </a:lnTo>
                    <a:lnTo>
                      <a:pt x="196" y="202"/>
                    </a:lnTo>
                    <a:lnTo>
                      <a:pt x="196" y="202"/>
                    </a:lnTo>
                    <a:lnTo>
                      <a:pt x="184" y="194"/>
                    </a:lnTo>
                    <a:lnTo>
                      <a:pt x="170" y="188"/>
                    </a:lnTo>
                    <a:lnTo>
                      <a:pt x="156" y="184"/>
                    </a:lnTo>
                    <a:lnTo>
                      <a:pt x="142" y="184"/>
                    </a:lnTo>
                    <a:lnTo>
                      <a:pt x="142" y="184"/>
                    </a:lnTo>
                    <a:lnTo>
                      <a:pt x="128" y="184"/>
                    </a:lnTo>
                    <a:lnTo>
                      <a:pt x="128" y="184"/>
                    </a:lnTo>
                    <a:close/>
                    <a:moveTo>
                      <a:pt x="110" y="142"/>
                    </a:moveTo>
                    <a:lnTo>
                      <a:pt x="50" y="0"/>
                    </a:lnTo>
                    <a:lnTo>
                      <a:pt x="78" y="0"/>
                    </a:lnTo>
                    <a:lnTo>
                      <a:pt x="124" y="110"/>
                    </a:lnTo>
                    <a:lnTo>
                      <a:pt x="110" y="142"/>
                    </a:lnTo>
                    <a:close/>
                    <a:moveTo>
                      <a:pt x="86" y="202"/>
                    </a:moveTo>
                    <a:lnTo>
                      <a:pt x="0" y="0"/>
                    </a:lnTo>
                    <a:lnTo>
                      <a:pt x="28" y="0"/>
                    </a:lnTo>
                    <a:lnTo>
                      <a:pt x="100" y="168"/>
                    </a:lnTo>
                    <a:lnTo>
                      <a:pt x="86" y="202"/>
                    </a:lnTo>
                    <a:close/>
                  </a:path>
                </a:pathLst>
              </a:custGeom>
              <a:solidFill>
                <a:schemeClr val="tx2">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grpSp>
    </p:spTree>
    <p:extLst>
      <p:ext uri="{BB962C8B-B14F-4D97-AF65-F5344CB8AC3E}">
        <p14:creationId xmlns:p14="http://schemas.microsoft.com/office/powerpoint/2010/main" val="3906497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nvPr>
        </p:nvGraphicFramePr>
        <p:xfrm>
          <a:off x="-99634" y="859114"/>
          <a:ext cx="1190" cy="1190"/>
        </p:xfrm>
        <a:graphic>
          <a:graphicData uri="http://schemas.openxmlformats.org/presentationml/2006/ole">
            <mc:AlternateContent xmlns:mc="http://schemas.openxmlformats.org/markup-compatibility/2006">
              <mc:Choice xmlns:v="urn:schemas-microsoft-com:vml" Requires="v">
                <p:oleObj spid="_x0000_s1054" name="think-cell Slide" r:id="rId12" imgW="360" imgH="360" progId="TCLayout.ActiveDocument.1">
                  <p:embed/>
                </p:oleObj>
              </mc:Choice>
              <mc:Fallback>
                <p:oleObj name="think-cell Slide" r:id="rId12" imgW="360" imgH="360" progId="TCLayout.ActiveDocument.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634" y="859114"/>
                        <a:ext cx="1190" cy="1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itle 25"/>
          <p:cNvSpPr>
            <a:spLocks noGrp="1"/>
          </p:cNvSpPr>
          <p:nvPr>
            <p:ph type="title"/>
          </p:nvPr>
        </p:nvSpPr>
        <p:spPr>
          <a:xfrm>
            <a:off x="711200" y="685800"/>
            <a:ext cx="10769600" cy="914400"/>
          </a:xfrm>
        </p:spPr>
        <p:txBody>
          <a:bodyPr/>
          <a:lstStyle/>
          <a:p>
            <a:r>
              <a:rPr lang="en-GB" dirty="0"/>
              <a:t>Our comprehensive approach can step change bank results as it focuses on both: symptoms and root-causes</a:t>
            </a:r>
          </a:p>
        </p:txBody>
      </p:sp>
      <p:sp>
        <p:nvSpPr>
          <p:cNvPr id="6" name="Slide Number Placeholder 5"/>
          <p:cNvSpPr>
            <a:spLocks noGrp="1"/>
          </p:cNvSpPr>
          <p:nvPr>
            <p:ph type="sldNum" sz="quarter" idx="4"/>
          </p:nvPr>
        </p:nvSpPr>
        <p:spPr/>
        <p:txBody>
          <a:bodyPr/>
          <a:lstStyle/>
          <a:p>
            <a:fld id="{9EBD5762-3BDC-484D-9503-7EA6D5A9A8CE}" type="slidenum">
              <a:rPr lang="en-GB" smtClean="0">
                <a:solidFill>
                  <a:srgbClr val="000000"/>
                </a:solidFill>
              </a:rPr>
              <a:pPr/>
              <a:t>5</a:t>
            </a:fld>
            <a:endParaRPr lang="en-GB" dirty="0">
              <a:solidFill>
                <a:srgbClr val="000000"/>
              </a:solidFill>
            </a:endParaRPr>
          </a:p>
        </p:txBody>
      </p:sp>
      <p:cxnSp>
        <p:nvCxnSpPr>
          <p:cNvPr id="38" name="Straight Connector 37"/>
          <p:cNvCxnSpPr/>
          <p:nvPr/>
        </p:nvCxnSpPr>
        <p:spPr>
          <a:xfrm>
            <a:off x="2291148" y="4249436"/>
            <a:ext cx="9189651" cy="0"/>
          </a:xfrm>
          <a:prstGeom prst="line">
            <a:avLst/>
          </a:prstGeom>
          <a:ln w="127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291148" y="4799250"/>
            <a:ext cx="9189651" cy="0"/>
          </a:xfrm>
          <a:prstGeom prst="line">
            <a:avLst/>
          </a:prstGeom>
          <a:ln w="127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291149" y="5694028"/>
            <a:ext cx="9029138" cy="0"/>
          </a:xfrm>
          <a:prstGeom prst="line">
            <a:avLst/>
          </a:prstGeom>
          <a:ln w="127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Pentagon 8"/>
          <p:cNvSpPr>
            <a:spLocks/>
          </p:cNvSpPr>
          <p:nvPr>
            <p:custDataLst>
              <p:tags r:id="rId3"/>
            </p:custDataLst>
          </p:nvPr>
        </p:nvSpPr>
        <p:spPr bwMode="blackWhite">
          <a:xfrm>
            <a:off x="2291149" y="3558659"/>
            <a:ext cx="4511148" cy="227420"/>
          </a:xfrm>
          <a:prstGeom prst="homePlate">
            <a:avLst>
              <a:gd name="adj" fmla="val 18923"/>
            </a:avLst>
          </a:prstGeom>
          <a:solidFill>
            <a:schemeClr val="tx2">
              <a:lumMod val="60000"/>
              <a:lumOff val="40000"/>
            </a:schemeClr>
          </a:solidFill>
          <a:ln w="9525">
            <a:noFill/>
            <a:round/>
            <a:headEnd/>
            <a:tailEnd/>
          </a:ln>
          <a:effectLst/>
        </p:spPr>
        <p:txBody>
          <a:bodyPr wrap="none" lIns="73182" tIns="36592" rIns="73182" bIns="36592" anchor="ctr"/>
          <a:lstStyle/>
          <a:p>
            <a:r>
              <a:rPr lang="en-GB" sz="900" b="1" i="1" dirty="0">
                <a:solidFill>
                  <a:srgbClr val="FFFFFF"/>
                </a:solidFill>
                <a:latin typeface="Georgia"/>
              </a:rPr>
              <a:t>Proactive retention</a:t>
            </a:r>
          </a:p>
        </p:txBody>
      </p:sp>
      <p:sp>
        <p:nvSpPr>
          <p:cNvPr id="12" name="Chevron 11"/>
          <p:cNvSpPr>
            <a:spLocks/>
          </p:cNvSpPr>
          <p:nvPr>
            <p:custDataLst>
              <p:tags r:id="rId4"/>
            </p:custDataLst>
          </p:nvPr>
        </p:nvSpPr>
        <p:spPr bwMode="blackWhite">
          <a:xfrm>
            <a:off x="6995052" y="3558659"/>
            <a:ext cx="4511148" cy="227420"/>
          </a:xfrm>
          <a:prstGeom prst="chevron">
            <a:avLst>
              <a:gd name="adj" fmla="val 19959"/>
            </a:avLst>
          </a:prstGeom>
          <a:solidFill>
            <a:schemeClr val="tx2">
              <a:lumMod val="60000"/>
              <a:lumOff val="40000"/>
            </a:schemeClr>
          </a:solidFill>
          <a:ln w="9525">
            <a:noFill/>
            <a:round/>
            <a:headEnd/>
            <a:tailEnd/>
          </a:ln>
          <a:effectLst/>
        </p:spPr>
        <p:txBody>
          <a:bodyPr wrap="none" lIns="73182" tIns="36592" rIns="73182" bIns="36592" anchor="ctr"/>
          <a:lstStyle/>
          <a:p>
            <a:r>
              <a:rPr lang="en-GB" sz="900" b="1" i="1" dirty="0">
                <a:solidFill>
                  <a:srgbClr val="FFFFFF"/>
                </a:solidFill>
                <a:latin typeface="Georgia"/>
              </a:rPr>
              <a:t>Reactive retention</a:t>
            </a:r>
          </a:p>
        </p:txBody>
      </p:sp>
      <p:sp>
        <p:nvSpPr>
          <p:cNvPr id="43" name="Rounded Rectangle 42"/>
          <p:cNvSpPr/>
          <p:nvPr/>
        </p:nvSpPr>
        <p:spPr bwMode="ltGray">
          <a:xfrm>
            <a:off x="6555193" y="1844886"/>
            <a:ext cx="4946933" cy="480161"/>
          </a:xfrm>
          <a:prstGeom prst="roundRect">
            <a:avLst>
              <a:gd name="adj" fmla="val 0"/>
            </a:avLst>
          </a:prstGeom>
          <a:solidFill>
            <a:srgbClr val="E7E7E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solidFill>
                <a:srgbClr val="FFFFFF"/>
              </a:solidFill>
              <a:latin typeface="Georgia" pitchFamily="18" charset="0"/>
            </a:endParaRPr>
          </a:p>
        </p:txBody>
      </p:sp>
      <p:sp>
        <p:nvSpPr>
          <p:cNvPr id="45" name="TextBox 44"/>
          <p:cNvSpPr txBox="1"/>
          <p:nvPr/>
        </p:nvSpPr>
        <p:spPr>
          <a:xfrm>
            <a:off x="2291149" y="1807828"/>
            <a:ext cx="595235" cy="138499"/>
          </a:xfrm>
          <a:prstGeom prst="rect">
            <a:avLst/>
          </a:prstGeom>
          <a:noFill/>
        </p:spPr>
        <p:txBody>
          <a:bodyPr wrap="square" lIns="0" tIns="0" rIns="0" bIns="0" rtlCol="0">
            <a:spAutoFit/>
          </a:bodyPr>
          <a:lstStyle/>
          <a:p>
            <a:pPr indent="-205686"/>
            <a:r>
              <a:rPr lang="en-GB" sz="900" i="1" dirty="0">
                <a:solidFill>
                  <a:srgbClr val="FFFFFF">
                    <a:lumMod val="50000"/>
                  </a:srgbClr>
                </a:solidFill>
                <a:latin typeface="Georgia"/>
              </a:rPr>
              <a:t>Profit</a:t>
            </a:r>
          </a:p>
        </p:txBody>
      </p:sp>
      <p:grpSp>
        <p:nvGrpSpPr>
          <p:cNvPr id="19" name="Group 18"/>
          <p:cNvGrpSpPr/>
          <p:nvPr/>
        </p:nvGrpSpPr>
        <p:grpSpPr>
          <a:xfrm>
            <a:off x="2291149" y="2407458"/>
            <a:ext cx="9210978" cy="964029"/>
            <a:chOff x="650653" y="2629006"/>
            <a:chExt cx="7767797" cy="835518"/>
          </a:xfrm>
        </p:grpSpPr>
        <p:sp>
          <p:nvSpPr>
            <p:cNvPr id="39" name="TextBox 38"/>
            <p:cNvSpPr txBox="1"/>
            <p:nvPr/>
          </p:nvSpPr>
          <p:spPr>
            <a:xfrm>
              <a:off x="7329130" y="2721945"/>
              <a:ext cx="189634" cy="279974"/>
            </a:xfrm>
            <a:prstGeom prst="rect">
              <a:avLst/>
            </a:prstGeom>
            <a:solidFill>
              <a:schemeClr val="bg1"/>
            </a:solidFill>
          </p:spPr>
          <p:txBody>
            <a:bodyPr wrap="none" lIns="0" tIns="0" rIns="0" bIns="0" rtlCol="0">
              <a:spAutoFit/>
            </a:bodyPr>
            <a:lstStyle/>
            <a:p>
              <a:pPr indent="-205686" algn="r">
                <a:spcAft>
                  <a:spcPts val="676"/>
                </a:spcAft>
              </a:pPr>
              <a:r>
                <a:rPr lang="en-GB" sz="2099" b="1" i="1" dirty="0">
                  <a:solidFill>
                    <a:srgbClr val="DC6900">
                      <a:lumMod val="60000"/>
                      <a:lumOff val="40000"/>
                    </a:srgbClr>
                  </a:solidFill>
                  <a:latin typeface="Georgia" pitchFamily="18" charset="0"/>
                </a:rPr>
                <a:t>2</a:t>
              </a:r>
            </a:p>
          </p:txBody>
        </p:sp>
        <p:sp>
          <p:nvSpPr>
            <p:cNvPr id="40" name="TextBox 39"/>
            <p:cNvSpPr txBox="1"/>
            <p:nvPr/>
          </p:nvSpPr>
          <p:spPr>
            <a:xfrm>
              <a:off x="4345163" y="2658543"/>
              <a:ext cx="148095" cy="279974"/>
            </a:xfrm>
            <a:prstGeom prst="rect">
              <a:avLst/>
            </a:prstGeom>
            <a:solidFill>
              <a:schemeClr val="bg1"/>
            </a:solidFill>
          </p:spPr>
          <p:txBody>
            <a:bodyPr wrap="none" lIns="0" tIns="0" rIns="0" bIns="0" rtlCol="0">
              <a:spAutoFit/>
            </a:bodyPr>
            <a:lstStyle/>
            <a:p>
              <a:pPr indent="-205686" algn="r">
                <a:spcAft>
                  <a:spcPts val="676"/>
                </a:spcAft>
              </a:pPr>
              <a:r>
                <a:rPr lang="en-GB" sz="2099" b="1" i="1" dirty="0">
                  <a:solidFill>
                    <a:srgbClr val="DC6900">
                      <a:lumMod val="60000"/>
                      <a:lumOff val="40000"/>
                    </a:srgbClr>
                  </a:solidFill>
                  <a:latin typeface="Georgia" pitchFamily="18" charset="0"/>
                </a:rPr>
                <a:t>1</a:t>
              </a:r>
            </a:p>
          </p:txBody>
        </p:sp>
        <p:sp>
          <p:nvSpPr>
            <p:cNvPr id="48" name="Freeform 47"/>
            <p:cNvSpPr/>
            <p:nvPr/>
          </p:nvSpPr>
          <p:spPr>
            <a:xfrm>
              <a:off x="4960524" y="2629006"/>
              <a:ext cx="3457926" cy="115535"/>
            </a:xfrm>
            <a:custGeom>
              <a:avLst/>
              <a:gdLst>
                <a:gd name="connsiteX0" fmla="*/ 0 w 6667500"/>
                <a:gd name="connsiteY0" fmla="*/ 2730500 h 2730500"/>
                <a:gd name="connsiteX1" fmla="*/ 3248025 w 6667500"/>
                <a:gd name="connsiteY1" fmla="*/ 149225 h 2730500"/>
                <a:gd name="connsiteX2" fmla="*/ 5581650 w 6667500"/>
                <a:gd name="connsiteY2" fmla="*/ 1835150 h 2730500"/>
                <a:gd name="connsiteX3" fmla="*/ 6667500 w 6667500"/>
                <a:gd name="connsiteY3" fmla="*/ 2168525 h 2730500"/>
                <a:gd name="connsiteX0" fmla="*/ 0 w 6667500"/>
                <a:gd name="connsiteY0" fmla="*/ 2730500 h 3143250"/>
                <a:gd name="connsiteX1" fmla="*/ 3248025 w 6667500"/>
                <a:gd name="connsiteY1" fmla="*/ 149225 h 3143250"/>
                <a:gd name="connsiteX2" fmla="*/ 5581650 w 6667500"/>
                <a:gd name="connsiteY2" fmla="*/ 1835150 h 3143250"/>
                <a:gd name="connsiteX3" fmla="*/ 6667500 w 6667500"/>
                <a:gd name="connsiteY3" fmla="*/ 2168525 h 3143250"/>
                <a:gd name="connsiteX0" fmla="*/ 0 w 6667500"/>
                <a:gd name="connsiteY0" fmla="*/ 2730500 h 3143250"/>
                <a:gd name="connsiteX1" fmla="*/ 3248025 w 6667500"/>
                <a:gd name="connsiteY1" fmla="*/ 149225 h 3143250"/>
                <a:gd name="connsiteX2" fmla="*/ 5581650 w 6667500"/>
                <a:gd name="connsiteY2" fmla="*/ 1835150 h 3143250"/>
                <a:gd name="connsiteX3" fmla="*/ 6667500 w 6667500"/>
                <a:gd name="connsiteY3" fmla="*/ 2168525 h 3143250"/>
                <a:gd name="connsiteX0" fmla="*/ 0 w 6667500"/>
                <a:gd name="connsiteY0" fmla="*/ 2730500 h 3067050"/>
                <a:gd name="connsiteX1" fmla="*/ 3248025 w 6667500"/>
                <a:gd name="connsiteY1" fmla="*/ 149225 h 3067050"/>
                <a:gd name="connsiteX2" fmla="*/ 5581650 w 6667500"/>
                <a:gd name="connsiteY2" fmla="*/ 1835150 h 3067050"/>
                <a:gd name="connsiteX3" fmla="*/ 6667500 w 6667500"/>
                <a:gd name="connsiteY3" fmla="*/ 2168525 h 3067050"/>
                <a:gd name="connsiteX0" fmla="*/ 0 w 6667500"/>
                <a:gd name="connsiteY0" fmla="*/ 2730500 h 3067050"/>
                <a:gd name="connsiteX1" fmla="*/ 3248025 w 6667500"/>
                <a:gd name="connsiteY1" fmla="*/ 149225 h 3067050"/>
                <a:gd name="connsiteX2" fmla="*/ 5581650 w 6667500"/>
                <a:gd name="connsiteY2" fmla="*/ 1835150 h 3067050"/>
                <a:gd name="connsiteX3" fmla="*/ 6667500 w 6667500"/>
                <a:gd name="connsiteY3" fmla="*/ 2168525 h 3067050"/>
                <a:gd name="connsiteX0" fmla="*/ 0 w 6153150"/>
                <a:gd name="connsiteY0" fmla="*/ 2730500 h 3067050"/>
                <a:gd name="connsiteX1" fmla="*/ 3248025 w 6153150"/>
                <a:gd name="connsiteY1" fmla="*/ 149225 h 3067050"/>
                <a:gd name="connsiteX2" fmla="*/ 5581650 w 6153150"/>
                <a:gd name="connsiteY2" fmla="*/ 1835150 h 3067050"/>
                <a:gd name="connsiteX3" fmla="*/ 6153150 w 6153150"/>
                <a:gd name="connsiteY3" fmla="*/ 2035175 h 3067050"/>
                <a:gd name="connsiteX0" fmla="*/ 0 w 6153150"/>
                <a:gd name="connsiteY0" fmla="*/ 2730500 h 3067050"/>
                <a:gd name="connsiteX1" fmla="*/ 3248025 w 6153150"/>
                <a:gd name="connsiteY1" fmla="*/ 149225 h 3067050"/>
                <a:gd name="connsiteX2" fmla="*/ 5581650 w 6153150"/>
                <a:gd name="connsiteY2" fmla="*/ 1835150 h 3067050"/>
                <a:gd name="connsiteX3" fmla="*/ 6153150 w 6153150"/>
                <a:gd name="connsiteY3" fmla="*/ 2035175 h 3067050"/>
                <a:gd name="connsiteX0" fmla="*/ 0 w 5581650"/>
                <a:gd name="connsiteY0" fmla="*/ 2730500 h 3067050"/>
                <a:gd name="connsiteX1" fmla="*/ 3248025 w 5581650"/>
                <a:gd name="connsiteY1" fmla="*/ 149225 h 3067050"/>
                <a:gd name="connsiteX2" fmla="*/ 5581650 w 5581650"/>
                <a:gd name="connsiteY2" fmla="*/ 1835150 h 3067050"/>
                <a:gd name="connsiteX0" fmla="*/ 0 w 5867400"/>
                <a:gd name="connsiteY0" fmla="*/ 2730500 h 3067050"/>
                <a:gd name="connsiteX1" fmla="*/ 3248025 w 5867400"/>
                <a:gd name="connsiteY1" fmla="*/ 149225 h 3067050"/>
                <a:gd name="connsiteX2" fmla="*/ 5867400 w 5867400"/>
                <a:gd name="connsiteY2" fmla="*/ 1968500 h 3067050"/>
                <a:gd name="connsiteX0" fmla="*/ 0 w 5867400"/>
                <a:gd name="connsiteY0" fmla="*/ 2730500 h 3067050"/>
                <a:gd name="connsiteX1" fmla="*/ 3248025 w 5867400"/>
                <a:gd name="connsiteY1" fmla="*/ 149225 h 3067050"/>
                <a:gd name="connsiteX2" fmla="*/ 5867400 w 5867400"/>
                <a:gd name="connsiteY2" fmla="*/ 1968500 h 3067050"/>
                <a:gd name="connsiteX0" fmla="*/ 0 w 6048375"/>
                <a:gd name="connsiteY0" fmla="*/ 2730500 h 3067050"/>
                <a:gd name="connsiteX1" fmla="*/ 3248025 w 6048375"/>
                <a:gd name="connsiteY1" fmla="*/ 149225 h 3067050"/>
                <a:gd name="connsiteX2" fmla="*/ 6048375 w 6048375"/>
                <a:gd name="connsiteY2" fmla="*/ 1892300 h 3067050"/>
                <a:gd name="connsiteX0" fmla="*/ 0 w 6048375"/>
                <a:gd name="connsiteY0" fmla="*/ 2730500 h 3067050"/>
                <a:gd name="connsiteX1" fmla="*/ 3248025 w 6048375"/>
                <a:gd name="connsiteY1" fmla="*/ 149225 h 3067050"/>
                <a:gd name="connsiteX2" fmla="*/ 6048375 w 6048375"/>
                <a:gd name="connsiteY2" fmla="*/ 1892300 h 3067050"/>
                <a:gd name="connsiteX0" fmla="*/ 0 w 6048375"/>
                <a:gd name="connsiteY0" fmla="*/ 2581275 h 2917825"/>
                <a:gd name="connsiteX1" fmla="*/ 3248025 w 6048375"/>
                <a:gd name="connsiteY1" fmla="*/ 0 h 2917825"/>
                <a:gd name="connsiteX2" fmla="*/ 6048375 w 6048375"/>
                <a:gd name="connsiteY2" fmla="*/ 1743075 h 2917825"/>
                <a:gd name="connsiteX0" fmla="*/ 0 w 2800350"/>
                <a:gd name="connsiteY0" fmla="*/ 0 h 1743075"/>
                <a:gd name="connsiteX1" fmla="*/ 2800350 w 2800350"/>
                <a:gd name="connsiteY1" fmla="*/ 1743075 h 1743075"/>
                <a:gd name="connsiteX0" fmla="*/ 0 w 2800350"/>
                <a:gd name="connsiteY0" fmla="*/ 0 h 1743075"/>
                <a:gd name="connsiteX1" fmla="*/ 460311 w 2800350"/>
                <a:gd name="connsiteY1" fmla="*/ 277662 h 1743075"/>
                <a:gd name="connsiteX2" fmla="*/ 2800350 w 2800350"/>
                <a:gd name="connsiteY2" fmla="*/ 1743075 h 1743075"/>
                <a:gd name="connsiteX0" fmla="*/ 0 w 2444865"/>
                <a:gd name="connsiteY0" fmla="*/ 116360 h 435475"/>
                <a:gd name="connsiteX1" fmla="*/ 460311 w 2444865"/>
                <a:gd name="connsiteY1" fmla="*/ 394022 h 435475"/>
                <a:gd name="connsiteX2" fmla="*/ 2444865 w 2444865"/>
                <a:gd name="connsiteY2" fmla="*/ 9525 h 435475"/>
                <a:gd name="connsiteX0" fmla="*/ 0 w 2444865"/>
                <a:gd name="connsiteY0" fmla="*/ 106835 h 439483"/>
                <a:gd name="connsiteX1" fmla="*/ 460311 w 2444865"/>
                <a:gd name="connsiteY1" fmla="*/ 384497 h 439483"/>
                <a:gd name="connsiteX2" fmla="*/ 2444865 w 2444865"/>
                <a:gd name="connsiteY2" fmla="*/ 0 h 439483"/>
                <a:gd name="connsiteX0" fmla="*/ 0 w 1984554"/>
                <a:gd name="connsiteY0" fmla="*/ 384497 h 439482"/>
                <a:gd name="connsiteX1" fmla="*/ 1984554 w 1984554"/>
                <a:gd name="connsiteY1" fmla="*/ 0 h 439482"/>
                <a:gd name="connsiteX0" fmla="*/ 0 w 1984554"/>
                <a:gd name="connsiteY0" fmla="*/ 384497 h 569632"/>
                <a:gd name="connsiteX1" fmla="*/ 1984554 w 1984554"/>
                <a:gd name="connsiteY1" fmla="*/ 0 h 569632"/>
                <a:gd name="connsiteX0" fmla="*/ 0 w 1984554"/>
                <a:gd name="connsiteY0" fmla="*/ 384497 h 569632"/>
                <a:gd name="connsiteX1" fmla="*/ 1984554 w 1984554"/>
                <a:gd name="connsiteY1" fmla="*/ 0 h 569632"/>
                <a:gd name="connsiteX0" fmla="*/ 0 w 2325790"/>
                <a:gd name="connsiteY0" fmla="*/ 136455 h 421522"/>
                <a:gd name="connsiteX1" fmla="*/ 2325790 w 2325790"/>
                <a:gd name="connsiteY1" fmla="*/ 0 h 421522"/>
              </a:gdLst>
              <a:ahLst/>
              <a:cxnLst>
                <a:cxn ang="0">
                  <a:pos x="connsiteX0" y="connsiteY0"/>
                </a:cxn>
                <a:cxn ang="0">
                  <a:pos x="connsiteX1" y="connsiteY1"/>
                </a:cxn>
              </a:cxnLst>
              <a:rect l="l" t="t" r="r" b="b"/>
              <a:pathLst>
                <a:path w="2325790" h="421522">
                  <a:moveTo>
                    <a:pt x="0" y="136455"/>
                  </a:moveTo>
                  <a:cubicBezTo>
                    <a:pt x="1044382" y="321590"/>
                    <a:pt x="1736656" y="421522"/>
                    <a:pt x="2325790" y="0"/>
                  </a:cubicBezTo>
                </a:path>
              </a:pathLst>
            </a:custGeom>
            <a:ln w="28575" cap="rnd">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dirty="0">
                <a:solidFill>
                  <a:srgbClr val="000000"/>
                </a:solidFill>
                <a:latin typeface="Georgia"/>
              </a:endParaRPr>
            </a:p>
          </p:txBody>
        </p:sp>
        <p:sp>
          <p:nvSpPr>
            <p:cNvPr id="51" name="Freeform 50"/>
            <p:cNvSpPr/>
            <p:nvPr/>
          </p:nvSpPr>
          <p:spPr>
            <a:xfrm>
              <a:off x="7368875" y="2972569"/>
              <a:ext cx="1049575" cy="79977"/>
            </a:xfrm>
            <a:custGeom>
              <a:avLst/>
              <a:gdLst>
                <a:gd name="connsiteX0" fmla="*/ 0 w 6667500"/>
                <a:gd name="connsiteY0" fmla="*/ 2730500 h 2730500"/>
                <a:gd name="connsiteX1" fmla="*/ 3248025 w 6667500"/>
                <a:gd name="connsiteY1" fmla="*/ 149225 h 2730500"/>
                <a:gd name="connsiteX2" fmla="*/ 5581650 w 6667500"/>
                <a:gd name="connsiteY2" fmla="*/ 1835150 h 2730500"/>
                <a:gd name="connsiteX3" fmla="*/ 6667500 w 6667500"/>
                <a:gd name="connsiteY3" fmla="*/ 2168525 h 2730500"/>
                <a:gd name="connsiteX0" fmla="*/ 0 w 6667500"/>
                <a:gd name="connsiteY0" fmla="*/ 2730500 h 3143250"/>
                <a:gd name="connsiteX1" fmla="*/ 3248025 w 6667500"/>
                <a:gd name="connsiteY1" fmla="*/ 149225 h 3143250"/>
                <a:gd name="connsiteX2" fmla="*/ 5581650 w 6667500"/>
                <a:gd name="connsiteY2" fmla="*/ 1835150 h 3143250"/>
                <a:gd name="connsiteX3" fmla="*/ 6667500 w 6667500"/>
                <a:gd name="connsiteY3" fmla="*/ 2168525 h 3143250"/>
                <a:gd name="connsiteX0" fmla="*/ 0 w 6667500"/>
                <a:gd name="connsiteY0" fmla="*/ 2730500 h 3143250"/>
                <a:gd name="connsiteX1" fmla="*/ 3248025 w 6667500"/>
                <a:gd name="connsiteY1" fmla="*/ 149225 h 3143250"/>
                <a:gd name="connsiteX2" fmla="*/ 5581650 w 6667500"/>
                <a:gd name="connsiteY2" fmla="*/ 1835150 h 3143250"/>
                <a:gd name="connsiteX3" fmla="*/ 6667500 w 6667500"/>
                <a:gd name="connsiteY3" fmla="*/ 2168525 h 3143250"/>
                <a:gd name="connsiteX0" fmla="*/ 0 w 6667500"/>
                <a:gd name="connsiteY0" fmla="*/ 2730500 h 3067050"/>
                <a:gd name="connsiteX1" fmla="*/ 3248025 w 6667500"/>
                <a:gd name="connsiteY1" fmla="*/ 149225 h 3067050"/>
                <a:gd name="connsiteX2" fmla="*/ 5581650 w 6667500"/>
                <a:gd name="connsiteY2" fmla="*/ 1835150 h 3067050"/>
                <a:gd name="connsiteX3" fmla="*/ 6667500 w 6667500"/>
                <a:gd name="connsiteY3" fmla="*/ 2168525 h 3067050"/>
                <a:gd name="connsiteX0" fmla="*/ 0 w 6667500"/>
                <a:gd name="connsiteY0" fmla="*/ 2730500 h 3067050"/>
                <a:gd name="connsiteX1" fmla="*/ 3248025 w 6667500"/>
                <a:gd name="connsiteY1" fmla="*/ 149225 h 3067050"/>
                <a:gd name="connsiteX2" fmla="*/ 5581650 w 6667500"/>
                <a:gd name="connsiteY2" fmla="*/ 1835150 h 3067050"/>
                <a:gd name="connsiteX3" fmla="*/ 6667500 w 6667500"/>
                <a:gd name="connsiteY3" fmla="*/ 2168525 h 3067050"/>
                <a:gd name="connsiteX0" fmla="*/ 0 w 6153150"/>
                <a:gd name="connsiteY0" fmla="*/ 2730500 h 3067050"/>
                <a:gd name="connsiteX1" fmla="*/ 3248025 w 6153150"/>
                <a:gd name="connsiteY1" fmla="*/ 149225 h 3067050"/>
                <a:gd name="connsiteX2" fmla="*/ 5581650 w 6153150"/>
                <a:gd name="connsiteY2" fmla="*/ 1835150 h 3067050"/>
                <a:gd name="connsiteX3" fmla="*/ 6153150 w 6153150"/>
                <a:gd name="connsiteY3" fmla="*/ 2035175 h 3067050"/>
                <a:gd name="connsiteX0" fmla="*/ 0 w 6153150"/>
                <a:gd name="connsiteY0" fmla="*/ 2730500 h 3067050"/>
                <a:gd name="connsiteX1" fmla="*/ 3248025 w 6153150"/>
                <a:gd name="connsiteY1" fmla="*/ 149225 h 3067050"/>
                <a:gd name="connsiteX2" fmla="*/ 5581650 w 6153150"/>
                <a:gd name="connsiteY2" fmla="*/ 1835150 h 3067050"/>
                <a:gd name="connsiteX3" fmla="*/ 6153150 w 6153150"/>
                <a:gd name="connsiteY3" fmla="*/ 2035175 h 3067050"/>
                <a:gd name="connsiteX0" fmla="*/ 0 w 5581650"/>
                <a:gd name="connsiteY0" fmla="*/ 2730500 h 3067050"/>
                <a:gd name="connsiteX1" fmla="*/ 3248025 w 5581650"/>
                <a:gd name="connsiteY1" fmla="*/ 149225 h 3067050"/>
                <a:gd name="connsiteX2" fmla="*/ 5581650 w 5581650"/>
                <a:gd name="connsiteY2" fmla="*/ 1835150 h 3067050"/>
                <a:gd name="connsiteX0" fmla="*/ 0 w 5867400"/>
                <a:gd name="connsiteY0" fmla="*/ 2730500 h 3067050"/>
                <a:gd name="connsiteX1" fmla="*/ 3248025 w 5867400"/>
                <a:gd name="connsiteY1" fmla="*/ 149225 h 3067050"/>
                <a:gd name="connsiteX2" fmla="*/ 5867400 w 5867400"/>
                <a:gd name="connsiteY2" fmla="*/ 1968500 h 3067050"/>
                <a:gd name="connsiteX0" fmla="*/ 0 w 5867400"/>
                <a:gd name="connsiteY0" fmla="*/ 2730500 h 3067050"/>
                <a:gd name="connsiteX1" fmla="*/ 3248025 w 5867400"/>
                <a:gd name="connsiteY1" fmla="*/ 149225 h 3067050"/>
                <a:gd name="connsiteX2" fmla="*/ 5867400 w 5867400"/>
                <a:gd name="connsiteY2" fmla="*/ 1968500 h 3067050"/>
                <a:gd name="connsiteX0" fmla="*/ 0 w 6048375"/>
                <a:gd name="connsiteY0" fmla="*/ 2730500 h 3067050"/>
                <a:gd name="connsiteX1" fmla="*/ 3248025 w 6048375"/>
                <a:gd name="connsiteY1" fmla="*/ 149225 h 3067050"/>
                <a:gd name="connsiteX2" fmla="*/ 6048375 w 6048375"/>
                <a:gd name="connsiteY2" fmla="*/ 1892300 h 3067050"/>
                <a:gd name="connsiteX0" fmla="*/ 0 w 6048375"/>
                <a:gd name="connsiteY0" fmla="*/ 2730500 h 3067050"/>
                <a:gd name="connsiteX1" fmla="*/ 3248025 w 6048375"/>
                <a:gd name="connsiteY1" fmla="*/ 149225 h 3067050"/>
                <a:gd name="connsiteX2" fmla="*/ 6048375 w 6048375"/>
                <a:gd name="connsiteY2" fmla="*/ 1892300 h 3067050"/>
                <a:gd name="connsiteX0" fmla="*/ 0 w 6048375"/>
                <a:gd name="connsiteY0" fmla="*/ 2581275 h 2917825"/>
                <a:gd name="connsiteX1" fmla="*/ 3248025 w 6048375"/>
                <a:gd name="connsiteY1" fmla="*/ 0 h 2917825"/>
                <a:gd name="connsiteX2" fmla="*/ 6048375 w 6048375"/>
                <a:gd name="connsiteY2" fmla="*/ 1743075 h 2917825"/>
                <a:gd name="connsiteX0" fmla="*/ 0 w 2800350"/>
                <a:gd name="connsiteY0" fmla="*/ 0 h 1743075"/>
                <a:gd name="connsiteX1" fmla="*/ 2800350 w 2800350"/>
                <a:gd name="connsiteY1" fmla="*/ 1743075 h 1743075"/>
                <a:gd name="connsiteX0" fmla="*/ 0 w 2800350"/>
                <a:gd name="connsiteY0" fmla="*/ 0 h 1743075"/>
                <a:gd name="connsiteX1" fmla="*/ 460311 w 2800350"/>
                <a:gd name="connsiteY1" fmla="*/ 277662 h 1743075"/>
                <a:gd name="connsiteX2" fmla="*/ 2800350 w 2800350"/>
                <a:gd name="connsiteY2" fmla="*/ 1743075 h 1743075"/>
                <a:gd name="connsiteX0" fmla="*/ 0 w 2444865"/>
                <a:gd name="connsiteY0" fmla="*/ 116360 h 435475"/>
                <a:gd name="connsiteX1" fmla="*/ 460311 w 2444865"/>
                <a:gd name="connsiteY1" fmla="*/ 394022 h 435475"/>
                <a:gd name="connsiteX2" fmla="*/ 2444865 w 2444865"/>
                <a:gd name="connsiteY2" fmla="*/ 9525 h 435475"/>
                <a:gd name="connsiteX0" fmla="*/ 0 w 2444865"/>
                <a:gd name="connsiteY0" fmla="*/ 106835 h 439483"/>
                <a:gd name="connsiteX1" fmla="*/ 460311 w 2444865"/>
                <a:gd name="connsiteY1" fmla="*/ 384497 h 439483"/>
                <a:gd name="connsiteX2" fmla="*/ 2444865 w 2444865"/>
                <a:gd name="connsiteY2" fmla="*/ 0 h 439483"/>
                <a:gd name="connsiteX0" fmla="*/ 0 w 1984554"/>
                <a:gd name="connsiteY0" fmla="*/ 384497 h 439482"/>
                <a:gd name="connsiteX1" fmla="*/ 1984554 w 1984554"/>
                <a:gd name="connsiteY1" fmla="*/ 0 h 439482"/>
                <a:gd name="connsiteX0" fmla="*/ 0 w 1984554"/>
                <a:gd name="connsiteY0" fmla="*/ 384497 h 569632"/>
                <a:gd name="connsiteX1" fmla="*/ 1984554 w 1984554"/>
                <a:gd name="connsiteY1" fmla="*/ 0 h 569632"/>
                <a:gd name="connsiteX0" fmla="*/ 0 w 1984554"/>
                <a:gd name="connsiteY0" fmla="*/ 384497 h 569632"/>
                <a:gd name="connsiteX1" fmla="*/ 1984554 w 1984554"/>
                <a:gd name="connsiteY1" fmla="*/ 0 h 569632"/>
                <a:gd name="connsiteX0" fmla="*/ 0 w 1984554"/>
                <a:gd name="connsiteY0" fmla="*/ 325914 h 511049"/>
                <a:gd name="connsiteX1" fmla="*/ 1984554 w 1984554"/>
                <a:gd name="connsiteY1" fmla="*/ 0 h 511049"/>
                <a:gd name="connsiteX0" fmla="*/ 0 w 1984554"/>
                <a:gd name="connsiteY0" fmla="*/ 325914 h 511049"/>
                <a:gd name="connsiteX1" fmla="*/ 1984554 w 1984554"/>
                <a:gd name="connsiteY1" fmla="*/ 0 h 511049"/>
                <a:gd name="connsiteX0" fmla="*/ 0 w 1984554"/>
                <a:gd name="connsiteY0" fmla="*/ 325914 h 410872"/>
                <a:gd name="connsiteX1" fmla="*/ 1984554 w 1984554"/>
                <a:gd name="connsiteY1" fmla="*/ 0 h 410872"/>
              </a:gdLst>
              <a:ahLst/>
              <a:cxnLst>
                <a:cxn ang="0">
                  <a:pos x="connsiteX0" y="connsiteY0"/>
                </a:cxn>
                <a:cxn ang="0">
                  <a:pos x="connsiteX1" y="connsiteY1"/>
                </a:cxn>
              </a:cxnLst>
              <a:rect l="l" t="t" r="r" b="b"/>
              <a:pathLst>
                <a:path w="1984554" h="410872">
                  <a:moveTo>
                    <a:pt x="0" y="325914"/>
                  </a:moveTo>
                  <a:cubicBezTo>
                    <a:pt x="902476" y="356606"/>
                    <a:pt x="1363168" y="410872"/>
                    <a:pt x="1984554" y="0"/>
                  </a:cubicBezTo>
                </a:path>
              </a:pathLst>
            </a:custGeom>
            <a:ln w="28575" cap="rnd">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dirty="0">
                <a:solidFill>
                  <a:srgbClr val="000000"/>
                </a:solidFill>
                <a:latin typeface="Georgia"/>
              </a:endParaRPr>
            </a:p>
          </p:txBody>
        </p:sp>
        <p:sp>
          <p:nvSpPr>
            <p:cNvPr id="52" name="Freeform 51"/>
            <p:cNvSpPr/>
            <p:nvPr/>
          </p:nvSpPr>
          <p:spPr>
            <a:xfrm>
              <a:off x="650653" y="2664774"/>
              <a:ext cx="7767797" cy="799750"/>
            </a:xfrm>
            <a:custGeom>
              <a:avLst/>
              <a:gdLst>
                <a:gd name="connsiteX0" fmla="*/ 0 w 6667500"/>
                <a:gd name="connsiteY0" fmla="*/ 2730500 h 2730500"/>
                <a:gd name="connsiteX1" fmla="*/ 3248025 w 6667500"/>
                <a:gd name="connsiteY1" fmla="*/ 149225 h 2730500"/>
                <a:gd name="connsiteX2" fmla="*/ 5581650 w 6667500"/>
                <a:gd name="connsiteY2" fmla="*/ 1835150 h 2730500"/>
                <a:gd name="connsiteX3" fmla="*/ 6667500 w 6667500"/>
                <a:gd name="connsiteY3" fmla="*/ 2168525 h 2730500"/>
                <a:gd name="connsiteX0" fmla="*/ 0 w 6667500"/>
                <a:gd name="connsiteY0" fmla="*/ 2730500 h 3143250"/>
                <a:gd name="connsiteX1" fmla="*/ 3248025 w 6667500"/>
                <a:gd name="connsiteY1" fmla="*/ 149225 h 3143250"/>
                <a:gd name="connsiteX2" fmla="*/ 5581650 w 6667500"/>
                <a:gd name="connsiteY2" fmla="*/ 1835150 h 3143250"/>
                <a:gd name="connsiteX3" fmla="*/ 6667500 w 6667500"/>
                <a:gd name="connsiteY3" fmla="*/ 2168525 h 3143250"/>
                <a:gd name="connsiteX0" fmla="*/ 0 w 6667500"/>
                <a:gd name="connsiteY0" fmla="*/ 2730500 h 3143250"/>
                <a:gd name="connsiteX1" fmla="*/ 3248025 w 6667500"/>
                <a:gd name="connsiteY1" fmla="*/ 149225 h 3143250"/>
                <a:gd name="connsiteX2" fmla="*/ 5581650 w 6667500"/>
                <a:gd name="connsiteY2" fmla="*/ 1835150 h 3143250"/>
                <a:gd name="connsiteX3" fmla="*/ 6667500 w 6667500"/>
                <a:gd name="connsiteY3" fmla="*/ 2168525 h 3143250"/>
                <a:gd name="connsiteX0" fmla="*/ 0 w 6667500"/>
                <a:gd name="connsiteY0" fmla="*/ 2730500 h 3067050"/>
                <a:gd name="connsiteX1" fmla="*/ 3248025 w 6667500"/>
                <a:gd name="connsiteY1" fmla="*/ 149225 h 3067050"/>
                <a:gd name="connsiteX2" fmla="*/ 5581650 w 6667500"/>
                <a:gd name="connsiteY2" fmla="*/ 1835150 h 3067050"/>
                <a:gd name="connsiteX3" fmla="*/ 6667500 w 6667500"/>
                <a:gd name="connsiteY3" fmla="*/ 2168525 h 3067050"/>
                <a:gd name="connsiteX0" fmla="*/ 0 w 6667500"/>
                <a:gd name="connsiteY0" fmla="*/ 2730500 h 3067050"/>
                <a:gd name="connsiteX1" fmla="*/ 3248025 w 6667500"/>
                <a:gd name="connsiteY1" fmla="*/ 149225 h 3067050"/>
                <a:gd name="connsiteX2" fmla="*/ 5581650 w 6667500"/>
                <a:gd name="connsiteY2" fmla="*/ 1835150 h 3067050"/>
                <a:gd name="connsiteX3" fmla="*/ 6667500 w 6667500"/>
                <a:gd name="connsiteY3" fmla="*/ 2168525 h 3067050"/>
                <a:gd name="connsiteX0" fmla="*/ 0 w 6153150"/>
                <a:gd name="connsiteY0" fmla="*/ 2730500 h 3067050"/>
                <a:gd name="connsiteX1" fmla="*/ 3248025 w 6153150"/>
                <a:gd name="connsiteY1" fmla="*/ 149225 h 3067050"/>
                <a:gd name="connsiteX2" fmla="*/ 5581650 w 6153150"/>
                <a:gd name="connsiteY2" fmla="*/ 1835150 h 3067050"/>
                <a:gd name="connsiteX3" fmla="*/ 6153150 w 6153150"/>
                <a:gd name="connsiteY3" fmla="*/ 2035175 h 3067050"/>
                <a:gd name="connsiteX0" fmla="*/ 0 w 6153150"/>
                <a:gd name="connsiteY0" fmla="*/ 2730500 h 3067050"/>
                <a:gd name="connsiteX1" fmla="*/ 3248025 w 6153150"/>
                <a:gd name="connsiteY1" fmla="*/ 149225 h 3067050"/>
                <a:gd name="connsiteX2" fmla="*/ 5581650 w 6153150"/>
                <a:gd name="connsiteY2" fmla="*/ 1835150 h 3067050"/>
                <a:gd name="connsiteX3" fmla="*/ 6153150 w 6153150"/>
                <a:gd name="connsiteY3" fmla="*/ 2035175 h 3067050"/>
                <a:gd name="connsiteX0" fmla="*/ 0 w 5581650"/>
                <a:gd name="connsiteY0" fmla="*/ 2730500 h 3067050"/>
                <a:gd name="connsiteX1" fmla="*/ 3248025 w 5581650"/>
                <a:gd name="connsiteY1" fmla="*/ 149225 h 3067050"/>
                <a:gd name="connsiteX2" fmla="*/ 5581650 w 5581650"/>
                <a:gd name="connsiteY2" fmla="*/ 1835150 h 3067050"/>
                <a:gd name="connsiteX0" fmla="*/ 0 w 5867400"/>
                <a:gd name="connsiteY0" fmla="*/ 2730500 h 3067050"/>
                <a:gd name="connsiteX1" fmla="*/ 3248025 w 5867400"/>
                <a:gd name="connsiteY1" fmla="*/ 149225 h 3067050"/>
                <a:gd name="connsiteX2" fmla="*/ 5867400 w 5867400"/>
                <a:gd name="connsiteY2" fmla="*/ 1968500 h 3067050"/>
                <a:gd name="connsiteX0" fmla="*/ 0 w 5867400"/>
                <a:gd name="connsiteY0" fmla="*/ 2730500 h 3067050"/>
                <a:gd name="connsiteX1" fmla="*/ 3248025 w 5867400"/>
                <a:gd name="connsiteY1" fmla="*/ 149225 h 3067050"/>
                <a:gd name="connsiteX2" fmla="*/ 5867400 w 5867400"/>
                <a:gd name="connsiteY2" fmla="*/ 1968500 h 3067050"/>
                <a:gd name="connsiteX0" fmla="*/ 0 w 6048375"/>
                <a:gd name="connsiteY0" fmla="*/ 2730500 h 3067050"/>
                <a:gd name="connsiteX1" fmla="*/ 3248025 w 6048375"/>
                <a:gd name="connsiteY1" fmla="*/ 149225 h 3067050"/>
                <a:gd name="connsiteX2" fmla="*/ 6048375 w 6048375"/>
                <a:gd name="connsiteY2" fmla="*/ 1892300 h 3067050"/>
                <a:gd name="connsiteX0" fmla="*/ 0 w 6048375"/>
                <a:gd name="connsiteY0" fmla="*/ 2730500 h 3067050"/>
                <a:gd name="connsiteX1" fmla="*/ 3248025 w 6048375"/>
                <a:gd name="connsiteY1" fmla="*/ 149225 h 3067050"/>
                <a:gd name="connsiteX2" fmla="*/ 6048375 w 6048375"/>
                <a:gd name="connsiteY2" fmla="*/ 1892300 h 3067050"/>
                <a:gd name="connsiteX0" fmla="*/ 0 w 6048375"/>
                <a:gd name="connsiteY0" fmla="*/ 2581275 h 2917825"/>
                <a:gd name="connsiteX1" fmla="*/ 3248025 w 6048375"/>
                <a:gd name="connsiteY1" fmla="*/ 0 h 2917825"/>
                <a:gd name="connsiteX2" fmla="*/ 6048375 w 6048375"/>
                <a:gd name="connsiteY2" fmla="*/ 1743075 h 2917825"/>
              </a:gdLst>
              <a:ahLst/>
              <a:cxnLst>
                <a:cxn ang="0">
                  <a:pos x="connsiteX0" y="connsiteY0"/>
                </a:cxn>
                <a:cxn ang="0">
                  <a:pos x="connsiteX1" y="connsiteY1"/>
                </a:cxn>
                <a:cxn ang="0">
                  <a:pos x="connsiteX2" y="connsiteY2"/>
                </a:cxn>
              </a:cxnLst>
              <a:rect l="l" t="t" r="r" b="b"/>
              <a:pathLst>
                <a:path w="6048375" h="2917825">
                  <a:moveTo>
                    <a:pt x="0" y="2581275"/>
                  </a:moveTo>
                  <a:cubicBezTo>
                    <a:pt x="1177925" y="2917825"/>
                    <a:pt x="1536700" y="149225"/>
                    <a:pt x="3248025" y="0"/>
                  </a:cubicBezTo>
                  <a:cubicBezTo>
                    <a:pt x="4711700" y="31750"/>
                    <a:pt x="4926013" y="1733550"/>
                    <a:pt x="6048375" y="1743075"/>
                  </a:cubicBezTo>
                </a:path>
              </a:pathLst>
            </a:cu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00" dirty="0">
                <a:solidFill>
                  <a:srgbClr val="000000"/>
                </a:solidFill>
                <a:latin typeface="Georgia"/>
              </a:endParaRPr>
            </a:p>
          </p:txBody>
        </p:sp>
        <p:cxnSp>
          <p:nvCxnSpPr>
            <p:cNvPr id="63" name="Straight Arrow Connector 62"/>
            <p:cNvCxnSpPr/>
            <p:nvPr/>
          </p:nvCxnSpPr>
          <p:spPr>
            <a:xfrm>
              <a:off x="650653" y="3218620"/>
              <a:ext cx="7767796" cy="0"/>
            </a:xfrm>
            <a:prstGeom prst="straightConnector1">
              <a:avLst/>
            </a:prstGeom>
            <a:ln w="127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916476" y="3300264"/>
              <a:ext cx="501973" cy="120036"/>
            </a:xfrm>
            <a:prstGeom prst="rect">
              <a:avLst/>
            </a:prstGeom>
            <a:noFill/>
          </p:spPr>
          <p:txBody>
            <a:bodyPr wrap="square" lIns="0" tIns="0" rIns="0" bIns="0" rtlCol="0">
              <a:spAutoFit/>
            </a:bodyPr>
            <a:lstStyle/>
            <a:p>
              <a:pPr indent="-205686" algn="r"/>
              <a:r>
                <a:rPr lang="en-GB" sz="900" i="1" dirty="0">
                  <a:solidFill>
                    <a:schemeClr val="tx1">
                      <a:lumMod val="75000"/>
                      <a:lumOff val="25000"/>
                    </a:schemeClr>
                  </a:solidFill>
                  <a:latin typeface="Georgia"/>
                </a:rPr>
                <a:t>Time</a:t>
              </a:r>
            </a:p>
          </p:txBody>
        </p:sp>
        <p:sp>
          <p:nvSpPr>
            <p:cNvPr id="67" name="Oval 66"/>
            <p:cNvSpPr/>
            <p:nvPr/>
          </p:nvSpPr>
          <p:spPr bwMode="ltGray">
            <a:xfrm>
              <a:off x="4313246" y="2654105"/>
              <a:ext cx="60719" cy="62402"/>
            </a:xfrm>
            <a:prstGeom prst="ellipse">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dirty="0">
                <a:solidFill>
                  <a:srgbClr val="FFFFFF"/>
                </a:solidFill>
                <a:latin typeface="Georgia"/>
              </a:endParaRPr>
            </a:p>
          </p:txBody>
        </p:sp>
        <p:sp>
          <p:nvSpPr>
            <p:cNvPr id="68" name="Oval 67"/>
            <p:cNvSpPr/>
            <p:nvPr/>
          </p:nvSpPr>
          <p:spPr bwMode="ltGray">
            <a:xfrm>
              <a:off x="7320765" y="3000657"/>
              <a:ext cx="60719" cy="62402"/>
            </a:xfrm>
            <a:prstGeom prst="ellipse">
              <a:avLst/>
            </a:prstGeom>
            <a:solidFill>
              <a:schemeClr val="bg1">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dirty="0">
                <a:solidFill>
                  <a:srgbClr val="FFFFFF"/>
                </a:solidFill>
                <a:latin typeface="Georgia"/>
              </a:endParaRPr>
            </a:p>
          </p:txBody>
        </p:sp>
      </p:grpSp>
      <p:sp>
        <p:nvSpPr>
          <p:cNvPr id="70" name="Chevron 69"/>
          <p:cNvSpPr>
            <a:spLocks/>
          </p:cNvSpPr>
          <p:nvPr>
            <p:custDataLst>
              <p:tags r:id="rId5"/>
            </p:custDataLst>
          </p:nvPr>
        </p:nvSpPr>
        <p:spPr bwMode="blackWhite">
          <a:xfrm>
            <a:off x="9728983" y="2053721"/>
            <a:ext cx="1773143" cy="224085"/>
          </a:xfrm>
          <a:prstGeom prst="chevron">
            <a:avLst>
              <a:gd name="adj" fmla="val 19959"/>
            </a:avLst>
          </a:prstGeom>
          <a:solidFill>
            <a:schemeClr val="tx2">
              <a:lumMod val="60000"/>
              <a:lumOff val="40000"/>
            </a:schemeClr>
          </a:solidFill>
          <a:ln w="9525">
            <a:noFill/>
            <a:round/>
            <a:headEnd/>
            <a:tailEnd/>
          </a:ln>
          <a:effectLst/>
        </p:spPr>
        <p:txBody>
          <a:bodyPr wrap="none" lIns="73182" tIns="36592" rIns="73182" bIns="36592" anchor="ctr"/>
          <a:lstStyle/>
          <a:p>
            <a:pPr>
              <a:defRPr/>
            </a:pPr>
            <a:r>
              <a:rPr lang="en-GB" sz="900" b="1" i="1" dirty="0">
                <a:solidFill>
                  <a:srgbClr val="FFFFFF"/>
                </a:solidFill>
                <a:latin typeface="Georgia"/>
              </a:rPr>
              <a:t>Reactive retention</a:t>
            </a:r>
          </a:p>
        </p:txBody>
      </p:sp>
      <p:sp>
        <p:nvSpPr>
          <p:cNvPr id="73" name="Chevron 72"/>
          <p:cNvSpPr>
            <a:spLocks/>
          </p:cNvSpPr>
          <p:nvPr>
            <p:custDataLst>
              <p:tags r:id="rId6"/>
            </p:custDataLst>
          </p:nvPr>
        </p:nvSpPr>
        <p:spPr bwMode="blackWhite">
          <a:xfrm>
            <a:off x="3424224" y="2053721"/>
            <a:ext cx="1770013" cy="224085"/>
          </a:xfrm>
          <a:prstGeom prst="chevron">
            <a:avLst>
              <a:gd name="adj" fmla="val 19959"/>
            </a:avLst>
          </a:prstGeom>
          <a:solidFill>
            <a:schemeClr val="bg1">
              <a:lumMod val="75000"/>
            </a:schemeClr>
          </a:solidFill>
          <a:ln w="9525">
            <a:noFill/>
            <a:round/>
            <a:headEnd/>
            <a:tailEnd/>
          </a:ln>
          <a:effectLst/>
        </p:spPr>
        <p:txBody>
          <a:bodyPr wrap="none" lIns="73182" tIns="36592" rIns="73182" bIns="36592" anchor="ctr"/>
          <a:lstStyle/>
          <a:p>
            <a:r>
              <a:rPr lang="en-GB" sz="900" b="1" i="1" dirty="0">
                <a:solidFill>
                  <a:srgbClr val="FFFFFF"/>
                </a:solidFill>
                <a:latin typeface="Georgia"/>
              </a:rPr>
              <a:t>Onboarding</a:t>
            </a:r>
          </a:p>
        </p:txBody>
      </p:sp>
      <p:sp>
        <p:nvSpPr>
          <p:cNvPr id="76" name="Chevron 75"/>
          <p:cNvSpPr>
            <a:spLocks/>
          </p:cNvSpPr>
          <p:nvPr>
            <p:custDataLst>
              <p:tags r:id="rId7"/>
            </p:custDataLst>
          </p:nvPr>
        </p:nvSpPr>
        <p:spPr bwMode="blackWhite">
          <a:xfrm>
            <a:off x="5190833" y="2053721"/>
            <a:ext cx="1367762" cy="224085"/>
          </a:xfrm>
          <a:prstGeom prst="chevron">
            <a:avLst>
              <a:gd name="adj" fmla="val 19959"/>
            </a:avLst>
          </a:prstGeom>
          <a:solidFill>
            <a:schemeClr val="bg1">
              <a:lumMod val="75000"/>
            </a:schemeClr>
          </a:solidFill>
          <a:ln w="9525">
            <a:noFill/>
            <a:round/>
            <a:headEnd/>
            <a:tailEnd/>
          </a:ln>
          <a:effectLst/>
        </p:spPr>
        <p:txBody>
          <a:bodyPr wrap="none" lIns="73182" tIns="36592" rIns="73182" bIns="36592" anchor="ctr"/>
          <a:lstStyle/>
          <a:p>
            <a:pPr>
              <a:defRPr/>
            </a:pPr>
            <a:r>
              <a:rPr lang="en-GB" sz="900" b="1" i="1" dirty="0">
                <a:solidFill>
                  <a:srgbClr val="FFFFFF"/>
                </a:solidFill>
                <a:latin typeface="Georgia"/>
              </a:rPr>
              <a:t>Maturity</a:t>
            </a:r>
          </a:p>
        </p:txBody>
      </p:sp>
      <p:sp>
        <p:nvSpPr>
          <p:cNvPr id="79" name="Chevron 78"/>
          <p:cNvSpPr>
            <a:spLocks/>
          </p:cNvSpPr>
          <p:nvPr>
            <p:custDataLst>
              <p:tags r:id="rId8"/>
            </p:custDataLst>
          </p:nvPr>
        </p:nvSpPr>
        <p:spPr bwMode="blackWhite">
          <a:xfrm>
            <a:off x="6555191" y="2053721"/>
            <a:ext cx="3177193" cy="224085"/>
          </a:xfrm>
          <a:prstGeom prst="chevron">
            <a:avLst>
              <a:gd name="adj" fmla="val 19959"/>
            </a:avLst>
          </a:prstGeom>
          <a:solidFill>
            <a:schemeClr val="tx2">
              <a:lumMod val="60000"/>
              <a:lumOff val="40000"/>
            </a:schemeClr>
          </a:solidFill>
          <a:ln w="9525">
            <a:noFill/>
            <a:round/>
            <a:headEnd/>
            <a:tailEnd/>
          </a:ln>
          <a:effectLst/>
        </p:spPr>
        <p:txBody>
          <a:bodyPr wrap="none" lIns="73182" tIns="36592" rIns="73182" bIns="36592" anchor="ctr"/>
          <a:lstStyle/>
          <a:p>
            <a:pPr>
              <a:defRPr/>
            </a:pPr>
            <a:r>
              <a:rPr lang="en-GB" sz="900" b="1" i="1" dirty="0">
                <a:solidFill>
                  <a:srgbClr val="FFFFFF"/>
                </a:solidFill>
                <a:latin typeface="Georgia"/>
              </a:rPr>
              <a:t>Proactive retention</a:t>
            </a:r>
          </a:p>
        </p:txBody>
      </p:sp>
      <p:sp>
        <p:nvSpPr>
          <p:cNvPr id="82" name="Chevron 81"/>
          <p:cNvSpPr>
            <a:spLocks/>
          </p:cNvSpPr>
          <p:nvPr>
            <p:custDataLst>
              <p:tags r:id="rId9"/>
            </p:custDataLst>
          </p:nvPr>
        </p:nvSpPr>
        <p:spPr bwMode="blackWhite">
          <a:xfrm>
            <a:off x="2291149" y="2053721"/>
            <a:ext cx="1136478" cy="224085"/>
          </a:xfrm>
          <a:prstGeom prst="chevron">
            <a:avLst>
              <a:gd name="adj" fmla="val 19959"/>
            </a:avLst>
          </a:prstGeom>
          <a:solidFill>
            <a:schemeClr val="bg1">
              <a:lumMod val="75000"/>
            </a:schemeClr>
          </a:solidFill>
          <a:ln w="9525">
            <a:noFill/>
            <a:round/>
            <a:headEnd/>
            <a:tailEnd/>
          </a:ln>
          <a:effectLst/>
        </p:spPr>
        <p:txBody>
          <a:bodyPr wrap="none" lIns="73182" tIns="36592" rIns="73182" bIns="36592" anchor="ctr"/>
          <a:lstStyle/>
          <a:p>
            <a:pPr>
              <a:defRPr/>
            </a:pPr>
            <a:r>
              <a:rPr lang="en-GB" sz="900" b="1" i="1" dirty="0">
                <a:solidFill>
                  <a:srgbClr val="FFFFFF"/>
                </a:solidFill>
                <a:latin typeface="Georgia"/>
              </a:rPr>
              <a:t>Sales</a:t>
            </a:r>
          </a:p>
        </p:txBody>
      </p:sp>
      <p:sp>
        <p:nvSpPr>
          <p:cNvPr id="84" name="TextBox 83"/>
          <p:cNvSpPr txBox="1"/>
          <p:nvPr/>
        </p:nvSpPr>
        <p:spPr>
          <a:xfrm>
            <a:off x="6730407" y="1885917"/>
            <a:ext cx="2057856" cy="138499"/>
          </a:xfrm>
          <a:prstGeom prst="rect">
            <a:avLst/>
          </a:prstGeom>
          <a:noFill/>
        </p:spPr>
        <p:txBody>
          <a:bodyPr wrap="square" lIns="0" tIns="0" rIns="0" bIns="0" rtlCol="0" anchor="t">
            <a:spAutoFit/>
          </a:bodyPr>
          <a:lstStyle/>
          <a:p>
            <a:pPr indent="-205686"/>
            <a:r>
              <a:rPr lang="en-GB" sz="900" b="1" i="1" dirty="0">
                <a:solidFill>
                  <a:srgbClr val="DC6900"/>
                </a:solidFill>
                <a:latin typeface="Georgia"/>
              </a:rPr>
              <a:t>Our Focus</a:t>
            </a:r>
          </a:p>
        </p:txBody>
      </p:sp>
      <p:sp>
        <p:nvSpPr>
          <p:cNvPr id="86" name="TextBox 85"/>
          <p:cNvSpPr txBox="1"/>
          <p:nvPr/>
        </p:nvSpPr>
        <p:spPr>
          <a:xfrm>
            <a:off x="711200" y="1807827"/>
            <a:ext cx="1354979" cy="153888"/>
          </a:xfrm>
          <a:prstGeom prst="rect">
            <a:avLst/>
          </a:prstGeom>
          <a:noFill/>
        </p:spPr>
        <p:txBody>
          <a:bodyPr wrap="square" lIns="0" tIns="0" rIns="0" bIns="0" rtlCol="0">
            <a:noAutofit/>
          </a:bodyPr>
          <a:lstStyle/>
          <a:p>
            <a:pPr indent="-274320"/>
            <a:r>
              <a:rPr lang="en-GB" sz="900" b="1" i="1" dirty="0">
                <a:solidFill>
                  <a:srgbClr val="DC6900"/>
                </a:solidFill>
                <a:latin typeface="Georgia" pitchFamily="18" charset="0"/>
              </a:rPr>
              <a:t>Life cycle of profit per customer</a:t>
            </a:r>
          </a:p>
        </p:txBody>
      </p:sp>
      <p:grpSp>
        <p:nvGrpSpPr>
          <p:cNvPr id="4" name="Group 3"/>
          <p:cNvGrpSpPr/>
          <p:nvPr/>
        </p:nvGrpSpPr>
        <p:grpSpPr>
          <a:xfrm>
            <a:off x="711203" y="3832710"/>
            <a:ext cx="10794997" cy="338669"/>
            <a:chOff x="711203" y="3832710"/>
            <a:chExt cx="10794997" cy="338669"/>
          </a:xfrm>
        </p:grpSpPr>
        <p:sp>
          <p:nvSpPr>
            <p:cNvPr id="7" name="TextBox 6"/>
            <p:cNvSpPr txBox="1"/>
            <p:nvPr/>
          </p:nvSpPr>
          <p:spPr>
            <a:xfrm>
              <a:off x="6995052" y="3832710"/>
              <a:ext cx="4511148" cy="246221"/>
            </a:xfrm>
            <a:prstGeom prst="rect">
              <a:avLst/>
            </a:prstGeom>
            <a:noFill/>
          </p:spPr>
          <p:txBody>
            <a:bodyPr wrap="square" lIns="0" tIns="0" rIns="0" bIns="0" rtlCol="0">
              <a:spAutoFit/>
            </a:bodyPr>
            <a:lstStyle/>
            <a:p>
              <a:pPr marL="118687" lvl="1" indent="-118687">
                <a:buFont typeface="Arial" pitchFamily="34" charset="0"/>
                <a:buChar char="•"/>
              </a:pPr>
              <a:r>
                <a:rPr lang="en-GB" sz="800" dirty="0">
                  <a:solidFill>
                    <a:srgbClr val="000000"/>
                  </a:solidFill>
                  <a:latin typeface="Georgia"/>
                </a:rPr>
                <a:t>Retain value from products or services at churn request</a:t>
              </a:r>
            </a:p>
            <a:p>
              <a:pPr marL="118687" lvl="1" indent="-118687">
                <a:buFont typeface="Arial" pitchFamily="34" charset="0"/>
                <a:buChar char="•"/>
              </a:pPr>
              <a:r>
                <a:rPr lang="en-GB" sz="800" dirty="0">
                  <a:solidFill>
                    <a:srgbClr val="000000"/>
                  </a:solidFill>
                  <a:latin typeface="Georgia"/>
                </a:rPr>
                <a:t>Create &amp; Sustain Loyalty</a:t>
              </a:r>
              <a:endParaRPr lang="en-GB" sz="800" dirty="0">
                <a:solidFill>
                  <a:srgbClr val="000000"/>
                </a:solidFill>
                <a:latin typeface="Georgia"/>
                <a:cs typeface="Arial" charset="0"/>
              </a:endParaRPr>
            </a:p>
          </p:txBody>
        </p:sp>
        <p:sp>
          <p:nvSpPr>
            <p:cNvPr id="18" name="TextBox 17"/>
            <p:cNvSpPr txBox="1"/>
            <p:nvPr/>
          </p:nvSpPr>
          <p:spPr>
            <a:xfrm>
              <a:off x="2291149" y="3832710"/>
              <a:ext cx="4511148" cy="246221"/>
            </a:xfrm>
            <a:prstGeom prst="rect">
              <a:avLst/>
            </a:prstGeom>
            <a:noFill/>
          </p:spPr>
          <p:txBody>
            <a:bodyPr wrap="square" lIns="0" tIns="0" rIns="0" bIns="0" rtlCol="0">
              <a:spAutoFit/>
            </a:bodyPr>
            <a:lstStyle/>
            <a:p>
              <a:pPr marL="118687" lvl="1" indent="-118687">
                <a:buFont typeface="Arial" pitchFamily="34" charset="0"/>
                <a:buChar char="•"/>
              </a:pPr>
              <a:r>
                <a:rPr lang="en-GB" sz="800" dirty="0">
                  <a:solidFill>
                    <a:srgbClr val="000000"/>
                  </a:solidFill>
                  <a:latin typeface="Georgia"/>
                </a:rPr>
                <a:t>Retain value from products </a:t>
              </a:r>
              <a:r>
                <a:rPr lang="en-GB" sz="800" b="1" dirty="0">
                  <a:solidFill>
                    <a:srgbClr val="000000"/>
                  </a:solidFill>
                  <a:latin typeface="Georgia"/>
                </a:rPr>
                <a:t>or services intending to churn</a:t>
              </a:r>
            </a:p>
            <a:p>
              <a:pPr marL="118687" lvl="1" indent="-118687">
                <a:buFont typeface="Arial" pitchFamily="34" charset="0"/>
                <a:buChar char="•"/>
              </a:pPr>
              <a:r>
                <a:rPr lang="en-GB" sz="800" dirty="0">
                  <a:solidFill>
                    <a:srgbClr val="000000"/>
                  </a:solidFill>
                  <a:latin typeface="Georgia"/>
                </a:rPr>
                <a:t>Create &amp; Sustain Loyalty</a:t>
              </a:r>
            </a:p>
          </p:txBody>
        </p:sp>
        <p:sp>
          <p:nvSpPr>
            <p:cNvPr id="25" name="Rectangle 24"/>
            <p:cNvSpPr/>
            <p:nvPr/>
          </p:nvSpPr>
          <p:spPr bwMode="ltGray">
            <a:xfrm>
              <a:off x="711203" y="3832710"/>
              <a:ext cx="1354978" cy="338669"/>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634" tIns="23818" rIns="47634" bIns="23818" numCol="1" spcCol="0" rtlCol="0" fromWordArt="0" anchor="t" anchorCtr="0" forceAA="0" compatLnSpc="1">
              <a:prstTxWarp prst="textNoShape">
                <a:avLst/>
              </a:prstTxWarp>
              <a:noAutofit/>
            </a:bodyPr>
            <a:lstStyle/>
            <a:p>
              <a:r>
                <a:rPr lang="en-GB" sz="900" b="1" i="1" dirty="0">
                  <a:solidFill>
                    <a:schemeClr val="tx1">
                      <a:lumMod val="75000"/>
                      <a:lumOff val="25000"/>
                    </a:schemeClr>
                  </a:solidFill>
                  <a:latin typeface="Georgia" pitchFamily="18" charset="0"/>
                </a:rPr>
                <a:t>Aim</a:t>
              </a:r>
            </a:p>
          </p:txBody>
        </p:sp>
        <p:grpSp>
          <p:nvGrpSpPr>
            <p:cNvPr id="50" name="Group 32"/>
            <p:cNvGrpSpPr>
              <a:grpSpLocks noChangeAspect="1"/>
            </p:cNvGrpSpPr>
            <p:nvPr/>
          </p:nvGrpSpPr>
          <p:grpSpPr bwMode="auto">
            <a:xfrm>
              <a:off x="1808277" y="3924300"/>
              <a:ext cx="226140" cy="220415"/>
              <a:chOff x="-517" y="1421"/>
              <a:chExt cx="1308" cy="1308"/>
            </a:xfrm>
            <a:solidFill>
              <a:schemeClr val="tx1">
                <a:lumMod val="65000"/>
                <a:lumOff val="35000"/>
              </a:schemeClr>
            </a:solidFill>
          </p:grpSpPr>
          <p:sp>
            <p:nvSpPr>
              <p:cNvPr id="53" name="Freeform 34"/>
              <p:cNvSpPr>
                <a:spLocks/>
              </p:cNvSpPr>
              <p:nvPr/>
            </p:nvSpPr>
            <p:spPr bwMode="auto">
              <a:xfrm>
                <a:off x="216" y="1421"/>
                <a:ext cx="575" cy="575"/>
              </a:xfrm>
              <a:custGeom>
                <a:avLst/>
                <a:gdLst>
                  <a:gd name="T0" fmla="*/ 0 w 1725"/>
                  <a:gd name="T1" fmla="*/ 0 h 1725"/>
                  <a:gd name="T2" fmla="*/ 108 w 1725"/>
                  <a:gd name="T3" fmla="*/ 15 h 1725"/>
                  <a:gd name="T4" fmla="*/ 216 w 1725"/>
                  <a:gd name="T5" fmla="*/ 38 h 1725"/>
                  <a:gd name="T6" fmla="*/ 321 w 1725"/>
                  <a:gd name="T7" fmla="*/ 65 h 1725"/>
                  <a:gd name="T8" fmla="*/ 424 w 1725"/>
                  <a:gd name="T9" fmla="*/ 99 h 1725"/>
                  <a:gd name="T10" fmla="*/ 526 w 1725"/>
                  <a:gd name="T11" fmla="*/ 138 h 1725"/>
                  <a:gd name="T12" fmla="*/ 625 w 1725"/>
                  <a:gd name="T13" fmla="*/ 183 h 1725"/>
                  <a:gd name="T14" fmla="*/ 721 w 1725"/>
                  <a:gd name="T15" fmla="*/ 233 h 1725"/>
                  <a:gd name="T16" fmla="*/ 815 w 1725"/>
                  <a:gd name="T17" fmla="*/ 289 h 1725"/>
                  <a:gd name="T18" fmla="*/ 907 w 1725"/>
                  <a:gd name="T19" fmla="*/ 350 h 1725"/>
                  <a:gd name="T20" fmla="*/ 995 w 1725"/>
                  <a:gd name="T21" fmla="*/ 416 h 1725"/>
                  <a:gd name="T22" fmla="*/ 1079 w 1725"/>
                  <a:gd name="T23" fmla="*/ 488 h 1725"/>
                  <a:gd name="T24" fmla="*/ 1160 w 1725"/>
                  <a:gd name="T25" fmla="*/ 565 h 1725"/>
                  <a:gd name="T26" fmla="*/ 1237 w 1725"/>
                  <a:gd name="T27" fmla="*/ 646 h 1725"/>
                  <a:gd name="T28" fmla="*/ 1309 w 1725"/>
                  <a:gd name="T29" fmla="*/ 730 h 1725"/>
                  <a:gd name="T30" fmla="*/ 1375 w 1725"/>
                  <a:gd name="T31" fmla="*/ 818 h 1725"/>
                  <a:gd name="T32" fmla="*/ 1436 w 1725"/>
                  <a:gd name="T33" fmla="*/ 910 h 1725"/>
                  <a:gd name="T34" fmla="*/ 1492 w 1725"/>
                  <a:gd name="T35" fmla="*/ 1004 h 1725"/>
                  <a:gd name="T36" fmla="*/ 1542 w 1725"/>
                  <a:gd name="T37" fmla="*/ 1100 h 1725"/>
                  <a:gd name="T38" fmla="*/ 1587 w 1725"/>
                  <a:gd name="T39" fmla="*/ 1199 h 1725"/>
                  <a:gd name="T40" fmla="*/ 1626 w 1725"/>
                  <a:gd name="T41" fmla="*/ 1301 h 1725"/>
                  <a:gd name="T42" fmla="*/ 1660 w 1725"/>
                  <a:gd name="T43" fmla="*/ 1404 h 1725"/>
                  <a:gd name="T44" fmla="*/ 1687 w 1725"/>
                  <a:gd name="T45" fmla="*/ 1509 h 1725"/>
                  <a:gd name="T46" fmla="*/ 1710 w 1725"/>
                  <a:gd name="T47" fmla="*/ 1617 h 1725"/>
                  <a:gd name="T48" fmla="*/ 1725 w 1725"/>
                  <a:gd name="T49" fmla="*/ 1725 h 1725"/>
                  <a:gd name="T50" fmla="*/ 1378 w 1725"/>
                  <a:gd name="T51" fmla="*/ 1725 h 1725"/>
                  <a:gd name="T52" fmla="*/ 1359 w 1725"/>
                  <a:gd name="T53" fmla="*/ 1621 h 1725"/>
                  <a:gd name="T54" fmla="*/ 1334 w 1725"/>
                  <a:gd name="T55" fmla="*/ 1517 h 1725"/>
                  <a:gd name="T56" fmla="*/ 1302 w 1725"/>
                  <a:gd name="T57" fmla="*/ 1416 h 1725"/>
                  <a:gd name="T58" fmla="*/ 1264 w 1725"/>
                  <a:gd name="T59" fmla="*/ 1319 h 1725"/>
                  <a:gd name="T60" fmla="*/ 1220 w 1725"/>
                  <a:gd name="T61" fmla="*/ 1225 h 1725"/>
                  <a:gd name="T62" fmla="*/ 1169 w 1725"/>
                  <a:gd name="T63" fmla="*/ 1133 h 1725"/>
                  <a:gd name="T64" fmla="*/ 1114 w 1725"/>
                  <a:gd name="T65" fmla="*/ 1046 h 1725"/>
                  <a:gd name="T66" fmla="*/ 1053 w 1725"/>
                  <a:gd name="T67" fmla="*/ 963 h 1725"/>
                  <a:gd name="T68" fmla="*/ 987 w 1725"/>
                  <a:gd name="T69" fmla="*/ 883 h 1725"/>
                  <a:gd name="T70" fmla="*/ 916 w 1725"/>
                  <a:gd name="T71" fmla="*/ 809 h 1725"/>
                  <a:gd name="T72" fmla="*/ 842 w 1725"/>
                  <a:gd name="T73" fmla="*/ 738 h 1725"/>
                  <a:gd name="T74" fmla="*/ 762 w 1725"/>
                  <a:gd name="T75" fmla="*/ 672 h 1725"/>
                  <a:gd name="T76" fmla="*/ 679 w 1725"/>
                  <a:gd name="T77" fmla="*/ 611 h 1725"/>
                  <a:gd name="T78" fmla="*/ 592 w 1725"/>
                  <a:gd name="T79" fmla="*/ 556 h 1725"/>
                  <a:gd name="T80" fmla="*/ 500 w 1725"/>
                  <a:gd name="T81" fmla="*/ 505 h 1725"/>
                  <a:gd name="T82" fmla="*/ 406 w 1725"/>
                  <a:gd name="T83" fmla="*/ 461 h 1725"/>
                  <a:gd name="T84" fmla="*/ 309 w 1725"/>
                  <a:gd name="T85" fmla="*/ 423 h 1725"/>
                  <a:gd name="T86" fmla="*/ 208 w 1725"/>
                  <a:gd name="T87" fmla="*/ 391 h 1725"/>
                  <a:gd name="T88" fmla="*/ 104 w 1725"/>
                  <a:gd name="T89" fmla="*/ 366 h 1725"/>
                  <a:gd name="T90" fmla="*/ 0 w 1725"/>
                  <a:gd name="T91" fmla="*/ 347 h 1725"/>
                  <a:gd name="T92" fmla="*/ 0 w 1725"/>
                  <a:gd name="T93" fmla="*/ 0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5" h="1725">
                    <a:moveTo>
                      <a:pt x="0" y="0"/>
                    </a:moveTo>
                    <a:lnTo>
                      <a:pt x="108" y="15"/>
                    </a:lnTo>
                    <a:lnTo>
                      <a:pt x="216" y="38"/>
                    </a:lnTo>
                    <a:lnTo>
                      <a:pt x="321" y="65"/>
                    </a:lnTo>
                    <a:lnTo>
                      <a:pt x="424" y="99"/>
                    </a:lnTo>
                    <a:lnTo>
                      <a:pt x="526" y="138"/>
                    </a:lnTo>
                    <a:lnTo>
                      <a:pt x="625" y="183"/>
                    </a:lnTo>
                    <a:lnTo>
                      <a:pt x="721" y="233"/>
                    </a:lnTo>
                    <a:lnTo>
                      <a:pt x="815" y="289"/>
                    </a:lnTo>
                    <a:lnTo>
                      <a:pt x="907" y="350"/>
                    </a:lnTo>
                    <a:lnTo>
                      <a:pt x="995" y="416"/>
                    </a:lnTo>
                    <a:lnTo>
                      <a:pt x="1079" y="488"/>
                    </a:lnTo>
                    <a:lnTo>
                      <a:pt x="1160" y="565"/>
                    </a:lnTo>
                    <a:lnTo>
                      <a:pt x="1237" y="646"/>
                    </a:lnTo>
                    <a:lnTo>
                      <a:pt x="1309" y="730"/>
                    </a:lnTo>
                    <a:lnTo>
                      <a:pt x="1375" y="818"/>
                    </a:lnTo>
                    <a:lnTo>
                      <a:pt x="1436" y="910"/>
                    </a:lnTo>
                    <a:lnTo>
                      <a:pt x="1492" y="1004"/>
                    </a:lnTo>
                    <a:lnTo>
                      <a:pt x="1542" y="1100"/>
                    </a:lnTo>
                    <a:lnTo>
                      <a:pt x="1587" y="1199"/>
                    </a:lnTo>
                    <a:lnTo>
                      <a:pt x="1626" y="1301"/>
                    </a:lnTo>
                    <a:lnTo>
                      <a:pt x="1660" y="1404"/>
                    </a:lnTo>
                    <a:lnTo>
                      <a:pt x="1687" y="1509"/>
                    </a:lnTo>
                    <a:lnTo>
                      <a:pt x="1710" y="1617"/>
                    </a:lnTo>
                    <a:lnTo>
                      <a:pt x="1725" y="1725"/>
                    </a:lnTo>
                    <a:lnTo>
                      <a:pt x="1378" y="1725"/>
                    </a:lnTo>
                    <a:lnTo>
                      <a:pt x="1359" y="1621"/>
                    </a:lnTo>
                    <a:lnTo>
                      <a:pt x="1334" y="1517"/>
                    </a:lnTo>
                    <a:lnTo>
                      <a:pt x="1302" y="1416"/>
                    </a:lnTo>
                    <a:lnTo>
                      <a:pt x="1264" y="1319"/>
                    </a:lnTo>
                    <a:lnTo>
                      <a:pt x="1220" y="1225"/>
                    </a:lnTo>
                    <a:lnTo>
                      <a:pt x="1169" y="1133"/>
                    </a:lnTo>
                    <a:lnTo>
                      <a:pt x="1114" y="1046"/>
                    </a:lnTo>
                    <a:lnTo>
                      <a:pt x="1053" y="963"/>
                    </a:lnTo>
                    <a:lnTo>
                      <a:pt x="987" y="883"/>
                    </a:lnTo>
                    <a:lnTo>
                      <a:pt x="916" y="809"/>
                    </a:lnTo>
                    <a:lnTo>
                      <a:pt x="842" y="738"/>
                    </a:lnTo>
                    <a:lnTo>
                      <a:pt x="762" y="672"/>
                    </a:lnTo>
                    <a:lnTo>
                      <a:pt x="679" y="611"/>
                    </a:lnTo>
                    <a:lnTo>
                      <a:pt x="592" y="556"/>
                    </a:lnTo>
                    <a:lnTo>
                      <a:pt x="500" y="505"/>
                    </a:lnTo>
                    <a:lnTo>
                      <a:pt x="406" y="461"/>
                    </a:lnTo>
                    <a:lnTo>
                      <a:pt x="309" y="423"/>
                    </a:lnTo>
                    <a:lnTo>
                      <a:pt x="208" y="391"/>
                    </a:lnTo>
                    <a:lnTo>
                      <a:pt x="104" y="366"/>
                    </a:lnTo>
                    <a:lnTo>
                      <a:pt x="0" y="347"/>
                    </a:lnTo>
                    <a:lnTo>
                      <a:pt x="0" y="0"/>
                    </a:lnTo>
                    <a:close/>
                  </a:path>
                </a:pathLst>
              </a:custGeom>
              <a:grpFill/>
              <a:ln w="0">
                <a:noFill/>
                <a:prstDash val="solid"/>
                <a:round/>
                <a:headEnd/>
                <a:tailEnd/>
              </a:ln>
            </p:spPr>
            <p:txBody>
              <a:bodyPr vert="horz" wrap="square" lIns="68562" tIns="34281" rIns="68562" bIns="34281" numCol="1" anchor="t" anchorCtr="0" compatLnSpc="1">
                <a:prstTxWarp prst="textNoShape">
                  <a:avLst/>
                </a:prstTxWarp>
              </a:bodyPr>
              <a:lstStyle/>
              <a:p>
                <a:endParaRPr lang="en-GB" sz="900" dirty="0">
                  <a:solidFill>
                    <a:srgbClr val="000000"/>
                  </a:solidFill>
                </a:endParaRPr>
              </a:p>
            </p:txBody>
          </p:sp>
          <p:sp>
            <p:nvSpPr>
              <p:cNvPr id="54" name="Freeform 35"/>
              <p:cNvSpPr>
                <a:spLocks/>
              </p:cNvSpPr>
              <p:nvPr/>
            </p:nvSpPr>
            <p:spPr bwMode="auto">
              <a:xfrm>
                <a:off x="-517" y="1421"/>
                <a:ext cx="575" cy="575"/>
              </a:xfrm>
              <a:custGeom>
                <a:avLst/>
                <a:gdLst>
                  <a:gd name="T0" fmla="*/ 1725 w 1725"/>
                  <a:gd name="T1" fmla="*/ 0 h 1725"/>
                  <a:gd name="T2" fmla="*/ 1725 w 1725"/>
                  <a:gd name="T3" fmla="*/ 347 h 1725"/>
                  <a:gd name="T4" fmla="*/ 1621 w 1725"/>
                  <a:gd name="T5" fmla="*/ 366 h 1725"/>
                  <a:gd name="T6" fmla="*/ 1517 w 1725"/>
                  <a:gd name="T7" fmla="*/ 391 h 1725"/>
                  <a:gd name="T8" fmla="*/ 1416 w 1725"/>
                  <a:gd name="T9" fmla="*/ 423 h 1725"/>
                  <a:gd name="T10" fmla="*/ 1319 w 1725"/>
                  <a:gd name="T11" fmla="*/ 461 h 1725"/>
                  <a:gd name="T12" fmla="*/ 1225 w 1725"/>
                  <a:gd name="T13" fmla="*/ 505 h 1725"/>
                  <a:gd name="T14" fmla="*/ 1133 w 1725"/>
                  <a:gd name="T15" fmla="*/ 556 h 1725"/>
                  <a:gd name="T16" fmla="*/ 1046 w 1725"/>
                  <a:gd name="T17" fmla="*/ 611 h 1725"/>
                  <a:gd name="T18" fmla="*/ 963 w 1725"/>
                  <a:gd name="T19" fmla="*/ 672 h 1725"/>
                  <a:gd name="T20" fmla="*/ 883 w 1725"/>
                  <a:gd name="T21" fmla="*/ 738 h 1725"/>
                  <a:gd name="T22" fmla="*/ 809 w 1725"/>
                  <a:gd name="T23" fmla="*/ 809 h 1725"/>
                  <a:gd name="T24" fmla="*/ 738 w 1725"/>
                  <a:gd name="T25" fmla="*/ 883 h 1725"/>
                  <a:gd name="T26" fmla="*/ 672 w 1725"/>
                  <a:gd name="T27" fmla="*/ 963 h 1725"/>
                  <a:gd name="T28" fmla="*/ 611 w 1725"/>
                  <a:gd name="T29" fmla="*/ 1046 h 1725"/>
                  <a:gd name="T30" fmla="*/ 556 w 1725"/>
                  <a:gd name="T31" fmla="*/ 1133 h 1725"/>
                  <a:gd name="T32" fmla="*/ 505 w 1725"/>
                  <a:gd name="T33" fmla="*/ 1225 h 1725"/>
                  <a:gd name="T34" fmla="*/ 461 w 1725"/>
                  <a:gd name="T35" fmla="*/ 1319 h 1725"/>
                  <a:gd name="T36" fmla="*/ 423 w 1725"/>
                  <a:gd name="T37" fmla="*/ 1416 h 1725"/>
                  <a:gd name="T38" fmla="*/ 391 w 1725"/>
                  <a:gd name="T39" fmla="*/ 1517 h 1725"/>
                  <a:gd name="T40" fmla="*/ 366 w 1725"/>
                  <a:gd name="T41" fmla="*/ 1621 h 1725"/>
                  <a:gd name="T42" fmla="*/ 347 w 1725"/>
                  <a:gd name="T43" fmla="*/ 1725 h 1725"/>
                  <a:gd name="T44" fmla="*/ 0 w 1725"/>
                  <a:gd name="T45" fmla="*/ 1725 h 1725"/>
                  <a:gd name="T46" fmla="*/ 15 w 1725"/>
                  <a:gd name="T47" fmla="*/ 1617 h 1725"/>
                  <a:gd name="T48" fmla="*/ 38 w 1725"/>
                  <a:gd name="T49" fmla="*/ 1509 h 1725"/>
                  <a:gd name="T50" fmla="*/ 65 w 1725"/>
                  <a:gd name="T51" fmla="*/ 1404 h 1725"/>
                  <a:gd name="T52" fmla="*/ 99 w 1725"/>
                  <a:gd name="T53" fmla="*/ 1301 h 1725"/>
                  <a:gd name="T54" fmla="*/ 138 w 1725"/>
                  <a:gd name="T55" fmla="*/ 1199 h 1725"/>
                  <a:gd name="T56" fmla="*/ 183 w 1725"/>
                  <a:gd name="T57" fmla="*/ 1100 h 1725"/>
                  <a:gd name="T58" fmla="*/ 233 w 1725"/>
                  <a:gd name="T59" fmla="*/ 1004 h 1725"/>
                  <a:gd name="T60" fmla="*/ 289 w 1725"/>
                  <a:gd name="T61" fmla="*/ 910 h 1725"/>
                  <a:gd name="T62" fmla="*/ 350 w 1725"/>
                  <a:gd name="T63" fmla="*/ 818 h 1725"/>
                  <a:gd name="T64" fmla="*/ 416 w 1725"/>
                  <a:gd name="T65" fmla="*/ 730 h 1725"/>
                  <a:gd name="T66" fmla="*/ 488 w 1725"/>
                  <a:gd name="T67" fmla="*/ 646 h 1725"/>
                  <a:gd name="T68" fmla="*/ 565 w 1725"/>
                  <a:gd name="T69" fmla="*/ 565 h 1725"/>
                  <a:gd name="T70" fmla="*/ 646 w 1725"/>
                  <a:gd name="T71" fmla="*/ 488 h 1725"/>
                  <a:gd name="T72" fmla="*/ 730 w 1725"/>
                  <a:gd name="T73" fmla="*/ 416 h 1725"/>
                  <a:gd name="T74" fmla="*/ 818 w 1725"/>
                  <a:gd name="T75" fmla="*/ 350 h 1725"/>
                  <a:gd name="T76" fmla="*/ 910 w 1725"/>
                  <a:gd name="T77" fmla="*/ 289 h 1725"/>
                  <a:gd name="T78" fmla="*/ 1004 w 1725"/>
                  <a:gd name="T79" fmla="*/ 233 h 1725"/>
                  <a:gd name="T80" fmla="*/ 1100 w 1725"/>
                  <a:gd name="T81" fmla="*/ 183 h 1725"/>
                  <a:gd name="T82" fmla="*/ 1199 w 1725"/>
                  <a:gd name="T83" fmla="*/ 138 h 1725"/>
                  <a:gd name="T84" fmla="*/ 1301 w 1725"/>
                  <a:gd name="T85" fmla="*/ 99 h 1725"/>
                  <a:gd name="T86" fmla="*/ 1404 w 1725"/>
                  <a:gd name="T87" fmla="*/ 65 h 1725"/>
                  <a:gd name="T88" fmla="*/ 1509 w 1725"/>
                  <a:gd name="T89" fmla="*/ 38 h 1725"/>
                  <a:gd name="T90" fmla="*/ 1617 w 1725"/>
                  <a:gd name="T91" fmla="*/ 15 h 1725"/>
                  <a:gd name="T92" fmla="*/ 1725 w 1725"/>
                  <a:gd name="T93" fmla="*/ 0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5" h="1725">
                    <a:moveTo>
                      <a:pt x="1725" y="0"/>
                    </a:moveTo>
                    <a:lnTo>
                      <a:pt x="1725" y="347"/>
                    </a:lnTo>
                    <a:lnTo>
                      <a:pt x="1621" y="366"/>
                    </a:lnTo>
                    <a:lnTo>
                      <a:pt x="1517" y="391"/>
                    </a:lnTo>
                    <a:lnTo>
                      <a:pt x="1416" y="423"/>
                    </a:lnTo>
                    <a:lnTo>
                      <a:pt x="1319" y="461"/>
                    </a:lnTo>
                    <a:lnTo>
                      <a:pt x="1225" y="505"/>
                    </a:lnTo>
                    <a:lnTo>
                      <a:pt x="1133" y="556"/>
                    </a:lnTo>
                    <a:lnTo>
                      <a:pt x="1046" y="611"/>
                    </a:lnTo>
                    <a:lnTo>
                      <a:pt x="963" y="672"/>
                    </a:lnTo>
                    <a:lnTo>
                      <a:pt x="883" y="738"/>
                    </a:lnTo>
                    <a:lnTo>
                      <a:pt x="809" y="809"/>
                    </a:lnTo>
                    <a:lnTo>
                      <a:pt x="738" y="883"/>
                    </a:lnTo>
                    <a:lnTo>
                      <a:pt x="672" y="963"/>
                    </a:lnTo>
                    <a:lnTo>
                      <a:pt x="611" y="1046"/>
                    </a:lnTo>
                    <a:lnTo>
                      <a:pt x="556" y="1133"/>
                    </a:lnTo>
                    <a:lnTo>
                      <a:pt x="505" y="1225"/>
                    </a:lnTo>
                    <a:lnTo>
                      <a:pt x="461" y="1319"/>
                    </a:lnTo>
                    <a:lnTo>
                      <a:pt x="423" y="1416"/>
                    </a:lnTo>
                    <a:lnTo>
                      <a:pt x="391" y="1517"/>
                    </a:lnTo>
                    <a:lnTo>
                      <a:pt x="366" y="1621"/>
                    </a:lnTo>
                    <a:lnTo>
                      <a:pt x="347" y="1725"/>
                    </a:lnTo>
                    <a:lnTo>
                      <a:pt x="0" y="1725"/>
                    </a:lnTo>
                    <a:lnTo>
                      <a:pt x="15" y="1617"/>
                    </a:lnTo>
                    <a:lnTo>
                      <a:pt x="38" y="1509"/>
                    </a:lnTo>
                    <a:lnTo>
                      <a:pt x="65" y="1404"/>
                    </a:lnTo>
                    <a:lnTo>
                      <a:pt x="99" y="1301"/>
                    </a:lnTo>
                    <a:lnTo>
                      <a:pt x="138" y="1199"/>
                    </a:lnTo>
                    <a:lnTo>
                      <a:pt x="183" y="1100"/>
                    </a:lnTo>
                    <a:lnTo>
                      <a:pt x="233" y="1004"/>
                    </a:lnTo>
                    <a:lnTo>
                      <a:pt x="289" y="910"/>
                    </a:lnTo>
                    <a:lnTo>
                      <a:pt x="350" y="818"/>
                    </a:lnTo>
                    <a:lnTo>
                      <a:pt x="416" y="730"/>
                    </a:lnTo>
                    <a:lnTo>
                      <a:pt x="488" y="646"/>
                    </a:lnTo>
                    <a:lnTo>
                      <a:pt x="565" y="565"/>
                    </a:lnTo>
                    <a:lnTo>
                      <a:pt x="646" y="488"/>
                    </a:lnTo>
                    <a:lnTo>
                      <a:pt x="730" y="416"/>
                    </a:lnTo>
                    <a:lnTo>
                      <a:pt x="818" y="350"/>
                    </a:lnTo>
                    <a:lnTo>
                      <a:pt x="910" y="289"/>
                    </a:lnTo>
                    <a:lnTo>
                      <a:pt x="1004" y="233"/>
                    </a:lnTo>
                    <a:lnTo>
                      <a:pt x="1100" y="183"/>
                    </a:lnTo>
                    <a:lnTo>
                      <a:pt x="1199" y="138"/>
                    </a:lnTo>
                    <a:lnTo>
                      <a:pt x="1301" y="99"/>
                    </a:lnTo>
                    <a:lnTo>
                      <a:pt x="1404" y="65"/>
                    </a:lnTo>
                    <a:lnTo>
                      <a:pt x="1509" y="38"/>
                    </a:lnTo>
                    <a:lnTo>
                      <a:pt x="1617" y="15"/>
                    </a:lnTo>
                    <a:lnTo>
                      <a:pt x="1725" y="0"/>
                    </a:lnTo>
                    <a:close/>
                  </a:path>
                </a:pathLst>
              </a:custGeom>
              <a:grpFill/>
              <a:ln w="0">
                <a:noFill/>
                <a:prstDash val="solid"/>
                <a:round/>
                <a:headEnd/>
                <a:tailEnd/>
              </a:ln>
            </p:spPr>
            <p:txBody>
              <a:bodyPr vert="horz" wrap="square" lIns="68562" tIns="34281" rIns="68562" bIns="34281" numCol="1" anchor="t" anchorCtr="0" compatLnSpc="1">
                <a:prstTxWarp prst="textNoShape">
                  <a:avLst/>
                </a:prstTxWarp>
              </a:bodyPr>
              <a:lstStyle/>
              <a:p>
                <a:endParaRPr lang="en-GB" sz="900" dirty="0">
                  <a:solidFill>
                    <a:srgbClr val="000000"/>
                  </a:solidFill>
                </a:endParaRPr>
              </a:p>
            </p:txBody>
          </p:sp>
          <p:sp>
            <p:nvSpPr>
              <p:cNvPr id="55" name="Freeform 36"/>
              <p:cNvSpPr>
                <a:spLocks/>
              </p:cNvSpPr>
              <p:nvPr/>
            </p:nvSpPr>
            <p:spPr bwMode="auto">
              <a:xfrm>
                <a:off x="216" y="2154"/>
                <a:ext cx="575" cy="575"/>
              </a:xfrm>
              <a:custGeom>
                <a:avLst/>
                <a:gdLst>
                  <a:gd name="T0" fmla="*/ 1378 w 1725"/>
                  <a:gd name="T1" fmla="*/ 0 h 1725"/>
                  <a:gd name="T2" fmla="*/ 1725 w 1725"/>
                  <a:gd name="T3" fmla="*/ 0 h 1725"/>
                  <a:gd name="T4" fmla="*/ 1710 w 1725"/>
                  <a:gd name="T5" fmla="*/ 108 h 1725"/>
                  <a:gd name="T6" fmla="*/ 1687 w 1725"/>
                  <a:gd name="T7" fmla="*/ 216 h 1725"/>
                  <a:gd name="T8" fmla="*/ 1660 w 1725"/>
                  <a:gd name="T9" fmla="*/ 321 h 1725"/>
                  <a:gd name="T10" fmla="*/ 1626 w 1725"/>
                  <a:gd name="T11" fmla="*/ 424 h 1725"/>
                  <a:gd name="T12" fmla="*/ 1587 w 1725"/>
                  <a:gd name="T13" fmla="*/ 526 h 1725"/>
                  <a:gd name="T14" fmla="*/ 1542 w 1725"/>
                  <a:gd name="T15" fmla="*/ 625 h 1725"/>
                  <a:gd name="T16" fmla="*/ 1492 w 1725"/>
                  <a:gd name="T17" fmla="*/ 721 h 1725"/>
                  <a:gd name="T18" fmla="*/ 1436 w 1725"/>
                  <a:gd name="T19" fmla="*/ 815 h 1725"/>
                  <a:gd name="T20" fmla="*/ 1375 w 1725"/>
                  <a:gd name="T21" fmla="*/ 907 h 1725"/>
                  <a:gd name="T22" fmla="*/ 1309 w 1725"/>
                  <a:gd name="T23" fmla="*/ 995 h 1725"/>
                  <a:gd name="T24" fmla="*/ 1237 w 1725"/>
                  <a:gd name="T25" fmla="*/ 1079 h 1725"/>
                  <a:gd name="T26" fmla="*/ 1160 w 1725"/>
                  <a:gd name="T27" fmla="*/ 1160 h 1725"/>
                  <a:gd name="T28" fmla="*/ 1079 w 1725"/>
                  <a:gd name="T29" fmla="*/ 1237 h 1725"/>
                  <a:gd name="T30" fmla="*/ 995 w 1725"/>
                  <a:gd name="T31" fmla="*/ 1309 h 1725"/>
                  <a:gd name="T32" fmla="*/ 907 w 1725"/>
                  <a:gd name="T33" fmla="*/ 1375 h 1725"/>
                  <a:gd name="T34" fmla="*/ 815 w 1725"/>
                  <a:gd name="T35" fmla="*/ 1436 h 1725"/>
                  <a:gd name="T36" fmla="*/ 721 w 1725"/>
                  <a:gd name="T37" fmla="*/ 1492 h 1725"/>
                  <a:gd name="T38" fmla="*/ 625 w 1725"/>
                  <a:gd name="T39" fmla="*/ 1542 h 1725"/>
                  <a:gd name="T40" fmla="*/ 526 w 1725"/>
                  <a:gd name="T41" fmla="*/ 1587 h 1725"/>
                  <a:gd name="T42" fmla="*/ 424 w 1725"/>
                  <a:gd name="T43" fmla="*/ 1626 h 1725"/>
                  <a:gd name="T44" fmla="*/ 321 w 1725"/>
                  <a:gd name="T45" fmla="*/ 1660 h 1725"/>
                  <a:gd name="T46" fmla="*/ 216 w 1725"/>
                  <a:gd name="T47" fmla="*/ 1687 h 1725"/>
                  <a:gd name="T48" fmla="*/ 108 w 1725"/>
                  <a:gd name="T49" fmla="*/ 1710 h 1725"/>
                  <a:gd name="T50" fmla="*/ 0 w 1725"/>
                  <a:gd name="T51" fmla="*/ 1725 h 1725"/>
                  <a:gd name="T52" fmla="*/ 0 w 1725"/>
                  <a:gd name="T53" fmla="*/ 1378 h 1725"/>
                  <a:gd name="T54" fmla="*/ 104 w 1725"/>
                  <a:gd name="T55" fmla="*/ 1359 h 1725"/>
                  <a:gd name="T56" fmla="*/ 208 w 1725"/>
                  <a:gd name="T57" fmla="*/ 1334 h 1725"/>
                  <a:gd name="T58" fmla="*/ 309 w 1725"/>
                  <a:gd name="T59" fmla="*/ 1302 h 1725"/>
                  <a:gd name="T60" fmla="*/ 406 w 1725"/>
                  <a:gd name="T61" fmla="*/ 1264 h 1725"/>
                  <a:gd name="T62" fmla="*/ 500 w 1725"/>
                  <a:gd name="T63" fmla="*/ 1220 h 1725"/>
                  <a:gd name="T64" fmla="*/ 592 w 1725"/>
                  <a:gd name="T65" fmla="*/ 1169 h 1725"/>
                  <a:gd name="T66" fmla="*/ 679 w 1725"/>
                  <a:gd name="T67" fmla="*/ 1114 h 1725"/>
                  <a:gd name="T68" fmla="*/ 762 w 1725"/>
                  <a:gd name="T69" fmla="*/ 1053 h 1725"/>
                  <a:gd name="T70" fmla="*/ 842 w 1725"/>
                  <a:gd name="T71" fmla="*/ 987 h 1725"/>
                  <a:gd name="T72" fmla="*/ 916 w 1725"/>
                  <a:gd name="T73" fmla="*/ 916 h 1725"/>
                  <a:gd name="T74" fmla="*/ 987 w 1725"/>
                  <a:gd name="T75" fmla="*/ 842 h 1725"/>
                  <a:gd name="T76" fmla="*/ 1053 w 1725"/>
                  <a:gd name="T77" fmla="*/ 762 h 1725"/>
                  <a:gd name="T78" fmla="*/ 1114 w 1725"/>
                  <a:gd name="T79" fmla="*/ 679 h 1725"/>
                  <a:gd name="T80" fmla="*/ 1169 w 1725"/>
                  <a:gd name="T81" fmla="*/ 592 h 1725"/>
                  <a:gd name="T82" fmla="*/ 1220 w 1725"/>
                  <a:gd name="T83" fmla="*/ 500 h 1725"/>
                  <a:gd name="T84" fmla="*/ 1264 w 1725"/>
                  <a:gd name="T85" fmla="*/ 406 h 1725"/>
                  <a:gd name="T86" fmla="*/ 1302 w 1725"/>
                  <a:gd name="T87" fmla="*/ 309 h 1725"/>
                  <a:gd name="T88" fmla="*/ 1334 w 1725"/>
                  <a:gd name="T89" fmla="*/ 208 h 1725"/>
                  <a:gd name="T90" fmla="*/ 1359 w 1725"/>
                  <a:gd name="T91" fmla="*/ 104 h 1725"/>
                  <a:gd name="T92" fmla="*/ 1378 w 1725"/>
                  <a:gd name="T93" fmla="*/ 0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5" h="1725">
                    <a:moveTo>
                      <a:pt x="1378" y="0"/>
                    </a:moveTo>
                    <a:lnTo>
                      <a:pt x="1725" y="0"/>
                    </a:lnTo>
                    <a:lnTo>
                      <a:pt x="1710" y="108"/>
                    </a:lnTo>
                    <a:lnTo>
                      <a:pt x="1687" y="216"/>
                    </a:lnTo>
                    <a:lnTo>
                      <a:pt x="1660" y="321"/>
                    </a:lnTo>
                    <a:lnTo>
                      <a:pt x="1626" y="424"/>
                    </a:lnTo>
                    <a:lnTo>
                      <a:pt x="1587" y="526"/>
                    </a:lnTo>
                    <a:lnTo>
                      <a:pt x="1542" y="625"/>
                    </a:lnTo>
                    <a:lnTo>
                      <a:pt x="1492" y="721"/>
                    </a:lnTo>
                    <a:lnTo>
                      <a:pt x="1436" y="815"/>
                    </a:lnTo>
                    <a:lnTo>
                      <a:pt x="1375" y="907"/>
                    </a:lnTo>
                    <a:lnTo>
                      <a:pt x="1309" y="995"/>
                    </a:lnTo>
                    <a:lnTo>
                      <a:pt x="1237" y="1079"/>
                    </a:lnTo>
                    <a:lnTo>
                      <a:pt x="1160" y="1160"/>
                    </a:lnTo>
                    <a:lnTo>
                      <a:pt x="1079" y="1237"/>
                    </a:lnTo>
                    <a:lnTo>
                      <a:pt x="995" y="1309"/>
                    </a:lnTo>
                    <a:lnTo>
                      <a:pt x="907" y="1375"/>
                    </a:lnTo>
                    <a:lnTo>
                      <a:pt x="815" y="1436"/>
                    </a:lnTo>
                    <a:lnTo>
                      <a:pt x="721" y="1492"/>
                    </a:lnTo>
                    <a:lnTo>
                      <a:pt x="625" y="1542"/>
                    </a:lnTo>
                    <a:lnTo>
                      <a:pt x="526" y="1587"/>
                    </a:lnTo>
                    <a:lnTo>
                      <a:pt x="424" y="1626"/>
                    </a:lnTo>
                    <a:lnTo>
                      <a:pt x="321" y="1660"/>
                    </a:lnTo>
                    <a:lnTo>
                      <a:pt x="216" y="1687"/>
                    </a:lnTo>
                    <a:lnTo>
                      <a:pt x="108" y="1710"/>
                    </a:lnTo>
                    <a:lnTo>
                      <a:pt x="0" y="1725"/>
                    </a:lnTo>
                    <a:lnTo>
                      <a:pt x="0" y="1378"/>
                    </a:lnTo>
                    <a:lnTo>
                      <a:pt x="104" y="1359"/>
                    </a:lnTo>
                    <a:lnTo>
                      <a:pt x="208" y="1334"/>
                    </a:lnTo>
                    <a:lnTo>
                      <a:pt x="309" y="1302"/>
                    </a:lnTo>
                    <a:lnTo>
                      <a:pt x="406" y="1264"/>
                    </a:lnTo>
                    <a:lnTo>
                      <a:pt x="500" y="1220"/>
                    </a:lnTo>
                    <a:lnTo>
                      <a:pt x="592" y="1169"/>
                    </a:lnTo>
                    <a:lnTo>
                      <a:pt x="679" y="1114"/>
                    </a:lnTo>
                    <a:lnTo>
                      <a:pt x="762" y="1053"/>
                    </a:lnTo>
                    <a:lnTo>
                      <a:pt x="842" y="987"/>
                    </a:lnTo>
                    <a:lnTo>
                      <a:pt x="916" y="916"/>
                    </a:lnTo>
                    <a:lnTo>
                      <a:pt x="987" y="842"/>
                    </a:lnTo>
                    <a:lnTo>
                      <a:pt x="1053" y="762"/>
                    </a:lnTo>
                    <a:lnTo>
                      <a:pt x="1114" y="679"/>
                    </a:lnTo>
                    <a:lnTo>
                      <a:pt x="1169" y="592"/>
                    </a:lnTo>
                    <a:lnTo>
                      <a:pt x="1220" y="500"/>
                    </a:lnTo>
                    <a:lnTo>
                      <a:pt x="1264" y="406"/>
                    </a:lnTo>
                    <a:lnTo>
                      <a:pt x="1302" y="309"/>
                    </a:lnTo>
                    <a:lnTo>
                      <a:pt x="1334" y="208"/>
                    </a:lnTo>
                    <a:lnTo>
                      <a:pt x="1359" y="104"/>
                    </a:lnTo>
                    <a:lnTo>
                      <a:pt x="1378" y="0"/>
                    </a:lnTo>
                    <a:close/>
                  </a:path>
                </a:pathLst>
              </a:custGeom>
              <a:grpFill/>
              <a:ln w="0">
                <a:noFill/>
                <a:prstDash val="solid"/>
                <a:round/>
                <a:headEnd/>
                <a:tailEnd/>
              </a:ln>
            </p:spPr>
            <p:txBody>
              <a:bodyPr vert="horz" wrap="square" lIns="68562" tIns="34281" rIns="68562" bIns="34281" numCol="1" anchor="t" anchorCtr="0" compatLnSpc="1">
                <a:prstTxWarp prst="textNoShape">
                  <a:avLst/>
                </a:prstTxWarp>
              </a:bodyPr>
              <a:lstStyle/>
              <a:p>
                <a:endParaRPr lang="en-GB" sz="900" dirty="0">
                  <a:solidFill>
                    <a:srgbClr val="000000"/>
                  </a:solidFill>
                </a:endParaRPr>
              </a:p>
            </p:txBody>
          </p:sp>
          <p:sp>
            <p:nvSpPr>
              <p:cNvPr id="56" name="Freeform 37"/>
              <p:cNvSpPr>
                <a:spLocks/>
              </p:cNvSpPr>
              <p:nvPr/>
            </p:nvSpPr>
            <p:spPr bwMode="auto">
              <a:xfrm>
                <a:off x="-517" y="2154"/>
                <a:ext cx="575" cy="575"/>
              </a:xfrm>
              <a:custGeom>
                <a:avLst/>
                <a:gdLst>
                  <a:gd name="T0" fmla="*/ 0 w 1725"/>
                  <a:gd name="T1" fmla="*/ 0 h 1725"/>
                  <a:gd name="T2" fmla="*/ 347 w 1725"/>
                  <a:gd name="T3" fmla="*/ 0 h 1725"/>
                  <a:gd name="T4" fmla="*/ 366 w 1725"/>
                  <a:gd name="T5" fmla="*/ 104 h 1725"/>
                  <a:gd name="T6" fmla="*/ 391 w 1725"/>
                  <a:gd name="T7" fmla="*/ 208 h 1725"/>
                  <a:gd name="T8" fmla="*/ 423 w 1725"/>
                  <a:gd name="T9" fmla="*/ 309 h 1725"/>
                  <a:gd name="T10" fmla="*/ 461 w 1725"/>
                  <a:gd name="T11" fmla="*/ 406 h 1725"/>
                  <a:gd name="T12" fmla="*/ 505 w 1725"/>
                  <a:gd name="T13" fmla="*/ 500 h 1725"/>
                  <a:gd name="T14" fmla="*/ 556 w 1725"/>
                  <a:gd name="T15" fmla="*/ 592 h 1725"/>
                  <a:gd name="T16" fmla="*/ 611 w 1725"/>
                  <a:gd name="T17" fmla="*/ 679 h 1725"/>
                  <a:gd name="T18" fmla="*/ 672 w 1725"/>
                  <a:gd name="T19" fmla="*/ 762 h 1725"/>
                  <a:gd name="T20" fmla="*/ 738 w 1725"/>
                  <a:gd name="T21" fmla="*/ 842 h 1725"/>
                  <a:gd name="T22" fmla="*/ 809 w 1725"/>
                  <a:gd name="T23" fmla="*/ 916 h 1725"/>
                  <a:gd name="T24" fmla="*/ 883 w 1725"/>
                  <a:gd name="T25" fmla="*/ 987 h 1725"/>
                  <a:gd name="T26" fmla="*/ 963 w 1725"/>
                  <a:gd name="T27" fmla="*/ 1053 h 1725"/>
                  <a:gd name="T28" fmla="*/ 1046 w 1725"/>
                  <a:gd name="T29" fmla="*/ 1114 h 1725"/>
                  <a:gd name="T30" fmla="*/ 1133 w 1725"/>
                  <a:gd name="T31" fmla="*/ 1169 h 1725"/>
                  <a:gd name="T32" fmla="*/ 1225 w 1725"/>
                  <a:gd name="T33" fmla="*/ 1220 h 1725"/>
                  <a:gd name="T34" fmla="*/ 1319 w 1725"/>
                  <a:gd name="T35" fmla="*/ 1264 h 1725"/>
                  <a:gd name="T36" fmla="*/ 1416 w 1725"/>
                  <a:gd name="T37" fmla="*/ 1302 h 1725"/>
                  <a:gd name="T38" fmla="*/ 1517 w 1725"/>
                  <a:gd name="T39" fmla="*/ 1334 h 1725"/>
                  <a:gd name="T40" fmla="*/ 1621 w 1725"/>
                  <a:gd name="T41" fmla="*/ 1359 h 1725"/>
                  <a:gd name="T42" fmla="*/ 1725 w 1725"/>
                  <a:gd name="T43" fmla="*/ 1378 h 1725"/>
                  <a:gd name="T44" fmla="*/ 1725 w 1725"/>
                  <a:gd name="T45" fmla="*/ 1725 h 1725"/>
                  <a:gd name="T46" fmla="*/ 1617 w 1725"/>
                  <a:gd name="T47" fmla="*/ 1710 h 1725"/>
                  <a:gd name="T48" fmla="*/ 1509 w 1725"/>
                  <a:gd name="T49" fmla="*/ 1687 h 1725"/>
                  <a:gd name="T50" fmla="*/ 1404 w 1725"/>
                  <a:gd name="T51" fmla="*/ 1660 h 1725"/>
                  <a:gd name="T52" fmla="*/ 1301 w 1725"/>
                  <a:gd name="T53" fmla="*/ 1626 h 1725"/>
                  <a:gd name="T54" fmla="*/ 1199 w 1725"/>
                  <a:gd name="T55" fmla="*/ 1587 h 1725"/>
                  <a:gd name="T56" fmla="*/ 1100 w 1725"/>
                  <a:gd name="T57" fmla="*/ 1542 h 1725"/>
                  <a:gd name="T58" fmla="*/ 1004 w 1725"/>
                  <a:gd name="T59" fmla="*/ 1492 h 1725"/>
                  <a:gd name="T60" fmla="*/ 910 w 1725"/>
                  <a:gd name="T61" fmla="*/ 1436 h 1725"/>
                  <a:gd name="T62" fmla="*/ 818 w 1725"/>
                  <a:gd name="T63" fmla="*/ 1375 h 1725"/>
                  <a:gd name="T64" fmla="*/ 730 w 1725"/>
                  <a:gd name="T65" fmla="*/ 1309 h 1725"/>
                  <a:gd name="T66" fmla="*/ 646 w 1725"/>
                  <a:gd name="T67" fmla="*/ 1237 h 1725"/>
                  <a:gd name="T68" fmla="*/ 565 w 1725"/>
                  <a:gd name="T69" fmla="*/ 1160 h 1725"/>
                  <a:gd name="T70" fmla="*/ 488 w 1725"/>
                  <a:gd name="T71" fmla="*/ 1079 h 1725"/>
                  <a:gd name="T72" fmla="*/ 416 w 1725"/>
                  <a:gd name="T73" fmla="*/ 995 h 1725"/>
                  <a:gd name="T74" fmla="*/ 350 w 1725"/>
                  <a:gd name="T75" fmla="*/ 907 h 1725"/>
                  <a:gd name="T76" fmla="*/ 289 w 1725"/>
                  <a:gd name="T77" fmla="*/ 815 h 1725"/>
                  <a:gd name="T78" fmla="*/ 233 w 1725"/>
                  <a:gd name="T79" fmla="*/ 721 h 1725"/>
                  <a:gd name="T80" fmla="*/ 183 w 1725"/>
                  <a:gd name="T81" fmla="*/ 625 h 1725"/>
                  <a:gd name="T82" fmla="*/ 138 w 1725"/>
                  <a:gd name="T83" fmla="*/ 526 h 1725"/>
                  <a:gd name="T84" fmla="*/ 99 w 1725"/>
                  <a:gd name="T85" fmla="*/ 424 h 1725"/>
                  <a:gd name="T86" fmla="*/ 65 w 1725"/>
                  <a:gd name="T87" fmla="*/ 321 h 1725"/>
                  <a:gd name="T88" fmla="*/ 38 w 1725"/>
                  <a:gd name="T89" fmla="*/ 216 h 1725"/>
                  <a:gd name="T90" fmla="*/ 15 w 1725"/>
                  <a:gd name="T91" fmla="*/ 108 h 1725"/>
                  <a:gd name="T92" fmla="*/ 0 w 1725"/>
                  <a:gd name="T93" fmla="*/ 0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5" h="1725">
                    <a:moveTo>
                      <a:pt x="0" y="0"/>
                    </a:moveTo>
                    <a:lnTo>
                      <a:pt x="347" y="0"/>
                    </a:lnTo>
                    <a:lnTo>
                      <a:pt x="366" y="104"/>
                    </a:lnTo>
                    <a:lnTo>
                      <a:pt x="391" y="208"/>
                    </a:lnTo>
                    <a:lnTo>
                      <a:pt x="423" y="309"/>
                    </a:lnTo>
                    <a:lnTo>
                      <a:pt x="461" y="406"/>
                    </a:lnTo>
                    <a:lnTo>
                      <a:pt x="505" y="500"/>
                    </a:lnTo>
                    <a:lnTo>
                      <a:pt x="556" y="592"/>
                    </a:lnTo>
                    <a:lnTo>
                      <a:pt x="611" y="679"/>
                    </a:lnTo>
                    <a:lnTo>
                      <a:pt x="672" y="762"/>
                    </a:lnTo>
                    <a:lnTo>
                      <a:pt x="738" y="842"/>
                    </a:lnTo>
                    <a:lnTo>
                      <a:pt x="809" y="916"/>
                    </a:lnTo>
                    <a:lnTo>
                      <a:pt x="883" y="987"/>
                    </a:lnTo>
                    <a:lnTo>
                      <a:pt x="963" y="1053"/>
                    </a:lnTo>
                    <a:lnTo>
                      <a:pt x="1046" y="1114"/>
                    </a:lnTo>
                    <a:lnTo>
                      <a:pt x="1133" y="1169"/>
                    </a:lnTo>
                    <a:lnTo>
                      <a:pt x="1225" y="1220"/>
                    </a:lnTo>
                    <a:lnTo>
                      <a:pt x="1319" y="1264"/>
                    </a:lnTo>
                    <a:lnTo>
                      <a:pt x="1416" y="1302"/>
                    </a:lnTo>
                    <a:lnTo>
                      <a:pt x="1517" y="1334"/>
                    </a:lnTo>
                    <a:lnTo>
                      <a:pt x="1621" y="1359"/>
                    </a:lnTo>
                    <a:lnTo>
                      <a:pt x="1725" y="1378"/>
                    </a:lnTo>
                    <a:lnTo>
                      <a:pt x="1725" y="1725"/>
                    </a:lnTo>
                    <a:lnTo>
                      <a:pt x="1617" y="1710"/>
                    </a:lnTo>
                    <a:lnTo>
                      <a:pt x="1509" y="1687"/>
                    </a:lnTo>
                    <a:lnTo>
                      <a:pt x="1404" y="1660"/>
                    </a:lnTo>
                    <a:lnTo>
                      <a:pt x="1301" y="1626"/>
                    </a:lnTo>
                    <a:lnTo>
                      <a:pt x="1199" y="1587"/>
                    </a:lnTo>
                    <a:lnTo>
                      <a:pt x="1100" y="1542"/>
                    </a:lnTo>
                    <a:lnTo>
                      <a:pt x="1004" y="1492"/>
                    </a:lnTo>
                    <a:lnTo>
                      <a:pt x="910" y="1436"/>
                    </a:lnTo>
                    <a:lnTo>
                      <a:pt x="818" y="1375"/>
                    </a:lnTo>
                    <a:lnTo>
                      <a:pt x="730" y="1309"/>
                    </a:lnTo>
                    <a:lnTo>
                      <a:pt x="646" y="1237"/>
                    </a:lnTo>
                    <a:lnTo>
                      <a:pt x="565" y="1160"/>
                    </a:lnTo>
                    <a:lnTo>
                      <a:pt x="488" y="1079"/>
                    </a:lnTo>
                    <a:lnTo>
                      <a:pt x="416" y="995"/>
                    </a:lnTo>
                    <a:lnTo>
                      <a:pt x="350" y="907"/>
                    </a:lnTo>
                    <a:lnTo>
                      <a:pt x="289" y="815"/>
                    </a:lnTo>
                    <a:lnTo>
                      <a:pt x="233" y="721"/>
                    </a:lnTo>
                    <a:lnTo>
                      <a:pt x="183" y="625"/>
                    </a:lnTo>
                    <a:lnTo>
                      <a:pt x="138" y="526"/>
                    </a:lnTo>
                    <a:lnTo>
                      <a:pt x="99" y="424"/>
                    </a:lnTo>
                    <a:lnTo>
                      <a:pt x="65" y="321"/>
                    </a:lnTo>
                    <a:lnTo>
                      <a:pt x="38" y="216"/>
                    </a:lnTo>
                    <a:lnTo>
                      <a:pt x="15" y="108"/>
                    </a:lnTo>
                    <a:lnTo>
                      <a:pt x="0" y="0"/>
                    </a:lnTo>
                    <a:close/>
                  </a:path>
                </a:pathLst>
              </a:custGeom>
              <a:grpFill/>
              <a:ln w="0">
                <a:noFill/>
                <a:prstDash val="solid"/>
                <a:round/>
                <a:headEnd/>
                <a:tailEnd/>
              </a:ln>
            </p:spPr>
            <p:txBody>
              <a:bodyPr vert="horz" wrap="square" lIns="68562" tIns="34281" rIns="68562" bIns="34281" numCol="1" anchor="t" anchorCtr="0" compatLnSpc="1">
                <a:prstTxWarp prst="textNoShape">
                  <a:avLst/>
                </a:prstTxWarp>
              </a:bodyPr>
              <a:lstStyle/>
              <a:p>
                <a:endParaRPr lang="en-GB" sz="900" dirty="0">
                  <a:solidFill>
                    <a:srgbClr val="000000"/>
                  </a:solidFill>
                </a:endParaRPr>
              </a:p>
            </p:txBody>
          </p:sp>
          <p:sp>
            <p:nvSpPr>
              <p:cNvPr id="57" name="Freeform 38"/>
              <p:cNvSpPr>
                <a:spLocks/>
              </p:cNvSpPr>
              <p:nvPr/>
            </p:nvSpPr>
            <p:spPr bwMode="auto">
              <a:xfrm>
                <a:off x="-271" y="1667"/>
                <a:ext cx="329" cy="329"/>
              </a:xfrm>
              <a:custGeom>
                <a:avLst/>
                <a:gdLst>
                  <a:gd name="T0" fmla="*/ 987 w 987"/>
                  <a:gd name="T1" fmla="*/ 0 h 987"/>
                  <a:gd name="T2" fmla="*/ 987 w 987"/>
                  <a:gd name="T3" fmla="*/ 354 h 987"/>
                  <a:gd name="T4" fmla="*/ 912 w 987"/>
                  <a:gd name="T5" fmla="*/ 377 h 987"/>
                  <a:gd name="T6" fmla="*/ 840 w 987"/>
                  <a:gd name="T7" fmla="*/ 408 h 987"/>
                  <a:gd name="T8" fmla="*/ 771 w 987"/>
                  <a:gd name="T9" fmla="*/ 444 h 987"/>
                  <a:gd name="T10" fmla="*/ 706 w 987"/>
                  <a:gd name="T11" fmla="*/ 487 h 987"/>
                  <a:gd name="T12" fmla="*/ 644 w 987"/>
                  <a:gd name="T13" fmla="*/ 534 h 987"/>
                  <a:gd name="T14" fmla="*/ 587 w 987"/>
                  <a:gd name="T15" fmla="*/ 587 h 987"/>
                  <a:gd name="T16" fmla="*/ 534 w 987"/>
                  <a:gd name="T17" fmla="*/ 644 h 987"/>
                  <a:gd name="T18" fmla="*/ 487 w 987"/>
                  <a:gd name="T19" fmla="*/ 706 h 987"/>
                  <a:gd name="T20" fmla="*/ 444 w 987"/>
                  <a:gd name="T21" fmla="*/ 771 h 987"/>
                  <a:gd name="T22" fmla="*/ 408 w 987"/>
                  <a:gd name="T23" fmla="*/ 840 h 987"/>
                  <a:gd name="T24" fmla="*/ 377 w 987"/>
                  <a:gd name="T25" fmla="*/ 912 h 987"/>
                  <a:gd name="T26" fmla="*/ 354 w 987"/>
                  <a:gd name="T27" fmla="*/ 987 h 987"/>
                  <a:gd name="T28" fmla="*/ 0 w 987"/>
                  <a:gd name="T29" fmla="*/ 987 h 987"/>
                  <a:gd name="T30" fmla="*/ 22 w 987"/>
                  <a:gd name="T31" fmla="*/ 896 h 987"/>
                  <a:gd name="T32" fmla="*/ 50 w 987"/>
                  <a:gd name="T33" fmla="*/ 807 h 987"/>
                  <a:gd name="T34" fmla="*/ 85 w 987"/>
                  <a:gd name="T35" fmla="*/ 720 h 987"/>
                  <a:gd name="T36" fmla="*/ 125 w 987"/>
                  <a:gd name="T37" fmla="*/ 637 h 987"/>
                  <a:gd name="T38" fmla="*/ 172 w 987"/>
                  <a:gd name="T39" fmla="*/ 558 h 987"/>
                  <a:gd name="T40" fmla="*/ 224 w 987"/>
                  <a:gd name="T41" fmla="*/ 482 h 987"/>
                  <a:gd name="T42" fmla="*/ 281 w 987"/>
                  <a:gd name="T43" fmla="*/ 411 h 987"/>
                  <a:gd name="T44" fmla="*/ 344 w 987"/>
                  <a:gd name="T45" fmla="*/ 344 h 987"/>
                  <a:gd name="T46" fmla="*/ 411 w 987"/>
                  <a:gd name="T47" fmla="*/ 281 h 987"/>
                  <a:gd name="T48" fmla="*/ 482 w 987"/>
                  <a:gd name="T49" fmla="*/ 224 h 987"/>
                  <a:gd name="T50" fmla="*/ 558 w 987"/>
                  <a:gd name="T51" fmla="*/ 172 h 987"/>
                  <a:gd name="T52" fmla="*/ 637 w 987"/>
                  <a:gd name="T53" fmla="*/ 125 h 987"/>
                  <a:gd name="T54" fmla="*/ 720 w 987"/>
                  <a:gd name="T55" fmla="*/ 85 h 987"/>
                  <a:gd name="T56" fmla="*/ 807 w 987"/>
                  <a:gd name="T57" fmla="*/ 50 h 987"/>
                  <a:gd name="T58" fmla="*/ 896 w 987"/>
                  <a:gd name="T59" fmla="*/ 22 h 987"/>
                  <a:gd name="T60" fmla="*/ 987 w 987"/>
                  <a:gd name="T61"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7" h="987">
                    <a:moveTo>
                      <a:pt x="987" y="0"/>
                    </a:moveTo>
                    <a:lnTo>
                      <a:pt x="987" y="354"/>
                    </a:lnTo>
                    <a:lnTo>
                      <a:pt x="912" y="377"/>
                    </a:lnTo>
                    <a:lnTo>
                      <a:pt x="840" y="408"/>
                    </a:lnTo>
                    <a:lnTo>
                      <a:pt x="771" y="444"/>
                    </a:lnTo>
                    <a:lnTo>
                      <a:pt x="706" y="487"/>
                    </a:lnTo>
                    <a:lnTo>
                      <a:pt x="644" y="534"/>
                    </a:lnTo>
                    <a:lnTo>
                      <a:pt x="587" y="587"/>
                    </a:lnTo>
                    <a:lnTo>
                      <a:pt x="534" y="644"/>
                    </a:lnTo>
                    <a:lnTo>
                      <a:pt x="487" y="706"/>
                    </a:lnTo>
                    <a:lnTo>
                      <a:pt x="444" y="771"/>
                    </a:lnTo>
                    <a:lnTo>
                      <a:pt x="408" y="840"/>
                    </a:lnTo>
                    <a:lnTo>
                      <a:pt x="377" y="912"/>
                    </a:lnTo>
                    <a:lnTo>
                      <a:pt x="354" y="987"/>
                    </a:lnTo>
                    <a:lnTo>
                      <a:pt x="0" y="987"/>
                    </a:lnTo>
                    <a:lnTo>
                      <a:pt x="22" y="896"/>
                    </a:lnTo>
                    <a:lnTo>
                      <a:pt x="50" y="807"/>
                    </a:lnTo>
                    <a:lnTo>
                      <a:pt x="85" y="720"/>
                    </a:lnTo>
                    <a:lnTo>
                      <a:pt x="125" y="637"/>
                    </a:lnTo>
                    <a:lnTo>
                      <a:pt x="172" y="558"/>
                    </a:lnTo>
                    <a:lnTo>
                      <a:pt x="224" y="482"/>
                    </a:lnTo>
                    <a:lnTo>
                      <a:pt x="281" y="411"/>
                    </a:lnTo>
                    <a:lnTo>
                      <a:pt x="344" y="344"/>
                    </a:lnTo>
                    <a:lnTo>
                      <a:pt x="411" y="281"/>
                    </a:lnTo>
                    <a:lnTo>
                      <a:pt x="482" y="224"/>
                    </a:lnTo>
                    <a:lnTo>
                      <a:pt x="558" y="172"/>
                    </a:lnTo>
                    <a:lnTo>
                      <a:pt x="637" y="125"/>
                    </a:lnTo>
                    <a:lnTo>
                      <a:pt x="720" y="85"/>
                    </a:lnTo>
                    <a:lnTo>
                      <a:pt x="807" y="50"/>
                    </a:lnTo>
                    <a:lnTo>
                      <a:pt x="896" y="22"/>
                    </a:lnTo>
                    <a:lnTo>
                      <a:pt x="987" y="0"/>
                    </a:lnTo>
                    <a:close/>
                  </a:path>
                </a:pathLst>
              </a:custGeom>
              <a:grpFill/>
              <a:ln w="0">
                <a:noFill/>
                <a:prstDash val="solid"/>
                <a:round/>
                <a:headEnd/>
                <a:tailEnd/>
              </a:ln>
            </p:spPr>
            <p:txBody>
              <a:bodyPr vert="horz" wrap="square" lIns="68562" tIns="34281" rIns="68562" bIns="34281" numCol="1" anchor="t" anchorCtr="0" compatLnSpc="1">
                <a:prstTxWarp prst="textNoShape">
                  <a:avLst/>
                </a:prstTxWarp>
              </a:bodyPr>
              <a:lstStyle/>
              <a:p>
                <a:endParaRPr lang="en-GB" sz="900" dirty="0">
                  <a:solidFill>
                    <a:srgbClr val="000000"/>
                  </a:solidFill>
                </a:endParaRPr>
              </a:p>
            </p:txBody>
          </p:sp>
          <p:sp>
            <p:nvSpPr>
              <p:cNvPr id="58" name="Freeform 39"/>
              <p:cNvSpPr>
                <a:spLocks/>
              </p:cNvSpPr>
              <p:nvPr/>
            </p:nvSpPr>
            <p:spPr bwMode="auto">
              <a:xfrm>
                <a:off x="-271" y="2154"/>
                <a:ext cx="329" cy="329"/>
              </a:xfrm>
              <a:custGeom>
                <a:avLst/>
                <a:gdLst>
                  <a:gd name="T0" fmla="*/ 0 w 987"/>
                  <a:gd name="T1" fmla="*/ 0 h 987"/>
                  <a:gd name="T2" fmla="*/ 354 w 987"/>
                  <a:gd name="T3" fmla="*/ 0 h 987"/>
                  <a:gd name="T4" fmla="*/ 377 w 987"/>
                  <a:gd name="T5" fmla="*/ 75 h 987"/>
                  <a:gd name="T6" fmla="*/ 408 w 987"/>
                  <a:gd name="T7" fmla="*/ 147 h 987"/>
                  <a:gd name="T8" fmla="*/ 444 w 987"/>
                  <a:gd name="T9" fmla="*/ 216 h 987"/>
                  <a:gd name="T10" fmla="*/ 487 w 987"/>
                  <a:gd name="T11" fmla="*/ 281 h 987"/>
                  <a:gd name="T12" fmla="*/ 534 w 987"/>
                  <a:gd name="T13" fmla="*/ 343 h 987"/>
                  <a:gd name="T14" fmla="*/ 587 w 987"/>
                  <a:gd name="T15" fmla="*/ 400 h 987"/>
                  <a:gd name="T16" fmla="*/ 644 w 987"/>
                  <a:gd name="T17" fmla="*/ 453 h 987"/>
                  <a:gd name="T18" fmla="*/ 706 w 987"/>
                  <a:gd name="T19" fmla="*/ 500 h 987"/>
                  <a:gd name="T20" fmla="*/ 771 w 987"/>
                  <a:gd name="T21" fmla="*/ 543 h 987"/>
                  <a:gd name="T22" fmla="*/ 840 w 987"/>
                  <a:gd name="T23" fmla="*/ 579 h 987"/>
                  <a:gd name="T24" fmla="*/ 912 w 987"/>
                  <a:gd name="T25" fmla="*/ 610 h 987"/>
                  <a:gd name="T26" fmla="*/ 987 w 987"/>
                  <a:gd name="T27" fmla="*/ 633 h 987"/>
                  <a:gd name="T28" fmla="*/ 987 w 987"/>
                  <a:gd name="T29" fmla="*/ 987 h 987"/>
                  <a:gd name="T30" fmla="*/ 896 w 987"/>
                  <a:gd name="T31" fmla="*/ 965 h 987"/>
                  <a:gd name="T32" fmla="*/ 807 w 987"/>
                  <a:gd name="T33" fmla="*/ 937 h 987"/>
                  <a:gd name="T34" fmla="*/ 720 w 987"/>
                  <a:gd name="T35" fmla="*/ 902 h 987"/>
                  <a:gd name="T36" fmla="*/ 637 w 987"/>
                  <a:gd name="T37" fmla="*/ 862 h 987"/>
                  <a:gd name="T38" fmla="*/ 558 w 987"/>
                  <a:gd name="T39" fmla="*/ 815 h 987"/>
                  <a:gd name="T40" fmla="*/ 482 w 987"/>
                  <a:gd name="T41" fmla="*/ 763 h 987"/>
                  <a:gd name="T42" fmla="*/ 411 w 987"/>
                  <a:gd name="T43" fmla="*/ 706 h 987"/>
                  <a:gd name="T44" fmla="*/ 344 w 987"/>
                  <a:gd name="T45" fmla="*/ 643 h 987"/>
                  <a:gd name="T46" fmla="*/ 281 w 987"/>
                  <a:gd name="T47" fmla="*/ 576 h 987"/>
                  <a:gd name="T48" fmla="*/ 224 w 987"/>
                  <a:gd name="T49" fmla="*/ 505 h 987"/>
                  <a:gd name="T50" fmla="*/ 172 w 987"/>
                  <a:gd name="T51" fmla="*/ 429 h 987"/>
                  <a:gd name="T52" fmla="*/ 125 w 987"/>
                  <a:gd name="T53" fmla="*/ 350 h 987"/>
                  <a:gd name="T54" fmla="*/ 85 w 987"/>
                  <a:gd name="T55" fmla="*/ 267 h 987"/>
                  <a:gd name="T56" fmla="*/ 50 w 987"/>
                  <a:gd name="T57" fmla="*/ 180 h 987"/>
                  <a:gd name="T58" fmla="*/ 22 w 987"/>
                  <a:gd name="T59" fmla="*/ 91 h 987"/>
                  <a:gd name="T60" fmla="*/ 0 w 987"/>
                  <a:gd name="T61"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7" h="987">
                    <a:moveTo>
                      <a:pt x="0" y="0"/>
                    </a:moveTo>
                    <a:lnTo>
                      <a:pt x="354" y="0"/>
                    </a:lnTo>
                    <a:lnTo>
                      <a:pt x="377" y="75"/>
                    </a:lnTo>
                    <a:lnTo>
                      <a:pt x="408" y="147"/>
                    </a:lnTo>
                    <a:lnTo>
                      <a:pt x="444" y="216"/>
                    </a:lnTo>
                    <a:lnTo>
                      <a:pt x="487" y="281"/>
                    </a:lnTo>
                    <a:lnTo>
                      <a:pt x="534" y="343"/>
                    </a:lnTo>
                    <a:lnTo>
                      <a:pt x="587" y="400"/>
                    </a:lnTo>
                    <a:lnTo>
                      <a:pt x="644" y="453"/>
                    </a:lnTo>
                    <a:lnTo>
                      <a:pt x="706" y="500"/>
                    </a:lnTo>
                    <a:lnTo>
                      <a:pt x="771" y="543"/>
                    </a:lnTo>
                    <a:lnTo>
                      <a:pt x="840" y="579"/>
                    </a:lnTo>
                    <a:lnTo>
                      <a:pt x="912" y="610"/>
                    </a:lnTo>
                    <a:lnTo>
                      <a:pt x="987" y="633"/>
                    </a:lnTo>
                    <a:lnTo>
                      <a:pt x="987" y="987"/>
                    </a:lnTo>
                    <a:lnTo>
                      <a:pt x="896" y="965"/>
                    </a:lnTo>
                    <a:lnTo>
                      <a:pt x="807" y="937"/>
                    </a:lnTo>
                    <a:lnTo>
                      <a:pt x="720" y="902"/>
                    </a:lnTo>
                    <a:lnTo>
                      <a:pt x="637" y="862"/>
                    </a:lnTo>
                    <a:lnTo>
                      <a:pt x="558" y="815"/>
                    </a:lnTo>
                    <a:lnTo>
                      <a:pt x="482" y="763"/>
                    </a:lnTo>
                    <a:lnTo>
                      <a:pt x="411" y="706"/>
                    </a:lnTo>
                    <a:lnTo>
                      <a:pt x="344" y="643"/>
                    </a:lnTo>
                    <a:lnTo>
                      <a:pt x="281" y="576"/>
                    </a:lnTo>
                    <a:lnTo>
                      <a:pt x="224" y="505"/>
                    </a:lnTo>
                    <a:lnTo>
                      <a:pt x="172" y="429"/>
                    </a:lnTo>
                    <a:lnTo>
                      <a:pt x="125" y="350"/>
                    </a:lnTo>
                    <a:lnTo>
                      <a:pt x="85" y="267"/>
                    </a:lnTo>
                    <a:lnTo>
                      <a:pt x="50" y="180"/>
                    </a:lnTo>
                    <a:lnTo>
                      <a:pt x="22" y="91"/>
                    </a:lnTo>
                    <a:lnTo>
                      <a:pt x="0" y="0"/>
                    </a:lnTo>
                    <a:close/>
                  </a:path>
                </a:pathLst>
              </a:custGeom>
              <a:grpFill/>
              <a:ln w="0">
                <a:noFill/>
                <a:prstDash val="solid"/>
                <a:round/>
                <a:headEnd/>
                <a:tailEnd/>
              </a:ln>
            </p:spPr>
            <p:txBody>
              <a:bodyPr vert="horz" wrap="square" lIns="68562" tIns="34281" rIns="68562" bIns="34281" numCol="1" anchor="t" anchorCtr="0" compatLnSpc="1">
                <a:prstTxWarp prst="textNoShape">
                  <a:avLst/>
                </a:prstTxWarp>
              </a:bodyPr>
              <a:lstStyle/>
              <a:p>
                <a:endParaRPr lang="en-GB" sz="900" dirty="0">
                  <a:solidFill>
                    <a:srgbClr val="000000"/>
                  </a:solidFill>
                </a:endParaRPr>
              </a:p>
            </p:txBody>
          </p:sp>
          <p:sp>
            <p:nvSpPr>
              <p:cNvPr id="59" name="Freeform 40"/>
              <p:cNvSpPr>
                <a:spLocks/>
              </p:cNvSpPr>
              <p:nvPr/>
            </p:nvSpPr>
            <p:spPr bwMode="auto">
              <a:xfrm>
                <a:off x="216" y="2154"/>
                <a:ext cx="329" cy="329"/>
              </a:xfrm>
              <a:custGeom>
                <a:avLst/>
                <a:gdLst>
                  <a:gd name="T0" fmla="*/ 633 w 987"/>
                  <a:gd name="T1" fmla="*/ 0 h 987"/>
                  <a:gd name="T2" fmla="*/ 987 w 987"/>
                  <a:gd name="T3" fmla="*/ 0 h 987"/>
                  <a:gd name="T4" fmla="*/ 965 w 987"/>
                  <a:gd name="T5" fmla="*/ 91 h 987"/>
                  <a:gd name="T6" fmla="*/ 937 w 987"/>
                  <a:gd name="T7" fmla="*/ 180 h 987"/>
                  <a:gd name="T8" fmla="*/ 902 w 987"/>
                  <a:gd name="T9" fmla="*/ 267 h 987"/>
                  <a:gd name="T10" fmla="*/ 862 w 987"/>
                  <a:gd name="T11" fmla="*/ 350 h 987"/>
                  <a:gd name="T12" fmla="*/ 815 w 987"/>
                  <a:gd name="T13" fmla="*/ 429 h 987"/>
                  <a:gd name="T14" fmla="*/ 763 w 987"/>
                  <a:gd name="T15" fmla="*/ 505 h 987"/>
                  <a:gd name="T16" fmla="*/ 706 w 987"/>
                  <a:gd name="T17" fmla="*/ 576 h 987"/>
                  <a:gd name="T18" fmla="*/ 643 w 987"/>
                  <a:gd name="T19" fmla="*/ 643 h 987"/>
                  <a:gd name="T20" fmla="*/ 576 w 987"/>
                  <a:gd name="T21" fmla="*/ 706 h 987"/>
                  <a:gd name="T22" fmla="*/ 505 w 987"/>
                  <a:gd name="T23" fmla="*/ 763 h 987"/>
                  <a:gd name="T24" fmla="*/ 429 w 987"/>
                  <a:gd name="T25" fmla="*/ 815 h 987"/>
                  <a:gd name="T26" fmla="*/ 350 w 987"/>
                  <a:gd name="T27" fmla="*/ 862 h 987"/>
                  <a:gd name="T28" fmla="*/ 267 w 987"/>
                  <a:gd name="T29" fmla="*/ 902 h 987"/>
                  <a:gd name="T30" fmla="*/ 180 w 987"/>
                  <a:gd name="T31" fmla="*/ 937 h 987"/>
                  <a:gd name="T32" fmla="*/ 91 w 987"/>
                  <a:gd name="T33" fmla="*/ 965 h 987"/>
                  <a:gd name="T34" fmla="*/ 0 w 987"/>
                  <a:gd name="T35" fmla="*/ 987 h 987"/>
                  <a:gd name="T36" fmla="*/ 0 w 987"/>
                  <a:gd name="T37" fmla="*/ 633 h 987"/>
                  <a:gd name="T38" fmla="*/ 75 w 987"/>
                  <a:gd name="T39" fmla="*/ 610 h 987"/>
                  <a:gd name="T40" fmla="*/ 147 w 987"/>
                  <a:gd name="T41" fmla="*/ 579 h 987"/>
                  <a:gd name="T42" fmla="*/ 216 w 987"/>
                  <a:gd name="T43" fmla="*/ 543 h 987"/>
                  <a:gd name="T44" fmla="*/ 281 w 987"/>
                  <a:gd name="T45" fmla="*/ 500 h 987"/>
                  <a:gd name="T46" fmla="*/ 343 w 987"/>
                  <a:gd name="T47" fmla="*/ 453 h 987"/>
                  <a:gd name="T48" fmla="*/ 400 w 987"/>
                  <a:gd name="T49" fmla="*/ 400 h 987"/>
                  <a:gd name="T50" fmla="*/ 453 w 987"/>
                  <a:gd name="T51" fmla="*/ 343 h 987"/>
                  <a:gd name="T52" fmla="*/ 500 w 987"/>
                  <a:gd name="T53" fmla="*/ 281 h 987"/>
                  <a:gd name="T54" fmla="*/ 543 w 987"/>
                  <a:gd name="T55" fmla="*/ 216 h 987"/>
                  <a:gd name="T56" fmla="*/ 579 w 987"/>
                  <a:gd name="T57" fmla="*/ 147 h 987"/>
                  <a:gd name="T58" fmla="*/ 610 w 987"/>
                  <a:gd name="T59" fmla="*/ 75 h 987"/>
                  <a:gd name="T60" fmla="*/ 633 w 987"/>
                  <a:gd name="T61"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7" h="987">
                    <a:moveTo>
                      <a:pt x="633" y="0"/>
                    </a:moveTo>
                    <a:lnTo>
                      <a:pt x="987" y="0"/>
                    </a:lnTo>
                    <a:lnTo>
                      <a:pt x="965" y="91"/>
                    </a:lnTo>
                    <a:lnTo>
                      <a:pt x="937" y="180"/>
                    </a:lnTo>
                    <a:lnTo>
                      <a:pt x="902" y="267"/>
                    </a:lnTo>
                    <a:lnTo>
                      <a:pt x="862" y="350"/>
                    </a:lnTo>
                    <a:lnTo>
                      <a:pt x="815" y="429"/>
                    </a:lnTo>
                    <a:lnTo>
                      <a:pt x="763" y="505"/>
                    </a:lnTo>
                    <a:lnTo>
                      <a:pt x="706" y="576"/>
                    </a:lnTo>
                    <a:lnTo>
                      <a:pt x="643" y="643"/>
                    </a:lnTo>
                    <a:lnTo>
                      <a:pt x="576" y="706"/>
                    </a:lnTo>
                    <a:lnTo>
                      <a:pt x="505" y="763"/>
                    </a:lnTo>
                    <a:lnTo>
                      <a:pt x="429" y="815"/>
                    </a:lnTo>
                    <a:lnTo>
                      <a:pt x="350" y="862"/>
                    </a:lnTo>
                    <a:lnTo>
                      <a:pt x="267" y="902"/>
                    </a:lnTo>
                    <a:lnTo>
                      <a:pt x="180" y="937"/>
                    </a:lnTo>
                    <a:lnTo>
                      <a:pt x="91" y="965"/>
                    </a:lnTo>
                    <a:lnTo>
                      <a:pt x="0" y="987"/>
                    </a:lnTo>
                    <a:lnTo>
                      <a:pt x="0" y="633"/>
                    </a:lnTo>
                    <a:lnTo>
                      <a:pt x="75" y="610"/>
                    </a:lnTo>
                    <a:lnTo>
                      <a:pt x="147" y="579"/>
                    </a:lnTo>
                    <a:lnTo>
                      <a:pt x="216" y="543"/>
                    </a:lnTo>
                    <a:lnTo>
                      <a:pt x="281" y="500"/>
                    </a:lnTo>
                    <a:lnTo>
                      <a:pt x="343" y="453"/>
                    </a:lnTo>
                    <a:lnTo>
                      <a:pt x="400" y="400"/>
                    </a:lnTo>
                    <a:lnTo>
                      <a:pt x="453" y="343"/>
                    </a:lnTo>
                    <a:lnTo>
                      <a:pt x="500" y="281"/>
                    </a:lnTo>
                    <a:lnTo>
                      <a:pt x="543" y="216"/>
                    </a:lnTo>
                    <a:lnTo>
                      <a:pt x="579" y="147"/>
                    </a:lnTo>
                    <a:lnTo>
                      <a:pt x="610" y="75"/>
                    </a:lnTo>
                    <a:lnTo>
                      <a:pt x="633" y="0"/>
                    </a:lnTo>
                    <a:close/>
                  </a:path>
                </a:pathLst>
              </a:custGeom>
              <a:grpFill/>
              <a:ln w="0">
                <a:noFill/>
                <a:prstDash val="solid"/>
                <a:round/>
                <a:headEnd/>
                <a:tailEnd/>
              </a:ln>
            </p:spPr>
            <p:txBody>
              <a:bodyPr vert="horz" wrap="square" lIns="68562" tIns="34281" rIns="68562" bIns="34281" numCol="1" anchor="t" anchorCtr="0" compatLnSpc="1">
                <a:prstTxWarp prst="textNoShape">
                  <a:avLst/>
                </a:prstTxWarp>
              </a:bodyPr>
              <a:lstStyle/>
              <a:p>
                <a:endParaRPr lang="en-GB" sz="900" dirty="0">
                  <a:solidFill>
                    <a:srgbClr val="000000"/>
                  </a:solidFill>
                </a:endParaRPr>
              </a:p>
            </p:txBody>
          </p:sp>
          <p:sp>
            <p:nvSpPr>
              <p:cNvPr id="60" name="Freeform 41"/>
              <p:cNvSpPr>
                <a:spLocks/>
              </p:cNvSpPr>
              <p:nvPr/>
            </p:nvSpPr>
            <p:spPr bwMode="auto">
              <a:xfrm>
                <a:off x="216" y="1667"/>
                <a:ext cx="329" cy="329"/>
              </a:xfrm>
              <a:custGeom>
                <a:avLst/>
                <a:gdLst>
                  <a:gd name="T0" fmla="*/ 0 w 987"/>
                  <a:gd name="T1" fmla="*/ 0 h 987"/>
                  <a:gd name="T2" fmla="*/ 91 w 987"/>
                  <a:gd name="T3" fmla="*/ 22 h 987"/>
                  <a:gd name="T4" fmla="*/ 180 w 987"/>
                  <a:gd name="T5" fmla="*/ 50 h 987"/>
                  <a:gd name="T6" fmla="*/ 267 w 987"/>
                  <a:gd name="T7" fmla="*/ 85 h 987"/>
                  <a:gd name="T8" fmla="*/ 350 w 987"/>
                  <a:gd name="T9" fmla="*/ 125 h 987"/>
                  <a:gd name="T10" fmla="*/ 429 w 987"/>
                  <a:gd name="T11" fmla="*/ 172 h 987"/>
                  <a:gd name="T12" fmla="*/ 505 w 987"/>
                  <a:gd name="T13" fmla="*/ 224 h 987"/>
                  <a:gd name="T14" fmla="*/ 576 w 987"/>
                  <a:gd name="T15" fmla="*/ 281 h 987"/>
                  <a:gd name="T16" fmla="*/ 643 w 987"/>
                  <a:gd name="T17" fmla="*/ 344 h 987"/>
                  <a:gd name="T18" fmla="*/ 706 w 987"/>
                  <a:gd name="T19" fmla="*/ 411 h 987"/>
                  <a:gd name="T20" fmla="*/ 763 w 987"/>
                  <a:gd name="T21" fmla="*/ 482 h 987"/>
                  <a:gd name="T22" fmla="*/ 815 w 987"/>
                  <a:gd name="T23" fmla="*/ 558 h 987"/>
                  <a:gd name="T24" fmla="*/ 862 w 987"/>
                  <a:gd name="T25" fmla="*/ 637 h 987"/>
                  <a:gd name="T26" fmla="*/ 902 w 987"/>
                  <a:gd name="T27" fmla="*/ 720 h 987"/>
                  <a:gd name="T28" fmla="*/ 937 w 987"/>
                  <a:gd name="T29" fmla="*/ 807 h 987"/>
                  <a:gd name="T30" fmla="*/ 965 w 987"/>
                  <a:gd name="T31" fmla="*/ 896 h 987"/>
                  <a:gd name="T32" fmla="*/ 987 w 987"/>
                  <a:gd name="T33" fmla="*/ 987 h 987"/>
                  <a:gd name="T34" fmla="*/ 633 w 987"/>
                  <a:gd name="T35" fmla="*/ 987 h 987"/>
                  <a:gd name="T36" fmla="*/ 610 w 987"/>
                  <a:gd name="T37" fmla="*/ 912 h 987"/>
                  <a:gd name="T38" fmla="*/ 579 w 987"/>
                  <a:gd name="T39" fmla="*/ 840 h 987"/>
                  <a:gd name="T40" fmla="*/ 543 w 987"/>
                  <a:gd name="T41" fmla="*/ 771 h 987"/>
                  <a:gd name="T42" fmla="*/ 500 w 987"/>
                  <a:gd name="T43" fmla="*/ 706 h 987"/>
                  <a:gd name="T44" fmla="*/ 453 w 987"/>
                  <a:gd name="T45" fmla="*/ 644 h 987"/>
                  <a:gd name="T46" fmla="*/ 400 w 987"/>
                  <a:gd name="T47" fmla="*/ 587 h 987"/>
                  <a:gd name="T48" fmla="*/ 343 w 987"/>
                  <a:gd name="T49" fmla="*/ 534 h 987"/>
                  <a:gd name="T50" fmla="*/ 281 w 987"/>
                  <a:gd name="T51" fmla="*/ 487 h 987"/>
                  <a:gd name="T52" fmla="*/ 216 w 987"/>
                  <a:gd name="T53" fmla="*/ 444 h 987"/>
                  <a:gd name="T54" fmla="*/ 147 w 987"/>
                  <a:gd name="T55" fmla="*/ 408 h 987"/>
                  <a:gd name="T56" fmla="*/ 75 w 987"/>
                  <a:gd name="T57" fmla="*/ 377 h 987"/>
                  <a:gd name="T58" fmla="*/ 0 w 987"/>
                  <a:gd name="T59" fmla="*/ 354 h 987"/>
                  <a:gd name="T60" fmla="*/ 0 w 987"/>
                  <a:gd name="T61"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7" h="987">
                    <a:moveTo>
                      <a:pt x="0" y="0"/>
                    </a:moveTo>
                    <a:lnTo>
                      <a:pt x="91" y="22"/>
                    </a:lnTo>
                    <a:lnTo>
                      <a:pt x="180" y="50"/>
                    </a:lnTo>
                    <a:lnTo>
                      <a:pt x="267" y="85"/>
                    </a:lnTo>
                    <a:lnTo>
                      <a:pt x="350" y="125"/>
                    </a:lnTo>
                    <a:lnTo>
                      <a:pt x="429" y="172"/>
                    </a:lnTo>
                    <a:lnTo>
                      <a:pt x="505" y="224"/>
                    </a:lnTo>
                    <a:lnTo>
                      <a:pt x="576" y="281"/>
                    </a:lnTo>
                    <a:lnTo>
                      <a:pt x="643" y="344"/>
                    </a:lnTo>
                    <a:lnTo>
                      <a:pt x="706" y="411"/>
                    </a:lnTo>
                    <a:lnTo>
                      <a:pt x="763" y="482"/>
                    </a:lnTo>
                    <a:lnTo>
                      <a:pt x="815" y="558"/>
                    </a:lnTo>
                    <a:lnTo>
                      <a:pt x="862" y="637"/>
                    </a:lnTo>
                    <a:lnTo>
                      <a:pt x="902" y="720"/>
                    </a:lnTo>
                    <a:lnTo>
                      <a:pt x="937" y="807"/>
                    </a:lnTo>
                    <a:lnTo>
                      <a:pt x="965" y="896"/>
                    </a:lnTo>
                    <a:lnTo>
                      <a:pt x="987" y="987"/>
                    </a:lnTo>
                    <a:lnTo>
                      <a:pt x="633" y="987"/>
                    </a:lnTo>
                    <a:lnTo>
                      <a:pt x="610" y="912"/>
                    </a:lnTo>
                    <a:lnTo>
                      <a:pt x="579" y="840"/>
                    </a:lnTo>
                    <a:lnTo>
                      <a:pt x="543" y="771"/>
                    </a:lnTo>
                    <a:lnTo>
                      <a:pt x="500" y="706"/>
                    </a:lnTo>
                    <a:lnTo>
                      <a:pt x="453" y="644"/>
                    </a:lnTo>
                    <a:lnTo>
                      <a:pt x="400" y="587"/>
                    </a:lnTo>
                    <a:lnTo>
                      <a:pt x="343" y="534"/>
                    </a:lnTo>
                    <a:lnTo>
                      <a:pt x="281" y="487"/>
                    </a:lnTo>
                    <a:lnTo>
                      <a:pt x="216" y="444"/>
                    </a:lnTo>
                    <a:lnTo>
                      <a:pt x="147" y="408"/>
                    </a:lnTo>
                    <a:lnTo>
                      <a:pt x="75" y="377"/>
                    </a:lnTo>
                    <a:lnTo>
                      <a:pt x="0" y="354"/>
                    </a:lnTo>
                    <a:lnTo>
                      <a:pt x="0" y="0"/>
                    </a:lnTo>
                    <a:close/>
                  </a:path>
                </a:pathLst>
              </a:custGeom>
              <a:grpFill/>
              <a:ln w="0">
                <a:noFill/>
                <a:prstDash val="solid"/>
                <a:round/>
                <a:headEnd/>
                <a:tailEnd/>
              </a:ln>
            </p:spPr>
            <p:txBody>
              <a:bodyPr vert="horz" wrap="square" lIns="68562" tIns="34281" rIns="68562" bIns="34281" numCol="1" anchor="t" anchorCtr="0" compatLnSpc="1">
                <a:prstTxWarp prst="textNoShape">
                  <a:avLst/>
                </a:prstTxWarp>
              </a:bodyPr>
              <a:lstStyle/>
              <a:p>
                <a:endParaRPr lang="en-GB" sz="900" dirty="0">
                  <a:solidFill>
                    <a:srgbClr val="000000"/>
                  </a:solidFill>
                </a:endParaRPr>
              </a:p>
            </p:txBody>
          </p:sp>
          <p:sp>
            <p:nvSpPr>
              <p:cNvPr id="61" name="Freeform 42"/>
              <p:cNvSpPr>
                <a:spLocks/>
              </p:cNvSpPr>
              <p:nvPr/>
            </p:nvSpPr>
            <p:spPr bwMode="auto">
              <a:xfrm>
                <a:off x="-517" y="1421"/>
                <a:ext cx="1308" cy="1308"/>
              </a:xfrm>
              <a:custGeom>
                <a:avLst/>
                <a:gdLst>
                  <a:gd name="T0" fmla="*/ 1866 w 3924"/>
                  <a:gd name="T1" fmla="*/ 0 h 3924"/>
                  <a:gd name="T2" fmla="*/ 2058 w 3924"/>
                  <a:gd name="T3" fmla="*/ 0 h 3924"/>
                  <a:gd name="T4" fmla="*/ 2058 w 3924"/>
                  <a:gd name="T5" fmla="*/ 1499 h 3924"/>
                  <a:gd name="T6" fmla="*/ 2112 w 3924"/>
                  <a:gd name="T7" fmla="*/ 1514 h 3924"/>
                  <a:gd name="T8" fmla="*/ 2163 w 3924"/>
                  <a:gd name="T9" fmla="*/ 1535 h 3924"/>
                  <a:gd name="T10" fmla="*/ 2211 w 3924"/>
                  <a:gd name="T11" fmla="*/ 1561 h 3924"/>
                  <a:gd name="T12" fmla="*/ 2256 w 3924"/>
                  <a:gd name="T13" fmla="*/ 1592 h 3924"/>
                  <a:gd name="T14" fmla="*/ 2296 w 3924"/>
                  <a:gd name="T15" fmla="*/ 1628 h 3924"/>
                  <a:gd name="T16" fmla="*/ 2332 w 3924"/>
                  <a:gd name="T17" fmla="*/ 1668 h 3924"/>
                  <a:gd name="T18" fmla="*/ 2363 w 3924"/>
                  <a:gd name="T19" fmla="*/ 1713 h 3924"/>
                  <a:gd name="T20" fmla="*/ 2389 w 3924"/>
                  <a:gd name="T21" fmla="*/ 1761 h 3924"/>
                  <a:gd name="T22" fmla="*/ 2410 w 3924"/>
                  <a:gd name="T23" fmla="*/ 1812 h 3924"/>
                  <a:gd name="T24" fmla="*/ 2425 w 3924"/>
                  <a:gd name="T25" fmla="*/ 1866 h 3924"/>
                  <a:gd name="T26" fmla="*/ 3924 w 3924"/>
                  <a:gd name="T27" fmla="*/ 1866 h 3924"/>
                  <a:gd name="T28" fmla="*/ 3924 w 3924"/>
                  <a:gd name="T29" fmla="*/ 2058 h 3924"/>
                  <a:gd name="T30" fmla="*/ 2425 w 3924"/>
                  <a:gd name="T31" fmla="*/ 2058 h 3924"/>
                  <a:gd name="T32" fmla="*/ 2410 w 3924"/>
                  <a:gd name="T33" fmla="*/ 2112 h 3924"/>
                  <a:gd name="T34" fmla="*/ 2389 w 3924"/>
                  <a:gd name="T35" fmla="*/ 2163 h 3924"/>
                  <a:gd name="T36" fmla="*/ 2363 w 3924"/>
                  <a:gd name="T37" fmla="*/ 2211 h 3924"/>
                  <a:gd name="T38" fmla="*/ 2332 w 3924"/>
                  <a:gd name="T39" fmla="*/ 2256 h 3924"/>
                  <a:gd name="T40" fmla="*/ 2296 w 3924"/>
                  <a:gd name="T41" fmla="*/ 2296 h 3924"/>
                  <a:gd name="T42" fmla="*/ 2256 w 3924"/>
                  <a:gd name="T43" fmla="*/ 2332 h 3924"/>
                  <a:gd name="T44" fmla="*/ 2211 w 3924"/>
                  <a:gd name="T45" fmla="*/ 2363 h 3924"/>
                  <a:gd name="T46" fmla="*/ 2163 w 3924"/>
                  <a:gd name="T47" fmla="*/ 2389 h 3924"/>
                  <a:gd name="T48" fmla="*/ 2112 w 3924"/>
                  <a:gd name="T49" fmla="*/ 2410 h 3924"/>
                  <a:gd name="T50" fmla="*/ 2058 w 3924"/>
                  <a:gd name="T51" fmla="*/ 2425 h 3924"/>
                  <a:gd name="T52" fmla="*/ 2058 w 3924"/>
                  <a:gd name="T53" fmla="*/ 3924 h 3924"/>
                  <a:gd name="T54" fmla="*/ 1866 w 3924"/>
                  <a:gd name="T55" fmla="*/ 3924 h 3924"/>
                  <a:gd name="T56" fmla="*/ 1866 w 3924"/>
                  <a:gd name="T57" fmla="*/ 2425 h 3924"/>
                  <a:gd name="T58" fmla="*/ 1812 w 3924"/>
                  <a:gd name="T59" fmla="*/ 2410 h 3924"/>
                  <a:gd name="T60" fmla="*/ 1761 w 3924"/>
                  <a:gd name="T61" fmla="*/ 2389 h 3924"/>
                  <a:gd name="T62" fmla="*/ 1713 w 3924"/>
                  <a:gd name="T63" fmla="*/ 2363 h 3924"/>
                  <a:gd name="T64" fmla="*/ 1668 w 3924"/>
                  <a:gd name="T65" fmla="*/ 2332 h 3924"/>
                  <a:gd name="T66" fmla="*/ 1628 w 3924"/>
                  <a:gd name="T67" fmla="*/ 2296 h 3924"/>
                  <a:gd name="T68" fmla="*/ 1592 w 3924"/>
                  <a:gd name="T69" fmla="*/ 2256 h 3924"/>
                  <a:gd name="T70" fmla="*/ 1561 w 3924"/>
                  <a:gd name="T71" fmla="*/ 2211 h 3924"/>
                  <a:gd name="T72" fmla="*/ 1535 w 3924"/>
                  <a:gd name="T73" fmla="*/ 2163 h 3924"/>
                  <a:gd name="T74" fmla="*/ 1514 w 3924"/>
                  <a:gd name="T75" fmla="*/ 2112 h 3924"/>
                  <a:gd name="T76" fmla="*/ 1499 w 3924"/>
                  <a:gd name="T77" fmla="*/ 2058 h 3924"/>
                  <a:gd name="T78" fmla="*/ 0 w 3924"/>
                  <a:gd name="T79" fmla="*/ 2058 h 3924"/>
                  <a:gd name="T80" fmla="*/ 0 w 3924"/>
                  <a:gd name="T81" fmla="*/ 1866 h 3924"/>
                  <a:gd name="T82" fmla="*/ 1499 w 3924"/>
                  <a:gd name="T83" fmla="*/ 1866 h 3924"/>
                  <a:gd name="T84" fmla="*/ 1514 w 3924"/>
                  <a:gd name="T85" fmla="*/ 1812 h 3924"/>
                  <a:gd name="T86" fmla="*/ 1535 w 3924"/>
                  <a:gd name="T87" fmla="*/ 1761 h 3924"/>
                  <a:gd name="T88" fmla="*/ 1561 w 3924"/>
                  <a:gd name="T89" fmla="*/ 1713 h 3924"/>
                  <a:gd name="T90" fmla="*/ 1592 w 3924"/>
                  <a:gd name="T91" fmla="*/ 1668 h 3924"/>
                  <a:gd name="T92" fmla="*/ 1628 w 3924"/>
                  <a:gd name="T93" fmla="*/ 1628 h 3924"/>
                  <a:gd name="T94" fmla="*/ 1668 w 3924"/>
                  <a:gd name="T95" fmla="*/ 1592 h 3924"/>
                  <a:gd name="T96" fmla="*/ 1713 w 3924"/>
                  <a:gd name="T97" fmla="*/ 1561 h 3924"/>
                  <a:gd name="T98" fmla="*/ 1761 w 3924"/>
                  <a:gd name="T99" fmla="*/ 1535 h 3924"/>
                  <a:gd name="T100" fmla="*/ 1812 w 3924"/>
                  <a:gd name="T101" fmla="*/ 1514 h 3924"/>
                  <a:gd name="T102" fmla="*/ 1866 w 3924"/>
                  <a:gd name="T103" fmla="*/ 1499 h 3924"/>
                  <a:gd name="T104" fmla="*/ 1866 w 3924"/>
                  <a:gd name="T105" fmla="*/ 0 h 3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24" h="3924">
                    <a:moveTo>
                      <a:pt x="1866" y="0"/>
                    </a:moveTo>
                    <a:lnTo>
                      <a:pt x="2058" y="0"/>
                    </a:lnTo>
                    <a:lnTo>
                      <a:pt x="2058" y="1499"/>
                    </a:lnTo>
                    <a:lnTo>
                      <a:pt x="2112" y="1514"/>
                    </a:lnTo>
                    <a:lnTo>
                      <a:pt x="2163" y="1535"/>
                    </a:lnTo>
                    <a:lnTo>
                      <a:pt x="2211" y="1561"/>
                    </a:lnTo>
                    <a:lnTo>
                      <a:pt x="2256" y="1592"/>
                    </a:lnTo>
                    <a:lnTo>
                      <a:pt x="2296" y="1628"/>
                    </a:lnTo>
                    <a:lnTo>
                      <a:pt x="2332" y="1668"/>
                    </a:lnTo>
                    <a:lnTo>
                      <a:pt x="2363" y="1713"/>
                    </a:lnTo>
                    <a:lnTo>
                      <a:pt x="2389" y="1761"/>
                    </a:lnTo>
                    <a:lnTo>
                      <a:pt x="2410" y="1812"/>
                    </a:lnTo>
                    <a:lnTo>
                      <a:pt x="2425" y="1866"/>
                    </a:lnTo>
                    <a:lnTo>
                      <a:pt x="3924" y="1866"/>
                    </a:lnTo>
                    <a:lnTo>
                      <a:pt x="3924" y="2058"/>
                    </a:lnTo>
                    <a:lnTo>
                      <a:pt x="2425" y="2058"/>
                    </a:lnTo>
                    <a:lnTo>
                      <a:pt x="2410" y="2112"/>
                    </a:lnTo>
                    <a:lnTo>
                      <a:pt x="2389" y="2163"/>
                    </a:lnTo>
                    <a:lnTo>
                      <a:pt x="2363" y="2211"/>
                    </a:lnTo>
                    <a:lnTo>
                      <a:pt x="2332" y="2256"/>
                    </a:lnTo>
                    <a:lnTo>
                      <a:pt x="2296" y="2296"/>
                    </a:lnTo>
                    <a:lnTo>
                      <a:pt x="2256" y="2332"/>
                    </a:lnTo>
                    <a:lnTo>
                      <a:pt x="2211" y="2363"/>
                    </a:lnTo>
                    <a:lnTo>
                      <a:pt x="2163" y="2389"/>
                    </a:lnTo>
                    <a:lnTo>
                      <a:pt x="2112" y="2410"/>
                    </a:lnTo>
                    <a:lnTo>
                      <a:pt x="2058" y="2425"/>
                    </a:lnTo>
                    <a:lnTo>
                      <a:pt x="2058" y="3924"/>
                    </a:lnTo>
                    <a:lnTo>
                      <a:pt x="1866" y="3924"/>
                    </a:lnTo>
                    <a:lnTo>
                      <a:pt x="1866" y="2425"/>
                    </a:lnTo>
                    <a:lnTo>
                      <a:pt x="1812" y="2410"/>
                    </a:lnTo>
                    <a:lnTo>
                      <a:pt x="1761" y="2389"/>
                    </a:lnTo>
                    <a:lnTo>
                      <a:pt x="1713" y="2363"/>
                    </a:lnTo>
                    <a:lnTo>
                      <a:pt x="1668" y="2332"/>
                    </a:lnTo>
                    <a:lnTo>
                      <a:pt x="1628" y="2296"/>
                    </a:lnTo>
                    <a:lnTo>
                      <a:pt x="1592" y="2256"/>
                    </a:lnTo>
                    <a:lnTo>
                      <a:pt x="1561" y="2211"/>
                    </a:lnTo>
                    <a:lnTo>
                      <a:pt x="1535" y="2163"/>
                    </a:lnTo>
                    <a:lnTo>
                      <a:pt x="1514" y="2112"/>
                    </a:lnTo>
                    <a:lnTo>
                      <a:pt x="1499" y="2058"/>
                    </a:lnTo>
                    <a:lnTo>
                      <a:pt x="0" y="2058"/>
                    </a:lnTo>
                    <a:lnTo>
                      <a:pt x="0" y="1866"/>
                    </a:lnTo>
                    <a:lnTo>
                      <a:pt x="1499" y="1866"/>
                    </a:lnTo>
                    <a:lnTo>
                      <a:pt x="1514" y="1812"/>
                    </a:lnTo>
                    <a:lnTo>
                      <a:pt x="1535" y="1761"/>
                    </a:lnTo>
                    <a:lnTo>
                      <a:pt x="1561" y="1713"/>
                    </a:lnTo>
                    <a:lnTo>
                      <a:pt x="1592" y="1668"/>
                    </a:lnTo>
                    <a:lnTo>
                      <a:pt x="1628" y="1628"/>
                    </a:lnTo>
                    <a:lnTo>
                      <a:pt x="1668" y="1592"/>
                    </a:lnTo>
                    <a:lnTo>
                      <a:pt x="1713" y="1561"/>
                    </a:lnTo>
                    <a:lnTo>
                      <a:pt x="1761" y="1535"/>
                    </a:lnTo>
                    <a:lnTo>
                      <a:pt x="1812" y="1514"/>
                    </a:lnTo>
                    <a:lnTo>
                      <a:pt x="1866" y="1499"/>
                    </a:lnTo>
                    <a:lnTo>
                      <a:pt x="1866" y="0"/>
                    </a:lnTo>
                    <a:close/>
                  </a:path>
                </a:pathLst>
              </a:custGeom>
              <a:grpFill/>
              <a:ln w="0">
                <a:noFill/>
                <a:prstDash val="solid"/>
                <a:round/>
                <a:headEnd/>
                <a:tailEnd/>
              </a:ln>
            </p:spPr>
            <p:txBody>
              <a:bodyPr vert="horz" wrap="square" lIns="68562" tIns="34281" rIns="68562" bIns="34281" numCol="1" anchor="t" anchorCtr="0" compatLnSpc="1">
                <a:prstTxWarp prst="textNoShape">
                  <a:avLst/>
                </a:prstTxWarp>
              </a:bodyPr>
              <a:lstStyle/>
              <a:p>
                <a:endParaRPr lang="en-GB" sz="900" dirty="0">
                  <a:solidFill>
                    <a:srgbClr val="000000"/>
                  </a:solidFill>
                </a:endParaRPr>
              </a:p>
            </p:txBody>
          </p:sp>
        </p:grpSp>
      </p:grpSp>
      <p:grpSp>
        <p:nvGrpSpPr>
          <p:cNvPr id="3" name="Group 2"/>
          <p:cNvGrpSpPr/>
          <p:nvPr/>
        </p:nvGrpSpPr>
        <p:grpSpPr>
          <a:xfrm>
            <a:off x="711203" y="4327493"/>
            <a:ext cx="10794997" cy="393700"/>
            <a:chOff x="711203" y="4264638"/>
            <a:chExt cx="10794997" cy="393700"/>
          </a:xfrm>
        </p:grpSpPr>
        <p:sp>
          <p:nvSpPr>
            <p:cNvPr id="27" name="TextBox 26"/>
            <p:cNvSpPr txBox="1"/>
            <p:nvPr/>
          </p:nvSpPr>
          <p:spPr>
            <a:xfrm>
              <a:off x="6995052" y="4264638"/>
              <a:ext cx="4511148" cy="369332"/>
            </a:xfrm>
            <a:prstGeom prst="rect">
              <a:avLst/>
            </a:prstGeom>
            <a:noFill/>
          </p:spPr>
          <p:txBody>
            <a:bodyPr wrap="square" lIns="0" tIns="0" rIns="0" bIns="0" rtlCol="0">
              <a:spAutoFit/>
            </a:bodyPr>
            <a:lstStyle/>
            <a:p>
              <a:pPr marL="118687" indent="-118687">
                <a:buFont typeface="Arial" pitchFamily="34" charset="0"/>
                <a:buChar char="•"/>
              </a:pPr>
              <a:r>
                <a:rPr lang="en-GB" sz="800" dirty="0">
                  <a:solidFill>
                    <a:srgbClr val="000000"/>
                  </a:solidFill>
                  <a:latin typeface="Georgia"/>
                </a:rPr>
                <a:t>Dealing with products resignations</a:t>
              </a:r>
            </a:p>
            <a:p>
              <a:pPr marL="118687" indent="-118687">
                <a:buFont typeface="Arial" pitchFamily="34" charset="0"/>
                <a:buChar char="•"/>
              </a:pPr>
              <a:r>
                <a:rPr lang="en-GB" sz="800" dirty="0">
                  <a:solidFill>
                    <a:srgbClr val="000000"/>
                  </a:solidFill>
                  <a:latin typeface="Georgia"/>
                </a:rPr>
                <a:t>Saving churning products</a:t>
              </a:r>
            </a:p>
            <a:p>
              <a:pPr marL="118687" indent="-118687">
                <a:buFont typeface="Arial" pitchFamily="34" charset="0"/>
                <a:buChar char="•"/>
              </a:pPr>
              <a:r>
                <a:rPr lang="en-GB" sz="800" dirty="0">
                  <a:solidFill>
                    <a:srgbClr val="000000"/>
                  </a:solidFill>
                  <a:latin typeface="Georgia"/>
                </a:rPr>
                <a:t>Churn operational activities</a:t>
              </a:r>
            </a:p>
          </p:txBody>
        </p:sp>
        <p:sp>
          <p:nvSpPr>
            <p:cNvPr id="28" name="TextBox 27"/>
            <p:cNvSpPr txBox="1"/>
            <p:nvPr/>
          </p:nvSpPr>
          <p:spPr>
            <a:xfrm>
              <a:off x="2291149" y="4264638"/>
              <a:ext cx="4511148" cy="369332"/>
            </a:xfrm>
            <a:prstGeom prst="rect">
              <a:avLst/>
            </a:prstGeom>
            <a:noFill/>
          </p:spPr>
          <p:txBody>
            <a:bodyPr wrap="square" lIns="0" tIns="0" rIns="0" bIns="0" rtlCol="0">
              <a:spAutoFit/>
            </a:bodyPr>
            <a:lstStyle/>
            <a:p>
              <a:pPr marL="118687" indent="-118687">
                <a:buFont typeface="Arial" pitchFamily="34" charset="0"/>
                <a:buChar char="•"/>
              </a:pPr>
              <a:r>
                <a:rPr lang="en-GB" sz="800" b="1" dirty="0">
                  <a:solidFill>
                    <a:srgbClr val="000000"/>
                  </a:solidFill>
                  <a:latin typeface="Georgia"/>
                </a:rPr>
                <a:t>Products churn prediction</a:t>
              </a:r>
            </a:p>
            <a:p>
              <a:pPr marL="118687" indent="-118687">
                <a:buFont typeface="Arial" pitchFamily="34" charset="0"/>
                <a:buChar char="•"/>
              </a:pPr>
              <a:r>
                <a:rPr lang="en-GB" sz="800" dirty="0">
                  <a:solidFill>
                    <a:srgbClr val="000000"/>
                  </a:solidFill>
                  <a:latin typeface="Georgia"/>
                </a:rPr>
                <a:t>Saving churning products</a:t>
              </a:r>
            </a:p>
            <a:p>
              <a:pPr marL="118687" indent="-118687">
                <a:buFont typeface="Arial" pitchFamily="34" charset="0"/>
                <a:buChar char="•"/>
              </a:pPr>
              <a:r>
                <a:rPr lang="en-GB" sz="800" dirty="0">
                  <a:solidFill>
                    <a:srgbClr val="000000"/>
                  </a:solidFill>
                  <a:latin typeface="Georgia"/>
                </a:rPr>
                <a:t>Churn operational activities</a:t>
              </a:r>
            </a:p>
          </p:txBody>
        </p:sp>
        <p:sp>
          <p:nvSpPr>
            <p:cNvPr id="46" name="Rectangle 45"/>
            <p:cNvSpPr/>
            <p:nvPr/>
          </p:nvSpPr>
          <p:spPr bwMode="ltGray">
            <a:xfrm>
              <a:off x="711203" y="4264638"/>
              <a:ext cx="1354978" cy="39370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634" tIns="23818" rIns="47634" bIns="23818" numCol="1" spcCol="0" rtlCol="0" fromWordArt="0" anchor="t" anchorCtr="0" forceAA="0" compatLnSpc="1">
              <a:prstTxWarp prst="textNoShape">
                <a:avLst/>
              </a:prstTxWarp>
              <a:noAutofit/>
            </a:bodyPr>
            <a:lstStyle/>
            <a:p>
              <a:r>
                <a:rPr lang="en-GB" sz="900" b="1" i="1" dirty="0">
                  <a:solidFill>
                    <a:schemeClr val="tx1">
                      <a:lumMod val="75000"/>
                      <a:lumOff val="25000"/>
                    </a:schemeClr>
                  </a:solidFill>
                  <a:latin typeface="Georgia" pitchFamily="18" charset="0"/>
                </a:rPr>
                <a:t>Key process </a:t>
              </a:r>
              <a:r>
                <a:rPr lang="pl-PL" sz="900" b="1" i="1" dirty="0" smtClean="0">
                  <a:solidFill>
                    <a:schemeClr val="tx1">
                      <a:lumMod val="75000"/>
                      <a:lumOff val="25000"/>
                    </a:schemeClr>
                  </a:solidFill>
                  <a:latin typeface="Georgia" pitchFamily="18" charset="0"/>
                </a:rPr>
                <a:t/>
              </a:r>
              <a:br>
                <a:rPr lang="pl-PL" sz="900" b="1" i="1" dirty="0" smtClean="0">
                  <a:solidFill>
                    <a:schemeClr val="tx1">
                      <a:lumMod val="75000"/>
                      <a:lumOff val="25000"/>
                    </a:schemeClr>
                  </a:solidFill>
                  <a:latin typeface="Georgia" pitchFamily="18" charset="0"/>
                </a:rPr>
              </a:br>
              <a:r>
                <a:rPr lang="en-GB" sz="900" b="1" i="1" dirty="0" smtClean="0">
                  <a:solidFill>
                    <a:schemeClr val="tx1">
                      <a:lumMod val="75000"/>
                      <a:lumOff val="25000"/>
                    </a:schemeClr>
                  </a:solidFill>
                  <a:latin typeface="Georgia" pitchFamily="18" charset="0"/>
                </a:rPr>
                <a:t>steps</a:t>
              </a:r>
              <a:endParaRPr lang="en-GB" sz="900" b="1" i="1" dirty="0">
                <a:solidFill>
                  <a:schemeClr val="tx1">
                    <a:lumMod val="75000"/>
                    <a:lumOff val="25000"/>
                  </a:schemeClr>
                </a:solidFill>
                <a:latin typeface="Georgia" pitchFamily="18" charset="0"/>
              </a:endParaRPr>
            </a:p>
          </p:txBody>
        </p:sp>
        <p:sp>
          <p:nvSpPr>
            <p:cNvPr id="62" name="Freeform 4954"/>
            <p:cNvSpPr>
              <a:spLocks noEditPoints="1"/>
            </p:cNvSpPr>
            <p:nvPr/>
          </p:nvSpPr>
          <p:spPr bwMode="auto">
            <a:xfrm>
              <a:off x="1785881" y="4437112"/>
              <a:ext cx="252264" cy="191148"/>
            </a:xfrm>
            <a:custGeom>
              <a:avLst/>
              <a:gdLst>
                <a:gd name="T0" fmla="*/ 136 w 388"/>
                <a:gd name="T1" fmla="*/ 236 h 294"/>
                <a:gd name="T2" fmla="*/ 102 w 388"/>
                <a:gd name="T3" fmla="*/ 238 h 294"/>
                <a:gd name="T4" fmla="*/ 102 w 388"/>
                <a:gd name="T5" fmla="*/ 276 h 294"/>
                <a:gd name="T6" fmla="*/ 136 w 388"/>
                <a:gd name="T7" fmla="*/ 278 h 294"/>
                <a:gd name="T8" fmla="*/ 304 w 388"/>
                <a:gd name="T9" fmla="*/ 256 h 294"/>
                <a:gd name="T10" fmla="*/ 116 w 388"/>
                <a:gd name="T11" fmla="*/ 266 h 294"/>
                <a:gd name="T12" fmla="*/ 112 w 388"/>
                <a:gd name="T13" fmla="*/ 252 h 294"/>
                <a:gd name="T14" fmla="*/ 124 w 388"/>
                <a:gd name="T15" fmla="*/ 248 h 294"/>
                <a:gd name="T16" fmla="*/ 130 w 388"/>
                <a:gd name="T17" fmla="*/ 260 h 294"/>
                <a:gd name="T18" fmla="*/ 216 w 388"/>
                <a:gd name="T19" fmla="*/ 210 h 294"/>
                <a:gd name="T20" fmla="*/ 242 w 388"/>
                <a:gd name="T21" fmla="*/ 184 h 294"/>
                <a:gd name="T22" fmla="*/ 216 w 388"/>
                <a:gd name="T23" fmla="*/ 158 h 294"/>
                <a:gd name="T24" fmla="*/ 192 w 388"/>
                <a:gd name="T25" fmla="*/ 174 h 294"/>
                <a:gd name="T26" fmla="*/ 34 w 388"/>
                <a:gd name="T27" fmla="*/ 160 h 294"/>
                <a:gd name="T28" fmla="*/ 2 w 388"/>
                <a:gd name="T29" fmla="*/ 174 h 294"/>
                <a:gd name="T30" fmla="*/ 16 w 388"/>
                <a:gd name="T31" fmla="*/ 208 h 294"/>
                <a:gd name="T32" fmla="*/ 46 w 388"/>
                <a:gd name="T33" fmla="*/ 202 h 294"/>
                <a:gd name="T34" fmla="*/ 200 w 388"/>
                <a:gd name="T35" fmla="*/ 206 h 294"/>
                <a:gd name="T36" fmla="*/ 26 w 388"/>
                <a:gd name="T37" fmla="*/ 194 h 294"/>
                <a:gd name="T38" fmla="*/ 16 w 388"/>
                <a:gd name="T39" fmla="*/ 184 h 294"/>
                <a:gd name="T40" fmla="*/ 26 w 388"/>
                <a:gd name="T41" fmla="*/ 174 h 294"/>
                <a:gd name="T42" fmla="*/ 36 w 388"/>
                <a:gd name="T43" fmla="*/ 184 h 294"/>
                <a:gd name="T44" fmla="*/ 26 w 388"/>
                <a:gd name="T45" fmla="*/ 194 h 294"/>
                <a:gd name="T46" fmla="*/ 46 w 388"/>
                <a:gd name="T47" fmla="*/ 52 h 294"/>
                <a:gd name="T48" fmla="*/ 152 w 388"/>
                <a:gd name="T49" fmla="*/ 0 h 294"/>
                <a:gd name="T50" fmla="*/ 42 w 388"/>
                <a:gd name="T51" fmla="*/ 14 h 294"/>
                <a:gd name="T52" fmla="*/ 8 w 388"/>
                <a:gd name="T53" fmla="*/ 18 h 294"/>
                <a:gd name="T54" fmla="*/ 8 w 388"/>
                <a:gd name="T55" fmla="*/ 54 h 294"/>
                <a:gd name="T56" fmla="*/ 26 w 388"/>
                <a:gd name="T57" fmla="*/ 26 h 294"/>
                <a:gd name="T58" fmla="*/ 36 w 388"/>
                <a:gd name="T59" fmla="*/ 36 h 294"/>
                <a:gd name="T60" fmla="*/ 26 w 388"/>
                <a:gd name="T61" fmla="*/ 46 h 294"/>
                <a:gd name="T62" fmla="*/ 16 w 388"/>
                <a:gd name="T63" fmla="*/ 36 h 294"/>
                <a:gd name="T64" fmla="*/ 26 w 388"/>
                <a:gd name="T65" fmla="*/ 26 h 294"/>
                <a:gd name="T66" fmla="*/ 102 w 388"/>
                <a:gd name="T67" fmla="*/ 120 h 294"/>
                <a:gd name="T68" fmla="*/ 78 w 388"/>
                <a:gd name="T69" fmla="*/ 136 h 294"/>
                <a:gd name="T70" fmla="*/ 52 w 388"/>
                <a:gd name="T71" fmla="*/ 110 h 294"/>
                <a:gd name="T72" fmla="*/ 78 w 388"/>
                <a:gd name="T73" fmla="*/ 84 h 294"/>
                <a:gd name="T74" fmla="*/ 102 w 388"/>
                <a:gd name="T75" fmla="*/ 100 h 294"/>
                <a:gd name="T76" fmla="*/ 354 w 388"/>
                <a:gd name="T77" fmla="*/ 12 h 294"/>
                <a:gd name="T78" fmla="*/ 276 w 388"/>
                <a:gd name="T79" fmla="*/ 26 h 294"/>
                <a:gd name="T80" fmla="*/ 252 w 388"/>
                <a:gd name="T81" fmla="*/ 10 h 294"/>
                <a:gd name="T82" fmla="*/ 226 w 388"/>
                <a:gd name="T83" fmla="*/ 36 h 294"/>
                <a:gd name="T84" fmla="*/ 252 w 388"/>
                <a:gd name="T85" fmla="*/ 62 h 294"/>
                <a:gd name="T86" fmla="*/ 338 w 388"/>
                <a:gd name="T87" fmla="*/ 46 h 294"/>
                <a:gd name="T88" fmla="*/ 362 w 388"/>
                <a:gd name="T89" fmla="*/ 62 h 294"/>
                <a:gd name="T90" fmla="*/ 388 w 388"/>
                <a:gd name="T91" fmla="*/ 36 h 294"/>
                <a:gd name="T92" fmla="*/ 362 w 388"/>
                <a:gd name="T93" fmla="*/ 10 h 294"/>
                <a:gd name="T94" fmla="*/ 356 w 388"/>
                <a:gd name="T95" fmla="*/ 44 h 294"/>
                <a:gd name="T96" fmla="*/ 356 w 388"/>
                <a:gd name="T97" fmla="*/ 30 h 294"/>
                <a:gd name="T98" fmla="*/ 370 w 388"/>
                <a:gd name="T99" fmla="*/ 30 h 294"/>
                <a:gd name="T100" fmla="*/ 370 w 388"/>
                <a:gd name="T101" fmla="*/ 4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8" h="294">
                  <a:moveTo>
                    <a:pt x="264" y="246"/>
                  </a:moveTo>
                  <a:lnTo>
                    <a:pt x="144" y="246"/>
                  </a:lnTo>
                  <a:lnTo>
                    <a:pt x="144" y="246"/>
                  </a:lnTo>
                  <a:lnTo>
                    <a:pt x="140" y="240"/>
                  </a:lnTo>
                  <a:lnTo>
                    <a:pt x="136" y="236"/>
                  </a:lnTo>
                  <a:lnTo>
                    <a:pt x="128" y="232"/>
                  </a:lnTo>
                  <a:lnTo>
                    <a:pt x="120" y="230"/>
                  </a:lnTo>
                  <a:lnTo>
                    <a:pt x="120" y="230"/>
                  </a:lnTo>
                  <a:lnTo>
                    <a:pt x="110" y="232"/>
                  </a:lnTo>
                  <a:lnTo>
                    <a:pt x="102" y="238"/>
                  </a:lnTo>
                  <a:lnTo>
                    <a:pt x="96" y="246"/>
                  </a:lnTo>
                  <a:lnTo>
                    <a:pt x="94" y="256"/>
                  </a:lnTo>
                  <a:lnTo>
                    <a:pt x="94" y="256"/>
                  </a:lnTo>
                  <a:lnTo>
                    <a:pt x="96" y="266"/>
                  </a:lnTo>
                  <a:lnTo>
                    <a:pt x="102" y="276"/>
                  </a:lnTo>
                  <a:lnTo>
                    <a:pt x="110" y="280"/>
                  </a:lnTo>
                  <a:lnTo>
                    <a:pt x="120" y="282"/>
                  </a:lnTo>
                  <a:lnTo>
                    <a:pt x="120" y="282"/>
                  </a:lnTo>
                  <a:lnTo>
                    <a:pt x="128" y="282"/>
                  </a:lnTo>
                  <a:lnTo>
                    <a:pt x="136" y="278"/>
                  </a:lnTo>
                  <a:lnTo>
                    <a:pt x="140" y="274"/>
                  </a:lnTo>
                  <a:lnTo>
                    <a:pt x="144" y="266"/>
                  </a:lnTo>
                  <a:lnTo>
                    <a:pt x="264" y="266"/>
                  </a:lnTo>
                  <a:lnTo>
                    <a:pt x="264" y="294"/>
                  </a:lnTo>
                  <a:lnTo>
                    <a:pt x="304" y="256"/>
                  </a:lnTo>
                  <a:lnTo>
                    <a:pt x="264" y="220"/>
                  </a:lnTo>
                  <a:lnTo>
                    <a:pt x="264" y="246"/>
                  </a:lnTo>
                  <a:close/>
                  <a:moveTo>
                    <a:pt x="120" y="266"/>
                  </a:moveTo>
                  <a:lnTo>
                    <a:pt x="120" y="266"/>
                  </a:lnTo>
                  <a:lnTo>
                    <a:pt x="116" y="266"/>
                  </a:lnTo>
                  <a:lnTo>
                    <a:pt x="114" y="264"/>
                  </a:lnTo>
                  <a:lnTo>
                    <a:pt x="112" y="260"/>
                  </a:lnTo>
                  <a:lnTo>
                    <a:pt x="110" y="256"/>
                  </a:lnTo>
                  <a:lnTo>
                    <a:pt x="110" y="256"/>
                  </a:lnTo>
                  <a:lnTo>
                    <a:pt x="112" y="252"/>
                  </a:lnTo>
                  <a:lnTo>
                    <a:pt x="114" y="250"/>
                  </a:lnTo>
                  <a:lnTo>
                    <a:pt x="116" y="248"/>
                  </a:lnTo>
                  <a:lnTo>
                    <a:pt x="120" y="246"/>
                  </a:lnTo>
                  <a:lnTo>
                    <a:pt x="120" y="246"/>
                  </a:lnTo>
                  <a:lnTo>
                    <a:pt x="124" y="248"/>
                  </a:lnTo>
                  <a:lnTo>
                    <a:pt x="128" y="250"/>
                  </a:lnTo>
                  <a:lnTo>
                    <a:pt x="130" y="252"/>
                  </a:lnTo>
                  <a:lnTo>
                    <a:pt x="130" y="256"/>
                  </a:lnTo>
                  <a:lnTo>
                    <a:pt x="130" y="256"/>
                  </a:lnTo>
                  <a:lnTo>
                    <a:pt x="130" y="260"/>
                  </a:lnTo>
                  <a:lnTo>
                    <a:pt x="128" y="264"/>
                  </a:lnTo>
                  <a:lnTo>
                    <a:pt x="124" y="266"/>
                  </a:lnTo>
                  <a:lnTo>
                    <a:pt x="120" y="266"/>
                  </a:lnTo>
                  <a:lnTo>
                    <a:pt x="120" y="266"/>
                  </a:lnTo>
                  <a:close/>
                  <a:moveTo>
                    <a:pt x="216" y="210"/>
                  </a:moveTo>
                  <a:lnTo>
                    <a:pt x="216" y="210"/>
                  </a:lnTo>
                  <a:lnTo>
                    <a:pt x="226" y="208"/>
                  </a:lnTo>
                  <a:lnTo>
                    <a:pt x="234" y="204"/>
                  </a:lnTo>
                  <a:lnTo>
                    <a:pt x="240" y="194"/>
                  </a:lnTo>
                  <a:lnTo>
                    <a:pt x="242" y="184"/>
                  </a:lnTo>
                  <a:lnTo>
                    <a:pt x="242" y="184"/>
                  </a:lnTo>
                  <a:lnTo>
                    <a:pt x="240" y="174"/>
                  </a:lnTo>
                  <a:lnTo>
                    <a:pt x="234" y="166"/>
                  </a:lnTo>
                  <a:lnTo>
                    <a:pt x="226" y="160"/>
                  </a:lnTo>
                  <a:lnTo>
                    <a:pt x="216" y="158"/>
                  </a:lnTo>
                  <a:lnTo>
                    <a:pt x="216" y="158"/>
                  </a:lnTo>
                  <a:lnTo>
                    <a:pt x="208" y="160"/>
                  </a:lnTo>
                  <a:lnTo>
                    <a:pt x="200" y="164"/>
                  </a:lnTo>
                  <a:lnTo>
                    <a:pt x="196" y="168"/>
                  </a:lnTo>
                  <a:lnTo>
                    <a:pt x="192" y="174"/>
                  </a:lnTo>
                  <a:lnTo>
                    <a:pt x="50" y="174"/>
                  </a:lnTo>
                  <a:lnTo>
                    <a:pt x="50" y="174"/>
                  </a:lnTo>
                  <a:lnTo>
                    <a:pt x="46" y="168"/>
                  </a:lnTo>
                  <a:lnTo>
                    <a:pt x="42" y="164"/>
                  </a:lnTo>
                  <a:lnTo>
                    <a:pt x="34" y="160"/>
                  </a:lnTo>
                  <a:lnTo>
                    <a:pt x="26" y="158"/>
                  </a:lnTo>
                  <a:lnTo>
                    <a:pt x="26" y="158"/>
                  </a:lnTo>
                  <a:lnTo>
                    <a:pt x="16" y="160"/>
                  </a:lnTo>
                  <a:lnTo>
                    <a:pt x="8" y="166"/>
                  </a:lnTo>
                  <a:lnTo>
                    <a:pt x="2" y="174"/>
                  </a:lnTo>
                  <a:lnTo>
                    <a:pt x="0" y="184"/>
                  </a:lnTo>
                  <a:lnTo>
                    <a:pt x="0" y="184"/>
                  </a:lnTo>
                  <a:lnTo>
                    <a:pt x="2" y="194"/>
                  </a:lnTo>
                  <a:lnTo>
                    <a:pt x="8" y="204"/>
                  </a:lnTo>
                  <a:lnTo>
                    <a:pt x="16" y="208"/>
                  </a:lnTo>
                  <a:lnTo>
                    <a:pt x="26" y="210"/>
                  </a:lnTo>
                  <a:lnTo>
                    <a:pt x="26" y="210"/>
                  </a:lnTo>
                  <a:lnTo>
                    <a:pt x="34" y="210"/>
                  </a:lnTo>
                  <a:lnTo>
                    <a:pt x="42" y="206"/>
                  </a:lnTo>
                  <a:lnTo>
                    <a:pt x="46" y="202"/>
                  </a:lnTo>
                  <a:lnTo>
                    <a:pt x="50" y="194"/>
                  </a:lnTo>
                  <a:lnTo>
                    <a:pt x="192" y="194"/>
                  </a:lnTo>
                  <a:lnTo>
                    <a:pt x="192" y="194"/>
                  </a:lnTo>
                  <a:lnTo>
                    <a:pt x="196" y="202"/>
                  </a:lnTo>
                  <a:lnTo>
                    <a:pt x="200" y="206"/>
                  </a:lnTo>
                  <a:lnTo>
                    <a:pt x="208" y="210"/>
                  </a:lnTo>
                  <a:lnTo>
                    <a:pt x="216" y="210"/>
                  </a:lnTo>
                  <a:lnTo>
                    <a:pt x="216" y="210"/>
                  </a:lnTo>
                  <a:close/>
                  <a:moveTo>
                    <a:pt x="26" y="194"/>
                  </a:moveTo>
                  <a:lnTo>
                    <a:pt x="26" y="194"/>
                  </a:lnTo>
                  <a:lnTo>
                    <a:pt x="22" y="194"/>
                  </a:lnTo>
                  <a:lnTo>
                    <a:pt x="20" y="192"/>
                  </a:lnTo>
                  <a:lnTo>
                    <a:pt x="18" y="188"/>
                  </a:lnTo>
                  <a:lnTo>
                    <a:pt x="16" y="184"/>
                  </a:lnTo>
                  <a:lnTo>
                    <a:pt x="16" y="184"/>
                  </a:lnTo>
                  <a:lnTo>
                    <a:pt x="18" y="180"/>
                  </a:lnTo>
                  <a:lnTo>
                    <a:pt x="20" y="178"/>
                  </a:lnTo>
                  <a:lnTo>
                    <a:pt x="22" y="176"/>
                  </a:lnTo>
                  <a:lnTo>
                    <a:pt x="26" y="174"/>
                  </a:lnTo>
                  <a:lnTo>
                    <a:pt x="26" y="174"/>
                  </a:lnTo>
                  <a:lnTo>
                    <a:pt x="30" y="176"/>
                  </a:lnTo>
                  <a:lnTo>
                    <a:pt x="34" y="178"/>
                  </a:lnTo>
                  <a:lnTo>
                    <a:pt x="36" y="180"/>
                  </a:lnTo>
                  <a:lnTo>
                    <a:pt x="36" y="184"/>
                  </a:lnTo>
                  <a:lnTo>
                    <a:pt x="36" y="184"/>
                  </a:lnTo>
                  <a:lnTo>
                    <a:pt x="36" y="188"/>
                  </a:lnTo>
                  <a:lnTo>
                    <a:pt x="34" y="192"/>
                  </a:lnTo>
                  <a:lnTo>
                    <a:pt x="30" y="194"/>
                  </a:lnTo>
                  <a:lnTo>
                    <a:pt x="26" y="194"/>
                  </a:lnTo>
                  <a:lnTo>
                    <a:pt x="26" y="194"/>
                  </a:lnTo>
                  <a:close/>
                  <a:moveTo>
                    <a:pt x="26" y="62"/>
                  </a:moveTo>
                  <a:lnTo>
                    <a:pt x="26" y="62"/>
                  </a:lnTo>
                  <a:lnTo>
                    <a:pt x="34" y="60"/>
                  </a:lnTo>
                  <a:lnTo>
                    <a:pt x="42" y="58"/>
                  </a:lnTo>
                  <a:lnTo>
                    <a:pt x="46" y="52"/>
                  </a:lnTo>
                  <a:lnTo>
                    <a:pt x="50" y="46"/>
                  </a:lnTo>
                  <a:lnTo>
                    <a:pt x="152" y="46"/>
                  </a:lnTo>
                  <a:lnTo>
                    <a:pt x="152" y="72"/>
                  </a:lnTo>
                  <a:lnTo>
                    <a:pt x="194" y="36"/>
                  </a:lnTo>
                  <a:lnTo>
                    <a:pt x="152" y="0"/>
                  </a:lnTo>
                  <a:lnTo>
                    <a:pt x="152" y="26"/>
                  </a:lnTo>
                  <a:lnTo>
                    <a:pt x="50" y="26"/>
                  </a:lnTo>
                  <a:lnTo>
                    <a:pt x="50" y="26"/>
                  </a:lnTo>
                  <a:lnTo>
                    <a:pt x="46" y="20"/>
                  </a:lnTo>
                  <a:lnTo>
                    <a:pt x="42" y="14"/>
                  </a:lnTo>
                  <a:lnTo>
                    <a:pt x="34" y="12"/>
                  </a:lnTo>
                  <a:lnTo>
                    <a:pt x="26" y="10"/>
                  </a:lnTo>
                  <a:lnTo>
                    <a:pt x="26" y="10"/>
                  </a:lnTo>
                  <a:lnTo>
                    <a:pt x="16" y="12"/>
                  </a:lnTo>
                  <a:lnTo>
                    <a:pt x="8" y="18"/>
                  </a:lnTo>
                  <a:lnTo>
                    <a:pt x="2" y="26"/>
                  </a:lnTo>
                  <a:lnTo>
                    <a:pt x="0" y="36"/>
                  </a:lnTo>
                  <a:lnTo>
                    <a:pt x="0" y="36"/>
                  </a:lnTo>
                  <a:lnTo>
                    <a:pt x="2" y="46"/>
                  </a:lnTo>
                  <a:lnTo>
                    <a:pt x="8" y="54"/>
                  </a:lnTo>
                  <a:lnTo>
                    <a:pt x="16" y="60"/>
                  </a:lnTo>
                  <a:lnTo>
                    <a:pt x="26" y="62"/>
                  </a:lnTo>
                  <a:lnTo>
                    <a:pt x="26" y="62"/>
                  </a:lnTo>
                  <a:close/>
                  <a:moveTo>
                    <a:pt x="26" y="26"/>
                  </a:moveTo>
                  <a:lnTo>
                    <a:pt x="26" y="26"/>
                  </a:lnTo>
                  <a:lnTo>
                    <a:pt x="30" y="26"/>
                  </a:lnTo>
                  <a:lnTo>
                    <a:pt x="34" y="30"/>
                  </a:lnTo>
                  <a:lnTo>
                    <a:pt x="36" y="32"/>
                  </a:lnTo>
                  <a:lnTo>
                    <a:pt x="36" y="36"/>
                  </a:lnTo>
                  <a:lnTo>
                    <a:pt x="36" y="36"/>
                  </a:lnTo>
                  <a:lnTo>
                    <a:pt x="36" y="40"/>
                  </a:lnTo>
                  <a:lnTo>
                    <a:pt x="34" y="44"/>
                  </a:lnTo>
                  <a:lnTo>
                    <a:pt x="30" y="46"/>
                  </a:lnTo>
                  <a:lnTo>
                    <a:pt x="26" y="46"/>
                  </a:lnTo>
                  <a:lnTo>
                    <a:pt x="26" y="46"/>
                  </a:lnTo>
                  <a:lnTo>
                    <a:pt x="22" y="46"/>
                  </a:lnTo>
                  <a:lnTo>
                    <a:pt x="20" y="44"/>
                  </a:lnTo>
                  <a:lnTo>
                    <a:pt x="18" y="40"/>
                  </a:lnTo>
                  <a:lnTo>
                    <a:pt x="16" y="36"/>
                  </a:lnTo>
                  <a:lnTo>
                    <a:pt x="16" y="36"/>
                  </a:lnTo>
                  <a:lnTo>
                    <a:pt x="18" y="32"/>
                  </a:lnTo>
                  <a:lnTo>
                    <a:pt x="20" y="30"/>
                  </a:lnTo>
                  <a:lnTo>
                    <a:pt x="22" y="26"/>
                  </a:lnTo>
                  <a:lnTo>
                    <a:pt x="26" y="26"/>
                  </a:lnTo>
                  <a:lnTo>
                    <a:pt x="26" y="26"/>
                  </a:lnTo>
                  <a:close/>
                  <a:moveTo>
                    <a:pt x="308" y="74"/>
                  </a:moveTo>
                  <a:lnTo>
                    <a:pt x="348" y="110"/>
                  </a:lnTo>
                  <a:lnTo>
                    <a:pt x="308" y="146"/>
                  </a:lnTo>
                  <a:lnTo>
                    <a:pt x="308" y="120"/>
                  </a:lnTo>
                  <a:lnTo>
                    <a:pt x="102" y="120"/>
                  </a:lnTo>
                  <a:lnTo>
                    <a:pt x="102" y="120"/>
                  </a:lnTo>
                  <a:lnTo>
                    <a:pt x="98" y="126"/>
                  </a:lnTo>
                  <a:lnTo>
                    <a:pt x="94" y="132"/>
                  </a:lnTo>
                  <a:lnTo>
                    <a:pt x="86" y="134"/>
                  </a:lnTo>
                  <a:lnTo>
                    <a:pt x="78" y="136"/>
                  </a:lnTo>
                  <a:lnTo>
                    <a:pt x="78" y="136"/>
                  </a:lnTo>
                  <a:lnTo>
                    <a:pt x="68" y="134"/>
                  </a:lnTo>
                  <a:lnTo>
                    <a:pt x="60" y="128"/>
                  </a:lnTo>
                  <a:lnTo>
                    <a:pt x="54" y="120"/>
                  </a:lnTo>
                  <a:lnTo>
                    <a:pt x="52" y="110"/>
                  </a:lnTo>
                  <a:lnTo>
                    <a:pt x="52" y="110"/>
                  </a:lnTo>
                  <a:lnTo>
                    <a:pt x="54" y="100"/>
                  </a:lnTo>
                  <a:lnTo>
                    <a:pt x="60" y="92"/>
                  </a:lnTo>
                  <a:lnTo>
                    <a:pt x="68" y="86"/>
                  </a:lnTo>
                  <a:lnTo>
                    <a:pt x="78" y="84"/>
                  </a:lnTo>
                  <a:lnTo>
                    <a:pt x="78" y="84"/>
                  </a:lnTo>
                  <a:lnTo>
                    <a:pt x="86" y="86"/>
                  </a:lnTo>
                  <a:lnTo>
                    <a:pt x="94" y="88"/>
                  </a:lnTo>
                  <a:lnTo>
                    <a:pt x="98" y="94"/>
                  </a:lnTo>
                  <a:lnTo>
                    <a:pt x="102" y="100"/>
                  </a:lnTo>
                  <a:lnTo>
                    <a:pt x="308" y="100"/>
                  </a:lnTo>
                  <a:lnTo>
                    <a:pt x="308" y="74"/>
                  </a:lnTo>
                  <a:close/>
                  <a:moveTo>
                    <a:pt x="362" y="10"/>
                  </a:moveTo>
                  <a:lnTo>
                    <a:pt x="362" y="10"/>
                  </a:lnTo>
                  <a:lnTo>
                    <a:pt x="354" y="12"/>
                  </a:lnTo>
                  <a:lnTo>
                    <a:pt x="348" y="14"/>
                  </a:lnTo>
                  <a:lnTo>
                    <a:pt x="342" y="20"/>
                  </a:lnTo>
                  <a:lnTo>
                    <a:pt x="338" y="26"/>
                  </a:lnTo>
                  <a:lnTo>
                    <a:pt x="276" y="26"/>
                  </a:lnTo>
                  <a:lnTo>
                    <a:pt x="276" y="26"/>
                  </a:lnTo>
                  <a:lnTo>
                    <a:pt x="272" y="20"/>
                  </a:lnTo>
                  <a:lnTo>
                    <a:pt x="266" y="14"/>
                  </a:lnTo>
                  <a:lnTo>
                    <a:pt x="260" y="12"/>
                  </a:lnTo>
                  <a:lnTo>
                    <a:pt x="252" y="10"/>
                  </a:lnTo>
                  <a:lnTo>
                    <a:pt x="252" y="10"/>
                  </a:lnTo>
                  <a:lnTo>
                    <a:pt x="242" y="12"/>
                  </a:lnTo>
                  <a:lnTo>
                    <a:pt x="234" y="18"/>
                  </a:lnTo>
                  <a:lnTo>
                    <a:pt x="228" y="26"/>
                  </a:lnTo>
                  <a:lnTo>
                    <a:pt x="226" y="36"/>
                  </a:lnTo>
                  <a:lnTo>
                    <a:pt x="226" y="36"/>
                  </a:lnTo>
                  <a:lnTo>
                    <a:pt x="228" y="46"/>
                  </a:lnTo>
                  <a:lnTo>
                    <a:pt x="234" y="54"/>
                  </a:lnTo>
                  <a:lnTo>
                    <a:pt x="242" y="60"/>
                  </a:lnTo>
                  <a:lnTo>
                    <a:pt x="252" y="62"/>
                  </a:lnTo>
                  <a:lnTo>
                    <a:pt x="252" y="62"/>
                  </a:lnTo>
                  <a:lnTo>
                    <a:pt x="260" y="60"/>
                  </a:lnTo>
                  <a:lnTo>
                    <a:pt x="266" y="58"/>
                  </a:lnTo>
                  <a:lnTo>
                    <a:pt x="272" y="52"/>
                  </a:lnTo>
                  <a:lnTo>
                    <a:pt x="276" y="46"/>
                  </a:lnTo>
                  <a:lnTo>
                    <a:pt x="338" y="46"/>
                  </a:lnTo>
                  <a:lnTo>
                    <a:pt x="338" y="46"/>
                  </a:lnTo>
                  <a:lnTo>
                    <a:pt x="342" y="52"/>
                  </a:lnTo>
                  <a:lnTo>
                    <a:pt x="348" y="58"/>
                  </a:lnTo>
                  <a:lnTo>
                    <a:pt x="354" y="60"/>
                  </a:lnTo>
                  <a:lnTo>
                    <a:pt x="362" y="62"/>
                  </a:lnTo>
                  <a:lnTo>
                    <a:pt x="362" y="62"/>
                  </a:lnTo>
                  <a:lnTo>
                    <a:pt x="372" y="60"/>
                  </a:lnTo>
                  <a:lnTo>
                    <a:pt x="380" y="54"/>
                  </a:lnTo>
                  <a:lnTo>
                    <a:pt x="386" y="46"/>
                  </a:lnTo>
                  <a:lnTo>
                    <a:pt x="388" y="36"/>
                  </a:lnTo>
                  <a:lnTo>
                    <a:pt x="388" y="36"/>
                  </a:lnTo>
                  <a:lnTo>
                    <a:pt x="386" y="26"/>
                  </a:lnTo>
                  <a:lnTo>
                    <a:pt x="380" y="18"/>
                  </a:lnTo>
                  <a:lnTo>
                    <a:pt x="372" y="12"/>
                  </a:lnTo>
                  <a:lnTo>
                    <a:pt x="362" y="10"/>
                  </a:lnTo>
                  <a:lnTo>
                    <a:pt x="362" y="10"/>
                  </a:lnTo>
                  <a:close/>
                  <a:moveTo>
                    <a:pt x="362" y="46"/>
                  </a:moveTo>
                  <a:lnTo>
                    <a:pt x="362" y="46"/>
                  </a:lnTo>
                  <a:lnTo>
                    <a:pt x="358" y="46"/>
                  </a:lnTo>
                  <a:lnTo>
                    <a:pt x="356" y="44"/>
                  </a:lnTo>
                  <a:lnTo>
                    <a:pt x="352" y="40"/>
                  </a:lnTo>
                  <a:lnTo>
                    <a:pt x="352" y="36"/>
                  </a:lnTo>
                  <a:lnTo>
                    <a:pt x="352" y="36"/>
                  </a:lnTo>
                  <a:lnTo>
                    <a:pt x="352" y="32"/>
                  </a:lnTo>
                  <a:lnTo>
                    <a:pt x="356" y="30"/>
                  </a:lnTo>
                  <a:lnTo>
                    <a:pt x="358" y="26"/>
                  </a:lnTo>
                  <a:lnTo>
                    <a:pt x="362" y="26"/>
                  </a:lnTo>
                  <a:lnTo>
                    <a:pt x="362" y="26"/>
                  </a:lnTo>
                  <a:lnTo>
                    <a:pt x="366" y="26"/>
                  </a:lnTo>
                  <a:lnTo>
                    <a:pt x="370" y="30"/>
                  </a:lnTo>
                  <a:lnTo>
                    <a:pt x="372" y="32"/>
                  </a:lnTo>
                  <a:lnTo>
                    <a:pt x="372" y="36"/>
                  </a:lnTo>
                  <a:lnTo>
                    <a:pt x="372" y="36"/>
                  </a:lnTo>
                  <a:lnTo>
                    <a:pt x="372" y="40"/>
                  </a:lnTo>
                  <a:lnTo>
                    <a:pt x="370" y="44"/>
                  </a:lnTo>
                  <a:lnTo>
                    <a:pt x="366" y="46"/>
                  </a:lnTo>
                  <a:lnTo>
                    <a:pt x="362" y="46"/>
                  </a:lnTo>
                  <a:lnTo>
                    <a:pt x="362" y="46"/>
                  </a:lnTo>
                  <a:close/>
                </a:path>
              </a:pathLst>
            </a:custGeom>
            <a:solidFill>
              <a:schemeClr val="tx1">
                <a:lumMod val="65000"/>
                <a:lumOff val="35000"/>
              </a:schemeClr>
            </a:solidFill>
            <a:ln>
              <a:noFill/>
            </a:ln>
            <a:extLst/>
          </p:spPr>
          <p:txBody>
            <a:bodyPr vert="horz" wrap="square" lIns="68562" tIns="34281" rIns="68562" bIns="34281" numCol="1" anchor="t" anchorCtr="0" compatLnSpc="1">
              <a:prstTxWarp prst="textNoShape">
                <a:avLst/>
              </a:prstTxWarp>
            </a:bodyPr>
            <a:lstStyle/>
            <a:p>
              <a:endParaRPr lang="en-GB" sz="900" dirty="0">
                <a:solidFill>
                  <a:srgbClr val="000000"/>
                </a:solidFill>
              </a:endParaRPr>
            </a:p>
          </p:txBody>
        </p:sp>
      </p:grpSp>
      <p:grpSp>
        <p:nvGrpSpPr>
          <p:cNvPr id="2" name="Group 1"/>
          <p:cNvGrpSpPr/>
          <p:nvPr/>
        </p:nvGrpSpPr>
        <p:grpSpPr>
          <a:xfrm>
            <a:off x="711203" y="4877307"/>
            <a:ext cx="10794997" cy="738664"/>
            <a:chOff x="711203" y="4751599"/>
            <a:chExt cx="10794997" cy="738664"/>
          </a:xfrm>
        </p:grpSpPr>
        <p:sp>
          <p:nvSpPr>
            <p:cNvPr id="23" name="TextBox 22"/>
            <p:cNvSpPr txBox="1"/>
            <p:nvPr/>
          </p:nvSpPr>
          <p:spPr>
            <a:xfrm>
              <a:off x="6995052" y="4751599"/>
              <a:ext cx="4511148" cy="738664"/>
            </a:xfrm>
            <a:prstGeom prst="rect">
              <a:avLst/>
            </a:prstGeom>
            <a:noFill/>
          </p:spPr>
          <p:txBody>
            <a:bodyPr wrap="square" lIns="0" tIns="0" rIns="0" bIns="0" rtlCol="0">
              <a:spAutoFit/>
            </a:bodyPr>
            <a:lstStyle/>
            <a:p>
              <a:pPr marL="118687" lvl="1" indent="-118687">
                <a:buFont typeface="Arial" pitchFamily="34" charset="0"/>
                <a:buChar char="•"/>
              </a:pPr>
              <a:r>
                <a:rPr lang="en-GB" sz="800" dirty="0">
                  <a:solidFill>
                    <a:srgbClr val="000000"/>
                  </a:solidFill>
                  <a:latin typeface="Georgia"/>
                </a:rPr>
                <a:t>Efficient processes for product or service termination</a:t>
              </a:r>
            </a:p>
            <a:p>
              <a:pPr marL="118687" lvl="1" indent="-118687">
                <a:buFont typeface="Arial" pitchFamily="34" charset="0"/>
                <a:buChar char="•"/>
              </a:pPr>
              <a:r>
                <a:rPr lang="en-GB" sz="800" dirty="0">
                  <a:solidFill>
                    <a:srgbClr val="000000"/>
                  </a:solidFill>
                  <a:latin typeface="Georgia"/>
                </a:rPr>
                <a:t>Churning products past value and customer behaviour segmentation</a:t>
              </a:r>
            </a:p>
            <a:p>
              <a:pPr marL="118687" lvl="1" indent="-118687">
                <a:buFont typeface="Arial" pitchFamily="34" charset="0"/>
                <a:buChar char="•"/>
              </a:pPr>
              <a:r>
                <a:rPr lang="en-GB" sz="800" dirty="0">
                  <a:solidFill>
                    <a:srgbClr val="000000"/>
                  </a:solidFill>
                  <a:latin typeface="Georgia"/>
                </a:rPr>
                <a:t>Effective process to retain products resignations</a:t>
              </a:r>
            </a:p>
            <a:p>
              <a:pPr marL="118687" lvl="1" indent="-118687">
                <a:buFont typeface="Arial" pitchFamily="34" charset="0"/>
                <a:buChar char="•"/>
              </a:pPr>
              <a:r>
                <a:rPr lang="en-GB" sz="800" dirty="0">
                  <a:solidFill>
                    <a:srgbClr val="000000"/>
                  </a:solidFill>
                  <a:latin typeface="Georgia"/>
                </a:rPr>
                <a:t>Dedicated infrastructure of efficient channels, tools and offerings to retain products when requested for termination</a:t>
              </a:r>
            </a:p>
            <a:p>
              <a:pPr marL="118687" lvl="1" indent="-118687">
                <a:buFont typeface="Arial" pitchFamily="34" charset="0"/>
                <a:buChar char="•"/>
              </a:pPr>
              <a:r>
                <a:rPr lang="en-GB" sz="800" dirty="0">
                  <a:solidFill>
                    <a:srgbClr val="000000"/>
                  </a:solidFill>
                  <a:latin typeface="Georgia"/>
                </a:rPr>
                <a:t>Quantitative and qualitative understanding of reasons for churning, and reasons for returning</a:t>
              </a:r>
            </a:p>
          </p:txBody>
        </p:sp>
        <p:sp>
          <p:nvSpPr>
            <p:cNvPr id="24" name="TextBox 23"/>
            <p:cNvSpPr txBox="1"/>
            <p:nvPr/>
          </p:nvSpPr>
          <p:spPr>
            <a:xfrm>
              <a:off x="2291149" y="4751599"/>
              <a:ext cx="4511148" cy="615553"/>
            </a:xfrm>
            <a:prstGeom prst="rect">
              <a:avLst/>
            </a:prstGeom>
            <a:noFill/>
          </p:spPr>
          <p:txBody>
            <a:bodyPr wrap="square" lIns="0" tIns="0" rIns="0" bIns="0" rtlCol="0">
              <a:spAutoFit/>
            </a:bodyPr>
            <a:lstStyle/>
            <a:p>
              <a:pPr marL="118687" lvl="1" indent="-118687">
                <a:buFont typeface="Arial" pitchFamily="34" charset="0"/>
                <a:buChar char="•"/>
              </a:pPr>
              <a:r>
                <a:rPr lang="en-GB" sz="800" dirty="0">
                  <a:solidFill>
                    <a:srgbClr val="000000"/>
                  </a:solidFill>
                  <a:latin typeface="Georgia"/>
                </a:rPr>
                <a:t>Customer data management</a:t>
              </a:r>
            </a:p>
            <a:p>
              <a:pPr marL="118687" lvl="1" indent="-118687">
                <a:buFont typeface="Arial" pitchFamily="34" charset="0"/>
                <a:buChar char="•"/>
              </a:pPr>
              <a:r>
                <a:rPr lang="en-GB" sz="800" b="1" dirty="0">
                  <a:solidFill>
                    <a:srgbClr val="000000"/>
                  </a:solidFill>
                  <a:latin typeface="Georgia"/>
                </a:rPr>
                <a:t>Predictive churn model</a:t>
              </a:r>
            </a:p>
            <a:p>
              <a:pPr marL="118687" lvl="1" indent="-118687">
                <a:buFont typeface="Arial" pitchFamily="34" charset="0"/>
                <a:buChar char="•"/>
              </a:pPr>
              <a:r>
                <a:rPr lang="en-GB" sz="800" b="1" dirty="0">
                  <a:solidFill>
                    <a:srgbClr val="000000"/>
                  </a:solidFill>
                  <a:latin typeface="Georgia"/>
                </a:rPr>
                <a:t>Value-at-risk segmentation</a:t>
              </a:r>
            </a:p>
            <a:p>
              <a:pPr marL="118687" lvl="1" indent="-118687">
                <a:buFont typeface="Arial" pitchFamily="34" charset="0"/>
                <a:buChar char="•"/>
              </a:pPr>
              <a:r>
                <a:rPr lang="en-GB" sz="800" dirty="0">
                  <a:solidFill>
                    <a:srgbClr val="000000"/>
                  </a:solidFill>
                  <a:latin typeface="Georgia"/>
                </a:rPr>
                <a:t>Current infrastructure of effective channels, tools and offerings to retain products at risk</a:t>
              </a:r>
            </a:p>
            <a:p>
              <a:pPr marL="118687" lvl="1" indent="-118687">
                <a:buFont typeface="Arial" pitchFamily="34" charset="0"/>
                <a:buChar char="•"/>
              </a:pPr>
              <a:r>
                <a:rPr lang="en-GB" sz="800" dirty="0">
                  <a:solidFill>
                    <a:srgbClr val="000000"/>
                  </a:solidFill>
                  <a:latin typeface="Georgia"/>
                </a:rPr>
                <a:t>Quantitative and qualitative understanding of reasons for churning, and reasons for returning</a:t>
              </a:r>
            </a:p>
          </p:txBody>
        </p:sp>
        <p:sp>
          <p:nvSpPr>
            <p:cNvPr id="47" name="Rectangle 46"/>
            <p:cNvSpPr/>
            <p:nvPr/>
          </p:nvSpPr>
          <p:spPr bwMode="ltGray">
            <a:xfrm>
              <a:off x="711203" y="4751600"/>
              <a:ext cx="1354978" cy="738188"/>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634" tIns="23818" rIns="47634" bIns="23818" numCol="1" spcCol="0" rtlCol="0" fromWordArt="0" anchor="t" anchorCtr="0" forceAA="0" compatLnSpc="1">
              <a:prstTxWarp prst="textNoShape">
                <a:avLst/>
              </a:prstTxWarp>
              <a:noAutofit/>
            </a:bodyPr>
            <a:lstStyle/>
            <a:p>
              <a:r>
                <a:rPr lang="en-GB" sz="900" b="1" i="1" dirty="0">
                  <a:solidFill>
                    <a:schemeClr val="tx1">
                      <a:lumMod val="75000"/>
                      <a:lumOff val="25000"/>
                    </a:schemeClr>
                  </a:solidFill>
                  <a:latin typeface="Georgia" pitchFamily="18" charset="0"/>
                </a:rPr>
                <a:t>Key enablers</a:t>
              </a:r>
            </a:p>
          </p:txBody>
        </p:sp>
        <p:sp>
          <p:nvSpPr>
            <p:cNvPr id="64" name="Freeform 4958"/>
            <p:cNvSpPr>
              <a:spLocks noEditPoints="1"/>
            </p:cNvSpPr>
            <p:nvPr/>
          </p:nvSpPr>
          <p:spPr bwMode="auto">
            <a:xfrm>
              <a:off x="1791155" y="5201001"/>
              <a:ext cx="233737" cy="228091"/>
            </a:xfrm>
            <a:custGeom>
              <a:avLst/>
              <a:gdLst>
                <a:gd name="T0" fmla="*/ 294 w 414"/>
                <a:gd name="T1" fmla="*/ 176 h 404"/>
                <a:gd name="T2" fmla="*/ 272 w 414"/>
                <a:gd name="T3" fmla="*/ 200 h 404"/>
                <a:gd name="T4" fmla="*/ 272 w 414"/>
                <a:gd name="T5" fmla="*/ 220 h 404"/>
                <a:gd name="T6" fmla="*/ 294 w 414"/>
                <a:gd name="T7" fmla="*/ 244 h 404"/>
                <a:gd name="T8" fmla="*/ 286 w 414"/>
                <a:gd name="T9" fmla="*/ 316 h 404"/>
                <a:gd name="T10" fmla="*/ 244 w 414"/>
                <a:gd name="T11" fmla="*/ 338 h 404"/>
                <a:gd name="T12" fmla="*/ 212 w 414"/>
                <a:gd name="T13" fmla="*/ 316 h 404"/>
                <a:gd name="T14" fmla="*/ 170 w 414"/>
                <a:gd name="T15" fmla="*/ 332 h 404"/>
                <a:gd name="T16" fmla="*/ 112 w 414"/>
                <a:gd name="T17" fmla="*/ 378 h 404"/>
                <a:gd name="T18" fmla="*/ 128 w 414"/>
                <a:gd name="T19" fmla="*/ 390 h 404"/>
                <a:gd name="T20" fmla="*/ 174 w 414"/>
                <a:gd name="T21" fmla="*/ 372 h 404"/>
                <a:gd name="T22" fmla="*/ 212 w 414"/>
                <a:gd name="T23" fmla="*/ 382 h 404"/>
                <a:gd name="T24" fmla="*/ 244 w 414"/>
                <a:gd name="T25" fmla="*/ 358 h 404"/>
                <a:gd name="T26" fmla="*/ 302 w 414"/>
                <a:gd name="T27" fmla="*/ 328 h 404"/>
                <a:gd name="T28" fmla="*/ 314 w 414"/>
                <a:gd name="T29" fmla="*/ 288 h 404"/>
                <a:gd name="T30" fmla="*/ 336 w 414"/>
                <a:gd name="T31" fmla="*/ 228 h 404"/>
                <a:gd name="T32" fmla="*/ 414 w 414"/>
                <a:gd name="T33" fmla="*/ 210 h 404"/>
                <a:gd name="T34" fmla="*/ 330 w 414"/>
                <a:gd name="T35" fmla="*/ 184 h 404"/>
                <a:gd name="T36" fmla="*/ 200 w 414"/>
                <a:gd name="T37" fmla="*/ 364 h 404"/>
                <a:gd name="T38" fmla="*/ 186 w 414"/>
                <a:gd name="T39" fmla="*/ 348 h 404"/>
                <a:gd name="T40" fmla="*/ 200 w 414"/>
                <a:gd name="T41" fmla="*/ 334 h 404"/>
                <a:gd name="T42" fmla="*/ 216 w 414"/>
                <a:gd name="T43" fmla="*/ 348 h 404"/>
                <a:gd name="T44" fmla="*/ 200 w 414"/>
                <a:gd name="T45" fmla="*/ 364 h 404"/>
                <a:gd name="T46" fmla="*/ 334 w 414"/>
                <a:gd name="T47" fmla="*/ 138 h 404"/>
                <a:gd name="T48" fmla="*/ 16 w 414"/>
                <a:gd name="T49" fmla="*/ 292 h 404"/>
                <a:gd name="T50" fmla="*/ 46 w 414"/>
                <a:gd name="T51" fmla="*/ 240 h 404"/>
                <a:gd name="T52" fmla="*/ 80 w 414"/>
                <a:gd name="T53" fmla="*/ 240 h 404"/>
                <a:gd name="T54" fmla="*/ 120 w 414"/>
                <a:gd name="T55" fmla="*/ 238 h 404"/>
                <a:gd name="T56" fmla="*/ 168 w 414"/>
                <a:gd name="T57" fmla="*/ 220 h 404"/>
                <a:gd name="T58" fmla="*/ 136 w 414"/>
                <a:gd name="T59" fmla="*/ 200 h 404"/>
                <a:gd name="T60" fmla="*/ 120 w 414"/>
                <a:gd name="T61" fmla="*/ 182 h 404"/>
                <a:gd name="T62" fmla="*/ 86 w 414"/>
                <a:gd name="T63" fmla="*/ 176 h 404"/>
                <a:gd name="T64" fmla="*/ 62 w 414"/>
                <a:gd name="T65" fmla="*/ 206 h 404"/>
                <a:gd name="T66" fmla="*/ 16 w 414"/>
                <a:gd name="T67" fmla="*/ 242 h 404"/>
                <a:gd name="T68" fmla="*/ 6 w 414"/>
                <a:gd name="T69" fmla="*/ 292 h 404"/>
                <a:gd name="T70" fmla="*/ 104 w 414"/>
                <a:gd name="T71" fmla="*/ 196 h 404"/>
                <a:gd name="T72" fmla="*/ 112 w 414"/>
                <a:gd name="T73" fmla="*/ 216 h 404"/>
                <a:gd name="T74" fmla="*/ 92 w 414"/>
                <a:gd name="T75" fmla="*/ 224 h 404"/>
                <a:gd name="T76" fmla="*/ 84 w 414"/>
                <a:gd name="T77" fmla="*/ 204 h 404"/>
                <a:gd name="T78" fmla="*/ 108 w 414"/>
                <a:gd name="T79" fmla="*/ 306 h 404"/>
                <a:gd name="T80" fmla="*/ 124 w 414"/>
                <a:gd name="T81" fmla="*/ 284 h 404"/>
                <a:gd name="T82" fmla="*/ 184 w 414"/>
                <a:gd name="T83" fmla="*/ 234 h 404"/>
                <a:gd name="T84" fmla="*/ 212 w 414"/>
                <a:gd name="T85" fmla="*/ 202 h 404"/>
                <a:gd name="T86" fmla="*/ 180 w 414"/>
                <a:gd name="T87" fmla="*/ 276 h 404"/>
                <a:gd name="T88" fmla="*/ 108 w 414"/>
                <a:gd name="T89" fmla="*/ 306 h 404"/>
                <a:gd name="T90" fmla="*/ 212 w 414"/>
                <a:gd name="T91" fmla="*/ 68 h 404"/>
                <a:gd name="T92" fmla="*/ 236 w 414"/>
                <a:gd name="T93" fmla="*/ 34 h 404"/>
                <a:gd name="T94" fmla="*/ 222 w 414"/>
                <a:gd name="T95" fmla="*/ 6 h 404"/>
                <a:gd name="T96" fmla="*/ 194 w 414"/>
                <a:gd name="T97" fmla="*/ 0 h 404"/>
                <a:gd name="T98" fmla="*/ 168 w 414"/>
                <a:gd name="T99" fmla="*/ 22 h 404"/>
                <a:gd name="T100" fmla="*/ 174 w 414"/>
                <a:gd name="T101" fmla="*/ 56 h 404"/>
                <a:gd name="T102" fmla="*/ 202 w 414"/>
                <a:gd name="T103" fmla="*/ 20 h 404"/>
                <a:gd name="T104" fmla="*/ 216 w 414"/>
                <a:gd name="T105" fmla="*/ 34 h 404"/>
                <a:gd name="T106" fmla="*/ 202 w 414"/>
                <a:gd name="T107" fmla="*/ 50 h 404"/>
                <a:gd name="T108" fmla="*/ 186 w 414"/>
                <a:gd name="T109" fmla="*/ 34 h 404"/>
                <a:gd name="T110" fmla="*/ 202 w 414"/>
                <a:gd name="T111" fmla="*/ 20 h 404"/>
                <a:gd name="T112" fmla="*/ 2 w 414"/>
                <a:gd name="T113" fmla="*/ 13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4" h="404">
                  <a:moveTo>
                    <a:pt x="314" y="176"/>
                  </a:moveTo>
                  <a:lnTo>
                    <a:pt x="314" y="30"/>
                  </a:lnTo>
                  <a:lnTo>
                    <a:pt x="314" y="30"/>
                  </a:lnTo>
                  <a:lnTo>
                    <a:pt x="294" y="20"/>
                  </a:lnTo>
                  <a:lnTo>
                    <a:pt x="294" y="176"/>
                  </a:lnTo>
                  <a:lnTo>
                    <a:pt x="294" y="176"/>
                  </a:lnTo>
                  <a:lnTo>
                    <a:pt x="286" y="180"/>
                  </a:lnTo>
                  <a:lnTo>
                    <a:pt x="280" y="184"/>
                  </a:lnTo>
                  <a:lnTo>
                    <a:pt x="274" y="192"/>
                  </a:lnTo>
                  <a:lnTo>
                    <a:pt x="272" y="200"/>
                  </a:lnTo>
                  <a:lnTo>
                    <a:pt x="232" y="200"/>
                  </a:lnTo>
                  <a:lnTo>
                    <a:pt x="232" y="202"/>
                  </a:lnTo>
                  <a:lnTo>
                    <a:pt x="232" y="202"/>
                  </a:lnTo>
                  <a:lnTo>
                    <a:pt x="230" y="220"/>
                  </a:lnTo>
                  <a:lnTo>
                    <a:pt x="272" y="220"/>
                  </a:lnTo>
                  <a:lnTo>
                    <a:pt x="272" y="220"/>
                  </a:lnTo>
                  <a:lnTo>
                    <a:pt x="274" y="228"/>
                  </a:lnTo>
                  <a:lnTo>
                    <a:pt x="280" y="234"/>
                  </a:lnTo>
                  <a:lnTo>
                    <a:pt x="286" y="240"/>
                  </a:lnTo>
                  <a:lnTo>
                    <a:pt x="294" y="244"/>
                  </a:lnTo>
                  <a:lnTo>
                    <a:pt x="294" y="288"/>
                  </a:lnTo>
                  <a:lnTo>
                    <a:pt x="294" y="288"/>
                  </a:lnTo>
                  <a:lnTo>
                    <a:pt x="294" y="298"/>
                  </a:lnTo>
                  <a:lnTo>
                    <a:pt x="290" y="308"/>
                  </a:lnTo>
                  <a:lnTo>
                    <a:pt x="286" y="316"/>
                  </a:lnTo>
                  <a:lnTo>
                    <a:pt x="280" y="324"/>
                  </a:lnTo>
                  <a:lnTo>
                    <a:pt x="272" y="330"/>
                  </a:lnTo>
                  <a:lnTo>
                    <a:pt x="264" y="334"/>
                  </a:lnTo>
                  <a:lnTo>
                    <a:pt x="254" y="338"/>
                  </a:lnTo>
                  <a:lnTo>
                    <a:pt x="244" y="338"/>
                  </a:lnTo>
                  <a:lnTo>
                    <a:pt x="234" y="338"/>
                  </a:lnTo>
                  <a:lnTo>
                    <a:pt x="234" y="338"/>
                  </a:lnTo>
                  <a:lnTo>
                    <a:pt x="230" y="328"/>
                  </a:lnTo>
                  <a:lnTo>
                    <a:pt x="222" y="320"/>
                  </a:lnTo>
                  <a:lnTo>
                    <a:pt x="212" y="316"/>
                  </a:lnTo>
                  <a:lnTo>
                    <a:pt x="200" y="314"/>
                  </a:lnTo>
                  <a:lnTo>
                    <a:pt x="200" y="314"/>
                  </a:lnTo>
                  <a:lnTo>
                    <a:pt x="188" y="316"/>
                  </a:lnTo>
                  <a:lnTo>
                    <a:pt x="178" y="322"/>
                  </a:lnTo>
                  <a:lnTo>
                    <a:pt x="170" y="332"/>
                  </a:lnTo>
                  <a:lnTo>
                    <a:pt x="166" y="342"/>
                  </a:lnTo>
                  <a:lnTo>
                    <a:pt x="166" y="342"/>
                  </a:lnTo>
                  <a:lnTo>
                    <a:pt x="146" y="350"/>
                  </a:lnTo>
                  <a:lnTo>
                    <a:pt x="128" y="362"/>
                  </a:lnTo>
                  <a:lnTo>
                    <a:pt x="112" y="378"/>
                  </a:lnTo>
                  <a:lnTo>
                    <a:pt x="100" y="396"/>
                  </a:lnTo>
                  <a:lnTo>
                    <a:pt x="100" y="396"/>
                  </a:lnTo>
                  <a:lnTo>
                    <a:pt x="118" y="404"/>
                  </a:lnTo>
                  <a:lnTo>
                    <a:pt x="118" y="404"/>
                  </a:lnTo>
                  <a:lnTo>
                    <a:pt x="128" y="390"/>
                  </a:lnTo>
                  <a:lnTo>
                    <a:pt x="140" y="378"/>
                  </a:lnTo>
                  <a:lnTo>
                    <a:pt x="152" y="370"/>
                  </a:lnTo>
                  <a:lnTo>
                    <a:pt x="168" y="362"/>
                  </a:lnTo>
                  <a:lnTo>
                    <a:pt x="168" y="362"/>
                  </a:lnTo>
                  <a:lnTo>
                    <a:pt x="174" y="372"/>
                  </a:lnTo>
                  <a:lnTo>
                    <a:pt x="182" y="378"/>
                  </a:lnTo>
                  <a:lnTo>
                    <a:pt x="190" y="382"/>
                  </a:lnTo>
                  <a:lnTo>
                    <a:pt x="200" y="384"/>
                  </a:lnTo>
                  <a:lnTo>
                    <a:pt x="200" y="384"/>
                  </a:lnTo>
                  <a:lnTo>
                    <a:pt x="212" y="382"/>
                  </a:lnTo>
                  <a:lnTo>
                    <a:pt x="222" y="378"/>
                  </a:lnTo>
                  <a:lnTo>
                    <a:pt x="230" y="370"/>
                  </a:lnTo>
                  <a:lnTo>
                    <a:pt x="234" y="358"/>
                  </a:lnTo>
                  <a:lnTo>
                    <a:pt x="244" y="358"/>
                  </a:lnTo>
                  <a:lnTo>
                    <a:pt x="244" y="358"/>
                  </a:lnTo>
                  <a:lnTo>
                    <a:pt x="258" y="358"/>
                  </a:lnTo>
                  <a:lnTo>
                    <a:pt x="272" y="354"/>
                  </a:lnTo>
                  <a:lnTo>
                    <a:pt x="284" y="346"/>
                  </a:lnTo>
                  <a:lnTo>
                    <a:pt x="294" y="338"/>
                  </a:lnTo>
                  <a:lnTo>
                    <a:pt x="302" y="328"/>
                  </a:lnTo>
                  <a:lnTo>
                    <a:pt x="310" y="316"/>
                  </a:lnTo>
                  <a:lnTo>
                    <a:pt x="314" y="302"/>
                  </a:lnTo>
                  <a:lnTo>
                    <a:pt x="314" y="288"/>
                  </a:lnTo>
                  <a:lnTo>
                    <a:pt x="314" y="288"/>
                  </a:lnTo>
                  <a:lnTo>
                    <a:pt x="314" y="288"/>
                  </a:lnTo>
                  <a:lnTo>
                    <a:pt x="314" y="244"/>
                  </a:lnTo>
                  <a:lnTo>
                    <a:pt x="314" y="244"/>
                  </a:lnTo>
                  <a:lnTo>
                    <a:pt x="324" y="240"/>
                  </a:lnTo>
                  <a:lnTo>
                    <a:pt x="330" y="234"/>
                  </a:lnTo>
                  <a:lnTo>
                    <a:pt x="336" y="228"/>
                  </a:lnTo>
                  <a:lnTo>
                    <a:pt x="338" y="220"/>
                  </a:lnTo>
                  <a:lnTo>
                    <a:pt x="414" y="220"/>
                  </a:lnTo>
                  <a:lnTo>
                    <a:pt x="414" y="220"/>
                  </a:lnTo>
                  <a:lnTo>
                    <a:pt x="414" y="210"/>
                  </a:lnTo>
                  <a:lnTo>
                    <a:pt x="414" y="210"/>
                  </a:lnTo>
                  <a:lnTo>
                    <a:pt x="414" y="200"/>
                  </a:lnTo>
                  <a:lnTo>
                    <a:pt x="338" y="200"/>
                  </a:lnTo>
                  <a:lnTo>
                    <a:pt x="338" y="200"/>
                  </a:lnTo>
                  <a:lnTo>
                    <a:pt x="336" y="192"/>
                  </a:lnTo>
                  <a:lnTo>
                    <a:pt x="330" y="184"/>
                  </a:lnTo>
                  <a:lnTo>
                    <a:pt x="324" y="180"/>
                  </a:lnTo>
                  <a:lnTo>
                    <a:pt x="314" y="176"/>
                  </a:lnTo>
                  <a:lnTo>
                    <a:pt x="314" y="176"/>
                  </a:lnTo>
                  <a:close/>
                  <a:moveTo>
                    <a:pt x="200" y="364"/>
                  </a:moveTo>
                  <a:lnTo>
                    <a:pt x="200" y="364"/>
                  </a:lnTo>
                  <a:lnTo>
                    <a:pt x="194" y="364"/>
                  </a:lnTo>
                  <a:lnTo>
                    <a:pt x="190" y="360"/>
                  </a:lnTo>
                  <a:lnTo>
                    <a:pt x="186" y="354"/>
                  </a:lnTo>
                  <a:lnTo>
                    <a:pt x="186" y="348"/>
                  </a:lnTo>
                  <a:lnTo>
                    <a:pt x="186" y="348"/>
                  </a:lnTo>
                  <a:lnTo>
                    <a:pt x="186" y="342"/>
                  </a:lnTo>
                  <a:lnTo>
                    <a:pt x="190" y="338"/>
                  </a:lnTo>
                  <a:lnTo>
                    <a:pt x="194" y="334"/>
                  </a:lnTo>
                  <a:lnTo>
                    <a:pt x="200" y="334"/>
                  </a:lnTo>
                  <a:lnTo>
                    <a:pt x="200" y="334"/>
                  </a:lnTo>
                  <a:lnTo>
                    <a:pt x="206" y="334"/>
                  </a:lnTo>
                  <a:lnTo>
                    <a:pt x="212" y="338"/>
                  </a:lnTo>
                  <a:lnTo>
                    <a:pt x="216" y="342"/>
                  </a:lnTo>
                  <a:lnTo>
                    <a:pt x="216" y="348"/>
                  </a:lnTo>
                  <a:lnTo>
                    <a:pt x="216" y="348"/>
                  </a:lnTo>
                  <a:lnTo>
                    <a:pt x="216" y="354"/>
                  </a:lnTo>
                  <a:lnTo>
                    <a:pt x="212" y="360"/>
                  </a:lnTo>
                  <a:lnTo>
                    <a:pt x="206" y="364"/>
                  </a:lnTo>
                  <a:lnTo>
                    <a:pt x="200" y="364"/>
                  </a:lnTo>
                  <a:lnTo>
                    <a:pt x="200" y="364"/>
                  </a:lnTo>
                  <a:close/>
                  <a:moveTo>
                    <a:pt x="334" y="118"/>
                  </a:moveTo>
                  <a:lnTo>
                    <a:pt x="394" y="118"/>
                  </a:lnTo>
                  <a:lnTo>
                    <a:pt x="394" y="118"/>
                  </a:lnTo>
                  <a:lnTo>
                    <a:pt x="402" y="138"/>
                  </a:lnTo>
                  <a:lnTo>
                    <a:pt x="334" y="138"/>
                  </a:lnTo>
                  <a:lnTo>
                    <a:pt x="334" y="118"/>
                  </a:lnTo>
                  <a:close/>
                  <a:moveTo>
                    <a:pt x="16" y="310"/>
                  </a:moveTo>
                  <a:lnTo>
                    <a:pt x="16" y="304"/>
                  </a:lnTo>
                  <a:lnTo>
                    <a:pt x="16" y="304"/>
                  </a:lnTo>
                  <a:lnTo>
                    <a:pt x="16" y="292"/>
                  </a:lnTo>
                  <a:lnTo>
                    <a:pt x="20" y="278"/>
                  </a:lnTo>
                  <a:lnTo>
                    <a:pt x="24" y="268"/>
                  </a:lnTo>
                  <a:lnTo>
                    <a:pt x="30" y="256"/>
                  </a:lnTo>
                  <a:lnTo>
                    <a:pt x="38" y="248"/>
                  </a:lnTo>
                  <a:lnTo>
                    <a:pt x="46" y="240"/>
                  </a:lnTo>
                  <a:lnTo>
                    <a:pt x="56" y="232"/>
                  </a:lnTo>
                  <a:lnTo>
                    <a:pt x="66" y="226"/>
                  </a:lnTo>
                  <a:lnTo>
                    <a:pt x="66" y="226"/>
                  </a:lnTo>
                  <a:lnTo>
                    <a:pt x="72" y="234"/>
                  </a:lnTo>
                  <a:lnTo>
                    <a:pt x="80" y="240"/>
                  </a:lnTo>
                  <a:lnTo>
                    <a:pt x="88" y="244"/>
                  </a:lnTo>
                  <a:lnTo>
                    <a:pt x="98" y="246"/>
                  </a:lnTo>
                  <a:lnTo>
                    <a:pt x="98" y="246"/>
                  </a:lnTo>
                  <a:lnTo>
                    <a:pt x="110" y="244"/>
                  </a:lnTo>
                  <a:lnTo>
                    <a:pt x="120" y="238"/>
                  </a:lnTo>
                  <a:lnTo>
                    <a:pt x="128" y="230"/>
                  </a:lnTo>
                  <a:lnTo>
                    <a:pt x="132" y="220"/>
                  </a:lnTo>
                  <a:lnTo>
                    <a:pt x="132" y="220"/>
                  </a:lnTo>
                  <a:lnTo>
                    <a:pt x="136" y="220"/>
                  </a:lnTo>
                  <a:lnTo>
                    <a:pt x="168" y="220"/>
                  </a:lnTo>
                  <a:lnTo>
                    <a:pt x="168" y="220"/>
                  </a:lnTo>
                  <a:lnTo>
                    <a:pt x="170" y="212"/>
                  </a:lnTo>
                  <a:lnTo>
                    <a:pt x="172" y="202"/>
                  </a:lnTo>
                  <a:lnTo>
                    <a:pt x="172" y="200"/>
                  </a:lnTo>
                  <a:lnTo>
                    <a:pt x="136" y="200"/>
                  </a:lnTo>
                  <a:lnTo>
                    <a:pt x="136" y="200"/>
                  </a:lnTo>
                  <a:lnTo>
                    <a:pt x="132" y="200"/>
                  </a:lnTo>
                  <a:lnTo>
                    <a:pt x="132" y="200"/>
                  </a:lnTo>
                  <a:lnTo>
                    <a:pt x="128" y="190"/>
                  </a:lnTo>
                  <a:lnTo>
                    <a:pt x="120" y="182"/>
                  </a:lnTo>
                  <a:lnTo>
                    <a:pt x="110" y="176"/>
                  </a:lnTo>
                  <a:lnTo>
                    <a:pt x="98" y="174"/>
                  </a:lnTo>
                  <a:lnTo>
                    <a:pt x="98" y="174"/>
                  </a:lnTo>
                  <a:lnTo>
                    <a:pt x="92" y="176"/>
                  </a:lnTo>
                  <a:lnTo>
                    <a:pt x="86" y="176"/>
                  </a:lnTo>
                  <a:lnTo>
                    <a:pt x="74" y="184"/>
                  </a:lnTo>
                  <a:lnTo>
                    <a:pt x="66" y="194"/>
                  </a:lnTo>
                  <a:lnTo>
                    <a:pt x="64" y="200"/>
                  </a:lnTo>
                  <a:lnTo>
                    <a:pt x="62" y="206"/>
                  </a:lnTo>
                  <a:lnTo>
                    <a:pt x="62" y="206"/>
                  </a:lnTo>
                  <a:lnTo>
                    <a:pt x="52" y="212"/>
                  </a:lnTo>
                  <a:lnTo>
                    <a:pt x="42" y="218"/>
                  </a:lnTo>
                  <a:lnTo>
                    <a:pt x="32" y="224"/>
                  </a:lnTo>
                  <a:lnTo>
                    <a:pt x="24" y="232"/>
                  </a:lnTo>
                  <a:lnTo>
                    <a:pt x="16" y="242"/>
                  </a:lnTo>
                  <a:lnTo>
                    <a:pt x="10" y="252"/>
                  </a:lnTo>
                  <a:lnTo>
                    <a:pt x="4" y="262"/>
                  </a:lnTo>
                  <a:lnTo>
                    <a:pt x="0" y="274"/>
                  </a:lnTo>
                  <a:lnTo>
                    <a:pt x="0" y="274"/>
                  </a:lnTo>
                  <a:lnTo>
                    <a:pt x="6" y="292"/>
                  </a:lnTo>
                  <a:lnTo>
                    <a:pt x="16" y="310"/>
                  </a:lnTo>
                  <a:lnTo>
                    <a:pt x="16" y="310"/>
                  </a:lnTo>
                  <a:close/>
                  <a:moveTo>
                    <a:pt x="98" y="194"/>
                  </a:moveTo>
                  <a:lnTo>
                    <a:pt x="98" y="194"/>
                  </a:lnTo>
                  <a:lnTo>
                    <a:pt x="104" y="196"/>
                  </a:lnTo>
                  <a:lnTo>
                    <a:pt x="110" y="198"/>
                  </a:lnTo>
                  <a:lnTo>
                    <a:pt x="112" y="204"/>
                  </a:lnTo>
                  <a:lnTo>
                    <a:pt x="114" y="210"/>
                  </a:lnTo>
                  <a:lnTo>
                    <a:pt x="114" y="210"/>
                  </a:lnTo>
                  <a:lnTo>
                    <a:pt x="112" y="216"/>
                  </a:lnTo>
                  <a:lnTo>
                    <a:pt x="110" y="220"/>
                  </a:lnTo>
                  <a:lnTo>
                    <a:pt x="104" y="224"/>
                  </a:lnTo>
                  <a:lnTo>
                    <a:pt x="98" y="226"/>
                  </a:lnTo>
                  <a:lnTo>
                    <a:pt x="98" y="226"/>
                  </a:lnTo>
                  <a:lnTo>
                    <a:pt x="92" y="224"/>
                  </a:lnTo>
                  <a:lnTo>
                    <a:pt x="88" y="220"/>
                  </a:lnTo>
                  <a:lnTo>
                    <a:pt x="84" y="216"/>
                  </a:lnTo>
                  <a:lnTo>
                    <a:pt x="82" y="210"/>
                  </a:lnTo>
                  <a:lnTo>
                    <a:pt x="82" y="210"/>
                  </a:lnTo>
                  <a:lnTo>
                    <a:pt x="84" y="204"/>
                  </a:lnTo>
                  <a:lnTo>
                    <a:pt x="88" y="198"/>
                  </a:lnTo>
                  <a:lnTo>
                    <a:pt x="92" y="196"/>
                  </a:lnTo>
                  <a:lnTo>
                    <a:pt x="98" y="194"/>
                  </a:lnTo>
                  <a:lnTo>
                    <a:pt x="98" y="194"/>
                  </a:lnTo>
                  <a:close/>
                  <a:moveTo>
                    <a:pt x="108" y="306"/>
                  </a:moveTo>
                  <a:lnTo>
                    <a:pt x="36" y="306"/>
                  </a:lnTo>
                  <a:lnTo>
                    <a:pt x="36" y="286"/>
                  </a:lnTo>
                  <a:lnTo>
                    <a:pt x="108" y="286"/>
                  </a:lnTo>
                  <a:lnTo>
                    <a:pt x="108" y="286"/>
                  </a:lnTo>
                  <a:lnTo>
                    <a:pt x="124" y="284"/>
                  </a:lnTo>
                  <a:lnTo>
                    <a:pt x="140" y="280"/>
                  </a:lnTo>
                  <a:lnTo>
                    <a:pt x="154" y="272"/>
                  </a:lnTo>
                  <a:lnTo>
                    <a:pt x="166" y="262"/>
                  </a:lnTo>
                  <a:lnTo>
                    <a:pt x="178" y="250"/>
                  </a:lnTo>
                  <a:lnTo>
                    <a:pt x="184" y="234"/>
                  </a:lnTo>
                  <a:lnTo>
                    <a:pt x="190" y="220"/>
                  </a:lnTo>
                  <a:lnTo>
                    <a:pt x="192" y="202"/>
                  </a:lnTo>
                  <a:lnTo>
                    <a:pt x="192" y="158"/>
                  </a:lnTo>
                  <a:lnTo>
                    <a:pt x="212" y="158"/>
                  </a:lnTo>
                  <a:lnTo>
                    <a:pt x="212" y="202"/>
                  </a:lnTo>
                  <a:lnTo>
                    <a:pt x="212" y="202"/>
                  </a:lnTo>
                  <a:lnTo>
                    <a:pt x="210" y="224"/>
                  </a:lnTo>
                  <a:lnTo>
                    <a:pt x="204" y="242"/>
                  </a:lnTo>
                  <a:lnTo>
                    <a:pt x="194" y="260"/>
                  </a:lnTo>
                  <a:lnTo>
                    <a:pt x="180" y="276"/>
                  </a:lnTo>
                  <a:lnTo>
                    <a:pt x="166" y="288"/>
                  </a:lnTo>
                  <a:lnTo>
                    <a:pt x="148" y="298"/>
                  </a:lnTo>
                  <a:lnTo>
                    <a:pt x="128" y="304"/>
                  </a:lnTo>
                  <a:lnTo>
                    <a:pt x="108" y="306"/>
                  </a:lnTo>
                  <a:lnTo>
                    <a:pt x="108" y="306"/>
                  </a:lnTo>
                  <a:close/>
                  <a:moveTo>
                    <a:pt x="192" y="68"/>
                  </a:moveTo>
                  <a:lnTo>
                    <a:pt x="192" y="98"/>
                  </a:lnTo>
                  <a:lnTo>
                    <a:pt x="212" y="98"/>
                  </a:lnTo>
                  <a:lnTo>
                    <a:pt x="212" y="68"/>
                  </a:lnTo>
                  <a:lnTo>
                    <a:pt x="212" y="68"/>
                  </a:lnTo>
                  <a:lnTo>
                    <a:pt x="222" y="64"/>
                  </a:lnTo>
                  <a:lnTo>
                    <a:pt x="230" y="56"/>
                  </a:lnTo>
                  <a:lnTo>
                    <a:pt x="236" y="46"/>
                  </a:lnTo>
                  <a:lnTo>
                    <a:pt x="236" y="34"/>
                  </a:lnTo>
                  <a:lnTo>
                    <a:pt x="236" y="34"/>
                  </a:lnTo>
                  <a:lnTo>
                    <a:pt x="236" y="28"/>
                  </a:lnTo>
                  <a:lnTo>
                    <a:pt x="234" y="22"/>
                  </a:lnTo>
                  <a:lnTo>
                    <a:pt x="230" y="16"/>
                  </a:lnTo>
                  <a:lnTo>
                    <a:pt x="226" y="10"/>
                  </a:lnTo>
                  <a:lnTo>
                    <a:pt x="222" y="6"/>
                  </a:lnTo>
                  <a:lnTo>
                    <a:pt x="216" y="2"/>
                  </a:lnTo>
                  <a:lnTo>
                    <a:pt x="208" y="0"/>
                  </a:lnTo>
                  <a:lnTo>
                    <a:pt x="202" y="0"/>
                  </a:lnTo>
                  <a:lnTo>
                    <a:pt x="202" y="0"/>
                  </a:lnTo>
                  <a:lnTo>
                    <a:pt x="194" y="0"/>
                  </a:lnTo>
                  <a:lnTo>
                    <a:pt x="188" y="2"/>
                  </a:lnTo>
                  <a:lnTo>
                    <a:pt x="182" y="6"/>
                  </a:lnTo>
                  <a:lnTo>
                    <a:pt x="176" y="10"/>
                  </a:lnTo>
                  <a:lnTo>
                    <a:pt x="172" y="16"/>
                  </a:lnTo>
                  <a:lnTo>
                    <a:pt x="168" y="22"/>
                  </a:lnTo>
                  <a:lnTo>
                    <a:pt x="166" y="28"/>
                  </a:lnTo>
                  <a:lnTo>
                    <a:pt x="166" y="34"/>
                  </a:lnTo>
                  <a:lnTo>
                    <a:pt x="166" y="34"/>
                  </a:lnTo>
                  <a:lnTo>
                    <a:pt x="168" y="46"/>
                  </a:lnTo>
                  <a:lnTo>
                    <a:pt x="174" y="56"/>
                  </a:lnTo>
                  <a:lnTo>
                    <a:pt x="182" y="64"/>
                  </a:lnTo>
                  <a:lnTo>
                    <a:pt x="192" y="68"/>
                  </a:lnTo>
                  <a:lnTo>
                    <a:pt x="192" y="68"/>
                  </a:lnTo>
                  <a:close/>
                  <a:moveTo>
                    <a:pt x="202" y="20"/>
                  </a:moveTo>
                  <a:lnTo>
                    <a:pt x="202" y="20"/>
                  </a:lnTo>
                  <a:lnTo>
                    <a:pt x="208" y="20"/>
                  </a:lnTo>
                  <a:lnTo>
                    <a:pt x="212" y="24"/>
                  </a:lnTo>
                  <a:lnTo>
                    <a:pt x="216" y="28"/>
                  </a:lnTo>
                  <a:lnTo>
                    <a:pt x="216" y="34"/>
                  </a:lnTo>
                  <a:lnTo>
                    <a:pt x="216" y="34"/>
                  </a:lnTo>
                  <a:lnTo>
                    <a:pt x="216" y="40"/>
                  </a:lnTo>
                  <a:lnTo>
                    <a:pt x="212" y="46"/>
                  </a:lnTo>
                  <a:lnTo>
                    <a:pt x="208" y="50"/>
                  </a:lnTo>
                  <a:lnTo>
                    <a:pt x="202" y="50"/>
                  </a:lnTo>
                  <a:lnTo>
                    <a:pt x="202" y="50"/>
                  </a:lnTo>
                  <a:lnTo>
                    <a:pt x="196" y="50"/>
                  </a:lnTo>
                  <a:lnTo>
                    <a:pt x="190" y="46"/>
                  </a:lnTo>
                  <a:lnTo>
                    <a:pt x="188" y="40"/>
                  </a:lnTo>
                  <a:lnTo>
                    <a:pt x="186" y="34"/>
                  </a:lnTo>
                  <a:lnTo>
                    <a:pt x="186" y="34"/>
                  </a:lnTo>
                  <a:lnTo>
                    <a:pt x="188" y="28"/>
                  </a:lnTo>
                  <a:lnTo>
                    <a:pt x="190" y="24"/>
                  </a:lnTo>
                  <a:lnTo>
                    <a:pt x="196" y="20"/>
                  </a:lnTo>
                  <a:lnTo>
                    <a:pt x="202" y="20"/>
                  </a:lnTo>
                  <a:lnTo>
                    <a:pt x="202" y="20"/>
                  </a:lnTo>
                  <a:close/>
                  <a:moveTo>
                    <a:pt x="10" y="118"/>
                  </a:moveTo>
                  <a:lnTo>
                    <a:pt x="274" y="118"/>
                  </a:lnTo>
                  <a:lnTo>
                    <a:pt x="274" y="138"/>
                  </a:lnTo>
                  <a:lnTo>
                    <a:pt x="2" y="138"/>
                  </a:lnTo>
                  <a:lnTo>
                    <a:pt x="2" y="138"/>
                  </a:lnTo>
                  <a:lnTo>
                    <a:pt x="10" y="118"/>
                  </a:lnTo>
                  <a:lnTo>
                    <a:pt x="10" y="118"/>
                  </a:lnTo>
                  <a:close/>
                </a:path>
              </a:pathLst>
            </a:custGeom>
            <a:solidFill>
              <a:schemeClr val="tx1">
                <a:lumMod val="65000"/>
                <a:lumOff val="35000"/>
              </a:schemeClr>
            </a:solidFill>
            <a:ln>
              <a:noFill/>
            </a:ln>
            <a:extLst/>
          </p:spPr>
          <p:txBody>
            <a:bodyPr vert="horz" wrap="square" lIns="68562" tIns="34281" rIns="68562" bIns="34281" numCol="1" anchor="t" anchorCtr="0" compatLnSpc="1">
              <a:prstTxWarp prst="textNoShape">
                <a:avLst/>
              </a:prstTxWarp>
            </a:bodyPr>
            <a:lstStyle/>
            <a:p>
              <a:endParaRPr lang="en-GB" sz="900" dirty="0">
                <a:solidFill>
                  <a:srgbClr val="000000"/>
                </a:solidFill>
              </a:endParaRPr>
            </a:p>
          </p:txBody>
        </p:sp>
      </p:grpSp>
      <p:grpSp>
        <p:nvGrpSpPr>
          <p:cNvPr id="5" name="Group 4"/>
          <p:cNvGrpSpPr/>
          <p:nvPr/>
        </p:nvGrpSpPr>
        <p:grpSpPr>
          <a:xfrm>
            <a:off x="711203" y="5772086"/>
            <a:ext cx="10794997" cy="393218"/>
            <a:chOff x="711203" y="5772086"/>
            <a:chExt cx="10794997" cy="393218"/>
          </a:xfrm>
        </p:grpSpPr>
        <p:sp>
          <p:nvSpPr>
            <p:cNvPr id="31" name="TextBox 30"/>
            <p:cNvSpPr txBox="1"/>
            <p:nvPr/>
          </p:nvSpPr>
          <p:spPr>
            <a:xfrm>
              <a:off x="6995052" y="5772086"/>
              <a:ext cx="4511148" cy="246221"/>
            </a:xfrm>
            <a:prstGeom prst="rect">
              <a:avLst/>
            </a:prstGeom>
            <a:noFill/>
          </p:spPr>
          <p:txBody>
            <a:bodyPr wrap="square" lIns="0" tIns="0" rIns="0" bIns="0" rtlCol="0">
              <a:spAutoFit/>
            </a:bodyPr>
            <a:lstStyle/>
            <a:p>
              <a:pPr marL="118687" lvl="1" indent="-118687">
                <a:buFont typeface="Arial" pitchFamily="34" charset="0"/>
                <a:buChar char="•"/>
              </a:pPr>
              <a:r>
                <a:rPr lang="en-GB" sz="800" dirty="0">
                  <a:solidFill>
                    <a:srgbClr val="000000"/>
                  </a:solidFill>
                  <a:latin typeface="Georgia"/>
                </a:rPr>
                <a:t>Reactive churn management requires engagement of highly effective and efficient, specialised channels as well as dedicated set of tools and offering strategies</a:t>
              </a:r>
            </a:p>
          </p:txBody>
        </p:sp>
        <p:sp>
          <p:nvSpPr>
            <p:cNvPr id="32" name="TextBox 31"/>
            <p:cNvSpPr txBox="1"/>
            <p:nvPr/>
          </p:nvSpPr>
          <p:spPr>
            <a:xfrm>
              <a:off x="2291149" y="5772086"/>
              <a:ext cx="4511148" cy="246221"/>
            </a:xfrm>
            <a:prstGeom prst="rect">
              <a:avLst/>
            </a:prstGeom>
            <a:noFill/>
          </p:spPr>
          <p:txBody>
            <a:bodyPr wrap="square" lIns="0" tIns="0" rIns="0" bIns="0" rtlCol="0">
              <a:spAutoFit/>
            </a:bodyPr>
            <a:lstStyle/>
            <a:p>
              <a:pPr marL="118687" lvl="1" indent="-118687">
                <a:buFont typeface="Arial" pitchFamily="34" charset="0"/>
                <a:buChar char="•"/>
              </a:pPr>
              <a:r>
                <a:rPr lang="en-GB" sz="800" dirty="0">
                  <a:solidFill>
                    <a:srgbClr val="000000"/>
                  </a:solidFill>
                  <a:latin typeface="Georgia"/>
                </a:rPr>
                <a:t>Proactive churn management requires engagement of the whole organisation at the level of each and every channel, usage of current processes, tools and sometimes dedicated offering strategies</a:t>
              </a:r>
            </a:p>
          </p:txBody>
        </p:sp>
        <p:sp>
          <p:nvSpPr>
            <p:cNvPr id="49" name="Rectangle 48"/>
            <p:cNvSpPr/>
            <p:nvPr/>
          </p:nvSpPr>
          <p:spPr bwMode="ltGray">
            <a:xfrm>
              <a:off x="711203" y="5772086"/>
              <a:ext cx="1354978" cy="393218"/>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634" tIns="23818" rIns="47634" bIns="23818" numCol="1" spcCol="0" rtlCol="0" fromWordArt="0" anchor="t" anchorCtr="0" forceAA="0" compatLnSpc="1">
              <a:prstTxWarp prst="textNoShape">
                <a:avLst/>
              </a:prstTxWarp>
              <a:noAutofit/>
            </a:bodyPr>
            <a:lstStyle/>
            <a:p>
              <a:r>
                <a:rPr lang="en-GB" sz="900" b="1" i="1" dirty="0">
                  <a:solidFill>
                    <a:schemeClr val="tx1">
                      <a:lumMod val="75000"/>
                      <a:lumOff val="25000"/>
                    </a:schemeClr>
                  </a:solidFill>
                  <a:latin typeface="Georgia" pitchFamily="18" charset="0"/>
                </a:rPr>
                <a:t>Best practice principals</a:t>
              </a:r>
            </a:p>
          </p:txBody>
        </p:sp>
        <p:sp>
          <p:nvSpPr>
            <p:cNvPr id="65" name="Freeform 4843"/>
            <p:cNvSpPr>
              <a:spLocks noEditPoints="1"/>
            </p:cNvSpPr>
            <p:nvPr/>
          </p:nvSpPr>
          <p:spPr bwMode="auto">
            <a:xfrm>
              <a:off x="1785881" y="5897850"/>
              <a:ext cx="234246" cy="227424"/>
            </a:xfrm>
            <a:custGeom>
              <a:avLst/>
              <a:gdLst>
                <a:gd name="T0" fmla="*/ 376 w 412"/>
                <a:gd name="T1" fmla="*/ 96 h 400"/>
                <a:gd name="T2" fmla="*/ 382 w 412"/>
                <a:gd name="T3" fmla="*/ 126 h 400"/>
                <a:gd name="T4" fmla="*/ 356 w 412"/>
                <a:gd name="T5" fmla="*/ 144 h 400"/>
                <a:gd name="T6" fmla="*/ 328 w 412"/>
                <a:gd name="T7" fmla="*/ 116 h 400"/>
                <a:gd name="T8" fmla="*/ 344 w 412"/>
                <a:gd name="T9" fmla="*/ 90 h 400"/>
                <a:gd name="T10" fmla="*/ 374 w 412"/>
                <a:gd name="T11" fmla="*/ 156 h 400"/>
                <a:gd name="T12" fmla="*/ 320 w 412"/>
                <a:gd name="T13" fmla="*/ 156 h 400"/>
                <a:gd name="T14" fmla="*/ 314 w 412"/>
                <a:gd name="T15" fmla="*/ 204 h 400"/>
                <a:gd name="T16" fmla="*/ 370 w 412"/>
                <a:gd name="T17" fmla="*/ 268 h 400"/>
                <a:gd name="T18" fmla="*/ 404 w 412"/>
                <a:gd name="T19" fmla="*/ 246 h 400"/>
                <a:gd name="T20" fmla="*/ 410 w 412"/>
                <a:gd name="T21" fmla="*/ 166 h 400"/>
                <a:gd name="T22" fmla="*/ 398 w 412"/>
                <a:gd name="T23" fmla="*/ 156 h 400"/>
                <a:gd name="T24" fmla="*/ 98 w 412"/>
                <a:gd name="T25" fmla="*/ 156 h 400"/>
                <a:gd name="T26" fmla="*/ 56 w 412"/>
                <a:gd name="T27" fmla="*/ 182 h 400"/>
                <a:gd name="T28" fmla="*/ 14 w 412"/>
                <a:gd name="T29" fmla="*/ 156 h 400"/>
                <a:gd name="T30" fmla="*/ 2 w 412"/>
                <a:gd name="T31" fmla="*/ 166 h 400"/>
                <a:gd name="T32" fmla="*/ 8 w 412"/>
                <a:gd name="T33" fmla="*/ 246 h 400"/>
                <a:gd name="T34" fmla="*/ 42 w 412"/>
                <a:gd name="T35" fmla="*/ 268 h 400"/>
                <a:gd name="T36" fmla="*/ 98 w 412"/>
                <a:gd name="T37" fmla="*/ 204 h 400"/>
                <a:gd name="T38" fmla="*/ 172 w 412"/>
                <a:gd name="T39" fmla="*/ 50 h 400"/>
                <a:gd name="T40" fmla="*/ 192 w 412"/>
                <a:gd name="T41" fmla="*/ 68 h 400"/>
                <a:gd name="T42" fmla="*/ 214 w 412"/>
                <a:gd name="T43" fmla="*/ 70 h 400"/>
                <a:gd name="T44" fmla="*/ 236 w 412"/>
                <a:gd name="T45" fmla="*/ 56 h 400"/>
                <a:gd name="T46" fmla="*/ 242 w 412"/>
                <a:gd name="T47" fmla="*/ 36 h 400"/>
                <a:gd name="T48" fmla="*/ 232 w 412"/>
                <a:gd name="T49" fmla="*/ 10 h 400"/>
                <a:gd name="T50" fmla="*/ 206 w 412"/>
                <a:gd name="T51" fmla="*/ 0 h 400"/>
                <a:gd name="T52" fmla="*/ 186 w 412"/>
                <a:gd name="T53" fmla="*/ 6 h 400"/>
                <a:gd name="T54" fmla="*/ 170 w 412"/>
                <a:gd name="T55" fmla="*/ 28 h 400"/>
                <a:gd name="T56" fmla="*/ 206 w 412"/>
                <a:gd name="T57" fmla="*/ 400 h 400"/>
                <a:gd name="T58" fmla="*/ 296 w 412"/>
                <a:gd name="T59" fmla="*/ 378 h 400"/>
                <a:gd name="T60" fmla="*/ 366 w 412"/>
                <a:gd name="T61" fmla="*/ 322 h 400"/>
                <a:gd name="T62" fmla="*/ 320 w 412"/>
                <a:gd name="T63" fmla="*/ 250 h 400"/>
                <a:gd name="T64" fmla="*/ 244 w 412"/>
                <a:gd name="T65" fmla="*/ 200 h 400"/>
                <a:gd name="T66" fmla="*/ 206 w 412"/>
                <a:gd name="T67" fmla="*/ 194 h 400"/>
                <a:gd name="T68" fmla="*/ 158 w 412"/>
                <a:gd name="T69" fmla="*/ 234 h 400"/>
                <a:gd name="T70" fmla="*/ 140 w 412"/>
                <a:gd name="T71" fmla="*/ 262 h 400"/>
                <a:gd name="T72" fmla="*/ 118 w 412"/>
                <a:gd name="T73" fmla="*/ 262 h 400"/>
                <a:gd name="T74" fmla="*/ 100 w 412"/>
                <a:gd name="T75" fmla="*/ 244 h 400"/>
                <a:gd name="T76" fmla="*/ 46 w 412"/>
                <a:gd name="T77" fmla="*/ 322 h 400"/>
                <a:gd name="T78" fmla="*/ 96 w 412"/>
                <a:gd name="T79" fmla="*/ 368 h 400"/>
                <a:gd name="T80" fmla="*/ 182 w 412"/>
                <a:gd name="T81" fmla="*/ 398 h 400"/>
                <a:gd name="T82" fmla="*/ 28 w 412"/>
                <a:gd name="T83" fmla="*/ 116 h 400"/>
                <a:gd name="T84" fmla="*/ 56 w 412"/>
                <a:gd name="T85" fmla="*/ 144 h 400"/>
                <a:gd name="T86" fmla="*/ 82 w 412"/>
                <a:gd name="T87" fmla="*/ 126 h 400"/>
                <a:gd name="T88" fmla="*/ 76 w 412"/>
                <a:gd name="T89" fmla="*/ 96 h 400"/>
                <a:gd name="T90" fmla="*/ 46 w 412"/>
                <a:gd name="T91" fmla="*/ 90 h 400"/>
                <a:gd name="T92" fmla="*/ 28 w 412"/>
                <a:gd name="T93" fmla="*/ 116 h 400"/>
                <a:gd name="T94" fmla="*/ 300 w 412"/>
                <a:gd name="T95" fmla="*/ 116 h 400"/>
                <a:gd name="T96" fmla="*/ 298 w 412"/>
                <a:gd name="T97" fmla="*/ 102 h 400"/>
                <a:gd name="T98" fmla="*/ 268 w 412"/>
                <a:gd name="T99" fmla="*/ 82 h 400"/>
                <a:gd name="T100" fmla="*/ 144 w 412"/>
                <a:gd name="T101" fmla="*/ 82 h 400"/>
                <a:gd name="T102" fmla="*/ 122 w 412"/>
                <a:gd name="T103" fmla="*/ 92 h 400"/>
                <a:gd name="T104" fmla="*/ 112 w 412"/>
                <a:gd name="T105" fmla="*/ 116 h 400"/>
                <a:gd name="T106" fmla="*/ 114 w 412"/>
                <a:gd name="T107" fmla="*/ 240 h 400"/>
                <a:gd name="T108" fmla="*/ 128 w 412"/>
                <a:gd name="T109" fmla="*/ 248 h 400"/>
                <a:gd name="T110" fmla="*/ 144 w 412"/>
                <a:gd name="T111" fmla="*/ 234 h 400"/>
                <a:gd name="T112" fmla="*/ 154 w 412"/>
                <a:gd name="T113" fmla="*/ 140 h 400"/>
                <a:gd name="T114" fmla="*/ 158 w 412"/>
                <a:gd name="T115" fmla="*/ 170 h 400"/>
                <a:gd name="T116" fmla="*/ 230 w 412"/>
                <a:gd name="T117" fmla="*/ 164 h 400"/>
                <a:gd name="T118" fmla="*/ 254 w 412"/>
                <a:gd name="T119" fmla="*/ 150 h 400"/>
                <a:gd name="T120" fmla="*/ 268 w 412"/>
                <a:gd name="T121" fmla="*/ 176 h 400"/>
                <a:gd name="T122" fmla="*/ 300 w 412"/>
                <a:gd name="T123" fmla="*/ 19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 h="400">
                  <a:moveTo>
                    <a:pt x="356" y="88"/>
                  </a:moveTo>
                  <a:lnTo>
                    <a:pt x="356" y="88"/>
                  </a:lnTo>
                  <a:lnTo>
                    <a:pt x="366" y="90"/>
                  </a:lnTo>
                  <a:lnTo>
                    <a:pt x="376" y="96"/>
                  </a:lnTo>
                  <a:lnTo>
                    <a:pt x="382" y="104"/>
                  </a:lnTo>
                  <a:lnTo>
                    <a:pt x="384" y="116"/>
                  </a:lnTo>
                  <a:lnTo>
                    <a:pt x="384" y="116"/>
                  </a:lnTo>
                  <a:lnTo>
                    <a:pt x="382" y="126"/>
                  </a:lnTo>
                  <a:lnTo>
                    <a:pt x="376" y="136"/>
                  </a:lnTo>
                  <a:lnTo>
                    <a:pt x="366" y="142"/>
                  </a:lnTo>
                  <a:lnTo>
                    <a:pt x="356" y="144"/>
                  </a:lnTo>
                  <a:lnTo>
                    <a:pt x="356" y="144"/>
                  </a:lnTo>
                  <a:lnTo>
                    <a:pt x="344" y="142"/>
                  </a:lnTo>
                  <a:lnTo>
                    <a:pt x="336" y="136"/>
                  </a:lnTo>
                  <a:lnTo>
                    <a:pt x="330" y="126"/>
                  </a:lnTo>
                  <a:lnTo>
                    <a:pt x="328" y="116"/>
                  </a:lnTo>
                  <a:lnTo>
                    <a:pt x="328" y="116"/>
                  </a:lnTo>
                  <a:lnTo>
                    <a:pt x="330" y="104"/>
                  </a:lnTo>
                  <a:lnTo>
                    <a:pt x="336" y="96"/>
                  </a:lnTo>
                  <a:lnTo>
                    <a:pt x="344" y="90"/>
                  </a:lnTo>
                  <a:lnTo>
                    <a:pt x="356" y="88"/>
                  </a:lnTo>
                  <a:lnTo>
                    <a:pt x="356" y="88"/>
                  </a:lnTo>
                  <a:close/>
                  <a:moveTo>
                    <a:pt x="392" y="156"/>
                  </a:moveTo>
                  <a:lnTo>
                    <a:pt x="374" y="156"/>
                  </a:lnTo>
                  <a:lnTo>
                    <a:pt x="356" y="182"/>
                  </a:lnTo>
                  <a:lnTo>
                    <a:pt x="338" y="156"/>
                  </a:lnTo>
                  <a:lnTo>
                    <a:pt x="320" y="156"/>
                  </a:lnTo>
                  <a:lnTo>
                    <a:pt x="320" y="156"/>
                  </a:lnTo>
                  <a:lnTo>
                    <a:pt x="314" y="156"/>
                  </a:lnTo>
                  <a:lnTo>
                    <a:pt x="314" y="156"/>
                  </a:lnTo>
                  <a:lnTo>
                    <a:pt x="314" y="158"/>
                  </a:lnTo>
                  <a:lnTo>
                    <a:pt x="314" y="204"/>
                  </a:lnTo>
                  <a:lnTo>
                    <a:pt x="314" y="204"/>
                  </a:lnTo>
                  <a:lnTo>
                    <a:pt x="336" y="224"/>
                  </a:lnTo>
                  <a:lnTo>
                    <a:pt x="354" y="244"/>
                  </a:lnTo>
                  <a:lnTo>
                    <a:pt x="370" y="268"/>
                  </a:lnTo>
                  <a:lnTo>
                    <a:pt x="386" y="294"/>
                  </a:lnTo>
                  <a:lnTo>
                    <a:pt x="386" y="294"/>
                  </a:lnTo>
                  <a:lnTo>
                    <a:pt x="396" y="270"/>
                  </a:lnTo>
                  <a:lnTo>
                    <a:pt x="404" y="246"/>
                  </a:lnTo>
                  <a:lnTo>
                    <a:pt x="410" y="220"/>
                  </a:lnTo>
                  <a:lnTo>
                    <a:pt x="412" y="194"/>
                  </a:lnTo>
                  <a:lnTo>
                    <a:pt x="412" y="194"/>
                  </a:lnTo>
                  <a:lnTo>
                    <a:pt x="410" y="166"/>
                  </a:lnTo>
                  <a:lnTo>
                    <a:pt x="410" y="166"/>
                  </a:lnTo>
                  <a:lnTo>
                    <a:pt x="406" y="162"/>
                  </a:lnTo>
                  <a:lnTo>
                    <a:pt x="402" y="158"/>
                  </a:lnTo>
                  <a:lnTo>
                    <a:pt x="398" y="156"/>
                  </a:lnTo>
                  <a:lnTo>
                    <a:pt x="392" y="156"/>
                  </a:lnTo>
                  <a:lnTo>
                    <a:pt x="392" y="156"/>
                  </a:lnTo>
                  <a:close/>
                  <a:moveTo>
                    <a:pt x="98" y="204"/>
                  </a:moveTo>
                  <a:lnTo>
                    <a:pt x="98" y="156"/>
                  </a:lnTo>
                  <a:lnTo>
                    <a:pt x="98" y="156"/>
                  </a:lnTo>
                  <a:lnTo>
                    <a:pt x="92" y="156"/>
                  </a:lnTo>
                  <a:lnTo>
                    <a:pt x="74" y="156"/>
                  </a:lnTo>
                  <a:lnTo>
                    <a:pt x="56" y="182"/>
                  </a:lnTo>
                  <a:lnTo>
                    <a:pt x="38" y="156"/>
                  </a:lnTo>
                  <a:lnTo>
                    <a:pt x="20" y="156"/>
                  </a:lnTo>
                  <a:lnTo>
                    <a:pt x="20" y="156"/>
                  </a:lnTo>
                  <a:lnTo>
                    <a:pt x="14" y="156"/>
                  </a:lnTo>
                  <a:lnTo>
                    <a:pt x="10" y="158"/>
                  </a:lnTo>
                  <a:lnTo>
                    <a:pt x="6" y="162"/>
                  </a:lnTo>
                  <a:lnTo>
                    <a:pt x="2" y="166"/>
                  </a:lnTo>
                  <a:lnTo>
                    <a:pt x="2" y="166"/>
                  </a:lnTo>
                  <a:lnTo>
                    <a:pt x="0" y="194"/>
                  </a:lnTo>
                  <a:lnTo>
                    <a:pt x="0" y="194"/>
                  </a:lnTo>
                  <a:lnTo>
                    <a:pt x="2" y="220"/>
                  </a:lnTo>
                  <a:lnTo>
                    <a:pt x="8" y="246"/>
                  </a:lnTo>
                  <a:lnTo>
                    <a:pt x="16" y="270"/>
                  </a:lnTo>
                  <a:lnTo>
                    <a:pt x="26" y="294"/>
                  </a:lnTo>
                  <a:lnTo>
                    <a:pt x="26" y="294"/>
                  </a:lnTo>
                  <a:lnTo>
                    <a:pt x="42" y="268"/>
                  </a:lnTo>
                  <a:lnTo>
                    <a:pt x="58" y="244"/>
                  </a:lnTo>
                  <a:lnTo>
                    <a:pt x="76" y="224"/>
                  </a:lnTo>
                  <a:lnTo>
                    <a:pt x="98" y="204"/>
                  </a:lnTo>
                  <a:lnTo>
                    <a:pt x="98" y="204"/>
                  </a:lnTo>
                  <a:close/>
                  <a:moveTo>
                    <a:pt x="170" y="36"/>
                  </a:moveTo>
                  <a:lnTo>
                    <a:pt x="170" y="36"/>
                  </a:lnTo>
                  <a:lnTo>
                    <a:pt x="170" y="42"/>
                  </a:lnTo>
                  <a:lnTo>
                    <a:pt x="172" y="50"/>
                  </a:lnTo>
                  <a:lnTo>
                    <a:pt x="176" y="56"/>
                  </a:lnTo>
                  <a:lnTo>
                    <a:pt x="180" y="60"/>
                  </a:lnTo>
                  <a:lnTo>
                    <a:pt x="186" y="66"/>
                  </a:lnTo>
                  <a:lnTo>
                    <a:pt x="192" y="68"/>
                  </a:lnTo>
                  <a:lnTo>
                    <a:pt x="198" y="70"/>
                  </a:lnTo>
                  <a:lnTo>
                    <a:pt x="206" y="72"/>
                  </a:lnTo>
                  <a:lnTo>
                    <a:pt x="206" y="72"/>
                  </a:lnTo>
                  <a:lnTo>
                    <a:pt x="214" y="70"/>
                  </a:lnTo>
                  <a:lnTo>
                    <a:pt x="220" y="68"/>
                  </a:lnTo>
                  <a:lnTo>
                    <a:pt x="226" y="66"/>
                  </a:lnTo>
                  <a:lnTo>
                    <a:pt x="232" y="60"/>
                  </a:lnTo>
                  <a:lnTo>
                    <a:pt x="236" y="56"/>
                  </a:lnTo>
                  <a:lnTo>
                    <a:pt x="240" y="50"/>
                  </a:lnTo>
                  <a:lnTo>
                    <a:pt x="242" y="42"/>
                  </a:lnTo>
                  <a:lnTo>
                    <a:pt x="242" y="36"/>
                  </a:lnTo>
                  <a:lnTo>
                    <a:pt x="242" y="36"/>
                  </a:lnTo>
                  <a:lnTo>
                    <a:pt x="242" y="28"/>
                  </a:lnTo>
                  <a:lnTo>
                    <a:pt x="240" y="22"/>
                  </a:lnTo>
                  <a:lnTo>
                    <a:pt x="236" y="16"/>
                  </a:lnTo>
                  <a:lnTo>
                    <a:pt x="232" y="10"/>
                  </a:lnTo>
                  <a:lnTo>
                    <a:pt x="226" y="6"/>
                  </a:lnTo>
                  <a:lnTo>
                    <a:pt x="220" y="2"/>
                  </a:lnTo>
                  <a:lnTo>
                    <a:pt x="214" y="0"/>
                  </a:lnTo>
                  <a:lnTo>
                    <a:pt x="206" y="0"/>
                  </a:lnTo>
                  <a:lnTo>
                    <a:pt x="206" y="0"/>
                  </a:lnTo>
                  <a:lnTo>
                    <a:pt x="198" y="0"/>
                  </a:lnTo>
                  <a:lnTo>
                    <a:pt x="192" y="2"/>
                  </a:lnTo>
                  <a:lnTo>
                    <a:pt x="186" y="6"/>
                  </a:lnTo>
                  <a:lnTo>
                    <a:pt x="180" y="10"/>
                  </a:lnTo>
                  <a:lnTo>
                    <a:pt x="176" y="16"/>
                  </a:lnTo>
                  <a:lnTo>
                    <a:pt x="172" y="22"/>
                  </a:lnTo>
                  <a:lnTo>
                    <a:pt x="170" y="28"/>
                  </a:lnTo>
                  <a:lnTo>
                    <a:pt x="170" y="36"/>
                  </a:lnTo>
                  <a:lnTo>
                    <a:pt x="170" y="36"/>
                  </a:lnTo>
                  <a:close/>
                  <a:moveTo>
                    <a:pt x="206" y="400"/>
                  </a:moveTo>
                  <a:lnTo>
                    <a:pt x="206" y="400"/>
                  </a:lnTo>
                  <a:lnTo>
                    <a:pt x="230" y="398"/>
                  </a:lnTo>
                  <a:lnTo>
                    <a:pt x="254" y="394"/>
                  </a:lnTo>
                  <a:lnTo>
                    <a:pt x="276" y="388"/>
                  </a:lnTo>
                  <a:lnTo>
                    <a:pt x="296" y="378"/>
                  </a:lnTo>
                  <a:lnTo>
                    <a:pt x="316" y="368"/>
                  </a:lnTo>
                  <a:lnTo>
                    <a:pt x="334" y="354"/>
                  </a:lnTo>
                  <a:lnTo>
                    <a:pt x="352" y="338"/>
                  </a:lnTo>
                  <a:lnTo>
                    <a:pt x="366" y="322"/>
                  </a:lnTo>
                  <a:lnTo>
                    <a:pt x="366" y="322"/>
                  </a:lnTo>
                  <a:lnTo>
                    <a:pt x="352" y="296"/>
                  </a:lnTo>
                  <a:lnTo>
                    <a:pt x="336" y="272"/>
                  </a:lnTo>
                  <a:lnTo>
                    <a:pt x="320" y="250"/>
                  </a:lnTo>
                  <a:lnTo>
                    <a:pt x="300" y="232"/>
                  </a:lnTo>
                  <a:lnTo>
                    <a:pt x="280" y="216"/>
                  </a:lnTo>
                  <a:lnTo>
                    <a:pt x="256" y="204"/>
                  </a:lnTo>
                  <a:lnTo>
                    <a:pt x="244" y="200"/>
                  </a:lnTo>
                  <a:lnTo>
                    <a:pt x="232" y="196"/>
                  </a:lnTo>
                  <a:lnTo>
                    <a:pt x="220" y="194"/>
                  </a:lnTo>
                  <a:lnTo>
                    <a:pt x="206" y="194"/>
                  </a:lnTo>
                  <a:lnTo>
                    <a:pt x="206" y="194"/>
                  </a:lnTo>
                  <a:lnTo>
                    <a:pt x="182" y="196"/>
                  </a:lnTo>
                  <a:lnTo>
                    <a:pt x="158" y="202"/>
                  </a:lnTo>
                  <a:lnTo>
                    <a:pt x="158" y="234"/>
                  </a:lnTo>
                  <a:lnTo>
                    <a:pt x="158" y="234"/>
                  </a:lnTo>
                  <a:lnTo>
                    <a:pt x="158" y="240"/>
                  </a:lnTo>
                  <a:lnTo>
                    <a:pt x="156" y="244"/>
                  </a:lnTo>
                  <a:lnTo>
                    <a:pt x="150" y="254"/>
                  </a:lnTo>
                  <a:lnTo>
                    <a:pt x="140" y="262"/>
                  </a:lnTo>
                  <a:lnTo>
                    <a:pt x="134" y="264"/>
                  </a:lnTo>
                  <a:lnTo>
                    <a:pt x="128" y="264"/>
                  </a:lnTo>
                  <a:lnTo>
                    <a:pt x="128" y="264"/>
                  </a:lnTo>
                  <a:lnTo>
                    <a:pt x="118" y="262"/>
                  </a:lnTo>
                  <a:lnTo>
                    <a:pt x="110" y="258"/>
                  </a:lnTo>
                  <a:lnTo>
                    <a:pt x="104" y="252"/>
                  </a:lnTo>
                  <a:lnTo>
                    <a:pt x="100" y="244"/>
                  </a:lnTo>
                  <a:lnTo>
                    <a:pt x="100" y="244"/>
                  </a:lnTo>
                  <a:lnTo>
                    <a:pt x="84" y="260"/>
                  </a:lnTo>
                  <a:lnTo>
                    <a:pt x="70" y="280"/>
                  </a:lnTo>
                  <a:lnTo>
                    <a:pt x="58" y="300"/>
                  </a:lnTo>
                  <a:lnTo>
                    <a:pt x="46" y="322"/>
                  </a:lnTo>
                  <a:lnTo>
                    <a:pt x="46" y="322"/>
                  </a:lnTo>
                  <a:lnTo>
                    <a:pt x="60" y="338"/>
                  </a:lnTo>
                  <a:lnTo>
                    <a:pt x="78" y="354"/>
                  </a:lnTo>
                  <a:lnTo>
                    <a:pt x="96" y="368"/>
                  </a:lnTo>
                  <a:lnTo>
                    <a:pt x="116" y="378"/>
                  </a:lnTo>
                  <a:lnTo>
                    <a:pt x="136" y="388"/>
                  </a:lnTo>
                  <a:lnTo>
                    <a:pt x="158" y="394"/>
                  </a:lnTo>
                  <a:lnTo>
                    <a:pt x="182" y="398"/>
                  </a:lnTo>
                  <a:lnTo>
                    <a:pt x="206" y="400"/>
                  </a:lnTo>
                  <a:lnTo>
                    <a:pt x="206" y="400"/>
                  </a:lnTo>
                  <a:close/>
                  <a:moveTo>
                    <a:pt x="28" y="116"/>
                  </a:moveTo>
                  <a:lnTo>
                    <a:pt x="28" y="116"/>
                  </a:lnTo>
                  <a:lnTo>
                    <a:pt x="30" y="126"/>
                  </a:lnTo>
                  <a:lnTo>
                    <a:pt x="36" y="136"/>
                  </a:lnTo>
                  <a:lnTo>
                    <a:pt x="46" y="142"/>
                  </a:lnTo>
                  <a:lnTo>
                    <a:pt x="56" y="144"/>
                  </a:lnTo>
                  <a:lnTo>
                    <a:pt x="56" y="144"/>
                  </a:lnTo>
                  <a:lnTo>
                    <a:pt x="68" y="142"/>
                  </a:lnTo>
                  <a:lnTo>
                    <a:pt x="76" y="136"/>
                  </a:lnTo>
                  <a:lnTo>
                    <a:pt x="82" y="126"/>
                  </a:lnTo>
                  <a:lnTo>
                    <a:pt x="84" y="116"/>
                  </a:lnTo>
                  <a:lnTo>
                    <a:pt x="84" y="116"/>
                  </a:lnTo>
                  <a:lnTo>
                    <a:pt x="82" y="104"/>
                  </a:lnTo>
                  <a:lnTo>
                    <a:pt x="76" y="96"/>
                  </a:lnTo>
                  <a:lnTo>
                    <a:pt x="68" y="90"/>
                  </a:lnTo>
                  <a:lnTo>
                    <a:pt x="56" y="88"/>
                  </a:lnTo>
                  <a:lnTo>
                    <a:pt x="56" y="88"/>
                  </a:lnTo>
                  <a:lnTo>
                    <a:pt x="46" y="90"/>
                  </a:lnTo>
                  <a:lnTo>
                    <a:pt x="36" y="96"/>
                  </a:lnTo>
                  <a:lnTo>
                    <a:pt x="30" y="104"/>
                  </a:lnTo>
                  <a:lnTo>
                    <a:pt x="28" y="116"/>
                  </a:lnTo>
                  <a:lnTo>
                    <a:pt x="28" y="116"/>
                  </a:lnTo>
                  <a:close/>
                  <a:moveTo>
                    <a:pt x="300" y="192"/>
                  </a:moveTo>
                  <a:lnTo>
                    <a:pt x="300" y="116"/>
                  </a:lnTo>
                  <a:lnTo>
                    <a:pt x="300" y="116"/>
                  </a:lnTo>
                  <a:lnTo>
                    <a:pt x="300" y="116"/>
                  </a:lnTo>
                  <a:lnTo>
                    <a:pt x="300" y="114"/>
                  </a:lnTo>
                  <a:lnTo>
                    <a:pt x="300" y="114"/>
                  </a:lnTo>
                  <a:lnTo>
                    <a:pt x="300" y="108"/>
                  </a:lnTo>
                  <a:lnTo>
                    <a:pt x="298" y="102"/>
                  </a:lnTo>
                  <a:lnTo>
                    <a:pt x="290" y="92"/>
                  </a:lnTo>
                  <a:lnTo>
                    <a:pt x="280" y="84"/>
                  </a:lnTo>
                  <a:lnTo>
                    <a:pt x="274" y="82"/>
                  </a:lnTo>
                  <a:lnTo>
                    <a:pt x="268" y="82"/>
                  </a:lnTo>
                  <a:lnTo>
                    <a:pt x="232" y="82"/>
                  </a:lnTo>
                  <a:lnTo>
                    <a:pt x="206" y="116"/>
                  </a:lnTo>
                  <a:lnTo>
                    <a:pt x="180" y="82"/>
                  </a:lnTo>
                  <a:lnTo>
                    <a:pt x="144" y="82"/>
                  </a:lnTo>
                  <a:lnTo>
                    <a:pt x="144" y="82"/>
                  </a:lnTo>
                  <a:lnTo>
                    <a:pt x="138" y="82"/>
                  </a:lnTo>
                  <a:lnTo>
                    <a:pt x="132" y="84"/>
                  </a:lnTo>
                  <a:lnTo>
                    <a:pt x="122" y="92"/>
                  </a:lnTo>
                  <a:lnTo>
                    <a:pt x="114" y="102"/>
                  </a:lnTo>
                  <a:lnTo>
                    <a:pt x="112" y="108"/>
                  </a:lnTo>
                  <a:lnTo>
                    <a:pt x="112" y="114"/>
                  </a:lnTo>
                  <a:lnTo>
                    <a:pt x="112" y="116"/>
                  </a:lnTo>
                  <a:lnTo>
                    <a:pt x="112" y="130"/>
                  </a:lnTo>
                  <a:lnTo>
                    <a:pt x="112" y="234"/>
                  </a:lnTo>
                  <a:lnTo>
                    <a:pt x="112" y="234"/>
                  </a:lnTo>
                  <a:lnTo>
                    <a:pt x="114" y="240"/>
                  </a:lnTo>
                  <a:lnTo>
                    <a:pt x="116" y="244"/>
                  </a:lnTo>
                  <a:lnTo>
                    <a:pt x="122" y="248"/>
                  </a:lnTo>
                  <a:lnTo>
                    <a:pt x="128" y="248"/>
                  </a:lnTo>
                  <a:lnTo>
                    <a:pt x="128" y="248"/>
                  </a:lnTo>
                  <a:lnTo>
                    <a:pt x="134" y="248"/>
                  </a:lnTo>
                  <a:lnTo>
                    <a:pt x="138" y="244"/>
                  </a:lnTo>
                  <a:lnTo>
                    <a:pt x="142" y="240"/>
                  </a:lnTo>
                  <a:lnTo>
                    <a:pt x="144" y="234"/>
                  </a:lnTo>
                  <a:lnTo>
                    <a:pt x="144" y="130"/>
                  </a:lnTo>
                  <a:lnTo>
                    <a:pt x="144" y="130"/>
                  </a:lnTo>
                  <a:lnTo>
                    <a:pt x="150" y="134"/>
                  </a:lnTo>
                  <a:lnTo>
                    <a:pt x="154" y="140"/>
                  </a:lnTo>
                  <a:lnTo>
                    <a:pt x="158" y="148"/>
                  </a:lnTo>
                  <a:lnTo>
                    <a:pt x="158" y="156"/>
                  </a:lnTo>
                  <a:lnTo>
                    <a:pt x="158" y="170"/>
                  </a:lnTo>
                  <a:lnTo>
                    <a:pt x="158" y="170"/>
                  </a:lnTo>
                  <a:lnTo>
                    <a:pt x="182" y="164"/>
                  </a:lnTo>
                  <a:lnTo>
                    <a:pt x="206" y="162"/>
                  </a:lnTo>
                  <a:lnTo>
                    <a:pt x="206" y="162"/>
                  </a:lnTo>
                  <a:lnTo>
                    <a:pt x="230" y="164"/>
                  </a:lnTo>
                  <a:lnTo>
                    <a:pt x="254" y="170"/>
                  </a:lnTo>
                  <a:lnTo>
                    <a:pt x="254" y="158"/>
                  </a:lnTo>
                  <a:lnTo>
                    <a:pt x="254" y="158"/>
                  </a:lnTo>
                  <a:lnTo>
                    <a:pt x="254" y="150"/>
                  </a:lnTo>
                  <a:lnTo>
                    <a:pt x="258" y="142"/>
                  </a:lnTo>
                  <a:lnTo>
                    <a:pt x="262" y="136"/>
                  </a:lnTo>
                  <a:lnTo>
                    <a:pt x="268" y="132"/>
                  </a:lnTo>
                  <a:lnTo>
                    <a:pt x="268" y="176"/>
                  </a:lnTo>
                  <a:lnTo>
                    <a:pt x="268" y="176"/>
                  </a:lnTo>
                  <a:lnTo>
                    <a:pt x="284" y="184"/>
                  </a:lnTo>
                  <a:lnTo>
                    <a:pt x="300" y="192"/>
                  </a:lnTo>
                  <a:lnTo>
                    <a:pt x="300" y="192"/>
                  </a:lnTo>
                  <a:close/>
                </a:path>
              </a:pathLst>
            </a:custGeom>
            <a:solidFill>
              <a:schemeClr val="tx1">
                <a:lumMod val="65000"/>
                <a:lumOff val="35000"/>
              </a:schemeClr>
            </a:solidFill>
            <a:ln>
              <a:noFill/>
            </a:ln>
            <a:extLst/>
          </p:spPr>
          <p:txBody>
            <a:bodyPr vert="horz" wrap="square" lIns="68562" tIns="34281" rIns="68562" bIns="34281" numCol="1" anchor="t" anchorCtr="0" compatLnSpc="1">
              <a:prstTxWarp prst="textNoShape">
                <a:avLst/>
              </a:prstTxWarp>
            </a:bodyPr>
            <a:lstStyle/>
            <a:p>
              <a:endParaRPr lang="en-GB" sz="900" dirty="0">
                <a:solidFill>
                  <a:srgbClr val="000000"/>
                </a:solidFill>
              </a:endParaRPr>
            </a:p>
          </p:txBody>
        </p:sp>
      </p:grpSp>
      <p:grpSp>
        <p:nvGrpSpPr>
          <p:cNvPr id="71" name="Group 70"/>
          <p:cNvGrpSpPr/>
          <p:nvPr/>
        </p:nvGrpSpPr>
        <p:grpSpPr>
          <a:xfrm>
            <a:off x="11065432" y="131145"/>
            <a:ext cx="415367" cy="415367"/>
            <a:chOff x="11011448" y="77161"/>
            <a:chExt cx="469352" cy="469352"/>
          </a:xfrm>
        </p:grpSpPr>
        <p:sp>
          <p:nvSpPr>
            <p:cNvPr id="72" name="Rectangle 71"/>
            <p:cNvSpPr/>
            <p:nvPr/>
          </p:nvSpPr>
          <p:spPr bwMode="ltGray">
            <a:xfrm>
              <a:off x="11011448" y="77161"/>
              <a:ext cx="469352" cy="469352"/>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smtClean="0">
                <a:solidFill>
                  <a:srgbClr val="FFFFFF"/>
                </a:solidFill>
                <a:latin typeface="Georgia" pitchFamily="18" charset="0"/>
              </a:endParaRPr>
            </a:p>
          </p:txBody>
        </p:sp>
        <p:grpSp>
          <p:nvGrpSpPr>
            <p:cNvPr id="74" name="Group 73"/>
            <p:cNvGrpSpPr/>
            <p:nvPr/>
          </p:nvGrpSpPr>
          <p:grpSpPr>
            <a:xfrm>
              <a:off x="11088957" y="156986"/>
              <a:ext cx="314335" cy="309703"/>
              <a:chOff x="9354798" y="4126923"/>
              <a:chExt cx="1112034" cy="1095646"/>
            </a:xfrm>
            <a:solidFill>
              <a:schemeClr val="bg1"/>
            </a:solidFill>
          </p:grpSpPr>
          <p:sp>
            <p:nvSpPr>
              <p:cNvPr id="75" name="Freeform 214"/>
              <p:cNvSpPr>
                <a:spLocks/>
              </p:cNvSpPr>
              <p:nvPr/>
            </p:nvSpPr>
            <p:spPr bwMode="auto">
              <a:xfrm>
                <a:off x="9354798" y="4814354"/>
                <a:ext cx="1112034" cy="408215"/>
              </a:xfrm>
              <a:custGeom>
                <a:avLst/>
                <a:gdLst>
                  <a:gd name="T0" fmla="*/ 0 w 237"/>
                  <a:gd name="T1" fmla="*/ 39 h 87"/>
                  <a:gd name="T2" fmla="*/ 3 w 237"/>
                  <a:gd name="T3" fmla="*/ 51 h 87"/>
                  <a:gd name="T4" fmla="*/ 14 w 237"/>
                  <a:gd name="T5" fmla="*/ 66 h 87"/>
                  <a:gd name="T6" fmla="*/ 40 w 237"/>
                  <a:gd name="T7" fmla="*/ 87 h 87"/>
                  <a:gd name="T8" fmla="*/ 44 w 237"/>
                  <a:gd name="T9" fmla="*/ 87 h 87"/>
                  <a:gd name="T10" fmla="*/ 53 w 237"/>
                  <a:gd name="T11" fmla="*/ 86 h 87"/>
                  <a:gd name="T12" fmla="*/ 63 w 237"/>
                  <a:gd name="T13" fmla="*/ 83 h 87"/>
                  <a:gd name="T14" fmla="*/ 105 w 237"/>
                  <a:gd name="T15" fmla="*/ 84 h 87"/>
                  <a:gd name="T16" fmla="*/ 151 w 237"/>
                  <a:gd name="T17" fmla="*/ 82 h 87"/>
                  <a:gd name="T18" fmla="*/ 161 w 237"/>
                  <a:gd name="T19" fmla="*/ 80 h 87"/>
                  <a:gd name="T20" fmla="*/ 181 w 237"/>
                  <a:gd name="T21" fmla="*/ 67 h 87"/>
                  <a:gd name="T22" fmla="*/ 218 w 237"/>
                  <a:gd name="T23" fmla="*/ 36 h 87"/>
                  <a:gd name="T24" fmla="*/ 234 w 237"/>
                  <a:gd name="T25" fmla="*/ 16 h 87"/>
                  <a:gd name="T26" fmla="*/ 237 w 237"/>
                  <a:gd name="T27" fmla="*/ 10 h 87"/>
                  <a:gd name="T28" fmla="*/ 234 w 237"/>
                  <a:gd name="T29" fmla="*/ 1 h 87"/>
                  <a:gd name="T30" fmla="*/ 228 w 237"/>
                  <a:gd name="T31" fmla="*/ 0 h 87"/>
                  <a:gd name="T32" fmla="*/ 217 w 237"/>
                  <a:gd name="T33" fmla="*/ 4 h 87"/>
                  <a:gd name="T34" fmla="*/ 208 w 237"/>
                  <a:gd name="T35" fmla="*/ 11 h 87"/>
                  <a:gd name="T36" fmla="*/ 181 w 237"/>
                  <a:gd name="T37" fmla="*/ 37 h 87"/>
                  <a:gd name="T38" fmla="*/ 171 w 237"/>
                  <a:gd name="T39" fmla="*/ 43 h 87"/>
                  <a:gd name="T40" fmla="*/ 148 w 237"/>
                  <a:gd name="T41" fmla="*/ 51 h 87"/>
                  <a:gd name="T42" fmla="*/ 122 w 237"/>
                  <a:gd name="T43" fmla="*/ 51 h 87"/>
                  <a:gd name="T44" fmla="*/ 100 w 237"/>
                  <a:gd name="T45" fmla="*/ 43 h 87"/>
                  <a:gd name="T46" fmla="*/ 92 w 237"/>
                  <a:gd name="T47" fmla="*/ 33 h 87"/>
                  <a:gd name="T48" fmla="*/ 100 w 237"/>
                  <a:gd name="T49" fmla="*/ 34 h 87"/>
                  <a:gd name="T50" fmla="*/ 133 w 237"/>
                  <a:gd name="T51" fmla="*/ 34 h 87"/>
                  <a:gd name="T52" fmla="*/ 155 w 237"/>
                  <a:gd name="T53" fmla="*/ 30 h 87"/>
                  <a:gd name="T54" fmla="*/ 161 w 237"/>
                  <a:gd name="T55" fmla="*/ 26 h 87"/>
                  <a:gd name="T56" fmla="*/ 164 w 237"/>
                  <a:gd name="T57" fmla="*/ 20 h 87"/>
                  <a:gd name="T58" fmla="*/ 165 w 237"/>
                  <a:gd name="T59" fmla="*/ 11 h 87"/>
                  <a:gd name="T60" fmla="*/ 162 w 237"/>
                  <a:gd name="T61" fmla="*/ 5 h 87"/>
                  <a:gd name="T62" fmla="*/ 151 w 237"/>
                  <a:gd name="T63" fmla="*/ 4 h 87"/>
                  <a:gd name="T64" fmla="*/ 116 w 237"/>
                  <a:gd name="T65" fmla="*/ 5 h 87"/>
                  <a:gd name="T66" fmla="*/ 79 w 237"/>
                  <a:gd name="T67" fmla="*/ 4 h 87"/>
                  <a:gd name="T68" fmla="*/ 56 w 237"/>
                  <a:gd name="T69" fmla="*/ 1 h 87"/>
                  <a:gd name="T70" fmla="*/ 39 w 237"/>
                  <a:gd name="T71" fmla="*/ 1 h 87"/>
                  <a:gd name="T72" fmla="*/ 34 w 237"/>
                  <a:gd name="T73" fmla="*/ 3 h 87"/>
                  <a:gd name="T74" fmla="*/ 14 w 237"/>
                  <a:gd name="T75" fmla="*/ 16 h 87"/>
                  <a:gd name="T76" fmla="*/ 4 w 237"/>
                  <a:gd name="T77" fmla="*/ 27 h 87"/>
                  <a:gd name="T78" fmla="*/ 0 w 237"/>
                  <a:gd name="T79" fmla="*/ 3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7" h="87">
                    <a:moveTo>
                      <a:pt x="0" y="39"/>
                    </a:moveTo>
                    <a:lnTo>
                      <a:pt x="0" y="39"/>
                    </a:lnTo>
                    <a:lnTo>
                      <a:pt x="0" y="44"/>
                    </a:lnTo>
                    <a:lnTo>
                      <a:pt x="3" y="51"/>
                    </a:lnTo>
                    <a:lnTo>
                      <a:pt x="8" y="60"/>
                    </a:lnTo>
                    <a:lnTo>
                      <a:pt x="14" y="66"/>
                    </a:lnTo>
                    <a:lnTo>
                      <a:pt x="29" y="79"/>
                    </a:lnTo>
                    <a:lnTo>
                      <a:pt x="40" y="87"/>
                    </a:lnTo>
                    <a:lnTo>
                      <a:pt x="40" y="87"/>
                    </a:lnTo>
                    <a:lnTo>
                      <a:pt x="44" y="87"/>
                    </a:lnTo>
                    <a:lnTo>
                      <a:pt x="47" y="87"/>
                    </a:lnTo>
                    <a:lnTo>
                      <a:pt x="53" y="86"/>
                    </a:lnTo>
                    <a:lnTo>
                      <a:pt x="57" y="83"/>
                    </a:lnTo>
                    <a:lnTo>
                      <a:pt x="63" y="83"/>
                    </a:lnTo>
                    <a:lnTo>
                      <a:pt x="63" y="83"/>
                    </a:lnTo>
                    <a:lnTo>
                      <a:pt x="105" y="84"/>
                    </a:lnTo>
                    <a:lnTo>
                      <a:pt x="138" y="83"/>
                    </a:lnTo>
                    <a:lnTo>
                      <a:pt x="151" y="82"/>
                    </a:lnTo>
                    <a:lnTo>
                      <a:pt x="161" y="80"/>
                    </a:lnTo>
                    <a:lnTo>
                      <a:pt x="161" y="80"/>
                    </a:lnTo>
                    <a:lnTo>
                      <a:pt x="169" y="76"/>
                    </a:lnTo>
                    <a:lnTo>
                      <a:pt x="181" y="67"/>
                    </a:lnTo>
                    <a:lnTo>
                      <a:pt x="207" y="47"/>
                    </a:lnTo>
                    <a:lnTo>
                      <a:pt x="218" y="36"/>
                    </a:lnTo>
                    <a:lnTo>
                      <a:pt x="228" y="24"/>
                    </a:lnTo>
                    <a:lnTo>
                      <a:pt x="234" y="16"/>
                    </a:lnTo>
                    <a:lnTo>
                      <a:pt x="237" y="10"/>
                    </a:lnTo>
                    <a:lnTo>
                      <a:pt x="237" y="10"/>
                    </a:lnTo>
                    <a:lnTo>
                      <a:pt x="235" y="4"/>
                    </a:lnTo>
                    <a:lnTo>
                      <a:pt x="234" y="1"/>
                    </a:lnTo>
                    <a:lnTo>
                      <a:pt x="231" y="0"/>
                    </a:lnTo>
                    <a:lnTo>
                      <a:pt x="228" y="0"/>
                    </a:lnTo>
                    <a:lnTo>
                      <a:pt x="225" y="1"/>
                    </a:lnTo>
                    <a:lnTo>
                      <a:pt x="217" y="4"/>
                    </a:lnTo>
                    <a:lnTo>
                      <a:pt x="217" y="4"/>
                    </a:lnTo>
                    <a:lnTo>
                      <a:pt x="208" y="11"/>
                    </a:lnTo>
                    <a:lnTo>
                      <a:pt x="198" y="20"/>
                    </a:lnTo>
                    <a:lnTo>
                      <a:pt x="181" y="37"/>
                    </a:lnTo>
                    <a:lnTo>
                      <a:pt x="181" y="37"/>
                    </a:lnTo>
                    <a:lnTo>
                      <a:pt x="171" y="43"/>
                    </a:lnTo>
                    <a:lnTo>
                      <a:pt x="159" y="49"/>
                    </a:lnTo>
                    <a:lnTo>
                      <a:pt x="148" y="51"/>
                    </a:lnTo>
                    <a:lnTo>
                      <a:pt x="135" y="53"/>
                    </a:lnTo>
                    <a:lnTo>
                      <a:pt x="122" y="51"/>
                    </a:lnTo>
                    <a:lnTo>
                      <a:pt x="110" y="49"/>
                    </a:lnTo>
                    <a:lnTo>
                      <a:pt x="100" y="43"/>
                    </a:lnTo>
                    <a:lnTo>
                      <a:pt x="96" y="39"/>
                    </a:lnTo>
                    <a:lnTo>
                      <a:pt x="92" y="33"/>
                    </a:lnTo>
                    <a:lnTo>
                      <a:pt x="92" y="33"/>
                    </a:lnTo>
                    <a:lnTo>
                      <a:pt x="100" y="34"/>
                    </a:lnTo>
                    <a:lnTo>
                      <a:pt x="122" y="36"/>
                    </a:lnTo>
                    <a:lnTo>
                      <a:pt x="133" y="34"/>
                    </a:lnTo>
                    <a:lnTo>
                      <a:pt x="145" y="33"/>
                    </a:lnTo>
                    <a:lnTo>
                      <a:pt x="155" y="30"/>
                    </a:lnTo>
                    <a:lnTo>
                      <a:pt x="158" y="28"/>
                    </a:lnTo>
                    <a:lnTo>
                      <a:pt x="161" y="26"/>
                    </a:lnTo>
                    <a:lnTo>
                      <a:pt x="161" y="26"/>
                    </a:lnTo>
                    <a:lnTo>
                      <a:pt x="164" y="20"/>
                    </a:lnTo>
                    <a:lnTo>
                      <a:pt x="165" y="14"/>
                    </a:lnTo>
                    <a:lnTo>
                      <a:pt x="165" y="11"/>
                    </a:lnTo>
                    <a:lnTo>
                      <a:pt x="164" y="8"/>
                    </a:lnTo>
                    <a:lnTo>
                      <a:pt x="162" y="5"/>
                    </a:lnTo>
                    <a:lnTo>
                      <a:pt x="158" y="4"/>
                    </a:lnTo>
                    <a:lnTo>
                      <a:pt x="151" y="4"/>
                    </a:lnTo>
                    <a:lnTo>
                      <a:pt x="151" y="4"/>
                    </a:lnTo>
                    <a:lnTo>
                      <a:pt x="116" y="5"/>
                    </a:lnTo>
                    <a:lnTo>
                      <a:pt x="95" y="5"/>
                    </a:lnTo>
                    <a:lnTo>
                      <a:pt x="79" y="4"/>
                    </a:lnTo>
                    <a:lnTo>
                      <a:pt x="79" y="4"/>
                    </a:lnTo>
                    <a:lnTo>
                      <a:pt x="56" y="1"/>
                    </a:lnTo>
                    <a:lnTo>
                      <a:pt x="43" y="0"/>
                    </a:lnTo>
                    <a:lnTo>
                      <a:pt x="39" y="1"/>
                    </a:lnTo>
                    <a:lnTo>
                      <a:pt x="34" y="3"/>
                    </a:lnTo>
                    <a:lnTo>
                      <a:pt x="34" y="3"/>
                    </a:lnTo>
                    <a:lnTo>
                      <a:pt x="24" y="8"/>
                    </a:lnTo>
                    <a:lnTo>
                      <a:pt x="14" y="16"/>
                    </a:lnTo>
                    <a:lnTo>
                      <a:pt x="8" y="21"/>
                    </a:lnTo>
                    <a:lnTo>
                      <a:pt x="4" y="27"/>
                    </a:lnTo>
                    <a:lnTo>
                      <a:pt x="1" y="33"/>
                    </a:lnTo>
                    <a:lnTo>
                      <a:pt x="0" y="39"/>
                    </a:lnTo>
                    <a:lnTo>
                      <a:pt x="0" y="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GB" dirty="0">
                  <a:solidFill>
                    <a:srgbClr val="000000"/>
                  </a:solidFill>
                  <a:latin typeface="Georgia"/>
                </a:endParaRPr>
              </a:p>
            </p:txBody>
          </p:sp>
          <p:sp>
            <p:nvSpPr>
              <p:cNvPr id="77" name="Freeform 4803"/>
              <p:cNvSpPr>
                <a:spLocks noEditPoints="1"/>
              </p:cNvSpPr>
              <p:nvPr/>
            </p:nvSpPr>
            <p:spPr bwMode="auto">
              <a:xfrm>
                <a:off x="9448800" y="4126923"/>
                <a:ext cx="828676" cy="603873"/>
              </a:xfrm>
              <a:custGeom>
                <a:avLst/>
                <a:gdLst>
                  <a:gd name="T0" fmla="*/ 372 w 376"/>
                  <a:gd name="T1" fmla="*/ 98 h 274"/>
                  <a:gd name="T2" fmla="*/ 344 w 376"/>
                  <a:gd name="T3" fmla="*/ 74 h 274"/>
                  <a:gd name="T4" fmla="*/ 334 w 376"/>
                  <a:gd name="T5" fmla="*/ 68 h 274"/>
                  <a:gd name="T6" fmla="*/ 254 w 376"/>
                  <a:gd name="T7" fmla="*/ 80 h 274"/>
                  <a:gd name="T8" fmla="*/ 210 w 376"/>
                  <a:gd name="T9" fmla="*/ 68 h 274"/>
                  <a:gd name="T10" fmla="*/ 6 w 376"/>
                  <a:gd name="T11" fmla="*/ 136 h 274"/>
                  <a:gd name="T12" fmla="*/ 4 w 376"/>
                  <a:gd name="T13" fmla="*/ 170 h 274"/>
                  <a:gd name="T14" fmla="*/ 30 w 376"/>
                  <a:gd name="T15" fmla="*/ 194 h 274"/>
                  <a:gd name="T16" fmla="*/ 4 w 376"/>
                  <a:gd name="T17" fmla="*/ 220 h 274"/>
                  <a:gd name="T18" fmla="*/ 198 w 376"/>
                  <a:gd name="T19" fmla="*/ 250 h 274"/>
                  <a:gd name="T20" fmla="*/ 272 w 376"/>
                  <a:gd name="T21" fmla="*/ 274 h 274"/>
                  <a:gd name="T22" fmla="*/ 346 w 376"/>
                  <a:gd name="T23" fmla="*/ 246 h 274"/>
                  <a:gd name="T24" fmla="*/ 322 w 376"/>
                  <a:gd name="T25" fmla="*/ 252 h 274"/>
                  <a:gd name="T26" fmla="*/ 220 w 376"/>
                  <a:gd name="T27" fmla="*/ 252 h 274"/>
                  <a:gd name="T28" fmla="*/ 196 w 376"/>
                  <a:gd name="T29" fmla="*/ 232 h 274"/>
                  <a:gd name="T30" fmla="*/ 148 w 376"/>
                  <a:gd name="T31" fmla="*/ 234 h 274"/>
                  <a:gd name="T32" fmla="*/ 200 w 376"/>
                  <a:gd name="T33" fmla="*/ 220 h 274"/>
                  <a:gd name="T34" fmla="*/ 300 w 376"/>
                  <a:gd name="T35" fmla="*/ 236 h 274"/>
                  <a:gd name="T36" fmla="*/ 346 w 376"/>
                  <a:gd name="T37" fmla="*/ 196 h 274"/>
                  <a:gd name="T38" fmla="*/ 308 w 376"/>
                  <a:gd name="T39" fmla="*/ 220 h 274"/>
                  <a:gd name="T40" fmla="*/ 210 w 376"/>
                  <a:gd name="T41" fmla="*/ 210 h 274"/>
                  <a:gd name="T42" fmla="*/ 196 w 376"/>
                  <a:gd name="T43" fmla="*/ 196 h 274"/>
                  <a:gd name="T44" fmla="*/ 150 w 376"/>
                  <a:gd name="T45" fmla="*/ 200 h 274"/>
                  <a:gd name="T46" fmla="*/ 202 w 376"/>
                  <a:gd name="T47" fmla="*/ 184 h 274"/>
                  <a:gd name="T48" fmla="*/ 318 w 376"/>
                  <a:gd name="T49" fmla="*/ 196 h 274"/>
                  <a:gd name="T50" fmla="*/ 374 w 376"/>
                  <a:gd name="T51" fmla="*/ 162 h 274"/>
                  <a:gd name="T52" fmla="*/ 374 w 376"/>
                  <a:gd name="T53" fmla="*/ 130 h 274"/>
                  <a:gd name="T54" fmla="*/ 248 w 376"/>
                  <a:gd name="T55" fmla="*/ 94 h 274"/>
                  <a:gd name="T56" fmla="*/ 342 w 376"/>
                  <a:gd name="T57" fmla="*/ 78 h 274"/>
                  <a:gd name="T58" fmla="*/ 334 w 376"/>
                  <a:gd name="T59" fmla="*/ 104 h 274"/>
                  <a:gd name="T60" fmla="*/ 238 w 376"/>
                  <a:gd name="T61" fmla="*/ 114 h 274"/>
                  <a:gd name="T62" fmla="*/ 200 w 376"/>
                  <a:gd name="T63" fmla="*/ 96 h 274"/>
                  <a:gd name="T64" fmla="*/ 202 w 376"/>
                  <a:gd name="T65" fmla="*/ 114 h 274"/>
                  <a:gd name="T66" fmla="*/ 294 w 376"/>
                  <a:gd name="T67" fmla="*/ 130 h 274"/>
                  <a:gd name="T68" fmla="*/ 346 w 376"/>
                  <a:gd name="T69" fmla="*/ 124 h 274"/>
                  <a:gd name="T70" fmla="*/ 338 w 376"/>
                  <a:gd name="T71" fmla="*/ 136 h 274"/>
                  <a:gd name="T72" fmla="*/ 272 w 376"/>
                  <a:gd name="T73" fmla="*/ 152 h 274"/>
                  <a:gd name="T74" fmla="*/ 214 w 376"/>
                  <a:gd name="T75" fmla="*/ 142 h 274"/>
                  <a:gd name="T76" fmla="*/ 198 w 376"/>
                  <a:gd name="T77" fmla="*/ 118 h 274"/>
                  <a:gd name="T78" fmla="*/ 134 w 376"/>
                  <a:gd name="T79" fmla="*/ 150 h 274"/>
                  <a:gd name="T80" fmla="*/ 100 w 376"/>
                  <a:gd name="T81" fmla="*/ 136 h 274"/>
                  <a:gd name="T82" fmla="*/ 158 w 376"/>
                  <a:gd name="T83" fmla="*/ 128 h 274"/>
                  <a:gd name="T84" fmla="*/ 162 w 376"/>
                  <a:gd name="T85" fmla="*/ 144 h 274"/>
                  <a:gd name="T86" fmla="*/ 346 w 376"/>
                  <a:gd name="T87" fmla="*/ 162 h 274"/>
                  <a:gd name="T88" fmla="*/ 342 w 376"/>
                  <a:gd name="T89" fmla="*/ 168 h 274"/>
                  <a:gd name="T90" fmla="*/ 322 w 376"/>
                  <a:gd name="T91" fmla="*/ 180 h 274"/>
                  <a:gd name="T92" fmla="*/ 220 w 376"/>
                  <a:gd name="T93" fmla="*/ 180 h 274"/>
                  <a:gd name="T94" fmla="*/ 200 w 376"/>
                  <a:gd name="T95" fmla="*/ 168 h 274"/>
                  <a:gd name="T96" fmla="*/ 198 w 376"/>
                  <a:gd name="T97" fmla="*/ 154 h 274"/>
                  <a:gd name="T98" fmla="*/ 272 w 376"/>
                  <a:gd name="T99" fmla="*/ 166 h 274"/>
                  <a:gd name="T100" fmla="*/ 346 w 376"/>
                  <a:gd name="T101" fmla="*/ 160 h 274"/>
                  <a:gd name="T102" fmla="*/ 196 w 376"/>
                  <a:gd name="T103" fmla="*/ 28 h 274"/>
                  <a:gd name="T104" fmla="*/ 272 w 376"/>
                  <a:gd name="T105" fmla="*/ 0 h 274"/>
                  <a:gd name="T106" fmla="*/ 344 w 376"/>
                  <a:gd name="T107" fmla="*/ 24 h 274"/>
                  <a:gd name="T108" fmla="*/ 322 w 376"/>
                  <a:gd name="T109" fmla="*/ 50 h 274"/>
                  <a:gd name="T110" fmla="*/ 220 w 376"/>
                  <a:gd name="T111" fmla="*/ 5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6" h="274">
                    <a:moveTo>
                      <a:pt x="376" y="126"/>
                    </a:moveTo>
                    <a:lnTo>
                      <a:pt x="376" y="126"/>
                    </a:lnTo>
                    <a:lnTo>
                      <a:pt x="374" y="122"/>
                    </a:lnTo>
                    <a:lnTo>
                      <a:pt x="370" y="120"/>
                    </a:lnTo>
                    <a:lnTo>
                      <a:pt x="346" y="110"/>
                    </a:lnTo>
                    <a:lnTo>
                      <a:pt x="372" y="98"/>
                    </a:lnTo>
                    <a:lnTo>
                      <a:pt x="372" y="98"/>
                    </a:lnTo>
                    <a:lnTo>
                      <a:pt x="376" y="96"/>
                    </a:lnTo>
                    <a:lnTo>
                      <a:pt x="376" y="92"/>
                    </a:lnTo>
                    <a:lnTo>
                      <a:pt x="376" y="92"/>
                    </a:lnTo>
                    <a:lnTo>
                      <a:pt x="376" y="86"/>
                    </a:lnTo>
                    <a:lnTo>
                      <a:pt x="372" y="84"/>
                    </a:lnTo>
                    <a:lnTo>
                      <a:pt x="344" y="74"/>
                    </a:lnTo>
                    <a:lnTo>
                      <a:pt x="344" y="74"/>
                    </a:lnTo>
                    <a:lnTo>
                      <a:pt x="346" y="70"/>
                    </a:lnTo>
                    <a:lnTo>
                      <a:pt x="346" y="66"/>
                    </a:lnTo>
                    <a:lnTo>
                      <a:pt x="346" y="52"/>
                    </a:lnTo>
                    <a:lnTo>
                      <a:pt x="346" y="52"/>
                    </a:lnTo>
                    <a:lnTo>
                      <a:pt x="346" y="56"/>
                    </a:lnTo>
                    <a:lnTo>
                      <a:pt x="344" y="60"/>
                    </a:lnTo>
                    <a:lnTo>
                      <a:pt x="334" y="68"/>
                    </a:lnTo>
                    <a:lnTo>
                      <a:pt x="334" y="68"/>
                    </a:lnTo>
                    <a:lnTo>
                      <a:pt x="322" y="72"/>
                    </a:lnTo>
                    <a:lnTo>
                      <a:pt x="308" y="76"/>
                    </a:lnTo>
                    <a:lnTo>
                      <a:pt x="290" y="80"/>
                    </a:lnTo>
                    <a:lnTo>
                      <a:pt x="272" y="80"/>
                    </a:lnTo>
                    <a:lnTo>
                      <a:pt x="272" y="80"/>
                    </a:lnTo>
                    <a:lnTo>
                      <a:pt x="254" y="80"/>
                    </a:lnTo>
                    <a:lnTo>
                      <a:pt x="238" y="78"/>
                    </a:lnTo>
                    <a:lnTo>
                      <a:pt x="226" y="74"/>
                    </a:lnTo>
                    <a:lnTo>
                      <a:pt x="214" y="70"/>
                    </a:lnTo>
                    <a:lnTo>
                      <a:pt x="214" y="70"/>
                    </a:lnTo>
                    <a:lnTo>
                      <a:pt x="214" y="70"/>
                    </a:lnTo>
                    <a:lnTo>
                      <a:pt x="210" y="68"/>
                    </a:lnTo>
                    <a:lnTo>
                      <a:pt x="210" y="68"/>
                    </a:lnTo>
                    <a:lnTo>
                      <a:pt x="200" y="60"/>
                    </a:lnTo>
                    <a:lnTo>
                      <a:pt x="198" y="56"/>
                    </a:lnTo>
                    <a:lnTo>
                      <a:pt x="196" y="52"/>
                    </a:lnTo>
                    <a:lnTo>
                      <a:pt x="196" y="52"/>
                    </a:lnTo>
                    <a:lnTo>
                      <a:pt x="198" y="46"/>
                    </a:lnTo>
                    <a:lnTo>
                      <a:pt x="6" y="136"/>
                    </a:lnTo>
                    <a:lnTo>
                      <a:pt x="6" y="136"/>
                    </a:lnTo>
                    <a:lnTo>
                      <a:pt x="2" y="138"/>
                    </a:lnTo>
                    <a:lnTo>
                      <a:pt x="2" y="142"/>
                    </a:lnTo>
                    <a:lnTo>
                      <a:pt x="2" y="142"/>
                    </a:lnTo>
                    <a:lnTo>
                      <a:pt x="2" y="148"/>
                    </a:lnTo>
                    <a:lnTo>
                      <a:pt x="6" y="150"/>
                    </a:lnTo>
                    <a:lnTo>
                      <a:pt x="30" y="158"/>
                    </a:lnTo>
                    <a:lnTo>
                      <a:pt x="4" y="170"/>
                    </a:lnTo>
                    <a:lnTo>
                      <a:pt x="4" y="170"/>
                    </a:lnTo>
                    <a:lnTo>
                      <a:pt x="2" y="174"/>
                    </a:lnTo>
                    <a:lnTo>
                      <a:pt x="0" y="178"/>
                    </a:lnTo>
                    <a:lnTo>
                      <a:pt x="0" y="178"/>
                    </a:lnTo>
                    <a:lnTo>
                      <a:pt x="2" y="182"/>
                    </a:lnTo>
                    <a:lnTo>
                      <a:pt x="6" y="184"/>
                    </a:lnTo>
                    <a:lnTo>
                      <a:pt x="30" y="194"/>
                    </a:lnTo>
                    <a:lnTo>
                      <a:pt x="4" y="206"/>
                    </a:lnTo>
                    <a:lnTo>
                      <a:pt x="4" y="206"/>
                    </a:lnTo>
                    <a:lnTo>
                      <a:pt x="0" y="208"/>
                    </a:lnTo>
                    <a:lnTo>
                      <a:pt x="0" y="212"/>
                    </a:lnTo>
                    <a:lnTo>
                      <a:pt x="0" y="212"/>
                    </a:lnTo>
                    <a:lnTo>
                      <a:pt x="0" y="218"/>
                    </a:lnTo>
                    <a:lnTo>
                      <a:pt x="4" y="220"/>
                    </a:lnTo>
                    <a:lnTo>
                      <a:pt x="148" y="270"/>
                    </a:lnTo>
                    <a:lnTo>
                      <a:pt x="148" y="270"/>
                    </a:lnTo>
                    <a:lnTo>
                      <a:pt x="150" y="270"/>
                    </a:lnTo>
                    <a:lnTo>
                      <a:pt x="150" y="270"/>
                    </a:lnTo>
                    <a:lnTo>
                      <a:pt x="154" y="270"/>
                    </a:lnTo>
                    <a:lnTo>
                      <a:pt x="198" y="250"/>
                    </a:lnTo>
                    <a:lnTo>
                      <a:pt x="198" y="250"/>
                    </a:lnTo>
                    <a:lnTo>
                      <a:pt x="200" y="254"/>
                    </a:lnTo>
                    <a:lnTo>
                      <a:pt x="206" y="258"/>
                    </a:lnTo>
                    <a:lnTo>
                      <a:pt x="212" y="264"/>
                    </a:lnTo>
                    <a:lnTo>
                      <a:pt x="222" y="266"/>
                    </a:lnTo>
                    <a:lnTo>
                      <a:pt x="244" y="272"/>
                    </a:lnTo>
                    <a:lnTo>
                      <a:pt x="272" y="274"/>
                    </a:lnTo>
                    <a:lnTo>
                      <a:pt x="272" y="274"/>
                    </a:lnTo>
                    <a:lnTo>
                      <a:pt x="300" y="272"/>
                    </a:lnTo>
                    <a:lnTo>
                      <a:pt x="314" y="270"/>
                    </a:lnTo>
                    <a:lnTo>
                      <a:pt x="324" y="266"/>
                    </a:lnTo>
                    <a:lnTo>
                      <a:pt x="334" y="262"/>
                    </a:lnTo>
                    <a:lnTo>
                      <a:pt x="340" y="256"/>
                    </a:lnTo>
                    <a:lnTo>
                      <a:pt x="344" y="252"/>
                    </a:lnTo>
                    <a:lnTo>
                      <a:pt x="346" y="246"/>
                    </a:lnTo>
                    <a:lnTo>
                      <a:pt x="346" y="230"/>
                    </a:lnTo>
                    <a:lnTo>
                      <a:pt x="346" y="230"/>
                    </a:lnTo>
                    <a:lnTo>
                      <a:pt x="346" y="236"/>
                    </a:lnTo>
                    <a:lnTo>
                      <a:pt x="344" y="240"/>
                    </a:lnTo>
                    <a:lnTo>
                      <a:pt x="334" y="246"/>
                    </a:lnTo>
                    <a:lnTo>
                      <a:pt x="334" y="246"/>
                    </a:lnTo>
                    <a:lnTo>
                      <a:pt x="322" y="252"/>
                    </a:lnTo>
                    <a:lnTo>
                      <a:pt x="308" y="256"/>
                    </a:lnTo>
                    <a:lnTo>
                      <a:pt x="290" y="258"/>
                    </a:lnTo>
                    <a:lnTo>
                      <a:pt x="272" y="260"/>
                    </a:lnTo>
                    <a:lnTo>
                      <a:pt x="272" y="260"/>
                    </a:lnTo>
                    <a:lnTo>
                      <a:pt x="252" y="258"/>
                    </a:lnTo>
                    <a:lnTo>
                      <a:pt x="236" y="256"/>
                    </a:lnTo>
                    <a:lnTo>
                      <a:pt x="220" y="252"/>
                    </a:lnTo>
                    <a:lnTo>
                      <a:pt x="210" y="246"/>
                    </a:lnTo>
                    <a:lnTo>
                      <a:pt x="210" y="246"/>
                    </a:lnTo>
                    <a:lnTo>
                      <a:pt x="206" y="244"/>
                    </a:lnTo>
                    <a:lnTo>
                      <a:pt x="206" y="244"/>
                    </a:lnTo>
                    <a:lnTo>
                      <a:pt x="206" y="244"/>
                    </a:lnTo>
                    <a:lnTo>
                      <a:pt x="200" y="238"/>
                    </a:lnTo>
                    <a:lnTo>
                      <a:pt x="196" y="232"/>
                    </a:lnTo>
                    <a:lnTo>
                      <a:pt x="196" y="232"/>
                    </a:lnTo>
                    <a:lnTo>
                      <a:pt x="196" y="230"/>
                    </a:lnTo>
                    <a:lnTo>
                      <a:pt x="196" y="232"/>
                    </a:lnTo>
                    <a:lnTo>
                      <a:pt x="150" y="254"/>
                    </a:lnTo>
                    <a:lnTo>
                      <a:pt x="28" y="212"/>
                    </a:lnTo>
                    <a:lnTo>
                      <a:pt x="52" y="200"/>
                    </a:lnTo>
                    <a:lnTo>
                      <a:pt x="148" y="234"/>
                    </a:lnTo>
                    <a:lnTo>
                      <a:pt x="148" y="234"/>
                    </a:lnTo>
                    <a:lnTo>
                      <a:pt x="152" y="234"/>
                    </a:lnTo>
                    <a:lnTo>
                      <a:pt x="152" y="234"/>
                    </a:lnTo>
                    <a:lnTo>
                      <a:pt x="154" y="234"/>
                    </a:lnTo>
                    <a:lnTo>
                      <a:pt x="198" y="214"/>
                    </a:lnTo>
                    <a:lnTo>
                      <a:pt x="198" y="214"/>
                    </a:lnTo>
                    <a:lnTo>
                      <a:pt x="200" y="220"/>
                    </a:lnTo>
                    <a:lnTo>
                      <a:pt x="206" y="224"/>
                    </a:lnTo>
                    <a:lnTo>
                      <a:pt x="214" y="228"/>
                    </a:lnTo>
                    <a:lnTo>
                      <a:pt x="222" y="232"/>
                    </a:lnTo>
                    <a:lnTo>
                      <a:pt x="246" y="236"/>
                    </a:lnTo>
                    <a:lnTo>
                      <a:pt x="272" y="238"/>
                    </a:lnTo>
                    <a:lnTo>
                      <a:pt x="272" y="238"/>
                    </a:lnTo>
                    <a:lnTo>
                      <a:pt x="300" y="236"/>
                    </a:lnTo>
                    <a:lnTo>
                      <a:pt x="314" y="234"/>
                    </a:lnTo>
                    <a:lnTo>
                      <a:pt x="324" y="230"/>
                    </a:lnTo>
                    <a:lnTo>
                      <a:pt x="334" y="226"/>
                    </a:lnTo>
                    <a:lnTo>
                      <a:pt x="340" y="220"/>
                    </a:lnTo>
                    <a:lnTo>
                      <a:pt x="344" y="216"/>
                    </a:lnTo>
                    <a:lnTo>
                      <a:pt x="346" y="210"/>
                    </a:lnTo>
                    <a:lnTo>
                      <a:pt x="346" y="196"/>
                    </a:lnTo>
                    <a:lnTo>
                      <a:pt x="346" y="196"/>
                    </a:lnTo>
                    <a:lnTo>
                      <a:pt x="346" y="200"/>
                    </a:lnTo>
                    <a:lnTo>
                      <a:pt x="344" y="204"/>
                    </a:lnTo>
                    <a:lnTo>
                      <a:pt x="334" y="210"/>
                    </a:lnTo>
                    <a:lnTo>
                      <a:pt x="334" y="210"/>
                    </a:lnTo>
                    <a:lnTo>
                      <a:pt x="322" y="216"/>
                    </a:lnTo>
                    <a:lnTo>
                      <a:pt x="308" y="220"/>
                    </a:lnTo>
                    <a:lnTo>
                      <a:pt x="290" y="222"/>
                    </a:lnTo>
                    <a:lnTo>
                      <a:pt x="272" y="224"/>
                    </a:lnTo>
                    <a:lnTo>
                      <a:pt x="272" y="224"/>
                    </a:lnTo>
                    <a:lnTo>
                      <a:pt x="252" y="222"/>
                    </a:lnTo>
                    <a:lnTo>
                      <a:pt x="236" y="220"/>
                    </a:lnTo>
                    <a:lnTo>
                      <a:pt x="220" y="216"/>
                    </a:lnTo>
                    <a:lnTo>
                      <a:pt x="210" y="210"/>
                    </a:lnTo>
                    <a:lnTo>
                      <a:pt x="210" y="210"/>
                    </a:lnTo>
                    <a:lnTo>
                      <a:pt x="208" y="210"/>
                    </a:lnTo>
                    <a:lnTo>
                      <a:pt x="208" y="210"/>
                    </a:lnTo>
                    <a:lnTo>
                      <a:pt x="200" y="204"/>
                    </a:lnTo>
                    <a:lnTo>
                      <a:pt x="198" y="198"/>
                    </a:lnTo>
                    <a:lnTo>
                      <a:pt x="198" y="198"/>
                    </a:lnTo>
                    <a:lnTo>
                      <a:pt x="196" y="196"/>
                    </a:lnTo>
                    <a:lnTo>
                      <a:pt x="196" y="198"/>
                    </a:lnTo>
                    <a:lnTo>
                      <a:pt x="152" y="218"/>
                    </a:lnTo>
                    <a:lnTo>
                      <a:pt x="72" y="192"/>
                    </a:lnTo>
                    <a:lnTo>
                      <a:pt x="50" y="184"/>
                    </a:lnTo>
                    <a:lnTo>
                      <a:pt x="28" y="176"/>
                    </a:lnTo>
                    <a:lnTo>
                      <a:pt x="52" y="166"/>
                    </a:lnTo>
                    <a:lnTo>
                      <a:pt x="150" y="200"/>
                    </a:lnTo>
                    <a:lnTo>
                      <a:pt x="150" y="200"/>
                    </a:lnTo>
                    <a:lnTo>
                      <a:pt x="152" y="200"/>
                    </a:lnTo>
                    <a:lnTo>
                      <a:pt x="152" y="200"/>
                    </a:lnTo>
                    <a:lnTo>
                      <a:pt x="156" y="200"/>
                    </a:lnTo>
                    <a:lnTo>
                      <a:pt x="198" y="180"/>
                    </a:lnTo>
                    <a:lnTo>
                      <a:pt x="198" y="180"/>
                    </a:lnTo>
                    <a:lnTo>
                      <a:pt x="202" y="184"/>
                    </a:lnTo>
                    <a:lnTo>
                      <a:pt x="208" y="188"/>
                    </a:lnTo>
                    <a:lnTo>
                      <a:pt x="224" y="196"/>
                    </a:lnTo>
                    <a:lnTo>
                      <a:pt x="246" y="200"/>
                    </a:lnTo>
                    <a:lnTo>
                      <a:pt x="272" y="202"/>
                    </a:lnTo>
                    <a:lnTo>
                      <a:pt x="272" y="202"/>
                    </a:lnTo>
                    <a:lnTo>
                      <a:pt x="296" y="200"/>
                    </a:lnTo>
                    <a:lnTo>
                      <a:pt x="318" y="196"/>
                    </a:lnTo>
                    <a:lnTo>
                      <a:pt x="334" y="190"/>
                    </a:lnTo>
                    <a:lnTo>
                      <a:pt x="340" y="186"/>
                    </a:lnTo>
                    <a:lnTo>
                      <a:pt x="344" y="180"/>
                    </a:lnTo>
                    <a:lnTo>
                      <a:pt x="370" y="168"/>
                    </a:lnTo>
                    <a:lnTo>
                      <a:pt x="370" y="168"/>
                    </a:lnTo>
                    <a:lnTo>
                      <a:pt x="374" y="166"/>
                    </a:lnTo>
                    <a:lnTo>
                      <a:pt x="374" y="162"/>
                    </a:lnTo>
                    <a:lnTo>
                      <a:pt x="374" y="162"/>
                    </a:lnTo>
                    <a:lnTo>
                      <a:pt x="374" y="156"/>
                    </a:lnTo>
                    <a:lnTo>
                      <a:pt x="370" y="154"/>
                    </a:lnTo>
                    <a:lnTo>
                      <a:pt x="346" y="146"/>
                    </a:lnTo>
                    <a:lnTo>
                      <a:pt x="372" y="134"/>
                    </a:lnTo>
                    <a:lnTo>
                      <a:pt x="372" y="134"/>
                    </a:lnTo>
                    <a:lnTo>
                      <a:pt x="374" y="130"/>
                    </a:lnTo>
                    <a:lnTo>
                      <a:pt x="376" y="126"/>
                    </a:lnTo>
                    <a:lnTo>
                      <a:pt x="376" y="126"/>
                    </a:lnTo>
                    <a:close/>
                    <a:moveTo>
                      <a:pt x="202" y="78"/>
                    </a:moveTo>
                    <a:lnTo>
                      <a:pt x="202" y="78"/>
                    </a:lnTo>
                    <a:lnTo>
                      <a:pt x="214" y="84"/>
                    </a:lnTo>
                    <a:lnTo>
                      <a:pt x="230" y="90"/>
                    </a:lnTo>
                    <a:lnTo>
                      <a:pt x="248" y="94"/>
                    </a:lnTo>
                    <a:lnTo>
                      <a:pt x="272" y="96"/>
                    </a:lnTo>
                    <a:lnTo>
                      <a:pt x="272" y="96"/>
                    </a:lnTo>
                    <a:lnTo>
                      <a:pt x="294" y="94"/>
                    </a:lnTo>
                    <a:lnTo>
                      <a:pt x="314" y="90"/>
                    </a:lnTo>
                    <a:lnTo>
                      <a:pt x="330" y="84"/>
                    </a:lnTo>
                    <a:lnTo>
                      <a:pt x="342" y="78"/>
                    </a:lnTo>
                    <a:lnTo>
                      <a:pt x="342" y="78"/>
                    </a:lnTo>
                    <a:lnTo>
                      <a:pt x="346" y="82"/>
                    </a:lnTo>
                    <a:lnTo>
                      <a:pt x="346" y="88"/>
                    </a:lnTo>
                    <a:lnTo>
                      <a:pt x="346" y="88"/>
                    </a:lnTo>
                    <a:lnTo>
                      <a:pt x="346" y="92"/>
                    </a:lnTo>
                    <a:lnTo>
                      <a:pt x="344" y="96"/>
                    </a:lnTo>
                    <a:lnTo>
                      <a:pt x="334" y="104"/>
                    </a:lnTo>
                    <a:lnTo>
                      <a:pt x="334" y="104"/>
                    </a:lnTo>
                    <a:lnTo>
                      <a:pt x="322" y="108"/>
                    </a:lnTo>
                    <a:lnTo>
                      <a:pt x="308" y="112"/>
                    </a:lnTo>
                    <a:lnTo>
                      <a:pt x="290" y="116"/>
                    </a:lnTo>
                    <a:lnTo>
                      <a:pt x="272" y="116"/>
                    </a:lnTo>
                    <a:lnTo>
                      <a:pt x="272" y="116"/>
                    </a:lnTo>
                    <a:lnTo>
                      <a:pt x="254" y="116"/>
                    </a:lnTo>
                    <a:lnTo>
                      <a:pt x="238" y="114"/>
                    </a:lnTo>
                    <a:lnTo>
                      <a:pt x="226" y="110"/>
                    </a:lnTo>
                    <a:lnTo>
                      <a:pt x="214" y="106"/>
                    </a:lnTo>
                    <a:lnTo>
                      <a:pt x="214" y="106"/>
                    </a:lnTo>
                    <a:lnTo>
                      <a:pt x="214" y="106"/>
                    </a:lnTo>
                    <a:lnTo>
                      <a:pt x="210" y="104"/>
                    </a:lnTo>
                    <a:lnTo>
                      <a:pt x="210" y="104"/>
                    </a:lnTo>
                    <a:lnTo>
                      <a:pt x="200" y="96"/>
                    </a:lnTo>
                    <a:lnTo>
                      <a:pt x="198" y="92"/>
                    </a:lnTo>
                    <a:lnTo>
                      <a:pt x="196" y="88"/>
                    </a:lnTo>
                    <a:lnTo>
                      <a:pt x="196" y="88"/>
                    </a:lnTo>
                    <a:lnTo>
                      <a:pt x="198" y="82"/>
                    </a:lnTo>
                    <a:lnTo>
                      <a:pt x="202" y="78"/>
                    </a:lnTo>
                    <a:lnTo>
                      <a:pt x="202" y="78"/>
                    </a:lnTo>
                    <a:close/>
                    <a:moveTo>
                      <a:pt x="202" y="114"/>
                    </a:moveTo>
                    <a:lnTo>
                      <a:pt x="202" y="114"/>
                    </a:lnTo>
                    <a:lnTo>
                      <a:pt x="214" y="120"/>
                    </a:lnTo>
                    <a:lnTo>
                      <a:pt x="230" y="126"/>
                    </a:lnTo>
                    <a:lnTo>
                      <a:pt x="248" y="130"/>
                    </a:lnTo>
                    <a:lnTo>
                      <a:pt x="272" y="130"/>
                    </a:lnTo>
                    <a:lnTo>
                      <a:pt x="272" y="130"/>
                    </a:lnTo>
                    <a:lnTo>
                      <a:pt x="294" y="130"/>
                    </a:lnTo>
                    <a:lnTo>
                      <a:pt x="314" y="126"/>
                    </a:lnTo>
                    <a:lnTo>
                      <a:pt x="330" y="120"/>
                    </a:lnTo>
                    <a:lnTo>
                      <a:pt x="342" y="114"/>
                    </a:lnTo>
                    <a:lnTo>
                      <a:pt x="342" y="114"/>
                    </a:lnTo>
                    <a:lnTo>
                      <a:pt x="346" y="118"/>
                    </a:lnTo>
                    <a:lnTo>
                      <a:pt x="346" y="124"/>
                    </a:lnTo>
                    <a:lnTo>
                      <a:pt x="346" y="124"/>
                    </a:lnTo>
                    <a:lnTo>
                      <a:pt x="346" y="128"/>
                    </a:lnTo>
                    <a:lnTo>
                      <a:pt x="346" y="128"/>
                    </a:lnTo>
                    <a:lnTo>
                      <a:pt x="342" y="132"/>
                    </a:lnTo>
                    <a:lnTo>
                      <a:pt x="342" y="132"/>
                    </a:lnTo>
                    <a:lnTo>
                      <a:pt x="340" y="134"/>
                    </a:lnTo>
                    <a:lnTo>
                      <a:pt x="340" y="134"/>
                    </a:lnTo>
                    <a:lnTo>
                      <a:pt x="338" y="136"/>
                    </a:lnTo>
                    <a:lnTo>
                      <a:pt x="338" y="136"/>
                    </a:lnTo>
                    <a:lnTo>
                      <a:pt x="334" y="140"/>
                    </a:lnTo>
                    <a:lnTo>
                      <a:pt x="334" y="140"/>
                    </a:lnTo>
                    <a:lnTo>
                      <a:pt x="322" y="144"/>
                    </a:lnTo>
                    <a:lnTo>
                      <a:pt x="308" y="148"/>
                    </a:lnTo>
                    <a:lnTo>
                      <a:pt x="290" y="150"/>
                    </a:lnTo>
                    <a:lnTo>
                      <a:pt x="272" y="152"/>
                    </a:lnTo>
                    <a:lnTo>
                      <a:pt x="272" y="152"/>
                    </a:lnTo>
                    <a:lnTo>
                      <a:pt x="254" y="152"/>
                    </a:lnTo>
                    <a:lnTo>
                      <a:pt x="238" y="148"/>
                    </a:lnTo>
                    <a:lnTo>
                      <a:pt x="226" y="146"/>
                    </a:lnTo>
                    <a:lnTo>
                      <a:pt x="214" y="142"/>
                    </a:lnTo>
                    <a:lnTo>
                      <a:pt x="214" y="142"/>
                    </a:lnTo>
                    <a:lnTo>
                      <a:pt x="214" y="142"/>
                    </a:lnTo>
                    <a:lnTo>
                      <a:pt x="210" y="140"/>
                    </a:lnTo>
                    <a:lnTo>
                      <a:pt x="210" y="140"/>
                    </a:lnTo>
                    <a:lnTo>
                      <a:pt x="200" y="132"/>
                    </a:lnTo>
                    <a:lnTo>
                      <a:pt x="198" y="128"/>
                    </a:lnTo>
                    <a:lnTo>
                      <a:pt x="196" y="124"/>
                    </a:lnTo>
                    <a:lnTo>
                      <a:pt x="196" y="124"/>
                    </a:lnTo>
                    <a:lnTo>
                      <a:pt x="198" y="118"/>
                    </a:lnTo>
                    <a:lnTo>
                      <a:pt x="202" y="114"/>
                    </a:lnTo>
                    <a:lnTo>
                      <a:pt x="202" y="114"/>
                    </a:lnTo>
                    <a:close/>
                    <a:moveTo>
                      <a:pt x="162" y="144"/>
                    </a:moveTo>
                    <a:lnTo>
                      <a:pt x="162" y="144"/>
                    </a:lnTo>
                    <a:lnTo>
                      <a:pt x="150" y="150"/>
                    </a:lnTo>
                    <a:lnTo>
                      <a:pt x="134" y="150"/>
                    </a:lnTo>
                    <a:lnTo>
                      <a:pt x="134" y="150"/>
                    </a:lnTo>
                    <a:lnTo>
                      <a:pt x="116" y="150"/>
                    </a:lnTo>
                    <a:lnTo>
                      <a:pt x="104" y="144"/>
                    </a:lnTo>
                    <a:lnTo>
                      <a:pt x="104" y="144"/>
                    </a:lnTo>
                    <a:lnTo>
                      <a:pt x="100" y="142"/>
                    </a:lnTo>
                    <a:lnTo>
                      <a:pt x="98" y="138"/>
                    </a:lnTo>
                    <a:lnTo>
                      <a:pt x="98" y="138"/>
                    </a:lnTo>
                    <a:lnTo>
                      <a:pt x="100" y="136"/>
                    </a:lnTo>
                    <a:lnTo>
                      <a:pt x="102" y="132"/>
                    </a:lnTo>
                    <a:lnTo>
                      <a:pt x="110" y="128"/>
                    </a:lnTo>
                    <a:lnTo>
                      <a:pt x="120" y="126"/>
                    </a:lnTo>
                    <a:lnTo>
                      <a:pt x="134" y="124"/>
                    </a:lnTo>
                    <a:lnTo>
                      <a:pt x="134" y="124"/>
                    </a:lnTo>
                    <a:lnTo>
                      <a:pt x="148" y="126"/>
                    </a:lnTo>
                    <a:lnTo>
                      <a:pt x="158" y="128"/>
                    </a:lnTo>
                    <a:lnTo>
                      <a:pt x="166" y="132"/>
                    </a:lnTo>
                    <a:lnTo>
                      <a:pt x="168" y="136"/>
                    </a:lnTo>
                    <a:lnTo>
                      <a:pt x="168" y="138"/>
                    </a:lnTo>
                    <a:lnTo>
                      <a:pt x="168" y="138"/>
                    </a:lnTo>
                    <a:lnTo>
                      <a:pt x="166" y="142"/>
                    </a:lnTo>
                    <a:lnTo>
                      <a:pt x="162" y="144"/>
                    </a:lnTo>
                    <a:lnTo>
                      <a:pt x="162" y="144"/>
                    </a:lnTo>
                    <a:close/>
                    <a:moveTo>
                      <a:pt x="346" y="160"/>
                    </a:moveTo>
                    <a:lnTo>
                      <a:pt x="346" y="160"/>
                    </a:lnTo>
                    <a:lnTo>
                      <a:pt x="346" y="162"/>
                    </a:lnTo>
                    <a:lnTo>
                      <a:pt x="346" y="162"/>
                    </a:lnTo>
                    <a:lnTo>
                      <a:pt x="346" y="162"/>
                    </a:lnTo>
                    <a:lnTo>
                      <a:pt x="346" y="162"/>
                    </a:lnTo>
                    <a:lnTo>
                      <a:pt x="346" y="162"/>
                    </a:lnTo>
                    <a:lnTo>
                      <a:pt x="346" y="162"/>
                    </a:lnTo>
                    <a:lnTo>
                      <a:pt x="344" y="166"/>
                    </a:lnTo>
                    <a:lnTo>
                      <a:pt x="344" y="166"/>
                    </a:lnTo>
                    <a:lnTo>
                      <a:pt x="344" y="166"/>
                    </a:lnTo>
                    <a:lnTo>
                      <a:pt x="344" y="166"/>
                    </a:lnTo>
                    <a:lnTo>
                      <a:pt x="342" y="168"/>
                    </a:lnTo>
                    <a:lnTo>
                      <a:pt x="342" y="168"/>
                    </a:lnTo>
                    <a:lnTo>
                      <a:pt x="340" y="170"/>
                    </a:lnTo>
                    <a:lnTo>
                      <a:pt x="340" y="170"/>
                    </a:lnTo>
                    <a:lnTo>
                      <a:pt x="338" y="172"/>
                    </a:lnTo>
                    <a:lnTo>
                      <a:pt x="338" y="172"/>
                    </a:lnTo>
                    <a:lnTo>
                      <a:pt x="334" y="174"/>
                    </a:lnTo>
                    <a:lnTo>
                      <a:pt x="334" y="174"/>
                    </a:lnTo>
                    <a:lnTo>
                      <a:pt x="322" y="180"/>
                    </a:lnTo>
                    <a:lnTo>
                      <a:pt x="308" y="184"/>
                    </a:lnTo>
                    <a:lnTo>
                      <a:pt x="290" y="186"/>
                    </a:lnTo>
                    <a:lnTo>
                      <a:pt x="272" y="188"/>
                    </a:lnTo>
                    <a:lnTo>
                      <a:pt x="272" y="188"/>
                    </a:lnTo>
                    <a:lnTo>
                      <a:pt x="252" y="186"/>
                    </a:lnTo>
                    <a:lnTo>
                      <a:pt x="236" y="184"/>
                    </a:lnTo>
                    <a:lnTo>
                      <a:pt x="220" y="180"/>
                    </a:lnTo>
                    <a:lnTo>
                      <a:pt x="210" y="174"/>
                    </a:lnTo>
                    <a:lnTo>
                      <a:pt x="210" y="174"/>
                    </a:lnTo>
                    <a:lnTo>
                      <a:pt x="208" y="174"/>
                    </a:lnTo>
                    <a:lnTo>
                      <a:pt x="208" y="174"/>
                    </a:lnTo>
                    <a:lnTo>
                      <a:pt x="208" y="174"/>
                    </a:lnTo>
                    <a:lnTo>
                      <a:pt x="200" y="168"/>
                    </a:lnTo>
                    <a:lnTo>
                      <a:pt x="200" y="168"/>
                    </a:lnTo>
                    <a:lnTo>
                      <a:pt x="200" y="166"/>
                    </a:lnTo>
                    <a:lnTo>
                      <a:pt x="200" y="166"/>
                    </a:lnTo>
                    <a:lnTo>
                      <a:pt x="198" y="164"/>
                    </a:lnTo>
                    <a:lnTo>
                      <a:pt x="198" y="164"/>
                    </a:lnTo>
                    <a:lnTo>
                      <a:pt x="196" y="160"/>
                    </a:lnTo>
                    <a:lnTo>
                      <a:pt x="196" y="160"/>
                    </a:lnTo>
                    <a:lnTo>
                      <a:pt x="198" y="154"/>
                    </a:lnTo>
                    <a:lnTo>
                      <a:pt x="202" y="148"/>
                    </a:lnTo>
                    <a:lnTo>
                      <a:pt x="202" y="148"/>
                    </a:lnTo>
                    <a:lnTo>
                      <a:pt x="214" y="156"/>
                    </a:lnTo>
                    <a:lnTo>
                      <a:pt x="230" y="162"/>
                    </a:lnTo>
                    <a:lnTo>
                      <a:pt x="248" y="166"/>
                    </a:lnTo>
                    <a:lnTo>
                      <a:pt x="272" y="166"/>
                    </a:lnTo>
                    <a:lnTo>
                      <a:pt x="272" y="166"/>
                    </a:lnTo>
                    <a:lnTo>
                      <a:pt x="294" y="166"/>
                    </a:lnTo>
                    <a:lnTo>
                      <a:pt x="314" y="162"/>
                    </a:lnTo>
                    <a:lnTo>
                      <a:pt x="330" y="156"/>
                    </a:lnTo>
                    <a:lnTo>
                      <a:pt x="342" y="148"/>
                    </a:lnTo>
                    <a:lnTo>
                      <a:pt x="342" y="148"/>
                    </a:lnTo>
                    <a:lnTo>
                      <a:pt x="346" y="154"/>
                    </a:lnTo>
                    <a:lnTo>
                      <a:pt x="346" y="160"/>
                    </a:lnTo>
                    <a:lnTo>
                      <a:pt x="346" y="160"/>
                    </a:lnTo>
                    <a:close/>
                    <a:moveTo>
                      <a:pt x="346" y="128"/>
                    </a:moveTo>
                    <a:lnTo>
                      <a:pt x="346" y="128"/>
                    </a:lnTo>
                    <a:lnTo>
                      <a:pt x="348" y="128"/>
                    </a:lnTo>
                    <a:lnTo>
                      <a:pt x="346" y="128"/>
                    </a:lnTo>
                    <a:close/>
                    <a:moveTo>
                      <a:pt x="196" y="28"/>
                    </a:moveTo>
                    <a:lnTo>
                      <a:pt x="196" y="28"/>
                    </a:lnTo>
                    <a:lnTo>
                      <a:pt x="198" y="24"/>
                    </a:lnTo>
                    <a:lnTo>
                      <a:pt x="202" y="18"/>
                    </a:lnTo>
                    <a:lnTo>
                      <a:pt x="210" y="14"/>
                    </a:lnTo>
                    <a:lnTo>
                      <a:pt x="218" y="8"/>
                    </a:lnTo>
                    <a:lnTo>
                      <a:pt x="230" y="6"/>
                    </a:lnTo>
                    <a:lnTo>
                      <a:pt x="242" y="2"/>
                    </a:lnTo>
                    <a:lnTo>
                      <a:pt x="272" y="0"/>
                    </a:lnTo>
                    <a:lnTo>
                      <a:pt x="272" y="0"/>
                    </a:lnTo>
                    <a:lnTo>
                      <a:pt x="300" y="2"/>
                    </a:lnTo>
                    <a:lnTo>
                      <a:pt x="314" y="6"/>
                    </a:lnTo>
                    <a:lnTo>
                      <a:pt x="324" y="8"/>
                    </a:lnTo>
                    <a:lnTo>
                      <a:pt x="334" y="14"/>
                    </a:lnTo>
                    <a:lnTo>
                      <a:pt x="340" y="18"/>
                    </a:lnTo>
                    <a:lnTo>
                      <a:pt x="344" y="24"/>
                    </a:lnTo>
                    <a:lnTo>
                      <a:pt x="346" y="28"/>
                    </a:lnTo>
                    <a:lnTo>
                      <a:pt x="346" y="28"/>
                    </a:lnTo>
                    <a:lnTo>
                      <a:pt x="346" y="34"/>
                    </a:lnTo>
                    <a:lnTo>
                      <a:pt x="344" y="38"/>
                    </a:lnTo>
                    <a:lnTo>
                      <a:pt x="334" y="44"/>
                    </a:lnTo>
                    <a:lnTo>
                      <a:pt x="334" y="44"/>
                    </a:lnTo>
                    <a:lnTo>
                      <a:pt x="322" y="50"/>
                    </a:lnTo>
                    <a:lnTo>
                      <a:pt x="308" y="54"/>
                    </a:lnTo>
                    <a:lnTo>
                      <a:pt x="290" y="56"/>
                    </a:lnTo>
                    <a:lnTo>
                      <a:pt x="272" y="58"/>
                    </a:lnTo>
                    <a:lnTo>
                      <a:pt x="272" y="58"/>
                    </a:lnTo>
                    <a:lnTo>
                      <a:pt x="252" y="56"/>
                    </a:lnTo>
                    <a:lnTo>
                      <a:pt x="236" y="54"/>
                    </a:lnTo>
                    <a:lnTo>
                      <a:pt x="220" y="50"/>
                    </a:lnTo>
                    <a:lnTo>
                      <a:pt x="210" y="44"/>
                    </a:lnTo>
                    <a:lnTo>
                      <a:pt x="210" y="44"/>
                    </a:lnTo>
                    <a:lnTo>
                      <a:pt x="200" y="38"/>
                    </a:lnTo>
                    <a:lnTo>
                      <a:pt x="198" y="34"/>
                    </a:lnTo>
                    <a:lnTo>
                      <a:pt x="196" y="28"/>
                    </a:lnTo>
                    <a:lnTo>
                      <a:pt x="196" y="28"/>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grpSp>
      <p:grpSp>
        <p:nvGrpSpPr>
          <p:cNvPr id="78" name="Group 77"/>
          <p:cNvGrpSpPr/>
          <p:nvPr/>
        </p:nvGrpSpPr>
        <p:grpSpPr>
          <a:xfrm>
            <a:off x="10539691" y="131145"/>
            <a:ext cx="415367" cy="415367"/>
            <a:chOff x="10477915" y="77161"/>
            <a:chExt cx="469352" cy="469352"/>
          </a:xfrm>
        </p:grpSpPr>
        <p:sp>
          <p:nvSpPr>
            <p:cNvPr id="80" name="Rectangle 79"/>
            <p:cNvSpPr/>
            <p:nvPr/>
          </p:nvSpPr>
          <p:spPr bwMode="ltGray">
            <a:xfrm>
              <a:off x="10477915" y="77161"/>
              <a:ext cx="469352" cy="469352"/>
            </a:xfrm>
            <a:prstGeom prst="rect">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smtClean="0">
                <a:solidFill>
                  <a:srgbClr val="FFFFFF"/>
                </a:solidFill>
                <a:latin typeface="Georgia" pitchFamily="18" charset="0"/>
              </a:endParaRPr>
            </a:p>
          </p:txBody>
        </p:sp>
        <p:grpSp>
          <p:nvGrpSpPr>
            <p:cNvPr id="81" name="Group 80"/>
            <p:cNvGrpSpPr/>
            <p:nvPr/>
          </p:nvGrpSpPr>
          <p:grpSpPr>
            <a:xfrm>
              <a:off x="10532947" y="130985"/>
              <a:ext cx="359289" cy="361705"/>
              <a:chOff x="14285526" y="3371935"/>
              <a:chExt cx="1528880" cy="1539160"/>
            </a:xfrm>
            <a:solidFill>
              <a:schemeClr val="bg1"/>
            </a:solidFill>
          </p:grpSpPr>
          <p:grpSp>
            <p:nvGrpSpPr>
              <p:cNvPr id="83" name="Group 82"/>
              <p:cNvGrpSpPr/>
              <p:nvPr/>
            </p:nvGrpSpPr>
            <p:grpSpPr>
              <a:xfrm>
                <a:off x="14285526" y="3371935"/>
                <a:ext cx="597855" cy="1539160"/>
                <a:chOff x="1817688" y="465138"/>
                <a:chExt cx="298450" cy="768350"/>
              </a:xfrm>
              <a:grpFill/>
            </p:grpSpPr>
            <p:sp>
              <p:nvSpPr>
                <p:cNvPr id="89" name="Freeform 18"/>
                <p:cNvSpPr>
                  <a:spLocks/>
                </p:cNvSpPr>
                <p:nvPr/>
              </p:nvSpPr>
              <p:spPr bwMode="auto">
                <a:xfrm>
                  <a:off x="1903413" y="465138"/>
                  <a:ext cx="127000" cy="127000"/>
                </a:xfrm>
                <a:custGeom>
                  <a:avLst/>
                  <a:gdLst>
                    <a:gd name="T0" fmla="*/ 40 w 80"/>
                    <a:gd name="T1" fmla="*/ 80 h 80"/>
                    <a:gd name="T2" fmla="*/ 40 w 80"/>
                    <a:gd name="T3" fmla="*/ 80 h 80"/>
                    <a:gd name="T4" fmla="*/ 48 w 80"/>
                    <a:gd name="T5" fmla="*/ 78 h 80"/>
                    <a:gd name="T6" fmla="*/ 56 w 80"/>
                    <a:gd name="T7" fmla="*/ 76 h 80"/>
                    <a:gd name="T8" fmla="*/ 62 w 80"/>
                    <a:gd name="T9" fmla="*/ 72 h 80"/>
                    <a:gd name="T10" fmla="*/ 68 w 80"/>
                    <a:gd name="T11" fmla="*/ 68 h 80"/>
                    <a:gd name="T12" fmla="*/ 72 w 80"/>
                    <a:gd name="T13" fmla="*/ 62 h 80"/>
                    <a:gd name="T14" fmla="*/ 76 w 80"/>
                    <a:gd name="T15" fmla="*/ 56 h 80"/>
                    <a:gd name="T16" fmla="*/ 78 w 80"/>
                    <a:gd name="T17" fmla="*/ 48 h 80"/>
                    <a:gd name="T18" fmla="*/ 80 w 80"/>
                    <a:gd name="T19" fmla="*/ 40 h 80"/>
                    <a:gd name="T20" fmla="*/ 80 w 80"/>
                    <a:gd name="T21" fmla="*/ 40 h 80"/>
                    <a:gd name="T22" fmla="*/ 78 w 80"/>
                    <a:gd name="T23" fmla="*/ 32 h 80"/>
                    <a:gd name="T24" fmla="*/ 76 w 80"/>
                    <a:gd name="T25" fmla="*/ 24 h 80"/>
                    <a:gd name="T26" fmla="*/ 72 w 80"/>
                    <a:gd name="T27" fmla="*/ 18 h 80"/>
                    <a:gd name="T28" fmla="*/ 68 w 80"/>
                    <a:gd name="T29" fmla="*/ 12 h 80"/>
                    <a:gd name="T30" fmla="*/ 62 w 80"/>
                    <a:gd name="T31" fmla="*/ 6 h 80"/>
                    <a:gd name="T32" fmla="*/ 56 w 80"/>
                    <a:gd name="T33" fmla="*/ 2 h 80"/>
                    <a:gd name="T34" fmla="*/ 48 w 80"/>
                    <a:gd name="T35" fmla="*/ 0 h 80"/>
                    <a:gd name="T36" fmla="*/ 40 w 80"/>
                    <a:gd name="T37" fmla="*/ 0 h 80"/>
                    <a:gd name="T38" fmla="*/ 40 w 80"/>
                    <a:gd name="T39" fmla="*/ 0 h 80"/>
                    <a:gd name="T40" fmla="*/ 32 w 80"/>
                    <a:gd name="T41" fmla="*/ 0 h 80"/>
                    <a:gd name="T42" fmla="*/ 24 w 80"/>
                    <a:gd name="T43" fmla="*/ 2 h 80"/>
                    <a:gd name="T44" fmla="*/ 16 w 80"/>
                    <a:gd name="T45" fmla="*/ 6 h 80"/>
                    <a:gd name="T46" fmla="*/ 12 w 80"/>
                    <a:gd name="T47" fmla="*/ 12 h 80"/>
                    <a:gd name="T48" fmla="*/ 6 w 80"/>
                    <a:gd name="T49" fmla="*/ 18 h 80"/>
                    <a:gd name="T50" fmla="*/ 2 w 80"/>
                    <a:gd name="T51" fmla="*/ 24 h 80"/>
                    <a:gd name="T52" fmla="*/ 0 w 80"/>
                    <a:gd name="T53" fmla="*/ 32 h 80"/>
                    <a:gd name="T54" fmla="*/ 0 w 80"/>
                    <a:gd name="T55" fmla="*/ 40 h 80"/>
                    <a:gd name="T56" fmla="*/ 0 w 80"/>
                    <a:gd name="T57" fmla="*/ 40 h 80"/>
                    <a:gd name="T58" fmla="*/ 0 w 80"/>
                    <a:gd name="T59" fmla="*/ 48 h 80"/>
                    <a:gd name="T60" fmla="*/ 2 w 80"/>
                    <a:gd name="T61" fmla="*/ 56 h 80"/>
                    <a:gd name="T62" fmla="*/ 6 w 80"/>
                    <a:gd name="T63" fmla="*/ 62 h 80"/>
                    <a:gd name="T64" fmla="*/ 12 w 80"/>
                    <a:gd name="T65" fmla="*/ 68 h 80"/>
                    <a:gd name="T66" fmla="*/ 16 w 80"/>
                    <a:gd name="T67" fmla="*/ 72 h 80"/>
                    <a:gd name="T68" fmla="*/ 24 w 80"/>
                    <a:gd name="T69" fmla="*/ 76 h 80"/>
                    <a:gd name="T70" fmla="*/ 32 w 80"/>
                    <a:gd name="T71" fmla="*/ 78 h 80"/>
                    <a:gd name="T72" fmla="*/ 40 w 80"/>
                    <a:gd name="T73" fmla="*/ 80 h 80"/>
                    <a:gd name="T74" fmla="*/ 40 w 80"/>
                    <a:gd name="T7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80">
                      <a:moveTo>
                        <a:pt x="40" y="80"/>
                      </a:moveTo>
                      <a:lnTo>
                        <a:pt x="40" y="80"/>
                      </a:lnTo>
                      <a:lnTo>
                        <a:pt x="48" y="78"/>
                      </a:lnTo>
                      <a:lnTo>
                        <a:pt x="56" y="76"/>
                      </a:lnTo>
                      <a:lnTo>
                        <a:pt x="62" y="72"/>
                      </a:lnTo>
                      <a:lnTo>
                        <a:pt x="68" y="68"/>
                      </a:lnTo>
                      <a:lnTo>
                        <a:pt x="72" y="62"/>
                      </a:lnTo>
                      <a:lnTo>
                        <a:pt x="76" y="56"/>
                      </a:lnTo>
                      <a:lnTo>
                        <a:pt x="78" y="48"/>
                      </a:lnTo>
                      <a:lnTo>
                        <a:pt x="80" y="40"/>
                      </a:lnTo>
                      <a:lnTo>
                        <a:pt x="80" y="40"/>
                      </a:lnTo>
                      <a:lnTo>
                        <a:pt x="78" y="32"/>
                      </a:lnTo>
                      <a:lnTo>
                        <a:pt x="76" y="24"/>
                      </a:lnTo>
                      <a:lnTo>
                        <a:pt x="72" y="18"/>
                      </a:lnTo>
                      <a:lnTo>
                        <a:pt x="68" y="12"/>
                      </a:lnTo>
                      <a:lnTo>
                        <a:pt x="62" y="6"/>
                      </a:lnTo>
                      <a:lnTo>
                        <a:pt x="56" y="2"/>
                      </a:lnTo>
                      <a:lnTo>
                        <a:pt x="48" y="0"/>
                      </a:lnTo>
                      <a:lnTo>
                        <a:pt x="40" y="0"/>
                      </a:lnTo>
                      <a:lnTo>
                        <a:pt x="40" y="0"/>
                      </a:lnTo>
                      <a:lnTo>
                        <a:pt x="32" y="0"/>
                      </a:lnTo>
                      <a:lnTo>
                        <a:pt x="24" y="2"/>
                      </a:lnTo>
                      <a:lnTo>
                        <a:pt x="16" y="6"/>
                      </a:lnTo>
                      <a:lnTo>
                        <a:pt x="12" y="12"/>
                      </a:lnTo>
                      <a:lnTo>
                        <a:pt x="6" y="18"/>
                      </a:lnTo>
                      <a:lnTo>
                        <a:pt x="2" y="24"/>
                      </a:lnTo>
                      <a:lnTo>
                        <a:pt x="0" y="32"/>
                      </a:lnTo>
                      <a:lnTo>
                        <a:pt x="0" y="40"/>
                      </a:lnTo>
                      <a:lnTo>
                        <a:pt x="0" y="40"/>
                      </a:lnTo>
                      <a:lnTo>
                        <a:pt x="0" y="48"/>
                      </a:lnTo>
                      <a:lnTo>
                        <a:pt x="2" y="56"/>
                      </a:lnTo>
                      <a:lnTo>
                        <a:pt x="6" y="62"/>
                      </a:lnTo>
                      <a:lnTo>
                        <a:pt x="12" y="68"/>
                      </a:lnTo>
                      <a:lnTo>
                        <a:pt x="16" y="72"/>
                      </a:lnTo>
                      <a:lnTo>
                        <a:pt x="24" y="76"/>
                      </a:lnTo>
                      <a:lnTo>
                        <a:pt x="32" y="78"/>
                      </a:lnTo>
                      <a:lnTo>
                        <a:pt x="40" y="80"/>
                      </a:lnTo>
                      <a:lnTo>
                        <a:pt x="4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90" name="Line 19"/>
                <p:cNvSpPr>
                  <a:spLocks noChangeShapeType="1"/>
                </p:cNvSpPr>
                <p:nvPr/>
              </p:nvSpPr>
              <p:spPr bwMode="auto">
                <a:xfrm>
                  <a:off x="1966913" y="52863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91" name="Line 20"/>
                <p:cNvSpPr>
                  <a:spLocks noChangeShapeType="1"/>
                </p:cNvSpPr>
                <p:nvPr/>
              </p:nvSpPr>
              <p:spPr bwMode="auto">
                <a:xfrm>
                  <a:off x="1966913" y="52863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92" name="Freeform 21"/>
                <p:cNvSpPr>
                  <a:spLocks/>
                </p:cNvSpPr>
                <p:nvPr/>
              </p:nvSpPr>
              <p:spPr bwMode="auto">
                <a:xfrm>
                  <a:off x="1817688" y="604838"/>
                  <a:ext cx="298450" cy="628650"/>
                </a:xfrm>
                <a:custGeom>
                  <a:avLst/>
                  <a:gdLst>
                    <a:gd name="T0" fmla="*/ 50 w 188"/>
                    <a:gd name="T1" fmla="*/ 0 h 396"/>
                    <a:gd name="T2" fmla="*/ 30 w 188"/>
                    <a:gd name="T3" fmla="*/ 4 h 396"/>
                    <a:gd name="T4" fmla="*/ 14 w 188"/>
                    <a:gd name="T5" fmla="*/ 16 h 396"/>
                    <a:gd name="T6" fmla="*/ 4 w 188"/>
                    <a:gd name="T7" fmla="*/ 32 h 396"/>
                    <a:gd name="T8" fmla="*/ 0 w 188"/>
                    <a:gd name="T9" fmla="*/ 52 h 396"/>
                    <a:gd name="T10" fmla="*/ 0 w 188"/>
                    <a:gd name="T11" fmla="*/ 176 h 396"/>
                    <a:gd name="T12" fmla="*/ 4 w 188"/>
                    <a:gd name="T13" fmla="*/ 190 h 396"/>
                    <a:gd name="T14" fmla="*/ 16 w 188"/>
                    <a:gd name="T15" fmla="*/ 194 h 396"/>
                    <a:gd name="T16" fmla="*/ 28 w 188"/>
                    <a:gd name="T17" fmla="*/ 190 h 396"/>
                    <a:gd name="T18" fmla="*/ 34 w 188"/>
                    <a:gd name="T19" fmla="*/ 176 h 396"/>
                    <a:gd name="T20" fmla="*/ 42 w 188"/>
                    <a:gd name="T21" fmla="*/ 64 h 396"/>
                    <a:gd name="T22" fmla="*/ 42 w 188"/>
                    <a:gd name="T23" fmla="*/ 372 h 396"/>
                    <a:gd name="T24" fmla="*/ 50 w 188"/>
                    <a:gd name="T25" fmla="*/ 390 h 396"/>
                    <a:gd name="T26" fmla="*/ 66 w 188"/>
                    <a:gd name="T27" fmla="*/ 396 h 396"/>
                    <a:gd name="T28" fmla="*/ 82 w 188"/>
                    <a:gd name="T29" fmla="*/ 388 h 396"/>
                    <a:gd name="T30" fmla="*/ 90 w 188"/>
                    <a:gd name="T31" fmla="*/ 372 h 396"/>
                    <a:gd name="T32" fmla="*/ 98 w 188"/>
                    <a:gd name="T33" fmla="*/ 192 h 396"/>
                    <a:gd name="T34" fmla="*/ 98 w 188"/>
                    <a:gd name="T35" fmla="*/ 372 h 396"/>
                    <a:gd name="T36" fmla="*/ 104 w 188"/>
                    <a:gd name="T37" fmla="*/ 388 h 396"/>
                    <a:gd name="T38" fmla="*/ 120 w 188"/>
                    <a:gd name="T39" fmla="*/ 396 h 396"/>
                    <a:gd name="T40" fmla="*/ 136 w 188"/>
                    <a:gd name="T41" fmla="*/ 390 h 396"/>
                    <a:gd name="T42" fmla="*/ 144 w 188"/>
                    <a:gd name="T43" fmla="*/ 372 h 396"/>
                    <a:gd name="T44" fmla="*/ 152 w 188"/>
                    <a:gd name="T45" fmla="*/ 64 h 396"/>
                    <a:gd name="T46" fmla="*/ 152 w 188"/>
                    <a:gd name="T47" fmla="*/ 176 h 396"/>
                    <a:gd name="T48" fmla="*/ 158 w 188"/>
                    <a:gd name="T49" fmla="*/ 190 h 396"/>
                    <a:gd name="T50" fmla="*/ 170 w 188"/>
                    <a:gd name="T51" fmla="*/ 194 h 396"/>
                    <a:gd name="T52" fmla="*/ 182 w 188"/>
                    <a:gd name="T53" fmla="*/ 190 h 396"/>
                    <a:gd name="T54" fmla="*/ 188 w 188"/>
                    <a:gd name="T55" fmla="*/ 176 h 396"/>
                    <a:gd name="T56" fmla="*/ 188 w 188"/>
                    <a:gd name="T57" fmla="*/ 54 h 396"/>
                    <a:gd name="T58" fmla="*/ 184 w 188"/>
                    <a:gd name="T59" fmla="*/ 34 h 396"/>
                    <a:gd name="T60" fmla="*/ 172 w 188"/>
                    <a:gd name="T61" fmla="*/ 18 h 396"/>
                    <a:gd name="T62" fmla="*/ 156 w 188"/>
                    <a:gd name="T63" fmla="*/ 6 h 396"/>
                    <a:gd name="T64" fmla="*/ 136 w 188"/>
                    <a:gd name="T65"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8" h="396">
                      <a:moveTo>
                        <a:pt x="50" y="0"/>
                      </a:moveTo>
                      <a:lnTo>
                        <a:pt x="50" y="0"/>
                      </a:lnTo>
                      <a:lnTo>
                        <a:pt x="40" y="2"/>
                      </a:lnTo>
                      <a:lnTo>
                        <a:pt x="30" y="4"/>
                      </a:lnTo>
                      <a:lnTo>
                        <a:pt x="22" y="10"/>
                      </a:lnTo>
                      <a:lnTo>
                        <a:pt x="14" y="16"/>
                      </a:lnTo>
                      <a:lnTo>
                        <a:pt x="8" y="24"/>
                      </a:lnTo>
                      <a:lnTo>
                        <a:pt x="4" y="32"/>
                      </a:lnTo>
                      <a:lnTo>
                        <a:pt x="0" y="42"/>
                      </a:lnTo>
                      <a:lnTo>
                        <a:pt x="0" y="52"/>
                      </a:lnTo>
                      <a:lnTo>
                        <a:pt x="0" y="176"/>
                      </a:lnTo>
                      <a:lnTo>
                        <a:pt x="0" y="176"/>
                      </a:lnTo>
                      <a:lnTo>
                        <a:pt x="0" y="184"/>
                      </a:lnTo>
                      <a:lnTo>
                        <a:pt x="4" y="190"/>
                      </a:lnTo>
                      <a:lnTo>
                        <a:pt x="10" y="192"/>
                      </a:lnTo>
                      <a:lnTo>
                        <a:pt x="16" y="194"/>
                      </a:lnTo>
                      <a:lnTo>
                        <a:pt x="24" y="192"/>
                      </a:lnTo>
                      <a:lnTo>
                        <a:pt x="28" y="190"/>
                      </a:lnTo>
                      <a:lnTo>
                        <a:pt x="32" y="184"/>
                      </a:lnTo>
                      <a:lnTo>
                        <a:pt x="34" y="176"/>
                      </a:lnTo>
                      <a:lnTo>
                        <a:pt x="34" y="64"/>
                      </a:lnTo>
                      <a:lnTo>
                        <a:pt x="42" y="64"/>
                      </a:lnTo>
                      <a:lnTo>
                        <a:pt x="42" y="372"/>
                      </a:lnTo>
                      <a:lnTo>
                        <a:pt x="42" y="372"/>
                      </a:lnTo>
                      <a:lnTo>
                        <a:pt x="44" y="382"/>
                      </a:lnTo>
                      <a:lnTo>
                        <a:pt x="50" y="390"/>
                      </a:lnTo>
                      <a:lnTo>
                        <a:pt x="58" y="394"/>
                      </a:lnTo>
                      <a:lnTo>
                        <a:pt x="66" y="396"/>
                      </a:lnTo>
                      <a:lnTo>
                        <a:pt x="74" y="394"/>
                      </a:lnTo>
                      <a:lnTo>
                        <a:pt x="82" y="388"/>
                      </a:lnTo>
                      <a:lnTo>
                        <a:pt x="88" y="382"/>
                      </a:lnTo>
                      <a:lnTo>
                        <a:pt x="90" y="372"/>
                      </a:lnTo>
                      <a:lnTo>
                        <a:pt x="90" y="192"/>
                      </a:lnTo>
                      <a:lnTo>
                        <a:pt x="98" y="192"/>
                      </a:lnTo>
                      <a:lnTo>
                        <a:pt x="98" y="372"/>
                      </a:lnTo>
                      <a:lnTo>
                        <a:pt x="98" y="372"/>
                      </a:lnTo>
                      <a:lnTo>
                        <a:pt x="100" y="382"/>
                      </a:lnTo>
                      <a:lnTo>
                        <a:pt x="104" y="388"/>
                      </a:lnTo>
                      <a:lnTo>
                        <a:pt x="112" y="394"/>
                      </a:lnTo>
                      <a:lnTo>
                        <a:pt x="120" y="396"/>
                      </a:lnTo>
                      <a:lnTo>
                        <a:pt x="130" y="394"/>
                      </a:lnTo>
                      <a:lnTo>
                        <a:pt x="136" y="390"/>
                      </a:lnTo>
                      <a:lnTo>
                        <a:pt x="142" y="382"/>
                      </a:lnTo>
                      <a:lnTo>
                        <a:pt x="144" y="372"/>
                      </a:lnTo>
                      <a:lnTo>
                        <a:pt x="144" y="64"/>
                      </a:lnTo>
                      <a:lnTo>
                        <a:pt x="152" y="64"/>
                      </a:lnTo>
                      <a:lnTo>
                        <a:pt x="152" y="176"/>
                      </a:lnTo>
                      <a:lnTo>
                        <a:pt x="152" y="176"/>
                      </a:lnTo>
                      <a:lnTo>
                        <a:pt x="154" y="184"/>
                      </a:lnTo>
                      <a:lnTo>
                        <a:pt x="158" y="190"/>
                      </a:lnTo>
                      <a:lnTo>
                        <a:pt x="164" y="192"/>
                      </a:lnTo>
                      <a:lnTo>
                        <a:pt x="170" y="194"/>
                      </a:lnTo>
                      <a:lnTo>
                        <a:pt x="176" y="192"/>
                      </a:lnTo>
                      <a:lnTo>
                        <a:pt x="182" y="190"/>
                      </a:lnTo>
                      <a:lnTo>
                        <a:pt x="186" y="184"/>
                      </a:lnTo>
                      <a:lnTo>
                        <a:pt x="188" y="176"/>
                      </a:lnTo>
                      <a:lnTo>
                        <a:pt x="188" y="54"/>
                      </a:lnTo>
                      <a:lnTo>
                        <a:pt x="188" y="54"/>
                      </a:lnTo>
                      <a:lnTo>
                        <a:pt x="186" y="44"/>
                      </a:lnTo>
                      <a:lnTo>
                        <a:pt x="184" y="34"/>
                      </a:lnTo>
                      <a:lnTo>
                        <a:pt x="178" y="24"/>
                      </a:lnTo>
                      <a:lnTo>
                        <a:pt x="172" y="18"/>
                      </a:lnTo>
                      <a:lnTo>
                        <a:pt x="166" y="10"/>
                      </a:lnTo>
                      <a:lnTo>
                        <a:pt x="156" y="6"/>
                      </a:lnTo>
                      <a:lnTo>
                        <a:pt x="146" y="2"/>
                      </a:lnTo>
                      <a:lnTo>
                        <a:pt x="136" y="0"/>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grpSp>
            <p:nvGrpSpPr>
              <p:cNvPr id="85" name="Group 53"/>
              <p:cNvGrpSpPr>
                <a:grpSpLocks noChangeAspect="1"/>
              </p:cNvGrpSpPr>
              <p:nvPr/>
            </p:nvGrpSpPr>
            <p:grpSpPr bwMode="auto">
              <a:xfrm>
                <a:off x="15008544" y="3371935"/>
                <a:ext cx="805862" cy="1539160"/>
                <a:chOff x="7040" y="75"/>
                <a:chExt cx="1577" cy="3012"/>
              </a:xfrm>
              <a:grpFill/>
            </p:grpSpPr>
            <p:sp>
              <p:nvSpPr>
                <p:cNvPr id="87" name="Freeform 55"/>
                <p:cNvSpPr>
                  <a:spLocks/>
                </p:cNvSpPr>
                <p:nvPr/>
              </p:nvSpPr>
              <p:spPr bwMode="auto">
                <a:xfrm>
                  <a:off x="7508" y="75"/>
                  <a:ext cx="478" cy="486"/>
                </a:xfrm>
                <a:custGeom>
                  <a:avLst/>
                  <a:gdLst>
                    <a:gd name="T0" fmla="*/ 469 w 955"/>
                    <a:gd name="T1" fmla="*/ 0 h 974"/>
                    <a:gd name="T2" fmla="*/ 533 w 955"/>
                    <a:gd name="T3" fmla="*/ 2 h 974"/>
                    <a:gd name="T4" fmla="*/ 595 w 955"/>
                    <a:gd name="T5" fmla="*/ 13 h 974"/>
                    <a:gd name="T6" fmla="*/ 652 w 955"/>
                    <a:gd name="T7" fmla="*/ 32 h 974"/>
                    <a:gd name="T8" fmla="*/ 707 w 955"/>
                    <a:gd name="T9" fmla="*/ 57 h 974"/>
                    <a:gd name="T10" fmla="*/ 759 w 955"/>
                    <a:gd name="T11" fmla="*/ 92 h 974"/>
                    <a:gd name="T12" fmla="*/ 808 w 955"/>
                    <a:gd name="T13" fmla="*/ 136 h 974"/>
                    <a:gd name="T14" fmla="*/ 852 w 955"/>
                    <a:gd name="T15" fmla="*/ 184 h 974"/>
                    <a:gd name="T16" fmla="*/ 887 w 955"/>
                    <a:gd name="T17" fmla="*/ 235 h 974"/>
                    <a:gd name="T18" fmla="*/ 915 w 955"/>
                    <a:gd name="T19" fmla="*/ 290 h 974"/>
                    <a:gd name="T20" fmla="*/ 937 w 955"/>
                    <a:gd name="T21" fmla="*/ 349 h 974"/>
                    <a:gd name="T22" fmla="*/ 950 w 955"/>
                    <a:gd name="T23" fmla="*/ 411 h 974"/>
                    <a:gd name="T24" fmla="*/ 955 w 955"/>
                    <a:gd name="T25" fmla="*/ 475 h 974"/>
                    <a:gd name="T26" fmla="*/ 953 w 955"/>
                    <a:gd name="T27" fmla="*/ 539 h 974"/>
                    <a:gd name="T28" fmla="*/ 944 w 955"/>
                    <a:gd name="T29" fmla="*/ 602 h 974"/>
                    <a:gd name="T30" fmla="*/ 928 w 955"/>
                    <a:gd name="T31" fmla="*/ 660 h 974"/>
                    <a:gd name="T32" fmla="*/ 902 w 955"/>
                    <a:gd name="T33" fmla="*/ 717 h 974"/>
                    <a:gd name="T34" fmla="*/ 869 w 955"/>
                    <a:gd name="T35" fmla="*/ 770 h 974"/>
                    <a:gd name="T36" fmla="*/ 827 w 955"/>
                    <a:gd name="T37" fmla="*/ 820 h 974"/>
                    <a:gd name="T38" fmla="*/ 781 w 955"/>
                    <a:gd name="T39" fmla="*/ 866 h 974"/>
                    <a:gd name="T40" fmla="*/ 731 w 955"/>
                    <a:gd name="T41" fmla="*/ 902 h 974"/>
                    <a:gd name="T42" fmla="*/ 676 w 955"/>
                    <a:gd name="T43" fmla="*/ 933 h 974"/>
                    <a:gd name="T44" fmla="*/ 619 w 955"/>
                    <a:gd name="T45" fmla="*/ 954 h 974"/>
                    <a:gd name="T46" fmla="*/ 559 w 955"/>
                    <a:gd name="T47" fmla="*/ 968 h 974"/>
                    <a:gd name="T48" fmla="*/ 494 w 955"/>
                    <a:gd name="T49" fmla="*/ 974 h 974"/>
                    <a:gd name="T50" fmla="*/ 428 w 955"/>
                    <a:gd name="T51" fmla="*/ 972 h 974"/>
                    <a:gd name="T52" fmla="*/ 368 w 955"/>
                    <a:gd name="T53" fmla="*/ 963 h 974"/>
                    <a:gd name="T54" fmla="*/ 309 w 955"/>
                    <a:gd name="T55" fmla="*/ 944 h 974"/>
                    <a:gd name="T56" fmla="*/ 252 w 955"/>
                    <a:gd name="T57" fmla="*/ 917 h 974"/>
                    <a:gd name="T58" fmla="*/ 199 w 955"/>
                    <a:gd name="T59" fmla="*/ 882 h 974"/>
                    <a:gd name="T60" fmla="*/ 147 w 955"/>
                    <a:gd name="T61" fmla="*/ 840 h 974"/>
                    <a:gd name="T62" fmla="*/ 103 w 955"/>
                    <a:gd name="T63" fmla="*/ 790 h 974"/>
                    <a:gd name="T64" fmla="*/ 67 w 955"/>
                    <a:gd name="T65" fmla="*/ 739 h 974"/>
                    <a:gd name="T66" fmla="*/ 37 w 955"/>
                    <a:gd name="T67" fmla="*/ 684 h 974"/>
                    <a:gd name="T68" fmla="*/ 17 w 955"/>
                    <a:gd name="T69" fmla="*/ 625 h 974"/>
                    <a:gd name="T70" fmla="*/ 4 w 955"/>
                    <a:gd name="T71" fmla="*/ 565 h 974"/>
                    <a:gd name="T72" fmla="*/ 0 w 955"/>
                    <a:gd name="T73" fmla="*/ 501 h 974"/>
                    <a:gd name="T74" fmla="*/ 4 w 955"/>
                    <a:gd name="T75" fmla="*/ 435 h 974"/>
                    <a:gd name="T76" fmla="*/ 15 w 955"/>
                    <a:gd name="T77" fmla="*/ 374 h 974"/>
                    <a:gd name="T78" fmla="*/ 34 w 955"/>
                    <a:gd name="T79" fmla="*/ 316 h 974"/>
                    <a:gd name="T80" fmla="*/ 61 w 955"/>
                    <a:gd name="T81" fmla="*/ 259 h 974"/>
                    <a:gd name="T82" fmla="*/ 94 w 955"/>
                    <a:gd name="T83" fmla="*/ 206 h 974"/>
                    <a:gd name="T84" fmla="*/ 135 w 955"/>
                    <a:gd name="T85" fmla="*/ 154 h 974"/>
                    <a:gd name="T86" fmla="*/ 182 w 955"/>
                    <a:gd name="T87" fmla="*/ 110 h 974"/>
                    <a:gd name="T88" fmla="*/ 232 w 955"/>
                    <a:gd name="T89" fmla="*/ 72 h 974"/>
                    <a:gd name="T90" fmla="*/ 285 w 955"/>
                    <a:gd name="T91" fmla="*/ 43 h 974"/>
                    <a:gd name="T92" fmla="*/ 344 w 955"/>
                    <a:gd name="T93" fmla="*/ 21 h 974"/>
                    <a:gd name="T94" fmla="*/ 404 w 955"/>
                    <a:gd name="T95" fmla="*/ 8 h 974"/>
                    <a:gd name="T96" fmla="*/ 469 w 955"/>
                    <a:gd name="T97"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5" h="974">
                      <a:moveTo>
                        <a:pt x="469" y="0"/>
                      </a:moveTo>
                      <a:lnTo>
                        <a:pt x="533" y="2"/>
                      </a:lnTo>
                      <a:lnTo>
                        <a:pt x="595" y="13"/>
                      </a:lnTo>
                      <a:lnTo>
                        <a:pt x="652" y="32"/>
                      </a:lnTo>
                      <a:lnTo>
                        <a:pt x="707" y="57"/>
                      </a:lnTo>
                      <a:lnTo>
                        <a:pt x="759" y="92"/>
                      </a:lnTo>
                      <a:lnTo>
                        <a:pt x="808" y="136"/>
                      </a:lnTo>
                      <a:lnTo>
                        <a:pt x="852" y="184"/>
                      </a:lnTo>
                      <a:lnTo>
                        <a:pt x="887" y="235"/>
                      </a:lnTo>
                      <a:lnTo>
                        <a:pt x="915" y="290"/>
                      </a:lnTo>
                      <a:lnTo>
                        <a:pt x="937" y="349"/>
                      </a:lnTo>
                      <a:lnTo>
                        <a:pt x="950" y="411"/>
                      </a:lnTo>
                      <a:lnTo>
                        <a:pt x="955" y="475"/>
                      </a:lnTo>
                      <a:lnTo>
                        <a:pt x="953" y="539"/>
                      </a:lnTo>
                      <a:lnTo>
                        <a:pt x="944" y="602"/>
                      </a:lnTo>
                      <a:lnTo>
                        <a:pt x="928" y="660"/>
                      </a:lnTo>
                      <a:lnTo>
                        <a:pt x="902" y="717"/>
                      </a:lnTo>
                      <a:lnTo>
                        <a:pt x="869" y="770"/>
                      </a:lnTo>
                      <a:lnTo>
                        <a:pt x="827" y="820"/>
                      </a:lnTo>
                      <a:lnTo>
                        <a:pt x="781" y="866"/>
                      </a:lnTo>
                      <a:lnTo>
                        <a:pt x="731" y="902"/>
                      </a:lnTo>
                      <a:lnTo>
                        <a:pt x="676" y="933"/>
                      </a:lnTo>
                      <a:lnTo>
                        <a:pt x="619" y="954"/>
                      </a:lnTo>
                      <a:lnTo>
                        <a:pt x="559" y="968"/>
                      </a:lnTo>
                      <a:lnTo>
                        <a:pt x="494" y="974"/>
                      </a:lnTo>
                      <a:lnTo>
                        <a:pt x="428" y="972"/>
                      </a:lnTo>
                      <a:lnTo>
                        <a:pt x="368" y="963"/>
                      </a:lnTo>
                      <a:lnTo>
                        <a:pt x="309" y="944"/>
                      </a:lnTo>
                      <a:lnTo>
                        <a:pt x="252" y="917"/>
                      </a:lnTo>
                      <a:lnTo>
                        <a:pt x="199" y="882"/>
                      </a:lnTo>
                      <a:lnTo>
                        <a:pt x="147" y="840"/>
                      </a:lnTo>
                      <a:lnTo>
                        <a:pt x="103" y="790"/>
                      </a:lnTo>
                      <a:lnTo>
                        <a:pt x="67" y="739"/>
                      </a:lnTo>
                      <a:lnTo>
                        <a:pt x="37" y="684"/>
                      </a:lnTo>
                      <a:lnTo>
                        <a:pt x="17" y="625"/>
                      </a:lnTo>
                      <a:lnTo>
                        <a:pt x="4" y="565"/>
                      </a:lnTo>
                      <a:lnTo>
                        <a:pt x="0" y="501"/>
                      </a:lnTo>
                      <a:lnTo>
                        <a:pt x="4" y="435"/>
                      </a:lnTo>
                      <a:lnTo>
                        <a:pt x="15" y="374"/>
                      </a:lnTo>
                      <a:lnTo>
                        <a:pt x="34" y="316"/>
                      </a:lnTo>
                      <a:lnTo>
                        <a:pt x="61" y="259"/>
                      </a:lnTo>
                      <a:lnTo>
                        <a:pt x="94" y="206"/>
                      </a:lnTo>
                      <a:lnTo>
                        <a:pt x="135" y="154"/>
                      </a:lnTo>
                      <a:lnTo>
                        <a:pt x="182" y="110"/>
                      </a:lnTo>
                      <a:lnTo>
                        <a:pt x="232" y="72"/>
                      </a:lnTo>
                      <a:lnTo>
                        <a:pt x="285" y="43"/>
                      </a:lnTo>
                      <a:lnTo>
                        <a:pt x="344" y="21"/>
                      </a:lnTo>
                      <a:lnTo>
                        <a:pt x="404" y="8"/>
                      </a:lnTo>
                      <a:lnTo>
                        <a:pt x="4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dirty="0">
                    <a:solidFill>
                      <a:srgbClr val="000000"/>
                    </a:solidFill>
                  </a:endParaRPr>
                </a:p>
              </p:txBody>
            </p:sp>
            <p:sp>
              <p:nvSpPr>
                <p:cNvPr id="88" name="Freeform 56"/>
                <p:cNvSpPr>
                  <a:spLocks/>
                </p:cNvSpPr>
                <p:nvPr/>
              </p:nvSpPr>
              <p:spPr bwMode="auto">
                <a:xfrm>
                  <a:off x="7040" y="616"/>
                  <a:ext cx="1577" cy="2471"/>
                </a:xfrm>
                <a:custGeom>
                  <a:avLst/>
                  <a:gdLst>
                    <a:gd name="T0" fmla="*/ 1427 w 3154"/>
                    <a:gd name="T1" fmla="*/ 3 h 4941"/>
                    <a:gd name="T2" fmla="*/ 1553 w 3154"/>
                    <a:gd name="T3" fmla="*/ 36 h 4941"/>
                    <a:gd name="T4" fmla="*/ 1669 w 3154"/>
                    <a:gd name="T5" fmla="*/ 104 h 4941"/>
                    <a:gd name="T6" fmla="*/ 1770 w 3154"/>
                    <a:gd name="T7" fmla="*/ 203 h 4941"/>
                    <a:gd name="T8" fmla="*/ 3052 w 3154"/>
                    <a:gd name="T9" fmla="*/ 1510 h 4941"/>
                    <a:gd name="T10" fmla="*/ 3118 w 3154"/>
                    <a:gd name="T11" fmla="*/ 1568 h 4941"/>
                    <a:gd name="T12" fmla="*/ 3151 w 3154"/>
                    <a:gd name="T13" fmla="*/ 1644 h 4941"/>
                    <a:gd name="T14" fmla="*/ 3151 w 3154"/>
                    <a:gd name="T15" fmla="*/ 1732 h 4941"/>
                    <a:gd name="T16" fmla="*/ 3119 w 3154"/>
                    <a:gd name="T17" fmla="*/ 1812 h 4941"/>
                    <a:gd name="T18" fmla="*/ 3057 w 3154"/>
                    <a:gd name="T19" fmla="*/ 1880 h 4941"/>
                    <a:gd name="T20" fmla="*/ 2980 w 3154"/>
                    <a:gd name="T21" fmla="*/ 1915 h 4941"/>
                    <a:gd name="T22" fmla="*/ 2921 w 3154"/>
                    <a:gd name="T23" fmla="*/ 1917 h 4941"/>
                    <a:gd name="T24" fmla="*/ 2870 w 3154"/>
                    <a:gd name="T25" fmla="*/ 1904 h 4941"/>
                    <a:gd name="T26" fmla="*/ 2078 w 3154"/>
                    <a:gd name="T27" fmla="*/ 1471 h 4941"/>
                    <a:gd name="T28" fmla="*/ 2014 w 3154"/>
                    <a:gd name="T29" fmla="*/ 1407 h 4941"/>
                    <a:gd name="T30" fmla="*/ 1706 w 3154"/>
                    <a:gd name="T31" fmla="*/ 1919 h 4941"/>
                    <a:gd name="T32" fmla="*/ 2477 w 3154"/>
                    <a:gd name="T33" fmla="*/ 4558 h 4941"/>
                    <a:gd name="T34" fmla="*/ 2486 w 3154"/>
                    <a:gd name="T35" fmla="*/ 4592 h 4941"/>
                    <a:gd name="T36" fmla="*/ 2484 w 3154"/>
                    <a:gd name="T37" fmla="*/ 4662 h 4941"/>
                    <a:gd name="T38" fmla="*/ 2453 w 3154"/>
                    <a:gd name="T39" fmla="*/ 4759 h 4941"/>
                    <a:gd name="T40" fmla="*/ 2392 w 3154"/>
                    <a:gd name="T41" fmla="*/ 4844 h 4941"/>
                    <a:gd name="T42" fmla="*/ 2310 w 3154"/>
                    <a:gd name="T43" fmla="*/ 4906 h 4941"/>
                    <a:gd name="T44" fmla="*/ 2218 w 3154"/>
                    <a:gd name="T45" fmla="*/ 4935 h 4941"/>
                    <a:gd name="T46" fmla="*/ 2112 w 3154"/>
                    <a:gd name="T47" fmla="*/ 4939 h 4941"/>
                    <a:gd name="T48" fmla="*/ 2014 w 3154"/>
                    <a:gd name="T49" fmla="*/ 4915 h 4941"/>
                    <a:gd name="T50" fmla="*/ 1933 w 3154"/>
                    <a:gd name="T51" fmla="*/ 4860 h 4941"/>
                    <a:gd name="T52" fmla="*/ 1871 w 3154"/>
                    <a:gd name="T53" fmla="*/ 4776 h 4941"/>
                    <a:gd name="T54" fmla="*/ 1295 w 3154"/>
                    <a:gd name="T55" fmla="*/ 2828 h 4941"/>
                    <a:gd name="T56" fmla="*/ 1228 w 3154"/>
                    <a:gd name="T57" fmla="*/ 3429 h 4941"/>
                    <a:gd name="T58" fmla="*/ 1194 w 3154"/>
                    <a:gd name="T59" fmla="*/ 3513 h 4941"/>
                    <a:gd name="T60" fmla="*/ 1181 w 3154"/>
                    <a:gd name="T61" fmla="*/ 3546 h 4941"/>
                    <a:gd name="T62" fmla="*/ 641 w 3154"/>
                    <a:gd name="T63" fmla="*/ 4761 h 4941"/>
                    <a:gd name="T64" fmla="*/ 582 w 3154"/>
                    <a:gd name="T65" fmla="*/ 4849 h 4941"/>
                    <a:gd name="T66" fmla="*/ 505 w 3154"/>
                    <a:gd name="T67" fmla="*/ 4906 h 4941"/>
                    <a:gd name="T68" fmla="*/ 411 w 3154"/>
                    <a:gd name="T69" fmla="*/ 4935 h 4941"/>
                    <a:gd name="T70" fmla="*/ 305 w 3154"/>
                    <a:gd name="T71" fmla="*/ 4941 h 4941"/>
                    <a:gd name="T72" fmla="*/ 206 w 3154"/>
                    <a:gd name="T73" fmla="*/ 4915 h 4941"/>
                    <a:gd name="T74" fmla="*/ 121 w 3154"/>
                    <a:gd name="T75" fmla="*/ 4856 h 4941"/>
                    <a:gd name="T76" fmla="*/ 61 w 3154"/>
                    <a:gd name="T77" fmla="*/ 4772 h 4941"/>
                    <a:gd name="T78" fmla="*/ 30 w 3154"/>
                    <a:gd name="T79" fmla="*/ 4675 h 4941"/>
                    <a:gd name="T80" fmla="*/ 30 w 3154"/>
                    <a:gd name="T81" fmla="*/ 4576 h 4941"/>
                    <a:gd name="T82" fmla="*/ 52 w 3154"/>
                    <a:gd name="T83" fmla="*/ 4479 h 4941"/>
                    <a:gd name="T84" fmla="*/ 834 w 3154"/>
                    <a:gd name="T85" fmla="*/ 1009 h 4941"/>
                    <a:gd name="T86" fmla="*/ 437 w 3154"/>
                    <a:gd name="T87" fmla="*/ 2162 h 4941"/>
                    <a:gd name="T88" fmla="*/ 399 w 3154"/>
                    <a:gd name="T89" fmla="*/ 2259 h 4941"/>
                    <a:gd name="T90" fmla="*/ 334 w 3154"/>
                    <a:gd name="T91" fmla="*/ 2331 h 4941"/>
                    <a:gd name="T92" fmla="*/ 261 w 3154"/>
                    <a:gd name="T93" fmla="*/ 2362 h 4941"/>
                    <a:gd name="T94" fmla="*/ 175 w 3154"/>
                    <a:gd name="T95" fmla="*/ 2362 h 4941"/>
                    <a:gd name="T96" fmla="*/ 97 w 3154"/>
                    <a:gd name="T97" fmla="*/ 2331 h 4941"/>
                    <a:gd name="T98" fmla="*/ 37 w 3154"/>
                    <a:gd name="T99" fmla="*/ 2269 h 4941"/>
                    <a:gd name="T100" fmla="*/ 4 w 3154"/>
                    <a:gd name="T101" fmla="*/ 2192 h 4941"/>
                    <a:gd name="T102" fmla="*/ 0 w 3154"/>
                    <a:gd name="T103" fmla="*/ 2124 h 4941"/>
                    <a:gd name="T104" fmla="*/ 127 w 3154"/>
                    <a:gd name="T105" fmla="*/ 1097 h 4941"/>
                    <a:gd name="T106" fmla="*/ 167 w 3154"/>
                    <a:gd name="T107" fmla="*/ 1022 h 4941"/>
                    <a:gd name="T108" fmla="*/ 1102 w 3154"/>
                    <a:gd name="T109" fmla="*/ 89 h 4941"/>
                    <a:gd name="T110" fmla="*/ 1228 w 3154"/>
                    <a:gd name="T111" fmla="*/ 22 h 4941"/>
                    <a:gd name="T112" fmla="*/ 1359 w 3154"/>
                    <a:gd name="T113" fmla="*/ 0 h 4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4" h="4941">
                      <a:moveTo>
                        <a:pt x="1359" y="0"/>
                      </a:moveTo>
                      <a:lnTo>
                        <a:pt x="1427" y="3"/>
                      </a:lnTo>
                      <a:lnTo>
                        <a:pt x="1493" y="16"/>
                      </a:lnTo>
                      <a:lnTo>
                        <a:pt x="1553" y="36"/>
                      </a:lnTo>
                      <a:lnTo>
                        <a:pt x="1612" y="66"/>
                      </a:lnTo>
                      <a:lnTo>
                        <a:pt x="1669" y="104"/>
                      </a:lnTo>
                      <a:lnTo>
                        <a:pt x="1720" y="150"/>
                      </a:lnTo>
                      <a:lnTo>
                        <a:pt x="1770" y="203"/>
                      </a:lnTo>
                      <a:lnTo>
                        <a:pt x="2347" y="1125"/>
                      </a:lnTo>
                      <a:lnTo>
                        <a:pt x="3052" y="1510"/>
                      </a:lnTo>
                      <a:lnTo>
                        <a:pt x="3088" y="1537"/>
                      </a:lnTo>
                      <a:lnTo>
                        <a:pt x="3118" y="1568"/>
                      </a:lnTo>
                      <a:lnTo>
                        <a:pt x="3138" y="1605"/>
                      </a:lnTo>
                      <a:lnTo>
                        <a:pt x="3151" y="1644"/>
                      </a:lnTo>
                      <a:lnTo>
                        <a:pt x="3154" y="1688"/>
                      </a:lnTo>
                      <a:lnTo>
                        <a:pt x="3151" y="1732"/>
                      </a:lnTo>
                      <a:lnTo>
                        <a:pt x="3138" y="1774"/>
                      </a:lnTo>
                      <a:lnTo>
                        <a:pt x="3119" y="1812"/>
                      </a:lnTo>
                      <a:lnTo>
                        <a:pt x="3090" y="1849"/>
                      </a:lnTo>
                      <a:lnTo>
                        <a:pt x="3057" y="1880"/>
                      </a:lnTo>
                      <a:lnTo>
                        <a:pt x="3020" y="1902"/>
                      </a:lnTo>
                      <a:lnTo>
                        <a:pt x="2980" y="1915"/>
                      </a:lnTo>
                      <a:lnTo>
                        <a:pt x="2936" y="1919"/>
                      </a:lnTo>
                      <a:lnTo>
                        <a:pt x="2921" y="1917"/>
                      </a:lnTo>
                      <a:lnTo>
                        <a:pt x="2897" y="1913"/>
                      </a:lnTo>
                      <a:lnTo>
                        <a:pt x="2870" y="1904"/>
                      </a:lnTo>
                      <a:lnTo>
                        <a:pt x="2835" y="1893"/>
                      </a:lnTo>
                      <a:lnTo>
                        <a:pt x="2078" y="1471"/>
                      </a:lnTo>
                      <a:lnTo>
                        <a:pt x="2042" y="1442"/>
                      </a:lnTo>
                      <a:lnTo>
                        <a:pt x="2014" y="1407"/>
                      </a:lnTo>
                      <a:lnTo>
                        <a:pt x="1796" y="1061"/>
                      </a:lnTo>
                      <a:lnTo>
                        <a:pt x="1706" y="1919"/>
                      </a:lnTo>
                      <a:lnTo>
                        <a:pt x="2475" y="4543"/>
                      </a:lnTo>
                      <a:lnTo>
                        <a:pt x="2477" y="4558"/>
                      </a:lnTo>
                      <a:lnTo>
                        <a:pt x="2482" y="4574"/>
                      </a:lnTo>
                      <a:lnTo>
                        <a:pt x="2486" y="4592"/>
                      </a:lnTo>
                      <a:lnTo>
                        <a:pt x="2488" y="4607"/>
                      </a:lnTo>
                      <a:lnTo>
                        <a:pt x="2484" y="4662"/>
                      </a:lnTo>
                      <a:lnTo>
                        <a:pt x="2473" y="4712"/>
                      </a:lnTo>
                      <a:lnTo>
                        <a:pt x="2453" y="4759"/>
                      </a:lnTo>
                      <a:lnTo>
                        <a:pt x="2425" y="4803"/>
                      </a:lnTo>
                      <a:lnTo>
                        <a:pt x="2392" y="4844"/>
                      </a:lnTo>
                      <a:lnTo>
                        <a:pt x="2352" y="4878"/>
                      </a:lnTo>
                      <a:lnTo>
                        <a:pt x="2310" y="4906"/>
                      </a:lnTo>
                      <a:lnTo>
                        <a:pt x="2264" y="4924"/>
                      </a:lnTo>
                      <a:lnTo>
                        <a:pt x="2218" y="4935"/>
                      </a:lnTo>
                      <a:lnTo>
                        <a:pt x="2167" y="4939"/>
                      </a:lnTo>
                      <a:lnTo>
                        <a:pt x="2112" y="4939"/>
                      </a:lnTo>
                      <a:lnTo>
                        <a:pt x="2060" y="4932"/>
                      </a:lnTo>
                      <a:lnTo>
                        <a:pt x="2014" y="4915"/>
                      </a:lnTo>
                      <a:lnTo>
                        <a:pt x="1972" y="4891"/>
                      </a:lnTo>
                      <a:lnTo>
                        <a:pt x="1933" y="4860"/>
                      </a:lnTo>
                      <a:lnTo>
                        <a:pt x="1900" y="4822"/>
                      </a:lnTo>
                      <a:lnTo>
                        <a:pt x="1871" y="4776"/>
                      </a:lnTo>
                      <a:lnTo>
                        <a:pt x="1847" y="4723"/>
                      </a:lnTo>
                      <a:lnTo>
                        <a:pt x="1295" y="2828"/>
                      </a:lnTo>
                      <a:lnTo>
                        <a:pt x="1232" y="3403"/>
                      </a:lnTo>
                      <a:lnTo>
                        <a:pt x="1228" y="3429"/>
                      </a:lnTo>
                      <a:lnTo>
                        <a:pt x="1219" y="3454"/>
                      </a:lnTo>
                      <a:lnTo>
                        <a:pt x="1194" y="3513"/>
                      </a:lnTo>
                      <a:lnTo>
                        <a:pt x="1186" y="3531"/>
                      </a:lnTo>
                      <a:lnTo>
                        <a:pt x="1181" y="3546"/>
                      </a:lnTo>
                      <a:lnTo>
                        <a:pt x="1181" y="3557"/>
                      </a:lnTo>
                      <a:lnTo>
                        <a:pt x="641" y="4761"/>
                      </a:lnTo>
                      <a:lnTo>
                        <a:pt x="613" y="4809"/>
                      </a:lnTo>
                      <a:lnTo>
                        <a:pt x="582" y="4849"/>
                      </a:lnTo>
                      <a:lnTo>
                        <a:pt x="545" y="4880"/>
                      </a:lnTo>
                      <a:lnTo>
                        <a:pt x="505" y="4906"/>
                      </a:lnTo>
                      <a:lnTo>
                        <a:pt x="461" y="4924"/>
                      </a:lnTo>
                      <a:lnTo>
                        <a:pt x="411" y="4935"/>
                      </a:lnTo>
                      <a:lnTo>
                        <a:pt x="360" y="4939"/>
                      </a:lnTo>
                      <a:lnTo>
                        <a:pt x="305" y="4941"/>
                      </a:lnTo>
                      <a:lnTo>
                        <a:pt x="254" y="4933"/>
                      </a:lnTo>
                      <a:lnTo>
                        <a:pt x="206" y="4915"/>
                      </a:lnTo>
                      <a:lnTo>
                        <a:pt x="162" y="4891"/>
                      </a:lnTo>
                      <a:lnTo>
                        <a:pt x="121" y="4856"/>
                      </a:lnTo>
                      <a:lnTo>
                        <a:pt x="88" y="4816"/>
                      </a:lnTo>
                      <a:lnTo>
                        <a:pt x="61" y="4772"/>
                      </a:lnTo>
                      <a:lnTo>
                        <a:pt x="41" y="4724"/>
                      </a:lnTo>
                      <a:lnTo>
                        <a:pt x="30" y="4675"/>
                      </a:lnTo>
                      <a:lnTo>
                        <a:pt x="26" y="4620"/>
                      </a:lnTo>
                      <a:lnTo>
                        <a:pt x="30" y="4576"/>
                      </a:lnTo>
                      <a:lnTo>
                        <a:pt x="37" y="4528"/>
                      </a:lnTo>
                      <a:lnTo>
                        <a:pt x="52" y="4479"/>
                      </a:lnTo>
                      <a:lnTo>
                        <a:pt x="551" y="3365"/>
                      </a:lnTo>
                      <a:lnTo>
                        <a:pt x="834" y="1009"/>
                      </a:lnTo>
                      <a:lnTo>
                        <a:pt x="525" y="1317"/>
                      </a:lnTo>
                      <a:lnTo>
                        <a:pt x="437" y="2162"/>
                      </a:lnTo>
                      <a:lnTo>
                        <a:pt x="422" y="2212"/>
                      </a:lnTo>
                      <a:lnTo>
                        <a:pt x="399" y="2259"/>
                      </a:lnTo>
                      <a:lnTo>
                        <a:pt x="366" y="2303"/>
                      </a:lnTo>
                      <a:lnTo>
                        <a:pt x="334" y="2331"/>
                      </a:lnTo>
                      <a:lnTo>
                        <a:pt x="299" y="2351"/>
                      </a:lnTo>
                      <a:lnTo>
                        <a:pt x="261" y="2362"/>
                      </a:lnTo>
                      <a:lnTo>
                        <a:pt x="219" y="2368"/>
                      </a:lnTo>
                      <a:lnTo>
                        <a:pt x="175" y="2362"/>
                      </a:lnTo>
                      <a:lnTo>
                        <a:pt x="134" y="2351"/>
                      </a:lnTo>
                      <a:lnTo>
                        <a:pt x="97" y="2331"/>
                      </a:lnTo>
                      <a:lnTo>
                        <a:pt x="64" y="2303"/>
                      </a:lnTo>
                      <a:lnTo>
                        <a:pt x="37" y="2269"/>
                      </a:lnTo>
                      <a:lnTo>
                        <a:pt x="17" y="2232"/>
                      </a:lnTo>
                      <a:lnTo>
                        <a:pt x="4" y="2192"/>
                      </a:lnTo>
                      <a:lnTo>
                        <a:pt x="0" y="2149"/>
                      </a:lnTo>
                      <a:lnTo>
                        <a:pt x="0" y="2124"/>
                      </a:lnTo>
                      <a:lnTo>
                        <a:pt x="116" y="1138"/>
                      </a:lnTo>
                      <a:lnTo>
                        <a:pt x="127" y="1097"/>
                      </a:lnTo>
                      <a:lnTo>
                        <a:pt x="143" y="1059"/>
                      </a:lnTo>
                      <a:lnTo>
                        <a:pt x="167" y="1022"/>
                      </a:lnTo>
                      <a:lnTo>
                        <a:pt x="1039" y="139"/>
                      </a:lnTo>
                      <a:lnTo>
                        <a:pt x="1102" y="89"/>
                      </a:lnTo>
                      <a:lnTo>
                        <a:pt x="1164" y="49"/>
                      </a:lnTo>
                      <a:lnTo>
                        <a:pt x="1228" y="22"/>
                      </a:lnTo>
                      <a:lnTo>
                        <a:pt x="1293" y="5"/>
                      </a:lnTo>
                      <a:lnTo>
                        <a:pt x="13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pl-PL" dirty="0">
                    <a:solidFill>
                      <a:srgbClr val="000000"/>
                    </a:solidFill>
                  </a:endParaRPr>
                </a:p>
              </p:txBody>
            </p:sp>
          </p:grpSp>
        </p:grpSp>
      </p:grpSp>
      <p:grpSp>
        <p:nvGrpSpPr>
          <p:cNvPr id="93" name="Group 92"/>
          <p:cNvGrpSpPr/>
          <p:nvPr/>
        </p:nvGrpSpPr>
        <p:grpSpPr>
          <a:xfrm>
            <a:off x="10013949" y="131145"/>
            <a:ext cx="415367" cy="415367"/>
            <a:chOff x="9959965" y="77161"/>
            <a:chExt cx="469352" cy="469352"/>
          </a:xfrm>
        </p:grpSpPr>
        <p:sp>
          <p:nvSpPr>
            <p:cNvPr id="94" name="Rectangle 93"/>
            <p:cNvSpPr/>
            <p:nvPr/>
          </p:nvSpPr>
          <p:spPr bwMode="ltGray">
            <a:xfrm>
              <a:off x="9959965" y="77161"/>
              <a:ext cx="469352" cy="469352"/>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smtClean="0">
                <a:solidFill>
                  <a:srgbClr val="FFFFFF"/>
                </a:solidFill>
                <a:latin typeface="Georgia" pitchFamily="18" charset="0"/>
              </a:endParaRPr>
            </a:p>
          </p:txBody>
        </p:sp>
        <p:grpSp>
          <p:nvGrpSpPr>
            <p:cNvPr id="95" name="Group 94"/>
            <p:cNvGrpSpPr/>
            <p:nvPr/>
          </p:nvGrpSpPr>
          <p:grpSpPr>
            <a:xfrm>
              <a:off x="10074414" y="127176"/>
              <a:ext cx="240454" cy="369322"/>
              <a:chOff x="1707103" y="3776592"/>
              <a:chExt cx="1106994" cy="1700270"/>
            </a:xfrm>
            <a:solidFill>
              <a:schemeClr val="tx2">
                <a:lumMod val="60000"/>
                <a:lumOff val="40000"/>
              </a:schemeClr>
            </a:solidFill>
          </p:grpSpPr>
          <p:sp>
            <p:nvSpPr>
              <p:cNvPr id="96" name="Freeform 95"/>
              <p:cNvSpPr>
                <a:spLocks/>
              </p:cNvSpPr>
              <p:nvPr/>
            </p:nvSpPr>
            <p:spPr bwMode="auto">
              <a:xfrm>
                <a:off x="1707103" y="3776592"/>
                <a:ext cx="1106994" cy="1700270"/>
              </a:xfrm>
              <a:custGeom>
                <a:avLst/>
                <a:gdLst>
                  <a:gd name="connsiteX0" fmla="*/ 769213 w 2224544"/>
                  <a:gd name="connsiteY0" fmla="*/ 1197394 h 3276194"/>
                  <a:gd name="connsiteX1" fmla="*/ 1460779 w 2224544"/>
                  <a:gd name="connsiteY1" fmla="*/ 1197394 h 3276194"/>
                  <a:gd name="connsiteX2" fmla="*/ 2214364 w 2224544"/>
                  <a:gd name="connsiteY2" fmla="*/ 1811584 h 3276194"/>
                  <a:gd name="connsiteX3" fmla="*/ 2224543 w 2224544"/>
                  <a:gd name="connsiteY3" fmla="*/ 1912561 h 3276194"/>
                  <a:gd name="connsiteX4" fmla="*/ 2224543 w 2224544"/>
                  <a:gd name="connsiteY4" fmla="*/ 2859057 h 3276194"/>
                  <a:gd name="connsiteX5" fmla="*/ 2224544 w 2224544"/>
                  <a:gd name="connsiteY5" fmla="*/ 2859068 h 3276194"/>
                  <a:gd name="connsiteX6" fmla="*/ 2224544 w 2224544"/>
                  <a:gd name="connsiteY6" fmla="*/ 3276194 h 3276194"/>
                  <a:gd name="connsiteX7" fmla="*/ 1817113 w 2224544"/>
                  <a:gd name="connsiteY7" fmla="*/ 3276194 h 3276194"/>
                  <a:gd name="connsiteX8" fmla="*/ 1817113 w 2224544"/>
                  <a:gd name="connsiteY8" fmla="*/ 2859068 h 3276194"/>
                  <a:gd name="connsiteX9" fmla="*/ 1818247 w 2224544"/>
                  <a:gd name="connsiteY9" fmla="*/ 2847812 h 3276194"/>
                  <a:gd name="connsiteX10" fmla="*/ 1818247 w 2224544"/>
                  <a:gd name="connsiteY10" fmla="*/ 2057155 h 3276194"/>
                  <a:gd name="connsiteX11" fmla="*/ 1736200 w 2224544"/>
                  <a:gd name="connsiteY11" fmla="*/ 2057155 h 3276194"/>
                  <a:gd name="connsiteX12" fmla="*/ 1736200 w 2224544"/>
                  <a:gd name="connsiteY12" fmla="*/ 3058286 h 3276194"/>
                  <a:gd name="connsiteX13" fmla="*/ 1736200 w 2224544"/>
                  <a:gd name="connsiteY13" fmla="*/ 3276194 h 3276194"/>
                  <a:gd name="connsiteX14" fmla="*/ 488343 w 2224544"/>
                  <a:gd name="connsiteY14" fmla="*/ 3276194 h 3276194"/>
                  <a:gd name="connsiteX15" fmla="*/ 488343 w 2224544"/>
                  <a:gd name="connsiteY15" fmla="*/ 3058286 h 3276194"/>
                  <a:gd name="connsiteX16" fmla="*/ 488343 w 2224544"/>
                  <a:gd name="connsiteY16" fmla="*/ 2057155 h 3276194"/>
                  <a:gd name="connsiteX17" fmla="*/ 407430 w 2224544"/>
                  <a:gd name="connsiteY17" fmla="*/ 2057155 h 3276194"/>
                  <a:gd name="connsiteX18" fmla="*/ 407430 w 2224544"/>
                  <a:gd name="connsiteY18" fmla="*/ 2859057 h 3276194"/>
                  <a:gd name="connsiteX19" fmla="*/ 407432 w 2224544"/>
                  <a:gd name="connsiteY19" fmla="*/ 2859068 h 3276194"/>
                  <a:gd name="connsiteX20" fmla="*/ 407431 w 2224544"/>
                  <a:gd name="connsiteY20" fmla="*/ 3276194 h 3276194"/>
                  <a:gd name="connsiteX21" fmla="*/ 0 w 2224544"/>
                  <a:gd name="connsiteY21" fmla="*/ 3276194 h 3276194"/>
                  <a:gd name="connsiteX22" fmla="*/ 0 w 2224544"/>
                  <a:gd name="connsiteY22" fmla="*/ 2859068 h 3276194"/>
                  <a:gd name="connsiteX23" fmla="*/ 0 w 2224544"/>
                  <a:gd name="connsiteY23" fmla="*/ 2859066 h 3276194"/>
                  <a:gd name="connsiteX24" fmla="*/ 0 w 2224544"/>
                  <a:gd name="connsiteY24" fmla="*/ 1966607 h 3276194"/>
                  <a:gd name="connsiteX25" fmla="*/ 769213 w 2224544"/>
                  <a:gd name="connsiteY25" fmla="*/ 1197394 h 3276194"/>
                  <a:gd name="connsiteX26" fmla="*/ 1114996 w 2224544"/>
                  <a:gd name="connsiteY26" fmla="*/ 0 h 3276194"/>
                  <a:gd name="connsiteX27" fmla="*/ 1659260 w 2224544"/>
                  <a:gd name="connsiteY27" fmla="*/ 544263 h 3276194"/>
                  <a:gd name="connsiteX28" fmla="*/ 1114996 w 2224544"/>
                  <a:gd name="connsiteY28" fmla="*/ 1088526 h 3276194"/>
                  <a:gd name="connsiteX29" fmla="*/ 570732 w 2224544"/>
                  <a:gd name="connsiteY29" fmla="*/ 544263 h 3276194"/>
                  <a:gd name="connsiteX30" fmla="*/ 1114996 w 2224544"/>
                  <a:gd name="connsiteY30" fmla="*/ 0 h 327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24544" h="3276194">
                    <a:moveTo>
                      <a:pt x="769213" y="1197394"/>
                    </a:moveTo>
                    <a:lnTo>
                      <a:pt x="1460779" y="1197394"/>
                    </a:lnTo>
                    <a:cubicBezTo>
                      <a:pt x="1832500" y="1197394"/>
                      <a:pt x="2142638" y="1461067"/>
                      <a:pt x="2214364" y="1811584"/>
                    </a:cubicBezTo>
                    <a:lnTo>
                      <a:pt x="2224543" y="1912561"/>
                    </a:lnTo>
                    <a:lnTo>
                      <a:pt x="2224543" y="2859057"/>
                    </a:lnTo>
                    <a:lnTo>
                      <a:pt x="2224544" y="2859068"/>
                    </a:lnTo>
                    <a:lnTo>
                      <a:pt x="2224544" y="3276194"/>
                    </a:lnTo>
                    <a:lnTo>
                      <a:pt x="1817113" y="3276194"/>
                    </a:lnTo>
                    <a:lnTo>
                      <a:pt x="1817113" y="2859068"/>
                    </a:lnTo>
                    <a:lnTo>
                      <a:pt x="1818247" y="2847812"/>
                    </a:lnTo>
                    <a:lnTo>
                      <a:pt x="1818247" y="2057155"/>
                    </a:lnTo>
                    <a:lnTo>
                      <a:pt x="1736200" y="2057155"/>
                    </a:lnTo>
                    <a:lnTo>
                      <a:pt x="1736200" y="3058286"/>
                    </a:lnTo>
                    <a:lnTo>
                      <a:pt x="1736200" y="3276194"/>
                    </a:lnTo>
                    <a:lnTo>
                      <a:pt x="488343" y="3276194"/>
                    </a:lnTo>
                    <a:lnTo>
                      <a:pt x="488343" y="3058286"/>
                    </a:lnTo>
                    <a:lnTo>
                      <a:pt x="488343" y="2057155"/>
                    </a:lnTo>
                    <a:lnTo>
                      <a:pt x="407430" y="2057155"/>
                    </a:lnTo>
                    <a:lnTo>
                      <a:pt x="407430" y="2859057"/>
                    </a:lnTo>
                    <a:lnTo>
                      <a:pt x="407432" y="2859068"/>
                    </a:lnTo>
                    <a:lnTo>
                      <a:pt x="407431" y="3276194"/>
                    </a:lnTo>
                    <a:lnTo>
                      <a:pt x="0" y="3276194"/>
                    </a:lnTo>
                    <a:lnTo>
                      <a:pt x="0" y="2859068"/>
                    </a:lnTo>
                    <a:lnTo>
                      <a:pt x="0" y="2859066"/>
                    </a:lnTo>
                    <a:lnTo>
                      <a:pt x="0" y="1966607"/>
                    </a:lnTo>
                    <a:cubicBezTo>
                      <a:pt x="0" y="1541783"/>
                      <a:pt x="344389" y="1197394"/>
                      <a:pt x="769213" y="1197394"/>
                    </a:cubicBezTo>
                    <a:close/>
                    <a:moveTo>
                      <a:pt x="1114996" y="0"/>
                    </a:moveTo>
                    <a:cubicBezTo>
                      <a:pt x="1415585" y="0"/>
                      <a:pt x="1659260" y="243675"/>
                      <a:pt x="1659260" y="544263"/>
                    </a:cubicBezTo>
                    <a:cubicBezTo>
                      <a:pt x="1659260" y="844851"/>
                      <a:pt x="1415585" y="1088526"/>
                      <a:pt x="1114996" y="1088526"/>
                    </a:cubicBezTo>
                    <a:cubicBezTo>
                      <a:pt x="814407" y="1088526"/>
                      <a:pt x="570732" y="844851"/>
                      <a:pt x="570732" y="544263"/>
                    </a:cubicBezTo>
                    <a:cubicBezTo>
                      <a:pt x="570732" y="243675"/>
                      <a:pt x="814407" y="0"/>
                      <a:pt x="1114996" y="0"/>
                    </a:cubicBezTo>
                    <a:close/>
                  </a:path>
                </a:pathLst>
              </a:custGeom>
              <a:solidFill>
                <a:schemeClr val="bg1"/>
              </a:solidFill>
              <a:ln w="31750">
                <a:noFill/>
              </a:ln>
              <a:extLst/>
            </p:spPr>
            <p:txBody>
              <a:bodyPr vert="horz" wrap="square" lIns="91416" tIns="45708" rIns="91416" bIns="45708" numCol="1" anchor="t" anchorCtr="0" compatLnSpc="1">
                <a:prstTxWarp prst="textNoShape">
                  <a:avLst/>
                </a:prstTxWarp>
                <a:noAutofit/>
              </a:bodyPr>
              <a:lstStyle/>
              <a:p>
                <a:endParaRPr lang="pl-PL" sz="1799" dirty="0">
                  <a:solidFill>
                    <a:srgbClr val="000000"/>
                  </a:solidFill>
                </a:endParaRPr>
              </a:p>
            </p:txBody>
          </p:sp>
          <p:sp>
            <p:nvSpPr>
              <p:cNvPr id="97" name="Freeform 4916"/>
              <p:cNvSpPr>
                <a:spLocks noEditPoints="1"/>
              </p:cNvSpPr>
              <p:nvPr/>
            </p:nvSpPr>
            <p:spPr bwMode="auto">
              <a:xfrm>
                <a:off x="2039547" y="4391406"/>
                <a:ext cx="423850" cy="504443"/>
              </a:xfrm>
              <a:custGeom>
                <a:avLst/>
                <a:gdLst>
                  <a:gd name="T0" fmla="*/ 142 w 284"/>
                  <a:gd name="T1" fmla="*/ 204 h 338"/>
                  <a:gd name="T2" fmla="*/ 116 w 284"/>
                  <a:gd name="T3" fmla="*/ 208 h 338"/>
                  <a:gd name="T4" fmla="*/ 94 w 284"/>
                  <a:gd name="T5" fmla="*/ 222 h 338"/>
                  <a:gd name="T6" fmla="*/ 80 w 284"/>
                  <a:gd name="T7" fmla="*/ 244 h 338"/>
                  <a:gd name="T8" fmla="*/ 74 w 284"/>
                  <a:gd name="T9" fmla="*/ 270 h 338"/>
                  <a:gd name="T10" fmla="*/ 76 w 284"/>
                  <a:gd name="T11" fmla="*/ 284 h 338"/>
                  <a:gd name="T12" fmla="*/ 86 w 284"/>
                  <a:gd name="T13" fmla="*/ 308 h 338"/>
                  <a:gd name="T14" fmla="*/ 104 w 284"/>
                  <a:gd name="T15" fmla="*/ 326 h 338"/>
                  <a:gd name="T16" fmla="*/ 128 w 284"/>
                  <a:gd name="T17" fmla="*/ 336 h 338"/>
                  <a:gd name="T18" fmla="*/ 142 w 284"/>
                  <a:gd name="T19" fmla="*/ 338 h 338"/>
                  <a:gd name="T20" fmla="*/ 168 w 284"/>
                  <a:gd name="T21" fmla="*/ 332 h 338"/>
                  <a:gd name="T22" fmla="*/ 190 w 284"/>
                  <a:gd name="T23" fmla="*/ 318 h 338"/>
                  <a:gd name="T24" fmla="*/ 204 w 284"/>
                  <a:gd name="T25" fmla="*/ 296 h 338"/>
                  <a:gd name="T26" fmla="*/ 210 w 284"/>
                  <a:gd name="T27" fmla="*/ 270 h 338"/>
                  <a:gd name="T28" fmla="*/ 208 w 284"/>
                  <a:gd name="T29" fmla="*/ 256 h 338"/>
                  <a:gd name="T30" fmla="*/ 198 w 284"/>
                  <a:gd name="T31" fmla="*/ 232 h 338"/>
                  <a:gd name="T32" fmla="*/ 180 w 284"/>
                  <a:gd name="T33" fmla="*/ 214 h 338"/>
                  <a:gd name="T34" fmla="*/ 156 w 284"/>
                  <a:gd name="T35" fmla="*/ 204 h 338"/>
                  <a:gd name="T36" fmla="*/ 142 w 284"/>
                  <a:gd name="T37" fmla="*/ 204 h 338"/>
                  <a:gd name="T38" fmla="*/ 142 w 284"/>
                  <a:gd name="T39" fmla="*/ 322 h 338"/>
                  <a:gd name="T40" fmla="*/ 122 w 284"/>
                  <a:gd name="T41" fmla="*/ 318 h 338"/>
                  <a:gd name="T42" fmla="*/ 106 w 284"/>
                  <a:gd name="T43" fmla="*/ 306 h 338"/>
                  <a:gd name="T44" fmla="*/ 94 w 284"/>
                  <a:gd name="T45" fmla="*/ 290 h 338"/>
                  <a:gd name="T46" fmla="*/ 90 w 284"/>
                  <a:gd name="T47" fmla="*/ 270 h 338"/>
                  <a:gd name="T48" fmla="*/ 92 w 284"/>
                  <a:gd name="T49" fmla="*/ 268 h 338"/>
                  <a:gd name="T50" fmla="*/ 96 w 284"/>
                  <a:gd name="T51" fmla="*/ 264 h 338"/>
                  <a:gd name="T52" fmla="*/ 98 w 284"/>
                  <a:gd name="T53" fmla="*/ 262 h 338"/>
                  <a:gd name="T54" fmla="*/ 104 w 284"/>
                  <a:gd name="T55" fmla="*/ 264 h 338"/>
                  <a:gd name="T56" fmla="*/ 106 w 284"/>
                  <a:gd name="T57" fmla="*/ 270 h 338"/>
                  <a:gd name="T58" fmla="*/ 108 w 284"/>
                  <a:gd name="T59" fmla="*/ 278 h 338"/>
                  <a:gd name="T60" fmla="*/ 112 w 284"/>
                  <a:gd name="T61" fmla="*/ 290 h 338"/>
                  <a:gd name="T62" fmla="*/ 122 w 284"/>
                  <a:gd name="T63" fmla="*/ 300 h 338"/>
                  <a:gd name="T64" fmla="*/ 134 w 284"/>
                  <a:gd name="T65" fmla="*/ 306 h 338"/>
                  <a:gd name="T66" fmla="*/ 142 w 284"/>
                  <a:gd name="T67" fmla="*/ 306 h 338"/>
                  <a:gd name="T68" fmla="*/ 148 w 284"/>
                  <a:gd name="T69" fmla="*/ 308 h 338"/>
                  <a:gd name="T70" fmla="*/ 150 w 284"/>
                  <a:gd name="T71" fmla="*/ 314 h 338"/>
                  <a:gd name="T72" fmla="*/ 150 w 284"/>
                  <a:gd name="T73" fmla="*/ 318 h 338"/>
                  <a:gd name="T74" fmla="*/ 146 w 284"/>
                  <a:gd name="T75" fmla="*/ 322 h 338"/>
                  <a:gd name="T76" fmla="*/ 142 w 284"/>
                  <a:gd name="T77" fmla="*/ 322 h 338"/>
                  <a:gd name="T78" fmla="*/ 206 w 284"/>
                  <a:gd name="T79" fmla="*/ 0 h 338"/>
                  <a:gd name="T80" fmla="*/ 198 w 284"/>
                  <a:gd name="T81" fmla="*/ 204 h 338"/>
                  <a:gd name="T82" fmla="*/ 196 w 284"/>
                  <a:gd name="T83" fmla="*/ 202 h 338"/>
                  <a:gd name="T84" fmla="*/ 170 w 284"/>
                  <a:gd name="T85" fmla="*/ 188 h 338"/>
                  <a:gd name="T86" fmla="*/ 142 w 284"/>
                  <a:gd name="T87" fmla="*/ 184 h 338"/>
                  <a:gd name="T88" fmla="*/ 128 w 284"/>
                  <a:gd name="T89" fmla="*/ 184 h 338"/>
                  <a:gd name="T90" fmla="*/ 110 w 284"/>
                  <a:gd name="T91" fmla="*/ 142 h 338"/>
                  <a:gd name="T92" fmla="*/ 78 w 284"/>
                  <a:gd name="T93" fmla="*/ 0 h 338"/>
                  <a:gd name="T94" fmla="*/ 110 w 284"/>
                  <a:gd name="T95" fmla="*/ 142 h 338"/>
                  <a:gd name="T96" fmla="*/ 0 w 284"/>
                  <a:gd name="T97" fmla="*/ 0 h 338"/>
                  <a:gd name="T98" fmla="*/ 100 w 284"/>
                  <a:gd name="T99" fmla="*/ 16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338">
                    <a:moveTo>
                      <a:pt x="142" y="204"/>
                    </a:moveTo>
                    <a:lnTo>
                      <a:pt x="142" y="204"/>
                    </a:lnTo>
                    <a:lnTo>
                      <a:pt x="128" y="204"/>
                    </a:lnTo>
                    <a:lnTo>
                      <a:pt x="116" y="208"/>
                    </a:lnTo>
                    <a:lnTo>
                      <a:pt x="104" y="214"/>
                    </a:lnTo>
                    <a:lnTo>
                      <a:pt x="94" y="222"/>
                    </a:lnTo>
                    <a:lnTo>
                      <a:pt x="86" y="232"/>
                    </a:lnTo>
                    <a:lnTo>
                      <a:pt x="80" y="244"/>
                    </a:lnTo>
                    <a:lnTo>
                      <a:pt x="76" y="256"/>
                    </a:lnTo>
                    <a:lnTo>
                      <a:pt x="74" y="270"/>
                    </a:lnTo>
                    <a:lnTo>
                      <a:pt x="74" y="270"/>
                    </a:lnTo>
                    <a:lnTo>
                      <a:pt x="76" y="284"/>
                    </a:lnTo>
                    <a:lnTo>
                      <a:pt x="80" y="296"/>
                    </a:lnTo>
                    <a:lnTo>
                      <a:pt x="86" y="308"/>
                    </a:lnTo>
                    <a:lnTo>
                      <a:pt x="94" y="318"/>
                    </a:lnTo>
                    <a:lnTo>
                      <a:pt x="104" y="326"/>
                    </a:lnTo>
                    <a:lnTo>
                      <a:pt x="116" y="332"/>
                    </a:lnTo>
                    <a:lnTo>
                      <a:pt x="128" y="336"/>
                    </a:lnTo>
                    <a:lnTo>
                      <a:pt x="142" y="338"/>
                    </a:lnTo>
                    <a:lnTo>
                      <a:pt x="142" y="338"/>
                    </a:lnTo>
                    <a:lnTo>
                      <a:pt x="156" y="336"/>
                    </a:lnTo>
                    <a:lnTo>
                      <a:pt x="168" y="332"/>
                    </a:lnTo>
                    <a:lnTo>
                      <a:pt x="180" y="326"/>
                    </a:lnTo>
                    <a:lnTo>
                      <a:pt x="190" y="318"/>
                    </a:lnTo>
                    <a:lnTo>
                      <a:pt x="198" y="308"/>
                    </a:lnTo>
                    <a:lnTo>
                      <a:pt x="204" y="296"/>
                    </a:lnTo>
                    <a:lnTo>
                      <a:pt x="208" y="284"/>
                    </a:lnTo>
                    <a:lnTo>
                      <a:pt x="210" y="270"/>
                    </a:lnTo>
                    <a:lnTo>
                      <a:pt x="210" y="270"/>
                    </a:lnTo>
                    <a:lnTo>
                      <a:pt x="208" y="256"/>
                    </a:lnTo>
                    <a:lnTo>
                      <a:pt x="204" y="244"/>
                    </a:lnTo>
                    <a:lnTo>
                      <a:pt x="198" y="232"/>
                    </a:lnTo>
                    <a:lnTo>
                      <a:pt x="190" y="222"/>
                    </a:lnTo>
                    <a:lnTo>
                      <a:pt x="180" y="214"/>
                    </a:lnTo>
                    <a:lnTo>
                      <a:pt x="168" y="208"/>
                    </a:lnTo>
                    <a:lnTo>
                      <a:pt x="156" y="204"/>
                    </a:lnTo>
                    <a:lnTo>
                      <a:pt x="142" y="204"/>
                    </a:lnTo>
                    <a:lnTo>
                      <a:pt x="142" y="204"/>
                    </a:lnTo>
                    <a:close/>
                    <a:moveTo>
                      <a:pt x="142" y="322"/>
                    </a:moveTo>
                    <a:lnTo>
                      <a:pt x="142" y="322"/>
                    </a:lnTo>
                    <a:lnTo>
                      <a:pt x="132" y="320"/>
                    </a:lnTo>
                    <a:lnTo>
                      <a:pt x="122" y="318"/>
                    </a:lnTo>
                    <a:lnTo>
                      <a:pt x="114" y="314"/>
                    </a:lnTo>
                    <a:lnTo>
                      <a:pt x="106" y="306"/>
                    </a:lnTo>
                    <a:lnTo>
                      <a:pt x="100" y="300"/>
                    </a:lnTo>
                    <a:lnTo>
                      <a:pt x="94" y="290"/>
                    </a:lnTo>
                    <a:lnTo>
                      <a:pt x="92" y="280"/>
                    </a:lnTo>
                    <a:lnTo>
                      <a:pt x="90" y="270"/>
                    </a:lnTo>
                    <a:lnTo>
                      <a:pt x="90" y="270"/>
                    </a:lnTo>
                    <a:lnTo>
                      <a:pt x="92" y="268"/>
                    </a:lnTo>
                    <a:lnTo>
                      <a:pt x="94" y="264"/>
                    </a:lnTo>
                    <a:lnTo>
                      <a:pt x="96" y="264"/>
                    </a:lnTo>
                    <a:lnTo>
                      <a:pt x="98" y="262"/>
                    </a:lnTo>
                    <a:lnTo>
                      <a:pt x="98" y="262"/>
                    </a:lnTo>
                    <a:lnTo>
                      <a:pt x="102" y="264"/>
                    </a:lnTo>
                    <a:lnTo>
                      <a:pt x="104" y="264"/>
                    </a:lnTo>
                    <a:lnTo>
                      <a:pt x="106" y="268"/>
                    </a:lnTo>
                    <a:lnTo>
                      <a:pt x="106" y="270"/>
                    </a:lnTo>
                    <a:lnTo>
                      <a:pt x="106" y="270"/>
                    </a:lnTo>
                    <a:lnTo>
                      <a:pt x="108" y="278"/>
                    </a:lnTo>
                    <a:lnTo>
                      <a:pt x="110" y="284"/>
                    </a:lnTo>
                    <a:lnTo>
                      <a:pt x="112" y="290"/>
                    </a:lnTo>
                    <a:lnTo>
                      <a:pt x="118" y="296"/>
                    </a:lnTo>
                    <a:lnTo>
                      <a:pt x="122" y="300"/>
                    </a:lnTo>
                    <a:lnTo>
                      <a:pt x="128" y="304"/>
                    </a:lnTo>
                    <a:lnTo>
                      <a:pt x="134" y="306"/>
                    </a:lnTo>
                    <a:lnTo>
                      <a:pt x="142" y="306"/>
                    </a:lnTo>
                    <a:lnTo>
                      <a:pt x="142" y="306"/>
                    </a:lnTo>
                    <a:lnTo>
                      <a:pt x="146" y="306"/>
                    </a:lnTo>
                    <a:lnTo>
                      <a:pt x="148" y="308"/>
                    </a:lnTo>
                    <a:lnTo>
                      <a:pt x="150" y="310"/>
                    </a:lnTo>
                    <a:lnTo>
                      <a:pt x="150" y="314"/>
                    </a:lnTo>
                    <a:lnTo>
                      <a:pt x="150" y="314"/>
                    </a:lnTo>
                    <a:lnTo>
                      <a:pt x="150" y="318"/>
                    </a:lnTo>
                    <a:lnTo>
                      <a:pt x="148" y="320"/>
                    </a:lnTo>
                    <a:lnTo>
                      <a:pt x="146" y="322"/>
                    </a:lnTo>
                    <a:lnTo>
                      <a:pt x="142" y="322"/>
                    </a:lnTo>
                    <a:lnTo>
                      <a:pt x="142" y="322"/>
                    </a:lnTo>
                    <a:close/>
                    <a:moveTo>
                      <a:pt x="128" y="184"/>
                    </a:moveTo>
                    <a:lnTo>
                      <a:pt x="206" y="0"/>
                    </a:lnTo>
                    <a:lnTo>
                      <a:pt x="284" y="0"/>
                    </a:lnTo>
                    <a:lnTo>
                      <a:pt x="198" y="204"/>
                    </a:lnTo>
                    <a:lnTo>
                      <a:pt x="196" y="202"/>
                    </a:lnTo>
                    <a:lnTo>
                      <a:pt x="196" y="202"/>
                    </a:lnTo>
                    <a:lnTo>
                      <a:pt x="184" y="194"/>
                    </a:lnTo>
                    <a:lnTo>
                      <a:pt x="170" y="188"/>
                    </a:lnTo>
                    <a:lnTo>
                      <a:pt x="156" y="184"/>
                    </a:lnTo>
                    <a:lnTo>
                      <a:pt x="142" y="184"/>
                    </a:lnTo>
                    <a:lnTo>
                      <a:pt x="142" y="184"/>
                    </a:lnTo>
                    <a:lnTo>
                      <a:pt x="128" y="184"/>
                    </a:lnTo>
                    <a:lnTo>
                      <a:pt x="128" y="184"/>
                    </a:lnTo>
                    <a:close/>
                    <a:moveTo>
                      <a:pt x="110" y="142"/>
                    </a:moveTo>
                    <a:lnTo>
                      <a:pt x="50" y="0"/>
                    </a:lnTo>
                    <a:lnTo>
                      <a:pt x="78" y="0"/>
                    </a:lnTo>
                    <a:lnTo>
                      <a:pt x="124" y="110"/>
                    </a:lnTo>
                    <a:lnTo>
                      <a:pt x="110" y="142"/>
                    </a:lnTo>
                    <a:close/>
                    <a:moveTo>
                      <a:pt x="86" y="202"/>
                    </a:moveTo>
                    <a:lnTo>
                      <a:pt x="0" y="0"/>
                    </a:lnTo>
                    <a:lnTo>
                      <a:pt x="28" y="0"/>
                    </a:lnTo>
                    <a:lnTo>
                      <a:pt x="100" y="168"/>
                    </a:lnTo>
                    <a:lnTo>
                      <a:pt x="86" y="202"/>
                    </a:ln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grpSp>
    </p:spTree>
    <p:extLst>
      <p:ext uri="{BB962C8B-B14F-4D97-AF65-F5344CB8AC3E}">
        <p14:creationId xmlns:p14="http://schemas.microsoft.com/office/powerpoint/2010/main" val="2208091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nvPr>
        </p:nvGraphicFramePr>
        <p:xfrm>
          <a:off x="1525192" y="858442"/>
          <a:ext cx="1190" cy="1190"/>
        </p:xfrm>
        <a:graphic>
          <a:graphicData uri="http://schemas.openxmlformats.org/presentationml/2006/ole">
            <mc:AlternateContent xmlns:mc="http://schemas.openxmlformats.org/markup-compatibility/2006">
              <mc:Choice xmlns:v="urn:schemas-microsoft-com:vml" Requires="v">
                <p:oleObj spid="_x0000_s412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25192" y="858442"/>
                        <a:ext cx="1190" cy="1190"/>
                      </a:xfrm>
                      <a:prstGeom prst="rect">
                        <a:avLst/>
                      </a:prstGeom>
                    </p:spPr>
                  </p:pic>
                </p:oleObj>
              </mc:Fallback>
            </mc:AlternateContent>
          </a:graphicData>
        </a:graphic>
      </p:graphicFrame>
      <p:sp>
        <p:nvSpPr>
          <p:cNvPr id="3" name="Slide Number Placeholder 2"/>
          <p:cNvSpPr>
            <a:spLocks noGrp="1"/>
          </p:cNvSpPr>
          <p:nvPr>
            <p:ph type="sldNum" sz="quarter" idx="4"/>
          </p:nvPr>
        </p:nvSpPr>
        <p:spPr/>
        <p:txBody>
          <a:bodyPr/>
          <a:lstStyle/>
          <a:p>
            <a:fld id="{9EBD5762-3BDC-484D-9503-7EA6D5A9A8CE}" type="slidenum">
              <a:rPr lang="en-GB" smtClean="0">
                <a:solidFill>
                  <a:srgbClr val="000000"/>
                </a:solidFill>
              </a:rPr>
              <a:pPr/>
              <a:t>6</a:t>
            </a:fld>
            <a:endParaRPr lang="en-GB">
              <a:solidFill>
                <a:srgbClr val="000000"/>
              </a:solidFill>
            </a:endParaRPr>
          </a:p>
        </p:txBody>
      </p:sp>
      <p:sp>
        <p:nvSpPr>
          <p:cNvPr id="11" name="Title 10"/>
          <p:cNvSpPr>
            <a:spLocks noGrp="1"/>
          </p:cNvSpPr>
          <p:nvPr>
            <p:ph type="title"/>
          </p:nvPr>
        </p:nvSpPr>
        <p:spPr/>
        <p:txBody>
          <a:bodyPr/>
          <a:lstStyle/>
          <a:p>
            <a:r>
              <a:rPr lang="en-US" dirty="0" smtClean="0"/>
              <a:t>Pipeline</a:t>
            </a:r>
            <a:r>
              <a:rPr lang="pl-PL" dirty="0" smtClean="0"/>
              <a:t>- </a:t>
            </a:r>
            <a:r>
              <a:rPr lang="pl-PL" dirty="0" err="1" smtClean="0"/>
              <a:t>implementation</a:t>
            </a:r>
            <a:endParaRPr lang="en-GB" dirty="0"/>
          </a:p>
        </p:txBody>
      </p:sp>
      <p:sp>
        <p:nvSpPr>
          <p:cNvPr id="90" name="Rectangle 89"/>
          <p:cNvSpPr/>
          <p:nvPr/>
        </p:nvSpPr>
        <p:spPr>
          <a:xfrm>
            <a:off x="711200" y="2200271"/>
            <a:ext cx="3404453" cy="391628"/>
          </a:xfrm>
          <a:prstGeom prst="rect">
            <a:avLst/>
          </a:prstGeom>
        </p:spPr>
        <p:txBody>
          <a:bodyPr wrap="square" lIns="72000" tIns="72000" rIns="72000" bIns="72000">
            <a:spAutoFit/>
          </a:bodyPr>
          <a:lstStyle/>
          <a:p>
            <a:r>
              <a:rPr lang="pl-PL" sz="1600" b="1" i="1" dirty="0" err="1" smtClean="0">
                <a:solidFill>
                  <a:schemeClr val="tx2"/>
                </a:solidFill>
                <a:latin typeface="Georgia"/>
              </a:rPr>
              <a:t>Structurized</a:t>
            </a:r>
            <a:r>
              <a:rPr lang="pl-PL" sz="1600" b="1" i="1" dirty="0" smtClean="0">
                <a:solidFill>
                  <a:schemeClr val="tx2"/>
                </a:solidFill>
                <a:latin typeface="Georgia"/>
              </a:rPr>
              <a:t> data</a:t>
            </a:r>
            <a:endParaRPr lang="en-GB" sz="1600" b="1" i="1" dirty="0">
              <a:solidFill>
                <a:schemeClr val="tx2"/>
              </a:solidFill>
              <a:latin typeface="Georgia"/>
            </a:endParaRPr>
          </a:p>
        </p:txBody>
      </p:sp>
      <p:sp>
        <p:nvSpPr>
          <p:cNvPr id="91" name="Can 90"/>
          <p:cNvSpPr/>
          <p:nvPr/>
        </p:nvSpPr>
        <p:spPr bwMode="ltGray">
          <a:xfrm>
            <a:off x="1296804" y="3021965"/>
            <a:ext cx="2118758" cy="2628905"/>
          </a:xfrm>
          <a:prstGeom prst="can">
            <a:avLst/>
          </a:prstGeom>
          <a:solidFill>
            <a:schemeClr val="tx2">
              <a:lumMod val="60000"/>
              <a:lumOff val="4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smtClean="0">
              <a:solidFill>
                <a:schemeClr val="bg1"/>
              </a:solidFill>
              <a:latin typeface="Georgia" pitchFamily="18" charset="0"/>
            </a:endParaRPr>
          </a:p>
          <a:p>
            <a:pPr algn="ctr"/>
            <a:endParaRPr lang="en-GB" sz="1100" smtClean="0">
              <a:solidFill>
                <a:schemeClr val="bg1"/>
              </a:solidFill>
              <a:latin typeface="Georgia" pitchFamily="18" charset="0"/>
            </a:endParaRPr>
          </a:p>
          <a:p>
            <a:pPr algn="ctr"/>
            <a:endParaRPr lang="en-GB" sz="1100" smtClean="0">
              <a:solidFill>
                <a:schemeClr val="bg1"/>
              </a:solidFill>
              <a:latin typeface="Georgia" pitchFamily="18" charset="0"/>
            </a:endParaRPr>
          </a:p>
          <a:p>
            <a:pPr algn="ctr"/>
            <a:endParaRPr lang="en-GB" sz="1100" smtClean="0">
              <a:solidFill>
                <a:schemeClr val="bg1"/>
              </a:solidFill>
              <a:latin typeface="Georgia" pitchFamily="18" charset="0"/>
            </a:endParaRPr>
          </a:p>
          <a:p>
            <a:pPr algn="ctr"/>
            <a:endParaRPr lang="en-GB" sz="1100" smtClean="0">
              <a:solidFill>
                <a:schemeClr val="bg1"/>
              </a:solidFill>
              <a:latin typeface="Georgia" pitchFamily="18" charset="0"/>
            </a:endParaRPr>
          </a:p>
          <a:p>
            <a:pPr algn="ctr"/>
            <a:endParaRPr lang="en-GB" sz="1100" smtClean="0">
              <a:solidFill>
                <a:schemeClr val="bg1"/>
              </a:solidFill>
              <a:latin typeface="Georgia" pitchFamily="18" charset="0"/>
            </a:endParaRPr>
          </a:p>
          <a:p>
            <a:pPr algn="ctr"/>
            <a:endParaRPr lang="en-GB" sz="1100" smtClean="0">
              <a:solidFill>
                <a:schemeClr val="bg1"/>
              </a:solidFill>
              <a:latin typeface="Georgia" pitchFamily="18" charset="0"/>
            </a:endParaRPr>
          </a:p>
          <a:p>
            <a:pPr algn="ctr"/>
            <a:endParaRPr lang="en-GB" sz="1100" smtClean="0">
              <a:solidFill>
                <a:schemeClr val="bg1"/>
              </a:solidFill>
              <a:latin typeface="Georgia" pitchFamily="18" charset="0"/>
            </a:endParaRPr>
          </a:p>
          <a:p>
            <a:pPr algn="ctr"/>
            <a:endParaRPr lang="en-GB" sz="1100" smtClean="0">
              <a:solidFill>
                <a:schemeClr val="bg1"/>
              </a:solidFill>
              <a:latin typeface="Georgia" pitchFamily="18" charset="0"/>
            </a:endParaRPr>
          </a:p>
          <a:p>
            <a:pPr algn="ctr"/>
            <a:endParaRPr lang="en-GB" sz="1100" smtClean="0">
              <a:solidFill>
                <a:schemeClr val="bg1"/>
              </a:solidFill>
              <a:latin typeface="Georgia" pitchFamily="18" charset="0"/>
            </a:endParaRPr>
          </a:p>
          <a:p>
            <a:pPr algn="ctr"/>
            <a:endParaRPr lang="en-GB" sz="1100" smtClean="0">
              <a:solidFill>
                <a:schemeClr val="bg1"/>
              </a:solidFill>
              <a:latin typeface="Georgia" pitchFamily="18" charset="0"/>
            </a:endParaRPr>
          </a:p>
          <a:p>
            <a:pPr algn="ctr"/>
            <a:endParaRPr lang="en-GB" sz="1100" smtClean="0">
              <a:solidFill>
                <a:schemeClr val="bg1"/>
              </a:solidFill>
              <a:latin typeface="Georgia" pitchFamily="18" charset="0"/>
            </a:endParaRPr>
          </a:p>
        </p:txBody>
      </p:sp>
      <p:sp>
        <p:nvSpPr>
          <p:cNvPr id="93" name="Rounded Rectangle 92"/>
          <p:cNvSpPr/>
          <p:nvPr/>
        </p:nvSpPr>
        <p:spPr bwMode="ltGray">
          <a:xfrm>
            <a:off x="1334627" y="4470155"/>
            <a:ext cx="2043113" cy="170259"/>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endParaRPr lang="en-GB" sz="1000" i="1" dirty="0" smtClean="0">
              <a:solidFill>
                <a:schemeClr val="bg1"/>
              </a:solidFill>
              <a:latin typeface="Georgia" pitchFamily="18" charset="0"/>
            </a:endParaRPr>
          </a:p>
        </p:txBody>
      </p:sp>
      <p:sp>
        <p:nvSpPr>
          <p:cNvPr id="94" name="Rounded Rectangle 93"/>
          <p:cNvSpPr/>
          <p:nvPr/>
        </p:nvSpPr>
        <p:spPr bwMode="ltGray">
          <a:xfrm>
            <a:off x="1334527" y="5197375"/>
            <a:ext cx="2043312" cy="170259"/>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endParaRPr lang="en-GB" sz="1000" i="1" dirty="0">
              <a:solidFill>
                <a:schemeClr val="bg1"/>
              </a:solidFill>
              <a:latin typeface="Georgia" pitchFamily="18" charset="0"/>
            </a:endParaRPr>
          </a:p>
        </p:txBody>
      </p:sp>
      <p:sp>
        <p:nvSpPr>
          <p:cNvPr id="96" name="Rectangle 95"/>
          <p:cNvSpPr/>
          <p:nvPr/>
        </p:nvSpPr>
        <p:spPr>
          <a:xfrm>
            <a:off x="4401711" y="2200271"/>
            <a:ext cx="3404453" cy="637849"/>
          </a:xfrm>
          <a:prstGeom prst="rect">
            <a:avLst/>
          </a:prstGeom>
        </p:spPr>
        <p:txBody>
          <a:bodyPr wrap="square" lIns="72000" tIns="72000" rIns="72000" bIns="72000">
            <a:spAutoFit/>
          </a:bodyPr>
          <a:lstStyle/>
          <a:p>
            <a:r>
              <a:rPr lang="pl-PL" sz="1600" b="1" i="1" dirty="0" err="1" smtClean="0">
                <a:solidFill>
                  <a:schemeClr val="tx2"/>
                </a:solidFill>
                <a:latin typeface="Georgia"/>
              </a:rPr>
              <a:t>Variable</a:t>
            </a:r>
            <a:r>
              <a:rPr lang="pl-PL" sz="1600" b="1" i="1" dirty="0" smtClean="0">
                <a:solidFill>
                  <a:schemeClr val="tx2"/>
                </a:solidFill>
                <a:latin typeface="Georgia"/>
              </a:rPr>
              <a:t> </a:t>
            </a:r>
            <a:r>
              <a:rPr lang="pl-PL" sz="1600" b="1" i="1" dirty="0" err="1" smtClean="0">
                <a:solidFill>
                  <a:schemeClr val="tx2"/>
                </a:solidFill>
                <a:latin typeface="Georgia"/>
              </a:rPr>
              <a:t>preparation</a:t>
            </a:r>
            <a:r>
              <a:rPr lang="pl-PL" sz="1600" b="1" i="1" dirty="0" smtClean="0">
                <a:solidFill>
                  <a:schemeClr val="tx2"/>
                </a:solidFill>
                <a:latin typeface="Georgia"/>
              </a:rPr>
              <a:t> with </a:t>
            </a:r>
            <a:r>
              <a:rPr lang="pl-PL" sz="1600" b="1" i="1" dirty="0" err="1" smtClean="0">
                <a:solidFill>
                  <a:schemeClr val="tx2"/>
                </a:solidFill>
                <a:latin typeface="Georgia"/>
              </a:rPr>
              <a:t>required</a:t>
            </a:r>
            <a:r>
              <a:rPr lang="pl-PL" sz="1600" b="1" i="1" dirty="0" smtClean="0">
                <a:solidFill>
                  <a:schemeClr val="tx2"/>
                </a:solidFill>
                <a:latin typeface="Georgia"/>
              </a:rPr>
              <a:t> </a:t>
            </a:r>
            <a:r>
              <a:rPr lang="pl-PL" sz="1600" b="1" i="1" dirty="0" err="1" smtClean="0">
                <a:solidFill>
                  <a:schemeClr val="tx2"/>
                </a:solidFill>
                <a:latin typeface="Georgia"/>
              </a:rPr>
              <a:t>granularity</a:t>
            </a:r>
            <a:endParaRPr lang="en-GB" sz="1600" b="1" i="1" dirty="0">
              <a:solidFill>
                <a:schemeClr val="tx2"/>
              </a:solidFill>
              <a:latin typeface="Georgia"/>
            </a:endParaRPr>
          </a:p>
        </p:txBody>
      </p:sp>
      <p:sp>
        <p:nvSpPr>
          <p:cNvPr id="105" name="Rectangle 104"/>
          <p:cNvSpPr/>
          <p:nvPr/>
        </p:nvSpPr>
        <p:spPr>
          <a:xfrm>
            <a:off x="5059497" y="1981635"/>
            <a:ext cx="208888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pl-PL" sz="1000" b="1" i="1" dirty="0" err="1" smtClean="0">
                <a:solidFill>
                  <a:schemeClr val="tx1">
                    <a:lumMod val="75000"/>
                    <a:lumOff val="25000"/>
                  </a:schemeClr>
                </a:solidFill>
                <a:latin typeface="Georgia"/>
              </a:rPr>
              <a:t>Feature</a:t>
            </a:r>
            <a:r>
              <a:rPr lang="pl-PL" sz="1000" b="1" i="1" dirty="0" smtClean="0">
                <a:solidFill>
                  <a:schemeClr val="tx1">
                    <a:lumMod val="75000"/>
                    <a:lumOff val="25000"/>
                  </a:schemeClr>
                </a:solidFill>
                <a:latin typeface="Georgia"/>
              </a:rPr>
              <a:t> engineering</a:t>
            </a:r>
            <a:endParaRPr lang="en-GB" sz="1000" b="1" i="1" dirty="0">
              <a:solidFill>
                <a:schemeClr val="tx1">
                  <a:lumMod val="75000"/>
                  <a:lumOff val="25000"/>
                </a:schemeClr>
              </a:solidFill>
              <a:latin typeface="Georgia"/>
            </a:endParaRPr>
          </a:p>
        </p:txBody>
      </p:sp>
      <p:sp>
        <p:nvSpPr>
          <p:cNvPr id="106" name="Rectangle 105"/>
          <p:cNvSpPr/>
          <p:nvPr/>
        </p:nvSpPr>
        <p:spPr>
          <a:xfrm>
            <a:off x="8613777" y="1981635"/>
            <a:ext cx="2419348"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pl-PL" sz="1000" b="1" i="1" dirty="0" err="1" smtClean="0">
                <a:solidFill>
                  <a:schemeClr val="tx1">
                    <a:lumMod val="75000"/>
                    <a:lumOff val="25000"/>
                  </a:schemeClr>
                </a:solidFill>
                <a:latin typeface="Georgia"/>
              </a:rPr>
              <a:t>Modelling</a:t>
            </a:r>
            <a:r>
              <a:rPr lang="pl-PL" sz="1000" b="1" i="1" dirty="0" smtClean="0">
                <a:solidFill>
                  <a:schemeClr val="tx1">
                    <a:lumMod val="75000"/>
                    <a:lumOff val="25000"/>
                  </a:schemeClr>
                </a:solidFill>
                <a:latin typeface="Georgia"/>
              </a:rPr>
              <a:t> </a:t>
            </a:r>
            <a:r>
              <a:rPr lang="pl-PL" sz="1000" b="1" i="1" dirty="0" err="1" smtClean="0">
                <a:solidFill>
                  <a:schemeClr val="tx1">
                    <a:lumMod val="75000"/>
                    <a:lumOff val="25000"/>
                  </a:schemeClr>
                </a:solidFill>
                <a:latin typeface="Georgia"/>
              </a:rPr>
              <a:t>pahse</a:t>
            </a:r>
            <a:endParaRPr lang="en-GB" sz="1000" b="1" i="1" dirty="0">
              <a:solidFill>
                <a:schemeClr val="tx1">
                  <a:lumMod val="75000"/>
                  <a:lumOff val="25000"/>
                </a:schemeClr>
              </a:solidFill>
              <a:latin typeface="Georgia"/>
            </a:endParaRPr>
          </a:p>
        </p:txBody>
      </p:sp>
      <p:sp>
        <p:nvSpPr>
          <p:cNvPr id="107" name="Rectangle 106"/>
          <p:cNvSpPr/>
          <p:nvPr/>
        </p:nvSpPr>
        <p:spPr>
          <a:xfrm>
            <a:off x="1323626" y="1981635"/>
            <a:ext cx="217960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pl-PL" sz="1000" b="1" i="1" dirty="0" smtClean="0">
                <a:solidFill>
                  <a:schemeClr val="tx1">
                    <a:lumMod val="75000"/>
                    <a:lumOff val="25000"/>
                  </a:schemeClr>
                </a:solidFill>
                <a:latin typeface="Georgia"/>
              </a:rPr>
              <a:t>Data model</a:t>
            </a:r>
            <a:endParaRPr lang="en-GB" sz="1000" b="1" i="1" dirty="0">
              <a:solidFill>
                <a:schemeClr val="tx1">
                  <a:lumMod val="75000"/>
                  <a:lumOff val="25000"/>
                </a:schemeClr>
              </a:solidFill>
              <a:latin typeface="Georgia"/>
            </a:endParaRPr>
          </a:p>
        </p:txBody>
      </p:sp>
      <p:cxnSp>
        <p:nvCxnSpPr>
          <p:cNvPr id="108" name="Straight Connector 107"/>
          <p:cNvCxnSpPr/>
          <p:nvPr/>
        </p:nvCxnSpPr>
        <p:spPr>
          <a:xfrm>
            <a:off x="736409" y="1729503"/>
            <a:ext cx="10730458" cy="0"/>
          </a:xfrm>
          <a:prstGeom prst="lin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9" name="Isosceles Triangle 108"/>
          <p:cNvSpPr/>
          <p:nvPr/>
        </p:nvSpPr>
        <p:spPr>
          <a:xfrm rot="5400000">
            <a:off x="4177030" y="1657632"/>
            <a:ext cx="163304" cy="140778"/>
          </a:xfrm>
          <a:prstGeom prst="triangl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GB" sz="700">
              <a:solidFill>
                <a:srgbClr val="FF0000"/>
              </a:solidFill>
              <a:latin typeface="Georgia"/>
            </a:endParaRPr>
          </a:p>
        </p:txBody>
      </p:sp>
      <p:sp>
        <p:nvSpPr>
          <p:cNvPr id="110" name="Isosceles Triangle 109"/>
          <p:cNvSpPr/>
          <p:nvPr/>
        </p:nvSpPr>
        <p:spPr>
          <a:xfrm rot="5400000">
            <a:off x="7867539" y="1657631"/>
            <a:ext cx="163306" cy="140780"/>
          </a:xfrm>
          <a:prstGeom prst="triangle">
            <a:avLst/>
          </a:prstGeom>
          <a:solidFill>
            <a:schemeClr val="bg1">
              <a:lumMod val="6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GB" sz="700">
              <a:solidFill>
                <a:srgbClr val="FF0000"/>
              </a:solidFill>
              <a:latin typeface="Georgia"/>
            </a:endParaRPr>
          </a:p>
        </p:txBody>
      </p:sp>
      <p:grpSp>
        <p:nvGrpSpPr>
          <p:cNvPr id="111" name="Group 110"/>
          <p:cNvGrpSpPr/>
          <p:nvPr/>
        </p:nvGrpSpPr>
        <p:grpSpPr>
          <a:xfrm>
            <a:off x="2244557" y="1554390"/>
            <a:ext cx="337738" cy="337738"/>
            <a:chOff x="2142508" y="1554390"/>
            <a:chExt cx="337738" cy="337738"/>
          </a:xfrm>
        </p:grpSpPr>
        <p:sp>
          <p:nvSpPr>
            <p:cNvPr id="112" name="Oval 111"/>
            <p:cNvSpPr/>
            <p:nvPr/>
          </p:nvSpPr>
          <p:spPr>
            <a:xfrm>
              <a:off x="2142508" y="1554390"/>
              <a:ext cx="337738" cy="337738"/>
            </a:xfrm>
            <a:prstGeom prst="ellipse">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143963" rIns="0" bIns="0" numCol="1" spcCol="0" rtlCol="0" fromWordArt="0" anchor="ctr" anchorCtr="0" forceAA="0" compatLnSpc="1">
              <a:prstTxWarp prst="textNoShape">
                <a:avLst/>
              </a:prstTxWarp>
              <a:noAutofit/>
            </a:bodyPr>
            <a:lstStyle/>
            <a:p>
              <a:endParaRPr lang="pl-PL" sz="700">
                <a:solidFill>
                  <a:srgbClr val="FFFFFF">
                    <a:lumMod val="50000"/>
                  </a:srgbClr>
                </a:solidFill>
                <a:latin typeface="Georgia"/>
              </a:endParaRPr>
            </a:p>
          </p:txBody>
        </p:sp>
        <p:sp>
          <p:nvSpPr>
            <p:cNvPr id="113" name="Freeform 25"/>
            <p:cNvSpPr>
              <a:spLocks noEditPoints="1"/>
            </p:cNvSpPr>
            <p:nvPr/>
          </p:nvSpPr>
          <p:spPr bwMode="auto">
            <a:xfrm>
              <a:off x="2235887" y="1619147"/>
              <a:ext cx="150980" cy="208225"/>
            </a:xfrm>
            <a:custGeom>
              <a:avLst/>
              <a:gdLst>
                <a:gd name="T0" fmla="*/ 1796 w 1804"/>
                <a:gd name="T1" fmla="*/ 2418 h 2488"/>
                <a:gd name="T2" fmla="*/ 1714 w 1804"/>
                <a:gd name="T3" fmla="*/ 2486 h 2488"/>
                <a:gd name="T4" fmla="*/ 70 w 1804"/>
                <a:gd name="T5" fmla="*/ 2478 h 2488"/>
                <a:gd name="T6" fmla="*/ 4 w 1804"/>
                <a:gd name="T7" fmla="*/ 2396 h 2488"/>
                <a:gd name="T8" fmla="*/ 10 w 1804"/>
                <a:gd name="T9" fmla="*/ 176 h 2488"/>
                <a:gd name="T10" fmla="*/ 92 w 1804"/>
                <a:gd name="T11" fmla="*/ 108 h 2488"/>
                <a:gd name="T12" fmla="*/ 634 w 1804"/>
                <a:gd name="T13" fmla="*/ 146 h 2488"/>
                <a:gd name="T14" fmla="*/ 624 w 1804"/>
                <a:gd name="T15" fmla="*/ 218 h 2488"/>
                <a:gd name="T16" fmla="*/ 1686 w 1804"/>
                <a:gd name="T17" fmla="*/ 2374 h 2488"/>
                <a:gd name="T18" fmla="*/ 1182 w 1804"/>
                <a:gd name="T19" fmla="*/ 218 h 2488"/>
                <a:gd name="T20" fmla="*/ 1172 w 1804"/>
                <a:gd name="T21" fmla="*/ 146 h 2488"/>
                <a:gd name="T22" fmla="*/ 1714 w 1804"/>
                <a:gd name="T23" fmla="*/ 108 h 2488"/>
                <a:gd name="T24" fmla="*/ 1796 w 1804"/>
                <a:gd name="T25" fmla="*/ 176 h 2488"/>
                <a:gd name="T26" fmla="*/ 1548 w 1804"/>
                <a:gd name="T27" fmla="*/ 2234 h 2488"/>
                <a:gd name="T28" fmla="*/ 1544 w 1804"/>
                <a:gd name="T29" fmla="*/ 672 h 2488"/>
                <a:gd name="T30" fmla="*/ 946 w 1804"/>
                <a:gd name="T31" fmla="*/ 1324 h 2488"/>
                <a:gd name="T32" fmla="*/ 882 w 1804"/>
                <a:gd name="T33" fmla="*/ 1304 h 2488"/>
                <a:gd name="T34" fmla="*/ 532 w 1804"/>
                <a:gd name="T35" fmla="*/ 1474 h 2488"/>
                <a:gd name="T36" fmla="*/ 482 w 1804"/>
                <a:gd name="T37" fmla="*/ 1452 h 2488"/>
                <a:gd name="T38" fmla="*/ 430 w 1804"/>
                <a:gd name="T39" fmla="*/ 1474 h 2488"/>
                <a:gd name="T40" fmla="*/ 412 w 1804"/>
                <a:gd name="T41" fmla="*/ 1538 h 2488"/>
                <a:gd name="T42" fmla="*/ 562 w 1804"/>
                <a:gd name="T43" fmla="*/ 1708 h 2488"/>
                <a:gd name="T44" fmla="*/ 614 w 1804"/>
                <a:gd name="T45" fmla="*/ 1728 h 2488"/>
                <a:gd name="T46" fmla="*/ 946 w 1804"/>
                <a:gd name="T47" fmla="*/ 1426 h 2488"/>
                <a:gd name="T48" fmla="*/ 966 w 1804"/>
                <a:gd name="T49" fmla="*/ 1376 h 2488"/>
                <a:gd name="T50" fmla="*/ 946 w 1804"/>
                <a:gd name="T51" fmla="*/ 1324 h 2488"/>
                <a:gd name="T52" fmla="*/ 908 w 1804"/>
                <a:gd name="T53" fmla="*/ 862 h 2488"/>
                <a:gd name="T54" fmla="*/ 844 w 1804"/>
                <a:gd name="T55" fmla="*/ 882 h 2488"/>
                <a:gd name="T56" fmla="*/ 508 w 1804"/>
                <a:gd name="T57" fmla="*/ 1014 h 2488"/>
                <a:gd name="T58" fmla="*/ 442 w 1804"/>
                <a:gd name="T59" fmla="*/ 1022 h 2488"/>
                <a:gd name="T60" fmla="*/ 412 w 1804"/>
                <a:gd name="T61" fmla="*/ 1068 h 2488"/>
                <a:gd name="T62" fmla="*/ 430 w 1804"/>
                <a:gd name="T63" fmla="*/ 1132 h 2488"/>
                <a:gd name="T64" fmla="*/ 600 w 1804"/>
                <a:gd name="T65" fmla="*/ 1284 h 2488"/>
                <a:gd name="T66" fmla="*/ 654 w 1804"/>
                <a:gd name="T67" fmla="*/ 1272 h 2488"/>
                <a:gd name="T68" fmla="*/ 962 w 1804"/>
                <a:gd name="T69" fmla="*/ 958 h 2488"/>
                <a:gd name="T70" fmla="*/ 954 w 1804"/>
                <a:gd name="T71" fmla="*/ 892 h 2488"/>
                <a:gd name="T72" fmla="*/ 260 w 1804"/>
                <a:gd name="T73" fmla="*/ 432 h 2488"/>
                <a:gd name="T74" fmla="*/ 324 w 1804"/>
                <a:gd name="T75" fmla="*/ 354 h 2488"/>
                <a:gd name="T76" fmla="*/ 574 w 1804"/>
                <a:gd name="T77" fmla="*/ 344 h 2488"/>
                <a:gd name="T78" fmla="*/ 646 w 1804"/>
                <a:gd name="T79" fmla="*/ 318 h 2488"/>
                <a:gd name="T80" fmla="*/ 698 w 1804"/>
                <a:gd name="T81" fmla="*/ 262 h 2488"/>
                <a:gd name="T82" fmla="*/ 716 w 1804"/>
                <a:gd name="T83" fmla="*/ 186 h 2488"/>
                <a:gd name="T84" fmla="*/ 732 w 1804"/>
                <a:gd name="T85" fmla="*/ 114 h 2488"/>
                <a:gd name="T86" fmla="*/ 784 w 1804"/>
                <a:gd name="T87" fmla="*/ 44 h 2488"/>
                <a:gd name="T88" fmla="*/ 866 w 1804"/>
                <a:gd name="T89" fmla="*/ 4 h 2488"/>
                <a:gd name="T90" fmla="*/ 940 w 1804"/>
                <a:gd name="T91" fmla="*/ 4 h 2488"/>
                <a:gd name="T92" fmla="*/ 1022 w 1804"/>
                <a:gd name="T93" fmla="*/ 44 h 2488"/>
                <a:gd name="T94" fmla="*/ 1074 w 1804"/>
                <a:gd name="T95" fmla="*/ 114 h 2488"/>
                <a:gd name="T96" fmla="*/ 1090 w 1804"/>
                <a:gd name="T97" fmla="*/ 186 h 2488"/>
                <a:gd name="T98" fmla="*/ 1108 w 1804"/>
                <a:gd name="T99" fmla="*/ 262 h 2488"/>
                <a:gd name="T100" fmla="*/ 1158 w 1804"/>
                <a:gd name="T101" fmla="*/ 318 h 2488"/>
                <a:gd name="T102" fmla="*/ 1230 w 1804"/>
                <a:gd name="T103" fmla="*/ 344 h 2488"/>
                <a:gd name="T104" fmla="*/ 1482 w 1804"/>
                <a:gd name="T105" fmla="*/ 354 h 2488"/>
                <a:gd name="T106" fmla="*/ 1546 w 1804"/>
                <a:gd name="T107" fmla="*/ 432 h 2488"/>
                <a:gd name="T108" fmla="*/ 1544 w 1804"/>
                <a:gd name="T109" fmla="*/ 586 h 2488"/>
                <a:gd name="T110" fmla="*/ 256 w 1804"/>
                <a:gd name="T111" fmla="*/ 456 h 2488"/>
                <a:gd name="T112" fmla="*/ 840 w 1804"/>
                <a:gd name="T113" fmla="*/ 230 h 2488"/>
                <a:gd name="T114" fmla="*/ 902 w 1804"/>
                <a:gd name="T115" fmla="*/ 262 h 2488"/>
                <a:gd name="T116" fmla="*/ 956 w 1804"/>
                <a:gd name="T117" fmla="*/ 240 h 2488"/>
                <a:gd name="T118" fmla="*/ 978 w 1804"/>
                <a:gd name="T119" fmla="*/ 186 h 2488"/>
                <a:gd name="T120" fmla="*/ 946 w 1804"/>
                <a:gd name="T121" fmla="*/ 124 h 2488"/>
                <a:gd name="T122" fmla="*/ 888 w 1804"/>
                <a:gd name="T123" fmla="*/ 112 h 2488"/>
                <a:gd name="T124" fmla="*/ 834 w 1804"/>
                <a:gd name="T125" fmla="*/ 158 h 2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04" h="2488">
                  <a:moveTo>
                    <a:pt x="1804" y="222"/>
                  </a:moveTo>
                  <a:lnTo>
                    <a:pt x="1804" y="2374"/>
                  </a:lnTo>
                  <a:lnTo>
                    <a:pt x="1804" y="2374"/>
                  </a:lnTo>
                  <a:lnTo>
                    <a:pt x="1802" y="2396"/>
                  </a:lnTo>
                  <a:lnTo>
                    <a:pt x="1796" y="2418"/>
                  </a:lnTo>
                  <a:lnTo>
                    <a:pt x="1786" y="2438"/>
                  </a:lnTo>
                  <a:lnTo>
                    <a:pt x="1772" y="2454"/>
                  </a:lnTo>
                  <a:lnTo>
                    <a:pt x="1754" y="2468"/>
                  </a:lnTo>
                  <a:lnTo>
                    <a:pt x="1734" y="2478"/>
                  </a:lnTo>
                  <a:lnTo>
                    <a:pt x="1714" y="2486"/>
                  </a:lnTo>
                  <a:lnTo>
                    <a:pt x="1690" y="2488"/>
                  </a:lnTo>
                  <a:lnTo>
                    <a:pt x="116" y="2488"/>
                  </a:lnTo>
                  <a:lnTo>
                    <a:pt x="116" y="2488"/>
                  </a:lnTo>
                  <a:lnTo>
                    <a:pt x="92" y="2486"/>
                  </a:lnTo>
                  <a:lnTo>
                    <a:pt x="70" y="2478"/>
                  </a:lnTo>
                  <a:lnTo>
                    <a:pt x="52" y="2468"/>
                  </a:lnTo>
                  <a:lnTo>
                    <a:pt x="34" y="2454"/>
                  </a:lnTo>
                  <a:lnTo>
                    <a:pt x="20" y="2438"/>
                  </a:lnTo>
                  <a:lnTo>
                    <a:pt x="10" y="2418"/>
                  </a:lnTo>
                  <a:lnTo>
                    <a:pt x="4" y="2396"/>
                  </a:lnTo>
                  <a:lnTo>
                    <a:pt x="0" y="2374"/>
                  </a:lnTo>
                  <a:lnTo>
                    <a:pt x="0" y="222"/>
                  </a:lnTo>
                  <a:lnTo>
                    <a:pt x="0" y="222"/>
                  </a:lnTo>
                  <a:lnTo>
                    <a:pt x="4" y="198"/>
                  </a:lnTo>
                  <a:lnTo>
                    <a:pt x="10" y="176"/>
                  </a:lnTo>
                  <a:lnTo>
                    <a:pt x="20" y="156"/>
                  </a:lnTo>
                  <a:lnTo>
                    <a:pt x="34" y="140"/>
                  </a:lnTo>
                  <a:lnTo>
                    <a:pt x="52" y="126"/>
                  </a:lnTo>
                  <a:lnTo>
                    <a:pt x="70" y="116"/>
                  </a:lnTo>
                  <a:lnTo>
                    <a:pt x="92" y="108"/>
                  </a:lnTo>
                  <a:lnTo>
                    <a:pt x="116" y="106"/>
                  </a:lnTo>
                  <a:lnTo>
                    <a:pt x="644" y="106"/>
                  </a:lnTo>
                  <a:lnTo>
                    <a:pt x="644" y="106"/>
                  </a:lnTo>
                  <a:lnTo>
                    <a:pt x="638" y="126"/>
                  </a:lnTo>
                  <a:lnTo>
                    <a:pt x="634" y="146"/>
                  </a:lnTo>
                  <a:lnTo>
                    <a:pt x="632" y="166"/>
                  </a:lnTo>
                  <a:lnTo>
                    <a:pt x="630" y="186"/>
                  </a:lnTo>
                  <a:lnTo>
                    <a:pt x="630" y="186"/>
                  </a:lnTo>
                  <a:lnTo>
                    <a:pt x="628" y="202"/>
                  </a:lnTo>
                  <a:lnTo>
                    <a:pt x="624" y="218"/>
                  </a:lnTo>
                  <a:lnTo>
                    <a:pt x="614" y="230"/>
                  </a:lnTo>
                  <a:lnTo>
                    <a:pt x="604" y="242"/>
                  </a:lnTo>
                  <a:lnTo>
                    <a:pt x="120" y="242"/>
                  </a:lnTo>
                  <a:lnTo>
                    <a:pt x="120" y="2374"/>
                  </a:lnTo>
                  <a:lnTo>
                    <a:pt x="1686" y="2374"/>
                  </a:lnTo>
                  <a:lnTo>
                    <a:pt x="1686" y="242"/>
                  </a:lnTo>
                  <a:lnTo>
                    <a:pt x="1202" y="242"/>
                  </a:lnTo>
                  <a:lnTo>
                    <a:pt x="1202" y="242"/>
                  </a:lnTo>
                  <a:lnTo>
                    <a:pt x="1192" y="230"/>
                  </a:lnTo>
                  <a:lnTo>
                    <a:pt x="1182" y="218"/>
                  </a:lnTo>
                  <a:lnTo>
                    <a:pt x="1178" y="202"/>
                  </a:lnTo>
                  <a:lnTo>
                    <a:pt x="1176" y="186"/>
                  </a:lnTo>
                  <a:lnTo>
                    <a:pt x="1176" y="186"/>
                  </a:lnTo>
                  <a:lnTo>
                    <a:pt x="1174" y="166"/>
                  </a:lnTo>
                  <a:lnTo>
                    <a:pt x="1172" y="146"/>
                  </a:lnTo>
                  <a:lnTo>
                    <a:pt x="1168" y="126"/>
                  </a:lnTo>
                  <a:lnTo>
                    <a:pt x="1162" y="106"/>
                  </a:lnTo>
                  <a:lnTo>
                    <a:pt x="1690" y="106"/>
                  </a:lnTo>
                  <a:lnTo>
                    <a:pt x="1690" y="106"/>
                  </a:lnTo>
                  <a:lnTo>
                    <a:pt x="1714" y="108"/>
                  </a:lnTo>
                  <a:lnTo>
                    <a:pt x="1734" y="116"/>
                  </a:lnTo>
                  <a:lnTo>
                    <a:pt x="1754" y="126"/>
                  </a:lnTo>
                  <a:lnTo>
                    <a:pt x="1772" y="140"/>
                  </a:lnTo>
                  <a:lnTo>
                    <a:pt x="1786" y="156"/>
                  </a:lnTo>
                  <a:lnTo>
                    <a:pt x="1796" y="176"/>
                  </a:lnTo>
                  <a:lnTo>
                    <a:pt x="1802" y="198"/>
                  </a:lnTo>
                  <a:lnTo>
                    <a:pt x="1804" y="222"/>
                  </a:lnTo>
                  <a:lnTo>
                    <a:pt x="1804" y="222"/>
                  </a:lnTo>
                  <a:close/>
                  <a:moveTo>
                    <a:pt x="1548" y="672"/>
                  </a:moveTo>
                  <a:lnTo>
                    <a:pt x="1548" y="2234"/>
                  </a:lnTo>
                  <a:lnTo>
                    <a:pt x="256" y="2234"/>
                  </a:lnTo>
                  <a:lnTo>
                    <a:pt x="256" y="672"/>
                  </a:lnTo>
                  <a:lnTo>
                    <a:pt x="256" y="672"/>
                  </a:lnTo>
                  <a:lnTo>
                    <a:pt x="262" y="672"/>
                  </a:lnTo>
                  <a:lnTo>
                    <a:pt x="1544" y="672"/>
                  </a:lnTo>
                  <a:lnTo>
                    <a:pt x="1544" y="672"/>
                  </a:lnTo>
                  <a:lnTo>
                    <a:pt x="1548" y="672"/>
                  </a:lnTo>
                  <a:lnTo>
                    <a:pt x="1548" y="672"/>
                  </a:lnTo>
                  <a:close/>
                  <a:moveTo>
                    <a:pt x="946" y="1324"/>
                  </a:moveTo>
                  <a:lnTo>
                    <a:pt x="946" y="1324"/>
                  </a:lnTo>
                  <a:lnTo>
                    <a:pt x="934" y="1316"/>
                  </a:lnTo>
                  <a:lnTo>
                    <a:pt x="922" y="1308"/>
                  </a:lnTo>
                  <a:lnTo>
                    <a:pt x="908" y="1304"/>
                  </a:lnTo>
                  <a:lnTo>
                    <a:pt x="894" y="1304"/>
                  </a:lnTo>
                  <a:lnTo>
                    <a:pt x="882" y="1304"/>
                  </a:lnTo>
                  <a:lnTo>
                    <a:pt x="868" y="1308"/>
                  </a:lnTo>
                  <a:lnTo>
                    <a:pt x="856" y="1316"/>
                  </a:lnTo>
                  <a:lnTo>
                    <a:pt x="844" y="1324"/>
                  </a:lnTo>
                  <a:lnTo>
                    <a:pt x="614" y="1556"/>
                  </a:lnTo>
                  <a:lnTo>
                    <a:pt x="532" y="1474"/>
                  </a:lnTo>
                  <a:lnTo>
                    <a:pt x="532" y="1474"/>
                  </a:lnTo>
                  <a:lnTo>
                    <a:pt x="520" y="1464"/>
                  </a:lnTo>
                  <a:lnTo>
                    <a:pt x="508" y="1458"/>
                  </a:lnTo>
                  <a:lnTo>
                    <a:pt x="496" y="1454"/>
                  </a:lnTo>
                  <a:lnTo>
                    <a:pt x="482" y="1452"/>
                  </a:lnTo>
                  <a:lnTo>
                    <a:pt x="468" y="1454"/>
                  </a:lnTo>
                  <a:lnTo>
                    <a:pt x="454" y="1458"/>
                  </a:lnTo>
                  <a:lnTo>
                    <a:pt x="442" y="1464"/>
                  </a:lnTo>
                  <a:lnTo>
                    <a:pt x="430" y="1474"/>
                  </a:lnTo>
                  <a:lnTo>
                    <a:pt x="430" y="1474"/>
                  </a:lnTo>
                  <a:lnTo>
                    <a:pt x="422" y="1484"/>
                  </a:lnTo>
                  <a:lnTo>
                    <a:pt x="414" y="1498"/>
                  </a:lnTo>
                  <a:lnTo>
                    <a:pt x="412" y="1510"/>
                  </a:lnTo>
                  <a:lnTo>
                    <a:pt x="410" y="1524"/>
                  </a:lnTo>
                  <a:lnTo>
                    <a:pt x="412" y="1538"/>
                  </a:lnTo>
                  <a:lnTo>
                    <a:pt x="414" y="1552"/>
                  </a:lnTo>
                  <a:lnTo>
                    <a:pt x="422" y="1564"/>
                  </a:lnTo>
                  <a:lnTo>
                    <a:pt x="430" y="1574"/>
                  </a:lnTo>
                  <a:lnTo>
                    <a:pt x="562" y="1708"/>
                  </a:lnTo>
                  <a:lnTo>
                    <a:pt x="562" y="1708"/>
                  </a:lnTo>
                  <a:lnTo>
                    <a:pt x="574" y="1716"/>
                  </a:lnTo>
                  <a:lnTo>
                    <a:pt x="586" y="1722"/>
                  </a:lnTo>
                  <a:lnTo>
                    <a:pt x="600" y="1726"/>
                  </a:lnTo>
                  <a:lnTo>
                    <a:pt x="614" y="1728"/>
                  </a:lnTo>
                  <a:lnTo>
                    <a:pt x="614" y="1728"/>
                  </a:lnTo>
                  <a:lnTo>
                    <a:pt x="628" y="1726"/>
                  </a:lnTo>
                  <a:lnTo>
                    <a:pt x="640" y="1722"/>
                  </a:lnTo>
                  <a:lnTo>
                    <a:pt x="654" y="1716"/>
                  </a:lnTo>
                  <a:lnTo>
                    <a:pt x="664" y="1708"/>
                  </a:lnTo>
                  <a:lnTo>
                    <a:pt x="946" y="1426"/>
                  </a:lnTo>
                  <a:lnTo>
                    <a:pt x="946" y="1426"/>
                  </a:lnTo>
                  <a:lnTo>
                    <a:pt x="954" y="1414"/>
                  </a:lnTo>
                  <a:lnTo>
                    <a:pt x="962" y="1402"/>
                  </a:lnTo>
                  <a:lnTo>
                    <a:pt x="966" y="1388"/>
                  </a:lnTo>
                  <a:lnTo>
                    <a:pt x="966" y="1376"/>
                  </a:lnTo>
                  <a:lnTo>
                    <a:pt x="966" y="1362"/>
                  </a:lnTo>
                  <a:lnTo>
                    <a:pt x="962" y="1348"/>
                  </a:lnTo>
                  <a:lnTo>
                    <a:pt x="954" y="1336"/>
                  </a:lnTo>
                  <a:lnTo>
                    <a:pt x="946" y="1324"/>
                  </a:lnTo>
                  <a:lnTo>
                    <a:pt x="946" y="1324"/>
                  </a:lnTo>
                  <a:close/>
                  <a:moveTo>
                    <a:pt x="946" y="882"/>
                  </a:moveTo>
                  <a:lnTo>
                    <a:pt x="946" y="882"/>
                  </a:lnTo>
                  <a:lnTo>
                    <a:pt x="934" y="872"/>
                  </a:lnTo>
                  <a:lnTo>
                    <a:pt x="922" y="866"/>
                  </a:lnTo>
                  <a:lnTo>
                    <a:pt x="908" y="862"/>
                  </a:lnTo>
                  <a:lnTo>
                    <a:pt x="894" y="860"/>
                  </a:lnTo>
                  <a:lnTo>
                    <a:pt x="882" y="862"/>
                  </a:lnTo>
                  <a:lnTo>
                    <a:pt x="868" y="866"/>
                  </a:lnTo>
                  <a:lnTo>
                    <a:pt x="856" y="872"/>
                  </a:lnTo>
                  <a:lnTo>
                    <a:pt x="844" y="882"/>
                  </a:lnTo>
                  <a:lnTo>
                    <a:pt x="614" y="1112"/>
                  </a:lnTo>
                  <a:lnTo>
                    <a:pt x="532" y="1030"/>
                  </a:lnTo>
                  <a:lnTo>
                    <a:pt x="532" y="1030"/>
                  </a:lnTo>
                  <a:lnTo>
                    <a:pt x="520" y="1022"/>
                  </a:lnTo>
                  <a:lnTo>
                    <a:pt x="508" y="1014"/>
                  </a:lnTo>
                  <a:lnTo>
                    <a:pt x="496" y="1010"/>
                  </a:lnTo>
                  <a:lnTo>
                    <a:pt x="482" y="1010"/>
                  </a:lnTo>
                  <a:lnTo>
                    <a:pt x="468" y="1010"/>
                  </a:lnTo>
                  <a:lnTo>
                    <a:pt x="454" y="1014"/>
                  </a:lnTo>
                  <a:lnTo>
                    <a:pt x="442" y="1022"/>
                  </a:lnTo>
                  <a:lnTo>
                    <a:pt x="430" y="1030"/>
                  </a:lnTo>
                  <a:lnTo>
                    <a:pt x="430" y="1030"/>
                  </a:lnTo>
                  <a:lnTo>
                    <a:pt x="422" y="1042"/>
                  </a:lnTo>
                  <a:lnTo>
                    <a:pt x="414" y="1054"/>
                  </a:lnTo>
                  <a:lnTo>
                    <a:pt x="412" y="1068"/>
                  </a:lnTo>
                  <a:lnTo>
                    <a:pt x="410" y="1082"/>
                  </a:lnTo>
                  <a:lnTo>
                    <a:pt x="412" y="1094"/>
                  </a:lnTo>
                  <a:lnTo>
                    <a:pt x="414" y="1108"/>
                  </a:lnTo>
                  <a:lnTo>
                    <a:pt x="422" y="1120"/>
                  </a:lnTo>
                  <a:lnTo>
                    <a:pt x="430" y="1132"/>
                  </a:lnTo>
                  <a:lnTo>
                    <a:pt x="562" y="1264"/>
                  </a:lnTo>
                  <a:lnTo>
                    <a:pt x="562" y="1264"/>
                  </a:lnTo>
                  <a:lnTo>
                    <a:pt x="574" y="1272"/>
                  </a:lnTo>
                  <a:lnTo>
                    <a:pt x="586" y="1280"/>
                  </a:lnTo>
                  <a:lnTo>
                    <a:pt x="600" y="1284"/>
                  </a:lnTo>
                  <a:lnTo>
                    <a:pt x="614" y="1284"/>
                  </a:lnTo>
                  <a:lnTo>
                    <a:pt x="614" y="1284"/>
                  </a:lnTo>
                  <a:lnTo>
                    <a:pt x="628" y="1284"/>
                  </a:lnTo>
                  <a:lnTo>
                    <a:pt x="640" y="1280"/>
                  </a:lnTo>
                  <a:lnTo>
                    <a:pt x="654" y="1272"/>
                  </a:lnTo>
                  <a:lnTo>
                    <a:pt x="664" y="1264"/>
                  </a:lnTo>
                  <a:lnTo>
                    <a:pt x="946" y="982"/>
                  </a:lnTo>
                  <a:lnTo>
                    <a:pt x="946" y="982"/>
                  </a:lnTo>
                  <a:lnTo>
                    <a:pt x="954" y="972"/>
                  </a:lnTo>
                  <a:lnTo>
                    <a:pt x="962" y="958"/>
                  </a:lnTo>
                  <a:lnTo>
                    <a:pt x="966" y="946"/>
                  </a:lnTo>
                  <a:lnTo>
                    <a:pt x="966" y="932"/>
                  </a:lnTo>
                  <a:lnTo>
                    <a:pt x="966" y="918"/>
                  </a:lnTo>
                  <a:lnTo>
                    <a:pt x="962" y="904"/>
                  </a:lnTo>
                  <a:lnTo>
                    <a:pt x="954" y="892"/>
                  </a:lnTo>
                  <a:lnTo>
                    <a:pt x="946" y="882"/>
                  </a:lnTo>
                  <a:lnTo>
                    <a:pt x="946" y="882"/>
                  </a:lnTo>
                  <a:close/>
                  <a:moveTo>
                    <a:pt x="256" y="456"/>
                  </a:moveTo>
                  <a:lnTo>
                    <a:pt x="256" y="456"/>
                  </a:lnTo>
                  <a:lnTo>
                    <a:pt x="260" y="432"/>
                  </a:lnTo>
                  <a:lnTo>
                    <a:pt x="266" y="412"/>
                  </a:lnTo>
                  <a:lnTo>
                    <a:pt x="276" y="394"/>
                  </a:lnTo>
                  <a:lnTo>
                    <a:pt x="290" y="376"/>
                  </a:lnTo>
                  <a:lnTo>
                    <a:pt x="306" y="364"/>
                  </a:lnTo>
                  <a:lnTo>
                    <a:pt x="324" y="354"/>
                  </a:lnTo>
                  <a:lnTo>
                    <a:pt x="346" y="346"/>
                  </a:lnTo>
                  <a:lnTo>
                    <a:pt x="368" y="344"/>
                  </a:lnTo>
                  <a:lnTo>
                    <a:pt x="558" y="344"/>
                  </a:lnTo>
                  <a:lnTo>
                    <a:pt x="558" y="344"/>
                  </a:lnTo>
                  <a:lnTo>
                    <a:pt x="574" y="344"/>
                  </a:lnTo>
                  <a:lnTo>
                    <a:pt x="590" y="342"/>
                  </a:lnTo>
                  <a:lnTo>
                    <a:pt x="606" y="338"/>
                  </a:lnTo>
                  <a:lnTo>
                    <a:pt x="620" y="332"/>
                  </a:lnTo>
                  <a:lnTo>
                    <a:pt x="634" y="326"/>
                  </a:lnTo>
                  <a:lnTo>
                    <a:pt x="646" y="318"/>
                  </a:lnTo>
                  <a:lnTo>
                    <a:pt x="660" y="308"/>
                  </a:lnTo>
                  <a:lnTo>
                    <a:pt x="670" y="298"/>
                  </a:lnTo>
                  <a:lnTo>
                    <a:pt x="680" y="288"/>
                  </a:lnTo>
                  <a:lnTo>
                    <a:pt x="690" y="274"/>
                  </a:lnTo>
                  <a:lnTo>
                    <a:pt x="698" y="262"/>
                  </a:lnTo>
                  <a:lnTo>
                    <a:pt x="704" y="248"/>
                  </a:lnTo>
                  <a:lnTo>
                    <a:pt x="710" y="234"/>
                  </a:lnTo>
                  <a:lnTo>
                    <a:pt x="714" y="218"/>
                  </a:lnTo>
                  <a:lnTo>
                    <a:pt x="716" y="202"/>
                  </a:lnTo>
                  <a:lnTo>
                    <a:pt x="716" y="186"/>
                  </a:lnTo>
                  <a:lnTo>
                    <a:pt x="716" y="186"/>
                  </a:lnTo>
                  <a:lnTo>
                    <a:pt x="718" y="168"/>
                  </a:lnTo>
                  <a:lnTo>
                    <a:pt x="720" y="150"/>
                  </a:lnTo>
                  <a:lnTo>
                    <a:pt x="724" y="132"/>
                  </a:lnTo>
                  <a:lnTo>
                    <a:pt x="732" y="114"/>
                  </a:lnTo>
                  <a:lnTo>
                    <a:pt x="738" y="98"/>
                  </a:lnTo>
                  <a:lnTo>
                    <a:pt x="748" y="82"/>
                  </a:lnTo>
                  <a:lnTo>
                    <a:pt x="758" y="68"/>
                  </a:lnTo>
                  <a:lnTo>
                    <a:pt x="772" y="56"/>
                  </a:lnTo>
                  <a:lnTo>
                    <a:pt x="784" y="44"/>
                  </a:lnTo>
                  <a:lnTo>
                    <a:pt x="798" y="32"/>
                  </a:lnTo>
                  <a:lnTo>
                    <a:pt x="814" y="22"/>
                  </a:lnTo>
                  <a:lnTo>
                    <a:pt x="830" y="16"/>
                  </a:lnTo>
                  <a:lnTo>
                    <a:pt x="848" y="8"/>
                  </a:lnTo>
                  <a:lnTo>
                    <a:pt x="866" y="4"/>
                  </a:lnTo>
                  <a:lnTo>
                    <a:pt x="884" y="2"/>
                  </a:lnTo>
                  <a:lnTo>
                    <a:pt x="902" y="0"/>
                  </a:lnTo>
                  <a:lnTo>
                    <a:pt x="902" y="0"/>
                  </a:lnTo>
                  <a:lnTo>
                    <a:pt x="922" y="2"/>
                  </a:lnTo>
                  <a:lnTo>
                    <a:pt x="940" y="4"/>
                  </a:lnTo>
                  <a:lnTo>
                    <a:pt x="958" y="8"/>
                  </a:lnTo>
                  <a:lnTo>
                    <a:pt x="976" y="16"/>
                  </a:lnTo>
                  <a:lnTo>
                    <a:pt x="992" y="22"/>
                  </a:lnTo>
                  <a:lnTo>
                    <a:pt x="1006" y="32"/>
                  </a:lnTo>
                  <a:lnTo>
                    <a:pt x="1022" y="44"/>
                  </a:lnTo>
                  <a:lnTo>
                    <a:pt x="1034" y="56"/>
                  </a:lnTo>
                  <a:lnTo>
                    <a:pt x="1046" y="68"/>
                  </a:lnTo>
                  <a:lnTo>
                    <a:pt x="1058" y="82"/>
                  </a:lnTo>
                  <a:lnTo>
                    <a:pt x="1066" y="98"/>
                  </a:lnTo>
                  <a:lnTo>
                    <a:pt x="1074" y="114"/>
                  </a:lnTo>
                  <a:lnTo>
                    <a:pt x="1080" y="132"/>
                  </a:lnTo>
                  <a:lnTo>
                    <a:pt x="1086" y="150"/>
                  </a:lnTo>
                  <a:lnTo>
                    <a:pt x="1088" y="168"/>
                  </a:lnTo>
                  <a:lnTo>
                    <a:pt x="1090" y="186"/>
                  </a:lnTo>
                  <a:lnTo>
                    <a:pt x="1090" y="186"/>
                  </a:lnTo>
                  <a:lnTo>
                    <a:pt x="1090" y="202"/>
                  </a:lnTo>
                  <a:lnTo>
                    <a:pt x="1092" y="218"/>
                  </a:lnTo>
                  <a:lnTo>
                    <a:pt x="1096" y="234"/>
                  </a:lnTo>
                  <a:lnTo>
                    <a:pt x="1102" y="248"/>
                  </a:lnTo>
                  <a:lnTo>
                    <a:pt x="1108" y="262"/>
                  </a:lnTo>
                  <a:lnTo>
                    <a:pt x="1116" y="274"/>
                  </a:lnTo>
                  <a:lnTo>
                    <a:pt x="1126" y="288"/>
                  </a:lnTo>
                  <a:lnTo>
                    <a:pt x="1136" y="298"/>
                  </a:lnTo>
                  <a:lnTo>
                    <a:pt x="1146" y="308"/>
                  </a:lnTo>
                  <a:lnTo>
                    <a:pt x="1158" y="318"/>
                  </a:lnTo>
                  <a:lnTo>
                    <a:pt x="1172" y="326"/>
                  </a:lnTo>
                  <a:lnTo>
                    <a:pt x="1186" y="332"/>
                  </a:lnTo>
                  <a:lnTo>
                    <a:pt x="1200" y="338"/>
                  </a:lnTo>
                  <a:lnTo>
                    <a:pt x="1216" y="342"/>
                  </a:lnTo>
                  <a:lnTo>
                    <a:pt x="1230" y="344"/>
                  </a:lnTo>
                  <a:lnTo>
                    <a:pt x="1246" y="344"/>
                  </a:lnTo>
                  <a:lnTo>
                    <a:pt x="1438" y="344"/>
                  </a:lnTo>
                  <a:lnTo>
                    <a:pt x="1438" y="344"/>
                  </a:lnTo>
                  <a:lnTo>
                    <a:pt x="1460" y="346"/>
                  </a:lnTo>
                  <a:lnTo>
                    <a:pt x="1482" y="354"/>
                  </a:lnTo>
                  <a:lnTo>
                    <a:pt x="1500" y="364"/>
                  </a:lnTo>
                  <a:lnTo>
                    <a:pt x="1516" y="376"/>
                  </a:lnTo>
                  <a:lnTo>
                    <a:pt x="1530" y="394"/>
                  </a:lnTo>
                  <a:lnTo>
                    <a:pt x="1540" y="412"/>
                  </a:lnTo>
                  <a:lnTo>
                    <a:pt x="1546" y="432"/>
                  </a:lnTo>
                  <a:lnTo>
                    <a:pt x="1548" y="456"/>
                  </a:lnTo>
                  <a:lnTo>
                    <a:pt x="1548" y="554"/>
                  </a:lnTo>
                  <a:lnTo>
                    <a:pt x="1548" y="554"/>
                  </a:lnTo>
                  <a:lnTo>
                    <a:pt x="1548" y="570"/>
                  </a:lnTo>
                  <a:lnTo>
                    <a:pt x="1544" y="586"/>
                  </a:lnTo>
                  <a:lnTo>
                    <a:pt x="262" y="586"/>
                  </a:lnTo>
                  <a:lnTo>
                    <a:pt x="262" y="586"/>
                  </a:lnTo>
                  <a:lnTo>
                    <a:pt x="258" y="570"/>
                  </a:lnTo>
                  <a:lnTo>
                    <a:pt x="256" y="554"/>
                  </a:lnTo>
                  <a:lnTo>
                    <a:pt x="256" y="456"/>
                  </a:lnTo>
                  <a:close/>
                  <a:moveTo>
                    <a:pt x="828" y="186"/>
                  </a:moveTo>
                  <a:lnTo>
                    <a:pt x="828" y="186"/>
                  </a:lnTo>
                  <a:lnTo>
                    <a:pt x="828" y="202"/>
                  </a:lnTo>
                  <a:lnTo>
                    <a:pt x="834" y="216"/>
                  </a:lnTo>
                  <a:lnTo>
                    <a:pt x="840" y="230"/>
                  </a:lnTo>
                  <a:lnTo>
                    <a:pt x="850" y="240"/>
                  </a:lnTo>
                  <a:lnTo>
                    <a:pt x="860" y="250"/>
                  </a:lnTo>
                  <a:lnTo>
                    <a:pt x="874" y="256"/>
                  </a:lnTo>
                  <a:lnTo>
                    <a:pt x="888" y="260"/>
                  </a:lnTo>
                  <a:lnTo>
                    <a:pt x="902" y="262"/>
                  </a:lnTo>
                  <a:lnTo>
                    <a:pt x="902" y="262"/>
                  </a:lnTo>
                  <a:lnTo>
                    <a:pt x="918" y="260"/>
                  </a:lnTo>
                  <a:lnTo>
                    <a:pt x="932" y="256"/>
                  </a:lnTo>
                  <a:lnTo>
                    <a:pt x="946" y="250"/>
                  </a:lnTo>
                  <a:lnTo>
                    <a:pt x="956" y="240"/>
                  </a:lnTo>
                  <a:lnTo>
                    <a:pt x="966" y="230"/>
                  </a:lnTo>
                  <a:lnTo>
                    <a:pt x="972" y="216"/>
                  </a:lnTo>
                  <a:lnTo>
                    <a:pt x="978" y="202"/>
                  </a:lnTo>
                  <a:lnTo>
                    <a:pt x="978" y="186"/>
                  </a:lnTo>
                  <a:lnTo>
                    <a:pt x="978" y="186"/>
                  </a:lnTo>
                  <a:lnTo>
                    <a:pt x="978" y="172"/>
                  </a:lnTo>
                  <a:lnTo>
                    <a:pt x="972" y="158"/>
                  </a:lnTo>
                  <a:lnTo>
                    <a:pt x="966" y="144"/>
                  </a:lnTo>
                  <a:lnTo>
                    <a:pt x="956" y="134"/>
                  </a:lnTo>
                  <a:lnTo>
                    <a:pt x="946" y="124"/>
                  </a:lnTo>
                  <a:lnTo>
                    <a:pt x="932" y="118"/>
                  </a:lnTo>
                  <a:lnTo>
                    <a:pt x="918" y="112"/>
                  </a:lnTo>
                  <a:lnTo>
                    <a:pt x="902" y="112"/>
                  </a:lnTo>
                  <a:lnTo>
                    <a:pt x="902" y="112"/>
                  </a:lnTo>
                  <a:lnTo>
                    <a:pt x="888" y="112"/>
                  </a:lnTo>
                  <a:lnTo>
                    <a:pt x="874" y="118"/>
                  </a:lnTo>
                  <a:lnTo>
                    <a:pt x="860" y="124"/>
                  </a:lnTo>
                  <a:lnTo>
                    <a:pt x="850" y="134"/>
                  </a:lnTo>
                  <a:lnTo>
                    <a:pt x="840" y="144"/>
                  </a:lnTo>
                  <a:lnTo>
                    <a:pt x="834" y="158"/>
                  </a:lnTo>
                  <a:lnTo>
                    <a:pt x="828" y="172"/>
                  </a:lnTo>
                  <a:lnTo>
                    <a:pt x="828" y="186"/>
                  </a:lnTo>
                  <a:lnTo>
                    <a:pt x="828"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14" name="Group 113"/>
          <p:cNvGrpSpPr/>
          <p:nvPr/>
        </p:nvGrpSpPr>
        <p:grpSpPr>
          <a:xfrm>
            <a:off x="5935068" y="1554390"/>
            <a:ext cx="337738" cy="337738"/>
            <a:chOff x="5999102" y="1554390"/>
            <a:chExt cx="337738" cy="337738"/>
          </a:xfrm>
        </p:grpSpPr>
        <p:sp>
          <p:nvSpPr>
            <p:cNvPr id="115" name="Oval 114"/>
            <p:cNvSpPr/>
            <p:nvPr/>
          </p:nvSpPr>
          <p:spPr>
            <a:xfrm>
              <a:off x="5999102" y="1554390"/>
              <a:ext cx="337738" cy="337738"/>
            </a:xfrm>
            <a:prstGeom prst="ellipse">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143963" rIns="0" bIns="0" numCol="1" spcCol="0" rtlCol="0" fromWordArt="0" anchor="ctr" anchorCtr="0" forceAA="0" compatLnSpc="1">
              <a:prstTxWarp prst="textNoShape">
                <a:avLst/>
              </a:prstTxWarp>
              <a:noAutofit/>
            </a:bodyPr>
            <a:lstStyle/>
            <a:p>
              <a:endParaRPr lang="pl-PL" sz="700">
                <a:solidFill>
                  <a:srgbClr val="FFFFFF">
                    <a:lumMod val="50000"/>
                  </a:srgbClr>
                </a:solidFill>
                <a:latin typeface="Georgia"/>
              </a:endParaRPr>
            </a:p>
          </p:txBody>
        </p:sp>
        <p:grpSp>
          <p:nvGrpSpPr>
            <p:cNvPr id="116" name="Group 115"/>
            <p:cNvGrpSpPr/>
            <p:nvPr/>
          </p:nvGrpSpPr>
          <p:grpSpPr>
            <a:xfrm>
              <a:off x="6062839" y="1630907"/>
              <a:ext cx="210265" cy="184704"/>
              <a:chOff x="10995025" y="2043113"/>
              <a:chExt cx="3813175" cy="3349625"/>
            </a:xfrm>
          </p:grpSpPr>
          <p:sp>
            <p:nvSpPr>
              <p:cNvPr id="117" name="Freeform 7"/>
              <p:cNvSpPr>
                <a:spLocks/>
              </p:cNvSpPr>
              <p:nvPr/>
            </p:nvSpPr>
            <p:spPr bwMode="auto">
              <a:xfrm>
                <a:off x="10995025" y="3284538"/>
                <a:ext cx="3813175" cy="2108200"/>
              </a:xfrm>
              <a:custGeom>
                <a:avLst/>
                <a:gdLst>
                  <a:gd name="T0" fmla="*/ 2032 w 2402"/>
                  <a:gd name="T1" fmla="*/ 546 h 1328"/>
                  <a:gd name="T2" fmla="*/ 1346 w 2402"/>
                  <a:gd name="T3" fmla="*/ 224 h 1328"/>
                  <a:gd name="T4" fmla="*/ 1332 w 2402"/>
                  <a:gd name="T5" fmla="*/ 206 h 1328"/>
                  <a:gd name="T6" fmla="*/ 1300 w 2402"/>
                  <a:gd name="T7" fmla="*/ 178 h 1328"/>
                  <a:gd name="T8" fmla="*/ 1282 w 2402"/>
                  <a:gd name="T9" fmla="*/ 0 h 1328"/>
                  <a:gd name="T10" fmla="*/ 1118 w 2402"/>
                  <a:gd name="T11" fmla="*/ 166 h 1328"/>
                  <a:gd name="T12" fmla="*/ 1100 w 2402"/>
                  <a:gd name="T13" fmla="*/ 178 h 1328"/>
                  <a:gd name="T14" fmla="*/ 1068 w 2402"/>
                  <a:gd name="T15" fmla="*/ 206 h 1328"/>
                  <a:gd name="T16" fmla="*/ 370 w 2402"/>
                  <a:gd name="T17" fmla="*/ 224 h 1328"/>
                  <a:gd name="T18" fmla="*/ 82 w 2402"/>
                  <a:gd name="T19" fmla="*/ 546 h 1328"/>
                  <a:gd name="T20" fmla="*/ 66 w 2402"/>
                  <a:gd name="T21" fmla="*/ 548 h 1328"/>
                  <a:gd name="T22" fmla="*/ 36 w 2402"/>
                  <a:gd name="T23" fmla="*/ 560 h 1328"/>
                  <a:gd name="T24" fmla="*/ 14 w 2402"/>
                  <a:gd name="T25" fmla="*/ 582 h 1328"/>
                  <a:gd name="T26" fmla="*/ 0 w 2402"/>
                  <a:gd name="T27" fmla="*/ 612 h 1328"/>
                  <a:gd name="T28" fmla="*/ 0 w 2402"/>
                  <a:gd name="T29" fmla="*/ 1246 h 1328"/>
                  <a:gd name="T30" fmla="*/ 0 w 2402"/>
                  <a:gd name="T31" fmla="*/ 1262 h 1328"/>
                  <a:gd name="T32" fmla="*/ 14 w 2402"/>
                  <a:gd name="T33" fmla="*/ 1292 h 1328"/>
                  <a:gd name="T34" fmla="*/ 36 w 2402"/>
                  <a:gd name="T35" fmla="*/ 1314 h 1328"/>
                  <a:gd name="T36" fmla="*/ 66 w 2402"/>
                  <a:gd name="T37" fmla="*/ 1328 h 1328"/>
                  <a:gd name="T38" fmla="*/ 826 w 2402"/>
                  <a:gd name="T39" fmla="*/ 1328 h 1328"/>
                  <a:gd name="T40" fmla="*/ 842 w 2402"/>
                  <a:gd name="T41" fmla="*/ 1328 h 1328"/>
                  <a:gd name="T42" fmla="*/ 872 w 2402"/>
                  <a:gd name="T43" fmla="*/ 1314 h 1328"/>
                  <a:gd name="T44" fmla="*/ 894 w 2402"/>
                  <a:gd name="T45" fmla="*/ 1292 h 1328"/>
                  <a:gd name="T46" fmla="*/ 906 w 2402"/>
                  <a:gd name="T47" fmla="*/ 1262 h 1328"/>
                  <a:gd name="T48" fmla="*/ 908 w 2402"/>
                  <a:gd name="T49" fmla="*/ 628 h 1328"/>
                  <a:gd name="T50" fmla="*/ 906 w 2402"/>
                  <a:gd name="T51" fmla="*/ 612 h 1328"/>
                  <a:gd name="T52" fmla="*/ 894 w 2402"/>
                  <a:gd name="T53" fmla="*/ 582 h 1328"/>
                  <a:gd name="T54" fmla="*/ 872 w 2402"/>
                  <a:gd name="T55" fmla="*/ 560 h 1328"/>
                  <a:gd name="T56" fmla="*/ 842 w 2402"/>
                  <a:gd name="T57" fmla="*/ 548 h 1328"/>
                  <a:gd name="T58" fmla="*/ 534 w 2402"/>
                  <a:gd name="T59" fmla="*/ 546 h 1328"/>
                  <a:gd name="T60" fmla="*/ 1036 w 2402"/>
                  <a:gd name="T61" fmla="*/ 388 h 1328"/>
                  <a:gd name="T62" fmla="*/ 1048 w 2402"/>
                  <a:gd name="T63" fmla="*/ 410 h 1328"/>
                  <a:gd name="T64" fmla="*/ 1080 w 2402"/>
                  <a:gd name="T65" fmla="*/ 452 h 1328"/>
                  <a:gd name="T66" fmla="*/ 1122 w 2402"/>
                  <a:gd name="T67" fmla="*/ 480 h 1328"/>
                  <a:gd name="T68" fmla="*/ 1174 w 2402"/>
                  <a:gd name="T69" fmla="*/ 496 h 1328"/>
                  <a:gd name="T70" fmla="*/ 1200 w 2402"/>
                  <a:gd name="T71" fmla="*/ 500 h 1328"/>
                  <a:gd name="T72" fmla="*/ 1254 w 2402"/>
                  <a:gd name="T73" fmla="*/ 490 h 1328"/>
                  <a:gd name="T74" fmla="*/ 1302 w 2402"/>
                  <a:gd name="T75" fmla="*/ 468 h 1328"/>
                  <a:gd name="T76" fmla="*/ 1338 w 2402"/>
                  <a:gd name="T77" fmla="*/ 432 h 1328"/>
                  <a:gd name="T78" fmla="*/ 1364 w 2402"/>
                  <a:gd name="T79" fmla="*/ 388 h 1328"/>
                  <a:gd name="T80" fmla="*/ 1868 w 2402"/>
                  <a:gd name="T81" fmla="*/ 546 h 1328"/>
                  <a:gd name="T82" fmla="*/ 1576 w 2402"/>
                  <a:gd name="T83" fmla="*/ 546 h 1328"/>
                  <a:gd name="T84" fmla="*/ 1544 w 2402"/>
                  <a:gd name="T85" fmla="*/ 552 h 1328"/>
                  <a:gd name="T86" fmla="*/ 1518 w 2402"/>
                  <a:gd name="T87" fmla="*/ 570 h 1328"/>
                  <a:gd name="T88" fmla="*/ 1500 w 2402"/>
                  <a:gd name="T89" fmla="*/ 596 h 1328"/>
                  <a:gd name="T90" fmla="*/ 1494 w 2402"/>
                  <a:gd name="T91" fmla="*/ 628 h 1328"/>
                  <a:gd name="T92" fmla="*/ 1494 w 2402"/>
                  <a:gd name="T93" fmla="*/ 1246 h 1328"/>
                  <a:gd name="T94" fmla="*/ 1500 w 2402"/>
                  <a:gd name="T95" fmla="*/ 1278 h 1328"/>
                  <a:gd name="T96" fmla="*/ 1518 w 2402"/>
                  <a:gd name="T97" fmla="*/ 1304 h 1328"/>
                  <a:gd name="T98" fmla="*/ 1544 w 2402"/>
                  <a:gd name="T99" fmla="*/ 1322 h 1328"/>
                  <a:gd name="T100" fmla="*/ 1576 w 2402"/>
                  <a:gd name="T101" fmla="*/ 1328 h 1328"/>
                  <a:gd name="T102" fmla="*/ 2320 w 2402"/>
                  <a:gd name="T103" fmla="*/ 1328 h 1328"/>
                  <a:gd name="T104" fmla="*/ 2352 w 2402"/>
                  <a:gd name="T105" fmla="*/ 1322 h 1328"/>
                  <a:gd name="T106" fmla="*/ 2378 w 2402"/>
                  <a:gd name="T107" fmla="*/ 1304 h 1328"/>
                  <a:gd name="T108" fmla="*/ 2396 w 2402"/>
                  <a:gd name="T109" fmla="*/ 1278 h 1328"/>
                  <a:gd name="T110" fmla="*/ 2402 w 2402"/>
                  <a:gd name="T111" fmla="*/ 1246 h 1328"/>
                  <a:gd name="T112" fmla="*/ 2402 w 2402"/>
                  <a:gd name="T113" fmla="*/ 628 h 1328"/>
                  <a:gd name="T114" fmla="*/ 2396 w 2402"/>
                  <a:gd name="T115" fmla="*/ 596 h 1328"/>
                  <a:gd name="T116" fmla="*/ 2378 w 2402"/>
                  <a:gd name="T117" fmla="*/ 570 h 1328"/>
                  <a:gd name="T118" fmla="*/ 2352 w 2402"/>
                  <a:gd name="T119" fmla="*/ 552 h 1328"/>
                  <a:gd name="T120" fmla="*/ 2320 w 2402"/>
                  <a:gd name="T121" fmla="*/ 546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02" h="1328">
                    <a:moveTo>
                      <a:pt x="2320" y="546"/>
                    </a:moveTo>
                    <a:lnTo>
                      <a:pt x="2032" y="546"/>
                    </a:lnTo>
                    <a:lnTo>
                      <a:pt x="2032" y="224"/>
                    </a:lnTo>
                    <a:lnTo>
                      <a:pt x="1346" y="224"/>
                    </a:lnTo>
                    <a:lnTo>
                      <a:pt x="1346" y="224"/>
                    </a:lnTo>
                    <a:lnTo>
                      <a:pt x="1332" y="206"/>
                    </a:lnTo>
                    <a:lnTo>
                      <a:pt x="1318" y="192"/>
                    </a:lnTo>
                    <a:lnTo>
                      <a:pt x="1300" y="178"/>
                    </a:lnTo>
                    <a:lnTo>
                      <a:pt x="1282" y="168"/>
                    </a:lnTo>
                    <a:lnTo>
                      <a:pt x="1282" y="0"/>
                    </a:lnTo>
                    <a:lnTo>
                      <a:pt x="1118" y="0"/>
                    </a:lnTo>
                    <a:lnTo>
                      <a:pt x="1118" y="166"/>
                    </a:lnTo>
                    <a:lnTo>
                      <a:pt x="1118" y="166"/>
                    </a:lnTo>
                    <a:lnTo>
                      <a:pt x="1100" y="178"/>
                    </a:lnTo>
                    <a:lnTo>
                      <a:pt x="1084" y="192"/>
                    </a:lnTo>
                    <a:lnTo>
                      <a:pt x="1068" y="206"/>
                    </a:lnTo>
                    <a:lnTo>
                      <a:pt x="1056" y="224"/>
                    </a:lnTo>
                    <a:lnTo>
                      <a:pt x="370" y="224"/>
                    </a:lnTo>
                    <a:lnTo>
                      <a:pt x="370" y="546"/>
                    </a:lnTo>
                    <a:lnTo>
                      <a:pt x="82" y="546"/>
                    </a:lnTo>
                    <a:lnTo>
                      <a:pt x="82" y="546"/>
                    </a:lnTo>
                    <a:lnTo>
                      <a:pt x="66" y="548"/>
                    </a:lnTo>
                    <a:lnTo>
                      <a:pt x="50" y="552"/>
                    </a:lnTo>
                    <a:lnTo>
                      <a:pt x="36" y="560"/>
                    </a:lnTo>
                    <a:lnTo>
                      <a:pt x="24" y="570"/>
                    </a:lnTo>
                    <a:lnTo>
                      <a:pt x="14" y="582"/>
                    </a:lnTo>
                    <a:lnTo>
                      <a:pt x="6" y="596"/>
                    </a:lnTo>
                    <a:lnTo>
                      <a:pt x="0" y="612"/>
                    </a:lnTo>
                    <a:lnTo>
                      <a:pt x="0" y="628"/>
                    </a:lnTo>
                    <a:lnTo>
                      <a:pt x="0" y="1246"/>
                    </a:lnTo>
                    <a:lnTo>
                      <a:pt x="0" y="1246"/>
                    </a:lnTo>
                    <a:lnTo>
                      <a:pt x="0" y="1262"/>
                    </a:lnTo>
                    <a:lnTo>
                      <a:pt x="6" y="1278"/>
                    </a:lnTo>
                    <a:lnTo>
                      <a:pt x="14" y="1292"/>
                    </a:lnTo>
                    <a:lnTo>
                      <a:pt x="24" y="1304"/>
                    </a:lnTo>
                    <a:lnTo>
                      <a:pt x="36" y="1314"/>
                    </a:lnTo>
                    <a:lnTo>
                      <a:pt x="50" y="1322"/>
                    </a:lnTo>
                    <a:lnTo>
                      <a:pt x="66" y="1328"/>
                    </a:lnTo>
                    <a:lnTo>
                      <a:pt x="82" y="1328"/>
                    </a:lnTo>
                    <a:lnTo>
                      <a:pt x="826" y="1328"/>
                    </a:lnTo>
                    <a:lnTo>
                      <a:pt x="826" y="1328"/>
                    </a:lnTo>
                    <a:lnTo>
                      <a:pt x="842" y="1328"/>
                    </a:lnTo>
                    <a:lnTo>
                      <a:pt x="858" y="1322"/>
                    </a:lnTo>
                    <a:lnTo>
                      <a:pt x="872" y="1314"/>
                    </a:lnTo>
                    <a:lnTo>
                      <a:pt x="884" y="1304"/>
                    </a:lnTo>
                    <a:lnTo>
                      <a:pt x="894" y="1292"/>
                    </a:lnTo>
                    <a:lnTo>
                      <a:pt x="902" y="1278"/>
                    </a:lnTo>
                    <a:lnTo>
                      <a:pt x="906" y="1262"/>
                    </a:lnTo>
                    <a:lnTo>
                      <a:pt x="908" y="1246"/>
                    </a:lnTo>
                    <a:lnTo>
                      <a:pt x="908" y="628"/>
                    </a:lnTo>
                    <a:lnTo>
                      <a:pt x="908" y="628"/>
                    </a:lnTo>
                    <a:lnTo>
                      <a:pt x="906" y="612"/>
                    </a:lnTo>
                    <a:lnTo>
                      <a:pt x="902" y="596"/>
                    </a:lnTo>
                    <a:lnTo>
                      <a:pt x="894" y="582"/>
                    </a:lnTo>
                    <a:lnTo>
                      <a:pt x="884" y="570"/>
                    </a:lnTo>
                    <a:lnTo>
                      <a:pt x="872" y="560"/>
                    </a:lnTo>
                    <a:lnTo>
                      <a:pt x="858" y="552"/>
                    </a:lnTo>
                    <a:lnTo>
                      <a:pt x="842" y="548"/>
                    </a:lnTo>
                    <a:lnTo>
                      <a:pt x="826" y="546"/>
                    </a:lnTo>
                    <a:lnTo>
                      <a:pt x="534" y="546"/>
                    </a:lnTo>
                    <a:lnTo>
                      <a:pt x="534" y="388"/>
                    </a:lnTo>
                    <a:lnTo>
                      <a:pt x="1036" y="388"/>
                    </a:lnTo>
                    <a:lnTo>
                      <a:pt x="1036" y="388"/>
                    </a:lnTo>
                    <a:lnTo>
                      <a:pt x="1048" y="410"/>
                    </a:lnTo>
                    <a:lnTo>
                      <a:pt x="1062" y="432"/>
                    </a:lnTo>
                    <a:lnTo>
                      <a:pt x="1080" y="452"/>
                    </a:lnTo>
                    <a:lnTo>
                      <a:pt x="1100" y="468"/>
                    </a:lnTo>
                    <a:lnTo>
                      <a:pt x="1122" y="480"/>
                    </a:lnTo>
                    <a:lnTo>
                      <a:pt x="1148" y="490"/>
                    </a:lnTo>
                    <a:lnTo>
                      <a:pt x="1174" y="496"/>
                    </a:lnTo>
                    <a:lnTo>
                      <a:pt x="1200" y="500"/>
                    </a:lnTo>
                    <a:lnTo>
                      <a:pt x="1200" y="500"/>
                    </a:lnTo>
                    <a:lnTo>
                      <a:pt x="1228" y="496"/>
                    </a:lnTo>
                    <a:lnTo>
                      <a:pt x="1254" y="490"/>
                    </a:lnTo>
                    <a:lnTo>
                      <a:pt x="1278" y="480"/>
                    </a:lnTo>
                    <a:lnTo>
                      <a:pt x="1302" y="468"/>
                    </a:lnTo>
                    <a:lnTo>
                      <a:pt x="1322" y="452"/>
                    </a:lnTo>
                    <a:lnTo>
                      <a:pt x="1338" y="432"/>
                    </a:lnTo>
                    <a:lnTo>
                      <a:pt x="1354" y="410"/>
                    </a:lnTo>
                    <a:lnTo>
                      <a:pt x="1364" y="388"/>
                    </a:lnTo>
                    <a:lnTo>
                      <a:pt x="1868" y="388"/>
                    </a:lnTo>
                    <a:lnTo>
                      <a:pt x="1868" y="546"/>
                    </a:lnTo>
                    <a:lnTo>
                      <a:pt x="1576" y="546"/>
                    </a:lnTo>
                    <a:lnTo>
                      <a:pt x="1576" y="546"/>
                    </a:lnTo>
                    <a:lnTo>
                      <a:pt x="1560" y="548"/>
                    </a:lnTo>
                    <a:lnTo>
                      <a:pt x="1544" y="552"/>
                    </a:lnTo>
                    <a:lnTo>
                      <a:pt x="1530" y="560"/>
                    </a:lnTo>
                    <a:lnTo>
                      <a:pt x="1518" y="570"/>
                    </a:lnTo>
                    <a:lnTo>
                      <a:pt x="1508" y="582"/>
                    </a:lnTo>
                    <a:lnTo>
                      <a:pt x="1500" y="596"/>
                    </a:lnTo>
                    <a:lnTo>
                      <a:pt x="1494" y="612"/>
                    </a:lnTo>
                    <a:lnTo>
                      <a:pt x="1494" y="628"/>
                    </a:lnTo>
                    <a:lnTo>
                      <a:pt x="1494" y="1246"/>
                    </a:lnTo>
                    <a:lnTo>
                      <a:pt x="1494" y="1246"/>
                    </a:lnTo>
                    <a:lnTo>
                      <a:pt x="1494" y="1262"/>
                    </a:lnTo>
                    <a:lnTo>
                      <a:pt x="1500" y="1278"/>
                    </a:lnTo>
                    <a:lnTo>
                      <a:pt x="1508" y="1292"/>
                    </a:lnTo>
                    <a:lnTo>
                      <a:pt x="1518" y="1304"/>
                    </a:lnTo>
                    <a:lnTo>
                      <a:pt x="1530" y="1314"/>
                    </a:lnTo>
                    <a:lnTo>
                      <a:pt x="1544" y="1322"/>
                    </a:lnTo>
                    <a:lnTo>
                      <a:pt x="1560" y="1328"/>
                    </a:lnTo>
                    <a:lnTo>
                      <a:pt x="1576" y="1328"/>
                    </a:lnTo>
                    <a:lnTo>
                      <a:pt x="2320" y="1328"/>
                    </a:lnTo>
                    <a:lnTo>
                      <a:pt x="2320" y="1328"/>
                    </a:lnTo>
                    <a:lnTo>
                      <a:pt x="2336" y="1328"/>
                    </a:lnTo>
                    <a:lnTo>
                      <a:pt x="2352" y="1322"/>
                    </a:lnTo>
                    <a:lnTo>
                      <a:pt x="2366" y="1314"/>
                    </a:lnTo>
                    <a:lnTo>
                      <a:pt x="2378" y="1304"/>
                    </a:lnTo>
                    <a:lnTo>
                      <a:pt x="2388" y="1292"/>
                    </a:lnTo>
                    <a:lnTo>
                      <a:pt x="2396" y="1278"/>
                    </a:lnTo>
                    <a:lnTo>
                      <a:pt x="2400" y="1262"/>
                    </a:lnTo>
                    <a:lnTo>
                      <a:pt x="2402" y="1246"/>
                    </a:lnTo>
                    <a:lnTo>
                      <a:pt x="2402" y="628"/>
                    </a:lnTo>
                    <a:lnTo>
                      <a:pt x="2402" y="628"/>
                    </a:lnTo>
                    <a:lnTo>
                      <a:pt x="2400" y="612"/>
                    </a:lnTo>
                    <a:lnTo>
                      <a:pt x="2396" y="596"/>
                    </a:lnTo>
                    <a:lnTo>
                      <a:pt x="2388" y="582"/>
                    </a:lnTo>
                    <a:lnTo>
                      <a:pt x="2378" y="570"/>
                    </a:lnTo>
                    <a:lnTo>
                      <a:pt x="2366" y="560"/>
                    </a:lnTo>
                    <a:lnTo>
                      <a:pt x="2352" y="552"/>
                    </a:lnTo>
                    <a:lnTo>
                      <a:pt x="2336" y="548"/>
                    </a:lnTo>
                    <a:lnTo>
                      <a:pt x="2320" y="546"/>
                    </a:lnTo>
                    <a:lnTo>
                      <a:pt x="2320" y="5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 name="Freeform 8"/>
              <p:cNvSpPr>
                <a:spLocks/>
              </p:cNvSpPr>
              <p:nvPr/>
            </p:nvSpPr>
            <p:spPr bwMode="auto">
              <a:xfrm>
                <a:off x="12179300" y="2043113"/>
                <a:ext cx="1444625" cy="1241425"/>
              </a:xfrm>
              <a:custGeom>
                <a:avLst/>
                <a:gdLst>
                  <a:gd name="T0" fmla="*/ 536 w 910"/>
                  <a:gd name="T1" fmla="*/ 726 h 782"/>
                  <a:gd name="T2" fmla="*/ 536 w 910"/>
                  <a:gd name="T3" fmla="*/ 782 h 782"/>
                  <a:gd name="T4" fmla="*/ 826 w 910"/>
                  <a:gd name="T5" fmla="*/ 782 h 782"/>
                  <a:gd name="T6" fmla="*/ 826 w 910"/>
                  <a:gd name="T7" fmla="*/ 782 h 782"/>
                  <a:gd name="T8" fmla="*/ 844 w 910"/>
                  <a:gd name="T9" fmla="*/ 780 h 782"/>
                  <a:gd name="T10" fmla="*/ 860 w 910"/>
                  <a:gd name="T11" fmla="*/ 776 h 782"/>
                  <a:gd name="T12" fmla="*/ 874 w 910"/>
                  <a:gd name="T13" fmla="*/ 768 h 782"/>
                  <a:gd name="T14" fmla="*/ 886 w 910"/>
                  <a:gd name="T15" fmla="*/ 758 h 782"/>
                  <a:gd name="T16" fmla="*/ 896 w 910"/>
                  <a:gd name="T17" fmla="*/ 746 h 782"/>
                  <a:gd name="T18" fmla="*/ 904 w 910"/>
                  <a:gd name="T19" fmla="*/ 732 h 782"/>
                  <a:gd name="T20" fmla="*/ 908 w 910"/>
                  <a:gd name="T21" fmla="*/ 716 h 782"/>
                  <a:gd name="T22" fmla="*/ 910 w 910"/>
                  <a:gd name="T23" fmla="*/ 700 h 782"/>
                  <a:gd name="T24" fmla="*/ 910 w 910"/>
                  <a:gd name="T25" fmla="*/ 82 h 782"/>
                  <a:gd name="T26" fmla="*/ 910 w 910"/>
                  <a:gd name="T27" fmla="*/ 82 h 782"/>
                  <a:gd name="T28" fmla="*/ 908 w 910"/>
                  <a:gd name="T29" fmla="*/ 66 h 782"/>
                  <a:gd name="T30" fmla="*/ 904 w 910"/>
                  <a:gd name="T31" fmla="*/ 50 h 782"/>
                  <a:gd name="T32" fmla="*/ 896 w 910"/>
                  <a:gd name="T33" fmla="*/ 36 h 782"/>
                  <a:gd name="T34" fmla="*/ 886 w 910"/>
                  <a:gd name="T35" fmla="*/ 24 h 782"/>
                  <a:gd name="T36" fmla="*/ 874 w 910"/>
                  <a:gd name="T37" fmla="*/ 14 h 782"/>
                  <a:gd name="T38" fmla="*/ 860 w 910"/>
                  <a:gd name="T39" fmla="*/ 6 h 782"/>
                  <a:gd name="T40" fmla="*/ 844 w 910"/>
                  <a:gd name="T41" fmla="*/ 2 h 782"/>
                  <a:gd name="T42" fmla="*/ 826 w 910"/>
                  <a:gd name="T43" fmla="*/ 0 h 782"/>
                  <a:gd name="T44" fmla="*/ 82 w 910"/>
                  <a:gd name="T45" fmla="*/ 0 h 782"/>
                  <a:gd name="T46" fmla="*/ 82 w 910"/>
                  <a:gd name="T47" fmla="*/ 0 h 782"/>
                  <a:gd name="T48" fmla="*/ 66 w 910"/>
                  <a:gd name="T49" fmla="*/ 2 h 782"/>
                  <a:gd name="T50" fmla="*/ 50 w 910"/>
                  <a:gd name="T51" fmla="*/ 6 h 782"/>
                  <a:gd name="T52" fmla="*/ 36 w 910"/>
                  <a:gd name="T53" fmla="*/ 14 h 782"/>
                  <a:gd name="T54" fmla="*/ 24 w 910"/>
                  <a:gd name="T55" fmla="*/ 24 h 782"/>
                  <a:gd name="T56" fmla="*/ 14 w 910"/>
                  <a:gd name="T57" fmla="*/ 36 h 782"/>
                  <a:gd name="T58" fmla="*/ 6 w 910"/>
                  <a:gd name="T59" fmla="*/ 50 h 782"/>
                  <a:gd name="T60" fmla="*/ 2 w 910"/>
                  <a:gd name="T61" fmla="*/ 66 h 782"/>
                  <a:gd name="T62" fmla="*/ 0 w 910"/>
                  <a:gd name="T63" fmla="*/ 82 h 782"/>
                  <a:gd name="T64" fmla="*/ 0 w 910"/>
                  <a:gd name="T65" fmla="*/ 700 h 782"/>
                  <a:gd name="T66" fmla="*/ 0 w 910"/>
                  <a:gd name="T67" fmla="*/ 700 h 782"/>
                  <a:gd name="T68" fmla="*/ 2 w 910"/>
                  <a:gd name="T69" fmla="*/ 716 h 782"/>
                  <a:gd name="T70" fmla="*/ 6 w 910"/>
                  <a:gd name="T71" fmla="*/ 732 h 782"/>
                  <a:gd name="T72" fmla="*/ 14 w 910"/>
                  <a:gd name="T73" fmla="*/ 746 h 782"/>
                  <a:gd name="T74" fmla="*/ 24 w 910"/>
                  <a:gd name="T75" fmla="*/ 758 h 782"/>
                  <a:gd name="T76" fmla="*/ 36 w 910"/>
                  <a:gd name="T77" fmla="*/ 768 h 782"/>
                  <a:gd name="T78" fmla="*/ 50 w 910"/>
                  <a:gd name="T79" fmla="*/ 776 h 782"/>
                  <a:gd name="T80" fmla="*/ 66 w 910"/>
                  <a:gd name="T81" fmla="*/ 780 h 782"/>
                  <a:gd name="T82" fmla="*/ 82 w 910"/>
                  <a:gd name="T83" fmla="*/ 782 h 782"/>
                  <a:gd name="T84" fmla="*/ 372 w 910"/>
                  <a:gd name="T85" fmla="*/ 782 h 782"/>
                  <a:gd name="T86" fmla="*/ 372 w 910"/>
                  <a:gd name="T87" fmla="*/ 726 h 782"/>
                  <a:gd name="T88" fmla="*/ 536 w 910"/>
                  <a:gd name="T89" fmla="*/ 726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0" h="782">
                    <a:moveTo>
                      <a:pt x="536" y="726"/>
                    </a:moveTo>
                    <a:lnTo>
                      <a:pt x="536" y="782"/>
                    </a:lnTo>
                    <a:lnTo>
                      <a:pt x="826" y="782"/>
                    </a:lnTo>
                    <a:lnTo>
                      <a:pt x="826" y="782"/>
                    </a:lnTo>
                    <a:lnTo>
                      <a:pt x="844" y="780"/>
                    </a:lnTo>
                    <a:lnTo>
                      <a:pt x="860" y="776"/>
                    </a:lnTo>
                    <a:lnTo>
                      <a:pt x="874" y="768"/>
                    </a:lnTo>
                    <a:lnTo>
                      <a:pt x="886" y="758"/>
                    </a:lnTo>
                    <a:lnTo>
                      <a:pt x="896" y="746"/>
                    </a:lnTo>
                    <a:lnTo>
                      <a:pt x="904" y="732"/>
                    </a:lnTo>
                    <a:lnTo>
                      <a:pt x="908" y="716"/>
                    </a:lnTo>
                    <a:lnTo>
                      <a:pt x="910" y="700"/>
                    </a:lnTo>
                    <a:lnTo>
                      <a:pt x="910" y="82"/>
                    </a:lnTo>
                    <a:lnTo>
                      <a:pt x="910" y="82"/>
                    </a:lnTo>
                    <a:lnTo>
                      <a:pt x="908" y="66"/>
                    </a:lnTo>
                    <a:lnTo>
                      <a:pt x="904" y="50"/>
                    </a:lnTo>
                    <a:lnTo>
                      <a:pt x="896" y="36"/>
                    </a:lnTo>
                    <a:lnTo>
                      <a:pt x="886" y="24"/>
                    </a:lnTo>
                    <a:lnTo>
                      <a:pt x="874" y="14"/>
                    </a:lnTo>
                    <a:lnTo>
                      <a:pt x="860" y="6"/>
                    </a:lnTo>
                    <a:lnTo>
                      <a:pt x="844" y="2"/>
                    </a:lnTo>
                    <a:lnTo>
                      <a:pt x="826" y="0"/>
                    </a:lnTo>
                    <a:lnTo>
                      <a:pt x="82" y="0"/>
                    </a:lnTo>
                    <a:lnTo>
                      <a:pt x="82" y="0"/>
                    </a:lnTo>
                    <a:lnTo>
                      <a:pt x="66" y="2"/>
                    </a:lnTo>
                    <a:lnTo>
                      <a:pt x="50" y="6"/>
                    </a:lnTo>
                    <a:lnTo>
                      <a:pt x="36" y="14"/>
                    </a:lnTo>
                    <a:lnTo>
                      <a:pt x="24" y="24"/>
                    </a:lnTo>
                    <a:lnTo>
                      <a:pt x="14" y="36"/>
                    </a:lnTo>
                    <a:lnTo>
                      <a:pt x="6" y="50"/>
                    </a:lnTo>
                    <a:lnTo>
                      <a:pt x="2" y="66"/>
                    </a:lnTo>
                    <a:lnTo>
                      <a:pt x="0" y="82"/>
                    </a:lnTo>
                    <a:lnTo>
                      <a:pt x="0" y="700"/>
                    </a:lnTo>
                    <a:lnTo>
                      <a:pt x="0" y="700"/>
                    </a:lnTo>
                    <a:lnTo>
                      <a:pt x="2" y="716"/>
                    </a:lnTo>
                    <a:lnTo>
                      <a:pt x="6" y="732"/>
                    </a:lnTo>
                    <a:lnTo>
                      <a:pt x="14" y="746"/>
                    </a:lnTo>
                    <a:lnTo>
                      <a:pt x="24" y="758"/>
                    </a:lnTo>
                    <a:lnTo>
                      <a:pt x="36" y="768"/>
                    </a:lnTo>
                    <a:lnTo>
                      <a:pt x="50" y="776"/>
                    </a:lnTo>
                    <a:lnTo>
                      <a:pt x="66" y="780"/>
                    </a:lnTo>
                    <a:lnTo>
                      <a:pt x="82" y="782"/>
                    </a:lnTo>
                    <a:lnTo>
                      <a:pt x="372" y="782"/>
                    </a:lnTo>
                    <a:lnTo>
                      <a:pt x="372" y="726"/>
                    </a:lnTo>
                    <a:lnTo>
                      <a:pt x="536" y="7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119" name="Group 118"/>
          <p:cNvGrpSpPr/>
          <p:nvPr/>
        </p:nvGrpSpPr>
        <p:grpSpPr>
          <a:xfrm>
            <a:off x="9654582" y="1554390"/>
            <a:ext cx="337738" cy="337738"/>
            <a:chOff x="9855697" y="1554390"/>
            <a:chExt cx="337738" cy="337738"/>
          </a:xfrm>
        </p:grpSpPr>
        <p:sp>
          <p:nvSpPr>
            <p:cNvPr id="120" name="Oval 119"/>
            <p:cNvSpPr/>
            <p:nvPr/>
          </p:nvSpPr>
          <p:spPr>
            <a:xfrm>
              <a:off x="9855697" y="1554390"/>
              <a:ext cx="337738" cy="337738"/>
            </a:xfrm>
            <a:prstGeom prst="ellipse">
              <a:avLst/>
            </a:prstGeom>
            <a:solidFill>
              <a:schemeClr val="tx2">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143963" rIns="0" bIns="0" numCol="1" spcCol="0" rtlCol="0" fromWordArt="0" anchor="ctr" anchorCtr="0" forceAA="0" compatLnSpc="1">
              <a:prstTxWarp prst="textNoShape">
                <a:avLst/>
              </a:prstTxWarp>
              <a:noAutofit/>
            </a:bodyPr>
            <a:lstStyle/>
            <a:p>
              <a:endParaRPr lang="pl-PL" sz="700">
                <a:solidFill>
                  <a:srgbClr val="FFFFFF">
                    <a:lumMod val="50000"/>
                  </a:srgbClr>
                </a:solidFill>
                <a:latin typeface="Georgia"/>
              </a:endParaRPr>
            </a:p>
          </p:txBody>
        </p:sp>
        <p:sp>
          <p:nvSpPr>
            <p:cNvPr id="121" name="Freeform 7"/>
            <p:cNvSpPr>
              <a:spLocks noEditPoints="1"/>
            </p:cNvSpPr>
            <p:nvPr/>
          </p:nvSpPr>
          <p:spPr bwMode="auto">
            <a:xfrm>
              <a:off x="9945171" y="1619299"/>
              <a:ext cx="158790" cy="211257"/>
            </a:xfrm>
            <a:custGeom>
              <a:avLst/>
              <a:gdLst>
                <a:gd name="T0" fmla="*/ 1706 w 1828"/>
                <a:gd name="T1" fmla="*/ 254 h 2432"/>
                <a:gd name="T2" fmla="*/ 1792 w 1828"/>
                <a:gd name="T3" fmla="*/ 418 h 2432"/>
                <a:gd name="T4" fmla="*/ 1826 w 1828"/>
                <a:gd name="T5" fmla="*/ 594 h 2432"/>
                <a:gd name="T6" fmla="*/ 1816 w 1828"/>
                <a:gd name="T7" fmla="*/ 744 h 2432"/>
                <a:gd name="T8" fmla="*/ 1756 w 1828"/>
                <a:gd name="T9" fmla="*/ 916 h 2432"/>
                <a:gd name="T10" fmla="*/ 1644 w 1828"/>
                <a:gd name="T11" fmla="*/ 1066 h 2432"/>
                <a:gd name="T12" fmla="*/ 1160 w 1828"/>
                <a:gd name="T13" fmla="*/ 1532 h 2432"/>
                <a:gd name="T14" fmla="*/ 994 w 1828"/>
                <a:gd name="T15" fmla="*/ 1610 h 2432"/>
                <a:gd name="T16" fmla="*/ 816 w 1828"/>
                <a:gd name="T17" fmla="*/ 1634 h 2432"/>
                <a:gd name="T18" fmla="*/ 656 w 1828"/>
                <a:gd name="T19" fmla="*/ 1614 h 2432"/>
                <a:gd name="T20" fmla="*/ 872 w 1828"/>
                <a:gd name="T21" fmla="*/ 1292 h 2432"/>
                <a:gd name="T22" fmla="*/ 1002 w 1828"/>
                <a:gd name="T23" fmla="*/ 1232 h 2432"/>
                <a:gd name="T24" fmla="*/ 1458 w 1828"/>
                <a:gd name="T25" fmla="*/ 758 h 2432"/>
                <a:gd name="T26" fmla="*/ 1490 w 1828"/>
                <a:gd name="T27" fmla="*/ 624 h 2432"/>
                <a:gd name="T28" fmla="*/ 1444 w 1828"/>
                <a:gd name="T29" fmla="*/ 466 h 2432"/>
                <a:gd name="T30" fmla="*/ 1362 w 1828"/>
                <a:gd name="T31" fmla="*/ 384 h 2432"/>
                <a:gd name="T32" fmla="*/ 1202 w 1828"/>
                <a:gd name="T33" fmla="*/ 336 h 2432"/>
                <a:gd name="T34" fmla="*/ 1068 w 1828"/>
                <a:gd name="T35" fmla="*/ 370 h 2432"/>
                <a:gd name="T36" fmla="*/ 596 w 1828"/>
                <a:gd name="T37" fmla="*/ 824 h 2432"/>
                <a:gd name="T38" fmla="*/ 194 w 1828"/>
                <a:gd name="T39" fmla="*/ 1060 h 2432"/>
                <a:gd name="T40" fmla="*/ 204 w 1828"/>
                <a:gd name="T41" fmla="*/ 890 h 2432"/>
                <a:gd name="T42" fmla="*/ 264 w 1828"/>
                <a:gd name="T43" fmla="*/ 720 h 2432"/>
                <a:gd name="T44" fmla="*/ 374 w 1828"/>
                <a:gd name="T45" fmla="*/ 568 h 2432"/>
                <a:gd name="T46" fmla="*/ 858 w 1828"/>
                <a:gd name="T47" fmla="*/ 102 h 2432"/>
                <a:gd name="T48" fmla="*/ 1024 w 1828"/>
                <a:gd name="T49" fmla="*/ 26 h 2432"/>
                <a:gd name="T50" fmla="*/ 1202 w 1828"/>
                <a:gd name="T51" fmla="*/ 0 h 2432"/>
                <a:gd name="T52" fmla="*/ 1352 w 1828"/>
                <a:gd name="T53" fmla="*/ 18 h 2432"/>
                <a:gd name="T54" fmla="*/ 1520 w 1828"/>
                <a:gd name="T55" fmla="*/ 86 h 2432"/>
                <a:gd name="T56" fmla="*/ 1644 w 1828"/>
                <a:gd name="T57" fmla="*/ 182 h 2432"/>
                <a:gd name="T58" fmla="*/ 808 w 1828"/>
                <a:gd name="T59" fmla="*/ 2032 h 2432"/>
                <a:gd name="T60" fmla="*/ 654 w 1828"/>
                <a:gd name="T61" fmla="*/ 2094 h 2432"/>
                <a:gd name="T62" fmla="*/ 516 w 1828"/>
                <a:gd name="T63" fmla="*/ 2076 h 2432"/>
                <a:gd name="T64" fmla="*/ 422 w 1828"/>
                <a:gd name="T65" fmla="*/ 2012 h 2432"/>
                <a:gd name="T66" fmla="*/ 342 w 1828"/>
                <a:gd name="T67" fmla="*/ 1864 h 2432"/>
                <a:gd name="T68" fmla="*/ 350 w 1828"/>
                <a:gd name="T69" fmla="*/ 1726 h 2432"/>
                <a:gd name="T70" fmla="*/ 808 w 1828"/>
                <a:gd name="T71" fmla="*/ 1218 h 2432"/>
                <a:gd name="T72" fmla="*/ 902 w 1828"/>
                <a:gd name="T73" fmla="*/ 1156 h 2432"/>
                <a:gd name="T74" fmla="*/ 1228 w 1828"/>
                <a:gd name="T75" fmla="*/ 836 h 2432"/>
                <a:gd name="T76" fmla="*/ 1042 w 1828"/>
                <a:gd name="T77" fmla="*/ 798 h 2432"/>
                <a:gd name="T78" fmla="*/ 892 w 1828"/>
                <a:gd name="T79" fmla="*/ 808 h 2432"/>
                <a:gd name="T80" fmla="*/ 720 w 1828"/>
                <a:gd name="T81" fmla="*/ 868 h 2432"/>
                <a:gd name="T82" fmla="*/ 570 w 1828"/>
                <a:gd name="T83" fmla="*/ 980 h 2432"/>
                <a:gd name="T84" fmla="*/ 104 w 1828"/>
                <a:gd name="T85" fmla="*/ 1464 h 2432"/>
                <a:gd name="T86" fmla="*/ 26 w 1828"/>
                <a:gd name="T87" fmla="*/ 1630 h 2432"/>
                <a:gd name="T88" fmla="*/ 0 w 1828"/>
                <a:gd name="T89" fmla="*/ 1808 h 2432"/>
                <a:gd name="T90" fmla="*/ 18 w 1828"/>
                <a:gd name="T91" fmla="*/ 1958 h 2432"/>
                <a:gd name="T92" fmla="*/ 86 w 1828"/>
                <a:gd name="T93" fmla="*/ 2126 h 2432"/>
                <a:gd name="T94" fmla="*/ 184 w 1828"/>
                <a:gd name="T95" fmla="*/ 2250 h 2432"/>
                <a:gd name="T96" fmla="*/ 308 w 1828"/>
                <a:gd name="T97" fmla="*/ 2346 h 2432"/>
                <a:gd name="T98" fmla="*/ 476 w 1828"/>
                <a:gd name="T99" fmla="*/ 2416 h 2432"/>
                <a:gd name="T100" fmla="*/ 626 w 1828"/>
                <a:gd name="T101" fmla="*/ 2432 h 2432"/>
                <a:gd name="T102" fmla="*/ 804 w 1828"/>
                <a:gd name="T103" fmla="*/ 2408 h 2432"/>
                <a:gd name="T104" fmla="*/ 970 w 1828"/>
                <a:gd name="T105" fmla="*/ 2330 h 2432"/>
                <a:gd name="T106" fmla="*/ 1454 w 1828"/>
                <a:gd name="T107" fmla="*/ 1864 h 2432"/>
                <a:gd name="T108" fmla="*/ 1564 w 1828"/>
                <a:gd name="T109" fmla="*/ 1714 h 2432"/>
                <a:gd name="T110" fmla="*/ 1624 w 1828"/>
                <a:gd name="T111" fmla="*/ 1542 h 2432"/>
                <a:gd name="T112" fmla="*/ 1634 w 1828"/>
                <a:gd name="T113" fmla="*/ 1374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28" h="2432">
                  <a:moveTo>
                    <a:pt x="1644" y="182"/>
                  </a:moveTo>
                  <a:lnTo>
                    <a:pt x="1644" y="182"/>
                  </a:lnTo>
                  <a:lnTo>
                    <a:pt x="1644" y="182"/>
                  </a:lnTo>
                  <a:lnTo>
                    <a:pt x="1668" y="206"/>
                  </a:lnTo>
                  <a:lnTo>
                    <a:pt x="1688" y="230"/>
                  </a:lnTo>
                  <a:lnTo>
                    <a:pt x="1706" y="254"/>
                  </a:lnTo>
                  <a:lnTo>
                    <a:pt x="1724" y="280"/>
                  </a:lnTo>
                  <a:lnTo>
                    <a:pt x="1742" y="306"/>
                  </a:lnTo>
                  <a:lnTo>
                    <a:pt x="1756" y="334"/>
                  </a:lnTo>
                  <a:lnTo>
                    <a:pt x="1770" y="360"/>
                  </a:lnTo>
                  <a:lnTo>
                    <a:pt x="1782" y="388"/>
                  </a:lnTo>
                  <a:lnTo>
                    <a:pt x="1792" y="418"/>
                  </a:lnTo>
                  <a:lnTo>
                    <a:pt x="1802" y="446"/>
                  </a:lnTo>
                  <a:lnTo>
                    <a:pt x="1810" y="476"/>
                  </a:lnTo>
                  <a:lnTo>
                    <a:pt x="1816" y="504"/>
                  </a:lnTo>
                  <a:lnTo>
                    <a:pt x="1822" y="534"/>
                  </a:lnTo>
                  <a:lnTo>
                    <a:pt x="1824" y="564"/>
                  </a:lnTo>
                  <a:lnTo>
                    <a:pt x="1826" y="594"/>
                  </a:lnTo>
                  <a:lnTo>
                    <a:pt x="1828" y="624"/>
                  </a:lnTo>
                  <a:lnTo>
                    <a:pt x="1828" y="624"/>
                  </a:lnTo>
                  <a:lnTo>
                    <a:pt x="1826" y="654"/>
                  </a:lnTo>
                  <a:lnTo>
                    <a:pt x="1824" y="684"/>
                  </a:lnTo>
                  <a:lnTo>
                    <a:pt x="1822" y="714"/>
                  </a:lnTo>
                  <a:lnTo>
                    <a:pt x="1816" y="744"/>
                  </a:lnTo>
                  <a:lnTo>
                    <a:pt x="1810" y="774"/>
                  </a:lnTo>
                  <a:lnTo>
                    <a:pt x="1802" y="802"/>
                  </a:lnTo>
                  <a:lnTo>
                    <a:pt x="1792" y="832"/>
                  </a:lnTo>
                  <a:lnTo>
                    <a:pt x="1782" y="860"/>
                  </a:lnTo>
                  <a:lnTo>
                    <a:pt x="1770" y="888"/>
                  </a:lnTo>
                  <a:lnTo>
                    <a:pt x="1756" y="916"/>
                  </a:lnTo>
                  <a:lnTo>
                    <a:pt x="1742" y="942"/>
                  </a:lnTo>
                  <a:lnTo>
                    <a:pt x="1724" y="968"/>
                  </a:lnTo>
                  <a:lnTo>
                    <a:pt x="1706" y="994"/>
                  </a:lnTo>
                  <a:lnTo>
                    <a:pt x="1688" y="1018"/>
                  </a:lnTo>
                  <a:lnTo>
                    <a:pt x="1668" y="1044"/>
                  </a:lnTo>
                  <a:lnTo>
                    <a:pt x="1644" y="1066"/>
                  </a:lnTo>
                  <a:lnTo>
                    <a:pt x="1258" y="1452"/>
                  </a:lnTo>
                  <a:lnTo>
                    <a:pt x="1258" y="1452"/>
                  </a:lnTo>
                  <a:lnTo>
                    <a:pt x="1236" y="1474"/>
                  </a:lnTo>
                  <a:lnTo>
                    <a:pt x="1212" y="1496"/>
                  </a:lnTo>
                  <a:lnTo>
                    <a:pt x="1186" y="1514"/>
                  </a:lnTo>
                  <a:lnTo>
                    <a:pt x="1160" y="1532"/>
                  </a:lnTo>
                  <a:lnTo>
                    <a:pt x="1134" y="1548"/>
                  </a:lnTo>
                  <a:lnTo>
                    <a:pt x="1108" y="1564"/>
                  </a:lnTo>
                  <a:lnTo>
                    <a:pt x="1080" y="1578"/>
                  </a:lnTo>
                  <a:lnTo>
                    <a:pt x="1052" y="1590"/>
                  </a:lnTo>
                  <a:lnTo>
                    <a:pt x="1024" y="1600"/>
                  </a:lnTo>
                  <a:lnTo>
                    <a:pt x="994" y="1610"/>
                  </a:lnTo>
                  <a:lnTo>
                    <a:pt x="966" y="1618"/>
                  </a:lnTo>
                  <a:lnTo>
                    <a:pt x="936" y="1624"/>
                  </a:lnTo>
                  <a:lnTo>
                    <a:pt x="906" y="1628"/>
                  </a:lnTo>
                  <a:lnTo>
                    <a:pt x="876" y="1632"/>
                  </a:lnTo>
                  <a:lnTo>
                    <a:pt x="846" y="1634"/>
                  </a:lnTo>
                  <a:lnTo>
                    <a:pt x="816" y="1634"/>
                  </a:lnTo>
                  <a:lnTo>
                    <a:pt x="816" y="1634"/>
                  </a:lnTo>
                  <a:lnTo>
                    <a:pt x="784" y="1634"/>
                  </a:lnTo>
                  <a:lnTo>
                    <a:pt x="752" y="1632"/>
                  </a:lnTo>
                  <a:lnTo>
                    <a:pt x="720" y="1628"/>
                  </a:lnTo>
                  <a:lnTo>
                    <a:pt x="688" y="1622"/>
                  </a:lnTo>
                  <a:lnTo>
                    <a:pt x="656" y="1614"/>
                  </a:lnTo>
                  <a:lnTo>
                    <a:pt x="624" y="1604"/>
                  </a:lnTo>
                  <a:lnTo>
                    <a:pt x="594" y="1594"/>
                  </a:lnTo>
                  <a:lnTo>
                    <a:pt x="562" y="1582"/>
                  </a:lnTo>
                  <a:lnTo>
                    <a:pt x="848" y="1296"/>
                  </a:lnTo>
                  <a:lnTo>
                    <a:pt x="848" y="1296"/>
                  </a:lnTo>
                  <a:lnTo>
                    <a:pt x="872" y="1292"/>
                  </a:lnTo>
                  <a:lnTo>
                    <a:pt x="894" y="1288"/>
                  </a:lnTo>
                  <a:lnTo>
                    <a:pt x="918" y="1280"/>
                  </a:lnTo>
                  <a:lnTo>
                    <a:pt x="940" y="1270"/>
                  </a:lnTo>
                  <a:lnTo>
                    <a:pt x="962" y="1260"/>
                  </a:lnTo>
                  <a:lnTo>
                    <a:pt x="982" y="1246"/>
                  </a:lnTo>
                  <a:lnTo>
                    <a:pt x="1002" y="1232"/>
                  </a:lnTo>
                  <a:lnTo>
                    <a:pt x="1020" y="1214"/>
                  </a:lnTo>
                  <a:lnTo>
                    <a:pt x="1406" y="828"/>
                  </a:lnTo>
                  <a:lnTo>
                    <a:pt x="1406" y="828"/>
                  </a:lnTo>
                  <a:lnTo>
                    <a:pt x="1426" y="806"/>
                  </a:lnTo>
                  <a:lnTo>
                    <a:pt x="1444" y="782"/>
                  </a:lnTo>
                  <a:lnTo>
                    <a:pt x="1458" y="758"/>
                  </a:lnTo>
                  <a:lnTo>
                    <a:pt x="1470" y="732"/>
                  </a:lnTo>
                  <a:lnTo>
                    <a:pt x="1478" y="706"/>
                  </a:lnTo>
                  <a:lnTo>
                    <a:pt x="1486" y="680"/>
                  </a:lnTo>
                  <a:lnTo>
                    <a:pt x="1490" y="652"/>
                  </a:lnTo>
                  <a:lnTo>
                    <a:pt x="1490" y="624"/>
                  </a:lnTo>
                  <a:lnTo>
                    <a:pt x="1490" y="624"/>
                  </a:lnTo>
                  <a:lnTo>
                    <a:pt x="1490" y="596"/>
                  </a:lnTo>
                  <a:lnTo>
                    <a:pt x="1486" y="568"/>
                  </a:lnTo>
                  <a:lnTo>
                    <a:pt x="1478" y="542"/>
                  </a:lnTo>
                  <a:lnTo>
                    <a:pt x="1470" y="516"/>
                  </a:lnTo>
                  <a:lnTo>
                    <a:pt x="1458" y="490"/>
                  </a:lnTo>
                  <a:lnTo>
                    <a:pt x="1444" y="466"/>
                  </a:lnTo>
                  <a:lnTo>
                    <a:pt x="1426" y="442"/>
                  </a:lnTo>
                  <a:lnTo>
                    <a:pt x="1406" y="420"/>
                  </a:lnTo>
                  <a:lnTo>
                    <a:pt x="1406" y="420"/>
                  </a:lnTo>
                  <a:lnTo>
                    <a:pt x="1406" y="420"/>
                  </a:lnTo>
                  <a:lnTo>
                    <a:pt x="1384" y="400"/>
                  </a:lnTo>
                  <a:lnTo>
                    <a:pt x="1362" y="384"/>
                  </a:lnTo>
                  <a:lnTo>
                    <a:pt x="1338" y="370"/>
                  </a:lnTo>
                  <a:lnTo>
                    <a:pt x="1312" y="358"/>
                  </a:lnTo>
                  <a:lnTo>
                    <a:pt x="1286" y="348"/>
                  </a:lnTo>
                  <a:lnTo>
                    <a:pt x="1258" y="342"/>
                  </a:lnTo>
                  <a:lnTo>
                    <a:pt x="1230" y="338"/>
                  </a:lnTo>
                  <a:lnTo>
                    <a:pt x="1202" y="336"/>
                  </a:lnTo>
                  <a:lnTo>
                    <a:pt x="1202" y="336"/>
                  </a:lnTo>
                  <a:lnTo>
                    <a:pt x="1176" y="338"/>
                  </a:lnTo>
                  <a:lnTo>
                    <a:pt x="1148" y="342"/>
                  </a:lnTo>
                  <a:lnTo>
                    <a:pt x="1120" y="348"/>
                  </a:lnTo>
                  <a:lnTo>
                    <a:pt x="1094" y="358"/>
                  </a:lnTo>
                  <a:lnTo>
                    <a:pt x="1068" y="370"/>
                  </a:lnTo>
                  <a:lnTo>
                    <a:pt x="1044" y="384"/>
                  </a:lnTo>
                  <a:lnTo>
                    <a:pt x="1020" y="400"/>
                  </a:lnTo>
                  <a:lnTo>
                    <a:pt x="998" y="420"/>
                  </a:lnTo>
                  <a:lnTo>
                    <a:pt x="612" y="806"/>
                  </a:lnTo>
                  <a:lnTo>
                    <a:pt x="612" y="806"/>
                  </a:lnTo>
                  <a:lnTo>
                    <a:pt x="596" y="824"/>
                  </a:lnTo>
                  <a:lnTo>
                    <a:pt x="580" y="844"/>
                  </a:lnTo>
                  <a:lnTo>
                    <a:pt x="222" y="1202"/>
                  </a:lnTo>
                  <a:lnTo>
                    <a:pt x="222" y="1202"/>
                  </a:lnTo>
                  <a:lnTo>
                    <a:pt x="208" y="1156"/>
                  </a:lnTo>
                  <a:lnTo>
                    <a:pt x="200" y="1108"/>
                  </a:lnTo>
                  <a:lnTo>
                    <a:pt x="194" y="1060"/>
                  </a:lnTo>
                  <a:lnTo>
                    <a:pt x="192" y="1010"/>
                  </a:lnTo>
                  <a:lnTo>
                    <a:pt x="192" y="1010"/>
                  </a:lnTo>
                  <a:lnTo>
                    <a:pt x="192" y="980"/>
                  </a:lnTo>
                  <a:lnTo>
                    <a:pt x="194" y="950"/>
                  </a:lnTo>
                  <a:lnTo>
                    <a:pt x="198" y="920"/>
                  </a:lnTo>
                  <a:lnTo>
                    <a:pt x="204" y="890"/>
                  </a:lnTo>
                  <a:lnTo>
                    <a:pt x="210" y="862"/>
                  </a:lnTo>
                  <a:lnTo>
                    <a:pt x="218" y="832"/>
                  </a:lnTo>
                  <a:lnTo>
                    <a:pt x="226" y="804"/>
                  </a:lnTo>
                  <a:lnTo>
                    <a:pt x="238" y="774"/>
                  </a:lnTo>
                  <a:lnTo>
                    <a:pt x="250" y="746"/>
                  </a:lnTo>
                  <a:lnTo>
                    <a:pt x="264" y="720"/>
                  </a:lnTo>
                  <a:lnTo>
                    <a:pt x="278" y="692"/>
                  </a:lnTo>
                  <a:lnTo>
                    <a:pt x="294" y="666"/>
                  </a:lnTo>
                  <a:lnTo>
                    <a:pt x="312" y="640"/>
                  </a:lnTo>
                  <a:lnTo>
                    <a:pt x="332" y="616"/>
                  </a:lnTo>
                  <a:lnTo>
                    <a:pt x="352" y="592"/>
                  </a:lnTo>
                  <a:lnTo>
                    <a:pt x="374" y="568"/>
                  </a:lnTo>
                  <a:lnTo>
                    <a:pt x="760" y="182"/>
                  </a:lnTo>
                  <a:lnTo>
                    <a:pt x="760" y="182"/>
                  </a:lnTo>
                  <a:lnTo>
                    <a:pt x="784" y="160"/>
                  </a:lnTo>
                  <a:lnTo>
                    <a:pt x="808" y="140"/>
                  </a:lnTo>
                  <a:lnTo>
                    <a:pt x="832" y="120"/>
                  </a:lnTo>
                  <a:lnTo>
                    <a:pt x="858" y="102"/>
                  </a:lnTo>
                  <a:lnTo>
                    <a:pt x="884" y="86"/>
                  </a:lnTo>
                  <a:lnTo>
                    <a:pt x="912" y="70"/>
                  </a:lnTo>
                  <a:lnTo>
                    <a:pt x="940" y="58"/>
                  </a:lnTo>
                  <a:lnTo>
                    <a:pt x="968" y="46"/>
                  </a:lnTo>
                  <a:lnTo>
                    <a:pt x="996" y="34"/>
                  </a:lnTo>
                  <a:lnTo>
                    <a:pt x="1024" y="26"/>
                  </a:lnTo>
                  <a:lnTo>
                    <a:pt x="1054" y="18"/>
                  </a:lnTo>
                  <a:lnTo>
                    <a:pt x="1084" y="10"/>
                  </a:lnTo>
                  <a:lnTo>
                    <a:pt x="1112" y="6"/>
                  </a:lnTo>
                  <a:lnTo>
                    <a:pt x="1142" y="2"/>
                  </a:lnTo>
                  <a:lnTo>
                    <a:pt x="1172" y="0"/>
                  </a:lnTo>
                  <a:lnTo>
                    <a:pt x="1202" y="0"/>
                  </a:lnTo>
                  <a:lnTo>
                    <a:pt x="1202" y="0"/>
                  </a:lnTo>
                  <a:lnTo>
                    <a:pt x="1232" y="0"/>
                  </a:lnTo>
                  <a:lnTo>
                    <a:pt x="1262" y="2"/>
                  </a:lnTo>
                  <a:lnTo>
                    <a:pt x="1292" y="6"/>
                  </a:lnTo>
                  <a:lnTo>
                    <a:pt x="1322" y="10"/>
                  </a:lnTo>
                  <a:lnTo>
                    <a:pt x="1352" y="18"/>
                  </a:lnTo>
                  <a:lnTo>
                    <a:pt x="1380" y="26"/>
                  </a:lnTo>
                  <a:lnTo>
                    <a:pt x="1410" y="34"/>
                  </a:lnTo>
                  <a:lnTo>
                    <a:pt x="1438" y="46"/>
                  </a:lnTo>
                  <a:lnTo>
                    <a:pt x="1466" y="58"/>
                  </a:lnTo>
                  <a:lnTo>
                    <a:pt x="1494" y="70"/>
                  </a:lnTo>
                  <a:lnTo>
                    <a:pt x="1520" y="86"/>
                  </a:lnTo>
                  <a:lnTo>
                    <a:pt x="1548" y="102"/>
                  </a:lnTo>
                  <a:lnTo>
                    <a:pt x="1572" y="120"/>
                  </a:lnTo>
                  <a:lnTo>
                    <a:pt x="1598" y="140"/>
                  </a:lnTo>
                  <a:lnTo>
                    <a:pt x="1622" y="160"/>
                  </a:lnTo>
                  <a:lnTo>
                    <a:pt x="1644" y="182"/>
                  </a:lnTo>
                  <a:lnTo>
                    <a:pt x="1644" y="182"/>
                  </a:lnTo>
                  <a:close/>
                  <a:moveTo>
                    <a:pt x="1608" y="1234"/>
                  </a:moveTo>
                  <a:lnTo>
                    <a:pt x="1216" y="1626"/>
                  </a:lnTo>
                  <a:lnTo>
                    <a:pt x="908" y="1934"/>
                  </a:lnTo>
                  <a:lnTo>
                    <a:pt x="830" y="2012"/>
                  </a:lnTo>
                  <a:lnTo>
                    <a:pt x="830" y="2012"/>
                  </a:lnTo>
                  <a:lnTo>
                    <a:pt x="808" y="2032"/>
                  </a:lnTo>
                  <a:lnTo>
                    <a:pt x="784" y="2048"/>
                  </a:lnTo>
                  <a:lnTo>
                    <a:pt x="760" y="2064"/>
                  </a:lnTo>
                  <a:lnTo>
                    <a:pt x="734" y="2076"/>
                  </a:lnTo>
                  <a:lnTo>
                    <a:pt x="708" y="2084"/>
                  </a:lnTo>
                  <a:lnTo>
                    <a:pt x="680" y="2090"/>
                  </a:lnTo>
                  <a:lnTo>
                    <a:pt x="654" y="2094"/>
                  </a:lnTo>
                  <a:lnTo>
                    <a:pt x="626" y="2096"/>
                  </a:lnTo>
                  <a:lnTo>
                    <a:pt x="626" y="2096"/>
                  </a:lnTo>
                  <a:lnTo>
                    <a:pt x="598" y="2094"/>
                  </a:lnTo>
                  <a:lnTo>
                    <a:pt x="570" y="2090"/>
                  </a:lnTo>
                  <a:lnTo>
                    <a:pt x="544" y="2084"/>
                  </a:lnTo>
                  <a:lnTo>
                    <a:pt x="516" y="2076"/>
                  </a:lnTo>
                  <a:lnTo>
                    <a:pt x="492" y="2064"/>
                  </a:lnTo>
                  <a:lnTo>
                    <a:pt x="466" y="2048"/>
                  </a:lnTo>
                  <a:lnTo>
                    <a:pt x="444" y="2032"/>
                  </a:lnTo>
                  <a:lnTo>
                    <a:pt x="422" y="2012"/>
                  </a:lnTo>
                  <a:lnTo>
                    <a:pt x="422" y="2012"/>
                  </a:lnTo>
                  <a:lnTo>
                    <a:pt x="422" y="2012"/>
                  </a:lnTo>
                  <a:lnTo>
                    <a:pt x="402" y="1990"/>
                  </a:lnTo>
                  <a:lnTo>
                    <a:pt x="384" y="1968"/>
                  </a:lnTo>
                  <a:lnTo>
                    <a:pt x="370" y="1942"/>
                  </a:lnTo>
                  <a:lnTo>
                    <a:pt x="358" y="1916"/>
                  </a:lnTo>
                  <a:lnTo>
                    <a:pt x="350" y="1890"/>
                  </a:lnTo>
                  <a:lnTo>
                    <a:pt x="342" y="1864"/>
                  </a:lnTo>
                  <a:lnTo>
                    <a:pt x="338" y="1836"/>
                  </a:lnTo>
                  <a:lnTo>
                    <a:pt x="338" y="1808"/>
                  </a:lnTo>
                  <a:lnTo>
                    <a:pt x="338" y="1808"/>
                  </a:lnTo>
                  <a:lnTo>
                    <a:pt x="338" y="1780"/>
                  </a:lnTo>
                  <a:lnTo>
                    <a:pt x="342" y="1752"/>
                  </a:lnTo>
                  <a:lnTo>
                    <a:pt x="350" y="1726"/>
                  </a:lnTo>
                  <a:lnTo>
                    <a:pt x="358" y="1700"/>
                  </a:lnTo>
                  <a:lnTo>
                    <a:pt x="370" y="1674"/>
                  </a:lnTo>
                  <a:lnTo>
                    <a:pt x="384" y="1650"/>
                  </a:lnTo>
                  <a:lnTo>
                    <a:pt x="402" y="1626"/>
                  </a:lnTo>
                  <a:lnTo>
                    <a:pt x="422" y="1604"/>
                  </a:lnTo>
                  <a:lnTo>
                    <a:pt x="808" y="1218"/>
                  </a:lnTo>
                  <a:lnTo>
                    <a:pt x="808" y="1218"/>
                  </a:lnTo>
                  <a:lnTo>
                    <a:pt x="824" y="1202"/>
                  </a:lnTo>
                  <a:lnTo>
                    <a:pt x="844" y="1188"/>
                  </a:lnTo>
                  <a:lnTo>
                    <a:pt x="862" y="1176"/>
                  </a:lnTo>
                  <a:lnTo>
                    <a:pt x="882" y="1164"/>
                  </a:lnTo>
                  <a:lnTo>
                    <a:pt x="902" y="1156"/>
                  </a:lnTo>
                  <a:lnTo>
                    <a:pt x="924" y="1148"/>
                  </a:lnTo>
                  <a:lnTo>
                    <a:pt x="946" y="1142"/>
                  </a:lnTo>
                  <a:lnTo>
                    <a:pt x="968" y="1138"/>
                  </a:lnTo>
                  <a:lnTo>
                    <a:pt x="1258" y="848"/>
                  </a:lnTo>
                  <a:lnTo>
                    <a:pt x="1258" y="848"/>
                  </a:lnTo>
                  <a:lnTo>
                    <a:pt x="1228" y="836"/>
                  </a:lnTo>
                  <a:lnTo>
                    <a:pt x="1198" y="826"/>
                  </a:lnTo>
                  <a:lnTo>
                    <a:pt x="1168" y="816"/>
                  </a:lnTo>
                  <a:lnTo>
                    <a:pt x="1136" y="810"/>
                  </a:lnTo>
                  <a:lnTo>
                    <a:pt x="1106" y="804"/>
                  </a:lnTo>
                  <a:lnTo>
                    <a:pt x="1074" y="800"/>
                  </a:lnTo>
                  <a:lnTo>
                    <a:pt x="1042" y="798"/>
                  </a:lnTo>
                  <a:lnTo>
                    <a:pt x="1012" y="798"/>
                  </a:lnTo>
                  <a:lnTo>
                    <a:pt x="1012" y="798"/>
                  </a:lnTo>
                  <a:lnTo>
                    <a:pt x="982" y="798"/>
                  </a:lnTo>
                  <a:lnTo>
                    <a:pt x="952" y="800"/>
                  </a:lnTo>
                  <a:lnTo>
                    <a:pt x="922" y="804"/>
                  </a:lnTo>
                  <a:lnTo>
                    <a:pt x="892" y="808"/>
                  </a:lnTo>
                  <a:lnTo>
                    <a:pt x="862" y="816"/>
                  </a:lnTo>
                  <a:lnTo>
                    <a:pt x="834" y="824"/>
                  </a:lnTo>
                  <a:lnTo>
                    <a:pt x="804" y="832"/>
                  </a:lnTo>
                  <a:lnTo>
                    <a:pt x="776" y="844"/>
                  </a:lnTo>
                  <a:lnTo>
                    <a:pt x="748" y="856"/>
                  </a:lnTo>
                  <a:lnTo>
                    <a:pt x="720" y="868"/>
                  </a:lnTo>
                  <a:lnTo>
                    <a:pt x="694" y="884"/>
                  </a:lnTo>
                  <a:lnTo>
                    <a:pt x="668" y="900"/>
                  </a:lnTo>
                  <a:lnTo>
                    <a:pt x="642" y="918"/>
                  </a:lnTo>
                  <a:lnTo>
                    <a:pt x="616" y="938"/>
                  </a:lnTo>
                  <a:lnTo>
                    <a:pt x="592" y="958"/>
                  </a:lnTo>
                  <a:lnTo>
                    <a:pt x="570" y="980"/>
                  </a:lnTo>
                  <a:lnTo>
                    <a:pt x="184" y="1366"/>
                  </a:lnTo>
                  <a:lnTo>
                    <a:pt x="184" y="1366"/>
                  </a:lnTo>
                  <a:lnTo>
                    <a:pt x="162" y="1390"/>
                  </a:lnTo>
                  <a:lnTo>
                    <a:pt x="140" y="1414"/>
                  </a:lnTo>
                  <a:lnTo>
                    <a:pt x="122" y="1438"/>
                  </a:lnTo>
                  <a:lnTo>
                    <a:pt x="104" y="1464"/>
                  </a:lnTo>
                  <a:lnTo>
                    <a:pt x="86" y="1490"/>
                  </a:lnTo>
                  <a:lnTo>
                    <a:pt x="72" y="1518"/>
                  </a:lnTo>
                  <a:lnTo>
                    <a:pt x="58" y="1544"/>
                  </a:lnTo>
                  <a:lnTo>
                    <a:pt x="46" y="1572"/>
                  </a:lnTo>
                  <a:lnTo>
                    <a:pt x="36" y="1602"/>
                  </a:lnTo>
                  <a:lnTo>
                    <a:pt x="26" y="1630"/>
                  </a:lnTo>
                  <a:lnTo>
                    <a:pt x="18" y="1660"/>
                  </a:lnTo>
                  <a:lnTo>
                    <a:pt x="12" y="1688"/>
                  </a:lnTo>
                  <a:lnTo>
                    <a:pt x="8" y="1718"/>
                  </a:lnTo>
                  <a:lnTo>
                    <a:pt x="4" y="1748"/>
                  </a:lnTo>
                  <a:lnTo>
                    <a:pt x="2" y="1778"/>
                  </a:lnTo>
                  <a:lnTo>
                    <a:pt x="0" y="1808"/>
                  </a:lnTo>
                  <a:lnTo>
                    <a:pt x="0" y="1808"/>
                  </a:lnTo>
                  <a:lnTo>
                    <a:pt x="2" y="1838"/>
                  </a:lnTo>
                  <a:lnTo>
                    <a:pt x="4" y="1868"/>
                  </a:lnTo>
                  <a:lnTo>
                    <a:pt x="8" y="1898"/>
                  </a:lnTo>
                  <a:lnTo>
                    <a:pt x="12" y="1928"/>
                  </a:lnTo>
                  <a:lnTo>
                    <a:pt x="18" y="1958"/>
                  </a:lnTo>
                  <a:lnTo>
                    <a:pt x="26" y="1986"/>
                  </a:lnTo>
                  <a:lnTo>
                    <a:pt x="36" y="2016"/>
                  </a:lnTo>
                  <a:lnTo>
                    <a:pt x="46" y="2044"/>
                  </a:lnTo>
                  <a:lnTo>
                    <a:pt x="58" y="2072"/>
                  </a:lnTo>
                  <a:lnTo>
                    <a:pt x="72" y="2100"/>
                  </a:lnTo>
                  <a:lnTo>
                    <a:pt x="86" y="2126"/>
                  </a:lnTo>
                  <a:lnTo>
                    <a:pt x="104" y="2152"/>
                  </a:lnTo>
                  <a:lnTo>
                    <a:pt x="122" y="2178"/>
                  </a:lnTo>
                  <a:lnTo>
                    <a:pt x="140" y="2202"/>
                  </a:lnTo>
                  <a:lnTo>
                    <a:pt x="162" y="2228"/>
                  </a:lnTo>
                  <a:lnTo>
                    <a:pt x="184" y="2250"/>
                  </a:lnTo>
                  <a:lnTo>
                    <a:pt x="184" y="2250"/>
                  </a:lnTo>
                  <a:lnTo>
                    <a:pt x="184" y="2250"/>
                  </a:lnTo>
                  <a:lnTo>
                    <a:pt x="206" y="2272"/>
                  </a:lnTo>
                  <a:lnTo>
                    <a:pt x="230" y="2294"/>
                  </a:lnTo>
                  <a:lnTo>
                    <a:pt x="256" y="2312"/>
                  </a:lnTo>
                  <a:lnTo>
                    <a:pt x="282" y="2330"/>
                  </a:lnTo>
                  <a:lnTo>
                    <a:pt x="308" y="2346"/>
                  </a:lnTo>
                  <a:lnTo>
                    <a:pt x="334" y="2362"/>
                  </a:lnTo>
                  <a:lnTo>
                    <a:pt x="362" y="2376"/>
                  </a:lnTo>
                  <a:lnTo>
                    <a:pt x="390" y="2388"/>
                  </a:lnTo>
                  <a:lnTo>
                    <a:pt x="418" y="2398"/>
                  </a:lnTo>
                  <a:lnTo>
                    <a:pt x="448" y="2408"/>
                  </a:lnTo>
                  <a:lnTo>
                    <a:pt x="476" y="2416"/>
                  </a:lnTo>
                  <a:lnTo>
                    <a:pt x="506" y="2422"/>
                  </a:lnTo>
                  <a:lnTo>
                    <a:pt x="536" y="2426"/>
                  </a:lnTo>
                  <a:lnTo>
                    <a:pt x="566" y="2430"/>
                  </a:lnTo>
                  <a:lnTo>
                    <a:pt x="596" y="2432"/>
                  </a:lnTo>
                  <a:lnTo>
                    <a:pt x="626" y="2432"/>
                  </a:lnTo>
                  <a:lnTo>
                    <a:pt x="626" y="2432"/>
                  </a:lnTo>
                  <a:lnTo>
                    <a:pt x="656" y="2432"/>
                  </a:lnTo>
                  <a:lnTo>
                    <a:pt x="686" y="2430"/>
                  </a:lnTo>
                  <a:lnTo>
                    <a:pt x="716" y="2426"/>
                  </a:lnTo>
                  <a:lnTo>
                    <a:pt x="744" y="2422"/>
                  </a:lnTo>
                  <a:lnTo>
                    <a:pt x="774" y="2416"/>
                  </a:lnTo>
                  <a:lnTo>
                    <a:pt x="804" y="2408"/>
                  </a:lnTo>
                  <a:lnTo>
                    <a:pt x="832" y="2398"/>
                  </a:lnTo>
                  <a:lnTo>
                    <a:pt x="860" y="2388"/>
                  </a:lnTo>
                  <a:lnTo>
                    <a:pt x="888" y="2376"/>
                  </a:lnTo>
                  <a:lnTo>
                    <a:pt x="916" y="2362"/>
                  </a:lnTo>
                  <a:lnTo>
                    <a:pt x="944" y="2346"/>
                  </a:lnTo>
                  <a:lnTo>
                    <a:pt x="970" y="2330"/>
                  </a:lnTo>
                  <a:lnTo>
                    <a:pt x="996" y="2312"/>
                  </a:lnTo>
                  <a:lnTo>
                    <a:pt x="1020" y="2294"/>
                  </a:lnTo>
                  <a:lnTo>
                    <a:pt x="1044" y="2272"/>
                  </a:lnTo>
                  <a:lnTo>
                    <a:pt x="1068" y="2250"/>
                  </a:lnTo>
                  <a:lnTo>
                    <a:pt x="1454" y="1864"/>
                  </a:lnTo>
                  <a:lnTo>
                    <a:pt x="1454" y="1864"/>
                  </a:lnTo>
                  <a:lnTo>
                    <a:pt x="1476" y="1842"/>
                  </a:lnTo>
                  <a:lnTo>
                    <a:pt x="1496" y="1816"/>
                  </a:lnTo>
                  <a:lnTo>
                    <a:pt x="1516" y="1792"/>
                  </a:lnTo>
                  <a:lnTo>
                    <a:pt x="1534" y="1766"/>
                  </a:lnTo>
                  <a:lnTo>
                    <a:pt x="1550" y="1740"/>
                  </a:lnTo>
                  <a:lnTo>
                    <a:pt x="1564" y="1714"/>
                  </a:lnTo>
                  <a:lnTo>
                    <a:pt x="1578" y="1686"/>
                  </a:lnTo>
                  <a:lnTo>
                    <a:pt x="1590" y="1658"/>
                  </a:lnTo>
                  <a:lnTo>
                    <a:pt x="1602" y="1630"/>
                  </a:lnTo>
                  <a:lnTo>
                    <a:pt x="1610" y="1600"/>
                  </a:lnTo>
                  <a:lnTo>
                    <a:pt x="1618" y="1572"/>
                  </a:lnTo>
                  <a:lnTo>
                    <a:pt x="1624" y="1542"/>
                  </a:lnTo>
                  <a:lnTo>
                    <a:pt x="1630" y="1512"/>
                  </a:lnTo>
                  <a:lnTo>
                    <a:pt x="1634" y="1482"/>
                  </a:lnTo>
                  <a:lnTo>
                    <a:pt x="1636" y="1452"/>
                  </a:lnTo>
                  <a:lnTo>
                    <a:pt x="1636" y="1422"/>
                  </a:lnTo>
                  <a:lnTo>
                    <a:pt x="1636" y="1422"/>
                  </a:lnTo>
                  <a:lnTo>
                    <a:pt x="1634" y="1374"/>
                  </a:lnTo>
                  <a:lnTo>
                    <a:pt x="1630" y="1328"/>
                  </a:lnTo>
                  <a:lnTo>
                    <a:pt x="1620" y="1280"/>
                  </a:lnTo>
                  <a:lnTo>
                    <a:pt x="1608" y="1234"/>
                  </a:lnTo>
                  <a:lnTo>
                    <a:pt x="1608" y="12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19" name="Rectangle 218"/>
          <p:cNvSpPr/>
          <p:nvPr/>
        </p:nvSpPr>
        <p:spPr bwMode="ltGray">
          <a:xfrm>
            <a:off x="711200" y="2190751"/>
            <a:ext cx="3404453" cy="400685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err="1" smtClean="0">
              <a:solidFill>
                <a:schemeClr val="bg1"/>
              </a:solidFill>
              <a:latin typeface="Georgia" pitchFamily="18" charset="0"/>
            </a:endParaRPr>
          </a:p>
        </p:txBody>
      </p:sp>
      <p:sp>
        <p:nvSpPr>
          <p:cNvPr id="220" name="Rectangle 219"/>
          <p:cNvSpPr/>
          <p:nvPr/>
        </p:nvSpPr>
        <p:spPr bwMode="ltGray">
          <a:xfrm>
            <a:off x="4401710" y="2190751"/>
            <a:ext cx="3404453" cy="400685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err="1" smtClean="0">
              <a:solidFill>
                <a:schemeClr val="bg1"/>
              </a:solidFill>
              <a:latin typeface="Georgia" pitchFamily="18" charset="0"/>
            </a:endParaRPr>
          </a:p>
        </p:txBody>
      </p:sp>
      <p:sp>
        <p:nvSpPr>
          <p:cNvPr id="221" name="Rectangle 220"/>
          <p:cNvSpPr/>
          <p:nvPr/>
        </p:nvSpPr>
        <p:spPr bwMode="ltGray">
          <a:xfrm>
            <a:off x="8092222" y="2190751"/>
            <a:ext cx="3404453" cy="4006850"/>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b"/>
          <a:lstStyle/>
          <a:p>
            <a:pPr algn="ctr"/>
            <a:endParaRPr lang="pl-PL" err="1" smtClean="0">
              <a:solidFill>
                <a:schemeClr val="bg1"/>
              </a:solidFill>
              <a:latin typeface="Georgia" pitchFamily="18" charset="0"/>
            </a:endParaRPr>
          </a:p>
        </p:txBody>
      </p:sp>
      <p:sp>
        <p:nvSpPr>
          <p:cNvPr id="222" name="Arc 221"/>
          <p:cNvSpPr/>
          <p:nvPr/>
        </p:nvSpPr>
        <p:spPr>
          <a:xfrm rot="10800000">
            <a:off x="1302738" y="3701986"/>
            <a:ext cx="2113144" cy="492190"/>
          </a:xfrm>
          <a:prstGeom prst="arc">
            <a:avLst>
              <a:gd name="adj1" fmla="val 10813258"/>
              <a:gd name="adj2" fmla="val 0"/>
            </a:avLst>
          </a:prstGeom>
          <a:ln w="63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23" name="Arc 222"/>
          <p:cNvSpPr/>
          <p:nvPr/>
        </p:nvSpPr>
        <p:spPr>
          <a:xfrm rot="10800000">
            <a:off x="1302738" y="4451560"/>
            <a:ext cx="2113144" cy="492190"/>
          </a:xfrm>
          <a:prstGeom prst="arc">
            <a:avLst>
              <a:gd name="adj1" fmla="val 10813258"/>
              <a:gd name="adj2" fmla="val 0"/>
            </a:avLst>
          </a:prstGeom>
          <a:ln w="63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 name="TextBox 1"/>
          <p:cNvSpPr txBox="1"/>
          <p:nvPr/>
        </p:nvSpPr>
        <p:spPr>
          <a:xfrm>
            <a:off x="1574516" y="4327528"/>
            <a:ext cx="914400" cy="914400"/>
          </a:xfrm>
          <a:prstGeom prst="rect">
            <a:avLst/>
          </a:prstGeom>
          <a:noFill/>
        </p:spPr>
        <p:txBody>
          <a:bodyPr wrap="none" lIns="0" tIns="0" rIns="0" bIns="0" rtlCol="0">
            <a:noAutofit/>
          </a:bodyPr>
          <a:lstStyle/>
          <a:p>
            <a:pPr indent="-274320">
              <a:spcAft>
                <a:spcPts val="900"/>
              </a:spcAft>
            </a:pPr>
            <a:r>
              <a:rPr lang="pl-PL" sz="2000" dirty="0" smtClean="0">
                <a:latin typeface="Georgia" pitchFamily="18" charset="0"/>
              </a:rPr>
              <a:t>SQL </a:t>
            </a:r>
            <a:r>
              <a:rPr lang="en-US" sz="2000" dirty="0" smtClean="0">
                <a:latin typeface="Georgia" pitchFamily="18" charset="0"/>
              </a:rPr>
              <a:t>Database</a:t>
            </a:r>
            <a:endParaRPr lang="pl-PL" sz="2000" dirty="0" smtClean="0">
              <a:latin typeface="Georgia" pitchFamily="18" charset="0"/>
            </a:endParaRPr>
          </a:p>
        </p:txBody>
      </p:sp>
      <p:grpSp>
        <p:nvGrpSpPr>
          <p:cNvPr id="145" name="Group 23"/>
          <p:cNvGrpSpPr>
            <a:grpSpLocks noChangeAspect="1"/>
          </p:cNvGrpSpPr>
          <p:nvPr/>
        </p:nvGrpSpPr>
        <p:grpSpPr bwMode="auto">
          <a:xfrm>
            <a:off x="4589820" y="3961568"/>
            <a:ext cx="1619250" cy="1619250"/>
            <a:chOff x="2341" y="1925"/>
            <a:chExt cx="987" cy="987"/>
          </a:xfrm>
        </p:grpSpPr>
        <p:sp>
          <p:nvSpPr>
            <p:cNvPr id="146" name="Freeform 24"/>
            <p:cNvSpPr>
              <a:spLocks noChangeAspect="1"/>
            </p:cNvSpPr>
            <p:nvPr/>
          </p:nvSpPr>
          <p:spPr bwMode="auto">
            <a:xfrm>
              <a:off x="2341" y="1925"/>
              <a:ext cx="987" cy="987"/>
            </a:xfrm>
            <a:custGeom>
              <a:avLst/>
              <a:gdLst>
                <a:gd name="T0" fmla="*/ 1744 w 739"/>
                <a:gd name="T1" fmla="*/ 669 h 739"/>
                <a:gd name="T2" fmla="*/ 1734 w 739"/>
                <a:gd name="T3" fmla="*/ 637 h 739"/>
                <a:gd name="T4" fmla="*/ 1723 w 739"/>
                <a:gd name="T5" fmla="*/ 597 h 739"/>
                <a:gd name="T6" fmla="*/ 1702 w 739"/>
                <a:gd name="T7" fmla="*/ 541 h 739"/>
                <a:gd name="T8" fmla="*/ 1457 w 739"/>
                <a:gd name="T9" fmla="*/ 521 h 739"/>
                <a:gd name="T10" fmla="*/ 1547 w 739"/>
                <a:gd name="T11" fmla="*/ 292 h 739"/>
                <a:gd name="T12" fmla="*/ 1508 w 739"/>
                <a:gd name="T13" fmla="*/ 254 h 739"/>
                <a:gd name="T14" fmla="*/ 1478 w 739"/>
                <a:gd name="T15" fmla="*/ 224 h 739"/>
                <a:gd name="T16" fmla="*/ 1450 w 739"/>
                <a:gd name="T17" fmla="*/ 198 h 739"/>
                <a:gd name="T18" fmla="*/ 1221 w 739"/>
                <a:gd name="T19" fmla="*/ 291 h 739"/>
                <a:gd name="T20" fmla="*/ 1171 w 739"/>
                <a:gd name="T21" fmla="*/ 267 h 739"/>
                <a:gd name="T22" fmla="*/ 1127 w 739"/>
                <a:gd name="T23" fmla="*/ 28 h 739"/>
                <a:gd name="T24" fmla="*/ 1089 w 739"/>
                <a:gd name="T25" fmla="*/ 16 h 739"/>
                <a:gd name="T26" fmla="*/ 1048 w 739"/>
                <a:gd name="T27" fmla="*/ 7 h 739"/>
                <a:gd name="T28" fmla="*/ 903 w 739"/>
                <a:gd name="T29" fmla="*/ 198 h 739"/>
                <a:gd name="T30" fmla="*/ 873 w 739"/>
                <a:gd name="T31" fmla="*/ 198 h 739"/>
                <a:gd name="T32" fmla="*/ 845 w 739"/>
                <a:gd name="T33" fmla="*/ 198 h 739"/>
                <a:gd name="T34" fmla="*/ 712 w 739"/>
                <a:gd name="T35" fmla="*/ 7 h 739"/>
                <a:gd name="T36" fmla="*/ 653 w 739"/>
                <a:gd name="T37" fmla="*/ 20 h 739"/>
                <a:gd name="T38" fmla="*/ 617 w 739"/>
                <a:gd name="T39" fmla="*/ 31 h 739"/>
                <a:gd name="T40" fmla="*/ 584 w 739"/>
                <a:gd name="T41" fmla="*/ 43 h 739"/>
                <a:gd name="T42" fmla="*/ 546 w 739"/>
                <a:gd name="T43" fmla="*/ 283 h 739"/>
                <a:gd name="T44" fmla="*/ 490 w 739"/>
                <a:gd name="T45" fmla="*/ 314 h 739"/>
                <a:gd name="T46" fmla="*/ 256 w 739"/>
                <a:gd name="T47" fmla="*/ 246 h 739"/>
                <a:gd name="T48" fmla="*/ 206 w 739"/>
                <a:gd name="T49" fmla="*/ 299 h 739"/>
                <a:gd name="T50" fmla="*/ 288 w 739"/>
                <a:gd name="T51" fmla="*/ 526 h 739"/>
                <a:gd name="T52" fmla="*/ 254 w 739"/>
                <a:gd name="T53" fmla="*/ 589 h 739"/>
                <a:gd name="T54" fmla="*/ 21 w 739"/>
                <a:gd name="T55" fmla="*/ 645 h 739"/>
                <a:gd name="T56" fmla="*/ 5 w 739"/>
                <a:gd name="T57" fmla="*/ 717 h 739"/>
                <a:gd name="T58" fmla="*/ 184 w 739"/>
                <a:gd name="T59" fmla="*/ 868 h 739"/>
                <a:gd name="T60" fmla="*/ 186 w 739"/>
                <a:gd name="T61" fmla="*/ 950 h 739"/>
                <a:gd name="T62" fmla="*/ 20 w 739"/>
                <a:gd name="T63" fmla="*/ 1110 h 739"/>
                <a:gd name="T64" fmla="*/ 43 w 739"/>
                <a:gd name="T65" fmla="*/ 1179 h 739"/>
                <a:gd name="T66" fmla="*/ 270 w 739"/>
                <a:gd name="T67" fmla="*/ 1223 h 739"/>
                <a:gd name="T68" fmla="*/ 314 w 739"/>
                <a:gd name="T69" fmla="*/ 1292 h 739"/>
                <a:gd name="T70" fmla="*/ 254 w 739"/>
                <a:gd name="T71" fmla="*/ 1511 h 739"/>
                <a:gd name="T72" fmla="*/ 305 w 739"/>
                <a:gd name="T73" fmla="*/ 1557 h 739"/>
                <a:gd name="T74" fmla="*/ 514 w 739"/>
                <a:gd name="T75" fmla="*/ 1477 h 739"/>
                <a:gd name="T76" fmla="*/ 552 w 739"/>
                <a:gd name="T77" fmla="*/ 1497 h 739"/>
                <a:gd name="T78" fmla="*/ 586 w 739"/>
                <a:gd name="T79" fmla="*/ 1513 h 739"/>
                <a:gd name="T80" fmla="*/ 632 w 739"/>
                <a:gd name="T81" fmla="*/ 1732 h 739"/>
                <a:gd name="T82" fmla="*/ 668 w 739"/>
                <a:gd name="T83" fmla="*/ 1742 h 739"/>
                <a:gd name="T84" fmla="*/ 703 w 739"/>
                <a:gd name="T85" fmla="*/ 1748 h 739"/>
                <a:gd name="T86" fmla="*/ 759 w 739"/>
                <a:gd name="T87" fmla="*/ 1760 h 739"/>
                <a:gd name="T88" fmla="*/ 879 w 739"/>
                <a:gd name="T89" fmla="*/ 1575 h 739"/>
                <a:gd name="T90" fmla="*/ 916 w 739"/>
                <a:gd name="T91" fmla="*/ 1575 h 739"/>
                <a:gd name="T92" fmla="*/ 958 w 739"/>
                <a:gd name="T93" fmla="*/ 1572 h 739"/>
                <a:gd name="T94" fmla="*/ 1102 w 739"/>
                <a:gd name="T95" fmla="*/ 1738 h 739"/>
                <a:gd name="T96" fmla="*/ 1134 w 739"/>
                <a:gd name="T97" fmla="*/ 1731 h 739"/>
                <a:gd name="T98" fmla="*/ 1171 w 739"/>
                <a:gd name="T99" fmla="*/ 1718 h 739"/>
                <a:gd name="T100" fmla="*/ 1207 w 739"/>
                <a:gd name="T101" fmla="*/ 1492 h 739"/>
                <a:gd name="T102" fmla="*/ 1239 w 739"/>
                <a:gd name="T103" fmla="*/ 1472 h 739"/>
                <a:gd name="T104" fmla="*/ 1270 w 739"/>
                <a:gd name="T105" fmla="*/ 1450 h 739"/>
                <a:gd name="T106" fmla="*/ 1472 w 739"/>
                <a:gd name="T107" fmla="*/ 1543 h 739"/>
                <a:gd name="T108" fmla="*/ 1532 w 739"/>
                <a:gd name="T109" fmla="*/ 1484 h 739"/>
                <a:gd name="T110" fmla="*/ 1584 w 739"/>
                <a:gd name="T111" fmla="*/ 1421 h 739"/>
                <a:gd name="T112" fmla="*/ 1489 w 739"/>
                <a:gd name="T113" fmla="*/ 1201 h 739"/>
                <a:gd name="T114" fmla="*/ 1723 w 739"/>
                <a:gd name="T115" fmla="*/ 1158 h 739"/>
                <a:gd name="T116" fmla="*/ 1747 w 739"/>
                <a:gd name="T117" fmla="*/ 1078 h 739"/>
                <a:gd name="T118" fmla="*/ 1760 w 739"/>
                <a:gd name="T119" fmla="*/ 995 h 739"/>
                <a:gd name="T120" fmla="*/ 1561 w 739"/>
                <a:gd name="T121" fmla="*/ 852 h 73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9"/>
                <a:gd name="T184" fmla="*/ 0 h 739"/>
                <a:gd name="T185" fmla="*/ 739 w 739"/>
                <a:gd name="T186" fmla="*/ 739 h 73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9" h="739">
                  <a:moveTo>
                    <a:pt x="654" y="343"/>
                  </a:moveTo>
                  <a:lnTo>
                    <a:pt x="735" y="295"/>
                  </a:lnTo>
                  <a:lnTo>
                    <a:pt x="732" y="281"/>
                  </a:lnTo>
                  <a:lnTo>
                    <a:pt x="731" y="276"/>
                  </a:lnTo>
                  <a:lnTo>
                    <a:pt x="730" y="272"/>
                  </a:lnTo>
                  <a:lnTo>
                    <a:pt x="728" y="267"/>
                  </a:lnTo>
                  <a:lnTo>
                    <a:pt x="727" y="263"/>
                  </a:lnTo>
                  <a:lnTo>
                    <a:pt x="724" y="257"/>
                  </a:lnTo>
                  <a:lnTo>
                    <a:pt x="723" y="251"/>
                  </a:lnTo>
                  <a:lnTo>
                    <a:pt x="721" y="246"/>
                  </a:lnTo>
                  <a:lnTo>
                    <a:pt x="719" y="240"/>
                  </a:lnTo>
                  <a:lnTo>
                    <a:pt x="714" y="227"/>
                  </a:lnTo>
                  <a:lnTo>
                    <a:pt x="619" y="231"/>
                  </a:lnTo>
                  <a:lnTo>
                    <a:pt x="615" y="225"/>
                  </a:lnTo>
                  <a:lnTo>
                    <a:pt x="612" y="219"/>
                  </a:lnTo>
                  <a:lnTo>
                    <a:pt x="608" y="213"/>
                  </a:lnTo>
                  <a:lnTo>
                    <a:pt x="604" y="206"/>
                  </a:lnTo>
                  <a:lnTo>
                    <a:pt x="649" y="123"/>
                  </a:lnTo>
                  <a:lnTo>
                    <a:pt x="640" y="114"/>
                  </a:lnTo>
                  <a:lnTo>
                    <a:pt x="637" y="109"/>
                  </a:lnTo>
                  <a:lnTo>
                    <a:pt x="633" y="106"/>
                  </a:lnTo>
                  <a:lnTo>
                    <a:pt x="629" y="102"/>
                  </a:lnTo>
                  <a:lnTo>
                    <a:pt x="625" y="98"/>
                  </a:lnTo>
                  <a:lnTo>
                    <a:pt x="621" y="94"/>
                  </a:lnTo>
                  <a:lnTo>
                    <a:pt x="617" y="91"/>
                  </a:lnTo>
                  <a:lnTo>
                    <a:pt x="613" y="87"/>
                  </a:lnTo>
                  <a:lnTo>
                    <a:pt x="609" y="83"/>
                  </a:lnTo>
                  <a:lnTo>
                    <a:pt x="598" y="75"/>
                  </a:lnTo>
                  <a:lnTo>
                    <a:pt x="518" y="126"/>
                  </a:lnTo>
                  <a:lnTo>
                    <a:pt x="512" y="122"/>
                  </a:lnTo>
                  <a:lnTo>
                    <a:pt x="506" y="119"/>
                  </a:lnTo>
                  <a:lnTo>
                    <a:pt x="499" y="115"/>
                  </a:lnTo>
                  <a:lnTo>
                    <a:pt x="492" y="112"/>
                  </a:lnTo>
                  <a:lnTo>
                    <a:pt x="490" y="17"/>
                  </a:lnTo>
                  <a:lnTo>
                    <a:pt x="478" y="13"/>
                  </a:lnTo>
                  <a:lnTo>
                    <a:pt x="473" y="12"/>
                  </a:lnTo>
                  <a:lnTo>
                    <a:pt x="467" y="9"/>
                  </a:lnTo>
                  <a:lnTo>
                    <a:pt x="462" y="8"/>
                  </a:lnTo>
                  <a:lnTo>
                    <a:pt x="457" y="7"/>
                  </a:lnTo>
                  <a:lnTo>
                    <a:pt x="452" y="5"/>
                  </a:lnTo>
                  <a:lnTo>
                    <a:pt x="445" y="4"/>
                  </a:lnTo>
                  <a:lnTo>
                    <a:pt x="440" y="3"/>
                  </a:lnTo>
                  <a:lnTo>
                    <a:pt x="435" y="2"/>
                  </a:lnTo>
                  <a:lnTo>
                    <a:pt x="422" y="0"/>
                  </a:lnTo>
                  <a:lnTo>
                    <a:pt x="379" y="83"/>
                  </a:lnTo>
                  <a:lnTo>
                    <a:pt x="375" y="83"/>
                  </a:lnTo>
                  <a:lnTo>
                    <a:pt x="371" y="83"/>
                  </a:lnTo>
                  <a:lnTo>
                    <a:pt x="367" y="83"/>
                  </a:lnTo>
                  <a:lnTo>
                    <a:pt x="363" y="83"/>
                  </a:lnTo>
                  <a:lnTo>
                    <a:pt x="359" y="83"/>
                  </a:lnTo>
                  <a:lnTo>
                    <a:pt x="355" y="83"/>
                  </a:lnTo>
                  <a:lnTo>
                    <a:pt x="351" y="84"/>
                  </a:lnTo>
                  <a:lnTo>
                    <a:pt x="347" y="84"/>
                  </a:lnTo>
                  <a:lnTo>
                    <a:pt x="299" y="3"/>
                  </a:lnTo>
                  <a:lnTo>
                    <a:pt x="285" y="6"/>
                  </a:lnTo>
                  <a:lnTo>
                    <a:pt x="280" y="7"/>
                  </a:lnTo>
                  <a:lnTo>
                    <a:pt x="274" y="8"/>
                  </a:lnTo>
                  <a:lnTo>
                    <a:pt x="269" y="9"/>
                  </a:lnTo>
                  <a:lnTo>
                    <a:pt x="264" y="12"/>
                  </a:lnTo>
                  <a:lnTo>
                    <a:pt x="259" y="13"/>
                  </a:lnTo>
                  <a:lnTo>
                    <a:pt x="254" y="15"/>
                  </a:lnTo>
                  <a:lnTo>
                    <a:pt x="250" y="16"/>
                  </a:lnTo>
                  <a:lnTo>
                    <a:pt x="245" y="18"/>
                  </a:lnTo>
                  <a:lnTo>
                    <a:pt x="232" y="22"/>
                  </a:lnTo>
                  <a:lnTo>
                    <a:pt x="236" y="115"/>
                  </a:lnTo>
                  <a:lnTo>
                    <a:pt x="229" y="119"/>
                  </a:lnTo>
                  <a:lnTo>
                    <a:pt x="221" y="123"/>
                  </a:lnTo>
                  <a:lnTo>
                    <a:pt x="213" y="128"/>
                  </a:lnTo>
                  <a:lnTo>
                    <a:pt x="206" y="132"/>
                  </a:lnTo>
                  <a:lnTo>
                    <a:pt x="125" y="88"/>
                  </a:lnTo>
                  <a:lnTo>
                    <a:pt x="116" y="96"/>
                  </a:lnTo>
                  <a:lnTo>
                    <a:pt x="108" y="103"/>
                  </a:lnTo>
                  <a:lnTo>
                    <a:pt x="100" y="110"/>
                  </a:lnTo>
                  <a:lnTo>
                    <a:pt x="93" y="119"/>
                  </a:lnTo>
                  <a:lnTo>
                    <a:pt x="86" y="126"/>
                  </a:lnTo>
                  <a:lnTo>
                    <a:pt x="77" y="137"/>
                  </a:lnTo>
                  <a:lnTo>
                    <a:pt x="126" y="213"/>
                  </a:lnTo>
                  <a:lnTo>
                    <a:pt x="121" y="221"/>
                  </a:lnTo>
                  <a:lnTo>
                    <a:pt x="116" y="229"/>
                  </a:lnTo>
                  <a:lnTo>
                    <a:pt x="110" y="239"/>
                  </a:lnTo>
                  <a:lnTo>
                    <a:pt x="106" y="247"/>
                  </a:lnTo>
                  <a:lnTo>
                    <a:pt x="17" y="248"/>
                  </a:lnTo>
                  <a:lnTo>
                    <a:pt x="12" y="260"/>
                  </a:lnTo>
                  <a:lnTo>
                    <a:pt x="9" y="271"/>
                  </a:lnTo>
                  <a:lnTo>
                    <a:pt x="7" y="280"/>
                  </a:lnTo>
                  <a:lnTo>
                    <a:pt x="4" y="291"/>
                  </a:lnTo>
                  <a:lnTo>
                    <a:pt x="2" y="301"/>
                  </a:lnTo>
                  <a:lnTo>
                    <a:pt x="0" y="315"/>
                  </a:lnTo>
                  <a:lnTo>
                    <a:pt x="78" y="354"/>
                  </a:lnTo>
                  <a:lnTo>
                    <a:pt x="77" y="365"/>
                  </a:lnTo>
                  <a:lnTo>
                    <a:pt x="77" y="376"/>
                  </a:lnTo>
                  <a:lnTo>
                    <a:pt x="77" y="386"/>
                  </a:lnTo>
                  <a:lnTo>
                    <a:pt x="78" y="398"/>
                  </a:lnTo>
                  <a:lnTo>
                    <a:pt x="3" y="443"/>
                  </a:lnTo>
                  <a:lnTo>
                    <a:pt x="6" y="455"/>
                  </a:lnTo>
                  <a:lnTo>
                    <a:pt x="8" y="466"/>
                  </a:lnTo>
                  <a:lnTo>
                    <a:pt x="11" y="476"/>
                  </a:lnTo>
                  <a:lnTo>
                    <a:pt x="15" y="485"/>
                  </a:lnTo>
                  <a:lnTo>
                    <a:pt x="18" y="495"/>
                  </a:lnTo>
                  <a:lnTo>
                    <a:pt x="22" y="507"/>
                  </a:lnTo>
                  <a:lnTo>
                    <a:pt x="108" y="503"/>
                  </a:lnTo>
                  <a:lnTo>
                    <a:pt x="113" y="514"/>
                  </a:lnTo>
                  <a:lnTo>
                    <a:pt x="120" y="523"/>
                  </a:lnTo>
                  <a:lnTo>
                    <a:pt x="126" y="532"/>
                  </a:lnTo>
                  <a:lnTo>
                    <a:pt x="132" y="542"/>
                  </a:lnTo>
                  <a:lnTo>
                    <a:pt x="89" y="618"/>
                  </a:lnTo>
                  <a:lnTo>
                    <a:pt x="99" y="627"/>
                  </a:lnTo>
                  <a:lnTo>
                    <a:pt x="106" y="634"/>
                  </a:lnTo>
                  <a:lnTo>
                    <a:pt x="113" y="641"/>
                  </a:lnTo>
                  <a:lnTo>
                    <a:pt x="121" y="648"/>
                  </a:lnTo>
                  <a:lnTo>
                    <a:pt x="128" y="654"/>
                  </a:lnTo>
                  <a:lnTo>
                    <a:pt x="138" y="664"/>
                  </a:lnTo>
                  <a:lnTo>
                    <a:pt x="211" y="617"/>
                  </a:lnTo>
                  <a:lnTo>
                    <a:pt x="216" y="620"/>
                  </a:lnTo>
                  <a:lnTo>
                    <a:pt x="221" y="623"/>
                  </a:lnTo>
                  <a:lnTo>
                    <a:pt x="226" y="626"/>
                  </a:lnTo>
                  <a:lnTo>
                    <a:pt x="231" y="628"/>
                  </a:lnTo>
                  <a:lnTo>
                    <a:pt x="235" y="631"/>
                  </a:lnTo>
                  <a:lnTo>
                    <a:pt x="240" y="633"/>
                  </a:lnTo>
                  <a:lnTo>
                    <a:pt x="246" y="635"/>
                  </a:lnTo>
                  <a:lnTo>
                    <a:pt x="251" y="638"/>
                  </a:lnTo>
                  <a:lnTo>
                    <a:pt x="252" y="723"/>
                  </a:lnTo>
                  <a:lnTo>
                    <a:pt x="265" y="727"/>
                  </a:lnTo>
                  <a:lnTo>
                    <a:pt x="271" y="728"/>
                  </a:lnTo>
                  <a:lnTo>
                    <a:pt x="275" y="730"/>
                  </a:lnTo>
                  <a:lnTo>
                    <a:pt x="280" y="731"/>
                  </a:lnTo>
                  <a:lnTo>
                    <a:pt x="285" y="732"/>
                  </a:lnTo>
                  <a:lnTo>
                    <a:pt x="289" y="733"/>
                  </a:lnTo>
                  <a:lnTo>
                    <a:pt x="295" y="734"/>
                  </a:lnTo>
                  <a:lnTo>
                    <a:pt x="300" y="735"/>
                  </a:lnTo>
                  <a:lnTo>
                    <a:pt x="305" y="736"/>
                  </a:lnTo>
                  <a:lnTo>
                    <a:pt x="318" y="739"/>
                  </a:lnTo>
                  <a:lnTo>
                    <a:pt x="358" y="661"/>
                  </a:lnTo>
                  <a:lnTo>
                    <a:pt x="363" y="661"/>
                  </a:lnTo>
                  <a:lnTo>
                    <a:pt x="369" y="661"/>
                  </a:lnTo>
                  <a:lnTo>
                    <a:pt x="375" y="661"/>
                  </a:lnTo>
                  <a:lnTo>
                    <a:pt x="380" y="661"/>
                  </a:lnTo>
                  <a:lnTo>
                    <a:pt x="385" y="661"/>
                  </a:lnTo>
                  <a:lnTo>
                    <a:pt x="391" y="661"/>
                  </a:lnTo>
                  <a:lnTo>
                    <a:pt x="397" y="660"/>
                  </a:lnTo>
                  <a:lnTo>
                    <a:pt x="402" y="660"/>
                  </a:lnTo>
                  <a:lnTo>
                    <a:pt x="447" y="734"/>
                  </a:lnTo>
                  <a:lnTo>
                    <a:pt x="459" y="730"/>
                  </a:lnTo>
                  <a:lnTo>
                    <a:pt x="463" y="729"/>
                  </a:lnTo>
                  <a:lnTo>
                    <a:pt x="468" y="728"/>
                  </a:lnTo>
                  <a:lnTo>
                    <a:pt x="473" y="727"/>
                  </a:lnTo>
                  <a:lnTo>
                    <a:pt x="476" y="726"/>
                  </a:lnTo>
                  <a:lnTo>
                    <a:pt x="481" y="724"/>
                  </a:lnTo>
                  <a:lnTo>
                    <a:pt x="487" y="723"/>
                  </a:lnTo>
                  <a:lnTo>
                    <a:pt x="492" y="721"/>
                  </a:lnTo>
                  <a:lnTo>
                    <a:pt x="499" y="719"/>
                  </a:lnTo>
                  <a:lnTo>
                    <a:pt x="511" y="714"/>
                  </a:lnTo>
                  <a:lnTo>
                    <a:pt x="507" y="626"/>
                  </a:lnTo>
                  <a:lnTo>
                    <a:pt x="511" y="623"/>
                  </a:lnTo>
                  <a:lnTo>
                    <a:pt x="516" y="621"/>
                  </a:lnTo>
                  <a:lnTo>
                    <a:pt x="520" y="618"/>
                  </a:lnTo>
                  <a:lnTo>
                    <a:pt x="525" y="615"/>
                  </a:lnTo>
                  <a:lnTo>
                    <a:pt x="529" y="613"/>
                  </a:lnTo>
                  <a:lnTo>
                    <a:pt x="533" y="609"/>
                  </a:lnTo>
                  <a:lnTo>
                    <a:pt x="537" y="607"/>
                  </a:lnTo>
                  <a:lnTo>
                    <a:pt x="541" y="604"/>
                  </a:lnTo>
                  <a:lnTo>
                    <a:pt x="618" y="648"/>
                  </a:lnTo>
                  <a:lnTo>
                    <a:pt x="629" y="638"/>
                  </a:lnTo>
                  <a:lnTo>
                    <a:pt x="636" y="630"/>
                  </a:lnTo>
                  <a:lnTo>
                    <a:pt x="643" y="623"/>
                  </a:lnTo>
                  <a:lnTo>
                    <a:pt x="651" y="615"/>
                  </a:lnTo>
                  <a:lnTo>
                    <a:pt x="657" y="607"/>
                  </a:lnTo>
                  <a:lnTo>
                    <a:pt x="665" y="597"/>
                  </a:lnTo>
                  <a:lnTo>
                    <a:pt x="616" y="520"/>
                  </a:lnTo>
                  <a:lnTo>
                    <a:pt x="620" y="511"/>
                  </a:lnTo>
                  <a:lnTo>
                    <a:pt x="625" y="504"/>
                  </a:lnTo>
                  <a:lnTo>
                    <a:pt x="628" y="496"/>
                  </a:lnTo>
                  <a:lnTo>
                    <a:pt x="632" y="488"/>
                  </a:lnTo>
                  <a:lnTo>
                    <a:pt x="723" y="486"/>
                  </a:lnTo>
                  <a:lnTo>
                    <a:pt x="728" y="473"/>
                  </a:lnTo>
                  <a:lnTo>
                    <a:pt x="731" y="463"/>
                  </a:lnTo>
                  <a:lnTo>
                    <a:pt x="733" y="452"/>
                  </a:lnTo>
                  <a:lnTo>
                    <a:pt x="735" y="442"/>
                  </a:lnTo>
                  <a:lnTo>
                    <a:pt x="737" y="431"/>
                  </a:lnTo>
                  <a:lnTo>
                    <a:pt x="739" y="418"/>
                  </a:lnTo>
                  <a:lnTo>
                    <a:pt x="656" y="375"/>
                  </a:lnTo>
                  <a:lnTo>
                    <a:pt x="656" y="367"/>
                  </a:lnTo>
                  <a:lnTo>
                    <a:pt x="655" y="358"/>
                  </a:lnTo>
                  <a:lnTo>
                    <a:pt x="655" y="351"/>
                  </a:lnTo>
                  <a:lnTo>
                    <a:pt x="654" y="343"/>
                  </a:lnTo>
                  <a:close/>
                </a:path>
              </a:pathLst>
            </a:custGeom>
            <a:solidFill>
              <a:srgbClr val="EB8C00"/>
            </a:solidFill>
            <a:ln w="9525">
              <a:noFill/>
              <a:round/>
              <a:headEnd/>
              <a:tailEnd/>
            </a:ln>
          </p:spPr>
          <p:txBody>
            <a:bodyPr/>
            <a:lstStyle/>
            <a:p>
              <a:endParaRPr lang="en-GB">
                <a:latin typeface="+mj-lt"/>
              </a:endParaRPr>
            </a:p>
          </p:txBody>
        </p:sp>
        <p:sp>
          <p:nvSpPr>
            <p:cNvPr id="147" name="Oval 25"/>
            <p:cNvSpPr>
              <a:spLocks noChangeAspect="1" noChangeArrowheads="1"/>
            </p:cNvSpPr>
            <p:nvPr/>
          </p:nvSpPr>
          <p:spPr bwMode="blackWhite">
            <a:xfrm>
              <a:off x="2526" y="2110"/>
              <a:ext cx="618" cy="618"/>
            </a:xfrm>
            <a:prstGeom prst="ellipse">
              <a:avLst/>
            </a:prstGeom>
            <a:solidFill>
              <a:schemeClr val="bg1"/>
            </a:solidFill>
            <a:ln w="9525" algn="ctr">
              <a:noFill/>
              <a:round/>
              <a:headEnd/>
              <a:tailEnd/>
            </a:ln>
          </p:spPr>
          <p:txBody>
            <a:bodyPr wrap="none" lIns="72434" tIns="0" rIns="73917" bIns="0" anchor="ctr"/>
            <a:lstStyle/>
            <a:p>
              <a:pPr algn="ctr" defTabSz="1042988">
                <a:buSzPct val="90000"/>
              </a:pPr>
              <a:endParaRPr lang="en-GB" sz="1000" dirty="0">
                <a:solidFill>
                  <a:schemeClr val="tx1"/>
                </a:solidFill>
                <a:latin typeface="+mj-lt"/>
                <a:cs typeface="Arial" charset="0"/>
              </a:endParaRPr>
            </a:p>
          </p:txBody>
        </p:sp>
      </p:grpSp>
      <p:grpSp>
        <p:nvGrpSpPr>
          <p:cNvPr id="148" name="Group 47"/>
          <p:cNvGrpSpPr>
            <a:grpSpLocks noChangeAspect="1"/>
          </p:cNvGrpSpPr>
          <p:nvPr/>
        </p:nvGrpSpPr>
        <p:grpSpPr bwMode="auto">
          <a:xfrm>
            <a:off x="6005870" y="3318630"/>
            <a:ext cx="1619250" cy="1619250"/>
            <a:chOff x="2341" y="1925"/>
            <a:chExt cx="987" cy="987"/>
          </a:xfrm>
        </p:grpSpPr>
        <p:sp>
          <p:nvSpPr>
            <p:cNvPr id="149" name="Freeform 48"/>
            <p:cNvSpPr>
              <a:spLocks noChangeAspect="1"/>
            </p:cNvSpPr>
            <p:nvPr/>
          </p:nvSpPr>
          <p:spPr bwMode="auto">
            <a:xfrm>
              <a:off x="2341" y="1925"/>
              <a:ext cx="987" cy="987"/>
            </a:xfrm>
            <a:custGeom>
              <a:avLst/>
              <a:gdLst>
                <a:gd name="T0" fmla="*/ 1744 w 739"/>
                <a:gd name="T1" fmla="*/ 669 h 739"/>
                <a:gd name="T2" fmla="*/ 1734 w 739"/>
                <a:gd name="T3" fmla="*/ 637 h 739"/>
                <a:gd name="T4" fmla="*/ 1723 w 739"/>
                <a:gd name="T5" fmla="*/ 597 h 739"/>
                <a:gd name="T6" fmla="*/ 1702 w 739"/>
                <a:gd name="T7" fmla="*/ 541 h 739"/>
                <a:gd name="T8" fmla="*/ 1457 w 739"/>
                <a:gd name="T9" fmla="*/ 521 h 739"/>
                <a:gd name="T10" fmla="*/ 1547 w 739"/>
                <a:gd name="T11" fmla="*/ 292 h 739"/>
                <a:gd name="T12" fmla="*/ 1508 w 739"/>
                <a:gd name="T13" fmla="*/ 254 h 739"/>
                <a:gd name="T14" fmla="*/ 1478 w 739"/>
                <a:gd name="T15" fmla="*/ 224 h 739"/>
                <a:gd name="T16" fmla="*/ 1450 w 739"/>
                <a:gd name="T17" fmla="*/ 198 h 739"/>
                <a:gd name="T18" fmla="*/ 1221 w 739"/>
                <a:gd name="T19" fmla="*/ 291 h 739"/>
                <a:gd name="T20" fmla="*/ 1171 w 739"/>
                <a:gd name="T21" fmla="*/ 267 h 739"/>
                <a:gd name="T22" fmla="*/ 1127 w 739"/>
                <a:gd name="T23" fmla="*/ 28 h 739"/>
                <a:gd name="T24" fmla="*/ 1089 w 739"/>
                <a:gd name="T25" fmla="*/ 16 h 739"/>
                <a:gd name="T26" fmla="*/ 1048 w 739"/>
                <a:gd name="T27" fmla="*/ 7 h 739"/>
                <a:gd name="T28" fmla="*/ 903 w 739"/>
                <a:gd name="T29" fmla="*/ 198 h 739"/>
                <a:gd name="T30" fmla="*/ 873 w 739"/>
                <a:gd name="T31" fmla="*/ 198 h 739"/>
                <a:gd name="T32" fmla="*/ 845 w 739"/>
                <a:gd name="T33" fmla="*/ 198 h 739"/>
                <a:gd name="T34" fmla="*/ 712 w 739"/>
                <a:gd name="T35" fmla="*/ 7 h 739"/>
                <a:gd name="T36" fmla="*/ 653 w 739"/>
                <a:gd name="T37" fmla="*/ 20 h 739"/>
                <a:gd name="T38" fmla="*/ 617 w 739"/>
                <a:gd name="T39" fmla="*/ 31 h 739"/>
                <a:gd name="T40" fmla="*/ 584 w 739"/>
                <a:gd name="T41" fmla="*/ 43 h 739"/>
                <a:gd name="T42" fmla="*/ 546 w 739"/>
                <a:gd name="T43" fmla="*/ 283 h 739"/>
                <a:gd name="T44" fmla="*/ 490 w 739"/>
                <a:gd name="T45" fmla="*/ 314 h 739"/>
                <a:gd name="T46" fmla="*/ 256 w 739"/>
                <a:gd name="T47" fmla="*/ 246 h 739"/>
                <a:gd name="T48" fmla="*/ 206 w 739"/>
                <a:gd name="T49" fmla="*/ 299 h 739"/>
                <a:gd name="T50" fmla="*/ 288 w 739"/>
                <a:gd name="T51" fmla="*/ 526 h 739"/>
                <a:gd name="T52" fmla="*/ 254 w 739"/>
                <a:gd name="T53" fmla="*/ 589 h 739"/>
                <a:gd name="T54" fmla="*/ 21 w 739"/>
                <a:gd name="T55" fmla="*/ 645 h 739"/>
                <a:gd name="T56" fmla="*/ 5 w 739"/>
                <a:gd name="T57" fmla="*/ 717 h 739"/>
                <a:gd name="T58" fmla="*/ 184 w 739"/>
                <a:gd name="T59" fmla="*/ 868 h 739"/>
                <a:gd name="T60" fmla="*/ 186 w 739"/>
                <a:gd name="T61" fmla="*/ 950 h 739"/>
                <a:gd name="T62" fmla="*/ 20 w 739"/>
                <a:gd name="T63" fmla="*/ 1110 h 739"/>
                <a:gd name="T64" fmla="*/ 43 w 739"/>
                <a:gd name="T65" fmla="*/ 1179 h 739"/>
                <a:gd name="T66" fmla="*/ 270 w 739"/>
                <a:gd name="T67" fmla="*/ 1223 h 739"/>
                <a:gd name="T68" fmla="*/ 314 w 739"/>
                <a:gd name="T69" fmla="*/ 1292 h 739"/>
                <a:gd name="T70" fmla="*/ 254 w 739"/>
                <a:gd name="T71" fmla="*/ 1511 h 739"/>
                <a:gd name="T72" fmla="*/ 305 w 739"/>
                <a:gd name="T73" fmla="*/ 1557 h 739"/>
                <a:gd name="T74" fmla="*/ 514 w 739"/>
                <a:gd name="T75" fmla="*/ 1477 h 739"/>
                <a:gd name="T76" fmla="*/ 552 w 739"/>
                <a:gd name="T77" fmla="*/ 1497 h 739"/>
                <a:gd name="T78" fmla="*/ 586 w 739"/>
                <a:gd name="T79" fmla="*/ 1513 h 739"/>
                <a:gd name="T80" fmla="*/ 632 w 739"/>
                <a:gd name="T81" fmla="*/ 1732 h 739"/>
                <a:gd name="T82" fmla="*/ 668 w 739"/>
                <a:gd name="T83" fmla="*/ 1742 h 739"/>
                <a:gd name="T84" fmla="*/ 703 w 739"/>
                <a:gd name="T85" fmla="*/ 1748 h 739"/>
                <a:gd name="T86" fmla="*/ 759 w 739"/>
                <a:gd name="T87" fmla="*/ 1760 h 739"/>
                <a:gd name="T88" fmla="*/ 879 w 739"/>
                <a:gd name="T89" fmla="*/ 1575 h 739"/>
                <a:gd name="T90" fmla="*/ 916 w 739"/>
                <a:gd name="T91" fmla="*/ 1575 h 739"/>
                <a:gd name="T92" fmla="*/ 958 w 739"/>
                <a:gd name="T93" fmla="*/ 1572 h 739"/>
                <a:gd name="T94" fmla="*/ 1102 w 739"/>
                <a:gd name="T95" fmla="*/ 1738 h 739"/>
                <a:gd name="T96" fmla="*/ 1134 w 739"/>
                <a:gd name="T97" fmla="*/ 1731 h 739"/>
                <a:gd name="T98" fmla="*/ 1171 w 739"/>
                <a:gd name="T99" fmla="*/ 1718 h 739"/>
                <a:gd name="T100" fmla="*/ 1207 w 739"/>
                <a:gd name="T101" fmla="*/ 1492 h 739"/>
                <a:gd name="T102" fmla="*/ 1239 w 739"/>
                <a:gd name="T103" fmla="*/ 1472 h 739"/>
                <a:gd name="T104" fmla="*/ 1270 w 739"/>
                <a:gd name="T105" fmla="*/ 1450 h 739"/>
                <a:gd name="T106" fmla="*/ 1472 w 739"/>
                <a:gd name="T107" fmla="*/ 1543 h 739"/>
                <a:gd name="T108" fmla="*/ 1532 w 739"/>
                <a:gd name="T109" fmla="*/ 1484 h 739"/>
                <a:gd name="T110" fmla="*/ 1584 w 739"/>
                <a:gd name="T111" fmla="*/ 1421 h 739"/>
                <a:gd name="T112" fmla="*/ 1489 w 739"/>
                <a:gd name="T113" fmla="*/ 1201 h 739"/>
                <a:gd name="T114" fmla="*/ 1723 w 739"/>
                <a:gd name="T115" fmla="*/ 1158 h 739"/>
                <a:gd name="T116" fmla="*/ 1747 w 739"/>
                <a:gd name="T117" fmla="*/ 1078 h 739"/>
                <a:gd name="T118" fmla="*/ 1760 w 739"/>
                <a:gd name="T119" fmla="*/ 995 h 739"/>
                <a:gd name="T120" fmla="*/ 1561 w 739"/>
                <a:gd name="T121" fmla="*/ 852 h 73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9"/>
                <a:gd name="T184" fmla="*/ 0 h 739"/>
                <a:gd name="T185" fmla="*/ 739 w 739"/>
                <a:gd name="T186" fmla="*/ 739 h 73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9" h="739">
                  <a:moveTo>
                    <a:pt x="654" y="343"/>
                  </a:moveTo>
                  <a:lnTo>
                    <a:pt x="735" y="295"/>
                  </a:lnTo>
                  <a:lnTo>
                    <a:pt x="732" y="281"/>
                  </a:lnTo>
                  <a:lnTo>
                    <a:pt x="731" y="276"/>
                  </a:lnTo>
                  <a:lnTo>
                    <a:pt x="730" y="272"/>
                  </a:lnTo>
                  <a:lnTo>
                    <a:pt x="728" y="267"/>
                  </a:lnTo>
                  <a:lnTo>
                    <a:pt x="727" y="263"/>
                  </a:lnTo>
                  <a:lnTo>
                    <a:pt x="724" y="257"/>
                  </a:lnTo>
                  <a:lnTo>
                    <a:pt x="723" y="251"/>
                  </a:lnTo>
                  <a:lnTo>
                    <a:pt x="721" y="246"/>
                  </a:lnTo>
                  <a:lnTo>
                    <a:pt x="719" y="240"/>
                  </a:lnTo>
                  <a:lnTo>
                    <a:pt x="714" y="227"/>
                  </a:lnTo>
                  <a:lnTo>
                    <a:pt x="619" y="231"/>
                  </a:lnTo>
                  <a:lnTo>
                    <a:pt x="615" y="225"/>
                  </a:lnTo>
                  <a:lnTo>
                    <a:pt x="612" y="219"/>
                  </a:lnTo>
                  <a:lnTo>
                    <a:pt x="608" y="213"/>
                  </a:lnTo>
                  <a:lnTo>
                    <a:pt x="604" y="206"/>
                  </a:lnTo>
                  <a:lnTo>
                    <a:pt x="649" y="123"/>
                  </a:lnTo>
                  <a:lnTo>
                    <a:pt x="640" y="114"/>
                  </a:lnTo>
                  <a:lnTo>
                    <a:pt x="637" y="109"/>
                  </a:lnTo>
                  <a:lnTo>
                    <a:pt x="633" y="106"/>
                  </a:lnTo>
                  <a:lnTo>
                    <a:pt x="629" y="102"/>
                  </a:lnTo>
                  <a:lnTo>
                    <a:pt x="625" y="98"/>
                  </a:lnTo>
                  <a:lnTo>
                    <a:pt x="621" y="94"/>
                  </a:lnTo>
                  <a:lnTo>
                    <a:pt x="617" y="91"/>
                  </a:lnTo>
                  <a:lnTo>
                    <a:pt x="613" y="87"/>
                  </a:lnTo>
                  <a:lnTo>
                    <a:pt x="609" y="83"/>
                  </a:lnTo>
                  <a:lnTo>
                    <a:pt x="598" y="75"/>
                  </a:lnTo>
                  <a:lnTo>
                    <a:pt x="518" y="126"/>
                  </a:lnTo>
                  <a:lnTo>
                    <a:pt x="512" y="122"/>
                  </a:lnTo>
                  <a:lnTo>
                    <a:pt x="506" y="119"/>
                  </a:lnTo>
                  <a:lnTo>
                    <a:pt x="499" y="115"/>
                  </a:lnTo>
                  <a:lnTo>
                    <a:pt x="492" y="112"/>
                  </a:lnTo>
                  <a:lnTo>
                    <a:pt x="490" y="17"/>
                  </a:lnTo>
                  <a:lnTo>
                    <a:pt x="478" y="13"/>
                  </a:lnTo>
                  <a:lnTo>
                    <a:pt x="473" y="12"/>
                  </a:lnTo>
                  <a:lnTo>
                    <a:pt x="467" y="9"/>
                  </a:lnTo>
                  <a:lnTo>
                    <a:pt x="462" y="8"/>
                  </a:lnTo>
                  <a:lnTo>
                    <a:pt x="457" y="7"/>
                  </a:lnTo>
                  <a:lnTo>
                    <a:pt x="452" y="5"/>
                  </a:lnTo>
                  <a:lnTo>
                    <a:pt x="445" y="4"/>
                  </a:lnTo>
                  <a:lnTo>
                    <a:pt x="440" y="3"/>
                  </a:lnTo>
                  <a:lnTo>
                    <a:pt x="435" y="2"/>
                  </a:lnTo>
                  <a:lnTo>
                    <a:pt x="422" y="0"/>
                  </a:lnTo>
                  <a:lnTo>
                    <a:pt x="379" y="83"/>
                  </a:lnTo>
                  <a:lnTo>
                    <a:pt x="375" y="83"/>
                  </a:lnTo>
                  <a:lnTo>
                    <a:pt x="371" y="83"/>
                  </a:lnTo>
                  <a:lnTo>
                    <a:pt x="367" y="83"/>
                  </a:lnTo>
                  <a:lnTo>
                    <a:pt x="363" y="83"/>
                  </a:lnTo>
                  <a:lnTo>
                    <a:pt x="359" y="83"/>
                  </a:lnTo>
                  <a:lnTo>
                    <a:pt x="355" y="83"/>
                  </a:lnTo>
                  <a:lnTo>
                    <a:pt x="351" y="84"/>
                  </a:lnTo>
                  <a:lnTo>
                    <a:pt x="347" y="84"/>
                  </a:lnTo>
                  <a:lnTo>
                    <a:pt x="299" y="3"/>
                  </a:lnTo>
                  <a:lnTo>
                    <a:pt x="285" y="6"/>
                  </a:lnTo>
                  <a:lnTo>
                    <a:pt x="280" y="7"/>
                  </a:lnTo>
                  <a:lnTo>
                    <a:pt x="274" y="8"/>
                  </a:lnTo>
                  <a:lnTo>
                    <a:pt x="269" y="9"/>
                  </a:lnTo>
                  <a:lnTo>
                    <a:pt x="264" y="12"/>
                  </a:lnTo>
                  <a:lnTo>
                    <a:pt x="259" y="13"/>
                  </a:lnTo>
                  <a:lnTo>
                    <a:pt x="254" y="15"/>
                  </a:lnTo>
                  <a:lnTo>
                    <a:pt x="250" y="16"/>
                  </a:lnTo>
                  <a:lnTo>
                    <a:pt x="245" y="18"/>
                  </a:lnTo>
                  <a:lnTo>
                    <a:pt x="232" y="22"/>
                  </a:lnTo>
                  <a:lnTo>
                    <a:pt x="236" y="115"/>
                  </a:lnTo>
                  <a:lnTo>
                    <a:pt x="229" y="119"/>
                  </a:lnTo>
                  <a:lnTo>
                    <a:pt x="221" y="123"/>
                  </a:lnTo>
                  <a:lnTo>
                    <a:pt x="213" y="128"/>
                  </a:lnTo>
                  <a:lnTo>
                    <a:pt x="206" y="132"/>
                  </a:lnTo>
                  <a:lnTo>
                    <a:pt x="125" y="88"/>
                  </a:lnTo>
                  <a:lnTo>
                    <a:pt x="116" y="96"/>
                  </a:lnTo>
                  <a:lnTo>
                    <a:pt x="108" y="103"/>
                  </a:lnTo>
                  <a:lnTo>
                    <a:pt x="100" y="110"/>
                  </a:lnTo>
                  <a:lnTo>
                    <a:pt x="93" y="119"/>
                  </a:lnTo>
                  <a:lnTo>
                    <a:pt x="86" y="126"/>
                  </a:lnTo>
                  <a:lnTo>
                    <a:pt x="77" y="137"/>
                  </a:lnTo>
                  <a:lnTo>
                    <a:pt x="126" y="213"/>
                  </a:lnTo>
                  <a:lnTo>
                    <a:pt x="121" y="221"/>
                  </a:lnTo>
                  <a:lnTo>
                    <a:pt x="116" y="229"/>
                  </a:lnTo>
                  <a:lnTo>
                    <a:pt x="110" y="239"/>
                  </a:lnTo>
                  <a:lnTo>
                    <a:pt x="106" y="247"/>
                  </a:lnTo>
                  <a:lnTo>
                    <a:pt x="17" y="248"/>
                  </a:lnTo>
                  <a:lnTo>
                    <a:pt x="12" y="260"/>
                  </a:lnTo>
                  <a:lnTo>
                    <a:pt x="9" y="271"/>
                  </a:lnTo>
                  <a:lnTo>
                    <a:pt x="7" y="280"/>
                  </a:lnTo>
                  <a:lnTo>
                    <a:pt x="4" y="291"/>
                  </a:lnTo>
                  <a:lnTo>
                    <a:pt x="2" y="301"/>
                  </a:lnTo>
                  <a:lnTo>
                    <a:pt x="0" y="315"/>
                  </a:lnTo>
                  <a:lnTo>
                    <a:pt x="78" y="354"/>
                  </a:lnTo>
                  <a:lnTo>
                    <a:pt x="77" y="365"/>
                  </a:lnTo>
                  <a:lnTo>
                    <a:pt x="77" y="376"/>
                  </a:lnTo>
                  <a:lnTo>
                    <a:pt x="77" y="386"/>
                  </a:lnTo>
                  <a:lnTo>
                    <a:pt x="78" y="398"/>
                  </a:lnTo>
                  <a:lnTo>
                    <a:pt x="3" y="443"/>
                  </a:lnTo>
                  <a:lnTo>
                    <a:pt x="6" y="455"/>
                  </a:lnTo>
                  <a:lnTo>
                    <a:pt x="8" y="466"/>
                  </a:lnTo>
                  <a:lnTo>
                    <a:pt x="11" y="476"/>
                  </a:lnTo>
                  <a:lnTo>
                    <a:pt x="15" y="485"/>
                  </a:lnTo>
                  <a:lnTo>
                    <a:pt x="18" y="495"/>
                  </a:lnTo>
                  <a:lnTo>
                    <a:pt x="22" y="507"/>
                  </a:lnTo>
                  <a:lnTo>
                    <a:pt x="108" y="503"/>
                  </a:lnTo>
                  <a:lnTo>
                    <a:pt x="113" y="514"/>
                  </a:lnTo>
                  <a:lnTo>
                    <a:pt x="120" y="523"/>
                  </a:lnTo>
                  <a:lnTo>
                    <a:pt x="126" y="532"/>
                  </a:lnTo>
                  <a:lnTo>
                    <a:pt x="132" y="542"/>
                  </a:lnTo>
                  <a:lnTo>
                    <a:pt x="89" y="618"/>
                  </a:lnTo>
                  <a:lnTo>
                    <a:pt x="99" y="627"/>
                  </a:lnTo>
                  <a:lnTo>
                    <a:pt x="106" y="634"/>
                  </a:lnTo>
                  <a:lnTo>
                    <a:pt x="113" y="641"/>
                  </a:lnTo>
                  <a:lnTo>
                    <a:pt x="121" y="648"/>
                  </a:lnTo>
                  <a:lnTo>
                    <a:pt x="128" y="654"/>
                  </a:lnTo>
                  <a:lnTo>
                    <a:pt x="138" y="664"/>
                  </a:lnTo>
                  <a:lnTo>
                    <a:pt x="211" y="617"/>
                  </a:lnTo>
                  <a:lnTo>
                    <a:pt x="216" y="620"/>
                  </a:lnTo>
                  <a:lnTo>
                    <a:pt x="221" y="623"/>
                  </a:lnTo>
                  <a:lnTo>
                    <a:pt x="226" y="626"/>
                  </a:lnTo>
                  <a:lnTo>
                    <a:pt x="231" y="628"/>
                  </a:lnTo>
                  <a:lnTo>
                    <a:pt x="235" y="631"/>
                  </a:lnTo>
                  <a:lnTo>
                    <a:pt x="240" y="633"/>
                  </a:lnTo>
                  <a:lnTo>
                    <a:pt x="246" y="635"/>
                  </a:lnTo>
                  <a:lnTo>
                    <a:pt x="251" y="638"/>
                  </a:lnTo>
                  <a:lnTo>
                    <a:pt x="252" y="723"/>
                  </a:lnTo>
                  <a:lnTo>
                    <a:pt x="265" y="727"/>
                  </a:lnTo>
                  <a:lnTo>
                    <a:pt x="271" y="728"/>
                  </a:lnTo>
                  <a:lnTo>
                    <a:pt x="275" y="730"/>
                  </a:lnTo>
                  <a:lnTo>
                    <a:pt x="280" y="731"/>
                  </a:lnTo>
                  <a:lnTo>
                    <a:pt x="285" y="732"/>
                  </a:lnTo>
                  <a:lnTo>
                    <a:pt x="289" y="733"/>
                  </a:lnTo>
                  <a:lnTo>
                    <a:pt x="295" y="734"/>
                  </a:lnTo>
                  <a:lnTo>
                    <a:pt x="300" y="735"/>
                  </a:lnTo>
                  <a:lnTo>
                    <a:pt x="305" y="736"/>
                  </a:lnTo>
                  <a:lnTo>
                    <a:pt x="318" y="739"/>
                  </a:lnTo>
                  <a:lnTo>
                    <a:pt x="358" y="661"/>
                  </a:lnTo>
                  <a:lnTo>
                    <a:pt x="363" y="661"/>
                  </a:lnTo>
                  <a:lnTo>
                    <a:pt x="369" y="661"/>
                  </a:lnTo>
                  <a:lnTo>
                    <a:pt x="375" y="661"/>
                  </a:lnTo>
                  <a:lnTo>
                    <a:pt x="380" y="661"/>
                  </a:lnTo>
                  <a:lnTo>
                    <a:pt x="385" y="661"/>
                  </a:lnTo>
                  <a:lnTo>
                    <a:pt x="391" y="661"/>
                  </a:lnTo>
                  <a:lnTo>
                    <a:pt x="397" y="660"/>
                  </a:lnTo>
                  <a:lnTo>
                    <a:pt x="402" y="660"/>
                  </a:lnTo>
                  <a:lnTo>
                    <a:pt x="447" y="734"/>
                  </a:lnTo>
                  <a:lnTo>
                    <a:pt x="459" y="730"/>
                  </a:lnTo>
                  <a:lnTo>
                    <a:pt x="463" y="729"/>
                  </a:lnTo>
                  <a:lnTo>
                    <a:pt x="468" y="728"/>
                  </a:lnTo>
                  <a:lnTo>
                    <a:pt x="473" y="727"/>
                  </a:lnTo>
                  <a:lnTo>
                    <a:pt x="476" y="726"/>
                  </a:lnTo>
                  <a:lnTo>
                    <a:pt x="481" y="724"/>
                  </a:lnTo>
                  <a:lnTo>
                    <a:pt x="487" y="723"/>
                  </a:lnTo>
                  <a:lnTo>
                    <a:pt x="492" y="721"/>
                  </a:lnTo>
                  <a:lnTo>
                    <a:pt x="499" y="719"/>
                  </a:lnTo>
                  <a:lnTo>
                    <a:pt x="511" y="714"/>
                  </a:lnTo>
                  <a:lnTo>
                    <a:pt x="507" y="626"/>
                  </a:lnTo>
                  <a:lnTo>
                    <a:pt x="511" y="623"/>
                  </a:lnTo>
                  <a:lnTo>
                    <a:pt x="516" y="621"/>
                  </a:lnTo>
                  <a:lnTo>
                    <a:pt x="520" y="618"/>
                  </a:lnTo>
                  <a:lnTo>
                    <a:pt x="525" y="615"/>
                  </a:lnTo>
                  <a:lnTo>
                    <a:pt x="529" y="613"/>
                  </a:lnTo>
                  <a:lnTo>
                    <a:pt x="533" y="609"/>
                  </a:lnTo>
                  <a:lnTo>
                    <a:pt x="537" y="607"/>
                  </a:lnTo>
                  <a:lnTo>
                    <a:pt x="541" y="604"/>
                  </a:lnTo>
                  <a:lnTo>
                    <a:pt x="618" y="648"/>
                  </a:lnTo>
                  <a:lnTo>
                    <a:pt x="629" y="638"/>
                  </a:lnTo>
                  <a:lnTo>
                    <a:pt x="636" y="630"/>
                  </a:lnTo>
                  <a:lnTo>
                    <a:pt x="643" y="623"/>
                  </a:lnTo>
                  <a:lnTo>
                    <a:pt x="651" y="615"/>
                  </a:lnTo>
                  <a:lnTo>
                    <a:pt x="657" y="607"/>
                  </a:lnTo>
                  <a:lnTo>
                    <a:pt x="665" y="597"/>
                  </a:lnTo>
                  <a:lnTo>
                    <a:pt x="616" y="520"/>
                  </a:lnTo>
                  <a:lnTo>
                    <a:pt x="620" y="511"/>
                  </a:lnTo>
                  <a:lnTo>
                    <a:pt x="625" y="504"/>
                  </a:lnTo>
                  <a:lnTo>
                    <a:pt x="628" y="496"/>
                  </a:lnTo>
                  <a:lnTo>
                    <a:pt x="632" y="488"/>
                  </a:lnTo>
                  <a:lnTo>
                    <a:pt x="723" y="486"/>
                  </a:lnTo>
                  <a:lnTo>
                    <a:pt x="728" y="473"/>
                  </a:lnTo>
                  <a:lnTo>
                    <a:pt x="731" y="463"/>
                  </a:lnTo>
                  <a:lnTo>
                    <a:pt x="733" y="452"/>
                  </a:lnTo>
                  <a:lnTo>
                    <a:pt x="735" y="442"/>
                  </a:lnTo>
                  <a:lnTo>
                    <a:pt x="737" y="431"/>
                  </a:lnTo>
                  <a:lnTo>
                    <a:pt x="739" y="418"/>
                  </a:lnTo>
                  <a:lnTo>
                    <a:pt x="656" y="375"/>
                  </a:lnTo>
                  <a:lnTo>
                    <a:pt x="656" y="367"/>
                  </a:lnTo>
                  <a:lnTo>
                    <a:pt x="655" y="358"/>
                  </a:lnTo>
                  <a:lnTo>
                    <a:pt x="655" y="351"/>
                  </a:lnTo>
                  <a:lnTo>
                    <a:pt x="654" y="343"/>
                  </a:lnTo>
                  <a:close/>
                </a:path>
              </a:pathLst>
            </a:custGeom>
            <a:solidFill>
              <a:srgbClr val="EB8C00"/>
            </a:solidFill>
            <a:ln w="9525">
              <a:noFill/>
              <a:round/>
              <a:headEnd/>
              <a:tailEnd/>
            </a:ln>
          </p:spPr>
          <p:txBody>
            <a:bodyPr/>
            <a:lstStyle/>
            <a:p>
              <a:endParaRPr lang="en-GB">
                <a:latin typeface="+mj-lt"/>
              </a:endParaRPr>
            </a:p>
          </p:txBody>
        </p:sp>
        <p:sp>
          <p:nvSpPr>
            <p:cNvPr id="150" name="Oval 49"/>
            <p:cNvSpPr>
              <a:spLocks noChangeAspect="1" noChangeArrowheads="1"/>
            </p:cNvSpPr>
            <p:nvPr/>
          </p:nvSpPr>
          <p:spPr bwMode="blackWhite">
            <a:xfrm>
              <a:off x="2526" y="2110"/>
              <a:ext cx="618" cy="618"/>
            </a:xfrm>
            <a:prstGeom prst="ellipse">
              <a:avLst/>
            </a:prstGeom>
            <a:solidFill>
              <a:schemeClr val="bg1"/>
            </a:solidFill>
            <a:ln w="9525" algn="ctr">
              <a:noFill/>
              <a:round/>
              <a:headEnd/>
              <a:tailEnd/>
            </a:ln>
          </p:spPr>
          <p:txBody>
            <a:bodyPr wrap="none" lIns="72434" tIns="0" rIns="73917" bIns="0" anchor="ctr"/>
            <a:lstStyle/>
            <a:p>
              <a:pPr algn="ctr" defTabSz="1042988">
                <a:buSzPct val="90000"/>
              </a:pPr>
              <a:endParaRPr lang="en-GB" sz="1000" dirty="0">
                <a:solidFill>
                  <a:schemeClr val="tx1"/>
                </a:solidFill>
                <a:latin typeface="+mj-lt"/>
                <a:cs typeface="Arial" charset="0"/>
              </a:endParaRPr>
            </a:p>
          </p:txBody>
        </p:sp>
      </p:grpSp>
      <p:sp>
        <p:nvSpPr>
          <p:cNvPr id="151" name="TextBox 150"/>
          <p:cNvSpPr txBox="1"/>
          <p:nvPr/>
        </p:nvSpPr>
        <p:spPr>
          <a:xfrm>
            <a:off x="4746808" y="3446334"/>
            <a:ext cx="914400" cy="914400"/>
          </a:xfrm>
          <a:prstGeom prst="rect">
            <a:avLst/>
          </a:prstGeom>
          <a:noFill/>
        </p:spPr>
        <p:txBody>
          <a:bodyPr wrap="none" lIns="0" tIns="0" rIns="0" bIns="0" rtlCol="0">
            <a:noAutofit/>
          </a:bodyPr>
          <a:lstStyle/>
          <a:p>
            <a:pPr indent="-274320">
              <a:spcAft>
                <a:spcPts val="900"/>
              </a:spcAft>
            </a:pPr>
            <a:r>
              <a:rPr lang="pl-PL" sz="2000" dirty="0" smtClean="0">
                <a:latin typeface="Georgia" pitchFamily="18" charset="0"/>
              </a:rPr>
              <a:t>SQL Server</a:t>
            </a:r>
          </a:p>
        </p:txBody>
      </p:sp>
      <p:sp>
        <p:nvSpPr>
          <p:cNvPr id="152" name="Rectangle 151"/>
          <p:cNvSpPr/>
          <p:nvPr/>
        </p:nvSpPr>
        <p:spPr>
          <a:xfrm>
            <a:off x="8200619" y="2200271"/>
            <a:ext cx="3404453" cy="637849"/>
          </a:xfrm>
          <a:prstGeom prst="rect">
            <a:avLst/>
          </a:prstGeom>
        </p:spPr>
        <p:txBody>
          <a:bodyPr wrap="square" lIns="72000" tIns="72000" rIns="72000" bIns="72000">
            <a:spAutoFit/>
          </a:bodyPr>
          <a:lstStyle/>
          <a:p>
            <a:r>
              <a:rPr lang="pl-PL" sz="1600" b="1" i="1" dirty="0" err="1" smtClean="0">
                <a:solidFill>
                  <a:schemeClr val="tx2"/>
                </a:solidFill>
                <a:latin typeface="Georgia"/>
              </a:rPr>
              <a:t>Building</a:t>
            </a:r>
            <a:r>
              <a:rPr lang="pl-PL" sz="1600" b="1" i="1" dirty="0" smtClean="0">
                <a:solidFill>
                  <a:schemeClr val="tx2"/>
                </a:solidFill>
                <a:latin typeface="Georgia"/>
              </a:rPr>
              <a:t> </a:t>
            </a:r>
            <a:r>
              <a:rPr lang="en-US" sz="1600" b="1" i="1" dirty="0" smtClean="0">
                <a:solidFill>
                  <a:schemeClr val="tx2"/>
                </a:solidFill>
                <a:latin typeface="Georgia"/>
              </a:rPr>
              <a:t>and integrating predictive</a:t>
            </a:r>
            <a:r>
              <a:rPr lang="pl-PL" sz="1600" b="1" i="1" dirty="0" smtClean="0">
                <a:solidFill>
                  <a:schemeClr val="tx2"/>
                </a:solidFill>
                <a:latin typeface="Georgia"/>
              </a:rPr>
              <a:t> </a:t>
            </a:r>
            <a:r>
              <a:rPr lang="pl-PL" sz="1600" b="1" i="1" dirty="0" err="1" smtClean="0">
                <a:solidFill>
                  <a:schemeClr val="tx2"/>
                </a:solidFill>
                <a:latin typeface="Georgia"/>
              </a:rPr>
              <a:t>models</a:t>
            </a:r>
            <a:endParaRPr lang="en-GB" sz="1600" b="1" i="1" dirty="0">
              <a:solidFill>
                <a:schemeClr val="tx2"/>
              </a:solidFill>
              <a:latin typeface="Georgia"/>
            </a:endParaRPr>
          </a:p>
        </p:txBody>
      </p:sp>
      <p:grpSp>
        <p:nvGrpSpPr>
          <p:cNvPr id="153" name="Group 152"/>
          <p:cNvGrpSpPr/>
          <p:nvPr/>
        </p:nvGrpSpPr>
        <p:grpSpPr>
          <a:xfrm>
            <a:off x="8682072" y="3224041"/>
            <a:ext cx="2224752" cy="2224752"/>
            <a:chOff x="4966372" y="2258092"/>
            <a:chExt cx="612000" cy="612000"/>
          </a:xfrm>
        </p:grpSpPr>
        <p:sp>
          <p:nvSpPr>
            <p:cNvPr id="154" name="Oval 153"/>
            <p:cNvSpPr/>
            <p:nvPr/>
          </p:nvSpPr>
          <p:spPr bwMode="ltGray">
            <a:xfrm>
              <a:off x="4966372" y="2258092"/>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155" name="Freeform 4808"/>
            <p:cNvSpPr>
              <a:spLocks noEditPoints="1"/>
            </p:cNvSpPr>
            <p:nvPr/>
          </p:nvSpPr>
          <p:spPr bwMode="auto">
            <a:xfrm>
              <a:off x="5139993" y="2312827"/>
              <a:ext cx="264759" cy="500101"/>
            </a:xfrm>
            <a:custGeom>
              <a:avLst/>
              <a:gdLst>
                <a:gd name="T0" fmla="*/ 48 w 216"/>
                <a:gd name="T1" fmla="*/ 16 h 408"/>
                <a:gd name="T2" fmla="*/ 56 w 216"/>
                <a:gd name="T3" fmla="*/ 0 h 408"/>
                <a:gd name="T4" fmla="*/ 72 w 216"/>
                <a:gd name="T5" fmla="*/ 12 h 408"/>
                <a:gd name="T6" fmla="*/ 60 w 216"/>
                <a:gd name="T7" fmla="*/ 24 h 408"/>
                <a:gd name="T8" fmla="*/ 198 w 216"/>
                <a:gd name="T9" fmla="*/ 36 h 408"/>
                <a:gd name="T10" fmla="*/ 182 w 216"/>
                <a:gd name="T11" fmla="*/ 24 h 408"/>
                <a:gd name="T12" fmla="*/ 174 w 216"/>
                <a:gd name="T13" fmla="*/ 40 h 408"/>
                <a:gd name="T14" fmla="*/ 190 w 216"/>
                <a:gd name="T15" fmla="*/ 46 h 408"/>
                <a:gd name="T16" fmla="*/ 164 w 216"/>
                <a:gd name="T17" fmla="*/ 58 h 408"/>
                <a:gd name="T18" fmla="*/ 152 w 216"/>
                <a:gd name="T19" fmla="*/ 46 h 408"/>
                <a:gd name="T20" fmla="*/ 140 w 216"/>
                <a:gd name="T21" fmla="*/ 58 h 408"/>
                <a:gd name="T22" fmla="*/ 152 w 216"/>
                <a:gd name="T23" fmla="*/ 70 h 408"/>
                <a:gd name="T24" fmla="*/ 110 w 216"/>
                <a:gd name="T25" fmla="*/ 102 h 408"/>
                <a:gd name="T26" fmla="*/ 102 w 216"/>
                <a:gd name="T27" fmla="*/ 86 h 408"/>
                <a:gd name="T28" fmla="*/ 86 w 216"/>
                <a:gd name="T29" fmla="*/ 96 h 408"/>
                <a:gd name="T30" fmla="*/ 98 w 216"/>
                <a:gd name="T31" fmla="*/ 108 h 408"/>
                <a:gd name="T32" fmla="*/ 128 w 216"/>
                <a:gd name="T33" fmla="*/ 352 h 408"/>
                <a:gd name="T34" fmla="*/ 128 w 216"/>
                <a:gd name="T35" fmla="*/ 322 h 408"/>
                <a:gd name="T36" fmla="*/ 96 w 216"/>
                <a:gd name="T37" fmla="*/ 330 h 408"/>
                <a:gd name="T38" fmla="*/ 108 w 216"/>
                <a:gd name="T39" fmla="*/ 356 h 408"/>
                <a:gd name="T40" fmla="*/ 122 w 216"/>
                <a:gd name="T41" fmla="*/ 44 h 408"/>
                <a:gd name="T42" fmla="*/ 122 w 216"/>
                <a:gd name="T43" fmla="*/ 16 h 408"/>
                <a:gd name="T44" fmla="*/ 94 w 216"/>
                <a:gd name="T45" fmla="*/ 16 h 408"/>
                <a:gd name="T46" fmla="*/ 94 w 216"/>
                <a:gd name="T47" fmla="*/ 44 h 408"/>
                <a:gd name="T48" fmla="*/ 122 w 216"/>
                <a:gd name="T49" fmla="*/ 44 h 408"/>
                <a:gd name="T50" fmla="*/ 60 w 216"/>
                <a:gd name="T51" fmla="*/ 56 h 408"/>
                <a:gd name="T52" fmla="*/ 34 w 216"/>
                <a:gd name="T53" fmla="*/ 52 h 408"/>
                <a:gd name="T54" fmla="*/ 34 w 216"/>
                <a:gd name="T55" fmla="*/ 74 h 408"/>
                <a:gd name="T56" fmla="*/ 56 w 216"/>
                <a:gd name="T57" fmla="*/ 74 h 408"/>
                <a:gd name="T58" fmla="*/ 182 w 216"/>
                <a:gd name="T59" fmla="*/ 406 h 408"/>
                <a:gd name="T60" fmla="*/ 16 w 216"/>
                <a:gd name="T61" fmla="*/ 394 h 408"/>
                <a:gd name="T62" fmla="*/ 4 w 216"/>
                <a:gd name="T63" fmla="*/ 338 h 408"/>
                <a:gd name="T64" fmla="*/ 64 w 216"/>
                <a:gd name="T65" fmla="*/ 132 h 408"/>
                <a:gd name="T66" fmla="*/ 68 w 216"/>
                <a:gd name="T67" fmla="*/ 116 h 408"/>
                <a:gd name="T68" fmla="*/ 148 w 216"/>
                <a:gd name="T69" fmla="*/ 116 h 408"/>
                <a:gd name="T70" fmla="*/ 152 w 216"/>
                <a:gd name="T71" fmla="*/ 132 h 408"/>
                <a:gd name="T72" fmla="*/ 212 w 216"/>
                <a:gd name="T73" fmla="*/ 336 h 408"/>
                <a:gd name="T74" fmla="*/ 102 w 216"/>
                <a:gd name="T75" fmla="*/ 158 h 408"/>
                <a:gd name="T76" fmla="*/ 114 w 216"/>
                <a:gd name="T77" fmla="*/ 170 h 408"/>
                <a:gd name="T78" fmla="*/ 126 w 216"/>
                <a:gd name="T79" fmla="*/ 158 h 408"/>
                <a:gd name="T80" fmla="*/ 114 w 216"/>
                <a:gd name="T81" fmla="*/ 146 h 408"/>
                <a:gd name="T82" fmla="*/ 102 w 216"/>
                <a:gd name="T83" fmla="*/ 158 h 408"/>
                <a:gd name="T84" fmla="*/ 80 w 216"/>
                <a:gd name="T85" fmla="*/ 280 h 408"/>
                <a:gd name="T86" fmla="*/ 106 w 216"/>
                <a:gd name="T87" fmla="*/ 268 h 408"/>
                <a:gd name="T88" fmla="*/ 94 w 216"/>
                <a:gd name="T89" fmla="*/ 242 h 408"/>
                <a:gd name="T90" fmla="*/ 66 w 216"/>
                <a:gd name="T91" fmla="*/ 262 h 408"/>
                <a:gd name="T92" fmla="*/ 136 w 216"/>
                <a:gd name="T93" fmla="*/ 308 h 408"/>
                <a:gd name="T94" fmla="*/ 140 w 216"/>
                <a:gd name="T95" fmla="*/ 298 h 408"/>
                <a:gd name="T96" fmla="*/ 124 w 216"/>
                <a:gd name="T97" fmla="*/ 288 h 408"/>
                <a:gd name="T98" fmla="*/ 116 w 216"/>
                <a:gd name="T99" fmla="*/ 302 h 408"/>
                <a:gd name="T100" fmla="*/ 82 w 216"/>
                <a:gd name="T101" fmla="*/ 298 h 408"/>
                <a:gd name="T102" fmla="*/ 18 w 216"/>
                <a:gd name="T103" fmla="*/ 352 h 408"/>
                <a:gd name="T104" fmla="*/ 32 w 216"/>
                <a:gd name="T105" fmla="*/ 386 h 408"/>
                <a:gd name="T106" fmla="*/ 184 w 216"/>
                <a:gd name="T107" fmla="*/ 386 h 408"/>
                <a:gd name="T108" fmla="*/ 198 w 216"/>
                <a:gd name="T109" fmla="*/ 35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6" h="408">
                  <a:moveTo>
                    <a:pt x="60" y="24"/>
                  </a:moveTo>
                  <a:lnTo>
                    <a:pt x="60" y="24"/>
                  </a:lnTo>
                  <a:lnTo>
                    <a:pt x="56" y="22"/>
                  </a:lnTo>
                  <a:lnTo>
                    <a:pt x="52" y="20"/>
                  </a:lnTo>
                  <a:lnTo>
                    <a:pt x="52" y="20"/>
                  </a:lnTo>
                  <a:lnTo>
                    <a:pt x="48" y="16"/>
                  </a:lnTo>
                  <a:lnTo>
                    <a:pt x="48" y="12"/>
                  </a:lnTo>
                  <a:lnTo>
                    <a:pt x="48" y="12"/>
                  </a:lnTo>
                  <a:lnTo>
                    <a:pt x="48" y="6"/>
                  </a:lnTo>
                  <a:lnTo>
                    <a:pt x="52" y="2"/>
                  </a:lnTo>
                  <a:lnTo>
                    <a:pt x="52" y="2"/>
                  </a:lnTo>
                  <a:lnTo>
                    <a:pt x="56" y="0"/>
                  </a:lnTo>
                  <a:lnTo>
                    <a:pt x="60" y="0"/>
                  </a:lnTo>
                  <a:lnTo>
                    <a:pt x="64" y="0"/>
                  </a:lnTo>
                  <a:lnTo>
                    <a:pt x="68" y="2"/>
                  </a:lnTo>
                  <a:lnTo>
                    <a:pt x="68" y="2"/>
                  </a:lnTo>
                  <a:lnTo>
                    <a:pt x="72" y="6"/>
                  </a:lnTo>
                  <a:lnTo>
                    <a:pt x="72" y="12"/>
                  </a:lnTo>
                  <a:lnTo>
                    <a:pt x="72" y="12"/>
                  </a:lnTo>
                  <a:lnTo>
                    <a:pt x="72" y="16"/>
                  </a:lnTo>
                  <a:lnTo>
                    <a:pt x="68" y="20"/>
                  </a:lnTo>
                  <a:lnTo>
                    <a:pt x="68" y="20"/>
                  </a:lnTo>
                  <a:lnTo>
                    <a:pt x="64" y="22"/>
                  </a:lnTo>
                  <a:lnTo>
                    <a:pt x="60" y="24"/>
                  </a:lnTo>
                  <a:lnTo>
                    <a:pt x="60" y="24"/>
                  </a:lnTo>
                  <a:close/>
                  <a:moveTo>
                    <a:pt x="194" y="44"/>
                  </a:moveTo>
                  <a:lnTo>
                    <a:pt x="194" y="44"/>
                  </a:lnTo>
                  <a:lnTo>
                    <a:pt x="196" y="40"/>
                  </a:lnTo>
                  <a:lnTo>
                    <a:pt x="198" y="36"/>
                  </a:lnTo>
                  <a:lnTo>
                    <a:pt x="198" y="36"/>
                  </a:lnTo>
                  <a:lnTo>
                    <a:pt x="196" y="32"/>
                  </a:lnTo>
                  <a:lnTo>
                    <a:pt x="194" y="28"/>
                  </a:lnTo>
                  <a:lnTo>
                    <a:pt x="194" y="28"/>
                  </a:lnTo>
                  <a:lnTo>
                    <a:pt x="190" y="24"/>
                  </a:lnTo>
                  <a:lnTo>
                    <a:pt x="186" y="24"/>
                  </a:lnTo>
                  <a:lnTo>
                    <a:pt x="182" y="24"/>
                  </a:lnTo>
                  <a:lnTo>
                    <a:pt x="178" y="28"/>
                  </a:lnTo>
                  <a:lnTo>
                    <a:pt x="178" y="28"/>
                  </a:lnTo>
                  <a:lnTo>
                    <a:pt x="174" y="32"/>
                  </a:lnTo>
                  <a:lnTo>
                    <a:pt x="174" y="36"/>
                  </a:lnTo>
                  <a:lnTo>
                    <a:pt x="174" y="36"/>
                  </a:lnTo>
                  <a:lnTo>
                    <a:pt x="174" y="40"/>
                  </a:lnTo>
                  <a:lnTo>
                    <a:pt x="178" y="44"/>
                  </a:lnTo>
                  <a:lnTo>
                    <a:pt x="178" y="44"/>
                  </a:lnTo>
                  <a:lnTo>
                    <a:pt x="182" y="46"/>
                  </a:lnTo>
                  <a:lnTo>
                    <a:pt x="186" y="48"/>
                  </a:lnTo>
                  <a:lnTo>
                    <a:pt x="186" y="48"/>
                  </a:lnTo>
                  <a:lnTo>
                    <a:pt x="190" y="46"/>
                  </a:lnTo>
                  <a:lnTo>
                    <a:pt x="194" y="44"/>
                  </a:lnTo>
                  <a:lnTo>
                    <a:pt x="194" y="44"/>
                  </a:lnTo>
                  <a:close/>
                  <a:moveTo>
                    <a:pt x="160" y="66"/>
                  </a:moveTo>
                  <a:lnTo>
                    <a:pt x="160" y="66"/>
                  </a:lnTo>
                  <a:lnTo>
                    <a:pt x="162" y="62"/>
                  </a:lnTo>
                  <a:lnTo>
                    <a:pt x="164" y="58"/>
                  </a:lnTo>
                  <a:lnTo>
                    <a:pt x="164" y="58"/>
                  </a:lnTo>
                  <a:lnTo>
                    <a:pt x="162" y="54"/>
                  </a:lnTo>
                  <a:lnTo>
                    <a:pt x="160" y="50"/>
                  </a:lnTo>
                  <a:lnTo>
                    <a:pt x="160" y="50"/>
                  </a:lnTo>
                  <a:lnTo>
                    <a:pt x="156" y="46"/>
                  </a:lnTo>
                  <a:lnTo>
                    <a:pt x="152" y="46"/>
                  </a:lnTo>
                  <a:lnTo>
                    <a:pt x="146" y="46"/>
                  </a:lnTo>
                  <a:lnTo>
                    <a:pt x="142" y="50"/>
                  </a:lnTo>
                  <a:lnTo>
                    <a:pt x="142" y="50"/>
                  </a:lnTo>
                  <a:lnTo>
                    <a:pt x="140" y="54"/>
                  </a:lnTo>
                  <a:lnTo>
                    <a:pt x="140" y="58"/>
                  </a:lnTo>
                  <a:lnTo>
                    <a:pt x="140" y="58"/>
                  </a:lnTo>
                  <a:lnTo>
                    <a:pt x="140" y="62"/>
                  </a:lnTo>
                  <a:lnTo>
                    <a:pt x="142" y="66"/>
                  </a:lnTo>
                  <a:lnTo>
                    <a:pt x="142" y="66"/>
                  </a:lnTo>
                  <a:lnTo>
                    <a:pt x="146" y="68"/>
                  </a:lnTo>
                  <a:lnTo>
                    <a:pt x="152" y="70"/>
                  </a:lnTo>
                  <a:lnTo>
                    <a:pt x="152" y="70"/>
                  </a:lnTo>
                  <a:lnTo>
                    <a:pt x="156" y="68"/>
                  </a:lnTo>
                  <a:lnTo>
                    <a:pt x="160" y="66"/>
                  </a:lnTo>
                  <a:lnTo>
                    <a:pt x="160" y="66"/>
                  </a:lnTo>
                  <a:close/>
                  <a:moveTo>
                    <a:pt x="106" y="104"/>
                  </a:moveTo>
                  <a:lnTo>
                    <a:pt x="106" y="104"/>
                  </a:lnTo>
                  <a:lnTo>
                    <a:pt x="110" y="102"/>
                  </a:lnTo>
                  <a:lnTo>
                    <a:pt x="110" y="96"/>
                  </a:lnTo>
                  <a:lnTo>
                    <a:pt x="110" y="96"/>
                  </a:lnTo>
                  <a:lnTo>
                    <a:pt x="110" y="92"/>
                  </a:lnTo>
                  <a:lnTo>
                    <a:pt x="106" y="88"/>
                  </a:lnTo>
                  <a:lnTo>
                    <a:pt x="106" y="88"/>
                  </a:lnTo>
                  <a:lnTo>
                    <a:pt x="102" y="86"/>
                  </a:lnTo>
                  <a:lnTo>
                    <a:pt x="98" y="84"/>
                  </a:lnTo>
                  <a:lnTo>
                    <a:pt x="94" y="86"/>
                  </a:lnTo>
                  <a:lnTo>
                    <a:pt x="90" y="88"/>
                  </a:lnTo>
                  <a:lnTo>
                    <a:pt x="90" y="88"/>
                  </a:lnTo>
                  <a:lnTo>
                    <a:pt x="88" y="92"/>
                  </a:lnTo>
                  <a:lnTo>
                    <a:pt x="86" y="96"/>
                  </a:lnTo>
                  <a:lnTo>
                    <a:pt x="86" y="96"/>
                  </a:lnTo>
                  <a:lnTo>
                    <a:pt x="88" y="102"/>
                  </a:lnTo>
                  <a:lnTo>
                    <a:pt x="90" y="104"/>
                  </a:lnTo>
                  <a:lnTo>
                    <a:pt x="90" y="104"/>
                  </a:lnTo>
                  <a:lnTo>
                    <a:pt x="94" y="108"/>
                  </a:lnTo>
                  <a:lnTo>
                    <a:pt x="98" y="108"/>
                  </a:lnTo>
                  <a:lnTo>
                    <a:pt x="98" y="108"/>
                  </a:lnTo>
                  <a:lnTo>
                    <a:pt x="102" y="108"/>
                  </a:lnTo>
                  <a:lnTo>
                    <a:pt x="106" y="104"/>
                  </a:lnTo>
                  <a:lnTo>
                    <a:pt x="106" y="104"/>
                  </a:lnTo>
                  <a:close/>
                  <a:moveTo>
                    <a:pt x="128" y="352"/>
                  </a:moveTo>
                  <a:lnTo>
                    <a:pt x="128" y="352"/>
                  </a:lnTo>
                  <a:lnTo>
                    <a:pt x="134" y="344"/>
                  </a:lnTo>
                  <a:lnTo>
                    <a:pt x="134" y="336"/>
                  </a:lnTo>
                  <a:lnTo>
                    <a:pt x="134" y="336"/>
                  </a:lnTo>
                  <a:lnTo>
                    <a:pt x="134" y="330"/>
                  </a:lnTo>
                  <a:lnTo>
                    <a:pt x="128" y="322"/>
                  </a:lnTo>
                  <a:lnTo>
                    <a:pt x="128" y="322"/>
                  </a:lnTo>
                  <a:lnTo>
                    <a:pt x="122" y="318"/>
                  </a:lnTo>
                  <a:lnTo>
                    <a:pt x="114" y="318"/>
                  </a:lnTo>
                  <a:lnTo>
                    <a:pt x="108" y="318"/>
                  </a:lnTo>
                  <a:lnTo>
                    <a:pt x="100" y="322"/>
                  </a:lnTo>
                  <a:lnTo>
                    <a:pt x="100" y="322"/>
                  </a:lnTo>
                  <a:lnTo>
                    <a:pt x="96" y="330"/>
                  </a:lnTo>
                  <a:lnTo>
                    <a:pt x="94" y="336"/>
                  </a:lnTo>
                  <a:lnTo>
                    <a:pt x="94" y="336"/>
                  </a:lnTo>
                  <a:lnTo>
                    <a:pt x="96" y="344"/>
                  </a:lnTo>
                  <a:lnTo>
                    <a:pt x="100" y="352"/>
                  </a:lnTo>
                  <a:lnTo>
                    <a:pt x="100" y="352"/>
                  </a:lnTo>
                  <a:lnTo>
                    <a:pt x="108" y="356"/>
                  </a:lnTo>
                  <a:lnTo>
                    <a:pt x="114" y="356"/>
                  </a:lnTo>
                  <a:lnTo>
                    <a:pt x="114" y="356"/>
                  </a:lnTo>
                  <a:lnTo>
                    <a:pt x="122" y="356"/>
                  </a:lnTo>
                  <a:lnTo>
                    <a:pt x="128" y="352"/>
                  </a:lnTo>
                  <a:lnTo>
                    <a:pt x="128" y="352"/>
                  </a:lnTo>
                  <a:close/>
                  <a:moveTo>
                    <a:pt x="122" y="44"/>
                  </a:moveTo>
                  <a:lnTo>
                    <a:pt x="122" y="44"/>
                  </a:lnTo>
                  <a:lnTo>
                    <a:pt x="126" y="38"/>
                  </a:lnTo>
                  <a:lnTo>
                    <a:pt x="128" y="30"/>
                  </a:lnTo>
                  <a:lnTo>
                    <a:pt x="128" y="30"/>
                  </a:lnTo>
                  <a:lnTo>
                    <a:pt x="126" y="22"/>
                  </a:lnTo>
                  <a:lnTo>
                    <a:pt x="122" y="16"/>
                  </a:lnTo>
                  <a:lnTo>
                    <a:pt x="122" y="16"/>
                  </a:lnTo>
                  <a:lnTo>
                    <a:pt x="116" y="12"/>
                  </a:lnTo>
                  <a:lnTo>
                    <a:pt x="108" y="10"/>
                  </a:lnTo>
                  <a:lnTo>
                    <a:pt x="100" y="12"/>
                  </a:lnTo>
                  <a:lnTo>
                    <a:pt x="94" y="16"/>
                  </a:lnTo>
                  <a:lnTo>
                    <a:pt x="94" y="16"/>
                  </a:lnTo>
                  <a:lnTo>
                    <a:pt x="90" y="22"/>
                  </a:lnTo>
                  <a:lnTo>
                    <a:pt x="88" y="30"/>
                  </a:lnTo>
                  <a:lnTo>
                    <a:pt x="88" y="30"/>
                  </a:lnTo>
                  <a:lnTo>
                    <a:pt x="90" y="38"/>
                  </a:lnTo>
                  <a:lnTo>
                    <a:pt x="94" y="44"/>
                  </a:lnTo>
                  <a:lnTo>
                    <a:pt x="94" y="44"/>
                  </a:lnTo>
                  <a:lnTo>
                    <a:pt x="100" y="48"/>
                  </a:lnTo>
                  <a:lnTo>
                    <a:pt x="108" y="50"/>
                  </a:lnTo>
                  <a:lnTo>
                    <a:pt x="108" y="50"/>
                  </a:lnTo>
                  <a:lnTo>
                    <a:pt x="116" y="48"/>
                  </a:lnTo>
                  <a:lnTo>
                    <a:pt x="122" y="44"/>
                  </a:lnTo>
                  <a:lnTo>
                    <a:pt x="122" y="44"/>
                  </a:lnTo>
                  <a:close/>
                  <a:moveTo>
                    <a:pt x="56" y="74"/>
                  </a:moveTo>
                  <a:lnTo>
                    <a:pt x="56" y="74"/>
                  </a:lnTo>
                  <a:lnTo>
                    <a:pt x="60" y="68"/>
                  </a:lnTo>
                  <a:lnTo>
                    <a:pt x="60" y="62"/>
                  </a:lnTo>
                  <a:lnTo>
                    <a:pt x="60" y="62"/>
                  </a:lnTo>
                  <a:lnTo>
                    <a:pt x="60" y="56"/>
                  </a:lnTo>
                  <a:lnTo>
                    <a:pt x="56" y="52"/>
                  </a:lnTo>
                  <a:lnTo>
                    <a:pt x="56" y="52"/>
                  </a:lnTo>
                  <a:lnTo>
                    <a:pt x="50" y="48"/>
                  </a:lnTo>
                  <a:lnTo>
                    <a:pt x="44" y="46"/>
                  </a:lnTo>
                  <a:lnTo>
                    <a:pt x="38" y="48"/>
                  </a:lnTo>
                  <a:lnTo>
                    <a:pt x="34" y="52"/>
                  </a:lnTo>
                  <a:lnTo>
                    <a:pt x="34" y="52"/>
                  </a:lnTo>
                  <a:lnTo>
                    <a:pt x="30" y="56"/>
                  </a:lnTo>
                  <a:lnTo>
                    <a:pt x="28" y="62"/>
                  </a:lnTo>
                  <a:lnTo>
                    <a:pt x="28" y="62"/>
                  </a:lnTo>
                  <a:lnTo>
                    <a:pt x="30" y="68"/>
                  </a:lnTo>
                  <a:lnTo>
                    <a:pt x="34" y="74"/>
                  </a:lnTo>
                  <a:lnTo>
                    <a:pt x="34" y="74"/>
                  </a:lnTo>
                  <a:lnTo>
                    <a:pt x="38" y="78"/>
                  </a:lnTo>
                  <a:lnTo>
                    <a:pt x="44" y="78"/>
                  </a:lnTo>
                  <a:lnTo>
                    <a:pt x="44" y="78"/>
                  </a:lnTo>
                  <a:lnTo>
                    <a:pt x="50" y="78"/>
                  </a:lnTo>
                  <a:lnTo>
                    <a:pt x="56" y="74"/>
                  </a:lnTo>
                  <a:lnTo>
                    <a:pt x="56" y="74"/>
                  </a:lnTo>
                  <a:close/>
                  <a:moveTo>
                    <a:pt x="208" y="386"/>
                  </a:moveTo>
                  <a:lnTo>
                    <a:pt x="208" y="386"/>
                  </a:lnTo>
                  <a:lnTo>
                    <a:pt x="200" y="394"/>
                  </a:lnTo>
                  <a:lnTo>
                    <a:pt x="192" y="402"/>
                  </a:lnTo>
                  <a:lnTo>
                    <a:pt x="182" y="406"/>
                  </a:lnTo>
                  <a:lnTo>
                    <a:pt x="172" y="408"/>
                  </a:lnTo>
                  <a:lnTo>
                    <a:pt x="44" y="408"/>
                  </a:lnTo>
                  <a:lnTo>
                    <a:pt x="44" y="408"/>
                  </a:lnTo>
                  <a:lnTo>
                    <a:pt x="34" y="406"/>
                  </a:lnTo>
                  <a:lnTo>
                    <a:pt x="24" y="402"/>
                  </a:lnTo>
                  <a:lnTo>
                    <a:pt x="16" y="394"/>
                  </a:lnTo>
                  <a:lnTo>
                    <a:pt x="8" y="386"/>
                  </a:lnTo>
                  <a:lnTo>
                    <a:pt x="8" y="386"/>
                  </a:lnTo>
                  <a:lnTo>
                    <a:pt x="2" y="374"/>
                  </a:lnTo>
                  <a:lnTo>
                    <a:pt x="0" y="362"/>
                  </a:lnTo>
                  <a:lnTo>
                    <a:pt x="0" y="350"/>
                  </a:lnTo>
                  <a:lnTo>
                    <a:pt x="4" y="338"/>
                  </a:lnTo>
                  <a:lnTo>
                    <a:pt x="76" y="202"/>
                  </a:lnTo>
                  <a:lnTo>
                    <a:pt x="76" y="136"/>
                  </a:lnTo>
                  <a:lnTo>
                    <a:pt x="72" y="136"/>
                  </a:lnTo>
                  <a:lnTo>
                    <a:pt x="72" y="136"/>
                  </a:lnTo>
                  <a:lnTo>
                    <a:pt x="68" y="134"/>
                  </a:lnTo>
                  <a:lnTo>
                    <a:pt x="64" y="132"/>
                  </a:lnTo>
                  <a:lnTo>
                    <a:pt x="62" y="130"/>
                  </a:lnTo>
                  <a:lnTo>
                    <a:pt x="62" y="126"/>
                  </a:lnTo>
                  <a:lnTo>
                    <a:pt x="62" y="126"/>
                  </a:lnTo>
                  <a:lnTo>
                    <a:pt x="62" y="122"/>
                  </a:lnTo>
                  <a:lnTo>
                    <a:pt x="64" y="118"/>
                  </a:lnTo>
                  <a:lnTo>
                    <a:pt x="68" y="116"/>
                  </a:lnTo>
                  <a:lnTo>
                    <a:pt x="72" y="116"/>
                  </a:lnTo>
                  <a:lnTo>
                    <a:pt x="86" y="116"/>
                  </a:lnTo>
                  <a:lnTo>
                    <a:pt x="130" y="116"/>
                  </a:lnTo>
                  <a:lnTo>
                    <a:pt x="144" y="116"/>
                  </a:lnTo>
                  <a:lnTo>
                    <a:pt x="144" y="116"/>
                  </a:lnTo>
                  <a:lnTo>
                    <a:pt x="148" y="116"/>
                  </a:lnTo>
                  <a:lnTo>
                    <a:pt x="152" y="118"/>
                  </a:lnTo>
                  <a:lnTo>
                    <a:pt x="154" y="122"/>
                  </a:lnTo>
                  <a:lnTo>
                    <a:pt x="154" y="126"/>
                  </a:lnTo>
                  <a:lnTo>
                    <a:pt x="154" y="126"/>
                  </a:lnTo>
                  <a:lnTo>
                    <a:pt x="154" y="130"/>
                  </a:lnTo>
                  <a:lnTo>
                    <a:pt x="152" y="132"/>
                  </a:lnTo>
                  <a:lnTo>
                    <a:pt x="148" y="134"/>
                  </a:lnTo>
                  <a:lnTo>
                    <a:pt x="144" y="136"/>
                  </a:lnTo>
                  <a:lnTo>
                    <a:pt x="140" y="136"/>
                  </a:lnTo>
                  <a:lnTo>
                    <a:pt x="140" y="202"/>
                  </a:lnTo>
                  <a:lnTo>
                    <a:pt x="212" y="336"/>
                  </a:lnTo>
                  <a:lnTo>
                    <a:pt x="212" y="336"/>
                  </a:lnTo>
                  <a:lnTo>
                    <a:pt x="216" y="348"/>
                  </a:lnTo>
                  <a:lnTo>
                    <a:pt x="216" y="362"/>
                  </a:lnTo>
                  <a:lnTo>
                    <a:pt x="214" y="374"/>
                  </a:lnTo>
                  <a:lnTo>
                    <a:pt x="208" y="386"/>
                  </a:lnTo>
                  <a:lnTo>
                    <a:pt x="208" y="386"/>
                  </a:lnTo>
                  <a:close/>
                  <a:moveTo>
                    <a:pt x="102" y="158"/>
                  </a:moveTo>
                  <a:lnTo>
                    <a:pt x="102" y="158"/>
                  </a:lnTo>
                  <a:lnTo>
                    <a:pt x="102" y="162"/>
                  </a:lnTo>
                  <a:lnTo>
                    <a:pt x="104" y="166"/>
                  </a:lnTo>
                  <a:lnTo>
                    <a:pt x="104" y="166"/>
                  </a:lnTo>
                  <a:lnTo>
                    <a:pt x="108" y="168"/>
                  </a:lnTo>
                  <a:lnTo>
                    <a:pt x="114" y="170"/>
                  </a:lnTo>
                  <a:lnTo>
                    <a:pt x="114" y="170"/>
                  </a:lnTo>
                  <a:lnTo>
                    <a:pt x="118" y="168"/>
                  </a:lnTo>
                  <a:lnTo>
                    <a:pt x="122" y="166"/>
                  </a:lnTo>
                  <a:lnTo>
                    <a:pt x="122" y="166"/>
                  </a:lnTo>
                  <a:lnTo>
                    <a:pt x="124" y="162"/>
                  </a:lnTo>
                  <a:lnTo>
                    <a:pt x="126" y="158"/>
                  </a:lnTo>
                  <a:lnTo>
                    <a:pt x="126" y="158"/>
                  </a:lnTo>
                  <a:lnTo>
                    <a:pt x="124" y="152"/>
                  </a:lnTo>
                  <a:lnTo>
                    <a:pt x="122" y="148"/>
                  </a:lnTo>
                  <a:lnTo>
                    <a:pt x="122" y="148"/>
                  </a:lnTo>
                  <a:lnTo>
                    <a:pt x="118" y="146"/>
                  </a:lnTo>
                  <a:lnTo>
                    <a:pt x="114" y="146"/>
                  </a:lnTo>
                  <a:lnTo>
                    <a:pt x="108" y="146"/>
                  </a:lnTo>
                  <a:lnTo>
                    <a:pt x="104" y="148"/>
                  </a:lnTo>
                  <a:lnTo>
                    <a:pt x="104" y="148"/>
                  </a:lnTo>
                  <a:lnTo>
                    <a:pt x="102" y="152"/>
                  </a:lnTo>
                  <a:lnTo>
                    <a:pt x="102" y="158"/>
                  </a:lnTo>
                  <a:lnTo>
                    <a:pt x="102" y="158"/>
                  </a:lnTo>
                  <a:close/>
                  <a:moveTo>
                    <a:pt x="66" y="262"/>
                  </a:moveTo>
                  <a:lnTo>
                    <a:pt x="66" y="262"/>
                  </a:lnTo>
                  <a:lnTo>
                    <a:pt x="68" y="268"/>
                  </a:lnTo>
                  <a:lnTo>
                    <a:pt x="72" y="276"/>
                  </a:lnTo>
                  <a:lnTo>
                    <a:pt x="72" y="276"/>
                  </a:lnTo>
                  <a:lnTo>
                    <a:pt x="80" y="280"/>
                  </a:lnTo>
                  <a:lnTo>
                    <a:pt x="86" y="282"/>
                  </a:lnTo>
                  <a:lnTo>
                    <a:pt x="86" y="282"/>
                  </a:lnTo>
                  <a:lnTo>
                    <a:pt x="94" y="280"/>
                  </a:lnTo>
                  <a:lnTo>
                    <a:pt x="100" y="276"/>
                  </a:lnTo>
                  <a:lnTo>
                    <a:pt x="100" y="276"/>
                  </a:lnTo>
                  <a:lnTo>
                    <a:pt x="106" y="268"/>
                  </a:lnTo>
                  <a:lnTo>
                    <a:pt x="106" y="262"/>
                  </a:lnTo>
                  <a:lnTo>
                    <a:pt x="106" y="262"/>
                  </a:lnTo>
                  <a:lnTo>
                    <a:pt x="106" y="254"/>
                  </a:lnTo>
                  <a:lnTo>
                    <a:pt x="100" y="248"/>
                  </a:lnTo>
                  <a:lnTo>
                    <a:pt x="100" y="248"/>
                  </a:lnTo>
                  <a:lnTo>
                    <a:pt x="94" y="242"/>
                  </a:lnTo>
                  <a:lnTo>
                    <a:pt x="86" y="242"/>
                  </a:lnTo>
                  <a:lnTo>
                    <a:pt x="80" y="242"/>
                  </a:lnTo>
                  <a:lnTo>
                    <a:pt x="72" y="248"/>
                  </a:lnTo>
                  <a:lnTo>
                    <a:pt x="72" y="248"/>
                  </a:lnTo>
                  <a:lnTo>
                    <a:pt x="68" y="254"/>
                  </a:lnTo>
                  <a:lnTo>
                    <a:pt x="66" y="262"/>
                  </a:lnTo>
                  <a:lnTo>
                    <a:pt x="66" y="262"/>
                  </a:lnTo>
                  <a:close/>
                  <a:moveTo>
                    <a:pt x="196" y="344"/>
                  </a:moveTo>
                  <a:lnTo>
                    <a:pt x="174" y="304"/>
                  </a:lnTo>
                  <a:lnTo>
                    <a:pt x="174" y="304"/>
                  </a:lnTo>
                  <a:lnTo>
                    <a:pt x="156" y="306"/>
                  </a:lnTo>
                  <a:lnTo>
                    <a:pt x="136" y="308"/>
                  </a:lnTo>
                  <a:lnTo>
                    <a:pt x="136" y="308"/>
                  </a:lnTo>
                  <a:lnTo>
                    <a:pt x="136" y="308"/>
                  </a:lnTo>
                  <a:lnTo>
                    <a:pt x="136" y="308"/>
                  </a:lnTo>
                  <a:lnTo>
                    <a:pt x="138" y="304"/>
                  </a:lnTo>
                  <a:lnTo>
                    <a:pt x="140" y="298"/>
                  </a:lnTo>
                  <a:lnTo>
                    <a:pt x="140" y="298"/>
                  </a:lnTo>
                  <a:lnTo>
                    <a:pt x="138" y="294"/>
                  </a:lnTo>
                  <a:lnTo>
                    <a:pt x="136" y="290"/>
                  </a:lnTo>
                  <a:lnTo>
                    <a:pt x="136" y="290"/>
                  </a:lnTo>
                  <a:lnTo>
                    <a:pt x="132" y="288"/>
                  </a:lnTo>
                  <a:lnTo>
                    <a:pt x="128" y="288"/>
                  </a:lnTo>
                  <a:lnTo>
                    <a:pt x="124" y="288"/>
                  </a:lnTo>
                  <a:lnTo>
                    <a:pt x="120" y="290"/>
                  </a:lnTo>
                  <a:lnTo>
                    <a:pt x="120" y="290"/>
                  </a:lnTo>
                  <a:lnTo>
                    <a:pt x="116" y="294"/>
                  </a:lnTo>
                  <a:lnTo>
                    <a:pt x="116" y="298"/>
                  </a:lnTo>
                  <a:lnTo>
                    <a:pt x="116" y="298"/>
                  </a:lnTo>
                  <a:lnTo>
                    <a:pt x="116" y="302"/>
                  </a:lnTo>
                  <a:lnTo>
                    <a:pt x="118" y="306"/>
                  </a:lnTo>
                  <a:lnTo>
                    <a:pt x="118" y="306"/>
                  </a:lnTo>
                  <a:lnTo>
                    <a:pt x="100" y="302"/>
                  </a:lnTo>
                  <a:lnTo>
                    <a:pt x="100" y="302"/>
                  </a:lnTo>
                  <a:lnTo>
                    <a:pt x="82" y="298"/>
                  </a:lnTo>
                  <a:lnTo>
                    <a:pt x="82" y="298"/>
                  </a:lnTo>
                  <a:lnTo>
                    <a:pt x="60" y="296"/>
                  </a:lnTo>
                  <a:lnTo>
                    <a:pt x="60" y="296"/>
                  </a:lnTo>
                  <a:lnTo>
                    <a:pt x="46" y="298"/>
                  </a:lnTo>
                  <a:lnTo>
                    <a:pt x="20" y="346"/>
                  </a:lnTo>
                  <a:lnTo>
                    <a:pt x="20" y="346"/>
                  </a:lnTo>
                  <a:lnTo>
                    <a:pt x="18" y="352"/>
                  </a:lnTo>
                  <a:lnTo>
                    <a:pt x="18" y="360"/>
                  </a:lnTo>
                  <a:lnTo>
                    <a:pt x="20" y="368"/>
                  </a:lnTo>
                  <a:lnTo>
                    <a:pt x="24" y="376"/>
                  </a:lnTo>
                  <a:lnTo>
                    <a:pt x="24" y="376"/>
                  </a:lnTo>
                  <a:lnTo>
                    <a:pt x="28" y="382"/>
                  </a:lnTo>
                  <a:lnTo>
                    <a:pt x="32" y="386"/>
                  </a:lnTo>
                  <a:lnTo>
                    <a:pt x="38" y="388"/>
                  </a:lnTo>
                  <a:lnTo>
                    <a:pt x="44" y="390"/>
                  </a:lnTo>
                  <a:lnTo>
                    <a:pt x="172" y="390"/>
                  </a:lnTo>
                  <a:lnTo>
                    <a:pt x="172" y="390"/>
                  </a:lnTo>
                  <a:lnTo>
                    <a:pt x="178" y="388"/>
                  </a:lnTo>
                  <a:lnTo>
                    <a:pt x="184" y="386"/>
                  </a:lnTo>
                  <a:lnTo>
                    <a:pt x="188" y="382"/>
                  </a:lnTo>
                  <a:lnTo>
                    <a:pt x="192" y="376"/>
                  </a:lnTo>
                  <a:lnTo>
                    <a:pt x="192" y="376"/>
                  </a:lnTo>
                  <a:lnTo>
                    <a:pt x="196" y="368"/>
                  </a:lnTo>
                  <a:lnTo>
                    <a:pt x="198" y="360"/>
                  </a:lnTo>
                  <a:lnTo>
                    <a:pt x="198" y="352"/>
                  </a:lnTo>
                  <a:lnTo>
                    <a:pt x="196" y="344"/>
                  </a:lnTo>
                  <a:lnTo>
                    <a:pt x="196" y="344"/>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GB"/>
            </a:p>
          </p:txBody>
        </p:sp>
      </p:grpSp>
      <p:pic>
        <p:nvPicPr>
          <p:cNvPr id="156" name="Picture 155"/>
          <p:cNvPicPr>
            <a:picLocks noChangeAspect="1"/>
          </p:cNvPicPr>
          <p:nvPr/>
        </p:nvPicPr>
        <p:blipFill>
          <a:blip r:embed="rId7"/>
          <a:stretch>
            <a:fillRect/>
          </a:stretch>
        </p:blipFill>
        <p:spPr>
          <a:xfrm>
            <a:off x="10046897" y="3997319"/>
            <a:ext cx="751092" cy="570217"/>
          </a:xfrm>
          <a:prstGeom prst="rect">
            <a:avLst/>
          </a:prstGeom>
        </p:spPr>
      </p:pic>
    </p:spTree>
    <p:extLst>
      <p:ext uri="{BB962C8B-B14F-4D97-AF65-F5344CB8AC3E}">
        <p14:creationId xmlns:p14="http://schemas.microsoft.com/office/powerpoint/2010/main" val="102488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45"/>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1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6"/>
        <p:cNvGrpSpPr/>
        <p:nvPr/>
      </p:nvGrpSpPr>
      <p:grpSpPr>
        <a:xfrm>
          <a:off x="0" y="0"/>
          <a:ext cx="0" cy="0"/>
          <a:chOff x="0" y="0"/>
          <a:chExt cx="0" cy="0"/>
        </a:xfrm>
      </p:grpSpPr>
      <p:sp>
        <p:nvSpPr>
          <p:cNvPr id="2077" name="Shape 2077"/>
          <p:cNvSpPr txBox="1">
            <a:spLocks noGrp="1"/>
          </p:cNvSpPr>
          <p:nvPr>
            <p:ph type="sldNum" idx="4294967295"/>
          </p:nvPr>
        </p:nvSpPr>
        <p:spPr>
          <a:xfrm>
            <a:off x="9448800" y="6477000"/>
            <a:ext cx="2036000" cy="152400"/>
          </a:xfrm>
          <a:prstGeom prst="rect">
            <a:avLst/>
          </a:prstGeom>
          <a:noFill/>
          <a:ln>
            <a:noFill/>
          </a:ln>
        </p:spPr>
        <p:txBody>
          <a:bodyPr lIns="0" tIns="0" rIns="0" bIns="0" anchor="t" anchorCtr="0">
            <a:noAutofit/>
          </a:bodyPr>
          <a:lstStyle/>
          <a:p>
            <a:pPr algn="r">
              <a:buSzPct val="25000"/>
            </a:pPr>
            <a:fld id="{00000000-1234-1234-1234-123412341234}" type="slidenum">
              <a:rPr lang="en" sz="933">
                <a:solidFill>
                  <a:schemeClr val="dk1"/>
                </a:solidFill>
                <a:latin typeface="Arial"/>
                <a:ea typeface="Arial"/>
                <a:cs typeface="Arial"/>
                <a:sym typeface="Arial"/>
              </a:rPr>
              <a:pPr algn="r">
                <a:buSzPct val="25000"/>
              </a:pPr>
              <a:t>7</a:t>
            </a:fld>
            <a:endParaRPr lang="en" sz="933">
              <a:solidFill>
                <a:schemeClr val="dk1"/>
              </a:solidFill>
              <a:latin typeface="Arial"/>
              <a:ea typeface="Arial"/>
              <a:cs typeface="Arial"/>
              <a:sym typeface="Arial"/>
            </a:endParaRPr>
          </a:p>
        </p:txBody>
      </p:sp>
      <p:sp>
        <p:nvSpPr>
          <p:cNvPr id="2099" name="Shape 2099"/>
          <p:cNvSpPr/>
          <p:nvPr/>
        </p:nvSpPr>
        <p:spPr>
          <a:xfrm>
            <a:off x="781567" y="2508657"/>
            <a:ext cx="5196539" cy="3775810"/>
          </a:xfrm>
          <a:prstGeom prst="rect">
            <a:avLst/>
          </a:prstGeom>
          <a:solidFill>
            <a:srgbClr val="D8D8D8"/>
          </a:solidFill>
          <a:ln w="9525" cap="flat" cmpd="sng">
            <a:solidFill>
              <a:srgbClr val="D8D8D8"/>
            </a:solidFill>
            <a:prstDash val="solid"/>
            <a:round/>
            <a:headEnd type="none" w="med" len="med"/>
            <a:tailEnd type="none" w="med" len="med"/>
          </a:ln>
        </p:spPr>
        <p:txBody>
          <a:bodyPr lIns="91433" tIns="45700" rIns="91433" bIns="45700" anchor="ctr" anchorCtr="0">
            <a:noAutofit/>
          </a:bodyPr>
          <a:lstStyle/>
          <a:p>
            <a:pPr>
              <a:buSzPct val="25000"/>
            </a:pPr>
            <a:r>
              <a:rPr lang="en" sz="1467" b="1" i="1">
                <a:solidFill>
                  <a:srgbClr val="FFFFFF"/>
                </a:solidFill>
                <a:latin typeface="Georgia"/>
                <a:ea typeface="Georgia"/>
                <a:cs typeface="Georgia"/>
                <a:sym typeface="Georgia"/>
              </a:rPr>
              <a:t>Data </a:t>
            </a:r>
            <a:br>
              <a:rPr lang="en" sz="1467" b="1" i="1">
                <a:solidFill>
                  <a:srgbClr val="FFFFFF"/>
                </a:solidFill>
                <a:latin typeface="Georgia"/>
                <a:ea typeface="Georgia"/>
                <a:cs typeface="Georgia"/>
                <a:sym typeface="Georgia"/>
              </a:rPr>
            </a:br>
            <a:r>
              <a:rPr lang="en" sz="1467" b="1" i="1">
                <a:solidFill>
                  <a:srgbClr val="FFFFFF"/>
                </a:solidFill>
                <a:latin typeface="Georgia"/>
                <a:ea typeface="Georgia"/>
                <a:cs typeface="Georgia"/>
                <a:sym typeface="Georgia"/>
              </a:rPr>
              <a:t>Model</a:t>
            </a:r>
          </a:p>
        </p:txBody>
      </p:sp>
      <p:sp>
        <p:nvSpPr>
          <p:cNvPr id="2100" name="Shape 2100"/>
          <p:cNvSpPr/>
          <p:nvPr/>
        </p:nvSpPr>
        <p:spPr>
          <a:xfrm>
            <a:off x="3970727" y="3533594"/>
            <a:ext cx="1643599" cy="360800"/>
          </a:xfrm>
          <a:prstGeom prst="rect">
            <a:avLst/>
          </a:prstGeom>
          <a:noFill/>
          <a:ln>
            <a:noFill/>
          </a:ln>
        </p:spPr>
        <p:txBody>
          <a:bodyPr lIns="0" tIns="0" rIns="0" bIns="0" anchor="ctr" anchorCtr="0">
            <a:noAutofit/>
          </a:bodyPr>
          <a:lstStyle/>
          <a:p>
            <a:pPr>
              <a:buSzPct val="25000"/>
            </a:pPr>
            <a:r>
              <a:rPr lang="en" sz="800" b="1">
                <a:solidFill>
                  <a:srgbClr val="595959"/>
                </a:solidFill>
                <a:latin typeface="Georgia"/>
                <a:ea typeface="Georgia"/>
                <a:cs typeface="Georgia"/>
                <a:sym typeface="Georgia"/>
              </a:rPr>
              <a:t>Customer Usage &amp; Preferences </a:t>
            </a:r>
          </a:p>
          <a:p>
            <a:pPr>
              <a:buSzPct val="25000"/>
            </a:pPr>
            <a:r>
              <a:rPr lang="en" sz="800">
                <a:solidFill>
                  <a:srgbClr val="595959"/>
                </a:solidFill>
                <a:latin typeface="Georgia"/>
                <a:ea typeface="Georgia"/>
                <a:cs typeface="Georgia"/>
                <a:sym typeface="Georgia"/>
              </a:rPr>
              <a:t>Client data – purchase history, customer service history, etc.</a:t>
            </a:r>
          </a:p>
        </p:txBody>
      </p:sp>
      <p:sp>
        <p:nvSpPr>
          <p:cNvPr id="2101" name="Shape 2101"/>
          <p:cNvSpPr/>
          <p:nvPr/>
        </p:nvSpPr>
        <p:spPr>
          <a:xfrm>
            <a:off x="1842040" y="3982016"/>
            <a:ext cx="1730800" cy="208000"/>
          </a:xfrm>
          <a:prstGeom prst="rect">
            <a:avLst/>
          </a:prstGeom>
          <a:noFill/>
          <a:ln>
            <a:noFill/>
          </a:ln>
        </p:spPr>
        <p:txBody>
          <a:bodyPr lIns="0" tIns="0" rIns="0" bIns="0" anchor="ctr" anchorCtr="0">
            <a:noAutofit/>
          </a:bodyPr>
          <a:lstStyle/>
          <a:p>
            <a:pPr>
              <a:buSzPct val="25000"/>
            </a:pPr>
            <a:r>
              <a:rPr lang="en" sz="800" b="1">
                <a:solidFill>
                  <a:srgbClr val="595959"/>
                </a:solidFill>
                <a:latin typeface="Georgia"/>
                <a:ea typeface="Georgia"/>
                <a:cs typeface="Georgia"/>
                <a:sym typeface="Georgia"/>
              </a:rPr>
              <a:t>Social Media Data</a:t>
            </a:r>
          </a:p>
        </p:txBody>
      </p:sp>
      <p:sp>
        <p:nvSpPr>
          <p:cNvPr id="2102" name="Shape 2102"/>
          <p:cNvSpPr/>
          <p:nvPr/>
        </p:nvSpPr>
        <p:spPr>
          <a:xfrm>
            <a:off x="3944346" y="2888265"/>
            <a:ext cx="1569599" cy="220400"/>
          </a:xfrm>
          <a:prstGeom prst="rect">
            <a:avLst/>
          </a:prstGeom>
          <a:noFill/>
          <a:ln>
            <a:noFill/>
          </a:ln>
        </p:spPr>
        <p:txBody>
          <a:bodyPr lIns="0" tIns="0" rIns="0" bIns="0" anchor="t" anchorCtr="0">
            <a:noAutofit/>
          </a:bodyPr>
          <a:lstStyle/>
          <a:p>
            <a:pPr>
              <a:buSzPct val="25000"/>
            </a:pPr>
            <a:r>
              <a:rPr lang="en" sz="800" b="1">
                <a:solidFill>
                  <a:srgbClr val="595959"/>
                </a:solidFill>
                <a:latin typeface="Georgia"/>
                <a:ea typeface="Georgia"/>
                <a:cs typeface="Georgia"/>
                <a:sym typeface="Georgia"/>
              </a:rPr>
              <a:t>Macro-Economic </a:t>
            </a:r>
          </a:p>
          <a:p>
            <a:pPr>
              <a:buSzPct val="25000"/>
            </a:pPr>
            <a:r>
              <a:rPr lang="en" sz="800">
                <a:solidFill>
                  <a:srgbClr val="595959"/>
                </a:solidFill>
                <a:latin typeface="Georgia"/>
                <a:ea typeface="Georgia"/>
                <a:cs typeface="Georgia"/>
                <a:sym typeface="Georgia"/>
              </a:rPr>
              <a:t>CPI, GDP, etc.</a:t>
            </a:r>
          </a:p>
        </p:txBody>
      </p:sp>
      <p:sp>
        <p:nvSpPr>
          <p:cNvPr id="2103" name="Shape 2103"/>
          <p:cNvSpPr/>
          <p:nvPr/>
        </p:nvSpPr>
        <p:spPr>
          <a:xfrm>
            <a:off x="2166884" y="5229581"/>
            <a:ext cx="1533200" cy="758000"/>
          </a:xfrm>
          <a:prstGeom prst="rect">
            <a:avLst/>
          </a:prstGeom>
          <a:noFill/>
          <a:ln>
            <a:noFill/>
          </a:ln>
        </p:spPr>
        <p:txBody>
          <a:bodyPr lIns="0" tIns="0" rIns="0" bIns="0" anchor="t" anchorCtr="0">
            <a:noAutofit/>
          </a:bodyPr>
          <a:lstStyle/>
          <a:p>
            <a:pPr>
              <a:buSzPct val="25000"/>
            </a:pPr>
            <a:r>
              <a:rPr lang="en" sz="800" b="1">
                <a:solidFill>
                  <a:srgbClr val="595959"/>
                </a:solidFill>
                <a:latin typeface="Georgia"/>
                <a:ea typeface="Georgia"/>
                <a:cs typeface="Georgia"/>
                <a:sym typeface="Georgia"/>
              </a:rPr>
              <a:t>PwC Proprietary</a:t>
            </a:r>
          </a:p>
          <a:p>
            <a:pPr>
              <a:buSzPct val="25000"/>
            </a:pPr>
            <a:r>
              <a:rPr lang="en" sz="800">
                <a:solidFill>
                  <a:srgbClr val="595959"/>
                </a:solidFill>
                <a:latin typeface="Georgia"/>
                <a:ea typeface="Georgia"/>
                <a:cs typeface="Georgia"/>
                <a:sym typeface="Georgia"/>
              </a:rPr>
              <a:t>Socio-demographic data; behavioural and attitudinal information; positive and negative experience drivers; loyalty determinants </a:t>
            </a:r>
          </a:p>
          <a:p>
            <a:endParaRPr sz="933">
              <a:solidFill>
                <a:srgbClr val="595959"/>
              </a:solidFill>
              <a:latin typeface="Georgia"/>
              <a:ea typeface="Georgia"/>
              <a:cs typeface="Georgia"/>
              <a:sym typeface="Georgia"/>
            </a:endParaRPr>
          </a:p>
        </p:txBody>
      </p:sp>
      <p:sp>
        <p:nvSpPr>
          <p:cNvPr id="2104" name="Shape 2104"/>
          <p:cNvSpPr/>
          <p:nvPr/>
        </p:nvSpPr>
        <p:spPr>
          <a:xfrm>
            <a:off x="3825228" y="4599864"/>
            <a:ext cx="1275199" cy="242800"/>
          </a:xfrm>
          <a:prstGeom prst="rect">
            <a:avLst/>
          </a:prstGeom>
          <a:noFill/>
          <a:ln>
            <a:noFill/>
          </a:ln>
        </p:spPr>
        <p:txBody>
          <a:bodyPr lIns="0" tIns="0" rIns="0" bIns="0" anchor="ctr" anchorCtr="0">
            <a:noAutofit/>
          </a:bodyPr>
          <a:lstStyle/>
          <a:p>
            <a:pPr>
              <a:buSzPct val="25000"/>
            </a:pPr>
            <a:r>
              <a:rPr lang="en" sz="800" b="1">
                <a:solidFill>
                  <a:srgbClr val="595959"/>
                </a:solidFill>
                <a:latin typeface="Georgia"/>
                <a:ea typeface="Georgia"/>
                <a:cs typeface="Georgia"/>
                <a:sym typeface="Georgia"/>
              </a:rPr>
              <a:t>Life Events</a:t>
            </a:r>
          </a:p>
          <a:p>
            <a:pPr>
              <a:buSzPct val="25000"/>
            </a:pPr>
            <a:r>
              <a:rPr lang="en" sz="800">
                <a:solidFill>
                  <a:srgbClr val="595959"/>
                </a:solidFill>
                <a:latin typeface="Georgia"/>
                <a:ea typeface="Georgia"/>
                <a:cs typeface="Georgia"/>
                <a:sym typeface="Georgia"/>
              </a:rPr>
              <a:t>Births, deaths, health, etc.</a:t>
            </a:r>
          </a:p>
        </p:txBody>
      </p:sp>
      <p:sp>
        <p:nvSpPr>
          <p:cNvPr id="2105" name="Shape 2105"/>
          <p:cNvSpPr/>
          <p:nvPr/>
        </p:nvSpPr>
        <p:spPr>
          <a:xfrm>
            <a:off x="1863852" y="4627475"/>
            <a:ext cx="203200" cy="248800"/>
          </a:xfrm>
          <a:custGeom>
            <a:avLst/>
            <a:gdLst/>
            <a:ahLst/>
            <a:cxnLst/>
            <a:rect l="0" t="0" r="0" b="0"/>
            <a:pathLst>
              <a:path w="120000" h="120000" extrusionOk="0">
                <a:moveTo>
                  <a:pt x="67714" y="100000"/>
                </a:moveTo>
                <a:lnTo>
                  <a:pt x="67714" y="100000"/>
                </a:lnTo>
                <a:lnTo>
                  <a:pt x="63428" y="98064"/>
                </a:lnTo>
                <a:lnTo>
                  <a:pt x="63428" y="98064"/>
                </a:lnTo>
                <a:lnTo>
                  <a:pt x="63428" y="96774"/>
                </a:lnTo>
                <a:lnTo>
                  <a:pt x="63428" y="31612"/>
                </a:lnTo>
                <a:lnTo>
                  <a:pt x="63428" y="31612"/>
                </a:lnTo>
                <a:lnTo>
                  <a:pt x="66857" y="30967"/>
                </a:lnTo>
                <a:lnTo>
                  <a:pt x="70285" y="29677"/>
                </a:lnTo>
                <a:lnTo>
                  <a:pt x="72857" y="27741"/>
                </a:lnTo>
                <a:lnTo>
                  <a:pt x="75428" y="25806"/>
                </a:lnTo>
                <a:lnTo>
                  <a:pt x="77142" y="23225"/>
                </a:lnTo>
                <a:lnTo>
                  <a:pt x="78857" y="20645"/>
                </a:lnTo>
                <a:lnTo>
                  <a:pt x="79714" y="18064"/>
                </a:lnTo>
                <a:lnTo>
                  <a:pt x="79714" y="15483"/>
                </a:lnTo>
                <a:lnTo>
                  <a:pt x="79714" y="15483"/>
                </a:lnTo>
                <a:lnTo>
                  <a:pt x="78857" y="10322"/>
                </a:lnTo>
                <a:lnTo>
                  <a:pt x="76285" y="6451"/>
                </a:lnTo>
                <a:lnTo>
                  <a:pt x="72857" y="3225"/>
                </a:lnTo>
                <a:lnTo>
                  <a:pt x="68571" y="0"/>
                </a:lnTo>
                <a:lnTo>
                  <a:pt x="68571" y="15483"/>
                </a:lnTo>
                <a:lnTo>
                  <a:pt x="45428" y="15483"/>
                </a:lnTo>
                <a:lnTo>
                  <a:pt x="45428" y="0"/>
                </a:lnTo>
                <a:lnTo>
                  <a:pt x="45428" y="0"/>
                </a:lnTo>
                <a:lnTo>
                  <a:pt x="40285" y="3225"/>
                </a:lnTo>
                <a:lnTo>
                  <a:pt x="36857" y="6451"/>
                </a:lnTo>
                <a:lnTo>
                  <a:pt x="34285" y="10322"/>
                </a:lnTo>
                <a:lnTo>
                  <a:pt x="33428" y="15483"/>
                </a:lnTo>
                <a:lnTo>
                  <a:pt x="33428" y="15483"/>
                </a:lnTo>
                <a:lnTo>
                  <a:pt x="33428" y="18064"/>
                </a:lnTo>
                <a:lnTo>
                  <a:pt x="35142" y="20645"/>
                </a:lnTo>
                <a:lnTo>
                  <a:pt x="36000" y="23225"/>
                </a:lnTo>
                <a:lnTo>
                  <a:pt x="37714" y="25806"/>
                </a:lnTo>
                <a:lnTo>
                  <a:pt x="40285" y="27741"/>
                </a:lnTo>
                <a:lnTo>
                  <a:pt x="42857" y="29677"/>
                </a:lnTo>
                <a:lnTo>
                  <a:pt x="46285" y="30967"/>
                </a:lnTo>
                <a:lnTo>
                  <a:pt x="49714" y="31612"/>
                </a:lnTo>
                <a:lnTo>
                  <a:pt x="49714" y="96774"/>
                </a:lnTo>
                <a:lnTo>
                  <a:pt x="49714" y="96774"/>
                </a:lnTo>
                <a:lnTo>
                  <a:pt x="49714" y="98064"/>
                </a:lnTo>
                <a:lnTo>
                  <a:pt x="49714" y="98064"/>
                </a:lnTo>
                <a:lnTo>
                  <a:pt x="46285" y="99354"/>
                </a:lnTo>
                <a:lnTo>
                  <a:pt x="43714" y="101935"/>
                </a:lnTo>
                <a:lnTo>
                  <a:pt x="42000" y="105161"/>
                </a:lnTo>
                <a:lnTo>
                  <a:pt x="41142" y="108387"/>
                </a:lnTo>
                <a:lnTo>
                  <a:pt x="41142" y="108387"/>
                </a:lnTo>
                <a:lnTo>
                  <a:pt x="41142" y="110322"/>
                </a:lnTo>
                <a:lnTo>
                  <a:pt x="42000" y="112903"/>
                </a:lnTo>
                <a:lnTo>
                  <a:pt x="43714" y="114838"/>
                </a:lnTo>
                <a:lnTo>
                  <a:pt x="45428" y="116129"/>
                </a:lnTo>
                <a:lnTo>
                  <a:pt x="45428" y="116129"/>
                </a:lnTo>
                <a:lnTo>
                  <a:pt x="48000" y="118064"/>
                </a:lnTo>
                <a:lnTo>
                  <a:pt x="50571" y="118709"/>
                </a:lnTo>
                <a:lnTo>
                  <a:pt x="53142" y="119354"/>
                </a:lnTo>
                <a:lnTo>
                  <a:pt x="56571" y="120000"/>
                </a:lnTo>
                <a:lnTo>
                  <a:pt x="56571" y="120000"/>
                </a:lnTo>
                <a:lnTo>
                  <a:pt x="60000" y="119354"/>
                </a:lnTo>
                <a:lnTo>
                  <a:pt x="62571" y="118709"/>
                </a:lnTo>
                <a:lnTo>
                  <a:pt x="65142" y="118064"/>
                </a:lnTo>
                <a:lnTo>
                  <a:pt x="67714" y="116129"/>
                </a:lnTo>
                <a:lnTo>
                  <a:pt x="69428" y="114838"/>
                </a:lnTo>
                <a:lnTo>
                  <a:pt x="71142" y="112903"/>
                </a:lnTo>
                <a:lnTo>
                  <a:pt x="72000" y="110322"/>
                </a:lnTo>
                <a:lnTo>
                  <a:pt x="72000" y="108387"/>
                </a:lnTo>
                <a:lnTo>
                  <a:pt x="72000" y="108387"/>
                </a:lnTo>
                <a:lnTo>
                  <a:pt x="72000" y="105806"/>
                </a:lnTo>
                <a:lnTo>
                  <a:pt x="71142" y="103870"/>
                </a:lnTo>
                <a:lnTo>
                  <a:pt x="69428" y="101935"/>
                </a:lnTo>
                <a:lnTo>
                  <a:pt x="67714" y="100000"/>
                </a:lnTo>
                <a:lnTo>
                  <a:pt x="67714" y="100000"/>
                </a:lnTo>
                <a:close/>
                <a:moveTo>
                  <a:pt x="61714" y="111612"/>
                </a:moveTo>
                <a:lnTo>
                  <a:pt x="61714" y="111612"/>
                </a:lnTo>
                <a:lnTo>
                  <a:pt x="59142" y="112903"/>
                </a:lnTo>
                <a:lnTo>
                  <a:pt x="56571" y="113548"/>
                </a:lnTo>
                <a:lnTo>
                  <a:pt x="56571" y="113548"/>
                </a:lnTo>
                <a:lnTo>
                  <a:pt x="54000" y="112903"/>
                </a:lnTo>
                <a:lnTo>
                  <a:pt x="51428" y="111612"/>
                </a:lnTo>
                <a:lnTo>
                  <a:pt x="51428" y="111612"/>
                </a:lnTo>
                <a:lnTo>
                  <a:pt x="50571" y="110322"/>
                </a:lnTo>
                <a:lnTo>
                  <a:pt x="49714" y="108387"/>
                </a:lnTo>
                <a:lnTo>
                  <a:pt x="49714" y="108387"/>
                </a:lnTo>
                <a:lnTo>
                  <a:pt x="50571" y="106451"/>
                </a:lnTo>
                <a:lnTo>
                  <a:pt x="51428" y="104516"/>
                </a:lnTo>
                <a:lnTo>
                  <a:pt x="51428" y="104516"/>
                </a:lnTo>
                <a:lnTo>
                  <a:pt x="54000" y="103225"/>
                </a:lnTo>
                <a:lnTo>
                  <a:pt x="56571" y="103225"/>
                </a:lnTo>
                <a:lnTo>
                  <a:pt x="56571" y="103225"/>
                </a:lnTo>
                <a:lnTo>
                  <a:pt x="59142" y="103225"/>
                </a:lnTo>
                <a:lnTo>
                  <a:pt x="61714" y="104516"/>
                </a:lnTo>
                <a:lnTo>
                  <a:pt x="61714" y="104516"/>
                </a:lnTo>
                <a:lnTo>
                  <a:pt x="62571" y="106451"/>
                </a:lnTo>
                <a:lnTo>
                  <a:pt x="63428" y="108387"/>
                </a:lnTo>
                <a:lnTo>
                  <a:pt x="63428" y="108387"/>
                </a:lnTo>
                <a:lnTo>
                  <a:pt x="62571" y="110322"/>
                </a:lnTo>
                <a:lnTo>
                  <a:pt x="61714" y="111612"/>
                </a:lnTo>
                <a:lnTo>
                  <a:pt x="61714" y="111612"/>
                </a:lnTo>
                <a:close/>
                <a:moveTo>
                  <a:pt x="120000" y="12258"/>
                </a:moveTo>
                <a:lnTo>
                  <a:pt x="120000" y="102580"/>
                </a:lnTo>
                <a:lnTo>
                  <a:pt x="79714" y="102580"/>
                </a:lnTo>
                <a:lnTo>
                  <a:pt x="79714" y="102580"/>
                </a:lnTo>
                <a:lnTo>
                  <a:pt x="77142" y="98709"/>
                </a:lnTo>
                <a:lnTo>
                  <a:pt x="73714" y="95483"/>
                </a:lnTo>
                <a:lnTo>
                  <a:pt x="73714" y="95483"/>
                </a:lnTo>
                <a:lnTo>
                  <a:pt x="72000" y="94193"/>
                </a:lnTo>
                <a:lnTo>
                  <a:pt x="72000" y="92258"/>
                </a:lnTo>
                <a:lnTo>
                  <a:pt x="106285" y="92258"/>
                </a:lnTo>
                <a:lnTo>
                  <a:pt x="106285" y="54838"/>
                </a:lnTo>
                <a:lnTo>
                  <a:pt x="72000" y="80645"/>
                </a:lnTo>
                <a:lnTo>
                  <a:pt x="72000" y="60645"/>
                </a:lnTo>
                <a:lnTo>
                  <a:pt x="73714" y="61290"/>
                </a:lnTo>
                <a:lnTo>
                  <a:pt x="73714" y="61290"/>
                </a:lnTo>
                <a:lnTo>
                  <a:pt x="74571" y="61935"/>
                </a:lnTo>
                <a:lnTo>
                  <a:pt x="76285" y="62580"/>
                </a:lnTo>
                <a:lnTo>
                  <a:pt x="76285" y="62580"/>
                </a:lnTo>
                <a:lnTo>
                  <a:pt x="78000" y="61935"/>
                </a:lnTo>
                <a:lnTo>
                  <a:pt x="79714" y="61290"/>
                </a:lnTo>
                <a:lnTo>
                  <a:pt x="79714" y="61290"/>
                </a:lnTo>
                <a:lnTo>
                  <a:pt x="80571" y="60000"/>
                </a:lnTo>
                <a:lnTo>
                  <a:pt x="80571" y="59354"/>
                </a:lnTo>
                <a:lnTo>
                  <a:pt x="80571" y="58064"/>
                </a:lnTo>
                <a:lnTo>
                  <a:pt x="79714" y="56774"/>
                </a:lnTo>
                <a:lnTo>
                  <a:pt x="72000" y="51612"/>
                </a:lnTo>
                <a:lnTo>
                  <a:pt x="72000" y="48387"/>
                </a:lnTo>
                <a:lnTo>
                  <a:pt x="78000" y="43870"/>
                </a:lnTo>
                <a:lnTo>
                  <a:pt x="87428" y="50967"/>
                </a:lnTo>
                <a:lnTo>
                  <a:pt x="87428" y="50967"/>
                </a:lnTo>
                <a:lnTo>
                  <a:pt x="89142" y="51612"/>
                </a:lnTo>
                <a:lnTo>
                  <a:pt x="90857" y="51612"/>
                </a:lnTo>
                <a:lnTo>
                  <a:pt x="90857" y="51612"/>
                </a:lnTo>
                <a:lnTo>
                  <a:pt x="91714" y="51612"/>
                </a:lnTo>
                <a:lnTo>
                  <a:pt x="93428" y="50967"/>
                </a:lnTo>
                <a:lnTo>
                  <a:pt x="93428" y="50967"/>
                </a:lnTo>
                <a:lnTo>
                  <a:pt x="94285" y="49677"/>
                </a:lnTo>
                <a:lnTo>
                  <a:pt x="95142" y="48387"/>
                </a:lnTo>
                <a:lnTo>
                  <a:pt x="94285" y="47096"/>
                </a:lnTo>
                <a:lnTo>
                  <a:pt x="93428" y="46451"/>
                </a:lnTo>
                <a:lnTo>
                  <a:pt x="84000" y="39354"/>
                </a:lnTo>
                <a:lnTo>
                  <a:pt x="92571" y="32903"/>
                </a:lnTo>
                <a:lnTo>
                  <a:pt x="101142" y="40000"/>
                </a:lnTo>
                <a:lnTo>
                  <a:pt x="101142" y="40000"/>
                </a:lnTo>
                <a:lnTo>
                  <a:pt x="102857" y="40645"/>
                </a:lnTo>
                <a:lnTo>
                  <a:pt x="104571" y="41290"/>
                </a:lnTo>
                <a:lnTo>
                  <a:pt x="104571" y="41290"/>
                </a:lnTo>
                <a:lnTo>
                  <a:pt x="106285" y="40645"/>
                </a:lnTo>
                <a:lnTo>
                  <a:pt x="108000" y="40000"/>
                </a:lnTo>
                <a:lnTo>
                  <a:pt x="108000" y="40000"/>
                </a:lnTo>
                <a:lnTo>
                  <a:pt x="108857" y="39354"/>
                </a:lnTo>
                <a:lnTo>
                  <a:pt x="108857" y="38064"/>
                </a:lnTo>
                <a:lnTo>
                  <a:pt x="108857" y="36774"/>
                </a:lnTo>
                <a:lnTo>
                  <a:pt x="108000" y="35483"/>
                </a:lnTo>
                <a:lnTo>
                  <a:pt x="98571" y="28387"/>
                </a:lnTo>
                <a:lnTo>
                  <a:pt x="120000" y="12258"/>
                </a:lnTo>
                <a:close/>
                <a:moveTo>
                  <a:pt x="36000" y="75483"/>
                </a:moveTo>
                <a:lnTo>
                  <a:pt x="41142" y="80000"/>
                </a:lnTo>
                <a:lnTo>
                  <a:pt x="41142" y="94193"/>
                </a:lnTo>
                <a:lnTo>
                  <a:pt x="41142" y="94193"/>
                </a:lnTo>
                <a:lnTo>
                  <a:pt x="36857" y="98064"/>
                </a:lnTo>
                <a:lnTo>
                  <a:pt x="34285" y="102580"/>
                </a:lnTo>
                <a:lnTo>
                  <a:pt x="0" y="102580"/>
                </a:lnTo>
                <a:lnTo>
                  <a:pt x="21428" y="86451"/>
                </a:lnTo>
                <a:lnTo>
                  <a:pt x="30857" y="93548"/>
                </a:lnTo>
                <a:lnTo>
                  <a:pt x="30857" y="93548"/>
                </a:lnTo>
                <a:lnTo>
                  <a:pt x="32571" y="94193"/>
                </a:lnTo>
                <a:lnTo>
                  <a:pt x="34285" y="94193"/>
                </a:lnTo>
                <a:lnTo>
                  <a:pt x="34285" y="94193"/>
                </a:lnTo>
                <a:lnTo>
                  <a:pt x="36000" y="94193"/>
                </a:lnTo>
                <a:lnTo>
                  <a:pt x="36857" y="93548"/>
                </a:lnTo>
                <a:lnTo>
                  <a:pt x="36857" y="93548"/>
                </a:lnTo>
                <a:lnTo>
                  <a:pt x="37714" y="92258"/>
                </a:lnTo>
                <a:lnTo>
                  <a:pt x="38571" y="90967"/>
                </a:lnTo>
                <a:lnTo>
                  <a:pt x="37714" y="89677"/>
                </a:lnTo>
                <a:lnTo>
                  <a:pt x="36857" y="88387"/>
                </a:lnTo>
                <a:lnTo>
                  <a:pt x="27428" y="81935"/>
                </a:lnTo>
                <a:lnTo>
                  <a:pt x="36000" y="75483"/>
                </a:lnTo>
                <a:close/>
              </a:path>
            </a:pathLst>
          </a:custGeom>
          <a:solidFill>
            <a:srgbClr val="FFFFFF"/>
          </a:solidFill>
          <a:ln>
            <a:noFill/>
          </a:ln>
        </p:spPr>
        <p:txBody>
          <a:bodyPr lIns="91367" tIns="45667" rIns="91367" bIns="45667" anchor="t" anchorCtr="0">
            <a:noAutofit/>
          </a:bodyPr>
          <a:lstStyle/>
          <a:p>
            <a:endParaRPr sz="1733">
              <a:solidFill>
                <a:srgbClr val="000000"/>
              </a:solidFill>
              <a:latin typeface="Georgia"/>
              <a:ea typeface="Georgia"/>
              <a:cs typeface="Georgia"/>
              <a:sym typeface="Georgia"/>
            </a:endParaRPr>
          </a:p>
        </p:txBody>
      </p:sp>
      <p:sp>
        <p:nvSpPr>
          <p:cNvPr id="2106" name="Shape 2106"/>
          <p:cNvSpPr/>
          <p:nvPr/>
        </p:nvSpPr>
        <p:spPr>
          <a:xfrm>
            <a:off x="2166884" y="4599864"/>
            <a:ext cx="1361600" cy="339600"/>
          </a:xfrm>
          <a:prstGeom prst="rect">
            <a:avLst/>
          </a:prstGeom>
          <a:noFill/>
          <a:ln>
            <a:noFill/>
          </a:ln>
        </p:spPr>
        <p:txBody>
          <a:bodyPr lIns="0" tIns="0" rIns="0" bIns="0" anchor="ctr" anchorCtr="0">
            <a:noAutofit/>
          </a:bodyPr>
          <a:lstStyle/>
          <a:p>
            <a:pPr>
              <a:buSzPct val="25000"/>
            </a:pPr>
            <a:r>
              <a:rPr lang="en" sz="800" b="1">
                <a:solidFill>
                  <a:srgbClr val="595959"/>
                </a:solidFill>
                <a:latin typeface="Georgia"/>
                <a:ea typeface="Georgia"/>
                <a:cs typeface="Georgia"/>
                <a:sym typeface="Georgia"/>
              </a:rPr>
              <a:t>Customer Servicing</a:t>
            </a:r>
          </a:p>
          <a:p>
            <a:pPr>
              <a:buSzPct val="25000"/>
            </a:pPr>
            <a:r>
              <a:rPr lang="en" sz="800">
                <a:solidFill>
                  <a:srgbClr val="595959"/>
                </a:solidFill>
                <a:latin typeface="Georgia"/>
                <a:ea typeface="Georgia"/>
                <a:cs typeface="Georgia"/>
                <a:sym typeface="Georgia"/>
              </a:rPr>
              <a:t>Call center data, product issues/repairs/recalls</a:t>
            </a:r>
          </a:p>
        </p:txBody>
      </p:sp>
      <p:sp>
        <p:nvSpPr>
          <p:cNvPr id="2107" name="Shape 2107"/>
          <p:cNvSpPr/>
          <p:nvPr/>
        </p:nvSpPr>
        <p:spPr>
          <a:xfrm>
            <a:off x="3902747" y="4056164"/>
            <a:ext cx="1382400" cy="400800"/>
          </a:xfrm>
          <a:prstGeom prst="rect">
            <a:avLst/>
          </a:prstGeom>
          <a:noFill/>
          <a:ln>
            <a:noFill/>
          </a:ln>
        </p:spPr>
        <p:txBody>
          <a:bodyPr lIns="0" tIns="0" rIns="0" bIns="0" anchor="ctr" anchorCtr="0">
            <a:noAutofit/>
          </a:bodyPr>
          <a:lstStyle/>
          <a:p>
            <a:pPr>
              <a:buSzPct val="25000"/>
            </a:pPr>
            <a:r>
              <a:rPr lang="en" sz="800" b="1" dirty="0">
                <a:solidFill>
                  <a:srgbClr val="595959"/>
                </a:solidFill>
                <a:latin typeface="Georgia"/>
                <a:ea typeface="Georgia"/>
                <a:cs typeface="Georgia"/>
                <a:sym typeface="Georgia"/>
              </a:rPr>
              <a:t>Channel Performance </a:t>
            </a:r>
          </a:p>
          <a:p>
            <a:pPr>
              <a:buSzPct val="25000"/>
            </a:pPr>
            <a:r>
              <a:rPr lang="en" sz="800" dirty="0">
                <a:solidFill>
                  <a:srgbClr val="595959"/>
                </a:solidFill>
                <a:latin typeface="Georgia"/>
                <a:ea typeface="Georgia"/>
                <a:cs typeface="Georgia"/>
                <a:sym typeface="Georgia"/>
              </a:rPr>
              <a:t>Client data – agent sales, store sales per square feet, etc. </a:t>
            </a:r>
          </a:p>
        </p:txBody>
      </p:sp>
      <p:grpSp>
        <p:nvGrpSpPr>
          <p:cNvPr id="2108" name="Shape 2108"/>
          <p:cNvGrpSpPr/>
          <p:nvPr/>
        </p:nvGrpSpPr>
        <p:grpSpPr>
          <a:xfrm>
            <a:off x="3594554" y="4082455"/>
            <a:ext cx="215159" cy="318397"/>
            <a:chOff x="7807854" y="5768710"/>
            <a:chExt cx="300000" cy="451500"/>
          </a:xfrm>
        </p:grpSpPr>
        <p:sp>
          <p:nvSpPr>
            <p:cNvPr id="2109" name="Shape 2109"/>
            <p:cNvSpPr/>
            <p:nvPr/>
          </p:nvSpPr>
          <p:spPr>
            <a:xfrm>
              <a:off x="7807854" y="5768710"/>
              <a:ext cx="300000" cy="451500"/>
            </a:xfrm>
            <a:custGeom>
              <a:avLst/>
              <a:gdLst/>
              <a:ahLst/>
              <a:cxnLst/>
              <a:rect l="0" t="0" r="0" b="0"/>
              <a:pathLst>
                <a:path w="120000" h="120000" extrusionOk="0">
                  <a:moveTo>
                    <a:pt x="120000" y="40047"/>
                  </a:moveTo>
                  <a:lnTo>
                    <a:pt x="120000" y="40047"/>
                  </a:lnTo>
                  <a:lnTo>
                    <a:pt x="120000" y="37924"/>
                  </a:lnTo>
                  <a:lnTo>
                    <a:pt x="119575" y="35943"/>
                  </a:lnTo>
                  <a:lnTo>
                    <a:pt x="118725" y="31981"/>
                  </a:lnTo>
                  <a:lnTo>
                    <a:pt x="117026" y="28160"/>
                  </a:lnTo>
                  <a:lnTo>
                    <a:pt x="115327" y="24481"/>
                  </a:lnTo>
                  <a:lnTo>
                    <a:pt x="112778" y="20943"/>
                  </a:lnTo>
                  <a:lnTo>
                    <a:pt x="109592" y="17688"/>
                  </a:lnTo>
                  <a:lnTo>
                    <a:pt x="106194" y="14716"/>
                  </a:lnTo>
                  <a:lnTo>
                    <a:pt x="102371" y="11745"/>
                  </a:lnTo>
                  <a:lnTo>
                    <a:pt x="97911" y="9198"/>
                  </a:lnTo>
                  <a:lnTo>
                    <a:pt x="93451" y="6792"/>
                  </a:lnTo>
                  <a:lnTo>
                    <a:pt x="88566" y="4811"/>
                  </a:lnTo>
                  <a:lnTo>
                    <a:pt x="83044" y="3113"/>
                  </a:lnTo>
                  <a:lnTo>
                    <a:pt x="77734" y="1981"/>
                  </a:lnTo>
                  <a:lnTo>
                    <a:pt x="72000" y="849"/>
                  </a:lnTo>
                  <a:lnTo>
                    <a:pt x="66053" y="283"/>
                  </a:lnTo>
                  <a:lnTo>
                    <a:pt x="63079" y="0"/>
                  </a:lnTo>
                  <a:lnTo>
                    <a:pt x="59893" y="0"/>
                  </a:lnTo>
                  <a:lnTo>
                    <a:pt x="59893" y="0"/>
                  </a:lnTo>
                  <a:lnTo>
                    <a:pt x="56920" y="0"/>
                  </a:lnTo>
                  <a:lnTo>
                    <a:pt x="53734" y="283"/>
                  </a:lnTo>
                  <a:lnTo>
                    <a:pt x="48000" y="849"/>
                  </a:lnTo>
                  <a:lnTo>
                    <a:pt x="42053" y="1981"/>
                  </a:lnTo>
                  <a:lnTo>
                    <a:pt x="36743" y="3113"/>
                  </a:lnTo>
                  <a:lnTo>
                    <a:pt x="31221" y="4811"/>
                  </a:lnTo>
                  <a:lnTo>
                    <a:pt x="26548" y="6792"/>
                  </a:lnTo>
                  <a:lnTo>
                    <a:pt x="21876" y="9198"/>
                  </a:lnTo>
                  <a:lnTo>
                    <a:pt x="17628" y="11745"/>
                  </a:lnTo>
                  <a:lnTo>
                    <a:pt x="13805" y="14716"/>
                  </a:lnTo>
                  <a:lnTo>
                    <a:pt x="10194" y="17688"/>
                  </a:lnTo>
                  <a:lnTo>
                    <a:pt x="7008" y="20943"/>
                  </a:lnTo>
                  <a:lnTo>
                    <a:pt x="4460" y="24481"/>
                  </a:lnTo>
                  <a:lnTo>
                    <a:pt x="2761" y="28160"/>
                  </a:lnTo>
                  <a:lnTo>
                    <a:pt x="1274" y="31981"/>
                  </a:lnTo>
                  <a:lnTo>
                    <a:pt x="212" y="35943"/>
                  </a:lnTo>
                  <a:lnTo>
                    <a:pt x="0" y="37924"/>
                  </a:lnTo>
                  <a:lnTo>
                    <a:pt x="0" y="40047"/>
                  </a:lnTo>
                  <a:lnTo>
                    <a:pt x="0" y="40047"/>
                  </a:lnTo>
                  <a:lnTo>
                    <a:pt x="212" y="42735"/>
                  </a:lnTo>
                  <a:lnTo>
                    <a:pt x="424" y="45424"/>
                  </a:lnTo>
                  <a:lnTo>
                    <a:pt x="1274" y="47971"/>
                  </a:lnTo>
                  <a:lnTo>
                    <a:pt x="1911" y="50518"/>
                  </a:lnTo>
                  <a:lnTo>
                    <a:pt x="3185" y="52924"/>
                  </a:lnTo>
                  <a:lnTo>
                    <a:pt x="4460" y="55330"/>
                  </a:lnTo>
                  <a:lnTo>
                    <a:pt x="6371" y="57735"/>
                  </a:lnTo>
                  <a:lnTo>
                    <a:pt x="8070" y="59858"/>
                  </a:lnTo>
                  <a:lnTo>
                    <a:pt x="8070" y="59858"/>
                  </a:lnTo>
                  <a:lnTo>
                    <a:pt x="59893" y="120000"/>
                  </a:lnTo>
                  <a:lnTo>
                    <a:pt x="111716" y="59858"/>
                  </a:lnTo>
                  <a:lnTo>
                    <a:pt x="111716" y="59858"/>
                  </a:lnTo>
                  <a:lnTo>
                    <a:pt x="111716" y="59858"/>
                  </a:lnTo>
                  <a:lnTo>
                    <a:pt x="113415" y="57735"/>
                  </a:lnTo>
                  <a:lnTo>
                    <a:pt x="115327" y="55330"/>
                  </a:lnTo>
                  <a:lnTo>
                    <a:pt x="116601" y="52924"/>
                  </a:lnTo>
                  <a:lnTo>
                    <a:pt x="117876" y="50518"/>
                  </a:lnTo>
                  <a:lnTo>
                    <a:pt x="118725" y="47971"/>
                  </a:lnTo>
                  <a:lnTo>
                    <a:pt x="119362" y="45424"/>
                  </a:lnTo>
                  <a:lnTo>
                    <a:pt x="119575" y="42735"/>
                  </a:lnTo>
                  <a:lnTo>
                    <a:pt x="120000" y="40047"/>
                  </a:lnTo>
                  <a:lnTo>
                    <a:pt x="120000" y="40047"/>
                  </a:lnTo>
                  <a:close/>
                  <a:moveTo>
                    <a:pt x="59893" y="60566"/>
                  </a:moveTo>
                  <a:lnTo>
                    <a:pt x="59893" y="60566"/>
                  </a:lnTo>
                  <a:lnTo>
                    <a:pt x="56920" y="60566"/>
                  </a:lnTo>
                  <a:lnTo>
                    <a:pt x="53734" y="60283"/>
                  </a:lnTo>
                  <a:lnTo>
                    <a:pt x="50761" y="59716"/>
                  </a:lnTo>
                  <a:lnTo>
                    <a:pt x="48000" y="59009"/>
                  </a:lnTo>
                  <a:lnTo>
                    <a:pt x="45026" y="58160"/>
                  </a:lnTo>
                  <a:lnTo>
                    <a:pt x="42477" y="57028"/>
                  </a:lnTo>
                  <a:lnTo>
                    <a:pt x="40353" y="56037"/>
                  </a:lnTo>
                  <a:lnTo>
                    <a:pt x="38017" y="54622"/>
                  </a:lnTo>
                  <a:lnTo>
                    <a:pt x="35893" y="53066"/>
                  </a:lnTo>
                  <a:lnTo>
                    <a:pt x="34407" y="51650"/>
                  </a:lnTo>
                  <a:lnTo>
                    <a:pt x="32707" y="49952"/>
                  </a:lnTo>
                  <a:lnTo>
                    <a:pt x="31221" y="47971"/>
                  </a:lnTo>
                  <a:lnTo>
                    <a:pt x="30371" y="46132"/>
                  </a:lnTo>
                  <a:lnTo>
                    <a:pt x="29522" y="44150"/>
                  </a:lnTo>
                  <a:lnTo>
                    <a:pt x="29097" y="42028"/>
                  </a:lnTo>
                  <a:lnTo>
                    <a:pt x="29097" y="40047"/>
                  </a:lnTo>
                  <a:lnTo>
                    <a:pt x="29097" y="40047"/>
                  </a:lnTo>
                  <a:lnTo>
                    <a:pt x="29097" y="37924"/>
                  </a:lnTo>
                  <a:lnTo>
                    <a:pt x="29522" y="35943"/>
                  </a:lnTo>
                  <a:lnTo>
                    <a:pt x="30371" y="33962"/>
                  </a:lnTo>
                  <a:lnTo>
                    <a:pt x="31221" y="31981"/>
                  </a:lnTo>
                  <a:lnTo>
                    <a:pt x="32707" y="30141"/>
                  </a:lnTo>
                  <a:lnTo>
                    <a:pt x="34407" y="28443"/>
                  </a:lnTo>
                  <a:lnTo>
                    <a:pt x="35893" y="26886"/>
                  </a:lnTo>
                  <a:lnTo>
                    <a:pt x="38017" y="25330"/>
                  </a:lnTo>
                  <a:lnTo>
                    <a:pt x="40353" y="24056"/>
                  </a:lnTo>
                  <a:lnTo>
                    <a:pt x="42477" y="23066"/>
                  </a:lnTo>
                  <a:lnTo>
                    <a:pt x="45026" y="21792"/>
                  </a:lnTo>
                  <a:lnTo>
                    <a:pt x="48000" y="20943"/>
                  </a:lnTo>
                  <a:lnTo>
                    <a:pt x="50761" y="20235"/>
                  </a:lnTo>
                  <a:lnTo>
                    <a:pt x="53734" y="19811"/>
                  </a:lnTo>
                  <a:lnTo>
                    <a:pt x="56920" y="19386"/>
                  </a:lnTo>
                  <a:lnTo>
                    <a:pt x="59893" y="19386"/>
                  </a:lnTo>
                  <a:lnTo>
                    <a:pt x="59893" y="19386"/>
                  </a:lnTo>
                  <a:lnTo>
                    <a:pt x="63079" y="19386"/>
                  </a:lnTo>
                  <a:lnTo>
                    <a:pt x="66053" y="19811"/>
                  </a:lnTo>
                  <a:lnTo>
                    <a:pt x="69026" y="20235"/>
                  </a:lnTo>
                  <a:lnTo>
                    <a:pt x="72000" y="20943"/>
                  </a:lnTo>
                  <a:lnTo>
                    <a:pt x="74761" y="21792"/>
                  </a:lnTo>
                  <a:lnTo>
                    <a:pt x="77309" y="23066"/>
                  </a:lnTo>
                  <a:lnTo>
                    <a:pt x="79646" y="24056"/>
                  </a:lnTo>
                  <a:lnTo>
                    <a:pt x="81769" y="25330"/>
                  </a:lnTo>
                  <a:lnTo>
                    <a:pt x="83681" y="26886"/>
                  </a:lnTo>
                  <a:lnTo>
                    <a:pt x="85380" y="28443"/>
                  </a:lnTo>
                  <a:lnTo>
                    <a:pt x="87292" y="30141"/>
                  </a:lnTo>
                  <a:lnTo>
                    <a:pt x="88566" y="31981"/>
                  </a:lnTo>
                  <a:lnTo>
                    <a:pt x="89628" y="33962"/>
                  </a:lnTo>
                  <a:lnTo>
                    <a:pt x="90265" y="35943"/>
                  </a:lnTo>
                  <a:lnTo>
                    <a:pt x="90902" y="37924"/>
                  </a:lnTo>
                  <a:lnTo>
                    <a:pt x="90902" y="40047"/>
                  </a:lnTo>
                  <a:lnTo>
                    <a:pt x="90902" y="40047"/>
                  </a:lnTo>
                  <a:lnTo>
                    <a:pt x="90902" y="42028"/>
                  </a:lnTo>
                  <a:lnTo>
                    <a:pt x="90265" y="44150"/>
                  </a:lnTo>
                  <a:lnTo>
                    <a:pt x="89628" y="46132"/>
                  </a:lnTo>
                  <a:lnTo>
                    <a:pt x="88566" y="47971"/>
                  </a:lnTo>
                  <a:lnTo>
                    <a:pt x="87292" y="49952"/>
                  </a:lnTo>
                  <a:lnTo>
                    <a:pt x="85380" y="51650"/>
                  </a:lnTo>
                  <a:lnTo>
                    <a:pt x="83681" y="53066"/>
                  </a:lnTo>
                  <a:lnTo>
                    <a:pt x="81769" y="54622"/>
                  </a:lnTo>
                  <a:lnTo>
                    <a:pt x="79646" y="56037"/>
                  </a:lnTo>
                  <a:lnTo>
                    <a:pt x="77309" y="57028"/>
                  </a:lnTo>
                  <a:lnTo>
                    <a:pt x="74761" y="58160"/>
                  </a:lnTo>
                  <a:lnTo>
                    <a:pt x="72000" y="59009"/>
                  </a:lnTo>
                  <a:lnTo>
                    <a:pt x="69026" y="59716"/>
                  </a:lnTo>
                  <a:lnTo>
                    <a:pt x="66053" y="60283"/>
                  </a:lnTo>
                  <a:lnTo>
                    <a:pt x="63079" y="60566"/>
                  </a:lnTo>
                  <a:lnTo>
                    <a:pt x="59893" y="60566"/>
                  </a:lnTo>
                  <a:lnTo>
                    <a:pt x="59893" y="60566"/>
                  </a:lnTo>
                  <a:close/>
                </a:path>
              </a:pathLst>
            </a:custGeom>
            <a:solidFill>
              <a:srgbClr val="FFFFFF"/>
            </a:solidFill>
            <a:ln>
              <a:noFill/>
            </a:ln>
          </p:spPr>
          <p:txBody>
            <a:bodyPr lIns="91400" tIns="45700" rIns="91400" bIns="45700" anchor="t" anchorCtr="0">
              <a:noAutofit/>
            </a:bodyPr>
            <a:lstStyle/>
            <a:p>
              <a:endParaRPr sz="1733">
                <a:solidFill>
                  <a:srgbClr val="000000"/>
                </a:solidFill>
                <a:latin typeface="Arial"/>
                <a:ea typeface="Arial"/>
                <a:cs typeface="Arial"/>
                <a:sym typeface="Arial"/>
              </a:endParaRPr>
            </a:p>
          </p:txBody>
        </p:sp>
        <p:sp>
          <p:nvSpPr>
            <p:cNvPr id="2110" name="Shape 2110"/>
            <p:cNvSpPr/>
            <p:nvPr/>
          </p:nvSpPr>
          <p:spPr>
            <a:xfrm>
              <a:off x="7873127" y="5822419"/>
              <a:ext cx="177900" cy="187200"/>
            </a:xfrm>
            <a:prstGeom prst="ellipse">
              <a:avLst/>
            </a:prstGeom>
            <a:solidFill>
              <a:srgbClr val="D8D8D8"/>
            </a:solidFill>
            <a:ln>
              <a:noFill/>
            </a:ln>
          </p:spPr>
          <p:txBody>
            <a:bodyPr lIns="0" tIns="0" rIns="0" bIns="0" anchor="ctr" anchorCtr="0">
              <a:noAutofit/>
            </a:bodyPr>
            <a:lstStyle/>
            <a:p>
              <a:pPr algn="ctr"/>
              <a:endParaRPr sz="1467"/>
            </a:p>
          </p:txBody>
        </p:sp>
      </p:grpSp>
      <p:sp>
        <p:nvSpPr>
          <p:cNvPr id="2111" name="Shape 2111"/>
          <p:cNvSpPr/>
          <p:nvPr/>
        </p:nvSpPr>
        <p:spPr>
          <a:xfrm>
            <a:off x="2173570" y="2884177"/>
            <a:ext cx="1422800" cy="340800"/>
          </a:xfrm>
          <a:prstGeom prst="rect">
            <a:avLst/>
          </a:prstGeom>
          <a:noFill/>
          <a:ln>
            <a:noFill/>
          </a:ln>
        </p:spPr>
        <p:txBody>
          <a:bodyPr lIns="0" tIns="0" rIns="0" bIns="0" anchor="ctr" anchorCtr="0">
            <a:noAutofit/>
          </a:bodyPr>
          <a:lstStyle/>
          <a:p>
            <a:pPr>
              <a:buSzPct val="25000"/>
            </a:pPr>
            <a:r>
              <a:rPr lang="en" sz="800" b="1">
                <a:solidFill>
                  <a:srgbClr val="595959"/>
                </a:solidFill>
                <a:latin typeface="Georgia"/>
                <a:ea typeface="Georgia"/>
                <a:cs typeface="Georgia"/>
                <a:sym typeface="Georgia"/>
              </a:rPr>
              <a:t>Demographics </a:t>
            </a:r>
          </a:p>
          <a:p>
            <a:pPr>
              <a:buSzPct val="25000"/>
            </a:pPr>
            <a:r>
              <a:rPr lang="en" sz="800">
                <a:solidFill>
                  <a:srgbClr val="595959"/>
                </a:solidFill>
                <a:latin typeface="Georgia"/>
                <a:ea typeface="Georgia"/>
                <a:cs typeface="Georgia"/>
                <a:sym typeface="Georgia"/>
              </a:rPr>
              <a:t>Age, ethnicity, family lifecycle status, income, occupation, etc. </a:t>
            </a:r>
          </a:p>
        </p:txBody>
      </p:sp>
      <p:sp>
        <p:nvSpPr>
          <p:cNvPr id="2112" name="Shape 2112"/>
          <p:cNvSpPr/>
          <p:nvPr/>
        </p:nvSpPr>
        <p:spPr>
          <a:xfrm>
            <a:off x="2199949" y="3533593"/>
            <a:ext cx="1423600" cy="323200"/>
          </a:xfrm>
          <a:prstGeom prst="rect">
            <a:avLst/>
          </a:prstGeom>
          <a:noFill/>
          <a:ln>
            <a:noFill/>
          </a:ln>
        </p:spPr>
        <p:txBody>
          <a:bodyPr lIns="0" tIns="0" rIns="0" bIns="0" anchor="ctr" anchorCtr="0">
            <a:noAutofit/>
          </a:bodyPr>
          <a:lstStyle/>
          <a:p>
            <a:pPr>
              <a:buSzPct val="25000"/>
            </a:pPr>
            <a:r>
              <a:rPr lang="en" sz="800" b="1">
                <a:solidFill>
                  <a:srgbClr val="595959"/>
                </a:solidFill>
                <a:latin typeface="Georgia"/>
                <a:ea typeface="Georgia"/>
                <a:cs typeface="Georgia"/>
                <a:sym typeface="Georgia"/>
              </a:rPr>
              <a:t>Customer Lifestyles </a:t>
            </a:r>
          </a:p>
          <a:p>
            <a:pPr>
              <a:buSzPct val="25000"/>
            </a:pPr>
            <a:r>
              <a:rPr lang="en" sz="800">
                <a:solidFill>
                  <a:srgbClr val="595959"/>
                </a:solidFill>
                <a:latin typeface="Georgia"/>
                <a:ea typeface="Georgia"/>
                <a:cs typeface="Georgia"/>
                <a:sym typeface="Georgia"/>
              </a:rPr>
              <a:t>Hobbies, pastimes, media preferences, etc. </a:t>
            </a:r>
          </a:p>
        </p:txBody>
      </p:sp>
      <p:sp>
        <p:nvSpPr>
          <p:cNvPr id="2113" name="Shape 2113"/>
          <p:cNvSpPr/>
          <p:nvPr/>
        </p:nvSpPr>
        <p:spPr>
          <a:xfrm>
            <a:off x="1829247" y="3534208"/>
            <a:ext cx="323199" cy="249600"/>
          </a:xfrm>
          <a:custGeom>
            <a:avLst/>
            <a:gdLst/>
            <a:ahLst/>
            <a:cxnLst/>
            <a:rect l="0" t="0" r="0" b="0"/>
            <a:pathLst>
              <a:path w="120000" h="120000" extrusionOk="0">
                <a:moveTo>
                  <a:pt x="120000" y="110503"/>
                </a:moveTo>
                <a:lnTo>
                  <a:pt x="120000" y="110503"/>
                </a:lnTo>
                <a:lnTo>
                  <a:pt x="120000" y="108776"/>
                </a:lnTo>
                <a:lnTo>
                  <a:pt x="120000" y="108776"/>
                </a:lnTo>
                <a:lnTo>
                  <a:pt x="119333" y="108776"/>
                </a:lnTo>
                <a:lnTo>
                  <a:pt x="119333" y="108776"/>
                </a:lnTo>
                <a:lnTo>
                  <a:pt x="119333" y="107913"/>
                </a:lnTo>
                <a:lnTo>
                  <a:pt x="106000" y="86330"/>
                </a:lnTo>
                <a:lnTo>
                  <a:pt x="106000" y="86330"/>
                </a:lnTo>
                <a:lnTo>
                  <a:pt x="104666" y="85467"/>
                </a:lnTo>
                <a:lnTo>
                  <a:pt x="103333" y="84604"/>
                </a:lnTo>
                <a:lnTo>
                  <a:pt x="16666" y="84604"/>
                </a:lnTo>
                <a:lnTo>
                  <a:pt x="16666" y="84604"/>
                </a:lnTo>
                <a:lnTo>
                  <a:pt x="15333" y="85467"/>
                </a:lnTo>
                <a:lnTo>
                  <a:pt x="14000" y="86330"/>
                </a:lnTo>
                <a:lnTo>
                  <a:pt x="666" y="107913"/>
                </a:lnTo>
                <a:lnTo>
                  <a:pt x="666" y="107913"/>
                </a:lnTo>
                <a:lnTo>
                  <a:pt x="666" y="108776"/>
                </a:lnTo>
                <a:lnTo>
                  <a:pt x="666" y="108776"/>
                </a:lnTo>
                <a:lnTo>
                  <a:pt x="0" y="108776"/>
                </a:lnTo>
                <a:lnTo>
                  <a:pt x="0" y="108776"/>
                </a:lnTo>
                <a:lnTo>
                  <a:pt x="0" y="110503"/>
                </a:lnTo>
                <a:lnTo>
                  <a:pt x="0" y="110503"/>
                </a:lnTo>
                <a:lnTo>
                  <a:pt x="0" y="110503"/>
                </a:lnTo>
                <a:lnTo>
                  <a:pt x="0" y="115683"/>
                </a:lnTo>
                <a:lnTo>
                  <a:pt x="0" y="115683"/>
                </a:lnTo>
                <a:lnTo>
                  <a:pt x="0" y="117410"/>
                </a:lnTo>
                <a:lnTo>
                  <a:pt x="1333" y="119136"/>
                </a:lnTo>
                <a:lnTo>
                  <a:pt x="2000" y="120000"/>
                </a:lnTo>
                <a:lnTo>
                  <a:pt x="3333" y="120000"/>
                </a:lnTo>
                <a:lnTo>
                  <a:pt x="116666" y="120000"/>
                </a:lnTo>
                <a:lnTo>
                  <a:pt x="116666" y="120000"/>
                </a:lnTo>
                <a:lnTo>
                  <a:pt x="118000" y="120000"/>
                </a:lnTo>
                <a:lnTo>
                  <a:pt x="118666" y="119136"/>
                </a:lnTo>
                <a:lnTo>
                  <a:pt x="120000" y="117410"/>
                </a:lnTo>
                <a:lnTo>
                  <a:pt x="120000" y="115683"/>
                </a:lnTo>
                <a:lnTo>
                  <a:pt x="120000" y="110503"/>
                </a:lnTo>
                <a:lnTo>
                  <a:pt x="120000" y="110503"/>
                </a:lnTo>
                <a:lnTo>
                  <a:pt x="120000" y="110503"/>
                </a:lnTo>
                <a:lnTo>
                  <a:pt x="120000" y="110503"/>
                </a:lnTo>
                <a:close/>
                <a:moveTo>
                  <a:pt x="44666" y="109640"/>
                </a:moveTo>
                <a:lnTo>
                  <a:pt x="48666" y="101007"/>
                </a:lnTo>
                <a:lnTo>
                  <a:pt x="71333" y="101007"/>
                </a:lnTo>
                <a:lnTo>
                  <a:pt x="75333" y="109640"/>
                </a:lnTo>
                <a:lnTo>
                  <a:pt x="44666" y="109640"/>
                </a:lnTo>
                <a:close/>
                <a:moveTo>
                  <a:pt x="112666" y="115683"/>
                </a:moveTo>
                <a:lnTo>
                  <a:pt x="112666" y="115683"/>
                </a:lnTo>
                <a:lnTo>
                  <a:pt x="111333" y="116546"/>
                </a:lnTo>
                <a:lnTo>
                  <a:pt x="110666" y="116546"/>
                </a:lnTo>
                <a:lnTo>
                  <a:pt x="110666" y="116546"/>
                </a:lnTo>
                <a:lnTo>
                  <a:pt x="108666" y="115683"/>
                </a:lnTo>
                <a:lnTo>
                  <a:pt x="108666" y="115683"/>
                </a:lnTo>
                <a:lnTo>
                  <a:pt x="108000" y="113093"/>
                </a:lnTo>
                <a:lnTo>
                  <a:pt x="108000" y="113093"/>
                </a:lnTo>
                <a:lnTo>
                  <a:pt x="108000" y="112230"/>
                </a:lnTo>
                <a:lnTo>
                  <a:pt x="108666" y="110503"/>
                </a:lnTo>
                <a:lnTo>
                  <a:pt x="108666" y="110503"/>
                </a:lnTo>
                <a:lnTo>
                  <a:pt x="109333" y="110503"/>
                </a:lnTo>
                <a:lnTo>
                  <a:pt x="110666" y="109640"/>
                </a:lnTo>
                <a:lnTo>
                  <a:pt x="111333" y="110503"/>
                </a:lnTo>
                <a:lnTo>
                  <a:pt x="112666" y="110503"/>
                </a:lnTo>
                <a:lnTo>
                  <a:pt x="112666" y="110503"/>
                </a:lnTo>
                <a:lnTo>
                  <a:pt x="113333" y="112230"/>
                </a:lnTo>
                <a:lnTo>
                  <a:pt x="113333" y="113093"/>
                </a:lnTo>
                <a:lnTo>
                  <a:pt x="113333" y="113093"/>
                </a:lnTo>
                <a:lnTo>
                  <a:pt x="113333" y="114820"/>
                </a:lnTo>
                <a:lnTo>
                  <a:pt x="112666" y="115683"/>
                </a:lnTo>
                <a:lnTo>
                  <a:pt x="112666" y="115683"/>
                </a:lnTo>
                <a:close/>
                <a:moveTo>
                  <a:pt x="18000" y="79424"/>
                </a:moveTo>
                <a:lnTo>
                  <a:pt x="102000" y="79424"/>
                </a:lnTo>
                <a:lnTo>
                  <a:pt x="102000" y="79424"/>
                </a:lnTo>
                <a:lnTo>
                  <a:pt x="103333" y="79424"/>
                </a:lnTo>
                <a:lnTo>
                  <a:pt x="104666" y="78561"/>
                </a:lnTo>
                <a:lnTo>
                  <a:pt x="106000" y="76834"/>
                </a:lnTo>
                <a:lnTo>
                  <a:pt x="106000" y="74244"/>
                </a:lnTo>
                <a:lnTo>
                  <a:pt x="106000" y="5179"/>
                </a:lnTo>
                <a:lnTo>
                  <a:pt x="106000" y="5179"/>
                </a:lnTo>
                <a:lnTo>
                  <a:pt x="106000" y="2589"/>
                </a:lnTo>
                <a:lnTo>
                  <a:pt x="104666" y="863"/>
                </a:lnTo>
                <a:lnTo>
                  <a:pt x="103333" y="0"/>
                </a:lnTo>
                <a:lnTo>
                  <a:pt x="102000" y="0"/>
                </a:lnTo>
                <a:lnTo>
                  <a:pt x="18000" y="0"/>
                </a:lnTo>
                <a:lnTo>
                  <a:pt x="18000" y="0"/>
                </a:lnTo>
                <a:lnTo>
                  <a:pt x="16666" y="0"/>
                </a:lnTo>
                <a:lnTo>
                  <a:pt x="15333" y="863"/>
                </a:lnTo>
                <a:lnTo>
                  <a:pt x="14000" y="2589"/>
                </a:lnTo>
                <a:lnTo>
                  <a:pt x="14000" y="5179"/>
                </a:lnTo>
                <a:lnTo>
                  <a:pt x="14000" y="74244"/>
                </a:lnTo>
                <a:lnTo>
                  <a:pt x="14000" y="74244"/>
                </a:lnTo>
                <a:lnTo>
                  <a:pt x="14000" y="76834"/>
                </a:lnTo>
                <a:lnTo>
                  <a:pt x="15333" y="78561"/>
                </a:lnTo>
                <a:lnTo>
                  <a:pt x="16666" y="79424"/>
                </a:lnTo>
                <a:lnTo>
                  <a:pt x="18000" y="79424"/>
                </a:lnTo>
                <a:lnTo>
                  <a:pt x="18000" y="79424"/>
                </a:lnTo>
                <a:close/>
                <a:moveTo>
                  <a:pt x="22000" y="10359"/>
                </a:moveTo>
                <a:lnTo>
                  <a:pt x="98000" y="10359"/>
                </a:lnTo>
                <a:lnTo>
                  <a:pt x="98000" y="69064"/>
                </a:lnTo>
                <a:lnTo>
                  <a:pt x="22000" y="69064"/>
                </a:lnTo>
                <a:lnTo>
                  <a:pt x="22000" y="10359"/>
                </a:lnTo>
                <a:close/>
              </a:path>
            </a:pathLst>
          </a:custGeom>
          <a:solidFill>
            <a:srgbClr val="FFFFFF"/>
          </a:solidFill>
          <a:ln>
            <a:noFill/>
          </a:ln>
        </p:spPr>
        <p:txBody>
          <a:bodyPr lIns="91400" tIns="45700" rIns="91400" bIns="45700" anchor="t" anchorCtr="0">
            <a:noAutofit/>
          </a:bodyPr>
          <a:lstStyle/>
          <a:p>
            <a:endParaRPr sz="1733">
              <a:solidFill>
                <a:srgbClr val="000000"/>
              </a:solidFill>
              <a:latin typeface="Arial"/>
              <a:ea typeface="Arial"/>
              <a:cs typeface="Arial"/>
              <a:sym typeface="Arial"/>
            </a:endParaRPr>
          </a:p>
        </p:txBody>
      </p:sp>
      <p:pic>
        <p:nvPicPr>
          <p:cNvPr id="2114" name="Shape 2114"/>
          <p:cNvPicPr preferRelativeResize="0"/>
          <p:nvPr/>
        </p:nvPicPr>
        <p:blipFill rotWithShape="1">
          <a:blip r:embed="rId5">
            <a:alphaModFix/>
          </a:blip>
          <a:srcRect/>
          <a:stretch/>
        </p:blipFill>
        <p:spPr>
          <a:xfrm>
            <a:off x="3676370" y="2887472"/>
            <a:ext cx="203200" cy="249600"/>
          </a:xfrm>
          <a:prstGeom prst="rect">
            <a:avLst/>
          </a:prstGeom>
          <a:noFill/>
          <a:ln>
            <a:noFill/>
          </a:ln>
        </p:spPr>
      </p:pic>
      <p:pic>
        <p:nvPicPr>
          <p:cNvPr id="2115" name="Shape 2115"/>
          <p:cNvPicPr preferRelativeResize="0"/>
          <p:nvPr/>
        </p:nvPicPr>
        <p:blipFill rotWithShape="1">
          <a:blip r:embed="rId6">
            <a:alphaModFix/>
          </a:blip>
          <a:srcRect/>
          <a:stretch/>
        </p:blipFill>
        <p:spPr>
          <a:xfrm>
            <a:off x="1827469" y="2893360"/>
            <a:ext cx="274000" cy="288000"/>
          </a:xfrm>
          <a:prstGeom prst="rect">
            <a:avLst/>
          </a:prstGeom>
          <a:noFill/>
          <a:ln>
            <a:noFill/>
          </a:ln>
        </p:spPr>
      </p:pic>
      <p:sp>
        <p:nvSpPr>
          <p:cNvPr id="2116" name="Shape 2116"/>
          <p:cNvSpPr/>
          <p:nvPr/>
        </p:nvSpPr>
        <p:spPr>
          <a:xfrm>
            <a:off x="3702751" y="3537078"/>
            <a:ext cx="203200" cy="226800"/>
          </a:xfrm>
          <a:custGeom>
            <a:avLst/>
            <a:gdLst/>
            <a:ahLst/>
            <a:cxnLst/>
            <a:rect l="0" t="0" r="0" b="0"/>
            <a:pathLst>
              <a:path w="120000" h="120000" extrusionOk="0">
                <a:moveTo>
                  <a:pt x="2608" y="11688"/>
                </a:moveTo>
                <a:lnTo>
                  <a:pt x="2608" y="11688"/>
                </a:lnTo>
                <a:lnTo>
                  <a:pt x="6086" y="10129"/>
                </a:lnTo>
                <a:lnTo>
                  <a:pt x="8695" y="9350"/>
                </a:lnTo>
                <a:lnTo>
                  <a:pt x="12173" y="10129"/>
                </a:lnTo>
                <a:lnTo>
                  <a:pt x="15652" y="11688"/>
                </a:lnTo>
                <a:lnTo>
                  <a:pt x="3478" y="23376"/>
                </a:lnTo>
                <a:lnTo>
                  <a:pt x="3478" y="23376"/>
                </a:lnTo>
                <a:lnTo>
                  <a:pt x="869" y="20259"/>
                </a:lnTo>
                <a:lnTo>
                  <a:pt x="0" y="17922"/>
                </a:lnTo>
                <a:lnTo>
                  <a:pt x="869" y="14805"/>
                </a:lnTo>
                <a:lnTo>
                  <a:pt x="2608" y="11688"/>
                </a:lnTo>
                <a:lnTo>
                  <a:pt x="2608" y="11688"/>
                </a:lnTo>
                <a:close/>
                <a:moveTo>
                  <a:pt x="76521" y="78701"/>
                </a:moveTo>
                <a:lnTo>
                  <a:pt x="76521" y="78701"/>
                </a:lnTo>
                <a:lnTo>
                  <a:pt x="76521" y="77142"/>
                </a:lnTo>
                <a:lnTo>
                  <a:pt x="75652" y="75584"/>
                </a:lnTo>
                <a:lnTo>
                  <a:pt x="75652" y="75584"/>
                </a:lnTo>
                <a:lnTo>
                  <a:pt x="66956" y="69350"/>
                </a:lnTo>
                <a:lnTo>
                  <a:pt x="56521" y="61558"/>
                </a:lnTo>
                <a:lnTo>
                  <a:pt x="43478" y="51428"/>
                </a:lnTo>
                <a:lnTo>
                  <a:pt x="43478" y="51428"/>
                </a:lnTo>
                <a:lnTo>
                  <a:pt x="30434" y="39740"/>
                </a:lnTo>
                <a:lnTo>
                  <a:pt x="21739" y="31168"/>
                </a:lnTo>
                <a:lnTo>
                  <a:pt x="13913" y="23376"/>
                </a:lnTo>
                <a:lnTo>
                  <a:pt x="13913" y="23376"/>
                </a:lnTo>
                <a:lnTo>
                  <a:pt x="13043" y="22597"/>
                </a:lnTo>
                <a:lnTo>
                  <a:pt x="10434" y="23376"/>
                </a:lnTo>
                <a:lnTo>
                  <a:pt x="10434" y="23376"/>
                </a:lnTo>
                <a:lnTo>
                  <a:pt x="9565" y="24935"/>
                </a:lnTo>
                <a:lnTo>
                  <a:pt x="10434" y="26493"/>
                </a:lnTo>
                <a:lnTo>
                  <a:pt x="10434" y="26493"/>
                </a:lnTo>
                <a:lnTo>
                  <a:pt x="18260" y="34285"/>
                </a:lnTo>
                <a:lnTo>
                  <a:pt x="26956" y="42857"/>
                </a:lnTo>
                <a:lnTo>
                  <a:pt x="40000" y="54545"/>
                </a:lnTo>
                <a:lnTo>
                  <a:pt x="40000" y="54545"/>
                </a:lnTo>
                <a:lnTo>
                  <a:pt x="53043" y="65454"/>
                </a:lnTo>
                <a:lnTo>
                  <a:pt x="63478" y="73246"/>
                </a:lnTo>
                <a:lnTo>
                  <a:pt x="73043" y="79480"/>
                </a:lnTo>
                <a:lnTo>
                  <a:pt x="73043" y="79480"/>
                </a:lnTo>
                <a:lnTo>
                  <a:pt x="74782" y="80259"/>
                </a:lnTo>
                <a:lnTo>
                  <a:pt x="74782" y="80259"/>
                </a:lnTo>
                <a:lnTo>
                  <a:pt x="75652" y="79480"/>
                </a:lnTo>
                <a:lnTo>
                  <a:pt x="76521" y="78701"/>
                </a:lnTo>
                <a:lnTo>
                  <a:pt x="76521" y="78701"/>
                </a:lnTo>
                <a:close/>
                <a:moveTo>
                  <a:pt x="120000" y="31948"/>
                </a:moveTo>
                <a:lnTo>
                  <a:pt x="120000" y="113766"/>
                </a:lnTo>
                <a:lnTo>
                  <a:pt x="120000" y="113766"/>
                </a:lnTo>
                <a:lnTo>
                  <a:pt x="119130" y="116103"/>
                </a:lnTo>
                <a:lnTo>
                  <a:pt x="117391" y="118441"/>
                </a:lnTo>
                <a:lnTo>
                  <a:pt x="115652" y="120000"/>
                </a:lnTo>
                <a:lnTo>
                  <a:pt x="113043" y="120000"/>
                </a:lnTo>
                <a:lnTo>
                  <a:pt x="26956" y="120000"/>
                </a:lnTo>
                <a:lnTo>
                  <a:pt x="26956" y="120000"/>
                </a:lnTo>
                <a:lnTo>
                  <a:pt x="24347" y="120000"/>
                </a:lnTo>
                <a:lnTo>
                  <a:pt x="21739" y="118441"/>
                </a:lnTo>
                <a:lnTo>
                  <a:pt x="20000" y="116103"/>
                </a:lnTo>
                <a:lnTo>
                  <a:pt x="20000" y="113766"/>
                </a:lnTo>
                <a:lnTo>
                  <a:pt x="20000" y="43636"/>
                </a:lnTo>
                <a:lnTo>
                  <a:pt x="20000" y="43636"/>
                </a:lnTo>
                <a:lnTo>
                  <a:pt x="27826" y="51428"/>
                </a:lnTo>
                <a:lnTo>
                  <a:pt x="38260" y="60779"/>
                </a:lnTo>
                <a:lnTo>
                  <a:pt x="38260" y="60779"/>
                </a:lnTo>
                <a:lnTo>
                  <a:pt x="53043" y="72467"/>
                </a:lnTo>
                <a:lnTo>
                  <a:pt x="65217" y="81038"/>
                </a:lnTo>
                <a:lnTo>
                  <a:pt x="73043" y="85714"/>
                </a:lnTo>
                <a:lnTo>
                  <a:pt x="77391" y="88051"/>
                </a:lnTo>
                <a:lnTo>
                  <a:pt x="77391" y="88051"/>
                </a:lnTo>
                <a:lnTo>
                  <a:pt x="79130" y="83376"/>
                </a:lnTo>
                <a:lnTo>
                  <a:pt x="82608" y="79480"/>
                </a:lnTo>
                <a:lnTo>
                  <a:pt x="82608" y="79480"/>
                </a:lnTo>
                <a:lnTo>
                  <a:pt x="86956" y="76363"/>
                </a:lnTo>
                <a:lnTo>
                  <a:pt x="91304" y="74805"/>
                </a:lnTo>
                <a:lnTo>
                  <a:pt x="91304" y="74805"/>
                </a:lnTo>
                <a:lnTo>
                  <a:pt x="88695" y="70909"/>
                </a:lnTo>
                <a:lnTo>
                  <a:pt x="82608" y="63896"/>
                </a:lnTo>
                <a:lnTo>
                  <a:pt x="73043" y="52987"/>
                </a:lnTo>
                <a:lnTo>
                  <a:pt x="59130" y="41298"/>
                </a:lnTo>
                <a:lnTo>
                  <a:pt x="59130" y="41298"/>
                </a:lnTo>
                <a:lnTo>
                  <a:pt x="47826" y="31948"/>
                </a:lnTo>
                <a:lnTo>
                  <a:pt x="37391" y="24155"/>
                </a:lnTo>
                <a:lnTo>
                  <a:pt x="23478" y="15584"/>
                </a:lnTo>
                <a:lnTo>
                  <a:pt x="26956" y="13246"/>
                </a:lnTo>
                <a:lnTo>
                  <a:pt x="26956" y="13246"/>
                </a:lnTo>
                <a:lnTo>
                  <a:pt x="36521" y="17142"/>
                </a:lnTo>
                <a:lnTo>
                  <a:pt x="42608" y="21038"/>
                </a:lnTo>
                <a:lnTo>
                  <a:pt x="50434" y="26493"/>
                </a:lnTo>
                <a:lnTo>
                  <a:pt x="50434" y="26493"/>
                </a:lnTo>
                <a:lnTo>
                  <a:pt x="59130" y="34285"/>
                </a:lnTo>
                <a:lnTo>
                  <a:pt x="65217" y="41298"/>
                </a:lnTo>
                <a:lnTo>
                  <a:pt x="69565" y="48311"/>
                </a:lnTo>
                <a:lnTo>
                  <a:pt x="69565" y="48311"/>
                </a:lnTo>
                <a:lnTo>
                  <a:pt x="70434" y="49090"/>
                </a:lnTo>
                <a:lnTo>
                  <a:pt x="72173" y="49090"/>
                </a:lnTo>
                <a:lnTo>
                  <a:pt x="72173" y="49090"/>
                </a:lnTo>
                <a:lnTo>
                  <a:pt x="73043" y="49090"/>
                </a:lnTo>
                <a:lnTo>
                  <a:pt x="73043" y="49090"/>
                </a:lnTo>
                <a:lnTo>
                  <a:pt x="74782" y="47532"/>
                </a:lnTo>
                <a:lnTo>
                  <a:pt x="73913" y="45974"/>
                </a:lnTo>
                <a:lnTo>
                  <a:pt x="73913" y="45974"/>
                </a:lnTo>
                <a:lnTo>
                  <a:pt x="68695" y="38181"/>
                </a:lnTo>
                <a:lnTo>
                  <a:pt x="62608" y="31168"/>
                </a:lnTo>
                <a:lnTo>
                  <a:pt x="53913" y="22597"/>
                </a:lnTo>
                <a:lnTo>
                  <a:pt x="53913" y="22597"/>
                </a:lnTo>
                <a:lnTo>
                  <a:pt x="44347" y="15584"/>
                </a:lnTo>
                <a:lnTo>
                  <a:pt x="35652" y="11688"/>
                </a:lnTo>
                <a:lnTo>
                  <a:pt x="29565" y="8571"/>
                </a:lnTo>
                <a:lnTo>
                  <a:pt x="26956" y="7792"/>
                </a:lnTo>
                <a:lnTo>
                  <a:pt x="25217" y="7792"/>
                </a:lnTo>
                <a:lnTo>
                  <a:pt x="20000" y="13246"/>
                </a:lnTo>
                <a:lnTo>
                  <a:pt x="20000" y="6233"/>
                </a:lnTo>
                <a:lnTo>
                  <a:pt x="20000" y="6233"/>
                </a:lnTo>
                <a:lnTo>
                  <a:pt x="20000" y="3896"/>
                </a:lnTo>
                <a:lnTo>
                  <a:pt x="21739" y="1558"/>
                </a:lnTo>
                <a:lnTo>
                  <a:pt x="24347" y="0"/>
                </a:lnTo>
                <a:lnTo>
                  <a:pt x="26956" y="0"/>
                </a:lnTo>
                <a:lnTo>
                  <a:pt x="84347" y="0"/>
                </a:lnTo>
                <a:lnTo>
                  <a:pt x="91304" y="6233"/>
                </a:lnTo>
                <a:lnTo>
                  <a:pt x="113043" y="25714"/>
                </a:lnTo>
                <a:lnTo>
                  <a:pt x="120000" y="31948"/>
                </a:lnTo>
                <a:close/>
                <a:moveTo>
                  <a:pt x="84347" y="91168"/>
                </a:moveTo>
                <a:lnTo>
                  <a:pt x="101739" y="95844"/>
                </a:lnTo>
                <a:lnTo>
                  <a:pt x="95652" y="80259"/>
                </a:lnTo>
                <a:lnTo>
                  <a:pt x="95652" y="80259"/>
                </a:lnTo>
                <a:lnTo>
                  <a:pt x="95652" y="80259"/>
                </a:lnTo>
                <a:lnTo>
                  <a:pt x="95652" y="80259"/>
                </a:lnTo>
                <a:lnTo>
                  <a:pt x="92173" y="81038"/>
                </a:lnTo>
                <a:lnTo>
                  <a:pt x="89565" y="81818"/>
                </a:lnTo>
                <a:lnTo>
                  <a:pt x="87826" y="83376"/>
                </a:lnTo>
                <a:lnTo>
                  <a:pt x="87826" y="83376"/>
                </a:lnTo>
                <a:lnTo>
                  <a:pt x="86086" y="85714"/>
                </a:lnTo>
                <a:lnTo>
                  <a:pt x="84347" y="88051"/>
                </a:lnTo>
                <a:lnTo>
                  <a:pt x="84347" y="91168"/>
                </a:lnTo>
                <a:lnTo>
                  <a:pt x="84347" y="91168"/>
                </a:lnTo>
                <a:close/>
                <a:moveTo>
                  <a:pt x="104347" y="105974"/>
                </a:moveTo>
                <a:lnTo>
                  <a:pt x="104347" y="105974"/>
                </a:lnTo>
                <a:lnTo>
                  <a:pt x="104347" y="104415"/>
                </a:lnTo>
                <a:lnTo>
                  <a:pt x="103478" y="103636"/>
                </a:lnTo>
                <a:lnTo>
                  <a:pt x="102608" y="102857"/>
                </a:lnTo>
                <a:lnTo>
                  <a:pt x="100869" y="102857"/>
                </a:lnTo>
                <a:lnTo>
                  <a:pt x="38260" y="102857"/>
                </a:lnTo>
                <a:lnTo>
                  <a:pt x="38260" y="102857"/>
                </a:lnTo>
                <a:lnTo>
                  <a:pt x="37391" y="102857"/>
                </a:lnTo>
                <a:lnTo>
                  <a:pt x="36521" y="103636"/>
                </a:lnTo>
                <a:lnTo>
                  <a:pt x="35652" y="104415"/>
                </a:lnTo>
                <a:lnTo>
                  <a:pt x="34782" y="105974"/>
                </a:lnTo>
                <a:lnTo>
                  <a:pt x="34782" y="105974"/>
                </a:lnTo>
                <a:lnTo>
                  <a:pt x="35652" y="106753"/>
                </a:lnTo>
                <a:lnTo>
                  <a:pt x="36521" y="108311"/>
                </a:lnTo>
                <a:lnTo>
                  <a:pt x="37391" y="109090"/>
                </a:lnTo>
                <a:lnTo>
                  <a:pt x="38260" y="109090"/>
                </a:lnTo>
                <a:lnTo>
                  <a:pt x="100869" y="109090"/>
                </a:lnTo>
                <a:lnTo>
                  <a:pt x="100869" y="109090"/>
                </a:lnTo>
                <a:lnTo>
                  <a:pt x="102608" y="109090"/>
                </a:lnTo>
                <a:lnTo>
                  <a:pt x="103478" y="108311"/>
                </a:lnTo>
                <a:lnTo>
                  <a:pt x="104347" y="106753"/>
                </a:lnTo>
                <a:lnTo>
                  <a:pt x="104347" y="105974"/>
                </a:lnTo>
                <a:lnTo>
                  <a:pt x="104347" y="105974"/>
                </a:lnTo>
                <a:close/>
                <a:moveTo>
                  <a:pt x="113913" y="32727"/>
                </a:moveTo>
                <a:lnTo>
                  <a:pt x="106086" y="25714"/>
                </a:lnTo>
                <a:lnTo>
                  <a:pt x="95652" y="25714"/>
                </a:lnTo>
                <a:lnTo>
                  <a:pt x="95652" y="16363"/>
                </a:lnTo>
                <a:lnTo>
                  <a:pt x="87826" y="9350"/>
                </a:lnTo>
                <a:lnTo>
                  <a:pt x="87826" y="32727"/>
                </a:lnTo>
                <a:lnTo>
                  <a:pt x="113913" y="32727"/>
                </a:lnTo>
                <a:close/>
              </a:path>
            </a:pathLst>
          </a:custGeom>
          <a:solidFill>
            <a:srgbClr val="FFFFFF"/>
          </a:solidFill>
          <a:ln>
            <a:noFill/>
          </a:ln>
        </p:spPr>
        <p:txBody>
          <a:bodyPr lIns="91400" tIns="45700" rIns="91400" bIns="45700" anchor="t" anchorCtr="0">
            <a:noAutofit/>
          </a:bodyPr>
          <a:lstStyle/>
          <a:p>
            <a:endParaRPr sz="1733">
              <a:solidFill>
                <a:srgbClr val="000000"/>
              </a:solidFill>
              <a:latin typeface="Arial"/>
              <a:ea typeface="Arial"/>
              <a:cs typeface="Arial"/>
              <a:sym typeface="Arial"/>
            </a:endParaRPr>
          </a:p>
        </p:txBody>
      </p:sp>
      <p:grpSp>
        <p:nvGrpSpPr>
          <p:cNvPr id="2117" name="Shape 2117"/>
          <p:cNvGrpSpPr/>
          <p:nvPr/>
        </p:nvGrpSpPr>
        <p:grpSpPr>
          <a:xfrm>
            <a:off x="1869892" y="4184511"/>
            <a:ext cx="1455561" cy="214261"/>
            <a:chOff x="6830861" y="1880248"/>
            <a:chExt cx="1471651" cy="307200"/>
          </a:xfrm>
        </p:grpSpPr>
        <p:pic>
          <p:nvPicPr>
            <p:cNvPr id="2118" name="Shape 2118"/>
            <p:cNvPicPr preferRelativeResize="0"/>
            <p:nvPr/>
          </p:nvPicPr>
          <p:blipFill rotWithShape="1">
            <a:blip r:embed="rId7">
              <a:alphaModFix/>
            </a:blip>
            <a:srcRect/>
            <a:stretch/>
          </p:blipFill>
          <p:spPr>
            <a:xfrm>
              <a:off x="6830861" y="1880248"/>
              <a:ext cx="318300" cy="307200"/>
            </a:xfrm>
            <a:prstGeom prst="rect">
              <a:avLst/>
            </a:prstGeom>
            <a:noFill/>
            <a:ln>
              <a:noFill/>
            </a:ln>
          </p:spPr>
        </p:pic>
        <p:pic>
          <p:nvPicPr>
            <p:cNvPr id="2119" name="Shape 2119"/>
            <p:cNvPicPr preferRelativeResize="0"/>
            <p:nvPr/>
          </p:nvPicPr>
          <p:blipFill rotWithShape="1">
            <a:blip r:embed="rId8">
              <a:alphaModFix/>
            </a:blip>
            <a:srcRect/>
            <a:stretch/>
          </p:blipFill>
          <p:spPr>
            <a:xfrm>
              <a:off x="7263443" y="1901176"/>
              <a:ext cx="318300" cy="265200"/>
            </a:xfrm>
            <a:prstGeom prst="rect">
              <a:avLst/>
            </a:prstGeom>
            <a:noFill/>
            <a:ln>
              <a:noFill/>
            </a:ln>
          </p:spPr>
        </p:pic>
        <p:pic>
          <p:nvPicPr>
            <p:cNvPr id="2120" name="Shape 2120"/>
            <p:cNvPicPr preferRelativeResize="0"/>
            <p:nvPr/>
          </p:nvPicPr>
          <p:blipFill rotWithShape="1">
            <a:blip r:embed="rId9">
              <a:alphaModFix/>
            </a:blip>
            <a:srcRect/>
            <a:stretch/>
          </p:blipFill>
          <p:spPr>
            <a:xfrm>
              <a:off x="7665214" y="1894578"/>
              <a:ext cx="247500" cy="278400"/>
            </a:xfrm>
            <a:prstGeom prst="rect">
              <a:avLst/>
            </a:prstGeom>
            <a:noFill/>
            <a:ln>
              <a:noFill/>
            </a:ln>
          </p:spPr>
        </p:pic>
        <p:pic>
          <p:nvPicPr>
            <p:cNvPr id="2121" name="Shape 2121"/>
            <p:cNvPicPr preferRelativeResize="0"/>
            <p:nvPr/>
          </p:nvPicPr>
          <p:blipFill rotWithShape="1">
            <a:blip r:embed="rId10">
              <a:alphaModFix/>
            </a:blip>
            <a:srcRect/>
            <a:stretch/>
          </p:blipFill>
          <p:spPr>
            <a:xfrm>
              <a:off x="8017813" y="1883176"/>
              <a:ext cx="284700" cy="301200"/>
            </a:xfrm>
            <a:prstGeom prst="rect">
              <a:avLst/>
            </a:prstGeom>
            <a:noFill/>
            <a:ln>
              <a:noFill/>
            </a:ln>
          </p:spPr>
        </p:pic>
      </p:grpSp>
      <p:pic>
        <p:nvPicPr>
          <p:cNvPr id="2122" name="Shape 2122" descr="7.wmf"/>
          <p:cNvPicPr preferRelativeResize="0"/>
          <p:nvPr/>
        </p:nvPicPr>
        <p:blipFill rotWithShape="1">
          <a:blip r:embed="rId11">
            <a:alphaModFix/>
          </a:blip>
          <a:srcRect/>
          <a:stretch/>
        </p:blipFill>
        <p:spPr>
          <a:xfrm>
            <a:off x="3495899" y="4596652"/>
            <a:ext cx="274000" cy="274000"/>
          </a:xfrm>
          <a:prstGeom prst="rect">
            <a:avLst/>
          </a:prstGeom>
          <a:noFill/>
          <a:ln>
            <a:noFill/>
          </a:ln>
        </p:spPr>
      </p:pic>
      <p:pic>
        <p:nvPicPr>
          <p:cNvPr id="2123" name="Shape 2123" descr="icon7.wmf"/>
          <p:cNvPicPr preferRelativeResize="0"/>
          <p:nvPr/>
        </p:nvPicPr>
        <p:blipFill rotWithShape="1">
          <a:blip r:embed="rId12">
            <a:alphaModFix/>
          </a:blip>
          <a:srcRect/>
          <a:stretch/>
        </p:blipFill>
        <p:spPr>
          <a:xfrm>
            <a:off x="1822925" y="5265057"/>
            <a:ext cx="274000" cy="274000"/>
          </a:xfrm>
          <a:prstGeom prst="rect">
            <a:avLst/>
          </a:prstGeom>
          <a:noFill/>
          <a:ln>
            <a:noFill/>
          </a:ln>
        </p:spPr>
      </p:pic>
      <p:sp>
        <p:nvSpPr>
          <p:cNvPr id="2124" name="Shape 2124"/>
          <p:cNvSpPr txBox="1">
            <a:spLocks noGrp="1"/>
          </p:cNvSpPr>
          <p:nvPr>
            <p:ph type="title"/>
          </p:nvPr>
        </p:nvSpPr>
        <p:spPr>
          <a:xfrm>
            <a:off x="781267" y="685800"/>
            <a:ext cx="10608800" cy="914400"/>
          </a:xfrm>
          <a:prstGeom prst="rect">
            <a:avLst/>
          </a:prstGeom>
          <a:noFill/>
          <a:ln>
            <a:noFill/>
          </a:ln>
        </p:spPr>
        <p:txBody>
          <a:bodyPr vert="horz" lIns="0" tIns="0" rIns="0" bIns="0" rtlCol="0" anchor="t" anchorCtr="0">
            <a:noAutofit/>
          </a:bodyPr>
          <a:lstStyle/>
          <a:p>
            <a:pPr>
              <a:spcBef>
                <a:spcPts val="0"/>
              </a:spcBef>
              <a:buClr>
                <a:schemeClr val="dk1"/>
              </a:buClr>
              <a:buSzPct val="25000"/>
            </a:pPr>
            <a:r>
              <a:rPr lang="pl-PL" dirty="0" err="1" smtClean="0">
                <a:solidFill>
                  <a:srgbClr val="434343"/>
                </a:solidFill>
              </a:rPr>
              <a:t>Coherent</a:t>
            </a:r>
            <a:r>
              <a:rPr lang="pl-PL" dirty="0" smtClean="0">
                <a:solidFill>
                  <a:srgbClr val="434343"/>
                </a:solidFill>
              </a:rPr>
              <a:t> DS </a:t>
            </a:r>
            <a:r>
              <a:rPr lang="pl-PL" dirty="0" err="1" smtClean="0">
                <a:solidFill>
                  <a:srgbClr val="434343"/>
                </a:solidFill>
              </a:rPr>
              <a:t>approach</a:t>
            </a:r>
            <a:r>
              <a:rPr lang="pl-PL" dirty="0" smtClean="0">
                <a:solidFill>
                  <a:srgbClr val="434343"/>
                </a:solidFill>
              </a:rPr>
              <a:t> in </a:t>
            </a:r>
            <a:r>
              <a:rPr lang="pl-PL" dirty="0" err="1" smtClean="0">
                <a:solidFill>
                  <a:srgbClr val="434343"/>
                </a:solidFill>
              </a:rPr>
              <a:t>finance</a:t>
            </a:r>
            <a:r>
              <a:rPr lang="pl-PL" dirty="0" smtClean="0">
                <a:solidFill>
                  <a:srgbClr val="434343"/>
                </a:solidFill>
              </a:rPr>
              <a:t> </a:t>
            </a:r>
            <a:r>
              <a:rPr lang="pl-PL" dirty="0" err="1" smtClean="0">
                <a:solidFill>
                  <a:srgbClr val="434343"/>
                </a:solidFill>
              </a:rPr>
              <a:t>requires</a:t>
            </a:r>
            <a:r>
              <a:rPr lang="pl-PL" dirty="0" smtClean="0">
                <a:solidFill>
                  <a:srgbClr val="434343"/>
                </a:solidFill>
              </a:rPr>
              <a:t> </a:t>
            </a:r>
            <a:r>
              <a:rPr lang="pl-PL" dirty="0" err="1" smtClean="0">
                <a:solidFill>
                  <a:srgbClr val="434343"/>
                </a:solidFill>
              </a:rPr>
              <a:t>an</a:t>
            </a:r>
            <a:r>
              <a:rPr lang="pl-PL" dirty="0" smtClean="0">
                <a:solidFill>
                  <a:srgbClr val="434343"/>
                </a:solidFill>
              </a:rPr>
              <a:t> </a:t>
            </a:r>
            <a:r>
              <a:rPr lang="pl-PL" dirty="0" err="1" smtClean="0">
                <a:solidFill>
                  <a:srgbClr val="434343"/>
                </a:solidFill>
              </a:rPr>
              <a:t>unitary</a:t>
            </a:r>
            <a:r>
              <a:rPr lang="pl-PL" dirty="0" smtClean="0">
                <a:solidFill>
                  <a:srgbClr val="434343"/>
                </a:solidFill>
              </a:rPr>
              <a:t> data model</a:t>
            </a:r>
            <a:endParaRPr lang="en" dirty="0">
              <a:solidFill>
                <a:srgbClr val="434343"/>
              </a:solidFill>
            </a:endParaRPr>
          </a:p>
        </p:txBody>
      </p:sp>
      <p:sp>
        <p:nvSpPr>
          <p:cNvPr id="2126" name="Shape 2126"/>
          <p:cNvSpPr txBox="1"/>
          <p:nvPr/>
        </p:nvSpPr>
        <p:spPr>
          <a:xfrm>
            <a:off x="9856467" y="-12833"/>
            <a:ext cx="2343200" cy="307600"/>
          </a:xfrm>
          <a:prstGeom prst="rect">
            <a:avLst/>
          </a:prstGeom>
          <a:noFill/>
          <a:ln>
            <a:noFill/>
          </a:ln>
        </p:spPr>
        <p:txBody>
          <a:bodyPr lIns="121900" tIns="121900" rIns="121900" bIns="121900" anchor="t" anchorCtr="0">
            <a:noAutofit/>
          </a:bodyPr>
          <a:lstStyle/>
          <a:p>
            <a:r>
              <a:rPr lang="en" sz="1067" i="1">
                <a:solidFill>
                  <a:srgbClr val="434343"/>
                </a:solidFill>
                <a:latin typeface="Georgia"/>
                <a:ea typeface="Georgia"/>
                <a:cs typeface="Georgia"/>
                <a:sym typeface="Georgia"/>
              </a:rPr>
              <a:t>BHAG = Big hairy audacious goal</a:t>
            </a:r>
          </a:p>
        </p:txBody>
      </p:sp>
      <p:sp>
        <p:nvSpPr>
          <p:cNvPr id="52" name="Rectangle 51"/>
          <p:cNvSpPr/>
          <p:nvPr/>
        </p:nvSpPr>
        <p:spPr>
          <a:xfrm>
            <a:off x="7081087" y="4228452"/>
            <a:ext cx="4381744" cy="388666"/>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36000" bIns="72000" numCol="1" spcCol="0" rtlCol="0" fromWordArt="0" anchor="ctr" anchorCtr="0" forceAA="0" compatLnSpc="1">
            <a:prstTxWarp prst="textNoShape">
              <a:avLst/>
            </a:prstTxWarp>
            <a:noAutofit/>
          </a:bodyPr>
          <a:lstStyle/>
          <a:p>
            <a:pPr>
              <a:spcAft>
                <a:spcPts val="500"/>
              </a:spcAft>
            </a:pPr>
            <a:r>
              <a:rPr lang="pl-PL" sz="1000" dirty="0" err="1" smtClean="0">
                <a:solidFill>
                  <a:schemeClr val="tx1">
                    <a:lumMod val="75000"/>
                    <a:lumOff val="25000"/>
                  </a:schemeClr>
                </a:solidFill>
                <a:latin typeface="Georgia"/>
                <a:cs typeface="Arial" panose="020B0604020202020204" pitchFamily="34" charset="0"/>
              </a:rPr>
              <a:t>Transactional</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variables</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e.g</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average</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balance</a:t>
            </a:r>
            <a:r>
              <a:rPr lang="pl-PL" sz="1000" dirty="0" smtClean="0">
                <a:solidFill>
                  <a:schemeClr val="tx1">
                    <a:lumMod val="75000"/>
                    <a:lumOff val="25000"/>
                  </a:schemeClr>
                </a:solidFill>
                <a:latin typeface="Georgia"/>
                <a:cs typeface="Arial" panose="020B0604020202020204" pitchFamily="34" charset="0"/>
              </a:rPr>
              <a:t> of </a:t>
            </a:r>
            <a:r>
              <a:rPr lang="pl-PL" sz="1000" dirty="0" err="1" smtClean="0">
                <a:solidFill>
                  <a:schemeClr val="tx1">
                    <a:lumMod val="75000"/>
                    <a:lumOff val="25000"/>
                  </a:schemeClr>
                </a:solidFill>
                <a:latin typeface="Georgia"/>
                <a:cs typeface="Arial" panose="020B0604020202020204" pitchFamily="34" charset="0"/>
              </a:rPr>
              <a:t>credit</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card</a:t>
            </a:r>
            <a:r>
              <a:rPr lang="pl-PL" sz="1000" dirty="0" smtClean="0">
                <a:solidFill>
                  <a:schemeClr val="tx1">
                    <a:lumMod val="75000"/>
                    <a:lumOff val="25000"/>
                  </a:schemeClr>
                </a:solidFill>
                <a:latin typeface="Georgia"/>
                <a:cs typeface="Arial" panose="020B0604020202020204" pitchFamily="34" charset="0"/>
              </a:rPr>
              <a:t>)</a:t>
            </a:r>
            <a:endParaRPr lang="en-GB" sz="1000" dirty="0">
              <a:solidFill>
                <a:schemeClr val="tx1">
                  <a:lumMod val="75000"/>
                  <a:lumOff val="25000"/>
                </a:schemeClr>
              </a:solidFill>
              <a:latin typeface="Georgia"/>
              <a:cs typeface="Arial" panose="020B0604020202020204" pitchFamily="34" charset="0"/>
            </a:endParaRPr>
          </a:p>
        </p:txBody>
      </p:sp>
      <p:sp>
        <p:nvSpPr>
          <p:cNvPr id="53" name="Rectangle 52"/>
          <p:cNvSpPr/>
          <p:nvPr/>
        </p:nvSpPr>
        <p:spPr>
          <a:xfrm>
            <a:off x="7081087" y="4684777"/>
            <a:ext cx="4381744" cy="388666"/>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36000" bIns="72000" numCol="1" spcCol="0" rtlCol="0" fromWordArt="0" anchor="ctr" anchorCtr="0" forceAA="0" compatLnSpc="1">
            <a:prstTxWarp prst="textNoShape">
              <a:avLst/>
            </a:prstTxWarp>
            <a:noAutofit/>
          </a:bodyPr>
          <a:lstStyle/>
          <a:p>
            <a:pPr>
              <a:spcAft>
                <a:spcPts val="500"/>
              </a:spcAft>
            </a:pPr>
            <a:r>
              <a:rPr lang="pl-PL" sz="1000" dirty="0" err="1" smtClean="0">
                <a:solidFill>
                  <a:schemeClr val="tx1">
                    <a:lumMod val="75000"/>
                    <a:lumOff val="25000"/>
                  </a:schemeClr>
                </a:solidFill>
                <a:latin typeface="Georgia"/>
                <a:cs typeface="Arial" panose="020B0604020202020204" pitchFamily="34" charset="0"/>
              </a:rPr>
              <a:t>Credit</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history</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variables</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e.g</a:t>
            </a:r>
            <a:r>
              <a:rPr lang="pl-PL" sz="1000" dirty="0" smtClean="0">
                <a:solidFill>
                  <a:schemeClr val="tx1">
                    <a:lumMod val="75000"/>
                    <a:lumOff val="25000"/>
                  </a:schemeClr>
                </a:solidFill>
                <a:latin typeface="Georgia"/>
                <a:cs typeface="Arial" panose="020B0604020202020204" pitchFamily="34" charset="0"/>
              </a:rPr>
              <a:t>. max NIR on </a:t>
            </a:r>
            <a:r>
              <a:rPr lang="pl-PL" sz="1000" dirty="0" err="1" smtClean="0">
                <a:solidFill>
                  <a:schemeClr val="tx1">
                    <a:lumMod val="75000"/>
                    <a:lumOff val="25000"/>
                  </a:schemeClr>
                </a:solidFill>
                <a:latin typeface="Georgia"/>
                <a:cs typeface="Arial" panose="020B0604020202020204" pitchFamily="34" charset="0"/>
              </a:rPr>
              <a:t>loans</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historically</a:t>
            </a:r>
            <a:r>
              <a:rPr lang="pl-PL" sz="1000" dirty="0" smtClean="0">
                <a:solidFill>
                  <a:schemeClr val="tx1">
                    <a:lumMod val="75000"/>
                    <a:lumOff val="25000"/>
                  </a:schemeClr>
                </a:solidFill>
                <a:latin typeface="Georgia"/>
                <a:cs typeface="Arial" panose="020B0604020202020204" pitchFamily="34" charset="0"/>
              </a:rPr>
              <a:t>)</a:t>
            </a:r>
            <a:endParaRPr lang="en-GB" sz="1000" dirty="0">
              <a:solidFill>
                <a:schemeClr val="tx1">
                  <a:lumMod val="75000"/>
                  <a:lumOff val="25000"/>
                </a:schemeClr>
              </a:solidFill>
              <a:latin typeface="Georgia"/>
              <a:cs typeface="Arial" panose="020B0604020202020204" pitchFamily="34" charset="0"/>
            </a:endParaRPr>
          </a:p>
        </p:txBody>
      </p:sp>
      <p:sp>
        <p:nvSpPr>
          <p:cNvPr id="54" name="Rectangle 53"/>
          <p:cNvSpPr/>
          <p:nvPr/>
        </p:nvSpPr>
        <p:spPr>
          <a:xfrm>
            <a:off x="7081087" y="2859477"/>
            <a:ext cx="4381744" cy="388666"/>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36000" bIns="72000" numCol="1" spcCol="0" rtlCol="0" fromWordArt="0" anchor="ctr" anchorCtr="0" forceAA="0" compatLnSpc="1">
            <a:prstTxWarp prst="textNoShape">
              <a:avLst/>
            </a:prstTxWarp>
            <a:noAutofit/>
          </a:bodyPr>
          <a:lstStyle/>
          <a:p>
            <a:pPr>
              <a:spcAft>
                <a:spcPts val="500"/>
              </a:spcAft>
            </a:pPr>
            <a:r>
              <a:rPr lang="pl-PL" sz="1000" dirty="0" smtClean="0">
                <a:solidFill>
                  <a:schemeClr val="tx1">
                    <a:lumMod val="75000"/>
                    <a:lumOff val="25000"/>
                  </a:schemeClr>
                </a:solidFill>
                <a:latin typeface="Georgia"/>
                <a:cs typeface="Arial" panose="020B0604020202020204" pitchFamily="34" charset="0"/>
              </a:rPr>
              <a:t>Channel </a:t>
            </a:r>
            <a:r>
              <a:rPr lang="pl-PL" sz="1000" dirty="0" err="1" smtClean="0">
                <a:solidFill>
                  <a:schemeClr val="tx1">
                    <a:lumMod val="75000"/>
                    <a:lumOff val="25000"/>
                  </a:schemeClr>
                </a:solidFill>
                <a:latin typeface="Georgia"/>
                <a:cs typeface="Arial" panose="020B0604020202020204" pitchFamily="34" charset="0"/>
              </a:rPr>
              <a:t>variables</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e.g</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visits</a:t>
            </a:r>
            <a:r>
              <a:rPr lang="pl-PL" sz="1000" dirty="0" smtClean="0">
                <a:solidFill>
                  <a:schemeClr val="tx1">
                    <a:lumMod val="75000"/>
                    <a:lumOff val="25000"/>
                  </a:schemeClr>
                </a:solidFill>
                <a:latin typeface="Georgia"/>
                <a:cs typeface="Arial" panose="020B0604020202020204" pitchFamily="34" charset="0"/>
              </a:rPr>
              <a:t> in </a:t>
            </a:r>
            <a:r>
              <a:rPr lang="pl-PL" sz="1000" dirty="0" err="1" smtClean="0">
                <a:solidFill>
                  <a:schemeClr val="tx1">
                    <a:lumMod val="75000"/>
                    <a:lumOff val="25000"/>
                  </a:schemeClr>
                </a:solidFill>
                <a:latin typeface="Georgia"/>
                <a:cs typeface="Arial" panose="020B0604020202020204" pitchFamily="34" charset="0"/>
              </a:rPr>
              <a:t>branch</a:t>
            </a:r>
            <a:r>
              <a:rPr lang="pl-PL" sz="1000" dirty="0" smtClean="0">
                <a:solidFill>
                  <a:schemeClr val="tx1">
                    <a:lumMod val="75000"/>
                    <a:lumOff val="25000"/>
                  </a:schemeClr>
                </a:solidFill>
                <a:latin typeface="Georgia"/>
                <a:cs typeface="Arial" panose="020B0604020202020204" pitchFamily="34" charset="0"/>
              </a:rPr>
              <a:t> in </a:t>
            </a:r>
            <a:r>
              <a:rPr lang="pl-PL" sz="1000" dirty="0" err="1" smtClean="0">
                <a:solidFill>
                  <a:schemeClr val="tx1">
                    <a:lumMod val="75000"/>
                    <a:lumOff val="25000"/>
                  </a:schemeClr>
                </a:solidFill>
                <a:latin typeface="Georgia"/>
                <a:cs typeface="Arial" panose="020B0604020202020204" pitchFamily="34" charset="0"/>
              </a:rPr>
              <a:t>last</a:t>
            </a:r>
            <a:r>
              <a:rPr lang="pl-PL" sz="1000" dirty="0" smtClean="0">
                <a:solidFill>
                  <a:schemeClr val="tx1">
                    <a:lumMod val="75000"/>
                    <a:lumOff val="25000"/>
                  </a:schemeClr>
                </a:solidFill>
                <a:latin typeface="Georgia"/>
                <a:cs typeface="Arial" panose="020B0604020202020204" pitchFamily="34" charset="0"/>
              </a:rPr>
              <a:t> 3 </a:t>
            </a:r>
            <a:r>
              <a:rPr lang="pl-PL" sz="1000" dirty="0" err="1" smtClean="0">
                <a:solidFill>
                  <a:schemeClr val="tx1">
                    <a:lumMod val="75000"/>
                    <a:lumOff val="25000"/>
                  </a:schemeClr>
                </a:solidFill>
                <a:latin typeface="Georgia"/>
                <a:cs typeface="Arial" panose="020B0604020202020204" pitchFamily="34" charset="0"/>
              </a:rPr>
              <a:t>months</a:t>
            </a:r>
            <a:r>
              <a:rPr lang="pl-PL" sz="1000" dirty="0" smtClean="0">
                <a:solidFill>
                  <a:schemeClr val="tx1">
                    <a:lumMod val="75000"/>
                    <a:lumOff val="25000"/>
                  </a:schemeClr>
                </a:solidFill>
                <a:latin typeface="Georgia"/>
                <a:cs typeface="Arial" panose="020B0604020202020204" pitchFamily="34" charset="0"/>
              </a:rPr>
              <a:t>)</a:t>
            </a:r>
            <a:endParaRPr lang="en-GB" sz="1000" dirty="0">
              <a:solidFill>
                <a:schemeClr val="tx1">
                  <a:lumMod val="75000"/>
                  <a:lumOff val="25000"/>
                </a:schemeClr>
              </a:solidFill>
              <a:latin typeface="Georgia"/>
              <a:cs typeface="Arial" panose="020B0604020202020204" pitchFamily="34" charset="0"/>
            </a:endParaRPr>
          </a:p>
        </p:txBody>
      </p:sp>
      <p:sp>
        <p:nvSpPr>
          <p:cNvPr id="55" name="Rectangle 54"/>
          <p:cNvSpPr/>
          <p:nvPr/>
        </p:nvSpPr>
        <p:spPr>
          <a:xfrm>
            <a:off x="7081086" y="3315802"/>
            <a:ext cx="4381744" cy="388666"/>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36000" bIns="72000" numCol="1" spcCol="0" rtlCol="0" fromWordArt="0" anchor="ctr" anchorCtr="0" forceAA="0" compatLnSpc="1">
            <a:prstTxWarp prst="textNoShape">
              <a:avLst/>
            </a:prstTxWarp>
            <a:noAutofit/>
          </a:bodyPr>
          <a:lstStyle/>
          <a:p>
            <a:pPr>
              <a:spcAft>
                <a:spcPts val="500"/>
              </a:spcAft>
            </a:pPr>
            <a:r>
              <a:rPr lang="pl-PL" sz="1000" dirty="0" err="1" smtClean="0">
                <a:solidFill>
                  <a:schemeClr val="tx1">
                    <a:lumMod val="75000"/>
                    <a:lumOff val="25000"/>
                  </a:schemeClr>
                </a:solidFill>
                <a:latin typeface="Georgia"/>
                <a:cs typeface="Arial" panose="020B0604020202020204" pitchFamily="34" charset="0"/>
              </a:rPr>
              <a:t>Deposit</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variables</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e.g</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account</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duration</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time</a:t>
            </a:r>
            <a:r>
              <a:rPr lang="pl-PL" sz="1000" dirty="0" smtClean="0">
                <a:solidFill>
                  <a:schemeClr val="tx1">
                    <a:lumMod val="75000"/>
                    <a:lumOff val="25000"/>
                  </a:schemeClr>
                </a:solidFill>
                <a:latin typeface="Georgia"/>
                <a:cs typeface="Arial" panose="020B0604020202020204" pitchFamily="34" charset="0"/>
              </a:rPr>
              <a:t>)</a:t>
            </a:r>
            <a:endParaRPr lang="en-GB" sz="1000" dirty="0">
              <a:solidFill>
                <a:schemeClr val="tx1">
                  <a:lumMod val="75000"/>
                  <a:lumOff val="25000"/>
                </a:schemeClr>
              </a:solidFill>
              <a:latin typeface="Georgia"/>
              <a:cs typeface="Arial" panose="020B0604020202020204" pitchFamily="34" charset="0"/>
            </a:endParaRPr>
          </a:p>
        </p:txBody>
      </p:sp>
      <p:sp>
        <p:nvSpPr>
          <p:cNvPr id="56" name="Rectangle 55"/>
          <p:cNvSpPr/>
          <p:nvPr/>
        </p:nvSpPr>
        <p:spPr>
          <a:xfrm>
            <a:off x="7081086" y="3772127"/>
            <a:ext cx="4381744" cy="388666"/>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36000" bIns="72000" numCol="1" spcCol="0" rtlCol="0" fromWordArt="0" anchor="ctr" anchorCtr="0" forceAA="0" compatLnSpc="1">
            <a:prstTxWarp prst="textNoShape">
              <a:avLst/>
            </a:prstTxWarp>
            <a:noAutofit/>
          </a:bodyPr>
          <a:lstStyle/>
          <a:p>
            <a:pPr>
              <a:spcAft>
                <a:spcPts val="500"/>
              </a:spcAft>
            </a:pPr>
            <a:r>
              <a:rPr lang="pl-PL" sz="1000" dirty="0" smtClean="0">
                <a:solidFill>
                  <a:schemeClr val="tx1">
                    <a:lumMod val="75000"/>
                    <a:lumOff val="25000"/>
                  </a:schemeClr>
                </a:solidFill>
                <a:latin typeface="Georgia"/>
                <a:cs typeface="Arial" panose="020B0604020202020204" pitchFamily="34" charset="0"/>
              </a:rPr>
              <a:t>CRM </a:t>
            </a:r>
            <a:r>
              <a:rPr lang="pl-PL" sz="1000" dirty="0" err="1" smtClean="0">
                <a:solidFill>
                  <a:schemeClr val="tx1">
                    <a:lumMod val="75000"/>
                    <a:lumOff val="25000"/>
                  </a:schemeClr>
                </a:solidFill>
                <a:latin typeface="Georgia"/>
                <a:cs typeface="Arial" panose="020B0604020202020204" pitchFamily="34" charset="0"/>
              </a:rPr>
              <a:t>variables</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e.g</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number</a:t>
            </a:r>
            <a:r>
              <a:rPr lang="pl-PL" sz="1000" dirty="0" smtClean="0">
                <a:solidFill>
                  <a:schemeClr val="tx1">
                    <a:lumMod val="75000"/>
                    <a:lumOff val="25000"/>
                  </a:schemeClr>
                </a:solidFill>
                <a:latin typeface="Georgia"/>
                <a:cs typeface="Arial" panose="020B0604020202020204" pitchFamily="34" charset="0"/>
              </a:rPr>
              <a:t> of CRM </a:t>
            </a:r>
            <a:r>
              <a:rPr lang="pl-PL" sz="1000" dirty="0" err="1" smtClean="0">
                <a:solidFill>
                  <a:schemeClr val="tx1">
                    <a:lumMod val="75000"/>
                    <a:lumOff val="25000"/>
                  </a:schemeClr>
                </a:solidFill>
                <a:latin typeface="Georgia"/>
                <a:cs typeface="Arial" panose="020B0604020202020204" pitchFamily="34" charset="0"/>
              </a:rPr>
              <a:t>campaigns</a:t>
            </a:r>
            <a:r>
              <a:rPr lang="pl-PL" sz="1000" dirty="0" smtClean="0">
                <a:solidFill>
                  <a:schemeClr val="tx1">
                    <a:lumMod val="75000"/>
                    <a:lumOff val="25000"/>
                  </a:schemeClr>
                </a:solidFill>
                <a:latin typeface="Georgia"/>
                <a:cs typeface="Arial" panose="020B0604020202020204" pitchFamily="34" charset="0"/>
              </a:rPr>
              <a:t> in </a:t>
            </a:r>
            <a:r>
              <a:rPr lang="pl-PL" sz="1000" dirty="0" err="1" smtClean="0">
                <a:solidFill>
                  <a:schemeClr val="tx1">
                    <a:lumMod val="75000"/>
                    <a:lumOff val="25000"/>
                  </a:schemeClr>
                </a:solidFill>
                <a:latin typeface="Georgia"/>
                <a:cs typeface="Arial" panose="020B0604020202020204" pitchFamily="34" charset="0"/>
              </a:rPr>
              <a:t>last</a:t>
            </a:r>
            <a:r>
              <a:rPr lang="pl-PL" sz="1000" dirty="0" smtClean="0">
                <a:solidFill>
                  <a:schemeClr val="tx1">
                    <a:lumMod val="75000"/>
                    <a:lumOff val="25000"/>
                  </a:schemeClr>
                </a:solidFill>
                <a:latin typeface="Georgia"/>
                <a:cs typeface="Arial" panose="020B0604020202020204" pitchFamily="34" charset="0"/>
              </a:rPr>
              <a:t> 3 </a:t>
            </a:r>
            <a:r>
              <a:rPr lang="pl-PL" sz="1000" dirty="0" err="1" smtClean="0">
                <a:solidFill>
                  <a:schemeClr val="tx1">
                    <a:lumMod val="75000"/>
                    <a:lumOff val="25000"/>
                  </a:schemeClr>
                </a:solidFill>
                <a:latin typeface="Georgia"/>
                <a:cs typeface="Arial" panose="020B0604020202020204" pitchFamily="34" charset="0"/>
              </a:rPr>
              <a:t>months</a:t>
            </a:r>
            <a:r>
              <a:rPr lang="pl-PL" sz="1000" dirty="0" smtClean="0">
                <a:solidFill>
                  <a:schemeClr val="tx1">
                    <a:lumMod val="75000"/>
                    <a:lumOff val="25000"/>
                  </a:schemeClr>
                </a:solidFill>
                <a:latin typeface="Georgia"/>
                <a:cs typeface="Arial" panose="020B0604020202020204" pitchFamily="34" charset="0"/>
              </a:rPr>
              <a:t>)</a:t>
            </a:r>
            <a:endParaRPr lang="en-GB" sz="1000" dirty="0">
              <a:solidFill>
                <a:schemeClr val="tx1">
                  <a:lumMod val="75000"/>
                  <a:lumOff val="25000"/>
                </a:schemeClr>
              </a:solidFill>
              <a:latin typeface="Georgia"/>
              <a:cs typeface="Arial" panose="020B0604020202020204" pitchFamily="34" charset="0"/>
            </a:endParaRPr>
          </a:p>
        </p:txBody>
      </p:sp>
      <p:sp>
        <p:nvSpPr>
          <p:cNvPr id="57" name="Rectangle 56"/>
          <p:cNvSpPr/>
          <p:nvPr/>
        </p:nvSpPr>
        <p:spPr>
          <a:xfrm>
            <a:off x="7081090" y="5141846"/>
            <a:ext cx="4383489" cy="388666"/>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36000" bIns="72000" numCol="1" spcCol="0" rtlCol="0" fromWordArt="0" anchor="ctr" anchorCtr="0" forceAA="0" compatLnSpc="1">
            <a:prstTxWarp prst="textNoShape">
              <a:avLst/>
            </a:prstTxWarp>
            <a:noAutofit/>
          </a:bodyPr>
          <a:lstStyle/>
          <a:p>
            <a:pPr>
              <a:spcAft>
                <a:spcPts val="500"/>
              </a:spcAft>
            </a:pPr>
            <a:r>
              <a:rPr lang="en-GB" sz="1000" dirty="0">
                <a:solidFill>
                  <a:schemeClr val="tx1">
                    <a:lumMod val="75000"/>
                    <a:lumOff val="25000"/>
                  </a:schemeClr>
                </a:solidFill>
                <a:latin typeface="Georgia"/>
                <a:cs typeface="Arial" panose="020B0604020202020204" pitchFamily="34" charset="0"/>
              </a:rPr>
              <a:t>Credit Information bureau </a:t>
            </a:r>
            <a:r>
              <a:rPr lang="pl-PL" sz="1000" dirty="0" err="1" smtClean="0">
                <a:solidFill>
                  <a:schemeClr val="tx1">
                    <a:lumMod val="75000"/>
                    <a:lumOff val="25000"/>
                  </a:schemeClr>
                </a:solidFill>
                <a:latin typeface="Georgia"/>
                <a:cs typeface="Arial" panose="020B0604020202020204" pitchFamily="34" charset="0"/>
              </a:rPr>
              <a:t>variables</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e.g</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active</a:t>
            </a:r>
            <a:r>
              <a:rPr lang="pl-PL" sz="1000" dirty="0" smtClean="0">
                <a:solidFill>
                  <a:schemeClr val="tx1">
                    <a:lumMod val="75000"/>
                    <a:lumOff val="25000"/>
                  </a:schemeClr>
                </a:solidFill>
                <a:latin typeface="Georgia"/>
                <a:cs typeface="Arial" panose="020B0604020202020204" pitchFamily="34" charset="0"/>
              </a:rPr>
              <a:t> to </a:t>
            </a:r>
            <a:r>
              <a:rPr lang="pl-PL" sz="1000" dirty="0" err="1" smtClean="0">
                <a:solidFill>
                  <a:schemeClr val="tx1">
                    <a:lumMod val="75000"/>
                    <a:lumOff val="25000"/>
                  </a:schemeClr>
                </a:solidFill>
                <a:latin typeface="Georgia"/>
                <a:cs typeface="Arial" panose="020B0604020202020204" pitchFamily="34" charset="0"/>
              </a:rPr>
              <a:t>all</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cash</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loans</a:t>
            </a:r>
            <a:r>
              <a:rPr lang="pl-PL" sz="1000" dirty="0" smtClean="0">
                <a:solidFill>
                  <a:schemeClr val="tx1">
                    <a:lumMod val="75000"/>
                    <a:lumOff val="25000"/>
                  </a:schemeClr>
                </a:solidFill>
                <a:latin typeface="Georgia"/>
                <a:cs typeface="Arial" panose="020B0604020202020204" pitchFamily="34" charset="0"/>
              </a:rPr>
              <a:t> ratio)</a:t>
            </a:r>
            <a:endParaRPr lang="en-GB" sz="1000" dirty="0">
              <a:solidFill>
                <a:schemeClr val="tx1">
                  <a:lumMod val="75000"/>
                  <a:lumOff val="25000"/>
                </a:schemeClr>
              </a:solidFill>
              <a:latin typeface="Georgia"/>
              <a:cs typeface="Arial" panose="020B0604020202020204" pitchFamily="34" charset="0"/>
            </a:endParaRPr>
          </a:p>
        </p:txBody>
      </p:sp>
      <p:sp>
        <p:nvSpPr>
          <p:cNvPr id="58" name="Rectangle 57"/>
          <p:cNvSpPr/>
          <p:nvPr/>
        </p:nvSpPr>
        <p:spPr>
          <a:xfrm>
            <a:off x="7081743" y="5598915"/>
            <a:ext cx="4381744" cy="388666"/>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36000" bIns="72000" numCol="1" spcCol="0" rtlCol="0" fromWordArt="0" anchor="ctr" anchorCtr="0" forceAA="0" compatLnSpc="1">
            <a:prstTxWarp prst="textNoShape">
              <a:avLst/>
            </a:prstTxWarp>
            <a:noAutofit/>
          </a:bodyPr>
          <a:lstStyle/>
          <a:p>
            <a:pPr>
              <a:spcAft>
                <a:spcPts val="500"/>
              </a:spcAft>
            </a:pPr>
            <a:r>
              <a:rPr lang="pl-PL" sz="1000" dirty="0" smtClean="0">
                <a:solidFill>
                  <a:schemeClr val="tx1">
                    <a:lumMod val="75000"/>
                    <a:lumOff val="25000"/>
                  </a:schemeClr>
                </a:solidFill>
                <a:latin typeface="Georgia"/>
                <a:cs typeface="Arial" panose="020B0604020202020204" pitchFamily="34" charset="0"/>
              </a:rPr>
              <a:t>Client </a:t>
            </a:r>
            <a:r>
              <a:rPr lang="pl-PL" sz="1000" dirty="0" err="1" smtClean="0">
                <a:solidFill>
                  <a:schemeClr val="tx1">
                    <a:lumMod val="75000"/>
                    <a:lumOff val="25000"/>
                  </a:schemeClr>
                </a:solidFill>
                <a:latin typeface="Georgia"/>
                <a:cs typeface="Arial" panose="020B0604020202020204" pitchFamily="34" charset="0"/>
              </a:rPr>
              <a:t>variables</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e.g</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last</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updated</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marital</a:t>
            </a:r>
            <a:r>
              <a:rPr lang="pl-PL" sz="1000" dirty="0" smtClean="0">
                <a:solidFill>
                  <a:schemeClr val="tx1">
                    <a:lumMod val="75000"/>
                    <a:lumOff val="25000"/>
                  </a:schemeClr>
                </a:solidFill>
                <a:latin typeface="Georgia"/>
                <a:cs typeface="Arial" panose="020B0604020202020204" pitchFamily="34" charset="0"/>
              </a:rPr>
              <a:t> status)</a:t>
            </a:r>
            <a:endParaRPr lang="en-US" sz="1000" dirty="0">
              <a:solidFill>
                <a:schemeClr val="tx1">
                  <a:lumMod val="75000"/>
                  <a:lumOff val="25000"/>
                </a:schemeClr>
              </a:solidFill>
              <a:latin typeface="Georgia"/>
              <a:cs typeface="Arial" panose="020B0604020202020204" pitchFamily="34" charset="0"/>
            </a:endParaRPr>
          </a:p>
        </p:txBody>
      </p:sp>
      <p:sp>
        <p:nvSpPr>
          <p:cNvPr id="59" name="Freeform 58"/>
          <p:cNvSpPr/>
          <p:nvPr/>
        </p:nvSpPr>
        <p:spPr bwMode="ltGray">
          <a:xfrm rot="16200000" flipV="1">
            <a:off x="5448967" y="4181112"/>
            <a:ext cx="2061696" cy="33107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0 w 1060704"/>
              <a:gd name="connsiteY0" fmla="*/ 914400 h 1005840"/>
              <a:gd name="connsiteX1" fmla="*/ 530352 w 1060704"/>
              <a:gd name="connsiteY1" fmla="*/ 0 h 1005840"/>
              <a:gd name="connsiteX2" fmla="*/ 1060704 w 1060704"/>
              <a:gd name="connsiteY2" fmla="*/ 914400 h 1005840"/>
              <a:gd name="connsiteX3" fmla="*/ 91440 w 1060704"/>
              <a:gd name="connsiteY3" fmla="*/ 1005840 h 1005840"/>
              <a:gd name="connsiteX0" fmla="*/ 0 w 1060704"/>
              <a:gd name="connsiteY0" fmla="*/ 914400 h 914400"/>
              <a:gd name="connsiteX1" fmla="*/ 530352 w 1060704"/>
              <a:gd name="connsiteY1" fmla="*/ 0 h 914400"/>
              <a:gd name="connsiteX2" fmla="*/ 1060704 w 1060704"/>
              <a:gd name="connsiteY2" fmla="*/ 914400 h 914400"/>
            </a:gdLst>
            <a:ahLst/>
            <a:cxnLst>
              <a:cxn ang="0">
                <a:pos x="connsiteX0" y="connsiteY0"/>
              </a:cxn>
              <a:cxn ang="0">
                <a:pos x="connsiteX1" y="connsiteY1"/>
              </a:cxn>
              <a:cxn ang="0">
                <a:pos x="connsiteX2" y="connsiteY2"/>
              </a:cxn>
            </a:cxnLst>
            <a:rect l="l" t="t" r="r" b="b"/>
            <a:pathLst>
              <a:path w="1060704" h="914400">
                <a:moveTo>
                  <a:pt x="0" y="914400"/>
                </a:moveTo>
                <a:lnTo>
                  <a:pt x="530352" y="0"/>
                </a:lnTo>
                <a:lnTo>
                  <a:pt x="1060704" y="914400"/>
                </a:lnTo>
              </a:path>
            </a:pathLst>
          </a:custGeom>
          <a:solidFill>
            <a:schemeClr val="bg1">
              <a:lumMod val="85000"/>
            </a:schemeClr>
          </a:soli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799" dirty="0">
              <a:solidFill>
                <a:srgbClr val="FFFFFF"/>
              </a:solidFill>
              <a:latin typeface="Georgia" pitchFamily="18" charset="0"/>
            </a:endParaRPr>
          </a:p>
        </p:txBody>
      </p:sp>
      <p:grpSp>
        <p:nvGrpSpPr>
          <p:cNvPr id="60" name="Group 59"/>
          <p:cNvGrpSpPr/>
          <p:nvPr/>
        </p:nvGrpSpPr>
        <p:grpSpPr>
          <a:xfrm>
            <a:off x="781267" y="1782398"/>
            <a:ext cx="10703533" cy="595003"/>
            <a:chOff x="533400" y="854654"/>
            <a:chExt cx="3440942" cy="595003"/>
          </a:xfrm>
          <a:solidFill>
            <a:schemeClr val="tx2">
              <a:lumMod val="60000"/>
              <a:lumOff val="40000"/>
            </a:schemeClr>
          </a:solidFill>
        </p:grpSpPr>
        <p:sp>
          <p:nvSpPr>
            <p:cNvPr id="61" name="Pentagon 60"/>
            <p:cNvSpPr>
              <a:spLocks/>
            </p:cNvSpPr>
            <p:nvPr>
              <p:custDataLst>
                <p:tags r:id="rId1"/>
              </p:custDataLst>
            </p:nvPr>
          </p:nvSpPr>
          <p:spPr bwMode="blackWhite">
            <a:xfrm>
              <a:off x="533400" y="854654"/>
              <a:ext cx="1728000" cy="595003"/>
            </a:xfrm>
            <a:prstGeom prst="homePlate">
              <a:avLst>
                <a:gd name="adj" fmla="val 18923"/>
              </a:avLst>
            </a:prstGeom>
            <a:grpFill/>
            <a:ln w="9525">
              <a:noFill/>
              <a:round/>
              <a:headEnd/>
              <a:tailEnd/>
            </a:ln>
            <a:effectLst/>
          </p:spPr>
          <p:txBody>
            <a:bodyPr wrap="square" lIns="97603" tIns="48802" rIns="97603" bIns="48802" anchor="ctr"/>
            <a:lstStyle/>
            <a:p>
              <a:pPr>
                <a:defRPr/>
              </a:pPr>
              <a:r>
                <a:rPr lang="en-GB" sz="1200" b="1" i="1" dirty="0">
                  <a:solidFill>
                    <a:srgbClr val="FFFFFF"/>
                  </a:solidFill>
                  <a:latin typeface="Georgia"/>
                  <a:cs typeface="Arial" panose="020B0604020202020204" pitchFamily="34" charset="0"/>
                </a:rPr>
                <a:t>Data set input: various sources</a:t>
              </a:r>
            </a:p>
          </p:txBody>
        </p:sp>
        <p:sp>
          <p:nvSpPr>
            <p:cNvPr id="62" name="Chevron 61"/>
            <p:cNvSpPr>
              <a:spLocks/>
            </p:cNvSpPr>
            <p:nvPr>
              <p:custDataLst>
                <p:tags r:id="rId2"/>
              </p:custDataLst>
            </p:nvPr>
          </p:nvSpPr>
          <p:spPr bwMode="blackWhite">
            <a:xfrm>
              <a:off x="2246342" y="854654"/>
              <a:ext cx="1728000" cy="595003"/>
            </a:xfrm>
            <a:prstGeom prst="chevron">
              <a:avLst>
                <a:gd name="adj" fmla="val 19959"/>
              </a:avLst>
            </a:prstGeom>
            <a:grpFill/>
            <a:ln w="9525">
              <a:noFill/>
              <a:round/>
              <a:headEnd/>
              <a:tailEnd/>
            </a:ln>
            <a:effectLst/>
          </p:spPr>
          <p:txBody>
            <a:bodyPr wrap="square" lIns="97603" tIns="48802" rIns="97603" bIns="48802" anchor="ctr"/>
            <a:lstStyle/>
            <a:p>
              <a:r>
                <a:rPr lang="pl-PL" sz="1200" b="1" i="1" dirty="0" err="1" smtClean="0">
                  <a:solidFill>
                    <a:srgbClr val="FFFFFF"/>
                  </a:solidFill>
                  <a:latin typeface="Georgia"/>
                  <a:cs typeface="Arial" panose="020B0604020202020204" pitchFamily="34" charset="0"/>
                </a:rPr>
                <a:t>Feature</a:t>
              </a:r>
              <a:r>
                <a:rPr lang="pl-PL" sz="1200" b="1" i="1" dirty="0" smtClean="0">
                  <a:solidFill>
                    <a:srgbClr val="FFFFFF"/>
                  </a:solidFill>
                  <a:latin typeface="Georgia"/>
                  <a:cs typeface="Arial" panose="020B0604020202020204" pitchFamily="34" charset="0"/>
                </a:rPr>
                <a:t> engineering</a:t>
              </a:r>
              <a:endParaRPr lang="en-GB" sz="1200" b="1" i="1" dirty="0">
                <a:solidFill>
                  <a:srgbClr val="FFFFFF"/>
                </a:solidFill>
                <a:latin typeface="Georgia"/>
                <a:cs typeface="Arial" panose="020B0604020202020204" pitchFamily="34" charset="0"/>
              </a:endParaRPr>
            </a:p>
          </p:txBody>
        </p:sp>
      </p:grpSp>
    </p:spTree>
    <p:extLst>
      <p:ext uri="{BB962C8B-B14F-4D97-AF65-F5344CB8AC3E}">
        <p14:creationId xmlns:p14="http://schemas.microsoft.com/office/powerpoint/2010/main" val="3313825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9229"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8" y="2118"/>
                        <a:ext cx="2116" cy="2116"/>
                      </a:xfrm>
                      <a:prstGeom prst="rect">
                        <a:avLst/>
                      </a:prstGeom>
                    </p:spPr>
                  </p:pic>
                </p:oleObj>
              </mc:Fallback>
            </mc:AlternateContent>
          </a:graphicData>
        </a:graphic>
      </p:graphicFrame>
      <p:pic>
        <p:nvPicPr>
          <p:cNvPr id="2189" name="Shape 2189"/>
          <p:cNvPicPr preferRelativeResize="0"/>
          <p:nvPr/>
        </p:nvPicPr>
        <p:blipFill/>
        <p:spPr>
          <a:xfrm>
            <a:off x="3175" y="1588"/>
            <a:ext cx="1600" cy="1600"/>
          </a:xfrm>
          <a:prstGeom prst="rect">
            <a:avLst/>
          </a:prstGeom>
          <a:solidFill>
            <a:srgbClr val="FFFFFF"/>
          </a:solidFill>
          <a:ln>
            <a:noFill/>
          </a:ln>
        </p:spPr>
      </p:pic>
      <p:sp>
        <p:nvSpPr>
          <p:cNvPr id="11" name="Shape 2200"/>
          <p:cNvSpPr/>
          <p:nvPr/>
        </p:nvSpPr>
        <p:spPr>
          <a:xfrm>
            <a:off x="0" y="2896943"/>
            <a:ext cx="12192000" cy="1587600"/>
          </a:xfrm>
          <a:prstGeom prst="rect">
            <a:avLst/>
          </a:prstGeom>
          <a:solidFill>
            <a:srgbClr val="EFEFEF"/>
          </a:solidFill>
          <a:ln>
            <a:noFill/>
          </a:ln>
        </p:spPr>
        <p:txBody>
          <a:bodyPr lIns="121900" tIns="121900" rIns="121900" bIns="121900" anchor="ctr" anchorCtr="0">
            <a:noAutofit/>
          </a:bodyPr>
          <a:lstStyle/>
          <a:p>
            <a:pPr algn="ctr">
              <a:spcAft>
                <a:spcPts val="1200"/>
              </a:spcAft>
              <a:buClr>
                <a:schemeClr val="dk1"/>
              </a:buClr>
            </a:pPr>
            <a:endParaRPr lang="en-GB" sz="3200" b="1" i="1" dirty="0">
              <a:solidFill>
                <a:srgbClr val="595959"/>
              </a:solidFill>
              <a:latin typeface="Georgia"/>
              <a:ea typeface="Georgia"/>
              <a:cs typeface="Georgia"/>
              <a:sym typeface="Georgia"/>
            </a:endParaRPr>
          </a:p>
        </p:txBody>
      </p:sp>
      <p:pic>
        <p:nvPicPr>
          <p:cNvPr id="12" name="Shape 2201" descr="icon5.emf"/>
          <p:cNvPicPr preferRelativeResize="0"/>
          <p:nvPr/>
        </p:nvPicPr>
        <p:blipFill rotWithShape="1">
          <a:blip r:embed="rId7">
            <a:alphaModFix/>
          </a:blip>
          <a:srcRect b="20223"/>
          <a:stretch/>
        </p:blipFill>
        <p:spPr>
          <a:xfrm>
            <a:off x="3091311" y="2986143"/>
            <a:ext cx="1782000" cy="1409200"/>
          </a:xfrm>
          <a:prstGeom prst="rect">
            <a:avLst/>
          </a:prstGeom>
          <a:noFill/>
          <a:ln>
            <a:noFill/>
          </a:ln>
        </p:spPr>
      </p:pic>
      <p:sp>
        <p:nvSpPr>
          <p:cNvPr id="2190" name="Shape 2190"/>
          <p:cNvSpPr txBox="1">
            <a:spLocks noGrp="1"/>
          </p:cNvSpPr>
          <p:nvPr>
            <p:ph type="title"/>
          </p:nvPr>
        </p:nvSpPr>
        <p:spPr/>
        <p:txBody>
          <a:bodyPr/>
          <a:lstStyle/>
          <a:p>
            <a:r>
              <a:rPr lang="en" dirty="0" smtClean="0"/>
              <a:t>Demo:</a:t>
            </a:r>
            <a:r>
              <a:rPr lang="cs-CZ" dirty="0" smtClean="0"/>
              <a:t> </a:t>
            </a:r>
            <a:r>
              <a:rPr lang="en-US" dirty="0" smtClean="0"/>
              <a:t>Data Model &amp; Feature Engineering</a:t>
            </a:r>
            <a:endParaRPr lang="en" dirty="0"/>
          </a:p>
        </p:txBody>
      </p:sp>
      <p:sp>
        <p:nvSpPr>
          <p:cNvPr id="2202" name="Shape 2202"/>
          <p:cNvSpPr txBox="1"/>
          <p:nvPr/>
        </p:nvSpPr>
        <p:spPr>
          <a:xfrm>
            <a:off x="5259333" y="3257543"/>
            <a:ext cx="4266800" cy="866400"/>
          </a:xfrm>
          <a:prstGeom prst="rect">
            <a:avLst/>
          </a:prstGeom>
          <a:noFill/>
          <a:ln>
            <a:noFill/>
          </a:ln>
        </p:spPr>
        <p:txBody>
          <a:bodyPr lIns="121900" tIns="121900" rIns="121900" bIns="121900" anchor="ctr" anchorCtr="0">
            <a:noAutofit/>
          </a:bodyPr>
          <a:lstStyle/>
          <a:p>
            <a:r>
              <a:rPr lang="en" sz="2400" dirty="0">
                <a:ea typeface="Georgia"/>
                <a:cs typeface="Georgia"/>
                <a:sym typeface="Georgia"/>
              </a:rPr>
              <a:t>Link: </a:t>
            </a:r>
            <a:r>
              <a:rPr lang="en" sz="2400" u="sng" dirty="0">
                <a:solidFill>
                  <a:schemeClr val="hlink"/>
                </a:solidFill>
                <a:ea typeface="Georgia"/>
                <a:cs typeface="Georgia"/>
                <a:sym typeface="Georgia"/>
                <a:hlinkClick r:id="rId8"/>
              </a:rPr>
              <a:t>Demonstration</a:t>
            </a:r>
            <a:r>
              <a:rPr lang="pl-PL" sz="2400" u="sng" dirty="0">
                <a:solidFill>
                  <a:schemeClr val="hlink"/>
                </a:solidFill>
                <a:ea typeface="Georgia"/>
                <a:cs typeface="Georgia"/>
                <a:sym typeface="Georgia"/>
                <a:hlinkClick r:id="rId8"/>
              </a:rPr>
              <a:t> </a:t>
            </a:r>
            <a:r>
              <a:rPr lang="pl-PL" sz="2400" u="sng" dirty="0" smtClean="0">
                <a:solidFill>
                  <a:schemeClr val="hlink"/>
                </a:solidFill>
                <a:ea typeface="Georgia"/>
                <a:cs typeface="Georgia"/>
                <a:sym typeface="Georgia"/>
                <a:hlinkClick r:id="rId8"/>
              </a:rPr>
              <a:t>#</a:t>
            </a:r>
            <a:r>
              <a:rPr lang="en-US" sz="2400" u="sng" dirty="0" smtClean="0">
                <a:solidFill>
                  <a:schemeClr val="hlink"/>
                </a:solidFill>
                <a:ea typeface="Georgia"/>
                <a:cs typeface="Georgia"/>
                <a:sym typeface="Georgia"/>
                <a:hlinkClick r:id="rId8"/>
              </a:rPr>
              <a:t>1</a:t>
            </a:r>
            <a:r>
              <a:rPr lang="en" sz="2400" i="1" dirty="0" smtClean="0">
                <a:solidFill>
                  <a:srgbClr val="666666"/>
                </a:solidFill>
                <a:ea typeface="Georgia"/>
                <a:cs typeface="Georgia"/>
                <a:sym typeface="Georgia"/>
                <a:hlinkClick r:id="rId8"/>
              </a:rPr>
              <a:t> </a:t>
            </a:r>
            <a:endParaRPr lang="en" sz="2400" i="1" dirty="0">
              <a:solidFill>
                <a:srgbClr val="666666"/>
              </a:solidFill>
              <a:ea typeface="Georgia"/>
              <a:cs typeface="Georgia"/>
              <a:sym typeface="Georgia"/>
            </a:endParaRPr>
          </a:p>
        </p:txBody>
      </p:sp>
      <p:sp>
        <p:nvSpPr>
          <p:cNvPr id="2" name="Footer Placeholder 1"/>
          <p:cNvSpPr>
            <a:spLocks noGrp="1"/>
          </p:cNvSpPr>
          <p:nvPr>
            <p:ph type="ftr" sz="quarter" idx="11"/>
          </p:nvPr>
        </p:nvSpPr>
        <p:spPr/>
        <p:txBody>
          <a:bodyPr/>
          <a:lstStyle/>
          <a:p>
            <a:r>
              <a:rPr lang="en-US" smtClean="0"/>
              <a:t>PwC</a:t>
            </a:r>
            <a:endParaRPr lang="en-US" dirty="0"/>
          </a:p>
        </p:txBody>
      </p:sp>
      <p:sp>
        <p:nvSpPr>
          <p:cNvPr id="3" name="Slide Number Placeholder 2"/>
          <p:cNvSpPr>
            <a:spLocks noGrp="1"/>
          </p:cNvSpPr>
          <p:nvPr>
            <p:ph type="sldNum" sz="quarter" idx="12"/>
          </p:nvPr>
        </p:nvSpPr>
        <p:spPr/>
        <p:txBody>
          <a:bodyPr/>
          <a:lstStyle/>
          <a:p>
            <a:fld id="{F06B2653-D1AD-46BA-BB88-3123B5BA212E}" type="slidenum">
              <a:rPr lang="en-US" smtClean="0"/>
              <a:t>8</a:t>
            </a:fld>
            <a:endParaRPr lang="en-US" dirty="0"/>
          </a:p>
        </p:txBody>
      </p:sp>
    </p:spTree>
    <p:extLst>
      <p:ext uri="{BB962C8B-B14F-4D97-AF65-F5344CB8AC3E}">
        <p14:creationId xmlns:p14="http://schemas.microsoft.com/office/powerpoint/2010/main" val="1585954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nvPr>
        </p:nvGraphicFramePr>
        <p:xfrm>
          <a:off x="1526592" y="2294"/>
          <a:ext cx="1400" cy="1400"/>
        </p:xfrm>
        <a:graphic>
          <a:graphicData uri="http://schemas.openxmlformats.org/presentationml/2006/ole">
            <mc:AlternateContent xmlns:mc="http://schemas.openxmlformats.org/markup-compatibility/2006">
              <mc:Choice xmlns:v="urn:schemas-microsoft-com:vml" Requires="v">
                <p:oleObj spid="_x0000_s5146" name="think-cell Slide" r:id="rId9" imgW="360" imgH="360" progId="TCLayout.ActiveDocument.1">
                  <p:embed/>
                </p:oleObj>
              </mc:Choice>
              <mc:Fallback>
                <p:oleObj name="think-cell Slide" r:id="rId9" imgW="360" imgH="360" progId="TCLayout.ActiveDocument.1">
                  <p:embed/>
                  <p:pic>
                    <p:nvPicPr>
                      <p:cNvPr id="0" name=""/>
                      <p:cNvPicPr/>
                      <p:nvPr/>
                    </p:nvPicPr>
                    <p:blipFill>
                      <a:blip r:embed="rId10"/>
                      <a:stretch>
                        <a:fillRect/>
                      </a:stretch>
                    </p:blipFill>
                    <p:spPr>
                      <a:xfrm>
                        <a:off x="1526592" y="2294"/>
                        <a:ext cx="1400" cy="1400"/>
                      </a:xfrm>
                      <a:prstGeom prst="rect">
                        <a:avLst/>
                      </a:prstGeom>
                    </p:spPr>
                  </p:pic>
                </p:oleObj>
              </mc:Fallback>
            </mc:AlternateContent>
          </a:graphicData>
        </a:graphic>
      </p:graphicFrame>
      <p:sp>
        <p:nvSpPr>
          <p:cNvPr id="40" name="Pentagon 39"/>
          <p:cNvSpPr>
            <a:spLocks/>
          </p:cNvSpPr>
          <p:nvPr>
            <p:custDataLst>
              <p:tags r:id="rId3"/>
            </p:custDataLst>
          </p:nvPr>
        </p:nvSpPr>
        <p:spPr bwMode="blackWhite">
          <a:xfrm flipV="1">
            <a:off x="8024813" y="5211353"/>
            <a:ext cx="3180631" cy="214059"/>
          </a:xfrm>
          <a:prstGeom prst="homePlate">
            <a:avLst>
              <a:gd name="adj" fmla="val 18923"/>
            </a:avLst>
          </a:prstGeom>
          <a:solidFill>
            <a:schemeClr val="bg1">
              <a:lumMod val="85000"/>
            </a:schemeClr>
          </a:solidFill>
          <a:ln w="9525">
            <a:noFill/>
            <a:round/>
            <a:headEnd/>
            <a:tailEnd/>
          </a:ln>
          <a:effectLst/>
        </p:spPr>
        <p:txBody>
          <a:bodyPr wrap="square" lIns="97603" tIns="48802" rIns="97603" bIns="48802" anchor="ctr"/>
          <a:lstStyle/>
          <a:p>
            <a:pPr>
              <a:defRPr/>
            </a:pPr>
            <a:endParaRPr lang="en-GB" sz="1200" b="1" i="1" dirty="0">
              <a:solidFill>
                <a:schemeClr val="tx1">
                  <a:lumMod val="75000"/>
                  <a:lumOff val="25000"/>
                </a:schemeClr>
              </a:solidFill>
              <a:latin typeface="Georgia"/>
              <a:cs typeface="Arial" panose="020B0604020202020204" pitchFamily="34" charset="0"/>
            </a:endParaRPr>
          </a:p>
        </p:txBody>
      </p:sp>
      <p:sp>
        <p:nvSpPr>
          <p:cNvPr id="2" name="Title 1"/>
          <p:cNvSpPr>
            <a:spLocks noGrp="1"/>
          </p:cNvSpPr>
          <p:nvPr>
            <p:ph type="title"/>
          </p:nvPr>
        </p:nvSpPr>
        <p:spPr>
          <a:xfrm>
            <a:off x="711200" y="685800"/>
            <a:ext cx="10769600" cy="914400"/>
          </a:xfrm>
        </p:spPr>
        <p:txBody>
          <a:bodyPr/>
          <a:lstStyle/>
          <a:p>
            <a:r>
              <a:rPr lang="pl-PL" dirty="0" err="1" smtClean="0"/>
              <a:t>Churn</a:t>
            </a:r>
            <a:r>
              <a:rPr lang="pl-PL" dirty="0" smtClean="0"/>
              <a:t> model - </a:t>
            </a:r>
            <a:r>
              <a:rPr lang="pl-PL" dirty="0" err="1" smtClean="0"/>
              <a:t>methodology</a:t>
            </a:r>
            <a:endParaRPr lang="en-GB" dirty="0"/>
          </a:p>
        </p:txBody>
      </p:sp>
      <p:sp>
        <p:nvSpPr>
          <p:cNvPr id="9" name="Slide Number Placeholder 8"/>
          <p:cNvSpPr>
            <a:spLocks noGrp="1"/>
          </p:cNvSpPr>
          <p:nvPr>
            <p:ph type="sldNum" sz="quarter" idx="4"/>
          </p:nvPr>
        </p:nvSpPr>
        <p:spPr/>
        <p:txBody>
          <a:bodyPr/>
          <a:lstStyle/>
          <a:p>
            <a:fld id="{9EBD5762-3BDC-484D-9503-7EA6D5A9A8CE}" type="slidenum">
              <a:rPr lang="en-GB" smtClean="0">
                <a:solidFill>
                  <a:srgbClr val="000000"/>
                </a:solidFill>
              </a:rPr>
              <a:pPr/>
              <a:t>9</a:t>
            </a:fld>
            <a:endParaRPr lang="en-GB" dirty="0">
              <a:solidFill>
                <a:srgbClr val="000000"/>
              </a:solidFill>
            </a:endParaRPr>
          </a:p>
        </p:txBody>
      </p:sp>
      <p:sp>
        <p:nvSpPr>
          <p:cNvPr id="4" name="Title 1"/>
          <p:cNvSpPr txBox="1">
            <a:spLocks/>
          </p:cNvSpPr>
          <p:nvPr/>
        </p:nvSpPr>
        <p:spPr>
          <a:xfrm>
            <a:off x="2127462" y="634123"/>
            <a:ext cx="7937077" cy="419411"/>
          </a:xfrm>
          <a:prstGeom prst="rect">
            <a:avLst/>
          </a:prstGeom>
        </p:spPr>
        <p:txBody>
          <a:bodyPr vert="horz" lIns="0" tIns="0" rIns="0" bIns="0" rtlCol="0" anchor="t" anchorCtr="0">
            <a:noAutofit/>
          </a:bodyPr>
          <a:lstStyle>
            <a:lvl1pPr algn="l" defTabSz="1036271" rtl="0" eaLnBrk="1" latinLnBrk="0" hangingPunct="1">
              <a:lnSpc>
                <a:spcPct val="100000"/>
              </a:lnSpc>
              <a:spcBef>
                <a:spcPct val="0"/>
              </a:spcBef>
              <a:buNone/>
              <a:defRPr sz="2267" b="1" i="1" kern="1200">
                <a:solidFill>
                  <a:schemeClr val="tx1"/>
                </a:solidFill>
                <a:latin typeface="+mj-lt"/>
                <a:ea typeface="+mj-ea"/>
                <a:cs typeface="+mj-cs"/>
              </a:defRPr>
            </a:lvl1pPr>
          </a:lstStyle>
          <a:p>
            <a:endParaRPr lang="en-GB" sz="1999" dirty="0">
              <a:solidFill>
                <a:srgbClr val="000000"/>
              </a:solidFill>
            </a:endParaRPr>
          </a:p>
        </p:txBody>
      </p:sp>
      <p:sp>
        <p:nvSpPr>
          <p:cNvPr id="10" name="Rectangle 9"/>
          <p:cNvSpPr/>
          <p:nvPr/>
        </p:nvSpPr>
        <p:spPr>
          <a:xfrm>
            <a:off x="8238506" y="5241438"/>
            <a:ext cx="968994" cy="1538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GB" sz="1000" b="1" i="1" dirty="0">
                <a:solidFill>
                  <a:schemeClr val="tx1">
                    <a:lumMod val="75000"/>
                    <a:lumOff val="25000"/>
                  </a:schemeClr>
                </a:solidFill>
                <a:latin typeface="Georgia"/>
                <a:cs typeface="Arial" panose="020B0604020202020204" pitchFamily="34" charset="0"/>
              </a:rPr>
              <a:t>Campaigns</a:t>
            </a:r>
          </a:p>
        </p:txBody>
      </p:sp>
      <p:sp>
        <p:nvSpPr>
          <p:cNvPr id="11" name="Oval 10"/>
          <p:cNvSpPr/>
          <p:nvPr/>
        </p:nvSpPr>
        <p:spPr>
          <a:xfrm>
            <a:off x="7928745" y="5211354"/>
            <a:ext cx="215944" cy="215944"/>
          </a:xfrm>
          <a:prstGeom prst="ellipse">
            <a:avLst/>
          </a:prstGeom>
          <a:solidFill>
            <a:schemeClr val="bg1">
              <a:lumMod val="75000"/>
            </a:schemeClr>
          </a:solidFill>
          <a:ln w="15875">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050" b="1" dirty="0">
                <a:solidFill>
                  <a:srgbClr val="FFFFFF"/>
                </a:solidFill>
                <a:latin typeface="Cambria" panose="02040503050406030204" pitchFamily="18" charset="0"/>
                <a:cs typeface="Arial" panose="020B0604020202020204" pitchFamily="34" charset="0"/>
              </a:rPr>
              <a:t>3</a:t>
            </a:r>
          </a:p>
        </p:txBody>
      </p:sp>
      <p:pic>
        <p:nvPicPr>
          <p:cNvPr id="15" name="Picture 2"/>
          <p:cNvPicPr>
            <a:picLocks noChangeAspect="1" noChangeArrowheads="1"/>
          </p:cNvPicPr>
          <p:nvPr/>
        </p:nvPicPr>
        <p:blipFill rotWithShape="1">
          <a:blip r:embed="rId11" cstate="screen">
            <a:grayscl/>
            <a:extLst>
              <a:ext uri="{BEBA8EAE-BF5A-486C-A8C5-ECC9F3942E4B}">
                <a14:imgProps xmlns:a14="http://schemas.microsoft.com/office/drawing/2010/main">
                  <a14:imgLayer r:embed="rId12">
                    <a14:imgEffect>
                      <a14:saturation sat="33000"/>
                    </a14:imgEffect>
                  </a14:imgLayer>
                </a14:imgProps>
              </a:ext>
              <a:ext uri="{28A0092B-C50C-407E-A947-70E740481C1C}">
                <a14:useLocalDpi xmlns:a14="http://schemas.microsoft.com/office/drawing/2010/main"/>
              </a:ext>
            </a:extLst>
          </a:blip>
          <a:srcRect/>
          <a:stretch/>
        </p:blipFill>
        <p:spPr bwMode="auto">
          <a:xfrm>
            <a:off x="9301317" y="2455342"/>
            <a:ext cx="1904126" cy="1043052"/>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17" name="Oval 16"/>
          <p:cNvSpPr/>
          <p:nvPr/>
        </p:nvSpPr>
        <p:spPr>
          <a:xfrm>
            <a:off x="7928745" y="2416600"/>
            <a:ext cx="215944" cy="215944"/>
          </a:xfrm>
          <a:prstGeom prst="ellipse">
            <a:avLst/>
          </a:prstGeom>
          <a:solidFill>
            <a:schemeClr val="bg1">
              <a:lumMod val="75000"/>
            </a:schemeClr>
          </a:solidFill>
          <a:ln w="15875">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050" b="1" dirty="0">
                <a:solidFill>
                  <a:srgbClr val="FFFFFF"/>
                </a:solidFill>
                <a:latin typeface="Cambria" panose="02040503050406030204" pitchFamily="18" charset="0"/>
                <a:cs typeface="Arial" panose="020B0604020202020204" pitchFamily="34" charset="0"/>
              </a:rPr>
              <a:t>1</a:t>
            </a:r>
          </a:p>
        </p:txBody>
      </p:sp>
      <p:sp>
        <p:nvSpPr>
          <p:cNvPr id="18" name="Rectangle 17"/>
          <p:cNvSpPr/>
          <p:nvPr/>
        </p:nvSpPr>
        <p:spPr>
          <a:xfrm>
            <a:off x="8238506" y="2455341"/>
            <a:ext cx="968994" cy="1538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GB" sz="1000" b="1" i="1" dirty="0">
                <a:solidFill>
                  <a:schemeClr val="tx1">
                    <a:lumMod val="75000"/>
                    <a:lumOff val="25000"/>
                  </a:schemeClr>
                </a:solidFill>
                <a:latin typeface="Georgia"/>
                <a:cs typeface="Arial" panose="020B0604020202020204" pitchFamily="34" charset="0"/>
              </a:rPr>
              <a:t>Churn probability (drivers)</a:t>
            </a:r>
          </a:p>
        </p:txBody>
      </p:sp>
      <p:sp>
        <p:nvSpPr>
          <p:cNvPr id="21" name="Rectangle 20"/>
          <p:cNvSpPr/>
          <p:nvPr/>
        </p:nvSpPr>
        <p:spPr>
          <a:xfrm>
            <a:off x="8238506" y="3812156"/>
            <a:ext cx="968726" cy="46166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GB" sz="1000" b="1" i="1" dirty="0">
                <a:solidFill>
                  <a:schemeClr val="tx1">
                    <a:lumMod val="75000"/>
                    <a:lumOff val="25000"/>
                  </a:schemeClr>
                </a:solidFill>
                <a:latin typeface="Georgia"/>
                <a:cs typeface="Arial" panose="020B0604020202020204" pitchFamily="34" charset="0"/>
              </a:rPr>
              <a:t>VaR based customer segmentation</a:t>
            </a:r>
          </a:p>
        </p:txBody>
      </p:sp>
      <p:sp>
        <p:nvSpPr>
          <p:cNvPr id="22" name="Oval 21"/>
          <p:cNvSpPr/>
          <p:nvPr/>
        </p:nvSpPr>
        <p:spPr>
          <a:xfrm>
            <a:off x="7928749" y="3812156"/>
            <a:ext cx="215944" cy="215944"/>
          </a:xfrm>
          <a:prstGeom prst="ellipse">
            <a:avLst/>
          </a:prstGeom>
          <a:solidFill>
            <a:schemeClr val="bg1">
              <a:lumMod val="75000"/>
            </a:schemeClr>
          </a:solidFill>
          <a:ln w="15875">
            <a:solidFill>
              <a:schemeClr val="bg1">
                <a:lumMod val="8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050" b="1" dirty="0">
                <a:solidFill>
                  <a:srgbClr val="FFFFFF"/>
                </a:solidFill>
                <a:latin typeface="Cambria" panose="02040503050406030204" pitchFamily="18" charset="0"/>
                <a:cs typeface="Arial" panose="020B0604020202020204" pitchFamily="34" charset="0"/>
              </a:rPr>
              <a:t>2</a:t>
            </a:r>
          </a:p>
        </p:txBody>
      </p:sp>
      <p:pic>
        <p:nvPicPr>
          <p:cNvPr id="24" name="Picture 120"/>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301045" y="3812156"/>
            <a:ext cx="1904398" cy="1043715"/>
          </a:xfrm>
          <a:prstGeom prst="rect">
            <a:avLst/>
          </a:prstGeom>
          <a:solidFill>
            <a:schemeClr val="bg1"/>
          </a:solidFill>
          <a:ln>
            <a:solidFill>
              <a:schemeClr val="bg1">
                <a:lumMod val="75000"/>
              </a:schemeClr>
            </a:solidFill>
          </a:ln>
          <a:effectLst/>
          <a:extLst/>
        </p:spPr>
      </p:pic>
      <mc:AlternateContent xmlns:mc="http://schemas.openxmlformats.org/markup-compatibility/2006" xmlns:a14="http://schemas.microsoft.com/office/drawing/2010/main">
        <mc:Choice Requires="a14">
          <p:sp>
            <p:nvSpPr>
              <p:cNvPr id="13" name="Rectangle 12"/>
              <p:cNvSpPr/>
              <p:nvPr/>
            </p:nvSpPr>
            <p:spPr>
              <a:xfrm>
                <a:off x="4326725" y="2455341"/>
                <a:ext cx="3438525" cy="655581"/>
              </a:xfrm>
              <a:prstGeom prst="rect">
                <a:avLst/>
              </a:prstGeom>
              <a:solidFill>
                <a:schemeClr val="bg1">
                  <a:lumMod val="85000"/>
                </a:schemeClr>
              </a:solidFill>
              <a:ln>
                <a:noFill/>
              </a:ln>
            </p:spPr>
            <p:txBody>
              <a:bodyPr wrap="square" lIns="63512" rIns="63512" anchor="ctr">
                <a:noAutofit/>
              </a:bodyPr>
              <a:lstStyle/>
              <a:p>
                <a:pPr/>
                <a14:m>
                  <m:oMathPara xmlns:m="http://schemas.openxmlformats.org/officeDocument/2006/math">
                    <m:oMathParaPr>
                      <m:jc m:val="centerGroup"/>
                    </m:oMathParaPr>
                    <m:oMath xmlns:m="http://schemas.openxmlformats.org/officeDocument/2006/math">
                      <m:func>
                        <m:funcPr>
                          <m:ctrlPr>
                            <a:rPr lang="en-GB" sz="1400" i="1" smtClean="0">
                              <a:solidFill>
                                <a:schemeClr val="tx1">
                                  <a:lumMod val="75000"/>
                                  <a:lumOff val="25000"/>
                                </a:schemeClr>
                              </a:solidFill>
                              <a:latin typeface="Cambria Math" panose="02040503050406030204" pitchFamily="18" charset="0"/>
                            </a:rPr>
                          </m:ctrlPr>
                        </m:funcPr>
                        <m:fName>
                          <m:limLow>
                            <m:limLowPr>
                              <m:ctrlPr>
                                <a:rPr lang="en-GB" sz="1400" i="1">
                                  <a:solidFill>
                                    <a:schemeClr val="tx1">
                                      <a:lumMod val="75000"/>
                                      <a:lumOff val="25000"/>
                                    </a:schemeClr>
                                  </a:solidFill>
                                  <a:latin typeface="Cambria Math" panose="02040503050406030204" pitchFamily="18" charset="0"/>
                                </a:rPr>
                              </m:ctrlPr>
                            </m:limLowPr>
                            <m:e>
                              <m:r>
                                <m:rPr>
                                  <m:sty m:val="p"/>
                                </m:rPr>
                                <a:rPr lang="en-GB" sz="1400">
                                  <a:solidFill>
                                    <a:schemeClr val="tx1">
                                      <a:lumMod val="75000"/>
                                      <a:lumOff val="25000"/>
                                    </a:schemeClr>
                                  </a:solidFill>
                                  <a:latin typeface="Cambria Math" panose="02040503050406030204" pitchFamily="18" charset="0"/>
                                </a:rPr>
                                <m:t>min</m:t>
                              </m:r>
                            </m:e>
                            <m:lim>
                              <m:r>
                                <a:rPr lang="en-GB" sz="1400" i="1">
                                  <a:solidFill>
                                    <a:schemeClr val="tx1">
                                      <a:lumMod val="75000"/>
                                      <a:lumOff val="25000"/>
                                    </a:schemeClr>
                                  </a:solidFill>
                                  <a:latin typeface="Cambria Math" panose="02040503050406030204" pitchFamily="18" charset="0"/>
                                </a:rPr>
                                <m:t>𝛽</m:t>
                              </m:r>
                              <m:r>
                                <a:rPr lang="en-GB" sz="1400">
                                  <a:solidFill>
                                    <a:schemeClr val="tx1">
                                      <a:lumMod val="75000"/>
                                      <a:lumOff val="25000"/>
                                    </a:schemeClr>
                                  </a:solidFill>
                                  <a:latin typeface="Cambria Math" panose="02040503050406030204" pitchFamily="18" charset="0"/>
                                </a:rPr>
                                <m:t>0,</m:t>
                              </m:r>
                              <m:r>
                                <a:rPr lang="en-GB" sz="1400" b="1" i="1">
                                  <a:solidFill>
                                    <a:schemeClr val="tx1">
                                      <a:lumMod val="75000"/>
                                      <a:lumOff val="25000"/>
                                    </a:schemeClr>
                                  </a:solidFill>
                                  <a:latin typeface="Cambria Math" panose="02040503050406030204" pitchFamily="18" charset="0"/>
                                </a:rPr>
                                <m:t>𝜷</m:t>
                              </m:r>
                            </m:lim>
                          </m:limLow>
                        </m:fName>
                        <m:e>
                          <m:f>
                            <m:fPr>
                              <m:ctrlPr>
                                <a:rPr lang="en-GB" sz="1400" i="1">
                                  <a:solidFill>
                                    <a:schemeClr val="tx1">
                                      <a:lumMod val="75000"/>
                                      <a:lumOff val="25000"/>
                                    </a:schemeClr>
                                  </a:solidFill>
                                  <a:latin typeface="Cambria Math" panose="02040503050406030204" pitchFamily="18" charset="0"/>
                                </a:rPr>
                              </m:ctrlPr>
                            </m:fPr>
                            <m:num>
                              <m:r>
                                <a:rPr lang="en-GB" sz="1400">
                                  <a:solidFill>
                                    <a:schemeClr val="tx1">
                                      <a:lumMod val="75000"/>
                                      <a:lumOff val="25000"/>
                                    </a:schemeClr>
                                  </a:solidFill>
                                  <a:latin typeface="Cambria Math" panose="02040503050406030204" pitchFamily="18" charset="0"/>
                                </a:rPr>
                                <m:t>1</m:t>
                              </m:r>
                            </m:num>
                            <m:den>
                              <m:r>
                                <a:rPr lang="en-GB" sz="1400" i="1">
                                  <a:solidFill>
                                    <a:schemeClr val="tx1">
                                      <a:lumMod val="75000"/>
                                      <a:lumOff val="25000"/>
                                    </a:schemeClr>
                                  </a:solidFill>
                                  <a:latin typeface="Cambria Math" panose="02040503050406030204" pitchFamily="18" charset="0"/>
                                </a:rPr>
                                <m:t>𝑁</m:t>
                              </m:r>
                            </m:den>
                          </m:f>
                          <m:nary>
                            <m:naryPr>
                              <m:chr m:val="∑"/>
                              <m:limLoc m:val="undOvr"/>
                              <m:ctrlPr>
                                <a:rPr lang="en-GB" sz="1400" i="1">
                                  <a:solidFill>
                                    <a:schemeClr val="tx1">
                                      <a:lumMod val="75000"/>
                                      <a:lumOff val="25000"/>
                                    </a:schemeClr>
                                  </a:solidFill>
                                  <a:latin typeface="Cambria Math" panose="02040503050406030204" pitchFamily="18" charset="0"/>
                                </a:rPr>
                              </m:ctrlPr>
                            </m:naryPr>
                            <m:sub>
                              <m:r>
                                <a:rPr lang="en-GB" sz="1400" i="1">
                                  <a:solidFill>
                                    <a:schemeClr val="tx1">
                                      <a:lumMod val="75000"/>
                                      <a:lumOff val="25000"/>
                                    </a:schemeClr>
                                  </a:solidFill>
                                  <a:latin typeface="Cambria Math" panose="02040503050406030204" pitchFamily="18" charset="0"/>
                                </a:rPr>
                                <m:t>𝑖</m:t>
                              </m:r>
                              <m:r>
                                <a:rPr lang="en-GB" sz="1400">
                                  <a:solidFill>
                                    <a:schemeClr val="tx1">
                                      <a:lumMod val="75000"/>
                                      <a:lumOff val="25000"/>
                                    </a:schemeClr>
                                  </a:solidFill>
                                  <a:latin typeface="Cambria Math" panose="02040503050406030204" pitchFamily="18" charset="0"/>
                                </a:rPr>
                                <m:t>=1</m:t>
                              </m:r>
                            </m:sub>
                            <m:sup>
                              <m:r>
                                <a:rPr lang="en-GB" sz="1400" i="1">
                                  <a:solidFill>
                                    <a:schemeClr val="tx1">
                                      <a:lumMod val="75000"/>
                                      <a:lumOff val="25000"/>
                                    </a:schemeClr>
                                  </a:solidFill>
                                  <a:latin typeface="Cambria Math" panose="02040503050406030204" pitchFamily="18" charset="0"/>
                                </a:rPr>
                                <m:t>𝑁</m:t>
                              </m:r>
                            </m:sup>
                            <m:e>
                              <m:r>
                                <a:rPr lang="en-GB" sz="1400" i="1">
                                  <a:solidFill>
                                    <a:schemeClr val="tx1">
                                      <a:lumMod val="75000"/>
                                      <a:lumOff val="25000"/>
                                    </a:schemeClr>
                                  </a:solidFill>
                                  <a:latin typeface="Cambria Math" panose="02040503050406030204" pitchFamily="18" charset="0"/>
                                </a:rPr>
                                <m:t>𝑙</m:t>
                              </m:r>
                              <m:d>
                                <m:dPr>
                                  <m:ctrlPr>
                                    <a:rPr lang="en-GB" sz="1400" i="1">
                                      <a:solidFill>
                                        <a:schemeClr val="tx1">
                                          <a:lumMod val="75000"/>
                                          <a:lumOff val="25000"/>
                                        </a:schemeClr>
                                      </a:solidFill>
                                      <a:latin typeface="Cambria Math" panose="02040503050406030204" pitchFamily="18" charset="0"/>
                                    </a:rPr>
                                  </m:ctrlPr>
                                </m:dPr>
                                <m:e>
                                  <m:sSub>
                                    <m:sSubPr>
                                      <m:ctrlPr>
                                        <a:rPr lang="en-GB" sz="1400" i="1">
                                          <a:solidFill>
                                            <a:schemeClr val="tx1">
                                              <a:lumMod val="75000"/>
                                              <a:lumOff val="25000"/>
                                            </a:schemeClr>
                                          </a:solidFill>
                                          <a:latin typeface="Cambria Math" panose="02040503050406030204" pitchFamily="18" charset="0"/>
                                        </a:rPr>
                                      </m:ctrlPr>
                                    </m:sSubPr>
                                    <m:e>
                                      <m:r>
                                        <a:rPr lang="en-GB" sz="1400" i="1">
                                          <a:solidFill>
                                            <a:schemeClr val="tx1">
                                              <a:lumMod val="75000"/>
                                              <a:lumOff val="25000"/>
                                            </a:schemeClr>
                                          </a:solidFill>
                                          <a:latin typeface="Cambria Math" panose="02040503050406030204" pitchFamily="18" charset="0"/>
                                        </a:rPr>
                                        <m:t>𝑦</m:t>
                                      </m:r>
                                    </m:e>
                                    <m:sub>
                                      <m:r>
                                        <a:rPr lang="en-GB" sz="1400" i="1">
                                          <a:solidFill>
                                            <a:schemeClr val="tx1">
                                              <a:lumMod val="75000"/>
                                              <a:lumOff val="25000"/>
                                            </a:schemeClr>
                                          </a:solidFill>
                                          <a:latin typeface="Cambria Math" panose="02040503050406030204" pitchFamily="18" charset="0"/>
                                        </a:rPr>
                                        <m:t>𝑖</m:t>
                                      </m:r>
                                    </m:sub>
                                  </m:sSub>
                                  <m:r>
                                    <a:rPr lang="en-GB" sz="1400">
                                      <a:solidFill>
                                        <a:schemeClr val="tx1">
                                          <a:lumMod val="75000"/>
                                          <a:lumOff val="25000"/>
                                        </a:schemeClr>
                                      </a:solidFill>
                                      <a:latin typeface="Cambria Math" panose="02040503050406030204" pitchFamily="18" charset="0"/>
                                    </a:rPr>
                                    <m:t>,</m:t>
                                  </m:r>
                                  <m:sSub>
                                    <m:sSubPr>
                                      <m:ctrlPr>
                                        <a:rPr lang="en-GB" sz="1400" i="1">
                                          <a:solidFill>
                                            <a:schemeClr val="tx1">
                                              <a:lumMod val="75000"/>
                                              <a:lumOff val="25000"/>
                                            </a:schemeClr>
                                          </a:solidFill>
                                          <a:latin typeface="Cambria Math" panose="02040503050406030204" pitchFamily="18" charset="0"/>
                                        </a:rPr>
                                      </m:ctrlPr>
                                    </m:sSubPr>
                                    <m:e>
                                      <m:r>
                                        <a:rPr lang="en-GB" sz="1400" i="1">
                                          <a:solidFill>
                                            <a:schemeClr val="tx1">
                                              <a:lumMod val="75000"/>
                                              <a:lumOff val="25000"/>
                                            </a:schemeClr>
                                          </a:solidFill>
                                          <a:latin typeface="Cambria Math" panose="02040503050406030204" pitchFamily="18" charset="0"/>
                                        </a:rPr>
                                        <m:t>𝛽</m:t>
                                      </m:r>
                                    </m:e>
                                    <m:sub>
                                      <m:r>
                                        <a:rPr lang="en-GB" sz="1400">
                                          <a:solidFill>
                                            <a:schemeClr val="tx1">
                                              <a:lumMod val="75000"/>
                                              <a:lumOff val="25000"/>
                                            </a:schemeClr>
                                          </a:solidFill>
                                          <a:latin typeface="Cambria Math" panose="02040503050406030204" pitchFamily="18" charset="0"/>
                                        </a:rPr>
                                        <m:t>0</m:t>
                                      </m:r>
                                    </m:sub>
                                  </m:sSub>
                                  <m:r>
                                    <a:rPr lang="en-GB" sz="1400">
                                      <a:solidFill>
                                        <a:schemeClr val="tx1">
                                          <a:lumMod val="75000"/>
                                          <a:lumOff val="25000"/>
                                        </a:schemeClr>
                                      </a:solidFill>
                                      <a:latin typeface="Cambria Math" panose="02040503050406030204" pitchFamily="18" charset="0"/>
                                    </a:rPr>
                                    <m:t>+</m:t>
                                  </m:r>
                                  <m:r>
                                    <a:rPr lang="en-GB" sz="1400" b="1" i="1">
                                      <a:solidFill>
                                        <a:schemeClr val="tx1">
                                          <a:lumMod val="75000"/>
                                          <a:lumOff val="25000"/>
                                        </a:schemeClr>
                                      </a:solidFill>
                                      <a:latin typeface="Cambria Math" panose="02040503050406030204" pitchFamily="18" charset="0"/>
                                    </a:rPr>
                                    <m:t>𝜷</m:t>
                                  </m:r>
                                  <m:sSub>
                                    <m:sSubPr>
                                      <m:ctrlPr>
                                        <a:rPr lang="en-GB" sz="1400" i="1">
                                          <a:solidFill>
                                            <a:schemeClr val="tx1">
                                              <a:lumMod val="75000"/>
                                              <a:lumOff val="25000"/>
                                            </a:schemeClr>
                                          </a:solidFill>
                                          <a:latin typeface="Cambria Math" panose="02040503050406030204" pitchFamily="18" charset="0"/>
                                        </a:rPr>
                                      </m:ctrlPr>
                                    </m:sSubPr>
                                    <m:e>
                                      <m:r>
                                        <a:rPr lang="en-GB" sz="1400" b="1" i="1">
                                          <a:solidFill>
                                            <a:schemeClr val="tx1">
                                              <a:lumMod val="75000"/>
                                              <a:lumOff val="25000"/>
                                            </a:schemeClr>
                                          </a:solidFill>
                                          <a:latin typeface="Cambria Math" panose="02040503050406030204" pitchFamily="18" charset="0"/>
                                        </a:rPr>
                                        <m:t>𝒙</m:t>
                                      </m:r>
                                    </m:e>
                                    <m:sub>
                                      <m:r>
                                        <a:rPr lang="en-GB" sz="1400" i="1">
                                          <a:solidFill>
                                            <a:schemeClr val="tx1">
                                              <a:lumMod val="75000"/>
                                              <a:lumOff val="25000"/>
                                            </a:schemeClr>
                                          </a:solidFill>
                                          <a:latin typeface="Cambria Math" panose="02040503050406030204" pitchFamily="18" charset="0"/>
                                        </a:rPr>
                                        <m:t>𝑖</m:t>
                                      </m:r>
                                    </m:sub>
                                  </m:sSub>
                                </m:e>
                              </m:d>
                              <m:r>
                                <a:rPr lang="en-GB" sz="1400">
                                  <a:solidFill>
                                    <a:schemeClr val="tx1">
                                      <a:lumMod val="75000"/>
                                      <a:lumOff val="25000"/>
                                    </a:schemeClr>
                                  </a:solidFill>
                                  <a:latin typeface="Cambria Math" panose="02040503050406030204" pitchFamily="18" charset="0"/>
                                </a:rPr>
                                <m:t>+</m:t>
                              </m:r>
                              <m:r>
                                <a:rPr lang="en-GB" sz="1400" i="1">
                                  <a:solidFill>
                                    <a:schemeClr val="tx1">
                                      <a:lumMod val="75000"/>
                                      <a:lumOff val="25000"/>
                                    </a:schemeClr>
                                  </a:solidFill>
                                  <a:latin typeface="Cambria Math" panose="02040503050406030204" pitchFamily="18" charset="0"/>
                                </a:rPr>
                                <m:t>𝜆</m:t>
                              </m:r>
                              <m:sSub>
                                <m:sSubPr>
                                  <m:ctrlPr>
                                    <a:rPr lang="en-GB" sz="1400" i="1">
                                      <a:solidFill>
                                        <a:schemeClr val="tx1">
                                          <a:lumMod val="75000"/>
                                          <a:lumOff val="25000"/>
                                        </a:schemeClr>
                                      </a:solidFill>
                                      <a:latin typeface="Cambria Math" panose="02040503050406030204" pitchFamily="18" charset="0"/>
                                    </a:rPr>
                                  </m:ctrlPr>
                                </m:sSubPr>
                                <m:e>
                                  <m:d>
                                    <m:dPr>
                                      <m:begChr m:val="‖"/>
                                      <m:endChr m:val="‖"/>
                                      <m:ctrlPr>
                                        <a:rPr lang="en-GB" sz="1400" i="1">
                                          <a:solidFill>
                                            <a:schemeClr val="tx1">
                                              <a:lumMod val="75000"/>
                                              <a:lumOff val="25000"/>
                                            </a:schemeClr>
                                          </a:solidFill>
                                          <a:latin typeface="Cambria Math" panose="02040503050406030204" pitchFamily="18" charset="0"/>
                                        </a:rPr>
                                      </m:ctrlPr>
                                    </m:dPr>
                                    <m:e>
                                      <m:r>
                                        <a:rPr lang="en-GB" sz="1400" b="1" i="1">
                                          <a:solidFill>
                                            <a:schemeClr val="tx1">
                                              <a:lumMod val="75000"/>
                                              <a:lumOff val="25000"/>
                                            </a:schemeClr>
                                          </a:solidFill>
                                          <a:latin typeface="Cambria Math" panose="02040503050406030204" pitchFamily="18" charset="0"/>
                                        </a:rPr>
                                        <m:t>𝜷</m:t>
                                      </m:r>
                                    </m:e>
                                  </m:d>
                                </m:e>
                                <m:sub>
                                  <m:r>
                                    <a:rPr lang="en-GB" sz="1400">
                                      <a:solidFill>
                                        <a:schemeClr val="tx1">
                                          <a:lumMod val="75000"/>
                                          <a:lumOff val="25000"/>
                                        </a:schemeClr>
                                      </a:solidFill>
                                      <a:latin typeface="Cambria Math" panose="02040503050406030204" pitchFamily="18" charset="0"/>
                                    </a:rPr>
                                    <m:t>1</m:t>
                                  </m:r>
                                </m:sub>
                              </m:sSub>
                            </m:e>
                          </m:nary>
                        </m:e>
                      </m:func>
                    </m:oMath>
                  </m:oMathPara>
                </a14:m>
                <a:endParaRPr lang="en-GB" sz="1400" dirty="0">
                  <a:solidFill>
                    <a:schemeClr val="tx1">
                      <a:lumMod val="75000"/>
                      <a:lumOff val="25000"/>
                    </a:schemeClr>
                  </a:solidFill>
                  <a:latin typeface="Georgia"/>
                </a:endParaRPr>
              </a:p>
            </p:txBody>
          </p:sp>
        </mc:Choice>
        <mc:Fallback xmlns="">
          <p:sp>
            <p:nvSpPr>
              <p:cNvPr id="13" name="Rectangle 12"/>
              <p:cNvSpPr>
                <a:spLocks noRot="1" noChangeAspect="1" noMove="1" noResize="1" noEditPoints="1" noAdjustHandles="1" noChangeArrowheads="1" noChangeShapeType="1" noTextEdit="1"/>
              </p:cNvSpPr>
              <p:nvPr/>
            </p:nvSpPr>
            <p:spPr>
              <a:xfrm>
                <a:off x="4326725" y="2455341"/>
                <a:ext cx="3438525" cy="655581"/>
              </a:xfrm>
              <a:prstGeom prst="rect">
                <a:avLst/>
              </a:prstGeom>
              <a:blipFill rotWithShape="0">
                <a:blip r:embed="rId14"/>
                <a:stretch>
                  <a:fillRect/>
                </a:stretch>
              </a:blipFill>
              <a:ln>
                <a:noFill/>
              </a:ln>
            </p:spPr>
            <p:txBody>
              <a:bodyPr/>
              <a:lstStyle/>
              <a:p>
                <a:r>
                  <a:rPr lang="pl-PL">
                    <a:noFill/>
                  </a:rPr>
                  <a:t> </a:t>
                </a:r>
              </a:p>
            </p:txBody>
          </p:sp>
        </mc:Fallback>
      </mc:AlternateContent>
      <p:pic>
        <p:nvPicPr>
          <p:cNvPr id="26" name="Picture 122"/>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4334063" y="4352705"/>
            <a:ext cx="3438642" cy="1206925"/>
          </a:xfrm>
          <a:prstGeom prst="rect">
            <a:avLst/>
          </a:prstGeom>
          <a:noFill/>
          <a:ln w="9525">
            <a:solidFill>
              <a:schemeClr val="bg1">
                <a:lumMod val="65000"/>
              </a:schemeClr>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grpSp>
        <p:nvGrpSpPr>
          <p:cNvPr id="3" name="Group 2"/>
          <p:cNvGrpSpPr/>
          <p:nvPr/>
        </p:nvGrpSpPr>
        <p:grpSpPr>
          <a:xfrm>
            <a:off x="711201" y="1756927"/>
            <a:ext cx="10769601" cy="595003"/>
            <a:chOff x="533400" y="854654"/>
            <a:chExt cx="5147210" cy="595003"/>
          </a:xfrm>
          <a:solidFill>
            <a:schemeClr val="tx2">
              <a:lumMod val="60000"/>
              <a:lumOff val="40000"/>
            </a:schemeClr>
          </a:solidFill>
        </p:grpSpPr>
        <p:sp>
          <p:nvSpPr>
            <p:cNvPr id="27" name="Pentagon 26"/>
            <p:cNvSpPr>
              <a:spLocks/>
            </p:cNvSpPr>
            <p:nvPr>
              <p:custDataLst>
                <p:tags r:id="rId4"/>
              </p:custDataLst>
            </p:nvPr>
          </p:nvSpPr>
          <p:spPr bwMode="blackWhite">
            <a:xfrm>
              <a:off x="533400" y="854654"/>
              <a:ext cx="1728000" cy="595003"/>
            </a:xfrm>
            <a:prstGeom prst="homePlate">
              <a:avLst>
                <a:gd name="adj" fmla="val 18923"/>
              </a:avLst>
            </a:prstGeom>
            <a:grpFill/>
            <a:ln w="9525">
              <a:noFill/>
              <a:round/>
              <a:headEnd/>
              <a:tailEnd/>
            </a:ln>
            <a:effectLst/>
          </p:spPr>
          <p:txBody>
            <a:bodyPr wrap="square" lIns="97603" tIns="48802" rIns="97603" bIns="48802" anchor="ctr"/>
            <a:lstStyle/>
            <a:p>
              <a:pPr>
                <a:defRPr/>
              </a:pPr>
              <a:r>
                <a:rPr lang="en-GB" sz="1200" b="1" i="1" dirty="0">
                  <a:solidFill>
                    <a:srgbClr val="FFFFFF"/>
                  </a:solidFill>
                  <a:latin typeface="Georgia"/>
                  <a:cs typeface="Arial" panose="020B0604020202020204" pitchFamily="34" charset="0"/>
                </a:rPr>
                <a:t>Data set input: various </a:t>
              </a:r>
              <a:r>
                <a:rPr lang="pl-PL" sz="1200" b="1" i="1" dirty="0" err="1" smtClean="0">
                  <a:solidFill>
                    <a:srgbClr val="FFFFFF"/>
                  </a:solidFill>
                  <a:latin typeface="Georgia"/>
                  <a:cs typeface="Arial" panose="020B0604020202020204" pitchFamily="34" charset="0"/>
                </a:rPr>
                <a:t>features</a:t>
              </a:r>
              <a:endParaRPr lang="en-GB" sz="1200" b="1" i="1" dirty="0">
                <a:solidFill>
                  <a:srgbClr val="FFFFFF"/>
                </a:solidFill>
                <a:latin typeface="Georgia"/>
                <a:cs typeface="Arial" panose="020B0604020202020204" pitchFamily="34" charset="0"/>
              </a:endParaRPr>
            </a:p>
          </p:txBody>
        </p:sp>
        <p:sp>
          <p:nvSpPr>
            <p:cNvPr id="29" name="Chevron 28"/>
            <p:cNvSpPr>
              <a:spLocks/>
            </p:cNvSpPr>
            <p:nvPr>
              <p:custDataLst>
                <p:tags r:id="rId5"/>
              </p:custDataLst>
            </p:nvPr>
          </p:nvSpPr>
          <p:spPr bwMode="blackWhite">
            <a:xfrm>
              <a:off x="2246342" y="854654"/>
              <a:ext cx="1728000" cy="595003"/>
            </a:xfrm>
            <a:prstGeom prst="chevron">
              <a:avLst>
                <a:gd name="adj" fmla="val 19959"/>
              </a:avLst>
            </a:prstGeom>
            <a:grpFill/>
            <a:ln w="9525">
              <a:noFill/>
              <a:round/>
              <a:headEnd/>
              <a:tailEnd/>
            </a:ln>
            <a:effectLst/>
          </p:spPr>
          <p:txBody>
            <a:bodyPr wrap="square" lIns="97603" tIns="48802" rIns="97603" bIns="48802" anchor="ctr"/>
            <a:lstStyle/>
            <a:p>
              <a:r>
                <a:rPr lang="en-GB" sz="1200" b="1" i="1" dirty="0">
                  <a:solidFill>
                    <a:srgbClr val="FFFFFF"/>
                  </a:solidFill>
                  <a:latin typeface="Georgia"/>
                  <a:cs typeface="Arial" panose="020B0604020202020204" pitchFamily="34" charset="0"/>
                </a:rPr>
                <a:t>Econometric and statistical modelling (VaR)</a:t>
              </a:r>
            </a:p>
          </p:txBody>
        </p:sp>
        <p:sp>
          <p:nvSpPr>
            <p:cNvPr id="30" name="Chevron 29"/>
            <p:cNvSpPr>
              <a:spLocks/>
            </p:cNvSpPr>
            <p:nvPr>
              <p:custDataLst>
                <p:tags r:id="rId6"/>
              </p:custDataLst>
            </p:nvPr>
          </p:nvSpPr>
          <p:spPr bwMode="blackWhite">
            <a:xfrm>
              <a:off x="3952610" y="854654"/>
              <a:ext cx="1728000" cy="595003"/>
            </a:xfrm>
            <a:prstGeom prst="chevron">
              <a:avLst>
                <a:gd name="adj" fmla="val 19959"/>
              </a:avLst>
            </a:prstGeom>
            <a:grpFill/>
            <a:ln w="9525">
              <a:noFill/>
              <a:round/>
              <a:headEnd/>
              <a:tailEnd/>
            </a:ln>
            <a:effectLst/>
          </p:spPr>
          <p:txBody>
            <a:bodyPr wrap="square" lIns="97603" tIns="48802" rIns="97603" bIns="48802" anchor="ctr"/>
            <a:lstStyle/>
            <a:p>
              <a:r>
                <a:rPr lang="en-GB" sz="1200" b="1" i="1" dirty="0">
                  <a:solidFill>
                    <a:srgbClr val="FFFFFF"/>
                  </a:solidFill>
                  <a:latin typeface="Georgia"/>
                  <a:cs typeface="Arial" panose="020B0604020202020204" pitchFamily="34" charset="0"/>
                </a:rPr>
                <a:t>Churn Predictive Model</a:t>
              </a:r>
            </a:p>
          </p:txBody>
        </p:sp>
      </p:grpSp>
      <p:grpSp>
        <p:nvGrpSpPr>
          <p:cNvPr id="16" name="Group 15"/>
          <p:cNvGrpSpPr/>
          <p:nvPr/>
        </p:nvGrpSpPr>
        <p:grpSpPr>
          <a:xfrm>
            <a:off x="711200" y="5651101"/>
            <a:ext cx="10769600" cy="514738"/>
            <a:chOff x="711200" y="5651101"/>
            <a:chExt cx="10769600" cy="514738"/>
          </a:xfrm>
        </p:grpSpPr>
        <p:sp>
          <p:nvSpPr>
            <p:cNvPr id="31" name="Rectangle 30"/>
            <p:cNvSpPr/>
            <p:nvPr/>
          </p:nvSpPr>
          <p:spPr bwMode="ltGray">
            <a:xfrm>
              <a:off x="711200" y="5651101"/>
              <a:ext cx="10769600" cy="514738"/>
            </a:xfrm>
            <a:prstGeom prst="rect">
              <a:avLst/>
            </a:prstGeom>
            <a:solidFill>
              <a:schemeClr val="tx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1512000" bIns="72000" rtlCol="0" anchor="ctr">
              <a:spAutoFit/>
            </a:bodyPr>
            <a:lstStyle/>
            <a:p>
              <a:r>
                <a:rPr lang="en-US" sz="1200" i="1" dirty="0">
                  <a:solidFill>
                    <a:schemeClr val="tx1">
                      <a:lumMod val="75000"/>
                      <a:lumOff val="25000"/>
                    </a:schemeClr>
                  </a:solidFill>
                  <a:latin typeface="Georgia" pitchFamily="18" charset="0"/>
                </a:rPr>
                <a:t>It can provide identification of 40-50% of potential ‘leavers’ with finding some leads with 10× higher probability of churning (&gt;30%), </a:t>
              </a:r>
              <a:r>
                <a:rPr lang="en-US" sz="1200" b="1" i="1" dirty="0">
                  <a:solidFill>
                    <a:schemeClr val="tx1">
                      <a:lumMod val="75000"/>
                      <a:lumOff val="25000"/>
                    </a:schemeClr>
                  </a:solidFill>
                  <a:latin typeface="Georgia" pitchFamily="18" charset="0"/>
                </a:rPr>
                <a:t>a statistics driven process…. </a:t>
              </a:r>
            </a:p>
          </p:txBody>
        </p:sp>
        <p:sp>
          <p:nvSpPr>
            <p:cNvPr id="33" name="Freeform 157"/>
            <p:cNvSpPr>
              <a:spLocks noEditPoints="1"/>
            </p:cNvSpPr>
            <p:nvPr/>
          </p:nvSpPr>
          <p:spPr bwMode="auto">
            <a:xfrm>
              <a:off x="10962656" y="5743452"/>
              <a:ext cx="421058" cy="330036"/>
            </a:xfrm>
            <a:custGeom>
              <a:avLst/>
              <a:gdLst>
                <a:gd name="T0" fmla="*/ 2342 w 2424"/>
                <a:gd name="T1" fmla="*/ 0 h 1900"/>
                <a:gd name="T2" fmla="*/ 38 w 2424"/>
                <a:gd name="T3" fmla="*/ 6 h 1900"/>
                <a:gd name="T4" fmla="*/ 0 w 2424"/>
                <a:gd name="T5" fmla="*/ 66 h 1900"/>
                <a:gd name="T6" fmla="*/ 14 w 2424"/>
                <a:gd name="T7" fmla="*/ 1610 h 1900"/>
                <a:gd name="T8" fmla="*/ 1198 w 2424"/>
                <a:gd name="T9" fmla="*/ 1898 h 1900"/>
                <a:gd name="T10" fmla="*/ 2384 w 2424"/>
                <a:gd name="T11" fmla="*/ 1630 h 1900"/>
                <a:gd name="T12" fmla="*/ 2424 w 2424"/>
                <a:gd name="T13" fmla="*/ 1580 h 1900"/>
                <a:gd name="T14" fmla="*/ 2410 w 2424"/>
                <a:gd name="T15" fmla="*/ 24 h 1900"/>
                <a:gd name="T16" fmla="*/ 1144 w 2424"/>
                <a:gd name="T17" fmla="*/ 384 h 1900"/>
                <a:gd name="T18" fmla="*/ 2222 w 2424"/>
                <a:gd name="T19" fmla="*/ 168 h 1900"/>
                <a:gd name="T20" fmla="*/ 2278 w 2424"/>
                <a:gd name="T21" fmla="*/ 220 h 1900"/>
                <a:gd name="T22" fmla="*/ 2260 w 2424"/>
                <a:gd name="T23" fmla="*/ 282 h 1900"/>
                <a:gd name="T24" fmla="*/ 1358 w 2424"/>
                <a:gd name="T25" fmla="*/ 500 h 1900"/>
                <a:gd name="T26" fmla="*/ 1308 w 2424"/>
                <a:gd name="T27" fmla="*/ 478 h 1900"/>
                <a:gd name="T28" fmla="*/ 1292 w 2424"/>
                <a:gd name="T29" fmla="*/ 420 h 1900"/>
                <a:gd name="T30" fmla="*/ 1344 w 2424"/>
                <a:gd name="T31" fmla="*/ 366 h 1900"/>
                <a:gd name="T32" fmla="*/ 1796 w 2424"/>
                <a:gd name="T33" fmla="*/ 508 h 1900"/>
                <a:gd name="T34" fmla="*/ 1850 w 2424"/>
                <a:gd name="T35" fmla="*/ 558 h 1900"/>
                <a:gd name="T36" fmla="*/ 1834 w 2424"/>
                <a:gd name="T37" fmla="*/ 620 h 1900"/>
                <a:gd name="T38" fmla="*/ 1358 w 2424"/>
                <a:gd name="T39" fmla="*/ 740 h 1900"/>
                <a:gd name="T40" fmla="*/ 1308 w 2424"/>
                <a:gd name="T41" fmla="*/ 718 h 1900"/>
                <a:gd name="T42" fmla="*/ 1292 w 2424"/>
                <a:gd name="T43" fmla="*/ 660 h 1900"/>
                <a:gd name="T44" fmla="*/ 1344 w 2424"/>
                <a:gd name="T45" fmla="*/ 606 h 1900"/>
                <a:gd name="T46" fmla="*/ 2284 w 2424"/>
                <a:gd name="T47" fmla="*/ 1162 h 1900"/>
                <a:gd name="T48" fmla="*/ 2238 w 2424"/>
                <a:gd name="T49" fmla="*/ 1186 h 1900"/>
                <a:gd name="T50" fmla="*/ 2130 w 2424"/>
                <a:gd name="T51" fmla="*/ 1098 h 1900"/>
                <a:gd name="T52" fmla="*/ 1908 w 2424"/>
                <a:gd name="T53" fmla="*/ 1306 h 1900"/>
                <a:gd name="T54" fmla="*/ 1412 w 2424"/>
                <a:gd name="T55" fmla="*/ 1642 h 1900"/>
                <a:gd name="T56" fmla="*/ 1372 w 2424"/>
                <a:gd name="T57" fmla="*/ 1674 h 1900"/>
                <a:gd name="T58" fmla="*/ 1310 w 2424"/>
                <a:gd name="T59" fmla="*/ 1660 h 1900"/>
                <a:gd name="T60" fmla="*/ 1290 w 2424"/>
                <a:gd name="T61" fmla="*/ 1590 h 1900"/>
                <a:gd name="T62" fmla="*/ 1592 w 2424"/>
                <a:gd name="T63" fmla="*/ 1052 h 1900"/>
                <a:gd name="T64" fmla="*/ 1882 w 2424"/>
                <a:gd name="T65" fmla="*/ 1158 h 1900"/>
                <a:gd name="T66" fmla="*/ 1950 w 2424"/>
                <a:gd name="T67" fmla="*/ 904 h 1900"/>
                <a:gd name="T68" fmla="*/ 1962 w 2424"/>
                <a:gd name="T69" fmla="*/ 860 h 1900"/>
                <a:gd name="T70" fmla="*/ 2240 w 2424"/>
                <a:gd name="T71" fmla="*/ 840 h 1900"/>
                <a:gd name="T72" fmla="*/ 2284 w 2424"/>
                <a:gd name="T73" fmla="*/ 864 h 1900"/>
                <a:gd name="T74" fmla="*/ 926 w 2424"/>
                <a:gd name="T75" fmla="*/ 600 h 1900"/>
                <a:gd name="T76" fmla="*/ 272 w 2424"/>
                <a:gd name="T77" fmla="*/ 440 h 1900"/>
                <a:gd name="T78" fmla="*/ 254 w 2424"/>
                <a:gd name="T79" fmla="*/ 378 h 1900"/>
                <a:gd name="T80" fmla="*/ 308 w 2424"/>
                <a:gd name="T81" fmla="*/ 328 h 1900"/>
                <a:gd name="T82" fmla="*/ 966 w 2424"/>
                <a:gd name="T83" fmla="*/ 478 h 1900"/>
                <a:gd name="T84" fmla="*/ 992 w 2424"/>
                <a:gd name="T85" fmla="*/ 548 h 1900"/>
                <a:gd name="T86" fmla="*/ 958 w 2424"/>
                <a:gd name="T87" fmla="*/ 592 h 1900"/>
                <a:gd name="T88" fmla="*/ 520 w 2424"/>
                <a:gd name="T89" fmla="*/ 856 h 1900"/>
                <a:gd name="T90" fmla="*/ 394 w 2424"/>
                <a:gd name="T91" fmla="*/ 880 h 1900"/>
                <a:gd name="T92" fmla="*/ 288 w 2424"/>
                <a:gd name="T93" fmla="*/ 992 h 1900"/>
                <a:gd name="T94" fmla="*/ 258 w 2424"/>
                <a:gd name="T95" fmla="*/ 1136 h 1900"/>
                <a:gd name="T96" fmla="*/ 302 w 2424"/>
                <a:gd name="T97" fmla="*/ 1314 h 1900"/>
                <a:gd name="T98" fmla="*/ 418 w 2424"/>
                <a:gd name="T99" fmla="*/ 1440 h 1900"/>
                <a:gd name="T100" fmla="*/ 546 w 2424"/>
                <a:gd name="T101" fmla="*/ 1478 h 1900"/>
                <a:gd name="T102" fmla="*/ 686 w 2424"/>
                <a:gd name="T103" fmla="*/ 1424 h 1900"/>
                <a:gd name="T104" fmla="*/ 770 w 2424"/>
                <a:gd name="T105" fmla="*/ 1288 h 1900"/>
                <a:gd name="T106" fmla="*/ 860 w 2424"/>
                <a:gd name="T107" fmla="*/ 1118 h 1900"/>
                <a:gd name="T108" fmla="*/ 816 w 2424"/>
                <a:gd name="T109" fmla="*/ 940 h 1900"/>
                <a:gd name="T110" fmla="*/ 700 w 2424"/>
                <a:gd name="T111" fmla="*/ 814 h 1900"/>
                <a:gd name="T112" fmla="*/ 860 w 2424"/>
                <a:gd name="T113" fmla="*/ 1118 h 1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24" h="1900">
                  <a:moveTo>
                    <a:pt x="2400" y="14"/>
                  </a:moveTo>
                  <a:lnTo>
                    <a:pt x="2400" y="14"/>
                  </a:lnTo>
                  <a:lnTo>
                    <a:pt x="2386" y="6"/>
                  </a:lnTo>
                  <a:lnTo>
                    <a:pt x="2372" y="0"/>
                  </a:lnTo>
                  <a:lnTo>
                    <a:pt x="2358" y="0"/>
                  </a:lnTo>
                  <a:lnTo>
                    <a:pt x="2342" y="0"/>
                  </a:lnTo>
                  <a:lnTo>
                    <a:pt x="1212" y="262"/>
                  </a:lnTo>
                  <a:lnTo>
                    <a:pt x="82" y="0"/>
                  </a:lnTo>
                  <a:lnTo>
                    <a:pt x="82" y="0"/>
                  </a:lnTo>
                  <a:lnTo>
                    <a:pt x="68" y="0"/>
                  </a:lnTo>
                  <a:lnTo>
                    <a:pt x="52" y="0"/>
                  </a:lnTo>
                  <a:lnTo>
                    <a:pt x="38" y="6"/>
                  </a:lnTo>
                  <a:lnTo>
                    <a:pt x="26" y="14"/>
                  </a:lnTo>
                  <a:lnTo>
                    <a:pt x="26" y="14"/>
                  </a:lnTo>
                  <a:lnTo>
                    <a:pt x="14" y="24"/>
                  </a:lnTo>
                  <a:lnTo>
                    <a:pt x="6" y="38"/>
                  </a:lnTo>
                  <a:lnTo>
                    <a:pt x="2" y="52"/>
                  </a:lnTo>
                  <a:lnTo>
                    <a:pt x="0" y="66"/>
                  </a:lnTo>
                  <a:lnTo>
                    <a:pt x="0" y="1568"/>
                  </a:lnTo>
                  <a:lnTo>
                    <a:pt x="0" y="1568"/>
                  </a:lnTo>
                  <a:lnTo>
                    <a:pt x="0" y="1580"/>
                  </a:lnTo>
                  <a:lnTo>
                    <a:pt x="4" y="1590"/>
                  </a:lnTo>
                  <a:lnTo>
                    <a:pt x="8" y="1600"/>
                  </a:lnTo>
                  <a:lnTo>
                    <a:pt x="14" y="1610"/>
                  </a:lnTo>
                  <a:lnTo>
                    <a:pt x="22" y="1618"/>
                  </a:lnTo>
                  <a:lnTo>
                    <a:pt x="32" y="1624"/>
                  </a:lnTo>
                  <a:lnTo>
                    <a:pt x="42" y="1630"/>
                  </a:lnTo>
                  <a:lnTo>
                    <a:pt x="52" y="1634"/>
                  </a:lnTo>
                  <a:lnTo>
                    <a:pt x="1198" y="1898"/>
                  </a:lnTo>
                  <a:lnTo>
                    <a:pt x="1198" y="1898"/>
                  </a:lnTo>
                  <a:lnTo>
                    <a:pt x="1212" y="1900"/>
                  </a:lnTo>
                  <a:lnTo>
                    <a:pt x="1212" y="1900"/>
                  </a:lnTo>
                  <a:lnTo>
                    <a:pt x="1228" y="1898"/>
                  </a:lnTo>
                  <a:lnTo>
                    <a:pt x="2372" y="1634"/>
                  </a:lnTo>
                  <a:lnTo>
                    <a:pt x="2372" y="1634"/>
                  </a:lnTo>
                  <a:lnTo>
                    <a:pt x="2384" y="1630"/>
                  </a:lnTo>
                  <a:lnTo>
                    <a:pt x="2394" y="1624"/>
                  </a:lnTo>
                  <a:lnTo>
                    <a:pt x="2402" y="1618"/>
                  </a:lnTo>
                  <a:lnTo>
                    <a:pt x="2410" y="1610"/>
                  </a:lnTo>
                  <a:lnTo>
                    <a:pt x="2416" y="1600"/>
                  </a:lnTo>
                  <a:lnTo>
                    <a:pt x="2420" y="1590"/>
                  </a:lnTo>
                  <a:lnTo>
                    <a:pt x="2424" y="1580"/>
                  </a:lnTo>
                  <a:lnTo>
                    <a:pt x="2424" y="1568"/>
                  </a:lnTo>
                  <a:lnTo>
                    <a:pt x="2424" y="66"/>
                  </a:lnTo>
                  <a:lnTo>
                    <a:pt x="2424" y="66"/>
                  </a:lnTo>
                  <a:lnTo>
                    <a:pt x="2424" y="52"/>
                  </a:lnTo>
                  <a:lnTo>
                    <a:pt x="2418" y="38"/>
                  </a:lnTo>
                  <a:lnTo>
                    <a:pt x="2410" y="24"/>
                  </a:lnTo>
                  <a:lnTo>
                    <a:pt x="2400" y="14"/>
                  </a:lnTo>
                  <a:lnTo>
                    <a:pt x="2400" y="14"/>
                  </a:lnTo>
                  <a:close/>
                  <a:moveTo>
                    <a:pt x="1144" y="1748"/>
                  </a:moveTo>
                  <a:lnTo>
                    <a:pt x="134" y="1514"/>
                  </a:lnTo>
                  <a:lnTo>
                    <a:pt x="134" y="152"/>
                  </a:lnTo>
                  <a:lnTo>
                    <a:pt x="1144" y="384"/>
                  </a:lnTo>
                  <a:lnTo>
                    <a:pt x="1144" y="1748"/>
                  </a:lnTo>
                  <a:close/>
                  <a:moveTo>
                    <a:pt x="1344" y="366"/>
                  </a:moveTo>
                  <a:lnTo>
                    <a:pt x="2196" y="170"/>
                  </a:lnTo>
                  <a:lnTo>
                    <a:pt x="2196" y="170"/>
                  </a:lnTo>
                  <a:lnTo>
                    <a:pt x="2210" y="168"/>
                  </a:lnTo>
                  <a:lnTo>
                    <a:pt x="2222" y="168"/>
                  </a:lnTo>
                  <a:lnTo>
                    <a:pt x="2236" y="172"/>
                  </a:lnTo>
                  <a:lnTo>
                    <a:pt x="2248" y="178"/>
                  </a:lnTo>
                  <a:lnTo>
                    <a:pt x="2258" y="186"/>
                  </a:lnTo>
                  <a:lnTo>
                    <a:pt x="2266" y="196"/>
                  </a:lnTo>
                  <a:lnTo>
                    <a:pt x="2272" y="208"/>
                  </a:lnTo>
                  <a:lnTo>
                    <a:pt x="2278" y="220"/>
                  </a:lnTo>
                  <a:lnTo>
                    <a:pt x="2278" y="220"/>
                  </a:lnTo>
                  <a:lnTo>
                    <a:pt x="2278" y="234"/>
                  </a:lnTo>
                  <a:lnTo>
                    <a:pt x="2278" y="248"/>
                  </a:lnTo>
                  <a:lnTo>
                    <a:pt x="2274" y="260"/>
                  </a:lnTo>
                  <a:lnTo>
                    <a:pt x="2268" y="272"/>
                  </a:lnTo>
                  <a:lnTo>
                    <a:pt x="2260" y="282"/>
                  </a:lnTo>
                  <a:lnTo>
                    <a:pt x="2250" y="290"/>
                  </a:lnTo>
                  <a:lnTo>
                    <a:pt x="2240" y="296"/>
                  </a:lnTo>
                  <a:lnTo>
                    <a:pt x="2226" y="302"/>
                  </a:lnTo>
                  <a:lnTo>
                    <a:pt x="1374" y="498"/>
                  </a:lnTo>
                  <a:lnTo>
                    <a:pt x="1374" y="498"/>
                  </a:lnTo>
                  <a:lnTo>
                    <a:pt x="1358" y="500"/>
                  </a:lnTo>
                  <a:lnTo>
                    <a:pt x="1358" y="500"/>
                  </a:lnTo>
                  <a:lnTo>
                    <a:pt x="1346" y="498"/>
                  </a:lnTo>
                  <a:lnTo>
                    <a:pt x="1336" y="496"/>
                  </a:lnTo>
                  <a:lnTo>
                    <a:pt x="1326" y="492"/>
                  </a:lnTo>
                  <a:lnTo>
                    <a:pt x="1316" y="486"/>
                  </a:lnTo>
                  <a:lnTo>
                    <a:pt x="1308" y="478"/>
                  </a:lnTo>
                  <a:lnTo>
                    <a:pt x="1302" y="468"/>
                  </a:lnTo>
                  <a:lnTo>
                    <a:pt x="1296" y="458"/>
                  </a:lnTo>
                  <a:lnTo>
                    <a:pt x="1292" y="448"/>
                  </a:lnTo>
                  <a:lnTo>
                    <a:pt x="1292" y="448"/>
                  </a:lnTo>
                  <a:lnTo>
                    <a:pt x="1290" y="434"/>
                  </a:lnTo>
                  <a:lnTo>
                    <a:pt x="1292" y="420"/>
                  </a:lnTo>
                  <a:lnTo>
                    <a:pt x="1296" y="408"/>
                  </a:lnTo>
                  <a:lnTo>
                    <a:pt x="1302" y="396"/>
                  </a:lnTo>
                  <a:lnTo>
                    <a:pt x="1308" y="386"/>
                  </a:lnTo>
                  <a:lnTo>
                    <a:pt x="1318" y="378"/>
                  </a:lnTo>
                  <a:lnTo>
                    <a:pt x="1330" y="370"/>
                  </a:lnTo>
                  <a:lnTo>
                    <a:pt x="1344" y="366"/>
                  </a:lnTo>
                  <a:lnTo>
                    <a:pt x="1344" y="366"/>
                  </a:lnTo>
                  <a:close/>
                  <a:moveTo>
                    <a:pt x="1344" y="606"/>
                  </a:moveTo>
                  <a:lnTo>
                    <a:pt x="1770" y="508"/>
                  </a:lnTo>
                  <a:lnTo>
                    <a:pt x="1770" y="508"/>
                  </a:lnTo>
                  <a:lnTo>
                    <a:pt x="1784" y="506"/>
                  </a:lnTo>
                  <a:lnTo>
                    <a:pt x="1796" y="508"/>
                  </a:lnTo>
                  <a:lnTo>
                    <a:pt x="1810" y="510"/>
                  </a:lnTo>
                  <a:lnTo>
                    <a:pt x="1820" y="516"/>
                  </a:lnTo>
                  <a:lnTo>
                    <a:pt x="1830" y="524"/>
                  </a:lnTo>
                  <a:lnTo>
                    <a:pt x="1840" y="534"/>
                  </a:lnTo>
                  <a:lnTo>
                    <a:pt x="1846" y="546"/>
                  </a:lnTo>
                  <a:lnTo>
                    <a:pt x="1850" y="558"/>
                  </a:lnTo>
                  <a:lnTo>
                    <a:pt x="1850" y="558"/>
                  </a:lnTo>
                  <a:lnTo>
                    <a:pt x="1852" y="572"/>
                  </a:lnTo>
                  <a:lnTo>
                    <a:pt x="1852" y="586"/>
                  </a:lnTo>
                  <a:lnTo>
                    <a:pt x="1848" y="598"/>
                  </a:lnTo>
                  <a:lnTo>
                    <a:pt x="1842" y="610"/>
                  </a:lnTo>
                  <a:lnTo>
                    <a:pt x="1834" y="620"/>
                  </a:lnTo>
                  <a:lnTo>
                    <a:pt x="1824" y="628"/>
                  </a:lnTo>
                  <a:lnTo>
                    <a:pt x="1812" y="636"/>
                  </a:lnTo>
                  <a:lnTo>
                    <a:pt x="1800" y="640"/>
                  </a:lnTo>
                  <a:lnTo>
                    <a:pt x="1374" y="738"/>
                  </a:lnTo>
                  <a:lnTo>
                    <a:pt x="1374" y="738"/>
                  </a:lnTo>
                  <a:lnTo>
                    <a:pt x="1358" y="740"/>
                  </a:lnTo>
                  <a:lnTo>
                    <a:pt x="1358" y="740"/>
                  </a:lnTo>
                  <a:lnTo>
                    <a:pt x="1346" y="738"/>
                  </a:lnTo>
                  <a:lnTo>
                    <a:pt x="1336" y="736"/>
                  </a:lnTo>
                  <a:lnTo>
                    <a:pt x="1326" y="732"/>
                  </a:lnTo>
                  <a:lnTo>
                    <a:pt x="1316" y="726"/>
                  </a:lnTo>
                  <a:lnTo>
                    <a:pt x="1308" y="718"/>
                  </a:lnTo>
                  <a:lnTo>
                    <a:pt x="1302" y="708"/>
                  </a:lnTo>
                  <a:lnTo>
                    <a:pt x="1296" y="698"/>
                  </a:lnTo>
                  <a:lnTo>
                    <a:pt x="1292" y="688"/>
                  </a:lnTo>
                  <a:lnTo>
                    <a:pt x="1292" y="688"/>
                  </a:lnTo>
                  <a:lnTo>
                    <a:pt x="1290" y="674"/>
                  </a:lnTo>
                  <a:lnTo>
                    <a:pt x="1292" y="660"/>
                  </a:lnTo>
                  <a:lnTo>
                    <a:pt x="1296" y="648"/>
                  </a:lnTo>
                  <a:lnTo>
                    <a:pt x="1302" y="636"/>
                  </a:lnTo>
                  <a:lnTo>
                    <a:pt x="1308" y="626"/>
                  </a:lnTo>
                  <a:lnTo>
                    <a:pt x="1318" y="618"/>
                  </a:lnTo>
                  <a:lnTo>
                    <a:pt x="1330" y="612"/>
                  </a:lnTo>
                  <a:lnTo>
                    <a:pt x="1344" y="606"/>
                  </a:lnTo>
                  <a:lnTo>
                    <a:pt x="1344" y="606"/>
                  </a:lnTo>
                  <a:close/>
                  <a:moveTo>
                    <a:pt x="2292" y="1132"/>
                  </a:moveTo>
                  <a:lnTo>
                    <a:pt x="2292" y="1132"/>
                  </a:lnTo>
                  <a:lnTo>
                    <a:pt x="2292" y="1140"/>
                  </a:lnTo>
                  <a:lnTo>
                    <a:pt x="2290" y="1148"/>
                  </a:lnTo>
                  <a:lnTo>
                    <a:pt x="2284" y="1162"/>
                  </a:lnTo>
                  <a:lnTo>
                    <a:pt x="2274" y="1172"/>
                  </a:lnTo>
                  <a:lnTo>
                    <a:pt x="2266" y="1178"/>
                  </a:lnTo>
                  <a:lnTo>
                    <a:pt x="2260" y="1182"/>
                  </a:lnTo>
                  <a:lnTo>
                    <a:pt x="2260" y="1182"/>
                  </a:lnTo>
                  <a:lnTo>
                    <a:pt x="2250" y="1184"/>
                  </a:lnTo>
                  <a:lnTo>
                    <a:pt x="2238" y="1186"/>
                  </a:lnTo>
                  <a:lnTo>
                    <a:pt x="2238" y="1186"/>
                  </a:lnTo>
                  <a:lnTo>
                    <a:pt x="2228" y="1184"/>
                  </a:lnTo>
                  <a:lnTo>
                    <a:pt x="2218" y="1182"/>
                  </a:lnTo>
                  <a:lnTo>
                    <a:pt x="2210" y="1176"/>
                  </a:lnTo>
                  <a:lnTo>
                    <a:pt x="2200" y="1170"/>
                  </a:lnTo>
                  <a:lnTo>
                    <a:pt x="2130" y="1098"/>
                  </a:lnTo>
                  <a:lnTo>
                    <a:pt x="1944" y="1286"/>
                  </a:lnTo>
                  <a:lnTo>
                    <a:pt x="1944" y="1286"/>
                  </a:lnTo>
                  <a:lnTo>
                    <a:pt x="1936" y="1294"/>
                  </a:lnTo>
                  <a:lnTo>
                    <a:pt x="1926" y="1298"/>
                  </a:lnTo>
                  <a:lnTo>
                    <a:pt x="1918" y="1302"/>
                  </a:lnTo>
                  <a:lnTo>
                    <a:pt x="1908" y="1306"/>
                  </a:lnTo>
                  <a:lnTo>
                    <a:pt x="1898" y="1306"/>
                  </a:lnTo>
                  <a:lnTo>
                    <a:pt x="1886" y="1306"/>
                  </a:lnTo>
                  <a:lnTo>
                    <a:pt x="1876" y="1304"/>
                  </a:lnTo>
                  <a:lnTo>
                    <a:pt x="1866" y="1300"/>
                  </a:lnTo>
                  <a:lnTo>
                    <a:pt x="1654" y="1200"/>
                  </a:lnTo>
                  <a:lnTo>
                    <a:pt x="1412" y="1642"/>
                  </a:lnTo>
                  <a:lnTo>
                    <a:pt x="1412" y="1642"/>
                  </a:lnTo>
                  <a:lnTo>
                    <a:pt x="1408" y="1650"/>
                  </a:lnTo>
                  <a:lnTo>
                    <a:pt x="1402" y="1656"/>
                  </a:lnTo>
                  <a:lnTo>
                    <a:pt x="1396" y="1662"/>
                  </a:lnTo>
                  <a:lnTo>
                    <a:pt x="1388" y="1668"/>
                  </a:lnTo>
                  <a:lnTo>
                    <a:pt x="1372" y="1674"/>
                  </a:lnTo>
                  <a:lnTo>
                    <a:pt x="1354" y="1676"/>
                  </a:lnTo>
                  <a:lnTo>
                    <a:pt x="1354" y="1676"/>
                  </a:lnTo>
                  <a:lnTo>
                    <a:pt x="1338" y="1674"/>
                  </a:lnTo>
                  <a:lnTo>
                    <a:pt x="1322" y="1668"/>
                  </a:lnTo>
                  <a:lnTo>
                    <a:pt x="1322" y="1668"/>
                  </a:lnTo>
                  <a:lnTo>
                    <a:pt x="1310" y="1660"/>
                  </a:lnTo>
                  <a:lnTo>
                    <a:pt x="1300" y="1652"/>
                  </a:lnTo>
                  <a:lnTo>
                    <a:pt x="1294" y="1640"/>
                  </a:lnTo>
                  <a:lnTo>
                    <a:pt x="1290" y="1628"/>
                  </a:lnTo>
                  <a:lnTo>
                    <a:pt x="1286" y="1616"/>
                  </a:lnTo>
                  <a:lnTo>
                    <a:pt x="1286" y="1602"/>
                  </a:lnTo>
                  <a:lnTo>
                    <a:pt x="1290" y="1590"/>
                  </a:lnTo>
                  <a:lnTo>
                    <a:pt x="1294" y="1576"/>
                  </a:lnTo>
                  <a:lnTo>
                    <a:pt x="1566" y="1080"/>
                  </a:lnTo>
                  <a:lnTo>
                    <a:pt x="1566" y="1080"/>
                  </a:lnTo>
                  <a:lnTo>
                    <a:pt x="1572" y="1068"/>
                  </a:lnTo>
                  <a:lnTo>
                    <a:pt x="1582" y="1060"/>
                  </a:lnTo>
                  <a:lnTo>
                    <a:pt x="1592" y="1052"/>
                  </a:lnTo>
                  <a:lnTo>
                    <a:pt x="1604" y="1048"/>
                  </a:lnTo>
                  <a:lnTo>
                    <a:pt x="1616" y="1044"/>
                  </a:lnTo>
                  <a:lnTo>
                    <a:pt x="1628" y="1044"/>
                  </a:lnTo>
                  <a:lnTo>
                    <a:pt x="1640" y="1046"/>
                  </a:lnTo>
                  <a:lnTo>
                    <a:pt x="1654" y="1050"/>
                  </a:lnTo>
                  <a:lnTo>
                    <a:pt x="1882" y="1158"/>
                  </a:lnTo>
                  <a:lnTo>
                    <a:pt x="2036" y="1004"/>
                  </a:lnTo>
                  <a:lnTo>
                    <a:pt x="1964" y="932"/>
                  </a:lnTo>
                  <a:lnTo>
                    <a:pt x="1964" y="932"/>
                  </a:lnTo>
                  <a:lnTo>
                    <a:pt x="1960" y="926"/>
                  </a:lnTo>
                  <a:lnTo>
                    <a:pt x="1956" y="920"/>
                  </a:lnTo>
                  <a:lnTo>
                    <a:pt x="1950" y="904"/>
                  </a:lnTo>
                  <a:lnTo>
                    <a:pt x="1950" y="890"/>
                  </a:lnTo>
                  <a:lnTo>
                    <a:pt x="1950" y="882"/>
                  </a:lnTo>
                  <a:lnTo>
                    <a:pt x="1954" y="874"/>
                  </a:lnTo>
                  <a:lnTo>
                    <a:pt x="1954" y="874"/>
                  </a:lnTo>
                  <a:lnTo>
                    <a:pt x="1956" y="866"/>
                  </a:lnTo>
                  <a:lnTo>
                    <a:pt x="1962" y="860"/>
                  </a:lnTo>
                  <a:lnTo>
                    <a:pt x="1972" y="850"/>
                  </a:lnTo>
                  <a:lnTo>
                    <a:pt x="1986" y="842"/>
                  </a:lnTo>
                  <a:lnTo>
                    <a:pt x="1994" y="842"/>
                  </a:lnTo>
                  <a:lnTo>
                    <a:pt x="2002" y="840"/>
                  </a:lnTo>
                  <a:lnTo>
                    <a:pt x="2002" y="840"/>
                  </a:lnTo>
                  <a:lnTo>
                    <a:pt x="2240" y="840"/>
                  </a:lnTo>
                  <a:lnTo>
                    <a:pt x="2240" y="840"/>
                  </a:lnTo>
                  <a:lnTo>
                    <a:pt x="2250" y="842"/>
                  </a:lnTo>
                  <a:lnTo>
                    <a:pt x="2260" y="846"/>
                  </a:lnTo>
                  <a:lnTo>
                    <a:pt x="2270" y="850"/>
                  </a:lnTo>
                  <a:lnTo>
                    <a:pt x="2278" y="856"/>
                  </a:lnTo>
                  <a:lnTo>
                    <a:pt x="2284" y="864"/>
                  </a:lnTo>
                  <a:lnTo>
                    <a:pt x="2288" y="874"/>
                  </a:lnTo>
                  <a:lnTo>
                    <a:pt x="2292" y="884"/>
                  </a:lnTo>
                  <a:lnTo>
                    <a:pt x="2292" y="894"/>
                  </a:lnTo>
                  <a:lnTo>
                    <a:pt x="2292" y="1132"/>
                  </a:lnTo>
                  <a:close/>
                  <a:moveTo>
                    <a:pt x="926" y="600"/>
                  </a:moveTo>
                  <a:lnTo>
                    <a:pt x="926" y="600"/>
                  </a:lnTo>
                  <a:lnTo>
                    <a:pt x="910" y="598"/>
                  </a:lnTo>
                  <a:lnTo>
                    <a:pt x="306" y="460"/>
                  </a:lnTo>
                  <a:lnTo>
                    <a:pt x="306" y="460"/>
                  </a:lnTo>
                  <a:lnTo>
                    <a:pt x="292" y="456"/>
                  </a:lnTo>
                  <a:lnTo>
                    <a:pt x="280" y="448"/>
                  </a:lnTo>
                  <a:lnTo>
                    <a:pt x="272" y="440"/>
                  </a:lnTo>
                  <a:lnTo>
                    <a:pt x="264" y="430"/>
                  </a:lnTo>
                  <a:lnTo>
                    <a:pt x="258" y="418"/>
                  </a:lnTo>
                  <a:lnTo>
                    <a:pt x="254" y="406"/>
                  </a:lnTo>
                  <a:lnTo>
                    <a:pt x="254" y="392"/>
                  </a:lnTo>
                  <a:lnTo>
                    <a:pt x="254" y="378"/>
                  </a:lnTo>
                  <a:lnTo>
                    <a:pt x="254" y="378"/>
                  </a:lnTo>
                  <a:lnTo>
                    <a:pt x="260" y="366"/>
                  </a:lnTo>
                  <a:lnTo>
                    <a:pt x="266" y="354"/>
                  </a:lnTo>
                  <a:lnTo>
                    <a:pt x="274" y="344"/>
                  </a:lnTo>
                  <a:lnTo>
                    <a:pt x="284" y="336"/>
                  </a:lnTo>
                  <a:lnTo>
                    <a:pt x="296" y="330"/>
                  </a:lnTo>
                  <a:lnTo>
                    <a:pt x="308" y="328"/>
                  </a:lnTo>
                  <a:lnTo>
                    <a:pt x="322" y="326"/>
                  </a:lnTo>
                  <a:lnTo>
                    <a:pt x="336" y="328"/>
                  </a:lnTo>
                  <a:lnTo>
                    <a:pt x="940" y="468"/>
                  </a:lnTo>
                  <a:lnTo>
                    <a:pt x="940" y="468"/>
                  </a:lnTo>
                  <a:lnTo>
                    <a:pt x="954" y="472"/>
                  </a:lnTo>
                  <a:lnTo>
                    <a:pt x="966" y="478"/>
                  </a:lnTo>
                  <a:lnTo>
                    <a:pt x="976" y="488"/>
                  </a:lnTo>
                  <a:lnTo>
                    <a:pt x="982" y="498"/>
                  </a:lnTo>
                  <a:lnTo>
                    <a:pt x="988" y="510"/>
                  </a:lnTo>
                  <a:lnTo>
                    <a:pt x="992" y="522"/>
                  </a:lnTo>
                  <a:lnTo>
                    <a:pt x="994" y="534"/>
                  </a:lnTo>
                  <a:lnTo>
                    <a:pt x="992" y="548"/>
                  </a:lnTo>
                  <a:lnTo>
                    <a:pt x="992" y="548"/>
                  </a:lnTo>
                  <a:lnTo>
                    <a:pt x="988" y="560"/>
                  </a:lnTo>
                  <a:lnTo>
                    <a:pt x="982" y="570"/>
                  </a:lnTo>
                  <a:lnTo>
                    <a:pt x="976" y="578"/>
                  </a:lnTo>
                  <a:lnTo>
                    <a:pt x="968" y="586"/>
                  </a:lnTo>
                  <a:lnTo>
                    <a:pt x="958" y="592"/>
                  </a:lnTo>
                  <a:lnTo>
                    <a:pt x="948" y="596"/>
                  </a:lnTo>
                  <a:lnTo>
                    <a:pt x="938" y="600"/>
                  </a:lnTo>
                  <a:lnTo>
                    <a:pt x="926" y="600"/>
                  </a:lnTo>
                  <a:lnTo>
                    <a:pt x="926" y="600"/>
                  </a:lnTo>
                  <a:close/>
                  <a:moveTo>
                    <a:pt x="520" y="1166"/>
                  </a:moveTo>
                  <a:lnTo>
                    <a:pt x="520" y="856"/>
                  </a:lnTo>
                  <a:lnTo>
                    <a:pt x="520" y="856"/>
                  </a:lnTo>
                  <a:lnTo>
                    <a:pt x="492" y="856"/>
                  </a:lnTo>
                  <a:lnTo>
                    <a:pt x="466" y="856"/>
                  </a:lnTo>
                  <a:lnTo>
                    <a:pt x="442" y="862"/>
                  </a:lnTo>
                  <a:lnTo>
                    <a:pt x="418" y="870"/>
                  </a:lnTo>
                  <a:lnTo>
                    <a:pt x="394" y="880"/>
                  </a:lnTo>
                  <a:lnTo>
                    <a:pt x="372" y="892"/>
                  </a:lnTo>
                  <a:lnTo>
                    <a:pt x="352" y="908"/>
                  </a:lnTo>
                  <a:lnTo>
                    <a:pt x="334" y="926"/>
                  </a:lnTo>
                  <a:lnTo>
                    <a:pt x="318" y="946"/>
                  </a:lnTo>
                  <a:lnTo>
                    <a:pt x="302" y="968"/>
                  </a:lnTo>
                  <a:lnTo>
                    <a:pt x="288" y="992"/>
                  </a:lnTo>
                  <a:lnTo>
                    <a:pt x="278" y="1018"/>
                  </a:lnTo>
                  <a:lnTo>
                    <a:pt x="270" y="1044"/>
                  </a:lnTo>
                  <a:lnTo>
                    <a:pt x="262" y="1074"/>
                  </a:lnTo>
                  <a:lnTo>
                    <a:pt x="258" y="1104"/>
                  </a:lnTo>
                  <a:lnTo>
                    <a:pt x="258" y="1136"/>
                  </a:lnTo>
                  <a:lnTo>
                    <a:pt x="258" y="1136"/>
                  </a:lnTo>
                  <a:lnTo>
                    <a:pt x="258" y="1168"/>
                  </a:lnTo>
                  <a:lnTo>
                    <a:pt x="262" y="1198"/>
                  </a:lnTo>
                  <a:lnTo>
                    <a:pt x="270" y="1228"/>
                  </a:lnTo>
                  <a:lnTo>
                    <a:pt x="278" y="1258"/>
                  </a:lnTo>
                  <a:lnTo>
                    <a:pt x="288" y="1286"/>
                  </a:lnTo>
                  <a:lnTo>
                    <a:pt x="302" y="1314"/>
                  </a:lnTo>
                  <a:lnTo>
                    <a:pt x="318" y="1340"/>
                  </a:lnTo>
                  <a:lnTo>
                    <a:pt x="334" y="1364"/>
                  </a:lnTo>
                  <a:lnTo>
                    <a:pt x="352" y="1386"/>
                  </a:lnTo>
                  <a:lnTo>
                    <a:pt x="372" y="1406"/>
                  </a:lnTo>
                  <a:lnTo>
                    <a:pt x="394" y="1424"/>
                  </a:lnTo>
                  <a:lnTo>
                    <a:pt x="418" y="1440"/>
                  </a:lnTo>
                  <a:lnTo>
                    <a:pt x="442" y="1452"/>
                  </a:lnTo>
                  <a:lnTo>
                    <a:pt x="466" y="1462"/>
                  </a:lnTo>
                  <a:lnTo>
                    <a:pt x="492" y="1470"/>
                  </a:lnTo>
                  <a:lnTo>
                    <a:pt x="520" y="1476"/>
                  </a:lnTo>
                  <a:lnTo>
                    <a:pt x="520" y="1476"/>
                  </a:lnTo>
                  <a:lnTo>
                    <a:pt x="546" y="1478"/>
                  </a:lnTo>
                  <a:lnTo>
                    <a:pt x="572" y="1476"/>
                  </a:lnTo>
                  <a:lnTo>
                    <a:pt x="598" y="1470"/>
                  </a:lnTo>
                  <a:lnTo>
                    <a:pt x="622" y="1464"/>
                  </a:lnTo>
                  <a:lnTo>
                    <a:pt x="644" y="1452"/>
                  </a:lnTo>
                  <a:lnTo>
                    <a:pt x="666" y="1440"/>
                  </a:lnTo>
                  <a:lnTo>
                    <a:pt x="686" y="1424"/>
                  </a:lnTo>
                  <a:lnTo>
                    <a:pt x="704" y="1406"/>
                  </a:lnTo>
                  <a:lnTo>
                    <a:pt x="722" y="1386"/>
                  </a:lnTo>
                  <a:lnTo>
                    <a:pt x="736" y="1364"/>
                  </a:lnTo>
                  <a:lnTo>
                    <a:pt x="750" y="1340"/>
                  </a:lnTo>
                  <a:lnTo>
                    <a:pt x="762" y="1316"/>
                  </a:lnTo>
                  <a:lnTo>
                    <a:pt x="770" y="1288"/>
                  </a:lnTo>
                  <a:lnTo>
                    <a:pt x="776" y="1258"/>
                  </a:lnTo>
                  <a:lnTo>
                    <a:pt x="780" y="1228"/>
                  </a:lnTo>
                  <a:lnTo>
                    <a:pt x="782" y="1198"/>
                  </a:lnTo>
                  <a:lnTo>
                    <a:pt x="520" y="1166"/>
                  </a:lnTo>
                  <a:close/>
                  <a:moveTo>
                    <a:pt x="860" y="1118"/>
                  </a:moveTo>
                  <a:lnTo>
                    <a:pt x="860" y="1118"/>
                  </a:lnTo>
                  <a:lnTo>
                    <a:pt x="858" y="1088"/>
                  </a:lnTo>
                  <a:lnTo>
                    <a:pt x="854" y="1056"/>
                  </a:lnTo>
                  <a:lnTo>
                    <a:pt x="848" y="1026"/>
                  </a:lnTo>
                  <a:lnTo>
                    <a:pt x="840" y="996"/>
                  </a:lnTo>
                  <a:lnTo>
                    <a:pt x="828" y="968"/>
                  </a:lnTo>
                  <a:lnTo>
                    <a:pt x="816" y="940"/>
                  </a:lnTo>
                  <a:lnTo>
                    <a:pt x="800" y="914"/>
                  </a:lnTo>
                  <a:lnTo>
                    <a:pt x="784" y="892"/>
                  </a:lnTo>
                  <a:lnTo>
                    <a:pt x="764" y="868"/>
                  </a:lnTo>
                  <a:lnTo>
                    <a:pt x="744" y="848"/>
                  </a:lnTo>
                  <a:lnTo>
                    <a:pt x="722" y="830"/>
                  </a:lnTo>
                  <a:lnTo>
                    <a:pt x="700" y="814"/>
                  </a:lnTo>
                  <a:lnTo>
                    <a:pt x="676" y="802"/>
                  </a:lnTo>
                  <a:lnTo>
                    <a:pt x="650" y="792"/>
                  </a:lnTo>
                  <a:lnTo>
                    <a:pt x="624" y="784"/>
                  </a:lnTo>
                  <a:lnTo>
                    <a:pt x="598" y="778"/>
                  </a:lnTo>
                  <a:lnTo>
                    <a:pt x="598" y="1088"/>
                  </a:lnTo>
                  <a:lnTo>
                    <a:pt x="860" y="1118"/>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
        <p:nvSpPr>
          <p:cNvPr id="34" name="Freeform 33"/>
          <p:cNvSpPr/>
          <p:nvPr/>
        </p:nvSpPr>
        <p:spPr bwMode="ltGray">
          <a:xfrm flipV="1">
            <a:off x="9301045" y="3593712"/>
            <a:ext cx="1904398" cy="123126"/>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0 w 1060704"/>
              <a:gd name="connsiteY0" fmla="*/ 914400 h 1005840"/>
              <a:gd name="connsiteX1" fmla="*/ 530352 w 1060704"/>
              <a:gd name="connsiteY1" fmla="*/ 0 h 1005840"/>
              <a:gd name="connsiteX2" fmla="*/ 1060704 w 1060704"/>
              <a:gd name="connsiteY2" fmla="*/ 914400 h 1005840"/>
              <a:gd name="connsiteX3" fmla="*/ 91440 w 1060704"/>
              <a:gd name="connsiteY3" fmla="*/ 1005840 h 1005840"/>
              <a:gd name="connsiteX0" fmla="*/ 0 w 1060704"/>
              <a:gd name="connsiteY0" fmla="*/ 914400 h 914400"/>
              <a:gd name="connsiteX1" fmla="*/ 530352 w 1060704"/>
              <a:gd name="connsiteY1" fmla="*/ 0 h 914400"/>
              <a:gd name="connsiteX2" fmla="*/ 1060704 w 1060704"/>
              <a:gd name="connsiteY2" fmla="*/ 914400 h 914400"/>
            </a:gdLst>
            <a:ahLst/>
            <a:cxnLst>
              <a:cxn ang="0">
                <a:pos x="connsiteX0" y="connsiteY0"/>
              </a:cxn>
              <a:cxn ang="0">
                <a:pos x="connsiteX1" y="connsiteY1"/>
              </a:cxn>
              <a:cxn ang="0">
                <a:pos x="connsiteX2" y="connsiteY2"/>
              </a:cxn>
            </a:cxnLst>
            <a:rect l="l" t="t" r="r" b="b"/>
            <a:pathLst>
              <a:path w="1060704" h="914400">
                <a:moveTo>
                  <a:pt x="0" y="914400"/>
                </a:moveTo>
                <a:lnTo>
                  <a:pt x="530352" y="0"/>
                </a:lnTo>
                <a:lnTo>
                  <a:pt x="1060704" y="914400"/>
                </a:lnTo>
              </a:path>
            </a:pathLst>
          </a:custGeom>
          <a:solidFill>
            <a:schemeClr val="bg1">
              <a:lumMod val="85000"/>
            </a:schemeClr>
          </a:soli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799" dirty="0">
              <a:solidFill>
                <a:srgbClr val="FFFFFF"/>
              </a:solidFill>
              <a:latin typeface="Georgia" pitchFamily="18" charset="0"/>
            </a:endParaRPr>
          </a:p>
        </p:txBody>
      </p:sp>
      <p:sp>
        <p:nvSpPr>
          <p:cNvPr id="36" name="Freeform 35"/>
          <p:cNvSpPr/>
          <p:nvPr/>
        </p:nvSpPr>
        <p:spPr bwMode="ltGray">
          <a:xfrm flipV="1">
            <a:off x="9301045" y="4958434"/>
            <a:ext cx="1904398" cy="123126"/>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0 w 1060704"/>
              <a:gd name="connsiteY0" fmla="*/ 914400 h 1005840"/>
              <a:gd name="connsiteX1" fmla="*/ 530352 w 1060704"/>
              <a:gd name="connsiteY1" fmla="*/ 0 h 1005840"/>
              <a:gd name="connsiteX2" fmla="*/ 1060704 w 1060704"/>
              <a:gd name="connsiteY2" fmla="*/ 914400 h 1005840"/>
              <a:gd name="connsiteX3" fmla="*/ 91440 w 1060704"/>
              <a:gd name="connsiteY3" fmla="*/ 1005840 h 1005840"/>
              <a:gd name="connsiteX0" fmla="*/ 0 w 1060704"/>
              <a:gd name="connsiteY0" fmla="*/ 914400 h 914400"/>
              <a:gd name="connsiteX1" fmla="*/ 530352 w 1060704"/>
              <a:gd name="connsiteY1" fmla="*/ 0 h 914400"/>
              <a:gd name="connsiteX2" fmla="*/ 1060704 w 1060704"/>
              <a:gd name="connsiteY2" fmla="*/ 914400 h 914400"/>
            </a:gdLst>
            <a:ahLst/>
            <a:cxnLst>
              <a:cxn ang="0">
                <a:pos x="connsiteX0" y="connsiteY0"/>
              </a:cxn>
              <a:cxn ang="0">
                <a:pos x="connsiteX1" y="connsiteY1"/>
              </a:cxn>
              <a:cxn ang="0">
                <a:pos x="connsiteX2" y="connsiteY2"/>
              </a:cxn>
            </a:cxnLst>
            <a:rect l="l" t="t" r="r" b="b"/>
            <a:pathLst>
              <a:path w="1060704" h="914400">
                <a:moveTo>
                  <a:pt x="0" y="914400"/>
                </a:moveTo>
                <a:lnTo>
                  <a:pt x="530352" y="0"/>
                </a:lnTo>
                <a:lnTo>
                  <a:pt x="1060704" y="914400"/>
                </a:lnTo>
              </a:path>
            </a:pathLst>
          </a:custGeom>
          <a:solidFill>
            <a:schemeClr val="bg1">
              <a:lumMod val="85000"/>
            </a:schemeClr>
          </a:soli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799" dirty="0">
              <a:solidFill>
                <a:srgbClr val="FFFFFF"/>
              </a:solidFill>
              <a:latin typeface="Georgia" pitchFamily="18" charset="0"/>
            </a:endParaRPr>
          </a:p>
        </p:txBody>
      </p:sp>
      <p:cxnSp>
        <p:nvCxnSpPr>
          <p:cNvPr id="37" name="Straight Connector 36"/>
          <p:cNvCxnSpPr/>
          <p:nvPr/>
        </p:nvCxnSpPr>
        <p:spPr>
          <a:xfrm>
            <a:off x="7928745" y="3593712"/>
            <a:ext cx="1278487" cy="0"/>
          </a:xfrm>
          <a:prstGeom prst="line">
            <a:avLst/>
          </a:prstGeom>
          <a:ln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928745" y="4958434"/>
            <a:ext cx="1278487" cy="0"/>
          </a:xfrm>
          <a:prstGeom prst="line">
            <a:avLst/>
          </a:prstGeom>
          <a:ln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711201" y="3824316"/>
            <a:ext cx="3468206" cy="388666"/>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36000" bIns="72000" numCol="1" spcCol="0" rtlCol="0" fromWordArt="0" anchor="ctr" anchorCtr="0" forceAA="0" compatLnSpc="1">
            <a:prstTxWarp prst="textNoShape">
              <a:avLst/>
            </a:prstTxWarp>
            <a:noAutofit/>
          </a:bodyPr>
          <a:lstStyle/>
          <a:p>
            <a:pPr algn="ctr">
              <a:spcAft>
                <a:spcPts val="500"/>
              </a:spcAft>
            </a:pPr>
            <a:r>
              <a:rPr lang="pl-PL" sz="1000" dirty="0" err="1" smtClean="0">
                <a:solidFill>
                  <a:schemeClr val="tx1">
                    <a:lumMod val="75000"/>
                    <a:lumOff val="25000"/>
                  </a:schemeClr>
                </a:solidFill>
                <a:latin typeface="Georgia"/>
                <a:cs typeface="Arial" panose="020B0604020202020204" pitchFamily="34" charset="0"/>
              </a:rPr>
              <a:t>Transactional</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variables</a:t>
            </a:r>
            <a:endParaRPr lang="en-GB" sz="1000" dirty="0">
              <a:solidFill>
                <a:schemeClr val="tx1">
                  <a:lumMod val="75000"/>
                  <a:lumOff val="25000"/>
                </a:schemeClr>
              </a:solidFill>
              <a:latin typeface="Georgia"/>
              <a:cs typeface="Arial" panose="020B0604020202020204" pitchFamily="34" charset="0"/>
            </a:endParaRPr>
          </a:p>
        </p:txBody>
      </p:sp>
      <p:sp>
        <p:nvSpPr>
          <p:cNvPr id="76" name="Rectangle 75"/>
          <p:cNvSpPr/>
          <p:nvPr/>
        </p:nvSpPr>
        <p:spPr>
          <a:xfrm>
            <a:off x="711201" y="4280641"/>
            <a:ext cx="3468206" cy="388666"/>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36000" bIns="72000" numCol="1" spcCol="0" rtlCol="0" fromWordArt="0" anchor="ctr" anchorCtr="0" forceAA="0" compatLnSpc="1">
            <a:prstTxWarp prst="textNoShape">
              <a:avLst/>
            </a:prstTxWarp>
            <a:noAutofit/>
          </a:bodyPr>
          <a:lstStyle/>
          <a:p>
            <a:pPr algn="ctr">
              <a:spcAft>
                <a:spcPts val="500"/>
              </a:spcAft>
            </a:pPr>
            <a:r>
              <a:rPr lang="pl-PL" sz="1000" dirty="0" err="1" smtClean="0">
                <a:solidFill>
                  <a:schemeClr val="tx1">
                    <a:lumMod val="75000"/>
                    <a:lumOff val="25000"/>
                  </a:schemeClr>
                </a:solidFill>
                <a:latin typeface="Georgia"/>
                <a:cs typeface="Arial" panose="020B0604020202020204" pitchFamily="34" charset="0"/>
              </a:rPr>
              <a:t>Credit</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history</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variables</a:t>
            </a:r>
            <a:endParaRPr lang="en-GB" sz="1000" dirty="0">
              <a:solidFill>
                <a:schemeClr val="tx1">
                  <a:lumMod val="75000"/>
                  <a:lumOff val="25000"/>
                </a:schemeClr>
              </a:solidFill>
              <a:latin typeface="Georgia"/>
              <a:cs typeface="Arial" panose="020B0604020202020204" pitchFamily="34" charset="0"/>
            </a:endParaRPr>
          </a:p>
        </p:txBody>
      </p:sp>
      <p:sp>
        <p:nvSpPr>
          <p:cNvPr id="77" name="Rectangle 76"/>
          <p:cNvSpPr/>
          <p:nvPr/>
        </p:nvSpPr>
        <p:spPr>
          <a:xfrm>
            <a:off x="711201" y="2455341"/>
            <a:ext cx="3468206" cy="388666"/>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36000" bIns="72000" numCol="1" spcCol="0" rtlCol="0" fromWordArt="0" anchor="ctr" anchorCtr="0" forceAA="0" compatLnSpc="1">
            <a:prstTxWarp prst="textNoShape">
              <a:avLst/>
            </a:prstTxWarp>
            <a:noAutofit/>
          </a:bodyPr>
          <a:lstStyle/>
          <a:p>
            <a:pPr algn="ctr">
              <a:spcAft>
                <a:spcPts val="500"/>
              </a:spcAft>
            </a:pPr>
            <a:r>
              <a:rPr lang="pl-PL" sz="1000" dirty="0" smtClean="0">
                <a:solidFill>
                  <a:schemeClr val="tx1">
                    <a:lumMod val="75000"/>
                    <a:lumOff val="25000"/>
                  </a:schemeClr>
                </a:solidFill>
                <a:latin typeface="Georgia"/>
                <a:cs typeface="Arial" panose="020B0604020202020204" pitchFamily="34" charset="0"/>
              </a:rPr>
              <a:t>Channel </a:t>
            </a:r>
            <a:r>
              <a:rPr lang="pl-PL" sz="1000" dirty="0" err="1" smtClean="0">
                <a:solidFill>
                  <a:schemeClr val="tx1">
                    <a:lumMod val="75000"/>
                    <a:lumOff val="25000"/>
                  </a:schemeClr>
                </a:solidFill>
                <a:latin typeface="Georgia"/>
                <a:cs typeface="Arial" panose="020B0604020202020204" pitchFamily="34" charset="0"/>
              </a:rPr>
              <a:t>variables</a:t>
            </a:r>
            <a:endParaRPr lang="en-GB" sz="1000" dirty="0">
              <a:solidFill>
                <a:schemeClr val="tx1">
                  <a:lumMod val="75000"/>
                  <a:lumOff val="25000"/>
                </a:schemeClr>
              </a:solidFill>
              <a:latin typeface="Georgia"/>
              <a:cs typeface="Arial" panose="020B0604020202020204" pitchFamily="34" charset="0"/>
            </a:endParaRPr>
          </a:p>
        </p:txBody>
      </p:sp>
      <p:sp>
        <p:nvSpPr>
          <p:cNvPr id="78" name="Rectangle 77"/>
          <p:cNvSpPr/>
          <p:nvPr/>
        </p:nvSpPr>
        <p:spPr>
          <a:xfrm>
            <a:off x="711200" y="2911666"/>
            <a:ext cx="3468206" cy="388666"/>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36000" bIns="72000" numCol="1" spcCol="0" rtlCol="0" fromWordArt="0" anchor="ctr" anchorCtr="0" forceAA="0" compatLnSpc="1">
            <a:prstTxWarp prst="textNoShape">
              <a:avLst/>
            </a:prstTxWarp>
            <a:noAutofit/>
          </a:bodyPr>
          <a:lstStyle/>
          <a:p>
            <a:pPr algn="ctr">
              <a:spcAft>
                <a:spcPts val="500"/>
              </a:spcAft>
            </a:pPr>
            <a:r>
              <a:rPr lang="pl-PL" sz="1000" dirty="0" err="1" smtClean="0">
                <a:solidFill>
                  <a:schemeClr val="tx1">
                    <a:lumMod val="75000"/>
                    <a:lumOff val="25000"/>
                  </a:schemeClr>
                </a:solidFill>
                <a:latin typeface="Georgia"/>
                <a:cs typeface="Arial" panose="020B0604020202020204" pitchFamily="34" charset="0"/>
              </a:rPr>
              <a:t>Deposit</a:t>
            </a:r>
            <a:r>
              <a:rPr lang="pl-PL" sz="1000" dirty="0" smtClean="0">
                <a:solidFill>
                  <a:schemeClr val="tx1">
                    <a:lumMod val="75000"/>
                    <a:lumOff val="25000"/>
                  </a:schemeClr>
                </a:solidFill>
                <a:latin typeface="Georgia"/>
                <a:cs typeface="Arial" panose="020B0604020202020204" pitchFamily="34" charset="0"/>
              </a:rPr>
              <a:t> </a:t>
            </a:r>
            <a:r>
              <a:rPr lang="pl-PL" sz="1000" dirty="0" err="1" smtClean="0">
                <a:solidFill>
                  <a:schemeClr val="tx1">
                    <a:lumMod val="75000"/>
                    <a:lumOff val="25000"/>
                  </a:schemeClr>
                </a:solidFill>
                <a:latin typeface="Georgia"/>
                <a:cs typeface="Arial" panose="020B0604020202020204" pitchFamily="34" charset="0"/>
              </a:rPr>
              <a:t>variables</a:t>
            </a:r>
            <a:endParaRPr lang="en-GB" sz="1000" dirty="0">
              <a:solidFill>
                <a:schemeClr val="tx1">
                  <a:lumMod val="75000"/>
                  <a:lumOff val="25000"/>
                </a:schemeClr>
              </a:solidFill>
              <a:latin typeface="Georgia"/>
              <a:cs typeface="Arial" panose="020B0604020202020204" pitchFamily="34" charset="0"/>
            </a:endParaRPr>
          </a:p>
        </p:txBody>
      </p:sp>
      <p:sp>
        <p:nvSpPr>
          <p:cNvPr id="79" name="Rectangle 78"/>
          <p:cNvSpPr/>
          <p:nvPr/>
        </p:nvSpPr>
        <p:spPr>
          <a:xfrm>
            <a:off x="711200" y="3367991"/>
            <a:ext cx="3468206" cy="388666"/>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36000" bIns="72000" numCol="1" spcCol="0" rtlCol="0" fromWordArt="0" anchor="ctr" anchorCtr="0" forceAA="0" compatLnSpc="1">
            <a:prstTxWarp prst="textNoShape">
              <a:avLst/>
            </a:prstTxWarp>
            <a:noAutofit/>
          </a:bodyPr>
          <a:lstStyle/>
          <a:p>
            <a:pPr algn="ctr">
              <a:spcAft>
                <a:spcPts val="500"/>
              </a:spcAft>
            </a:pPr>
            <a:r>
              <a:rPr lang="pl-PL" sz="1000" dirty="0" smtClean="0">
                <a:solidFill>
                  <a:schemeClr val="tx1">
                    <a:lumMod val="75000"/>
                    <a:lumOff val="25000"/>
                  </a:schemeClr>
                </a:solidFill>
                <a:latin typeface="Georgia"/>
                <a:cs typeface="Arial" panose="020B0604020202020204" pitchFamily="34" charset="0"/>
              </a:rPr>
              <a:t>CRM </a:t>
            </a:r>
            <a:r>
              <a:rPr lang="pl-PL" sz="1000" dirty="0" err="1" smtClean="0">
                <a:solidFill>
                  <a:schemeClr val="tx1">
                    <a:lumMod val="75000"/>
                    <a:lumOff val="25000"/>
                  </a:schemeClr>
                </a:solidFill>
                <a:latin typeface="Georgia"/>
                <a:cs typeface="Arial" panose="020B0604020202020204" pitchFamily="34" charset="0"/>
              </a:rPr>
              <a:t>variables</a:t>
            </a:r>
            <a:endParaRPr lang="en-GB" sz="1000" dirty="0">
              <a:solidFill>
                <a:schemeClr val="tx1">
                  <a:lumMod val="75000"/>
                  <a:lumOff val="25000"/>
                </a:schemeClr>
              </a:solidFill>
              <a:latin typeface="Georgia"/>
              <a:cs typeface="Arial" panose="020B0604020202020204" pitchFamily="34" charset="0"/>
            </a:endParaRPr>
          </a:p>
        </p:txBody>
      </p:sp>
      <p:sp>
        <p:nvSpPr>
          <p:cNvPr id="80" name="Rectangle 79"/>
          <p:cNvSpPr/>
          <p:nvPr/>
        </p:nvSpPr>
        <p:spPr>
          <a:xfrm>
            <a:off x="711204" y="4737710"/>
            <a:ext cx="3469587" cy="388666"/>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36000" bIns="72000" numCol="1" spcCol="0" rtlCol="0" fromWordArt="0" anchor="ctr" anchorCtr="0" forceAA="0" compatLnSpc="1">
            <a:prstTxWarp prst="textNoShape">
              <a:avLst/>
            </a:prstTxWarp>
            <a:noAutofit/>
          </a:bodyPr>
          <a:lstStyle/>
          <a:p>
            <a:pPr algn="ctr">
              <a:spcAft>
                <a:spcPts val="500"/>
              </a:spcAft>
            </a:pPr>
            <a:r>
              <a:rPr lang="en-GB" sz="1000" dirty="0">
                <a:solidFill>
                  <a:schemeClr val="tx1">
                    <a:lumMod val="75000"/>
                    <a:lumOff val="25000"/>
                  </a:schemeClr>
                </a:solidFill>
                <a:latin typeface="Georgia"/>
                <a:cs typeface="Arial" panose="020B0604020202020204" pitchFamily="34" charset="0"/>
              </a:rPr>
              <a:t>Credit Information bureau </a:t>
            </a:r>
            <a:r>
              <a:rPr lang="pl-PL" sz="1000" dirty="0" err="1" smtClean="0">
                <a:solidFill>
                  <a:schemeClr val="tx1">
                    <a:lumMod val="75000"/>
                    <a:lumOff val="25000"/>
                  </a:schemeClr>
                </a:solidFill>
                <a:latin typeface="Georgia"/>
                <a:cs typeface="Arial" panose="020B0604020202020204" pitchFamily="34" charset="0"/>
              </a:rPr>
              <a:t>variables</a:t>
            </a:r>
            <a:endParaRPr lang="en-GB" sz="1000" dirty="0">
              <a:solidFill>
                <a:schemeClr val="tx1">
                  <a:lumMod val="75000"/>
                  <a:lumOff val="25000"/>
                </a:schemeClr>
              </a:solidFill>
              <a:latin typeface="Georgia"/>
              <a:cs typeface="Arial" panose="020B0604020202020204" pitchFamily="34" charset="0"/>
            </a:endParaRPr>
          </a:p>
        </p:txBody>
      </p:sp>
      <p:sp>
        <p:nvSpPr>
          <p:cNvPr id="81" name="Rectangle 80"/>
          <p:cNvSpPr/>
          <p:nvPr/>
        </p:nvSpPr>
        <p:spPr>
          <a:xfrm>
            <a:off x="711857" y="5194779"/>
            <a:ext cx="3468206" cy="388666"/>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36000" bIns="72000" numCol="1" spcCol="0" rtlCol="0" fromWordArt="0" anchor="ctr" anchorCtr="0" forceAA="0" compatLnSpc="1">
            <a:prstTxWarp prst="textNoShape">
              <a:avLst/>
            </a:prstTxWarp>
            <a:noAutofit/>
          </a:bodyPr>
          <a:lstStyle/>
          <a:p>
            <a:pPr algn="ctr">
              <a:spcAft>
                <a:spcPts val="500"/>
              </a:spcAft>
            </a:pPr>
            <a:r>
              <a:rPr lang="pl-PL" sz="1000" dirty="0" smtClean="0">
                <a:solidFill>
                  <a:schemeClr val="tx1">
                    <a:lumMod val="75000"/>
                    <a:lumOff val="25000"/>
                  </a:schemeClr>
                </a:solidFill>
                <a:latin typeface="Georgia"/>
                <a:cs typeface="Arial" panose="020B0604020202020204" pitchFamily="34" charset="0"/>
              </a:rPr>
              <a:t>Client </a:t>
            </a:r>
            <a:r>
              <a:rPr lang="pl-PL" sz="1000" dirty="0" err="1" smtClean="0">
                <a:solidFill>
                  <a:schemeClr val="tx1">
                    <a:lumMod val="75000"/>
                    <a:lumOff val="25000"/>
                  </a:schemeClr>
                </a:solidFill>
                <a:latin typeface="Georgia"/>
                <a:cs typeface="Arial" panose="020B0604020202020204" pitchFamily="34" charset="0"/>
              </a:rPr>
              <a:t>variables</a:t>
            </a:r>
            <a:endParaRPr lang="en-US" sz="1000" dirty="0">
              <a:solidFill>
                <a:schemeClr val="tx1">
                  <a:lumMod val="75000"/>
                  <a:lumOff val="25000"/>
                </a:schemeClr>
              </a:solidFill>
              <a:latin typeface="Georgia"/>
              <a:cs typeface="Arial" panose="020B0604020202020204" pitchFamily="34" charset="0"/>
            </a:endParaRPr>
          </a:p>
        </p:txBody>
      </p:sp>
      <p:sp>
        <p:nvSpPr>
          <p:cNvPr id="38" name="Rectangle 37"/>
          <p:cNvSpPr/>
          <p:nvPr/>
        </p:nvSpPr>
        <p:spPr>
          <a:xfrm>
            <a:off x="4326724" y="3168734"/>
            <a:ext cx="3438525" cy="1077639"/>
          </a:xfrm>
          <a:prstGeom prst="rect">
            <a:avLst/>
          </a:prstGeom>
          <a:solidFill>
            <a:schemeClr val="bg1">
              <a:lumMod val="85000"/>
            </a:schemeClr>
          </a:solidFill>
          <a:ln>
            <a:noFill/>
          </a:ln>
        </p:spPr>
        <p:txBody>
          <a:bodyPr wrap="square" lIns="63512" rIns="63512" anchor="ctr">
            <a:noAutofit/>
          </a:bodyPr>
          <a:lstStyle/>
          <a:p>
            <a:r>
              <a:rPr lang="pl-PL" sz="1400" dirty="0" smtClean="0">
                <a:solidFill>
                  <a:schemeClr val="tx1">
                    <a:lumMod val="75000"/>
                    <a:lumOff val="25000"/>
                  </a:schemeClr>
                </a:solidFill>
                <a:latin typeface="Georgia"/>
              </a:rPr>
              <a:t>Machine</a:t>
            </a:r>
            <a:br>
              <a:rPr lang="pl-PL" sz="1400" dirty="0" smtClean="0">
                <a:solidFill>
                  <a:schemeClr val="tx1">
                    <a:lumMod val="75000"/>
                    <a:lumOff val="25000"/>
                  </a:schemeClr>
                </a:solidFill>
                <a:latin typeface="Georgia"/>
              </a:rPr>
            </a:br>
            <a:r>
              <a:rPr lang="pl-PL" sz="1400" dirty="0" smtClean="0">
                <a:solidFill>
                  <a:schemeClr val="tx1">
                    <a:lumMod val="75000"/>
                    <a:lumOff val="25000"/>
                  </a:schemeClr>
                </a:solidFill>
                <a:latin typeface="Georgia"/>
              </a:rPr>
              <a:t>learning</a:t>
            </a:r>
            <a:br>
              <a:rPr lang="pl-PL" sz="1400" dirty="0" smtClean="0">
                <a:solidFill>
                  <a:schemeClr val="tx1">
                    <a:lumMod val="75000"/>
                    <a:lumOff val="25000"/>
                  </a:schemeClr>
                </a:solidFill>
                <a:latin typeface="Georgia"/>
              </a:rPr>
            </a:br>
            <a:r>
              <a:rPr lang="pl-PL" sz="1400" dirty="0" err="1" smtClean="0">
                <a:solidFill>
                  <a:schemeClr val="tx1">
                    <a:lumMod val="75000"/>
                    <a:lumOff val="25000"/>
                  </a:schemeClr>
                </a:solidFill>
                <a:latin typeface="Georgia"/>
              </a:rPr>
              <a:t>pipeline</a:t>
            </a:r>
            <a:r>
              <a:rPr lang="pl-PL" sz="1400" dirty="0" smtClean="0">
                <a:solidFill>
                  <a:schemeClr val="tx1">
                    <a:lumMod val="75000"/>
                    <a:lumOff val="25000"/>
                  </a:schemeClr>
                </a:solidFill>
                <a:latin typeface="Georgia"/>
              </a:rPr>
              <a:t>:</a:t>
            </a:r>
            <a:endParaRPr lang="en-GB" sz="1400" dirty="0">
              <a:solidFill>
                <a:schemeClr val="tx1">
                  <a:lumMod val="75000"/>
                  <a:lumOff val="25000"/>
                </a:schemeClr>
              </a:solidFill>
              <a:latin typeface="Georgia"/>
            </a:endParaRPr>
          </a:p>
        </p:txBody>
      </p:sp>
      <p:sp>
        <p:nvSpPr>
          <p:cNvPr id="6" name="Rectangle 5"/>
          <p:cNvSpPr/>
          <p:nvPr/>
        </p:nvSpPr>
        <p:spPr bwMode="ltGray">
          <a:xfrm>
            <a:off x="5106839" y="3168734"/>
            <a:ext cx="532790" cy="1044248"/>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100" dirty="0" smtClean="0">
                <a:solidFill>
                  <a:schemeClr val="bg1"/>
                </a:solidFill>
                <a:latin typeface="Georgia" pitchFamily="18" charset="0"/>
              </a:rPr>
              <a:t>Data</a:t>
            </a:r>
          </a:p>
          <a:p>
            <a:pPr algn="ctr"/>
            <a:r>
              <a:rPr lang="pl-PL" sz="1100" dirty="0" err="1" smtClean="0">
                <a:solidFill>
                  <a:schemeClr val="bg1"/>
                </a:solidFill>
                <a:latin typeface="Georgia" pitchFamily="18" charset="0"/>
              </a:rPr>
              <a:t>prep</a:t>
            </a:r>
            <a:endParaRPr lang="pl-PL" sz="1100" dirty="0" smtClean="0">
              <a:solidFill>
                <a:schemeClr val="bg1"/>
              </a:solidFill>
              <a:latin typeface="Georgia" pitchFamily="18" charset="0"/>
            </a:endParaRPr>
          </a:p>
        </p:txBody>
      </p:sp>
      <p:sp>
        <p:nvSpPr>
          <p:cNvPr id="41" name="Rectangle 40"/>
          <p:cNvSpPr/>
          <p:nvPr/>
        </p:nvSpPr>
        <p:spPr bwMode="ltGray">
          <a:xfrm>
            <a:off x="5835131" y="3158339"/>
            <a:ext cx="1169514" cy="1044248"/>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100" dirty="0" err="1" smtClean="0">
                <a:solidFill>
                  <a:schemeClr val="bg1"/>
                </a:solidFill>
                <a:latin typeface="Georgia" pitchFamily="18" charset="0"/>
              </a:rPr>
              <a:t>Logistic</a:t>
            </a:r>
            <a:r>
              <a:rPr lang="pl-PL" sz="1100" dirty="0" smtClean="0">
                <a:solidFill>
                  <a:schemeClr val="bg1"/>
                </a:solidFill>
                <a:latin typeface="Georgia" pitchFamily="18" charset="0"/>
              </a:rPr>
              <a:t> </a:t>
            </a:r>
            <a:r>
              <a:rPr lang="pl-PL" sz="1100" dirty="0" err="1" smtClean="0">
                <a:solidFill>
                  <a:schemeClr val="bg1"/>
                </a:solidFill>
                <a:latin typeface="Georgia" pitchFamily="18" charset="0"/>
              </a:rPr>
              <a:t>reg</a:t>
            </a:r>
            <a:endParaRPr lang="pl-PL" sz="1100" dirty="0" smtClean="0">
              <a:solidFill>
                <a:schemeClr val="bg1"/>
              </a:solidFill>
              <a:latin typeface="Georgia" pitchFamily="18" charset="0"/>
            </a:endParaRPr>
          </a:p>
          <a:p>
            <a:pPr algn="ctr"/>
            <a:r>
              <a:rPr lang="pl-PL" sz="1100" dirty="0" err="1" smtClean="0">
                <a:solidFill>
                  <a:schemeClr val="bg1"/>
                </a:solidFill>
                <a:latin typeface="Georgia" pitchFamily="18" charset="0"/>
              </a:rPr>
              <a:t>Neural</a:t>
            </a:r>
            <a:r>
              <a:rPr lang="pl-PL" sz="1100" dirty="0" smtClean="0">
                <a:solidFill>
                  <a:schemeClr val="bg1"/>
                </a:solidFill>
                <a:latin typeface="Georgia" pitchFamily="18" charset="0"/>
              </a:rPr>
              <a:t> network</a:t>
            </a:r>
          </a:p>
          <a:p>
            <a:pPr algn="ctr"/>
            <a:r>
              <a:rPr lang="pl-PL" sz="1100" dirty="0" err="1" smtClean="0">
                <a:solidFill>
                  <a:schemeClr val="bg1"/>
                </a:solidFill>
                <a:latin typeface="Georgia" pitchFamily="18" charset="0"/>
              </a:rPr>
              <a:t>Random</a:t>
            </a:r>
            <a:r>
              <a:rPr lang="pl-PL" sz="1100" dirty="0" smtClean="0">
                <a:solidFill>
                  <a:schemeClr val="bg1"/>
                </a:solidFill>
                <a:latin typeface="Georgia" pitchFamily="18" charset="0"/>
              </a:rPr>
              <a:t> </a:t>
            </a:r>
            <a:r>
              <a:rPr lang="pl-PL" sz="1100" dirty="0" err="1" smtClean="0">
                <a:solidFill>
                  <a:schemeClr val="bg1"/>
                </a:solidFill>
                <a:latin typeface="Georgia" pitchFamily="18" charset="0"/>
              </a:rPr>
              <a:t>Forest</a:t>
            </a:r>
            <a:endParaRPr lang="pl-PL" sz="1100" dirty="0" smtClean="0">
              <a:solidFill>
                <a:schemeClr val="bg1"/>
              </a:solidFill>
              <a:latin typeface="Georgia" pitchFamily="18" charset="0"/>
            </a:endParaRPr>
          </a:p>
          <a:p>
            <a:pPr algn="ctr"/>
            <a:r>
              <a:rPr lang="pl-PL" sz="1100" dirty="0" err="1" smtClean="0">
                <a:solidFill>
                  <a:schemeClr val="bg1"/>
                </a:solidFill>
                <a:latin typeface="Georgia" pitchFamily="18" charset="0"/>
              </a:rPr>
              <a:t>XGBoost</a:t>
            </a:r>
            <a:endParaRPr lang="pl-PL" sz="1100" dirty="0" smtClean="0">
              <a:solidFill>
                <a:schemeClr val="bg1"/>
              </a:solidFill>
              <a:latin typeface="Georgia" pitchFamily="18" charset="0"/>
            </a:endParaRPr>
          </a:p>
        </p:txBody>
      </p:sp>
      <p:sp>
        <p:nvSpPr>
          <p:cNvPr id="42" name="Rectangle 41"/>
          <p:cNvSpPr/>
          <p:nvPr/>
        </p:nvSpPr>
        <p:spPr bwMode="ltGray">
          <a:xfrm>
            <a:off x="7188074" y="3166929"/>
            <a:ext cx="564797" cy="1044248"/>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100" dirty="0" smtClean="0">
                <a:solidFill>
                  <a:schemeClr val="bg1"/>
                </a:solidFill>
                <a:latin typeface="Georgia" pitchFamily="18" charset="0"/>
              </a:rPr>
              <a:t>Blend</a:t>
            </a:r>
          </a:p>
        </p:txBody>
      </p:sp>
      <p:sp>
        <p:nvSpPr>
          <p:cNvPr id="43" name="Freeform 42"/>
          <p:cNvSpPr/>
          <p:nvPr/>
        </p:nvSpPr>
        <p:spPr bwMode="ltGray">
          <a:xfrm rot="16200000" flipV="1">
            <a:off x="5221826" y="3611515"/>
            <a:ext cx="1036903" cy="125694"/>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0 w 1060704"/>
              <a:gd name="connsiteY0" fmla="*/ 914400 h 1005840"/>
              <a:gd name="connsiteX1" fmla="*/ 530352 w 1060704"/>
              <a:gd name="connsiteY1" fmla="*/ 0 h 1005840"/>
              <a:gd name="connsiteX2" fmla="*/ 1060704 w 1060704"/>
              <a:gd name="connsiteY2" fmla="*/ 914400 h 1005840"/>
              <a:gd name="connsiteX3" fmla="*/ 91440 w 1060704"/>
              <a:gd name="connsiteY3" fmla="*/ 1005840 h 1005840"/>
              <a:gd name="connsiteX0" fmla="*/ 0 w 1060704"/>
              <a:gd name="connsiteY0" fmla="*/ 914400 h 914400"/>
              <a:gd name="connsiteX1" fmla="*/ 530352 w 1060704"/>
              <a:gd name="connsiteY1" fmla="*/ 0 h 914400"/>
              <a:gd name="connsiteX2" fmla="*/ 1060704 w 1060704"/>
              <a:gd name="connsiteY2" fmla="*/ 914400 h 914400"/>
            </a:gdLst>
            <a:ahLst/>
            <a:cxnLst>
              <a:cxn ang="0">
                <a:pos x="connsiteX0" y="connsiteY0"/>
              </a:cxn>
              <a:cxn ang="0">
                <a:pos x="connsiteX1" y="connsiteY1"/>
              </a:cxn>
              <a:cxn ang="0">
                <a:pos x="connsiteX2" y="connsiteY2"/>
              </a:cxn>
            </a:cxnLst>
            <a:rect l="l" t="t" r="r" b="b"/>
            <a:pathLst>
              <a:path w="1060704" h="914400">
                <a:moveTo>
                  <a:pt x="0" y="914400"/>
                </a:moveTo>
                <a:lnTo>
                  <a:pt x="530352" y="0"/>
                </a:lnTo>
                <a:lnTo>
                  <a:pt x="1060704" y="914400"/>
                </a:lnTo>
              </a:path>
            </a:pathLst>
          </a:custGeom>
          <a:solidFill>
            <a:schemeClr val="accent2"/>
          </a:soli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799" dirty="0">
              <a:solidFill>
                <a:srgbClr val="FFFFFF"/>
              </a:solidFill>
              <a:latin typeface="Georgia" pitchFamily="18" charset="0"/>
            </a:endParaRPr>
          </a:p>
        </p:txBody>
      </p:sp>
      <p:sp>
        <p:nvSpPr>
          <p:cNvPr id="44" name="Freeform 43"/>
          <p:cNvSpPr/>
          <p:nvPr/>
        </p:nvSpPr>
        <p:spPr bwMode="ltGray">
          <a:xfrm rot="16200000" flipV="1">
            <a:off x="6590596" y="3581682"/>
            <a:ext cx="1036903" cy="125694"/>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0 w 1060704"/>
              <a:gd name="connsiteY0" fmla="*/ 914400 h 1005840"/>
              <a:gd name="connsiteX1" fmla="*/ 530352 w 1060704"/>
              <a:gd name="connsiteY1" fmla="*/ 0 h 1005840"/>
              <a:gd name="connsiteX2" fmla="*/ 1060704 w 1060704"/>
              <a:gd name="connsiteY2" fmla="*/ 914400 h 1005840"/>
              <a:gd name="connsiteX3" fmla="*/ 91440 w 1060704"/>
              <a:gd name="connsiteY3" fmla="*/ 1005840 h 1005840"/>
              <a:gd name="connsiteX0" fmla="*/ 0 w 1060704"/>
              <a:gd name="connsiteY0" fmla="*/ 914400 h 914400"/>
              <a:gd name="connsiteX1" fmla="*/ 530352 w 1060704"/>
              <a:gd name="connsiteY1" fmla="*/ 0 h 914400"/>
              <a:gd name="connsiteX2" fmla="*/ 1060704 w 1060704"/>
              <a:gd name="connsiteY2" fmla="*/ 914400 h 914400"/>
            </a:gdLst>
            <a:ahLst/>
            <a:cxnLst>
              <a:cxn ang="0">
                <a:pos x="connsiteX0" y="connsiteY0"/>
              </a:cxn>
              <a:cxn ang="0">
                <a:pos x="connsiteX1" y="connsiteY1"/>
              </a:cxn>
              <a:cxn ang="0">
                <a:pos x="connsiteX2" y="connsiteY2"/>
              </a:cxn>
            </a:cxnLst>
            <a:rect l="l" t="t" r="r" b="b"/>
            <a:pathLst>
              <a:path w="1060704" h="914400">
                <a:moveTo>
                  <a:pt x="0" y="914400"/>
                </a:moveTo>
                <a:lnTo>
                  <a:pt x="530352" y="0"/>
                </a:lnTo>
                <a:lnTo>
                  <a:pt x="1060704" y="914400"/>
                </a:lnTo>
              </a:path>
            </a:pathLst>
          </a:custGeom>
          <a:solidFill>
            <a:schemeClr val="accent2"/>
          </a:solidFill>
          <a:ln w="952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799" dirty="0">
              <a:solidFill>
                <a:srgbClr val="FFFFFF"/>
              </a:solidFill>
              <a:latin typeface="Georgia" pitchFamily="18" charset="0"/>
            </a:endParaRPr>
          </a:p>
        </p:txBody>
      </p:sp>
    </p:spTree>
    <p:extLst>
      <p:ext uri="{BB962C8B-B14F-4D97-AF65-F5344CB8AC3E}">
        <p14:creationId xmlns:p14="http://schemas.microsoft.com/office/powerpoint/2010/main" val="6280828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jKVUVTtKS4SMnkd5o1lBz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PwZRh9kkQlqJMHE43VI7L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AV31F8WrRLiPtTpgip7__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Q4K3GrvFVUGD6SnYg4aY9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bDUSXWdBkuFFn1Udxquk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oy8IxFCaeEe6I_m3Fxs66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Dv0iT1qRLUS3CXtyhqTm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OBApm.4G_0y1H9EIK3XRW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pSPzho4swE.8eCsTl6pEM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NAME" val="SingleBoatShape"/>
</p:tagLst>
</file>

<file path=ppt/tags/tag21.xml><?xml version="1.0" encoding="utf-8"?>
<p:tagLst xmlns:a="http://schemas.openxmlformats.org/drawingml/2006/main" xmlns:r="http://schemas.openxmlformats.org/officeDocument/2006/relationships" xmlns:p="http://schemas.openxmlformats.org/presentationml/2006/main">
  <p:tag name="NAME" val="SingleBoatShape"/>
</p:tagLst>
</file>

<file path=ppt/tags/tag22.xml><?xml version="1.0" encoding="utf-8"?>
<p:tagLst xmlns:a="http://schemas.openxmlformats.org/drawingml/2006/main" xmlns:r="http://schemas.openxmlformats.org/officeDocument/2006/relationships" xmlns:p="http://schemas.openxmlformats.org/presentationml/2006/main">
  <p:tag name="NAME" val="SingleBoatShape"/>
</p:tagLst>
</file>

<file path=ppt/tags/tag23.xml><?xml version="1.0" encoding="utf-8"?>
<p:tagLst xmlns:a="http://schemas.openxmlformats.org/drawingml/2006/main" xmlns:r="http://schemas.openxmlformats.org/officeDocument/2006/relationships" xmlns:p="http://schemas.openxmlformats.org/presentationml/2006/main">
  <p:tag name="NAME" val="SingleBoatShape"/>
</p:tagLst>
</file>

<file path=ppt/tags/tag24.xml><?xml version="1.0" encoding="utf-8"?>
<p:tagLst xmlns:a="http://schemas.openxmlformats.org/drawingml/2006/main" xmlns:r="http://schemas.openxmlformats.org/officeDocument/2006/relationships" xmlns:p="http://schemas.openxmlformats.org/presentationml/2006/main">
  <p:tag name="NAME" val="SingleBoatShap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NAME" val="SingleBoatShape"/>
</p:tagLst>
</file>

<file path=ppt/tags/tag27.xml><?xml version="1.0" encoding="utf-8"?>
<p:tagLst xmlns:a="http://schemas.openxmlformats.org/drawingml/2006/main" xmlns:r="http://schemas.openxmlformats.org/officeDocument/2006/relationships" xmlns:p="http://schemas.openxmlformats.org/presentationml/2006/main">
  <p:tag name="NAME" val="SingleBoatShape"/>
</p:tagLst>
</file>

<file path=ppt/tags/tag28.xml><?xml version="1.0" encoding="utf-8"?>
<p:tagLst xmlns:a="http://schemas.openxmlformats.org/drawingml/2006/main" xmlns:r="http://schemas.openxmlformats.org/officeDocument/2006/relationships" xmlns:p="http://schemas.openxmlformats.org/presentationml/2006/main">
  <p:tag name="NAME" val="SingleBoatShape"/>
</p:tagLst>
</file>

<file path=ppt/tags/tag29.xml><?xml version="1.0" encoding="utf-8"?>
<p:tagLst xmlns:a="http://schemas.openxmlformats.org/drawingml/2006/main" xmlns:r="http://schemas.openxmlformats.org/officeDocument/2006/relationships" xmlns:p="http://schemas.openxmlformats.org/presentationml/2006/main">
  <p:tag name="NAME" val="SingleBoatShap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E9xtniiL9kimINVWle4vow"/>
</p:tagLst>
</file>

<file path=ppt/tags/tag30.xml><?xml version="1.0" encoding="utf-8"?>
<p:tagLst xmlns:a="http://schemas.openxmlformats.org/drawingml/2006/main" xmlns:r="http://schemas.openxmlformats.org/officeDocument/2006/relationships" xmlns:p="http://schemas.openxmlformats.org/presentationml/2006/main">
  <p:tag name="NAME" val="SingleBoatShape"/>
</p:tagLst>
</file>

<file path=ppt/tags/tag31.xml><?xml version="1.0" encoding="utf-8"?>
<p:tagLst xmlns:a="http://schemas.openxmlformats.org/drawingml/2006/main" xmlns:r="http://schemas.openxmlformats.org/officeDocument/2006/relationships" xmlns:p="http://schemas.openxmlformats.org/presentationml/2006/main">
  <p:tag name="NAME" val="SingleBoatShape"/>
</p:tagLst>
</file>

<file path=ppt/tags/tag32.xml><?xml version="1.0" encoding="utf-8"?>
<p:tagLst xmlns:a="http://schemas.openxmlformats.org/drawingml/2006/main" xmlns:r="http://schemas.openxmlformats.org/officeDocument/2006/relationships" xmlns:p="http://schemas.openxmlformats.org/presentationml/2006/main">
  <p:tag name="NAME" val="SingleBoatShap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NAME" val="SingleBoatShape"/>
</p:tagLst>
</file>

<file path=ppt/tags/tag35.xml><?xml version="1.0" encoding="utf-8"?>
<p:tagLst xmlns:a="http://schemas.openxmlformats.org/drawingml/2006/main" xmlns:r="http://schemas.openxmlformats.org/officeDocument/2006/relationships" xmlns:p="http://schemas.openxmlformats.org/presentationml/2006/main">
  <p:tag name="NAME" val="SingleBoatShap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NAME" val="SingleBoatShape"/>
</p:tagLst>
</file>

<file path=ppt/tags/tag39.xml><?xml version="1.0" encoding="utf-8"?>
<p:tagLst xmlns:a="http://schemas.openxmlformats.org/drawingml/2006/main" xmlns:r="http://schemas.openxmlformats.org/officeDocument/2006/relationships" xmlns:p="http://schemas.openxmlformats.org/presentationml/2006/main">
  <p:tag name="NAME" val="SingleBoatShap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7TRgNcozj0SalHtWse0lgg"/>
</p:tagLst>
</file>

<file path=ppt/tags/tag40.xml><?xml version="1.0" encoding="utf-8"?>
<p:tagLst xmlns:a="http://schemas.openxmlformats.org/drawingml/2006/main" xmlns:r="http://schemas.openxmlformats.org/officeDocument/2006/relationships" xmlns:p="http://schemas.openxmlformats.org/presentationml/2006/main">
  <p:tag name="NAME" val="SingleBoatShape"/>
</p:tagLst>
</file>

<file path=ppt/tags/tag41.xml><?xml version="1.0" encoding="utf-8"?>
<p:tagLst xmlns:a="http://schemas.openxmlformats.org/drawingml/2006/main" xmlns:r="http://schemas.openxmlformats.org/officeDocument/2006/relationships" xmlns:p="http://schemas.openxmlformats.org/presentationml/2006/main">
  <p:tag name="NAME" val="SingleBoatShap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NAME" val="SingleBoatShap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XcTlF6mmRyy3ZweFRvn9R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ZOcb4kyQT6CKBMxTu_ehd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QYviznk2SWi6ghMqhRYvO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CqQC6P8pTB60UdagFMp4d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PtBpzQLpTJCKWk2YcNosgA"/>
</p:tagLst>
</file>

<file path=ppt/theme/theme1.xml><?xml version="1.0" encoding="utf-8"?>
<a:theme xmlns:a="http://schemas.openxmlformats.org/drawingml/2006/main" name="PwC">
  <a:themeElements>
    <a:clrScheme name="PwC Orange">
      <a:dk1>
        <a:srgbClr val="000000"/>
      </a:dk1>
      <a:lt1>
        <a:srgbClr val="FFFFFF"/>
      </a:lt1>
      <a:dk2>
        <a:srgbClr val="DC6900"/>
      </a:dk2>
      <a:lt2>
        <a:srgbClr val="FFFFFF"/>
      </a:lt2>
      <a:accent1>
        <a:srgbClr val="DC6900"/>
      </a:accent1>
      <a:accent2>
        <a:srgbClr val="FFB600"/>
      </a:accent2>
      <a:accent3>
        <a:srgbClr val="602320"/>
      </a:accent3>
      <a:accent4>
        <a:srgbClr val="E27588"/>
      </a:accent4>
      <a:accent5>
        <a:srgbClr val="A32020"/>
      </a:accent5>
      <a:accent6>
        <a:srgbClr val="E0301E"/>
      </a:accent6>
      <a:hlink>
        <a:srgbClr val="0000FF"/>
      </a:hlink>
      <a:folHlink>
        <a:srgbClr val="0000FF"/>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indent="-274320">
          <a:spcAft>
            <a:spcPts val="900"/>
          </a:spcAft>
          <a:defRPr sz="2000" dirty="0" err="1" smtClean="0">
            <a:latin typeface="Georgia" pitchFamily="18" charset="0"/>
          </a:defRPr>
        </a:defPPr>
      </a:lstStyle>
    </a:txDef>
  </a:objectDefaults>
  <a:extraClrSchemeLst/>
  <a:extLst>
    <a:ext uri="{05A4C25C-085E-4340-85A3-A5531E510DB2}">
      <thm15:themeFamily xmlns:thm15="http://schemas.microsoft.com/office/thememl/2012/main" name="Presentation1" id="{B94186EA-B0B2-4E41-A351-6242F0C72D9D}" vid="{E142F899-578D-4885-93C2-118BB84F88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516</TotalTime>
  <Words>1436</Words>
  <Application>Microsoft Office PowerPoint</Application>
  <PresentationFormat>Widescreen</PresentationFormat>
  <Paragraphs>275</Paragraphs>
  <Slides>13</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23" baseType="lpstr">
      <vt:lpstr>Arial</vt:lpstr>
      <vt:lpstr>Calibri</vt:lpstr>
      <vt:lpstr>Cambria</vt:lpstr>
      <vt:lpstr>Cambria Math</vt:lpstr>
      <vt:lpstr>Georgia</vt:lpstr>
      <vt:lpstr>Verdana</vt:lpstr>
      <vt:lpstr>Wingdings</vt:lpstr>
      <vt:lpstr>PwC</vt:lpstr>
      <vt:lpstr>think-cell Slide</vt:lpstr>
      <vt:lpstr>Chart</vt:lpstr>
      <vt:lpstr>R implementation in solving business problems in financial sector</vt:lpstr>
      <vt:lpstr>Typical DS problems in FS, which we tackle at Data Analytics PwC</vt:lpstr>
      <vt:lpstr>The result will be well-defined, actionable behavioral segments</vt:lpstr>
      <vt:lpstr>We help predicting changes in Customer Lifetime Value over time</vt:lpstr>
      <vt:lpstr>Our comprehensive approach can step change bank results as it focuses on both: symptoms and root-causes</vt:lpstr>
      <vt:lpstr>Pipeline- implementation</vt:lpstr>
      <vt:lpstr>Coherent DS approach in finance requires an unitary data model</vt:lpstr>
      <vt:lpstr>Demo: Data Model &amp; Feature Engineering</vt:lpstr>
      <vt:lpstr>Churn model - methodology</vt:lpstr>
      <vt:lpstr>Demo: Churn Model in R saved as a stored procedure in SQL</vt:lpstr>
      <vt:lpstr>We build data driven process for addressing churn </vt:lpstr>
      <vt:lpstr>Demo: Visualizations</vt:lpstr>
      <vt:lpstr>PowerPoint Presentation</vt:lpstr>
    </vt:vector>
  </TitlesOfParts>
  <Company>PricewaterhouseCoopers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Wykorzystanie R w rozwiązywaniu problemów biznesowych w branży finansowej</dc:title>
  <dc:creator>Pawel Pitera</dc:creator>
  <cp:lastModifiedBy>Katarzyna Lenczewska</cp:lastModifiedBy>
  <cp:revision>26</cp:revision>
  <cp:lastPrinted>2017-09-27T13:53:22Z</cp:lastPrinted>
  <dcterms:created xsi:type="dcterms:W3CDTF">2017-09-25T08:16:19Z</dcterms:created>
  <dcterms:modified xsi:type="dcterms:W3CDTF">2017-09-28T08:16:49Z</dcterms:modified>
</cp:coreProperties>
</file>