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2"/>
  </p:sldMasterIdLst>
  <p:notesMasterIdLst>
    <p:notesMasterId r:id="rId31"/>
  </p:notesMasterIdLst>
  <p:handoutMasterIdLst>
    <p:handoutMasterId r:id="rId32"/>
  </p:handoutMasterIdLst>
  <p:sldIdLst>
    <p:sldId id="256" r:id="rId3"/>
    <p:sldId id="273" r:id="rId4"/>
    <p:sldId id="270" r:id="rId5"/>
    <p:sldId id="300" r:id="rId6"/>
    <p:sldId id="274" r:id="rId7"/>
    <p:sldId id="291" r:id="rId8"/>
    <p:sldId id="302" r:id="rId9"/>
    <p:sldId id="292" r:id="rId10"/>
    <p:sldId id="293" r:id="rId11"/>
    <p:sldId id="304" r:id="rId12"/>
    <p:sldId id="287" r:id="rId13"/>
    <p:sldId id="276" r:id="rId14"/>
    <p:sldId id="288" r:id="rId15"/>
    <p:sldId id="278" r:id="rId16"/>
    <p:sldId id="279" r:id="rId17"/>
    <p:sldId id="281" r:id="rId18"/>
    <p:sldId id="275" r:id="rId19"/>
    <p:sldId id="280" r:id="rId20"/>
    <p:sldId id="282" r:id="rId21"/>
    <p:sldId id="294" r:id="rId22"/>
    <p:sldId id="283" r:id="rId23"/>
    <p:sldId id="284" r:id="rId24"/>
    <p:sldId id="285" r:id="rId25"/>
    <p:sldId id="286" r:id="rId26"/>
    <p:sldId id="289" r:id="rId27"/>
    <p:sldId id="290" r:id="rId28"/>
    <p:sldId id="301" r:id="rId29"/>
    <p:sldId id="303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C8822-965F-4860-8DDB-7DD52204D362}" v="18" dt="2023-10-08T16:02:5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83" autoAdjust="0"/>
  </p:normalViewPr>
  <p:slideViewPr>
    <p:cSldViewPr>
      <p:cViewPr varScale="1">
        <p:scale>
          <a:sx n="111" d="100"/>
          <a:sy n="111" d="100"/>
        </p:scale>
        <p:origin x="14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09DC4D6-251A-4E32-9F58-5EF63A864BC7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8457CA08-D0DF-4B92-803D-2F678DDCE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9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FE1E7E57-1F10-4268-99D2-CEDBAC6DAB5A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2386A3-2E31-4C9B-B0BE-45709ADB98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11A4-5F23-4006-BAA7-E1C4D0F8FF64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77351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5008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548761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335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42500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A9F-F204-45A3-A5F2-0B3263374BFD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7319-DD44-4C9A-83CF-FDD52A0BD51D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61E0-B2A6-4B72-9F0D-0B4515CBCC54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E04B-59E4-48F3-AF14-503DC0316D1C}" type="datetime1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08F0-B840-44B8-B348-45D216EDF155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9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8E596-427D-4892-82CA-08A2551D1EE9}" type="datetime1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2324-F9FD-44E4-9CDE-AE26A9E4E57C}" type="datetime1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6682-CC1B-4D51-8965-F53B4069C87B}" type="datetime1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3443-05D2-46C2-BB60-43842A7889E8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7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51E-8830-47B7-8B21-BD317FF8505A}" type="datetime1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86442B7-F7A6-44F5-A940-BF91B5A1AE3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DD39A9A-49F6-4DDC-9FAE-9ACB0D1B07A3}" type="datetime1">
              <a:rPr lang="en-US" smtClean="0"/>
              <a:t>10/8/2023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/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563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1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5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32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dg.lbl.gov/2022/reviews/rpp2022-rev-passage-particles-matter.pdf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10.png"/><Relationship Id="rId9" Type="http://schemas.openxmlformats.org/officeDocument/2006/relationships/hyperlink" Target="https://pdg.lbl.gov/2022/reviews/rpp2022-rev-passage-particles-matter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608" y="1812800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000" dirty="0"/>
              <a:t>Oddziaływanie Promieniowania Jonizującego z Materią</a:t>
            </a:r>
            <a:endParaRPr lang="en-US" sz="4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046" y="124248"/>
            <a:ext cx="539634" cy="92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39720" y="95448"/>
            <a:ext cx="838104" cy="92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ole tekstowe 8"/>
          <p:cNvSpPr txBox="1"/>
          <p:nvPr/>
        </p:nvSpPr>
        <p:spPr>
          <a:xfrm>
            <a:off x="1358508" y="43651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Tomasz </a:t>
            </a:r>
            <a:r>
              <a:rPr lang="pl-PL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Szumlak</a:t>
            </a:r>
            <a:r>
              <a:rPr lang="pl-PL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pl-PL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b="1" u="sng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A.Obłąkowska-Mucha</a:t>
            </a:r>
            <a:endParaRPr lang="pl-PL" sz="800" b="1" u="sng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1358508" y="5932874"/>
            <a:ext cx="756084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l-PL" sz="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l-PL" sz="1400" b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WFiIS</a:t>
            </a:r>
            <a:r>
              <a:rPr lang="pl-PL" sz="14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AGH</a:t>
            </a:r>
            <a:endParaRPr lang="pl-PL" sz="1400" b="1" dirty="0">
              <a:solidFill>
                <a:srgbClr val="8E220C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pl-PL" sz="10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l-PL" sz="105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Kraków</a:t>
            </a:r>
            <a:endParaRPr lang="en-US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10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FB7BE98-A0AE-49CA-A582-6C9BDC0693F5}"/>
                  </a:ext>
                </a:extLst>
              </p:cNvPr>
              <p:cNvSpPr txBox="1"/>
              <p:nvPr/>
            </p:nvSpPr>
            <p:spPr>
              <a:xfrm>
                <a:off x="1533944" y="1700808"/>
                <a:ext cx="7308304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Straty energii </a:t>
                </a:r>
                <a:r>
                  <a:rPr lang="pl-PL" sz="1600" dirty="0" err="1"/>
                  <a:t>dE</a:t>
                </a:r>
                <a:r>
                  <a:rPr lang="pl-PL" sz="1600" dirty="0"/>
                  <a:t>/dx nazywamy „</a:t>
                </a:r>
                <a:r>
                  <a:rPr lang="pl-PL" sz="1600" dirty="0" err="1"/>
                  <a:t>stopping</a:t>
                </a:r>
                <a:r>
                  <a:rPr lang="pl-PL" sz="1600" dirty="0"/>
                  <a:t> </a:t>
                </a:r>
                <a:r>
                  <a:rPr lang="pl-PL" sz="1600" dirty="0" err="1"/>
                  <a:t>power</a:t>
                </a:r>
                <a:r>
                  <a:rPr lang="pl-PL" sz="1600" dirty="0"/>
                  <a:t>”.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W celu policzenia grubości materiału: dzielimy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sz="1600" dirty="0"/>
                  <a:t> przez gęstość absorbera.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 err="1"/>
                  <a:t>dE</a:t>
                </a:r>
                <a:r>
                  <a:rPr lang="pl-PL" sz="1600" dirty="0"/>
                  <a:t>/dx ma jednostkę: [</a:t>
                </a:r>
                <a:r>
                  <a:rPr lang="pl-PL" sz="1600" dirty="0" err="1"/>
                  <a:t>MeV</a:t>
                </a:r>
                <a:r>
                  <a:rPr lang="pl-PL" sz="1600" dirty="0"/>
                  <a:t> cm</a:t>
                </a:r>
                <a:r>
                  <a:rPr lang="pl-PL" sz="1600" baseline="30000" dirty="0"/>
                  <a:t>2</a:t>
                </a:r>
                <a:r>
                  <a:rPr lang="pl-PL" sz="1600" dirty="0"/>
                  <a:t>/g]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/>
              </a:p>
            </p:txBody>
          </p:sp>
        </mc:Choice>
        <mc:Fallback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AFB7BE98-A0AE-49CA-A582-6C9BDC06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944" y="1700808"/>
                <a:ext cx="7308304" cy="3816429"/>
              </a:xfrm>
              <a:prstGeom prst="rect">
                <a:avLst/>
              </a:prstGeom>
              <a:blipFill>
                <a:blip r:embed="rId3"/>
                <a:stretch>
                  <a:fillRect l="-334" t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BD2D175D-3466-614D-712C-1895B834D106}"/>
                  </a:ext>
                </a:extLst>
              </p:cNvPr>
              <p:cNvSpPr txBox="1"/>
              <p:nvPr/>
            </p:nvSpPr>
            <p:spPr>
              <a:xfrm>
                <a:off x="2483768" y="2397206"/>
                <a:ext cx="4745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l-PL" dirty="0"/>
                  <a:t> – gęstość x grubość materiału [g/cm</a:t>
                </a:r>
                <a:r>
                  <a:rPr lang="pl-PL" baseline="30000" dirty="0"/>
                  <a:t>2</a:t>
                </a:r>
                <a:r>
                  <a:rPr lang="pl-PL" dirty="0"/>
                  <a:t>] </a:t>
                </a:r>
                <a:endParaRPr lang="en-GB" dirty="0"/>
              </a:p>
            </p:txBody>
          </p:sp>
        </mc:Choice>
        <mc:Fallback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BD2D175D-3466-614D-712C-1895B834D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397206"/>
                <a:ext cx="474521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1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11</a:t>
            </a:fld>
            <a:endParaRPr lang="en-US"/>
          </a:p>
        </p:txBody>
      </p:sp>
      <p:sp>
        <p:nvSpPr>
          <p:cNvPr id="5" name="pole tekstowe 4"/>
          <p:cNvSpPr txBox="1"/>
          <p:nvPr/>
        </p:nvSpPr>
        <p:spPr>
          <a:xfrm>
            <a:off x="1403648" y="209278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i="1" dirty="0">
                <a:solidFill>
                  <a:srgbClr val="C00000"/>
                </a:solidFill>
                <a:latin typeface="+mn-lt"/>
              </a:rPr>
              <a:t>CZĘŚĆ I. Cząstki naładowane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44" y="2911988"/>
            <a:ext cx="3560812" cy="26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4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03648" y="556327"/>
            <a:ext cx="6589199" cy="1280890"/>
          </a:xfrm>
        </p:spPr>
        <p:txBody>
          <a:bodyPr>
            <a:normAutofit/>
          </a:bodyPr>
          <a:lstStyle/>
          <a:p>
            <a:r>
              <a:rPr lang="pl-PL" sz="2800" dirty="0"/>
              <a:t>Cząstki naładowane, „ciężkie” (I)</a:t>
            </a:r>
            <a:endParaRPr lang="en-GB" sz="28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12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9" name="pole tekstowe 8"/>
          <p:cNvSpPr txBox="1"/>
          <p:nvPr/>
        </p:nvSpPr>
        <p:spPr>
          <a:xfrm>
            <a:off x="881823" y="1196772"/>
            <a:ext cx="7632848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Ciężkie cząstki przechodząc przez materię tracą energię poprzez jonizację i oddziaływania silne z jądrami atomowymi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Naładowana cząstka przechodząc przez materię pozostawia za sobą: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Wzbudzone atomy,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Pary elektron-jon (gazy),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Pary elektron-dziura (ciała stałe)</a:t>
            </a:r>
            <a:endParaRPr lang="pl-PL" sz="1600" dirty="0">
              <a:latin typeface="+mn-lt"/>
              <a:sym typeface="Symbol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Ciągłe oddziaływanie E.M. z </a:t>
            </a:r>
            <a:r>
              <a:rPr lang="pl-PL" sz="1600" b="1" dirty="0">
                <a:latin typeface="+mn-lt"/>
                <a:sym typeface="Symbol"/>
              </a:rPr>
              <a:t>chmurami elektronowymi </a:t>
            </a:r>
            <a:r>
              <a:rPr lang="pl-PL" sz="1600" dirty="0">
                <a:latin typeface="+mn-lt"/>
                <a:sym typeface="Symbol"/>
              </a:rPr>
              <a:t>atomów materiału czynnego detektora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600" dirty="0">
                <a:latin typeface="+mn-lt"/>
                <a:sym typeface="Symbol"/>
              </a:rPr>
              <a:t>Oddziaływania z jądrami (rozpraszanie typu </a:t>
            </a:r>
            <a:r>
              <a:rPr lang="pl-PL" sz="1600" dirty="0" err="1">
                <a:latin typeface="+mn-lt"/>
                <a:sym typeface="Symbol"/>
              </a:rPr>
              <a:t>Rutherford’a</a:t>
            </a:r>
            <a:r>
              <a:rPr lang="pl-PL" sz="1600" dirty="0">
                <a:latin typeface="+mn-lt"/>
                <a:sym typeface="Symbol"/>
              </a:rPr>
              <a:t>) możliwe, ale w praktyce zupełnie </a:t>
            </a:r>
            <a:r>
              <a:rPr lang="pl-PL" sz="1600" b="1" dirty="0">
                <a:latin typeface="+mn-lt"/>
                <a:sym typeface="Symbol"/>
              </a:rPr>
              <a:t>zaniedbywalne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600" dirty="0">
                <a:latin typeface="+mn-lt"/>
                <a:sym typeface="Symbol"/>
              </a:rPr>
              <a:t>Odpowiedź detektorów cząstek naładowanych, mierzona przez elektronikę odczytu, </a:t>
            </a:r>
            <a:r>
              <a:rPr lang="pl-PL" sz="1600" b="1" dirty="0">
                <a:solidFill>
                  <a:srgbClr val="8E220C"/>
                </a:solidFill>
                <a:latin typeface="+mn-lt"/>
                <a:sym typeface="Symbol"/>
              </a:rPr>
              <a:t>opiera się na ich oddziaływaniu z elektronami</a:t>
            </a:r>
          </a:p>
        </p:txBody>
      </p:sp>
      <p:pic>
        <p:nvPicPr>
          <p:cNvPr id="10" name="Obraz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816" y="4956703"/>
            <a:ext cx="2947648" cy="1732645"/>
          </a:xfrm>
          <a:prstGeom prst="rect">
            <a:avLst/>
          </a:prstGeom>
        </p:spPr>
      </p:pic>
      <p:sp>
        <p:nvSpPr>
          <p:cNvPr id="11" name="Prostokąt 10"/>
          <p:cNvSpPr/>
          <p:nvPr/>
        </p:nvSpPr>
        <p:spPr>
          <a:xfrm>
            <a:off x="1086072" y="5301097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Każda z naładowanych cząstek penetrujących materiał detektora „czuje” w każdym momencie </a:t>
            </a:r>
            <a:r>
              <a:rPr lang="pl-PL" sz="1600" b="1" dirty="0">
                <a:solidFill>
                  <a:prstClr val="black"/>
                </a:solidFill>
                <a:latin typeface="Verdana"/>
                <a:sym typeface="Symbol"/>
              </a:rPr>
              <a:t>wiele elektronów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249A339-5626-416A-8B10-72CE4DF52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2092010"/>
            <a:ext cx="1592583" cy="9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7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ytuł 1"/>
          <p:cNvSpPr>
            <a:spLocks noGrp="1"/>
          </p:cNvSpPr>
          <p:nvPr>
            <p:ph type="title"/>
          </p:nvPr>
        </p:nvSpPr>
        <p:spPr>
          <a:xfrm>
            <a:off x="1403648" y="525619"/>
            <a:ext cx="6589199" cy="1280890"/>
          </a:xfrm>
        </p:spPr>
        <p:txBody>
          <a:bodyPr>
            <a:noAutofit/>
          </a:bodyPr>
          <a:lstStyle/>
          <a:p>
            <a:r>
              <a:rPr lang="pl-PL" sz="2800" dirty="0"/>
              <a:t>Cząstki naładowane, „ciężkie” (II)</a:t>
            </a:r>
            <a:endParaRPr lang="en-GB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13</a:t>
            </a:fld>
            <a:endParaRPr lang="en-US"/>
          </a:p>
        </p:txBody>
      </p:sp>
      <p:sp>
        <p:nvSpPr>
          <p:cNvPr id="5" name="pole tekstowe 4"/>
          <p:cNvSpPr txBox="1"/>
          <p:nvPr/>
        </p:nvSpPr>
        <p:spPr>
          <a:xfrm>
            <a:off x="1115616" y="1366119"/>
            <a:ext cx="79208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W zależności od odległości (cząstka - elektron) możliwe jest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600" dirty="0">
                <a:latin typeface="+mn-lt"/>
                <a:sym typeface="Symbol"/>
              </a:rPr>
              <a:t>Przeniesienie elektronu na wyższą powłokę – </a:t>
            </a:r>
            <a:r>
              <a:rPr lang="pl-PL" sz="1600" b="1" dirty="0">
                <a:solidFill>
                  <a:srgbClr val="8E220C"/>
                </a:solidFill>
                <a:latin typeface="+mn-lt"/>
                <a:sym typeface="Symbol"/>
              </a:rPr>
              <a:t>wzbudzenie atomu </a:t>
            </a:r>
            <a:r>
              <a:rPr lang="pl-PL" sz="1600" dirty="0">
                <a:latin typeface="+mn-lt"/>
                <a:sym typeface="Symbol"/>
              </a:rPr>
              <a:t>materiału absorbującego.</a:t>
            </a:r>
          </a:p>
          <a:p>
            <a:pPr marL="1200150" lvl="2" indent="-285750">
              <a:spcBef>
                <a:spcPts val="600"/>
              </a:spcBef>
              <a:buFont typeface="Verdana" panose="020B0604030504040204" pitchFamily="34" charset="0"/>
              <a:buChar char="–"/>
            </a:pPr>
            <a:r>
              <a:rPr lang="pl-PL" sz="1600" dirty="0">
                <a:solidFill>
                  <a:srgbClr val="C00000"/>
                </a:solidFill>
                <a:latin typeface="+mn-lt"/>
                <a:sym typeface="Symbol"/>
              </a:rPr>
              <a:t>fotony</a:t>
            </a:r>
            <a:r>
              <a:rPr lang="pl-PL" sz="1600" dirty="0">
                <a:latin typeface="+mn-lt"/>
                <a:sym typeface="Symbol"/>
              </a:rPr>
              <a:t> emitowane przez wzbudzone atomy mogą być rejestrowane przez detektory fotonów.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sz="1600" dirty="0">
                <a:latin typeface="+mn-lt"/>
                <a:sym typeface="Symbol"/>
              </a:rPr>
              <a:t>Usunięcie elektronu z atomu – </a:t>
            </a:r>
            <a:r>
              <a:rPr lang="pl-PL" sz="1600" b="1" dirty="0">
                <a:solidFill>
                  <a:srgbClr val="8E220C"/>
                </a:solidFill>
                <a:latin typeface="+mn-lt"/>
                <a:sym typeface="Symbol"/>
              </a:rPr>
              <a:t>jonizacja</a:t>
            </a:r>
            <a:endParaRPr lang="pl-PL" sz="1600" dirty="0">
              <a:latin typeface="+mn-lt"/>
              <a:sym typeface="Symbol"/>
            </a:endParaRPr>
          </a:p>
          <a:p>
            <a:pPr marL="1200150" lvl="2" indent="-285750">
              <a:spcBef>
                <a:spcPts val="600"/>
              </a:spcBef>
              <a:buFont typeface="Verdana" panose="020B0604030504040204" pitchFamily="34" charset="0"/>
              <a:buChar char="–"/>
            </a:pPr>
            <a:r>
              <a:rPr lang="pl-PL" sz="1600" dirty="0">
                <a:latin typeface="+mn-lt"/>
                <a:sym typeface="Symbol"/>
              </a:rPr>
              <a:t>Jeżeli w detektorze będzie pole elektryczne, </a:t>
            </a:r>
            <a:r>
              <a:rPr lang="pl-PL" sz="1600" dirty="0">
                <a:solidFill>
                  <a:srgbClr val="C00000"/>
                </a:solidFill>
                <a:latin typeface="+mn-lt"/>
                <a:sym typeface="Symbol"/>
              </a:rPr>
              <a:t>elektrony i jony</a:t>
            </a:r>
            <a:r>
              <a:rPr lang="pl-PL" sz="1600" dirty="0">
                <a:latin typeface="+mn-lt"/>
                <a:sym typeface="Symbol"/>
              </a:rPr>
              <a:t> z jonizacji mogą być zbierane przez elektrody i przetwarzane przez układy elektroniczne.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Zarówno wzbudzenie jak i jonizacja zachodzą </a:t>
            </a:r>
            <a:r>
              <a:rPr lang="pl-PL" sz="1600" b="1" dirty="0">
                <a:latin typeface="+mn-lt"/>
                <a:sym typeface="Symbol"/>
              </a:rPr>
              <a:t>kosztem energii </a:t>
            </a:r>
            <a:r>
              <a:rPr lang="pl-PL" sz="1600" dirty="0">
                <a:latin typeface="+mn-lt"/>
                <a:sym typeface="Symbol"/>
              </a:rPr>
              <a:t>cząstki naładowanej, co skutkuje również </a:t>
            </a:r>
            <a:r>
              <a:rPr lang="pl-PL" sz="1600" b="1" dirty="0">
                <a:latin typeface="+mn-lt"/>
                <a:sym typeface="Symbol"/>
              </a:rPr>
              <a:t>zmniejszeniem jej prędkości</a:t>
            </a:r>
            <a:r>
              <a:rPr lang="pl-PL" sz="1600" dirty="0">
                <a:latin typeface="+mn-lt"/>
                <a:sym typeface="Symbol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pl-PL" sz="1600" dirty="0">
                <a:latin typeface="+mn-lt"/>
                <a:sym typeface="Symbol"/>
              </a:rPr>
              <a:t>Można pokazać, że </a:t>
            </a:r>
            <a:r>
              <a:rPr lang="pl-PL" sz="1600" b="1" dirty="0">
                <a:latin typeface="+mn-lt"/>
                <a:sym typeface="Symbol"/>
              </a:rPr>
              <a:t>maksymalna energia </a:t>
            </a:r>
            <a:r>
              <a:rPr lang="pl-PL" sz="1600" dirty="0">
                <a:latin typeface="+mn-lt"/>
                <a:sym typeface="Symbol"/>
              </a:rPr>
              <a:t>przekazana elektronowi w jednym akcie rozpraszania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>
              <a:latin typeface="+mn-lt"/>
              <a:sym typeface="Symbol"/>
            </a:endParaRPr>
          </a:p>
        </p:txBody>
      </p:sp>
      <p:grpSp>
        <p:nvGrpSpPr>
          <p:cNvPr id="6" name="Grupa 5"/>
          <p:cNvGrpSpPr/>
          <p:nvPr/>
        </p:nvGrpSpPr>
        <p:grpSpPr>
          <a:xfrm>
            <a:off x="4058822" y="5013176"/>
            <a:ext cx="4554826" cy="1689044"/>
            <a:chOff x="2797393" y="4725144"/>
            <a:chExt cx="4554826" cy="1689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pole tekstowe 6"/>
                <p:cNvSpPr txBox="1"/>
                <p:nvPr/>
              </p:nvSpPr>
              <p:spPr>
                <a:xfrm>
                  <a:off x="3600846" y="5271712"/>
                  <a:ext cx="1750974" cy="619767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pl-P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</m:t>
                        </m:r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5" name="pole tekstow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846" y="5271712"/>
                  <a:ext cx="1750974" cy="6197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pl-P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Łącznik prosty ze strzałką 7"/>
            <p:cNvCxnSpPr/>
            <p:nvPr/>
          </p:nvCxnSpPr>
          <p:spPr>
            <a:xfrm>
              <a:off x="3600846" y="4725144"/>
              <a:ext cx="251074" cy="76823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pole tekstowe 8"/>
            <p:cNvSpPr txBox="1"/>
            <p:nvPr/>
          </p:nvSpPr>
          <p:spPr>
            <a:xfrm>
              <a:off x="2797393" y="6014078"/>
              <a:ext cx="17281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>
                  <a:latin typeface="+mn-lt"/>
                </a:rPr>
                <a:t>Energia początkowa cząstki penetrującej</a:t>
              </a:r>
            </a:p>
          </p:txBody>
        </p:sp>
        <p:cxnSp>
          <p:nvCxnSpPr>
            <p:cNvPr id="10" name="Łącznik prosty ze strzałką 9"/>
            <p:cNvCxnSpPr/>
            <p:nvPr/>
          </p:nvCxnSpPr>
          <p:spPr>
            <a:xfrm flipV="1">
              <a:off x="4160169" y="5748537"/>
              <a:ext cx="670367" cy="40011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/>
            <p:cNvSpPr txBox="1"/>
            <p:nvPr/>
          </p:nvSpPr>
          <p:spPr>
            <a:xfrm>
              <a:off x="5699771" y="5748537"/>
              <a:ext cx="1405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>
                  <a:latin typeface="+mn-lt"/>
                </a:rPr>
                <a:t>Masa cząstki penetrującej</a:t>
              </a:r>
            </a:p>
          </p:txBody>
        </p:sp>
        <p:sp>
          <p:nvSpPr>
            <p:cNvPr id="12" name="pole tekstowe 11"/>
            <p:cNvSpPr txBox="1"/>
            <p:nvPr/>
          </p:nvSpPr>
          <p:spPr>
            <a:xfrm>
              <a:off x="5947109" y="5231276"/>
              <a:ext cx="1405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00" b="1" dirty="0">
                  <a:latin typeface="+mn-lt"/>
                </a:rPr>
                <a:t>Masa elektronu</a:t>
              </a:r>
            </a:p>
          </p:txBody>
        </p:sp>
        <p:cxnSp>
          <p:nvCxnSpPr>
            <p:cNvPr id="13" name="Łącznik prosty ze strzałką 12"/>
            <p:cNvCxnSpPr/>
            <p:nvPr/>
          </p:nvCxnSpPr>
          <p:spPr>
            <a:xfrm flipH="1">
              <a:off x="5249568" y="5351034"/>
              <a:ext cx="683122" cy="9214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ze strzałką 13"/>
            <p:cNvCxnSpPr>
              <a:stCxn id="11" idx="1"/>
            </p:cNvCxnSpPr>
            <p:nvPr/>
          </p:nvCxnSpPr>
          <p:spPr>
            <a:xfrm flipH="1" flipV="1">
              <a:off x="5249568" y="5763371"/>
              <a:ext cx="450203" cy="185221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242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31640" y="581980"/>
            <a:ext cx="6589199" cy="1280890"/>
          </a:xfrm>
        </p:spPr>
        <p:txBody>
          <a:bodyPr>
            <a:normAutofit/>
          </a:bodyPr>
          <a:lstStyle/>
          <a:p>
            <a:r>
              <a:rPr lang="pl-PL" sz="2800" dirty="0"/>
              <a:t>Cząstki naładowane, „ciężkie” (III)</a:t>
            </a:r>
            <a:endParaRPr lang="en-GB" sz="2800" dirty="0"/>
          </a:p>
        </p:txBody>
      </p:sp>
      <p:sp>
        <p:nvSpPr>
          <p:cNvPr id="15" name="Symbol zastępczy numeru slajdu 14"/>
          <p:cNvSpPr>
            <a:spLocks noGrp="1"/>
          </p:cNvSpPr>
          <p:nvPr>
            <p:ph type="sldNum" sz="quarter" idx="12"/>
          </p:nvPr>
        </p:nvSpPr>
        <p:spPr>
          <a:xfrm>
            <a:off x="8388425" y="6305550"/>
            <a:ext cx="682424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14</a:t>
            </a:fld>
            <a:endParaRPr lang="en-US" dirty="0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115616" y="1253334"/>
                <a:ext cx="79208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b="1" dirty="0">
                    <a:latin typeface="+mn-lt"/>
                    <a:sym typeface="Symbol"/>
                  </a:rPr>
                  <a:t>Przykład</a:t>
                </a:r>
              </a:p>
              <a:p>
                <a:r>
                  <a:rPr lang="pl-PL" sz="1400" dirty="0">
                    <a:sym typeface="Symbol"/>
                  </a:rPr>
                  <a:t>Jeżeli promieniowanie penetrujące składa się z cząstek </a:t>
                </a:r>
                <a14:m>
                  <m:oMath xmlns:m="http://schemas.openxmlformats.org/officeDocument/2006/math">
                    <m:r>
                      <a:rPr lang="pl-PL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𝛼</m:t>
                    </m:r>
                  </m:oMath>
                </a14:m>
                <a:r>
                  <a:rPr lang="pl-PL" sz="1400" dirty="0">
                    <a:sym typeface="Symbol"/>
                  </a:rPr>
                  <a:t>, wówczas mamy:</a:t>
                </a: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endParaRPr lang="pl-PL" sz="1200" dirty="0">
                  <a:latin typeface="+mn-lt"/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pl-PL" sz="1600" dirty="0">
                    <a:sym typeface="Symbol"/>
                  </a:rPr>
                  <a:t>Ciężka naładowana cząstka traci niewiele energii w pojedynczym zderzeniu i nie zmienia znacząco kierunku. </a:t>
                </a:r>
                <a:r>
                  <a:rPr lang="pl-PL" sz="1600" dirty="0">
                    <a:latin typeface="+mn-lt"/>
                    <a:sym typeface="Symbol"/>
                  </a:rPr>
                  <a:t> </a:t>
                </a:r>
                <a:r>
                  <a:rPr lang="pl-PL" sz="1600" dirty="0">
                    <a:sym typeface="Symbol"/>
                  </a:rPr>
                  <a:t>W</a:t>
                </a:r>
                <a:r>
                  <a:rPr lang="pl-PL" sz="1600" dirty="0">
                    <a:latin typeface="+mn-lt"/>
                    <a:sym typeface="Symbol"/>
                  </a:rPr>
                  <a:t>yjaśnia to podstawowe fakty dotyczące oddziaływania ciężkich cząstek naładowanych z materią: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latin typeface="+mn-lt"/>
                    <a:sym typeface="Symbol"/>
                  </a:rPr>
                  <a:t>Trajektorie cząstek są praktycznie liniowe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latin typeface="+mn-lt"/>
                    <a:sym typeface="Symbol"/>
                  </a:rPr>
                  <a:t>Zmniejszanie prędkości (energii) odbywa się w sposób ciągły, aż do całkowitego zatrzymania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latin typeface="+mn-lt"/>
                    <a:sym typeface="Symbol"/>
                  </a:rPr>
                  <a:t>Zasięg cząstek naładowanych jest praktycznie stały i zależy od materiału oraz energii </a:t>
                </a:r>
                <a:r>
                  <a:rPr lang="pl-PL" dirty="0">
                    <a:latin typeface="+mn-lt"/>
                    <a:sym typeface="Symbol"/>
                  </a:rPr>
                  <a:t>początkowej</a:t>
                </a:r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253334"/>
                <a:ext cx="7920880" cy="4524315"/>
              </a:xfrm>
              <a:prstGeom prst="rect">
                <a:avLst/>
              </a:prstGeom>
              <a:blipFill>
                <a:blip r:embed="rId3"/>
                <a:stretch>
                  <a:fillRect l="-385" t="-404" b="-1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3162519" y="1892313"/>
                <a:ext cx="3903248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  <m:sup>
                          <m: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 [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4000 [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19" y="1892313"/>
                <a:ext cx="3903248" cy="5778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4326760" y="2585922"/>
                <a:ext cx="1541384" cy="597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  <m:sup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pl-P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2000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60" y="2585922"/>
                <a:ext cx="1541384" cy="5971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raz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5445224"/>
            <a:ext cx="2346637" cy="128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dirty="0"/>
                  <a:t>Detekcja cząstek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>
          <a:xfrm>
            <a:off x="8482076" y="6305550"/>
            <a:ext cx="588772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15</a:t>
            </a:fld>
            <a:endParaRPr lang="en-US" dirty="0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11" name="Picture 2" descr="http://lowres-picturecabinet.com.s3-eu-west-1.amazonaws.com/43/main/50/12997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1600"/>
            <a:ext cx="40576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115616" y="1539109"/>
                <a:ext cx="79208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dirty="0">
                    <a:latin typeface="+mn-lt"/>
                    <a:sym typeface="Symbol"/>
                  </a:rPr>
                  <a:t>Poniżej – ślady wysokoenergetycznych cząstek </a:t>
                </a:r>
                <a14:m>
                  <m:oMath xmlns:m="http://schemas.openxmlformats.org/officeDocument/2006/math"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𝛼</m:t>
                    </m:r>
                  </m:oMath>
                </a14:m>
                <a:r>
                  <a:rPr lang="pl-PL" sz="1600" dirty="0">
                    <a:latin typeface="+mn-lt"/>
                    <a:sym typeface="Symbol"/>
                  </a:rPr>
                  <a:t> emitowanych przez izotop toru, obserwowane w komorze mgłowej</a:t>
                </a:r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39109"/>
                <a:ext cx="7920880" cy="584775"/>
              </a:xfrm>
              <a:prstGeom prst="rect">
                <a:avLst/>
              </a:prstGeom>
              <a:blipFill>
                <a:blip r:embed="rId5"/>
                <a:stretch>
                  <a:fillRect l="-385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raz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728" y="2227576"/>
            <a:ext cx="1829396" cy="170417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8A3A63C-ADB5-4427-9863-D5B0E2144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4" y="2491600"/>
            <a:ext cx="4158787" cy="241445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792AF4C-40F9-41E1-B4C4-EEF94838A8FE}"/>
              </a:ext>
            </a:extLst>
          </p:cNvPr>
          <p:cNvSpPr txBox="1"/>
          <p:nvPr/>
        </p:nvSpPr>
        <p:spPr>
          <a:xfrm>
            <a:off x="5256743" y="5089104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zasięg protonów w powietrzu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22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621056"/>
            <a:ext cx="6589199" cy="1280890"/>
          </a:xfrm>
        </p:spPr>
        <p:txBody>
          <a:bodyPr>
            <a:normAutofit/>
          </a:bodyPr>
          <a:lstStyle/>
          <a:p>
            <a:r>
              <a:rPr lang="pl-PL" sz="2800" dirty="0"/>
              <a:t>Cząstki naładowane, „ciężkie” (IV)</a:t>
            </a:r>
            <a:endParaRPr lang="en-GB" sz="2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16</a:t>
            </a:fld>
            <a:endParaRPr lang="en-US" dirty="0"/>
          </a:p>
        </p:txBody>
      </p:sp>
      <p:pic>
        <p:nvPicPr>
          <p:cNvPr id="8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10" name="pole tekstowe 9"/>
          <p:cNvSpPr txBox="1"/>
          <p:nvPr/>
        </p:nvSpPr>
        <p:spPr>
          <a:xfrm>
            <a:off x="1043608" y="1484784"/>
            <a:ext cx="78900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Dość często zdarza się, że wybity elektron posiada wystarczająco wysoką energię i sam jest zdolny do jonizacji materiału detektora.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Elektrony takie nazywamy „</a:t>
            </a:r>
            <a:r>
              <a:rPr lang="pl-PL" sz="1600" b="1" dirty="0">
                <a:latin typeface="+mn-lt"/>
                <a:sym typeface="Symbol"/>
              </a:rPr>
              <a:t>elektronami delta</a:t>
            </a:r>
            <a:r>
              <a:rPr lang="pl-PL" sz="1600" dirty="0">
                <a:latin typeface="+mn-lt"/>
                <a:sym typeface="Symbol"/>
              </a:rPr>
              <a:t>” (delta </a:t>
            </a:r>
            <a:r>
              <a:rPr lang="pl-PL" sz="1600" dirty="0" err="1">
                <a:latin typeface="+mn-lt"/>
                <a:sym typeface="Symbol"/>
              </a:rPr>
              <a:t>rays</a:t>
            </a:r>
            <a:r>
              <a:rPr lang="pl-PL" sz="1600" dirty="0">
                <a:latin typeface="+mn-lt"/>
                <a:sym typeface="Symbol"/>
              </a:rPr>
              <a:t>) – stanowią one </a:t>
            </a:r>
            <a:r>
              <a:rPr lang="pl-PL" sz="1600" b="1" dirty="0">
                <a:latin typeface="+mn-lt"/>
                <a:sym typeface="Symbol"/>
              </a:rPr>
              <a:t>pośredni</a:t>
            </a:r>
            <a:r>
              <a:rPr lang="pl-PL" sz="1600" dirty="0">
                <a:latin typeface="+mn-lt"/>
                <a:sym typeface="Symbol"/>
              </a:rPr>
              <a:t> sposób przekazywania energii pomiędzy cząstkami promieniowania oraz medium pochłaniającym.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Zasięg elektronów delta jest zawsze dużo mniejszy niż pierwotnej cząstki, oznacza to, że efekty jonizacyjne związane z nimi zachodzą </a:t>
            </a:r>
            <a:r>
              <a:rPr lang="pl-PL" sz="1600" b="1" dirty="0">
                <a:latin typeface="+mn-lt"/>
                <a:sym typeface="Symbol"/>
              </a:rPr>
              <a:t>blisko trajektorii </a:t>
            </a:r>
            <a:r>
              <a:rPr lang="pl-PL" sz="1600" dirty="0">
                <a:latin typeface="+mn-lt"/>
                <a:sym typeface="Symbol"/>
              </a:rPr>
              <a:t>cząstki pierwotnej.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W typowych warunkach </a:t>
            </a:r>
            <a:r>
              <a:rPr lang="pl-PL" sz="1600" b="1" dirty="0">
                <a:latin typeface="+mn-lt"/>
                <a:sym typeface="Symbol"/>
              </a:rPr>
              <a:t>większość energii traconej </a:t>
            </a:r>
            <a:r>
              <a:rPr lang="pl-PL" sz="1600" dirty="0">
                <a:latin typeface="+mn-lt"/>
                <a:sym typeface="Symbol"/>
              </a:rPr>
              <a:t>przez cząstki naładowane związana jest właśnie z emisją elektronów delta.</a:t>
            </a:r>
          </a:p>
        </p:txBody>
      </p:sp>
      <p:pic>
        <p:nvPicPr>
          <p:cNvPr id="12" name="Obraz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052799"/>
            <a:ext cx="1921198" cy="1688569"/>
          </a:xfrm>
          <a:prstGeom prst="rect">
            <a:avLst/>
          </a:prstGeom>
        </p:spPr>
      </p:pic>
      <p:sp>
        <p:nvSpPr>
          <p:cNvPr id="14" name="pole tekstowe 13"/>
          <p:cNvSpPr txBox="1"/>
          <p:nvPr/>
        </p:nvSpPr>
        <p:spPr>
          <a:xfrm>
            <a:off x="1907704" y="5138707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+mn-lt"/>
              </a:rPr>
              <a:t>Symulacja elektronów delta w krysztale krzemu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>
            <a:off x="3995936" y="5338762"/>
            <a:ext cx="0" cy="133059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3194283" y="591908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+mn-lt"/>
              </a:rPr>
              <a:t>~ 50 </a:t>
            </a:r>
            <a:r>
              <a:rPr lang="pl-PL" sz="1000" b="1" dirty="0" err="1">
                <a:latin typeface="+mn-lt"/>
              </a:rPr>
              <a:t>nm</a:t>
            </a:r>
            <a:endParaRPr lang="pl-PL" sz="1000" b="1" dirty="0">
              <a:latin typeface="+mn-lt"/>
            </a:endParaRPr>
          </a:p>
        </p:txBody>
      </p:sp>
      <p:sp>
        <p:nvSpPr>
          <p:cNvPr id="17" name="pole tekstowe 16"/>
          <p:cNvSpPr txBox="1"/>
          <p:nvPr/>
        </p:nvSpPr>
        <p:spPr>
          <a:xfrm>
            <a:off x="6228184" y="5267337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+mn-lt"/>
              </a:rPr>
              <a:t>Cząstka pierwotna</a:t>
            </a:r>
          </a:p>
        </p:txBody>
      </p:sp>
      <p:sp>
        <p:nvSpPr>
          <p:cNvPr id="18" name="pole tekstowe 17"/>
          <p:cNvSpPr txBox="1"/>
          <p:nvPr/>
        </p:nvSpPr>
        <p:spPr>
          <a:xfrm>
            <a:off x="6129730" y="6165304"/>
            <a:ext cx="136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b="1" dirty="0">
                <a:latin typeface="+mn-lt"/>
              </a:rPr>
              <a:t>Elektron delta</a:t>
            </a:r>
          </a:p>
        </p:txBody>
      </p:sp>
      <p:cxnSp>
        <p:nvCxnSpPr>
          <p:cNvPr id="19" name="Łącznik prosty ze strzałką 18"/>
          <p:cNvCxnSpPr>
            <a:stCxn id="17" idx="1"/>
          </p:cNvCxnSpPr>
          <p:nvPr/>
        </p:nvCxnSpPr>
        <p:spPr>
          <a:xfrm flipH="1">
            <a:off x="5148064" y="5390448"/>
            <a:ext cx="1080120" cy="225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/>
          <p:cNvCxnSpPr>
            <a:stCxn id="18" idx="1"/>
          </p:cNvCxnSpPr>
          <p:nvPr/>
        </p:nvCxnSpPr>
        <p:spPr>
          <a:xfrm flipH="1" flipV="1">
            <a:off x="5364088" y="6042193"/>
            <a:ext cx="765642" cy="246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3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Oddziaływania EM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17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937" y="2103004"/>
            <a:ext cx="5760640" cy="2557622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1331640" y="1406010"/>
            <a:ext cx="728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Większość procesów umożliwiających wykrycie cząstki są to procesy </a:t>
            </a:r>
            <a:r>
              <a:rPr lang="pl-PL" sz="1600" b="1" dirty="0">
                <a:solidFill>
                  <a:srgbClr val="C00000"/>
                </a:solidFill>
                <a:latin typeface="+mn-lt"/>
                <a:sym typeface="Symbol"/>
              </a:rPr>
              <a:t>elektromagnetyczne</a:t>
            </a:r>
          </a:p>
        </p:txBody>
      </p:sp>
      <p:sp>
        <p:nvSpPr>
          <p:cNvPr id="11" name="Objaśnienie prostokątne 10"/>
          <p:cNvSpPr/>
          <p:nvPr/>
        </p:nvSpPr>
        <p:spPr>
          <a:xfrm>
            <a:off x="862030" y="5031286"/>
            <a:ext cx="3456384" cy="1069611"/>
          </a:xfrm>
          <a:prstGeom prst="wedgeRectCallout">
            <a:avLst>
              <a:gd name="adj1" fmla="val 29420"/>
              <a:gd name="adj2" fmla="val -98022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ole tekstowe 11"/>
          <p:cNvSpPr txBox="1"/>
          <p:nvPr/>
        </p:nvSpPr>
        <p:spPr>
          <a:xfrm>
            <a:off x="827584" y="5087199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+mn-lt"/>
              </a:rPr>
              <a:t>Oddz. z </a:t>
            </a:r>
            <a:r>
              <a:rPr lang="pl-PL" sz="1400" b="1" dirty="0">
                <a:latin typeface="+mn-lt"/>
              </a:rPr>
              <a:t>elektronami atomowymi</a:t>
            </a:r>
            <a:r>
              <a:rPr lang="pl-PL" sz="1400" dirty="0">
                <a:latin typeface="+mn-lt"/>
              </a:rPr>
              <a:t>.</a:t>
            </a:r>
          </a:p>
          <a:p>
            <a:pPr algn="ctr"/>
            <a:r>
              <a:rPr lang="pl-PL" sz="1400" dirty="0">
                <a:latin typeface="+mn-lt"/>
              </a:rPr>
              <a:t>Wchodząca cząstka traci energię, pozostawiając atomy </a:t>
            </a:r>
            <a:r>
              <a:rPr lang="pl-PL" sz="1400" b="1" dirty="0">
                <a:solidFill>
                  <a:srgbClr val="C00000"/>
                </a:solidFill>
                <a:latin typeface="+mn-lt"/>
              </a:rPr>
              <a:t>wzbudzone lub zjonizowane</a:t>
            </a:r>
            <a:endParaRPr lang="en-GB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Objaśnienie prostokątne 12"/>
          <p:cNvSpPr/>
          <p:nvPr/>
        </p:nvSpPr>
        <p:spPr>
          <a:xfrm>
            <a:off x="4860032" y="5243627"/>
            <a:ext cx="4283968" cy="1209709"/>
          </a:xfrm>
          <a:prstGeom prst="wedgeRectCallout">
            <a:avLst>
              <a:gd name="adj1" fmla="val -56428"/>
              <a:gd name="adj2" fmla="val -178202"/>
            </a:avLst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ole tekstowe 13"/>
          <p:cNvSpPr txBox="1"/>
          <p:nvPr/>
        </p:nvSpPr>
        <p:spPr>
          <a:xfrm>
            <a:off x="4860032" y="5283785"/>
            <a:ext cx="4283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+mn-lt"/>
              </a:rPr>
              <a:t>Oddz. z </a:t>
            </a:r>
            <a:r>
              <a:rPr lang="pl-PL" sz="1400" b="1" dirty="0">
                <a:latin typeface="+mn-lt"/>
              </a:rPr>
              <a:t>jądrami atomowymi</a:t>
            </a:r>
            <a:r>
              <a:rPr lang="pl-PL" sz="1400" dirty="0">
                <a:latin typeface="+mn-lt"/>
              </a:rPr>
              <a:t>. </a:t>
            </a:r>
          </a:p>
          <a:p>
            <a:r>
              <a:rPr lang="pl-PL" sz="1400" dirty="0">
                <a:latin typeface="+mn-lt"/>
              </a:rPr>
              <a:t>Cząstki są </a:t>
            </a:r>
            <a:r>
              <a:rPr lang="pl-PL" sz="1400" b="1" dirty="0">
                <a:solidFill>
                  <a:srgbClr val="C00000"/>
                </a:solidFill>
                <a:latin typeface="+mn-lt"/>
              </a:rPr>
              <a:t>odchylone </a:t>
            </a:r>
            <a:r>
              <a:rPr lang="pl-PL" sz="1400" dirty="0">
                <a:latin typeface="+mn-lt"/>
              </a:rPr>
              <a:t>w wyniku wielokrotnych „miękkich” rozpraszań oraz (rzadko) z jądrem</a:t>
            </a:r>
          </a:p>
          <a:p>
            <a:r>
              <a:rPr lang="pl-PL" sz="1400" dirty="0">
                <a:solidFill>
                  <a:srgbClr val="002060"/>
                </a:solidFill>
                <a:latin typeface="+mn-lt"/>
              </a:rPr>
              <a:t> </a:t>
            </a:r>
            <a:r>
              <a:rPr lang="pl-PL" sz="1400" dirty="0">
                <a:latin typeface="+mn-lt"/>
              </a:rPr>
              <a:t>Zmiana kierunku jest </a:t>
            </a:r>
            <a:r>
              <a:rPr lang="pl-PL" sz="1400" dirty="0"/>
              <a:t>ź</a:t>
            </a:r>
            <a:r>
              <a:rPr lang="pl-PL" sz="1400" dirty="0">
                <a:latin typeface="+mn-lt"/>
              </a:rPr>
              <a:t>ródłem </a:t>
            </a:r>
            <a:r>
              <a:rPr lang="pl-PL" sz="1400" b="1" dirty="0">
                <a:solidFill>
                  <a:srgbClr val="C00000"/>
                </a:solidFill>
                <a:latin typeface="+mn-lt"/>
              </a:rPr>
              <a:t>promieniowania hamowania </a:t>
            </a:r>
            <a:r>
              <a:rPr lang="pl-PL" sz="1400" dirty="0">
                <a:latin typeface="+mn-lt"/>
              </a:rPr>
              <a:t>(</a:t>
            </a:r>
            <a:r>
              <a:rPr lang="pl-PL" sz="1400" dirty="0" err="1">
                <a:latin typeface="+mn-lt"/>
              </a:rPr>
              <a:t>bremsstrahlung</a:t>
            </a:r>
            <a:r>
              <a:rPr lang="pl-PL" sz="1400" dirty="0">
                <a:latin typeface="+mn-lt"/>
              </a:rPr>
              <a:t>)</a:t>
            </a:r>
            <a:endParaRPr lang="en-GB" sz="1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243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10142" y="457105"/>
            <a:ext cx="6589199" cy="1280890"/>
          </a:xfrm>
        </p:spPr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(I)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18</a:t>
            </a:fld>
            <a:endParaRPr lang="en-US" dirty="0"/>
          </a:p>
        </p:txBody>
      </p:sp>
      <p:pic>
        <p:nvPicPr>
          <p:cNvPr id="5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1115616" y="1124744"/>
                <a:ext cx="763284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1600" b="1" dirty="0">
                    <a:latin typeface="+mn-lt"/>
                    <a:sym typeface="Symbol"/>
                  </a:rPr>
                  <a:t>Strata energii</a:t>
                </a:r>
                <a:r>
                  <a:rPr lang="pl-PL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𝑺</m:t>
                    </m:r>
                  </m:oMath>
                </a14:m>
                <a:r>
                  <a:rPr lang="pl-PL" dirty="0">
                    <a:sym typeface="Symbol"/>
                  </a:rPr>
                  <a:t>, cząstki naładowanej przechodzącej przez materiał detektora może być wyrażona w formie różniczkowej:</a:t>
                </a: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endParaRPr lang="pl-PL" sz="1600" dirty="0">
                  <a:latin typeface="+mn-lt"/>
                  <a:sym typeface="Symbol"/>
                </a:endParaRPr>
              </a:p>
              <a:p>
                <a:r>
                  <a:rPr lang="pl-PL" sz="1600" dirty="0">
                    <a:latin typeface="+mn-lt"/>
                    <a:sym typeface="Symbol"/>
                  </a:rPr>
                  <a:t>Przybliżone równanie opisujące „szybkość” utraty energii przez cząstkę naładowaną przechodzącą przez ośrodek z prędkością v=</a:t>
                </a:r>
                <a:r>
                  <a:rPr lang="el-GR" sz="1600" dirty="0">
                    <a:sym typeface="Symbol"/>
                  </a:rPr>
                  <a:t> β</a:t>
                </a:r>
                <a:r>
                  <a:rPr lang="pl-PL" sz="1600" dirty="0">
                    <a:sym typeface="Symbol"/>
                  </a:rPr>
                  <a:t>c</a:t>
                </a:r>
                <a:r>
                  <a:rPr lang="pl-PL" sz="1600" dirty="0">
                    <a:latin typeface="+mn-lt"/>
                    <a:sym typeface="Symbol"/>
                  </a:rPr>
                  <a:t> w procesach </a:t>
                </a:r>
                <a:r>
                  <a:rPr lang="pl-PL" sz="1600" dirty="0" err="1">
                    <a:latin typeface="+mn-lt"/>
                    <a:sym typeface="Symbol"/>
                  </a:rPr>
                  <a:t>wzbudzeń</a:t>
                </a:r>
                <a:r>
                  <a:rPr lang="pl-PL" sz="1600" dirty="0">
                    <a:latin typeface="+mn-lt"/>
                    <a:sym typeface="Symbol"/>
                  </a:rPr>
                  <a:t> i jonizacji ośrodka nazywamy </a:t>
                </a:r>
                <a:r>
                  <a:rPr lang="pl-PL" sz="1600" b="1" dirty="0">
                    <a:solidFill>
                      <a:srgbClr val="C00000"/>
                    </a:solidFill>
                    <a:latin typeface="+mn-lt"/>
                    <a:sym typeface="Symbol"/>
                  </a:rPr>
                  <a:t>formułą </a:t>
                </a:r>
                <a:r>
                  <a:rPr lang="pl-PL" sz="1600" b="1" dirty="0" err="1">
                    <a:solidFill>
                      <a:srgbClr val="C00000"/>
                    </a:solidFill>
                    <a:latin typeface="+mn-lt"/>
                    <a:sym typeface="Symbol"/>
                  </a:rPr>
                  <a:t>Bethe’go</a:t>
                </a:r>
                <a:r>
                  <a:rPr lang="pl-PL" sz="1600" dirty="0">
                    <a:latin typeface="+mn-lt"/>
                    <a:sym typeface="Symbol"/>
                  </a:rPr>
                  <a:t>:</a:t>
                </a:r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24744"/>
                <a:ext cx="7632848" cy="3108543"/>
              </a:xfrm>
              <a:prstGeom prst="rect">
                <a:avLst/>
              </a:prstGeom>
              <a:blipFill>
                <a:blip r:embed="rId3"/>
                <a:stretch>
                  <a:fillRect l="-639" t="-1179" r="-1038" b="-17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4434756" y="1831092"/>
                <a:ext cx="1139973" cy="67131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atMod val="150000"/>
                  </a:schemeClr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756" y="1831092"/>
                <a:ext cx="1139973" cy="6713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>
                    <a:satMod val="1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Łącznik prosty ze strzałką 9"/>
          <p:cNvCxnSpPr/>
          <p:nvPr/>
        </p:nvCxnSpPr>
        <p:spPr>
          <a:xfrm flipV="1">
            <a:off x="4355976" y="2263721"/>
            <a:ext cx="648766" cy="43204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/>
          <p:cNvSpPr txBox="1"/>
          <p:nvPr/>
        </p:nvSpPr>
        <p:spPr>
          <a:xfrm>
            <a:off x="2843808" y="2695769"/>
            <a:ext cx="17281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b="1" dirty="0">
                <a:latin typeface="+mn-lt"/>
              </a:rPr>
              <a:t>„minus” reprezentuje stratę energii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940152" y="1804242"/>
            <a:ext cx="23042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b="1" dirty="0">
                <a:latin typeface="+mn-lt"/>
              </a:rPr>
              <a:t>elementarna strata energii cząstki pierwotnej w danym medium</a:t>
            </a:r>
          </a:p>
        </p:txBody>
      </p:sp>
      <p:cxnSp>
        <p:nvCxnSpPr>
          <p:cNvPr id="13" name="Łącznik prosty ze strzałką 12"/>
          <p:cNvCxnSpPr/>
          <p:nvPr/>
        </p:nvCxnSpPr>
        <p:spPr>
          <a:xfrm flipH="1" flipV="1">
            <a:off x="5458218" y="1990437"/>
            <a:ext cx="504056" cy="10555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5508104" y="2701933"/>
            <a:ext cx="23042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b="1" dirty="0">
                <a:latin typeface="+mn-lt"/>
              </a:rPr>
              <a:t>Element długości trajektorii cząstki pierwotnej w medium absorpcyjnym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 flipH="1" flipV="1">
            <a:off x="5306828" y="2437233"/>
            <a:ext cx="216024" cy="36004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a 15"/>
          <p:cNvGrpSpPr/>
          <p:nvPr/>
        </p:nvGrpSpPr>
        <p:grpSpPr>
          <a:xfrm>
            <a:off x="1403648" y="4127699"/>
            <a:ext cx="6648293" cy="2557049"/>
            <a:chOff x="827584" y="3820978"/>
            <a:chExt cx="6648293" cy="2557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pole tekstowe 16"/>
                <p:cNvSpPr txBox="1"/>
                <p:nvPr/>
              </p:nvSpPr>
              <p:spPr>
                <a:xfrm>
                  <a:off x="1979712" y="4581128"/>
                  <a:ext cx="5496165" cy="7864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none" lIns="72000" tIns="72000" rIns="72000" bIns="72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𝑁𝑍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pl-PL" dirty="0"/>
                </a:p>
              </p:txBody>
            </p:sp>
          </mc:Choice>
          <mc:Fallback xmlns="">
            <p:sp>
              <p:nvSpPr>
                <p:cNvPr id="17" name="pole tekstowe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4581128"/>
                  <a:ext cx="5496165" cy="7864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ole tekstowe 17"/>
                <p:cNvSpPr txBox="1"/>
                <p:nvPr/>
              </p:nvSpPr>
              <p:spPr>
                <a:xfrm>
                  <a:off x="827584" y="5511631"/>
                  <a:ext cx="1872208" cy="5109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050" b="1" dirty="0"/>
                    <a:t>koncentracja atomów absorbera </a:t>
                  </a:r>
                  <a14:m>
                    <m:oMath xmlns:m="http://schemas.openxmlformats.org/officeDocument/2006/math">
                      <m:r>
                        <a:rPr lang="pl-PL" sz="105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pl-PL" sz="105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𝒍𝒊𝒄𝒛𝒃𝒂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𝒂𝒕𝒐𝒎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𝒐𝒃𝒋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ę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𝒕𝒐</m:t>
                          </m:r>
                          <m:r>
                            <a:rPr lang="pl-PL" sz="105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ść</m:t>
                          </m:r>
                        </m:den>
                      </m:f>
                    </m:oMath>
                  </a14:m>
                  <a:endParaRPr lang="pl-PL" sz="1050" b="1" dirty="0"/>
                </a:p>
              </p:txBody>
            </p:sp>
          </mc:Choice>
          <mc:Fallback xmlns="">
            <p:sp>
              <p:nvSpPr>
                <p:cNvPr id="18" name="pole tekstowe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5511631"/>
                  <a:ext cx="1872208" cy="5109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Łącznik prosty ze strzałką 18"/>
            <p:cNvCxnSpPr/>
            <p:nvPr/>
          </p:nvCxnSpPr>
          <p:spPr>
            <a:xfrm flipV="1">
              <a:off x="2411760" y="5106656"/>
              <a:ext cx="468052" cy="46389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ole tekstowe 19"/>
            <p:cNvSpPr txBox="1"/>
            <p:nvPr/>
          </p:nvSpPr>
          <p:spPr>
            <a:xfrm>
              <a:off x="2699792" y="5962529"/>
              <a:ext cx="20797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b="1" dirty="0">
                  <a:latin typeface="+mn-lt"/>
                </a:rPr>
                <a:t>liczba atomowa materiału absorbującego</a:t>
              </a:r>
            </a:p>
          </p:txBody>
        </p:sp>
        <p:cxnSp>
          <p:nvCxnSpPr>
            <p:cNvPr id="21" name="Łącznik prosty ze strzałką 20"/>
            <p:cNvCxnSpPr/>
            <p:nvPr/>
          </p:nvCxnSpPr>
          <p:spPr>
            <a:xfrm flipH="1" flipV="1">
              <a:off x="3131840" y="5106656"/>
              <a:ext cx="144016" cy="895943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pole tekstowe 21"/>
                <p:cNvSpPr txBox="1"/>
                <p:nvPr/>
              </p:nvSpPr>
              <p:spPr>
                <a:xfrm>
                  <a:off x="2555776" y="3909459"/>
                  <a:ext cx="1728192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l-PL" sz="1050" b="1" dirty="0"/>
                    <a:t>ładunek cząstki jonizującej - </a:t>
                  </a:r>
                  <a14:m>
                    <m:oMath xmlns:m="http://schemas.openxmlformats.org/officeDocument/2006/math">
                      <m:r>
                        <a:rPr lang="pl-PL" sz="105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𝒛𝒆</m:t>
                      </m:r>
                    </m:oMath>
                  </a14:m>
                  <a:endParaRPr lang="pl-PL" sz="105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pole tekstow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3909459"/>
                  <a:ext cx="1728192" cy="415498"/>
                </a:xfrm>
                <a:prstGeom prst="rect">
                  <a:avLst/>
                </a:prstGeom>
                <a:blipFill>
                  <a:blip r:embed="rId7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Łącznik prosty ze strzałką 23"/>
            <p:cNvCxnSpPr/>
            <p:nvPr/>
          </p:nvCxnSpPr>
          <p:spPr>
            <a:xfrm>
              <a:off x="3584278" y="4280073"/>
              <a:ext cx="216024" cy="452445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ole tekstowe 25"/>
            <p:cNvSpPr txBox="1"/>
            <p:nvPr/>
          </p:nvSpPr>
          <p:spPr>
            <a:xfrm>
              <a:off x="4644008" y="3820978"/>
              <a:ext cx="172819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b="1" dirty="0">
                  <a:latin typeface="+mn-lt"/>
                </a:rPr>
                <a:t>prędkość cząstki pierwotnej</a:t>
              </a:r>
            </a:p>
          </p:txBody>
        </p:sp>
        <p:cxnSp>
          <p:nvCxnSpPr>
            <p:cNvPr id="27" name="Łącznik prosty ze strzałką 26"/>
            <p:cNvCxnSpPr/>
            <p:nvPr/>
          </p:nvCxnSpPr>
          <p:spPr>
            <a:xfrm flipH="1">
              <a:off x="4666130" y="4221088"/>
              <a:ext cx="310154" cy="511430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ole tekstowe 27"/>
            <p:cNvSpPr txBox="1"/>
            <p:nvPr/>
          </p:nvSpPr>
          <p:spPr>
            <a:xfrm>
              <a:off x="5235426" y="5711765"/>
              <a:ext cx="207974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050" b="1" dirty="0">
                  <a:latin typeface="+mn-lt"/>
                </a:rPr>
                <a:t>średnia energia wzbudzenia/jonizacji</a:t>
              </a:r>
            </a:p>
          </p:txBody>
        </p:sp>
        <p:cxnSp>
          <p:nvCxnSpPr>
            <p:cNvPr id="29" name="Łącznik prosty ze strzałką 28"/>
            <p:cNvCxnSpPr/>
            <p:nvPr/>
          </p:nvCxnSpPr>
          <p:spPr>
            <a:xfrm flipH="1" flipV="1">
              <a:off x="4910784" y="5157192"/>
              <a:ext cx="453304" cy="554573"/>
            </a:xfrm>
            <a:prstGeom prst="straightConnector1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03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(II)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19</a:t>
            </a:fld>
            <a:endParaRPr lang="en-US" dirty="0"/>
          </a:p>
        </p:txBody>
      </p:sp>
      <p:pic>
        <p:nvPicPr>
          <p:cNvPr id="7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10" name="Obraz 9"/>
          <p:cNvPicPr>
            <a:picLocks noChangeAspect="1"/>
          </p:cNvPicPr>
          <p:nvPr/>
        </p:nvPicPr>
        <p:blipFill rotWithShape="1">
          <a:blip r:embed="rId3"/>
          <a:srcRect t="10846" r="6311"/>
          <a:stretch/>
        </p:blipFill>
        <p:spPr>
          <a:xfrm>
            <a:off x="5652120" y="2695567"/>
            <a:ext cx="3304844" cy="220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106675" y="1655088"/>
                <a:ext cx="5496165" cy="78641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𝑁𝑍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5" y="1655088"/>
                <a:ext cx="5496165" cy="786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ole tekstowe 11"/>
          <p:cNvSpPr txBox="1"/>
          <p:nvPr/>
        </p:nvSpPr>
        <p:spPr>
          <a:xfrm>
            <a:off x="1021915" y="2856663"/>
            <a:ext cx="463020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sym typeface="Symbol"/>
              </a:rPr>
              <a:t>Oddziaływanie jest zdominowane przez elastyczne zderzenia z elektronami.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ym typeface="Symbol"/>
              </a:rPr>
              <a:t>Dla cząstek nierelatywistycznych tylko </a:t>
            </a:r>
            <a:r>
              <a:rPr lang="pl-PL" sz="1600" b="1" dirty="0">
                <a:sym typeface="Symbol"/>
              </a:rPr>
              <a:t>pierwszy czynnik </a:t>
            </a:r>
            <a:r>
              <a:rPr lang="pl-PL" sz="1600" dirty="0">
                <a:sym typeface="Symbol"/>
              </a:rPr>
              <a:t>przed nawiasem kwadratowym jest </a:t>
            </a:r>
            <a:r>
              <a:rPr lang="pl-PL" sz="1600" b="1" dirty="0">
                <a:sym typeface="Symbol"/>
              </a:rPr>
              <a:t>znaczący </a:t>
            </a:r>
            <a:r>
              <a:rPr lang="pl-PL" sz="1600" dirty="0">
                <a:sym typeface="Symbol"/>
              </a:rPr>
              <a:t>(zaniedbujemy </a:t>
            </a:r>
            <a:r>
              <a:rPr lang="el-GR" sz="1600" dirty="0">
                <a:sym typeface="Symbol"/>
              </a:rPr>
              <a:t>β</a:t>
            </a:r>
            <a:r>
              <a:rPr lang="pl-PL" sz="1600" dirty="0">
                <a:sym typeface="Symbol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>
              <a:latin typeface="+mn-lt"/>
              <a:sym typeface="Symbol"/>
            </a:endParaRPr>
          </a:p>
        </p:txBody>
      </p:sp>
      <p:pic>
        <p:nvPicPr>
          <p:cNvPr id="13" name="Obraz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101" y="1523789"/>
            <a:ext cx="2234495" cy="1121098"/>
          </a:xfrm>
          <a:prstGeom prst="rect">
            <a:avLst/>
          </a:prstGeom>
        </p:spPr>
      </p:pic>
      <p:sp>
        <p:nvSpPr>
          <p:cNvPr id="14" name="Prostokąt 13"/>
          <p:cNvSpPr/>
          <p:nvPr/>
        </p:nvSpPr>
        <p:spPr>
          <a:xfrm>
            <a:off x="971600" y="5118283"/>
            <a:ext cx="8172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Nawias kwadratowy zmienia się bardzo wolno wraz ze zmianą energii – oznacza to, że ogólne własności tej formuły wynikają z zachowania się czynnika przed nawiasem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 flipV="1">
            <a:off x="5283139" y="3387848"/>
            <a:ext cx="1728192" cy="2673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0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r>
              <a:rPr lang="pl-PL" dirty="0"/>
              <a:t> 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ole tekstowe 6"/>
              <p:cNvSpPr txBox="1"/>
              <p:nvPr/>
            </p:nvSpPr>
            <p:spPr>
              <a:xfrm>
                <a:off x="1526848" y="1700808"/>
                <a:ext cx="7024824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Mechanizm oddziaływania </a:t>
                </a:r>
                <a:r>
                  <a:rPr lang="pl-PL" sz="1600" b="1" dirty="0">
                    <a:sym typeface="Symbol"/>
                  </a:rPr>
                  <a:t>promieniowania</a:t>
                </a:r>
                <a:r>
                  <a:rPr lang="pl-PL" sz="1600" dirty="0">
                    <a:sym typeface="Symbol"/>
                  </a:rPr>
                  <a:t> z materią zależy w pierwszym rzędzie od </a:t>
                </a:r>
                <a:r>
                  <a:rPr lang="pl-PL" sz="1600" b="1" dirty="0">
                    <a:sym typeface="Symbol"/>
                  </a:rPr>
                  <a:t>jego typu</a:t>
                </a:r>
                <a:r>
                  <a:rPr lang="pl-PL" sz="1600" dirty="0">
                    <a:sym typeface="Symbol"/>
                  </a:rPr>
                  <a:t>, możemy wprowadzić poniższy ogólny podział: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endParaRPr lang="pl-PL" sz="1600" dirty="0">
                  <a:sym typeface="Symbol"/>
                </a:endParaRP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Strumienie cząstek </a:t>
                </a:r>
                <a:r>
                  <a:rPr lang="pl-PL" sz="1600" b="1" dirty="0">
                    <a:sym typeface="Symbol"/>
                  </a:rPr>
                  <a:t>naładowanych (jakie źródła?)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dirty="0">
                    <a:sym typeface="Symbol"/>
                  </a:rPr>
                  <a:t>Ciężkie cząstki naładowane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dirty="0">
                    <a:sym typeface="Symbol"/>
                  </a:rPr>
                  <a:t>Szybkie elektrony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pl-PL" sz="1600" dirty="0">
                  <a:sym typeface="Symbol"/>
                </a:endParaRP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Strumienie cząstek </a:t>
                </a:r>
                <a:r>
                  <a:rPr lang="pl-PL" sz="1600" b="1" dirty="0">
                    <a:sym typeface="Symbol"/>
                  </a:rPr>
                  <a:t>obojętnych (źródła?)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dirty="0">
                    <a:sym typeface="Symbol"/>
                  </a:rPr>
                  <a:t>Neutrony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dirty="0">
                    <a:sym typeface="Symbol"/>
                  </a:rPr>
                  <a:t>Fotony – promieniowanie X i </a:t>
                </a:r>
                <a14:m>
                  <m:oMath xmlns:m="http://schemas.openxmlformats.org/officeDocument/2006/math"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𝛾</m:t>
                    </m:r>
                  </m:oMath>
                </a14:m>
                <a:endParaRPr lang="pl-PL" sz="1600" dirty="0">
                  <a:sym typeface="Symbol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endParaRPr lang="pl-PL" sz="1400" dirty="0">
                  <a:latin typeface="+mn-lt"/>
                  <a:sym typeface="Symbol"/>
                </a:endParaRPr>
              </a:p>
            </p:txBody>
          </p:sp>
        </mc:Choice>
        <mc:Fallback xmlns="">
          <p:sp>
            <p:nvSpPr>
              <p:cNvPr id="7" name="pole tekstow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848" y="1700808"/>
                <a:ext cx="7024824" cy="3631763"/>
              </a:xfrm>
              <a:prstGeom prst="rect">
                <a:avLst/>
              </a:prstGeom>
              <a:blipFill>
                <a:blip r:embed="rId3"/>
                <a:stretch>
                  <a:fillRect l="-347" t="-5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44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</a:t>
            </a:r>
            <a:r>
              <a:rPr lang="pl-PL" dirty="0" err="1"/>
              <a:t>IIa</a:t>
            </a:r>
            <a:r>
              <a:rPr lang="pl-PL" dirty="0"/>
              <a:t>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20</a:t>
            </a:fld>
            <a:endParaRPr lang="en-US" dirty="0"/>
          </a:p>
        </p:txBody>
      </p:sp>
      <p:pic>
        <p:nvPicPr>
          <p:cNvPr id="7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106675" y="1655088"/>
                <a:ext cx="5496165" cy="78641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𝑁𝑍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75" y="1655088"/>
                <a:ext cx="5496165" cy="786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ole tekstowe 11"/>
          <p:cNvSpPr txBox="1"/>
          <p:nvPr/>
        </p:nvSpPr>
        <p:spPr>
          <a:xfrm>
            <a:off x="1021915" y="2856663"/>
            <a:ext cx="4630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Poprawki: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sym typeface="Symbol"/>
              </a:rPr>
              <a:t>nie wszystkie elektrony (zwłaszcza z wewnętrznych poziomów) biorą udział w oddziaływaniu,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atomy bliskie trajektorii ekranują dalsze (</a:t>
            </a:r>
            <a:r>
              <a:rPr lang="pl-PL" sz="1600" dirty="0" err="1">
                <a:latin typeface="+mn-lt"/>
                <a:sym typeface="Symbol"/>
              </a:rPr>
              <a:t>density</a:t>
            </a:r>
            <a:r>
              <a:rPr lang="pl-PL" sz="1600" dirty="0">
                <a:latin typeface="+mn-lt"/>
                <a:sym typeface="Symbol"/>
              </a:rPr>
              <a:t> </a:t>
            </a:r>
            <a:r>
              <a:rPr lang="pl-PL" sz="1600" dirty="0" err="1">
                <a:latin typeface="+mn-lt"/>
                <a:sym typeface="Symbol"/>
              </a:rPr>
              <a:t>effect</a:t>
            </a:r>
            <a:r>
              <a:rPr lang="pl-PL" sz="1600" dirty="0">
                <a:latin typeface="+mn-lt"/>
                <a:sym typeface="Symbol"/>
              </a:rPr>
              <a:t>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36795A5-06AD-424E-8720-97820336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5" y="2708920"/>
            <a:ext cx="3257536" cy="3304747"/>
          </a:xfrm>
          <a:prstGeom prst="rect">
            <a:avLst/>
          </a:prstGeom>
        </p:spPr>
      </p:pic>
      <p:cxnSp>
        <p:nvCxnSpPr>
          <p:cNvPr id="15" name="Łącznik prosty ze strzałką 14"/>
          <p:cNvCxnSpPr>
            <a:cxnSpLocks/>
          </p:cNvCxnSpPr>
          <p:nvPr/>
        </p:nvCxnSpPr>
        <p:spPr>
          <a:xfrm>
            <a:off x="5364088" y="4361293"/>
            <a:ext cx="1268728" cy="21277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20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(III)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21</a:t>
            </a:fld>
            <a:endParaRPr lang="en-US" dirty="0"/>
          </a:p>
        </p:txBody>
      </p:sp>
      <p:pic>
        <p:nvPicPr>
          <p:cNvPr id="5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ole tekstowe 11"/>
              <p:cNvSpPr txBox="1"/>
              <p:nvPr/>
            </p:nvSpPr>
            <p:spPr>
              <a:xfrm>
                <a:off x="1187624" y="1412776"/>
                <a:ext cx="5681152" cy="773399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𝑵𝒁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sSup>
                            <m:sSupPr>
                              <m:ctrlP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pl-PL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pl-P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sub>
                                  </m:sSub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2" name="pole tekstow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412776"/>
                <a:ext cx="5681152" cy="773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683568" y="3068960"/>
                <a:ext cx="7920880" cy="358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l-PL" sz="1200" dirty="0">
                  <a:latin typeface="+mn-lt"/>
                  <a:sym typeface="Symbol"/>
                </a:endParaRP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Strata energii zmienia się proporcjonalnie 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pl-PL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pl-PL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𝒗</m:t>
                            </m:r>
                          </m:e>
                          <m:sup>
                            <m:r>
                              <a:rPr lang="pl-PL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sz="1600" b="1" dirty="0">
                    <a:sym typeface="Symbol"/>
                  </a:rPr>
                  <a:t> </a:t>
                </a:r>
                <a:endParaRPr lang="pl-PL" sz="1600" dirty="0">
                  <a:sym typeface="Symbol"/>
                </a:endParaRP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Wolniejsza cząstka „spędza” </a:t>
                </a:r>
                <a:r>
                  <a:rPr lang="pl-PL" sz="1600" b="1" dirty="0">
                    <a:sym typeface="Symbol"/>
                  </a:rPr>
                  <a:t>więcej czasu </a:t>
                </a:r>
                <a:r>
                  <a:rPr lang="pl-PL" sz="1600" dirty="0">
                    <a:sym typeface="Symbol"/>
                  </a:rPr>
                  <a:t>w pobliżu danego elektronu – zwiększa to przekaz (stratę) energii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Dla cząstek o tej </a:t>
                </a:r>
                <a:r>
                  <a:rPr lang="pl-PL" sz="1600" b="1" dirty="0">
                    <a:sym typeface="Symbol"/>
                  </a:rPr>
                  <a:t>samej prędkości </a:t>
                </a:r>
                <a:r>
                  <a:rPr lang="pl-PL" sz="1600" dirty="0">
                    <a:sym typeface="Symbol"/>
                  </a:rPr>
                  <a:t>strata energii zależy wyłącznie od </a:t>
                </a:r>
                <a:r>
                  <a:rPr lang="pl-PL" sz="1600" b="1" dirty="0">
                    <a:sym typeface="Symbol"/>
                  </a:rPr>
                  <a:t>ładunku</a:t>
                </a:r>
                <a:r>
                  <a:rPr lang="pl-PL" sz="1600" dirty="0">
                    <a:sym typeface="Symbol"/>
                  </a:rPr>
                  <a:t> cząstki pierwotnej (jonizacja dla cząstek </a:t>
                </a:r>
                <a14:m>
                  <m:oMath xmlns:m="http://schemas.openxmlformats.org/officeDocument/2006/math"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𝛼</m:t>
                    </m:r>
                    <m:r>
                      <a:rPr lang="pl-PL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≫</m:t>
                    </m:r>
                  </m:oMath>
                </a14:m>
                <a:r>
                  <a:rPr lang="pl-PL" sz="1600" dirty="0">
                    <a:sym typeface="Symbol"/>
                  </a:rPr>
                  <a:t> niż dla p)</a:t>
                </a:r>
              </a:p>
              <a:p>
                <a:pPr marL="742950" lvl="1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Straty energii zależą również od rodzaju medium, które absorbuje promieniowanie</a:t>
                </a:r>
              </a:p>
              <a:p>
                <a:pPr marL="1200150" lvl="2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dirty="0">
                    <a:sym typeface="Symbol"/>
                  </a:rPr>
                  <a:t>własności danego materiału dane są przez iloczyn </a:t>
                </a:r>
                <a14:m>
                  <m:oMath xmlns:m="http://schemas.openxmlformats.org/officeDocument/2006/math">
                    <m:r>
                      <a:rPr lang="pl-PL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𝑵𝒁</m:t>
                    </m:r>
                  </m:oMath>
                </a14:m>
                <a:r>
                  <a:rPr lang="pl-PL" sz="1600" dirty="0">
                    <a:sym typeface="Symbol"/>
                  </a:rPr>
                  <a:t>, który reprezentuje efektywnie jego </a:t>
                </a:r>
                <a:r>
                  <a:rPr lang="pl-PL" sz="1600" b="1" dirty="0">
                    <a:sym typeface="Symbol"/>
                  </a:rPr>
                  <a:t>gęstość elektronową</a:t>
                </a:r>
              </a:p>
              <a:p>
                <a:pPr marL="1200150" lvl="2" indent="-285750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pl-PL" sz="1600" b="1" dirty="0">
                    <a:solidFill>
                      <a:srgbClr val="C00000"/>
                    </a:solidFill>
                    <a:sym typeface="Symbol"/>
                  </a:rPr>
                  <a:t>S</a:t>
                </a:r>
                <a:r>
                  <a:rPr lang="pl-PL" sz="1600" dirty="0">
                    <a:sym typeface="Symbol"/>
                  </a:rPr>
                  <a:t> rośnie dla materiałów o dużej liczbie atomowej i gęstości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pl-PL" dirty="0">
                  <a:latin typeface="+mn-lt"/>
                  <a:sym typeface="Symbol"/>
                </a:endParaRPr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68960"/>
                <a:ext cx="7920880" cy="3587264"/>
              </a:xfrm>
              <a:prstGeom prst="rect">
                <a:avLst/>
              </a:prstGeom>
              <a:blipFill>
                <a:blip r:embed="rId4"/>
                <a:stretch>
                  <a:fillRect r="-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Obraz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1412776"/>
            <a:ext cx="1723598" cy="1814314"/>
          </a:xfrm>
          <a:prstGeom prst="rect">
            <a:avLst/>
          </a:prstGeom>
        </p:spPr>
      </p:pic>
      <p:sp>
        <p:nvSpPr>
          <p:cNvPr id="15" name="Prostokąt 14"/>
          <p:cNvSpPr/>
          <p:nvPr/>
        </p:nvSpPr>
        <p:spPr>
          <a:xfrm>
            <a:off x="755576" y="2422887"/>
            <a:ext cx="62171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prstClr val="black"/>
                </a:solidFill>
                <a:latin typeface="Verdana"/>
                <a:sym typeface="Symbol"/>
              </a:rPr>
              <a:t>Oddziaływanie jest zdominowane przez </a:t>
            </a:r>
            <a:r>
              <a:rPr lang="pl-PL" sz="1600" b="1" dirty="0">
                <a:solidFill>
                  <a:srgbClr val="C00000"/>
                </a:solidFill>
                <a:latin typeface="Verdana"/>
                <a:sym typeface="Symbol"/>
              </a:rPr>
              <a:t>elastyczne zderzenia z elektronami!</a:t>
            </a:r>
          </a:p>
        </p:txBody>
      </p:sp>
    </p:spTree>
    <p:extLst>
      <p:ext uri="{BB962C8B-B14F-4D97-AF65-F5344CB8AC3E}">
        <p14:creationId xmlns:p14="http://schemas.microsoft.com/office/powerpoint/2010/main" val="2429170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(IV)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22</a:t>
            </a:fld>
            <a:endParaRPr lang="en-US"/>
          </a:p>
        </p:txBody>
      </p:sp>
      <p:pic>
        <p:nvPicPr>
          <p:cNvPr id="5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56" y="1332608"/>
            <a:ext cx="3060192" cy="3261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1043608" y="4619683"/>
                <a:ext cx="8064896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ym typeface="Symbol"/>
                  </a:rPr>
                  <a:t>Straty energii cząstek naładowanych w funkcji ich energii (pomiar)</a:t>
                </a:r>
              </a:p>
              <a:p>
                <a:endParaRPr lang="pl-PL" dirty="0">
                  <a:sym typeface="Symbol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pl-PL" dirty="0">
                    <a:sym typeface="Symbol"/>
                  </a:rPr>
                  <a:t>Dla energii powyżej </a:t>
                </a:r>
                <a14:m>
                  <m:oMath xmlns:m="http://schemas.openxmlformats.org/officeDocument/2006/math">
                    <m:r>
                      <a:rPr lang="pl-P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~ </m:t>
                    </m:r>
                    <m:r>
                      <a:rPr lang="pl-P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𝟏𝟎𝟎𝟎</m:t>
                    </m:r>
                    <m:r>
                      <a:rPr lang="pl-P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pl-PL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𝑴𝒆𝑽</m:t>
                    </m:r>
                  </m:oMath>
                </a14:m>
                <a:r>
                  <a:rPr lang="pl-PL" b="1" dirty="0">
                    <a:solidFill>
                      <a:srgbClr val="C00000"/>
                    </a:solidFill>
                    <a:sym typeface="Symbol"/>
                  </a:rPr>
                  <a:t> </a:t>
                </a:r>
                <a:r>
                  <a:rPr lang="pl-PL" dirty="0">
                    <a:sym typeface="Symbol"/>
                  </a:rPr>
                  <a:t>wartości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𝑑𝐸</m:t>
                        </m:r>
                      </m:num>
                      <m:den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l-PL" dirty="0">
                    <a:sym typeface="Symbol"/>
                  </a:rPr>
                  <a:t> praktycznie </a:t>
                </a:r>
                <a:r>
                  <a:rPr lang="pl-PL" b="1" dirty="0">
                    <a:sym typeface="Symbol"/>
                  </a:rPr>
                  <a:t>stałe</a:t>
                </a:r>
                <a:r>
                  <a:rPr lang="pl-PL" dirty="0">
                    <a:sym typeface="Symbol"/>
                  </a:rPr>
                  <a:t> – </a:t>
                </a:r>
                <a:r>
                  <a:rPr lang="pl-PL" u="sng" dirty="0">
                    <a:solidFill>
                      <a:srgbClr val="C00000"/>
                    </a:solidFill>
                    <a:sym typeface="Symbol"/>
                  </a:rPr>
                  <a:t>minimalnie jonizujące cząstki (MIP)</a:t>
                </a:r>
                <a:endParaRPr lang="pl-PL" dirty="0">
                  <a:solidFill>
                    <a:srgbClr val="C00000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19683"/>
                <a:ext cx="8064896" cy="1322285"/>
              </a:xfrm>
              <a:prstGeom prst="rect">
                <a:avLst/>
              </a:prstGeom>
              <a:blipFill>
                <a:blip r:embed="rId4"/>
                <a:stretch>
                  <a:fillRect l="-605" t="-2765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393" y="1628800"/>
            <a:ext cx="3218112" cy="289325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44F0EA6-FF58-4BB6-BF12-7293527E252D}"/>
              </a:ext>
            </a:extLst>
          </p:cNvPr>
          <p:cNvSpPr txBox="1"/>
          <p:nvPr/>
        </p:nvSpPr>
        <p:spPr>
          <a:xfrm>
            <a:off x="4935830" y="1361896"/>
            <a:ext cx="3786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mass </a:t>
            </a:r>
            <a:r>
              <a:rPr lang="pl-PL" sz="1600" dirty="0" err="1"/>
              <a:t>stopping</a:t>
            </a:r>
            <a:r>
              <a:rPr lang="pl-PL" sz="1600" dirty="0"/>
              <a:t> </a:t>
            </a:r>
            <a:r>
              <a:rPr lang="pl-PL" sz="1600" dirty="0" err="1"/>
              <a:t>power</a:t>
            </a:r>
            <a:r>
              <a:rPr lang="pl-PL" sz="1600" dirty="0"/>
              <a:t> [</a:t>
            </a:r>
            <a:r>
              <a:rPr lang="pl-PL" sz="1600" dirty="0" err="1"/>
              <a:t>MeV</a:t>
            </a:r>
            <a:r>
              <a:rPr lang="pl-PL" sz="1600" dirty="0"/>
              <a:t> cm</a:t>
            </a:r>
            <a:r>
              <a:rPr lang="pl-PL" sz="1600" baseline="30000" dirty="0"/>
              <a:t>2 </a:t>
            </a:r>
            <a:r>
              <a:rPr lang="pl-PL" sz="1600" dirty="0"/>
              <a:t>/g]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1224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(V)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23</a:t>
            </a:fld>
            <a:endParaRPr lang="en-US" dirty="0"/>
          </a:p>
        </p:txBody>
      </p:sp>
      <p:pic>
        <p:nvPicPr>
          <p:cNvPr id="5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1115616" y="1236587"/>
                <a:ext cx="7920880" cy="496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pl-PL" sz="1600" dirty="0">
                    <a:latin typeface="+mn-lt"/>
                    <a:sym typeface="Symbol"/>
                  </a:rPr>
                  <a:t>W zastosowaniach HEP powszechnie używa się zmodyfikowanej formuły </a:t>
                </a:r>
                <a:r>
                  <a:rPr lang="pl-PL" sz="1600" dirty="0" err="1">
                    <a:latin typeface="+mn-lt"/>
                    <a:sym typeface="Symbol"/>
                  </a:rPr>
                  <a:t>Bethe’go</a:t>
                </a:r>
                <a:r>
                  <a:rPr lang="pl-PL" sz="1600" dirty="0">
                    <a:latin typeface="+mn-lt"/>
                    <a:sym typeface="Symbol"/>
                  </a:rPr>
                  <a:t>, zwaną równaniem </a:t>
                </a:r>
                <a:r>
                  <a:rPr lang="pl-PL" sz="1600" dirty="0" err="1">
                    <a:latin typeface="+mn-lt"/>
                    <a:sym typeface="Symbol"/>
                  </a:rPr>
                  <a:t>Bethe’go-Bloch’a</a:t>
                </a:r>
                <a:r>
                  <a:rPr lang="pl-PL" sz="1600" dirty="0">
                    <a:latin typeface="+mn-lt"/>
                    <a:sym typeface="Symbol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pl-PL" sz="1600" dirty="0">
                  <a:latin typeface="+mn-lt"/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endParaRPr lang="pl-PL" sz="1600" dirty="0">
                  <a:latin typeface="+mn-lt"/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endParaRPr lang="pl-PL" sz="1600" dirty="0">
                  <a:latin typeface="+mn-lt"/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endParaRPr lang="pl-PL" sz="1600" dirty="0">
                  <a:latin typeface="+mn-lt"/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pl-PL" sz="1600" dirty="0">
                    <a:sym typeface="Symbol"/>
                  </a:rPr>
                  <a:t>Nowości to: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Czynnik Lorentza </a:t>
                </a:r>
                <a14:m>
                  <m:oMath xmlns:m="http://schemas.openxmlformats.org/officeDocument/2006/math">
                    <m:r>
                      <a:rPr lang="pl-PL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𝜸</m:t>
                    </m:r>
                  </m:oMath>
                </a14:m>
                <a:endParaRPr lang="pl-PL" sz="1600" b="1" dirty="0">
                  <a:solidFill>
                    <a:srgbClr val="C00000"/>
                  </a:solidFill>
                  <a:sym typeface="Symbol"/>
                </a:endParaRP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Poprawka „gęstościowa” na straty jonizacyjne, istotna dla cząstek ultra-relatywistycznych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𝑻</m:t>
                        </m:r>
                      </m:e>
                      <m:sub>
                        <m: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𝑴𝑨𝑿</m:t>
                        </m:r>
                      </m:sub>
                    </m:sSub>
                  </m:oMath>
                </a14:m>
                <a:r>
                  <a:rPr lang="pl-PL" sz="1600" dirty="0">
                    <a:sym typeface="Symbol"/>
                  </a:rPr>
                  <a:t> - maksymalna energia kinetyczna przekazana elektronowi</a:t>
                </a:r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600" dirty="0">
                    <a:sym typeface="Symbol"/>
                  </a:rPr>
                  <a:t>Jednostki w jakich mierzymy straty energii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l-PL" sz="16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l-PL" sz="160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pl-PL" sz="1600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𝑀𝑒𝑉</m:t>
                            </m:r>
                            <m:r>
                              <a:rPr lang="pl-PL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pl-PL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</m:ctrlPr>
                              </m:sSupPr>
                              <m:e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𝑐𝑚</m:t>
                                </m:r>
                              </m:e>
                              <m:sup>
                                <m:r>
                                  <a:rPr lang="pl-PL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l-PL" sz="1600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  <m:t>𝑔</m:t>
                            </m:r>
                          </m:den>
                        </m:f>
                      </m:e>
                    </m:d>
                  </m:oMath>
                </a14:m>
                <a:endParaRPr lang="pl-PL" sz="1600" dirty="0">
                  <a:sym typeface="Symbol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pl-PL" sz="1600" dirty="0">
                    <a:sym typeface="Symbol"/>
                  </a:rPr>
                  <a:t>Powyższy zapis używany jest, aby podkreślić, że straty energii cząstek naładowanych (o tym samym ładunku) są jedynie funkcją </a:t>
                </a:r>
                <a14:m>
                  <m:oMath xmlns:m="http://schemas.openxmlformats.org/officeDocument/2006/math">
                    <m:r>
                      <a:rPr lang="pl-PL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𝛽</m:t>
                    </m:r>
                  </m:oMath>
                </a14:m>
                <a:r>
                  <a:rPr lang="pl-PL" sz="1600" dirty="0">
                    <a:sym typeface="Symbol"/>
                  </a:rPr>
                  <a:t> (dla cząstek o najwyższych energiach formuła powyższa zaczyna również zależeć od masy cząstki jonizującej – </a:t>
                </a:r>
                <a:r>
                  <a:rPr lang="pl-PL" sz="1600" dirty="0" err="1">
                    <a:sym typeface="Symbol"/>
                  </a:rPr>
                  <a:t>dE</a:t>
                </a:r>
                <a:r>
                  <a:rPr lang="pl-PL" sz="1600" dirty="0">
                    <a:sym typeface="Symbol"/>
                  </a:rPr>
                  <a:t>/dx umożliwia identyfikację cząstek!)</a:t>
                </a:r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236587"/>
                <a:ext cx="7920880" cy="4967065"/>
              </a:xfrm>
              <a:prstGeom prst="rect">
                <a:avLst/>
              </a:prstGeom>
              <a:blipFill>
                <a:blip r:embed="rId3"/>
                <a:stretch>
                  <a:fillRect l="-385" t="-368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2967496" y="2863969"/>
                <a:ext cx="4043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l-P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Sup>
                        <m:sSub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pl-PL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p>
                        <m:sSupPr>
                          <m:ctrlP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 3071 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𝑀𝑒𝑉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96" y="2863969"/>
                <a:ext cx="4043479" cy="276999"/>
              </a:xfrm>
              <a:prstGeom prst="rect">
                <a:avLst/>
              </a:prstGeom>
              <a:blipFill>
                <a:blip r:embed="rId4"/>
                <a:stretch>
                  <a:fillRect l="-302" r="-905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C0E00623-5553-4558-9E87-1945C84CA874}"/>
                  </a:ext>
                </a:extLst>
              </p:cNvPr>
              <p:cNvSpPr txBox="1"/>
              <p:nvPr/>
            </p:nvSpPr>
            <p:spPr>
              <a:xfrm>
                <a:off x="1452020" y="1931685"/>
                <a:ext cx="6239959" cy="92799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𝑀𝐴𝑋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C0E00623-5553-4558-9E87-1945C84CA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20" y="1931685"/>
                <a:ext cx="6239959" cy="927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ole tekstowe 9">
            <a:extLst>
              <a:ext uri="{FF2B5EF4-FFF2-40B4-BE49-F238E27FC236}">
                <a16:creationId xmlns:a16="http://schemas.microsoft.com/office/drawing/2014/main" id="{7764A5BF-FF49-4C3F-8EB8-993A9DCBD7F3}"/>
              </a:ext>
            </a:extLst>
          </p:cNvPr>
          <p:cNvSpPr txBox="1"/>
          <p:nvPr/>
        </p:nvSpPr>
        <p:spPr>
          <a:xfrm>
            <a:off x="7791960" y="214814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[1] </a:t>
            </a:r>
            <a:r>
              <a:rPr lang="pl-PL" dirty="0">
                <a:hlinkClick r:id="rId6"/>
              </a:rPr>
              <a:t>PDG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(VI)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24</a:t>
            </a:fld>
            <a:endParaRPr lang="en-US" dirty="0"/>
          </a:p>
        </p:txBody>
      </p:sp>
      <p:sp>
        <p:nvSpPr>
          <p:cNvPr id="12" name="Elipsa 8"/>
          <p:cNvSpPr/>
          <p:nvPr/>
        </p:nvSpPr>
        <p:spPr>
          <a:xfrm>
            <a:off x="3419872" y="1765421"/>
            <a:ext cx="504056" cy="3230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/>
              <p:cNvSpPr txBox="1"/>
              <p:nvPr/>
            </p:nvSpPr>
            <p:spPr>
              <a:xfrm>
                <a:off x="1690823" y="1321939"/>
                <a:ext cx="6239959" cy="927993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pl-PL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2000" b="0" i="1" smtClean="0">
                          <a:latin typeface="Cambria Math" panose="02040503050406030204" pitchFamily="18" charset="0"/>
                        </a:rPr>
                        <m:t>𝜅</m:t>
                      </m:r>
                      <m:sSup>
                        <m:sSup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𝑀𝐴𝑋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p>
                                      <m:r>
                                        <a:rPr lang="pl-PL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pl-P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4" name="pole tekstow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23" y="1321939"/>
                <a:ext cx="6239959" cy="927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upa 14"/>
          <p:cNvGrpSpPr/>
          <p:nvPr/>
        </p:nvGrpSpPr>
        <p:grpSpPr>
          <a:xfrm>
            <a:off x="1475061" y="2367704"/>
            <a:ext cx="2466724" cy="985442"/>
            <a:chOff x="3131839" y="2227534"/>
            <a:chExt cx="2466724" cy="985442"/>
          </a:xfrm>
        </p:grpSpPr>
        <p:sp>
          <p:nvSpPr>
            <p:cNvPr id="16" name="Elipsa 10"/>
            <p:cNvSpPr/>
            <p:nvPr/>
          </p:nvSpPr>
          <p:spPr>
            <a:xfrm>
              <a:off x="3131839" y="2227534"/>
              <a:ext cx="2437269" cy="98544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pole tekstowe 16"/>
                <p:cNvSpPr txBox="1"/>
                <p:nvPr/>
              </p:nvSpPr>
              <p:spPr>
                <a:xfrm>
                  <a:off x="3161294" y="2419018"/>
                  <a:ext cx="2437269" cy="6024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pl-P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pole tekstow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1294" y="2419018"/>
                  <a:ext cx="2437269" cy="60247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rostokąt 17"/>
              <p:cNvSpPr/>
              <p:nvPr/>
            </p:nvSpPr>
            <p:spPr>
              <a:xfrm>
                <a:off x="539552" y="3426968"/>
                <a:ext cx="4536504" cy="24552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Formuła opisuje „mass </a:t>
                </a:r>
                <a:r>
                  <a:rPr lang="pl-PL" sz="1400" dirty="0" err="1">
                    <a:solidFill>
                      <a:prstClr val="black"/>
                    </a:solidFill>
                    <a:latin typeface="Verdana"/>
                    <a:sym typeface="Symbol"/>
                  </a:rPr>
                  <a:t>stopping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Verdana"/>
                    <a:sym typeface="Symbol"/>
                  </a:rPr>
                  <a:t>power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” [MeVg</a:t>
                </a:r>
                <a:r>
                  <a:rPr lang="pl-PL" sz="1400" baseline="30000" dirty="0">
                    <a:solidFill>
                      <a:prstClr val="black"/>
                    </a:solidFill>
                    <a:latin typeface="Verdana"/>
                    <a:sym typeface="Symbol"/>
                  </a:rPr>
                  <a:t>-1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cm</a:t>
                </a:r>
                <a:r>
                  <a:rPr lang="pl-PL" sz="1400" baseline="30000" dirty="0">
                    <a:solidFill>
                      <a:prstClr val="black"/>
                    </a:solidFill>
                    <a:latin typeface="Verdana"/>
                    <a:sym typeface="Symbol"/>
                  </a:rPr>
                  <a:t>2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].</a:t>
                </a: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Szybki spadek przy niskich energiach </a:t>
                </a:r>
                <a14:m>
                  <m:oMath xmlns:m="http://schemas.openxmlformats.org/officeDocument/2006/math">
                    <m:r>
                      <a:rPr lang="pl-PL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∝</m:t>
                    </m:r>
                    <m:f>
                      <m:fPr>
                        <m:ctrlPr>
                          <a:rPr lang="pl-PL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pl-PL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l-PL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pl-PL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𝛽</m:t>
                            </m:r>
                          </m:e>
                          <m:sup>
                            <m:r>
                              <a:rPr lang="pl-PL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l-PL" sz="1400" b="0" dirty="0">
                  <a:solidFill>
                    <a:prstClr val="black"/>
                  </a:solidFill>
                  <a:latin typeface="Verdana"/>
                  <a:ea typeface="Cambria Math" panose="02040503050406030204" pitchFamily="18" charset="0"/>
                  <a:sym typeface="Symbol"/>
                </a:endParaRP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Szerokie minimum w zakresie </a:t>
                </a:r>
                <a14:m>
                  <m:oMath xmlns:m="http://schemas.openxmlformats.org/officeDocument/2006/math">
                    <m:r>
                      <a:rPr lang="pl-PL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/>
                      </a:rPr>
                      <m:t>3</m:t>
                    </m:r>
                    <m:r>
                      <a:rPr lang="pl-PL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≤</m:t>
                    </m:r>
                    <m:r>
                      <a:rPr lang="pl-PL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𝛽𝛾</m:t>
                    </m:r>
                    <m:r>
                      <a:rPr lang="pl-PL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 ≤4</m:t>
                    </m:r>
                    <m:r>
                      <a:rPr lang="pl-PL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,</m:t>
                    </m:r>
                  </m:oMath>
                </a14:m>
                <a:endParaRPr lang="pl-PL" sz="1400" b="0" dirty="0">
                  <a:solidFill>
                    <a:prstClr val="black"/>
                  </a:solidFill>
                  <a:latin typeface="Verdana"/>
                  <a:ea typeface="Cambria Math" panose="02040503050406030204" pitchFamily="18" charset="0"/>
                  <a:sym typeface="Symbol"/>
                </a:endParaRP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MIP – cząstka z </a:t>
                </a:r>
                <a:r>
                  <a:rPr lang="pl-PL" sz="1400" dirty="0" err="1">
                    <a:solidFill>
                      <a:prstClr val="black"/>
                    </a:solidFill>
                    <a:latin typeface="Verdana"/>
                    <a:sym typeface="Symbol"/>
                  </a:rPr>
                  <a:t>dE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/dx w pobliżu minimum (dlaczego mion?)</a:t>
                </a:r>
              </a:p>
              <a:p>
                <a:pPr marL="285750" lvl="0" indent="-285750">
                  <a:spcBef>
                    <a:spcPts val="600"/>
                  </a:spcBef>
                  <a:buFont typeface="Wingdings" panose="05000000000000000000" pitchFamily="2" charset="2"/>
                  <a:buChar char="q"/>
                </a:pP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MIP we wszystkich ośrodkach (z wyjątkiem wodoru) traci tyle samo energii: 1-2 </a:t>
                </a:r>
                <a:r>
                  <a:rPr lang="pl-PL" sz="1400" dirty="0" err="1">
                    <a:solidFill>
                      <a:prstClr val="black"/>
                    </a:solidFill>
                    <a:latin typeface="Verdana"/>
                    <a:sym typeface="Symbol"/>
                  </a:rPr>
                  <a:t>MeV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/(g /cm</a:t>
                </a:r>
                <a:r>
                  <a:rPr lang="pl-PL" sz="1400" baseline="30000" dirty="0">
                    <a:solidFill>
                      <a:prstClr val="black"/>
                    </a:solidFill>
                    <a:latin typeface="Verdana"/>
                    <a:sym typeface="Symbol"/>
                  </a:rPr>
                  <a:t>2</a:t>
                </a:r>
                <a:r>
                  <a:rPr lang="pl-PL" sz="1400" dirty="0">
                    <a:solidFill>
                      <a:prstClr val="black"/>
                    </a:solidFill>
                    <a:latin typeface="Verdana"/>
                    <a:sym typeface="Symbol"/>
                  </a:rPr>
                  <a:t>)</a:t>
                </a:r>
              </a:p>
            </p:txBody>
          </p:sp>
        </mc:Choice>
        <mc:Fallback xmlns="">
          <p:sp>
            <p:nvSpPr>
              <p:cNvPr id="18" name="Prostoką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6968"/>
                <a:ext cx="4536504" cy="2455224"/>
              </a:xfrm>
              <a:prstGeom prst="rect">
                <a:avLst/>
              </a:prstGeom>
              <a:blipFill>
                <a:blip r:embed="rId5"/>
                <a:stretch>
                  <a:fillRect l="-269" t="-496" b="-1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/>
              <p:cNvSpPr txBox="1"/>
              <p:nvPr/>
            </p:nvSpPr>
            <p:spPr>
              <a:xfrm>
                <a:off x="1918017" y="5764530"/>
                <a:ext cx="2595326" cy="93871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≈1−2 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𝑀𝑒𝑉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pole tekstow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017" y="5764530"/>
                <a:ext cx="2595326" cy="9387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ole tekstowe 19"/>
          <p:cNvSpPr txBox="1"/>
          <p:nvPr/>
        </p:nvSpPr>
        <p:spPr>
          <a:xfrm>
            <a:off x="4932040" y="6273225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latin typeface="+mn-lt"/>
              </a:rPr>
              <a:t>Straty energii rosną dla </a:t>
            </a:r>
            <a:r>
              <a:rPr lang="el-GR" sz="1600" dirty="0">
                <a:latin typeface="+mn-lt"/>
              </a:rPr>
              <a:t>γ</a:t>
            </a:r>
            <a:r>
              <a:rPr lang="pl-PL" sz="1600" dirty="0">
                <a:latin typeface="+mn-lt"/>
              </a:rPr>
              <a:t>&gt;4 (wzrost logarytmiczny) </a:t>
            </a:r>
            <a:endParaRPr lang="en-GB" sz="1600" dirty="0">
              <a:latin typeface="+mn-lt"/>
            </a:endParaRPr>
          </a:p>
        </p:txBody>
      </p:sp>
      <p:pic>
        <p:nvPicPr>
          <p:cNvPr id="22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20233E7A-9914-4247-9896-CEC8064EDB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2375"/>
          <a:stretch/>
        </p:blipFill>
        <p:spPr>
          <a:xfrm>
            <a:off x="4810803" y="2276872"/>
            <a:ext cx="4333197" cy="3767946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A9858649-8D29-45BB-8483-A7513DCA2917}"/>
              </a:ext>
            </a:extLst>
          </p:cNvPr>
          <p:cNvSpPr txBox="1"/>
          <p:nvPr/>
        </p:nvSpPr>
        <p:spPr>
          <a:xfrm>
            <a:off x="7925422" y="149992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[1] </a:t>
            </a:r>
            <a:r>
              <a:rPr lang="pl-PL" dirty="0">
                <a:hlinkClick r:id="rId9"/>
              </a:rPr>
              <a:t>PDG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9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460432" y="6305550"/>
            <a:ext cx="610416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1276808" y="4635460"/>
                <a:ext cx="7488832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dirty="0">
                    <a:sym typeface="Symbol"/>
                  </a:rPr>
                  <a:t>Uśredniona strata energii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pl-PL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−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𝑑𝐸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/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sym typeface="Symbol"/>
                          </a:rPr>
                          <m:t>𝑑𝑥</m:t>
                        </m:r>
                      </m:e>
                    </m:d>
                  </m:oMath>
                </a14:m>
                <a:r>
                  <a:rPr lang="pl-PL" sz="2000" dirty="0">
                    <a:latin typeface="+mn-lt"/>
                    <a:sym typeface="Symbol"/>
                  </a:rPr>
                  <a:t> </a:t>
                </a:r>
                <a:r>
                  <a:rPr lang="pl-PL" dirty="0">
                    <a:sym typeface="Symbol"/>
                  </a:rPr>
                  <a:t>dodatnio naładowanych mionów w szerokim zakresie pędów (9 rzędów wielkości), straty jonizacyjne dominują dla mionów o pędach poniżej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sym typeface="Symbol"/>
                      </a:rPr>
                      <m:t>~ 100 </m:t>
                    </m:r>
                    <m:r>
                      <a:rPr lang="pl-PL" b="0" i="1" smtClean="0">
                        <a:latin typeface="Cambria Math" panose="02040503050406030204" pitchFamily="18" charset="0"/>
                        <a:sym typeface="Symbol"/>
                      </a:rPr>
                      <m:t>𝐺𝑒𝑉</m:t>
                    </m:r>
                  </m:oMath>
                </a14:m>
                <a:endParaRPr lang="pl-PL" sz="2000" dirty="0">
                  <a:latin typeface="+mn-lt"/>
                  <a:sym typeface="Symbol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dirty="0">
                    <a:sym typeface="Symbol"/>
                  </a:rPr>
                  <a:t>Minimum jonizacji (uniwersalna wartość dla różnych cząstek i absorberów) występuje dla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𝛽𝛾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/>
                      </a:rPr>
                      <m:t>≈3</m:t>
                    </m:r>
                  </m:oMath>
                </a14:m>
                <a:r>
                  <a:rPr lang="pl-PL" dirty="0">
                    <a:sym typeface="Symbol"/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dirty="0">
                    <a:sym typeface="Symbol"/>
                  </a:rPr>
                  <a:t>Dla najwyższych energii dominuje strata przez promieniowanie.</a:t>
                </a:r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08" y="4635460"/>
                <a:ext cx="7488832" cy="2092881"/>
              </a:xfrm>
              <a:prstGeom prst="rect">
                <a:avLst/>
              </a:prstGeom>
              <a:blipFill>
                <a:blip r:embed="rId2"/>
                <a:stretch>
                  <a:fillRect l="-488" t="-291" r="-407"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617" y="1229289"/>
            <a:ext cx="5409213" cy="3416920"/>
          </a:xfrm>
          <a:prstGeom prst="rect">
            <a:avLst/>
          </a:prstGeom>
        </p:spPr>
      </p:pic>
      <p:pic>
        <p:nvPicPr>
          <p:cNvPr id="8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5AE2346C-194D-4B38-9F32-191D5060A60E}"/>
              </a:ext>
            </a:extLst>
          </p:cNvPr>
          <p:cNvSpPr/>
          <p:nvPr/>
        </p:nvSpPr>
        <p:spPr>
          <a:xfrm>
            <a:off x="7993873" y="1418824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PDG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017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6CF76EE5-DE30-4058-B90E-C33842B1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84784"/>
            <a:ext cx="4320480" cy="3790272"/>
          </a:xfrm>
          <a:prstGeom prst="rect">
            <a:avLst/>
          </a:prstGeom>
        </p:spPr>
      </p:pic>
      <p:sp>
        <p:nvSpPr>
          <p:cNvPr id="1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 err="1"/>
              <a:t>Stopping</a:t>
            </a:r>
            <a:r>
              <a:rPr lang="pl-PL" dirty="0"/>
              <a:t> </a:t>
            </a:r>
            <a:r>
              <a:rPr lang="pl-PL" dirty="0" err="1"/>
              <a:t>power</a:t>
            </a:r>
            <a:r>
              <a:rPr lang="pl-PL" dirty="0"/>
              <a:t>” (VIII)</a:t>
            </a:r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388424" y="6305550"/>
            <a:ext cx="682424" cy="476250"/>
          </a:xfrm>
        </p:spPr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26</a:t>
            </a:fld>
            <a:endParaRPr lang="en-US"/>
          </a:p>
        </p:txBody>
      </p:sp>
      <p:sp>
        <p:nvSpPr>
          <p:cNvPr id="6" name="pole tekstowe 5"/>
          <p:cNvSpPr txBox="1"/>
          <p:nvPr/>
        </p:nvSpPr>
        <p:spPr>
          <a:xfrm>
            <a:off x="1320359" y="559160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dirty="0">
                <a:latin typeface="+mn-lt"/>
                <a:sym typeface="Symbol"/>
              </a:rPr>
              <a:t>Poza przypadkiem ciekłego wodoru, cząstki o podobnych </a:t>
            </a:r>
            <a:r>
              <a:rPr lang="pl-PL" b="1" dirty="0">
                <a:latin typeface="+mn-lt"/>
                <a:sym typeface="Symbol"/>
              </a:rPr>
              <a:t>prędkościach </a:t>
            </a:r>
            <a:r>
              <a:rPr lang="pl-PL" dirty="0">
                <a:latin typeface="+mn-lt"/>
                <a:sym typeface="Symbol"/>
              </a:rPr>
              <a:t>charakteryzują się podobnymi </a:t>
            </a:r>
            <a:r>
              <a:rPr lang="pl-PL" b="1" dirty="0">
                <a:latin typeface="+mn-lt"/>
                <a:sym typeface="Symbol"/>
              </a:rPr>
              <a:t>stratami energii </a:t>
            </a:r>
            <a:r>
              <a:rPr lang="pl-PL" dirty="0">
                <a:latin typeface="+mn-lt"/>
                <a:sym typeface="Symbol"/>
              </a:rPr>
              <a:t>bez względu na absorber!</a:t>
            </a:r>
          </a:p>
        </p:txBody>
      </p:sp>
      <p:sp>
        <p:nvSpPr>
          <p:cNvPr id="7" name="Dowolny kształt 6"/>
          <p:cNvSpPr/>
          <p:nvPr/>
        </p:nvSpPr>
        <p:spPr>
          <a:xfrm>
            <a:off x="2195736" y="3356992"/>
            <a:ext cx="656427" cy="954947"/>
          </a:xfrm>
          <a:custGeom>
            <a:avLst/>
            <a:gdLst>
              <a:gd name="connsiteX0" fmla="*/ 206477 w 656427"/>
              <a:gd name="connsiteY0" fmla="*/ 119774 h 954947"/>
              <a:gd name="connsiteX1" fmla="*/ 95865 w 656427"/>
              <a:gd name="connsiteY1" fmla="*/ 436865 h 954947"/>
              <a:gd name="connsiteX2" fmla="*/ 228600 w 656427"/>
              <a:gd name="connsiteY2" fmla="*/ 849820 h 954947"/>
              <a:gd name="connsiteX3" fmla="*/ 449826 w 656427"/>
              <a:gd name="connsiteY3" fmla="*/ 923561 h 954947"/>
              <a:gd name="connsiteX4" fmla="*/ 656303 w 656427"/>
              <a:gd name="connsiteY4" fmla="*/ 414742 h 954947"/>
              <a:gd name="connsiteX5" fmla="*/ 471948 w 656427"/>
              <a:gd name="connsiteY5" fmla="*/ 1787 h 954947"/>
              <a:gd name="connsiteX6" fmla="*/ 0 w 656427"/>
              <a:gd name="connsiteY6" fmla="*/ 576974 h 95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6427" h="954947">
                <a:moveTo>
                  <a:pt x="206477" y="119774"/>
                </a:moveTo>
                <a:cubicBezTo>
                  <a:pt x="149327" y="217482"/>
                  <a:pt x="92178" y="315191"/>
                  <a:pt x="95865" y="436865"/>
                </a:cubicBezTo>
                <a:cubicBezTo>
                  <a:pt x="99552" y="558539"/>
                  <a:pt x="169607" y="768704"/>
                  <a:pt x="228600" y="849820"/>
                </a:cubicBezTo>
                <a:cubicBezTo>
                  <a:pt x="287593" y="930936"/>
                  <a:pt x="378542" y="996074"/>
                  <a:pt x="449826" y="923561"/>
                </a:cubicBezTo>
                <a:cubicBezTo>
                  <a:pt x="521110" y="851048"/>
                  <a:pt x="652616" y="568371"/>
                  <a:pt x="656303" y="414742"/>
                </a:cubicBezTo>
                <a:cubicBezTo>
                  <a:pt x="659990" y="261113"/>
                  <a:pt x="581332" y="-25252"/>
                  <a:pt x="471948" y="1787"/>
                </a:cubicBezTo>
                <a:cubicBezTo>
                  <a:pt x="362564" y="28826"/>
                  <a:pt x="181282" y="302900"/>
                  <a:pt x="0" y="57697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5033544" y="3536628"/>
                <a:ext cx="7858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𝜷𝜸</m:t>
                      </m:r>
                      <m:r>
                        <a:rPr lang="pl-P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l-PL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pl-PL" sz="14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44" y="3536628"/>
                <a:ext cx="78586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az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14" y="2063408"/>
            <a:ext cx="3279982" cy="2520280"/>
          </a:xfrm>
          <a:prstGeom prst="rect">
            <a:avLst/>
          </a:prstGeom>
        </p:spPr>
      </p:pic>
      <p:sp>
        <p:nvSpPr>
          <p:cNvPr id="10" name="Dowolny kształt 9"/>
          <p:cNvSpPr/>
          <p:nvPr/>
        </p:nvSpPr>
        <p:spPr>
          <a:xfrm>
            <a:off x="2987824" y="3717032"/>
            <a:ext cx="2220967" cy="280261"/>
          </a:xfrm>
          <a:custGeom>
            <a:avLst/>
            <a:gdLst>
              <a:gd name="connsiteX0" fmla="*/ 0 w 2315496"/>
              <a:gd name="connsiteY0" fmla="*/ 118028 h 280261"/>
              <a:gd name="connsiteX1" fmla="*/ 582561 w 2315496"/>
              <a:gd name="connsiteY1" fmla="*/ 258138 h 280261"/>
              <a:gd name="connsiteX2" fmla="*/ 1172496 w 2315496"/>
              <a:gd name="connsiteY2" fmla="*/ 41 h 280261"/>
              <a:gd name="connsiteX3" fmla="*/ 2315496 w 2315496"/>
              <a:gd name="connsiteY3" fmla="*/ 280261 h 28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496" h="280261">
                <a:moveTo>
                  <a:pt x="0" y="118028"/>
                </a:moveTo>
                <a:cubicBezTo>
                  <a:pt x="193572" y="197915"/>
                  <a:pt x="387145" y="277803"/>
                  <a:pt x="582561" y="258138"/>
                </a:cubicBezTo>
                <a:cubicBezTo>
                  <a:pt x="777977" y="238474"/>
                  <a:pt x="883674" y="-3646"/>
                  <a:pt x="1172496" y="41"/>
                </a:cubicBezTo>
                <a:cubicBezTo>
                  <a:pt x="1461318" y="3728"/>
                  <a:pt x="1888407" y="141994"/>
                  <a:pt x="2315496" y="280261"/>
                </a:cubicBezTo>
              </a:path>
            </a:pathLst>
          </a:custGeom>
          <a:noFill/>
          <a:ln>
            <a:solidFill>
              <a:srgbClr val="C00000"/>
            </a:solidFill>
            <a:headEnd type="oval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Dowolny kształt 10"/>
          <p:cNvSpPr/>
          <p:nvPr/>
        </p:nvSpPr>
        <p:spPr>
          <a:xfrm>
            <a:off x="5544360" y="3228989"/>
            <a:ext cx="2071886" cy="877560"/>
          </a:xfrm>
          <a:custGeom>
            <a:avLst/>
            <a:gdLst>
              <a:gd name="connsiteX0" fmla="*/ 7112 w 2071886"/>
              <a:gd name="connsiteY0" fmla="*/ 597310 h 877560"/>
              <a:gd name="connsiteX1" fmla="*/ 161970 w 2071886"/>
              <a:gd name="connsiteY1" fmla="*/ 877529 h 877560"/>
              <a:gd name="connsiteX2" fmla="*/ 1098493 w 2071886"/>
              <a:gd name="connsiteY2" fmla="*/ 582561 h 877560"/>
              <a:gd name="connsiteX3" fmla="*/ 1703177 w 2071886"/>
              <a:gd name="connsiteY3" fmla="*/ 494071 h 877560"/>
              <a:gd name="connsiteX4" fmla="*/ 2071886 w 2071886"/>
              <a:gd name="connsiteY4" fmla="*/ 0 h 87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1886" h="877560">
                <a:moveTo>
                  <a:pt x="7112" y="597310"/>
                </a:moveTo>
                <a:cubicBezTo>
                  <a:pt x="-6408" y="738648"/>
                  <a:pt x="-19927" y="879987"/>
                  <a:pt x="161970" y="877529"/>
                </a:cubicBezTo>
                <a:cubicBezTo>
                  <a:pt x="343867" y="875071"/>
                  <a:pt x="841625" y="646471"/>
                  <a:pt x="1098493" y="582561"/>
                </a:cubicBezTo>
                <a:cubicBezTo>
                  <a:pt x="1355361" y="518651"/>
                  <a:pt x="1540945" y="591164"/>
                  <a:pt x="1703177" y="494071"/>
                </a:cubicBezTo>
                <a:cubicBezTo>
                  <a:pt x="1865409" y="396978"/>
                  <a:pt x="1968647" y="198489"/>
                  <a:pt x="2071886" y="0"/>
                </a:cubicBezTo>
              </a:path>
            </a:pathLst>
          </a:custGeom>
          <a:noFill/>
          <a:ln>
            <a:solidFill>
              <a:srgbClr val="C00000"/>
            </a:solidFill>
            <a:headEnd type="oval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0B23AA53-E965-4A95-9F13-0A17AD181E82}"/>
              </a:ext>
            </a:extLst>
          </p:cNvPr>
          <p:cNvSpPr/>
          <p:nvPr/>
        </p:nvSpPr>
        <p:spPr>
          <a:xfrm>
            <a:off x="5292080" y="1384810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PDG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667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Cząstki naładowane (II)</a:t>
            </a:r>
            <a:endParaRPr lang="en-GB" dirty="0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/>
              <p:cNvSpPr txBox="1"/>
              <p:nvPr/>
            </p:nvSpPr>
            <p:spPr>
              <a:xfrm>
                <a:off x="1331640" y="1268760"/>
                <a:ext cx="74487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Cząstki naładowane mogą podlegać również innym typom oddziaływania prowadzących do strat energii, nie mniej jednak straty jonizacyjne </a:t>
                </a:r>
                <a:r>
                  <a:rPr lang="pl-PL" sz="1600" b="1" dirty="0"/>
                  <a:t>zachodzą zawsze</a:t>
                </a:r>
                <a:r>
                  <a:rPr lang="pl-PL" sz="1600" dirty="0"/>
                  <a:t>!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Różne procesy konkurencyjne zależą zwykle od typu cząstek oraz ich energii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Dla mionów, straty jonizacyjne dominują wyraźnie do energii około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endParaRPr lang="pl-PL" sz="1600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Dlatego miony jako jedyne cząstki stabilne posiadają znaczne możliwości penetracyjne (dziesiątki metrów żelaza)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Można to wykorzystać w szybkiej i niezawodniej identyfikacji mionów – niezwykle ważne dla systemów wyzwalania</a:t>
                </a:r>
              </a:p>
            </p:txBody>
          </p:sp>
        </mc:Choice>
        <mc:Fallback xmlns="">
          <p:sp>
            <p:nvSpPr>
              <p:cNvPr id="9" name="pole tekstow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68760"/>
                <a:ext cx="7448784" cy="3416320"/>
              </a:xfrm>
              <a:prstGeom prst="rect">
                <a:avLst/>
              </a:prstGeom>
              <a:blipFill>
                <a:blip r:embed="rId3"/>
                <a:stretch>
                  <a:fillRect l="-327" t="-535" b="-1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236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Cząstki naładowane (I)</a:t>
            </a:r>
            <a:endParaRPr lang="en-GB" dirty="0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ole tekstowe 10"/>
              <p:cNvSpPr txBox="1"/>
              <p:nvPr/>
            </p:nvSpPr>
            <p:spPr>
              <a:xfrm>
                <a:off x="1331640" y="1232489"/>
                <a:ext cx="7448784" cy="521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Cząstki naładowane oddziałują z dowolnym medium (materiałem) elektromagnetycznie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Najbardziej istotna składowa pochodzi od oddziaływań z elektronami atomów materiału (oddziaływania z jądrami atomowymi znacznie mnie prawdopodobne)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Główny efekt to </a:t>
                </a:r>
                <a:r>
                  <a:rPr lang="pl-PL" sz="1600" b="1" dirty="0"/>
                  <a:t>jonizacyjna strata energii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Wyrażamy go jako jonizacyjną stratę energii na jednostkę długości drogi przebytej w danym medium –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𝒅𝑬</m:t>
                        </m:r>
                      </m:num>
                      <m:den>
                        <m:r>
                          <a:rPr lang="pl-PL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pl-PL" sz="1600" dirty="0"/>
                  <a:t> 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Dla danego typu materiału, szybkość strat jonizacyjnych zależy praktycznie tylko od </a:t>
                </a:r>
                <a:r>
                  <a:rPr lang="pl-PL" sz="1600" b="1" dirty="0"/>
                  <a:t>prędkości cząstki naładowanej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Detektory stosowane w HEP optymalizowane są dla jak najlepszej detekcji cząstek relatywistycznych, dla których możemy przyjąć w przybliżeniu, że strata energii jest </a:t>
                </a:r>
                <a:r>
                  <a:rPr lang="pl-PL" sz="1600" b="1" dirty="0"/>
                  <a:t>stała </a:t>
                </a:r>
                <a:r>
                  <a:rPr lang="pl-PL" sz="1600" dirty="0"/>
                  <a:t>(wzrost logarytmiczny)</a:t>
                </a:r>
                <a:endParaRPr lang="pl-PL" sz="1600" b="1" dirty="0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pl-PL" sz="1600" dirty="0"/>
                  <a:t>Ciekawym faktem jest </a:t>
                </a:r>
                <a:r>
                  <a:rPr lang="pl-PL" sz="1600" b="1" dirty="0"/>
                  <a:t>słaba zależności </a:t>
                </a:r>
                <a:r>
                  <a:rPr lang="pl-PL" sz="1600" dirty="0"/>
                  <a:t>strat jonizacyjnych od </a:t>
                </a:r>
                <a:r>
                  <a:rPr lang="pl-PL" sz="1600" b="1" dirty="0"/>
                  <a:t>gęstości materiału </a:t>
                </a:r>
                <a:r>
                  <a:rPr lang="pl-PL" sz="1600" dirty="0"/>
                  <a:t>detektora – tłumaczymy ją tym, że dla wszystkich pierwiastków jądra atomowe składają się w przybliżeniu z tej samej liczby neutronów oraz protonów</a:t>
                </a:r>
              </a:p>
            </p:txBody>
          </p:sp>
        </mc:Choice>
        <mc:Fallback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232489"/>
                <a:ext cx="7448784" cy="5210465"/>
              </a:xfrm>
              <a:prstGeom prst="rect">
                <a:avLst/>
              </a:prstGeom>
              <a:blipFill>
                <a:blip r:embed="rId3"/>
                <a:stretch>
                  <a:fillRect l="-327" t="-351" r="-573" b="-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000" dirty="0" err="1"/>
              <a:t>Intro</a:t>
            </a:r>
            <a:r>
              <a:rPr lang="pl-PL" sz="4000" dirty="0"/>
              <a:t> </a:t>
            </a:r>
            <a:r>
              <a:rPr lang="en-US" sz="4000" dirty="0"/>
              <a:t> </a:t>
            </a:r>
          </a:p>
        </p:txBody>
      </p: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3</a:t>
            </a:fld>
            <a:endParaRPr lang="en-US"/>
          </a:p>
        </p:txBody>
      </p:sp>
      <p:pic>
        <p:nvPicPr>
          <p:cNvPr id="8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1154998" y="1444534"/>
            <a:ext cx="74494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b="1" dirty="0">
                <a:latin typeface="+mn-lt"/>
                <a:sym typeface="Symbol"/>
              </a:rPr>
              <a:t>Detekcja</a:t>
            </a:r>
            <a:r>
              <a:rPr lang="pl-PL" sz="1600" dirty="0">
                <a:latin typeface="+mn-lt"/>
                <a:sym typeface="Symbol"/>
              </a:rPr>
              <a:t> dowolnego typu </a:t>
            </a:r>
            <a:r>
              <a:rPr lang="pl-PL" sz="1600" b="1" dirty="0">
                <a:latin typeface="+mn-lt"/>
                <a:sym typeface="Symbol"/>
              </a:rPr>
              <a:t>promieniowania</a:t>
            </a:r>
            <a:r>
              <a:rPr lang="pl-PL" sz="1600" dirty="0">
                <a:latin typeface="+mn-lt"/>
                <a:sym typeface="Symbol"/>
              </a:rPr>
              <a:t> opiera się na fakcie, że promieniowanie to </a:t>
            </a:r>
            <a:r>
              <a:rPr lang="pl-PL" sz="1600" b="1" dirty="0">
                <a:latin typeface="+mn-lt"/>
                <a:sym typeface="Symbol"/>
              </a:rPr>
              <a:t>deponuje</a:t>
            </a:r>
            <a:r>
              <a:rPr lang="pl-PL" sz="1600" dirty="0">
                <a:latin typeface="+mn-lt"/>
                <a:sym typeface="Symbol"/>
              </a:rPr>
              <a:t> (traci) </a:t>
            </a:r>
            <a:r>
              <a:rPr lang="pl-PL" sz="1600" b="1" dirty="0">
                <a:latin typeface="+mn-lt"/>
                <a:sym typeface="Symbol"/>
              </a:rPr>
              <a:t>energię</a:t>
            </a:r>
            <a:r>
              <a:rPr lang="pl-PL" sz="1600" dirty="0">
                <a:latin typeface="+mn-lt"/>
                <a:sym typeface="Symbol"/>
              </a:rPr>
              <a:t> w materiale czynnym detektora.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ym typeface="Symbol"/>
              </a:rPr>
              <a:t>Energia zdeponowana w obszarze aktywnym może prowadzić do produkcji</a:t>
            </a:r>
            <a:r>
              <a:rPr lang="pl-PL" sz="1600" dirty="0">
                <a:latin typeface="+mn-lt"/>
                <a:sym typeface="Symbol"/>
              </a:rPr>
              <a:t> </a:t>
            </a:r>
            <a:r>
              <a:rPr lang="pl-PL" sz="1600" b="1" dirty="0">
                <a:latin typeface="+mn-lt"/>
                <a:sym typeface="Symbol"/>
              </a:rPr>
              <a:t>nośników ładunku</a:t>
            </a:r>
            <a:r>
              <a:rPr lang="pl-PL" sz="1600" dirty="0">
                <a:latin typeface="+mn-lt"/>
                <a:sym typeface="Symbol"/>
              </a:rPr>
              <a:t> (np. par elektron-jon lub elektron-dziura).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ym typeface="Symbol"/>
              </a:rPr>
              <a:t>Nośniki ładunku są źródłem sygnału w elektronice odczytu.</a:t>
            </a:r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b="1" dirty="0">
                <a:latin typeface="+mn-lt"/>
                <a:sym typeface="Symbol"/>
              </a:rPr>
              <a:t>Działanie</a:t>
            </a:r>
            <a:r>
              <a:rPr lang="pl-PL" sz="1600" dirty="0">
                <a:latin typeface="+mn-lt"/>
                <a:sym typeface="Symbol"/>
              </a:rPr>
              <a:t> dowolnego </a:t>
            </a:r>
            <a:r>
              <a:rPr lang="pl-PL" sz="1600" b="1" dirty="0">
                <a:latin typeface="+mn-lt"/>
                <a:sym typeface="Symbol"/>
              </a:rPr>
              <a:t>układu detekcyjnego </a:t>
            </a:r>
            <a:r>
              <a:rPr lang="pl-PL" sz="1600" dirty="0">
                <a:latin typeface="+mn-lt"/>
                <a:sym typeface="Symbol"/>
              </a:rPr>
              <a:t>opiera się więc na tym w jaki sposób promieniowanie </a:t>
            </a:r>
            <a:r>
              <a:rPr lang="pl-PL" sz="1600" b="1" dirty="0">
                <a:latin typeface="+mn-lt"/>
                <a:sym typeface="Symbol"/>
              </a:rPr>
              <a:t>oddziałuje</a:t>
            </a:r>
            <a:r>
              <a:rPr lang="pl-PL" sz="1600" dirty="0">
                <a:latin typeface="+mn-lt"/>
                <a:sym typeface="Symbol"/>
              </a:rPr>
              <a:t> z jego częścią </a:t>
            </a:r>
            <a:r>
              <a:rPr lang="pl-PL" sz="1600" b="1" dirty="0">
                <a:latin typeface="+mn-lt"/>
                <a:sym typeface="Symbol"/>
              </a:rPr>
              <a:t>aktywną</a:t>
            </a:r>
            <a:r>
              <a:rPr lang="pl-PL" sz="1600" dirty="0">
                <a:latin typeface="+mn-lt"/>
                <a:sym typeface="Symbol"/>
              </a:rPr>
              <a:t> (np. sensory krzemowe w detektorach śladowych).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Inaczej - zrozumienie odpowiedzi danego typu detektora związane jest z </a:t>
            </a:r>
            <a:r>
              <a:rPr lang="pl-PL" sz="1600" b="1" dirty="0">
                <a:latin typeface="+mn-lt"/>
                <a:sym typeface="Symbol"/>
              </a:rPr>
              <a:t>fundamentalnymi mechanizmami oddziaływania</a:t>
            </a:r>
            <a:r>
              <a:rPr lang="pl-PL" sz="1600" dirty="0">
                <a:latin typeface="+mn-lt"/>
                <a:sym typeface="Symbol"/>
              </a:rPr>
              <a:t> </a:t>
            </a:r>
            <a:r>
              <a:rPr lang="pl-PL" sz="1600" b="1" dirty="0">
                <a:latin typeface="+mn-lt"/>
                <a:sym typeface="Symbol"/>
              </a:rPr>
              <a:t>cząstek promieniowania</a:t>
            </a:r>
            <a:r>
              <a:rPr lang="pl-PL" sz="1600" dirty="0">
                <a:latin typeface="+mn-lt"/>
                <a:sym typeface="Symbol"/>
              </a:rPr>
              <a:t> </a:t>
            </a:r>
            <a:r>
              <a:rPr lang="pl-PL" sz="1600" b="1" dirty="0">
                <a:latin typeface="+mn-lt"/>
                <a:sym typeface="Symbol"/>
              </a:rPr>
              <a:t>z materią</a:t>
            </a:r>
            <a:r>
              <a:rPr lang="pl-PL" sz="1600" dirty="0">
                <a:latin typeface="+mn-lt"/>
                <a:sym typeface="Symbol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>
              <a:latin typeface="+mn-lt"/>
              <a:sym typeface="Symbo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Pamiętajmy – bez względu na naturę oddziaływania, które prowadzi do strat energii cząstek promieniowania nasza wiedza o tym co zaszło oparta jest o </a:t>
            </a:r>
            <a:r>
              <a:rPr lang="pl-PL" sz="1600" b="1" dirty="0">
                <a:latin typeface="+mn-lt"/>
                <a:sym typeface="Symbol"/>
              </a:rPr>
              <a:t>sygnały elektryczne </a:t>
            </a:r>
            <a:r>
              <a:rPr lang="pl-PL" sz="1600" dirty="0">
                <a:latin typeface="+mn-lt"/>
                <a:sym typeface="Symbol"/>
              </a:rPr>
              <a:t>mierzone przez elektronikę odczytu!</a:t>
            </a:r>
          </a:p>
        </p:txBody>
      </p:sp>
    </p:spTree>
    <p:extLst>
      <p:ext uri="{BB962C8B-B14F-4D97-AF65-F5344CB8AC3E}">
        <p14:creationId xmlns:p14="http://schemas.microsoft.com/office/powerpoint/2010/main" val="358181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Cząstki naładowane </a:t>
            </a:r>
            <a:endParaRPr lang="en-GB" dirty="0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4</a:t>
            </a:fld>
            <a:endParaRPr lang="en-US"/>
          </a:p>
        </p:txBody>
      </p:sp>
      <p:sp>
        <p:nvSpPr>
          <p:cNvPr id="11" name="pole tekstowe 10"/>
          <p:cNvSpPr txBox="1"/>
          <p:nvPr/>
        </p:nvSpPr>
        <p:spPr>
          <a:xfrm>
            <a:off x="1096206" y="1657906"/>
            <a:ext cx="7448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/>
              <a:t>Oddziaływanie cząstek z materią, czyli z atomami: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1600" dirty="0"/>
              <a:t>		atom = elektrony + jądro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1600" dirty="0"/>
              <a:t>	</a:t>
            </a:r>
            <a:r>
              <a:rPr lang="pl-PL" sz="1600" dirty="0">
                <a:solidFill>
                  <a:srgbClr val="0070C0"/>
                </a:solidFill>
              </a:rPr>
              <a:t>Oddziaływanie zależy od rodzaju cząstki,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1600" dirty="0">
                <a:solidFill>
                  <a:srgbClr val="0070C0"/>
                </a:solidFill>
              </a:rPr>
              <a:t>		ale: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1600" dirty="0">
                <a:solidFill>
                  <a:srgbClr val="0070C0"/>
                </a:solidFill>
              </a:rPr>
              <a:t>	starta energii zależy silnie od energii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12EC379-C4BE-2792-908D-75A9ED24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32" y="1346512"/>
            <a:ext cx="2301439" cy="2949196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CCDCBF9-9692-E8D4-6262-CAF7CD473856}"/>
              </a:ext>
            </a:extLst>
          </p:cNvPr>
          <p:cNvSpPr txBox="1"/>
          <p:nvPr/>
        </p:nvSpPr>
        <p:spPr>
          <a:xfrm>
            <a:off x="1619672" y="4064002"/>
            <a:ext cx="60486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Oddziaływanie silne hadronów z jądrem,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elektromagnetyczne cząstek naładowanych elektrycznie i fotonów z elektronami atomowymi i jądrem,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l-PL" dirty="0"/>
              <a:t>słabe oddziaływanie neutrin z elektronami i jądrem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38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Oodziaływania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5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7" name="pole tekstowe 6"/>
          <p:cNvSpPr txBox="1"/>
          <p:nvPr/>
        </p:nvSpPr>
        <p:spPr>
          <a:xfrm>
            <a:off x="1547664" y="1359176"/>
            <a:ext cx="710897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l-PL" sz="1600" dirty="0">
              <a:latin typeface="+mn-lt"/>
              <a:sym typeface="Symbol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W przypadku </a:t>
            </a:r>
            <a:r>
              <a:rPr lang="pl-PL" sz="1600" dirty="0">
                <a:solidFill>
                  <a:srgbClr val="C00000"/>
                </a:solidFill>
                <a:latin typeface="+mn-lt"/>
                <a:sym typeface="Symbol"/>
              </a:rPr>
              <a:t>cząstek naładowanych - </a:t>
            </a:r>
            <a:r>
              <a:rPr lang="pl-PL" sz="1600" dirty="0">
                <a:latin typeface="+mn-lt"/>
                <a:sym typeface="Symbol"/>
              </a:rPr>
              <a:t>mogą one oddziaływać elektromagnetycznie (</a:t>
            </a:r>
            <a:r>
              <a:rPr lang="pl-PL" sz="1600" b="1" dirty="0">
                <a:latin typeface="+mn-lt"/>
                <a:sym typeface="Symbol"/>
              </a:rPr>
              <a:t>E.M.</a:t>
            </a:r>
            <a:r>
              <a:rPr lang="pl-PL" sz="1600" dirty="0">
                <a:latin typeface="+mn-lt"/>
                <a:sym typeface="Symbol"/>
              </a:rPr>
              <a:t>):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z </a:t>
            </a:r>
            <a:r>
              <a:rPr lang="pl-PL" sz="1600" b="1" dirty="0">
                <a:latin typeface="+mn-lt"/>
                <a:sym typeface="Symbol"/>
              </a:rPr>
              <a:t>elektronami atomów </a:t>
            </a:r>
            <a:r>
              <a:rPr lang="pl-PL" sz="1600" dirty="0">
                <a:latin typeface="+mn-lt"/>
                <a:sym typeface="Symbol"/>
              </a:rPr>
              <a:t>materiału czynnego aparatury detekcyjnej (oddziaływania z jądrami można zaniedbać) – </a:t>
            </a:r>
            <a:r>
              <a:rPr lang="pl-PL" sz="1600" b="1" dirty="0">
                <a:solidFill>
                  <a:srgbClr val="C00000"/>
                </a:solidFill>
                <a:latin typeface="+mn-lt"/>
                <a:sym typeface="Symbol"/>
              </a:rPr>
              <a:t>strata energii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z </a:t>
            </a:r>
            <a:r>
              <a:rPr lang="pl-PL" sz="1600" b="1" dirty="0">
                <a:latin typeface="+mn-lt"/>
                <a:sym typeface="Symbol"/>
              </a:rPr>
              <a:t>jądrami atomowymi </a:t>
            </a:r>
            <a:r>
              <a:rPr lang="pl-PL" sz="1600" dirty="0">
                <a:latin typeface="+mn-lt"/>
                <a:sym typeface="Symbol"/>
              </a:rPr>
              <a:t>– straty energii pomijalnie małe, ale duży wpływ </a:t>
            </a:r>
            <a:r>
              <a:rPr lang="pl-PL" sz="1600" b="1" dirty="0">
                <a:solidFill>
                  <a:srgbClr val="C00000"/>
                </a:solidFill>
                <a:latin typeface="+mn-lt"/>
                <a:sym typeface="Symbol"/>
              </a:rPr>
              <a:t>na zmianę kierunku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srgbClr val="C00000"/>
                </a:solidFill>
                <a:latin typeface="+mn-lt"/>
                <a:sym typeface="Symbol"/>
              </a:rPr>
              <a:t>Cząstki obojętne </a:t>
            </a:r>
            <a:r>
              <a:rPr lang="pl-PL" sz="1600" dirty="0">
                <a:latin typeface="+mn-lt"/>
                <a:sym typeface="Symbol"/>
              </a:rPr>
              <a:t>muszę najpierw ulec </a:t>
            </a:r>
            <a:r>
              <a:rPr lang="pl-PL" sz="1600" b="1" dirty="0">
                <a:latin typeface="+mn-lt"/>
                <a:sym typeface="Symbol"/>
              </a:rPr>
              <a:t>pewnemu procesowi</a:t>
            </a:r>
            <a:r>
              <a:rPr lang="pl-PL" sz="1600" dirty="0">
                <a:latin typeface="+mn-lt"/>
                <a:sym typeface="Symbol"/>
              </a:rPr>
              <a:t>, na skutek którego nastąpi </a:t>
            </a:r>
            <a:r>
              <a:rPr lang="pl-PL" sz="1600" b="1" dirty="0">
                <a:latin typeface="+mn-lt"/>
                <a:sym typeface="Symbol"/>
              </a:rPr>
              <a:t>częściowe lub całkowite </a:t>
            </a:r>
            <a:r>
              <a:rPr lang="pl-PL" sz="1600" dirty="0">
                <a:latin typeface="+mn-lt"/>
                <a:sym typeface="Symbol"/>
              </a:rPr>
              <a:t>przekazanie ich energii elektronom, jądrom atomowym lub fragmentom jąder.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l-PL" sz="1600" dirty="0">
                <a:latin typeface="+mn-lt"/>
                <a:sym typeface="Symbol"/>
              </a:rPr>
              <a:t>Inaczej powiemy, że </a:t>
            </a:r>
            <a:r>
              <a:rPr lang="pl-PL" sz="1600" b="1" dirty="0">
                <a:solidFill>
                  <a:srgbClr val="8E220C"/>
                </a:solidFill>
                <a:latin typeface="+mn-lt"/>
                <a:sym typeface="Symbol"/>
              </a:rPr>
              <a:t>detekcja cząstek obojętnych </a:t>
            </a:r>
            <a:r>
              <a:rPr lang="pl-PL" sz="1600" dirty="0">
                <a:latin typeface="+mn-lt"/>
                <a:sym typeface="Symbol"/>
              </a:rPr>
              <a:t>opiera się o ich zdolność do produkcji </a:t>
            </a:r>
            <a:r>
              <a:rPr lang="pl-PL" sz="1600" b="1" dirty="0">
                <a:solidFill>
                  <a:srgbClr val="8E220C"/>
                </a:solidFill>
                <a:latin typeface="+mn-lt"/>
                <a:sym typeface="Symbol"/>
              </a:rPr>
              <a:t>naładowanych cząstek wtórnych</a:t>
            </a:r>
            <a:r>
              <a:rPr lang="pl-PL" sz="1600" dirty="0">
                <a:latin typeface="+mn-lt"/>
                <a:sym typeface="Symbo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681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Relatywistyczne?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6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57088DD-4E2B-4AF4-9A6B-6016D824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12776"/>
            <a:ext cx="5512092" cy="364901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CC09AE0B-DBF0-4491-92E6-60FD7668E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282" y="3760924"/>
            <a:ext cx="1905000" cy="5048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FF60F335-389E-498E-90DB-2A7857905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422451"/>
            <a:ext cx="1681534" cy="54243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1041163-A73D-4C01-A358-4FC7E70E0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232" y="5089258"/>
            <a:ext cx="1181100" cy="33337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BE0164D-304D-4B87-912A-896D0C34AB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5599" y="5579244"/>
            <a:ext cx="2495550" cy="752475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C1196D74-DEB5-4195-B56F-BDAC211282A8}"/>
              </a:ext>
            </a:extLst>
          </p:cNvPr>
          <p:cNvSpPr txBox="1"/>
          <p:nvPr/>
        </p:nvSpPr>
        <p:spPr>
          <a:xfrm>
            <a:off x="6948264" y="580526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zadanie!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39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Straty ciężkich cząstek</a:t>
            </a:r>
            <a:endParaRPr lang="en-GB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7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A7F8833-E205-4001-BDB7-ED5E49B635E0}"/>
              </a:ext>
            </a:extLst>
          </p:cNvPr>
          <p:cNvSpPr txBox="1"/>
          <p:nvPr/>
        </p:nvSpPr>
        <p:spPr>
          <a:xfrm>
            <a:off x="2051720" y="1628800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Starta energii protonu w zderzeniu z elektronem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D440CCE-BF1B-41E6-8963-207E5810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32856"/>
            <a:ext cx="4468448" cy="36037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D76221E5-89C1-4741-95A5-3472F4CC41E8}"/>
                  </a:ext>
                </a:extLst>
              </p:cNvPr>
              <p:cNvSpPr txBox="1"/>
              <p:nvPr/>
            </p:nvSpPr>
            <p:spPr>
              <a:xfrm>
                <a:off x="1567654" y="6165304"/>
                <a:ext cx="7299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/>
                  <a:t>minimalne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l-PL" dirty="0"/>
                  <a:t> wymagane do jonizacji lub wzbudzenia elektronu</a:t>
                </a:r>
                <a:endParaRPr lang="en-GB" dirty="0"/>
              </a:p>
            </p:txBody>
          </p:sp>
        </mc:Choice>
        <mc:Fallback xmlns="">
          <p:sp>
            <p:nvSpPr>
              <p:cNvPr id="8" name="pole tekstowe 7">
                <a:extLst>
                  <a:ext uri="{FF2B5EF4-FFF2-40B4-BE49-F238E27FC236}">
                    <a16:creationId xmlns:a16="http://schemas.microsoft.com/office/drawing/2014/main" id="{D76221E5-89C1-4741-95A5-3472F4CC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54" y="6165304"/>
                <a:ext cx="7299819" cy="369332"/>
              </a:xfrm>
              <a:prstGeom prst="rect">
                <a:avLst/>
              </a:prstGeom>
              <a:blipFill>
                <a:blip r:embed="rId4"/>
                <a:stretch>
                  <a:fillRect l="-66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0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Procesy oddziaływania</a:t>
            </a:r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8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700FC2E-FBF5-4675-B6EB-AA92C16DA416}"/>
              </a:ext>
            </a:extLst>
          </p:cNvPr>
          <p:cNvSpPr txBox="1"/>
          <p:nvPr/>
        </p:nvSpPr>
        <p:spPr>
          <a:xfrm>
            <a:off x="1600710" y="1484784"/>
            <a:ext cx="7543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Ciężkie naładowane cząstki i szybkie elektrony oddziałują kulombowsko z elektronami atomowymi i jądrami.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l-PL" sz="1600" dirty="0"/>
              <a:t>Fotony i neutrony (cząstki bez ładunku) najpierw przekazują energię do elektronu, który może stać się źródłem sygnału.</a:t>
            </a:r>
            <a:endParaRPr lang="en-GB" sz="1600" dirty="0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B591FECB-E2B5-4A7C-97AC-29EED8731FFB}"/>
              </a:ext>
            </a:extLst>
          </p:cNvPr>
          <p:cNvSpPr/>
          <p:nvPr/>
        </p:nvSpPr>
        <p:spPr>
          <a:xfrm>
            <a:off x="1600710" y="2964574"/>
            <a:ext cx="745133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b="1" dirty="0"/>
              <a:t>Ciężkie</a:t>
            </a:r>
            <a:r>
              <a:rPr lang="pl-PL" sz="1600" dirty="0"/>
              <a:t> naładowane cząstki tracą </a:t>
            </a:r>
            <a:r>
              <a:rPr lang="pl-PL" sz="1600" b="1" dirty="0"/>
              <a:t>małe</a:t>
            </a:r>
            <a:r>
              <a:rPr lang="pl-PL" sz="1600" dirty="0"/>
              <a:t> ilości </a:t>
            </a:r>
            <a:r>
              <a:rPr lang="pl-PL" sz="1600" b="1" dirty="0"/>
              <a:t>energii</a:t>
            </a:r>
            <a:r>
              <a:rPr lang="pl-PL" sz="1600" dirty="0"/>
              <a:t> na oddziaływanie  kulombowskie:</a:t>
            </a:r>
          </a:p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>
                <a:solidFill>
                  <a:prstClr val="black"/>
                </a:solidFill>
              </a:rPr>
              <a:t>są bardzo słabo odchylone przez elektrony atomowe,</a:t>
            </a:r>
          </a:p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>
                <a:solidFill>
                  <a:prstClr val="black"/>
                </a:solidFill>
              </a:rPr>
              <a:t>mogą zmienić kierunek oddziałując z jądrem (</a:t>
            </a:r>
            <a:r>
              <a:rPr lang="pl-PL" sz="1600" dirty="0" err="1">
                <a:solidFill>
                  <a:prstClr val="black"/>
                </a:solidFill>
              </a:rPr>
              <a:t>multiple</a:t>
            </a:r>
            <a:r>
              <a:rPr lang="pl-PL" sz="1600" dirty="0">
                <a:solidFill>
                  <a:prstClr val="black"/>
                </a:solidFill>
              </a:rPr>
              <a:t> </a:t>
            </a:r>
            <a:r>
              <a:rPr lang="pl-PL" sz="1600" dirty="0" err="1">
                <a:solidFill>
                  <a:prstClr val="black"/>
                </a:solidFill>
              </a:rPr>
              <a:t>scattering</a:t>
            </a:r>
            <a:r>
              <a:rPr lang="pl-PL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endParaRPr lang="pl-PL" sz="1600" dirty="0"/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8F51917A-222E-4491-B696-19780D1E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63" y="4381143"/>
            <a:ext cx="4158787" cy="2414454"/>
          </a:xfrm>
          <a:prstGeom prst="rect">
            <a:avLst/>
          </a:prstGeom>
        </p:spPr>
      </p:pic>
      <p:sp>
        <p:nvSpPr>
          <p:cNvPr id="24" name="Prostokąt 23">
            <a:extLst>
              <a:ext uri="{FF2B5EF4-FFF2-40B4-BE49-F238E27FC236}">
                <a16:creationId xmlns:a16="http://schemas.microsoft.com/office/drawing/2014/main" id="{ACD2FB50-5682-40ED-B306-8B853F43B61C}"/>
              </a:ext>
            </a:extLst>
          </p:cNvPr>
          <p:cNvSpPr/>
          <p:nvPr/>
        </p:nvSpPr>
        <p:spPr>
          <a:xfrm>
            <a:off x="1585442" y="4228363"/>
            <a:ext cx="349175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>
                <a:solidFill>
                  <a:prstClr val="black"/>
                </a:solidFill>
              </a:rPr>
              <a:t>rozproszenia pod dużymi kątami (Rutherford) są bardzo mało prawdopodobne. </a:t>
            </a:r>
          </a:p>
          <a:p>
            <a:pPr marL="285750" lvl="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>
                <a:solidFill>
                  <a:prstClr val="black"/>
                </a:solidFill>
              </a:rPr>
              <a:t>Trajektoria ciężkiej naładowanej cząstki jest </a:t>
            </a:r>
            <a:r>
              <a:rPr lang="pl-PL" sz="1600" b="1" dirty="0">
                <a:solidFill>
                  <a:prstClr val="black"/>
                </a:solidFill>
              </a:rPr>
              <a:t>prawie linią prostą!</a:t>
            </a:r>
            <a:endParaRPr lang="en-GB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03648" y="624110"/>
            <a:ext cx="6589199" cy="1280890"/>
          </a:xfrm>
        </p:spPr>
        <p:txBody>
          <a:bodyPr>
            <a:normAutofit/>
          </a:bodyPr>
          <a:lstStyle/>
          <a:p>
            <a:r>
              <a:rPr lang="pl-PL" sz="2400" dirty="0"/>
              <a:t>Straty ciężkich naładowanych cząstek</a:t>
            </a:r>
            <a:endParaRPr lang="en-GB" sz="2400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7EF4D-DD50-400C-9F04-EB20CB99416E}" type="slidenum">
              <a:rPr lang="en-US" sz="2800" smtClean="0">
                <a:solidFill>
                  <a:schemeClr val="tx2"/>
                </a:solidFill>
              </a:rPr>
              <a:pPr/>
              <a:t>9</a:t>
            </a:fld>
            <a:endParaRPr lang="en-US"/>
          </a:p>
        </p:txBody>
      </p:sp>
      <p:pic>
        <p:nvPicPr>
          <p:cNvPr id="4" name="Picture 4" descr="http://hyperphysics.phy-astr.gsu.edu/hbase/nuclear/imgnuc/ruthge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301534"/>
            <a:ext cx="1461936" cy="722402"/>
          </a:xfrm>
          <a:prstGeom prst="rect">
            <a:avLst/>
          </a:prstGeom>
          <a:noFill/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FB7BE98-A0AE-49CA-A582-6C9BDC0693F5}"/>
              </a:ext>
            </a:extLst>
          </p:cNvPr>
          <p:cNvSpPr txBox="1"/>
          <p:nvPr/>
        </p:nvSpPr>
        <p:spPr>
          <a:xfrm>
            <a:off x="1250875" y="1507710"/>
            <a:ext cx="627924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pl-PL" sz="1600" dirty="0"/>
              <a:t>Cząstki przechodząc przez materiał oddziałują z wieloma atomami jednocześnie: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pl-PL" sz="1600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93B3C952-1D63-40F7-B28D-28986A19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2504540"/>
            <a:ext cx="2098284" cy="1587398"/>
          </a:xfrm>
          <a:prstGeom prst="rect">
            <a:avLst/>
          </a:prstGeom>
        </p:spPr>
      </p:pic>
      <p:sp>
        <p:nvSpPr>
          <p:cNvPr id="19" name="Prostokąt 18">
            <a:extLst>
              <a:ext uri="{FF2B5EF4-FFF2-40B4-BE49-F238E27FC236}">
                <a16:creationId xmlns:a16="http://schemas.microsoft.com/office/drawing/2014/main" id="{DAB2F377-1C74-4993-AD87-7C06A5F621C4}"/>
              </a:ext>
            </a:extLst>
          </p:cNvPr>
          <p:cNvSpPr/>
          <p:nvPr/>
        </p:nvSpPr>
        <p:spPr>
          <a:xfrm>
            <a:off x="1250875" y="2400719"/>
            <a:ext cx="473265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/>
              <a:t>każdy atom ma wiele elektronów,</a:t>
            </a:r>
          </a:p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/>
              <a:t>każdy elektron zajmuje różne poziomy energetyczne i ma różne energie jonizacji i wzbudzenia,</a:t>
            </a:r>
          </a:p>
          <a:p>
            <a:pPr marL="742950" lvl="1" indent="-285750">
              <a:spcBef>
                <a:spcPts val="600"/>
              </a:spcBef>
              <a:buFont typeface="Century Gothic" panose="020B0502020202020204" pitchFamily="34" charset="0"/>
              <a:buChar char="­"/>
            </a:pPr>
            <a:r>
              <a:rPr lang="pl-PL" sz="1600" dirty="0"/>
              <a:t>każde zderzenie ma inne prawdopodobieństwo przekazania konkretnej porcji energii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72C002B-7E29-45C8-9718-BE8CD31ABB6A}"/>
                  </a:ext>
                </a:extLst>
              </p:cNvPr>
              <p:cNvSpPr txBox="1"/>
              <p:nvPr/>
            </p:nvSpPr>
            <p:spPr>
              <a:xfrm>
                <a:off x="1613880" y="4901585"/>
                <a:ext cx="528817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l-P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pl-PL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l-PL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pl-PL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pl-P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l-PL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pl-P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𝑑𝐸</m:t>
                                  </m:r>
                                </m:num>
                                <m:den>
                                  <m:r>
                                    <a:rPr lang="pl-PL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072C002B-7E29-45C8-9718-BE8CD31AB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880" y="4901585"/>
                <a:ext cx="5288179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>
            <a:extLst>
              <a:ext uri="{FF2B5EF4-FFF2-40B4-BE49-F238E27FC236}">
                <a16:creationId xmlns:a16="http://schemas.microsoft.com/office/drawing/2014/main" id="{DEDE5844-CEE1-E0E4-C152-BDF06BBAF3A2}"/>
              </a:ext>
            </a:extLst>
          </p:cNvPr>
          <p:cNvSpPr txBox="1"/>
          <p:nvPr/>
        </p:nvSpPr>
        <p:spPr>
          <a:xfrm>
            <a:off x="7473179" y="320093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FFF00"/>
                </a:solidFill>
              </a:rPr>
              <a:t>dx</a:t>
            </a:r>
            <a:endParaRPr lang="en-GB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D377D01C-68A4-63C7-3063-2AB4E697A0A9}"/>
                  </a:ext>
                </a:extLst>
              </p:cNvPr>
              <p:cNvSpPr txBox="1"/>
              <p:nvPr/>
            </p:nvSpPr>
            <p:spPr>
              <a:xfrm>
                <a:off x="7768341" y="3230288"/>
                <a:ext cx="1050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l-PL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𝑑𝐸</m:t>
                      </m:r>
                    </m:oMath>
                  </m:oMathPara>
                </a14:m>
                <a:endParaRPr lang="en-GB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" name="pole tekstowe 6">
                <a:extLst>
                  <a:ext uri="{FF2B5EF4-FFF2-40B4-BE49-F238E27FC236}">
                    <a16:creationId xmlns:a16="http://schemas.microsoft.com/office/drawing/2014/main" id="{D377D01C-68A4-63C7-3063-2AB4E697A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341" y="3230288"/>
                <a:ext cx="1050096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85168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CF4920A-57C5-4DDD-BCD9-19C77D2007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1992</Words>
  <Application>Microsoft Office PowerPoint</Application>
  <PresentationFormat>Pokaz na ekranie (4:3)</PresentationFormat>
  <Paragraphs>265</Paragraphs>
  <Slides>28</Slides>
  <Notes>1</Notes>
  <HiddenSlides>1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Verdana</vt:lpstr>
      <vt:lpstr>Wingdings</vt:lpstr>
      <vt:lpstr>Wingdings 3</vt:lpstr>
      <vt:lpstr>Smuga</vt:lpstr>
      <vt:lpstr>Oddziaływanie Promieniowania Jonizującego z Materią</vt:lpstr>
      <vt:lpstr>Intro </vt:lpstr>
      <vt:lpstr>Intro  </vt:lpstr>
      <vt:lpstr>Cząstki naładowane </vt:lpstr>
      <vt:lpstr>Oodziaływania</vt:lpstr>
      <vt:lpstr>Relatywistyczne?</vt:lpstr>
      <vt:lpstr>Straty ciężkich cząstek</vt:lpstr>
      <vt:lpstr>Procesy oddziaływania</vt:lpstr>
      <vt:lpstr>Straty ciężkich naładowanych cząstek</vt:lpstr>
      <vt:lpstr>Stopping power</vt:lpstr>
      <vt:lpstr>Prezentacja programu PowerPoint</vt:lpstr>
      <vt:lpstr>Cząstki naładowane, „ciężkie” (I)</vt:lpstr>
      <vt:lpstr>Cząstki naładowane, „ciężkie” (II)</vt:lpstr>
      <vt:lpstr>Cząstki naładowane, „ciężkie” (III)</vt:lpstr>
      <vt:lpstr>Detekcja cząstek α</vt:lpstr>
      <vt:lpstr>Cząstki naładowane, „ciężkie” (IV)</vt:lpstr>
      <vt:lpstr>Oddziaływania EM</vt:lpstr>
      <vt:lpstr>„Stopping power” (I)</vt:lpstr>
      <vt:lpstr>„Stopping power” (II)</vt:lpstr>
      <vt:lpstr>„Stopping power” (IIa)</vt:lpstr>
      <vt:lpstr>„Stopping power” (III)</vt:lpstr>
      <vt:lpstr>„Stopping power” (IV)</vt:lpstr>
      <vt:lpstr>„Stopping power” (V)</vt:lpstr>
      <vt:lpstr>„Stopping power” (VI)</vt:lpstr>
      <vt:lpstr>„Stopping power” </vt:lpstr>
      <vt:lpstr>„Stopping power” (VIII)</vt:lpstr>
      <vt:lpstr>Cząstki naładowane (II)</vt:lpstr>
      <vt:lpstr>Cząstki naładowane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2015-09-22T11:43:59Z</dcterms:created>
  <dcterms:modified xsi:type="dcterms:W3CDTF">2023-10-08T16:02:58Z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TC101671299990</vt:lpwstr>
  </property>
</Properties>
</file>