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70" r:id="rId6"/>
    <p:sldId id="259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C516D-E2D4-9D48-A3AB-3EBCA6EAEB39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DBB55-3C77-654A-82F1-AAFF8484F9C8}">
      <dgm:prSet phldrT="[Text]"/>
      <dgm:spPr/>
      <dgm:t>
        <a:bodyPr/>
        <a:lstStyle/>
        <a:p>
          <a:r>
            <a:rPr lang="en-US" dirty="0">
              <a:solidFill>
                <a:srgbClr val="003867"/>
              </a:solidFill>
            </a:rPr>
            <a:t>Let your data speak:</a:t>
          </a:r>
        </a:p>
        <a:p>
          <a:r>
            <a:rPr lang="en-US" dirty="0">
              <a:solidFill>
                <a:srgbClr val="003867"/>
              </a:solidFill>
            </a:rPr>
            <a:t>ML approach</a:t>
          </a:r>
        </a:p>
      </dgm:t>
    </dgm:pt>
    <dgm:pt modelId="{1EBA0836-B727-1D41-A698-3B8CE80C49C8}" type="parTrans" cxnId="{C8C5B498-1250-874E-9DC8-60A534260A9A}">
      <dgm:prSet/>
      <dgm:spPr/>
      <dgm:t>
        <a:bodyPr/>
        <a:lstStyle/>
        <a:p>
          <a:endParaRPr lang="en-US"/>
        </a:p>
      </dgm:t>
    </dgm:pt>
    <dgm:pt modelId="{63752925-A168-214D-98D8-1BF6916891C3}" type="sibTrans" cxnId="{C8C5B498-1250-874E-9DC8-60A534260A9A}">
      <dgm:prSet/>
      <dgm:spPr/>
      <dgm:t>
        <a:bodyPr/>
        <a:lstStyle/>
        <a:p>
          <a:endParaRPr lang="en-US"/>
        </a:p>
      </dgm:t>
    </dgm:pt>
    <dgm:pt modelId="{C55B1277-454A-A64F-8581-5D498F7FA213}">
      <dgm:prSet phldrT="[Text]"/>
      <dgm:spPr/>
      <dgm:t>
        <a:bodyPr/>
        <a:lstStyle/>
        <a:p>
          <a:r>
            <a:rPr lang="en-US" dirty="0">
              <a:solidFill>
                <a:srgbClr val="003867"/>
              </a:solidFill>
            </a:rPr>
            <a:t>Improve the prediction with human expert knowledge</a:t>
          </a:r>
        </a:p>
      </dgm:t>
    </dgm:pt>
    <dgm:pt modelId="{626B2A77-5D4E-5C4A-BB83-1D626B1B979F}" type="parTrans" cxnId="{CBA0722C-8002-894C-BA88-BF07B01B6965}">
      <dgm:prSet/>
      <dgm:spPr/>
      <dgm:t>
        <a:bodyPr/>
        <a:lstStyle/>
        <a:p>
          <a:endParaRPr lang="en-US"/>
        </a:p>
      </dgm:t>
    </dgm:pt>
    <dgm:pt modelId="{C84AF668-33B8-5544-BA3E-B6B0E27E8FCD}" type="sibTrans" cxnId="{CBA0722C-8002-894C-BA88-BF07B01B6965}">
      <dgm:prSet/>
      <dgm:spPr/>
      <dgm:t>
        <a:bodyPr/>
        <a:lstStyle/>
        <a:p>
          <a:endParaRPr lang="en-US"/>
        </a:p>
      </dgm:t>
    </dgm:pt>
    <dgm:pt modelId="{090E136B-9A93-764D-84F6-FEA6C5F39A1F}">
      <dgm:prSet phldrT="[Text]"/>
      <dgm:spPr/>
      <dgm:t>
        <a:bodyPr/>
        <a:lstStyle/>
        <a:p>
          <a:r>
            <a:rPr lang="en-US" dirty="0">
              <a:solidFill>
                <a:srgbClr val="003867"/>
              </a:solidFill>
            </a:rPr>
            <a:t>But what about the future?</a:t>
          </a:r>
        </a:p>
      </dgm:t>
    </dgm:pt>
    <dgm:pt modelId="{5E2019FF-167A-384A-AC7B-76F6988C3566}" type="parTrans" cxnId="{1DDE5195-3889-5742-A264-3BCEE0BFFE57}">
      <dgm:prSet/>
      <dgm:spPr/>
      <dgm:t>
        <a:bodyPr/>
        <a:lstStyle/>
        <a:p>
          <a:endParaRPr lang="en-US"/>
        </a:p>
      </dgm:t>
    </dgm:pt>
    <dgm:pt modelId="{354E4AFA-3EF4-E14A-8509-4E01A9D7A777}" type="sibTrans" cxnId="{1DDE5195-3889-5742-A264-3BCEE0BFFE57}">
      <dgm:prSet/>
      <dgm:spPr/>
      <dgm:t>
        <a:bodyPr/>
        <a:lstStyle/>
        <a:p>
          <a:endParaRPr lang="en-US"/>
        </a:p>
      </dgm:t>
    </dgm:pt>
    <dgm:pt modelId="{386782BA-0624-ED47-988F-15E3613AAD3C}" type="pres">
      <dgm:prSet presAssocID="{3FCC516D-E2D4-9D48-A3AB-3EBCA6EAEB39}" presName="rootnode" presStyleCnt="0">
        <dgm:presLayoutVars>
          <dgm:chMax/>
          <dgm:chPref/>
          <dgm:dir/>
          <dgm:animLvl val="lvl"/>
        </dgm:presLayoutVars>
      </dgm:prSet>
      <dgm:spPr/>
    </dgm:pt>
    <dgm:pt modelId="{39D5DC47-CF0E-9A4A-BDF6-6296701932A2}" type="pres">
      <dgm:prSet presAssocID="{F23DBB55-3C77-654A-82F1-AAFF8484F9C8}" presName="composite" presStyleCnt="0"/>
      <dgm:spPr/>
    </dgm:pt>
    <dgm:pt modelId="{01D52785-1B0F-9A44-8C21-23BF2DCC4729}" type="pres">
      <dgm:prSet presAssocID="{F23DBB55-3C77-654A-82F1-AAFF8484F9C8}" presName="LShape" presStyleLbl="alignNode1" presStyleIdx="0" presStyleCnt="5"/>
      <dgm:spPr/>
    </dgm:pt>
    <dgm:pt modelId="{DBD00623-7435-9A42-9821-8FBB082718E5}" type="pres">
      <dgm:prSet presAssocID="{F23DBB55-3C77-654A-82F1-AAFF8484F9C8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FC9AB67-D64C-8949-A6CF-6CBD9A9D60C8}" type="pres">
      <dgm:prSet presAssocID="{F23DBB55-3C77-654A-82F1-AAFF8484F9C8}" presName="Triangle" presStyleLbl="alignNode1" presStyleIdx="1" presStyleCnt="5"/>
      <dgm:spPr/>
    </dgm:pt>
    <dgm:pt modelId="{0BCF440B-FF5B-5E4E-A987-1AC4F5B4CEB9}" type="pres">
      <dgm:prSet presAssocID="{63752925-A168-214D-98D8-1BF6916891C3}" presName="sibTrans" presStyleCnt="0"/>
      <dgm:spPr/>
    </dgm:pt>
    <dgm:pt modelId="{11C91FC7-8DEE-ED48-B336-243375170473}" type="pres">
      <dgm:prSet presAssocID="{63752925-A168-214D-98D8-1BF6916891C3}" presName="space" presStyleCnt="0"/>
      <dgm:spPr/>
    </dgm:pt>
    <dgm:pt modelId="{1857E7CC-A90E-9D4F-877B-99B0EB1360AA}" type="pres">
      <dgm:prSet presAssocID="{C55B1277-454A-A64F-8581-5D498F7FA213}" presName="composite" presStyleCnt="0"/>
      <dgm:spPr/>
    </dgm:pt>
    <dgm:pt modelId="{B58F2439-F149-714A-BFC7-1BD3E5AFA1DE}" type="pres">
      <dgm:prSet presAssocID="{C55B1277-454A-A64F-8581-5D498F7FA213}" presName="LShape" presStyleLbl="alignNode1" presStyleIdx="2" presStyleCnt="5"/>
      <dgm:spPr/>
    </dgm:pt>
    <dgm:pt modelId="{16AA8F62-27A8-AA4E-A240-4FD565BCCBD0}" type="pres">
      <dgm:prSet presAssocID="{C55B1277-454A-A64F-8581-5D498F7FA21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E26CB66-3334-C449-A346-1C862B655C2E}" type="pres">
      <dgm:prSet presAssocID="{C55B1277-454A-A64F-8581-5D498F7FA213}" presName="Triangle" presStyleLbl="alignNode1" presStyleIdx="3" presStyleCnt="5"/>
      <dgm:spPr/>
    </dgm:pt>
    <dgm:pt modelId="{DC43944F-8AE8-EF49-8C26-ACACDF62718C}" type="pres">
      <dgm:prSet presAssocID="{C84AF668-33B8-5544-BA3E-B6B0E27E8FCD}" presName="sibTrans" presStyleCnt="0"/>
      <dgm:spPr/>
    </dgm:pt>
    <dgm:pt modelId="{4E8BBBF8-C3A8-514E-A61F-6C8335FAE0BE}" type="pres">
      <dgm:prSet presAssocID="{C84AF668-33B8-5544-BA3E-B6B0E27E8FCD}" presName="space" presStyleCnt="0"/>
      <dgm:spPr/>
    </dgm:pt>
    <dgm:pt modelId="{E7F8BC61-CAFF-E74E-913F-62D0EC5E0B24}" type="pres">
      <dgm:prSet presAssocID="{090E136B-9A93-764D-84F6-FEA6C5F39A1F}" presName="composite" presStyleCnt="0"/>
      <dgm:spPr/>
    </dgm:pt>
    <dgm:pt modelId="{31942F27-33F1-F942-84A0-98D816E41ED7}" type="pres">
      <dgm:prSet presAssocID="{090E136B-9A93-764D-84F6-FEA6C5F39A1F}" presName="LShape" presStyleLbl="alignNode1" presStyleIdx="4" presStyleCnt="5"/>
      <dgm:spPr/>
    </dgm:pt>
    <dgm:pt modelId="{5040F11A-7229-7F40-9BC5-7AE5E99ECCF3}" type="pres">
      <dgm:prSet presAssocID="{090E136B-9A93-764D-84F6-FEA6C5F39A1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B58411E-EB34-5248-ADB5-C9AFE298A14A}" type="presOf" srcId="{090E136B-9A93-764D-84F6-FEA6C5F39A1F}" destId="{5040F11A-7229-7F40-9BC5-7AE5E99ECCF3}" srcOrd="0" destOrd="0" presId="urn:microsoft.com/office/officeart/2009/3/layout/StepUpProcess"/>
    <dgm:cxn modelId="{2D0CFC1E-FB0E-CB44-8FB4-23040DAFD95D}" type="presOf" srcId="{3FCC516D-E2D4-9D48-A3AB-3EBCA6EAEB39}" destId="{386782BA-0624-ED47-988F-15E3613AAD3C}" srcOrd="0" destOrd="0" presId="urn:microsoft.com/office/officeart/2009/3/layout/StepUpProcess"/>
    <dgm:cxn modelId="{CBA0722C-8002-894C-BA88-BF07B01B6965}" srcId="{3FCC516D-E2D4-9D48-A3AB-3EBCA6EAEB39}" destId="{C55B1277-454A-A64F-8581-5D498F7FA213}" srcOrd="1" destOrd="0" parTransId="{626B2A77-5D4E-5C4A-BB83-1D626B1B979F}" sibTransId="{C84AF668-33B8-5544-BA3E-B6B0E27E8FCD}"/>
    <dgm:cxn modelId="{DFCB9887-D0C1-6246-9AFC-E6FE368C567B}" type="presOf" srcId="{F23DBB55-3C77-654A-82F1-AAFF8484F9C8}" destId="{DBD00623-7435-9A42-9821-8FBB082718E5}" srcOrd="0" destOrd="0" presId="urn:microsoft.com/office/officeart/2009/3/layout/StepUpProcess"/>
    <dgm:cxn modelId="{1DDE5195-3889-5742-A264-3BCEE0BFFE57}" srcId="{3FCC516D-E2D4-9D48-A3AB-3EBCA6EAEB39}" destId="{090E136B-9A93-764D-84F6-FEA6C5F39A1F}" srcOrd="2" destOrd="0" parTransId="{5E2019FF-167A-384A-AC7B-76F6988C3566}" sibTransId="{354E4AFA-3EF4-E14A-8509-4E01A9D7A777}"/>
    <dgm:cxn modelId="{C8C5B498-1250-874E-9DC8-60A534260A9A}" srcId="{3FCC516D-E2D4-9D48-A3AB-3EBCA6EAEB39}" destId="{F23DBB55-3C77-654A-82F1-AAFF8484F9C8}" srcOrd="0" destOrd="0" parTransId="{1EBA0836-B727-1D41-A698-3B8CE80C49C8}" sibTransId="{63752925-A168-214D-98D8-1BF6916891C3}"/>
    <dgm:cxn modelId="{18B07BB6-D805-2E49-9A5B-44FE8182C0FF}" type="presOf" srcId="{C55B1277-454A-A64F-8581-5D498F7FA213}" destId="{16AA8F62-27A8-AA4E-A240-4FD565BCCBD0}" srcOrd="0" destOrd="0" presId="urn:microsoft.com/office/officeart/2009/3/layout/StepUpProcess"/>
    <dgm:cxn modelId="{F63B0B75-D761-274E-A6F0-EE821F2AD6FA}" type="presParOf" srcId="{386782BA-0624-ED47-988F-15E3613AAD3C}" destId="{39D5DC47-CF0E-9A4A-BDF6-6296701932A2}" srcOrd="0" destOrd="0" presId="urn:microsoft.com/office/officeart/2009/3/layout/StepUpProcess"/>
    <dgm:cxn modelId="{4836D7A4-5CBA-FD4B-819F-0BCD612AC64F}" type="presParOf" srcId="{39D5DC47-CF0E-9A4A-BDF6-6296701932A2}" destId="{01D52785-1B0F-9A44-8C21-23BF2DCC4729}" srcOrd="0" destOrd="0" presId="urn:microsoft.com/office/officeart/2009/3/layout/StepUpProcess"/>
    <dgm:cxn modelId="{25D3F12A-B08D-054E-B064-B07BDA659F6F}" type="presParOf" srcId="{39D5DC47-CF0E-9A4A-BDF6-6296701932A2}" destId="{DBD00623-7435-9A42-9821-8FBB082718E5}" srcOrd="1" destOrd="0" presId="urn:microsoft.com/office/officeart/2009/3/layout/StepUpProcess"/>
    <dgm:cxn modelId="{55473A01-A589-9844-92EC-E923360BA47E}" type="presParOf" srcId="{39D5DC47-CF0E-9A4A-BDF6-6296701932A2}" destId="{CFC9AB67-D64C-8949-A6CF-6CBD9A9D60C8}" srcOrd="2" destOrd="0" presId="urn:microsoft.com/office/officeart/2009/3/layout/StepUpProcess"/>
    <dgm:cxn modelId="{A9EA1D13-AD4C-1B4D-8DA9-81A2EC0B8755}" type="presParOf" srcId="{386782BA-0624-ED47-988F-15E3613AAD3C}" destId="{0BCF440B-FF5B-5E4E-A987-1AC4F5B4CEB9}" srcOrd="1" destOrd="0" presId="urn:microsoft.com/office/officeart/2009/3/layout/StepUpProcess"/>
    <dgm:cxn modelId="{209B6FD1-700F-A44A-80F4-4849A5B25F3A}" type="presParOf" srcId="{0BCF440B-FF5B-5E4E-A987-1AC4F5B4CEB9}" destId="{11C91FC7-8DEE-ED48-B336-243375170473}" srcOrd="0" destOrd="0" presId="urn:microsoft.com/office/officeart/2009/3/layout/StepUpProcess"/>
    <dgm:cxn modelId="{B6C4CDFA-2987-A64C-A58E-BBF8B5EF8905}" type="presParOf" srcId="{386782BA-0624-ED47-988F-15E3613AAD3C}" destId="{1857E7CC-A90E-9D4F-877B-99B0EB1360AA}" srcOrd="2" destOrd="0" presId="urn:microsoft.com/office/officeart/2009/3/layout/StepUpProcess"/>
    <dgm:cxn modelId="{9FEF43BE-38FB-9B4B-8CE5-416046A60E3E}" type="presParOf" srcId="{1857E7CC-A90E-9D4F-877B-99B0EB1360AA}" destId="{B58F2439-F149-714A-BFC7-1BD3E5AFA1DE}" srcOrd="0" destOrd="0" presId="urn:microsoft.com/office/officeart/2009/3/layout/StepUpProcess"/>
    <dgm:cxn modelId="{15EB05F0-B46D-4946-8CE3-B86F7F7E6ADD}" type="presParOf" srcId="{1857E7CC-A90E-9D4F-877B-99B0EB1360AA}" destId="{16AA8F62-27A8-AA4E-A240-4FD565BCCBD0}" srcOrd="1" destOrd="0" presId="urn:microsoft.com/office/officeart/2009/3/layout/StepUpProcess"/>
    <dgm:cxn modelId="{2D441609-0BC5-4F4E-AB9F-0996CFF7F103}" type="presParOf" srcId="{1857E7CC-A90E-9D4F-877B-99B0EB1360AA}" destId="{FE26CB66-3334-C449-A346-1C862B655C2E}" srcOrd="2" destOrd="0" presId="urn:microsoft.com/office/officeart/2009/3/layout/StepUpProcess"/>
    <dgm:cxn modelId="{AEA522C5-4D36-6E4B-92C9-43EB85CF6A6B}" type="presParOf" srcId="{386782BA-0624-ED47-988F-15E3613AAD3C}" destId="{DC43944F-8AE8-EF49-8C26-ACACDF62718C}" srcOrd="3" destOrd="0" presId="urn:microsoft.com/office/officeart/2009/3/layout/StepUpProcess"/>
    <dgm:cxn modelId="{23C35F25-BBD2-604B-BF36-EED64E65D73B}" type="presParOf" srcId="{DC43944F-8AE8-EF49-8C26-ACACDF62718C}" destId="{4E8BBBF8-C3A8-514E-A61F-6C8335FAE0BE}" srcOrd="0" destOrd="0" presId="urn:microsoft.com/office/officeart/2009/3/layout/StepUpProcess"/>
    <dgm:cxn modelId="{2F3C2F5E-8773-4A45-B347-3938FD8A41E9}" type="presParOf" srcId="{386782BA-0624-ED47-988F-15E3613AAD3C}" destId="{E7F8BC61-CAFF-E74E-913F-62D0EC5E0B24}" srcOrd="4" destOrd="0" presId="urn:microsoft.com/office/officeart/2009/3/layout/StepUpProcess"/>
    <dgm:cxn modelId="{FDB65A4A-612E-D543-9CA5-5CC056FF57BA}" type="presParOf" srcId="{E7F8BC61-CAFF-E74E-913F-62D0EC5E0B24}" destId="{31942F27-33F1-F942-84A0-98D816E41ED7}" srcOrd="0" destOrd="0" presId="urn:microsoft.com/office/officeart/2009/3/layout/StepUpProcess"/>
    <dgm:cxn modelId="{F98B5546-3546-2F4E-A316-D5FD43E37BB2}" type="presParOf" srcId="{E7F8BC61-CAFF-E74E-913F-62D0EC5E0B24}" destId="{5040F11A-7229-7F40-9BC5-7AE5E99ECCF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52785-1B0F-9A44-8C21-23BF2DCC4729}">
      <dsp:nvSpPr>
        <dsp:cNvPr id="0" name=""/>
        <dsp:cNvSpPr/>
      </dsp:nvSpPr>
      <dsp:spPr>
        <a:xfrm rot="5400000">
          <a:off x="1491391" y="857046"/>
          <a:ext cx="1478869" cy="24608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00623-7435-9A42-9821-8FBB082718E5}">
      <dsp:nvSpPr>
        <dsp:cNvPr id="0" name=""/>
        <dsp:cNvSpPr/>
      </dsp:nvSpPr>
      <dsp:spPr>
        <a:xfrm>
          <a:off x="1244531" y="1592297"/>
          <a:ext cx="2221629" cy="194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3867"/>
              </a:solidFill>
            </a:rPr>
            <a:t>Let your data speak: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3867"/>
              </a:solidFill>
            </a:rPr>
            <a:t>ML approach</a:t>
          </a:r>
        </a:p>
      </dsp:txBody>
      <dsp:txXfrm>
        <a:off x="1244531" y="1592297"/>
        <a:ext cx="2221629" cy="1947388"/>
      </dsp:txXfrm>
    </dsp:sp>
    <dsp:sp modelId="{CFC9AB67-D64C-8949-A6CF-6CBD9A9D60C8}">
      <dsp:nvSpPr>
        <dsp:cNvPr id="0" name=""/>
        <dsp:cNvSpPr/>
      </dsp:nvSpPr>
      <dsp:spPr>
        <a:xfrm>
          <a:off x="3046985" y="675879"/>
          <a:ext cx="419175" cy="41917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F2439-F149-714A-BFC7-1BD3E5AFA1DE}">
      <dsp:nvSpPr>
        <dsp:cNvPr id="0" name=""/>
        <dsp:cNvSpPr/>
      </dsp:nvSpPr>
      <dsp:spPr>
        <a:xfrm rot="5400000">
          <a:off x="4211099" y="184052"/>
          <a:ext cx="1478869" cy="24608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A8F62-27A8-AA4E-A240-4FD565BCCBD0}">
      <dsp:nvSpPr>
        <dsp:cNvPr id="0" name=""/>
        <dsp:cNvSpPr/>
      </dsp:nvSpPr>
      <dsp:spPr>
        <a:xfrm>
          <a:off x="3964239" y="919303"/>
          <a:ext cx="2221629" cy="194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3867"/>
              </a:solidFill>
            </a:rPr>
            <a:t>Improve the prediction with human expert knowledge</a:t>
          </a:r>
        </a:p>
      </dsp:txBody>
      <dsp:txXfrm>
        <a:off x="3964239" y="919303"/>
        <a:ext cx="2221629" cy="1947388"/>
      </dsp:txXfrm>
    </dsp:sp>
    <dsp:sp modelId="{FE26CB66-3334-C449-A346-1C862B655C2E}">
      <dsp:nvSpPr>
        <dsp:cNvPr id="0" name=""/>
        <dsp:cNvSpPr/>
      </dsp:nvSpPr>
      <dsp:spPr>
        <a:xfrm>
          <a:off x="5766693" y="2885"/>
          <a:ext cx="419175" cy="41917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42F27-33F1-F942-84A0-98D816E41ED7}">
      <dsp:nvSpPr>
        <dsp:cNvPr id="0" name=""/>
        <dsp:cNvSpPr/>
      </dsp:nvSpPr>
      <dsp:spPr>
        <a:xfrm rot="5400000">
          <a:off x="6930807" y="-488941"/>
          <a:ext cx="1478869" cy="24608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0F11A-7229-7F40-9BC5-7AE5E99ECCF3}">
      <dsp:nvSpPr>
        <dsp:cNvPr id="0" name=""/>
        <dsp:cNvSpPr/>
      </dsp:nvSpPr>
      <dsp:spPr>
        <a:xfrm>
          <a:off x="6683947" y="246308"/>
          <a:ext cx="2221629" cy="194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3867"/>
              </a:solidFill>
            </a:rPr>
            <a:t>But what about the future?</a:t>
          </a:r>
        </a:p>
      </dsp:txBody>
      <dsp:txXfrm>
        <a:off x="6683947" y="246308"/>
        <a:ext cx="2221629" cy="194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1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7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4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8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8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9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3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2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86CE-84E8-A546-82BE-DE5C4C0BC0C4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84B0B-E873-7B48-A44A-039866071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0D9B597-44FE-4382-844F-37B189AA3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C3EE31-9653-4721-B82E-FB6A877A1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8AC74F2D-D4CC-4BFA-BC8B-9DCE79BD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40D72125-F870-463E-A1C1-5D42190E3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02BB89C7-4DEB-49B7-BCB7-71CCDBB37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FC9AE52B-C3ED-48D8-862C-DB14895EC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F3575BC1-F7AC-438F-A6DE-A4F297404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74CCB4D9-0D95-42AC-B746-09DD52348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BAAE969C-BA8C-4A84-BFC9-317B3094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42849723-C42E-4087-A6C4-0118819E9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782A2A90-FA26-459B-9C53-B283B92A6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75F8F84-D60D-4570-A16B-2FB74A2EE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2FED68D0-AC99-40D9-A8C6-80AF3207D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09A9EC56-1AC6-46EC-986E-C94FB234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8EFE827B-D69B-41C1-B2CB-7F64D5FB6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C38C76CF-9423-4DAA-B918-3F7AC3E29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84F2C43C-94ED-49D5-89A1-67DA0427F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D72C9AF9-63FC-420F-8EE0-59492AAA4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32830749-7C31-4CC8-AE7C-2934CFA80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98EC3330-0250-4E04-BC37-D462DD68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D4621A4A-4016-4624-91EF-EC5D754A4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05BA79A1-323C-4067-82AB-9CDC100A5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B1FE360C-3944-49AA-946F-4AF4E36A0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C9D1815F-0615-43D2-80E7-05F63788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8E4EDE05-2358-418A-90B3-53B65B2F8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971BD567-9274-4164-9595-9A0C2F97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5DE0F000-DAFC-4221-8BA4-9FBD4191E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4B572F03-1B5A-459B-820A-5870F97F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5763FE40-F16B-4A16-B810-78CB85CD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A67BAC47-EDFC-452A-AA0E-A79FB933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E29BE8B4-FB49-49C6-B852-B4DA7241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239C74B5-224C-4910-B159-8EC0EB4CF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88773546-FCAD-4678-94A0-96551DF40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5328F6EF-3A99-49BC-A191-201EB310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C13CE4CF-8CFE-4FA9-A162-8DDBE39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C70C67BC-DEDA-404B-8B4C-CD6464ABD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F20AEEE0-DD26-4416-9191-C0325CE4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83F7D38C-85A7-4268-B620-BA2470616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8706F359-01F8-4FD2-92DE-83589361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9CAE1294-6FFE-4139-9740-6C5FEB6F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ED1E37D4-8621-42B7-9CFD-DFEFF5440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12BF8DF1-CFCC-4E69-9382-AF93AE89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4539B6C3-C684-44B5-BA12-44A008065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6559161D-B0C4-4946-81A2-70FA736F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FECC7763-10A6-4D3E-AE8A-FAB36343A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AC63922A-A837-4BCD-81E7-851DF9878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7B1EB967-DAE5-4B60-B2CD-2BD9A80B2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772DD816-312C-46DC-95B3-EF63B1D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A4E47C07-A822-4176-BFB2-4A213E055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38C68823-AA26-403D-BEB7-151C977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1F1217E9-6866-485A-98E5-459525CA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4E074791-E288-4B51-A989-F30F8F40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0EE53479-033A-4997-B6C0-93666F83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8626A850-100B-46B6-A232-7463B865E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CA31CF06-64E1-4C00-882F-DBA77401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47F64B8D-529D-4BFA-A3DF-86E0048AC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3" name="Picture 2">
            <a:extLst>
              <a:ext uri="{FF2B5EF4-FFF2-40B4-BE49-F238E27FC236}">
                <a16:creationId xmlns:a16="http://schemas.microsoft.com/office/drawing/2014/main" id="{4AD7CCAE-23DD-43CB-AAE6-77536DAB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487719ED-1FF5-4BE5-BB4B-ABA2A666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F6E21-BF03-474F-A049-45105867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71" y="1651573"/>
            <a:ext cx="3178638" cy="151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C5C05-3997-1F4D-B62D-6C9D1435DE64}"/>
              </a:ext>
            </a:extLst>
          </p:cNvPr>
          <p:cNvSpPr txBox="1"/>
          <p:nvPr/>
        </p:nvSpPr>
        <p:spPr>
          <a:xfrm>
            <a:off x="5290812" y="1091943"/>
            <a:ext cx="57656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PostDocs</a:t>
            </a:r>
          </a:p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1FDEE8-527E-684E-97EF-E79EE542189A}"/>
              </a:ext>
            </a:extLst>
          </p:cNvPr>
          <p:cNvSpPr txBox="1"/>
          <p:nvPr/>
        </p:nvSpPr>
        <p:spPr>
          <a:xfrm>
            <a:off x="1336037" y="3515721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3867"/>
                </a:solidFill>
              </a:rPr>
              <a:t>CHALLENGE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0040E1-BD1B-2949-A850-6419D9C57919}"/>
              </a:ext>
            </a:extLst>
          </p:cNvPr>
          <p:cNvSpPr txBox="1"/>
          <p:nvPr/>
        </p:nvSpPr>
        <p:spPr>
          <a:xfrm>
            <a:off x="9732138" y="4328508"/>
            <a:ext cx="1774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Agnieszka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Anna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Elena</a:t>
            </a:r>
          </a:p>
        </p:txBody>
      </p:sp>
    </p:spTree>
    <p:extLst>
      <p:ext uri="{BB962C8B-B14F-4D97-AF65-F5344CB8AC3E}">
        <p14:creationId xmlns:p14="http://schemas.microsoft.com/office/powerpoint/2010/main" val="708625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22E-550D-2E40-9C0E-D4A0124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867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1B88-F2C8-814C-A13E-1F34C2E7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868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3867"/>
                </a:solidFill>
              </a:rPr>
              <a:t>Improve “money laundry”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3867"/>
                </a:solidFill>
              </a:rPr>
              <a:t>detection system.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3867"/>
                </a:solidFill>
              </a:rPr>
              <a:t> </a:t>
            </a:r>
          </a:p>
        </p:txBody>
      </p:sp>
      <p:pic>
        <p:nvPicPr>
          <p:cNvPr id="9" name="Picture 4" descr="Znalezione obrazy dla zapytania calling person">
            <a:extLst>
              <a:ext uri="{FF2B5EF4-FFF2-40B4-BE49-F238E27FC236}">
                <a16:creationId xmlns:a16="http://schemas.microsoft.com/office/drawing/2014/main" id="{ECEC2D3F-0A9E-8947-8ADF-062E8AB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2823630"/>
            <a:ext cx="5414962" cy="361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aśnienie owalne 4">
            <a:extLst>
              <a:ext uri="{FF2B5EF4-FFF2-40B4-BE49-F238E27FC236}">
                <a16:creationId xmlns:a16="http://schemas.microsoft.com/office/drawing/2014/main" id="{452795E4-FDE0-2A45-ABAA-229D4E452DC2}"/>
              </a:ext>
            </a:extLst>
          </p:cNvPr>
          <p:cNvSpPr/>
          <p:nvPr/>
        </p:nvSpPr>
        <p:spPr>
          <a:xfrm>
            <a:off x="7810503" y="950055"/>
            <a:ext cx="3933821" cy="2669488"/>
          </a:xfrm>
          <a:prstGeom prst="wedgeEllipseCallout">
            <a:avLst/>
          </a:prstGeom>
          <a:solidFill>
            <a:srgbClr val="00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ole tekstowe 5">
            <a:extLst>
              <a:ext uri="{FF2B5EF4-FFF2-40B4-BE49-F238E27FC236}">
                <a16:creationId xmlns:a16="http://schemas.microsoft.com/office/drawing/2014/main" id="{B30C8073-31FF-C34D-B4AF-2904A744341E}"/>
              </a:ext>
            </a:extLst>
          </p:cNvPr>
          <p:cNvSpPr txBox="1"/>
          <p:nvPr/>
        </p:nvSpPr>
        <p:spPr>
          <a:xfrm>
            <a:off x="8613911" y="1392150"/>
            <a:ext cx="2433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Yes</a:t>
            </a:r>
            <a:r>
              <a:rPr lang="pl-PL" sz="2800" b="1" dirty="0"/>
              <a:t>, </a:t>
            </a:r>
            <a:r>
              <a:rPr lang="pl-PL" sz="2800" b="1" dirty="0" err="1"/>
              <a:t>I’ve</a:t>
            </a:r>
            <a:r>
              <a:rPr lang="pl-PL" sz="2800" b="1" dirty="0"/>
              <a:t> </a:t>
            </a:r>
            <a:r>
              <a:rPr lang="pl-PL" sz="2800" b="1" dirty="0" err="1"/>
              <a:t>just</a:t>
            </a:r>
            <a:r>
              <a:rPr lang="pl-PL" sz="2800" b="1" dirty="0"/>
              <a:t> </a:t>
            </a:r>
            <a:r>
              <a:rPr lang="pl-PL" sz="2800" b="1" dirty="0" err="1"/>
              <a:t>transfered</a:t>
            </a:r>
            <a:r>
              <a:rPr lang="pl-PL" sz="2800" b="1" dirty="0"/>
              <a:t> 20000 CHF to Afganistan </a:t>
            </a:r>
            <a:r>
              <a:rPr lang="pl-PL" sz="2800" b="1" dirty="0">
                <a:sym typeface="Wingdings" panose="05000000000000000000" pitchFamily="2" charset="2"/>
              </a:rPr>
              <a:t>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59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22E-550D-2E40-9C0E-D4A0124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867"/>
                </a:solidFill>
              </a:rPr>
              <a:t>Our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4924E-80A6-754F-89B9-902EDED8A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104003"/>
              </p:ext>
            </p:extLst>
          </p:nvPr>
        </p:nvGraphicFramePr>
        <p:xfrm>
          <a:off x="1141413" y="3159126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DFEEAE9-EEBA-D945-B601-1EE0BC15B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2805112"/>
            <a:ext cx="2571750" cy="146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E517C0-E084-1B45-83E4-76400F41C0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739" y="2135188"/>
            <a:ext cx="2017132" cy="1339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74A4C-A4C9-E040-A532-FF18A02325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2776" y="1401763"/>
            <a:ext cx="233558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6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22E-550D-2E40-9C0E-D4A0124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68276"/>
            <a:ext cx="9906000" cy="14779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867"/>
                </a:solidFill>
              </a:rPr>
              <a:t>ML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470EFD-B7B8-DF4C-B915-2A94A3AA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510504"/>
            <a:ext cx="4649783" cy="823912"/>
          </a:xfrm>
        </p:spPr>
        <p:txBody>
          <a:bodyPr>
            <a:normAutofit lnSpcReduction="10000"/>
          </a:bodyPr>
          <a:lstStyle/>
          <a:p>
            <a:r>
              <a:rPr lang="en-US" b="1" u="sng" dirty="0" err="1">
                <a:solidFill>
                  <a:srgbClr val="003867"/>
                </a:solidFill>
              </a:rPr>
              <a:t>UnSupervised</a:t>
            </a:r>
            <a:r>
              <a:rPr lang="en-US" b="1" u="sng" dirty="0">
                <a:solidFill>
                  <a:srgbClr val="003867"/>
                </a:solidFill>
              </a:rPr>
              <a:t>: </a:t>
            </a:r>
          </a:p>
          <a:p>
            <a:r>
              <a:rPr lang="en-US" dirty="0">
                <a:solidFill>
                  <a:srgbClr val="003867"/>
                </a:solidFill>
              </a:rPr>
              <a:t>Insights from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540D47-A6CE-B648-95D1-486685D2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486025"/>
            <a:ext cx="5030790" cy="33051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867"/>
                </a:solidFill>
              </a:rPr>
              <a:t>Frequency analysis of the features: the datasets are imbalanced (!)</a:t>
            </a:r>
          </a:p>
          <a:p>
            <a:r>
              <a:rPr lang="en-US" sz="2800" dirty="0">
                <a:solidFill>
                  <a:srgbClr val="003867"/>
                </a:solidFill>
              </a:rPr>
              <a:t>Clustering</a:t>
            </a:r>
          </a:p>
          <a:p>
            <a:r>
              <a:rPr lang="en-US" sz="2800" dirty="0">
                <a:solidFill>
                  <a:srgbClr val="003867"/>
                </a:solidFill>
              </a:rPr>
              <a:t>Embeddings and visualization</a:t>
            </a:r>
          </a:p>
          <a:p>
            <a:pPr marL="0" indent="0">
              <a:buNone/>
            </a:pPr>
            <a:endParaRPr lang="en-US" sz="2800" dirty="0">
              <a:solidFill>
                <a:srgbClr val="003867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607CB9-B30C-AF45-8F60-1C9F709EE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510504"/>
            <a:ext cx="4646602" cy="823912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003867"/>
                </a:solidFill>
              </a:rPr>
              <a:t>supervised:</a:t>
            </a:r>
          </a:p>
          <a:p>
            <a:r>
              <a:rPr lang="en-US" dirty="0">
                <a:solidFill>
                  <a:srgbClr val="003867"/>
                </a:solidFill>
              </a:rPr>
              <a:t>Maximize Prediction accuracy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13889B-8356-DE4E-AE88-CF11C8A8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6550" y="2500312"/>
            <a:ext cx="4875210" cy="33051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3867"/>
                </a:solidFill>
              </a:rPr>
              <a:t>Balance the data 	 </a:t>
            </a:r>
            <a:r>
              <a:rPr lang="en-US" dirty="0">
                <a:solidFill>
                  <a:srgbClr val="003867"/>
                </a:solidFill>
              </a:rPr>
              <a:t>(oversampling and </a:t>
            </a:r>
            <a:r>
              <a:rPr lang="en-US" dirty="0" err="1">
                <a:solidFill>
                  <a:srgbClr val="003867"/>
                </a:solidFill>
              </a:rPr>
              <a:t>undersampling</a:t>
            </a:r>
            <a:r>
              <a:rPr lang="en-US" dirty="0">
                <a:solidFill>
                  <a:srgbClr val="003867"/>
                </a:solidFill>
              </a:rPr>
              <a:t>)</a:t>
            </a:r>
          </a:p>
          <a:p>
            <a:r>
              <a:rPr lang="en-US" sz="2800" dirty="0">
                <a:solidFill>
                  <a:srgbClr val="003867"/>
                </a:solidFill>
              </a:rPr>
              <a:t>Choose the best classifier (</a:t>
            </a:r>
            <a:r>
              <a:rPr lang="en-US" sz="2400" dirty="0">
                <a:solidFill>
                  <a:srgbClr val="003867"/>
                </a:solidFill>
              </a:rPr>
              <a:t>Gradient boosting decision trees)</a:t>
            </a:r>
          </a:p>
          <a:p>
            <a:r>
              <a:rPr lang="en-US" sz="2800" dirty="0">
                <a:solidFill>
                  <a:srgbClr val="003867"/>
                </a:solidFill>
              </a:rPr>
              <a:t>Analyze feature importance </a:t>
            </a:r>
            <a:r>
              <a:rPr lang="en-US" dirty="0">
                <a:solidFill>
                  <a:srgbClr val="003867"/>
                </a:solidFill>
              </a:rPr>
              <a:t>(permutation feature index)</a:t>
            </a:r>
          </a:p>
          <a:p>
            <a:pPr marL="0" indent="0">
              <a:buNone/>
            </a:pPr>
            <a:endParaRPr lang="en-US" sz="2800" dirty="0">
              <a:solidFill>
                <a:srgbClr val="003867"/>
              </a:solidFill>
            </a:endParaRPr>
          </a:p>
          <a:p>
            <a:endParaRPr lang="en-US" sz="2800" dirty="0">
              <a:solidFill>
                <a:srgbClr val="00386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EAE9-EEBA-D945-B601-1EE0BC15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230188"/>
            <a:ext cx="2571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22E-550D-2E40-9C0E-D4A0124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68276"/>
            <a:ext cx="9906000" cy="14779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867"/>
                </a:solidFill>
              </a:rPr>
              <a:t>Insights from ML approach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470EFD-B7B8-DF4C-B915-2A94A3AA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510504"/>
            <a:ext cx="4649783" cy="823912"/>
          </a:xfrm>
        </p:spPr>
        <p:txBody>
          <a:bodyPr>
            <a:normAutofit lnSpcReduction="10000"/>
          </a:bodyPr>
          <a:lstStyle/>
          <a:p>
            <a:r>
              <a:rPr lang="en-US" b="1" u="sng" dirty="0" err="1">
                <a:solidFill>
                  <a:srgbClr val="003867"/>
                </a:solidFill>
              </a:rPr>
              <a:t>UnSupervised</a:t>
            </a:r>
            <a:r>
              <a:rPr lang="en-US" b="1" u="sng" dirty="0">
                <a:solidFill>
                  <a:srgbClr val="003867"/>
                </a:solidFill>
              </a:rPr>
              <a:t>: </a:t>
            </a:r>
          </a:p>
          <a:p>
            <a:r>
              <a:rPr lang="en-US" dirty="0">
                <a:solidFill>
                  <a:srgbClr val="003867"/>
                </a:solidFill>
              </a:rPr>
              <a:t>Insights from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540D47-A6CE-B648-95D1-486685D2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486025"/>
            <a:ext cx="5030790" cy="33051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3867"/>
                </a:solidFill>
              </a:rPr>
              <a:t>To detect fraudulent individuals we can use feature “individual/company” as labels.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3867"/>
                </a:solidFill>
              </a:rPr>
              <a:t>If the individual predicted as a company, he/she performs suspicious activity.</a:t>
            </a:r>
          </a:p>
          <a:p>
            <a:pPr marL="0" indent="0">
              <a:buNone/>
            </a:pPr>
            <a:endParaRPr lang="en-US" sz="2800" dirty="0">
              <a:solidFill>
                <a:srgbClr val="003867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607CB9-B30C-AF45-8F60-1C9F709EE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510504"/>
            <a:ext cx="4646602" cy="823912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003867"/>
                </a:solidFill>
              </a:rPr>
              <a:t>supervised:</a:t>
            </a:r>
          </a:p>
          <a:p>
            <a:r>
              <a:rPr lang="en-US" dirty="0">
                <a:solidFill>
                  <a:srgbClr val="003867"/>
                </a:solidFill>
              </a:rPr>
              <a:t>Most IMPORTAN Features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13889B-8356-DE4E-AE88-CF11C8A82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6550" y="2500312"/>
            <a:ext cx="4875210" cy="33051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3867"/>
                </a:solidFill>
              </a:rPr>
              <a:t>Turnover</a:t>
            </a:r>
          </a:p>
          <a:p>
            <a:r>
              <a:rPr lang="en-US" dirty="0" err="1">
                <a:solidFill>
                  <a:srgbClr val="003867"/>
                </a:solidFill>
              </a:rPr>
              <a:t>Atm_deposit</a:t>
            </a:r>
            <a:endParaRPr lang="en-US" dirty="0">
              <a:solidFill>
                <a:srgbClr val="003867"/>
              </a:solidFill>
            </a:endParaRPr>
          </a:p>
          <a:p>
            <a:r>
              <a:rPr lang="en-US" dirty="0" err="1">
                <a:solidFill>
                  <a:srgbClr val="003867"/>
                </a:solidFill>
              </a:rPr>
              <a:t>Atm_withdrawal</a:t>
            </a:r>
            <a:endParaRPr lang="en-US" dirty="0">
              <a:solidFill>
                <a:srgbClr val="003867"/>
              </a:solidFill>
            </a:endParaRPr>
          </a:p>
          <a:p>
            <a:r>
              <a:rPr lang="en-US" dirty="0" err="1">
                <a:solidFill>
                  <a:srgbClr val="003867"/>
                </a:solidFill>
              </a:rPr>
              <a:t>Transaction_count</a:t>
            </a:r>
            <a:r>
              <a:rPr lang="en-US" dirty="0">
                <a:solidFill>
                  <a:srgbClr val="003867"/>
                </a:solidFill>
              </a:rPr>
              <a:t> </a:t>
            </a:r>
          </a:p>
          <a:p>
            <a:r>
              <a:rPr lang="en-US" dirty="0" err="1">
                <a:solidFill>
                  <a:srgbClr val="003867"/>
                </a:solidFill>
              </a:rPr>
              <a:t>Io_ratio</a:t>
            </a:r>
            <a:endParaRPr lang="en-US" dirty="0">
              <a:solidFill>
                <a:srgbClr val="003867"/>
              </a:solidFill>
            </a:endParaRPr>
          </a:p>
          <a:p>
            <a:r>
              <a:rPr lang="en-US" dirty="0">
                <a:solidFill>
                  <a:srgbClr val="003867"/>
                </a:solidFill>
              </a:rPr>
              <a:t>Age </a:t>
            </a:r>
          </a:p>
          <a:p>
            <a:r>
              <a:rPr lang="en-US" dirty="0" err="1">
                <a:solidFill>
                  <a:srgbClr val="003867"/>
                </a:solidFill>
              </a:rPr>
              <a:t>Inactive_days_average</a:t>
            </a:r>
            <a:r>
              <a:rPr lang="en-US" dirty="0">
                <a:solidFill>
                  <a:srgbClr val="003867"/>
                </a:solidFill>
              </a:rPr>
              <a:t> </a:t>
            </a:r>
            <a:endParaRPr lang="en-US" sz="2800" dirty="0">
              <a:solidFill>
                <a:srgbClr val="003867"/>
              </a:solidFill>
            </a:endParaRPr>
          </a:p>
          <a:p>
            <a:endParaRPr lang="en-US" sz="2800" dirty="0">
              <a:solidFill>
                <a:srgbClr val="00386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EAE9-EEBA-D945-B601-1EE0BC15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962" y="230188"/>
            <a:ext cx="25717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22E-550D-2E40-9C0E-D4A0124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867"/>
                </a:solidFill>
              </a:rPr>
              <a:t>IS THE data enough?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517C0-E084-1B45-83E4-76400F41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954" y="304193"/>
            <a:ext cx="2017132" cy="13398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D3C3DA-C2DF-AF40-9906-865A77D3E381}"/>
              </a:ext>
            </a:extLst>
          </p:cNvPr>
          <p:cNvSpPr/>
          <p:nvPr/>
        </p:nvSpPr>
        <p:spPr>
          <a:xfrm>
            <a:off x="957263" y="1958365"/>
            <a:ext cx="1050131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>
                <a:solidFill>
                  <a:srgbClr val="003867"/>
                </a:solidFill>
              </a:rPr>
              <a:t>Name</a:t>
            </a:r>
            <a:r>
              <a:rPr lang="pl-PL" sz="3200" dirty="0">
                <a:solidFill>
                  <a:srgbClr val="003867"/>
                </a:solidFill>
              </a:rPr>
              <a:t> of the country/</a:t>
            </a:r>
            <a:r>
              <a:rPr lang="pl-PL" sz="3200" dirty="0" err="1">
                <a:solidFill>
                  <a:srgbClr val="003867"/>
                </a:solidFill>
              </a:rPr>
              <a:t>city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where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transactions</a:t>
            </a:r>
            <a:r>
              <a:rPr lang="pl-PL" sz="3200" dirty="0">
                <a:solidFill>
                  <a:srgbClr val="003867"/>
                </a:solidFill>
              </a:rPr>
              <a:t> with ATM </a:t>
            </a:r>
            <a:r>
              <a:rPr lang="pl-PL" sz="3200" dirty="0" err="1">
                <a:solidFill>
                  <a:srgbClr val="003867"/>
                </a:solidFill>
              </a:rPr>
              <a:t>take</a:t>
            </a:r>
            <a:r>
              <a:rPr lang="pl-PL" sz="3200" dirty="0">
                <a:solidFill>
                  <a:srgbClr val="003867"/>
                </a:solidFill>
              </a:rPr>
              <a:t>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>
                <a:solidFill>
                  <a:srgbClr val="003867"/>
                </a:solidFill>
              </a:rPr>
              <a:t>Name</a:t>
            </a:r>
            <a:r>
              <a:rPr lang="pl-PL" sz="3200" dirty="0">
                <a:solidFill>
                  <a:srgbClr val="003867"/>
                </a:solidFill>
              </a:rPr>
              <a:t> of the </a:t>
            </a:r>
            <a:r>
              <a:rPr lang="pl-PL" sz="3200" dirty="0" err="1">
                <a:solidFill>
                  <a:srgbClr val="003867"/>
                </a:solidFill>
              </a:rPr>
              <a:t>destination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places</a:t>
            </a:r>
            <a:r>
              <a:rPr lang="pl-PL" sz="3200" dirty="0">
                <a:solidFill>
                  <a:srgbClr val="003867"/>
                </a:solidFill>
              </a:rPr>
              <a:t> of </a:t>
            </a:r>
            <a:r>
              <a:rPr lang="pl-PL" sz="3200" dirty="0" err="1">
                <a:solidFill>
                  <a:srgbClr val="003867"/>
                </a:solidFill>
              </a:rPr>
              <a:t>money</a:t>
            </a:r>
            <a:r>
              <a:rPr lang="pl-PL" sz="3200" dirty="0">
                <a:solidFill>
                  <a:srgbClr val="003867"/>
                </a:solidFill>
              </a:rPr>
              <a:t> transfer (</a:t>
            </a:r>
            <a:r>
              <a:rPr lang="pl-PL" sz="3200" dirty="0" err="1">
                <a:solidFill>
                  <a:srgbClr val="003867"/>
                </a:solidFill>
              </a:rPr>
              <a:t>terrorism</a:t>
            </a:r>
            <a:r>
              <a:rPr lang="pl-PL" sz="3200" dirty="0">
                <a:solidFill>
                  <a:srgbClr val="003867"/>
                </a:solidFill>
              </a:rPr>
              <a:t>, war)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>
                <a:solidFill>
                  <a:srgbClr val="003867"/>
                </a:solidFill>
              </a:rPr>
              <a:t>Mobile data (</a:t>
            </a:r>
            <a:r>
              <a:rPr lang="pl-PL" sz="3200" dirty="0" err="1">
                <a:solidFill>
                  <a:srgbClr val="003867"/>
                </a:solidFill>
              </a:rPr>
              <a:t>locations</a:t>
            </a:r>
            <a:r>
              <a:rPr lang="pl-PL" sz="3200" dirty="0">
                <a:solidFill>
                  <a:srgbClr val="003867"/>
                </a:solidFill>
              </a:rPr>
              <a:t> and </a:t>
            </a:r>
            <a:r>
              <a:rPr lang="pl-PL" sz="3200" dirty="0" err="1">
                <a:solidFill>
                  <a:srgbClr val="003867"/>
                </a:solidFill>
              </a:rPr>
              <a:t>movements</a:t>
            </a:r>
            <a:r>
              <a:rPr lang="pl-PL" sz="3200" dirty="0">
                <a:solidFill>
                  <a:srgbClr val="003867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>
                <a:solidFill>
                  <a:srgbClr val="003867"/>
                </a:solidFill>
              </a:rPr>
              <a:t>Date</a:t>
            </a:r>
            <a:r>
              <a:rPr lang="pl-PL" sz="3200" dirty="0">
                <a:solidFill>
                  <a:srgbClr val="003867"/>
                </a:solidFill>
              </a:rPr>
              <a:t> of the </a:t>
            </a:r>
            <a:r>
              <a:rPr lang="pl-PL" sz="3200" dirty="0" err="1">
                <a:solidFill>
                  <a:srgbClr val="003867"/>
                </a:solidFill>
              </a:rPr>
              <a:t>money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tranfer</a:t>
            </a:r>
            <a:r>
              <a:rPr lang="pl-PL" sz="3200" dirty="0">
                <a:solidFill>
                  <a:srgbClr val="003867"/>
                </a:solidFill>
              </a:rPr>
              <a:t> (</a:t>
            </a:r>
            <a:r>
              <a:rPr lang="pl-PL" sz="3200" dirty="0" err="1">
                <a:solidFill>
                  <a:srgbClr val="003867"/>
                </a:solidFill>
              </a:rPr>
              <a:t>elections</a:t>
            </a:r>
            <a:r>
              <a:rPr lang="pl-PL" sz="3200" dirty="0">
                <a:solidFill>
                  <a:srgbClr val="003867"/>
                </a:solidFill>
              </a:rPr>
              <a:t>, </a:t>
            </a:r>
            <a:r>
              <a:rPr lang="pl-PL" sz="3200" dirty="0" err="1">
                <a:solidFill>
                  <a:srgbClr val="003867"/>
                </a:solidFill>
              </a:rPr>
              <a:t>conflicts</a:t>
            </a:r>
            <a:r>
              <a:rPr lang="pl-PL" sz="3200" dirty="0">
                <a:solidFill>
                  <a:srgbClr val="003867"/>
                </a:solidFill>
              </a:rPr>
              <a:t>, </a:t>
            </a:r>
            <a:r>
              <a:rPr lang="pl-PL" sz="3200" dirty="0" err="1">
                <a:solidFill>
                  <a:srgbClr val="003867"/>
                </a:solidFill>
              </a:rPr>
              <a:t>natural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disasters</a:t>
            </a:r>
            <a:r>
              <a:rPr lang="pl-PL" sz="3200" dirty="0">
                <a:solidFill>
                  <a:srgbClr val="003867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 err="1">
                <a:solidFill>
                  <a:srgbClr val="003867"/>
                </a:solidFill>
              </a:rPr>
              <a:t>Social</a:t>
            </a:r>
            <a:r>
              <a:rPr lang="pl-PL" sz="3200" dirty="0">
                <a:solidFill>
                  <a:srgbClr val="003867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413591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2"/>
          <a:srcRect l="22153" t="32527" r="22812" b="16064"/>
          <a:stretch/>
        </p:blipFill>
        <p:spPr>
          <a:xfrm>
            <a:off x="7031672" y="4000788"/>
            <a:ext cx="4763135" cy="2501502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1804" y="1262333"/>
            <a:ext cx="8437472" cy="4018810"/>
          </a:xfrm>
        </p:spPr>
        <p:txBody>
          <a:bodyPr>
            <a:noAutofit/>
          </a:bodyPr>
          <a:lstStyle/>
          <a:p>
            <a:r>
              <a:rPr lang="pl-PL" sz="3200" dirty="0" err="1">
                <a:solidFill>
                  <a:srgbClr val="003867"/>
                </a:solidFill>
              </a:rPr>
              <a:t>More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international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legal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control</a:t>
            </a:r>
            <a:r>
              <a:rPr lang="pl-PL" sz="3200" dirty="0">
                <a:solidFill>
                  <a:srgbClr val="003867"/>
                </a:solidFill>
              </a:rPr>
              <a:t> on </a:t>
            </a:r>
            <a:r>
              <a:rPr lang="pl-PL" sz="3200" dirty="0" err="1">
                <a:solidFill>
                  <a:srgbClr val="003867"/>
                </a:solidFill>
              </a:rPr>
              <a:t>bitcoins</a:t>
            </a:r>
            <a:r>
              <a:rPr lang="pl-PL" sz="3200" dirty="0">
                <a:solidFill>
                  <a:srgbClr val="003867"/>
                </a:solidFill>
              </a:rPr>
              <a:t>’ </a:t>
            </a:r>
            <a:r>
              <a:rPr lang="pl-PL" sz="3200" dirty="0" err="1">
                <a:solidFill>
                  <a:srgbClr val="003867"/>
                </a:solidFill>
              </a:rPr>
              <a:t>operations</a:t>
            </a:r>
            <a:endParaRPr lang="pl-PL" sz="3200" dirty="0">
              <a:solidFill>
                <a:srgbClr val="003867"/>
              </a:solidFill>
            </a:endParaRPr>
          </a:p>
          <a:p>
            <a:r>
              <a:rPr lang="pl-PL" sz="3200" dirty="0">
                <a:solidFill>
                  <a:srgbClr val="003867"/>
                </a:solidFill>
              </a:rPr>
              <a:t>ATM face/</a:t>
            </a:r>
            <a:r>
              <a:rPr lang="pl-PL" sz="3200" dirty="0" err="1">
                <a:solidFill>
                  <a:srgbClr val="003867"/>
                </a:solidFill>
              </a:rPr>
              <a:t>fingerprint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detection</a:t>
            </a:r>
            <a:endParaRPr lang="pl-PL" sz="3200" dirty="0">
              <a:solidFill>
                <a:srgbClr val="003867"/>
              </a:solidFill>
            </a:endParaRPr>
          </a:p>
          <a:p>
            <a:r>
              <a:rPr lang="pl-PL" sz="3200" dirty="0">
                <a:solidFill>
                  <a:srgbClr val="003867"/>
                </a:solidFill>
              </a:rPr>
              <a:t>Distributed </a:t>
            </a:r>
            <a:r>
              <a:rPr lang="pl-PL" sz="3200" dirty="0" err="1">
                <a:solidFill>
                  <a:srgbClr val="003867"/>
                </a:solidFill>
              </a:rPr>
              <a:t>Privacy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Preserving</a:t>
            </a:r>
            <a:r>
              <a:rPr lang="pl-PL" sz="3200" dirty="0">
                <a:solidFill>
                  <a:srgbClr val="003867"/>
                </a:solidFill>
              </a:rPr>
              <a:t> Information </a:t>
            </a:r>
            <a:r>
              <a:rPr lang="pl-PL" sz="3200" dirty="0" err="1">
                <a:solidFill>
                  <a:srgbClr val="003867"/>
                </a:solidFill>
              </a:rPr>
              <a:t>sharing</a:t>
            </a:r>
            <a:r>
              <a:rPr lang="pl-PL" sz="3200" dirty="0">
                <a:solidFill>
                  <a:srgbClr val="003867"/>
                </a:solidFill>
              </a:rPr>
              <a:t> with </a:t>
            </a:r>
            <a:r>
              <a:rPr lang="pl-PL" sz="3200" dirty="0" err="1">
                <a:solidFill>
                  <a:srgbClr val="003867"/>
                </a:solidFill>
              </a:rPr>
              <a:t>blockchain</a:t>
            </a:r>
            <a:endParaRPr lang="pl-PL" sz="3200" dirty="0">
              <a:solidFill>
                <a:srgbClr val="003867"/>
              </a:solidFill>
            </a:endParaRPr>
          </a:p>
          <a:p>
            <a:r>
              <a:rPr lang="pl-PL" sz="3200" dirty="0" err="1">
                <a:solidFill>
                  <a:srgbClr val="003867"/>
                </a:solidFill>
              </a:rPr>
              <a:t>Improve</a:t>
            </a:r>
            <a:r>
              <a:rPr lang="pl-PL" sz="3200" dirty="0">
                <a:solidFill>
                  <a:srgbClr val="003867"/>
                </a:solidFill>
              </a:rPr>
              <a:t> ML </a:t>
            </a:r>
            <a:r>
              <a:rPr lang="pl-PL" sz="3200" dirty="0" err="1">
                <a:solidFill>
                  <a:srgbClr val="003867"/>
                </a:solidFill>
              </a:rPr>
              <a:t>detection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algorithms</a:t>
            </a:r>
            <a:r>
              <a:rPr lang="pl-PL" sz="3200" dirty="0">
                <a:solidFill>
                  <a:srgbClr val="003867"/>
                </a:solidFill>
              </a:rPr>
              <a:t>:</a:t>
            </a:r>
          </a:p>
          <a:p>
            <a:pPr lvl="1"/>
            <a:r>
              <a:rPr lang="pl-PL" sz="3200" dirty="0">
                <a:solidFill>
                  <a:srgbClr val="003867"/>
                </a:solidFill>
              </a:rPr>
              <a:t>Advanced </a:t>
            </a:r>
            <a:r>
              <a:rPr lang="pl-PL" sz="3200" dirty="0" err="1">
                <a:solidFill>
                  <a:srgbClr val="003867"/>
                </a:solidFill>
              </a:rPr>
              <a:t>balancing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algorithms</a:t>
            </a:r>
            <a:r>
              <a:rPr lang="pl-PL" sz="3200" dirty="0">
                <a:solidFill>
                  <a:srgbClr val="003867"/>
                </a:solidFill>
              </a:rPr>
              <a:t>                                         </a:t>
            </a:r>
          </a:p>
          <a:p>
            <a:pPr lvl="1"/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Deep</a:t>
            </a:r>
            <a:r>
              <a:rPr lang="pl-PL" sz="3200" dirty="0">
                <a:solidFill>
                  <a:srgbClr val="003867"/>
                </a:solidFill>
              </a:rPr>
              <a:t> </a:t>
            </a:r>
            <a:r>
              <a:rPr lang="pl-PL" sz="3200" dirty="0" err="1">
                <a:solidFill>
                  <a:srgbClr val="003867"/>
                </a:solidFill>
              </a:rPr>
              <a:t>Reinforcement</a:t>
            </a:r>
            <a:r>
              <a:rPr lang="pl-PL" sz="3200" dirty="0">
                <a:solidFill>
                  <a:srgbClr val="003867"/>
                </a:solidFill>
              </a:rPr>
              <a:t> Learning</a:t>
            </a:r>
          </a:p>
        </p:txBody>
      </p:sp>
      <p:pic>
        <p:nvPicPr>
          <p:cNvPr id="2054" name="Picture 6" descr="Znalezione obrazy dla zapytania camera recogni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/>
          <a:stretch/>
        </p:blipFill>
        <p:spPr bwMode="auto">
          <a:xfrm>
            <a:off x="8714241" y="2275512"/>
            <a:ext cx="3114608" cy="199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396025" y="446224"/>
            <a:ext cx="9875520" cy="845713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rgbClr val="003867"/>
                </a:solidFill>
              </a:rPr>
              <a:t>Money </a:t>
            </a:r>
            <a:r>
              <a:rPr lang="pl-PL" b="1" dirty="0" err="1">
                <a:solidFill>
                  <a:srgbClr val="003867"/>
                </a:solidFill>
              </a:rPr>
              <a:t>laundry</a:t>
            </a:r>
            <a:r>
              <a:rPr lang="pl-PL" b="1" dirty="0">
                <a:solidFill>
                  <a:srgbClr val="003867"/>
                </a:solidFill>
              </a:rPr>
              <a:t> </a:t>
            </a:r>
            <a:r>
              <a:rPr lang="pl-PL" b="1" dirty="0" err="1">
                <a:solidFill>
                  <a:srgbClr val="003867"/>
                </a:solidFill>
              </a:rPr>
              <a:t>detection</a:t>
            </a:r>
            <a:r>
              <a:rPr lang="pl-PL" b="1" dirty="0">
                <a:solidFill>
                  <a:srgbClr val="003867"/>
                </a:solidFill>
              </a:rPr>
              <a:t> in the </a:t>
            </a:r>
            <a:r>
              <a:rPr lang="pl-PL" b="1" u="sng" dirty="0" err="1">
                <a:solidFill>
                  <a:srgbClr val="003867"/>
                </a:solidFill>
              </a:rPr>
              <a:t>future</a:t>
            </a:r>
            <a:endParaRPr lang="en-GB" b="1" u="sng" dirty="0">
              <a:solidFill>
                <a:srgbClr val="00386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C91B59-EAFB-F240-B637-5ECD133E5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389" y="558512"/>
            <a:ext cx="2335586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8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22E-550D-2E40-9C0E-D4A01242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3867"/>
                </a:solidFill>
              </a:rPr>
              <a:t>Take home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7F1C-4B8A-8B47-876E-04B5FDFCA9E1}"/>
              </a:ext>
            </a:extLst>
          </p:cNvPr>
          <p:cNvSpPr txBox="1"/>
          <p:nvPr/>
        </p:nvSpPr>
        <p:spPr>
          <a:xfrm>
            <a:off x="1371599" y="2097088"/>
            <a:ext cx="9675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867"/>
                </a:solidFill>
              </a:rPr>
              <a:t>Be careful with algorithms and unbalanced data. Chose wisely!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867"/>
                </a:solidFill>
              </a:rPr>
              <a:t>Think beyond the data, e.g. follow political situation, technology,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3867"/>
                </a:solidFill>
              </a:rPr>
              <a:t>Think of the future, be one step ahead. Follow the technology advances.</a:t>
            </a:r>
          </a:p>
        </p:txBody>
      </p:sp>
    </p:spTree>
    <p:extLst>
      <p:ext uri="{BB962C8B-B14F-4D97-AF65-F5344CB8AC3E}">
        <p14:creationId xmlns:p14="http://schemas.microsoft.com/office/powerpoint/2010/main" val="255505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305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PowerPoint Presentation</vt:lpstr>
      <vt:lpstr>The problem</vt:lpstr>
      <vt:lpstr>Our approach</vt:lpstr>
      <vt:lpstr>ML approach</vt:lpstr>
      <vt:lpstr>Insights from ML approach</vt:lpstr>
      <vt:lpstr>IS THE data enough?</vt:lpstr>
      <vt:lpstr>Money laundry detection in the future</vt:lpstr>
      <vt:lpstr>Take home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Klimovskaia</dc:creator>
  <cp:lastModifiedBy>Anna Klimovskaia</cp:lastModifiedBy>
  <cp:revision>60</cp:revision>
  <dcterms:created xsi:type="dcterms:W3CDTF">2019-11-03T10:49:42Z</dcterms:created>
  <dcterms:modified xsi:type="dcterms:W3CDTF">2019-11-03T14:24:37Z</dcterms:modified>
</cp:coreProperties>
</file>