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76" r:id="rId3"/>
    <p:sldId id="257" r:id="rId4"/>
    <p:sldId id="258" r:id="rId5"/>
    <p:sldId id="259" r:id="rId6"/>
    <p:sldId id="261" r:id="rId7"/>
    <p:sldId id="260" r:id="rId8"/>
    <p:sldId id="263" r:id="rId9"/>
    <p:sldId id="267" r:id="rId10"/>
    <p:sldId id="265" r:id="rId11"/>
    <p:sldId id="268" r:id="rId12"/>
    <p:sldId id="262" r:id="rId13"/>
    <p:sldId id="266" r:id="rId14"/>
    <p:sldId id="269" r:id="rId15"/>
    <p:sldId id="271" r:id="rId16"/>
    <p:sldId id="272" r:id="rId17"/>
    <p:sldId id="273" r:id="rId18"/>
    <p:sldId id="274" r:id="rId19"/>
    <p:sldId id="278" r:id="rId20"/>
    <p:sldId id="275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7EC92-D55D-48BC-1988-DDA27645EBF0}" v="828" dt="2022-11-12T18:42:52.570"/>
    <p1510:client id="{4F22266B-A23F-DDDE-4B6C-CF5A776B1445}" v="494" dt="2022-11-11T18:36:14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37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1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rner of an apartment building against a clear sky">
            <a:extLst>
              <a:ext uri="{FF2B5EF4-FFF2-40B4-BE49-F238E27FC236}">
                <a16:creationId xmlns:a16="http://schemas.microsoft.com/office/drawing/2014/main" id="{9CBEB621-5CFC-4C4E-A467-705363B64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041108" y="1122363"/>
            <a:ext cx="4830852" cy="3204134"/>
          </a:xfrm>
        </p:spPr>
        <p:txBody>
          <a:bodyPr anchor="b">
            <a:normAutofit/>
          </a:bodyPr>
          <a:lstStyle/>
          <a:p>
            <a:r>
              <a:rPr lang="pl-PL" sz="4800" dirty="0">
                <a:latin typeface="Consolas"/>
                <a:cs typeface="Calibri Light"/>
              </a:rPr>
              <a:t>Real </a:t>
            </a:r>
            <a:r>
              <a:rPr lang="pl-PL" sz="4800" dirty="0" err="1">
                <a:latin typeface="Consolas"/>
                <a:cs typeface="Calibri Light"/>
              </a:rPr>
              <a:t>Estate</a:t>
            </a:r>
            <a:br>
              <a:rPr lang="en-US" dirty="0"/>
            </a:br>
            <a:r>
              <a:rPr lang="pl-PL" b="0" dirty="0">
                <a:ea typeface="+mj-lt"/>
                <a:cs typeface="+mj-lt"/>
              </a:rPr>
              <a:t>Poland</a:t>
            </a:r>
            <a:br>
              <a:rPr lang="pl-PL" sz="4800" dirty="0">
                <a:latin typeface="Consolas"/>
                <a:cs typeface="Calibri Light"/>
              </a:rPr>
            </a:br>
            <a:endParaRPr lang="pl-PL" sz="4800"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32344" y="4543101"/>
            <a:ext cx="4839616" cy="1962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" sz="2500" dirty="0" err="1">
                <a:latin typeface="Consolas"/>
              </a:rPr>
              <a:t>Apartaments</a:t>
            </a:r>
            <a:r>
              <a:rPr lang="en" sz="2500" dirty="0">
                <a:latin typeface="Consolas"/>
              </a:rPr>
              <a:t> for </a:t>
            </a:r>
            <a:br>
              <a:rPr lang="en" sz="2500" dirty="0">
                <a:latin typeface="Consolas"/>
              </a:rPr>
            </a:br>
            <a:r>
              <a:rPr lang="en" sz="2500" dirty="0">
                <a:latin typeface="Consolas"/>
              </a:rPr>
              <a:t>the </a:t>
            </a:r>
            <a:r>
              <a:rPr lang="en" sz="2500" b="1" dirty="0">
                <a:latin typeface="Consolas"/>
              </a:rPr>
              <a:t>Masovian Voivodeship</a:t>
            </a:r>
            <a:r>
              <a:rPr lang="pl-PL" sz="2500" b="1" dirty="0">
                <a:ea typeface="+mn-lt"/>
                <a:cs typeface="+mn-lt"/>
              </a:rPr>
              <a:t> </a:t>
            </a:r>
          </a:p>
          <a:p>
            <a:r>
              <a:rPr lang="pl-PL" sz="2500" dirty="0" err="1">
                <a:latin typeface="Consolas"/>
              </a:rPr>
              <a:t>November</a:t>
            </a:r>
            <a:r>
              <a:rPr lang="pl-PL" sz="2500" dirty="0">
                <a:latin typeface="Consolas"/>
              </a:rPr>
              <a:t>, 2022 </a:t>
            </a:r>
            <a:br>
              <a:rPr lang="en-US" sz="3600" dirty="0"/>
            </a:br>
            <a:r>
              <a:rPr lang="pl-PL" sz="2500" dirty="0">
                <a:ea typeface="+mn-lt"/>
                <a:cs typeface="+mn-lt"/>
              </a:rPr>
              <a:t>Analysis by:</a:t>
            </a:r>
            <a:r>
              <a:rPr lang="pl-PL" sz="2500" dirty="0">
                <a:solidFill>
                  <a:srgbClr val="FFFFFF"/>
                </a:solidFill>
                <a:latin typeface="Neue Haas Grotesk Text Pro"/>
              </a:rPr>
              <a:t> </a:t>
            </a:r>
            <a:r>
              <a:rPr lang="pl-PL" sz="2500" b="1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Agnieszka Wojno</a:t>
            </a:r>
            <a:endParaRPr lang="pl-PL" sz="2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pl-PL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2D71F7-47D7-DE09-3F70-96E38FC8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Three rooms describe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ymek mowy: prostokąt z zaokrąglonymi rogami 7">
            <a:extLst>
              <a:ext uri="{FF2B5EF4-FFF2-40B4-BE49-F238E27FC236}">
                <a16:creationId xmlns:a16="http://schemas.microsoft.com/office/drawing/2014/main" id="{B1132A4E-4593-A904-898A-0FC455E9A860}"/>
              </a:ext>
            </a:extLst>
          </p:cNvPr>
          <p:cNvSpPr/>
          <p:nvPr/>
        </p:nvSpPr>
        <p:spPr>
          <a:xfrm>
            <a:off x="10016864" y="432529"/>
            <a:ext cx="1698885" cy="86193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price</a:t>
            </a:r>
            <a:r>
              <a:rPr lang="pl-PL" dirty="0"/>
              <a:t> for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meter</a:t>
            </a:r>
            <a:endParaRPr lang="pl-PL" dirty="0"/>
          </a:p>
        </p:txBody>
      </p:sp>
      <p:pic>
        <p:nvPicPr>
          <p:cNvPr id="7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2DDF9381-0062-745C-3A91-84F350C2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13" y="1466187"/>
            <a:ext cx="7557927" cy="47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C28FB-2003-4564-295A-25AB1E84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>
                <a:ea typeface="+mj-lt"/>
                <a:cs typeface="+mj-lt"/>
              </a:rPr>
              <a:t>Relation</a:t>
            </a:r>
            <a:r>
              <a:rPr lang="pl-PL" dirty="0">
                <a:ea typeface="+mj-lt"/>
                <a:cs typeface="+mj-lt"/>
              </a:rPr>
              <a:t> </a:t>
            </a:r>
            <a:r>
              <a:rPr lang="pl-PL" dirty="0" err="1">
                <a:ea typeface="+mj-lt"/>
                <a:cs typeface="+mj-lt"/>
              </a:rPr>
              <a:t>between</a:t>
            </a:r>
            <a:r>
              <a:rPr lang="pl-PL" dirty="0">
                <a:ea typeface="+mj-lt"/>
                <a:cs typeface="+mj-lt"/>
              </a:rPr>
              <a:t> </a:t>
            </a:r>
            <a:r>
              <a:rPr lang="pl-PL" dirty="0" err="1">
                <a:ea typeface="+mj-lt"/>
                <a:cs typeface="+mj-lt"/>
              </a:rPr>
              <a:t>area</a:t>
            </a:r>
            <a:r>
              <a:rPr lang="pl-PL" dirty="0">
                <a:ea typeface="+mj-lt"/>
                <a:cs typeface="+mj-lt"/>
              </a:rPr>
              <a:t> and </a:t>
            </a:r>
            <a:r>
              <a:rPr lang="pl-PL" dirty="0" err="1">
                <a:ea typeface="+mj-lt"/>
                <a:cs typeface="+mj-lt"/>
              </a:rPr>
              <a:t>price</a:t>
            </a:r>
            <a:r>
              <a:rPr lang="pl-PL" dirty="0">
                <a:ea typeface="+mj-lt"/>
                <a:cs typeface="+mj-lt"/>
              </a:rPr>
              <a:t> (3 </a:t>
            </a:r>
            <a:r>
              <a:rPr lang="pl-PL" dirty="0" err="1">
                <a:ea typeface="+mj-lt"/>
                <a:cs typeface="+mj-lt"/>
              </a:rPr>
              <a:t>rooms</a:t>
            </a:r>
            <a:r>
              <a:rPr lang="pl-PL" dirty="0">
                <a:ea typeface="+mj-lt"/>
                <a:cs typeface="+mj-lt"/>
              </a:rPr>
              <a:t>)</a:t>
            </a:r>
            <a:endParaRPr lang="pl-PL" dirty="0"/>
          </a:p>
        </p:txBody>
      </p:sp>
      <p:pic>
        <p:nvPicPr>
          <p:cNvPr id="13" name="Obraz 13">
            <a:extLst>
              <a:ext uri="{FF2B5EF4-FFF2-40B4-BE49-F238E27FC236}">
                <a16:creationId xmlns:a16="http://schemas.microsoft.com/office/drawing/2014/main" id="{3D2B6FF2-7D52-5DDC-02D1-2665F4652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17" y="1556801"/>
            <a:ext cx="8189274" cy="5229548"/>
          </a:xfrm>
        </p:spPr>
      </p:pic>
    </p:spTree>
    <p:extLst>
      <p:ext uri="{BB962C8B-B14F-4D97-AF65-F5344CB8AC3E}">
        <p14:creationId xmlns:p14="http://schemas.microsoft.com/office/powerpoint/2010/main" val="292366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de view of a bed with side table and on it is an alarm clock and a white lamp">
            <a:extLst>
              <a:ext uri="{FF2B5EF4-FFF2-40B4-BE49-F238E27FC236}">
                <a16:creationId xmlns:a16="http://schemas.microsoft.com/office/drawing/2014/main" id="{35DCFBDC-BF12-C538-E27F-6AD31CE43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D1C3DB-FE64-738A-FBE1-BD127C3B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For rooms </a:t>
            </a:r>
            <a:r>
              <a:rPr lang="en-US" sz="4800" dirty="0" err="1">
                <a:solidFill>
                  <a:schemeClr val="bg1"/>
                </a:solidFill>
              </a:rPr>
              <a:t>apartaments</a:t>
            </a:r>
            <a:r>
              <a:rPr lang="en-US" sz="4800" dirty="0">
                <a:solidFill>
                  <a:schemeClr val="bg1"/>
                </a:solidFill>
              </a:rPr>
              <a:t> (or more)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88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2D71F7-47D7-DE09-3F70-96E38FC8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Four+ rooms describe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ymek mowy: prostokąt z zaokrąglonymi rogami 7">
            <a:extLst>
              <a:ext uri="{FF2B5EF4-FFF2-40B4-BE49-F238E27FC236}">
                <a16:creationId xmlns:a16="http://schemas.microsoft.com/office/drawing/2014/main" id="{B1132A4E-4593-A904-898A-0FC455E9A860}"/>
              </a:ext>
            </a:extLst>
          </p:cNvPr>
          <p:cNvSpPr/>
          <p:nvPr/>
        </p:nvSpPr>
        <p:spPr>
          <a:xfrm>
            <a:off x="10016864" y="432529"/>
            <a:ext cx="1698885" cy="86193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price</a:t>
            </a:r>
            <a:r>
              <a:rPr lang="pl-PL" dirty="0"/>
              <a:t> for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meter</a:t>
            </a:r>
            <a:endParaRPr lang="pl-PL" dirty="0"/>
          </a:p>
        </p:txBody>
      </p:sp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749D20D0-21F7-AEEE-FAA4-BF57DB56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42" y="1518811"/>
            <a:ext cx="7556831" cy="47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11643-2FC7-2124-32A6-4708BCE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>
                <a:ea typeface="+mj-lt"/>
                <a:cs typeface="+mj-lt"/>
              </a:rPr>
              <a:t>Relation</a:t>
            </a:r>
            <a:r>
              <a:rPr lang="pl-PL" dirty="0">
                <a:ea typeface="+mj-lt"/>
                <a:cs typeface="+mj-lt"/>
              </a:rPr>
              <a:t> </a:t>
            </a:r>
            <a:r>
              <a:rPr lang="pl-PL" dirty="0" err="1">
                <a:ea typeface="+mj-lt"/>
                <a:cs typeface="+mj-lt"/>
              </a:rPr>
              <a:t>between</a:t>
            </a:r>
            <a:r>
              <a:rPr lang="pl-PL" dirty="0">
                <a:ea typeface="+mj-lt"/>
                <a:cs typeface="+mj-lt"/>
              </a:rPr>
              <a:t> </a:t>
            </a:r>
            <a:r>
              <a:rPr lang="pl-PL" dirty="0" err="1">
                <a:ea typeface="+mj-lt"/>
                <a:cs typeface="+mj-lt"/>
              </a:rPr>
              <a:t>area</a:t>
            </a:r>
            <a:r>
              <a:rPr lang="pl-PL" dirty="0">
                <a:ea typeface="+mj-lt"/>
                <a:cs typeface="+mj-lt"/>
              </a:rPr>
              <a:t> and </a:t>
            </a:r>
            <a:r>
              <a:rPr lang="pl-PL" dirty="0" err="1">
                <a:ea typeface="+mj-lt"/>
                <a:cs typeface="+mj-lt"/>
              </a:rPr>
              <a:t>price</a:t>
            </a:r>
            <a:r>
              <a:rPr lang="pl-PL" dirty="0">
                <a:ea typeface="+mj-lt"/>
                <a:cs typeface="+mj-lt"/>
              </a:rPr>
              <a:t> (4 </a:t>
            </a:r>
            <a:r>
              <a:rPr lang="pl-PL" dirty="0" err="1">
                <a:ea typeface="+mj-lt"/>
                <a:cs typeface="+mj-lt"/>
              </a:rPr>
              <a:t>rooms</a:t>
            </a:r>
            <a:r>
              <a:rPr lang="pl-PL" dirty="0">
                <a:ea typeface="+mj-lt"/>
                <a:cs typeface="+mj-lt"/>
              </a:rPr>
              <a:t>)</a:t>
            </a:r>
            <a:endParaRPr lang="pl-PL" b="0" dirty="0">
              <a:ea typeface="+mj-lt"/>
              <a:cs typeface="+mj-lt"/>
            </a:endParaRPr>
          </a:p>
          <a:p>
            <a:endParaRPr lang="pl-PL" dirty="0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9EC8AB5F-96D7-BEFF-8942-43E17AEF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6" y="1727397"/>
            <a:ext cx="7851702" cy="4956593"/>
          </a:xfrm>
        </p:spPr>
      </p:pic>
    </p:spTree>
    <p:extLst>
      <p:ext uri="{BB962C8B-B14F-4D97-AF65-F5344CB8AC3E}">
        <p14:creationId xmlns:p14="http://schemas.microsoft.com/office/powerpoint/2010/main" val="31533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7EF43E-632D-1B9B-ACE7-8D2FB8DB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strong</a:t>
            </a:r>
            <a:r>
              <a:rPr lang="pl-PL" dirty="0"/>
              <a:t> </a:t>
            </a:r>
            <a:r>
              <a:rPr lang="pl-PL" dirty="0" err="1"/>
              <a:t>correlation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(</a:t>
            </a:r>
            <a:r>
              <a:rPr lang="pl-PL" dirty="0" err="1"/>
              <a:t>price</a:t>
            </a:r>
            <a:r>
              <a:rPr lang="pl-PL" dirty="0"/>
              <a:t> and </a:t>
            </a:r>
            <a:r>
              <a:rPr lang="pl-PL" dirty="0" err="1"/>
              <a:t>area</a:t>
            </a:r>
            <a:r>
              <a:rPr lang="pl-PL" dirty="0"/>
              <a:t>) and (</a:t>
            </a:r>
            <a:r>
              <a:rPr lang="pl-PL" dirty="0" err="1"/>
              <a:t>area</a:t>
            </a:r>
            <a:r>
              <a:rPr lang="pl-PL" dirty="0"/>
              <a:t> and rooms_4)</a:t>
            </a:r>
          </a:p>
          <a:p>
            <a:endParaRPr lang="pl-PL" dirty="0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8C53E241-2B63-53A0-4549-7A720801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6" y="2319232"/>
            <a:ext cx="11375407" cy="3720791"/>
          </a:xfrm>
          <a:prstGeom prst="rect">
            <a:avLst/>
          </a:prstGeom>
        </p:spPr>
      </p:pic>
      <p:sp>
        <p:nvSpPr>
          <p:cNvPr id="3" name="Strzałka: w dół 2">
            <a:extLst>
              <a:ext uri="{FF2B5EF4-FFF2-40B4-BE49-F238E27FC236}">
                <a16:creationId xmlns:a16="http://schemas.microsoft.com/office/drawing/2014/main" id="{BC36D4E6-E939-0C3F-DF05-4AE7C272166F}"/>
              </a:ext>
            </a:extLst>
          </p:cNvPr>
          <p:cNvSpPr/>
          <p:nvPr/>
        </p:nvSpPr>
        <p:spPr>
          <a:xfrm rot="-1200000">
            <a:off x="3798909" y="1295975"/>
            <a:ext cx="295701" cy="154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dół 4">
            <a:extLst>
              <a:ext uri="{FF2B5EF4-FFF2-40B4-BE49-F238E27FC236}">
                <a16:creationId xmlns:a16="http://schemas.microsoft.com/office/drawing/2014/main" id="{BC39B6C3-247A-C1D3-E2A6-3E9A9B13C333}"/>
              </a:ext>
            </a:extLst>
          </p:cNvPr>
          <p:cNvSpPr/>
          <p:nvPr/>
        </p:nvSpPr>
        <p:spPr>
          <a:xfrm rot="19080000">
            <a:off x="9805500" y="1022999"/>
            <a:ext cx="318447" cy="2615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84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33581B-B2D1-2E30-F217-19A4E626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Average</a:t>
            </a:r>
            <a:r>
              <a:rPr lang="pl-PL" dirty="0"/>
              <a:t> </a:t>
            </a:r>
            <a:r>
              <a:rPr lang="pl-PL" dirty="0" err="1"/>
              <a:t>price</a:t>
            </a:r>
            <a:r>
              <a:rPr lang="pl-PL" dirty="0"/>
              <a:t> for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meter</a:t>
            </a:r>
            <a:r>
              <a:rPr lang="pl-PL" dirty="0"/>
              <a:t> and </a:t>
            </a:r>
            <a:r>
              <a:rPr lang="pl-PL" dirty="0" err="1"/>
              <a:t>average</a:t>
            </a:r>
            <a:r>
              <a:rPr lang="pl-PL" dirty="0"/>
              <a:t> market </a:t>
            </a:r>
            <a:r>
              <a:rPr lang="pl-PL" dirty="0" err="1"/>
              <a:t>share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6D86874-D152-7F05-CF70-33BC6CBF5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81" y="2921576"/>
            <a:ext cx="9974915" cy="3694176"/>
          </a:xfr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F9A9EAD6-38A9-17F8-58B8-B88BAFBF43D2}"/>
              </a:ext>
            </a:extLst>
          </p:cNvPr>
          <p:cNvSpPr/>
          <p:nvPr/>
        </p:nvSpPr>
        <p:spPr>
          <a:xfrm>
            <a:off x="5144921" y="1454339"/>
            <a:ext cx="6448567" cy="13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latin typeface="Neue Haas Grotesk Text Pro"/>
              </a:rPr>
              <a:t>We </a:t>
            </a:r>
            <a:r>
              <a:rPr lang="pl-PL" sz="2000" b="1" dirty="0" err="1">
                <a:latin typeface="Neue Haas Grotesk Text Pro"/>
              </a:rPr>
              <a:t>can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observe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that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prices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increase</a:t>
            </a:r>
            <a:r>
              <a:rPr lang="pl-PL" sz="2000" b="1" dirty="0">
                <a:latin typeface="Neue Haas Grotesk Text Pro"/>
              </a:rPr>
              <a:t> in 3-room </a:t>
            </a:r>
            <a:r>
              <a:rPr lang="pl-PL" sz="2000" b="1" dirty="0" err="1">
                <a:latin typeface="Neue Haas Grotesk Text Pro"/>
              </a:rPr>
              <a:t>apartments</a:t>
            </a:r>
            <a:r>
              <a:rPr lang="pl-PL" sz="2000" b="1" dirty="0">
                <a:latin typeface="Neue Haas Grotesk Text Pro"/>
              </a:rPr>
              <a:t> and </a:t>
            </a:r>
            <a:r>
              <a:rPr lang="pl-PL" sz="2000" b="1" dirty="0" err="1">
                <a:latin typeface="Neue Haas Grotesk Text Pro"/>
              </a:rPr>
              <a:t>decrease</a:t>
            </a:r>
            <a:r>
              <a:rPr lang="pl-PL" sz="2000" b="1" dirty="0">
                <a:latin typeface="Neue Haas Grotesk Text Pro"/>
              </a:rPr>
              <a:t> in 4-room </a:t>
            </a:r>
            <a:r>
              <a:rPr lang="pl-PL" sz="2000" b="1" dirty="0" err="1">
                <a:latin typeface="Neue Haas Grotesk Text Pro"/>
              </a:rPr>
              <a:t>apartments</a:t>
            </a:r>
            <a:r>
              <a:rPr lang="pl-PL" sz="2000" b="1" dirty="0">
                <a:latin typeface="Neue Haas Grotesk Text Pro"/>
              </a:rPr>
              <a:t>.​
3-room </a:t>
            </a:r>
            <a:r>
              <a:rPr lang="pl-PL" sz="2000" b="1" dirty="0" err="1">
                <a:latin typeface="Neue Haas Grotesk Text Pro"/>
              </a:rPr>
              <a:t>apartments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have</a:t>
            </a:r>
            <a:r>
              <a:rPr lang="pl-PL" sz="2000" b="1" dirty="0">
                <a:latin typeface="Neue Haas Grotesk Text Pro"/>
              </a:rPr>
              <a:t> the </a:t>
            </a:r>
            <a:r>
              <a:rPr lang="pl-PL" sz="2000" b="1" dirty="0" err="1">
                <a:latin typeface="Neue Haas Grotesk Text Pro"/>
              </a:rPr>
              <a:t>highest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average</a:t>
            </a:r>
            <a:r>
              <a:rPr lang="pl-PL" sz="2000" b="1" dirty="0">
                <a:latin typeface="Neue Haas Grotesk Text Pro"/>
              </a:rPr>
              <a:t> market </a:t>
            </a:r>
            <a:r>
              <a:rPr lang="pl-PL" sz="2000" b="1" dirty="0" err="1">
                <a:latin typeface="Neue Haas Grotesk Text Pro"/>
              </a:rPr>
              <a:t>share</a:t>
            </a:r>
            <a:r>
              <a:rPr lang="pl-PL" sz="2000" b="1" dirty="0">
                <a:latin typeface="Neue Haas Grotesk Text Pro"/>
              </a:rPr>
              <a:t>.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22885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D67796-2B5C-8E62-1B80-0D9D3850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68203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ea typeface="+mj-lt"/>
                <a:cs typeface="+mj-lt"/>
              </a:rPr>
              <a:t>Average</a:t>
            </a:r>
            <a:r>
              <a:rPr lang="pl-PL" dirty="0">
                <a:ea typeface="+mj-lt"/>
                <a:cs typeface="+mj-lt"/>
              </a:rPr>
              <a:t> </a:t>
            </a:r>
            <a:r>
              <a:rPr lang="pl-PL" dirty="0" err="1">
                <a:ea typeface="+mj-lt"/>
                <a:cs typeface="+mj-lt"/>
              </a:rPr>
              <a:t>price</a:t>
            </a:r>
            <a:r>
              <a:rPr lang="pl-PL" dirty="0">
                <a:ea typeface="+mj-lt"/>
                <a:cs typeface="+mj-lt"/>
              </a:rPr>
              <a:t> for the </a:t>
            </a:r>
            <a:r>
              <a:rPr lang="pl-PL" dirty="0" err="1">
                <a:ea typeface="+mj-lt"/>
                <a:cs typeface="+mj-lt"/>
              </a:rPr>
              <a:t>city</a:t>
            </a:r>
            <a:r>
              <a:rPr lang="pl-PL" dirty="0">
                <a:ea typeface="+mj-lt"/>
                <a:cs typeface="+mj-lt"/>
              </a:rPr>
              <a:t> and </a:t>
            </a:r>
            <a:r>
              <a:rPr lang="pl-PL" dirty="0" err="1">
                <a:ea typeface="+mj-lt"/>
                <a:cs typeface="+mj-lt"/>
              </a:rPr>
              <a:t>average</a:t>
            </a:r>
            <a:r>
              <a:rPr lang="pl-PL" dirty="0">
                <a:ea typeface="+mj-lt"/>
                <a:cs typeface="+mj-lt"/>
              </a:rPr>
              <a:t> market </a:t>
            </a:r>
            <a:r>
              <a:rPr lang="pl-PL" dirty="0" err="1">
                <a:ea typeface="+mj-lt"/>
                <a:cs typeface="+mj-lt"/>
              </a:rPr>
              <a:t>share</a:t>
            </a:r>
            <a:endParaRPr lang="pl-PL" dirty="0" err="1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6900AF5-140F-B28C-7EC9-78BC3769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4" y="1784855"/>
            <a:ext cx="11147945" cy="4903274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648242D4-C668-D38C-8643-6EFDBCC66B67}"/>
              </a:ext>
            </a:extLst>
          </p:cNvPr>
          <p:cNvSpPr/>
          <p:nvPr/>
        </p:nvSpPr>
        <p:spPr>
          <a:xfrm>
            <a:off x="7612891" y="180548"/>
            <a:ext cx="3980597" cy="146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Neue Haas Grotesk Text Pro"/>
              </a:rPr>
              <a:t>We </a:t>
            </a:r>
            <a:r>
              <a:rPr lang="pl-PL" sz="2000" b="1" dirty="0" err="1">
                <a:latin typeface="Neue Haas Grotesk Text Pro"/>
              </a:rPr>
              <a:t>can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observe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that</a:t>
            </a:r>
            <a:r>
              <a:rPr lang="pl-PL" sz="2000" b="1" dirty="0">
                <a:latin typeface="Neue Haas Grotesk Text Pro"/>
              </a:rPr>
              <a:t> 
</a:t>
            </a:r>
            <a:r>
              <a:rPr lang="pl-PL" sz="2000" b="1" dirty="0" err="1">
                <a:latin typeface="Neue Haas Grotesk Text Pro"/>
              </a:rPr>
              <a:t>Warsow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has</a:t>
            </a:r>
            <a:r>
              <a:rPr lang="pl-PL" sz="2000" b="1" dirty="0">
                <a:latin typeface="Neue Haas Grotesk Text Pro"/>
              </a:rPr>
              <a:t> the </a:t>
            </a:r>
            <a:r>
              <a:rPr lang="pl-PL" sz="2000" b="1" dirty="0" err="1">
                <a:latin typeface="Neue Haas Grotesk Text Pro"/>
              </a:rPr>
              <a:t>highest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average</a:t>
            </a:r>
            <a:r>
              <a:rPr lang="pl-PL" sz="2000" b="1" dirty="0">
                <a:latin typeface="Neue Haas Grotesk Text Pro"/>
              </a:rPr>
              <a:t> market </a:t>
            </a:r>
            <a:r>
              <a:rPr lang="pl-PL" sz="2000" b="1" dirty="0" err="1">
                <a:latin typeface="Neue Haas Grotesk Text Pro"/>
              </a:rPr>
              <a:t>share</a:t>
            </a:r>
            <a:r>
              <a:rPr lang="pl-PL" sz="2000" b="1" dirty="0">
                <a:latin typeface="Neue Haas Grotesk Text Pro"/>
              </a:rPr>
              <a:t>.</a:t>
            </a:r>
            <a:endParaRPr lang="pl-PL" sz="2000" b="1"/>
          </a:p>
        </p:txBody>
      </p:sp>
    </p:spTree>
    <p:extLst>
      <p:ext uri="{BB962C8B-B14F-4D97-AF65-F5344CB8AC3E}">
        <p14:creationId xmlns:p14="http://schemas.microsoft.com/office/powerpoint/2010/main" val="352337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1251E4-4F85-4FB7-962A-91EF7CA7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dirty="0">
                <a:ea typeface="+mj-lt"/>
                <a:cs typeface="+mj-lt"/>
              </a:rPr>
              <a:t>Average price per apartment depending on the number of rooms</a:t>
            </a:r>
            <a:endParaRPr lang="pl-PL" sz="3600" dirty="0">
              <a:ea typeface="+mj-lt"/>
              <a:cs typeface="+mj-lt"/>
            </a:endParaRP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762CAFF3-EDE6-0BBA-9A63-8B76AEF5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41" y="1590920"/>
            <a:ext cx="8423176" cy="5218175"/>
          </a:xfr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5BCB4BC-EC27-E023-8BB1-E685548F7045}"/>
              </a:ext>
            </a:extLst>
          </p:cNvPr>
          <p:cNvSpPr/>
          <p:nvPr/>
        </p:nvSpPr>
        <p:spPr>
          <a:xfrm>
            <a:off x="7897219" y="2284578"/>
            <a:ext cx="3980597" cy="1808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Neue Haas Grotesk Text Pro"/>
              </a:rPr>
              <a:t>We </a:t>
            </a:r>
            <a:r>
              <a:rPr lang="pl-PL" sz="2000" b="1" dirty="0" err="1">
                <a:latin typeface="Neue Haas Grotesk Text Pro"/>
              </a:rPr>
              <a:t>can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observe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that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>
                <a:ea typeface="+mn-lt"/>
                <a:cs typeface="+mn-lt"/>
              </a:rPr>
              <a:t>the </a:t>
            </a:r>
            <a:r>
              <a:rPr lang="pl-PL" sz="2000" b="1" dirty="0" err="1">
                <a:ea typeface="+mn-lt"/>
                <a:cs typeface="+mn-lt"/>
              </a:rPr>
              <a:t>highest</a:t>
            </a:r>
            <a:r>
              <a:rPr lang="pl-PL" sz="2000" b="1" dirty="0">
                <a:ea typeface="+mn-lt"/>
                <a:cs typeface="+mn-lt"/>
              </a:rPr>
              <a:t> </a:t>
            </a:r>
            <a:r>
              <a:rPr lang="pl-PL" sz="2000" b="1" dirty="0" err="1">
                <a:ea typeface="+mn-lt"/>
                <a:cs typeface="+mn-lt"/>
              </a:rPr>
              <a:t>average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price</a:t>
            </a:r>
            <a:r>
              <a:rPr lang="pl-PL" sz="2000" b="1" dirty="0">
                <a:latin typeface="Neue Haas Grotesk Text Pro"/>
              </a:rPr>
              <a:t> </a:t>
            </a:r>
            <a:r>
              <a:rPr lang="pl-PL" sz="2000" b="1" dirty="0" err="1">
                <a:latin typeface="Neue Haas Grotesk Text Pro"/>
              </a:rPr>
              <a:t>have</a:t>
            </a:r>
            <a:r>
              <a:rPr lang="pl-PL" sz="2000" b="1" dirty="0">
                <a:latin typeface="Neue Haas Grotesk Text Pro"/>
              </a:rPr>
              <a:t> 4-room </a:t>
            </a:r>
            <a:r>
              <a:rPr lang="pl-PL" sz="2000" b="1" dirty="0" err="1">
                <a:ea typeface="+mn-lt"/>
                <a:cs typeface="+mn-lt"/>
              </a:rPr>
              <a:t>apartments</a:t>
            </a:r>
            <a:r>
              <a:rPr lang="pl-PL" sz="2000" b="1" dirty="0">
                <a:latin typeface="Neue Haas Grotesk Text Pro"/>
              </a:rPr>
              <a:t> (</a:t>
            </a:r>
            <a:r>
              <a:rPr lang="pl-PL" sz="2000" b="1" dirty="0" err="1">
                <a:latin typeface="Neue Haas Grotesk Text Pro"/>
              </a:rPr>
              <a:t>or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more</a:t>
            </a:r>
            <a:r>
              <a:rPr lang="pl-PL" sz="2000" b="1" dirty="0">
                <a:latin typeface="Neue Haas Grotesk Text Pro"/>
              </a:rPr>
              <a:t>) .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5988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1AA66-2ABB-2904-35B2-3393022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Average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 of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meter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rooms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A34DDAB8-D4EC-1ADB-1FE2-704CDABE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84" y="1718699"/>
            <a:ext cx="6917139" cy="513794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B2FD6A4-02F3-0C72-0EA6-F9BE2F9858CF}"/>
              </a:ext>
            </a:extLst>
          </p:cNvPr>
          <p:cNvSpPr/>
          <p:nvPr/>
        </p:nvSpPr>
        <p:spPr>
          <a:xfrm>
            <a:off x="8397636" y="2284578"/>
            <a:ext cx="3480180" cy="220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br>
              <a:rPr lang="en-US" dirty="0"/>
            </a:br>
            <a:r>
              <a:rPr lang="pl-PL" sz="2000" b="1" dirty="0">
                <a:ea typeface="+mn-lt"/>
                <a:cs typeface="+mn-lt"/>
              </a:rPr>
              <a:t>We </a:t>
            </a:r>
            <a:r>
              <a:rPr lang="pl-PL" sz="2000" b="1" dirty="0" err="1">
                <a:ea typeface="+mn-lt"/>
                <a:cs typeface="+mn-lt"/>
              </a:rPr>
              <a:t>can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observe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that</a:t>
            </a:r>
            <a:r>
              <a:rPr lang="pl-PL" sz="2000" b="1" dirty="0">
                <a:ea typeface="+mn-lt"/>
                <a:cs typeface="+mn-lt"/>
              </a:rPr>
              <a:t> the </a:t>
            </a:r>
            <a:r>
              <a:rPr lang="pl-PL" sz="2000" b="1" dirty="0" err="1">
                <a:ea typeface="+mn-lt"/>
                <a:cs typeface="+mn-lt"/>
              </a:rPr>
              <a:t>highest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prices</a:t>
            </a:r>
            <a:r>
              <a:rPr lang="pl-PL" sz="2000" b="1" dirty="0">
                <a:ea typeface="+mn-lt"/>
                <a:cs typeface="+mn-lt"/>
              </a:rPr>
              <a:t> per </a:t>
            </a:r>
            <a:r>
              <a:rPr lang="pl-PL" sz="2000" b="1" dirty="0" err="1">
                <a:ea typeface="+mn-lt"/>
                <a:cs typeface="+mn-lt"/>
              </a:rPr>
              <a:t>square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meter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have</a:t>
            </a:r>
            <a:r>
              <a:rPr lang="pl-PL" sz="2000" b="1" dirty="0">
                <a:ea typeface="+mn-lt"/>
                <a:cs typeface="+mn-lt"/>
              </a:rPr>
              <a:t> 1-room </a:t>
            </a:r>
            <a:r>
              <a:rPr lang="pl-PL" sz="2000" b="1" dirty="0" err="1">
                <a:ea typeface="+mn-lt"/>
                <a:cs typeface="+mn-lt"/>
              </a:rPr>
              <a:t>apartments</a:t>
            </a:r>
            <a:r>
              <a:rPr lang="pl-PL" sz="2000" b="1" dirty="0">
                <a:ea typeface="+mn-lt"/>
                <a:cs typeface="+mn-lt"/>
              </a:rPr>
              <a:t>. The </a:t>
            </a:r>
            <a:r>
              <a:rPr lang="pl-PL" sz="2000" b="1" dirty="0" err="1">
                <a:ea typeface="+mn-lt"/>
                <a:cs typeface="+mn-lt"/>
              </a:rPr>
              <a:t>lowest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is</a:t>
            </a:r>
            <a:r>
              <a:rPr lang="pl-PL" sz="2000" b="1" dirty="0">
                <a:ea typeface="+mn-lt"/>
                <a:cs typeface="+mn-lt"/>
              </a:rPr>
              <a:t> for 4 </a:t>
            </a:r>
            <a:r>
              <a:rPr lang="pl-PL" sz="2000" b="1" dirty="0" err="1">
                <a:ea typeface="+mn-lt"/>
                <a:cs typeface="+mn-lt"/>
              </a:rPr>
              <a:t>rooms</a:t>
            </a:r>
            <a:r>
              <a:rPr lang="pl-PL" sz="2000" b="1" dirty="0">
                <a:ea typeface="+mn-lt"/>
                <a:cs typeface="+mn-lt"/>
              </a:rPr>
              <a:t> (</a:t>
            </a:r>
            <a:r>
              <a:rPr lang="pl-PL" sz="2000" b="1" dirty="0" err="1">
                <a:ea typeface="+mn-lt"/>
                <a:cs typeface="+mn-lt"/>
              </a:rPr>
              <a:t>or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more</a:t>
            </a:r>
            <a:r>
              <a:rPr lang="pl-PL" sz="2000" b="1" dirty="0">
                <a:ea typeface="+mn-lt"/>
                <a:cs typeface="+mn-lt"/>
              </a:rPr>
              <a:t>)</a:t>
            </a:r>
            <a:endParaRPr lang="pl-PL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161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4F431F-499E-B2AF-6A0A-8E237389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Source of the data: </a:t>
            </a:r>
            <a:r>
              <a:rPr lang="pl-PL" b="0" dirty="0">
                <a:ea typeface="+mj-lt"/>
                <a:cs typeface="+mj-lt"/>
              </a:rPr>
              <a:t>the data was </a:t>
            </a:r>
            <a:r>
              <a:rPr lang="pl-PL" b="0" dirty="0" err="1">
                <a:ea typeface="+mj-lt"/>
                <a:cs typeface="+mj-lt"/>
              </a:rPr>
              <a:t>scraped</a:t>
            </a:r>
            <a:r>
              <a:rPr lang="pl-PL" b="0" dirty="0">
                <a:ea typeface="+mj-lt"/>
                <a:cs typeface="+mj-lt"/>
              </a:rPr>
              <a:t> from OLX platform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1A30C-8FC2-6AD2-BE26-2DADF91B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5" y="2239189"/>
            <a:ext cx="10725411" cy="623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2A1A9C"/>
                </a:solidFill>
                <a:ea typeface="+mn-lt"/>
                <a:cs typeface="+mn-lt"/>
              </a:rPr>
              <a:t>https://www.olx.pl/d/nieruchomosci/mieszkania/sprzedaz/mazowieckie/</a:t>
            </a:r>
            <a:endParaRPr lang="pl-PL" dirty="0">
              <a:solidFill>
                <a:srgbClr val="2A1A9C"/>
              </a:solidFill>
            </a:endParaRP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0A7C67A-9993-D382-BF63-52499FAD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93" y="3128848"/>
            <a:ext cx="6519080" cy="312513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439B3B-7FA8-9D37-F532-2EAC43F818E9}"/>
              </a:ext>
            </a:extLst>
          </p:cNvPr>
          <p:cNvSpPr txBox="1"/>
          <p:nvPr/>
        </p:nvSpPr>
        <p:spPr>
          <a:xfrm>
            <a:off x="2722728" y="2665863"/>
            <a:ext cx="6382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nsolas"/>
              </a:rPr>
              <a:t>Masovian Voivodeship/Poland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9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76FBA-4EAC-95DA-C152-D261227E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>
                <a:ea typeface="+mj-lt"/>
                <a:cs typeface="+mj-lt"/>
              </a:rPr>
              <a:t>Average price of square meter per city</a:t>
            </a:r>
          </a:p>
          <a:p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D65FD01-2DA6-4CBA-C3F6-D48BC17D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9" y="1795062"/>
            <a:ext cx="8714094" cy="4871489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18D517B-0957-3292-C1D6-BC0121E61992}"/>
              </a:ext>
            </a:extLst>
          </p:cNvPr>
          <p:cNvSpPr/>
          <p:nvPr/>
        </p:nvSpPr>
        <p:spPr>
          <a:xfrm>
            <a:off x="8750204" y="1977503"/>
            <a:ext cx="3184478" cy="1762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Neue Haas Grotesk Text Pro"/>
              </a:rPr>
              <a:t>We </a:t>
            </a:r>
            <a:r>
              <a:rPr lang="pl-PL" sz="2000" b="1" dirty="0" err="1">
                <a:latin typeface="Neue Haas Grotesk Text Pro"/>
              </a:rPr>
              <a:t>can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observe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that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>
                <a:ea typeface="+mn-lt"/>
                <a:cs typeface="+mn-lt"/>
              </a:rPr>
              <a:t>the </a:t>
            </a:r>
            <a:r>
              <a:rPr lang="pl-PL" sz="2000" b="1" dirty="0" err="1">
                <a:ea typeface="+mn-lt"/>
                <a:cs typeface="+mn-lt"/>
              </a:rPr>
              <a:t>highest</a:t>
            </a:r>
            <a:r>
              <a:rPr lang="pl-PL" sz="2000" b="1" dirty="0">
                <a:ea typeface="+mn-lt"/>
                <a:cs typeface="+mn-lt"/>
              </a:rPr>
              <a:t> </a:t>
            </a:r>
            <a:r>
              <a:rPr lang="pl-PL" sz="2000" b="1" dirty="0" err="1">
                <a:ea typeface="+mn-lt"/>
                <a:cs typeface="+mn-lt"/>
              </a:rPr>
              <a:t>price</a:t>
            </a:r>
            <a:r>
              <a:rPr lang="pl-PL" sz="2000" b="1" dirty="0">
                <a:latin typeface="Neue Haas Grotesk Text Pro"/>
              </a:rPr>
              <a:t> of </a:t>
            </a:r>
            <a:r>
              <a:rPr lang="pl-PL" sz="2000" b="1" dirty="0" err="1">
                <a:latin typeface="Neue Haas Grotesk Text Pro"/>
              </a:rPr>
              <a:t>square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meter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is</a:t>
            </a:r>
            <a:r>
              <a:rPr lang="pl-PL" sz="2000" b="1" dirty="0">
                <a:latin typeface="Neue Haas Grotesk Text Pro"/>
              </a:rPr>
              <a:t> for </a:t>
            </a:r>
            <a:r>
              <a:rPr lang="pl-PL" sz="2000" b="1" dirty="0" err="1">
                <a:latin typeface="Neue Haas Grotesk Text Pro"/>
              </a:rPr>
              <a:t>Warsow</a:t>
            </a:r>
            <a:r>
              <a:rPr lang="pl-PL" sz="2000" b="1" dirty="0">
                <a:latin typeface="Neue Haas Grotesk Text Pro"/>
              </a:rPr>
              <a:t> . </a:t>
            </a:r>
            <a:r>
              <a:rPr lang="pl-PL" sz="2000" b="1" dirty="0" err="1">
                <a:latin typeface="Neue Haas Grotesk Text Pro"/>
              </a:rPr>
              <a:t>It's</a:t>
            </a:r>
            <a:r>
              <a:rPr lang="pl-PL" sz="2000" b="1" dirty="0">
                <a:latin typeface="Neue Haas Grotesk Text Pro"/>
              </a:rPr>
              <a:t> </a:t>
            </a:r>
            <a:r>
              <a:rPr lang="pl-PL" sz="2000" b="1" dirty="0" err="1">
                <a:latin typeface="Neue Haas Grotesk Text Pro"/>
              </a:rPr>
              <a:t>over</a:t>
            </a:r>
            <a:r>
              <a:rPr lang="pl-PL" sz="2000" b="1" dirty="0">
                <a:latin typeface="Neue Haas Grotesk Text Pro"/>
              </a:rPr>
              <a:t> 25K PLN.</a:t>
            </a:r>
            <a:endParaRPr lang="pl-PL" sz="2000" b="1" dirty="0"/>
          </a:p>
        </p:txBody>
      </p:sp>
      <p:sp>
        <p:nvSpPr>
          <p:cNvPr id="7" name="Strzałka: w lewo 6">
            <a:extLst>
              <a:ext uri="{FF2B5EF4-FFF2-40B4-BE49-F238E27FC236}">
                <a16:creationId xmlns:a16="http://schemas.microsoft.com/office/drawing/2014/main" id="{4C910F56-111C-DEA2-DAFF-E8B42A60A0D9}"/>
              </a:ext>
            </a:extLst>
          </p:cNvPr>
          <p:cNvSpPr/>
          <p:nvPr/>
        </p:nvSpPr>
        <p:spPr>
          <a:xfrm>
            <a:off x="7402487" y="2173690"/>
            <a:ext cx="1433014" cy="20471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85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C262E-9DF6-C924-0E8B-73F89BBD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and </a:t>
            </a:r>
            <a:r>
              <a:rPr lang="pl-PL" dirty="0" err="1"/>
              <a:t>price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A9395A2-0CB5-6B79-76D1-77D55291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25" y="1714866"/>
            <a:ext cx="8077199" cy="5111491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0F3ABC3-B43D-C8F0-AB8A-174F6D405793}"/>
              </a:ext>
            </a:extLst>
          </p:cNvPr>
          <p:cNvSpPr/>
          <p:nvPr/>
        </p:nvSpPr>
        <p:spPr>
          <a:xfrm>
            <a:off x="125104" y="1711656"/>
            <a:ext cx="1205552" cy="727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number</a:t>
            </a:r>
            <a:r>
              <a:rPr lang="pl-PL" sz="1600" dirty="0"/>
              <a:t> of </a:t>
            </a:r>
            <a:r>
              <a:rPr lang="pl-PL" sz="1600" dirty="0" err="1"/>
              <a:t>rooms</a:t>
            </a:r>
            <a:endParaRPr lang="pl-PL" sz="1600" dirty="0"/>
          </a:p>
        </p:txBody>
      </p:sp>
      <p:sp>
        <p:nvSpPr>
          <p:cNvPr id="7" name="Strzałka: w górę 6">
            <a:extLst>
              <a:ext uri="{FF2B5EF4-FFF2-40B4-BE49-F238E27FC236}">
                <a16:creationId xmlns:a16="http://schemas.microsoft.com/office/drawing/2014/main" id="{EC8B0547-D434-8836-6954-564D4032CCFC}"/>
              </a:ext>
            </a:extLst>
          </p:cNvPr>
          <p:cNvSpPr/>
          <p:nvPr/>
        </p:nvSpPr>
        <p:spPr>
          <a:xfrm rot="6300000">
            <a:off x="1512627" y="1622092"/>
            <a:ext cx="204716" cy="71650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3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D10B9E-D70C-05FE-E3EA-228C36B6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listed</a:t>
            </a:r>
            <a:r>
              <a:rPr lang="pl-PL" dirty="0"/>
              <a:t> </a:t>
            </a:r>
            <a:r>
              <a:rPr lang="pl-PL" dirty="0" err="1"/>
              <a:t>apartaments</a:t>
            </a:r>
            <a:r>
              <a:rPr lang="pl-PL" dirty="0"/>
              <a:t> per </a:t>
            </a:r>
            <a:r>
              <a:rPr lang="pl-PL" dirty="0" err="1"/>
              <a:t>city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4576363-255E-65B8-4610-0B4DDD1A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181" y="1546913"/>
            <a:ext cx="8839198" cy="5231309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FB8AA2A-3BB5-F849-29CA-44969F6065FA}"/>
              </a:ext>
            </a:extLst>
          </p:cNvPr>
          <p:cNvSpPr/>
          <p:nvPr/>
        </p:nvSpPr>
        <p:spPr>
          <a:xfrm>
            <a:off x="7692502" y="2637145"/>
            <a:ext cx="3593911" cy="1580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br>
              <a:rPr lang="en-US" dirty="0"/>
            </a:br>
            <a:r>
              <a:rPr lang="pl-PL" sz="2000" b="1" dirty="0">
                <a:ea typeface="+mn-lt"/>
                <a:cs typeface="+mn-lt"/>
              </a:rPr>
              <a:t>We </a:t>
            </a:r>
            <a:r>
              <a:rPr lang="pl-PL" sz="2000" b="1" dirty="0" err="1">
                <a:ea typeface="+mn-lt"/>
                <a:cs typeface="+mn-lt"/>
              </a:rPr>
              <a:t>can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observe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that</a:t>
            </a:r>
            <a:r>
              <a:rPr lang="pl-PL" sz="2000" b="1" dirty="0">
                <a:ea typeface="+mn-lt"/>
                <a:cs typeface="+mn-lt"/>
              </a:rPr>
              <a:t> the </a:t>
            </a:r>
            <a:r>
              <a:rPr lang="pl-PL" sz="2000" b="1" dirty="0" err="1">
                <a:ea typeface="+mn-lt"/>
                <a:cs typeface="+mn-lt"/>
              </a:rPr>
              <a:t>highest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amount</a:t>
            </a:r>
            <a:r>
              <a:rPr lang="pl-PL" sz="2000" b="1" dirty="0">
                <a:ea typeface="+mn-lt"/>
                <a:cs typeface="+mn-lt"/>
              </a:rPr>
              <a:t> of </a:t>
            </a:r>
            <a:r>
              <a:rPr lang="pl-PL" sz="2000" b="1" dirty="0" err="1">
                <a:ea typeface="+mn-lt"/>
                <a:cs typeface="+mn-lt"/>
              </a:rPr>
              <a:t>listed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flats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has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Warsow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city</a:t>
            </a:r>
            <a:r>
              <a:rPr lang="pl-PL" sz="2000" b="1" dirty="0">
                <a:ea typeface="+mn-lt"/>
                <a:cs typeface="+mn-lt"/>
              </a:rPr>
              <a:t>.  </a:t>
            </a:r>
            <a:r>
              <a:rPr lang="pl-PL" sz="2000" b="1" dirty="0" err="1">
                <a:ea typeface="+mn-lt"/>
                <a:cs typeface="+mn-lt"/>
              </a:rPr>
              <a:t>It's</a:t>
            </a:r>
            <a:r>
              <a:rPr lang="pl-PL" sz="2000" b="1" dirty="0">
                <a:ea typeface="+mn-lt"/>
                <a:cs typeface="+mn-lt"/>
              </a:rPr>
              <a:t> </a:t>
            </a:r>
            <a:r>
              <a:rPr lang="pl-PL" sz="2000" b="1" dirty="0" err="1">
                <a:ea typeface="+mn-lt"/>
                <a:cs typeface="+mn-lt"/>
              </a:rPr>
              <a:t>almost</a:t>
            </a:r>
            <a:r>
              <a:rPr lang="pl-PL" sz="2000" b="1" dirty="0">
                <a:ea typeface="+mn-lt"/>
                <a:cs typeface="+mn-lt"/>
              </a:rPr>
              <a:t> 4K.</a:t>
            </a:r>
          </a:p>
        </p:txBody>
      </p:sp>
    </p:spTree>
    <p:extLst>
      <p:ext uri="{BB962C8B-B14F-4D97-AF65-F5344CB8AC3E}">
        <p14:creationId xmlns:p14="http://schemas.microsoft.com/office/powerpoint/2010/main" val="298643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s in 3D">
            <a:extLst>
              <a:ext uri="{FF2B5EF4-FFF2-40B4-BE49-F238E27FC236}">
                <a16:creationId xmlns:a16="http://schemas.microsoft.com/office/drawing/2014/main" id="{3DBDE8EF-B94F-475B-37CD-9653F0F6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15" r="-2" b="9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36DC95-3511-84BA-0A01-BC250B81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Global price for squared meter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A38144-770C-8C22-9A11-19D64AAF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</a:rPr>
              <a:t>11 989,15 PLN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2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08FB09-1C38-BAB6-9C12-2BBA45B7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Average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 for the </a:t>
            </a:r>
            <a:r>
              <a:rPr lang="pl-PL" dirty="0" err="1"/>
              <a:t>city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9BA775C-BD84-F2A9-B30F-D75C0823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9" y="1972020"/>
            <a:ext cx="9362363" cy="46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2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AE8A15-68EE-4B9E-945D-9C8F0938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12" y="723078"/>
            <a:ext cx="7624797" cy="1021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0" dirty="0"/>
              <a:t>The Word Cloud</a:t>
            </a:r>
            <a:endParaRPr lang="en-US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F24E511-F511-FF59-BD7F-BC07556C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72" y="1643302"/>
            <a:ext cx="8748215" cy="50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60D3B9-77C8-9A31-30A9-C2214551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Flats</a:t>
            </a:r>
            <a:r>
              <a:rPr lang="pl-PL" dirty="0"/>
              <a:t>  - 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rooms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144DF3C-F8B2-EA7D-08E8-CCAC2D0FE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74036"/>
              </p:ext>
            </p:extLst>
          </p:nvPr>
        </p:nvGraphicFramePr>
        <p:xfrm>
          <a:off x="1116013" y="2478088"/>
          <a:ext cx="9028794" cy="319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397">
                  <a:extLst>
                    <a:ext uri="{9D8B030D-6E8A-4147-A177-3AD203B41FA5}">
                      <a16:colId xmlns:a16="http://schemas.microsoft.com/office/drawing/2014/main" val="13870721"/>
                    </a:ext>
                  </a:extLst>
                </a:gridCol>
                <a:gridCol w="4514397">
                  <a:extLst>
                    <a:ext uri="{9D8B030D-6E8A-4147-A177-3AD203B41FA5}">
                      <a16:colId xmlns:a16="http://schemas.microsoft.com/office/drawing/2014/main" val="734593866"/>
                    </a:ext>
                  </a:extLst>
                </a:gridCol>
              </a:tblGrid>
              <a:tr h="5941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2400" b="1" i="0" u="none" strike="noStrike" noProof="0" dirty="0">
                          <a:latin typeface="Neue Haas Grotesk Text Pro"/>
                        </a:rPr>
                        <a:t>Numer of </a:t>
                      </a:r>
                      <a:r>
                        <a:rPr lang="pl-PL" sz="2400" b="1" i="0" u="none" strike="noStrike" noProof="0" dirty="0" err="1">
                          <a:latin typeface="Neue Haas Grotesk Text Pro"/>
                        </a:rPr>
                        <a:t>rooms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err="1"/>
                        <a:t>Amount</a:t>
                      </a:r>
                      <a:r>
                        <a:rPr lang="pl-PL" sz="2400" dirty="0"/>
                        <a:t> of </a:t>
                      </a:r>
                      <a:r>
                        <a:rPr lang="pl-PL" sz="2400" dirty="0" err="1"/>
                        <a:t>listed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apartaments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12943"/>
                  </a:ext>
                </a:extLst>
              </a:tr>
              <a:tr h="594139">
                <a:tc>
                  <a:txBody>
                    <a:bodyPr/>
                    <a:lstStyle/>
                    <a:p>
                      <a:r>
                        <a:rPr lang="pl-PL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7991"/>
                  </a:ext>
                </a:extLst>
              </a:tr>
              <a:tr h="594139">
                <a:tc>
                  <a:txBody>
                    <a:bodyPr/>
                    <a:lstStyle/>
                    <a:p>
                      <a:r>
                        <a:rPr lang="pl-PL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2400" b="0" i="0" u="none" strike="noStrike" noProof="0" dirty="0">
                          <a:latin typeface="Consolas"/>
                        </a:rPr>
                        <a:t>2006</a:t>
                      </a:r>
                      <a:endParaRPr lang="pl-P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31545"/>
                  </a:ext>
                </a:extLst>
              </a:tr>
              <a:tr h="594139">
                <a:tc>
                  <a:txBody>
                    <a:bodyPr/>
                    <a:lstStyle/>
                    <a:p>
                      <a:r>
                        <a:rPr lang="pl-PL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2400" b="0" i="0" u="none" strike="noStrike" noProof="0" dirty="0">
                          <a:latin typeface="Consolas"/>
                        </a:rPr>
                        <a:t>3251</a:t>
                      </a:r>
                      <a:endParaRPr lang="pl-P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29195"/>
                  </a:ext>
                </a:extLst>
              </a:tr>
              <a:tr h="594139">
                <a:tc>
                  <a:txBody>
                    <a:bodyPr/>
                    <a:lstStyle/>
                    <a:p>
                      <a:r>
                        <a:rPr lang="pl-PL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2400" b="0" i="0" u="none" strike="noStrike" noProof="0" dirty="0">
                          <a:latin typeface="Consolas"/>
                        </a:rPr>
                        <a:t>1077</a:t>
                      </a:r>
                      <a:endParaRPr lang="pl-P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0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9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0DC28A-2B9C-CA22-51ED-0CC660D3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" sz="3600" dirty="0"/>
              <a:t>Chart of the number of apartments depending on the number of rooms</a:t>
            </a:r>
            <a:endParaRPr lang="en-US" sz="3600"/>
          </a:p>
        </p:txBody>
      </p:sp>
      <p:sp>
        <p:nvSpPr>
          <p:cNvPr id="28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3558E28-4656-3600-B95A-49F873BE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93" y="2139484"/>
            <a:ext cx="7840214" cy="4096512"/>
          </a:xfrm>
          <a:prstGeom prst="rect">
            <a:avLst/>
          </a:prstGeom>
        </p:spPr>
      </p:pic>
      <p:sp>
        <p:nvSpPr>
          <p:cNvPr id="3" name="Dymek mowy: prostokąt z zaokrąglonymi rogami 2">
            <a:extLst>
              <a:ext uri="{FF2B5EF4-FFF2-40B4-BE49-F238E27FC236}">
                <a16:creationId xmlns:a16="http://schemas.microsoft.com/office/drawing/2014/main" id="{7EF01CC3-5B70-2E2C-340C-C5516C8C0F8E}"/>
              </a:ext>
            </a:extLst>
          </p:cNvPr>
          <p:cNvSpPr/>
          <p:nvPr/>
        </p:nvSpPr>
        <p:spPr>
          <a:xfrm>
            <a:off x="9353558" y="2063214"/>
            <a:ext cx="2396434" cy="14577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ea typeface="+mn-lt"/>
                <a:cs typeface="+mn-lt"/>
              </a:rPr>
              <a:t>Most </a:t>
            </a:r>
            <a:r>
              <a:rPr lang="pl-PL" dirty="0" err="1">
                <a:ea typeface="+mn-lt"/>
                <a:cs typeface="+mn-lt"/>
              </a:rPr>
              <a:t>are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three-room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apartments</a:t>
            </a:r>
            <a:endParaRPr lang="pl-PL" dirty="0" err="1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4F186369-CEBA-8E5C-1EA5-208DAF112D08}"/>
              </a:ext>
            </a:extLst>
          </p:cNvPr>
          <p:cNvSpPr/>
          <p:nvPr/>
        </p:nvSpPr>
        <p:spPr>
          <a:xfrm rot="10200000">
            <a:off x="7536054" y="2625024"/>
            <a:ext cx="1998868" cy="3423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4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rchitectural interior prototype in a white background">
            <a:extLst>
              <a:ext uri="{FF2B5EF4-FFF2-40B4-BE49-F238E27FC236}">
                <a16:creationId xmlns:a16="http://schemas.microsoft.com/office/drawing/2014/main" id="{ADB07EB6-D21B-ACD2-6211-9EAA12728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4A4A08-D9C8-76D2-A8E9-821F7202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One room apartaments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79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A9FA05-734C-88AB-D4C7-9C6337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One room describe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8C9D3246-804B-6381-51B1-08799910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48117"/>
            <a:ext cx="6846363" cy="4210512"/>
          </a:xfrm>
          <a:prstGeom prst="rect">
            <a:avLst/>
          </a:prstGeom>
        </p:spPr>
      </p:pic>
      <p:sp>
        <p:nvSpPr>
          <p:cNvPr id="5" name="Dymek mowy: prostokąt z zaokrąglonymi rogami 4">
            <a:extLst>
              <a:ext uri="{FF2B5EF4-FFF2-40B4-BE49-F238E27FC236}">
                <a16:creationId xmlns:a16="http://schemas.microsoft.com/office/drawing/2014/main" id="{B9BF0A8B-4D32-D196-48DF-2ECF65BC9D77}"/>
              </a:ext>
            </a:extLst>
          </p:cNvPr>
          <p:cNvSpPr/>
          <p:nvPr/>
        </p:nvSpPr>
        <p:spPr>
          <a:xfrm>
            <a:off x="9829487" y="382561"/>
            <a:ext cx="1698885" cy="86193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price</a:t>
            </a:r>
            <a:r>
              <a:rPr lang="pl-PL" dirty="0"/>
              <a:t> for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meter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31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1C116A0-2972-6D67-575C-CB7F84BC7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21" r="-1" b="-1"/>
          <a:stretch/>
        </p:blipFill>
        <p:spPr>
          <a:xfrm>
            <a:off x="427702" y="90069"/>
            <a:ext cx="12300013" cy="64786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42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2D71F7-47D7-DE09-3F70-96E38FC8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Two rooms describe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5AAD938D-886A-88C1-32D0-5F857B38F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79652"/>
            <a:ext cx="6846363" cy="4347441"/>
          </a:xfrm>
          <a:prstGeom prst="rect">
            <a:avLst/>
          </a:prstGeom>
        </p:spPr>
      </p:pic>
      <p:sp>
        <p:nvSpPr>
          <p:cNvPr id="8" name="Dymek mowy: prostokąt z zaokrąglonymi rogami 7">
            <a:extLst>
              <a:ext uri="{FF2B5EF4-FFF2-40B4-BE49-F238E27FC236}">
                <a16:creationId xmlns:a16="http://schemas.microsoft.com/office/drawing/2014/main" id="{B1132A4E-4593-A904-898A-0FC455E9A860}"/>
              </a:ext>
            </a:extLst>
          </p:cNvPr>
          <p:cNvSpPr/>
          <p:nvPr/>
        </p:nvSpPr>
        <p:spPr>
          <a:xfrm>
            <a:off x="10016864" y="345086"/>
            <a:ext cx="1698885" cy="86193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price</a:t>
            </a:r>
            <a:r>
              <a:rPr lang="pl-PL" dirty="0"/>
              <a:t> for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meter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230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3EB01-04AA-0E02-F5CD-25DA1711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and </a:t>
            </a:r>
            <a:r>
              <a:rPr lang="pl-PL" dirty="0" err="1"/>
              <a:t>price</a:t>
            </a:r>
            <a:r>
              <a:rPr lang="pl-PL" dirty="0"/>
              <a:t> (2 </a:t>
            </a:r>
            <a:r>
              <a:rPr lang="pl-PL" dirty="0" err="1"/>
              <a:t>rooms</a:t>
            </a:r>
            <a:r>
              <a:rPr lang="pl-PL" dirty="0"/>
              <a:t>)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F1A7DAAA-0348-7ADF-6B1E-17F27437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885" y="1534054"/>
            <a:ext cx="8256748" cy="5320533"/>
          </a:xfrm>
        </p:spPr>
      </p:pic>
    </p:spTree>
    <p:extLst>
      <p:ext uri="{BB962C8B-B14F-4D97-AF65-F5344CB8AC3E}">
        <p14:creationId xmlns:p14="http://schemas.microsoft.com/office/powerpoint/2010/main" val="10586945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AccentBoxVTI</vt:lpstr>
      <vt:lpstr>Real Estate Poland </vt:lpstr>
      <vt:lpstr>Source of the data: the data was scraped from OLX platform</vt:lpstr>
      <vt:lpstr>Flats  - number of rooms</vt:lpstr>
      <vt:lpstr>Chart of the number of apartments depending on the number of rooms</vt:lpstr>
      <vt:lpstr>One room apartaments</vt:lpstr>
      <vt:lpstr>One room describe</vt:lpstr>
      <vt:lpstr>Prezentacja programu PowerPoint</vt:lpstr>
      <vt:lpstr>Two rooms describe</vt:lpstr>
      <vt:lpstr>Relation between area and price (2 rooms)</vt:lpstr>
      <vt:lpstr>Three rooms describe</vt:lpstr>
      <vt:lpstr>Relation between area and price (3 rooms)</vt:lpstr>
      <vt:lpstr>For rooms apartaments (or more)</vt:lpstr>
      <vt:lpstr>Four+ rooms describe</vt:lpstr>
      <vt:lpstr>Relation between area and price (4 rooms) </vt:lpstr>
      <vt:lpstr>There is quite strong correlation between (price and area) and (area and rooms_4) </vt:lpstr>
      <vt:lpstr>Average price for square meter and average market share</vt:lpstr>
      <vt:lpstr>Average price for the city and average market share</vt:lpstr>
      <vt:lpstr>Average price per apartment depending on the number of rooms</vt:lpstr>
      <vt:lpstr>Average price of square meter depending on number of rooms</vt:lpstr>
      <vt:lpstr>Average price of square meter per city </vt:lpstr>
      <vt:lpstr>Relation between area and price</vt:lpstr>
      <vt:lpstr>Amount of listed apartaments per city</vt:lpstr>
      <vt:lpstr>Global price for squared meter</vt:lpstr>
      <vt:lpstr>Average price for the city</vt:lpstr>
      <vt:lpstr>The 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471</cp:revision>
  <dcterms:created xsi:type="dcterms:W3CDTF">2022-11-11T17:23:22Z</dcterms:created>
  <dcterms:modified xsi:type="dcterms:W3CDTF">2022-11-12T18:43:18Z</dcterms:modified>
</cp:coreProperties>
</file>