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a:t>MIXTURE &amp; ALLIGATION</a:t>
            </a:r>
            <a:endParaRPr lang="en-IN" altLang="en-US" b="1" dirty="0"/>
          </a:p>
        </p:txBody>
      </p:sp>
      <p:sp>
        <p:nvSpPr>
          <p:cNvPr id="3" name="Subtitle 2"/>
          <p:cNvSpPr>
            <a:spLocks noGrp="1"/>
          </p:cNvSpPr>
          <p:nvPr>
            <p:ph type="subTitle" idx="1"/>
          </p:nvPr>
        </p:nvSpPr>
        <p:spPr/>
        <p:txBody>
          <a:bodyPr/>
          <a:lstStyle/>
          <a:p>
            <a:r>
              <a:rPr lang="en-IN" altLang="en-US" b="1"/>
              <a:t>S.S.HARICHANDAN</a:t>
            </a:r>
            <a:endParaRPr lang="en-IN" altLang="en-US" b="1"/>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Question:6</a:t>
            </a:r>
            <a:endParaRPr lang="en-IN" altLang="en-US" sz="2400" b="1">
              <a:solidFill>
                <a:srgbClr val="FF0000"/>
              </a:solidFill>
              <a:sym typeface="+mn-ea"/>
            </a:endParaRPr>
          </a:p>
          <a:p>
            <a:pPr marL="0" indent="0">
              <a:buNone/>
            </a:pPr>
            <a:r>
              <a:rPr lang="en-US" sz="2400" b="1">
                <a:sym typeface="+mn-ea"/>
              </a:rPr>
              <a:t>A box comprising of 90 packets consists of 2kg packets and 5kg packets. If the total weight of box is 405kg, how many 2kg packets are there?</a:t>
            </a:r>
            <a:endParaRPr lang="en-US" sz="2400" b="1"/>
          </a:p>
          <a:p>
            <a:pPr marL="0" indent="0">
              <a:buNone/>
            </a:pPr>
            <a:r>
              <a:rPr lang="en-US" sz="2400" b="1">
                <a:sym typeface="+mn-ea"/>
              </a:rPr>
              <a:t>(a)10 		</a:t>
            </a:r>
            <a:endParaRPr lang="en-US" sz="2400" b="1"/>
          </a:p>
          <a:p>
            <a:pPr marL="0" indent="0">
              <a:buNone/>
            </a:pPr>
            <a:r>
              <a:rPr lang="en-US" sz="2400" b="1">
                <a:sym typeface="+mn-ea"/>
              </a:rPr>
              <a:t>(b)15 		</a:t>
            </a:r>
            <a:endParaRPr lang="en-US" sz="2400" b="1"/>
          </a:p>
          <a:p>
            <a:pPr marL="0" indent="0">
              <a:buNone/>
            </a:pPr>
            <a:r>
              <a:rPr lang="en-US" sz="2400" b="1">
                <a:sym typeface="+mn-ea"/>
              </a:rPr>
              <a:t>(c)20 		</a:t>
            </a:r>
            <a:endParaRPr lang="en-US" sz="2400" b="1"/>
          </a:p>
          <a:p>
            <a:pPr marL="0" indent="0">
              <a:buNone/>
            </a:pPr>
            <a:r>
              <a:rPr lang="en-US" sz="2400" b="1">
                <a:sym typeface="+mn-ea"/>
              </a:rPr>
              <a:t>(d)25</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Question:7</a:t>
            </a:r>
            <a:endParaRPr lang="en-IN" altLang="en-US" sz="2400" b="1">
              <a:solidFill>
                <a:srgbClr val="FF0000"/>
              </a:solidFill>
              <a:sym typeface="+mn-ea"/>
            </a:endParaRPr>
          </a:p>
          <a:p>
            <a:pPr marL="0" indent="0">
              <a:buNone/>
            </a:pPr>
            <a:r>
              <a:rPr lang="en-US" sz="2400" b="1">
                <a:sym typeface="+mn-ea"/>
              </a:rPr>
              <a:t>A vessel is filled with liquid, 3 parts of which are water and </a:t>
            </a:r>
            <a:r>
              <a:rPr lang="en-IN" altLang="en-US" sz="2400" b="1">
                <a:sym typeface="+mn-ea"/>
              </a:rPr>
              <a:t>4</a:t>
            </a:r>
            <a:r>
              <a:rPr lang="en-US" sz="2400" b="1">
                <a:sym typeface="+mn-ea"/>
              </a:rPr>
              <a:t> parts milk. How much of the mixture must be drawn off and replaced with water so that the mixture may be half water and half milk?</a:t>
            </a:r>
            <a:endParaRPr lang="en-US" sz="2400" b="1"/>
          </a:p>
          <a:p>
            <a:pPr marL="0" indent="0">
              <a:buNone/>
            </a:pPr>
            <a:r>
              <a:rPr lang="en-US" sz="2400" b="1">
                <a:sym typeface="+mn-ea"/>
              </a:rPr>
              <a:t>A.1/3		</a:t>
            </a:r>
            <a:endParaRPr lang="en-US" sz="2400" b="1"/>
          </a:p>
          <a:p>
            <a:pPr marL="0" indent="0">
              <a:buNone/>
            </a:pPr>
            <a:r>
              <a:rPr lang="en-US" sz="2400" b="1">
                <a:sym typeface="+mn-ea"/>
              </a:rPr>
              <a:t>B.1/4		</a:t>
            </a:r>
            <a:endParaRPr lang="en-US" sz="2400" b="1"/>
          </a:p>
          <a:p>
            <a:pPr marL="0" indent="0">
              <a:buNone/>
            </a:pPr>
            <a:r>
              <a:rPr lang="en-US" sz="2400" b="1">
                <a:sym typeface="+mn-ea"/>
              </a:rPr>
              <a:t>C.1/8		</a:t>
            </a:r>
            <a:endParaRPr lang="en-US" sz="2400" b="1"/>
          </a:p>
          <a:p>
            <a:pPr marL="0" indent="0">
              <a:buNone/>
            </a:pPr>
            <a:r>
              <a:rPr lang="en-US" sz="2400" b="1">
                <a:sym typeface="+mn-ea"/>
              </a:rPr>
              <a:t>D.2/8</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Question:8</a:t>
            </a:r>
            <a:endParaRPr lang="en-IN" altLang="en-US" sz="2400" b="1">
              <a:solidFill>
                <a:srgbClr val="FF0000"/>
              </a:solidFill>
              <a:sym typeface="+mn-ea"/>
            </a:endParaRPr>
          </a:p>
          <a:p>
            <a:pPr marL="0" indent="0">
              <a:buNone/>
            </a:pPr>
            <a:r>
              <a:rPr lang="en-US" sz="2400" b="1">
                <a:sym typeface="+mn-ea"/>
              </a:rPr>
              <a:t>A container contains a mixture of two liquids A and B is the ratio 7: 5. When 9 liters of mixture are drawn off and the container is filled with B, the ratio of A and B becomes 7: 9. How many liters of liquid A were contained by the container initially?</a:t>
            </a:r>
            <a:endParaRPr lang="en-US" sz="2400" b="1"/>
          </a:p>
          <a:p>
            <a:pPr marL="0" indent="0">
              <a:buNone/>
            </a:pPr>
            <a:r>
              <a:rPr lang="en-US" sz="2400" b="1">
                <a:sym typeface="+mn-ea"/>
              </a:rPr>
              <a:t>A.10		</a:t>
            </a:r>
            <a:endParaRPr lang="en-US" sz="2400" b="1"/>
          </a:p>
          <a:p>
            <a:pPr marL="0" indent="0">
              <a:buNone/>
            </a:pPr>
            <a:r>
              <a:rPr lang="en-US" sz="2400" b="1">
                <a:sym typeface="+mn-ea"/>
              </a:rPr>
              <a:t>B.20		</a:t>
            </a:r>
            <a:endParaRPr lang="en-US" sz="2400" b="1"/>
          </a:p>
          <a:p>
            <a:pPr marL="0" indent="0">
              <a:buNone/>
            </a:pPr>
            <a:r>
              <a:rPr lang="en-US" sz="2400" b="1">
                <a:sym typeface="+mn-ea"/>
              </a:rPr>
              <a:t>C.21		</a:t>
            </a:r>
            <a:endParaRPr lang="en-US" sz="2400" b="1"/>
          </a:p>
          <a:p>
            <a:pPr marL="0" indent="0">
              <a:buNone/>
            </a:pPr>
            <a:r>
              <a:rPr lang="en-US" sz="2400" b="1">
                <a:sym typeface="+mn-ea"/>
              </a:rPr>
              <a:t>D.25</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Question:9</a:t>
            </a:r>
            <a:endParaRPr lang="en-IN" altLang="en-US" sz="2400" b="1">
              <a:solidFill>
                <a:srgbClr val="FF0000"/>
              </a:solidFill>
              <a:sym typeface="+mn-ea"/>
            </a:endParaRPr>
          </a:p>
          <a:p>
            <a:pPr marL="0" indent="0">
              <a:buNone/>
            </a:pPr>
            <a:r>
              <a:rPr lang="en-US" sz="2400" b="1">
                <a:sym typeface="+mn-ea"/>
              </a:rPr>
              <a:t>A milk vendor has 2 jars of milk. The first jar contains 25% water and the rest milk. The second jar contains 50% water. How much milk should he mix from each of the jars so as to get 12 liters of milk such that the ratio of water to milk is 3: 5?</a:t>
            </a:r>
            <a:endParaRPr lang="en-US" sz="2400" b="1"/>
          </a:p>
          <a:p>
            <a:pPr marL="0" indent="0">
              <a:buNone/>
            </a:pPr>
            <a:r>
              <a:rPr lang="en-US" sz="2400" b="1">
                <a:sym typeface="+mn-ea"/>
              </a:rPr>
              <a:t>A.4 liters, 8 liters	</a:t>
            </a:r>
            <a:endParaRPr lang="en-US" sz="2400" b="1"/>
          </a:p>
          <a:p>
            <a:pPr marL="0" indent="0">
              <a:buNone/>
            </a:pPr>
            <a:r>
              <a:rPr lang="en-US" sz="2400" b="1">
                <a:sym typeface="+mn-ea"/>
              </a:rPr>
              <a:t>B.6 liters, 6 liters	</a:t>
            </a:r>
            <a:endParaRPr lang="en-US" sz="2400" b="1"/>
          </a:p>
          <a:p>
            <a:pPr marL="0" indent="0">
              <a:buNone/>
            </a:pPr>
            <a:r>
              <a:rPr lang="en-US" sz="2400" b="1">
                <a:sym typeface="+mn-ea"/>
              </a:rPr>
              <a:t>C.5 liters, 7 liters	</a:t>
            </a:r>
            <a:endParaRPr lang="en-US" sz="2400" b="1"/>
          </a:p>
          <a:p>
            <a:pPr marL="0" indent="0">
              <a:buNone/>
            </a:pPr>
            <a:r>
              <a:rPr lang="en-US" sz="2400" b="1">
                <a:sym typeface="+mn-ea"/>
              </a:rPr>
              <a:t>D.7 liters, 5 liters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Question:10</a:t>
            </a:r>
            <a:endParaRPr lang="en-IN" altLang="en-US" sz="2800" b="1">
              <a:solidFill>
                <a:srgbClr val="FF0000"/>
              </a:solidFill>
              <a:sym typeface="+mn-ea"/>
            </a:endParaRPr>
          </a:p>
          <a:p>
            <a:pPr marL="0" indent="0">
              <a:buNone/>
            </a:pPr>
            <a:r>
              <a:rPr lang="en-US" sz="2800" b="1">
                <a:sym typeface="+mn-ea"/>
              </a:rPr>
              <a:t>In what ratio water should be mixed with the milk so that by selling the mixture at the cost price there is a profit of 25% on the whole transaction?</a:t>
            </a:r>
            <a:endParaRPr lang="en-US" sz="2800" b="1"/>
          </a:p>
          <a:p>
            <a:pPr marL="0" indent="0">
              <a:buNone/>
            </a:pPr>
            <a:r>
              <a:rPr lang="en-US" sz="2800" b="1">
                <a:sym typeface="+mn-ea"/>
              </a:rPr>
              <a:t>A.1:5		</a:t>
            </a:r>
            <a:endParaRPr lang="en-US" sz="2800" b="1"/>
          </a:p>
          <a:p>
            <a:pPr marL="0" indent="0">
              <a:buNone/>
            </a:pPr>
            <a:r>
              <a:rPr lang="en-US" sz="2800" b="1">
                <a:sym typeface="+mn-ea"/>
              </a:rPr>
              <a:t>B.1:4		</a:t>
            </a:r>
            <a:endParaRPr lang="en-US" sz="2800" b="1"/>
          </a:p>
          <a:p>
            <a:pPr marL="0" indent="0">
              <a:buNone/>
            </a:pPr>
            <a:r>
              <a:rPr lang="en-US" sz="2800" b="1">
                <a:sym typeface="+mn-ea"/>
              </a:rPr>
              <a:t>C.4:1		</a:t>
            </a:r>
            <a:endParaRPr lang="en-US" sz="2800" b="1"/>
          </a:p>
          <a:p>
            <a:pPr marL="0" indent="0">
              <a:buNone/>
            </a:pPr>
            <a:r>
              <a:rPr lang="en-US" sz="2800" b="1">
                <a:sym typeface="+mn-ea"/>
              </a:rPr>
              <a:t>D.5:1</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Question:11</a:t>
            </a:r>
            <a:endParaRPr lang="en-IN" altLang="en-US" sz="2400" b="1">
              <a:solidFill>
                <a:srgbClr val="FF0000"/>
              </a:solidFill>
              <a:sym typeface="+mn-ea"/>
            </a:endParaRPr>
          </a:p>
          <a:p>
            <a:pPr marL="0" indent="0">
              <a:buNone/>
            </a:pPr>
            <a:r>
              <a:rPr lang="en-US" sz="2400" b="1">
                <a:sym typeface="+mn-ea"/>
              </a:rPr>
              <a:t>How many kilogram of sugar costing Rs. 36 per kg must be mixed with 24 kg of sugar costing Rs. 42 per kg so that there may be a gain of 10% by selling the mixture at Rs. 44 per kg?</a:t>
            </a:r>
            <a:endParaRPr lang="en-US" sz="2400" b="1"/>
          </a:p>
          <a:p>
            <a:pPr marL="0" indent="0">
              <a:buNone/>
            </a:pPr>
            <a:r>
              <a:rPr lang="en-US" sz="2400" b="1">
                <a:sym typeface="+mn-ea"/>
              </a:rPr>
              <a:t>A.9 kg		</a:t>
            </a:r>
            <a:endParaRPr lang="en-US" sz="2400" b="1"/>
          </a:p>
          <a:p>
            <a:pPr marL="0" indent="0">
              <a:buNone/>
            </a:pPr>
            <a:r>
              <a:rPr lang="en-US" sz="2400" b="1">
                <a:sym typeface="+mn-ea"/>
              </a:rPr>
              <a:t>B.12 kg		</a:t>
            </a:r>
            <a:endParaRPr lang="en-US" sz="2400" b="1"/>
          </a:p>
          <a:p>
            <a:pPr marL="0" indent="0">
              <a:buNone/>
            </a:pPr>
            <a:r>
              <a:rPr lang="en-US" sz="2400" b="1">
                <a:sym typeface="+mn-ea"/>
              </a:rPr>
              <a:t>C.15 kg		</a:t>
            </a:r>
            <a:endParaRPr lang="en-US" sz="2400" b="1"/>
          </a:p>
          <a:p>
            <a:pPr marL="0" indent="0">
              <a:buNone/>
            </a:pPr>
            <a:r>
              <a:rPr lang="en-US" sz="2400" b="1">
                <a:sym typeface="+mn-ea"/>
              </a:rPr>
              <a:t>D.18kg</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Question:12</a:t>
            </a:r>
            <a:endParaRPr lang="en-IN" altLang="en-US" sz="2800" b="1">
              <a:solidFill>
                <a:srgbClr val="FF0000"/>
              </a:solidFill>
              <a:sym typeface="+mn-ea"/>
            </a:endParaRPr>
          </a:p>
          <a:p>
            <a:pPr marL="0" indent="0">
              <a:buNone/>
            </a:pPr>
            <a:r>
              <a:rPr lang="en-US" sz="2800" b="1">
                <a:sym typeface="+mn-ea"/>
              </a:rPr>
              <a:t>How many liters of a 80% concentric acid needs to be mixed with 75% concentric acid so as to get 20litres of 79% concentric acid?</a:t>
            </a:r>
            <a:endParaRPr lang="en-US" sz="2800" b="1"/>
          </a:p>
          <a:p>
            <a:pPr marL="0" indent="0">
              <a:buNone/>
            </a:pPr>
            <a:r>
              <a:rPr lang="en-US" sz="2800" b="1">
                <a:sym typeface="+mn-ea"/>
              </a:rPr>
              <a:t>A.12litres	</a:t>
            </a:r>
            <a:endParaRPr lang="en-US" sz="2800" b="1"/>
          </a:p>
          <a:p>
            <a:pPr marL="0" indent="0">
              <a:buNone/>
            </a:pPr>
            <a:r>
              <a:rPr lang="en-US" sz="2800" b="1">
                <a:sym typeface="+mn-ea"/>
              </a:rPr>
              <a:t>B.4litres	</a:t>
            </a:r>
            <a:endParaRPr lang="en-US" sz="2800" b="1"/>
          </a:p>
          <a:p>
            <a:pPr marL="0" indent="0">
              <a:buNone/>
            </a:pPr>
            <a:r>
              <a:rPr lang="en-US" sz="2800" b="1">
                <a:sym typeface="+mn-ea"/>
              </a:rPr>
              <a:t>C.15litres	</a:t>
            </a:r>
            <a:endParaRPr lang="en-US" sz="2800" b="1"/>
          </a:p>
          <a:p>
            <a:pPr marL="0" indent="0">
              <a:buNone/>
            </a:pPr>
            <a:r>
              <a:rPr lang="en-US" sz="2800" b="1">
                <a:sym typeface="+mn-ea"/>
              </a:rPr>
              <a:t>D.16litres</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Question:13</a:t>
            </a:r>
            <a:endParaRPr lang="en-IN" altLang="en-US" sz="2400" b="1">
              <a:solidFill>
                <a:srgbClr val="FF0000"/>
              </a:solidFill>
              <a:sym typeface="+mn-ea"/>
            </a:endParaRPr>
          </a:p>
          <a:p>
            <a:pPr marL="0" indent="0">
              <a:buNone/>
            </a:pPr>
            <a:r>
              <a:rPr lang="en-US" sz="2400" b="1">
                <a:sym typeface="+mn-ea"/>
              </a:rPr>
              <a:t>A merchant has 600 kg of sugar part of which he sells at 6% profit and the rest at 12% profit. He gains 8% on the whole. The Quantity sold at 12% profit is</a:t>
            </a:r>
            <a:endParaRPr lang="en-US" sz="2400" b="1"/>
          </a:p>
          <a:p>
            <a:pPr marL="0" indent="0">
              <a:buNone/>
            </a:pPr>
            <a:r>
              <a:rPr lang="en-US" sz="2400" b="1">
                <a:sym typeface="+mn-ea"/>
              </a:rPr>
              <a:t> A) 200 kg	 </a:t>
            </a:r>
            <a:endParaRPr lang="en-US" sz="2400" b="1"/>
          </a:p>
          <a:p>
            <a:pPr marL="0" indent="0">
              <a:buNone/>
            </a:pPr>
            <a:r>
              <a:rPr lang="en-US" sz="2400" b="1">
                <a:sym typeface="+mn-ea"/>
              </a:rPr>
              <a:t>B) 300 kg	 </a:t>
            </a:r>
            <a:endParaRPr lang="en-US" sz="2400" b="1"/>
          </a:p>
          <a:p>
            <a:pPr marL="0" indent="0">
              <a:buNone/>
            </a:pPr>
            <a:r>
              <a:rPr lang="en-US" sz="2400" b="1">
                <a:sym typeface="+mn-ea"/>
              </a:rPr>
              <a:t>C) 400 kg	 </a:t>
            </a:r>
            <a:endParaRPr lang="en-US" sz="2400" b="1"/>
          </a:p>
          <a:p>
            <a:pPr marL="0" indent="0">
              <a:buNone/>
            </a:pPr>
            <a:r>
              <a:rPr lang="en-US" sz="2400" b="1">
                <a:sym typeface="+mn-ea"/>
              </a:rPr>
              <a:t>D) 540 kg</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Question:14</a:t>
            </a:r>
            <a:endParaRPr lang="en-IN" altLang="en-US" sz="2400" b="1">
              <a:solidFill>
                <a:srgbClr val="FF0000"/>
              </a:solidFill>
              <a:sym typeface="+mn-ea"/>
            </a:endParaRPr>
          </a:p>
          <a:p>
            <a:pPr marL="0" indent="0">
              <a:buNone/>
            </a:pPr>
            <a:r>
              <a:rPr lang="en-US" sz="2400" b="1">
                <a:sym typeface="+mn-ea"/>
              </a:rPr>
              <a:t>A mixture of 120 liters of wine and water contains 25% water. How much more water should be added so that water becomes 40% of the new mixture?</a:t>
            </a:r>
            <a:endParaRPr lang="en-US" sz="2400" b="1"/>
          </a:p>
          <a:p>
            <a:pPr marL="0" indent="0">
              <a:buNone/>
            </a:pPr>
            <a:r>
              <a:rPr lang="en-US" sz="2400" b="1">
                <a:sym typeface="+mn-ea"/>
              </a:rPr>
              <a:t> A) 10 liters	 </a:t>
            </a:r>
            <a:endParaRPr lang="en-US" sz="2400" b="1"/>
          </a:p>
          <a:p>
            <a:pPr marL="0" indent="0">
              <a:buNone/>
            </a:pPr>
            <a:r>
              <a:rPr lang="en-US" sz="2400" b="1">
                <a:sym typeface="+mn-ea"/>
              </a:rPr>
              <a:t>B) 20 liters	 </a:t>
            </a:r>
            <a:endParaRPr lang="en-US" sz="2400" b="1"/>
          </a:p>
          <a:p>
            <a:pPr marL="0" indent="0">
              <a:buNone/>
            </a:pPr>
            <a:r>
              <a:rPr lang="en-US" sz="2400" b="1">
                <a:sym typeface="+mn-ea"/>
              </a:rPr>
              <a:t>C) 30 liters	 </a:t>
            </a:r>
            <a:endParaRPr lang="en-US" sz="2400" b="1"/>
          </a:p>
          <a:p>
            <a:pPr marL="0" indent="0">
              <a:buNone/>
            </a:pPr>
            <a:r>
              <a:rPr lang="en-US" sz="2400" b="1">
                <a:sym typeface="+mn-ea"/>
              </a:rPr>
              <a:t>D) 40 liters </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Question:15</a:t>
            </a:r>
            <a:endParaRPr lang="en-IN" altLang="en-US" sz="2400" b="1">
              <a:solidFill>
                <a:srgbClr val="FF0000"/>
              </a:solidFill>
              <a:sym typeface="+mn-ea"/>
            </a:endParaRPr>
          </a:p>
          <a:p>
            <a:pPr marL="0" indent="0">
              <a:buNone/>
            </a:pPr>
            <a:r>
              <a:rPr lang="en-US" sz="2400" b="1">
                <a:sym typeface="+mn-ea"/>
              </a:rPr>
              <a:t>Two varieties of tea worth of Rs. 145/kg &amp; Rs. 155/kg are mixed with a third variety in the ratio 1: 1 : 2. If the mixture is worth Rs. 157.50 per kg, the price of the third variety per kg will be____?</a:t>
            </a:r>
            <a:endParaRPr lang="en-US" sz="2400" b="1"/>
          </a:p>
          <a:p>
            <a:pPr marL="0" indent="0">
              <a:buNone/>
            </a:pPr>
            <a:r>
              <a:rPr lang="en-US" sz="2400" b="1">
                <a:sym typeface="+mn-ea"/>
              </a:rPr>
              <a:t>A) Rs. 150	 </a:t>
            </a:r>
            <a:endParaRPr lang="en-US" sz="2400" b="1"/>
          </a:p>
          <a:p>
            <a:pPr marL="0" indent="0">
              <a:buNone/>
            </a:pPr>
            <a:r>
              <a:rPr lang="en-US" sz="2400" b="1">
                <a:sym typeface="+mn-ea"/>
              </a:rPr>
              <a:t>B) Rs.155	 </a:t>
            </a:r>
            <a:endParaRPr lang="en-US" sz="2400" b="1"/>
          </a:p>
          <a:p>
            <a:pPr marL="0" indent="0">
              <a:buNone/>
            </a:pPr>
            <a:r>
              <a:rPr lang="en-US" sz="2400" b="1">
                <a:sym typeface="+mn-ea"/>
              </a:rPr>
              <a:t>C) Rs. 165	 </a:t>
            </a:r>
            <a:endParaRPr lang="en-US" sz="2400" b="1"/>
          </a:p>
          <a:p>
            <a:pPr marL="0" indent="0">
              <a:buNone/>
            </a:pPr>
            <a:r>
              <a:rPr lang="en-US" sz="2400" b="1">
                <a:sym typeface="+mn-ea"/>
              </a:rPr>
              <a:t>D) Rs. 175</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INTRODUCTION:</a:t>
            </a:r>
            <a:endParaRPr lang="en-IN" altLang="en-US" b="1">
              <a:solidFill>
                <a:srgbClr val="FF0000"/>
              </a:solidFill>
            </a:endParaRPr>
          </a:p>
        </p:txBody>
      </p:sp>
      <p:sp>
        <p:nvSpPr>
          <p:cNvPr id="3" name="Content Placeholder 2"/>
          <p:cNvSpPr>
            <a:spLocks noGrp="1"/>
          </p:cNvSpPr>
          <p:nvPr>
            <p:ph sz="half" idx="1"/>
          </p:nvPr>
        </p:nvSpPr>
        <p:spPr/>
        <p:txBody>
          <a:bodyPr/>
          <a:p>
            <a:pPr marL="0" indent="0">
              <a:buNone/>
            </a:pPr>
            <a:r>
              <a:rPr lang="en-US" b="1">
                <a:solidFill>
                  <a:srgbClr val="FF0000"/>
                </a:solidFill>
                <a:sym typeface="+mn-ea"/>
              </a:rPr>
              <a:t>MIXTURE</a:t>
            </a:r>
            <a:endParaRPr lang="en-US" b="1">
              <a:solidFill>
                <a:srgbClr val="FF0000"/>
              </a:solidFill>
            </a:endParaRPr>
          </a:p>
          <a:p>
            <a:pPr marL="0" indent="0">
              <a:buNone/>
            </a:pPr>
            <a:r>
              <a:rPr lang="en-US" b="1">
                <a:sym typeface="+mn-ea"/>
              </a:rPr>
              <a:t>When two or more ingredients mix together they produce a product known as mixture.</a:t>
            </a: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Question:16</a:t>
            </a:r>
            <a:endParaRPr lang="en-IN" altLang="en-US" sz="2400" b="1">
              <a:solidFill>
                <a:srgbClr val="FF0000"/>
              </a:solidFill>
              <a:sym typeface="+mn-ea"/>
            </a:endParaRPr>
          </a:p>
          <a:p>
            <a:pPr marL="0" indent="0">
              <a:buNone/>
            </a:pPr>
            <a:r>
              <a:rPr lang="en-US" sz="2400" b="1">
                <a:sym typeface="+mn-ea"/>
              </a:rPr>
              <a:t>12 litres are drawn from a cask full of wine and is then filled with water. This operation is performed three more times. The ratio of the quantity of wine now left in cask to that of the water is 16 : 65. How much wine the cask hold originally?</a:t>
            </a:r>
            <a:endParaRPr lang="en-US" sz="2400" b="1"/>
          </a:p>
          <a:p>
            <a:pPr marL="0" indent="0">
              <a:buNone/>
            </a:pPr>
            <a:r>
              <a:rPr lang="en-US" sz="2400" b="1">
                <a:sym typeface="+mn-ea"/>
              </a:rPr>
              <a:t>A) 18 litres 	</a:t>
            </a:r>
            <a:endParaRPr lang="en-US" sz="2400" b="1"/>
          </a:p>
          <a:p>
            <a:pPr marL="0" indent="0">
              <a:buNone/>
            </a:pPr>
            <a:r>
              <a:rPr lang="en-US" sz="2400" b="1">
                <a:sym typeface="+mn-ea"/>
              </a:rPr>
              <a:t>B) 24 litres 	</a:t>
            </a:r>
            <a:endParaRPr lang="en-US" sz="2400" b="1"/>
          </a:p>
          <a:p>
            <a:pPr marL="0" indent="0">
              <a:buNone/>
            </a:pPr>
            <a:r>
              <a:rPr lang="en-US" sz="2400" b="1">
                <a:sym typeface="+mn-ea"/>
              </a:rPr>
              <a:t>C) 36 litres 	</a:t>
            </a:r>
            <a:endParaRPr lang="en-US" sz="2400" b="1"/>
          </a:p>
          <a:p>
            <a:pPr marL="0" indent="0">
              <a:buNone/>
            </a:pPr>
            <a:r>
              <a:rPr lang="en-US" sz="2400" b="1">
                <a:sym typeface="+mn-ea"/>
              </a:rPr>
              <a:t>D) 48 litres </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Question:17</a:t>
            </a:r>
            <a:endParaRPr lang="en-IN" altLang="en-US" sz="2400" b="1">
              <a:solidFill>
                <a:srgbClr val="FF0000"/>
              </a:solidFill>
              <a:sym typeface="+mn-ea"/>
            </a:endParaRPr>
          </a:p>
          <a:p>
            <a:pPr marL="0" indent="0">
              <a:buNone/>
            </a:pPr>
            <a:r>
              <a:rPr lang="en-US" sz="2400" b="1">
                <a:sym typeface="+mn-ea"/>
              </a:rPr>
              <a:t>The ratio of expenditure and savings is 3 : 2 . If the income increases by 20% and the savings increases by 8%, then by how much percent should his expenditure increases?</a:t>
            </a:r>
            <a:endParaRPr lang="en-US" sz="2400" b="1"/>
          </a:p>
          <a:p>
            <a:pPr marL="0" indent="0">
              <a:buNone/>
            </a:pPr>
            <a:r>
              <a:rPr lang="en-US" sz="2400" b="1">
                <a:sym typeface="+mn-ea"/>
              </a:rPr>
              <a:t> A) 28		 </a:t>
            </a:r>
            <a:endParaRPr lang="en-US" sz="2400" b="1"/>
          </a:p>
          <a:p>
            <a:pPr marL="0" indent="0">
              <a:buNone/>
            </a:pPr>
            <a:r>
              <a:rPr lang="en-US" sz="2400" b="1">
                <a:sym typeface="+mn-ea"/>
              </a:rPr>
              <a:t>B) 25		 </a:t>
            </a:r>
            <a:endParaRPr lang="en-US" sz="2400" b="1"/>
          </a:p>
          <a:p>
            <a:pPr marL="0" indent="0">
              <a:buNone/>
            </a:pPr>
            <a:r>
              <a:rPr lang="en-US" sz="2400" b="1">
                <a:sym typeface="+mn-ea"/>
              </a:rPr>
              <a:t>C) 24		 </a:t>
            </a:r>
            <a:endParaRPr lang="en-US" sz="2400" b="1"/>
          </a:p>
          <a:p>
            <a:pPr marL="0" indent="0">
              <a:buNone/>
            </a:pPr>
            <a:r>
              <a:rPr lang="en-US" sz="2400" b="1">
                <a:sym typeface="+mn-ea"/>
              </a:rPr>
              <a:t>D) 21</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Question:18</a:t>
            </a:r>
            <a:endParaRPr lang="en-IN" altLang="en-US" sz="2400" b="1">
              <a:solidFill>
                <a:srgbClr val="FF0000"/>
              </a:solidFill>
              <a:sym typeface="+mn-ea"/>
            </a:endParaRPr>
          </a:p>
          <a:p>
            <a:pPr marL="0" indent="0">
              <a:buNone/>
            </a:pPr>
            <a:r>
              <a:rPr lang="en-US" sz="2400" b="1">
                <a:sym typeface="+mn-ea"/>
              </a:rPr>
              <a:t>The ratio of milk and water in the container is 3:2 when 15 liters of the mixture is taken out and is replaced by the water, the ratio become 2:3. Then total quantity of the mixture in the container is:</a:t>
            </a:r>
            <a:endParaRPr lang="en-US" sz="2400" b="1"/>
          </a:p>
          <a:p>
            <a:pPr marL="0" indent="0">
              <a:buNone/>
            </a:pPr>
            <a:r>
              <a:rPr lang="en-US" sz="2400" b="1">
                <a:sym typeface="+mn-ea"/>
              </a:rPr>
              <a:t> A) 25liters	 </a:t>
            </a:r>
            <a:endParaRPr lang="en-US" sz="2400" b="1"/>
          </a:p>
          <a:p>
            <a:pPr marL="0" indent="0">
              <a:buNone/>
            </a:pPr>
            <a:r>
              <a:rPr lang="en-US" sz="2400" b="1">
                <a:sym typeface="+mn-ea"/>
              </a:rPr>
              <a:t>B) 30liters	 </a:t>
            </a:r>
            <a:endParaRPr lang="en-US" sz="2400" b="1"/>
          </a:p>
          <a:p>
            <a:pPr marL="0" indent="0">
              <a:buNone/>
            </a:pPr>
            <a:r>
              <a:rPr lang="en-US" sz="2400" b="1">
                <a:sym typeface="+mn-ea"/>
              </a:rPr>
              <a:t>C) 45liters	 </a:t>
            </a:r>
            <a:endParaRPr lang="en-US" sz="2400" b="1"/>
          </a:p>
          <a:p>
            <a:pPr marL="0" indent="0">
              <a:buNone/>
            </a:pPr>
            <a:r>
              <a:rPr lang="en-US" sz="2400" b="1">
                <a:sym typeface="+mn-ea"/>
              </a:rPr>
              <a:t>D) Cannot be determined</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Question:19</a:t>
            </a:r>
            <a:endParaRPr lang="en-IN" altLang="en-US" sz="2400" b="1">
              <a:solidFill>
                <a:srgbClr val="FF0000"/>
              </a:solidFill>
              <a:sym typeface="+mn-ea"/>
            </a:endParaRPr>
          </a:p>
          <a:p>
            <a:pPr marL="0" indent="0">
              <a:buNone/>
            </a:pPr>
            <a:r>
              <a:rPr lang="en-US" sz="2400" b="1">
                <a:sym typeface="+mn-ea"/>
              </a:rPr>
              <a:t>How many kilograms of sugar costing Rs.48 per kg must be mixed with 24 kg of sugar costing Rs. 35 per Kg so that there may be a gain of 10 % by selling the mixture at Rs. 44 per Kg?</a:t>
            </a:r>
            <a:endParaRPr lang="en-US" sz="2400" b="1"/>
          </a:p>
          <a:p>
            <a:pPr marL="0" indent="0">
              <a:buNone/>
            </a:pPr>
            <a:r>
              <a:rPr lang="en-US" sz="2400" b="1">
                <a:sym typeface="+mn-ea"/>
              </a:rPr>
              <a:t> A) 10 Kg	 </a:t>
            </a:r>
            <a:endParaRPr lang="en-US" sz="2400" b="1"/>
          </a:p>
          <a:p>
            <a:pPr marL="0" indent="0">
              <a:buNone/>
            </a:pPr>
            <a:r>
              <a:rPr lang="en-US" sz="2400" b="1">
                <a:sym typeface="+mn-ea"/>
              </a:rPr>
              <a:t>B) 12 Kg	 </a:t>
            </a:r>
            <a:endParaRPr lang="en-US" sz="2400" b="1"/>
          </a:p>
          <a:p>
            <a:pPr marL="0" indent="0">
              <a:buNone/>
            </a:pPr>
            <a:r>
              <a:rPr lang="en-US" sz="2400" b="1">
                <a:sym typeface="+mn-ea"/>
              </a:rPr>
              <a:t>C) 15 Kg	 </a:t>
            </a:r>
            <a:endParaRPr lang="en-US" sz="2400" b="1"/>
          </a:p>
          <a:p>
            <a:pPr marL="0" indent="0">
              <a:buNone/>
            </a:pPr>
            <a:r>
              <a:rPr lang="en-US" sz="2400" b="1">
                <a:sym typeface="+mn-ea"/>
              </a:rPr>
              <a:t>D) 18 Kg</a:t>
            </a:r>
            <a:endParaRPr lang="en-US" sz="2400" b="1"/>
          </a:p>
          <a:p>
            <a:pPr marL="0" indent="0">
              <a:buNone/>
            </a:pPr>
            <a:endParaRPr lang="en-US"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Question:20</a:t>
            </a:r>
            <a:endParaRPr lang="en-IN" altLang="en-US" sz="2400" b="1">
              <a:solidFill>
                <a:srgbClr val="FF0000"/>
              </a:solidFill>
              <a:sym typeface="+mn-ea"/>
            </a:endParaRPr>
          </a:p>
          <a:p>
            <a:pPr marL="0" indent="0">
              <a:buNone/>
            </a:pPr>
            <a:r>
              <a:rPr lang="en-US" sz="2400" b="1">
                <a:sym typeface="+mn-ea"/>
              </a:rPr>
              <a:t>A milk man sells the milk at the cost price but he mixes the water in it and thus he gains 12.5%. The quantity of water in the mixture of 3 liters is:</a:t>
            </a:r>
            <a:endParaRPr lang="en-US" sz="2400" b="1"/>
          </a:p>
          <a:p>
            <a:pPr marL="0" indent="0">
              <a:buNone/>
            </a:pPr>
            <a:r>
              <a:rPr lang="en-US" sz="2400" b="1">
                <a:sym typeface="+mn-ea"/>
              </a:rPr>
              <a:t> A) 0.200liters		 </a:t>
            </a:r>
            <a:endParaRPr lang="en-US" sz="2400" b="1"/>
          </a:p>
          <a:p>
            <a:pPr marL="0" indent="0">
              <a:buNone/>
            </a:pPr>
            <a:r>
              <a:rPr lang="en-US" sz="2400" b="1">
                <a:sym typeface="+mn-ea"/>
              </a:rPr>
              <a:t>B) 0.250liters		 </a:t>
            </a:r>
            <a:endParaRPr lang="en-US" sz="2400" b="1"/>
          </a:p>
          <a:p>
            <a:pPr marL="0" indent="0">
              <a:buNone/>
            </a:pPr>
            <a:r>
              <a:rPr lang="en-US" sz="2400" b="1">
                <a:sym typeface="+mn-ea"/>
              </a:rPr>
              <a:t>C) 0.333liters		 </a:t>
            </a:r>
            <a:endParaRPr lang="en-US" sz="2400" b="1"/>
          </a:p>
          <a:p>
            <a:pPr marL="0" indent="0">
              <a:buNone/>
            </a:pPr>
            <a:r>
              <a:rPr lang="en-US" sz="2400" b="1">
                <a:sym typeface="+mn-ea"/>
              </a:rPr>
              <a:t>D) Can’t be determined</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Question:21</a:t>
            </a:r>
            <a:endParaRPr lang="en-IN" altLang="en-US" sz="2000" b="1">
              <a:solidFill>
                <a:srgbClr val="FF0000"/>
              </a:solidFill>
              <a:sym typeface="+mn-ea"/>
            </a:endParaRPr>
          </a:p>
          <a:p>
            <a:pPr marL="0" indent="0">
              <a:buNone/>
            </a:pPr>
            <a:r>
              <a:rPr lang="en-US" sz="2000" b="1">
                <a:sym typeface="+mn-ea"/>
              </a:rPr>
              <a:t>From a container, 8 liters milk was drawn out and was replaced by water. Again 8 liters of mixture was drawn out and was replaced by the water. Thus the quantity of milk and water in the container after these two operations is 9:16. The original quantity of milk is ::</a:t>
            </a:r>
            <a:endParaRPr lang="en-US" sz="2000" b="1"/>
          </a:p>
          <a:p>
            <a:pPr marL="0" indent="0">
              <a:buNone/>
            </a:pPr>
            <a:r>
              <a:rPr lang="en-US" sz="2000" b="1">
                <a:sym typeface="+mn-ea"/>
              </a:rPr>
              <a:t> A) 10liters	 </a:t>
            </a:r>
            <a:endParaRPr lang="en-US" sz="2000" b="1"/>
          </a:p>
          <a:p>
            <a:pPr marL="0" indent="0">
              <a:buNone/>
            </a:pPr>
            <a:r>
              <a:rPr lang="en-US" sz="2000" b="1">
                <a:sym typeface="+mn-ea"/>
              </a:rPr>
              <a:t>B) 12liters	 </a:t>
            </a:r>
            <a:endParaRPr lang="en-US" sz="2000" b="1"/>
          </a:p>
          <a:p>
            <a:pPr marL="0" indent="0">
              <a:buNone/>
            </a:pPr>
            <a:r>
              <a:rPr lang="en-US" sz="2000" b="1">
                <a:sym typeface="+mn-ea"/>
              </a:rPr>
              <a:t>C) 16liters	 </a:t>
            </a:r>
            <a:endParaRPr lang="en-US" sz="2000" b="1"/>
          </a:p>
          <a:p>
            <a:pPr marL="0" indent="0">
              <a:buNone/>
            </a:pPr>
            <a:r>
              <a:rPr lang="en-US" sz="2000" b="1">
                <a:sym typeface="+mn-ea"/>
              </a:rPr>
              <a:t>D) 20liters</a:t>
            </a:r>
            <a:endParaRPr lang="en-US" sz="2000" b="1"/>
          </a:p>
          <a:p>
            <a:pPr marL="0" indent="0">
              <a:buNone/>
            </a:pPr>
            <a:endParaRPr lang="en-US" alt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Question:22</a:t>
            </a:r>
            <a:endParaRPr lang="en-IN" altLang="en-US" sz="2400" b="1">
              <a:solidFill>
                <a:srgbClr val="FF0000"/>
              </a:solidFill>
              <a:sym typeface="+mn-ea"/>
            </a:endParaRPr>
          </a:p>
          <a:p>
            <a:pPr marL="0" indent="0">
              <a:buNone/>
            </a:pPr>
            <a:r>
              <a:rPr lang="en-US" sz="2400" b="1">
                <a:sym typeface="+mn-ea"/>
              </a:rPr>
              <a:t>The cost of Type 1 rice is Rs. 21 per kg and Type 2 rice is Rs.28 per kg. If both Type 1 and Type 2 are mixed in the ratio of 3 : 4, then the price per kg of the mixed variety of rice is</a:t>
            </a:r>
            <a:endParaRPr lang="en-US" sz="2400" b="1"/>
          </a:p>
          <a:p>
            <a:pPr marL="0" indent="0">
              <a:buNone/>
            </a:pPr>
            <a:r>
              <a:rPr lang="en-US" sz="2400" b="1">
                <a:sym typeface="+mn-ea"/>
              </a:rPr>
              <a:t> A) Rs. 22.25	 </a:t>
            </a:r>
            <a:endParaRPr lang="en-US" sz="2400" b="1"/>
          </a:p>
          <a:p>
            <a:pPr marL="0" indent="0">
              <a:buNone/>
            </a:pPr>
            <a:r>
              <a:rPr lang="en-US" sz="2400" b="1">
                <a:sym typeface="+mn-ea"/>
              </a:rPr>
              <a:t>B) Rs. 22.50	 </a:t>
            </a:r>
            <a:endParaRPr lang="en-US" sz="2400" b="1"/>
          </a:p>
          <a:p>
            <a:pPr marL="0" indent="0">
              <a:buNone/>
            </a:pPr>
            <a:r>
              <a:rPr lang="en-US" sz="2400" b="1">
                <a:sym typeface="+mn-ea"/>
              </a:rPr>
              <a:t>C) Rs. 24	 </a:t>
            </a:r>
            <a:endParaRPr lang="en-US" sz="2400" b="1"/>
          </a:p>
          <a:p>
            <a:pPr marL="0" indent="0">
              <a:buNone/>
            </a:pPr>
            <a:r>
              <a:rPr lang="en-US" sz="2400" b="1">
                <a:sym typeface="+mn-ea"/>
              </a:rPr>
              <a:t>D) Rs. 25</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Question:23</a:t>
            </a:r>
            <a:endParaRPr lang="en-IN" altLang="en-US" sz="2400" b="1">
              <a:solidFill>
                <a:srgbClr val="FF0000"/>
              </a:solidFill>
              <a:sym typeface="+mn-ea"/>
            </a:endParaRPr>
          </a:p>
          <a:p>
            <a:pPr marL="0" indent="0">
              <a:buNone/>
            </a:pPr>
            <a:r>
              <a:rPr lang="en-US" sz="2400" b="1">
                <a:sym typeface="+mn-ea"/>
              </a:rPr>
              <a:t>A container contains 60litres of milk. From this container 6litres of milk was taken out and replaced by water. This process was repeated further two times. How much milk is now contained by the container?</a:t>
            </a:r>
            <a:endParaRPr lang="en-US" sz="2400" b="1"/>
          </a:p>
          <a:p>
            <a:pPr marL="0" indent="0">
              <a:buNone/>
            </a:pPr>
            <a:r>
              <a:rPr lang="en-US" sz="2400" b="1">
                <a:sym typeface="+mn-ea"/>
              </a:rPr>
              <a:t> A) 42litres	 </a:t>
            </a:r>
            <a:endParaRPr lang="en-US" sz="2400" b="1"/>
          </a:p>
          <a:p>
            <a:pPr marL="0" indent="0">
              <a:buNone/>
            </a:pPr>
            <a:r>
              <a:rPr lang="en-US" sz="2400" b="1">
                <a:sym typeface="+mn-ea"/>
              </a:rPr>
              <a:t>B) 43.74litres	 </a:t>
            </a:r>
            <a:endParaRPr lang="en-US" sz="2400" b="1"/>
          </a:p>
          <a:p>
            <a:pPr marL="0" indent="0">
              <a:buNone/>
            </a:pPr>
            <a:r>
              <a:rPr lang="en-US" sz="2400" b="1">
                <a:sym typeface="+mn-ea"/>
              </a:rPr>
              <a:t>C) 42.84litres	 </a:t>
            </a:r>
            <a:endParaRPr lang="en-US" sz="2400" b="1"/>
          </a:p>
          <a:p>
            <a:pPr marL="0" indent="0">
              <a:buNone/>
            </a:pPr>
            <a:r>
              <a:rPr lang="en-US" sz="2400" b="1">
                <a:sym typeface="+mn-ea"/>
              </a:rPr>
              <a:t>D) 44litres</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Question:24</a:t>
            </a:r>
            <a:endParaRPr lang="en-IN" altLang="en-US" sz="2000" b="1">
              <a:solidFill>
                <a:srgbClr val="FF0000"/>
              </a:solidFill>
              <a:sym typeface="+mn-ea"/>
            </a:endParaRPr>
          </a:p>
          <a:p>
            <a:pPr marL="0" indent="0">
              <a:buNone/>
            </a:pPr>
            <a:r>
              <a:rPr lang="en-US" sz="2000" b="1">
                <a:sym typeface="+mn-ea"/>
              </a:rPr>
              <a:t>A vessel contains 20 liters of a mixture of milk and water in the ratio 3:2. 10 liters of the mixture are removed and replaced with an equal quantity of pure milk. If the process is repeated once more, what is the ratio of milk and water in the final mixture obtained?</a:t>
            </a:r>
            <a:endParaRPr lang="en-US" sz="2000" b="1"/>
          </a:p>
          <a:p>
            <a:pPr marL="0" indent="0">
              <a:buNone/>
            </a:pPr>
            <a:r>
              <a:rPr lang="en-US" sz="2000" b="1">
                <a:sym typeface="+mn-ea"/>
              </a:rPr>
              <a:t>A. 9:1		</a:t>
            </a:r>
            <a:endParaRPr lang="en-US" sz="2000" b="1"/>
          </a:p>
          <a:p>
            <a:pPr marL="0" indent="0">
              <a:buNone/>
            </a:pPr>
            <a:r>
              <a:rPr lang="en-US" sz="2000" b="1">
                <a:sym typeface="+mn-ea"/>
              </a:rPr>
              <a:t>B. 4:7		</a:t>
            </a:r>
            <a:endParaRPr lang="en-US" sz="2000" b="1"/>
          </a:p>
          <a:p>
            <a:pPr marL="0" indent="0">
              <a:buNone/>
            </a:pPr>
            <a:r>
              <a:rPr lang="en-US" sz="2000" b="1">
                <a:sym typeface="+mn-ea"/>
              </a:rPr>
              <a:t>C. 7:1		</a:t>
            </a:r>
            <a:endParaRPr lang="en-US" sz="2000" b="1"/>
          </a:p>
          <a:p>
            <a:pPr marL="0" indent="0">
              <a:buNone/>
            </a:pPr>
            <a:r>
              <a:rPr lang="en-US" sz="2000" b="1">
                <a:sym typeface="+mn-ea"/>
              </a:rPr>
              <a:t>D. 2:5</a:t>
            </a:r>
            <a:endParaRPr lang="en-US" sz="2000" b="1"/>
          </a:p>
          <a:p>
            <a:pPr marL="0" indent="0">
              <a:buNone/>
            </a:pPr>
            <a:endParaRPr lang="en-US" alt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Question:25</a:t>
            </a:r>
            <a:endParaRPr lang="en-IN" altLang="en-US" sz="2400" b="1">
              <a:solidFill>
                <a:srgbClr val="FF0000"/>
              </a:solidFill>
              <a:sym typeface="+mn-ea"/>
            </a:endParaRPr>
          </a:p>
          <a:p>
            <a:pPr marL="0" indent="0">
              <a:buNone/>
            </a:pPr>
            <a:r>
              <a:rPr lang="en-US" sz="2400" b="1">
                <a:sym typeface="+mn-ea"/>
              </a:rPr>
              <a:t>Two varieties of wheat - A and B costing Rs. 20 per kg and Rs. 24 per kg were mixed in the ratio 3 : 7. If 5 kg of the mixture is sold at 25% profit, find the profit made?</a:t>
            </a:r>
            <a:endParaRPr lang="en-US" sz="2400" b="1"/>
          </a:p>
          <a:p>
            <a:pPr marL="0" indent="0">
              <a:buNone/>
            </a:pPr>
            <a:r>
              <a:rPr lang="en-US" sz="2400" b="1">
                <a:sym typeface="+mn-ea"/>
              </a:rPr>
              <a:t>A. Rs. 25.50	</a:t>
            </a:r>
            <a:endParaRPr lang="en-US" sz="2400" b="1"/>
          </a:p>
          <a:p>
            <a:pPr marL="0" indent="0">
              <a:buNone/>
            </a:pPr>
            <a:r>
              <a:rPr lang="en-US" sz="2400" b="1">
                <a:sym typeface="+mn-ea"/>
              </a:rPr>
              <a:t>B. Rs. 28.50	</a:t>
            </a:r>
            <a:endParaRPr lang="en-US" sz="2400" b="1"/>
          </a:p>
          <a:p>
            <a:pPr marL="0" indent="0">
              <a:buNone/>
            </a:pPr>
            <a:r>
              <a:rPr lang="en-US" sz="2400" b="1">
                <a:sym typeface="+mn-ea"/>
              </a:rPr>
              <a:t>C. Rs. 30.50	</a:t>
            </a:r>
            <a:endParaRPr lang="en-US" sz="2400" b="1"/>
          </a:p>
          <a:p>
            <a:pPr marL="0" indent="0">
              <a:buNone/>
            </a:pPr>
            <a:r>
              <a:rPr lang="en-US" sz="2400" b="1">
                <a:sym typeface="+mn-ea"/>
              </a:rPr>
              <a:t>D. Rs. 32.50</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2400" b="1">
                <a:solidFill>
                  <a:srgbClr val="FF0000"/>
                </a:solidFill>
                <a:sym typeface="+mn-ea"/>
              </a:rPr>
              <a:t>ALLIGATION:</a:t>
            </a:r>
            <a:endParaRPr lang="en-US" sz="2400" b="1">
              <a:solidFill>
                <a:srgbClr val="FF0000"/>
              </a:solidFill>
            </a:endParaRPr>
          </a:p>
          <a:p>
            <a:pPr marL="0" indent="0">
              <a:buNone/>
            </a:pPr>
            <a:r>
              <a:rPr lang="en-US" sz="2400" b="1">
                <a:sym typeface="+mn-ea"/>
              </a:rPr>
              <a:t>The method to find out the ratio </a:t>
            </a:r>
            <a:r>
              <a:rPr lang="en-IN" altLang="en-US" sz="2400" b="1">
                <a:sym typeface="+mn-ea"/>
              </a:rPr>
              <a:t>of</a:t>
            </a:r>
            <a:r>
              <a:rPr lang="en-US" sz="2400" b="1">
                <a:sym typeface="+mn-ea"/>
              </a:rPr>
              <a:t> the ingredients in which they mix together to produce the mixture is known as alligation.</a:t>
            </a:r>
            <a:endParaRPr lang="en-US" sz="2400" b="1"/>
          </a:p>
          <a:p>
            <a:pPr marL="0" indent="0">
              <a:buNone/>
            </a:pPr>
            <a:r>
              <a:rPr lang="en-US" sz="2400" b="1">
                <a:solidFill>
                  <a:srgbClr val="FF0000"/>
                </a:solidFill>
                <a:sym typeface="+mn-ea"/>
              </a:rPr>
              <a:t>For Example:</a:t>
            </a:r>
            <a:endParaRPr lang="en-US" sz="2400" b="1">
              <a:solidFill>
                <a:srgbClr val="FF0000"/>
              </a:solidFill>
            </a:endParaRPr>
          </a:p>
          <a:p>
            <a:pPr marL="0" indent="0">
              <a:buNone/>
            </a:pPr>
            <a:r>
              <a:rPr lang="en-US" sz="2400" b="1">
                <a:sym typeface="+mn-ea"/>
              </a:rPr>
              <a:t>If two varieties of products</a:t>
            </a:r>
            <a:r>
              <a:rPr lang="en-IN" altLang="en-US" sz="2400" b="1">
                <a:sym typeface="+mn-ea"/>
              </a:rPr>
              <a:t>,</a:t>
            </a:r>
            <a:r>
              <a:rPr lang="en-US" sz="2400" b="1">
                <a:sym typeface="+mn-ea"/>
              </a:rPr>
              <a:t> one is cheaper quality and another is dearer quality mix together they produce the mixture or mean quality of product.</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Question:26</a:t>
            </a:r>
            <a:endParaRPr lang="en-IN" altLang="en-US" sz="2400" b="1">
              <a:solidFill>
                <a:srgbClr val="FF0000"/>
              </a:solidFill>
              <a:sym typeface="+mn-ea"/>
            </a:endParaRPr>
          </a:p>
          <a:p>
            <a:pPr marL="0" indent="0">
              <a:buNone/>
            </a:pPr>
            <a:r>
              <a:rPr lang="en-US" sz="2400" b="1">
                <a:sym typeface="+mn-ea"/>
              </a:rPr>
              <a:t>The ratio between milk &amp; water in a vessel is 4:5. If 10litres of milk is added to the solution, the ratio between milk and water becomes 6:5 and the vessel became completely full. Find the capacity of the vessel.</a:t>
            </a:r>
            <a:endParaRPr lang="en-US" sz="2400" b="1"/>
          </a:p>
          <a:p>
            <a:pPr marL="0" indent="0">
              <a:buNone/>
            </a:pPr>
            <a:r>
              <a:rPr lang="en-US" sz="2400" b="1">
                <a:sym typeface="+mn-ea"/>
              </a:rPr>
              <a:t>A. 45litres	</a:t>
            </a:r>
            <a:endParaRPr lang="en-US" sz="2400" b="1"/>
          </a:p>
          <a:p>
            <a:pPr marL="0" indent="0">
              <a:buNone/>
            </a:pPr>
            <a:r>
              <a:rPr lang="en-US" sz="2400" b="1">
                <a:sym typeface="+mn-ea"/>
              </a:rPr>
              <a:t>B. 50litres	</a:t>
            </a:r>
            <a:endParaRPr lang="en-US" sz="2400" b="1"/>
          </a:p>
          <a:p>
            <a:pPr marL="0" indent="0">
              <a:buNone/>
            </a:pPr>
            <a:r>
              <a:rPr lang="en-US" sz="2400" b="1">
                <a:sym typeface="+mn-ea"/>
              </a:rPr>
              <a:t>C. 55litres	</a:t>
            </a:r>
            <a:endParaRPr lang="en-US" sz="2400" b="1"/>
          </a:p>
          <a:p>
            <a:pPr marL="0" indent="0">
              <a:buNone/>
            </a:pPr>
            <a:r>
              <a:rPr lang="en-US" sz="2400" b="1">
                <a:sym typeface="+mn-ea"/>
              </a:rPr>
              <a:t>D. 60litres</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Question:27</a:t>
            </a:r>
            <a:endParaRPr lang="en-IN" altLang="en-US" sz="2800" b="1">
              <a:solidFill>
                <a:srgbClr val="FF0000"/>
              </a:solidFill>
              <a:sym typeface="+mn-ea"/>
            </a:endParaRPr>
          </a:p>
          <a:p>
            <a:pPr marL="0" indent="0">
              <a:buNone/>
            </a:pPr>
            <a:r>
              <a:rPr lang="en-US" sz="2800" b="1">
                <a:sym typeface="+mn-ea"/>
              </a:rPr>
              <a:t>In a mixture of 68litres, there is 10% of water. How many liters of water should be added to the mixture so that there is 15% of water?</a:t>
            </a:r>
            <a:endParaRPr lang="en-US" sz="2800" b="1"/>
          </a:p>
          <a:p>
            <a:pPr marL="0" indent="0">
              <a:buNone/>
            </a:pPr>
            <a:r>
              <a:rPr lang="en-US" sz="2800" b="1">
                <a:sym typeface="+mn-ea"/>
              </a:rPr>
              <a:t>A. 2		</a:t>
            </a:r>
            <a:endParaRPr lang="en-US" sz="2800" b="1"/>
          </a:p>
          <a:p>
            <a:pPr marL="0" indent="0">
              <a:buNone/>
            </a:pPr>
            <a:r>
              <a:rPr lang="en-US" sz="2800" b="1">
                <a:sym typeface="+mn-ea"/>
              </a:rPr>
              <a:t>B. 8		</a:t>
            </a:r>
            <a:endParaRPr lang="en-US" sz="2800" b="1"/>
          </a:p>
          <a:p>
            <a:pPr marL="0" indent="0">
              <a:buNone/>
            </a:pPr>
            <a:r>
              <a:rPr lang="en-US" sz="2800" b="1">
                <a:sym typeface="+mn-ea"/>
              </a:rPr>
              <a:t>C. 4		</a:t>
            </a:r>
            <a:endParaRPr lang="en-US" sz="2800" b="1"/>
          </a:p>
          <a:p>
            <a:pPr marL="0" indent="0">
              <a:buNone/>
            </a:pPr>
            <a:r>
              <a:rPr lang="en-US" sz="2800" b="1">
                <a:sym typeface="+mn-ea"/>
              </a:rPr>
              <a:t>D. 5</a:t>
            </a:r>
            <a:endParaRPr lang="en-US" sz="2800" b="1"/>
          </a:p>
          <a:p>
            <a:pPr marL="0" indent="0">
              <a:buNone/>
            </a:pPr>
            <a:endParaRPr lang="en-US"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Question:28</a:t>
            </a:r>
            <a:endParaRPr lang="en-IN" altLang="en-US" sz="2400" b="1">
              <a:solidFill>
                <a:srgbClr val="FF0000"/>
              </a:solidFill>
              <a:sym typeface="+mn-ea"/>
            </a:endParaRPr>
          </a:p>
          <a:p>
            <a:pPr marL="0" indent="0">
              <a:buNone/>
            </a:pPr>
            <a:r>
              <a:rPr lang="en-US" sz="2400" b="1">
                <a:sym typeface="+mn-ea"/>
              </a:rPr>
              <a:t>Three types of tea the A,B,C costs Rs. 95/kg,100/kg and70/kg respectively. How many kgs of each should be blended to produce 100 kg of mixture worth Rs.90/kg, given that the quantities of B and C are equal?</a:t>
            </a:r>
            <a:endParaRPr lang="en-US" sz="2400" b="1"/>
          </a:p>
          <a:p>
            <a:pPr marL="0" indent="0">
              <a:buNone/>
            </a:pPr>
            <a:r>
              <a:rPr lang="en-US" sz="2400" b="1">
                <a:sym typeface="+mn-ea"/>
              </a:rPr>
              <a:t>A.70, 15, 15 	</a:t>
            </a:r>
            <a:endParaRPr lang="en-US" sz="2400" b="1"/>
          </a:p>
          <a:p>
            <a:pPr marL="0" indent="0">
              <a:buNone/>
            </a:pPr>
            <a:r>
              <a:rPr lang="en-US" sz="2400" b="1">
                <a:sym typeface="+mn-ea"/>
              </a:rPr>
              <a:t>B.50, 25, 25	</a:t>
            </a:r>
            <a:endParaRPr lang="en-US" sz="2400" b="1"/>
          </a:p>
          <a:p>
            <a:pPr marL="0" indent="0">
              <a:buNone/>
            </a:pPr>
            <a:r>
              <a:rPr lang="en-US" sz="2400" b="1">
                <a:sym typeface="+mn-ea"/>
              </a:rPr>
              <a:t>C.60, 20, 20	</a:t>
            </a:r>
            <a:endParaRPr lang="en-US" sz="2400" b="1"/>
          </a:p>
          <a:p>
            <a:pPr marL="0" indent="0">
              <a:buNone/>
            </a:pPr>
            <a:r>
              <a:rPr lang="en-US" sz="2400" b="1">
                <a:sym typeface="+mn-ea"/>
              </a:rPr>
              <a:t>D.40, 30, 30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METHOD:</a:t>
            </a:r>
            <a:endParaRPr lang="en-IN" altLang="en-US" b="1">
              <a:solidFill>
                <a:srgbClr val="FF0000"/>
              </a:solidFill>
            </a:endParaRPr>
          </a:p>
        </p:txBody>
      </p:sp>
      <p:sp>
        <p:nvSpPr>
          <p:cNvPr id="3" name="Content Placeholder 2"/>
          <p:cNvSpPr>
            <a:spLocks noGrp="1"/>
          </p:cNvSpPr>
          <p:nvPr>
            <p:ph sz="half" idx="1"/>
          </p:nvPr>
        </p:nvSpPr>
        <p:spPr/>
        <p:txBody>
          <a:bodyPr/>
          <a:p>
            <a:pPr marL="0" indent="0">
              <a:buNone/>
            </a:pPr>
            <a:r>
              <a:rPr lang="en-US" sz="2400" b="1">
                <a:solidFill>
                  <a:srgbClr val="FF0000"/>
                </a:solidFill>
                <a:sym typeface="+mn-ea"/>
              </a:rPr>
              <a:t>To find out the ratio </a:t>
            </a:r>
            <a:r>
              <a:rPr lang="en-IN" altLang="en-US" sz="2400" b="1">
                <a:solidFill>
                  <a:srgbClr val="FF0000"/>
                </a:solidFill>
                <a:sym typeface="+mn-ea"/>
              </a:rPr>
              <a:t>of</a:t>
            </a:r>
            <a:r>
              <a:rPr lang="en-US" sz="2400" b="1">
                <a:solidFill>
                  <a:srgbClr val="FF0000"/>
                </a:solidFill>
                <a:sym typeface="+mn-ea"/>
              </a:rPr>
              <a:t> the ingredients the method is as follows:</a:t>
            </a:r>
            <a:endParaRPr lang="en-US" sz="2400" b="1">
              <a:solidFill>
                <a:srgbClr val="FF0000"/>
              </a:solidFill>
              <a:sym typeface="+mn-ea"/>
            </a:endParaRPr>
          </a:p>
          <a:p>
            <a:pPr marL="0" indent="0">
              <a:buNone/>
            </a:pPr>
            <a:endParaRPr lang="en-US" sz="2400" b="1">
              <a:solidFill>
                <a:srgbClr val="FF0000"/>
              </a:solidFill>
            </a:endParaRPr>
          </a:p>
          <a:p>
            <a:pPr marL="0" indent="0">
              <a:buNone/>
            </a:pPr>
            <a:endParaRPr lang="en-US" sz="2000" b="1"/>
          </a:p>
          <a:p>
            <a:pPr marL="0" indent="0">
              <a:buNone/>
            </a:pPr>
            <a:endParaRPr lang="en-US" sz="2000" b="1"/>
          </a:p>
          <a:p>
            <a:pPr marL="0" indent="0">
              <a:buNone/>
            </a:pPr>
            <a:endParaRPr lang="en-US" sz="2000" b="1">
              <a:sym typeface="+mn-ea"/>
            </a:endParaRPr>
          </a:p>
          <a:p>
            <a:pPr marL="0" indent="0">
              <a:buNone/>
            </a:pPr>
            <a:r>
              <a:rPr lang="en-US" sz="2000" b="1">
                <a:solidFill>
                  <a:srgbClr val="FF0000"/>
                </a:solidFill>
                <a:sym typeface="+mn-ea"/>
              </a:rPr>
              <a:t>N:B:</a:t>
            </a:r>
            <a:r>
              <a:rPr lang="en-US" sz="2000" b="1">
                <a:sym typeface="+mn-ea"/>
              </a:rPr>
              <a:t> To apply alligation method all of them should be from the same unit.</a:t>
            </a:r>
            <a:endParaRPr lang="en-US" sz="2000" b="1"/>
          </a:p>
          <a:p>
            <a:pPr marL="0" indent="0">
              <a:buNone/>
            </a:pPr>
            <a:r>
              <a:rPr lang="en-US" sz="2000" b="1">
                <a:sym typeface="+mn-ea"/>
              </a:rPr>
              <a:t>Here quantity of cheaper is the difference between dearer and mean and quantity of dearer is the difference between mean and cheaper.</a:t>
            </a:r>
            <a:endParaRPr lang="en-US" sz="2000" b="1"/>
          </a:p>
          <a:p>
            <a:endParaRPr lang="en-US" sz="2000" b="1"/>
          </a:p>
        </p:txBody>
      </p:sp>
      <p:sp>
        <p:nvSpPr>
          <p:cNvPr id="4" name="Content Placeholder 3"/>
          <p:cNvSpPr>
            <a:spLocks noGrp="1"/>
          </p:cNvSpPr>
          <p:nvPr>
            <p:ph sz="half" idx="2"/>
          </p:nvPr>
        </p:nvSpPr>
        <p:spPr/>
        <p:txBody>
          <a:bodyPr/>
          <a:p>
            <a:endParaRPr lang="en-US"/>
          </a:p>
        </p:txBody>
      </p:sp>
      <p:sp>
        <p:nvSpPr>
          <p:cNvPr id="1073745310" name="AutoShape 2"/>
          <p:cNvSpPr/>
          <p:nvPr/>
        </p:nvSpPr>
        <p:spPr>
          <a:xfrm>
            <a:off x="738505" y="2322830"/>
            <a:ext cx="4136390" cy="1508760"/>
          </a:xfrm>
          <a:prstGeom prst="roundRect">
            <a:avLst>
              <a:gd name="adj" fmla="val 16667"/>
            </a:avLst>
          </a:prstGeom>
          <a:solidFill>
            <a:srgbClr val="FFFFFF"/>
          </a:solidFill>
          <a:ln w="9525" cap="flat" cmpd="sng">
            <a:solidFill>
              <a:srgbClr val="000000"/>
            </a:solidFill>
            <a:prstDash val="solid"/>
            <a:round/>
            <a:headEnd type="none" w="med" len="med"/>
            <a:tailEnd type="none" w="med" len="med"/>
          </a:ln>
        </p:spPr>
        <p:txBody>
          <a:bodyPr vert="horz" wrap="square" anchor="t"/>
          <a:p>
            <a:r>
              <a:rPr lang="en-US" b="1"/>
              <a:t>Cheaper		   Dearer</a:t>
            </a:r>
            <a:endParaRPr lang="en-US" b="1"/>
          </a:p>
          <a:p>
            <a:r>
              <a:rPr lang="en-US" b="1"/>
              <a:t>	        Mean</a:t>
            </a:r>
            <a:endParaRPr lang="en-US" b="1"/>
          </a:p>
          <a:p>
            <a:endParaRPr lang="en-US" b="1"/>
          </a:p>
          <a:p>
            <a:r>
              <a:rPr lang="en-US" b="1"/>
              <a:t>(Dearer –Mean) : (Mean – Cheaper)</a:t>
            </a:r>
            <a:endParaRPr lang="en-US" b="1"/>
          </a:p>
          <a:p>
            <a:endParaRPr lang="en-US" b="1"/>
          </a:p>
        </p:txBody>
      </p:sp>
      <p:cxnSp>
        <p:nvCxnSpPr>
          <p:cNvPr id="5" name="Straight Arrow Connector 4"/>
          <p:cNvCxnSpPr/>
          <p:nvPr/>
        </p:nvCxnSpPr>
        <p:spPr>
          <a:xfrm flipH="1" flipV="1">
            <a:off x="1858645" y="2728595"/>
            <a:ext cx="342900" cy="12065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6" name="Straight Arrow Connector 5"/>
          <p:cNvCxnSpPr/>
          <p:nvPr/>
        </p:nvCxnSpPr>
        <p:spPr>
          <a:xfrm>
            <a:off x="2926080" y="3041015"/>
            <a:ext cx="443230" cy="1511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 name="Straight Arrow Connector 6"/>
          <p:cNvCxnSpPr/>
          <p:nvPr/>
        </p:nvCxnSpPr>
        <p:spPr>
          <a:xfrm flipH="1">
            <a:off x="2926080" y="2672715"/>
            <a:ext cx="493395" cy="2317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flipH="1">
            <a:off x="1990090" y="3010535"/>
            <a:ext cx="402590" cy="18161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b="1">
                <a:solidFill>
                  <a:srgbClr val="FF0000"/>
                </a:solidFill>
                <a:sym typeface="+mn-ea"/>
              </a:rPr>
            </a:br>
            <a:r>
              <a:rPr lang="en-US" b="1">
                <a:solidFill>
                  <a:srgbClr val="FF0000"/>
                </a:solidFill>
                <a:sym typeface="+mn-ea"/>
              </a:rPr>
              <a:t>SOME IMPORTANT QUESTIONS</a:t>
            </a:r>
            <a:br>
              <a:rPr lang="en-US" b="1">
                <a:solidFill>
                  <a:srgbClr val="FF0000"/>
                </a:solidFill>
              </a:rPr>
            </a:br>
            <a:endParaRPr lang="en-US" b="1">
              <a:solidFill>
                <a:srgbClr val="FF0000"/>
              </a:solidFill>
            </a:endParaRPr>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a:t>
            </a:r>
            <a:endParaRPr lang="en-IN" altLang="en-US" sz="2400" b="1">
              <a:solidFill>
                <a:srgbClr val="FF0000"/>
              </a:solidFill>
            </a:endParaRPr>
          </a:p>
          <a:p>
            <a:pPr marL="0" indent="0">
              <a:buNone/>
            </a:pPr>
            <a:r>
              <a:rPr lang="en-US" sz="2400" b="1">
                <a:sym typeface="+mn-ea"/>
              </a:rPr>
              <a:t>In what ratio must a shopkeeper mixes rice at Rs24 per kg with another variety of rice at Rs32 per kg so that the mixture is worth Rs27.50 per kg?</a:t>
            </a:r>
            <a:endParaRPr lang="en-US" sz="2400" b="1"/>
          </a:p>
          <a:p>
            <a:pPr marL="0" indent="0">
              <a:buNone/>
            </a:pPr>
            <a:r>
              <a:rPr lang="en-US" sz="2400" b="1">
                <a:sym typeface="+mn-ea"/>
              </a:rPr>
              <a:t>A.5:7		</a:t>
            </a:r>
            <a:endParaRPr lang="en-US" sz="2400" b="1"/>
          </a:p>
          <a:p>
            <a:pPr marL="0" indent="0">
              <a:buNone/>
            </a:pPr>
            <a:r>
              <a:rPr lang="en-US" sz="2400" b="1">
                <a:sym typeface="+mn-ea"/>
              </a:rPr>
              <a:t>B.7:9		</a:t>
            </a:r>
            <a:endParaRPr lang="en-US" sz="2400" b="1"/>
          </a:p>
          <a:p>
            <a:pPr marL="0" indent="0">
              <a:buNone/>
            </a:pPr>
            <a:r>
              <a:rPr lang="en-US" sz="2400" b="1">
                <a:sym typeface="+mn-ea"/>
              </a:rPr>
              <a:t>C.9:7		</a:t>
            </a:r>
            <a:endParaRPr lang="en-US" sz="2400" b="1"/>
          </a:p>
          <a:p>
            <a:pPr marL="0" indent="0">
              <a:buNone/>
            </a:pPr>
            <a:r>
              <a:rPr lang="en-US" sz="2400" b="1">
                <a:sym typeface="+mn-ea"/>
              </a:rPr>
              <a:t>D.9:11</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a:t>
            </a:r>
            <a:endParaRPr lang="en-IN" altLang="en-US" sz="2400" b="1">
              <a:solidFill>
                <a:srgbClr val="FF0000"/>
              </a:solidFill>
              <a:sym typeface="+mn-ea"/>
            </a:endParaRPr>
          </a:p>
          <a:p>
            <a:pPr marL="0" indent="0">
              <a:buNone/>
            </a:pPr>
            <a:r>
              <a:rPr lang="en-US" sz="2400" b="1">
                <a:sym typeface="+mn-ea"/>
              </a:rPr>
              <a:t>How many kg of salt at Rs15 per kg must a man mixes with 20kg of another salt at Rs9.60 per kg so that by selling the mixture at Rs16.80 per kg, there is a profit of 40% on the outlay?</a:t>
            </a:r>
            <a:endParaRPr lang="en-US" sz="2400" b="1"/>
          </a:p>
          <a:p>
            <a:pPr marL="0" indent="0">
              <a:buNone/>
            </a:pPr>
            <a:r>
              <a:rPr lang="en-US" sz="2400" b="1">
                <a:sym typeface="+mn-ea"/>
              </a:rPr>
              <a:t>A.10kg		</a:t>
            </a:r>
            <a:endParaRPr lang="en-US" sz="2400" b="1"/>
          </a:p>
          <a:p>
            <a:pPr marL="0" indent="0">
              <a:buNone/>
            </a:pPr>
            <a:r>
              <a:rPr lang="en-US" sz="2400" b="1">
                <a:sym typeface="+mn-ea"/>
              </a:rPr>
              <a:t>B.12kg		</a:t>
            </a:r>
            <a:endParaRPr lang="en-US" sz="2400" b="1"/>
          </a:p>
          <a:p>
            <a:pPr marL="0" indent="0">
              <a:buNone/>
            </a:pPr>
            <a:r>
              <a:rPr lang="en-US" sz="2400" b="1">
                <a:sym typeface="+mn-ea"/>
              </a:rPr>
              <a:t>C.15kg		</a:t>
            </a:r>
            <a:endParaRPr lang="en-US" sz="2400" b="1"/>
          </a:p>
          <a:p>
            <a:pPr marL="0" indent="0">
              <a:buNone/>
            </a:pPr>
            <a:r>
              <a:rPr lang="en-US" sz="2400" b="1">
                <a:sym typeface="+mn-ea"/>
              </a:rPr>
              <a:t>D.16kg</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a:t>
            </a:r>
            <a:endParaRPr lang="en-IN" altLang="en-US" sz="2800" b="1">
              <a:solidFill>
                <a:srgbClr val="FF0000"/>
              </a:solidFill>
              <a:sym typeface="+mn-ea"/>
            </a:endParaRPr>
          </a:p>
          <a:p>
            <a:pPr marL="0" indent="0">
              <a:buNone/>
            </a:pPr>
            <a:r>
              <a:rPr lang="en-US" sz="2800" b="1">
                <a:sym typeface="+mn-ea"/>
              </a:rPr>
              <a:t>In a 360gms of salt solution there is 40% salt in it. How much salt should be added to the solution so that there is 50% of salt in it?</a:t>
            </a:r>
            <a:endParaRPr lang="en-US" sz="2800" b="1"/>
          </a:p>
          <a:p>
            <a:pPr marL="0" indent="0">
              <a:buNone/>
            </a:pPr>
            <a:r>
              <a:rPr lang="en-US" sz="2800" b="1">
                <a:sym typeface="+mn-ea"/>
              </a:rPr>
              <a:t>A.40gm		</a:t>
            </a:r>
            <a:endParaRPr lang="en-US" sz="2800" b="1"/>
          </a:p>
          <a:p>
            <a:pPr marL="0" indent="0">
              <a:buNone/>
            </a:pPr>
            <a:r>
              <a:rPr lang="en-US" sz="2800" b="1">
                <a:sym typeface="+mn-ea"/>
              </a:rPr>
              <a:t>B.50gm		</a:t>
            </a:r>
            <a:endParaRPr lang="en-US" sz="2800" b="1"/>
          </a:p>
          <a:p>
            <a:pPr marL="0" indent="0">
              <a:buNone/>
            </a:pPr>
            <a:r>
              <a:rPr lang="en-US" sz="2800" b="1">
                <a:sym typeface="+mn-ea"/>
              </a:rPr>
              <a:t>C.60gm		</a:t>
            </a:r>
            <a:endParaRPr lang="en-US" sz="2800" b="1"/>
          </a:p>
          <a:p>
            <a:pPr marL="0" indent="0">
              <a:buNone/>
            </a:pPr>
            <a:r>
              <a:rPr lang="en-US" sz="2800" b="1">
                <a:sym typeface="+mn-ea"/>
              </a:rPr>
              <a:t>D.72gm</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a:t>
            </a:r>
            <a:endParaRPr lang="en-IN" altLang="en-US" sz="2400" b="1">
              <a:solidFill>
                <a:srgbClr val="FF0000"/>
              </a:solidFill>
              <a:sym typeface="+mn-ea"/>
            </a:endParaRPr>
          </a:p>
          <a:p>
            <a:pPr marL="0" indent="0">
              <a:buNone/>
            </a:pPr>
            <a:r>
              <a:rPr lang="en-US" sz="2400" b="1">
                <a:sym typeface="+mn-ea"/>
              </a:rPr>
              <a:t>The ratio between milk and water in the first container is 5:1 and that in the second container is 7:2.In what ratio the mixtures of these two containers should be mixed together so that the quantity of the milk in the new mixture becomes 75%?</a:t>
            </a:r>
            <a:endParaRPr lang="en-US" sz="2400" b="1"/>
          </a:p>
          <a:p>
            <a:pPr marL="0" indent="0">
              <a:buNone/>
            </a:pPr>
            <a:r>
              <a:rPr lang="en-US" sz="2400" b="1">
                <a:sym typeface="+mn-ea"/>
              </a:rPr>
              <a:t>A.2:1		</a:t>
            </a:r>
            <a:endParaRPr lang="en-US" sz="2400" b="1"/>
          </a:p>
          <a:p>
            <a:pPr marL="0" indent="0">
              <a:buNone/>
            </a:pPr>
            <a:r>
              <a:rPr lang="en-US" sz="2400" b="1">
                <a:sym typeface="+mn-ea"/>
              </a:rPr>
              <a:t>B.1:2		</a:t>
            </a:r>
            <a:endParaRPr lang="en-US" sz="2400" b="1"/>
          </a:p>
          <a:p>
            <a:pPr marL="0" indent="0">
              <a:buNone/>
            </a:pPr>
            <a:r>
              <a:rPr lang="en-US" sz="2400" b="1">
                <a:sym typeface="+mn-ea"/>
              </a:rPr>
              <a:t>C.3:1		</a:t>
            </a:r>
            <a:endParaRPr lang="en-US" sz="2400" b="1"/>
          </a:p>
          <a:p>
            <a:pPr marL="0" indent="0">
              <a:buNone/>
            </a:pPr>
            <a:r>
              <a:rPr lang="en-US" sz="2400" b="1">
                <a:sym typeface="+mn-ea"/>
              </a:rPr>
              <a:t>D.1:3</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a:t>
            </a:r>
            <a:endParaRPr lang="en-IN" altLang="en-US" sz="2400" b="1">
              <a:solidFill>
                <a:srgbClr val="FF0000"/>
              </a:solidFill>
              <a:sym typeface="+mn-ea"/>
            </a:endParaRPr>
          </a:p>
          <a:p>
            <a:pPr marL="0" indent="0">
              <a:buNone/>
            </a:pPr>
            <a:r>
              <a:rPr lang="en-US" sz="2400" b="1">
                <a:sym typeface="+mn-ea"/>
              </a:rPr>
              <a:t>A mixture of a certain quantity of milk with 4litres of water is worth Rs35 per liter. If pure milk be worth Rs.40 per liter, how much milk is there in the mixture?</a:t>
            </a:r>
            <a:endParaRPr lang="en-US" sz="2400" b="1"/>
          </a:p>
          <a:p>
            <a:pPr marL="0" indent="0">
              <a:buNone/>
            </a:pPr>
            <a:r>
              <a:rPr lang="en-US" sz="2400" b="1">
                <a:sym typeface="+mn-ea"/>
              </a:rPr>
              <a:t>A.28litres	</a:t>
            </a:r>
            <a:endParaRPr lang="en-US" sz="2400" b="1"/>
          </a:p>
          <a:p>
            <a:pPr marL="0" indent="0">
              <a:buNone/>
            </a:pPr>
            <a:r>
              <a:rPr lang="en-US" sz="2400" b="1">
                <a:sym typeface="+mn-ea"/>
              </a:rPr>
              <a:t>B.32litres	</a:t>
            </a:r>
            <a:endParaRPr lang="en-US" sz="2400" b="1"/>
          </a:p>
          <a:p>
            <a:pPr marL="0" indent="0">
              <a:buNone/>
            </a:pPr>
            <a:r>
              <a:rPr lang="en-US" sz="2400" b="1">
                <a:sym typeface="+mn-ea"/>
              </a:rPr>
              <a:t>C.36litres	</a:t>
            </a:r>
            <a:endParaRPr lang="en-US" sz="2400" b="1"/>
          </a:p>
          <a:p>
            <a:pPr marL="0" indent="0">
              <a:buNone/>
            </a:pPr>
            <a:r>
              <a:rPr lang="en-US" sz="2400" b="1">
                <a:sym typeface="+mn-ea"/>
              </a:rPr>
              <a:t>D.40litres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7545</Words>
  <Application>WPS Presentation</Application>
  <PresentationFormat>Widescreen</PresentationFormat>
  <Paragraphs>267</Paragraphs>
  <Slides>51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51</vt:i4>
      </vt:variant>
    </vt:vector>
  </HeadingPairs>
  <TitlesOfParts>
    <vt:vector size="58" baseType="lpstr">
      <vt:lpstr>Arial</vt:lpstr>
      <vt:lpstr>SimSun</vt:lpstr>
      <vt:lpstr>Wingdings</vt:lpstr>
      <vt:lpstr>Microsoft YaHei</vt:lpstr>
      <vt:lpstr>Arial Unicode MS</vt:lpstr>
      <vt:lpstr>Calibri</vt:lpstr>
      <vt:lpstr>Blue Waves</vt:lpstr>
      <vt:lpstr>MIXTURE &amp; ALLIGATION</vt:lpstr>
      <vt:lpstr>INTRODUCTION:</vt:lpstr>
      <vt:lpstr>PowerPoint 演示文稿</vt:lpstr>
      <vt:lpstr>METHOD:</vt:lpstr>
      <vt:lpstr> SOME IMPORTANT QUESTIONS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MIXTURE &amp; ALLIGATION</dc:title>
  <dc:creator>103321</dc:creator>
  <cp:lastModifiedBy>Siddharth</cp:lastModifiedBy>
  <cp:revision>4</cp:revision>
  <dcterms:created xsi:type="dcterms:W3CDTF">2019-10-24T05:05:00Z</dcterms:created>
  <dcterms:modified xsi:type="dcterms:W3CDTF">2021-02-23T07:19:10Z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