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98" r:id="rId5"/>
    <p:sldId id="297" r:id="rId6"/>
    <p:sldId id="296" r:id="rId7"/>
    <p:sldId id="295" r:id="rId8"/>
    <p:sldId id="294" r:id="rId9"/>
    <p:sldId id="293" r:id="rId10"/>
    <p:sldId id="292" r:id="rId11"/>
    <p:sldId id="291" r:id="rId12"/>
    <p:sldId id="290" r:id="rId13"/>
    <p:sldId id="289" r:id="rId14"/>
    <p:sldId id="288" r:id="rId15"/>
    <p:sldId id="287" r:id="rId16"/>
    <p:sldId id="286" r:id="rId17"/>
    <p:sldId id="285" r:id="rId18"/>
    <p:sldId id="284" r:id="rId19"/>
    <p:sldId id="283" r:id="rId20"/>
    <p:sldId id="282" r:id="rId21"/>
    <p:sldId id="281" r:id="rId22"/>
    <p:sldId id="280" r:id="rId23"/>
    <p:sldId id="279" r:id="rId24"/>
    <p:sldId id="278" r:id="rId25"/>
    <p:sldId id="277" r:id="rId26"/>
    <p:sldId id="276" r:id="rId27"/>
    <p:sldId id="275" r:id="rId28"/>
    <p:sldId id="274" r:id="rId29"/>
    <p:sldId id="273" r:id="rId30"/>
    <p:sldId id="272" r:id="rId31"/>
    <p:sldId id="271" r:id="rId32"/>
    <p:sldId id="270" r:id="rId33"/>
    <p:sldId id="269" r:id="rId34"/>
    <p:sldId id="268" r:id="rId35"/>
    <p:sldId id="267" r:id="rId36"/>
    <p:sldId id="266" r:id="rId37"/>
    <p:sldId id="265" r:id="rId38"/>
    <p:sldId id="264" r:id="rId39"/>
    <p:sldId id="263" r:id="rId40"/>
    <p:sldId id="262" r:id="rId41"/>
    <p:sldId id="261" r:id="rId42"/>
    <p:sldId id="260" r:id="rId43"/>
    <p:sldId id="259" r:id="rId44"/>
    <p:sldId id="25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indent="0">
              <a:buNone/>
            </a:pPr>
            <a:r>
              <a:rPr lang="en-IN" altLang="en-US" b="1" dirty="0">
                <a:solidFill>
                  <a:srgbClr val="FF0000"/>
                </a:solidFill>
              </a:rPr>
              <a:t>TRAINS</a:t>
            </a:r>
            <a:endParaRPr lang="en-IN" altLang="en-US" b="1" dirty="0">
              <a:solidFill>
                <a:srgbClr val="FF0000"/>
              </a:solidFill>
            </a:endParaRPr>
          </a:p>
        </p:txBody>
      </p:sp>
      <p:sp>
        <p:nvSpPr>
          <p:cNvPr id="3" name="Subtitle 2"/>
          <p:cNvSpPr>
            <a:spLocks noGrp="1"/>
          </p:cNvSpPr>
          <p:nvPr>
            <p:ph type="subTitle" idx="1"/>
          </p:nvPr>
        </p:nvSpPr>
        <p:spPr/>
        <p:txBody>
          <a:bodyPr/>
          <a:lstStyle/>
          <a:p>
            <a:r>
              <a:rPr lang="en-IN" altLang="en-US" b="1">
                <a:solidFill>
                  <a:srgbClr val="7030A0"/>
                </a:solidFill>
              </a:rPr>
              <a:t>S.S.HARICHANDAN</a:t>
            </a:r>
            <a:endParaRPr lang="en-IN" altLang="en-US" b="1">
              <a:solidFill>
                <a:srgbClr val="7030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Question:7</a:t>
            </a:r>
            <a:endParaRPr lang="en-IN" altLang="en-US" sz="2800" b="1">
              <a:solidFill>
                <a:srgbClr val="C00000"/>
              </a:solidFill>
              <a:sym typeface="+mn-ea"/>
            </a:endParaRPr>
          </a:p>
          <a:p>
            <a:pPr marL="0" indent="0">
              <a:buNone/>
            </a:pPr>
            <a:r>
              <a:rPr lang="en-US" sz="2800" b="1"/>
              <a:t>A 120 meter long train crosses a platform in 36 seconds while it crosses a signal pole in 12 seconds. What is the length of the platform?</a:t>
            </a:r>
            <a:endParaRPr lang="en-US" sz="2800" b="1"/>
          </a:p>
          <a:p>
            <a:pPr marL="0" indent="0">
              <a:buNone/>
            </a:pPr>
            <a:r>
              <a:rPr lang="en-US" sz="2800" b="1"/>
              <a:t>A. 150 m </a:t>
            </a:r>
            <a:endParaRPr lang="en-US" sz="2800" b="1"/>
          </a:p>
          <a:p>
            <a:pPr marL="0" indent="0">
              <a:buNone/>
            </a:pPr>
            <a:r>
              <a:rPr lang="en-US" sz="2800" b="1"/>
              <a:t>B. 200 m </a:t>
            </a:r>
            <a:endParaRPr lang="en-US" sz="2800" b="1"/>
          </a:p>
          <a:p>
            <a:pPr marL="0" indent="0">
              <a:buNone/>
            </a:pPr>
            <a:r>
              <a:rPr lang="en-US" sz="2800" b="1"/>
              <a:t>C. 240 m </a:t>
            </a:r>
            <a:endParaRPr lang="en-US" sz="2800" b="1"/>
          </a:p>
          <a:p>
            <a:pPr marL="0" indent="0">
              <a:buNone/>
            </a:pPr>
            <a:r>
              <a:rPr lang="en-US" sz="2800" b="1"/>
              <a:t>D. 360 m</a:t>
            </a:r>
            <a:endParaRPr lang="en-US" sz="2800" b="1"/>
          </a:p>
          <a:p>
            <a:pPr marL="0" indent="0">
              <a:buNone/>
            </a:pPr>
            <a:endParaRPr lang="en-US" sz="2800" b="1"/>
          </a:p>
        </p:txBody>
      </p:sp>
      <p:sp>
        <p:nvSpPr>
          <p:cNvPr id="4" name="Content Placeholder 3"/>
          <p:cNvSpPr>
            <a:spLocks noGrp="1"/>
          </p:cNvSpPr>
          <p:nvPr>
            <p:ph sz="half" idx="2"/>
          </p:nvPr>
        </p:nvSpPr>
        <p:spPr/>
        <p:txBody>
          <a:bodyPr/>
          <a:p>
            <a:pPr marL="0" indent="0">
              <a:buNone/>
            </a:pPr>
            <a:endParaRPr lang="en-US" sz="20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Question:8</a:t>
            </a:r>
            <a:endParaRPr lang="en-IN" altLang="en-US" sz="2400" b="1">
              <a:solidFill>
                <a:srgbClr val="C00000"/>
              </a:solidFill>
              <a:sym typeface="+mn-ea"/>
            </a:endParaRPr>
          </a:p>
          <a:p>
            <a:pPr marL="0" indent="0">
              <a:buNone/>
            </a:pPr>
            <a:r>
              <a:rPr lang="en-US" sz="2400" b="1"/>
              <a:t>A train 120 meters long is running with a speed of 64kmph. In what time will it pass a man who is running at 8kmph in the </a:t>
            </a:r>
            <a:r>
              <a:rPr lang="en-IN" altLang="en-US" sz="2400" b="1"/>
              <a:t>opposite</a:t>
            </a:r>
            <a:r>
              <a:rPr lang="en-US" sz="2400" b="1"/>
              <a:t> direction to that in which the train is going?</a:t>
            </a:r>
            <a:endParaRPr lang="en-US" sz="2400" b="1"/>
          </a:p>
          <a:p>
            <a:pPr marL="0" indent="0">
              <a:buNone/>
            </a:pPr>
            <a:r>
              <a:rPr lang="en-US" sz="2400" b="1"/>
              <a:t>A. 5 sec </a:t>
            </a:r>
            <a:endParaRPr lang="en-US" sz="2400" b="1"/>
          </a:p>
          <a:p>
            <a:pPr marL="0" indent="0">
              <a:buNone/>
            </a:pPr>
            <a:r>
              <a:rPr lang="en-US" sz="2400" b="1"/>
              <a:t>B. 6 sec</a:t>
            </a:r>
            <a:endParaRPr lang="en-US" sz="2400" b="1"/>
          </a:p>
          <a:p>
            <a:pPr marL="0" indent="0">
              <a:buNone/>
            </a:pPr>
            <a:r>
              <a:rPr lang="en-US" sz="2400" b="1"/>
              <a:t>C. 8 sec</a:t>
            </a:r>
            <a:endParaRPr lang="en-US" sz="2400" b="1"/>
          </a:p>
          <a:p>
            <a:pPr marL="0" indent="0">
              <a:buNone/>
            </a:pPr>
            <a:r>
              <a:rPr lang="en-US" sz="2400" b="1"/>
              <a:t>D. 9 sec</a:t>
            </a:r>
            <a:endParaRPr lang="en-US" sz="2400" b="1"/>
          </a:p>
          <a:p>
            <a:pPr marL="0" indent="0">
              <a:buNone/>
            </a:pPr>
            <a:endParaRPr lang="en-US" sz="2400" b="1"/>
          </a:p>
        </p:txBody>
      </p:sp>
      <p:sp>
        <p:nvSpPr>
          <p:cNvPr id="4" name="Content Placeholder 3"/>
          <p:cNvSpPr>
            <a:spLocks noGrp="1"/>
          </p:cNvSpPr>
          <p:nvPr>
            <p:ph sz="half" idx="2"/>
          </p:nvPr>
        </p:nvSpPr>
        <p:spPr/>
        <p:txBody>
          <a:bodyPr/>
          <a:p>
            <a:pPr marL="0" indent="0">
              <a:buNone/>
            </a:pPr>
            <a:endParaRPr lang="en-US" sz="28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Question:9</a:t>
            </a:r>
            <a:endParaRPr lang="en-IN" altLang="en-US" sz="2800" b="1">
              <a:solidFill>
                <a:srgbClr val="C00000"/>
              </a:solidFill>
              <a:sym typeface="+mn-ea"/>
            </a:endParaRPr>
          </a:p>
          <a:p>
            <a:pPr marL="0" indent="0">
              <a:buNone/>
            </a:pPr>
            <a:r>
              <a:rPr lang="en-US" sz="2800" b="1"/>
              <a:t>A train crosses a platform of 110 m in 12sec; same train crosses another platform of length 150 m in 15 sec. then finds the length of the train?</a:t>
            </a:r>
            <a:endParaRPr lang="en-US" sz="2800" b="1"/>
          </a:p>
          <a:p>
            <a:pPr marL="0" indent="0">
              <a:buNone/>
            </a:pPr>
            <a:r>
              <a:rPr lang="en-US" sz="2800" b="1"/>
              <a:t>A. 50 m </a:t>
            </a:r>
            <a:endParaRPr lang="en-US" sz="2800" b="1"/>
          </a:p>
          <a:p>
            <a:pPr marL="0" indent="0">
              <a:buNone/>
            </a:pPr>
            <a:r>
              <a:rPr lang="en-US" sz="2800" b="1"/>
              <a:t>B. 60 m </a:t>
            </a:r>
            <a:endParaRPr lang="en-US" sz="2800" b="1"/>
          </a:p>
          <a:p>
            <a:pPr marL="0" indent="0">
              <a:buNone/>
            </a:pPr>
            <a:r>
              <a:rPr lang="en-US" sz="2800" b="1"/>
              <a:t>C. 75 m </a:t>
            </a:r>
            <a:endParaRPr lang="en-US" sz="2800" b="1"/>
          </a:p>
          <a:p>
            <a:pPr marL="0" indent="0">
              <a:buNone/>
            </a:pPr>
            <a:r>
              <a:rPr lang="en-US" sz="2800" b="1"/>
              <a:t>D. 80 m</a:t>
            </a:r>
            <a:endParaRPr lang="en-US" sz="2800" b="1"/>
          </a:p>
          <a:p>
            <a:pPr marL="0" indent="0">
              <a:buNone/>
            </a:pPr>
            <a:endParaRPr lang="en-US" sz="2800" b="1"/>
          </a:p>
        </p:txBody>
      </p:sp>
      <p:sp>
        <p:nvSpPr>
          <p:cNvPr id="4" name="Content Placeholder 3"/>
          <p:cNvSpPr>
            <a:spLocks noGrp="1"/>
          </p:cNvSpPr>
          <p:nvPr>
            <p:ph sz="half" idx="2"/>
          </p:nvPr>
        </p:nvSpPr>
        <p:spPr/>
        <p:txBody>
          <a:bodyPr/>
          <a:p>
            <a:pPr marL="0" indent="0">
              <a:buNone/>
            </a:pPr>
            <a:endParaRPr lang="en-US" sz="20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Question:10</a:t>
            </a:r>
            <a:endParaRPr lang="en-IN" altLang="en-US" sz="2400" b="1">
              <a:solidFill>
                <a:srgbClr val="C00000"/>
              </a:solidFill>
              <a:sym typeface="+mn-ea"/>
            </a:endParaRPr>
          </a:p>
          <a:p>
            <a:pPr marL="0" indent="0">
              <a:buNone/>
            </a:pPr>
            <a:r>
              <a:rPr lang="en-US" sz="2400" b="1"/>
              <a:t>The two trains of lengths 350 m, 650 m respectively, running at same directions. The faster train can cross the slower train in 180 sec. If the speed of the slower train is 45 km/hr. then find the speed of the faster train?</a:t>
            </a:r>
            <a:endParaRPr lang="en-US" sz="2400" b="1"/>
          </a:p>
          <a:p>
            <a:pPr marL="0" indent="0">
              <a:buNone/>
            </a:pPr>
            <a:r>
              <a:rPr lang="en-US" sz="2400" b="1"/>
              <a:t>A. 58Kmph </a:t>
            </a:r>
            <a:endParaRPr lang="en-US" sz="2400" b="1"/>
          </a:p>
          <a:p>
            <a:pPr marL="0" indent="0">
              <a:buNone/>
            </a:pPr>
            <a:r>
              <a:rPr lang="en-US" sz="2400" b="1"/>
              <a:t>B. 65Kmph </a:t>
            </a:r>
            <a:endParaRPr lang="en-US" sz="2400" b="1"/>
          </a:p>
          <a:p>
            <a:pPr marL="0" indent="0">
              <a:buNone/>
            </a:pPr>
            <a:r>
              <a:rPr lang="en-US" sz="2400" b="1"/>
              <a:t>C. 78Kmph </a:t>
            </a:r>
            <a:endParaRPr lang="en-US" sz="2400" b="1"/>
          </a:p>
          <a:p>
            <a:pPr marL="0" indent="0">
              <a:buNone/>
            </a:pPr>
            <a:r>
              <a:rPr lang="en-US" sz="2400" b="1"/>
              <a:t>D. 55Kmph</a:t>
            </a:r>
            <a:endParaRPr lang="en-US" sz="2400" b="1"/>
          </a:p>
          <a:p>
            <a:pPr marL="0" indent="0">
              <a:buNone/>
            </a:pPr>
            <a:endParaRPr lang="en-US" sz="2400" b="1"/>
          </a:p>
        </p:txBody>
      </p:sp>
      <p:sp>
        <p:nvSpPr>
          <p:cNvPr id="4" name="Content Placeholder 3"/>
          <p:cNvSpPr>
            <a:spLocks noGrp="1"/>
          </p:cNvSpPr>
          <p:nvPr>
            <p:ph sz="half" idx="2"/>
          </p:nvPr>
        </p:nvSpPr>
        <p:spPr/>
        <p:txBody>
          <a:bodyPr/>
          <a:p>
            <a:pPr marL="0" indent="0">
              <a:buNone/>
            </a:pPr>
            <a:endParaRPr lang="en-US" sz="28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Question:11</a:t>
            </a:r>
            <a:endParaRPr lang="en-IN" altLang="en-US" sz="2800" b="1">
              <a:solidFill>
                <a:srgbClr val="C00000"/>
              </a:solidFill>
              <a:sym typeface="+mn-ea"/>
            </a:endParaRPr>
          </a:p>
          <a:p>
            <a:pPr marL="0" indent="0">
              <a:buNone/>
            </a:pPr>
            <a:r>
              <a:rPr lang="en-US" sz="2800" b="1"/>
              <a:t>A 1000 m long train crosses a pole in 100 sec, how much time will I take to pass a platform 500 m long?</a:t>
            </a:r>
            <a:endParaRPr lang="en-US" sz="2800" b="1"/>
          </a:p>
          <a:p>
            <a:pPr marL="0" indent="0">
              <a:buNone/>
            </a:pPr>
            <a:r>
              <a:rPr lang="en-US" sz="2800" b="1"/>
              <a:t>A. 120 sec </a:t>
            </a:r>
            <a:endParaRPr lang="en-US" sz="2800" b="1"/>
          </a:p>
          <a:p>
            <a:pPr marL="0" indent="0">
              <a:buNone/>
            </a:pPr>
            <a:r>
              <a:rPr lang="en-US" sz="2800" b="1"/>
              <a:t>B. 140 sec </a:t>
            </a:r>
            <a:endParaRPr lang="en-US" sz="2800" b="1"/>
          </a:p>
          <a:p>
            <a:pPr marL="0" indent="0">
              <a:buNone/>
            </a:pPr>
            <a:r>
              <a:rPr lang="en-US" sz="2800" b="1"/>
              <a:t>C. 150 sec </a:t>
            </a:r>
            <a:endParaRPr lang="en-US" sz="2800" b="1"/>
          </a:p>
          <a:p>
            <a:pPr marL="0" indent="0">
              <a:buNone/>
            </a:pPr>
            <a:r>
              <a:rPr lang="en-US" sz="2800" b="1"/>
              <a:t>D. 160 sec</a:t>
            </a:r>
            <a:endParaRPr lang="en-US" sz="2800" b="1"/>
          </a:p>
          <a:p>
            <a:pPr marL="0" indent="0">
              <a:buNone/>
            </a:pPr>
            <a:endParaRPr lang="en-US" sz="2800" b="1"/>
          </a:p>
        </p:txBody>
      </p:sp>
      <p:sp>
        <p:nvSpPr>
          <p:cNvPr id="4" name="Content Placeholder 3"/>
          <p:cNvSpPr>
            <a:spLocks noGrp="1"/>
          </p:cNvSpPr>
          <p:nvPr>
            <p:ph sz="half" idx="2"/>
          </p:nvPr>
        </p:nvSpPr>
        <p:spPr/>
        <p:txBody>
          <a:bodyPr/>
          <a:p>
            <a:pPr marL="0" indent="0">
              <a:buNone/>
            </a:pPr>
            <a:endParaRPr lang="en-US" sz="28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Question:12</a:t>
            </a:r>
            <a:endParaRPr lang="en-IN" altLang="en-US" sz="2800" b="1">
              <a:solidFill>
                <a:srgbClr val="C00000"/>
              </a:solidFill>
              <a:sym typeface="+mn-ea"/>
            </a:endParaRPr>
          </a:p>
          <a:p>
            <a:pPr marL="0" indent="0">
              <a:buNone/>
            </a:pPr>
            <a:r>
              <a:rPr lang="en-US" sz="2800" b="1"/>
              <a:t>A train is 360 meter long is running at a speed of 45 km/hour. In what time will it pass a bridge of 140 meter length?</a:t>
            </a:r>
            <a:endParaRPr lang="en-US" sz="2800" b="1"/>
          </a:p>
          <a:p>
            <a:pPr marL="0" indent="0">
              <a:buNone/>
            </a:pPr>
            <a:r>
              <a:rPr lang="en-US" sz="2800" b="1"/>
              <a:t>A. 20 sec </a:t>
            </a:r>
            <a:endParaRPr lang="en-US" sz="2800" b="1"/>
          </a:p>
          <a:p>
            <a:pPr marL="0" indent="0">
              <a:buNone/>
            </a:pPr>
            <a:r>
              <a:rPr lang="en-US" sz="2800" b="1"/>
              <a:t>B. 30 sec </a:t>
            </a:r>
            <a:endParaRPr lang="en-US" sz="2800" b="1"/>
          </a:p>
          <a:p>
            <a:pPr marL="0" indent="0">
              <a:buNone/>
            </a:pPr>
            <a:r>
              <a:rPr lang="en-US" sz="2800" b="1"/>
              <a:t>C. 40 sec </a:t>
            </a:r>
            <a:endParaRPr lang="en-US" sz="2800" b="1"/>
          </a:p>
          <a:p>
            <a:pPr marL="0" indent="0">
              <a:buNone/>
            </a:pPr>
            <a:r>
              <a:rPr lang="en-US" sz="2800" b="1"/>
              <a:t>D. 50 sec</a:t>
            </a:r>
            <a:endParaRPr lang="en-US" sz="2800" b="1"/>
          </a:p>
          <a:p>
            <a:pPr marL="0" indent="0">
              <a:buNone/>
            </a:pPr>
            <a:endParaRPr lang="en-US" sz="2800" b="1"/>
          </a:p>
        </p:txBody>
      </p:sp>
      <p:sp>
        <p:nvSpPr>
          <p:cNvPr id="4" name="Content Placeholder 3"/>
          <p:cNvSpPr>
            <a:spLocks noGrp="1"/>
          </p:cNvSpPr>
          <p:nvPr>
            <p:ph sz="half" idx="2"/>
          </p:nvPr>
        </p:nvSpPr>
        <p:spPr/>
        <p:txBody>
          <a:bodyPr/>
          <a:p>
            <a:pPr marL="0" indent="0">
              <a:buNone/>
            </a:pPr>
            <a:endParaRPr lang="en-US"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Question:13</a:t>
            </a:r>
            <a:endParaRPr lang="en-IN" altLang="en-US" sz="2400" b="1">
              <a:solidFill>
                <a:srgbClr val="C00000"/>
              </a:solidFill>
              <a:sym typeface="+mn-ea"/>
            </a:endParaRPr>
          </a:p>
          <a:p>
            <a:pPr marL="0" indent="0">
              <a:buNone/>
            </a:pPr>
            <a:r>
              <a:rPr lang="en-US" sz="2400" b="1"/>
              <a:t>Two stations A and B are 110 km apart on a straight line. One train starts from A at 7 a.m. and travels towards B at 20 kmph. Another train starts from B at 8 a.m. and travels towards A at a speed of 25 kmph. At what time will they meet?</a:t>
            </a:r>
            <a:endParaRPr lang="en-US" sz="2400" b="1"/>
          </a:p>
          <a:p>
            <a:pPr marL="0" indent="0">
              <a:buNone/>
            </a:pPr>
            <a:r>
              <a:rPr lang="en-US" sz="2400" b="1"/>
              <a:t>A. 9 a.m. </a:t>
            </a:r>
            <a:endParaRPr lang="en-US" sz="2400" b="1"/>
          </a:p>
          <a:p>
            <a:pPr marL="0" indent="0">
              <a:buNone/>
            </a:pPr>
            <a:r>
              <a:rPr lang="en-US" sz="2400" b="1"/>
              <a:t>B. 10 a.m. </a:t>
            </a:r>
            <a:endParaRPr lang="en-US" sz="2400" b="1"/>
          </a:p>
          <a:p>
            <a:pPr marL="0" indent="0">
              <a:buNone/>
            </a:pPr>
            <a:r>
              <a:rPr lang="en-US" sz="2400" b="1"/>
              <a:t>C. 10.30 a.m. </a:t>
            </a:r>
            <a:endParaRPr lang="en-US" sz="2400" b="1"/>
          </a:p>
          <a:p>
            <a:pPr marL="0" indent="0">
              <a:buNone/>
            </a:pPr>
            <a:r>
              <a:rPr lang="en-US" sz="2400" b="1"/>
              <a:t>D. 11 a.m.</a:t>
            </a:r>
            <a:endParaRPr lang="en-US" sz="2400" b="1"/>
          </a:p>
          <a:p>
            <a:pPr marL="0" indent="0">
              <a:buNone/>
            </a:pPr>
            <a:endParaRPr lang="en-US" sz="2400" b="1"/>
          </a:p>
        </p:txBody>
      </p:sp>
      <p:sp>
        <p:nvSpPr>
          <p:cNvPr id="4" name="Content Placeholder 3"/>
          <p:cNvSpPr>
            <a:spLocks noGrp="1"/>
          </p:cNvSpPr>
          <p:nvPr>
            <p:ph sz="half" idx="2"/>
          </p:nvPr>
        </p:nvSpPr>
        <p:spPr/>
        <p:txBody>
          <a:bodyPr/>
          <a:p>
            <a:pPr marL="0" indent="0">
              <a:buNone/>
            </a:pPr>
            <a:endParaRPr lang="en-US" sz="20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b="1">
                <a:solidFill>
                  <a:srgbClr val="C00000"/>
                </a:solidFill>
                <a:sym typeface="+mn-ea"/>
              </a:rPr>
              <a:t>Question:14</a:t>
            </a:r>
            <a:endParaRPr lang="en-IN" altLang="en-US" b="1">
              <a:solidFill>
                <a:srgbClr val="C00000"/>
              </a:solidFill>
              <a:sym typeface="+mn-ea"/>
            </a:endParaRPr>
          </a:p>
          <a:p>
            <a:pPr marL="0" indent="0">
              <a:buNone/>
            </a:pPr>
            <a:r>
              <a:rPr lang="en-US" b="1"/>
              <a:t>A train 240 m long passed a pole in 24 sec. How long will it take to pass a platform 650 m long?</a:t>
            </a:r>
            <a:endParaRPr lang="en-US" b="1"/>
          </a:p>
          <a:p>
            <a:pPr marL="0" indent="0">
              <a:buNone/>
            </a:pPr>
            <a:r>
              <a:rPr lang="en-US" b="1"/>
              <a:t>A. 65 sec </a:t>
            </a:r>
            <a:endParaRPr lang="en-US" b="1"/>
          </a:p>
          <a:p>
            <a:pPr marL="0" indent="0">
              <a:buNone/>
            </a:pPr>
            <a:r>
              <a:rPr lang="en-US" b="1"/>
              <a:t>B. 89 sec </a:t>
            </a:r>
            <a:endParaRPr lang="en-US" b="1"/>
          </a:p>
          <a:p>
            <a:pPr marL="0" indent="0">
              <a:buNone/>
            </a:pPr>
            <a:r>
              <a:rPr lang="en-US" b="1"/>
              <a:t>C. 100 sec </a:t>
            </a:r>
            <a:endParaRPr lang="en-US" b="1"/>
          </a:p>
          <a:p>
            <a:pPr marL="0" indent="0">
              <a:buNone/>
            </a:pPr>
            <a:r>
              <a:rPr lang="en-US" b="1"/>
              <a:t>D. 150 sec</a:t>
            </a:r>
            <a:endParaRPr lang="en-US" b="1"/>
          </a:p>
          <a:p>
            <a:pPr marL="0" indent="0">
              <a:buNone/>
            </a:pPr>
            <a:endParaRPr lang="en-US" b="1"/>
          </a:p>
        </p:txBody>
      </p:sp>
      <p:sp>
        <p:nvSpPr>
          <p:cNvPr id="4" name="Content Placeholder 3"/>
          <p:cNvSpPr>
            <a:spLocks noGrp="1"/>
          </p:cNvSpPr>
          <p:nvPr>
            <p:ph sz="half" idx="2"/>
          </p:nvPr>
        </p:nvSpPr>
        <p:spPr/>
        <p:txBody>
          <a:bodyPr/>
          <a:p>
            <a:pPr marL="0" indent="0">
              <a:buNone/>
            </a:pPr>
            <a:endParaRPr lang="en-US"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Question:15</a:t>
            </a:r>
            <a:endParaRPr lang="en-IN" altLang="en-US" sz="2400" b="1">
              <a:solidFill>
                <a:srgbClr val="C00000"/>
              </a:solidFill>
              <a:sym typeface="+mn-ea"/>
            </a:endParaRPr>
          </a:p>
          <a:p>
            <a:pPr marL="0" indent="0">
              <a:buNone/>
            </a:pPr>
            <a:r>
              <a:rPr lang="en-US" sz="2400" b="1"/>
              <a:t>A jogger running at 9 km/hr alongside a railway track is 240 m ahead of the engine of a 120 m long train running at 45 km/hr in the same direction. In how much time will the train pass the jogger?</a:t>
            </a:r>
            <a:endParaRPr lang="en-US" sz="2400" b="1"/>
          </a:p>
          <a:p>
            <a:pPr marL="0" indent="0">
              <a:buNone/>
            </a:pPr>
            <a:r>
              <a:rPr lang="en-US" sz="2400" b="1"/>
              <a:t>A. 18 sec </a:t>
            </a:r>
            <a:endParaRPr lang="en-US" sz="2400" b="1"/>
          </a:p>
          <a:p>
            <a:pPr marL="0" indent="0">
              <a:buNone/>
            </a:pPr>
            <a:r>
              <a:rPr lang="en-US" sz="2400" b="1"/>
              <a:t>B. 24 sec </a:t>
            </a:r>
            <a:endParaRPr lang="en-US" sz="2400" b="1"/>
          </a:p>
          <a:p>
            <a:pPr marL="0" indent="0">
              <a:buNone/>
            </a:pPr>
            <a:r>
              <a:rPr lang="en-US" sz="2400" b="1"/>
              <a:t>C. 30 sec </a:t>
            </a:r>
            <a:endParaRPr lang="en-US" sz="2400" b="1"/>
          </a:p>
          <a:p>
            <a:pPr marL="0" indent="0">
              <a:buNone/>
            </a:pPr>
            <a:r>
              <a:rPr lang="en-US" sz="2400" b="1"/>
              <a:t>D. 36 sec</a:t>
            </a:r>
            <a:endParaRPr lang="en-US" sz="2400" b="1"/>
          </a:p>
          <a:p>
            <a:pPr marL="0" indent="0">
              <a:buNone/>
            </a:pPr>
            <a:endParaRPr lang="en-US" sz="2400" b="1"/>
          </a:p>
        </p:txBody>
      </p:sp>
      <p:sp>
        <p:nvSpPr>
          <p:cNvPr id="4" name="Content Placeholder 3"/>
          <p:cNvSpPr>
            <a:spLocks noGrp="1"/>
          </p:cNvSpPr>
          <p:nvPr>
            <p:ph sz="half" idx="2"/>
          </p:nvPr>
        </p:nvSpPr>
        <p:spPr/>
        <p:txBody>
          <a:bodyPr/>
          <a:p>
            <a:pPr marL="0" indent="0">
              <a:buNone/>
            </a:pPr>
            <a:endParaRPr lang="en-US" sz="28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Question:16</a:t>
            </a:r>
            <a:endParaRPr lang="en-IN" altLang="en-US" sz="2400" b="1">
              <a:solidFill>
                <a:srgbClr val="C00000"/>
              </a:solidFill>
              <a:sym typeface="+mn-ea"/>
            </a:endParaRPr>
          </a:p>
          <a:p>
            <a:pPr marL="0" indent="0">
              <a:buNone/>
            </a:pPr>
            <a:r>
              <a:rPr lang="en-US" sz="2400" b="1"/>
              <a:t>Two trains 140 m and 160 m long run at the speed of 60 km/hr and 40 km/hr respectively in opposite directions on parallel tracks. The time which they take to cross each other is?</a:t>
            </a:r>
            <a:endParaRPr lang="en-US" sz="2400" b="1"/>
          </a:p>
          <a:p>
            <a:pPr marL="0" indent="0">
              <a:buNone/>
            </a:pPr>
            <a:r>
              <a:rPr lang="en-US" sz="2400" b="1"/>
              <a:t>A. 9 sec</a:t>
            </a:r>
            <a:endParaRPr lang="en-US" sz="2400" b="1"/>
          </a:p>
          <a:p>
            <a:pPr marL="0" indent="0">
              <a:buNone/>
            </a:pPr>
            <a:r>
              <a:rPr lang="en-US" sz="2400" b="1"/>
              <a:t>B. 9.6 sec</a:t>
            </a:r>
            <a:endParaRPr lang="en-US" sz="2400" b="1"/>
          </a:p>
          <a:p>
            <a:pPr marL="0" indent="0">
              <a:buNone/>
            </a:pPr>
            <a:r>
              <a:rPr lang="en-US" sz="2400" b="1"/>
              <a:t>C. 10 sec</a:t>
            </a:r>
            <a:endParaRPr lang="en-US" sz="2400" b="1"/>
          </a:p>
          <a:p>
            <a:pPr marL="0" indent="0">
              <a:buNone/>
            </a:pPr>
            <a:r>
              <a:rPr lang="en-US" sz="2400" b="1"/>
              <a:t>D. 10.8 sec</a:t>
            </a:r>
            <a:endParaRPr lang="en-US" sz="2400" b="1"/>
          </a:p>
          <a:p>
            <a:pPr marL="0" indent="0">
              <a:buNone/>
            </a:pPr>
            <a:endParaRPr lang="en-US" sz="2400" b="1"/>
          </a:p>
        </p:txBody>
      </p:sp>
      <p:sp>
        <p:nvSpPr>
          <p:cNvPr id="4" name="Content Placeholder 3"/>
          <p:cNvSpPr>
            <a:spLocks noGrp="1"/>
          </p:cNvSpPr>
          <p:nvPr>
            <p:ph sz="half" idx="2"/>
          </p:nvPr>
        </p:nvSpPr>
        <p:spPr/>
        <p:txBody>
          <a:bodyPr/>
          <a:p>
            <a:pPr marL="0" indent="0">
              <a:buNone/>
            </a:pPr>
            <a:endParaRPr lang="en-US" sz="28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marL="0" indent="0">
              <a:buNone/>
            </a:pPr>
            <a:br>
              <a:rPr lang="en-IN" altLang="en-US" b="1">
                <a:solidFill>
                  <a:srgbClr val="C00000"/>
                </a:solidFill>
                <a:sym typeface="+mn-ea"/>
              </a:rPr>
            </a:br>
            <a:r>
              <a:rPr lang="en-IN" altLang="en-US" b="1">
                <a:solidFill>
                  <a:srgbClr val="C00000"/>
                </a:solidFill>
                <a:sym typeface="+mn-ea"/>
              </a:rPr>
              <a:t>INTRODUCTION:</a:t>
            </a:r>
            <a:br>
              <a:rPr lang="en-IN" altLang="en-US" b="1">
                <a:solidFill>
                  <a:srgbClr val="C00000"/>
                </a:solidFill>
              </a:rPr>
            </a:br>
            <a:endParaRPr lang="en-US" b="1"/>
          </a:p>
        </p:txBody>
      </p:sp>
      <p:sp>
        <p:nvSpPr>
          <p:cNvPr id="5" name="Content Placeholder 4"/>
          <p:cNvSpPr>
            <a:spLocks noGrp="1"/>
          </p:cNvSpPr>
          <p:nvPr>
            <p:ph sz="half" idx="1"/>
          </p:nvPr>
        </p:nvSpPr>
        <p:spPr/>
        <p:txBody>
          <a:bodyPr/>
          <a:p>
            <a:pPr marL="0" indent="0">
              <a:buNone/>
            </a:pPr>
            <a:r>
              <a:rPr lang="en-IN" altLang="en-US" sz="2000" b="1"/>
              <a:t>The questions on Trains are based on the concept on Time &amp; distance.</a:t>
            </a:r>
            <a:endParaRPr lang="en-IN" altLang="en-US" sz="2000" b="1"/>
          </a:p>
          <a:p>
            <a:pPr marL="0" indent="0">
              <a:buNone/>
            </a:pPr>
            <a:r>
              <a:rPr lang="en-IN" altLang="en-US" sz="2000" b="1"/>
              <a:t>But in this case we have to consider the distance to be covered by the train if it has to pass another object.</a:t>
            </a:r>
            <a:endParaRPr lang="en-IN" altLang="en-US" sz="2000" b="1"/>
          </a:p>
          <a:p>
            <a:pPr marL="0" indent="0">
              <a:buNone/>
            </a:pPr>
            <a:r>
              <a:rPr lang="en-IN" altLang="en-US" sz="2000" b="1"/>
              <a:t>The distance to be covered by the train to pass a stationary man or pole is it's own length.</a:t>
            </a:r>
            <a:endParaRPr lang="en-IN" altLang="en-US" sz="2000" b="1"/>
          </a:p>
          <a:p>
            <a:pPr marL="0" indent="0">
              <a:buNone/>
            </a:pPr>
            <a:r>
              <a:rPr lang="en-IN" altLang="en-US" sz="2000" b="1"/>
              <a:t>The distance to be covered by the train to pass another train or platform or bridge that is its own length with the sum of the length of other train or platform or bridge.</a:t>
            </a:r>
            <a:endParaRPr lang="en-IN" altLang="en-US" sz="2000" b="1"/>
          </a:p>
          <a:p>
            <a:pPr marL="0" indent="0">
              <a:buNone/>
            </a:pPr>
            <a:r>
              <a:rPr lang="en-IN" altLang="en-US" sz="2000" b="1"/>
              <a:t>And the distance to be covered by the train to pass a man in another train that is it's own length.</a:t>
            </a:r>
            <a:endParaRPr lang="en-IN" altLang="en-US" sz="2000" b="1"/>
          </a:p>
        </p:txBody>
      </p:sp>
      <p:sp>
        <p:nvSpPr>
          <p:cNvPr id="6" name="Content Placeholder 5"/>
          <p:cNvSpPr>
            <a:spLocks noGrp="1"/>
          </p:cNvSpPr>
          <p:nvPr>
            <p:ph sz="half" idx="2"/>
          </p:nvPr>
        </p:nvSpPr>
        <p:spPr/>
        <p:txBody>
          <a:bodyPr/>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Question:17</a:t>
            </a:r>
            <a:endParaRPr lang="en-IN" altLang="en-US" sz="2400" b="1">
              <a:solidFill>
                <a:srgbClr val="C00000"/>
              </a:solidFill>
              <a:sym typeface="+mn-ea"/>
            </a:endParaRPr>
          </a:p>
          <a:p>
            <a:pPr marL="0" indent="0">
              <a:buNone/>
            </a:pPr>
            <a:r>
              <a:rPr lang="en-US" sz="2400" b="1"/>
              <a:t>Two goods trains each 500 m long are running in opposite directions on parallel tracks. Their speeds are 45 km/hr and 30 km/hr respectively. Find the time taken by the slower train to pass the driver of the faster one?</a:t>
            </a:r>
            <a:endParaRPr lang="en-US" sz="2400" b="1"/>
          </a:p>
          <a:p>
            <a:pPr marL="0" indent="0">
              <a:buNone/>
            </a:pPr>
            <a:r>
              <a:rPr lang="en-US" sz="2400" b="1"/>
              <a:t>A. 12 sec </a:t>
            </a:r>
            <a:endParaRPr lang="en-US" sz="2400" b="1"/>
          </a:p>
          <a:p>
            <a:pPr marL="0" indent="0">
              <a:buNone/>
            </a:pPr>
            <a:r>
              <a:rPr lang="en-US" sz="2400" b="1"/>
              <a:t>B. 24 sec </a:t>
            </a:r>
            <a:endParaRPr lang="en-US" sz="2400" b="1"/>
          </a:p>
          <a:p>
            <a:pPr marL="0" indent="0">
              <a:buNone/>
            </a:pPr>
            <a:r>
              <a:rPr lang="en-US" sz="2400" b="1"/>
              <a:t>C. 48 sec </a:t>
            </a:r>
            <a:endParaRPr lang="en-US" sz="2400" b="1"/>
          </a:p>
          <a:p>
            <a:pPr marL="0" indent="0">
              <a:buNone/>
            </a:pPr>
            <a:r>
              <a:rPr lang="en-US" sz="2400" b="1"/>
              <a:t>D. 60 sec</a:t>
            </a:r>
            <a:endParaRPr lang="en-US" sz="2400" b="1"/>
          </a:p>
          <a:p>
            <a:pPr marL="0" indent="0">
              <a:buNone/>
            </a:pPr>
            <a:endParaRPr lang="en-US" sz="2400" b="1"/>
          </a:p>
        </p:txBody>
      </p:sp>
      <p:sp>
        <p:nvSpPr>
          <p:cNvPr id="4" name="Content Placeholder 3"/>
          <p:cNvSpPr>
            <a:spLocks noGrp="1"/>
          </p:cNvSpPr>
          <p:nvPr>
            <p:ph sz="half" idx="2"/>
          </p:nvPr>
        </p:nvSpPr>
        <p:spPr/>
        <p:txBody>
          <a:bodyPr/>
          <a:p>
            <a:pPr marL="0" indent="0">
              <a:buNone/>
            </a:pPr>
            <a:endParaRPr lang="en-US" sz="28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Question:18</a:t>
            </a:r>
            <a:endParaRPr lang="en-IN" altLang="en-US" sz="2400" b="1">
              <a:solidFill>
                <a:srgbClr val="C00000"/>
              </a:solidFill>
              <a:sym typeface="+mn-ea"/>
            </a:endParaRPr>
          </a:p>
          <a:p>
            <a:pPr marL="0" indent="0">
              <a:buNone/>
            </a:pPr>
            <a:r>
              <a:rPr lang="en-US" sz="2400" b="1"/>
              <a:t>A 240 m long train running at the speed of 90 km/hr crosses another train running in opposite direction at the speed of 60 km/hr in 9 sec. What is the length of the other train?</a:t>
            </a:r>
            <a:endParaRPr lang="en-US" sz="2400" b="1"/>
          </a:p>
          <a:p>
            <a:pPr marL="0" indent="0">
              <a:buNone/>
            </a:pPr>
            <a:r>
              <a:rPr lang="en-US" sz="2400" b="1"/>
              <a:t>A. 120 m </a:t>
            </a:r>
            <a:endParaRPr lang="en-US" sz="2400" b="1"/>
          </a:p>
          <a:p>
            <a:pPr marL="0" indent="0">
              <a:buNone/>
            </a:pPr>
            <a:r>
              <a:rPr lang="en-US" sz="2400" b="1"/>
              <a:t>B. 125 m </a:t>
            </a:r>
            <a:endParaRPr lang="en-US" sz="2400" b="1"/>
          </a:p>
          <a:p>
            <a:pPr marL="0" indent="0">
              <a:buNone/>
            </a:pPr>
            <a:r>
              <a:rPr lang="en-US" sz="2400" b="1"/>
              <a:t>C. 130 m </a:t>
            </a:r>
            <a:endParaRPr lang="en-US" sz="2400" b="1"/>
          </a:p>
          <a:p>
            <a:pPr marL="0" indent="0">
              <a:buNone/>
            </a:pPr>
            <a:r>
              <a:rPr lang="en-US" sz="2400" b="1"/>
              <a:t>D. 135 m</a:t>
            </a:r>
            <a:endParaRPr lang="en-US" sz="2400" b="1"/>
          </a:p>
          <a:p>
            <a:pPr marL="0" indent="0">
              <a:buNone/>
            </a:pPr>
            <a:endParaRPr lang="en-US" sz="2400" b="1"/>
          </a:p>
        </p:txBody>
      </p:sp>
      <p:sp>
        <p:nvSpPr>
          <p:cNvPr id="4" name="Content Placeholder 3"/>
          <p:cNvSpPr>
            <a:spLocks noGrp="1"/>
          </p:cNvSpPr>
          <p:nvPr>
            <p:ph sz="half" idx="2"/>
          </p:nvPr>
        </p:nvSpPr>
        <p:spPr/>
        <p:txBody>
          <a:bodyPr/>
          <a:p>
            <a:pPr marL="0" indent="0">
              <a:buNone/>
            </a:pPr>
            <a:endParaRPr lang="en-US" sz="2800"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Question:19</a:t>
            </a:r>
            <a:endParaRPr lang="en-IN" altLang="en-US" sz="2400" b="1">
              <a:solidFill>
                <a:srgbClr val="C00000"/>
              </a:solidFill>
              <a:sym typeface="+mn-ea"/>
            </a:endParaRPr>
          </a:p>
          <a:p>
            <a:pPr marL="0" indent="0">
              <a:buNone/>
            </a:pPr>
            <a:r>
              <a:rPr lang="en-US" sz="2400" b="1"/>
              <a:t>Two trains are running at 45 km/hr and 27 km/hr respectively in the same direction. Fast train completely passes a man sitting in the slower train in 5 sec. What is the length of the fast train?</a:t>
            </a:r>
            <a:endParaRPr lang="en-US" sz="2400" b="1"/>
          </a:p>
          <a:p>
            <a:pPr marL="0" indent="0">
              <a:buNone/>
            </a:pPr>
            <a:r>
              <a:rPr lang="en-US" sz="2400" b="1"/>
              <a:t>A. 20 m </a:t>
            </a:r>
            <a:endParaRPr lang="en-US" sz="2400" b="1"/>
          </a:p>
          <a:p>
            <a:pPr marL="0" indent="0">
              <a:buNone/>
            </a:pPr>
            <a:r>
              <a:rPr lang="en-US" sz="2400" b="1"/>
              <a:t>B. 22 m </a:t>
            </a:r>
            <a:endParaRPr lang="en-US" sz="2400" b="1"/>
          </a:p>
          <a:p>
            <a:pPr marL="0" indent="0">
              <a:buNone/>
            </a:pPr>
            <a:r>
              <a:rPr lang="en-US" sz="2400" b="1"/>
              <a:t>C. 24 m </a:t>
            </a:r>
            <a:endParaRPr lang="en-US" sz="2400" b="1"/>
          </a:p>
          <a:p>
            <a:pPr marL="0" indent="0">
              <a:buNone/>
            </a:pPr>
            <a:r>
              <a:rPr lang="en-US" sz="2400" b="1"/>
              <a:t>D. 25 m</a:t>
            </a:r>
            <a:endParaRPr lang="en-US" sz="2400" b="1"/>
          </a:p>
          <a:p>
            <a:pPr marL="0" indent="0">
              <a:buNone/>
            </a:pPr>
            <a:endParaRPr lang="en-US" sz="2400" b="1"/>
          </a:p>
        </p:txBody>
      </p:sp>
      <p:sp>
        <p:nvSpPr>
          <p:cNvPr id="4" name="Content Placeholder 3"/>
          <p:cNvSpPr>
            <a:spLocks noGrp="1"/>
          </p:cNvSpPr>
          <p:nvPr>
            <p:ph sz="half" idx="2"/>
          </p:nvPr>
        </p:nvSpPr>
        <p:spPr/>
        <p:txBody>
          <a:bodyPr/>
          <a:p>
            <a:pPr marL="0" indent="0">
              <a:buNone/>
            </a:pPr>
            <a:endParaRPr lang="en-US" sz="2800"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Question:20</a:t>
            </a:r>
            <a:endParaRPr lang="en-IN" altLang="en-US" sz="2800" b="1">
              <a:solidFill>
                <a:srgbClr val="C00000"/>
              </a:solidFill>
              <a:sym typeface="+mn-ea"/>
            </a:endParaRPr>
          </a:p>
          <a:p>
            <a:pPr marL="0" indent="0">
              <a:buNone/>
            </a:pPr>
            <a:r>
              <a:rPr lang="en-US" sz="2800" b="1"/>
              <a:t>Two trains, each 100 m long, moving in opposite directions, cross other in 8 sec. If one is moving twice as fast the other, then the speed of the faster train is?</a:t>
            </a:r>
            <a:endParaRPr lang="en-US" sz="2800" b="1"/>
          </a:p>
          <a:p>
            <a:pPr marL="0" indent="0">
              <a:buNone/>
            </a:pPr>
            <a:r>
              <a:rPr lang="en-US" sz="2800" b="1"/>
              <a:t>A. 30 km/hr </a:t>
            </a:r>
            <a:endParaRPr lang="en-US" sz="2800" b="1"/>
          </a:p>
          <a:p>
            <a:pPr marL="0" indent="0">
              <a:buNone/>
            </a:pPr>
            <a:r>
              <a:rPr lang="en-US" sz="2800" b="1"/>
              <a:t>B. 45 km/hr </a:t>
            </a:r>
            <a:endParaRPr lang="en-US" sz="2800" b="1"/>
          </a:p>
          <a:p>
            <a:pPr marL="0" indent="0">
              <a:buNone/>
            </a:pPr>
            <a:r>
              <a:rPr lang="en-US" sz="2800" b="1"/>
              <a:t>C. 60 km/hr </a:t>
            </a:r>
            <a:endParaRPr lang="en-US" sz="2800" b="1"/>
          </a:p>
          <a:p>
            <a:pPr marL="0" indent="0">
              <a:buNone/>
            </a:pPr>
            <a:r>
              <a:rPr lang="en-US" sz="2800" b="1"/>
              <a:t>D. 75 km/hr</a:t>
            </a:r>
            <a:endParaRPr lang="en-US" sz="2800" b="1"/>
          </a:p>
          <a:p>
            <a:pPr marL="0" indent="0">
              <a:buNone/>
            </a:pPr>
            <a:endParaRPr lang="en-US" sz="2800" b="1"/>
          </a:p>
        </p:txBody>
      </p:sp>
      <p:sp>
        <p:nvSpPr>
          <p:cNvPr id="4" name="Content Placeholder 3"/>
          <p:cNvSpPr>
            <a:spLocks noGrp="1"/>
          </p:cNvSpPr>
          <p:nvPr>
            <p:ph sz="half" idx="2"/>
          </p:nvPr>
        </p:nvSpPr>
        <p:spPr/>
        <p:txBody>
          <a:bodyPr/>
          <a:p>
            <a:pPr marL="0" indent="0">
              <a:buNone/>
            </a:pPr>
            <a:endParaRPr lang="en-US" sz="2400"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Question:21</a:t>
            </a:r>
            <a:endParaRPr lang="en-IN" altLang="en-US" sz="2400" b="1">
              <a:solidFill>
                <a:srgbClr val="C00000"/>
              </a:solidFill>
              <a:sym typeface="+mn-ea"/>
            </a:endParaRPr>
          </a:p>
          <a:p>
            <a:pPr marL="0" indent="0">
              <a:buNone/>
            </a:pPr>
            <a:r>
              <a:rPr lang="en-US" sz="2400" b="1"/>
              <a:t>Two trains, one from Howrah to Patna and the other from Patna to Howrah, start simultaneously. After they meet, the trains reach their destinations after 9 hours and 16 hours respectively. The ratio of their speeds is?</a:t>
            </a:r>
            <a:endParaRPr lang="en-US" sz="2400" b="1"/>
          </a:p>
          <a:p>
            <a:pPr marL="0" indent="0">
              <a:buNone/>
            </a:pPr>
            <a:r>
              <a:rPr lang="en-US" sz="2400" b="1"/>
              <a:t>A. 2:3 </a:t>
            </a:r>
            <a:endParaRPr lang="en-US" sz="2400" b="1"/>
          </a:p>
          <a:p>
            <a:pPr marL="0" indent="0">
              <a:buNone/>
            </a:pPr>
            <a:r>
              <a:rPr lang="en-US" sz="2400" b="1"/>
              <a:t>B. 4:3 </a:t>
            </a:r>
            <a:endParaRPr lang="en-US" sz="2400" b="1"/>
          </a:p>
          <a:p>
            <a:pPr marL="0" indent="0">
              <a:buNone/>
            </a:pPr>
            <a:r>
              <a:rPr lang="en-US" sz="2400" b="1"/>
              <a:t>C. 6:7 </a:t>
            </a:r>
            <a:endParaRPr lang="en-US" sz="2400" b="1"/>
          </a:p>
          <a:p>
            <a:pPr marL="0" indent="0">
              <a:buNone/>
            </a:pPr>
            <a:r>
              <a:rPr lang="en-US" sz="2400" b="1"/>
              <a:t>D. 9:16</a:t>
            </a:r>
            <a:endParaRPr lang="en-US" sz="2400" b="1"/>
          </a:p>
          <a:p>
            <a:pPr marL="0" indent="0">
              <a:buNone/>
            </a:pPr>
            <a:endParaRPr lang="en-US" sz="2400" b="1"/>
          </a:p>
        </p:txBody>
      </p:sp>
      <p:sp>
        <p:nvSpPr>
          <p:cNvPr id="4" name="Content Placeholder 3"/>
          <p:cNvSpPr>
            <a:spLocks noGrp="1"/>
          </p:cNvSpPr>
          <p:nvPr>
            <p:ph sz="half" idx="2"/>
          </p:nvPr>
        </p:nvSpPr>
        <p:spPr/>
        <p:txBody>
          <a:bodyPr/>
          <a:p>
            <a:pPr marL="0" indent="0">
              <a:buNone/>
            </a:pPr>
            <a:endParaRPr lang="en-US"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Question:22</a:t>
            </a:r>
            <a:endParaRPr lang="en-IN" altLang="en-US" sz="2400" b="1">
              <a:solidFill>
                <a:srgbClr val="C00000"/>
              </a:solidFill>
              <a:sym typeface="+mn-ea"/>
            </a:endParaRPr>
          </a:p>
          <a:p>
            <a:pPr marL="0" indent="0">
              <a:buNone/>
            </a:pPr>
            <a:r>
              <a:rPr lang="en-US" sz="2400" b="1"/>
              <a:t>A train of length 150 meters takes 10 seconds to pass over another train 100 meters long coming from the opposite direction. If the speed of the first train be 30 kmph. The speed of the second train is:</a:t>
            </a:r>
            <a:endParaRPr lang="en-US" sz="2400" b="1"/>
          </a:p>
          <a:p>
            <a:pPr marL="0" indent="0">
              <a:buNone/>
            </a:pPr>
            <a:r>
              <a:rPr lang="en-US" sz="2400" b="1"/>
              <a:t>A. 54 kmph </a:t>
            </a:r>
            <a:endParaRPr lang="en-US" sz="2400" b="1"/>
          </a:p>
          <a:p>
            <a:pPr marL="0" indent="0">
              <a:buNone/>
            </a:pPr>
            <a:r>
              <a:rPr lang="en-US" sz="2400" b="1"/>
              <a:t>B. 60 kmph </a:t>
            </a:r>
            <a:endParaRPr lang="en-US" sz="2400" b="1"/>
          </a:p>
          <a:p>
            <a:pPr marL="0" indent="0">
              <a:buNone/>
            </a:pPr>
            <a:r>
              <a:rPr lang="en-US" sz="2400" b="1"/>
              <a:t>C. 72 kmph </a:t>
            </a:r>
            <a:endParaRPr lang="en-US" sz="2400" b="1"/>
          </a:p>
          <a:p>
            <a:pPr marL="0" indent="0">
              <a:buNone/>
            </a:pPr>
            <a:r>
              <a:rPr lang="en-US" sz="2400" b="1"/>
              <a:t>D. 36 kmph</a:t>
            </a:r>
            <a:endParaRPr lang="en-US" sz="2400" b="1"/>
          </a:p>
          <a:p>
            <a:pPr marL="0" indent="0">
              <a:buNone/>
            </a:pPr>
            <a:endParaRPr lang="en-US" sz="2400" b="1"/>
          </a:p>
        </p:txBody>
      </p:sp>
      <p:sp>
        <p:nvSpPr>
          <p:cNvPr id="4" name="Content Placeholder 3"/>
          <p:cNvSpPr>
            <a:spLocks noGrp="1"/>
          </p:cNvSpPr>
          <p:nvPr>
            <p:ph sz="half" idx="2"/>
          </p:nvPr>
        </p:nvSpPr>
        <p:spPr/>
        <p:txBody>
          <a:bodyPr/>
          <a:p>
            <a:pPr marL="0" indent="0">
              <a:buNone/>
            </a:pPr>
            <a:endParaRPr lang="en-US" sz="2800"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Question:23</a:t>
            </a:r>
            <a:endParaRPr lang="en-IN" altLang="en-US" sz="2800" b="1">
              <a:solidFill>
                <a:srgbClr val="C00000"/>
              </a:solidFill>
              <a:sym typeface="+mn-ea"/>
            </a:endParaRPr>
          </a:p>
          <a:p>
            <a:pPr marL="0" indent="0">
              <a:buNone/>
            </a:pPr>
            <a:r>
              <a:rPr lang="en-US" sz="2800" b="1"/>
              <a:t>A 150-meter long train crosses a man walking at the speed of 6 kmph in the opposite direction in 6 seconds. The speed of the train in km/hr is:</a:t>
            </a:r>
            <a:endParaRPr lang="en-US" sz="2800" b="1"/>
          </a:p>
          <a:p>
            <a:pPr marL="0" indent="0">
              <a:buNone/>
            </a:pPr>
            <a:r>
              <a:rPr lang="en-US" sz="2800" b="1"/>
              <a:t>A. 66 </a:t>
            </a:r>
            <a:endParaRPr lang="en-US" sz="2800" b="1"/>
          </a:p>
          <a:p>
            <a:pPr marL="0" indent="0">
              <a:buNone/>
            </a:pPr>
            <a:r>
              <a:rPr lang="en-US" sz="2800" b="1"/>
              <a:t>B. 84 </a:t>
            </a:r>
            <a:endParaRPr lang="en-US" sz="2800" b="1"/>
          </a:p>
          <a:p>
            <a:pPr marL="0" indent="0">
              <a:buNone/>
            </a:pPr>
            <a:r>
              <a:rPr lang="en-US" sz="2800" b="1"/>
              <a:t>C. 96 </a:t>
            </a:r>
            <a:endParaRPr lang="en-US" sz="2800" b="1"/>
          </a:p>
          <a:p>
            <a:pPr marL="0" indent="0">
              <a:buNone/>
            </a:pPr>
            <a:r>
              <a:rPr lang="en-US" sz="2800" b="1"/>
              <a:t>D. 106</a:t>
            </a:r>
            <a:endParaRPr lang="en-US" sz="2800" b="1"/>
          </a:p>
          <a:p>
            <a:pPr marL="0" indent="0">
              <a:buNone/>
            </a:pPr>
            <a:endParaRPr lang="en-US" sz="2800" b="1"/>
          </a:p>
        </p:txBody>
      </p:sp>
      <p:sp>
        <p:nvSpPr>
          <p:cNvPr id="4" name="Content Placeholder 3"/>
          <p:cNvSpPr>
            <a:spLocks noGrp="1"/>
          </p:cNvSpPr>
          <p:nvPr>
            <p:ph sz="half" idx="2"/>
          </p:nvPr>
        </p:nvSpPr>
        <p:spPr/>
        <p:txBody>
          <a:bodyPr/>
          <a:p>
            <a:pPr marL="0" indent="0">
              <a:buNone/>
            </a:pPr>
            <a:endParaRPr lang="en-US"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a:p>
        </p:txBody>
      </p:sp>
      <p:sp>
        <p:nvSpPr>
          <p:cNvPr id="3" name="Content Placeholder 2"/>
          <p:cNvSpPr>
            <a:spLocks noGrp="1"/>
          </p:cNvSpPr>
          <p:nvPr>
            <p:ph sz="half" idx="1"/>
          </p:nvPr>
        </p:nvSpPr>
        <p:spPr/>
        <p:txBody>
          <a:bodyPr/>
          <a:p>
            <a:pPr marL="0" indent="0">
              <a:buNone/>
            </a:pPr>
            <a:r>
              <a:rPr lang="en-IN" altLang="en-US" sz="2000" b="1">
                <a:solidFill>
                  <a:srgbClr val="C00000"/>
                </a:solidFill>
                <a:sym typeface="+mn-ea"/>
              </a:rPr>
              <a:t>Question:24</a:t>
            </a:r>
            <a:endParaRPr lang="en-IN" altLang="en-US" sz="2000" b="1">
              <a:solidFill>
                <a:srgbClr val="C00000"/>
              </a:solidFill>
              <a:sym typeface="+mn-ea"/>
            </a:endParaRPr>
          </a:p>
          <a:p>
            <a:pPr marL="0" indent="0">
              <a:buNone/>
            </a:pPr>
            <a:r>
              <a:rPr lang="en-US" sz="2000" b="1"/>
              <a:t>Two trains started their journey from two stations A &amp; B a distance of 250 km @ 50 &amp; 75 km/hr towards each other. At the same time a bird flew from station A @ 45 km/hr. Find the distance covered by the bird at the time required for two trains met with each other.</a:t>
            </a:r>
            <a:endParaRPr lang="en-US" sz="2000" b="1"/>
          </a:p>
          <a:p>
            <a:pPr marL="0" indent="0">
              <a:buNone/>
            </a:pPr>
            <a:r>
              <a:rPr lang="en-US" sz="2000" b="1"/>
              <a:t>A. 90 km           </a:t>
            </a:r>
            <a:endParaRPr lang="en-US" sz="2000" b="1"/>
          </a:p>
          <a:p>
            <a:pPr marL="0" indent="0">
              <a:buNone/>
            </a:pPr>
            <a:r>
              <a:rPr lang="en-US" sz="2000" b="1"/>
              <a:t>B.120 km          </a:t>
            </a:r>
            <a:endParaRPr lang="en-US" sz="2000" b="1"/>
          </a:p>
          <a:p>
            <a:pPr marL="0" indent="0">
              <a:buNone/>
            </a:pPr>
            <a:r>
              <a:rPr lang="en-US" sz="2000" b="1"/>
              <a:t>C. 135 km      	</a:t>
            </a:r>
            <a:endParaRPr lang="en-US" sz="2000" b="1"/>
          </a:p>
          <a:p>
            <a:pPr marL="0" indent="0">
              <a:buNone/>
            </a:pPr>
            <a:r>
              <a:rPr lang="en-US" sz="2000" b="1"/>
              <a:t>D.None of these</a:t>
            </a:r>
            <a:endParaRPr lang="en-US" sz="2000" b="1"/>
          </a:p>
          <a:p>
            <a:pPr marL="0" indent="0">
              <a:buNone/>
            </a:pPr>
            <a:endParaRPr lang="en-US" sz="2000" b="1"/>
          </a:p>
        </p:txBody>
      </p:sp>
      <p:sp>
        <p:nvSpPr>
          <p:cNvPr id="4" name="Content Placeholder 3"/>
          <p:cNvSpPr>
            <a:spLocks noGrp="1"/>
          </p:cNvSpPr>
          <p:nvPr>
            <p:ph sz="half" idx="2"/>
          </p:nvPr>
        </p:nvSpPr>
        <p:spPr/>
        <p:txBody>
          <a:bodyPr/>
          <a:p>
            <a:pPr marL="0" indent="0">
              <a:buNone/>
            </a:pPr>
            <a:endParaRPr lang="en-US" altLang="en-US" sz="2800"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a:p>
        </p:txBody>
      </p:sp>
      <p:sp>
        <p:nvSpPr>
          <p:cNvPr id="3" name="Content Placeholder 2"/>
          <p:cNvSpPr>
            <a:spLocks noGrp="1"/>
          </p:cNvSpPr>
          <p:nvPr>
            <p:ph sz="half" idx="1"/>
          </p:nvPr>
        </p:nvSpPr>
        <p:spPr/>
        <p:txBody>
          <a:bodyPr/>
          <a:p>
            <a:pPr marL="0" indent="0">
              <a:buNone/>
            </a:pPr>
            <a:r>
              <a:rPr lang="en-IN" altLang="en-US" sz="2000" b="1">
                <a:solidFill>
                  <a:srgbClr val="C00000"/>
                </a:solidFill>
                <a:sym typeface="+mn-ea"/>
              </a:rPr>
              <a:t>Question:25</a:t>
            </a:r>
            <a:endParaRPr lang="en-IN" altLang="en-US" sz="2000" b="1">
              <a:solidFill>
                <a:srgbClr val="C00000"/>
              </a:solidFill>
              <a:sym typeface="+mn-ea"/>
            </a:endParaRPr>
          </a:p>
          <a:p>
            <a:pPr marL="0" indent="0">
              <a:buNone/>
            </a:pPr>
            <a:r>
              <a:rPr lang="en-US" sz="2000" b="1"/>
              <a:t>At 9 a.m. two trains started traveling toward each other from stations 270 miles apart. They passed each other at 1:30 p.m. the same day. If the average speed of the faster train exceeded the average speed of the slower train by 4 miles per hour, which of the following represents the speed of the faster train, in miles per hour? </a:t>
            </a:r>
            <a:endParaRPr lang="en-US" sz="2000" b="1"/>
          </a:p>
          <a:p>
            <a:pPr marL="0" indent="0">
              <a:buNone/>
            </a:pPr>
            <a:r>
              <a:rPr lang="en-US" sz="2000" b="1"/>
              <a:t>A. 32                  B.36                  </a:t>
            </a:r>
            <a:endParaRPr lang="en-US" sz="2000" b="1"/>
          </a:p>
          <a:p>
            <a:pPr marL="0" indent="0">
              <a:buNone/>
            </a:pPr>
            <a:r>
              <a:rPr lang="en-US" sz="2000" b="1"/>
              <a:t>C. 40                  D.44  </a:t>
            </a:r>
            <a:endParaRPr lang="en-US" sz="2000" b="1"/>
          </a:p>
          <a:p>
            <a:pPr marL="0" indent="0">
              <a:buNone/>
            </a:pPr>
            <a:endParaRPr lang="en-US" sz="2000" b="1"/>
          </a:p>
        </p:txBody>
      </p:sp>
      <p:sp>
        <p:nvSpPr>
          <p:cNvPr id="4" name="Content Placeholder 3"/>
          <p:cNvSpPr>
            <a:spLocks noGrp="1"/>
          </p:cNvSpPr>
          <p:nvPr>
            <p:ph sz="half" idx="2"/>
          </p:nvPr>
        </p:nvSpPr>
        <p:spPr/>
        <p:txBody>
          <a:bodyPr/>
          <a:p>
            <a:pPr marL="0" indent="0">
              <a:buNone/>
            </a:pPr>
            <a:endParaRPr lang="en-US" sz="2400"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Question:26</a:t>
            </a:r>
            <a:endParaRPr lang="en-IN" altLang="en-US" sz="2400" b="1">
              <a:solidFill>
                <a:srgbClr val="C00000"/>
              </a:solidFill>
              <a:sym typeface="+mn-ea"/>
            </a:endParaRPr>
          </a:p>
          <a:p>
            <a:pPr marL="0" indent="0">
              <a:buNone/>
            </a:pPr>
            <a:r>
              <a:rPr lang="en-US" sz="2400" b="1"/>
              <a:t>A passenger train covers the distance between stations A and B, 50minutes faster than a goods train. Find this distance if the average speeds of the passenger train is 60kmph and that of goods train is 45kmph. </a:t>
            </a:r>
            <a:endParaRPr lang="en-US" sz="2400" b="1"/>
          </a:p>
          <a:p>
            <a:pPr marL="0" indent="0">
              <a:buNone/>
            </a:pPr>
            <a:r>
              <a:rPr lang="en-US" sz="2400" b="1"/>
              <a:t>A.80kms 	</a:t>
            </a:r>
            <a:endParaRPr lang="en-US" sz="2400" b="1"/>
          </a:p>
          <a:p>
            <a:pPr marL="0" indent="0">
              <a:buNone/>
            </a:pPr>
            <a:r>
              <a:rPr lang="en-US" sz="2400" b="1"/>
              <a:t>B.120kms 	</a:t>
            </a:r>
            <a:endParaRPr lang="en-US" sz="2400" b="1"/>
          </a:p>
          <a:p>
            <a:pPr marL="0" indent="0">
              <a:buNone/>
            </a:pPr>
            <a:r>
              <a:rPr lang="en-US" sz="2400" b="1"/>
              <a:t>C.150kms 	</a:t>
            </a:r>
            <a:endParaRPr lang="en-US" sz="2400" b="1"/>
          </a:p>
          <a:p>
            <a:pPr marL="0" indent="0">
              <a:buNone/>
            </a:pPr>
            <a:r>
              <a:rPr lang="en-US" sz="2400" b="1"/>
              <a:t>D.180kms </a:t>
            </a:r>
            <a:endParaRPr lang="en-US" sz="2400" b="1"/>
          </a:p>
          <a:p>
            <a:pPr marL="0" indent="0">
              <a:buNone/>
            </a:pPr>
            <a:endParaRPr lang="en-US" sz="2400" b="1"/>
          </a:p>
        </p:txBody>
      </p:sp>
      <p:sp>
        <p:nvSpPr>
          <p:cNvPr id="4" name="Content Placeholder 3"/>
          <p:cNvSpPr>
            <a:spLocks noGrp="1"/>
          </p:cNvSpPr>
          <p:nvPr>
            <p:ph sz="half" idx="2"/>
          </p:nvPr>
        </p:nvSpPr>
        <p:spPr/>
        <p:txBody>
          <a:bodyPr/>
          <a:p>
            <a:pPr marL="0" indent="0">
              <a:buNone/>
            </a:pPr>
            <a:endParaRPr lang="en-US" sz="24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b="1">
                <a:solidFill>
                  <a:srgbClr val="C00000"/>
                </a:solidFill>
              </a:rPr>
              <a:t>CONVERSION OF Km/Hr IN TO m/s:</a:t>
            </a:r>
            <a:endParaRPr lang="en-IN" altLang="en-US" b="1">
              <a:solidFill>
                <a:srgbClr val="C00000"/>
              </a:solidFill>
            </a:endParaRPr>
          </a:p>
          <a:p>
            <a:pPr marL="0" indent="0">
              <a:buNone/>
            </a:pPr>
            <a:r>
              <a:rPr lang="en-IN" altLang="en-US" b="1"/>
              <a:t>1km/h = 5/18m/s</a:t>
            </a:r>
            <a:endParaRPr lang="en-IN" altLang="en-US" b="1"/>
          </a:p>
          <a:p>
            <a:pPr marL="0" indent="0">
              <a:buNone/>
            </a:pPr>
            <a:r>
              <a:rPr lang="en-IN" altLang="en-US" b="1"/>
              <a:t>1m/s = 18/5km/h</a:t>
            </a:r>
            <a:endParaRPr lang="en-IN" altLang="en-US" b="1"/>
          </a:p>
          <a:p>
            <a:pPr marL="0" indent="0">
              <a:buNone/>
            </a:pPr>
            <a:endParaRPr lang="en-IN" altLang="en-US" b="1"/>
          </a:p>
          <a:p>
            <a:pPr marL="0" indent="0">
              <a:buNone/>
            </a:pPr>
            <a:r>
              <a:rPr lang="en-IN" altLang="en-US" b="1"/>
              <a:t>So 18km/hr = 5m/s </a:t>
            </a:r>
            <a:endParaRPr lang="en-IN" alt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Question:27</a:t>
            </a:r>
            <a:endParaRPr lang="en-IN" altLang="en-US" sz="2400" b="1">
              <a:solidFill>
                <a:srgbClr val="C00000"/>
              </a:solidFill>
              <a:sym typeface="+mn-ea"/>
            </a:endParaRPr>
          </a:p>
          <a:p>
            <a:pPr marL="0" indent="0">
              <a:buNone/>
            </a:pPr>
            <a:r>
              <a:rPr lang="en-US" sz="2400" b="1"/>
              <a:t>A jogger running at 9 kmph alongside a railway track in 245 metres ahead of the engine of a 115 metres long train running at 45 kmph in the same direction. In how much time will the train pass the jogger?</a:t>
            </a:r>
            <a:endParaRPr lang="en-US" sz="2400" b="1"/>
          </a:p>
          <a:p>
            <a:pPr marL="0" indent="0">
              <a:buNone/>
            </a:pPr>
            <a:r>
              <a:rPr lang="en-US" sz="2400" b="1"/>
              <a:t>A 3.6 sec</a:t>
            </a:r>
            <a:endParaRPr lang="en-US" sz="2400" b="1"/>
          </a:p>
          <a:p>
            <a:pPr marL="0" indent="0">
              <a:buNone/>
            </a:pPr>
            <a:r>
              <a:rPr lang="en-US" sz="2400" b="1"/>
              <a:t>B 18 sec</a:t>
            </a:r>
            <a:endParaRPr lang="en-US" sz="2400" b="1"/>
          </a:p>
          <a:p>
            <a:pPr marL="0" indent="0">
              <a:buNone/>
            </a:pPr>
            <a:r>
              <a:rPr lang="en-US" sz="2400" b="1"/>
              <a:t>C 36 sec</a:t>
            </a:r>
            <a:endParaRPr lang="en-US" sz="2400" b="1"/>
          </a:p>
          <a:p>
            <a:pPr marL="0" indent="0">
              <a:buNone/>
            </a:pPr>
            <a:r>
              <a:rPr lang="en-US" sz="2400" b="1"/>
              <a:t>D 72 sec</a:t>
            </a:r>
            <a:endParaRPr lang="en-US" sz="2400" b="1"/>
          </a:p>
          <a:p>
            <a:pPr marL="0" indent="0">
              <a:buNone/>
            </a:pPr>
            <a:endParaRPr lang="en-US" sz="2400" b="1"/>
          </a:p>
        </p:txBody>
      </p:sp>
      <p:sp>
        <p:nvSpPr>
          <p:cNvPr id="4" name="Content Placeholder 3"/>
          <p:cNvSpPr>
            <a:spLocks noGrp="1"/>
          </p:cNvSpPr>
          <p:nvPr>
            <p:ph sz="half" idx="2"/>
          </p:nvPr>
        </p:nvSpPr>
        <p:spPr/>
        <p:txBody>
          <a:bodyPr/>
          <a:p>
            <a:pPr marL="0" indent="0">
              <a:buNone/>
            </a:pPr>
            <a:endParaRPr lang="en-US" sz="2800"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Question:28</a:t>
            </a:r>
            <a:endParaRPr lang="en-IN" altLang="en-US" sz="2400" b="1">
              <a:solidFill>
                <a:srgbClr val="C00000"/>
              </a:solidFill>
              <a:sym typeface="+mn-ea"/>
            </a:endParaRPr>
          </a:p>
          <a:p>
            <a:pPr marL="0" indent="0">
              <a:buNone/>
            </a:pPr>
            <a:r>
              <a:rPr lang="en-US" sz="2400" b="1"/>
              <a:t>Two trains, one from Howrah to Patna and the other from Patna to Howrah, start simultaneously. After they meet, the trains reach their destinations after 9 hours and 16 hours respectively. The ratio of their speeds is</a:t>
            </a:r>
            <a:endParaRPr lang="en-US" sz="2400" b="1"/>
          </a:p>
          <a:p>
            <a:pPr marL="0" indent="0">
              <a:buNone/>
            </a:pPr>
            <a:r>
              <a:rPr lang="en-US" sz="2400" b="1"/>
              <a:t>A 2 : 3</a:t>
            </a:r>
            <a:endParaRPr lang="en-US" sz="2400" b="1"/>
          </a:p>
          <a:p>
            <a:pPr marL="0" indent="0">
              <a:buNone/>
            </a:pPr>
            <a:r>
              <a:rPr lang="en-US" sz="2400" b="1"/>
              <a:t>B 4 : 3</a:t>
            </a:r>
            <a:endParaRPr lang="en-US" sz="2400" b="1"/>
          </a:p>
          <a:p>
            <a:pPr marL="0" indent="0">
              <a:buNone/>
            </a:pPr>
            <a:r>
              <a:rPr lang="en-US" sz="2400" b="1"/>
              <a:t>C 6 : 7</a:t>
            </a:r>
            <a:endParaRPr lang="en-US" sz="2400" b="1"/>
          </a:p>
          <a:p>
            <a:pPr marL="0" indent="0">
              <a:buNone/>
            </a:pPr>
            <a:r>
              <a:rPr lang="en-US" sz="2400" b="1"/>
              <a:t>D 9 : 16</a:t>
            </a:r>
            <a:endParaRPr lang="en-US" sz="2400" b="1"/>
          </a:p>
          <a:p>
            <a:pPr marL="0" indent="0">
              <a:buNone/>
            </a:pPr>
            <a:endParaRPr lang="en-US" sz="2400" b="1"/>
          </a:p>
        </p:txBody>
      </p:sp>
      <p:sp>
        <p:nvSpPr>
          <p:cNvPr id="4" name="Content Placeholder 3"/>
          <p:cNvSpPr>
            <a:spLocks noGrp="1"/>
          </p:cNvSpPr>
          <p:nvPr>
            <p:ph sz="half" idx="2"/>
          </p:nvPr>
        </p:nvSpPr>
        <p:spPr/>
        <p:txBody>
          <a:bodyPr/>
          <a:p>
            <a:pPr marL="0" indent="0">
              <a:buNone/>
            </a:pPr>
            <a:endParaRPr lang="en-US" sz="2800"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a:p>
        </p:txBody>
      </p:sp>
      <p:sp>
        <p:nvSpPr>
          <p:cNvPr id="3" name="Content Placeholder 2"/>
          <p:cNvSpPr>
            <a:spLocks noGrp="1"/>
          </p:cNvSpPr>
          <p:nvPr>
            <p:ph sz="half" idx="1"/>
          </p:nvPr>
        </p:nvSpPr>
        <p:spPr/>
        <p:txBody>
          <a:bodyPr/>
          <a:p>
            <a:pPr marL="0" indent="0">
              <a:buNone/>
            </a:pPr>
            <a:r>
              <a:rPr lang="en-IN" altLang="en-US" sz="2000" b="1">
                <a:solidFill>
                  <a:srgbClr val="C00000"/>
                </a:solidFill>
                <a:sym typeface="+mn-ea"/>
              </a:rPr>
              <a:t>Question:29</a:t>
            </a:r>
            <a:endParaRPr lang="en-IN" altLang="en-US" sz="2000" b="1">
              <a:solidFill>
                <a:srgbClr val="C00000"/>
              </a:solidFill>
              <a:sym typeface="+mn-ea"/>
            </a:endParaRPr>
          </a:p>
          <a:p>
            <a:pPr marL="0" indent="0">
              <a:buNone/>
            </a:pPr>
            <a:r>
              <a:rPr lang="en-US" sz="2000" b="1"/>
              <a:t>Train A traveling at 60 km/hr leaves Mumbai for Delhi at 6 P.M. Train B traveling at 90 km/hr also leaves Mumbai for Delhi at 9 P.M. Train C leaves Delhi for Mumbai at 9 P.M. If all three trains meet at the same time between Mumbai and Delhi, what is the speed of Train C if the distance between Delhi and Mumbai is 1260 kms?</a:t>
            </a:r>
            <a:endParaRPr lang="en-US" sz="2000" b="1"/>
          </a:p>
          <a:p>
            <a:pPr marL="0" indent="0">
              <a:buNone/>
            </a:pPr>
            <a:r>
              <a:rPr lang="en-US" sz="2000" b="1"/>
              <a:t>A. 60 km/hr             </a:t>
            </a:r>
            <a:endParaRPr lang="en-US" sz="2000" b="1"/>
          </a:p>
          <a:p>
            <a:pPr marL="0" indent="0">
              <a:buNone/>
            </a:pPr>
            <a:r>
              <a:rPr lang="en-US" sz="2000" b="1"/>
              <a:t>B. 90 km/hr  </a:t>
            </a:r>
            <a:endParaRPr lang="en-US" sz="2000" b="1"/>
          </a:p>
          <a:p>
            <a:pPr marL="0" indent="0">
              <a:buNone/>
            </a:pPr>
            <a:r>
              <a:rPr lang="en-US" sz="2000" b="1"/>
              <a:t>C.120 km/hr    </a:t>
            </a:r>
            <a:endParaRPr lang="en-US" sz="2000" b="1"/>
          </a:p>
          <a:p>
            <a:pPr marL="0" indent="0">
              <a:buNone/>
            </a:pPr>
            <a:r>
              <a:rPr lang="en-US" sz="2000" b="1"/>
              <a:t>D. 135 km/hr</a:t>
            </a:r>
            <a:endParaRPr lang="en-US" sz="2000" b="1"/>
          </a:p>
          <a:p>
            <a:pPr marL="0" indent="0">
              <a:buNone/>
            </a:pPr>
            <a:endParaRPr lang="en-US" sz="2000" b="1"/>
          </a:p>
        </p:txBody>
      </p:sp>
      <p:sp>
        <p:nvSpPr>
          <p:cNvPr id="4" name="Content Placeholder 3"/>
          <p:cNvSpPr>
            <a:spLocks noGrp="1"/>
          </p:cNvSpPr>
          <p:nvPr>
            <p:ph sz="half" idx="2"/>
          </p:nvPr>
        </p:nvSpPr>
        <p:spPr/>
        <p:txBody>
          <a:bodyPr/>
          <a:p>
            <a:pPr marL="0" indent="0">
              <a:buNone/>
            </a:pPr>
            <a:endParaRPr lang="en-US" sz="1800" b="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a:p>
        </p:txBody>
      </p:sp>
      <p:sp>
        <p:nvSpPr>
          <p:cNvPr id="3" name="Content Placeholder 2"/>
          <p:cNvSpPr>
            <a:spLocks noGrp="1"/>
          </p:cNvSpPr>
          <p:nvPr>
            <p:ph sz="half" idx="1"/>
          </p:nvPr>
        </p:nvSpPr>
        <p:spPr/>
        <p:txBody>
          <a:bodyPr/>
          <a:p>
            <a:pPr marL="0" indent="0">
              <a:buNone/>
            </a:pPr>
            <a:r>
              <a:rPr lang="en-IN" altLang="en-US" sz="2000" b="1">
                <a:solidFill>
                  <a:srgbClr val="C00000"/>
                </a:solidFill>
                <a:sym typeface="+mn-ea"/>
              </a:rPr>
              <a:t>Question:30</a:t>
            </a:r>
            <a:endParaRPr lang="en-IN" altLang="en-US" sz="2000" b="1">
              <a:solidFill>
                <a:srgbClr val="C00000"/>
              </a:solidFill>
              <a:sym typeface="+mn-ea"/>
            </a:endParaRPr>
          </a:p>
          <a:p>
            <a:pPr marL="0" indent="0">
              <a:buNone/>
            </a:pPr>
            <a:r>
              <a:rPr lang="en-US" sz="2000" b="1"/>
              <a:t>Two trains, 250 metres and 150 metres long respectively, are running on parallel lines. If they are running in the same directions, the faster train crosses the slower train in 40 seconds. If they are moving in the opposite direction they pass each other in eight seconds. What is the speed of the slower train?</a:t>
            </a:r>
            <a:endParaRPr lang="en-US" sz="2000" b="1"/>
          </a:p>
          <a:p>
            <a:pPr marL="0" indent="0">
              <a:buNone/>
            </a:pPr>
            <a:r>
              <a:rPr lang="en-US" sz="2000" b="1"/>
              <a:t>A. 108kmph     </a:t>
            </a:r>
            <a:endParaRPr lang="en-US" sz="2000" b="1"/>
          </a:p>
          <a:p>
            <a:pPr marL="0" indent="0">
              <a:buNone/>
            </a:pPr>
            <a:r>
              <a:rPr lang="en-US" sz="2000" b="1"/>
              <a:t>B.82kmph       </a:t>
            </a:r>
            <a:endParaRPr lang="en-US" sz="2000" b="1"/>
          </a:p>
          <a:p>
            <a:pPr marL="0" indent="0">
              <a:buNone/>
            </a:pPr>
            <a:r>
              <a:rPr lang="en-US" sz="2000" b="1"/>
              <a:t>C.92 kmph       </a:t>
            </a:r>
            <a:endParaRPr lang="en-US" sz="2000" b="1"/>
          </a:p>
          <a:p>
            <a:pPr marL="0" indent="0">
              <a:buNone/>
            </a:pPr>
            <a:r>
              <a:rPr lang="en-US" sz="2000" b="1"/>
              <a:t>D. 72 kmph</a:t>
            </a:r>
            <a:endParaRPr lang="en-US" sz="2000" b="1"/>
          </a:p>
          <a:p>
            <a:pPr marL="0" indent="0">
              <a:buNone/>
            </a:pPr>
            <a:endParaRPr lang="en-US" sz="2000" b="1"/>
          </a:p>
        </p:txBody>
      </p:sp>
      <p:sp>
        <p:nvSpPr>
          <p:cNvPr id="4" name="Content Placeholder 3"/>
          <p:cNvSpPr>
            <a:spLocks noGrp="1"/>
          </p:cNvSpPr>
          <p:nvPr>
            <p:ph sz="half" idx="2"/>
          </p:nvPr>
        </p:nvSpPr>
        <p:spPr/>
        <p:txBody>
          <a:bodyPr/>
          <a:p>
            <a:pPr marL="0" indent="0">
              <a:buNone/>
            </a:pPr>
            <a:endParaRPr lang="en-US" sz="2400"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a:p>
        </p:txBody>
      </p:sp>
      <p:sp>
        <p:nvSpPr>
          <p:cNvPr id="3" name="Content Placeholder 2"/>
          <p:cNvSpPr>
            <a:spLocks noGrp="1"/>
          </p:cNvSpPr>
          <p:nvPr>
            <p:ph sz="half" idx="1"/>
          </p:nvPr>
        </p:nvSpPr>
        <p:spPr/>
        <p:txBody>
          <a:bodyPr/>
          <a:p>
            <a:pPr marL="0" indent="0">
              <a:buNone/>
            </a:pPr>
            <a:r>
              <a:rPr lang="en-IN" altLang="en-US" sz="2000" b="1">
                <a:solidFill>
                  <a:srgbClr val="C00000"/>
                </a:solidFill>
                <a:sym typeface="+mn-ea"/>
              </a:rPr>
              <a:t>Question:31</a:t>
            </a:r>
            <a:endParaRPr lang="en-IN" altLang="en-US" sz="2000" b="1">
              <a:solidFill>
                <a:srgbClr val="C00000"/>
              </a:solidFill>
              <a:sym typeface="+mn-ea"/>
            </a:endParaRPr>
          </a:p>
          <a:p>
            <a:pPr marL="0" indent="0">
              <a:buNone/>
            </a:pPr>
            <a:r>
              <a:rPr lang="en-US" sz="2000" b="1"/>
              <a:t>A train after covering a distance of 60kms meets with an accident and then proceeds with 2/3rd of his usual speed so that it reaches the destination in 35minutes late. Had the accident occurred 24kms further, it would have reached 25minutes late. Find the original speed of the train.</a:t>
            </a:r>
            <a:endParaRPr lang="en-US" sz="2000" b="1"/>
          </a:p>
          <a:p>
            <a:pPr marL="0" indent="0">
              <a:buNone/>
            </a:pPr>
            <a:r>
              <a:rPr lang="en-US" sz="2000" b="1"/>
              <a:t>A.48km/hr</a:t>
            </a:r>
            <a:endParaRPr lang="en-US" sz="2000" b="1"/>
          </a:p>
          <a:p>
            <a:pPr marL="0" indent="0">
              <a:buNone/>
            </a:pPr>
            <a:r>
              <a:rPr lang="en-US" sz="2000" b="1"/>
              <a:t>B.60km/hr</a:t>
            </a:r>
            <a:endParaRPr lang="en-US" sz="2000" b="1"/>
          </a:p>
          <a:p>
            <a:pPr marL="0" indent="0">
              <a:buNone/>
            </a:pPr>
            <a:r>
              <a:rPr lang="en-US" sz="2000" b="1"/>
              <a:t>C.72km/hr</a:t>
            </a:r>
            <a:endParaRPr lang="en-US" sz="2000" b="1"/>
          </a:p>
          <a:p>
            <a:pPr marL="0" indent="0">
              <a:buNone/>
            </a:pPr>
            <a:r>
              <a:rPr lang="en-US" sz="2000" b="1"/>
              <a:t>D.75km/hr</a:t>
            </a:r>
            <a:endParaRPr lang="en-US" sz="2000" b="1"/>
          </a:p>
          <a:p>
            <a:pPr marL="0" indent="0">
              <a:buNone/>
            </a:pPr>
            <a:endParaRPr lang="en-US" sz="2000" b="1"/>
          </a:p>
        </p:txBody>
      </p:sp>
      <p:sp>
        <p:nvSpPr>
          <p:cNvPr id="4" name="Content Placeholder 3"/>
          <p:cNvSpPr>
            <a:spLocks noGrp="1"/>
          </p:cNvSpPr>
          <p:nvPr>
            <p:ph sz="half" idx="2"/>
          </p:nvPr>
        </p:nvSpPr>
        <p:spPr/>
        <p:txBody>
          <a:bodyPr/>
          <a:p>
            <a:pPr marL="0" indent="0">
              <a:buNone/>
            </a:pPr>
            <a:endParaRPr lang="en-US" sz="2000" b="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Question:32</a:t>
            </a:r>
            <a:endParaRPr lang="en-IN" altLang="en-US" sz="2400" b="1">
              <a:solidFill>
                <a:srgbClr val="C00000"/>
              </a:solidFill>
              <a:sym typeface="+mn-ea"/>
            </a:endParaRPr>
          </a:p>
          <a:p>
            <a:pPr marL="0" indent="0">
              <a:buNone/>
            </a:pPr>
            <a:r>
              <a:rPr lang="en-US" sz="2400" b="1"/>
              <a:t>A train passes two persons walking at the rate of 4km/hr and 6km/hr respectively in the same direction in which the train is going. The train passes them completely in 12 seconds and 13 seconds respectively. The speed of the train is</a:t>
            </a:r>
            <a:endParaRPr lang="en-US" sz="2400" b="1"/>
          </a:p>
          <a:p>
            <a:pPr marL="0" indent="0">
              <a:buNone/>
            </a:pPr>
            <a:r>
              <a:rPr lang="en-US" sz="2400" b="1"/>
              <a:t>A. 24 km/hr </a:t>
            </a:r>
            <a:endParaRPr lang="en-US" sz="2400" b="1"/>
          </a:p>
          <a:p>
            <a:pPr marL="0" indent="0">
              <a:buNone/>
            </a:pPr>
            <a:r>
              <a:rPr lang="en-US" sz="2400" b="1"/>
              <a:t>B. 25km/hr </a:t>
            </a:r>
            <a:endParaRPr lang="en-US" sz="2400" b="1"/>
          </a:p>
          <a:p>
            <a:pPr marL="0" indent="0">
              <a:buNone/>
            </a:pPr>
            <a:r>
              <a:rPr lang="en-US" sz="2400" b="1"/>
              <a:t>C. 27km/hr </a:t>
            </a:r>
            <a:endParaRPr lang="en-US" sz="2400" b="1"/>
          </a:p>
          <a:p>
            <a:pPr marL="0" indent="0">
              <a:buNone/>
            </a:pPr>
            <a:r>
              <a:rPr lang="en-US" sz="2400" b="1"/>
              <a:t>D. 30km/hr</a:t>
            </a:r>
            <a:endParaRPr lang="en-US" sz="2400" b="1"/>
          </a:p>
          <a:p>
            <a:pPr marL="0" indent="0">
              <a:buNone/>
            </a:pPr>
            <a:endParaRPr lang="en-US" sz="2400" b="1"/>
          </a:p>
        </p:txBody>
      </p:sp>
      <p:sp>
        <p:nvSpPr>
          <p:cNvPr id="4" name="Content Placeholder 3"/>
          <p:cNvSpPr>
            <a:spLocks noGrp="1"/>
          </p:cNvSpPr>
          <p:nvPr>
            <p:ph sz="half" idx="2"/>
          </p:nvPr>
        </p:nvSpPr>
        <p:spPr/>
        <p:txBody>
          <a:bodyPr/>
          <a:p>
            <a:pPr marL="0" indent="0">
              <a:buNone/>
            </a:pPr>
            <a:endParaRPr lang="en-US" sz="2000" b="1"/>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Question:33</a:t>
            </a:r>
            <a:endParaRPr lang="en-IN" altLang="en-US" sz="2400" b="1">
              <a:solidFill>
                <a:srgbClr val="C00000"/>
              </a:solidFill>
              <a:sym typeface="+mn-ea"/>
            </a:endParaRPr>
          </a:p>
          <a:p>
            <a:pPr marL="0" indent="0">
              <a:buNone/>
            </a:pPr>
            <a:r>
              <a:rPr lang="en-US" sz="2400" b="1"/>
              <a:t>Two trains start their journey from Delhi &amp; Hyderabad at the same time at the rate of 25m/sec and 20m/sec respectively. If the two stations are 180metres apart from each other at what distance from Delhi will they meet?</a:t>
            </a:r>
            <a:endParaRPr lang="en-US" sz="2400" b="1"/>
          </a:p>
          <a:p>
            <a:pPr marL="0" indent="0">
              <a:buNone/>
            </a:pPr>
            <a:r>
              <a:rPr lang="en-US" sz="2400" b="1"/>
              <a:t>A.80metres</a:t>
            </a:r>
            <a:endParaRPr lang="en-US" sz="2400" b="1"/>
          </a:p>
          <a:p>
            <a:pPr marL="0" indent="0">
              <a:buNone/>
            </a:pPr>
            <a:r>
              <a:rPr lang="en-US" sz="2400" b="1"/>
              <a:t>B.100metres</a:t>
            </a:r>
            <a:endParaRPr lang="en-US" sz="2400" b="1"/>
          </a:p>
          <a:p>
            <a:pPr marL="0" indent="0">
              <a:buNone/>
            </a:pPr>
            <a:r>
              <a:rPr lang="en-US" sz="2400" b="1"/>
              <a:t>C.120metres</a:t>
            </a:r>
            <a:endParaRPr lang="en-US" sz="2400" b="1"/>
          </a:p>
          <a:p>
            <a:pPr marL="0" indent="0">
              <a:buNone/>
            </a:pPr>
            <a:r>
              <a:rPr lang="en-US" sz="2400" b="1"/>
              <a:t>D.125metres</a:t>
            </a:r>
            <a:endParaRPr lang="en-US" sz="2400" b="1"/>
          </a:p>
          <a:p>
            <a:pPr marL="0" indent="0">
              <a:buNone/>
            </a:pPr>
            <a:endParaRPr lang="en-US" sz="2400" b="1"/>
          </a:p>
        </p:txBody>
      </p:sp>
      <p:sp>
        <p:nvSpPr>
          <p:cNvPr id="4" name="Content Placeholder 3"/>
          <p:cNvSpPr>
            <a:spLocks noGrp="1"/>
          </p:cNvSpPr>
          <p:nvPr>
            <p:ph sz="half" idx="2"/>
          </p:nvPr>
        </p:nvSpPr>
        <p:spPr/>
        <p:txBody>
          <a:bodyPr/>
          <a:p>
            <a:pPr marL="0" indent="0">
              <a:buNone/>
            </a:pPr>
            <a:endParaRPr lang="en-US" sz="2800" b="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b="1">
                <a:solidFill>
                  <a:srgbClr val="C00000"/>
                </a:solidFill>
              </a:rPr>
              <a:t>Question:1</a:t>
            </a:r>
            <a:endParaRPr lang="en-IN" altLang="en-US" b="1">
              <a:solidFill>
                <a:srgbClr val="C00000"/>
              </a:solidFill>
            </a:endParaRPr>
          </a:p>
          <a:p>
            <a:pPr marL="0" indent="0">
              <a:buNone/>
            </a:pPr>
            <a:r>
              <a:rPr lang="en-US" b="1"/>
              <a:t>A train running at the speed of 72km/hr crosses a pole in 8 seconds. What is the length of the train?</a:t>
            </a:r>
            <a:endParaRPr lang="en-US" b="1"/>
          </a:p>
          <a:p>
            <a:pPr marL="0" indent="0">
              <a:buNone/>
            </a:pPr>
            <a:r>
              <a:rPr lang="en-US" b="1"/>
              <a:t>A. 120metres </a:t>
            </a:r>
            <a:endParaRPr lang="en-US" b="1"/>
          </a:p>
          <a:p>
            <a:pPr marL="0" indent="0">
              <a:buNone/>
            </a:pPr>
            <a:r>
              <a:rPr lang="en-US" b="1"/>
              <a:t>B. 160metres </a:t>
            </a:r>
            <a:endParaRPr lang="en-US" b="1"/>
          </a:p>
          <a:p>
            <a:pPr marL="0" indent="0">
              <a:buNone/>
            </a:pPr>
            <a:r>
              <a:rPr lang="en-US" b="1"/>
              <a:t>C. 180metres </a:t>
            </a:r>
            <a:endParaRPr lang="en-US" b="1"/>
          </a:p>
          <a:p>
            <a:pPr marL="0" indent="0">
              <a:buNone/>
            </a:pPr>
            <a:r>
              <a:rPr lang="en-US" b="1"/>
              <a:t>D. 200metres</a:t>
            </a:r>
            <a:endParaRPr lang="en-US" b="1"/>
          </a:p>
          <a:p>
            <a:pPr marL="0" indent="0">
              <a:buNone/>
            </a:pPr>
            <a:endParaRPr lang="en-US" b="1"/>
          </a:p>
        </p:txBody>
      </p:sp>
      <p:sp>
        <p:nvSpPr>
          <p:cNvPr id="4" name="Content Placeholder 3"/>
          <p:cNvSpPr>
            <a:spLocks noGrp="1"/>
          </p:cNvSpPr>
          <p:nvPr>
            <p:ph sz="half" idx="2"/>
          </p:nvPr>
        </p:nvSpPr>
        <p:spPr/>
        <p:txBody>
          <a:bodyPr/>
          <a:p>
            <a:pPr marL="0" indent="0">
              <a:buNone/>
            </a:pPr>
            <a:endParaRPr lang="en-US" b="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b="1">
                <a:solidFill>
                  <a:srgbClr val="C00000"/>
                </a:solidFill>
                <a:sym typeface="+mn-ea"/>
              </a:rPr>
              <a:t>Question:2</a:t>
            </a:r>
            <a:endParaRPr lang="en-IN" altLang="en-US" b="1">
              <a:solidFill>
                <a:srgbClr val="C00000"/>
              </a:solidFill>
              <a:sym typeface="+mn-ea"/>
            </a:endParaRPr>
          </a:p>
          <a:p>
            <a:pPr marL="0" indent="0">
              <a:buNone/>
            </a:pPr>
            <a:r>
              <a:rPr lang="en-US" b="1"/>
              <a:t>The length of the bridge, which a train 160metres long and travelling at 54 km/hr can cross in 20 seconds, is:</a:t>
            </a:r>
            <a:endParaRPr lang="en-US" b="1"/>
          </a:p>
          <a:p>
            <a:pPr marL="0" indent="0">
              <a:buNone/>
            </a:pPr>
            <a:r>
              <a:rPr lang="en-US" b="1"/>
              <a:t>A. 120 m </a:t>
            </a:r>
            <a:endParaRPr lang="en-US" b="1"/>
          </a:p>
          <a:p>
            <a:pPr marL="0" indent="0">
              <a:buNone/>
            </a:pPr>
            <a:r>
              <a:rPr lang="en-US" b="1"/>
              <a:t>B. 125 m </a:t>
            </a:r>
            <a:endParaRPr lang="en-US" b="1"/>
          </a:p>
          <a:p>
            <a:pPr marL="0" indent="0">
              <a:buNone/>
            </a:pPr>
            <a:r>
              <a:rPr lang="en-US" b="1"/>
              <a:t>C. 145 m </a:t>
            </a:r>
            <a:endParaRPr lang="en-US" b="1"/>
          </a:p>
          <a:p>
            <a:pPr marL="0" indent="0">
              <a:buNone/>
            </a:pPr>
            <a:r>
              <a:rPr lang="en-US" b="1"/>
              <a:t>D. 140 m</a:t>
            </a:r>
            <a:endParaRPr lang="en-US" b="1"/>
          </a:p>
          <a:p>
            <a:pPr marL="0" indent="0">
              <a:buNone/>
            </a:pPr>
            <a:endParaRPr lang="en-US" b="1"/>
          </a:p>
        </p:txBody>
      </p:sp>
      <p:sp>
        <p:nvSpPr>
          <p:cNvPr id="4" name="Content Placeholder 3"/>
          <p:cNvSpPr>
            <a:spLocks noGrp="1"/>
          </p:cNvSpPr>
          <p:nvPr>
            <p:ph sz="half" idx="2"/>
          </p:nvPr>
        </p:nvSpPr>
        <p:spPr/>
        <p:txBody>
          <a:bodyPr/>
          <a:p>
            <a:pPr marL="0" indent="0">
              <a:buNone/>
            </a:pPr>
            <a:endParaRPr lang="en-US"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Question:3</a:t>
            </a:r>
            <a:endParaRPr lang="en-IN" altLang="en-US" sz="2800" b="1">
              <a:solidFill>
                <a:srgbClr val="C00000"/>
              </a:solidFill>
              <a:sym typeface="+mn-ea"/>
            </a:endParaRPr>
          </a:p>
          <a:p>
            <a:pPr marL="0" indent="0">
              <a:buNone/>
            </a:pPr>
            <a:r>
              <a:rPr lang="en-US" sz="2800" b="1"/>
              <a:t>A train 175 m long passes a man, running at 6 km/hr in the same direction in which the train is going, in 15 seconds. The speed of the train is:</a:t>
            </a:r>
            <a:endParaRPr lang="en-US" sz="2800" b="1"/>
          </a:p>
          <a:p>
            <a:pPr marL="0" indent="0">
              <a:buNone/>
            </a:pPr>
            <a:r>
              <a:rPr lang="en-US" sz="2800" b="1"/>
              <a:t>A. 45 km/hr </a:t>
            </a:r>
            <a:endParaRPr lang="en-US" sz="2800" b="1"/>
          </a:p>
          <a:p>
            <a:pPr marL="0" indent="0">
              <a:buNone/>
            </a:pPr>
            <a:r>
              <a:rPr lang="en-US" sz="2800" b="1"/>
              <a:t>B. 48 km/hr </a:t>
            </a:r>
            <a:endParaRPr lang="en-US" sz="2800" b="1"/>
          </a:p>
          <a:p>
            <a:pPr marL="0" indent="0">
              <a:buNone/>
            </a:pPr>
            <a:r>
              <a:rPr lang="en-US" sz="2800" b="1"/>
              <a:t>C. 50 km/hr </a:t>
            </a:r>
            <a:endParaRPr lang="en-US" sz="2800" b="1"/>
          </a:p>
          <a:p>
            <a:pPr marL="0" indent="0">
              <a:buNone/>
            </a:pPr>
            <a:r>
              <a:rPr lang="en-US" sz="2800" b="1"/>
              <a:t>D. 55 km/hr</a:t>
            </a:r>
            <a:endParaRPr lang="en-US" sz="2800" b="1"/>
          </a:p>
          <a:p>
            <a:pPr marL="0" indent="0">
              <a:buNone/>
            </a:pPr>
            <a:endParaRPr lang="en-US" sz="2800" b="1"/>
          </a:p>
        </p:txBody>
      </p:sp>
      <p:sp>
        <p:nvSpPr>
          <p:cNvPr id="4" name="Content Placeholder 3"/>
          <p:cNvSpPr>
            <a:spLocks noGrp="1"/>
          </p:cNvSpPr>
          <p:nvPr>
            <p:ph sz="half" idx="2"/>
          </p:nvPr>
        </p:nvSpPr>
        <p:spPr/>
        <p:txBody>
          <a:bodyPr/>
          <a:p>
            <a:pPr marL="0" indent="0">
              <a:buNone/>
            </a:pPr>
            <a:endParaRPr lang="en-US" sz="28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800" b="1">
                <a:solidFill>
                  <a:srgbClr val="C00000"/>
                </a:solidFill>
                <a:sym typeface="+mn-ea"/>
              </a:rPr>
              <a:t>Question:4</a:t>
            </a:r>
            <a:endParaRPr lang="en-IN" altLang="en-US" sz="2800" b="1">
              <a:solidFill>
                <a:srgbClr val="C00000"/>
              </a:solidFill>
              <a:sym typeface="+mn-ea"/>
            </a:endParaRPr>
          </a:p>
          <a:p>
            <a:pPr marL="0" indent="0">
              <a:buNone/>
            </a:pPr>
            <a:r>
              <a:rPr lang="en-US" sz="2800" b="1"/>
              <a:t>A train having 140metres length travelling at 45km/hr passes a bridge in 20 seconds. What is the length of the bridge?</a:t>
            </a:r>
            <a:endParaRPr lang="en-US" sz="2800" b="1"/>
          </a:p>
          <a:p>
            <a:pPr marL="0" indent="0">
              <a:buNone/>
            </a:pPr>
            <a:r>
              <a:rPr lang="en-US" sz="2800" b="1"/>
              <a:t>A. 110 m </a:t>
            </a:r>
            <a:endParaRPr lang="en-US" sz="2800" b="1"/>
          </a:p>
          <a:p>
            <a:pPr marL="0" indent="0">
              <a:buNone/>
            </a:pPr>
            <a:r>
              <a:rPr lang="en-US" sz="2800" b="1"/>
              <a:t>B. 115 m </a:t>
            </a:r>
            <a:endParaRPr lang="en-US" sz="2800" b="1"/>
          </a:p>
          <a:p>
            <a:pPr marL="0" indent="0">
              <a:buNone/>
            </a:pPr>
            <a:r>
              <a:rPr lang="en-US" sz="2800" b="1"/>
              <a:t>C. 125 m </a:t>
            </a:r>
            <a:endParaRPr lang="en-US" sz="2800" b="1"/>
          </a:p>
          <a:p>
            <a:pPr marL="0" indent="0">
              <a:buNone/>
            </a:pPr>
            <a:r>
              <a:rPr lang="en-US" sz="2800" b="1"/>
              <a:t>D. 130 m</a:t>
            </a:r>
            <a:endParaRPr lang="en-US" sz="2800" b="1"/>
          </a:p>
          <a:p>
            <a:pPr marL="0" indent="0">
              <a:buNone/>
            </a:pPr>
            <a:endParaRPr lang="en-US" sz="2800" b="1"/>
          </a:p>
        </p:txBody>
      </p:sp>
      <p:sp>
        <p:nvSpPr>
          <p:cNvPr id="4" name="Content Placeholder 3"/>
          <p:cNvSpPr>
            <a:spLocks noGrp="1"/>
          </p:cNvSpPr>
          <p:nvPr>
            <p:ph sz="half" idx="2"/>
          </p:nvPr>
        </p:nvSpPr>
        <p:spPr/>
        <p:txBody>
          <a:bodyPr/>
          <a:p>
            <a:pPr marL="0" indent="0">
              <a:buNone/>
            </a:pPr>
            <a:endParaRPr lang="en-US"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Question:5</a:t>
            </a:r>
            <a:endParaRPr lang="en-IN" altLang="en-US" sz="2400" b="1">
              <a:solidFill>
                <a:srgbClr val="C00000"/>
              </a:solidFill>
              <a:sym typeface="+mn-ea"/>
            </a:endParaRPr>
          </a:p>
          <a:p>
            <a:pPr marL="0" indent="0">
              <a:buNone/>
            </a:pPr>
            <a:r>
              <a:rPr lang="en-IN" altLang="en-US" sz="2400" b="1"/>
              <a:t>T</a:t>
            </a:r>
            <a:r>
              <a:rPr lang="en-US" sz="2400" b="1"/>
              <a:t>wo trains running in opposite directions cross a man standing on the platform in 24 seconds and 16 seconds respectively and they cross each other in 21 seconds. The ratio of their speeds is:</a:t>
            </a:r>
            <a:endParaRPr lang="en-US" sz="2400" b="1"/>
          </a:p>
          <a:p>
            <a:pPr marL="0" indent="0">
              <a:buNone/>
            </a:pPr>
            <a:r>
              <a:rPr lang="en-US" sz="2400" b="1"/>
              <a:t>A. 4 : 3 </a:t>
            </a:r>
            <a:endParaRPr lang="en-US" sz="2400" b="1"/>
          </a:p>
          <a:p>
            <a:pPr marL="0" indent="0">
              <a:buNone/>
            </a:pPr>
            <a:r>
              <a:rPr lang="en-US" sz="2400" b="1"/>
              <a:t>B. 5 : 3 </a:t>
            </a:r>
            <a:endParaRPr lang="en-US" sz="2400" b="1"/>
          </a:p>
          <a:p>
            <a:pPr marL="0" indent="0">
              <a:buNone/>
            </a:pPr>
            <a:r>
              <a:rPr lang="en-US" sz="2400" b="1"/>
              <a:t>C. 3 : 5 </a:t>
            </a:r>
            <a:endParaRPr lang="en-US" sz="2400" b="1"/>
          </a:p>
          <a:p>
            <a:pPr marL="0" indent="0">
              <a:buNone/>
            </a:pPr>
            <a:r>
              <a:rPr lang="en-US" sz="2400" b="1"/>
              <a:t>D. 4:5</a:t>
            </a:r>
            <a:endParaRPr lang="en-US" sz="2400" b="1"/>
          </a:p>
          <a:p>
            <a:pPr marL="0" indent="0">
              <a:buNone/>
            </a:pPr>
            <a:endParaRPr lang="en-US" sz="2400" b="1"/>
          </a:p>
        </p:txBody>
      </p:sp>
      <p:sp>
        <p:nvSpPr>
          <p:cNvPr id="4" name="Content Placeholder 3"/>
          <p:cNvSpPr>
            <a:spLocks noGrp="1"/>
          </p:cNvSpPr>
          <p:nvPr>
            <p:ph sz="half" idx="2"/>
          </p:nvPr>
        </p:nvSpPr>
        <p:spPr/>
        <p:txBody>
          <a:bodyPr/>
          <a:p>
            <a:pPr marL="0" indent="0">
              <a:buNone/>
            </a:pPr>
            <a:endParaRPr 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None/>
            </a:pPr>
            <a:endParaRPr lang="en-US" b="1"/>
          </a:p>
        </p:txBody>
      </p:sp>
      <p:sp>
        <p:nvSpPr>
          <p:cNvPr id="3" name="Content Placeholder 2"/>
          <p:cNvSpPr>
            <a:spLocks noGrp="1"/>
          </p:cNvSpPr>
          <p:nvPr>
            <p:ph sz="half" idx="1"/>
          </p:nvPr>
        </p:nvSpPr>
        <p:spPr/>
        <p:txBody>
          <a:bodyPr/>
          <a:p>
            <a:pPr marL="0" indent="0">
              <a:buNone/>
            </a:pPr>
            <a:r>
              <a:rPr lang="en-IN" altLang="en-US" sz="2400" b="1">
                <a:solidFill>
                  <a:srgbClr val="C00000"/>
                </a:solidFill>
                <a:sym typeface="+mn-ea"/>
              </a:rPr>
              <a:t>Question:6</a:t>
            </a:r>
            <a:endParaRPr lang="en-IN" altLang="en-US" sz="2400" b="1">
              <a:solidFill>
                <a:srgbClr val="C00000"/>
              </a:solidFill>
              <a:sym typeface="+mn-ea"/>
            </a:endParaRPr>
          </a:p>
          <a:p>
            <a:pPr marL="0" indent="0">
              <a:buNone/>
            </a:pPr>
            <a:r>
              <a:rPr lang="en-US" sz="2400" b="1"/>
              <a:t>A train passes a station platform in 36 seconds and a man standing on the platform in 24 seconds. If the speed of the train is 72 km/hr, what is the length of the platform?</a:t>
            </a:r>
            <a:endParaRPr lang="en-US" sz="2400" b="1"/>
          </a:p>
          <a:p>
            <a:pPr marL="0" indent="0">
              <a:buNone/>
            </a:pPr>
            <a:r>
              <a:rPr lang="en-US" sz="2400" b="1"/>
              <a:t>A. 120 m </a:t>
            </a:r>
            <a:endParaRPr lang="en-US" sz="2400" b="1"/>
          </a:p>
          <a:p>
            <a:pPr marL="0" indent="0">
              <a:buNone/>
            </a:pPr>
            <a:r>
              <a:rPr lang="en-US" sz="2400" b="1"/>
              <a:t>B. 240 m </a:t>
            </a:r>
            <a:endParaRPr lang="en-US" sz="2400" b="1"/>
          </a:p>
          <a:p>
            <a:pPr marL="0" indent="0">
              <a:buNone/>
            </a:pPr>
            <a:r>
              <a:rPr lang="en-US" sz="2400" b="1"/>
              <a:t>C. 300 m </a:t>
            </a:r>
            <a:endParaRPr lang="en-US" sz="2400" b="1"/>
          </a:p>
          <a:p>
            <a:pPr marL="0" indent="0">
              <a:buNone/>
            </a:pPr>
            <a:r>
              <a:rPr lang="en-US" sz="2400" b="1"/>
              <a:t>D. 320m</a:t>
            </a:r>
            <a:endParaRPr lang="en-US" sz="2400" b="1"/>
          </a:p>
          <a:p>
            <a:pPr marL="0" indent="0">
              <a:buNone/>
            </a:pPr>
            <a:endParaRPr lang="en-US" sz="2400" b="1"/>
          </a:p>
        </p:txBody>
      </p:sp>
      <p:sp>
        <p:nvSpPr>
          <p:cNvPr id="4" name="Content Placeholder 3"/>
          <p:cNvSpPr>
            <a:spLocks noGrp="1"/>
          </p:cNvSpPr>
          <p:nvPr>
            <p:ph sz="half" idx="2"/>
          </p:nvPr>
        </p:nvSpPr>
        <p:spPr/>
        <p:txBody>
          <a:bodyPr/>
          <a:p>
            <a:pPr marL="0" indent="0">
              <a:buNone/>
            </a:pPr>
            <a:endParaRPr lang="en-US" sz="2800" b="1"/>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8715</Words>
  <Application>WPS Presentation</Application>
  <PresentationFormat>Widescreen</PresentationFormat>
  <Paragraphs>280</Paragraphs>
  <Slides>43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43</vt:i4>
      </vt:variant>
    </vt:vector>
  </HeadingPairs>
  <TitlesOfParts>
    <vt:vector size="50" baseType="lpstr">
      <vt:lpstr>Arial</vt:lpstr>
      <vt:lpstr>SimSun</vt:lpstr>
      <vt:lpstr>Wingdings</vt:lpstr>
      <vt:lpstr>Microsoft YaHei</vt:lpstr>
      <vt:lpstr>Arial Unicode MS</vt:lpstr>
      <vt:lpstr>Calibri</vt:lpstr>
      <vt:lpstr>Blue Waves</vt:lpstr>
      <vt:lpstr>TRAINS</vt:lpstr>
      <vt:lpstr> INTRODUCTION: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TRAINS</dc:title>
  <dc:creator>103321</dc:creator>
  <cp:lastModifiedBy>Siddharth</cp:lastModifiedBy>
  <cp:revision>12</cp:revision>
  <dcterms:created xsi:type="dcterms:W3CDTF">2018-12-10T04:34:00Z</dcterms:created>
  <dcterms:modified xsi:type="dcterms:W3CDTF">2021-03-24T06:30:19Z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1033-11.2.0.10017</vt:lpwstr>
  </property>
</Properties>
</file>