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7" r:id="rId1"/>
  </p:sldMasterIdLst>
  <p:sldIdLst>
    <p:sldId id="256" r:id="rId2"/>
    <p:sldId id="257" r:id="rId3"/>
    <p:sldId id="269" r:id="rId4"/>
    <p:sldId id="258" r:id="rId5"/>
    <p:sldId id="263" r:id="rId6"/>
    <p:sldId id="268" r:id="rId7"/>
    <p:sldId id="259" r:id="rId8"/>
    <p:sldId id="264" r:id="rId9"/>
    <p:sldId id="266" r:id="rId10"/>
    <p:sldId id="267" r:id="rId11"/>
    <p:sldId id="260" r:id="rId12"/>
    <p:sldId id="261" r:id="rId13"/>
    <p:sldId id="262"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NISIS DUTTA" initials="AD" lastIdx="1" clrIdx="0">
    <p:extLst>
      <p:ext uri="{19B8F6BF-5375-455C-9EA6-DF929625EA0E}">
        <p15:presenceInfo xmlns:p15="http://schemas.microsoft.com/office/powerpoint/2012/main" userId="b79c85a545de22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87ED8F-5D0E-485C-8954-1A7CF02BE88E}"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5F3E065-9B9C-498F-8CE3-D8768B8EF38A}" type="slidenum">
              <a:rPr lang="en-IN" smtClean="0"/>
              <a:t>‹#›</a:t>
            </a:fld>
            <a:endParaRPr lang="en-IN"/>
          </a:p>
        </p:txBody>
      </p:sp>
    </p:spTree>
    <p:extLst>
      <p:ext uri="{BB962C8B-B14F-4D97-AF65-F5344CB8AC3E}">
        <p14:creationId xmlns:p14="http://schemas.microsoft.com/office/powerpoint/2010/main" val="233631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87ED8F-5D0E-485C-8954-1A7CF02BE88E}"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5F3E065-9B9C-498F-8CE3-D8768B8EF38A}" type="slidenum">
              <a:rPr lang="en-IN" smtClean="0"/>
              <a:t>‹#›</a:t>
            </a:fld>
            <a:endParaRPr lang="en-IN"/>
          </a:p>
        </p:txBody>
      </p:sp>
    </p:spTree>
    <p:extLst>
      <p:ext uri="{BB962C8B-B14F-4D97-AF65-F5344CB8AC3E}">
        <p14:creationId xmlns:p14="http://schemas.microsoft.com/office/powerpoint/2010/main" val="704536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87ED8F-5D0E-485C-8954-1A7CF02BE88E}"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5F3E065-9B9C-498F-8CE3-D8768B8EF38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1203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87ED8F-5D0E-485C-8954-1A7CF02BE88E}"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5F3E065-9B9C-498F-8CE3-D8768B8EF38A}" type="slidenum">
              <a:rPr lang="en-IN" smtClean="0"/>
              <a:t>‹#›</a:t>
            </a:fld>
            <a:endParaRPr lang="en-IN"/>
          </a:p>
        </p:txBody>
      </p:sp>
    </p:spTree>
    <p:extLst>
      <p:ext uri="{BB962C8B-B14F-4D97-AF65-F5344CB8AC3E}">
        <p14:creationId xmlns:p14="http://schemas.microsoft.com/office/powerpoint/2010/main" val="2989893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87ED8F-5D0E-485C-8954-1A7CF02BE88E}"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5F3E065-9B9C-498F-8CE3-D8768B8EF38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5892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87ED8F-5D0E-485C-8954-1A7CF02BE88E}"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5F3E065-9B9C-498F-8CE3-D8768B8EF38A}" type="slidenum">
              <a:rPr lang="en-IN" smtClean="0"/>
              <a:t>‹#›</a:t>
            </a:fld>
            <a:endParaRPr lang="en-IN"/>
          </a:p>
        </p:txBody>
      </p:sp>
    </p:spTree>
    <p:extLst>
      <p:ext uri="{BB962C8B-B14F-4D97-AF65-F5344CB8AC3E}">
        <p14:creationId xmlns:p14="http://schemas.microsoft.com/office/powerpoint/2010/main" val="137576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87ED8F-5D0E-485C-8954-1A7CF02BE88E}"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5F3E065-9B9C-498F-8CE3-D8768B8EF38A}" type="slidenum">
              <a:rPr lang="en-IN" smtClean="0"/>
              <a:t>‹#›</a:t>
            </a:fld>
            <a:endParaRPr lang="en-IN"/>
          </a:p>
        </p:txBody>
      </p:sp>
    </p:spTree>
    <p:extLst>
      <p:ext uri="{BB962C8B-B14F-4D97-AF65-F5344CB8AC3E}">
        <p14:creationId xmlns:p14="http://schemas.microsoft.com/office/powerpoint/2010/main" val="2272094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87ED8F-5D0E-485C-8954-1A7CF02BE88E}"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5F3E065-9B9C-498F-8CE3-D8768B8EF38A}" type="slidenum">
              <a:rPr lang="en-IN" smtClean="0"/>
              <a:t>‹#›</a:t>
            </a:fld>
            <a:endParaRPr lang="en-IN"/>
          </a:p>
        </p:txBody>
      </p:sp>
    </p:spTree>
    <p:extLst>
      <p:ext uri="{BB962C8B-B14F-4D97-AF65-F5344CB8AC3E}">
        <p14:creationId xmlns:p14="http://schemas.microsoft.com/office/powerpoint/2010/main" val="17214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87ED8F-5D0E-485C-8954-1A7CF02BE88E}"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5F3E065-9B9C-498F-8CE3-D8768B8EF38A}" type="slidenum">
              <a:rPr lang="en-IN" smtClean="0"/>
              <a:t>‹#›</a:t>
            </a:fld>
            <a:endParaRPr lang="en-IN"/>
          </a:p>
        </p:txBody>
      </p:sp>
    </p:spTree>
    <p:extLst>
      <p:ext uri="{BB962C8B-B14F-4D97-AF65-F5344CB8AC3E}">
        <p14:creationId xmlns:p14="http://schemas.microsoft.com/office/powerpoint/2010/main" val="424799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87ED8F-5D0E-485C-8954-1A7CF02BE88E}" type="datetimeFigureOut">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5F3E065-9B9C-498F-8CE3-D8768B8EF38A}" type="slidenum">
              <a:rPr lang="en-IN" smtClean="0"/>
              <a:t>‹#›</a:t>
            </a:fld>
            <a:endParaRPr lang="en-IN"/>
          </a:p>
        </p:txBody>
      </p:sp>
    </p:spTree>
    <p:extLst>
      <p:ext uri="{BB962C8B-B14F-4D97-AF65-F5344CB8AC3E}">
        <p14:creationId xmlns:p14="http://schemas.microsoft.com/office/powerpoint/2010/main" val="393312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87ED8F-5D0E-485C-8954-1A7CF02BE88E}"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5F3E065-9B9C-498F-8CE3-D8768B8EF38A}" type="slidenum">
              <a:rPr lang="en-IN" smtClean="0"/>
              <a:t>‹#›</a:t>
            </a:fld>
            <a:endParaRPr lang="en-IN"/>
          </a:p>
        </p:txBody>
      </p:sp>
    </p:spTree>
    <p:extLst>
      <p:ext uri="{BB962C8B-B14F-4D97-AF65-F5344CB8AC3E}">
        <p14:creationId xmlns:p14="http://schemas.microsoft.com/office/powerpoint/2010/main" val="177697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87ED8F-5D0E-485C-8954-1A7CF02BE88E}" type="datetimeFigureOut">
              <a:rPr lang="en-IN" smtClean="0"/>
              <a:t>22-05-2023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5F3E065-9B9C-498F-8CE3-D8768B8EF38A}" type="slidenum">
              <a:rPr lang="en-IN" smtClean="0"/>
              <a:t>‹#›</a:t>
            </a:fld>
            <a:endParaRPr lang="en-IN"/>
          </a:p>
        </p:txBody>
      </p:sp>
    </p:spTree>
    <p:extLst>
      <p:ext uri="{BB962C8B-B14F-4D97-AF65-F5344CB8AC3E}">
        <p14:creationId xmlns:p14="http://schemas.microsoft.com/office/powerpoint/2010/main" val="349948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87ED8F-5D0E-485C-8954-1A7CF02BE88E}" type="datetimeFigureOut">
              <a:rPr lang="en-IN" smtClean="0"/>
              <a:t>22-05-2023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5F3E065-9B9C-498F-8CE3-D8768B8EF38A}" type="slidenum">
              <a:rPr lang="en-IN" smtClean="0"/>
              <a:t>‹#›</a:t>
            </a:fld>
            <a:endParaRPr lang="en-IN"/>
          </a:p>
        </p:txBody>
      </p:sp>
    </p:spTree>
    <p:extLst>
      <p:ext uri="{BB962C8B-B14F-4D97-AF65-F5344CB8AC3E}">
        <p14:creationId xmlns:p14="http://schemas.microsoft.com/office/powerpoint/2010/main" val="4266709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7ED8F-5D0E-485C-8954-1A7CF02BE88E}" type="datetimeFigureOut">
              <a:rPr lang="en-IN" smtClean="0"/>
              <a:t>22-05-2023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5F3E065-9B9C-498F-8CE3-D8768B8EF38A}" type="slidenum">
              <a:rPr lang="en-IN" smtClean="0"/>
              <a:t>‹#›</a:t>
            </a:fld>
            <a:endParaRPr lang="en-IN"/>
          </a:p>
        </p:txBody>
      </p:sp>
    </p:spTree>
    <p:extLst>
      <p:ext uri="{BB962C8B-B14F-4D97-AF65-F5344CB8AC3E}">
        <p14:creationId xmlns:p14="http://schemas.microsoft.com/office/powerpoint/2010/main" val="64170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87ED8F-5D0E-485C-8954-1A7CF02BE88E}"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5F3E065-9B9C-498F-8CE3-D8768B8EF38A}" type="slidenum">
              <a:rPr lang="en-IN" smtClean="0"/>
              <a:t>‹#›</a:t>
            </a:fld>
            <a:endParaRPr lang="en-IN"/>
          </a:p>
        </p:txBody>
      </p:sp>
    </p:spTree>
    <p:extLst>
      <p:ext uri="{BB962C8B-B14F-4D97-AF65-F5344CB8AC3E}">
        <p14:creationId xmlns:p14="http://schemas.microsoft.com/office/powerpoint/2010/main" val="9872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87ED8F-5D0E-485C-8954-1A7CF02BE88E}" type="datetimeFigureOut">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5F3E065-9B9C-498F-8CE3-D8768B8EF38A}" type="slidenum">
              <a:rPr lang="en-IN" smtClean="0"/>
              <a:t>‹#›</a:t>
            </a:fld>
            <a:endParaRPr lang="en-IN"/>
          </a:p>
        </p:txBody>
      </p:sp>
    </p:spTree>
    <p:extLst>
      <p:ext uri="{BB962C8B-B14F-4D97-AF65-F5344CB8AC3E}">
        <p14:creationId xmlns:p14="http://schemas.microsoft.com/office/powerpoint/2010/main" val="57485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B87ED8F-5D0E-485C-8954-1A7CF02BE88E}" type="datetimeFigureOut">
              <a:rPr lang="en-IN" smtClean="0"/>
              <a:t>22-05-2023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5F3E065-9B9C-498F-8CE3-D8768B8EF38A}" type="slidenum">
              <a:rPr lang="en-IN" smtClean="0"/>
              <a:t>‹#›</a:t>
            </a:fld>
            <a:endParaRPr lang="en-IN"/>
          </a:p>
        </p:txBody>
      </p:sp>
    </p:spTree>
    <p:extLst>
      <p:ext uri="{BB962C8B-B14F-4D97-AF65-F5344CB8AC3E}">
        <p14:creationId xmlns:p14="http://schemas.microsoft.com/office/powerpoint/2010/main" val="300090063"/>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FFFB-B9C1-A4DB-3A2E-DBBFB465E6C2}"/>
              </a:ext>
            </a:extLst>
          </p:cNvPr>
          <p:cNvSpPr>
            <a:spLocks noGrp="1"/>
          </p:cNvSpPr>
          <p:nvPr>
            <p:ph type="ctrTitle"/>
          </p:nvPr>
        </p:nvSpPr>
        <p:spPr>
          <a:xfrm>
            <a:off x="301933" y="370476"/>
            <a:ext cx="11552729" cy="1291314"/>
          </a:xfrm>
        </p:spPr>
        <p:txBody>
          <a:bodyPr>
            <a:normAutofit fontScale="90000"/>
          </a:bodyPr>
          <a:lstStyle/>
          <a:p>
            <a:pPr algn="ctr"/>
            <a:r>
              <a:rPr lang="en-IN" sz="4000" b="1" u="sng" kern="100" dirty="0">
                <a:latin typeface="Arial Rounded MT Bold" panose="020F0704030504030204" pitchFamily="34" charset="0"/>
                <a:ea typeface="Calibri" panose="020F0502020204030204" pitchFamily="34" charset="0"/>
                <a:cs typeface="Mangal" panose="02040503050203030202" pitchFamily="18" charset="0"/>
              </a:rPr>
              <a:t>R</a:t>
            </a:r>
            <a:r>
              <a:rPr lang="en-IN" sz="4000" b="1" u="sng" kern="100" dirty="0">
                <a:effectLst/>
                <a:latin typeface="Arial Rounded MT Bold" panose="020F0704030504030204" pitchFamily="34" charset="0"/>
                <a:ea typeface="Calibri" panose="020F0502020204030204" pitchFamily="34" charset="0"/>
                <a:cs typeface="Mangal" panose="02040503050203030202" pitchFamily="18" charset="0"/>
              </a:rPr>
              <a:t>FID Smart Attendance system with google sheet &amp; door unlocking system</a:t>
            </a:r>
            <a:endParaRPr lang="en-IN" sz="4000" b="1" u="sng" dirty="0">
              <a:latin typeface="Arial Rounded MT Bold" panose="020F0704030504030204" pitchFamily="34" charset="0"/>
            </a:endParaRPr>
          </a:p>
        </p:txBody>
      </p:sp>
      <p:sp>
        <p:nvSpPr>
          <p:cNvPr id="3" name="Subtitle 2">
            <a:extLst>
              <a:ext uri="{FF2B5EF4-FFF2-40B4-BE49-F238E27FC236}">
                <a16:creationId xmlns:a16="http://schemas.microsoft.com/office/drawing/2014/main" id="{3910D591-3F26-5D98-858F-EFA4C1EEE4C8}"/>
              </a:ext>
            </a:extLst>
          </p:cNvPr>
          <p:cNvSpPr>
            <a:spLocks noGrp="1"/>
          </p:cNvSpPr>
          <p:nvPr>
            <p:ph type="subTitle" idx="1"/>
          </p:nvPr>
        </p:nvSpPr>
        <p:spPr>
          <a:xfrm>
            <a:off x="2219746" y="3029967"/>
            <a:ext cx="9144000" cy="3325906"/>
          </a:xfrm>
        </p:spPr>
        <p:txBody>
          <a:bodyPr>
            <a:normAutofit/>
          </a:bodyPr>
          <a:lstStyle/>
          <a:p>
            <a:pPr algn="l">
              <a:lnSpc>
                <a:spcPct val="107000"/>
              </a:lnSpc>
              <a:spcAft>
                <a:spcPts val="800"/>
              </a:spcAft>
            </a:pPr>
            <a:r>
              <a:rPr lang="en-IN" sz="2800" b="1" u="sng" kern="100" dirty="0">
                <a:solidFill>
                  <a:schemeClr val="tx2">
                    <a:lumMod val="50000"/>
                  </a:schemeClr>
                </a:solidFill>
                <a:effectLst/>
                <a:latin typeface="Times New Roman" panose="02020603050405020304" pitchFamily="18" charset="0"/>
                <a:ea typeface="Calibri" panose="020F0502020204030204" pitchFamily="34" charset="0"/>
                <a:cs typeface="Mangal" panose="02040503050203030202" pitchFamily="18" charset="0"/>
              </a:rPr>
              <a:t>SUBMITTED BY</a:t>
            </a:r>
            <a:endParaRPr lang="en-IN" sz="2800" b="1" u="sng" kern="100" dirty="0">
              <a:solidFill>
                <a:schemeClr val="tx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algn="l">
              <a:lnSpc>
                <a:spcPct val="107000"/>
              </a:lnSpc>
              <a:spcAft>
                <a:spcPts val="800"/>
              </a:spcAft>
            </a:pPr>
            <a:r>
              <a:rPr lang="en-IN" sz="1800" b="1" kern="100" dirty="0">
                <a:solidFill>
                  <a:schemeClr val="tx2">
                    <a:lumMod val="50000"/>
                  </a:schemeClr>
                </a:solidFill>
                <a:effectLst/>
                <a:ea typeface="Calibri" panose="020F0502020204030204" pitchFamily="34" charset="0"/>
                <a:cs typeface="Mangal" panose="02040503050203030202" pitchFamily="18" charset="0"/>
              </a:rPr>
              <a:t>Prabal Chakraborty (10800320038)		</a:t>
            </a:r>
            <a:endParaRPr lang="en-IN" b="1" kern="100" dirty="0">
              <a:solidFill>
                <a:schemeClr val="tx2">
                  <a:lumMod val="50000"/>
                </a:schemeClr>
              </a:solidFill>
              <a:ea typeface="Calibri" panose="020F0502020204030204" pitchFamily="34" charset="0"/>
              <a:cs typeface="Mangal" panose="02040503050203030202" pitchFamily="18" charset="0"/>
            </a:endParaRPr>
          </a:p>
          <a:p>
            <a:pPr algn="l">
              <a:lnSpc>
                <a:spcPct val="107000"/>
              </a:lnSpc>
              <a:spcAft>
                <a:spcPts val="800"/>
              </a:spcAft>
            </a:pPr>
            <a:r>
              <a:rPr lang="en-IN" sz="1800" b="1" kern="100" dirty="0">
                <a:solidFill>
                  <a:schemeClr val="tx2">
                    <a:lumMod val="50000"/>
                  </a:schemeClr>
                </a:solidFill>
                <a:effectLst/>
                <a:ea typeface="Calibri" panose="020F0502020204030204" pitchFamily="34" charset="0"/>
                <a:cs typeface="Mangal" panose="02040503050203030202" pitchFamily="18" charset="0"/>
              </a:rPr>
              <a:t>Anchal </a:t>
            </a:r>
            <a:r>
              <a:rPr lang="en-IN" sz="1800" b="1" kern="100" dirty="0" err="1">
                <a:solidFill>
                  <a:schemeClr val="tx2">
                    <a:lumMod val="50000"/>
                  </a:schemeClr>
                </a:solidFill>
                <a:effectLst/>
                <a:ea typeface="Calibri" panose="020F0502020204030204" pitchFamily="34" charset="0"/>
                <a:cs typeface="Mangal" panose="02040503050203030202" pitchFamily="18" charset="0"/>
              </a:rPr>
              <a:t>kumari</a:t>
            </a:r>
            <a:r>
              <a:rPr lang="en-IN" sz="1800" b="1" kern="100" dirty="0">
                <a:solidFill>
                  <a:schemeClr val="tx2">
                    <a:lumMod val="50000"/>
                  </a:schemeClr>
                </a:solidFill>
                <a:effectLst/>
                <a:ea typeface="Calibri" panose="020F0502020204030204" pitchFamily="34" charset="0"/>
                <a:cs typeface="Mangal" panose="02040503050203030202" pitchFamily="18" charset="0"/>
              </a:rPr>
              <a:t> (10800320042)		</a:t>
            </a:r>
          </a:p>
          <a:p>
            <a:pPr algn="l">
              <a:lnSpc>
                <a:spcPct val="107000"/>
              </a:lnSpc>
              <a:spcAft>
                <a:spcPts val="800"/>
              </a:spcAft>
            </a:pPr>
            <a:r>
              <a:rPr lang="en-IN" sz="1800" b="1" kern="100" dirty="0">
                <a:solidFill>
                  <a:schemeClr val="tx2">
                    <a:lumMod val="50000"/>
                  </a:schemeClr>
                </a:solidFill>
                <a:effectLst/>
                <a:ea typeface="Calibri" panose="020F0502020204030204" pitchFamily="34" charset="0"/>
                <a:cs typeface="Mangal" panose="02040503050203030202" pitchFamily="18" charset="0"/>
              </a:rPr>
              <a:t>Agnisis Dutta (10800320053)			</a:t>
            </a:r>
          </a:p>
          <a:p>
            <a:pPr algn="l">
              <a:lnSpc>
                <a:spcPct val="107000"/>
              </a:lnSpc>
              <a:spcAft>
                <a:spcPts val="800"/>
              </a:spcAft>
            </a:pPr>
            <a:r>
              <a:rPr lang="en-IN" sz="1800" b="1" kern="100" dirty="0">
                <a:solidFill>
                  <a:schemeClr val="tx2">
                    <a:lumMod val="50000"/>
                  </a:schemeClr>
                </a:solidFill>
                <a:effectLst/>
                <a:ea typeface="Calibri" panose="020F0502020204030204" pitchFamily="34" charset="0"/>
                <a:cs typeface="Mangal" panose="02040503050203030202" pitchFamily="18" charset="0"/>
              </a:rPr>
              <a:t>Faraz Ahmed Khan (10800320055) </a:t>
            </a:r>
            <a:r>
              <a:rPr lang="en-IN" sz="1800" kern="100" dirty="0">
                <a:solidFill>
                  <a:schemeClr val="accent3">
                    <a:lumMod val="60000"/>
                    <a:lumOff val="40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t>
            </a:r>
            <a:endParaRPr lang="en-IN" dirty="0"/>
          </a:p>
        </p:txBody>
      </p:sp>
      <p:sp>
        <p:nvSpPr>
          <p:cNvPr id="4" name="TextBox 3">
            <a:extLst>
              <a:ext uri="{FF2B5EF4-FFF2-40B4-BE49-F238E27FC236}">
                <a16:creationId xmlns:a16="http://schemas.microsoft.com/office/drawing/2014/main" id="{CFACBFED-E4B0-C3E2-45A7-2CA955DED2BD}"/>
              </a:ext>
            </a:extLst>
          </p:cNvPr>
          <p:cNvSpPr txBox="1"/>
          <p:nvPr/>
        </p:nvSpPr>
        <p:spPr>
          <a:xfrm>
            <a:off x="7248384" y="3118979"/>
            <a:ext cx="5036114" cy="2585323"/>
          </a:xfrm>
          <a:prstGeom prst="rect">
            <a:avLst/>
          </a:prstGeom>
          <a:noFill/>
        </p:spPr>
        <p:txBody>
          <a:bodyPr wrap="square" rtlCol="0">
            <a:spAutoFit/>
          </a:bodyPr>
          <a:lstStyle/>
          <a:p>
            <a:r>
              <a:rPr lang="en-US" sz="2400" b="1" dirty="0">
                <a:latin typeface="Bookman Old Style" panose="02050604050505020204" pitchFamily="18" charset="0"/>
              </a:rPr>
              <a:t>DEPT-ECE 	</a:t>
            </a:r>
          </a:p>
          <a:p>
            <a:r>
              <a:rPr lang="en-US" sz="2400" b="1" dirty="0">
                <a:latin typeface="Bookman Old Style" panose="02050604050505020204" pitchFamily="18" charset="0"/>
              </a:rPr>
              <a:t>SEM-6</a:t>
            </a:r>
            <a:r>
              <a:rPr lang="en-US" sz="2400" b="1" baseline="30000" dirty="0">
                <a:latin typeface="Bookman Old Style" panose="02050604050505020204" pitchFamily="18" charset="0"/>
              </a:rPr>
              <a:t>TH</a:t>
            </a:r>
            <a:r>
              <a:rPr lang="en-US" sz="2400" b="1" dirty="0">
                <a:latin typeface="Bookman Old Style" panose="02050604050505020204" pitchFamily="18" charset="0"/>
              </a:rPr>
              <a:t> SEM</a:t>
            </a:r>
          </a:p>
          <a:p>
            <a:r>
              <a:rPr lang="en-US" sz="2400" b="1" dirty="0">
                <a:latin typeface="Bookman Old Style" panose="02050604050505020204" pitchFamily="18" charset="0"/>
              </a:rPr>
              <a:t>YEAR-3</a:t>
            </a:r>
            <a:r>
              <a:rPr lang="en-US" sz="2400" b="1" baseline="30000" dirty="0">
                <a:latin typeface="Bookman Old Style" panose="02050604050505020204" pitchFamily="18" charset="0"/>
              </a:rPr>
              <a:t>RD</a:t>
            </a:r>
          </a:p>
          <a:p>
            <a:r>
              <a:rPr lang="en-US" sz="2400" b="1" baseline="30000" dirty="0">
                <a:latin typeface="Bookman Old Style" panose="02050604050505020204" pitchFamily="18" charset="0"/>
              </a:rPr>
              <a:t>PAPER NAME-MINI PROJECT</a:t>
            </a:r>
          </a:p>
          <a:p>
            <a:r>
              <a:rPr lang="en-US" sz="2400" b="1" baseline="30000" dirty="0">
                <a:latin typeface="Bookman Old Style" panose="02050604050505020204" pitchFamily="18" charset="0"/>
              </a:rPr>
              <a:t>PAPER CODE-EC-681</a:t>
            </a:r>
          </a:p>
          <a:p>
            <a:r>
              <a:rPr lang="en-US" sz="2400" b="1" baseline="30000" dirty="0">
                <a:latin typeface="Bookman Old Style" panose="02050604050505020204" pitchFamily="18" charset="0"/>
              </a:rPr>
              <a:t>BATCH-B1</a:t>
            </a:r>
          </a:p>
          <a:p>
            <a:r>
              <a:rPr lang="en-US" sz="2400" b="1" baseline="30000" dirty="0">
                <a:latin typeface="Bookman Old Style" panose="02050604050505020204" pitchFamily="18" charset="0"/>
              </a:rPr>
              <a:t>GROUP-02</a:t>
            </a:r>
            <a:endParaRPr lang="en-US" sz="2400" b="1" dirty="0">
              <a:latin typeface="Bookman Old Style" panose="02050604050505020204" pitchFamily="18" charset="0"/>
            </a:endParaRPr>
          </a:p>
          <a:p>
            <a:endParaRPr lang="en-IN" dirty="0"/>
          </a:p>
        </p:txBody>
      </p:sp>
    </p:spTree>
    <p:extLst>
      <p:ext uri="{BB962C8B-B14F-4D97-AF65-F5344CB8AC3E}">
        <p14:creationId xmlns:p14="http://schemas.microsoft.com/office/powerpoint/2010/main" val="2426807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8138-6F7A-95C5-6D12-480BC36C0B38}"/>
              </a:ext>
            </a:extLst>
          </p:cNvPr>
          <p:cNvSpPr>
            <a:spLocks noGrp="1"/>
          </p:cNvSpPr>
          <p:nvPr>
            <p:ph type="title"/>
          </p:nvPr>
        </p:nvSpPr>
        <p:spPr>
          <a:xfrm>
            <a:off x="1675052" y="525982"/>
            <a:ext cx="9829560" cy="1379018"/>
          </a:xfrm>
        </p:spPr>
        <p:txBody>
          <a:bodyPr/>
          <a:lstStyle/>
          <a:p>
            <a:r>
              <a:rPr lang="en-US" b="1" u="sng" dirty="0"/>
              <a:t>GOOGLE SHEET:- </a:t>
            </a:r>
            <a:endParaRPr lang="en-IN" b="1" u="sng" dirty="0"/>
          </a:p>
        </p:txBody>
      </p:sp>
      <p:pic>
        <p:nvPicPr>
          <p:cNvPr id="3" name="Picture 2">
            <a:extLst>
              <a:ext uri="{FF2B5EF4-FFF2-40B4-BE49-F238E27FC236}">
                <a16:creationId xmlns:a16="http://schemas.microsoft.com/office/drawing/2014/main" id="{C1250A57-259A-9546-7771-463E83F47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052" y="1304503"/>
            <a:ext cx="9390146" cy="5168900"/>
          </a:xfrm>
          <a:prstGeom prst="rect">
            <a:avLst/>
          </a:prstGeom>
        </p:spPr>
      </p:pic>
    </p:spTree>
    <p:extLst>
      <p:ext uri="{BB962C8B-B14F-4D97-AF65-F5344CB8AC3E}">
        <p14:creationId xmlns:p14="http://schemas.microsoft.com/office/powerpoint/2010/main" val="1014821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2DEE-9648-7C7B-B17A-1464D56514F2}"/>
              </a:ext>
            </a:extLst>
          </p:cNvPr>
          <p:cNvSpPr>
            <a:spLocks noGrp="1"/>
          </p:cNvSpPr>
          <p:nvPr>
            <p:ph type="title"/>
          </p:nvPr>
        </p:nvSpPr>
        <p:spPr>
          <a:xfrm>
            <a:off x="636494" y="161365"/>
            <a:ext cx="4135531" cy="1425388"/>
          </a:xfrm>
        </p:spPr>
        <p:txBody>
          <a:bodyPr>
            <a:noAutofit/>
          </a:bodyPr>
          <a:lstStyle/>
          <a:p>
            <a:r>
              <a:rPr lang="en-IN" sz="4000" b="1" u="sng" kern="100" dirty="0">
                <a:effectLst/>
                <a:latin typeface="Times New Roman" panose="02020603050405020304" pitchFamily="18" charset="0"/>
                <a:ea typeface="Calibri" panose="020F0502020204030204" pitchFamily="34" charset="0"/>
                <a:cs typeface="Mangal" panose="02040503050203030202" pitchFamily="18" charset="0"/>
              </a:rPr>
              <a:t>LIMITATIONS:-</a:t>
            </a:r>
            <a:br>
              <a:rPr lang="en-IN" sz="4000" kern="100" dirty="0">
                <a:effectLst/>
                <a:latin typeface="Calibri" panose="020F0502020204030204" pitchFamily="34" charset="0"/>
                <a:ea typeface="Calibri" panose="020F0502020204030204" pitchFamily="34" charset="0"/>
                <a:cs typeface="Mangal" panose="02040503050203030202" pitchFamily="18" charset="0"/>
              </a:rPr>
            </a:br>
            <a:endParaRPr lang="en-IN" sz="4000" dirty="0"/>
          </a:p>
        </p:txBody>
      </p:sp>
      <p:pic>
        <p:nvPicPr>
          <p:cNvPr id="6" name="Picture Placeholder 5">
            <a:extLst>
              <a:ext uri="{FF2B5EF4-FFF2-40B4-BE49-F238E27FC236}">
                <a16:creationId xmlns:a16="http://schemas.microsoft.com/office/drawing/2014/main" id="{12A8A69A-3EA2-6632-77C8-0C8A57FAD3E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8383" b="28383"/>
          <a:stretch>
            <a:fillRect/>
          </a:stretch>
        </p:blipFill>
        <p:spPr>
          <a:xfrm flipH="1">
            <a:off x="706888" y="1447287"/>
            <a:ext cx="5166740" cy="4271184"/>
          </a:xfrm>
        </p:spPr>
      </p:pic>
      <p:sp>
        <p:nvSpPr>
          <p:cNvPr id="4" name="Text Placeholder 3">
            <a:extLst>
              <a:ext uri="{FF2B5EF4-FFF2-40B4-BE49-F238E27FC236}">
                <a16:creationId xmlns:a16="http://schemas.microsoft.com/office/drawing/2014/main" id="{D88A1079-B3A4-6F81-60F4-2ACA34C039BB}"/>
              </a:ext>
            </a:extLst>
          </p:cNvPr>
          <p:cNvSpPr>
            <a:spLocks noGrp="1"/>
          </p:cNvSpPr>
          <p:nvPr>
            <p:ph type="body" sz="half" idx="2"/>
          </p:nvPr>
        </p:nvSpPr>
        <p:spPr>
          <a:xfrm>
            <a:off x="6096000" y="1447287"/>
            <a:ext cx="6255143" cy="5353356"/>
          </a:xfrm>
        </p:spPr>
        <p:txBody>
          <a:bodyPr>
            <a:noAutofit/>
          </a:bodyPr>
          <a:lstStyle/>
          <a:p>
            <a:pPr marL="342900" lvl="0" indent="-342900">
              <a:lnSpc>
                <a:spcPct val="107000"/>
              </a:lnSpc>
              <a:buFont typeface="Symbol" panose="05050102010706020507" pitchFamily="18" charset="2"/>
              <a:buChar char=""/>
            </a:pPr>
            <a:r>
              <a:rPr lang="en-IN" sz="1800" kern="100" dirty="0">
                <a:effectLst/>
                <a:latin typeface="Bahnschrift" panose="020B0502040204020203" pitchFamily="34" charset="0"/>
                <a:ea typeface="Calibri" panose="020F0502020204030204" pitchFamily="34" charset="0"/>
                <a:cs typeface="Mangal" panose="02040503050203030202" pitchFamily="18" charset="0"/>
              </a:rPr>
              <a:t>This RFID system is for small case application purpose .</a:t>
            </a:r>
          </a:p>
          <a:p>
            <a:pPr marL="342900" lvl="0" indent="-342900">
              <a:lnSpc>
                <a:spcPct val="107000"/>
              </a:lnSpc>
              <a:buFont typeface="Symbol" panose="05050102010706020507" pitchFamily="18" charset="2"/>
              <a:buChar char=""/>
            </a:pPr>
            <a:r>
              <a:rPr lang="en-IN" sz="1800" kern="100" dirty="0">
                <a:effectLst/>
                <a:latin typeface="Bahnschrift" panose="020B0502040204020203" pitchFamily="34" charset="0"/>
                <a:ea typeface="Calibri" panose="020F0502020204030204" pitchFamily="34" charset="0"/>
                <a:cs typeface="Mangal" panose="02040503050203030202" pitchFamily="18" charset="0"/>
              </a:rPr>
              <a:t>Data stored in google sheet provide limited facility.</a:t>
            </a:r>
          </a:p>
          <a:p>
            <a:pPr marL="342900" lvl="0" indent="-342900">
              <a:lnSpc>
                <a:spcPct val="107000"/>
              </a:lnSpc>
              <a:buFont typeface="Symbol" panose="05050102010706020507" pitchFamily="18" charset="2"/>
              <a:buChar char=""/>
            </a:pPr>
            <a:r>
              <a:rPr lang="en-IN" sz="1800" kern="100" dirty="0">
                <a:effectLst/>
                <a:latin typeface="Bahnschrift" panose="020B0502040204020203" pitchFamily="34" charset="0"/>
                <a:ea typeface="Calibri" panose="020F0502020204030204" pitchFamily="34" charset="0"/>
                <a:cs typeface="Mangal" panose="02040503050203030202" pitchFamily="18" charset="0"/>
              </a:rPr>
              <a:t>Authentication system can be made better using other Auth Service .</a:t>
            </a:r>
          </a:p>
          <a:p>
            <a:pPr marL="342900" lvl="0" indent="-342900">
              <a:lnSpc>
                <a:spcPct val="107000"/>
              </a:lnSpc>
              <a:buFont typeface="Symbol" panose="05050102010706020507" pitchFamily="18" charset="2"/>
              <a:buChar char=""/>
            </a:pPr>
            <a:r>
              <a:rPr lang="en-IN" sz="1800" kern="100" dirty="0" err="1">
                <a:effectLst/>
                <a:latin typeface="Bahnschrift" panose="020B0502040204020203" pitchFamily="34" charset="0"/>
                <a:ea typeface="Calibri" panose="020F0502020204030204" pitchFamily="34" charset="0"/>
                <a:cs typeface="Mangal" panose="02040503050203030202" pitchFamily="18" charset="0"/>
              </a:rPr>
              <a:t>NodeMcu</a:t>
            </a:r>
            <a:r>
              <a:rPr lang="en-IN" sz="1800" kern="100" dirty="0">
                <a:effectLst/>
                <a:latin typeface="Bahnschrift" panose="020B0502040204020203" pitchFamily="34" charset="0"/>
                <a:ea typeface="Calibri" panose="020F0502020204030204" pitchFamily="34" charset="0"/>
                <a:cs typeface="Mangal" panose="02040503050203030202" pitchFamily="18" charset="0"/>
              </a:rPr>
              <a:t> can handle limited operations to include lcd or buzzer we need more io ports .</a:t>
            </a:r>
          </a:p>
          <a:p>
            <a:pPr marL="342900" lvl="0" indent="-342900">
              <a:lnSpc>
                <a:spcPct val="107000"/>
              </a:lnSpc>
              <a:buFont typeface="Symbol" panose="05050102010706020507" pitchFamily="18" charset="2"/>
              <a:buChar char=""/>
            </a:pPr>
            <a:r>
              <a:rPr lang="en-IN" sz="1800" kern="100" dirty="0">
                <a:effectLst/>
                <a:latin typeface="Bahnschrift" panose="020B0502040204020203" pitchFamily="34" charset="0"/>
                <a:ea typeface="Calibri" panose="020F0502020204030204" pitchFamily="34" charset="0"/>
                <a:cs typeface="Mangal" panose="02040503050203030202" pitchFamily="18" charset="0"/>
              </a:rPr>
              <a:t>An </a:t>
            </a:r>
            <a:r>
              <a:rPr lang="en-IN" sz="1800" kern="100" dirty="0" err="1">
                <a:effectLst/>
                <a:latin typeface="Bahnschrift" panose="020B0502040204020203" pitchFamily="34" charset="0"/>
                <a:ea typeface="Calibri" panose="020F0502020204030204" pitchFamily="34" charset="0"/>
                <a:cs typeface="Mangal" panose="02040503050203030202" pitchFamily="18" charset="0"/>
              </a:rPr>
              <a:t>Adruino</a:t>
            </a:r>
            <a:r>
              <a:rPr lang="en-IN" sz="1800" kern="100" dirty="0">
                <a:effectLst/>
                <a:latin typeface="Bahnschrift" panose="020B0502040204020203" pitchFamily="34" charset="0"/>
                <a:ea typeface="Calibri" panose="020F0502020204030204" pitchFamily="34" charset="0"/>
                <a:cs typeface="Mangal" panose="02040503050203030202" pitchFamily="18" charset="0"/>
              </a:rPr>
              <a:t> uno is much more efficient but costly.</a:t>
            </a:r>
          </a:p>
          <a:p>
            <a:pPr marL="342900" lvl="0" indent="-342900">
              <a:lnSpc>
                <a:spcPct val="107000"/>
              </a:lnSpc>
              <a:spcAft>
                <a:spcPts val="800"/>
              </a:spcAft>
              <a:buFont typeface="Symbol" panose="05050102010706020507" pitchFamily="18" charset="2"/>
              <a:buChar char=""/>
            </a:pPr>
            <a:r>
              <a:rPr lang="en-IN" sz="1800" kern="100" dirty="0">
                <a:effectLst/>
                <a:latin typeface="Bahnschrift" panose="020B0502040204020203" pitchFamily="34" charset="0"/>
                <a:ea typeface="Calibri" panose="020F0502020204030204" pitchFamily="34" charset="0"/>
                <a:cs typeface="Mangal" panose="02040503050203030202" pitchFamily="18" charset="0"/>
              </a:rPr>
              <a:t>RFID scanner can be used of higher frequency to increase acceptance of long range RFID tags/cards.</a:t>
            </a:r>
          </a:p>
          <a:p>
            <a:endParaRPr lang="en-IN" sz="1800" dirty="0">
              <a:latin typeface="Arial Black" panose="020B0A04020102020204" pitchFamily="34" charset="0"/>
            </a:endParaRPr>
          </a:p>
        </p:txBody>
      </p:sp>
    </p:spTree>
    <p:extLst>
      <p:ext uri="{BB962C8B-B14F-4D97-AF65-F5344CB8AC3E}">
        <p14:creationId xmlns:p14="http://schemas.microsoft.com/office/powerpoint/2010/main" val="183142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40C15-D05E-012D-CFF2-3E86B12867B1}"/>
              </a:ext>
            </a:extLst>
          </p:cNvPr>
          <p:cNvSpPr>
            <a:spLocks noGrp="1"/>
          </p:cNvSpPr>
          <p:nvPr>
            <p:ph type="title"/>
          </p:nvPr>
        </p:nvSpPr>
        <p:spPr>
          <a:xfrm>
            <a:off x="3272654" y="251877"/>
            <a:ext cx="3921165" cy="1280890"/>
          </a:xfrm>
        </p:spPr>
        <p:txBody>
          <a:bodyPr>
            <a:normAutofit fontScale="90000"/>
          </a:bodyPr>
          <a:lstStyle/>
          <a:p>
            <a:r>
              <a:rPr lang="en-IN" sz="4000" b="1" u="sng" kern="100" dirty="0">
                <a:effectLst/>
                <a:latin typeface="Bookman Old Style" panose="02050604050505020204" pitchFamily="18" charset="0"/>
                <a:ea typeface="Calibri" panose="020F0502020204030204" pitchFamily="34" charset="0"/>
                <a:cs typeface="Mangal" panose="02040503050203030202" pitchFamily="18" charset="0"/>
              </a:rPr>
              <a:t>REFERENCES:-</a:t>
            </a:r>
            <a:br>
              <a:rPr lang="en-IN" sz="4000" kern="100" dirty="0">
                <a:effectLst/>
                <a:latin typeface="Bookman Old Style" panose="02050604050505020204" pitchFamily="18" charset="0"/>
                <a:ea typeface="Calibri" panose="020F0502020204030204" pitchFamily="34" charset="0"/>
                <a:cs typeface="Mangal" panose="02040503050203030202" pitchFamily="18" charset="0"/>
              </a:rPr>
            </a:br>
            <a:endParaRPr lang="en-IN" sz="4000" dirty="0">
              <a:latin typeface="Bookman Old Style" panose="02050604050505020204" pitchFamily="18" charset="0"/>
            </a:endParaRPr>
          </a:p>
        </p:txBody>
      </p:sp>
      <p:pic>
        <p:nvPicPr>
          <p:cNvPr id="3" name="Picture 2">
            <a:extLst>
              <a:ext uri="{FF2B5EF4-FFF2-40B4-BE49-F238E27FC236}">
                <a16:creationId xmlns:a16="http://schemas.microsoft.com/office/drawing/2014/main" id="{0E9B91A8-8FC5-F449-B140-AFED99C581F2}"/>
              </a:ext>
            </a:extLst>
          </p:cNvPr>
          <p:cNvPicPr>
            <a:picLocks noChangeAspect="1"/>
          </p:cNvPicPr>
          <p:nvPr/>
        </p:nvPicPr>
        <p:blipFill>
          <a:blip r:embed="rId2"/>
          <a:stretch>
            <a:fillRect/>
          </a:stretch>
        </p:blipFill>
        <p:spPr>
          <a:xfrm>
            <a:off x="2060317" y="1318039"/>
            <a:ext cx="8433237" cy="5144824"/>
          </a:xfrm>
          <a:prstGeom prst="rect">
            <a:avLst/>
          </a:prstGeom>
        </p:spPr>
      </p:pic>
    </p:spTree>
    <p:extLst>
      <p:ext uri="{BB962C8B-B14F-4D97-AF65-F5344CB8AC3E}">
        <p14:creationId xmlns:p14="http://schemas.microsoft.com/office/powerpoint/2010/main" val="4120493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D3A6-1FF7-4216-D204-DF1228C59E48}"/>
              </a:ext>
            </a:extLst>
          </p:cNvPr>
          <p:cNvSpPr>
            <a:spLocks noGrp="1"/>
          </p:cNvSpPr>
          <p:nvPr>
            <p:ph type="title"/>
          </p:nvPr>
        </p:nvSpPr>
        <p:spPr/>
        <p:txBody>
          <a:bodyPr>
            <a:normAutofit fontScale="90000"/>
          </a:bodyPr>
          <a:lstStyle/>
          <a:p>
            <a:r>
              <a:rPr lang="en-IN" sz="4000" b="1" u="sng" kern="100" dirty="0">
                <a:effectLst/>
                <a:latin typeface="Algerian" panose="04020705040A02060702" pitchFamily="82" charset="0"/>
                <a:ea typeface="Calibri" panose="020F0502020204030204" pitchFamily="34" charset="0"/>
                <a:cs typeface="Mangal" panose="02040503050203030202" pitchFamily="18" charset="0"/>
              </a:rPr>
              <a:t>FUTURE SCOPE OF IMPROVEMENT:-</a:t>
            </a:r>
            <a:br>
              <a:rPr lang="en-IN" sz="4000" kern="100" dirty="0">
                <a:effectLst/>
                <a:latin typeface="Algerian" panose="04020705040A02060702" pitchFamily="82" charset="0"/>
                <a:ea typeface="Calibri" panose="020F0502020204030204" pitchFamily="34" charset="0"/>
                <a:cs typeface="Mangal" panose="02040503050203030202" pitchFamily="18" charset="0"/>
              </a:rPr>
            </a:br>
            <a:endParaRPr lang="en-IN" sz="4000" dirty="0">
              <a:latin typeface="Algerian" panose="04020705040A02060702" pitchFamily="82" charset="0"/>
            </a:endParaRPr>
          </a:p>
        </p:txBody>
      </p:sp>
      <p:sp>
        <p:nvSpPr>
          <p:cNvPr id="4" name="TextBox 3">
            <a:extLst>
              <a:ext uri="{FF2B5EF4-FFF2-40B4-BE49-F238E27FC236}">
                <a16:creationId xmlns:a16="http://schemas.microsoft.com/office/drawing/2014/main" id="{70EE67B7-C70E-7B66-FE5C-8688645EE1F8}"/>
              </a:ext>
            </a:extLst>
          </p:cNvPr>
          <p:cNvSpPr txBox="1"/>
          <p:nvPr/>
        </p:nvSpPr>
        <p:spPr>
          <a:xfrm>
            <a:off x="1658867" y="1905000"/>
            <a:ext cx="9710443" cy="2793201"/>
          </a:xfrm>
          <a:prstGeom prst="rect">
            <a:avLst/>
          </a:prstGeom>
          <a:noFill/>
        </p:spPr>
        <p:txBody>
          <a:bodyPr wrap="square">
            <a:spAutoFit/>
          </a:bodyPr>
          <a:lstStyle/>
          <a:p>
            <a:pPr>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Mangal" panose="02040503050203030202" pitchFamily="18" charset="0"/>
              </a:rPr>
              <a:t>1.Include Biometric sensor for Fingerprint authentication.</a:t>
            </a:r>
          </a:p>
          <a:p>
            <a:pPr>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Mangal" panose="02040503050203030202" pitchFamily="18" charset="0"/>
              </a:rPr>
              <a:t>2.Include camera module for face recognition.</a:t>
            </a:r>
          </a:p>
          <a:p>
            <a:pPr>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Mangal" panose="02040503050203030202" pitchFamily="18" charset="0"/>
              </a:rPr>
              <a:t>3.Data can be used for monitoring for specific data analysis work.</a:t>
            </a:r>
          </a:p>
          <a:p>
            <a:pPr>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Mangal" panose="02040503050203030202" pitchFamily="18" charset="0"/>
              </a:rPr>
              <a:t>4.Realtime facial recognition can be used to track students’ engagement time in the class.</a:t>
            </a:r>
          </a:p>
          <a:p>
            <a:pPr>
              <a:lnSpc>
                <a:spcPct val="107000"/>
              </a:lnSpc>
              <a:spcAft>
                <a:spcPts val="800"/>
              </a:spcAft>
            </a:pPr>
            <a:r>
              <a:rPr lang="en-IN" sz="2000" kern="100" dirty="0">
                <a:effectLst/>
                <a:latin typeface="Bookman Old Style" panose="02050604050505020204" pitchFamily="18" charset="0"/>
                <a:ea typeface="Calibri" panose="020F0502020204030204" pitchFamily="34" charset="0"/>
                <a:cs typeface="Mangal" panose="02040503050203030202" pitchFamily="18" charset="0"/>
              </a:rPr>
              <a:t>5.More no of validation can be added to make the system more secure for admin </a:t>
            </a:r>
            <a:r>
              <a:rPr lang="en-IN" sz="2000" kern="100" dirty="0" err="1">
                <a:effectLst/>
                <a:latin typeface="Bookman Old Style" panose="02050604050505020204" pitchFamily="18" charset="0"/>
                <a:ea typeface="Calibri" panose="020F0502020204030204" pitchFamily="34" charset="0"/>
                <a:cs typeface="Mangal" panose="02040503050203030202" pitchFamily="18" charset="0"/>
              </a:rPr>
              <a:t>Pannel</a:t>
            </a:r>
            <a:r>
              <a:rPr lang="en-IN" sz="2000" kern="100" dirty="0">
                <a:effectLst/>
                <a:latin typeface="Bookman Old Style" panose="02050604050505020204" pitchFamily="18" charset="0"/>
                <a:ea typeface="Calibri" panose="020F0502020204030204" pitchFamily="34" charset="0"/>
                <a:cs typeface="Mangal" panose="02040503050203030202" pitchFamily="18" charset="0"/>
              </a:rPr>
              <a:t>.</a:t>
            </a:r>
          </a:p>
        </p:txBody>
      </p:sp>
    </p:spTree>
    <p:extLst>
      <p:ext uri="{BB962C8B-B14F-4D97-AF65-F5344CB8AC3E}">
        <p14:creationId xmlns:p14="http://schemas.microsoft.com/office/powerpoint/2010/main" val="1063967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C95A-97B1-8818-0221-8005E6B3102A}"/>
              </a:ext>
            </a:extLst>
          </p:cNvPr>
          <p:cNvSpPr>
            <a:spLocks noGrp="1"/>
          </p:cNvSpPr>
          <p:nvPr>
            <p:ph type="title"/>
          </p:nvPr>
        </p:nvSpPr>
        <p:spPr>
          <a:xfrm>
            <a:off x="4224041" y="591742"/>
            <a:ext cx="7280569" cy="1280890"/>
          </a:xfrm>
        </p:spPr>
        <p:txBody>
          <a:bodyPr/>
          <a:lstStyle/>
          <a:p>
            <a:r>
              <a:rPr lang="en-IN" b="1" u="sng" dirty="0"/>
              <a:t>Conclusion:-</a:t>
            </a:r>
          </a:p>
        </p:txBody>
      </p:sp>
      <p:sp>
        <p:nvSpPr>
          <p:cNvPr id="3" name="TextBox 2">
            <a:extLst>
              <a:ext uri="{FF2B5EF4-FFF2-40B4-BE49-F238E27FC236}">
                <a16:creationId xmlns:a16="http://schemas.microsoft.com/office/drawing/2014/main" id="{8FF93726-E57D-0877-8331-F9B402DF3CC6}"/>
              </a:ext>
            </a:extLst>
          </p:cNvPr>
          <p:cNvSpPr txBox="1"/>
          <p:nvPr/>
        </p:nvSpPr>
        <p:spPr>
          <a:xfrm>
            <a:off x="2047285" y="1650775"/>
            <a:ext cx="9152092" cy="3139321"/>
          </a:xfrm>
          <a:prstGeom prst="rect">
            <a:avLst/>
          </a:prstGeom>
          <a:noFill/>
        </p:spPr>
        <p:txBody>
          <a:bodyPr wrap="square" rtlCol="0">
            <a:spAutoFit/>
          </a:bodyPr>
          <a:lstStyle/>
          <a:p>
            <a:r>
              <a:rPr lang="en-US"/>
              <a:t>The RFID attendance system implemented with NodeMCU and servo motor for door unlocking provides an efficient and secure solution for attendance management and access control. This system utilizes RFID technology to accurately identify individuals, eliminating manual attendance tracking and reducing the risk of unauthorized access. The integration of the NodeMCU microcontroller board enables seamless connectivity and real-time data processing. The servo motor serves as a reliable mechanism for unlocking the door, responding promptly to valid RFID card scans. This system improves efficiency, minimizes errors, enhances security, and ensures accountability. It is a comprehensive solution for organizations seeking to streamline attendance management and enhance access control measures</a:t>
            </a:r>
            <a:endParaRPr lang="en-IN" dirty="0"/>
          </a:p>
        </p:txBody>
      </p:sp>
    </p:spTree>
    <p:extLst>
      <p:ext uri="{BB962C8B-B14F-4D97-AF65-F5344CB8AC3E}">
        <p14:creationId xmlns:p14="http://schemas.microsoft.com/office/powerpoint/2010/main" val="661556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CC27-D527-DA11-6CC7-A3E24361E735}"/>
              </a:ext>
            </a:extLst>
          </p:cNvPr>
          <p:cNvSpPr>
            <a:spLocks noGrp="1"/>
          </p:cNvSpPr>
          <p:nvPr>
            <p:ph type="title"/>
          </p:nvPr>
        </p:nvSpPr>
        <p:spPr>
          <a:xfrm>
            <a:off x="3437291" y="207463"/>
            <a:ext cx="4787153" cy="1443318"/>
          </a:xfrm>
        </p:spPr>
        <p:txBody>
          <a:bodyPr>
            <a:noAutofit/>
          </a:bodyPr>
          <a:lstStyle/>
          <a:p>
            <a:r>
              <a:rPr lang="en-IN" sz="4000" b="1" u="sng" kern="100" dirty="0">
                <a:effectLst/>
                <a:latin typeface="Times New Roman" panose="02020603050405020304" pitchFamily="18" charset="0"/>
                <a:ea typeface="Calibri" panose="020F0502020204030204" pitchFamily="34" charset="0"/>
                <a:cs typeface="Mangal" panose="02040503050203030202" pitchFamily="18" charset="0"/>
              </a:rPr>
              <a:t>INTRODUCTION:-</a:t>
            </a:r>
            <a:br>
              <a:rPr lang="en-IN" sz="4000" kern="100" dirty="0">
                <a:effectLst/>
                <a:latin typeface="Calibri" panose="020F0502020204030204" pitchFamily="34" charset="0"/>
                <a:ea typeface="Calibri" panose="020F0502020204030204" pitchFamily="34" charset="0"/>
                <a:cs typeface="Mangal" panose="02040503050203030202" pitchFamily="18" charset="0"/>
              </a:rPr>
            </a:br>
            <a:endParaRPr lang="en-IN" sz="4000" dirty="0"/>
          </a:p>
        </p:txBody>
      </p:sp>
      <p:sp>
        <p:nvSpPr>
          <p:cNvPr id="4" name="Text Placeholder 3">
            <a:extLst>
              <a:ext uri="{FF2B5EF4-FFF2-40B4-BE49-F238E27FC236}">
                <a16:creationId xmlns:a16="http://schemas.microsoft.com/office/drawing/2014/main" id="{873B2F79-1F0F-A4BF-01A5-76028782533C}"/>
              </a:ext>
            </a:extLst>
          </p:cNvPr>
          <p:cNvSpPr>
            <a:spLocks noGrp="1"/>
          </p:cNvSpPr>
          <p:nvPr>
            <p:ph type="body" sz="half" idx="2"/>
          </p:nvPr>
        </p:nvSpPr>
        <p:spPr>
          <a:xfrm>
            <a:off x="1060058" y="1283514"/>
            <a:ext cx="11037536" cy="3167105"/>
          </a:xfrm>
        </p:spPr>
        <p:txBody>
          <a:bodyPr>
            <a:noAutofit/>
          </a:bodyPr>
          <a:lstStyle/>
          <a:p>
            <a:r>
              <a:rPr lang="en-IN" sz="1800" kern="100" dirty="0">
                <a:effectLst/>
                <a:latin typeface="Bahnschrift Light" panose="020B0502040204020203" pitchFamily="34" charset="0"/>
                <a:ea typeface="Calibri" panose="020F0502020204030204" pitchFamily="34" charset="0"/>
                <a:cs typeface="Arial" panose="020B0604020202020204" pitchFamily="34" charset="0"/>
              </a:rPr>
              <a:t>The RFID Attendance System with Google Sheet Integration and Door Unlocking System combines advanced RFID technology, cloud-based data management, and access control mechanisms to create an efficient and secure solution for attendance tracking and door access in various settings. This system addresses the challenges associated with traditional attendance management methods and enhances the overall security and convenience of access control systems. Attendance tracking is a crucial process in many environments, including educational institutions, workplaces, and research facilities. Traditional methods, such as manual sign-in sheets or barcode scanning, can be time-consuming, prone to errors, and lack real-time data updates. The RFID Attendance System offers a more accurate and automated approach by leveraging RFID technology.</a:t>
            </a:r>
          </a:p>
          <a:p>
            <a:endParaRPr lang="en-IN" sz="1800" dirty="0">
              <a:latin typeface="Arial" panose="020B0604020202020204" pitchFamily="34" charset="0"/>
              <a:cs typeface="Arial" panose="020B0604020202020204" pitchFamily="34" charset="0"/>
            </a:endParaRPr>
          </a:p>
        </p:txBody>
      </p:sp>
      <p:pic>
        <p:nvPicPr>
          <p:cNvPr id="1026" name="Picture 2" descr="DESAmax RFID Attendance System For School Students With SMS at Rs 24999 in  Jaipur">
            <a:extLst>
              <a:ext uri="{FF2B5EF4-FFF2-40B4-BE49-F238E27FC236}">
                <a16:creationId xmlns:a16="http://schemas.microsoft.com/office/drawing/2014/main" id="{61D49F9C-DEB2-0AA4-36D9-636CDEF39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988" y="4771181"/>
            <a:ext cx="2195593" cy="18793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RFID Attendance System: RFID Based Attendance Management System">
            <a:extLst>
              <a:ext uri="{FF2B5EF4-FFF2-40B4-BE49-F238E27FC236}">
                <a16:creationId xmlns:a16="http://schemas.microsoft.com/office/drawing/2014/main" id="{ACBA293E-416D-FD87-6129-47F4ECBE4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190" y="4771181"/>
            <a:ext cx="2042774" cy="17759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y RFID Attendance System in Schools &amp; its Benefits? – Paatham">
            <a:extLst>
              <a:ext uri="{FF2B5EF4-FFF2-40B4-BE49-F238E27FC236}">
                <a16:creationId xmlns:a16="http://schemas.microsoft.com/office/drawing/2014/main" id="{D7CD5715-7A3A-1EE4-082C-0DB34B4D4C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3279" y="4708771"/>
            <a:ext cx="2195593"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66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5423-3BAB-B30B-9ED9-BF7F1077B6D4}"/>
              </a:ext>
            </a:extLst>
          </p:cNvPr>
          <p:cNvSpPr>
            <a:spLocks noGrp="1"/>
          </p:cNvSpPr>
          <p:nvPr>
            <p:ph type="title"/>
          </p:nvPr>
        </p:nvSpPr>
        <p:spPr>
          <a:xfrm>
            <a:off x="3700906" y="534074"/>
            <a:ext cx="10085659" cy="1343802"/>
          </a:xfrm>
        </p:spPr>
        <p:txBody>
          <a:bodyPr>
            <a:noAutofit/>
          </a:bodyPr>
          <a:lstStyle/>
          <a:p>
            <a:r>
              <a:rPr lang="en-IN" sz="3600" u="sng" kern="100" dirty="0">
                <a:effectLst/>
                <a:latin typeface="+mn-lt"/>
                <a:ea typeface="Calibri" panose="020F0502020204030204" pitchFamily="34" charset="0"/>
                <a:cs typeface="Mangal" panose="02040503050203030202" pitchFamily="18" charset="0"/>
              </a:rPr>
              <a:t>MOTIVATION</a:t>
            </a:r>
            <a:br>
              <a:rPr lang="en-IN" sz="3600" u="sng" kern="100" dirty="0">
                <a:effectLst/>
                <a:latin typeface="+mn-lt"/>
                <a:ea typeface="Calibri" panose="020F0502020204030204" pitchFamily="34" charset="0"/>
                <a:cs typeface="Mangal" panose="02040503050203030202" pitchFamily="18" charset="0"/>
              </a:rPr>
            </a:br>
            <a:endParaRPr lang="en-IN" sz="3600" u="sng" dirty="0">
              <a:latin typeface="+mn-lt"/>
            </a:endParaRPr>
          </a:p>
        </p:txBody>
      </p:sp>
      <p:sp>
        <p:nvSpPr>
          <p:cNvPr id="4" name="Text Placeholder 3">
            <a:extLst>
              <a:ext uri="{FF2B5EF4-FFF2-40B4-BE49-F238E27FC236}">
                <a16:creationId xmlns:a16="http://schemas.microsoft.com/office/drawing/2014/main" id="{5A13EFB6-3AC0-67E0-CE3E-FE4D60AA4D68}"/>
              </a:ext>
            </a:extLst>
          </p:cNvPr>
          <p:cNvSpPr>
            <a:spLocks noGrp="1"/>
          </p:cNvSpPr>
          <p:nvPr>
            <p:ph type="body" sz="half" idx="2"/>
          </p:nvPr>
        </p:nvSpPr>
        <p:spPr>
          <a:xfrm>
            <a:off x="3700906" y="2155971"/>
            <a:ext cx="4790188" cy="3297732"/>
          </a:xfrm>
        </p:spPr>
        <p:txBody>
          <a:bodyPr>
            <a:normAutofit/>
          </a:bodyPr>
          <a:lstStyle/>
          <a:p>
            <a:pPr marL="285750" indent="-285750" algn="just">
              <a:lnSpc>
                <a:spcPct val="107000"/>
              </a:lnSpc>
              <a:spcAft>
                <a:spcPts val="800"/>
              </a:spcAft>
              <a:buFont typeface="Arial" panose="020B0604020202020204" pitchFamily="34" charset="0"/>
              <a:buChar char="•"/>
            </a:pPr>
            <a:r>
              <a:rPr lang="en-IN" sz="2000" kern="100" dirty="0">
                <a:effectLst/>
                <a:latin typeface="Bookman Old Style" panose="02050604050505020204" pitchFamily="18" charset="0"/>
                <a:ea typeface="Calibri" panose="020F0502020204030204" pitchFamily="34" charset="0"/>
                <a:cs typeface="Mangal" panose="02040503050203030202" pitchFamily="18" charset="0"/>
              </a:rPr>
              <a:t>Accuracy and Efficiency: </a:t>
            </a:r>
          </a:p>
          <a:p>
            <a:pPr marL="285750" indent="-285750" algn="just">
              <a:lnSpc>
                <a:spcPct val="107000"/>
              </a:lnSpc>
              <a:spcAft>
                <a:spcPts val="800"/>
              </a:spcAft>
              <a:buFont typeface="Arial" panose="020B0604020202020204" pitchFamily="34" charset="0"/>
              <a:buChar char="•"/>
            </a:pPr>
            <a:r>
              <a:rPr lang="en-IN" sz="2000" kern="100" dirty="0">
                <a:effectLst/>
                <a:latin typeface="Bookman Old Style" panose="02050604050505020204" pitchFamily="18" charset="0"/>
                <a:ea typeface="Calibri" panose="020F0502020204030204" pitchFamily="34" charset="0"/>
                <a:cs typeface="Mangal" panose="02040503050203030202" pitchFamily="18" charset="0"/>
              </a:rPr>
              <a:t>Real-time Data Updates: </a:t>
            </a:r>
          </a:p>
          <a:p>
            <a:pPr marL="285750" indent="-285750" algn="just">
              <a:lnSpc>
                <a:spcPct val="107000"/>
              </a:lnSpc>
              <a:spcAft>
                <a:spcPts val="800"/>
              </a:spcAft>
              <a:buFont typeface="Arial" panose="020B0604020202020204" pitchFamily="34" charset="0"/>
              <a:buChar char="•"/>
            </a:pPr>
            <a:r>
              <a:rPr lang="en-IN" sz="2000" kern="100" dirty="0">
                <a:effectLst/>
                <a:latin typeface="Bookman Old Style" panose="02050604050505020204" pitchFamily="18" charset="0"/>
                <a:ea typeface="Calibri" panose="020F0502020204030204" pitchFamily="34" charset="0"/>
                <a:cs typeface="Mangal" panose="02040503050203030202" pitchFamily="18" charset="0"/>
              </a:rPr>
              <a:t>Streamlined Data Management:.</a:t>
            </a:r>
          </a:p>
          <a:p>
            <a:pPr marL="285750" indent="-285750" algn="just">
              <a:lnSpc>
                <a:spcPct val="107000"/>
              </a:lnSpc>
              <a:spcAft>
                <a:spcPts val="800"/>
              </a:spcAft>
              <a:buFont typeface="Arial" panose="020B0604020202020204" pitchFamily="34" charset="0"/>
              <a:buChar char="•"/>
            </a:pPr>
            <a:r>
              <a:rPr lang="en-IN" sz="2000" kern="100" dirty="0">
                <a:effectLst/>
                <a:latin typeface="Bookman Old Style" panose="02050604050505020204" pitchFamily="18" charset="0"/>
                <a:ea typeface="Calibri" panose="020F0502020204030204" pitchFamily="34" charset="0"/>
                <a:cs typeface="Mangal" panose="02040503050203030202" pitchFamily="18" charset="0"/>
              </a:rPr>
              <a:t>Enhanced Security:</a:t>
            </a:r>
          </a:p>
          <a:p>
            <a:pPr marL="285750" indent="-285750" algn="just">
              <a:lnSpc>
                <a:spcPct val="107000"/>
              </a:lnSpc>
              <a:spcAft>
                <a:spcPts val="800"/>
              </a:spcAft>
              <a:buFont typeface="Arial" panose="020B0604020202020204" pitchFamily="34" charset="0"/>
              <a:buChar char="•"/>
            </a:pPr>
            <a:r>
              <a:rPr lang="en-IN" sz="2000" kern="100" dirty="0">
                <a:effectLst/>
                <a:latin typeface="Bookman Old Style" panose="02050604050505020204" pitchFamily="18" charset="0"/>
                <a:ea typeface="Calibri" panose="020F0502020204030204" pitchFamily="34" charset="0"/>
                <a:cs typeface="Mangal" panose="02040503050203030202" pitchFamily="18" charset="0"/>
              </a:rPr>
              <a:t>Scalability and Flexibility: </a:t>
            </a:r>
          </a:p>
          <a:p>
            <a:pPr marL="285750" indent="-285750" algn="just">
              <a:lnSpc>
                <a:spcPct val="107000"/>
              </a:lnSpc>
              <a:spcAft>
                <a:spcPts val="800"/>
              </a:spcAft>
              <a:buFont typeface="Arial" panose="020B0604020202020204" pitchFamily="34" charset="0"/>
              <a:buChar char="•"/>
            </a:pPr>
            <a:r>
              <a:rPr lang="en-IN" sz="2000" kern="100" dirty="0">
                <a:effectLst/>
                <a:latin typeface="Bookman Old Style" panose="02050604050505020204" pitchFamily="18" charset="0"/>
                <a:ea typeface="Calibri" panose="020F0502020204030204" pitchFamily="34" charset="0"/>
                <a:cs typeface="Mangal" panose="02040503050203030202" pitchFamily="18" charset="0"/>
              </a:rPr>
              <a:t>Cost-effectiveness:</a:t>
            </a:r>
            <a:endParaRPr lang="en-IN" sz="2000" dirty="0">
              <a:latin typeface="Bookman Old Style" panose="02050604050505020204" pitchFamily="18" charset="0"/>
            </a:endParaRPr>
          </a:p>
        </p:txBody>
      </p:sp>
    </p:spTree>
    <p:extLst>
      <p:ext uri="{BB962C8B-B14F-4D97-AF65-F5344CB8AC3E}">
        <p14:creationId xmlns:p14="http://schemas.microsoft.com/office/powerpoint/2010/main" val="281273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7786-AE00-9F19-74BA-4660F8F54278}"/>
              </a:ext>
            </a:extLst>
          </p:cNvPr>
          <p:cNvSpPr>
            <a:spLocks noGrp="1"/>
          </p:cNvSpPr>
          <p:nvPr>
            <p:ph type="title"/>
          </p:nvPr>
        </p:nvSpPr>
        <p:spPr>
          <a:xfrm>
            <a:off x="3801035" y="267434"/>
            <a:ext cx="4962639" cy="1479177"/>
          </a:xfrm>
        </p:spPr>
        <p:txBody>
          <a:bodyPr>
            <a:noAutofit/>
          </a:bodyPr>
          <a:lstStyle/>
          <a:p>
            <a:r>
              <a:rPr lang="en-IN" sz="4000" b="1" u="sng" kern="100" dirty="0">
                <a:effectLst/>
                <a:latin typeface="Algerian" panose="04020705040A02060702" pitchFamily="82" charset="0"/>
                <a:ea typeface="Calibri" panose="020F0502020204030204" pitchFamily="34" charset="0"/>
                <a:cs typeface="Mangal" panose="02040503050203030202" pitchFamily="18" charset="0"/>
              </a:rPr>
              <a:t>COMPONENTS USED:-</a:t>
            </a:r>
            <a:br>
              <a:rPr lang="en-IN" sz="4000" kern="100" dirty="0">
                <a:effectLst/>
                <a:latin typeface="Algerian" panose="04020705040A02060702" pitchFamily="82" charset="0"/>
                <a:ea typeface="Calibri" panose="020F0502020204030204" pitchFamily="34" charset="0"/>
                <a:cs typeface="Mangal" panose="02040503050203030202" pitchFamily="18" charset="0"/>
              </a:rPr>
            </a:br>
            <a:endParaRPr lang="en-IN" sz="4000" dirty="0">
              <a:latin typeface="Algerian" panose="04020705040A02060702" pitchFamily="82" charset="0"/>
            </a:endParaRPr>
          </a:p>
        </p:txBody>
      </p:sp>
      <p:sp>
        <p:nvSpPr>
          <p:cNvPr id="4" name="Text Placeholder 3">
            <a:extLst>
              <a:ext uri="{FF2B5EF4-FFF2-40B4-BE49-F238E27FC236}">
                <a16:creationId xmlns:a16="http://schemas.microsoft.com/office/drawing/2014/main" id="{C5885B0A-5119-FE75-2705-145CC5A57358}"/>
              </a:ext>
            </a:extLst>
          </p:cNvPr>
          <p:cNvSpPr>
            <a:spLocks noGrp="1"/>
          </p:cNvSpPr>
          <p:nvPr>
            <p:ph type="body" sz="half" idx="2"/>
          </p:nvPr>
        </p:nvSpPr>
        <p:spPr>
          <a:xfrm>
            <a:off x="8388990" y="1979801"/>
            <a:ext cx="3409198" cy="3498507"/>
          </a:xfrm>
        </p:spPr>
        <p:txBody>
          <a:bodyPr>
            <a:normAutofit/>
          </a:bodyPr>
          <a:lstStyle/>
          <a:p>
            <a:pPr marL="342900" lvl="0" indent="-342900">
              <a:lnSpc>
                <a:spcPct val="107000"/>
              </a:lnSpc>
              <a:buFont typeface="Symbol" panose="05050102010706020507" pitchFamily="18" charset="2"/>
              <a:buChar char=""/>
            </a:pPr>
            <a:r>
              <a:rPr lang="en-IN" sz="2000" b="1" kern="100" dirty="0">
                <a:effectLst/>
                <a:latin typeface="Bookman Old Style" panose="02050604050505020204" pitchFamily="18" charset="0"/>
                <a:ea typeface="Calibri" panose="020F0502020204030204" pitchFamily="34" charset="0"/>
                <a:cs typeface="Mangal" panose="02040503050203030202" pitchFamily="18" charset="0"/>
              </a:rPr>
              <a:t>Node MCU ESP8266</a:t>
            </a:r>
          </a:p>
          <a:p>
            <a:pPr marL="342900" lvl="0" indent="-342900">
              <a:lnSpc>
                <a:spcPct val="107000"/>
              </a:lnSpc>
              <a:buFont typeface="Symbol" panose="05050102010706020507" pitchFamily="18" charset="2"/>
              <a:buChar char=""/>
            </a:pPr>
            <a:r>
              <a:rPr lang="en-IN" sz="2000" b="1" kern="100" dirty="0">
                <a:effectLst/>
                <a:latin typeface="Bookman Old Style" panose="02050604050505020204" pitchFamily="18" charset="0"/>
                <a:ea typeface="Calibri" panose="020F0502020204030204" pitchFamily="34" charset="0"/>
                <a:cs typeface="Mangal" panose="02040503050203030202" pitchFamily="18" charset="0"/>
              </a:rPr>
              <a:t>RC552 RFID reader</a:t>
            </a:r>
          </a:p>
          <a:p>
            <a:pPr marL="342900" lvl="0" indent="-342900">
              <a:lnSpc>
                <a:spcPct val="107000"/>
              </a:lnSpc>
              <a:buFont typeface="Symbol" panose="05050102010706020507" pitchFamily="18" charset="2"/>
              <a:buChar char=""/>
            </a:pPr>
            <a:r>
              <a:rPr lang="en-IN" sz="2000" b="1" kern="100" dirty="0">
                <a:effectLst/>
                <a:latin typeface="Bookman Old Style" panose="02050604050505020204" pitchFamily="18" charset="0"/>
                <a:ea typeface="Calibri" panose="020F0502020204030204" pitchFamily="34" charset="0"/>
                <a:cs typeface="Mangal" panose="02040503050203030202" pitchFamily="18" charset="0"/>
              </a:rPr>
              <a:t>RFID tags</a:t>
            </a:r>
          </a:p>
          <a:p>
            <a:pPr marL="342900" lvl="0" indent="-342900">
              <a:lnSpc>
                <a:spcPct val="107000"/>
              </a:lnSpc>
              <a:buFont typeface="Symbol" panose="05050102010706020507" pitchFamily="18" charset="2"/>
              <a:buChar char=""/>
            </a:pPr>
            <a:r>
              <a:rPr lang="en-IN" sz="2000" b="1" kern="100" dirty="0">
                <a:effectLst/>
                <a:latin typeface="Bookman Old Style" panose="02050604050505020204" pitchFamily="18" charset="0"/>
                <a:ea typeface="Calibri" panose="020F0502020204030204" pitchFamily="34" charset="0"/>
                <a:cs typeface="Mangal" panose="02040503050203030202" pitchFamily="18" charset="0"/>
              </a:rPr>
              <a:t>Breadboard</a:t>
            </a:r>
          </a:p>
          <a:p>
            <a:pPr marL="342900" lvl="0" indent="-342900">
              <a:lnSpc>
                <a:spcPct val="107000"/>
              </a:lnSpc>
              <a:buFont typeface="Symbol" panose="05050102010706020507" pitchFamily="18" charset="2"/>
              <a:buChar char=""/>
            </a:pPr>
            <a:r>
              <a:rPr lang="en-IN" sz="2000" b="1" kern="100" dirty="0">
                <a:effectLst/>
                <a:latin typeface="Bookman Old Style" panose="02050604050505020204" pitchFamily="18" charset="0"/>
                <a:ea typeface="Calibri" panose="020F0502020204030204" pitchFamily="34" charset="0"/>
                <a:cs typeface="Mangal" panose="02040503050203030202" pitchFamily="18" charset="0"/>
              </a:rPr>
              <a:t>Servo motor</a:t>
            </a:r>
          </a:p>
          <a:p>
            <a:pPr marL="342900" lvl="0" indent="-342900">
              <a:lnSpc>
                <a:spcPct val="107000"/>
              </a:lnSpc>
              <a:buFont typeface="Symbol" panose="05050102010706020507" pitchFamily="18" charset="2"/>
              <a:buChar char=""/>
            </a:pPr>
            <a:r>
              <a:rPr lang="en-IN" sz="2000" b="1" kern="100" dirty="0">
                <a:effectLst/>
                <a:latin typeface="Bookman Old Style" panose="02050604050505020204" pitchFamily="18" charset="0"/>
                <a:ea typeface="Calibri" panose="020F0502020204030204" pitchFamily="34" charset="0"/>
                <a:cs typeface="Mangal" panose="02040503050203030202" pitchFamily="18" charset="0"/>
              </a:rPr>
              <a:t>Jumper wire</a:t>
            </a:r>
          </a:p>
          <a:p>
            <a:pPr marL="342900" lvl="0" indent="-342900">
              <a:lnSpc>
                <a:spcPct val="107000"/>
              </a:lnSpc>
              <a:spcAft>
                <a:spcPts val="800"/>
              </a:spcAft>
              <a:buFont typeface="Symbol" panose="05050102010706020507" pitchFamily="18" charset="2"/>
              <a:buChar char=""/>
            </a:pPr>
            <a:r>
              <a:rPr lang="en-IN" sz="2000" b="1" kern="100" dirty="0">
                <a:effectLst/>
                <a:latin typeface="Bookman Old Style" panose="02050604050505020204" pitchFamily="18" charset="0"/>
                <a:ea typeface="Calibri" panose="020F0502020204030204" pitchFamily="34" charset="0"/>
                <a:cs typeface="Mangal" panose="02040503050203030202" pitchFamily="18" charset="0"/>
              </a:rPr>
              <a:t>Connecting wires</a:t>
            </a:r>
          </a:p>
          <a:p>
            <a:endParaRPr lang="en-IN" sz="2000" b="1" dirty="0">
              <a:latin typeface="Arial Black" panose="020B0A04020102020204" pitchFamily="34" charset="0"/>
            </a:endParaRPr>
          </a:p>
        </p:txBody>
      </p:sp>
      <p:pic>
        <p:nvPicPr>
          <p:cNvPr id="6" name="Picture 5">
            <a:extLst>
              <a:ext uri="{FF2B5EF4-FFF2-40B4-BE49-F238E27FC236}">
                <a16:creationId xmlns:a16="http://schemas.microsoft.com/office/drawing/2014/main" id="{9F41BB87-E79E-8908-08A0-999F64AB9677}"/>
              </a:ext>
            </a:extLst>
          </p:cNvPr>
          <p:cNvPicPr>
            <a:picLocks noChangeAspect="1"/>
          </p:cNvPicPr>
          <p:nvPr/>
        </p:nvPicPr>
        <p:blipFill>
          <a:blip r:embed="rId2"/>
          <a:stretch>
            <a:fillRect/>
          </a:stretch>
        </p:blipFill>
        <p:spPr>
          <a:xfrm>
            <a:off x="1529370" y="1892268"/>
            <a:ext cx="5761674" cy="4025377"/>
          </a:xfrm>
          <a:prstGeom prst="rect">
            <a:avLst/>
          </a:prstGeom>
        </p:spPr>
      </p:pic>
    </p:spTree>
    <p:extLst>
      <p:ext uri="{BB962C8B-B14F-4D97-AF65-F5344CB8AC3E}">
        <p14:creationId xmlns:p14="http://schemas.microsoft.com/office/powerpoint/2010/main" val="259512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ECC3-C5CE-2C3E-A71F-D4EC058E8D14}"/>
              </a:ext>
            </a:extLst>
          </p:cNvPr>
          <p:cNvSpPr>
            <a:spLocks noGrp="1"/>
          </p:cNvSpPr>
          <p:nvPr>
            <p:ph type="title"/>
          </p:nvPr>
        </p:nvSpPr>
        <p:spPr>
          <a:xfrm>
            <a:off x="1759445" y="624110"/>
            <a:ext cx="8911687" cy="1280890"/>
          </a:xfrm>
        </p:spPr>
        <p:txBody>
          <a:bodyPr/>
          <a:lstStyle/>
          <a:p>
            <a:r>
              <a:rPr lang="en-US" b="1" u="sng" dirty="0"/>
              <a:t>FLOW OF PROJECT</a:t>
            </a:r>
            <a:r>
              <a:rPr lang="en-US" dirty="0"/>
              <a:t>:-</a:t>
            </a:r>
            <a:endParaRPr lang="en-IN" dirty="0"/>
          </a:p>
        </p:txBody>
      </p:sp>
      <p:sp>
        <p:nvSpPr>
          <p:cNvPr id="4" name="Rectangle 3">
            <a:extLst>
              <a:ext uri="{FF2B5EF4-FFF2-40B4-BE49-F238E27FC236}">
                <a16:creationId xmlns:a16="http://schemas.microsoft.com/office/drawing/2014/main" id="{D8665745-D3C0-E23D-8C1B-708734E9AD37}"/>
              </a:ext>
            </a:extLst>
          </p:cNvPr>
          <p:cNvSpPr/>
          <p:nvPr/>
        </p:nvSpPr>
        <p:spPr>
          <a:xfrm>
            <a:off x="1586038" y="1949843"/>
            <a:ext cx="2638003" cy="1019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5" name="Rectangle 4">
            <a:extLst>
              <a:ext uri="{FF2B5EF4-FFF2-40B4-BE49-F238E27FC236}">
                <a16:creationId xmlns:a16="http://schemas.microsoft.com/office/drawing/2014/main" id="{EE701E8D-7540-FAE2-F54F-0E25A50F9776}"/>
              </a:ext>
            </a:extLst>
          </p:cNvPr>
          <p:cNvSpPr/>
          <p:nvPr/>
        </p:nvSpPr>
        <p:spPr>
          <a:xfrm>
            <a:off x="9317422" y="2010895"/>
            <a:ext cx="2638002" cy="95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6" name="Rectangle 5">
            <a:extLst>
              <a:ext uri="{FF2B5EF4-FFF2-40B4-BE49-F238E27FC236}">
                <a16:creationId xmlns:a16="http://schemas.microsoft.com/office/drawing/2014/main" id="{177B28CE-4AFF-5FAB-D2D2-C61146C67AB4}"/>
              </a:ext>
            </a:extLst>
          </p:cNvPr>
          <p:cNvSpPr/>
          <p:nvPr/>
        </p:nvSpPr>
        <p:spPr>
          <a:xfrm>
            <a:off x="3334524" y="4742247"/>
            <a:ext cx="2880764" cy="1019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DATA FROM GOOGLE SHEET DISPLAYED ON WEB</a:t>
            </a:r>
            <a:endParaRPr lang="en-IN" dirty="0">
              <a:solidFill>
                <a:schemeClr val="bg1"/>
              </a:solidFill>
            </a:endParaRPr>
          </a:p>
        </p:txBody>
      </p:sp>
      <p:sp>
        <p:nvSpPr>
          <p:cNvPr id="7" name="Rectangle 6">
            <a:extLst>
              <a:ext uri="{FF2B5EF4-FFF2-40B4-BE49-F238E27FC236}">
                <a16:creationId xmlns:a16="http://schemas.microsoft.com/office/drawing/2014/main" id="{EB802A17-F2F9-18C6-A390-8EB4E03C9DC6}"/>
              </a:ext>
            </a:extLst>
          </p:cNvPr>
          <p:cNvSpPr/>
          <p:nvPr/>
        </p:nvSpPr>
        <p:spPr>
          <a:xfrm>
            <a:off x="8020673" y="4742246"/>
            <a:ext cx="2593498" cy="1019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NODE MCU SENDS DATA TO GOOGLE SHEET</a:t>
            </a:r>
            <a:endParaRPr lang="en-IN" dirty="0">
              <a:solidFill>
                <a:schemeClr val="bg1"/>
              </a:solidFill>
            </a:endParaRPr>
          </a:p>
        </p:txBody>
      </p:sp>
      <p:sp>
        <p:nvSpPr>
          <p:cNvPr id="8" name="Rectangle 7">
            <a:extLst>
              <a:ext uri="{FF2B5EF4-FFF2-40B4-BE49-F238E27FC236}">
                <a16:creationId xmlns:a16="http://schemas.microsoft.com/office/drawing/2014/main" id="{382A164D-409F-D18C-DB34-BEFA9A7A5EC9}"/>
              </a:ext>
            </a:extLst>
          </p:cNvPr>
          <p:cNvSpPr/>
          <p:nvPr/>
        </p:nvSpPr>
        <p:spPr>
          <a:xfrm>
            <a:off x="5239698" y="2030584"/>
            <a:ext cx="2499552" cy="1019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STORE DATA TO RFID CARDS</a:t>
            </a:r>
            <a:endParaRPr lang="en-IN" dirty="0">
              <a:solidFill>
                <a:schemeClr val="bg1"/>
              </a:solidFill>
            </a:endParaRPr>
          </a:p>
        </p:txBody>
      </p:sp>
      <p:sp>
        <p:nvSpPr>
          <p:cNvPr id="9" name="TextBox 8">
            <a:extLst>
              <a:ext uri="{FF2B5EF4-FFF2-40B4-BE49-F238E27FC236}">
                <a16:creationId xmlns:a16="http://schemas.microsoft.com/office/drawing/2014/main" id="{B9B8026F-1D65-F4AB-8EAF-9FE49471AB03}"/>
              </a:ext>
            </a:extLst>
          </p:cNvPr>
          <p:cNvSpPr txBox="1"/>
          <p:nvPr/>
        </p:nvSpPr>
        <p:spPr>
          <a:xfrm>
            <a:off x="1759445" y="2217218"/>
            <a:ext cx="2464596" cy="646331"/>
          </a:xfrm>
          <a:prstGeom prst="rect">
            <a:avLst/>
          </a:prstGeom>
          <a:noFill/>
        </p:spPr>
        <p:txBody>
          <a:bodyPr wrap="square" rtlCol="0">
            <a:spAutoFit/>
          </a:bodyPr>
          <a:lstStyle/>
          <a:p>
            <a:r>
              <a:rPr lang="en-US" dirty="0">
                <a:solidFill>
                  <a:schemeClr val="bg1"/>
                </a:solidFill>
              </a:rPr>
              <a:t>ASSEMBLE HARDWARE SYSTEM</a:t>
            </a:r>
            <a:endParaRPr lang="en-IN" dirty="0">
              <a:solidFill>
                <a:schemeClr val="bg1"/>
              </a:solidFill>
            </a:endParaRPr>
          </a:p>
        </p:txBody>
      </p:sp>
      <p:sp>
        <p:nvSpPr>
          <p:cNvPr id="14" name="TextBox 13">
            <a:extLst>
              <a:ext uri="{FF2B5EF4-FFF2-40B4-BE49-F238E27FC236}">
                <a16:creationId xmlns:a16="http://schemas.microsoft.com/office/drawing/2014/main" id="{5F37A88B-93AB-FAE9-2877-28CFF830E231}"/>
              </a:ext>
            </a:extLst>
          </p:cNvPr>
          <p:cNvSpPr txBox="1"/>
          <p:nvPr/>
        </p:nvSpPr>
        <p:spPr>
          <a:xfrm>
            <a:off x="9547686" y="2145071"/>
            <a:ext cx="2246891" cy="646331"/>
          </a:xfrm>
          <a:prstGeom prst="rect">
            <a:avLst/>
          </a:prstGeom>
          <a:noFill/>
        </p:spPr>
        <p:txBody>
          <a:bodyPr wrap="square">
            <a:spAutoFit/>
          </a:bodyPr>
          <a:lstStyle/>
          <a:p>
            <a:r>
              <a:rPr lang="en-US" dirty="0">
                <a:solidFill>
                  <a:schemeClr val="bg1"/>
                </a:solidFill>
              </a:rPr>
              <a:t>SEND DATA TO NODE MCU</a:t>
            </a:r>
            <a:endParaRPr lang="en-IN" dirty="0">
              <a:solidFill>
                <a:schemeClr val="bg1"/>
              </a:solidFill>
            </a:endParaRPr>
          </a:p>
        </p:txBody>
      </p:sp>
      <p:cxnSp>
        <p:nvCxnSpPr>
          <p:cNvPr id="18" name="Straight Arrow Connector 17">
            <a:extLst>
              <a:ext uri="{FF2B5EF4-FFF2-40B4-BE49-F238E27FC236}">
                <a16:creationId xmlns:a16="http://schemas.microsoft.com/office/drawing/2014/main" id="{EEE0B093-AAC2-1548-2E67-08CCA6D5B824}"/>
              </a:ext>
            </a:extLst>
          </p:cNvPr>
          <p:cNvCxnSpPr>
            <a:stCxn id="9" idx="3"/>
            <a:endCxn id="8" idx="1"/>
          </p:cNvCxnSpPr>
          <p:nvPr/>
        </p:nvCxnSpPr>
        <p:spPr>
          <a:xfrm flipV="1">
            <a:off x="4224041" y="2540383"/>
            <a:ext cx="10156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59AADF-00DB-27CD-60D1-9A79D637EB43}"/>
              </a:ext>
            </a:extLst>
          </p:cNvPr>
          <p:cNvCxnSpPr>
            <a:cxnSpLocks/>
            <a:stCxn id="8" idx="3"/>
          </p:cNvCxnSpPr>
          <p:nvPr/>
        </p:nvCxnSpPr>
        <p:spPr>
          <a:xfrm flipV="1">
            <a:off x="7739250" y="2540382"/>
            <a:ext cx="15452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E81C96-6475-DC1F-2AC0-D01E067B68FC}"/>
              </a:ext>
            </a:extLst>
          </p:cNvPr>
          <p:cNvCxnSpPr>
            <a:cxnSpLocks/>
          </p:cNvCxnSpPr>
          <p:nvPr/>
        </p:nvCxnSpPr>
        <p:spPr>
          <a:xfrm>
            <a:off x="10053111" y="3004658"/>
            <a:ext cx="0" cy="173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E1FAE35-996C-36F6-81D6-7CDBDA5CD10F}"/>
              </a:ext>
            </a:extLst>
          </p:cNvPr>
          <p:cNvCxnSpPr>
            <a:cxnSpLocks/>
          </p:cNvCxnSpPr>
          <p:nvPr/>
        </p:nvCxnSpPr>
        <p:spPr>
          <a:xfrm flipH="1">
            <a:off x="6215288" y="5170811"/>
            <a:ext cx="1862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52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EC97-D9DB-8B33-D4DF-26673CE6A944}"/>
              </a:ext>
            </a:extLst>
          </p:cNvPr>
          <p:cNvSpPr>
            <a:spLocks noGrp="1"/>
          </p:cNvSpPr>
          <p:nvPr>
            <p:ph type="title"/>
          </p:nvPr>
        </p:nvSpPr>
        <p:spPr>
          <a:xfrm>
            <a:off x="1961746" y="315886"/>
            <a:ext cx="8911687" cy="1280890"/>
          </a:xfrm>
        </p:spPr>
        <p:txBody>
          <a:bodyPr/>
          <a:lstStyle/>
          <a:p>
            <a:r>
              <a:rPr lang="en-US" b="1" u="sng" dirty="0"/>
              <a:t>PIN CONFIG:-</a:t>
            </a:r>
            <a:endParaRPr lang="en-IN" b="1" u="sng" dirty="0"/>
          </a:p>
        </p:txBody>
      </p:sp>
      <p:graphicFrame>
        <p:nvGraphicFramePr>
          <p:cNvPr id="3" name="Table 3">
            <a:extLst>
              <a:ext uri="{FF2B5EF4-FFF2-40B4-BE49-F238E27FC236}">
                <a16:creationId xmlns:a16="http://schemas.microsoft.com/office/drawing/2014/main" id="{6B59EBE3-9C82-F6DA-22CF-72BEB577F536}"/>
              </a:ext>
            </a:extLst>
          </p:cNvPr>
          <p:cNvGraphicFramePr>
            <a:graphicFrameLocks noGrp="1"/>
          </p:cNvGraphicFramePr>
          <p:nvPr>
            <p:extLst>
              <p:ext uri="{D42A27DB-BD31-4B8C-83A1-F6EECF244321}">
                <p14:modId xmlns:p14="http://schemas.microsoft.com/office/powerpoint/2010/main" val="995438180"/>
              </p:ext>
            </p:extLst>
          </p:nvPr>
        </p:nvGraphicFramePr>
        <p:xfrm>
          <a:off x="1902527" y="1905000"/>
          <a:ext cx="8325804" cy="2219960"/>
        </p:xfrm>
        <a:graphic>
          <a:graphicData uri="http://schemas.openxmlformats.org/drawingml/2006/table">
            <a:tbl>
              <a:tblPr firstRow="1" bandRow="1">
                <a:tableStyleId>{5C22544A-7EE6-4342-B048-85BDC9FD1C3A}</a:tableStyleId>
              </a:tblPr>
              <a:tblGrid>
                <a:gridCol w="2775268">
                  <a:extLst>
                    <a:ext uri="{9D8B030D-6E8A-4147-A177-3AD203B41FA5}">
                      <a16:colId xmlns:a16="http://schemas.microsoft.com/office/drawing/2014/main" val="3766658777"/>
                    </a:ext>
                  </a:extLst>
                </a:gridCol>
                <a:gridCol w="2775268">
                  <a:extLst>
                    <a:ext uri="{9D8B030D-6E8A-4147-A177-3AD203B41FA5}">
                      <a16:colId xmlns:a16="http://schemas.microsoft.com/office/drawing/2014/main" val="1878837972"/>
                    </a:ext>
                  </a:extLst>
                </a:gridCol>
                <a:gridCol w="2775268">
                  <a:extLst>
                    <a:ext uri="{9D8B030D-6E8A-4147-A177-3AD203B41FA5}">
                      <a16:colId xmlns:a16="http://schemas.microsoft.com/office/drawing/2014/main" val="732478947"/>
                    </a:ext>
                  </a:extLst>
                </a:gridCol>
              </a:tblGrid>
              <a:tr h="0">
                <a:tc>
                  <a:txBody>
                    <a:bodyPr/>
                    <a:lstStyle/>
                    <a:p>
                      <a:r>
                        <a:rPr lang="en-US" dirty="0"/>
                        <a:t>NODE MCU PINS</a:t>
                      </a:r>
                      <a:endParaRPr lang="en-IN" dirty="0"/>
                    </a:p>
                  </a:txBody>
                  <a:tcPr/>
                </a:tc>
                <a:tc>
                  <a:txBody>
                    <a:bodyPr/>
                    <a:lstStyle/>
                    <a:p>
                      <a:r>
                        <a:rPr lang="en-US" dirty="0"/>
                        <a:t>RFID PINS</a:t>
                      </a:r>
                      <a:endParaRPr lang="en-IN" dirty="0"/>
                    </a:p>
                  </a:txBody>
                  <a:tcPr/>
                </a:tc>
                <a:tc rowSpan="6">
                  <a:txBody>
                    <a:bodyPr/>
                    <a:lstStyle/>
                    <a:p>
                      <a:pPr algn="ctr"/>
                      <a:r>
                        <a:rPr lang="en-US" dirty="0"/>
                        <a:t>SERIAL DATA COMMUNICATION</a:t>
                      </a:r>
                      <a:endParaRPr lang="en-IN" dirty="0"/>
                    </a:p>
                  </a:txBody>
                  <a:tcPr/>
                </a:tc>
                <a:extLst>
                  <a:ext uri="{0D108BD9-81ED-4DB2-BD59-A6C34878D82A}">
                    <a16:rowId xmlns:a16="http://schemas.microsoft.com/office/drawing/2014/main" val="3004244367"/>
                  </a:ext>
                </a:extLst>
              </a:tr>
              <a:tr h="370840">
                <a:tc>
                  <a:txBody>
                    <a:bodyPr/>
                    <a:lstStyle/>
                    <a:p>
                      <a:r>
                        <a:rPr lang="en-US" dirty="0"/>
                        <a:t>D1</a:t>
                      </a:r>
                      <a:endParaRPr lang="en-IN" dirty="0"/>
                    </a:p>
                  </a:txBody>
                  <a:tcPr/>
                </a:tc>
                <a:tc>
                  <a:txBody>
                    <a:bodyPr/>
                    <a:lstStyle/>
                    <a:p>
                      <a:r>
                        <a:rPr lang="en-US" dirty="0"/>
                        <a:t>RST</a:t>
                      </a:r>
                      <a:endParaRPr lang="en-IN" dirty="0"/>
                    </a:p>
                  </a:txBody>
                  <a:tcPr/>
                </a:tc>
                <a:tc vMerge="1">
                  <a:txBody>
                    <a:bodyPr/>
                    <a:lstStyle/>
                    <a:p>
                      <a:endParaRPr lang="en-IN" dirty="0"/>
                    </a:p>
                  </a:txBody>
                  <a:tcPr/>
                </a:tc>
                <a:extLst>
                  <a:ext uri="{0D108BD9-81ED-4DB2-BD59-A6C34878D82A}">
                    <a16:rowId xmlns:a16="http://schemas.microsoft.com/office/drawing/2014/main" val="3829268899"/>
                  </a:ext>
                </a:extLst>
              </a:tr>
              <a:tr h="370840">
                <a:tc>
                  <a:txBody>
                    <a:bodyPr/>
                    <a:lstStyle/>
                    <a:p>
                      <a:r>
                        <a:rPr lang="en-US" dirty="0"/>
                        <a:t>D2</a:t>
                      </a:r>
                      <a:endParaRPr lang="en-IN" dirty="0"/>
                    </a:p>
                  </a:txBody>
                  <a:tcPr/>
                </a:tc>
                <a:tc>
                  <a:txBody>
                    <a:bodyPr/>
                    <a:lstStyle/>
                    <a:p>
                      <a:r>
                        <a:rPr lang="en-US" dirty="0"/>
                        <a:t>SDK/SS</a:t>
                      </a:r>
                      <a:endParaRPr lang="en-IN" dirty="0"/>
                    </a:p>
                  </a:txBody>
                  <a:tcPr/>
                </a:tc>
                <a:tc vMerge="1">
                  <a:txBody>
                    <a:bodyPr/>
                    <a:lstStyle/>
                    <a:p>
                      <a:endParaRPr lang="en-IN" dirty="0"/>
                    </a:p>
                  </a:txBody>
                  <a:tcPr/>
                </a:tc>
                <a:extLst>
                  <a:ext uri="{0D108BD9-81ED-4DB2-BD59-A6C34878D82A}">
                    <a16:rowId xmlns:a16="http://schemas.microsoft.com/office/drawing/2014/main" val="901954806"/>
                  </a:ext>
                </a:extLst>
              </a:tr>
              <a:tr h="370840">
                <a:tc>
                  <a:txBody>
                    <a:bodyPr/>
                    <a:lstStyle/>
                    <a:p>
                      <a:r>
                        <a:rPr lang="en-US" dirty="0"/>
                        <a:t>D7</a:t>
                      </a:r>
                      <a:endParaRPr lang="en-IN" dirty="0"/>
                    </a:p>
                  </a:txBody>
                  <a:tcPr/>
                </a:tc>
                <a:tc>
                  <a:txBody>
                    <a:bodyPr/>
                    <a:lstStyle/>
                    <a:p>
                      <a:r>
                        <a:rPr lang="en-US" dirty="0"/>
                        <a:t>MOSI</a:t>
                      </a:r>
                      <a:endParaRPr lang="en-IN" dirty="0"/>
                    </a:p>
                  </a:txBody>
                  <a:tcPr/>
                </a:tc>
                <a:tc vMerge="1">
                  <a:txBody>
                    <a:bodyPr/>
                    <a:lstStyle/>
                    <a:p>
                      <a:endParaRPr lang="en-IN" dirty="0"/>
                    </a:p>
                  </a:txBody>
                  <a:tcPr/>
                </a:tc>
                <a:extLst>
                  <a:ext uri="{0D108BD9-81ED-4DB2-BD59-A6C34878D82A}">
                    <a16:rowId xmlns:a16="http://schemas.microsoft.com/office/drawing/2014/main" val="2026297255"/>
                  </a:ext>
                </a:extLst>
              </a:tr>
              <a:tr h="370840">
                <a:tc>
                  <a:txBody>
                    <a:bodyPr/>
                    <a:lstStyle/>
                    <a:p>
                      <a:r>
                        <a:rPr lang="en-US" dirty="0"/>
                        <a:t>D6</a:t>
                      </a:r>
                      <a:endParaRPr lang="en-IN" dirty="0"/>
                    </a:p>
                  </a:txBody>
                  <a:tcPr/>
                </a:tc>
                <a:tc>
                  <a:txBody>
                    <a:bodyPr/>
                    <a:lstStyle/>
                    <a:p>
                      <a:r>
                        <a:rPr lang="en-US" dirty="0"/>
                        <a:t>MISO</a:t>
                      </a:r>
                      <a:endParaRPr lang="en-IN" dirty="0"/>
                    </a:p>
                  </a:txBody>
                  <a:tcPr/>
                </a:tc>
                <a:tc vMerge="1">
                  <a:txBody>
                    <a:bodyPr/>
                    <a:lstStyle/>
                    <a:p>
                      <a:endParaRPr lang="en-IN" dirty="0"/>
                    </a:p>
                  </a:txBody>
                  <a:tcPr/>
                </a:tc>
                <a:extLst>
                  <a:ext uri="{0D108BD9-81ED-4DB2-BD59-A6C34878D82A}">
                    <a16:rowId xmlns:a16="http://schemas.microsoft.com/office/drawing/2014/main" val="710898626"/>
                  </a:ext>
                </a:extLst>
              </a:tr>
              <a:tr h="370840">
                <a:tc>
                  <a:txBody>
                    <a:bodyPr/>
                    <a:lstStyle/>
                    <a:p>
                      <a:r>
                        <a:rPr lang="en-US" dirty="0"/>
                        <a:t>D5</a:t>
                      </a:r>
                      <a:endParaRPr lang="en-IN" dirty="0"/>
                    </a:p>
                  </a:txBody>
                  <a:tcPr/>
                </a:tc>
                <a:tc>
                  <a:txBody>
                    <a:bodyPr/>
                    <a:lstStyle/>
                    <a:p>
                      <a:r>
                        <a:rPr lang="en-US" dirty="0"/>
                        <a:t>SCK</a:t>
                      </a:r>
                      <a:endParaRPr lang="en-IN" dirty="0"/>
                    </a:p>
                  </a:txBody>
                  <a:tcPr/>
                </a:tc>
                <a:tc vMerge="1">
                  <a:txBody>
                    <a:bodyPr/>
                    <a:lstStyle/>
                    <a:p>
                      <a:endParaRPr lang="en-IN" dirty="0"/>
                    </a:p>
                  </a:txBody>
                  <a:tcPr/>
                </a:tc>
                <a:extLst>
                  <a:ext uri="{0D108BD9-81ED-4DB2-BD59-A6C34878D82A}">
                    <a16:rowId xmlns:a16="http://schemas.microsoft.com/office/drawing/2014/main" val="200771824"/>
                  </a:ext>
                </a:extLst>
              </a:tr>
            </a:tbl>
          </a:graphicData>
        </a:graphic>
      </p:graphicFrame>
      <p:graphicFrame>
        <p:nvGraphicFramePr>
          <p:cNvPr id="4" name="Table 4">
            <a:extLst>
              <a:ext uri="{FF2B5EF4-FFF2-40B4-BE49-F238E27FC236}">
                <a16:creationId xmlns:a16="http://schemas.microsoft.com/office/drawing/2014/main" id="{AE5886F7-436A-E652-B007-B389FFCAC224}"/>
              </a:ext>
            </a:extLst>
          </p:cNvPr>
          <p:cNvGraphicFramePr>
            <a:graphicFrameLocks noGrp="1"/>
          </p:cNvGraphicFramePr>
          <p:nvPr>
            <p:extLst>
              <p:ext uri="{D42A27DB-BD31-4B8C-83A1-F6EECF244321}">
                <p14:modId xmlns:p14="http://schemas.microsoft.com/office/powerpoint/2010/main" val="2031943882"/>
              </p:ext>
            </p:extLst>
          </p:nvPr>
        </p:nvGraphicFramePr>
        <p:xfrm>
          <a:off x="1834195" y="4741408"/>
          <a:ext cx="8458874" cy="1494764"/>
        </p:xfrm>
        <a:graphic>
          <a:graphicData uri="http://schemas.openxmlformats.org/drawingml/2006/table">
            <a:tbl>
              <a:tblPr firstRow="1" bandRow="1">
                <a:tableStyleId>{5C22544A-7EE6-4342-B048-85BDC9FD1C3A}</a:tableStyleId>
              </a:tblPr>
              <a:tblGrid>
                <a:gridCol w="4229437">
                  <a:extLst>
                    <a:ext uri="{9D8B030D-6E8A-4147-A177-3AD203B41FA5}">
                      <a16:colId xmlns:a16="http://schemas.microsoft.com/office/drawing/2014/main" val="4072528277"/>
                    </a:ext>
                  </a:extLst>
                </a:gridCol>
                <a:gridCol w="4229437">
                  <a:extLst>
                    <a:ext uri="{9D8B030D-6E8A-4147-A177-3AD203B41FA5}">
                      <a16:colId xmlns:a16="http://schemas.microsoft.com/office/drawing/2014/main" val="1506294852"/>
                    </a:ext>
                  </a:extLst>
                </a:gridCol>
              </a:tblGrid>
              <a:tr h="370840">
                <a:tc>
                  <a:txBody>
                    <a:bodyPr/>
                    <a:lstStyle/>
                    <a:p>
                      <a:r>
                        <a:rPr lang="en-US" dirty="0"/>
                        <a:t>NODE MCU</a:t>
                      </a:r>
                      <a:endParaRPr lang="en-IN" dirty="0"/>
                    </a:p>
                  </a:txBody>
                  <a:tcPr/>
                </a:tc>
                <a:tc>
                  <a:txBody>
                    <a:bodyPr/>
                    <a:lstStyle/>
                    <a:p>
                      <a:r>
                        <a:rPr lang="en-US" dirty="0"/>
                        <a:t>SERVO MOTOR</a:t>
                      </a:r>
                      <a:endParaRPr lang="en-IN" dirty="0"/>
                    </a:p>
                  </a:txBody>
                  <a:tcPr/>
                </a:tc>
                <a:extLst>
                  <a:ext uri="{0D108BD9-81ED-4DB2-BD59-A6C34878D82A}">
                    <a16:rowId xmlns:a16="http://schemas.microsoft.com/office/drawing/2014/main" val="1857766851"/>
                  </a:ext>
                </a:extLst>
              </a:tr>
              <a:tr h="382244">
                <a:tc>
                  <a:txBody>
                    <a:bodyPr/>
                    <a:lstStyle/>
                    <a:p>
                      <a:r>
                        <a:rPr lang="en-US" dirty="0"/>
                        <a:t>D8</a:t>
                      </a:r>
                      <a:endParaRPr lang="en-IN" dirty="0"/>
                    </a:p>
                  </a:txBody>
                  <a:tcPr/>
                </a:tc>
                <a:tc>
                  <a:txBody>
                    <a:bodyPr/>
                    <a:lstStyle/>
                    <a:p>
                      <a:r>
                        <a:rPr lang="en-US" dirty="0"/>
                        <a:t>ORANGE</a:t>
                      </a:r>
                      <a:endParaRPr lang="en-IN" dirty="0"/>
                    </a:p>
                  </a:txBody>
                  <a:tcPr/>
                </a:tc>
                <a:extLst>
                  <a:ext uri="{0D108BD9-81ED-4DB2-BD59-A6C34878D82A}">
                    <a16:rowId xmlns:a16="http://schemas.microsoft.com/office/drawing/2014/main" val="3143220312"/>
                  </a:ext>
                </a:extLst>
              </a:tr>
              <a:tr h="370840">
                <a:tc>
                  <a:txBody>
                    <a:bodyPr/>
                    <a:lstStyle/>
                    <a:p>
                      <a:r>
                        <a:rPr lang="en-US" dirty="0"/>
                        <a:t>VIN 3 V</a:t>
                      </a:r>
                      <a:endParaRPr lang="en-IN" dirty="0"/>
                    </a:p>
                  </a:txBody>
                  <a:tcPr/>
                </a:tc>
                <a:tc>
                  <a:txBody>
                    <a:bodyPr/>
                    <a:lstStyle/>
                    <a:p>
                      <a:r>
                        <a:rPr lang="en-US" dirty="0"/>
                        <a:t>RED</a:t>
                      </a:r>
                      <a:endParaRPr lang="en-IN" dirty="0"/>
                    </a:p>
                  </a:txBody>
                  <a:tcPr/>
                </a:tc>
                <a:extLst>
                  <a:ext uri="{0D108BD9-81ED-4DB2-BD59-A6C34878D82A}">
                    <a16:rowId xmlns:a16="http://schemas.microsoft.com/office/drawing/2014/main" val="3535536217"/>
                  </a:ext>
                </a:extLst>
              </a:tr>
              <a:tr h="370840">
                <a:tc>
                  <a:txBody>
                    <a:bodyPr/>
                    <a:lstStyle/>
                    <a:p>
                      <a:r>
                        <a:rPr lang="en-US" dirty="0"/>
                        <a:t>GND</a:t>
                      </a:r>
                      <a:endParaRPr lang="en-IN" dirty="0"/>
                    </a:p>
                  </a:txBody>
                  <a:tcPr/>
                </a:tc>
                <a:tc>
                  <a:txBody>
                    <a:bodyPr/>
                    <a:lstStyle/>
                    <a:p>
                      <a:r>
                        <a:rPr lang="en-US" dirty="0"/>
                        <a:t>BROWN</a:t>
                      </a:r>
                      <a:endParaRPr lang="en-IN" dirty="0"/>
                    </a:p>
                  </a:txBody>
                  <a:tcPr/>
                </a:tc>
                <a:extLst>
                  <a:ext uri="{0D108BD9-81ED-4DB2-BD59-A6C34878D82A}">
                    <a16:rowId xmlns:a16="http://schemas.microsoft.com/office/drawing/2014/main" val="3904454194"/>
                  </a:ext>
                </a:extLst>
              </a:tr>
            </a:tbl>
          </a:graphicData>
        </a:graphic>
      </p:graphicFrame>
    </p:spTree>
    <p:extLst>
      <p:ext uri="{BB962C8B-B14F-4D97-AF65-F5344CB8AC3E}">
        <p14:creationId xmlns:p14="http://schemas.microsoft.com/office/powerpoint/2010/main" val="1844661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B06E-B699-CDB3-5BF8-2A5B669441DB}"/>
              </a:ext>
            </a:extLst>
          </p:cNvPr>
          <p:cNvSpPr>
            <a:spLocks noGrp="1"/>
          </p:cNvSpPr>
          <p:nvPr>
            <p:ph type="title"/>
          </p:nvPr>
        </p:nvSpPr>
        <p:spPr/>
        <p:txBody>
          <a:bodyPr>
            <a:normAutofit fontScale="90000"/>
          </a:bodyPr>
          <a:lstStyle/>
          <a:p>
            <a:r>
              <a:rPr lang="en-IN" sz="4000" b="1" u="sng" kern="100" dirty="0">
                <a:effectLst/>
                <a:latin typeface="Algerian" panose="04020705040A02060702" pitchFamily="82" charset="0"/>
                <a:ea typeface="Calibri" panose="020F0502020204030204" pitchFamily="34" charset="0"/>
                <a:cs typeface="Mangal" panose="02040503050203030202" pitchFamily="18" charset="0"/>
              </a:rPr>
              <a:t>CIRCUIT DIAGRAM:-</a:t>
            </a:r>
            <a:br>
              <a:rPr lang="en-IN" sz="4000" kern="100" dirty="0">
                <a:effectLst/>
                <a:latin typeface="Algerian" panose="04020705040A02060702" pitchFamily="82" charset="0"/>
                <a:ea typeface="Calibri" panose="020F0502020204030204" pitchFamily="34" charset="0"/>
                <a:cs typeface="Mangal" panose="02040503050203030202" pitchFamily="18" charset="0"/>
              </a:rPr>
            </a:br>
            <a:endParaRPr lang="en-IN" sz="4000" dirty="0">
              <a:latin typeface="Algerian" panose="04020705040A02060702" pitchFamily="82" charset="0"/>
            </a:endParaRPr>
          </a:p>
        </p:txBody>
      </p:sp>
      <p:pic>
        <p:nvPicPr>
          <p:cNvPr id="3" name="Picture 2">
            <a:extLst>
              <a:ext uri="{FF2B5EF4-FFF2-40B4-BE49-F238E27FC236}">
                <a16:creationId xmlns:a16="http://schemas.microsoft.com/office/drawing/2014/main" id="{AA6B7E31-EEFD-0CD5-A7A3-AE50AA456A62}"/>
              </a:ext>
            </a:extLst>
          </p:cNvPr>
          <p:cNvPicPr>
            <a:picLocks noChangeAspect="1"/>
          </p:cNvPicPr>
          <p:nvPr/>
        </p:nvPicPr>
        <p:blipFill>
          <a:blip r:embed="rId2"/>
          <a:stretch>
            <a:fillRect/>
          </a:stretch>
        </p:blipFill>
        <p:spPr>
          <a:xfrm>
            <a:off x="1064326" y="1782570"/>
            <a:ext cx="6199972" cy="3770835"/>
          </a:xfrm>
          <a:prstGeom prst="rect">
            <a:avLst/>
          </a:prstGeom>
        </p:spPr>
      </p:pic>
      <p:pic>
        <p:nvPicPr>
          <p:cNvPr id="4" name="Picture 3">
            <a:extLst>
              <a:ext uri="{FF2B5EF4-FFF2-40B4-BE49-F238E27FC236}">
                <a16:creationId xmlns:a16="http://schemas.microsoft.com/office/drawing/2014/main" id="{ED0106D7-2F8B-5AFB-743E-F62E65C880D8}"/>
              </a:ext>
            </a:extLst>
          </p:cNvPr>
          <p:cNvPicPr>
            <a:picLocks noChangeAspect="1"/>
          </p:cNvPicPr>
          <p:nvPr/>
        </p:nvPicPr>
        <p:blipFill>
          <a:blip r:embed="rId3"/>
          <a:stretch>
            <a:fillRect/>
          </a:stretch>
        </p:blipFill>
        <p:spPr>
          <a:xfrm>
            <a:off x="8291053" y="2276212"/>
            <a:ext cx="3213558" cy="3277193"/>
          </a:xfrm>
          <a:prstGeom prst="rect">
            <a:avLst/>
          </a:prstGeom>
        </p:spPr>
      </p:pic>
    </p:spTree>
    <p:extLst>
      <p:ext uri="{BB962C8B-B14F-4D97-AF65-F5344CB8AC3E}">
        <p14:creationId xmlns:p14="http://schemas.microsoft.com/office/powerpoint/2010/main" val="3335153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FFA7-78F6-7E4F-B169-1FDA658F4F1F}"/>
              </a:ext>
            </a:extLst>
          </p:cNvPr>
          <p:cNvSpPr>
            <a:spLocks noGrp="1"/>
          </p:cNvSpPr>
          <p:nvPr>
            <p:ph type="title"/>
          </p:nvPr>
        </p:nvSpPr>
        <p:spPr>
          <a:xfrm>
            <a:off x="1807997" y="276153"/>
            <a:ext cx="8911687" cy="1280890"/>
          </a:xfrm>
        </p:spPr>
        <p:txBody>
          <a:bodyPr/>
          <a:lstStyle/>
          <a:p>
            <a:r>
              <a:rPr lang="en-US" dirty="0"/>
              <a:t>CODES:-</a:t>
            </a:r>
            <a:endParaRPr lang="en-IN" dirty="0"/>
          </a:p>
        </p:txBody>
      </p:sp>
      <p:pic>
        <p:nvPicPr>
          <p:cNvPr id="4" name="Picture 3">
            <a:extLst>
              <a:ext uri="{FF2B5EF4-FFF2-40B4-BE49-F238E27FC236}">
                <a16:creationId xmlns:a16="http://schemas.microsoft.com/office/drawing/2014/main" id="{1BE3FCA4-BDFD-39B8-2A3B-02F7D9B9CEED}"/>
              </a:ext>
            </a:extLst>
          </p:cNvPr>
          <p:cNvPicPr>
            <a:picLocks noChangeAspect="1"/>
          </p:cNvPicPr>
          <p:nvPr/>
        </p:nvPicPr>
        <p:blipFill>
          <a:blip r:embed="rId2"/>
          <a:stretch>
            <a:fillRect/>
          </a:stretch>
        </p:blipFill>
        <p:spPr>
          <a:xfrm>
            <a:off x="1044260" y="1270457"/>
            <a:ext cx="4951938" cy="5311733"/>
          </a:xfrm>
          <a:prstGeom prst="rect">
            <a:avLst/>
          </a:prstGeom>
        </p:spPr>
      </p:pic>
      <p:pic>
        <p:nvPicPr>
          <p:cNvPr id="8" name="Picture 7">
            <a:extLst>
              <a:ext uri="{FF2B5EF4-FFF2-40B4-BE49-F238E27FC236}">
                <a16:creationId xmlns:a16="http://schemas.microsoft.com/office/drawing/2014/main" id="{8376553D-F731-5900-32A3-6A1150232A82}"/>
              </a:ext>
            </a:extLst>
          </p:cNvPr>
          <p:cNvPicPr>
            <a:picLocks noChangeAspect="1"/>
          </p:cNvPicPr>
          <p:nvPr/>
        </p:nvPicPr>
        <p:blipFill>
          <a:blip r:embed="rId3"/>
          <a:stretch>
            <a:fillRect/>
          </a:stretch>
        </p:blipFill>
        <p:spPr>
          <a:xfrm>
            <a:off x="6759934" y="1298936"/>
            <a:ext cx="5167725" cy="5254773"/>
          </a:xfrm>
          <a:prstGeom prst="rect">
            <a:avLst/>
          </a:prstGeom>
        </p:spPr>
      </p:pic>
    </p:spTree>
    <p:extLst>
      <p:ext uri="{BB962C8B-B14F-4D97-AF65-F5344CB8AC3E}">
        <p14:creationId xmlns:p14="http://schemas.microsoft.com/office/powerpoint/2010/main" val="159881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7297-2F52-8FF4-B3B0-A9A49A54E9BC}"/>
              </a:ext>
            </a:extLst>
          </p:cNvPr>
          <p:cNvSpPr>
            <a:spLocks noGrp="1"/>
          </p:cNvSpPr>
          <p:nvPr>
            <p:ph type="title"/>
          </p:nvPr>
        </p:nvSpPr>
        <p:spPr>
          <a:xfrm>
            <a:off x="2239052" y="437993"/>
            <a:ext cx="8911687" cy="1280890"/>
          </a:xfrm>
        </p:spPr>
        <p:txBody>
          <a:bodyPr/>
          <a:lstStyle/>
          <a:p>
            <a:r>
              <a:rPr lang="en-US" b="1" u="sng" dirty="0"/>
              <a:t>SERIAL MONIOTOR OUTPUT</a:t>
            </a:r>
            <a:br>
              <a:rPr lang="en-US" dirty="0"/>
            </a:br>
            <a:endParaRPr lang="en-IN" dirty="0"/>
          </a:p>
        </p:txBody>
      </p:sp>
      <p:pic>
        <p:nvPicPr>
          <p:cNvPr id="3" name="Picture 2">
            <a:extLst>
              <a:ext uri="{FF2B5EF4-FFF2-40B4-BE49-F238E27FC236}">
                <a16:creationId xmlns:a16="http://schemas.microsoft.com/office/drawing/2014/main" id="{4FCC65A6-65EB-AF4B-71AE-EE7051D17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925" y="1406230"/>
            <a:ext cx="10028555" cy="5224169"/>
          </a:xfrm>
          <a:prstGeom prst="rect">
            <a:avLst/>
          </a:prstGeom>
        </p:spPr>
      </p:pic>
    </p:spTree>
    <p:extLst>
      <p:ext uri="{BB962C8B-B14F-4D97-AF65-F5344CB8AC3E}">
        <p14:creationId xmlns:p14="http://schemas.microsoft.com/office/powerpoint/2010/main" val="7354534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63</TotalTime>
  <Words>580</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Algerian</vt:lpstr>
      <vt:lpstr>Arial</vt:lpstr>
      <vt:lpstr>Arial Black</vt:lpstr>
      <vt:lpstr>Arial Rounded MT Bold</vt:lpstr>
      <vt:lpstr>Bahnschrift</vt:lpstr>
      <vt:lpstr>Bahnschrift Light</vt:lpstr>
      <vt:lpstr>Bookman Old Style</vt:lpstr>
      <vt:lpstr>Calibri</vt:lpstr>
      <vt:lpstr>Century Gothic</vt:lpstr>
      <vt:lpstr>Symbol</vt:lpstr>
      <vt:lpstr>Times New Roman</vt:lpstr>
      <vt:lpstr>Wingdings 3</vt:lpstr>
      <vt:lpstr>Wisp</vt:lpstr>
      <vt:lpstr>RFID Smart Attendance system with google sheet &amp; door unlocking system</vt:lpstr>
      <vt:lpstr>INTRODUCTION:- </vt:lpstr>
      <vt:lpstr>MOTIVATION </vt:lpstr>
      <vt:lpstr>COMPONENTS USED:- </vt:lpstr>
      <vt:lpstr>FLOW OF PROJECT:-</vt:lpstr>
      <vt:lpstr>PIN CONFIG:-</vt:lpstr>
      <vt:lpstr>CIRCUIT DIAGRAM:- </vt:lpstr>
      <vt:lpstr>CODES:-</vt:lpstr>
      <vt:lpstr>SERIAL MONIOTOR OUTPUT </vt:lpstr>
      <vt:lpstr>GOOGLE SHEET:- </vt:lpstr>
      <vt:lpstr>LIMITATIONS:- </vt:lpstr>
      <vt:lpstr>REFERENCES:- </vt:lpstr>
      <vt:lpstr>FUTURE SCOPE OF IMPROVEMENT:-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Smart Attendance system with google sheet &amp; door unlocking system</dc:title>
  <dc:creator>anand prakash</dc:creator>
  <cp:lastModifiedBy>AGNISIS DUTTA</cp:lastModifiedBy>
  <cp:revision>2</cp:revision>
  <dcterms:created xsi:type="dcterms:W3CDTF">2023-05-21T14:23:29Z</dcterms:created>
  <dcterms:modified xsi:type="dcterms:W3CDTF">2023-05-22T03:19:57Z</dcterms:modified>
</cp:coreProperties>
</file>