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508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5089"/>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2032"/>
            <a:ext cx="6593681" cy="1791253"/>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2363"/>
            <a:ext cx="6593681" cy="1242205"/>
          </a:xfrm>
        </p:spPr>
        <p:txBody>
          <a:bodyPr>
            <a:normAutofit/>
          </a:bodyPr>
          <a:lstStyle>
            <a:lvl1pPr marL="0" indent="0" algn="l">
              <a:buNone/>
              <a:defRPr sz="1500" cap="all" baseline="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8904"/>
            <a:ext cx="2057400" cy="273928"/>
          </a:xfrm>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a:xfrm>
            <a:off x="1407318" y="4058904"/>
            <a:ext cx="3843665" cy="273928"/>
          </a:xfrm>
        </p:spPr>
        <p:txBody>
          <a:bodyPr/>
          <a:lstStyle/>
          <a:p>
            <a:endParaRPr lang="en-US" dirty="0"/>
          </a:p>
        </p:txBody>
      </p:sp>
      <p:sp>
        <p:nvSpPr>
          <p:cNvPr id="6" name="Slide Number Placeholder 5"/>
          <p:cNvSpPr>
            <a:spLocks noGrp="1"/>
          </p:cNvSpPr>
          <p:nvPr>
            <p:ph type="sldNum" sz="quarter" idx="12"/>
          </p:nvPr>
        </p:nvSpPr>
        <p:spPr>
          <a:xfrm>
            <a:off x="7422684" y="4058903"/>
            <a:ext cx="578317" cy="27392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89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9495"/>
            <a:ext cx="7434266" cy="61470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960"/>
            <a:ext cx="7434266" cy="247559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4202"/>
            <a:ext cx="7433144" cy="512012"/>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9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341"/>
            <a:ext cx="7429466" cy="2572544"/>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5723"/>
            <a:ext cx="7428344" cy="1029017"/>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24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341"/>
            <a:ext cx="6977064" cy="2061958"/>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947"/>
            <a:ext cx="6564224" cy="41185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3437"/>
            <a:ext cx="7429502" cy="1117467"/>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465"/>
            <a:ext cx="457200" cy="438717"/>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4369"/>
            <a:ext cx="457200" cy="438717"/>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6428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1025"/>
            <a:ext cx="7429501" cy="1884458"/>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4320"/>
            <a:ext cx="7428379" cy="855747"/>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085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341"/>
            <a:ext cx="7429499" cy="1429191"/>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6466"/>
            <a:ext cx="2397674" cy="514509"/>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975"/>
            <a:ext cx="2406551" cy="182376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846"/>
            <a:ext cx="2388289" cy="514509"/>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3355"/>
            <a:ext cx="2396873" cy="182376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6466"/>
            <a:ext cx="2396226" cy="514509"/>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975"/>
            <a:ext cx="2396226" cy="182376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36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341"/>
            <a:ext cx="7429499" cy="142919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4467"/>
            <a:ext cx="2396430" cy="43233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866"/>
            <a:ext cx="2396430" cy="114335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6797"/>
            <a:ext cx="2396430" cy="61357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4467"/>
            <a:ext cx="2400300" cy="43233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866"/>
            <a:ext cx="2399205" cy="114335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6796"/>
            <a:ext cx="2400300" cy="60794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4466"/>
            <a:ext cx="2393056" cy="43233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866"/>
            <a:ext cx="2396227" cy="114335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6794"/>
            <a:ext cx="2396226" cy="607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17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76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341"/>
            <a:ext cx="1503758" cy="38874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341"/>
            <a:ext cx="5811443" cy="38874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7657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75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749"/>
            <a:ext cx="7429500" cy="214021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9296"/>
            <a:ext cx="7429500" cy="1031400"/>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083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635"/>
            <a:ext cx="3658792" cy="2657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635"/>
            <a:ext cx="3656408" cy="2657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90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488"/>
            <a:ext cx="7429500" cy="110881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635"/>
            <a:ext cx="3487337" cy="618125"/>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760"/>
            <a:ext cx="3658793" cy="20389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635"/>
            <a:ext cx="3484952" cy="618125"/>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760"/>
            <a:ext cx="3656408" cy="20389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5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647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59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342"/>
            <a:ext cx="2892028" cy="123029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637"/>
            <a:ext cx="4418407" cy="390010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635"/>
            <a:ext cx="2892028" cy="26571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766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341"/>
            <a:ext cx="4450881" cy="1230294"/>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342"/>
            <a:ext cx="2750018" cy="3887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635"/>
            <a:ext cx="4450883" cy="26571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34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508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5089"/>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4032"/>
            <a:ext cx="7429499" cy="11092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636"/>
            <a:ext cx="7429499" cy="26571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3820"/>
            <a:ext cx="2057400" cy="273928"/>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3"/>
          </p:nvPr>
        </p:nvSpPr>
        <p:spPr>
          <a:xfrm>
            <a:off x="856059" y="4413819"/>
            <a:ext cx="4679482" cy="273928"/>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3818"/>
            <a:ext cx="578317" cy="273928"/>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527648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929" y="631590"/>
            <a:ext cx="7729728" cy="2683110"/>
          </a:xfrm>
          <a:prstGeom prst="rect">
            <a:avLst/>
          </a:prstGeom>
        </p:spPr>
        <p:txBody>
          <a:bodyPr lIns="0" tIns="0" rIns="0" bIns="0">
            <a:noAutofit/>
          </a:bodyPr>
          <a:lstStyle/>
          <a:p>
            <a:pPr indent="0" algn="ctr">
              <a:spcAft>
                <a:spcPts val="4620"/>
              </a:spcAft>
            </a:pPr>
            <a:r>
              <a:rPr lang="en-US" sz="4200" b="1" spc="-50" dirty="0">
                <a:solidFill>
                  <a:srgbClr val="CC0000"/>
                </a:solidFill>
                <a:latin typeface="Arial"/>
              </a:rPr>
              <a:t>Capstone Project</a:t>
            </a:r>
          </a:p>
          <a:p>
            <a:pPr indent="0" algn="ctr">
              <a:spcAft>
                <a:spcPts val="1050"/>
              </a:spcAft>
            </a:pPr>
            <a:r>
              <a:rPr lang="en-US" sz="3400" b="1" dirty="0">
                <a:solidFill>
                  <a:srgbClr val="134F5C"/>
                </a:solidFill>
                <a:latin typeface="Arial"/>
              </a:rPr>
              <a:t>Unsupervised ML</a:t>
            </a:r>
          </a:p>
          <a:p>
            <a:pPr indent="0">
              <a:spcAft>
                <a:spcPts val="3570"/>
              </a:spcAft>
            </a:pPr>
            <a:r>
              <a:rPr lang="en-US" sz="3400" b="1" dirty="0">
                <a:solidFill>
                  <a:srgbClr val="FF0000"/>
                </a:solidFill>
                <a:latin typeface="Arial"/>
              </a:rPr>
              <a:t>BOOK RECOMMENDATION SYSTEM</a:t>
            </a:r>
          </a:p>
        </p:txBody>
      </p:sp>
      <p:sp>
        <p:nvSpPr>
          <p:cNvPr id="3" name="Rectangle 2"/>
          <p:cNvSpPr/>
          <p:nvPr/>
        </p:nvSpPr>
        <p:spPr>
          <a:xfrm>
            <a:off x="3537204" y="3518372"/>
            <a:ext cx="2414560" cy="874014"/>
          </a:xfrm>
          <a:prstGeom prst="rect">
            <a:avLst/>
          </a:prstGeom>
        </p:spPr>
        <p:txBody>
          <a:bodyPr lIns="0" tIns="0" rIns="0" bIns="0">
            <a:noAutofit/>
          </a:bodyPr>
          <a:lstStyle/>
          <a:p>
            <a:pPr indent="0" algn="ctr">
              <a:spcBef>
                <a:spcPts val="3570"/>
              </a:spcBef>
              <a:spcAft>
                <a:spcPts val="420"/>
              </a:spcAft>
            </a:pPr>
            <a:r>
              <a:rPr lang="en-US" sz="1200" dirty="0">
                <a:latin typeface="Times New Roman"/>
              </a:rPr>
              <a:t>Presented By:</a:t>
            </a:r>
          </a:p>
          <a:p>
            <a:pPr indent="0" algn="ctr"/>
            <a:r>
              <a:rPr lang="en-US" sz="2800" b="1" dirty="0">
                <a:solidFill>
                  <a:schemeClr val="accent3">
                    <a:lumMod val="50000"/>
                  </a:schemeClr>
                </a:solidFill>
                <a:latin typeface="Arial"/>
              </a:rPr>
              <a:t>Agniv Paul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3015" y="510975"/>
            <a:ext cx="7626096" cy="365760"/>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Ratings_df</a:t>
            </a:r>
            <a:r>
              <a:rPr lang="en-US" sz="2700" b="1" dirty="0">
                <a:solidFill>
                  <a:srgbClr val="CC0000"/>
                </a:solidFill>
                <a:latin typeface="Arial"/>
              </a:rPr>
              <a:t> (</a:t>
            </a:r>
            <a:r>
              <a:rPr lang="en-US" sz="2700" b="1" dirty="0" err="1">
                <a:solidFill>
                  <a:srgbClr val="CC0000"/>
                </a:solidFill>
                <a:latin typeface="Arial"/>
              </a:rPr>
              <a:t>Book_Rating</a:t>
            </a:r>
            <a:r>
              <a:rPr lang="en-US" sz="2700" b="1" dirty="0">
                <a:solidFill>
                  <a:srgbClr val="CC0000"/>
                </a:solidFill>
                <a:latin typeface="Arial"/>
              </a:rPr>
              <a:t>)</a:t>
            </a:r>
          </a:p>
        </p:txBody>
      </p:sp>
      <p:sp>
        <p:nvSpPr>
          <p:cNvPr id="5" name="Rectangle 4"/>
          <p:cNvSpPr/>
          <p:nvPr/>
        </p:nvSpPr>
        <p:spPr>
          <a:xfrm>
            <a:off x="1141258" y="1185033"/>
            <a:ext cx="4529328" cy="445008"/>
          </a:xfrm>
          <a:prstGeom prst="rect">
            <a:avLst/>
          </a:prstGeom>
        </p:spPr>
        <p:txBody>
          <a:bodyPr lIns="0" tIns="0" rIns="0" bIns="0">
            <a:noAutofit/>
          </a:bodyPr>
          <a:lstStyle/>
          <a:p>
            <a:pPr indent="0" algn="just">
              <a:spcAft>
                <a:spcPts val="420"/>
              </a:spcAft>
            </a:pPr>
            <a:r>
              <a:rPr lang="en-US" sz="1400" dirty="0">
                <a:solidFill>
                  <a:srgbClr val="134F5C"/>
                </a:solidFill>
                <a:latin typeface="Arial"/>
              </a:rPr>
              <a:t>•    Higher ratings are more common amongst users</a:t>
            </a:r>
          </a:p>
          <a:p>
            <a:pPr indent="0" algn="just"/>
            <a:r>
              <a:rPr lang="en-US" sz="1400" dirty="0">
                <a:solidFill>
                  <a:srgbClr val="134F5C"/>
                </a:solidFill>
                <a:latin typeface="Arial"/>
              </a:rPr>
              <a:t>•    Rating 8 has been rated the highest number of times</a:t>
            </a:r>
          </a:p>
        </p:txBody>
      </p:sp>
      <p:pic>
        <p:nvPicPr>
          <p:cNvPr id="5122" name="Picture 2">
            <a:extLst>
              <a:ext uri="{FF2B5EF4-FFF2-40B4-BE49-F238E27FC236}">
                <a16:creationId xmlns:a16="http://schemas.microsoft.com/office/drawing/2014/main" id="{68957360-B4DA-8DAB-2F0E-909E2493A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5424" y="1804307"/>
            <a:ext cx="4677455" cy="3042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764" y="429845"/>
            <a:ext cx="2904744" cy="963168"/>
          </a:xfrm>
          <a:prstGeom prst="rect">
            <a:avLst/>
          </a:prstGeom>
        </p:spPr>
        <p:txBody>
          <a:bodyPr lIns="0" tIns="0" rIns="0" bIns="0">
            <a:noAutofit/>
          </a:bodyPr>
          <a:lstStyle/>
          <a:p>
            <a:pPr indent="0">
              <a:spcAft>
                <a:spcPts val="2310"/>
              </a:spcAft>
            </a:pPr>
            <a:r>
              <a:rPr lang="en-US" sz="2700" b="1" dirty="0">
                <a:solidFill>
                  <a:srgbClr val="CC0000"/>
                </a:solidFill>
                <a:latin typeface="Arial"/>
              </a:rPr>
              <a:t>Data Cleaning</a:t>
            </a:r>
          </a:p>
        </p:txBody>
      </p:sp>
      <p:sp>
        <p:nvSpPr>
          <p:cNvPr id="4" name="TextBox 3">
            <a:extLst>
              <a:ext uri="{FF2B5EF4-FFF2-40B4-BE49-F238E27FC236}">
                <a16:creationId xmlns:a16="http://schemas.microsoft.com/office/drawing/2014/main" id="{D7AC51DE-8BA0-4716-8052-73DB264D6CA8}"/>
              </a:ext>
            </a:extLst>
          </p:cNvPr>
          <p:cNvSpPr txBox="1"/>
          <p:nvPr/>
        </p:nvSpPr>
        <p:spPr>
          <a:xfrm>
            <a:off x="857250" y="1265791"/>
            <a:ext cx="7976507" cy="646331"/>
          </a:xfrm>
          <a:prstGeom prst="rect">
            <a:avLst/>
          </a:prstGeom>
          <a:noFill/>
        </p:spPr>
        <p:txBody>
          <a:bodyPr wrap="square" rtlCol="0">
            <a:spAutoFit/>
          </a:bodyPr>
          <a:lstStyle/>
          <a:p>
            <a:pPr marL="342900" indent="-342900">
              <a:buFontTx/>
              <a:buAutoNum type="arabicPeriod"/>
            </a:pPr>
            <a:r>
              <a:rPr lang="en-US" sz="1800" b="1" dirty="0">
                <a:solidFill>
                  <a:srgbClr val="134F5C"/>
                </a:solidFill>
                <a:latin typeface="Arial"/>
              </a:rPr>
              <a:t>Null Value Imputation: </a:t>
            </a:r>
            <a:r>
              <a:rPr lang="en-IN" sz="1800" b="1" dirty="0">
                <a:solidFill>
                  <a:srgbClr val="134F5C"/>
                </a:solidFill>
                <a:effectLst/>
                <a:latin typeface="Arial" panose="020B0604020202020204" pitchFamily="34" charset="0"/>
                <a:ea typeface="Arial" panose="020B0604020202020204" pitchFamily="34" charset="0"/>
                <a:cs typeface="Times New Roman" panose="02020603050405020304" pitchFamily="18" charset="0"/>
              </a:rPr>
              <a:t>Age column has 40% missing values</a:t>
            </a:r>
            <a:endParaRPr lang="en-US" sz="1800" b="1" dirty="0">
              <a:solidFill>
                <a:srgbClr val="134F5C"/>
              </a:solidFill>
              <a:latin typeface="Arial"/>
            </a:endParaRPr>
          </a:p>
          <a:p>
            <a:pPr marL="342900" indent="-342900">
              <a:buAutoNum type="arabicPeriod"/>
            </a:pPr>
            <a:endParaRPr lang="en-US" sz="1800" b="1" dirty="0">
              <a:solidFill>
                <a:srgbClr val="134F5C"/>
              </a:solidFill>
              <a:latin typeface="Arial"/>
            </a:endParaRPr>
          </a:p>
        </p:txBody>
      </p:sp>
      <p:pic>
        <p:nvPicPr>
          <p:cNvPr id="8" name="Picture 7">
            <a:extLst>
              <a:ext uri="{FF2B5EF4-FFF2-40B4-BE49-F238E27FC236}">
                <a16:creationId xmlns:a16="http://schemas.microsoft.com/office/drawing/2014/main" id="{648CF5D5-DD8E-0D4C-3947-DFB5F3C0FE9E}"/>
              </a:ext>
            </a:extLst>
          </p:cNvPr>
          <p:cNvPicPr>
            <a:picLocks noChangeAspect="1"/>
          </p:cNvPicPr>
          <p:nvPr/>
        </p:nvPicPr>
        <p:blipFill>
          <a:blip r:embed="rId2"/>
          <a:stretch>
            <a:fillRect/>
          </a:stretch>
        </p:blipFill>
        <p:spPr>
          <a:xfrm>
            <a:off x="1518556" y="2197763"/>
            <a:ext cx="6245679" cy="2112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8661" y="351391"/>
            <a:ext cx="4108704" cy="329184"/>
          </a:xfrm>
          <a:prstGeom prst="rect">
            <a:avLst/>
          </a:prstGeom>
        </p:spPr>
        <p:txBody>
          <a:bodyPr wrap="none" lIns="0" tIns="0" rIns="0" bIns="0">
            <a:noAutofit/>
          </a:bodyPr>
          <a:lstStyle/>
          <a:p>
            <a:pPr indent="0">
              <a:spcAft>
                <a:spcPts val="1470"/>
              </a:spcAft>
            </a:pPr>
            <a:r>
              <a:rPr lang="en-US" sz="2700" b="1" dirty="0">
                <a:solidFill>
                  <a:srgbClr val="CC0000"/>
                </a:solidFill>
                <a:latin typeface="Arial"/>
              </a:rPr>
              <a:t>Imputing missing values</a:t>
            </a:r>
          </a:p>
        </p:txBody>
      </p:sp>
      <p:sp>
        <p:nvSpPr>
          <p:cNvPr id="4" name="Rectangle 3"/>
          <p:cNvSpPr/>
          <p:nvPr/>
        </p:nvSpPr>
        <p:spPr>
          <a:xfrm>
            <a:off x="999744" y="1155192"/>
            <a:ext cx="2255520" cy="170688"/>
          </a:xfrm>
          <a:prstGeom prst="rect">
            <a:avLst/>
          </a:prstGeom>
        </p:spPr>
        <p:txBody>
          <a:bodyPr wrap="none" lIns="0" tIns="0" rIns="0" bIns="0">
            <a:noAutofit/>
          </a:bodyPr>
          <a:lstStyle/>
          <a:p>
            <a:pPr indent="0" algn="just">
              <a:spcAft>
                <a:spcPts val="420"/>
              </a:spcAft>
            </a:pPr>
            <a:r>
              <a:rPr lang="en-US" sz="1400" b="1" dirty="0">
                <a:solidFill>
                  <a:srgbClr val="134F5C"/>
                </a:solidFill>
                <a:latin typeface="Arial"/>
              </a:rPr>
              <a:t>•    Outliers in Age column</a:t>
            </a:r>
          </a:p>
        </p:txBody>
      </p:sp>
      <p:sp>
        <p:nvSpPr>
          <p:cNvPr id="5" name="Rectangle 4"/>
          <p:cNvSpPr/>
          <p:nvPr/>
        </p:nvSpPr>
        <p:spPr>
          <a:xfrm>
            <a:off x="999744" y="1469136"/>
            <a:ext cx="6937248" cy="170688"/>
          </a:xfrm>
          <a:prstGeom prst="rect">
            <a:avLst/>
          </a:prstGeom>
        </p:spPr>
        <p:txBody>
          <a:bodyPr wrap="none" lIns="0" tIns="0" rIns="0" bIns="0">
            <a:noAutofit/>
          </a:bodyPr>
          <a:lstStyle/>
          <a:p>
            <a:pPr indent="0" algn="just">
              <a:spcAft>
                <a:spcPts val="1680"/>
              </a:spcAft>
            </a:pPr>
            <a:r>
              <a:rPr lang="en-US" sz="1400" b="1" dirty="0">
                <a:solidFill>
                  <a:srgbClr val="134F5C"/>
                </a:solidFill>
                <a:latin typeface="Arial"/>
              </a:rPr>
              <a:t>•    Age has positive Skewness (right tail) so we can use median to fill Nan values,</a:t>
            </a:r>
          </a:p>
        </p:txBody>
      </p:sp>
      <p:pic>
        <p:nvPicPr>
          <p:cNvPr id="6146" name="Picture 2">
            <a:extLst>
              <a:ext uri="{FF2B5EF4-FFF2-40B4-BE49-F238E27FC236}">
                <a16:creationId xmlns:a16="http://schemas.microsoft.com/office/drawing/2014/main" id="{C44C4F35-7C51-1B6F-0423-71FBC29DC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084" y="1783080"/>
            <a:ext cx="5438775" cy="3090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256" y="440992"/>
            <a:ext cx="2904744" cy="505750"/>
          </a:xfrm>
          <a:prstGeom prst="rect">
            <a:avLst/>
          </a:prstGeom>
        </p:spPr>
        <p:txBody>
          <a:bodyPr lIns="0" tIns="0" rIns="0" bIns="0">
            <a:noAutofit/>
          </a:bodyPr>
          <a:lstStyle/>
          <a:p>
            <a:pPr indent="0">
              <a:spcAft>
                <a:spcPts val="2310"/>
              </a:spcAft>
            </a:pPr>
            <a:r>
              <a:rPr lang="en-US" sz="2700" b="1" dirty="0">
                <a:solidFill>
                  <a:srgbClr val="CC0000"/>
                </a:solidFill>
                <a:latin typeface="Arial"/>
              </a:rPr>
              <a:t>Data Cleaning</a:t>
            </a:r>
          </a:p>
        </p:txBody>
      </p:sp>
      <p:sp>
        <p:nvSpPr>
          <p:cNvPr id="6" name="TextBox 5">
            <a:extLst>
              <a:ext uri="{FF2B5EF4-FFF2-40B4-BE49-F238E27FC236}">
                <a16:creationId xmlns:a16="http://schemas.microsoft.com/office/drawing/2014/main" id="{8DA79960-20C6-D300-CB2B-23C9D29F6A72}"/>
              </a:ext>
            </a:extLst>
          </p:cNvPr>
          <p:cNvSpPr txBox="1"/>
          <p:nvPr/>
        </p:nvSpPr>
        <p:spPr>
          <a:xfrm>
            <a:off x="1116657" y="1110343"/>
            <a:ext cx="3584122" cy="646331"/>
          </a:xfrm>
          <a:prstGeom prst="rect">
            <a:avLst/>
          </a:prstGeom>
          <a:noFill/>
        </p:spPr>
        <p:txBody>
          <a:bodyPr wrap="square" rtlCol="0">
            <a:spAutoFit/>
          </a:bodyPr>
          <a:lstStyle/>
          <a:p>
            <a:r>
              <a:rPr lang="en-US" sz="1800" b="1" dirty="0">
                <a:solidFill>
                  <a:srgbClr val="134F5C"/>
                </a:solidFill>
                <a:latin typeface="Arial"/>
              </a:rPr>
              <a:t>1. Null Value Imputation:</a:t>
            </a:r>
          </a:p>
          <a:p>
            <a:endParaRPr lang="en-IN" dirty="0"/>
          </a:p>
        </p:txBody>
      </p:sp>
      <p:pic>
        <p:nvPicPr>
          <p:cNvPr id="8" name="Picture 7">
            <a:extLst>
              <a:ext uri="{FF2B5EF4-FFF2-40B4-BE49-F238E27FC236}">
                <a16:creationId xmlns:a16="http://schemas.microsoft.com/office/drawing/2014/main" id="{286D3B67-A5E8-6ED9-B01F-C643722EE9D6}"/>
              </a:ext>
            </a:extLst>
          </p:cNvPr>
          <p:cNvPicPr>
            <a:picLocks noChangeAspect="1"/>
          </p:cNvPicPr>
          <p:nvPr/>
        </p:nvPicPr>
        <p:blipFill>
          <a:blip r:embed="rId2"/>
          <a:stretch>
            <a:fillRect/>
          </a:stretch>
        </p:blipFill>
        <p:spPr>
          <a:xfrm>
            <a:off x="1667256" y="1698171"/>
            <a:ext cx="5321373" cy="22386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488" y="530131"/>
            <a:ext cx="6425184" cy="795528"/>
          </a:xfrm>
          <a:prstGeom prst="rect">
            <a:avLst/>
          </a:prstGeom>
        </p:spPr>
        <p:txBody>
          <a:bodyPr lIns="0" tIns="0" rIns="0" bIns="0">
            <a:noAutofit/>
          </a:bodyPr>
          <a:lstStyle/>
          <a:p>
            <a:pPr indent="0">
              <a:spcAft>
                <a:spcPts val="1470"/>
              </a:spcAft>
            </a:pPr>
            <a:r>
              <a:rPr lang="en-US" sz="2700" b="1" dirty="0">
                <a:solidFill>
                  <a:srgbClr val="CC0000"/>
                </a:solidFill>
                <a:latin typeface="Arial"/>
              </a:rPr>
              <a:t>Different Models</a:t>
            </a:r>
          </a:p>
          <a:p>
            <a:pPr indent="0"/>
            <a:r>
              <a:rPr lang="en-US" sz="1800" b="1" dirty="0">
                <a:solidFill>
                  <a:srgbClr val="134F5C"/>
                </a:solidFill>
                <a:latin typeface="Arial"/>
              </a:rPr>
              <a:t>1.)Popularity Based Recommendation</a:t>
            </a:r>
          </a:p>
        </p:txBody>
      </p:sp>
      <p:sp>
        <p:nvSpPr>
          <p:cNvPr id="3" name="Rectangle 2"/>
          <p:cNvSpPr/>
          <p:nvPr/>
        </p:nvSpPr>
        <p:spPr>
          <a:xfrm>
            <a:off x="1359408" y="1792549"/>
            <a:ext cx="6425184" cy="1056785"/>
          </a:xfrm>
          <a:prstGeom prst="rect">
            <a:avLst/>
          </a:prstGeom>
        </p:spPr>
        <p:txBody>
          <a:bodyPr lIns="0" tIns="0" rIns="0" bIns="0">
            <a:noAutofit/>
          </a:bodyPr>
          <a:lstStyle/>
          <a:p>
            <a:pPr marL="74168" indent="0" algn="ctr">
              <a:spcAft>
                <a:spcPts val="1890"/>
              </a:spcAft>
            </a:pPr>
            <a:r>
              <a:rPr lang="en-US" sz="1400" dirty="0">
                <a:solidFill>
                  <a:srgbClr val="134F5C"/>
                </a:solidFill>
                <a:latin typeface="Arial"/>
              </a:rPr>
              <a:t>Book weighted average formula:</a:t>
            </a:r>
          </a:p>
          <a:p>
            <a:pPr marL="74168" indent="0" algn="ctr">
              <a:spcAft>
                <a:spcPts val="1890"/>
              </a:spcAft>
            </a:pPr>
            <a:r>
              <a:rPr lang="en-US" sz="1400" b="1" dirty="0">
                <a:solidFill>
                  <a:srgbClr val="134F5C"/>
                </a:solidFill>
                <a:latin typeface="Arial"/>
              </a:rPr>
              <a:t>Weighted Rating(WR)=[</a:t>
            </a:r>
            <a:r>
              <a:rPr lang="en-US" sz="1400" b="1" dirty="0" err="1">
                <a:solidFill>
                  <a:srgbClr val="134F5C"/>
                </a:solidFill>
                <a:latin typeface="Arial"/>
              </a:rPr>
              <a:t>vR</a:t>
            </a:r>
            <a:r>
              <a:rPr lang="en-US" sz="1400" b="1" dirty="0">
                <a:solidFill>
                  <a:srgbClr val="134F5C"/>
                </a:solidFill>
                <a:latin typeface="Arial"/>
              </a:rPr>
              <a:t>/(</a:t>
            </a:r>
            <a:r>
              <a:rPr lang="en-US" sz="1400" b="1" dirty="0" err="1">
                <a:solidFill>
                  <a:srgbClr val="134F5C"/>
                </a:solidFill>
                <a:latin typeface="Arial"/>
              </a:rPr>
              <a:t>v+m</a:t>
            </a:r>
            <a:r>
              <a:rPr lang="en-US" sz="1400" b="1" dirty="0">
                <a:solidFill>
                  <a:srgbClr val="134F5C"/>
                </a:solidFill>
                <a:latin typeface="Arial"/>
              </a:rPr>
              <a:t>)]+[</a:t>
            </a:r>
            <a:r>
              <a:rPr lang="en-US" sz="1400" b="1" dirty="0" err="1">
                <a:solidFill>
                  <a:srgbClr val="134F5C"/>
                </a:solidFill>
                <a:latin typeface="Arial"/>
              </a:rPr>
              <a:t>mC</a:t>
            </a:r>
            <a:r>
              <a:rPr lang="en-US" sz="1400" b="1" dirty="0">
                <a:solidFill>
                  <a:srgbClr val="134F5C"/>
                </a:solidFill>
                <a:latin typeface="Arial"/>
              </a:rPr>
              <a:t>/(</a:t>
            </a:r>
            <a:r>
              <a:rPr lang="en-US" sz="1400" b="1" dirty="0" err="1">
                <a:solidFill>
                  <a:srgbClr val="134F5C"/>
                </a:solidFill>
                <a:latin typeface="Arial"/>
              </a:rPr>
              <a:t>v+m</a:t>
            </a:r>
            <a:r>
              <a:rPr lang="en-US" sz="1400" b="1" dirty="0">
                <a:solidFill>
                  <a:srgbClr val="134F5C"/>
                </a:solidFill>
                <a:latin typeface="Arial"/>
              </a:rPr>
              <a:t>)]</a:t>
            </a:r>
          </a:p>
        </p:txBody>
      </p:sp>
      <p:sp>
        <p:nvSpPr>
          <p:cNvPr id="4" name="Rectangle 3"/>
          <p:cNvSpPr/>
          <p:nvPr/>
        </p:nvSpPr>
        <p:spPr>
          <a:xfrm>
            <a:off x="1017488" y="2682240"/>
            <a:ext cx="5138928" cy="1429512"/>
          </a:xfrm>
          <a:prstGeom prst="rect">
            <a:avLst/>
          </a:prstGeom>
        </p:spPr>
        <p:txBody>
          <a:bodyPr lIns="0" tIns="0" rIns="0" bIns="0">
            <a:noAutofit/>
          </a:bodyPr>
          <a:lstStyle/>
          <a:p>
            <a:pPr indent="0">
              <a:spcBef>
                <a:spcPts val="1890"/>
              </a:spcBef>
              <a:spcAft>
                <a:spcPts val="1890"/>
              </a:spcAft>
            </a:pPr>
            <a:r>
              <a:rPr lang="en-US" sz="1400" dirty="0">
                <a:solidFill>
                  <a:srgbClr val="134F5C"/>
                </a:solidFill>
                <a:latin typeface="Arial"/>
              </a:rPr>
              <a:t>Where,</a:t>
            </a:r>
          </a:p>
          <a:p>
            <a:pPr indent="0">
              <a:lnSpc>
                <a:spcPts val="1920"/>
              </a:lnSpc>
            </a:pPr>
            <a:r>
              <a:rPr lang="en-US" sz="1400" dirty="0">
                <a:solidFill>
                  <a:srgbClr val="134F5C"/>
                </a:solidFill>
                <a:latin typeface="Arial"/>
              </a:rPr>
              <a:t>v is the number of votes for the books;</a:t>
            </a:r>
          </a:p>
          <a:p>
            <a:pPr indent="0">
              <a:lnSpc>
                <a:spcPts val="1920"/>
              </a:lnSpc>
            </a:pPr>
            <a:r>
              <a:rPr lang="en-US" sz="1400" dirty="0">
                <a:solidFill>
                  <a:srgbClr val="134F5C"/>
                </a:solidFill>
                <a:latin typeface="Arial"/>
              </a:rPr>
              <a:t>m is the minimum votes required to be listed in the chart; R is the average rating of the book; and C is the mean vote across the whole report.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970" y="419862"/>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pic>
        <p:nvPicPr>
          <p:cNvPr id="5" name="Picture 4">
            <a:extLst>
              <a:ext uri="{FF2B5EF4-FFF2-40B4-BE49-F238E27FC236}">
                <a16:creationId xmlns:a16="http://schemas.microsoft.com/office/drawing/2014/main" id="{925F14C2-EA6E-E144-BE42-C5AC18AAFD5A}"/>
              </a:ext>
            </a:extLst>
          </p:cNvPr>
          <p:cNvPicPr>
            <a:picLocks noChangeAspect="1"/>
          </p:cNvPicPr>
          <p:nvPr/>
        </p:nvPicPr>
        <p:blipFill>
          <a:blip r:embed="rId2"/>
          <a:stretch>
            <a:fillRect/>
          </a:stretch>
        </p:blipFill>
        <p:spPr>
          <a:xfrm>
            <a:off x="416379" y="1020536"/>
            <a:ext cx="6262007" cy="3704690"/>
          </a:xfrm>
          <a:prstGeom prst="rect">
            <a:avLst/>
          </a:prstGeom>
        </p:spPr>
      </p:pic>
      <p:sp>
        <p:nvSpPr>
          <p:cNvPr id="6" name="TextBox 5">
            <a:extLst>
              <a:ext uri="{FF2B5EF4-FFF2-40B4-BE49-F238E27FC236}">
                <a16:creationId xmlns:a16="http://schemas.microsoft.com/office/drawing/2014/main" id="{7F89E40D-F5FD-A094-83C3-AFBA9038FCD1}"/>
              </a:ext>
            </a:extLst>
          </p:cNvPr>
          <p:cNvSpPr txBox="1"/>
          <p:nvPr/>
        </p:nvSpPr>
        <p:spPr>
          <a:xfrm>
            <a:off x="6776357" y="1489183"/>
            <a:ext cx="2231895" cy="2308324"/>
          </a:xfrm>
          <a:prstGeom prst="rect">
            <a:avLst/>
          </a:prstGeom>
          <a:noFill/>
        </p:spPr>
        <p:txBody>
          <a:bodyPr wrap="square" rtlCol="0">
            <a:spAutoFit/>
          </a:bodyPr>
          <a:lstStyle/>
          <a:p>
            <a:r>
              <a:rPr lang="en-US" dirty="0">
                <a:solidFill>
                  <a:schemeClr val="accent3">
                    <a:lumMod val="50000"/>
                  </a:schemeClr>
                </a:solidFill>
              </a:rPr>
              <a:t>The Popularity based recommender provide a general chart of recommended books to all the users. They are not sensitive to the interests and tastes of a particular user.</a:t>
            </a:r>
            <a:endParaRPr lang="en-IN" dirty="0">
              <a:solidFill>
                <a:schemeClr val="accent3">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790" y="416577"/>
            <a:ext cx="4041648" cy="813816"/>
          </a:xfrm>
          <a:prstGeom prst="rect">
            <a:avLst/>
          </a:prstGeom>
        </p:spPr>
        <p:txBody>
          <a:bodyPr lIns="0" tIns="0" rIns="0" bIns="0">
            <a:noAutofit/>
          </a:bodyPr>
          <a:lstStyle/>
          <a:p>
            <a:pPr indent="0">
              <a:spcAft>
                <a:spcPts val="1470"/>
              </a:spcAft>
            </a:pPr>
            <a:r>
              <a:rPr lang="en-US" sz="2700" b="1" dirty="0">
                <a:solidFill>
                  <a:srgbClr val="CC0000"/>
                </a:solidFill>
                <a:latin typeface="Arial"/>
              </a:rPr>
              <a:t>Different Models</a:t>
            </a:r>
          </a:p>
          <a:p>
            <a:pPr indent="0"/>
            <a:r>
              <a:rPr lang="en-US" sz="1800" b="1" dirty="0">
                <a:solidFill>
                  <a:srgbClr val="134F5C"/>
                </a:solidFill>
                <a:latin typeface="Arial"/>
              </a:rPr>
              <a:t>2.)Model based collaborative filtering</a:t>
            </a:r>
          </a:p>
        </p:txBody>
      </p:sp>
      <p:sp>
        <p:nvSpPr>
          <p:cNvPr id="3" name="Rectangle 2"/>
          <p:cNvSpPr/>
          <p:nvPr/>
        </p:nvSpPr>
        <p:spPr>
          <a:xfrm>
            <a:off x="1592145" y="1760783"/>
            <a:ext cx="490728" cy="207264"/>
          </a:xfrm>
          <a:prstGeom prst="rect">
            <a:avLst/>
          </a:prstGeom>
        </p:spPr>
        <p:txBody>
          <a:bodyPr wrap="none" lIns="0" tIns="0" rIns="0" bIns="0">
            <a:noAutofit/>
          </a:bodyPr>
          <a:lstStyle/>
          <a:p>
            <a:pPr indent="0"/>
            <a:r>
              <a:rPr lang="en-US" sz="1700" b="1" dirty="0">
                <a:solidFill>
                  <a:srgbClr val="134F5C"/>
                </a:solidFill>
                <a:latin typeface="Arial"/>
              </a:rPr>
              <a:t>SVD</a:t>
            </a:r>
          </a:p>
        </p:txBody>
      </p:sp>
      <p:sp>
        <p:nvSpPr>
          <p:cNvPr id="4" name="Rectangle 3"/>
          <p:cNvSpPr/>
          <p:nvPr/>
        </p:nvSpPr>
        <p:spPr>
          <a:xfrm>
            <a:off x="6339840" y="1766879"/>
            <a:ext cx="502920" cy="201168"/>
          </a:xfrm>
          <a:prstGeom prst="rect">
            <a:avLst/>
          </a:prstGeom>
        </p:spPr>
        <p:txBody>
          <a:bodyPr wrap="none" lIns="0" tIns="0" rIns="0" bIns="0">
            <a:noAutofit/>
          </a:bodyPr>
          <a:lstStyle/>
          <a:p>
            <a:pPr indent="0"/>
            <a:r>
              <a:rPr lang="en-US" sz="1700" b="1" dirty="0">
                <a:solidFill>
                  <a:srgbClr val="134F5C"/>
                </a:solidFill>
                <a:latin typeface="Arial"/>
              </a:rPr>
              <a:t>NMF</a:t>
            </a:r>
          </a:p>
        </p:txBody>
      </p:sp>
      <p:pic>
        <p:nvPicPr>
          <p:cNvPr id="10" name="Picture 9">
            <a:extLst>
              <a:ext uri="{FF2B5EF4-FFF2-40B4-BE49-F238E27FC236}">
                <a16:creationId xmlns:a16="http://schemas.microsoft.com/office/drawing/2014/main" id="{759AE4A1-4A90-537E-9C64-BE711273E6B1}"/>
              </a:ext>
            </a:extLst>
          </p:cNvPr>
          <p:cNvPicPr>
            <a:picLocks noChangeAspect="1"/>
          </p:cNvPicPr>
          <p:nvPr/>
        </p:nvPicPr>
        <p:blipFill>
          <a:blip r:embed="rId2"/>
          <a:stretch>
            <a:fillRect/>
          </a:stretch>
        </p:blipFill>
        <p:spPr>
          <a:xfrm>
            <a:off x="354628" y="2114550"/>
            <a:ext cx="4083260" cy="2261507"/>
          </a:xfrm>
          <a:prstGeom prst="rect">
            <a:avLst/>
          </a:prstGeom>
        </p:spPr>
      </p:pic>
      <p:pic>
        <p:nvPicPr>
          <p:cNvPr id="12" name="Picture 11">
            <a:extLst>
              <a:ext uri="{FF2B5EF4-FFF2-40B4-BE49-F238E27FC236}">
                <a16:creationId xmlns:a16="http://schemas.microsoft.com/office/drawing/2014/main" id="{9E9A2D00-62B9-E16E-259E-8D69E9267ABB}"/>
              </a:ext>
            </a:extLst>
          </p:cNvPr>
          <p:cNvPicPr>
            <a:picLocks noChangeAspect="1"/>
          </p:cNvPicPr>
          <p:nvPr/>
        </p:nvPicPr>
        <p:blipFill>
          <a:blip r:embed="rId3"/>
          <a:stretch>
            <a:fillRect/>
          </a:stretch>
        </p:blipFill>
        <p:spPr>
          <a:xfrm>
            <a:off x="4877334" y="2114550"/>
            <a:ext cx="3930852" cy="22615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7157" y="282871"/>
            <a:ext cx="2798064" cy="774192"/>
          </a:xfrm>
          <a:prstGeom prst="rect">
            <a:avLst/>
          </a:prstGeom>
        </p:spPr>
        <p:txBody>
          <a:bodyPr lIns="0" tIns="0" rIns="0" bIns="0">
            <a:noAutofit/>
          </a:bodyPr>
          <a:lstStyle/>
          <a:p>
            <a:pPr indent="0">
              <a:spcAft>
                <a:spcPts val="1470"/>
              </a:spcAft>
            </a:pPr>
            <a:r>
              <a:rPr lang="en-US" sz="2700" b="1" dirty="0">
                <a:solidFill>
                  <a:srgbClr val="CC0000"/>
                </a:solidFill>
                <a:latin typeface="Arial"/>
              </a:rPr>
              <a:t>Different Models</a:t>
            </a:r>
          </a:p>
          <a:p>
            <a:pPr indent="0">
              <a:spcAft>
                <a:spcPts val="4200"/>
              </a:spcAft>
            </a:pPr>
            <a:r>
              <a:rPr lang="en-US" sz="1700" b="1" dirty="0">
                <a:solidFill>
                  <a:srgbClr val="134F5C"/>
                </a:solidFill>
                <a:latin typeface="Arial"/>
              </a:rPr>
              <a:t>SVD Model Results</a:t>
            </a:r>
          </a:p>
        </p:txBody>
      </p:sp>
      <p:pic>
        <p:nvPicPr>
          <p:cNvPr id="5" name="Picture 4">
            <a:extLst>
              <a:ext uri="{FF2B5EF4-FFF2-40B4-BE49-F238E27FC236}">
                <a16:creationId xmlns:a16="http://schemas.microsoft.com/office/drawing/2014/main" id="{F642668A-76E9-DC69-6BB0-498C86D2B917}"/>
              </a:ext>
            </a:extLst>
          </p:cNvPr>
          <p:cNvPicPr>
            <a:picLocks noChangeAspect="1"/>
          </p:cNvPicPr>
          <p:nvPr/>
        </p:nvPicPr>
        <p:blipFill>
          <a:blip r:embed="rId2"/>
          <a:stretch>
            <a:fillRect/>
          </a:stretch>
        </p:blipFill>
        <p:spPr>
          <a:xfrm>
            <a:off x="3347357" y="1143036"/>
            <a:ext cx="5560045" cy="3122556"/>
          </a:xfrm>
          <a:prstGeom prst="rect">
            <a:avLst/>
          </a:prstGeom>
        </p:spPr>
      </p:pic>
      <p:sp>
        <p:nvSpPr>
          <p:cNvPr id="6" name="TextBox 5">
            <a:extLst>
              <a:ext uri="{FF2B5EF4-FFF2-40B4-BE49-F238E27FC236}">
                <a16:creationId xmlns:a16="http://schemas.microsoft.com/office/drawing/2014/main" id="{75FDA6D9-BC06-D7AF-5EBD-33EF198A6096}"/>
              </a:ext>
            </a:extLst>
          </p:cNvPr>
          <p:cNvSpPr txBox="1"/>
          <p:nvPr/>
        </p:nvSpPr>
        <p:spPr>
          <a:xfrm>
            <a:off x="744257" y="1143036"/>
            <a:ext cx="2660251" cy="3539430"/>
          </a:xfrm>
          <a:prstGeom prst="rect">
            <a:avLst/>
          </a:prstGeom>
          <a:noFill/>
        </p:spPr>
        <p:txBody>
          <a:bodyPr wrap="square" rtlCol="0">
            <a:spAutoFit/>
          </a:bodyPr>
          <a:lstStyle/>
          <a:p>
            <a:r>
              <a:rPr lang="en-US" sz="1400" dirty="0">
                <a:solidFill>
                  <a:schemeClr val="accent3">
                    <a:lumMod val="50000"/>
                  </a:schemeClr>
                </a:solidFill>
              </a:rPr>
              <a:t>Distribution of actual and predicted ratings in the test set According to the distribution of actual ratings of books in the test set, the biggest part of users give positive scores - between 7 and 10. The mode equals 8 but count of ratings 7, 9, 10 is also noticeable. The distribution of predicted ratings in the test set is visibly different. One more time, 8 is a mode but scores 7, 9 and 10 are clearly less frequent. It shows that the recommender system is not perfect and it cannot reflect the real distribution of book ratings.</a:t>
            </a:r>
            <a:endParaRPr lang="en-IN" sz="1400" dirty="0">
              <a:solidFill>
                <a:schemeClr val="accent3">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7948" y="325701"/>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5" name="Rectangle 4"/>
          <p:cNvSpPr/>
          <p:nvPr/>
        </p:nvSpPr>
        <p:spPr>
          <a:xfrm>
            <a:off x="1107948" y="906387"/>
            <a:ext cx="2103120" cy="207264"/>
          </a:xfrm>
          <a:prstGeom prst="rect">
            <a:avLst/>
          </a:prstGeom>
        </p:spPr>
        <p:txBody>
          <a:bodyPr wrap="none" lIns="0" tIns="0" rIns="0" bIns="0">
            <a:noAutofit/>
          </a:bodyPr>
          <a:lstStyle/>
          <a:p>
            <a:pPr indent="0"/>
            <a:r>
              <a:rPr lang="en-US" sz="1700" b="1" dirty="0">
                <a:solidFill>
                  <a:srgbClr val="134F5C"/>
                </a:solidFill>
                <a:latin typeface="Arial"/>
              </a:rPr>
              <a:t>SVD Model Results</a:t>
            </a:r>
          </a:p>
        </p:txBody>
      </p:sp>
      <p:pic>
        <p:nvPicPr>
          <p:cNvPr id="7170" name="Picture 2">
            <a:extLst>
              <a:ext uri="{FF2B5EF4-FFF2-40B4-BE49-F238E27FC236}">
                <a16:creationId xmlns:a16="http://schemas.microsoft.com/office/drawing/2014/main" id="{91955888-8E9A-9E69-7B0D-9800B34BB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4" y="1269623"/>
            <a:ext cx="5964990" cy="3335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727680-04E2-9A5D-BD49-41CDD50F17CD}"/>
              </a:ext>
            </a:extLst>
          </p:cNvPr>
          <p:cNvSpPr txBox="1"/>
          <p:nvPr/>
        </p:nvSpPr>
        <p:spPr>
          <a:xfrm>
            <a:off x="6180366" y="136635"/>
            <a:ext cx="2514600" cy="4832092"/>
          </a:xfrm>
          <a:prstGeom prst="rect">
            <a:avLst/>
          </a:prstGeom>
          <a:noFill/>
        </p:spPr>
        <p:txBody>
          <a:bodyPr wrap="square" rtlCol="0">
            <a:spAutoFit/>
          </a:bodyPr>
          <a:lstStyle/>
          <a:p>
            <a:r>
              <a:rPr lang="en-US" sz="1400" dirty="0">
                <a:solidFill>
                  <a:schemeClr val="accent3">
                    <a:lumMod val="50000"/>
                  </a:schemeClr>
                </a:solidFill>
              </a:rPr>
              <a:t>Absolute error of predicted ratings </a:t>
            </a:r>
          </a:p>
          <a:p>
            <a:r>
              <a:rPr lang="en-US" sz="1400" dirty="0">
                <a:solidFill>
                  <a:schemeClr val="accent3">
                    <a:lumMod val="50000"/>
                  </a:schemeClr>
                </a:solidFill>
              </a:rPr>
              <a:t>The distribution of absolute errors is right-skewed, showing that the majority of errors is small: between 0 and 1. There is a long tail that indicates that there are several observations for which the absolute error was close to 10. How good/bad the model is with predicting certain scores? As expected from the above charts, the model deals very well with predicting score = 8 (the most frequent value). The further the rating from score = 8, the higher the absolute error. The biggest errors happen to observations with scores 1 or 2 which indicates that probably the model is predicting high ratings for those observations.</a:t>
            </a:r>
            <a:endParaRPr lang="en-IN" sz="1400" dirty="0">
              <a:solidFill>
                <a:schemeClr val="accent3">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975" y="183862"/>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5" name="Rectangle 4"/>
          <p:cNvSpPr/>
          <p:nvPr/>
        </p:nvSpPr>
        <p:spPr>
          <a:xfrm>
            <a:off x="1330832" y="907541"/>
            <a:ext cx="2366337" cy="612648"/>
          </a:xfrm>
          <a:prstGeom prst="rect">
            <a:avLst/>
          </a:prstGeom>
        </p:spPr>
        <p:txBody>
          <a:bodyPr lIns="0" tIns="0" rIns="0" bIns="0">
            <a:noAutofit/>
          </a:bodyPr>
          <a:lstStyle/>
          <a:p>
            <a:pPr indent="0">
              <a:spcAft>
                <a:spcPts val="1050"/>
              </a:spcAft>
            </a:pPr>
            <a:r>
              <a:rPr lang="en-US" sz="1700" b="1" dirty="0">
                <a:solidFill>
                  <a:srgbClr val="134F5C"/>
                </a:solidFill>
                <a:latin typeface="Arial"/>
              </a:rPr>
              <a:t>SVD Model Results</a:t>
            </a:r>
          </a:p>
        </p:txBody>
      </p:sp>
      <p:pic>
        <p:nvPicPr>
          <p:cNvPr id="8194" name="Picture 2">
            <a:extLst>
              <a:ext uri="{FF2B5EF4-FFF2-40B4-BE49-F238E27FC236}">
                <a16:creationId xmlns:a16="http://schemas.microsoft.com/office/drawing/2014/main" id="{7D571D8A-45E5-A8E8-7FA7-F3C2AC1C5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531" y="972657"/>
            <a:ext cx="4595840" cy="3293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5A2497-41CF-9397-4BCA-4B7002594315}"/>
              </a:ext>
            </a:extLst>
          </p:cNvPr>
          <p:cNvSpPr txBox="1"/>
          <p:nvPr/>
        </p:nvSpPr>
        <p:spPr>
          <a:xfrm>
            <a:off x="610469" y="1213865"/>
            <a:ext cx="3807062" cy="3293209"/>
          </a:xfrm>
          <a:prstGeom prst="rect">
            <a:avLst/>
          </a:prstGeom>
          <a:noFill/>
        </p:spPr>
        <p:txBody>
          <a:bodyPr wrap="square" rtlCol="0">
            <a:spAutoFit/>
          </a:bodyPr>
          <a:lstStyle/>
          <a:p>
            <a:r>
              <a:rPr lang="en-US" sz="1600" dirty="0">
                <a:solidFill>
                  <a:schemeClr val="accent3">
                    <a:lumMod val="50000"/>
                  </a:schemeClr>
                </a:solidFill>
              </a:rPr>
              <a:t>Analysis of predicted ratings of a particular user </a:t>
            </a:r>
          </a:p>
          <a:p>
            <a:r>
              <a:rPr lang="en-US" sz="1600" dirty="0">
                <a:solidFill>
                  <a:schemeClr val="accent3">
                    <a:lumMod val="50000"/>
                  </a:schemeClr>
                </a:solidFill>
              </a:rPr>
              <a:t>For this part of the analysis, the user with id 193458 was selected. By analyzing book ratings by this user, it can be noted that he/she likes diverse types of readings: English romantic novels (Pride and Prejudice, Sense and Sensibility), fantasy (Narnia) as well as historical novels (Schindler's List). Among the recommended books there are other works from Narnia's series, two historical novels and one romance which correlates with user's previous preferences.</a:t>
            </a:r>
            <a:endParaRPr lang="en-IN" sz="1600"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57" y="646611"/>
            <a:ext cx="1365504" cy="295656"/>
          </a:xfrm>
          <a:prstGeom prst="rect">
            <a:avLst/>
          </a:prstGeom>
        </p:spPr>
        <p:txBody>
          <a:bodyPr wrap="none" lIns="0" tIns="0" rIns="0" bIns="0">
            <a:noAutofit/>
          </a:bodyPr>
          <a:lstStyle/>
          <a:p>
            <a:pPr indent="0">
              <a:spcAft>
                <a:spcPts val="3570"/>
              </a:spcAft>
            </a:pPr>
            <a:r>
              <a:rPr lang="en-US" sz="2700" b="1" dirty="0">
                <a:solidFill>
                  <a:srgbClr val="CC0000"/>
                </a:solidFill>
                <a:latin typeface="Arial"/>
              </a:rPr>
              <a:t>Content</a:t>
            </a:r>
          </a:p>
        </p:txBody>
      </p:sp>
      <p:sp>
        <p:nvSpPr>
          <p:cNvPr id="3" name="Rectangle 2"/>
          <p:cNvSpPr/>
          <p:nvPr/>
        </p:nvSpPr>
        <p:spPr>
          <a:xfrm>
            <a:off x="2991612" y="1488512"/>
            <a:ext cx="3160776" cy="2401824"/>
          </a:xfrm>
          <a:prstGeom prst="rect">
            <a:avLst/>
          </a:prstGeom>
        </p:spPr>
        <p:txBody>
          <a:bodyPr lIns="0" tIns="0" rIns="0" bIns="0">
            <a:noAutofit/>
          </a:bodyPr>
          <a:lstStyle/>
          <a:p>
            <a:pPr indent="0" algn="just">
              <a:lnSpc>
                <a:spcPts val="1920"/>
              </a:lnSpc>
              <a:spcBef>
                <a:spcPts val="3570"/>
              </a:spcBef>
            </a:pPr>
            <a:r>
              <a:rPr lang="en-US" sz="1400" b="1" dirty="0">
                <a:solidFill>
                  <a:srgbClr val="134F5C"/>
                </a:solidFill>
                <a:latin typeface="Arial"/>
              </a:rPr>
              <a:t>•    Problem statement</a:t>
            </a:r>
          </a:p>
          <a:p>
            <a:pPr indent="0" algn="just">
              <a:lnSpc>
                <a:spcPts val="1920"/>
              </a:lnSpc>
            </a:pPr>
            <a:r>
              <a:rPr lang="en-US" sz="1400" b="1" dirty="0">
                <a:solidFill>
                  <a:srgbClr val="134F5C"/>
                </a:solidFill>
                <a:latin typeface="Arial"/>
              </a:rPr>
              <a:t>•    Data Summary</a:t>
            </a:r>
          </a:p>
          <a:p>
            <a:pPr indent="0" algn="just">
              <a:lnSpc>
                <a:spcPts val="1920"/>
              </a:lnSpc>
            </a:pPr>
            <a:r>
              <a:rPr lang="en-US" sz="1400" b="1" dirty="0">
                <a:solidFill>
                  <a:srgbClr val="134F5C"/>
                </a:solidFill>
                <a:latin typeface="Arial"/>
              </a:rPr>
              <a:t>•    Analysis of different datasets</a:t>
            </a:r>
          </a:p>
          <a:p>
            <a:pPr indent="0" algn="just">
              <a:lnSpc>
                <a:spcPts val="1920"/>
              </a:lnSpc>
            </a:pPr>
            <a:r>
              <a:rPr lang="en-US" sz="1400" b="1" dirty="0">
                <a:solidFill>
                  <a:srgbClr val="134F5C"/>
                </a:solidFill>
                <a:latin typeface="Arial"/>
              </a:rPr>
              <a:t>•    Data Cleaning</a:t>
            </a:r>
          </a:p>
          <a:p>
            <a:pPr indent="0" algn="just">
              <a:lnSpc>
                <a:spcPts val="1920"/>
              </a:lnSpc>
            </a:pPr>
            <a:r>
              <a:rPr lang="en-US" sz="1400" b="1" dirty="0">
                <a:solidFill>
                  <a:srgbClr val="134F5C"/>
                </a:solidFill>
                <a:latin typeface="Arial"/>
              </a:rPr>
              <a:t>•    Outlier treatment</a:t>
            </a:r>
          </a:p>
          <a:p>
            <a:pPr indent="0" algn="just">
              <a:lnSpc>
                <a:spcPts val="1920"/>
              </a:lnSpc>
            </a:pPr>
            <a:r>
              <a:rPr lang="en-US" sz="1400" b="1" dirty="0">
                <a:solidFill>
                  <a:srgbClr val="134F5C"/>
                </a:solidFill>
                <a:latin typeface="Arial"/>
              </a:rPr>
              <a:t>•    Imputing missing values</a:t>
            </a:r>
          </a:p>
          <a:p>
            <a:pPr indent="0" algn="just">
              <a:lnSpc>
                <a:spcPts val="1920"/>
              </a:lnSpc>
            </a:pPr>
            <a:r>
              <a:rPr lang="en-US" sz="1400" b="1" dirty="0">
                <a:solidFill>
                  <a:srgbClr val="134F5C"/>
                </a:solidFill>
                <a:latin typeface="Arial"/>
              </a:rPr>
              <a:t>•    Different Recommendation Model</a:t>
            </a:r>
          </a:p>
          <a:p>
            <a:pPr indent="0" algn="just">
              <a:lnSpc>
                <a:spcPts val="1920"/>
              </a:lnSpc>
            </a:pPr>
            <a:r>
              <a:rPr lang="en-US" sz="1400" b="1" dirty="0">
                <a:solidFill>
                  <a:srgbClr val="134F5C"/>
                </a:solidFill>
                <a:latin typeface="Arial"/>
              </a:rPr>
              <a:t>•    Challenges</a:t>
            </a:r>
          </a:p>
          <a:p>
            <a:pPr indent="0" algn="just">
              <a:lnSpc>
                <a:spcPts val="1920"/>
              </a:lnSpc>
            </a:pPr>
            <a:r>
              <a:rPr lang="en-US" sz="1400" b="1" dirty="0">
                <a:solidFill>
                  <a:srgbClr val="134F5C"/>
                </a:solidFill>
                <a:latin typeface="Arial"/>
              </a:rPr>
              <a:t>•    Conclusion</a:t>
            </a:r>
          </a:p>
          <a:p>
            <a:pPr indent="0" algn="just">
              <a:lnSpc>
                <a:spcPts val="1920"/>
              </a:lnSpc>
            </a:pPr>
            <a:r>
              <a:rPr lang="en-US" sz="1400" b="1" dirty="0">
                <a:solidFill>
                  <a:srgbClr val="134F5C"/>
                </a:solidFill>
                <a:latin typeface="Arial"/>
              </a:rPr>
              <a:t>•    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6656" y="531114"/>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4" name="Rectangle 3"/>
          <p:cNvSpPr/>
          <p:nvPr/>
        </p:nvSpPr>
        <p:spPr>
          <a:xfrm>
            <a:off x="1116656" y="1262634"/>
            <a:ext cx="3724656" cy="566928"/>
          </a:xfrm>
          <a:prstGeom prst="rect">
            <a:avLst/>
          </a:prstGeom>
        </p:spPr>
        <p:txBody>
          <a:bodyPr lIns="0" tIns="0" rIns="0" bIns="0">
            <a:noAutofit/>
          </a:bodyPr>
          <a:lstStyle/>
          <a:p>
            <a:pPr indent="0">
              <a:spcAft>
                <a:spcPts val="630"/>
              </a:spcAft>
            </a:pPr>
            <a:r>
              <a:rPr lang="en-US" sz="1700" b="1" dirty="0">
                <a:solidFill>
                  <a:srgbClr val="134F5C"/>
                </a:solidFill>
                <a:latin typeface="Arial"/>
              </a:rPr>
              <a:t>User-ID - 193458</a:t>
            </a:r>
          </a:p>
          <a:p>
            <a:pPr indent="0"/>
            <a:r>
              <a:rPr lang="en-US" sz="1700" b="1" dirty="0">
                <a:solidFill>
                  <a:srgbClr val="134F5C"/>
                </a:solidFill>
                <a:latin typeface="Arial"/>
              </a:rPr>
              <a:t>Test set: predicted top rated books</a:t>
            </a:r>
          </a:p>
        </p:txBody>
      </p:sp>
      <p:pic>
        <p:nvPicPr>
          <p:cNvPr id="19" name="Picture 18">
            <a:extLst>
              <a:ext uri="{FF2B5EF4-FFF2-40B4-BE49-F238E27FC236}">
                <a16:creationId xmlns:a16="http://schemas.microsoft.com/office/drawing/2014/main" id="{A9D187C6-3D64-6C84-D63F-12A8B066B8C0}"/>
              </a:ext>
            </a:extLst>
          </p:cNvPr>
          <p:cNvPicPr>
            <a:picLocks noChangeAspect="1"/>
          </p:cNvPicPr>
          <p:nvPr/>
        </p:nvPicPr>
        <p:blipFill>
          <a:blip r:embed="rId2"/>
          <a:stretch>
            <a:fillRect/>
          </a:stretch>
        </p:blipFill>
        <p:spPr>
          <a:xfrm>
            <a:off x="414527" y="2110532"/>
            <a:ext cx="8484543" cy="28125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8928" y="318843"/>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4" name="Rectangle 3"/>
          <p:cNvSpPr/>
          <p:nvPr/>
        </p:nvSpPr>
        <p:spPr>
          <a:xfrm>
            <a:off x="1328928" y="1079328"/>
            <a:ext cx="3368040" cy="243840"/>
          </a:xfrm>
          <a:prstGeom prst="rect">
            <a:avLst/>
          </a:prstGeom>
        </p:spPr>
        <p:txBody>
          <a:bodyPr wrap="none" lIns="0" tIns="0" rIns="0" bIns="0">
            <a:noAutofit/>
          </a:bodyPr>
          <a:lstStyle/>
          <a:p>
            <a:pPr indent="0"/>
            <a:r>
              <a:rPr lang="en-US" sz="1700" b="1" dirty="0">
                <a:solidFill>
                  <a:srgbClr val="134F5C"/>
                </a:solidFill>
                <a:latin typeface="Arial"/>
              </a:rPr>
              <a:t>Test set: actual top rated books</a:t>
            </a:r>
          </a:p>
        </p:txBody>
      </p:sp>
      <p:pic>
        <p:nvPicPr>
          <p:cNvPr id="16" name="Picture 15">
            <a:extLst>
              <a:ext uri="{FF2B5EF4-FFF2-40B4-BE49-F238E27FC236}">
                <a16:creationId xmlns:a16="http://schemas.microsoft.com/office/drawing/2014/main" id="{834A4722-4D08-D495-4EAB-24F59F8B0FA1}"/>
              </a:ext>
            </a:extLst>
          </p:cNvPr>
          <p:cNvPicPr>
            <a:picLocks noChangeAspect="1"/>
          </p:cNvPicPr>
          <p:nvPr/>
        </p:nvPicPr>
        <p:blipFill>
          <a:blip r:embed="rId2"/>
          <a:stretch>
            <a:fillRect/>
          </a:stretch>
        </p:blipFill>
        <p:spPr>
          <a:xfrm>
            <a:off x="781769" y="1445079"/>
            <a:ext cx="7774402" cy="32657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6597" y="518714"/>
            <a:ext cx="6827520" cy="347472"/>
          </a:xfrm>
          <a:prstGeom prst="rect">
            <a:avLst/>
          </a:prstGeom>
        </p:spPr>
        <p:txBody>
          <a:bodyPr wrap="none" lIns="0" tIns="0" rIns="0" bIns="0">
            <a:noAutofit/>
          </a:bodyPr>
          <a:lstStyle/>
          <a:p>
            <a:pPr indent="0"/>
            <a:r>
              <a:rPr lang="en-US" sz="2700" b="1" dirty="0">
                <a:solidFill>
                  <a:srgbClr val="CC0000"/>
                </a:solidFill>
                <a:latin typeface="Arial"/>
              </a:rPr>
              <a:t>Collaborative Filtering-(Item-Item based)</a:t>
            </a:r>
          </a:p>
        </p:txBody>
      </p:sp>
      <p:sp>
        <p:nvSpPr>
          <p:cNvPr id="3" name="Rectangle 2"/>
          <p:cNvSpPr/>
          <p:nvPr/>
        </p:nvSpPr>
        <p:spPr>
          <a:xfrm>
            <a:off x="1158240" y="1027592"/>
            <a:ext cx="6827520" cy="910809"/>
          </a:xfrm>
          <a:prstGeom prst="rect">
            <a:avLst/>
          </a:prstGeom>
        </p:spPr>
        <p:txBody>
          <a:bodyPr wrap="none" lIns="0" tIns="0" rIns="0" bIns="0">
            <a:noAutofit/>
          </a:bodyPr>
          <a:lstStyle/>
          <a:p>
            <a:pPr indent="0">
              <a:lnSpc>
                <a:spcPct val="150000"/>
              </a:lnSpc>
            </a:pPr>
            <a:r>
              <a:rPr lang="en-US" sz="1200" b="1" dirty="0">
                <a:solidFill>
                  <a:srgbClr val="134F5C"/>
                </a:solidFill>
                <a:latin typeface="Arial"/>
              </a:rPr>
              <a:t>3.)Collaborative Filtering-(Item-Item based)</a:t>
            </a:r>
          </a:p>
          <a:p>
            <a:pPr marL="171450" indent="-171450">
              <a:lnSpc>
                <a:spcPct val="150000"/>
              </a:lnSpc>
              <a:buFont typeface="Arial" panose="020B0604020202020204" pitchFamily="34" charset="0"/>
              <a:buChar char="•"/>
            </a:pPr>
            <a:r>
              <a:rPr lang="en-US" sz="1200" b="1" dirty="0">
                <a:solidFill>
                  <a:srgbClr val="134F5C"/>
                </a:solidFill>
                <a:latin typeface="Arial"/>
              </a:rPr>
              <a:t>Cosine Similarity </a:t>
            </a:r>
          </a:p>
          <a:p>
            <a:pPr marL="171450" indent="-171450">
              <a:lnSpc>
                <a:spcPct val="150000"/>
              </a:lnSpc>
              <a:buFont typeface="Arial" panose="020B0604020202020204" pitchFamily="34" charset="0"/>
              <a:buChar char="•"/>
            </a:pPr>
            <a:r>
              <a:rPr lang="en-US" sz="1200" b="1" dirty="0">
                <a:solidFill>
                  <a:srgbClr val="134F5C"/>
                </a:solidFill>
                <a:latin typeface="Arial"/>
              </a:rPr>
              <a:t>Nearest </a:t>
            </a:r>
            <a:r>
              <a:rPr lang="en-US" sz="1200" b="1" dirty="0" err="1">
                <a:solidFill>
                  <a:srgbClr val="134F5C"/>
                </a:solidFill>
                <a:latin typeface="Arial"/>
              </a:rPr>
              <a:t>Neighbour</a:t>
            </a:r>
            <a:endParaRPr lang="en-US" sz="1200" b="1" dirty="0">
              <a:solidFill>
                <a:srgbClr val="134F5C"/>
              </a:solidFill>
              <a:latin typeface="Arial"/>
            </a:endParaRPr>
          </a:p>
        </p:txBody>
      </p:sp>
      <p:sp>
        <p:nvSpPr>
          <p:cNvPr id="4" name="Rectangle 3"/>
          <p:cNvSpPr/>
          <p:nvPr/>
        </p:nvSpPr>
        <p:spPr>
          <a:xfrm>
            <a:off x="539496" y="1853184"/>
            <a:ext cx="6608064" cy="628759"/>
          </a:xfrm>
          <a:prstGeom prst="rect">
            <a:avLst/>
          </a:prstGeom>
        </p:spPr>
        <p:txBody>
          <a:bodyPr lIns="0" tIns="0" rIns="0" bIns="0">
            <a:noAutofit/>
          </a:bodyPr>
          <a:lstStyle/>
          <a:p>
            <a:pPr indent="0" algn="just">
              <a:spcBef>
                <a:spcPts val="2310"/>
              </a:spcBef>
              <a:spcAft>
                <a:spcPts val="420"/>
              </a:spcAft>
            </a:pPr>
            <a:endParaRPr lang="en-US" sz="1400" dirty="0">
              <a:solidFill>
                <a:srgbClr val="134F5C"/>
              </a:solidFill>
              <a:latin typeface="Arial"/>
            </a:endParaRPr>
          </a:p>
        </p:txBody>
      </p:sp>
      <p:pic>
        <p:nvPicPr>
          <p:cNvPr id="6" name="Picture 5">
            <a:extLst>
              <a:ext uri="{FF2B5EF4-FFF2-40B4-BE49-F238E27FC236}">
                <a16:creationId xmlns:a16="http://schemas.microsoft.com/office/drawing/2014/main" id="{D9EC5438-FF30-38B1-4E5E-493BB807AF64}"/>
              </a:ext>
            </a:extLst>
          </p:cNvPr>
          <p:cNvPicPr>
            <a:picLocks noChangeAspect="1"/>
          </p:cNvPicPr>
          <p:nvPr/>
        </p:nvPicPr>
        <p:blipFill>
          <a:blip r:embed="rId2"/>
          <a:stretch>
            <a:fillRect/>
          </a:stretch>
        </p:blipFill>
        <p:spPr>
          <a:xfrm>
            <a:off x="734139" y="1938401"/>
            <a:ext cx="7977154" cy="29764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9105" y="2352077"/>
            <a:ext cx="2468880" cy="2060448"/>
          </a:xfrm>
          <a:prstGeom prst="rect">
            <a:avLst/>
          </a:prstGeom>
        </p:spPr>
      </p:pic>
      <p:pic>
        <p:nvPicPr>
          <p:cNvPr id="3" name="Picture 2"/>
          <p:cNvPicPr>
            <a:picLocks noChangeAspect="1"/>
          </p:cNvPicPr>
          <p:nvPr/>
        </p:nvPicPr>
        <p:blipFill>
          <a:blip r:embed="rId3"/>
          <a:stretch>
            <a:fillRect/>
          </a:stretch>
        </p:blipFill>
        <p:spPr>
          <a:xfrm>
            <a:off x="4971288" y="2394749"/>
            <a:ext cx="3624072" cy="1975104"/>
          </a:xfrm>
          <a:prstGeom prst="rect">
            <a:avLst/>
          </a:prstGeom>
        </p:spPr>
      </p:pic>
      <p:sp>
        <p:nvSpPr>
          <p:cNvPr id="4" name="Rectangle 3"/>
          <p:cNvSpPr/>
          <p:nvPr/>
        </p:nvSpPr>
        <p:spPr>
          <a:xfrm>
            <a:off x="871728" y="596429"/>
            <a:ext cx="2776728" cy="295656"/>
          </a:xfrm>
          <a:prstGeom prst="rect">
            <a:avLst/>
          </a:prstGeom>
        </p:spPr>
        <p:txBody>
          <a:bodyPr wrap="none" lIns="0" tIns="0" rIns="0" bIns="0">
            <a:noAutofit/>
          </a:bodyPr>
          <a:lstStyle/>
          <a:p>
            <a:pPr indent="0"/>
            <a:r>
              <a:rPr lang="en-US" sz="2700" b="1">
                <a:solidFill>
                  <a:srgbClr val="CC0000"/>
                </a:solidFill>
                <a:latin typeface="Arial"/>
              </a:rPr>
              <a:t>Different Models</a:t>
            </a:r>
          </a:p>
        </p:txBody>
      </p:sp>
      <p:sp>
        <p:nvSpPr>
          <p:cNvPr id="5" name="Rectangle 4"/>
          <p:cNvSpPr/>
          <p:nvPr/>
        </p:nvSpPr>
        <p:spPr>
          <a:xfrm>
            <a:off x="850392" y="1142021"/>
            <a:ext cx="5501640" cy="600456"/>
          </a:xfrm>
          <a:prstGeom prst="rect">
            <a:avLst/>
          </a:prstGeom>
        </p:spPr>
        <p:txBody>
          <a:bodyPr lIns="0" tIns="0" rIns="0" bIns="0">
            <a:noAutofit/>
          </a:bodyPr>
          <a:lstStyle/>
          <a:p>
            <a:pPr indent="0">
              <a:spcAft>
                <a:spcPts val="1050"/>
              </a:spcAft>
            </a:pPr>
            <a:r>
              <a:rPr lang="en-US" sz="1700" b="1">
                <a:solidFill>
                  <a:srgbClr val="134F5C"/>
                </a:solidFill>
                <a:latin typeface="Arial"/>
              </a:rPr>
              <a:t>SVD and Correlation</a:t>
            </a:r>
          </a:p>
          <a:p>
            <a:pPr indent="0"/>
            <a:r>
              <a:rPr lang="en-US" sz="1400">
                <a:solidFill>
                  <a:srgbClr val="134F5C"/>
                </a:solidFill>
                <a:latin typeface="Arial"/>
              </a:rPr>
              <a:t>Recommendations for Harry Potter and the Sorcerer's Stone (Book 1)</a:t>
            </a:r>
          </a:p>
        </p:txBody>
      </p:sp>
      <p:sp>
        <p:nvSpPr>
          <p:cNvPr id="6" name="Rectangle 5"/>
          <p:cNvSpPr/>
          <p:nvPr/>
        </p:nvSpPr>
        <p:spPr>
          <a:xfrm>
            <a:off x="1643307" y="1962478"/>
            <a:ext cx="887621" cy="297506"/>
          </a:xfrm>
          <a:prstGeom prst="rect">
            <a:avLst/>
          </a:prstGeom>
        </p:spPr>
        <p:txBody>
          <a:bodyPr wrap="none" lIns="0" tIns="0" rIns="0" bIns="0">
            <a:noAutofit/>
          </a:bodyPr>
          <a:lstStyle/>
          <a:p>
            <a:pPr indent="0"/>
            <a:r>
              <a:rPr lang="en-US" b="1" dirty="0">
                <a:solidFill>
                  <a:srgbClr val="134F5C"/>
                </a:solidFill>
                <a:latin typeface="Arial"/>
              </a:rPr>
              <a:t>Input</a:t>
            </a:r>
          </a:p>
        </p:txBody>
      </p:sp>
      <p:sp>
        <p:nvSpPr>
          <p:cNvPr id="7" name="Rectangle 6"/>
          <p:cNvSpPr/>
          <p:nvPr/>
        </p:nvSpPr>
        <p:spPr>
          <a:xfrm>
            <a:off x="6352032" y="1962478"/>
            <a:ext cx="825355" cy="399288"/>
          </a:xfrm>
          <a:prstGeom prst="rect">
            <a:avLst/>
          </a:prstGeom>
        </p:spPr>
        <p:txBody>
          <a:bodyPr wrap="none" lIns="0" tIns="0" rIns="0" bIns="0">
            <a:noAutofit/>
          </a:bodyPr>
          <a:lstStyle/>
          <a:p>
            <a:pPr indent="0"/>
            <a:r>
              <a:rPr lang="en-US" b="1" dirty="0">
                <a:solidFill>
                  <a:srgbClr val="134F5C"/>
                </a:solidFill>
                <a:latin typeface="Arial"/>
              </a:rPr>
              <a:t>Output</a:t>
            </a:r>
            <a:endParaRPr lang="en-US" sz="1400" b="1" dirty="0">
              <a:solidFill>
                <a:srgbClr val="134F5C"/>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322" y="562620"/>
            <a:ext cx="4709160" cy="28041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3" name="Rectangle 2"/>
          <p:cNvSpPr/>
          <p:nvPr/>
        </p:nvSpPr>
        <p:spPr>
          <a:xfrm>
            <a:off x="1378022" y="1200018"/>
            <a:ext cx="4709160" cy="234696"/>
          </a:xfrm>
          <a:prstGeom prst="rect">
            <a:avLst/>
          </a:prstGeom>
        </p:spPr>
        <p:txBody>
          <a:bodyPr wrap="none" lIns="0" tIns="0" rIns="0" bIns="0">
            <a:noAutofit/>
          </a:bodyPr>
          <a:lstStyle/>
          <a:p>
            <a:pPr indent="0">
              <a:spcAft>
                <a:spcPts val="1890"/>
              </a:spcAft>
            </a:pPr>
            <a:r>
              <a:rPr lang="en-US" sz="1700" b="1">
                <a:solidFill>
                  <a:srgbClr val="134F5C"/>
                </a:solidFill>
                <a:latin typeface="Arial"/>
              </a:rPr>
              <a:t>4.)Collaborative Filtering-(User-Item based)</a:t>
            </a:r>
          </a:p>
        </p:txBody>
      </p:sp>
      <p:pic>
        <p:nvPicPr>
          <p:cNvPr id="7" name="Picture 6">
            <a:extLst>
              <a:ext uri="{FF2B5EF4-FFF2-40B4-BE49-F238E27FC236}">
                <a16:creationId xmlns:a16="http://schemas.microsoft.com/office/drawing/2014/main" id="{62199E27-8C50-32DF-6391-397E9B4C2F55}"/>
              </a:ext>
            </a:extLst>
          </p:cNvPr>
          <p:cNvPicPr>
            <a:picLocks noChangeAspect="1"/>
          </p:cNvPicPr>
          <p:nvPr/>
        </p:nvPicPr>
        <p:blipFill>
          <a:blip r:embed="rId2"/>
          <a:stretch>
            <a:fillRect/>
          </a:stretch>
        </p:blipFill>
        <p:spPr>
          <a:xfrm>
            <a:off x="857251" y="1592036"/>
            <a:ext cx="7527470" cy="32493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488" y="424978"/>
            <a:ext cx="2776728" cy="295656"/>
          </a:xfrm>
          <a:prstGeom prst="rect">
            <a:avLst/>
          </a:prstGeom>
        </p:spPr>
        <p:txBody>
          <a:bodyPr wrap="none" lIns="0" tIns="0" rIns="0" bIns="0">
            <a:noAutofit/>
          </a:bodyPr>
          <a:lstStyle/>
          <a:p>
            <a:pPr indent="0"/>
            <a:r>
              <a:rPr lang="en-US" sz="2700" b="1" dirty="0">
                <a:solidFill>
                  <a:srgbClr val="CC0000"/>
                </a:solidFill>
                <a:latin typeface="Arial"/>
              </a:rPr>
              <a:t>Different Models</a:t>
            </a:r>
          </a:p>
        </p:txBody>
      </p:sp>
      <p:sp>
        <p:nvSpPr>
          <p:cNvPr id="3" name="Rectangle 2"/>
          <p:cNvSpPr/>
          <p:nvPr/>
        </p:nvSpPr>
        <p:spPr>
          <a:xfrm>
            <a:off x="1237488" y="964715"/>
            <a:ext cx="1621536" cy="213360"/>
          </a:xfrm>
          <a:prstGeom prst="rect">
            <a:avLst/>
          </a:prstGeom>
        </p:spPr>
        <p:txBody>
          <a:bodyPr wrap="none" lIns="0" tIns="0" rIns="0" bIns="0">
            <a:noAutofit/>
          </a:bodyPr>
          <a:lstStyle/>
          <a:p>
            <a:pPr indent="0"/>
            <a:r>
              <a:rPr lang="en-US" sz="1700" b="1" dirty="0">
                <a:solidFill>
                  <a:srgbClr val="134F5C"/>
                </a:solidFill>
                <a:latin typeface="Arial"/>
              </a:rPr>
              <a:t>Model Results</a:t>
            </a:r>
          </a:p>
        </p:txBody>
      </p:sp>
      <p:pic>
        <p:nvPicPr>
          <p:cNvPr id="7" name="Picture 6">
            <a:extLst>
              <a:ext uri="{FF2B5EF4-FFF2-40B4-BE49-F238E27FC236}">
                <a16:creationId xmlns:a16="http://schemas.microsoft.com/office/drawing/2014/main" id="{D380D7BD-A1AA-BADB-6880-29721D3CCE97}"/>
              </a:ext>
            </a:extLst>
          </p:cNvPr>
          <p:cNvPicPr>
            <a:picLocks noChangeAspect="1"/>
          </p:cNvPicPr>
          <p:nvPr/>
        </p:nvPicPr>
        <p:blipFill>
          <a:blip r:embed="rId2"/>
          <a:stretch>
            <a:fillRect/>
          </a:stretch>
        </p:blipFill>
        <p:spPr>
          <a:xfrm>
            <a:off x="710293" y="1422156"/>
            <a:ext cx="8025493" cy="33670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0951" y="588545"/>
            <a:ext cx="1929384" cy="295656"/>
          </a:xfrm>
          <a:prstGeom prst="rect">
            <a:avLst/>
          </a:prstGeom>
        </p:spPr>
        <p:txBody>
          <a:bodyPr wrap="none" lIns="0" tIns="0" rIns="0" bIns="0">
            <a:noAutofit/>
          </a:bodyPr>
          <a:lstStyle/>
          <a:p>
            <a:pPr indent="0">
              <a:spcAft>
                <a:spcPts val="2730"/>
              </a:spcAft>
            </a:pPr>
            <a:r>
              <a:rPr lang="en-US" sz="2700" b="1" dirty="0">
                <a:solidFill>
                  <a:srgbClr val="CC0000"/>
                </a:solidFill>
                <a:latin typeface="Arial"/>
              </a:rPr>
              <a:t>Conclusion</a:t>
            </a:r>
          </a:p>
        </p:txBody>
      </p:sp>
      <p:sp>
        <p:nvSpPr>
          <p:cNvPr id="3" name="Rectangle 2"/>
          <p:cNvSpPr/>
          <p:nvPr/>
        </p:nvSpPr>
        <p:spPr>
          <a:xfrm>
            <a:off x="718456" y="1295400"/>
            <a:ext cx="7887027" cy="3538728"/>
          </a:xfrm>
          <a:prstGeom prst="rect">
            <a:avLst/>
          </a:prstGeom>
        </p:spPr>
        <p:txBody>
          <a:bodyPr lIns="0" tIns="0" rIns="0" bIns="0">
            <a:noAutofit/>
          </a:bodyPr>
          <a:lstStyle/>
          <a:p>
            <a:pPr marL="307594" indent="-285750" algn="just">
              <a:lnSpc>
                <a:spcPct val="150000"/>
              </a:lnSpc>
              <a:buFont typeface="Arial" panose="020B0604020202020204" pitchFamily="34" charset="0"/>
              <a:buChar char="•"/>
            </a:pPr>
            <a:r>
              <a:rPr lang="en-US" sz="1400" b="1" dirty="0">
                <a:solidFill>
                  <a:srgbClr val="134F5C"/>
                </a:solidFill>
                <a:latin typeface="Arial"/>
              </a:rPr>
              <a:t>In EDA, the Top-10 most rated books were essentially novels. Books like The Lovely Bone and The Secret Life of Bees were very well perceived.</a:t>
            </a:r>
          </a:p>
          <a:p>
            <a:pPr marL="307594" indent="-285750" algn="just">
              <a:lnSpc>
                <a:spcPct val="150000"/>
              </a:lnSpc>
              <a:buFont typeface="Arial" panose="020B0604020202020204" pitchFamily="34" charset="0"/>
              <a:buChar char="•"/>
            </a:pPr>
            <a:r>
              <a:rPr lang="en-US" sz="1400" b="1" dirty="0">
                <a:solidFill>
                  <a:srgbClr val="134F5C"/>
                </a:solidFill>
                <a:latin typeface="Arial"/>
              </a:rPr>
              <a:t>Majority of the readers were of the age bracket 20-35 and most of them came from North American and European countries namely USA, Canada, UK, Germany and Spain.</a:t>
            </a:r>
          </a:p>
          <a:p>
            <a:pPr marL="307594" indent="-285750" algn="just">
              <a:lnSpc>
                <a:spcPct val="150000"/>
              </a:lnSpc>
              <a:buFont typeface="Arial" panose="020B0604020202020204" pitchFamily="34" charset="0"/>
              <a:buChar char="•"/>
            </a:pPr>
            <a:r>
              <a:rPr lang="en-US" sz="1400" b="1" dirty="0">
                <a:solidFill>
                  <a:srgbClr val="134F5C"/>
                </a:solidFill>
                <a:latin typeface="Arial"/>
              </a:rPr>
              <a:t>If we look at the ratings distribution, most of the books have high ratings with maximum books being rated 8. Ratings below 5 are few in number.</a:t>
            </a:r>
          </a:p>
          <a:p>
            <a:pPr marL="307594" indent="-285750" algn="just">
              <a:lnSpc>
                <a:spcPct val="150000"/>
              </a:lnSpc>
              <a:buFont typeface="Arial" panose="020B0604020202020204" pitchFamily="34" charset="0"/>
              <a:buChar char="•"/>
            </a:pPr>
            <a:r>
              <a:rPr lang="en-US" sz="1400" b="1" dirty="0">
                <a:solidFill>
                  <a:srgbClr val="134F5C"/>
                </a:solidFill>
                <a:latin typeface="Arial"/>
              </a:rPr>
              <a:t>Author with the most books was Agatha Christie, William Shakespeare and Stephen King.</a:t>
            </a:r>
          </a:p>
          <a:p>
            <a:pPr marL="285750" indent="-285750" algn="just">
              <a:lnSpc>
                <a:spcPct val="150000"/>
              </a:lnSpc>
              <a:buFont typeface="Arial" panose="020B0604020202020204" pitchFamily="34" charset="0"/>
              <a:buChar char="•"/>
            </a:pPr>
            <a:r>
              <a:rPr lang="en-US" sz="1400" b="1" dirty="0">
                <a:solidFill>
                  <a:srgbClr val="134F5C"/>
                </a:solidFill>
                <a:latin typeface="Arial"/>
              </a:rPr>
              <a:t>For modelling, it was observed that for model based collaborative filtering SVD technique worked way better than NMF with lower Mean Absolute Error (MAE)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06" y="868898"/>
            <a:ext cx="3287921" cy="437388"/>
          </a:xfrm>
          <a:prstGeom prst="rect">
            <a:avLst/>
          </a:prstGeom>
        </p:spPr>
        <p:txBody>
          <a:bodyPr wrap="none" lIns="0" tIns="0" rIns="0" bIns="0">
            <a:noAutofit/>
          </a:bodyPr>
          <a:lstStyle/>
          <a:p>
            <a:pPr indent="0">
              <a:spcAft>
                <a:spcPts val="2520"/>
              </a:spcAft>
            </a:pPr>
            <a:r>
              <a:rPr lang="en-US" sz="2700" b="1" dirty="0">
                <a:solidFill>
                  <a:srgbClr val="CC0000"/>
                </a:solidFill>
                <a:latin typeface="Arial"/>
              </a:rPr>
              <a:t>Recommendation</a:t>
            </a:r>
          </a:p>
        </p:txBody>
      </p:sp>
      <p:sp>
        <p:nvSpPr>
          <p:cNvPr id="3" name="Rectangle 2"/>
          <p:cNvSpPr/>
          <p:nvPr/>
        </p:nvSpPr>
        <p:spPr>
          <a:xfrm>
            <a:off x="731520" y="1842299"/>
            <a:ext cx="8034528" cy="1661160"/>
          </a:xfrm>
          <a:prstGeom prst="rect">
            <a:avLst/>
          </a:prstGeom>
        </p:spPr>
        <p:txBody>
          <a:bodyPr lIns="0" tIns="0" rIns="0" bIns="0">
            <a:noAutofit/>
          </a:bodyPr>
          <a:lstStyle/>
          <a:p>
            <a:pPr indent="0" algn="just">
              <a:lnSpc>
                <a:spcPts val="2736"/>
              </a:lnSpc>
              <a:spcBef>
                <a:spcPts val="2520"/>
              </a:spcBef>
            </a:pPr>
            <a:r>
              <a:rPr lang="en-US" sz="2000" dirty="0">
                <a:solidFill>
                  <a:schemeClr val="accent3">
                    <a:lumMod val="50000"/>
                  </a:schemeClr>
                </a:solidFill>
                <a:latin typeface="Times New Roman"/>
              </a:rPr>
              <a:t>A recommendation system helps an organization to create loyal customers. The recommendation system today are very powerful that they can handle the new customer too who has visited the site for the first time. They recommend the products which are currently trending or highly rated and they can also recommend the products which bring maximum profit to the company.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502" y="594424"/>
            <a:ext cx="1898904" cy="365760"/>
          </a:xfrm>
          <a:prstGeom prst="rect">
            <a:avLst/>
          </a:prstGeom>
        </p:spPr>
        <p:txBody>
          <a:bodyPr wrap="none" lIns="0" tIns="0" rIns="0" bIns="0">
            <a:noAutofit/>
          </a:bodyPr>
          <a:lstStyle/>
          <a:p>
            <a:pPr indent="0">
              <a:spcAft>
                <a:spcPts val="4620"/>
              </a:spcAft>
            </a:pPr>
            <a:r>
              <a:rPr lang="en-US" sz="2700" b="1" dirty="0">
                <a:solidFill>
                  <a:srgbClr val="CC0000"/>
                </a:solidFill>
                <a:latin typeface="Arial"/>
              </a:rPr>
              <a:t>Challenges</a:t>
            </a:r>
          </a:p>
        </p:txBody>
      </p:sp>
      <p:sp>
        <p:nvSpPr>
          <p:cNvPr id="3" name="Rectangle 2"/>
          <p:cNvSpPr/>
          <p:nvPr/>
        </p:nvSpPr>
        <p:spPr>
          <a:xfrm>
            <a:off x="568452" y="1409700"/>
            <a:ext cx="8007096" cy="2843784"/>
          </a:xfrm>
          <a:prstGeom prst="rect">
            <a:avLst/>
          </a:prstGeom>
        </p:spPr>
        <p:txBody>
          <a:bodyPr lIns="0" tIns="0" rIns="0" bIns="0">
            <a:noAutofit/>
          </a:bodyPr>
          <a:lstStyle/>
          <a:p>
            <a:pPr marL="333248" indent="-317500" algn="just">
              <a:lnSpc>
                <a:spcPct val="150000"/>
              </a:lnSpc>
              <a:buFont typeface="Arial" panose="020B0604020202020204" pitchFamily="34" charset="0"/>
              <a:buChar char="•"/>
            </a:pPr>
            <a:r>
              <a:rPr lang="en-US" sz="1600" b="1" dirty="0">
                <a:solidFill>
                  <a:srgbClr val="134F5C"/>
                </a:solidFill>
                <a:latin typeface="Arial"/>
              </a:rPr>
              <a:t>Handling of sparsity was a major challenge as well since the user interactions were not present for the majority of the books.</a:t>
            </a:r>
          </a:p>
          <a:p>
            <a:pPr marL="333248" indent="-317500" algn="just">
              <a:lnSpc>
                <a:spcPct val="150000"/>
              </a:lnSpc>
              <a:buFont typeface="Arial" panose="020B0604020202020204" pitchFamily="34" charset="0"/>
              <a:buChar char="•"/>
            </a:pPr>
            <a:r>
              <a:rPr lang="en-US" sz="1600" b="1" dirty="0">
                <a:solidFill>
                  <a:srgbClr val="134F5C"/>
                </a:solidFill>
                <a:latin typeface="Arial"/>
              </a:rPr>
              <a:t>Understanding the metric for evaluation was a challenge as well.</a:t>
            </a:r>
          </a:p>
          <a:p>
            <a:pPr marL="333248" indent="-317500" algn="just">
              <a:lnSpc>
                <a:spcPct val="150000"/>
              </a:lnSpc>
              <a:buFont typeface="Arial" panose="020B0604020202020204" pitchFamily="34" charset="0"/>
              <a:buChar char="•"/>
            </a:pPr>
            <a:r>
              <a:rPr lang="en-US" sz="1600" b="1" dirty="0">
                <a:solidFill>
                  <a:srgbClr val="134F5C"/>
                </a:solidFill>
                <a:latin typeface="Arial"/>
              </a:rPr>
              <a:t>Since the data consisted of text data, data cleaning was a major challenge in features like Location etc..</a:t>
            </a:r>
          </a:p>
          <a:p>
            <a:pPr marL="333248" indent="-317500" algn="just">
              <a:lnSpc>
                <a:spcPct val="150000"/>
              </a:lnSpc>
              <a:buFont typeface="Arial" panose="020B0604020202020204" pitchFamily="34" charset="0"/>
              <a:buChar char="•"/>
            </a:pPr>
            <a:r>
              <a:rPr lang="en-US" sz="1600" b="1" dirty="0">
                <a:solidFill>
                  <a:srgbClr val="134F5C"/>
                </a:solidFill>
                <a:latin typeface="Arial"/>
              </a:rPr>
              <a:t>Decision making on missing value imputations and outlier treatment was quite challenging as well.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359" y="727166"/>
            <a:ext cx="2267712" cy="362712"/>
          </a:xfrm>
          <a:prstGeom prst="rect">
            <a:avLst/>
          </a:prstGeom>
        </p:spPr>
        <p:txBody>
          <a:bodyPr wrap="none" lIns="0" tIns="0" rIns="0" bIns="0">
            <a:noAutofit/>
          </a:bodyPr>
          <a:lstStyle/>
          <a:p>
            <a:pPr indent="0">
              <a:spcAft>
                <a:spcPts val="4620"/>
              </a:spcAft>
            </a:pPr>
            <a:r>
              <a:rPr lang="en-US" sz="2700" b="1" dirty="0">
                <a:solidFill>
                  <a:srgbClr val="CC0000"/>
                </a:solidFill>
                <a:latin typeface="Arial"/>
              </a:rPr>
              <a:t>Future Scope</a:t>
            </a:r>
          </a:p>
        </p:txBody>
      </p:sp>
      <p:sp>
        <p:nvSpPr>
          <p:cNvPr id="3" name="Rectangle 2"/>
          <p:cNvSpPr/>
          <p:nvPr/>
        </p:nvSpPr>
        <p:spPr>
          <a:xfrm>
            <a:off x="451104" y="1524000"/>
            <a:ext cx="8202168" cy="2884714"/>
          </a:xfrm>
          <a:prstGeom prst="rect">
            <a:avLst/>
          </a:prstGeom>
        </p:spPr>
        <p:txBody>
          <a:bodyPr lIns="0" tIns="0" rIns="0" bIns="0">
            <a:noAutofit/>
          </a:bodyPr>
          <a:lstStyle/>
          <a:p>
            <a:pPr marL="332740" indent="-317500" algn="just">
              <a:lnSpc>
                <a:spcPct val="150000"/>
              </a:lnSpc>
              <a:buFont typeface="Arial" panose="020B0604020202020204" pitchFamily="34" charset="0"/>
              <a:buChar char="•"/>
            </a:pPr>
            <a:r>
              <a:rPr lang="en-US" sz="1600" b="1" dirty="0">
                <a:solidFill>
                  <a:srgbClr val="134F5C"/>
                </a:solidFill>
                <a:latin typeface="Arial"/>
              </a:rPr>
              <a:t>Given more information regarding the books dataset, namely features like Genre, Description </a:t>
            </a:r>
            <a:r>
              <a:rPr lang="en-US" sz="1600" b="1" dirty="0" err="1">
                <a:solidFill>
                  <a:srgbClr val="134F5C"/>
                </a:solidFill>
                <a:latin typeface="Arial"/>
              </a:rPr>
              <a:t>etc</a:t>
            </a:r>
            <a:r>
              <a:rPr lang="en-US" sz="1600" b="1" dirty="0">
                <a:solidFill>
                  <a:srgbClr val="134F5C"/>
                </a:solidFill>
                <a:latin typeface="Arial"/>
              </a:rPr>
              <a:t>, we could implement a content-filtering based recommendation system and compare the results with the existing collaborative-filtering based system.</a:t>
            </a:r>
          </a:p>
          <a:p>
            <a:pPr marL="332740" indent="-317500" algn="just">
              <a:lnSpc>
                <a:spcPct val="150000"/>
              </a:lnSpc>
              <a:buFont typeface="Arial" panose="020B0604020202020204" pitchFamily="34" charset="0"/>
              <a:buChar char="•"/>
            </a:pPr>
            <a:r>
              <a:rPr lang="en-US" sz="1600" b="1" dirty="0">
                <a:solidFill>
                  <a:srgbClr val="134F5C"/>
                </a:solidFill>
                <a:latin typeface="Arial"/>
              </a:rPr>
              <a:t>We would like to explore various clustering approaches for clustering the users based on Age, Location etc., and then implement voting algorithms to recommend items to the user depending on the cluster into which it belongs.</a:t>
            </a:r>
          </a:p>
          <a:p>
            <a:pPr marL="332740" indent="-317500" algn="just">
              <a:lnSpc>
                <a:spcPct val="150000"/>
              </a:lnSpc>
              <a:buFont typeface="Arial" panose="020B0604020202020204" pitchFamily="34" charset="0"/>
              <a:buChar char="•"/>
            </a:pPr>
            <a:endParaRPr lang="en-US" sz="1600" b="1" dirty="0">
              <a:solidFill>
                <a:srgbClr val="134F5C"/>
              </a:solidFill>
              <a:latin typeface="Arial"/>
            </a:endParaRPr>
          </a:p>
        </p:txBody>
      </p:sp>
      <p:sp>
        <p:nvSpPr>
          <p:cNvPr id="4" name="Rectangle 3"/>
          <p:cNvSpPr/>
          <p:nvPr/>
        </p:nvSpPr>
        <p:spPr>
          <a:xfrm>
            <a:off x="451104" y="2901696"/>
            <a:ext cx="8229600" cy="710184"/>
          </a:xfrm>
          <a:prstGeom prst="rect">
            <a:avLst/>
          </a:prstGeom>
        </p:spPr>
        <p:txBody>
          <a:bodyPr lIns="0" tIns="0" rIns="0" bIns="0">
            <a:noAutofit/>
          </a:bodyPr>
          <a:lstStyle/>
          <a:p>
            <a:pPr marL="332740" indent="-317500" algn="just">
              <a:lnSpc>
                <a:spcPts val="1968"/>
              </a:lnSpc>
              <a:spcBef>
                <a:spcPts val="3150"/>
              </a:spcBef>
            </a:pPr>
            <a:endParaRPr lang="en-US" sz="1400" b="1" dirty="0">
              <a:solidFill>
                <a:srgbClr val="134F5C"/>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696" y="1487424"/>
            <a:ext cx="3828288" cy="3227832"/>
          </a:xfrm>
          <a:prstGeom prst="rect">
            <a:avLst/>
          </a:prstGeom>
        </p:spPr>
      </p:pic>
      <p:sp>
        <p:nvSpPr>
          <p:cNvPr id="3" name="Rectangle 2"/>
          <p:cNvSpPr/>
          <p:nvPr/>
        </p:nvSpPr>
        <p:spPr>
          <a:xfrm>
            <a:off x="1168255" y="547443"/>
            <a:ext cx="3249168" cy="295656"/>
          </a:xfrm>
          <a:prstGeom prst="rect">
            <a:avLst/>
          </a:prstGeom>
        </p:spPr>
        <p:txBody>
          <a:bodyPr wrap="none" lIns="0" tIns="0" rIns="0" bIns="0">
            <a:noAutofit/>
          </a:bodyPr>
          <a:lstStyle/>
          <a:p>
            <a:pPr indent="0"/>
            <a:r>
              <a:rPr lang="en-US" sz="2700" b="1" dirty="0">
                <a:solidFill>
                  <a:srgbClr val="CC0000"/>
                </a:solidFill>
                <a:latin typeface="Arial"/>
              </a:rPr>
              <a:t>Problem Statement</a:t>
            </a:r>
          </a:p>
        </p:txBody>
      </p:sp>
      <p:sp>
        <p:nvSpPr>
          <p:cNvPr id="4" name="Rectangle 3">
            <a:extLst>
              <a:ext uri="{FF2B5EF4-FFF2-40B4-BE49-F238E27FC236}">
                <a16:creationId xmlns:a16="http://schemas.microsoft.com/office/drawing/2014/main" id="{79FF070B-8652-AF59-CE26-74704AE62794}"/>
              </a:ext>
            </a:extLst>
          </p:cNvPr>
          <p:cNvSpPr/>
          <p:nvPr/>
        </p:nvSpPr>
        <p:spPr>
          <a:xfrm>
            <a:off x="4417423" y="1371632"/>
            <a:ext cx="4218432" cy="1200912"/>
          </a:xfrm>
          <a:prstGeom prst="rect">
            <a:avLst/>
          </a:prstGeom>
        </p:spPr>
        <p:txBody>
          <a:bodyPr lIns="0" tIns="0" rIns="0" bIns="0">
            <a:noAutofit/>
          </a:bodyPr>
          <a:lstStyle/>
          <a:p>
            <a:pPr indent="0">
              <a:lnSpc>
                <a:spcPts val="1968"/>
              </a:lnSpc>
              <a:spcAft>
                <a:spcPts val="2310"/>
              </a:spcAft>
            </a:pPr>
            <a:r>
              <a:rPr lang="en-US" sz="1400" dirty="0">
                <a:solidFill>
                  <a:srgbClr val="134F5C"/>
                </a:solidFill>
                <a:latin typeface="Arial"/>
              </a:rPr>
              <a:t>During the last few decades, with the rise of </a:t>
            </a:r>
            <a:r>
              <a:rPr lang="en-US" sz="1400" dirty="0" err="1">
                <a:solidFill>
                  <a:srgbClr val="134F5C"/>
                </a:solidFill>
                <a:latin typeface="Arial"/>
              </a:rPr>
              <a:t>Youtube</a:t>
            </a:r>
            <a:r>
              <a:rPr lang="en-US" sz="1400" dirty="0">
                <a:solidFill>
                  <a:srgbClr val="134F5C"/>
                </a:solidFill>
                <a:latin typeface="Arial"/>
              </a:rPr>
              <a:t>, Amazon, Netflix, and many other such web services, recommender systems have become much more important in our lives in terms of providing highly personalized and relevant content.</a:t>
            </a:r>
          </a:p>
        </p:txBody>
      </p:sp>
      <p:sp>
        <p:nvSpPr>
          <p:cNvPr id="5" name="Rectangle 4">
            <a:extLst>
              <a:ext uri="{FF2B5EF4-FFF2-40B4-BE49-F238E27FC236}">
                <a16:creationId xmlns:a16="http://schemas.microsoft.com/office/drawing/2014/main" id="{D56441A1-D1CA-3F8A-80DD-E0B1AF0A8F3F}"/>
              </a:ext>
            </a:extLst>
          </p:cNvPr>
          <p:cNvSpPr/>
          <p:nvPr/>
        </p:nvSpPr>
        <p:spPr>
          <a:xfrm>
            <a:off x="4417423" y="3108416"/>
            <a:ext cx="4126992" cy="917448"/>
          </a:xfrm>
          <a:prstGeom prst="rect">
            <a:avLst/>
          </a:prstGeom>
        </p:spPr>
        <p:txBody>
          <a:bodyPr lIns="0" tIns="0" rIns="0" bIns="0">
            <a:noAutofit/>
          </a:bodyPr>
          <a:lstStyle/>
          <a:p>
            <a:pPr indent="0">
              <a:lnSpc>
                <a:spcPts val="1968"/>
              </a:lnSpc>
              <a:spcBef>
                <a:spcPts val="2310"/>
              </a:spcBef>
            </a:pPr>
            <a:r>
              <a:rPr lang="en-US" sz="1400" b="1" dirty="0">
                <a:solidFill>
                  <a:srgbClr val="134F5C"/>
                </a:solidFill>
                <a:latin typeface="Arial"/>
              </a:rPr>
              <a:t>The main objective is to create a recommendation system to recommend relevant books to users based on popularity and user interests.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3408" y="2029968"/>
            <a:ext cx="3349752" cy="521208"/>
          </a:xfrm>
          <a:prstGeom prst="rect">
            <a:avLst/>
          </a:prstGeom>
        </p:spPr>
        <p:txBody>
          <a:bodyPr wrap="none" lIns="0" tIns="0" rIns="0" bIns="0">
            <a:noAutofit/>
          </a:bodyPr>
          <a:lstStyle/>
          <a:p>
            <a:pPr indent="0" algn="ctr"/>
            <a:r>
              <a:rPr lang="en-US" sz="5800" spc="-100">
                <a:solidFill>
                  <a:srgbClr val="CC0000"/>
                </a:solidFill>
                <a:latin typeface="Candara"/>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166" y="175913"/>
            <a:ext cx="5922264" cy="643128"/>
          </a:xfrm>
          <a:prstGeom prst="rect">
            <a:avLst/>
          </a:prstGeom>
        </p:spPr>
        <p:txBody>
          <a:bodyPr lIns="0" tIns="0" rIns="0" bIns="0">
            <a:noAutofit/>
          </a:bodyPr>
          <a:lstStyle/>
          <a:p>
            <a:pPr indent="0">
              <a:spcAft>
                <a:spcPts val="840"/>
              </a:spcAft>
            </a:pPr>
            <a:r>
              <a:rPr lang="en-US" sz="2700" b="1" dirty="0">
                <a:solidFill>
                  <a:srgbClr val="CC0000"/>
                </a:solidFill>
                <a:latin typeface="Arial"/>
              </a:rPr>
              <a:t>Data Summary</a:t>
            </a:r>
          </a:p>
          <a:p>
            <a:pPr indent="0">
              <a:spcAft>
                <a:spcPts val="1890"/>
              </a:spcAft>
            </a:pPr>
            <a:r>
              <a:rPr lang="en-US" sz="1400" dirty="0">
                <a:solidFill>
                  <a:srgbClr val="134F5C"/>
                </a:solidFill>
                <a:latin typeface="Arial"/>
              </a:rPr>
              <a:t>The dataset is comprised of three csv files:: </a:t>
            </a:r>
            <a:r>
              <a:rPr lang="en-US" sz="1400" dirty="0" err="1">
                <a:solidFill>
                  <a:srgbClr val="134F5C"/>
                </a:solidFill>
                <a:latin typeface="Arial"/>
              </a:rPr>
              <a:t>User_df</a:t>
            </a:r>
            <a:r>
              <a:rPr lang="en-US" sz="1400" dirty="0">
                <a:solidFill>
                  <a:srgbClr val="134F5C"/>
                </a:solidFill>
                <a:latin typeface="Arial"/>
              </a:rPr>
              <a:t>, </a:t>
            </a:r>
            <a:r>
              <a:rPr lang="en-US" sz="1400" dirty="0" err="1">
                <a:solidFill>
                  <a:srgbClr val="134F5C"/>
                </a:solidFill>
                <a:latin typeface="Arial"/>
              </a:rPr>
              <a:t>Books_df</a:t>
            </a:r>
            <a:r>
              <a:rPr lang="en-US" sz="1400" dirty="0">
                <a:solidFill>
                  <a:srgbClr val="134F5C"/>
                </a:solidFill>
                <a:latin typeface="Arial"/>
              </a:rPr>
              <a:t>, </a:t>
            </a:r>
            <a:r>
              <a:rPr lang="en-US" sz="1400" dirty="0" err="1">
                <a:solidFill>
                  <a:srgbClr val="134F5C"/>
                </a:solidFill>
                <a:latin typeface="Arial"/>
              </a:rPr>
              <a:t>Ratings_df</a:t>
            </a:r>
            <a:endParaRPr lang="en-US" sz="1400" dirty="0">
              <a:solidFill>
                <a:srgbClr val="134F5C"/>
              </a:solidFill>
              <a:latin typeface="Arial"/>
            </a:endParaRPr>
          </a:p>
        </p:txBody>
      </p:sp>
      <p:sp>
        <p:nvSpPr>
          <p:cNvPr id="3" name="Rectangle 2"/>
          <p:cNvSpPr/>
          <p:nvPr/>
        </p:nvSpPr>
        <p:spPr>
          <a:xfrm>
            <a:off x="1057166" y="1024096"/>
            <a:ext cx="5714891" cy="1658176"/>
          </a:xfrm>
          <a:prstGeom prst="rect">
            <a:avLst/>
          </a:prstGeom>
        </p:spPr>
        <p:txBody>
          <a:bodyPr lIns="0" tIns="0" rIns="0" bIns="0">
            <a:noAutofit/>
          </a:bodyPr>
          <a:lstStyle/>
          <a:p>
            <a:pPr indent="0" algn="just">
              <a:lnSpc>
                <a:spcPts val="1920"/>
              </a:lnSpc>
              <a:spcBef>
                <a:spcPts val="1890"/>
              </a:spcBef>
            </a:pPr>
            <a:r>
              <a:rPr lang="en-US" sz="1400" dirty="0" err="1">
                <a:solidFill>
                  <a:srgbClr val="134F5C"/>
                </a:solidFill>
                <a:latin typeface="Arial"/>
              </a:rPr>
              <a:t>Users_dataset</a:t>
            </a:r>
            <a:r>
              <a:rPr lang="en-US" sz="1400" dirty="0">
                <a:solidFill>
                  <a:srgbClr val="134F5C"/>
                </a:solidFill>
                <a:latin typeface="Arial"/>
              </a:rPr>
              <a:t>.</a:t>
            </a:r>
          </a:p>
          <a:p>
            <a:pPr marL="285750" indent="-285750" algn="just">
              <a:lnSpc>
                <a:spcPts val="1920"/>
              </a:lnSpc>
              <a:buFont typeface="Arial" panose="020B0604020202020204" pitchFamily="34" charset="0"/>
              <a:buChar char="•"/>
            </a:pPr>
            <a:r>
              <a:rPr lang="en-US" sz="1400" dirty="0">
                <a:solidFill>
                  <a:srgbClr val="134F5C"/>
                </a:solidFill>
                <a:latin typeface="Arial"/>
              </a:rPr>
              <a:t>User-ID (unique for each user)</a:t>
            </a:r>
          </a:p>
          <a:p>
            <a:pPr marL="285750" indent="-285750" algn="just">
              <a:lnSpc>
                <a:spcPts val="1920"/>
              </a:lnSpc>
              <a:buFont typeface="Arial" panose="020B0604020202020204" pitchFamily="34" charset="0"/>
              <a:buChar char="•"/>
            </a:pPr>
            <a:r>
              <a:rPr lang="en-US" sz="1400" dirty="0">
                <a:solidFill>
                  <a:srgbClr val="134F5C"/>
                </a:solidFill>
                <a:latin typeface="Arial"/>
              </a:rPr>
              <a:t>Location (contains city, state and country separated by commas)</a:t>
            </a:r>
          </a:p>
          <a:p>
            <a:pPr marL="285750" indent="-285750" algn="just">
              <a:lnSpc>
                <a:spcPts val="1920"/>
              </a:lnSpc>
              <a:buFont typeface="Arial" panose="020B0604020202020204" pitchFamily="34" charset="0"/>
              <a:buChar char="•"/>
            </a:pPr>
            <a:r>
              <a:rPr lang="en-US" sz="1400" dirty="0">
                <a:solidFill>
                  <a:srgbClr val="134F5C"/>
                </a:solidFill>
                <a:latin typeface="Arial"/>
              </a:rPr>
              <a:t>Age</a:t>
            </a:r>
          </a:p>
          <a:p>
            <a:pPr algn="just">
              <a:lnSpc>
                <a:spcPts val="1920"/>
              </a:lnSpc>
            </a:pPr>
            <a:r>
              <a:rPr lang="en-US" sz="1400" dirty="0">
                <a:solidFill>
                  <a:srgbClr val="134F5C"/>
                </a:solidFill>
                <a:latin typeface="Arial"/>
              </a:rPr>
              <a:t>			Shape of Dataset - (278858, 3)</a:t>
            </a:r>
          </a:p>
          <a:p>
            <a:pPr indent="0" algn="just">
              <a:lnSpc>
                <a:spcPts val="1920"/>
              </a:lnSpc>
            </a:pPr>
            <a:endParaRPr lang="en-US" sz="1400" dirty="0">
              <a:solidFill>
                <a:srgbClr val="134F5C"/>
              </a:solidFill>
              <a:latin typeface="Arial"/>
            </a:endParaRPr>
          </a:p>
        </p:txBody>
      </p:sp>
      <p:sp>
        <p:nvSpPr>
          <p:cNvPr id="4" name="Rectangle 3"/>
          <p:cNvSpPr/>
          <p:nvPr/>
        </p:nvSpPr>
        <p:spPr>
          <a:xfrm>
            <a:off x="1057166" y="2240312"/>
            <a:ext cx="3313611" cy="2840736"/>
          </a:xfrm>
          <a:prstGeom prst="rect">
            <a:avLst/>
          </a:prstGeom>
        </p:spPr>
        <p:txBody>
          <a:bodyPr lIns="0" tIns="0" rIns="0" bIns="0">
            <a:noAutofit/>
          </a:bodyPr>
          <a:lstStyle/>
          <a:p>
            <a:pPr marR="1473200" indent="114300">
              <a:lnSpc>
                <a:spcPts val="3696"/>
              </a:lnSpc>
            </a:pPr>
            <a:r>
              <a:rPr lang="en-US" sz="1400" dirty="0" err="1">
                <a:solidFill>
                  <a:srgbClr val="134F5C"/>
                </a:solidFill>
                <a:latin typeface="Arial"/>
              </a:rPr>
              <a:t>Books_dataset</a:t>
            </a:r>
            <a:endParaRPr lang="en-US" sz="1400" dirty="0">
              <a:solidFill>
                <a:srgbClr val="134F5C"/>
              </a:solidFill>
              <a:latin typeface="Arial"/>
            </a:endParaRPr>
          </a:p>
          <a:p>
            <a:pPr marL="114300" indent="0" algn="just">
              <a:lnSpc>
                <a:spcPts val="1920"/>
              </a:lnSpc>
            </a:pPr>
            <a:r>
              <a:rPr lang="en-US" sz="1400" dirty="0">
                <a:solidFill>
                  <a:srgbClr val="134F5C"/>
                </a:solidFill>
                <a:latin typeface="Arial"/>
              </a:rPr>
              <a:t>•    ISBN (unique for each book)</a:t>
            </a:r>
          </a:p>
          <a:p>
            <a:pPr marL="114300" indent="0" algn="just">
              <a:lnSpc>
                <a:spcPts val="1920"/>
              </a:lnSpc>
            </a:pPr>
            <a:r>
              <a:rPr lang="en-US" sz="1400" dirty="0">
                <a:solidFill>
                  <a:srgbClr val="134F5C"/>
                </a:solidFill>
                <a:latin typeface="Arial"/>
              </a:rPr>
              <a:t>•    Book-Title</a:t>
            </a:r>
          </a:p>
          <a:p>
            <a:pPr marL="114300" indent="0" algn="just">
              <a:lnSpc>
                <a:spcPts val="1920"/>
              </a:lnSpc>
            </a:pPr>
            <a:r>
              <a:rPr lang="en-US" sz="1400" dirty="0">
                <a:solidFill>
                  <a:srgbClr val="134F5C"/>
                </a:solidFill>
                <a:latin typeface="Arial"/>
              </a:rPr>
              <a:t>•    Book-Author</a:t>
            </a:r>
          </a:p>
          <a:p>
            <a:pPr marL="114300" indent="0" algn="just">
              <a:lnSpc>
                <a:spcPts val="1920"/>
              </a:lnSpc>
            </a:pPr>
            <a:r>
              <a:rPr lang="en-US" sz="1400" dirty="0">
                <a:solidFill>
                  <a:srgbClr val="134F5C"/>
                </a:solidFill>
                <a:latin typeface="Arial"/>
              </a:rPr>
              <a:t>•    Year-Of-Publication</a:t>
            </a:r>
          </a:p>
          <a:p>
            <a:pPr marL="114300" indent="0" algn="just">
              <a:lnSpc>
                <a:spcPts val="1920"/>
              </a:lnSpc>
              <a:spcAft>
                <a:spcPts val="1260"/>
              </a:spcAft>
            </a:pPr>
            <a:r>
              <a:rPr lang="en-US" sz="1400" dirty="0">
                <a:solidFill>
                  <a:srgbClr val="134F5C"/>
                </a:solidFill>
                <a:latin typeface="Arial"/>
              </a:rPr>
              <a:t>•    Publisher</a:t>
            </a:r>
          </a:p>
          <a:p>
            <a:pPr indent="0">
              <a:lnSpc>
                <a:spcPts val="1920"/>
              </a:lnSpc>
            </a:pPr>
            <a:r>
              <a:rPr lang="en-US" sz="1400" dirty="0" err="1">
                <a:solidFill>
                  <a:srgbClr val="134F5C"/>
                </a:solidFill>
                <a:latin typeface="Arial"/>
              </a:rPr>
              <a:t>Ratings_dataset</a:t>
            </a:r>
            <a:r>
              <a:rPr lang="en-US" sz="1400" dirty="0">
                <a:solidFill>
                  <a:srgbClr val="134F5C"/>
                </a:solidFill>
                <a:latin typeface="Arial"/>
              </a:rPr>
              <a:t>.</a:t>
            </a:r>
          </a:p>
          <a:p>
            <a:pPr marL="114300" indent="0" algn="just">
              <a:lnSpc>
                <a:spcPts val="1920"/>
              </a:lnSpc>
            </a:pPr>
            <a:r>
              <a:rPr lang="en-US" sz="1400" dirty="0">
                <a:solidFill>
                  <a:srgbClr val="134F5C"/>
                </a:solidFill>
                <a:latin typeface="Arial"/>
              </a:rPr>
              <a:t>•    User-ID</a:t>
            </a:r>
          </a:p>
          <a:p>
            <a:pPr marL="114300" indent="0" algn="just">
              <a:lnSpc>
                <a:spcPts val="1920"/>
              </a:lnSpc>
            </a:pPr>
            <a:r>
              <a:rPr lang="en-US" sz="1400" dirty="0">
                <a:solidFill>
                  <a:srgbClr val="134F5C"/>
                </a:solidFill>
                <a:latin typeface="Arial"/>
              </a:rPr>
              <a:t>•    ISBN</a:t>
            </a:r>
          </a:p>
        </p:txBody>
      </p:sp>
      <p:sp>
        <p:nvSpPr>
          <p:cNvPr id="5" name="Rectangle 4"/>
          <p:cNvSpPr/>
          <p:nvPr/>
        </p:nvSpPr>
        <p:spPr>
          <a:xfrm>
            <a:off x="4105656" y="1853184"/>
            <a:ext cx="2459736" cy="204216"/>
          </a:xfrm>
          <a:prstGeom prst="rect">
            <a:avLst/>
          </a:prstGeom>
        </p:spPr>
        <p:txBody>
          <a:bodyPr wrap="none" lIns="0" tIns="0" rIns="0" bIns="0">
            <a:noAutofit/>
          </a:bodyPr>
          <a:lstStyle/>
          <a:p>
            <a:pPr indent="0" algn="just">
              <a:spcAft>
                <a:spcPts val="3780"/>
              </a:spcAft>
            </a:pPr>
            <a:endParaRPr lang="en-US" sz="1400" dirty="0">
              <a:solidFill>
                <a:srgbClr val="134F5C"/>
              </a:solidFill>
              <a:latin typeface="Arial"/>
            </a:endParaRPr>
          </a:p>
        </p:txBody>
      </p:sp>
      <p:sp>
        <p:nvSpPr>
          <p:cNvPr id="6" name="Rectangle 5"/>
          <p:cNvSpPr/>
          <p:nvPr/>
        </p:nvSpPr>
        <p:spPr>
          <a:xfrm>
            <a:off x="4208798" y="2645837"/>
            <a:ext cx="2770632" cy="1014984"/>
          </a:xfrm>
          <a:prstGeom prst="rect">
            <a:avLst/>
          </a:prstGeom>
        </p:spPr>
        <p:txBody>
          <a:bodyPr lIns="0" tIns="0" rIns="0" bIns="0">
            <a:noAutofit/>
          </a:bodyPr>
          <a:lstStyle/>
          <a:p>
            <a:pPr indent="0" algn="just">
              <a:lnSpc>
                <a:spcPts val="1896"/>
              </a:lnSpc>
              <a:spcBef>
                <a:spcPts val="3780"/>
              </a:spcBef>
            </a:pPr>
            <a:r>
              <a:rPr lang="en-US" sz="1400" dirty="0">
                <a:solidFill>
                  <a:srgbClr val="134F5C"/>
                </a:solidFill>
                <a:latin typeface="Arial"/>
              </a:rPr>
              <a:t>•    Image-URL-S</a:t>
            </a:r>
          </a:p>
          <a:p>
            <a:pPr indent="0" algn="just">
              <a:lnSpc>
                <a:spcPts val="1896"/>
              </a:lnSpc>
            </a:pPr>
            <a:r>
              <a:rPr lang="en-US" sz="1400" dirty="0">
                <a:solidFill>
                  <a:srgbClr val="134F5C"/>
                </a:solidFill>
                <a:latin typeface="Arial"/>
              </a:rPr>
              <a:t>•    Image-URL-M</a:t>
            </a:r>
          </a:p>
          <a:p>
            <a:pPr indent="0" algn="just">
              <a:lnSpc>
                <a:spcPts val="1896"/>
              </a:lnSpc>
              <a:spcAft>
                <a:spcPts val="420"/>
              </a:spcAft>
            </a:pPr>
            <a:r>
              <a:rPr lang="en-US" sz="1400" dirty="0">
                <a:solidFill>
                  <a:srgbClr val="134F5C"/>
                </a:solidFill>
                <a:latin typeface="Arial"/>
              </a:rPr>
              <a:t>•    Image-URL-L</a:t>
            </a:r>
          </a:p>
          <a:p>
            <a:pPr indent="0" algn="just">
              <a:spcAft>
                <a:spcPts val="3780"/>
              </a:spcAft>
            </a:pPr>
            <a:r>
              <a:rPr lang="en-US" sz="1400" dirty="0">
                <a:solidFill>
                  <a:srgbClr val="134F5C"/>
                </a:solidFill>
                <a:latin typeface="Arial"/>
              </a:rPr>
              <a:t>•    Shape of Dataset - (271360, 8)</a:t>
            </a:r>
          </a:p>
        </p:txBody>
      </p:sp>
      <p:sp>
        <p:nvSpPr>
          <p:cNvPr id="7" name="Rectangle 6"/>
          <p:cNvSpPr/>
          <p:nvPr/>
        </p:nvSpPr>
        <p:spPr>
          <a:xfrm>
            <a:off x="3136392" y="4346339"/>
            <a:ext cx="2871216" cy="445008"/>
          </a:xfrm>
          <a:prstGeom prst="rect">
            <a:avLst/>
          </a:prstGeom>
        </p:spPr>
        <p:txBody>
          <a:bodyPr lIns="0" tIns="0" rIns="0" bIns="0">
            <a:noAutofit/>
          </a:bodyPr>
          <a:lstStyle/>
          <a:p>
            <a:pPr indent="0" algn="just">
              <a:spcBef>
                <a:spcPts val="3780"/>
              </a:spcBef>
              <a:spcAft>
                <a:spcPts val="420"/>
              </a:spcAft>
            </a:pPr>
            <a:r>
              <a:rPr lang="en-US" sz="1400" dirty="0">
                <a:solidFill>
                  <a:srgbClr val="134F5C"/>
                </a:solidFill>
                <a:latin typeface="Arial"/>
              </a:rPr>
              <a:t>•    Book-Rating</a:t>
            </a:r>
          </a:p>
          <a:p>
            <a:pPr indent="0" algn="just"/>
            <a:r>
              <a:rPr lang="en-US" sz="1400" dirty="0">
                <a:solidFill>
                  <a:srgbClr val="134F5C"/>
                </a:solidFill>
                <a:latin typeface="Arial"/>
              </a:rPr>
              <a:t>•    Shape of Dataset - (1149780,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1615" y="441307"/>
            <a:ext cx="5794248" cy="365760"/>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Users_df</a:t>
            </a:r>
            <a:r>
              <a:rPr lang="en-US" sz="2700" b="1" dirty="0">
                <a:solidFill>
                  <a:srgbClr val="CC0000"/>
                </a:solidFill>
                <a:latin typeface="Arial"/>
              </a:rPr>
              <a:t> (Age)</a:t>
            </a:r>
          </a:p>
        </p:txBody>
      </p:sp>
      <p:pic>
        <p:nvPicPr>
          <p:cNvPr id="5" name="Picture 4">
            <a:extLst>
              <a:ext uri="{FF2B5EF4-FFF2-40B4-BE49-F238E27FC236}">
                <a16:creationId xmlns:a16="http://schemas.microsoft.com/office/drawing/2014/main" id="{590EBD46-1B98-D2C0-EB76-8A2D5664E743}"/>
              </a:ext>
            </a:extLst>
          </p:cNvPr>
          <p:cNvPicPr>
            <a:picLocks noChangeAspect="1"/>
          </p:cNvPicPr>
          <p:nvPr/>
        </p:nvPicPr>
        <p:blipFill>
          <a:blip r:embed="rId2"/>
          <a:stretch>
            <a:fillRect/>
          </a:stretch>
        </p:blipFill>
        <p:spPr>
          <a:xfrm>
            <a:off x="4163677" y="1068178"/>
            <a:ext cx="4572109" cy="3765079"/>
          </a:xfrm>
          <a:prstGeom prst="rect">
            <a:avLst/>
          </a:prstGeom>
        </p:spPr>
      </p:pic>
      <p:sp>
        <p:nvSpPr>
          <p:cNvPr id="6" name="TextBox 5">
            <a:extLst>
              <a:ext uri="{FF2B5EF4-FFF2-40B4-BE49-F238E27FC236}">
                <a16:creationId xmlns:a16="http://schemas.microsoft.com/office/drawing/2014/main" id="{926FCF76-B665-AB62-5AAC-340FD2083644}"/>
              </a:ext>
            </a:extLst>
          </p:cNvPr>
          <p:cNvSpPr txBox="1"/>
          <p:nvPr/>
        </p:nvSpPr>
        <p:spPr>
          <a:xfrm>
            <a:off x="595993" y="1804307"/>
            <a:ext cx="2400300" cy="923330"/>
          </a:xfrm>
          <a:prstGeom prst="rect">
            <a:avLst/>
          </a:prstGeom>
          <a:noFill/>
        </p:spPr>
        <p:txBody>
          <a:bodyPr wrap="square" rtlCol="0">
            <a:spAutoFit/>
          </a:bodyPr>
          <a:lstStyle/>
          <a:p>
            <a:r>
              <a:rPr lang="en-IN" dirty="0">
                <a:solidFill>
                  <a:schemeClr val="accent5">
                    <a:lumMod val="50000"/>
                  </a:schemeClr>
                </a:solidFill>
              </a:rPr>
              <a:t>The Age given here is from 0 to 250. Thus Outliners in Age Column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194" y="482128"/>
            <a:ext cx="5794248" cy="365760"/>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Users_df</a:t>
            </a:r>
            <a:r>
              <a:rPr lang="en-US" sz="2700" b="1" dirty="0">
                <a:solidFill>
                  <a:srgbClr val="CC0000"/>
                </a:solidFill>
                <a:latin typeface="Arial"/>
              </a:rPr>
              <a:t> (Age)</a:t>
            </a:r>
          </a:p>
        </p:txBody>
      </p:sp>
      <p:sp>
        <p:nvSpPr>
          <p:cNvPr id="4" name="Rectangle 3"/>
          <p:cNvSpPr/>
          <p:nvPr/>
        </p:nvSpPr>
        <p:spPr>
          <a:xfrm>
            <a:off x="539496" y="1780032"/>
            <a:ext cx="2642616" cy="944880"/>
          </a:xfrm>
          <a:prstGeom prst="rect">
            <a:avLst/>
          </a:prstGeom>
        </p:spPr>
        <p:txBody>
          <a:bodyPr lIns="0" tIns="0" rIns="0" bIns="0">
            <a:noAutofit/>
          </a:bodyPr>
          <a:lstStyle/>
          <a:p>
            <a:pPr marL="355600" indent="-355600">
              <a:lnSpc>
                <a:spcPts val="1944"/>
              </a:lnSpc>
            </a:pPr>
            <a:r>
              <a:rPr lang="en-US" sz="1400" dirty="0">
                <a:solidFill>
                  <a:srgbClr val="134F5C"/>
                </a:solidFill>
                <a:latin typeface="Arial"/>
              </a:rPr>
              <a:t>•    The Age range distribution is right skewed</a:t>
            </a:r>
          </a:p>
          <a:p>
            <a:pPr marL="355600" indent="-355600">
              <a:lnSpc>
                <a:spcPts val="1944"/>
              </a:lnSpc>
            </a:pPr>
            <a:r>
              <a:rPr lang="en-US" sz="1400" dirty="0">
                <a:solidFill>
                  <a:srgbClr val="134F5C"/>
                </a:solidFill>
                <a:latin typeface="Arial"/>
              </a:rPr>
              <a:t>•    Most active readers lie in age group 20- 40</a:t>
            </a:r>
          </a:p>
        </p:txBody>
      </p:sp>
      <p:pic>
        <p:nvPicPr>
          <p:cNvPr id="1026" name="Picture 2">
            <a:extLst>
              <a:ext uri="{FF2B5EF4-FFF2-40B4-BE49-F238E27FC236}">
                <a16:creationId xmlns:a16="http://schemas.microsoft.com/office/drawing/2014/main" id="{26616753-1514-D943-917A-33FF42820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18" y="1056676"/>
            <a:ext cx="4128532" cy="3336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4464" y="482291"/>
            <a:ext cx="6601968" cy="347472"/>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Users_df</a:t>
            </a:r>
            <a:r>
              <a:rPr lang="en-US" sz="2700" b="1" dirty="0">
                <a:solidFill>
                  <a:srgbClr val="CC0000"/>
                </a:solidFill>
                <a:latin typeface="Arial"/>
              </a:rPr>
              <a:t> (Location)</a:t>
            </a:r>
          </a:p>
        </p:txBody>
      </p:sp>
      <p:sp>
        <p:nvSpPr>
          <p:cNvPr id="4" name="Rectangle 3"/>
          <p:cNvSpPr/>
          <p:nvPr/>
        </p:nvSpPr>
        <p:spPr>
          <a:xfrm>
            <a:off x="1104464" y="1042415"/>
            <a:ext cx="6601968" cy="704741"/>
          </a:xfrm>
          <a:prstGeom prst="rect">
            <a:avLst/>
          </a:prstGeom>
        </p:spPr>
        <p:txBody>
          <a:bodyPr lIns="0" tIns="0" rIns="0" bIns="0">
            <a:noAutofit/>
          </a:bodyPr>
          <a:lstStyle/>
          <a:p>
            <a:pPr marL="152400" indent="0" algn="just">
              <a:spcAft>
                <a:spcPts val="420"/>
              </a:spcAft>
            </a:pPr>
            <a:r>
              <a:rPr lang="en-US" sz="1400" dirty="0">
                <a:solidFill>
                  <a:srgbClr val="134F5C"/>
                </a:solidFill>
                <a:latin typeface="Arial"/>
              </a:rPr>
              <a:t>•    Splitting Location column and </a:t>
            </a:r>
            <a:r>
              <a:rPr lang="en-US" sz="1400" dirty="0" err="1">
                <a:solidFill>
                  <a:srgbClr val="134F5C"/>
                </a:solidFill>
                <a:latin typeface="Arial"/>
              </a:rPr>
              <a:t>analysing</a:t>
            </a:r>
            <a:r>
              <a:rPr lang="en-US" sz="1400" dirty="0">
                <a:solidFill>
                  <a:srgbClr val="134F5C"/>
                </a:solidFill>
                <a:latin typeface="Arial"/>
              </a:rPr>
              <a:t> country.</a:t>
            </a:r>
          </a:p>
          <a:p>
            <a:pPr marL="152400" indent="0" algn="just"/>
            <a:r>
              <a:rPr lang="en-US" sz="1400" dirty="0">
                <a:solidFill>
                  <a:srgbClr val="134F5C"/>
                </a:solidFill>
                <a:latin typeface="Arial"/>
              </a:rPr>
              <a:t>•    Most active readers are from USA.</a:t>
            </a:r>
          </a:p>
        </p:txBody>
      </p:sp>
      <p:pic>
        <p:nvPicPr>
          <p:cNvPr id="2050" name="Picture 2">
            <a:extLst>
              <a:ext uri="{FF2B5EF4-FFF2-40B4-BE49-F238E27FC236}">
                <a16:creationId xmlns:a16="http://schemas.microsoft.com/office/drawing/2014/main" id="{734A84ED-3B12-98DB-27BA-AFB25C824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08" y="1806048"/>
            <a:ext cx="6486969" cy="3066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0536" y="443822"/>
            <a:ext cx="6385560" cy="362712"/>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Book_df</a:t>
            </a:r>
            <a:r>
              <a:rPr lang="en-US" sz="2700" b="1" dirty="0">
                <a:solidFill>
                  <a:srgbClr val="CC0000"/>
                </a:solidFill>
                <a:latin typeface="Arial"/>
              </a:rPr>
              <a:t> (Authors)</a:t>
            </a:r>
          </a:p>
        </p:txBody>
      </p:sp>
      <p:sp>
        <p:nvSpPr>
          <p:cNvPr id="5" name="Rectangle 4"/>
          <p:cNvSpPr/>
          <p:nvPr/>
        </p:nvSpPr>
        <p:spPr>
          <a:xfrm>
            <a:off x="1162703" y="1133739"/>
            <a:ext cx="5337048" cy="204216"/>
          </a:xfrm>
          <a:prstGeom prst="rect">
            <a:avLst/>
          </a:prstGeom>
        </p:spPr>
        <p:txBody>
          <a:bodyPr wrap="none" lIns="0" tIns="0" rIns="0" bIns="0">
            <a:noAutofit/>
          </a:bodyPr>
          <a:lstStyle/>
          <a:p>
            <a:pPr indent="0">
              <a:spcAft>
                <a:spcPts val="1680"/>
              </a:spcAft>
            </a:pPr>
            <a:r>
              <a:rPr lang="en-US" sz="1400" dirty="0">
                <a:solidFill>
                  <a:srgbClr val="134F5C"/>
                </a:solidFill>
                <a:latin typeface="Arial"/>
              </a:rPr>
              <a:t>Stephen King wrote highest number of books in our given dataset</a:t>
            </a:r>
          </a:p>
        </p:txBody>
      </p:sp>
      <p:pic>
        <p:nvPicPr>
          <p:cNvPr id="3074" name="Picture 2">
            <a:extLst>
              <a:ext uri="{FF2B5EF4-FFF2-40B4-BE49-F238E27FC236}">
                <a16:creationId xmlns:a16="http://schemas.microsoft.com/office/drawing/2014/main" id="{A9DBE349-ADC4-3988-1068-043E9BEE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536" y="1665161"/>
            <a:ext cx="6596743" cy="3036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2822" y="496063"/>
            <a:ext cx="6839712" cy="362712"/>
          </a:xfrm>
          <a:prstGeom prst="rect">
            <a:avLst/>
          </a:prstGeom>
        </p:spPr>
        <p:txBody>
          <a:bodyPr wrap="none" lIns="0" tIns="0" rIns="0" bIns="0">
            <a:noAutofit/>
          </a:bodyPr>
          <a:lstStyle/>
          <a:p>
            <a:pPr indent="0"/>
            <a:r>
              <a:rPr lang="en-US" sz="2700" b="1" dirty="0">
                <a:solidFill>
                  <a:srgbClr val="CC0000"/>
                </a:solidFill>
                <a:latin typeface="Arial"/>
              </a:rPr>
              <a:t>Observations from </a:t>
            </a:r>
            <a:r>
              <a:rPr lang="en-US" sz="2700" b="1" dirty="0" err="1">
                <a:solidFill>
                  <a:srgbClr val="CC0000"/>
                </a:solidFill>
                <a:latin typeface="Arial"/>
              </a:rPr>
              <a:t>Book_df</a:t>
            </a:r>
            <a:r>
              <a:rPr lang="en-US" sz="2700" b="1" dirty="0">
                <a:solidFill>
                  <a:srgbClr val="CC0000"/>
                </a:solidFill>
                <a:latin typeface="Arial"/>
              </a:rPr>
              <a:t> (Publishers)</a:t>
            </a:r>
          </a:p>
        </p:txBody>
      </p:sp>
      <p:sp>
        <p:nvSpPr>
          <p:cNvPr id="6" name="Rectangle 5"/>
          <p:cNvSpPr/>
          <p:nvPr/>
        </p:nvSpPr>
        <p:spPr>
          <a:xfrm>
            <a:off x="862584" y="1274064"/>
            <a:ext cx="5187696" cy="201168"/>
          </a:xfrm>
          <a:prstGeom prst="rect">
            <a:avLst/>
          </a:prstGeom>
        </p:spPr>
        <p:txBody>
          <a:bodyPr wrap="none" lIns="0" tIns="0" rIns="0" bIns="0">
            <a:noAutofit/>
          </a:bodyPr>
          <a:lstStyle/>
          <a:p>
            <a:pPr indent="0"/>
            <a:r>
              <a:rPr lang="en-US" sz="1400">
                <a:solidFill>
                  <a:srgbClr val="134F5C"/>
                </a:solidFill>
                <a:latin typeface="Arial"/>
              </a:rPr>
              <a:t>Harlequin published highest number of books in our given dataset</a:t>
            </a:r>
          </a:p>
        </p:txBody>
      </p:sp>
      <p:pic>
        <p:nvPicPr>
          <p:cNvPr id="4098" name="Picture 2">
            <a:extLst>
              <a:ext uri="{FF2B5EF4-FFF2-40B4-BE49-F238E27FC236}">
                <a16:creationId xmlns:a16="http://schemas.microsoft.com/office/drawing/2014/main" id="{1E3F791D-31BD-068D-2186-E56BD6ADA3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532" y="1649185"/>
            <a:ext cx="6506935" cy="3167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57</TotalTime>
  <Words>1287</Words>
  <Application>Microsoft Office PowerPoint</Application>
  <PresentationFormat>Custom</PresentationFormat>
  <Paragraphs>122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Candara</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Data</dc:creator>
  <cp:keywords/>
  <cp:lastModifiedBy>Agniv Paul</cp:lastModifiedBy>
  <cp:revision>24</cp:revision>
  <dcterms:modified xsi:type="dcterms:W3CDTF">2023-12-04T13:55:33Z</dcterms:modified>
</cp:coreProperties>
</file>