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5e85edd2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5e85edd2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5e85edd2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5e85edd2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5e85edd2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5e85edd2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5e85edd2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5e85edd2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5e85edd2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5e85edd2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5e85edd2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5e85edd2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5e85edd2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5e85edd2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68b2066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68b2066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e85edd2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e85edd2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5e85edd2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5e85edd2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5e85edd2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5e85edd2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5e85edd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5e85edd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5e85edd2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5e85edd2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5e85edd2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5e85edd2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5e85edd2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5e85edd2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5e85edd2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5e85edd2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2.jpg"/><Relationship Id="rId5" Type="http://schemas.openxmlformats.org/officeDocument/2006/relationships/image" Target="../media/image12.jpg"/><Relationship Id="rId6"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40475" y="13582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on “SmartGrocery”</a:t>
            </a:r>
            <a:endParaRPr/>
          </a:p>
        </p:txBody>
      </p:sp>
      <p:sp>
        <p:nvSpPr>
          <p:cNvPr id="135" name="Google Shape;135;p13"/>
          <p:cNvSpPr txBox="1"/>
          <p:nvPr>
            <p:ph idx="1" type="subTitle"/>
          </p:nvPr>
        </p:nvSpPr>
        <p:spPr>
          <a:xfrm>
            <a:off x="3845700" y="31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Grocery Shopping Never Been This Fun!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Platform</a:t>
            </a:r>
            <a:endParaRPr/>
          </a:p>
        </p:txBody>
      </p:sp>
      <p:sp>
        <p:nvSpPr>
          <p:cNvPr id="203" name="Google Shape;203;p22"/>
          <p:cNvSpPr txBox="1"/>
          <p:nvPr>
            <p:ph idx="1" type="body"/>
          </p:nvPr>
        </p:nvSpPr>
        <p:spPr>
          <a:xfrm>
            <a:off x="1215850" y="14757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Figma</a:t>
            </a:r>
            <a:endParaRPr/>
          </a:p>
          <a:p>
            <a:pPr indent="-311150" lvl="0" marL="457200" rtl="0" algn="l">
              <a:spcBef>
                <a:spcPts val="0"/>
              </a:spcBef>
              <a:spcAft>
                <a:spcPts val="0"/>
              </a:spcAft>
              <a:buSzPts val="1300"/>
              <a:buAutoNum type="arabicPeriod"/>
            </a:pPr>
            <a:r>
              <a:rPr lang="en"/>
              <a:t>Draw.io</a:t>
            </a:r>
            <a:endParaRPr/>
          </a:p>
          <a:p>
            <a:pPr indent="-311150" lvl="0" marL="457200" rtl="0" algn="l">
              <a:spcBef>
                <a:spcPts val="0"/>
              </a:spcBef>
              <a:spcAft>
                <a:spcPts val="0"/>
              </a:spcAft>
              <a:buSzPts val="1300"/>
              <a:buAutoNum type="arabicPeriod"/>
            </a:pPr>
            <a:r>
              <a:rPr lang="en"/>
              <a:t>Java</a:t>
            </a:r>
            <a:endParaRPr/>
          </a:p>
          <a:p>
            <a:pPr indent="-311150" lvl="0" marL="457200" rtl="0" algn="l">
              <a:spcBef>
                <a:spcPts val="0"/>
              </a:spcBef>
              <a:spcAft>
                <a:spcPts val="0"/>
              </a:spcAft>
              <a:buSzPts val="1300"/>
              <a:buAutoNum type="arabicPeriod"/>
            </a:pPr>
            <a:r>
              <a:rPr lang="en"/>
              <a:t>Android Studio</a:t>
            </a:r>
            <a:endParaRPr/>
          </a:p>
          <a:p>
            <a:pPr indent="-311150" lvl="0" marL="457200" rtl="0" algn="l">
              <a:spcBef>
                <a:spcPts val="0"/>
              </a:spcBef>
              <a:spcAft>
                <a:spcPts val="0"/>
              </a:spcAft>
              <a:buSzPts val="1300"/>
              <a:buAutoNum type="arabicPeriod"/>
            </a:pPr>
            <a:r>
              <a:rPr lang="en"/>
              <a:t>Google Firebase</a:t>
            </a:r>
            <a:endParaRPr/>
          </a:p>
          <a:p>
            <a:pPr indent="-311150" lvl="0" marL="457200" rtl="0" algn="l">
              <a:spcBef>
                <a:spcPts val="0"/>
              </a:spcBef>
              <a:spcAft>
                <a:spcPts val="0"/>
              </a:spcAft>
              <a:buSzPts val="1300"/>
              <a:buAutoNum type="arabicPeriod"/>
            </a:pPr>
            <a:r>
              <a:rPr lang="en"/>
              <a:t>Github</a:t>
            </a:r>
            <a:endParaRPr/>
          </a:p>
        </p:txBody>
      </p:sp>
      <p:pic>
        <p:nvPicPr>
          <p:cNvPr id="204" name="Google Shape;204;p22"/>
          <p:cNvPicPr preferRelativeResize="0"/>
          <p:nvPr/>
        </p:nvPicPr>
        <p:blipFill rotWithShape="1">
          <a:blip r:embed="rId3">
            <a:alphaModFix/>
          </a:blip>
          <a:srcRect b="14765" l="16192" r="13798" t="12854"/>
          <a:stretch/>
        </p:blipFill>
        <p:spPr>
          <a:xfrm>
            <a:off x="4311788" y="1307850"/>
            <a:ext cx="1010325" cy="1044700"/>
          </a:xfrm>
          <a:prstGeom prst="rect">
            <a:avLst/>
          </a:prstGeom>
          <a:noFill/>
          <a:ln>
            <a:noFill/>
          </a:ln>
        </p:spPr>
      </p:pic>
      <p:pic>
        <p:nvPicPr>
          <p:cNvPr id="205" name="Google Shape;205;p22"/>
          <p:cNvPicPr preferRelativeResize="0"/>
          <p:nvPr/>
        </p:nvPicPr>
        <p:blipFill>
          <a:blip r:embed="rId4">
            <a:alphaModFix/>
          </a:blip>
          <a:stretch>
            <a:fillRect/>
          </a:stretch>
        </p:blipFill>
        <p:spPr>
          <a:xfrm>
            <a:off x="5669769" y="1307844"/>
            <a:ext cx="1044700" cy="1044700"/>
          </a:xfrm>
          <a:prstGeom prst="rect">
            <a:avLst/>
          </a:prstGeom>
          <a:noFill/>
          <a:ln>
            <a:noFill/>
          </a:ln>
        </p:spPr>
      </p:pic>
      <p:pic>
        <p:nvPicPr>
          <p:cNvPr id="206" name="Google Shape;206;p22"/>
          <p:cNvPicPr preferRelativeResize="0"/>
          <p:nvPr/>
        </p:nvPicPr>
        <p:blipFill>
          <a:blip r:embed="rId5">
            <a:alphaModFix/>
          </a:blip>
          <a:stretch>
            <a:fillRect/>
          </a:stretch>
        </p:blipFill>
        <p:spPr>
          <a:xfrm>
            <a:off x="7062144" y="1307844"/>
            <a:ext cx="1044700" cy="1044700"/>
          </a:xfrm>
          <a:prstGeom prst="rect">
            <a:avLst/>
          </a:prstGeom>
          <a:noFill/>
          <a:ln>
            <a:noFill/>
          </a:ln>
        </p:spPr>
      </p:pic>
      <p:pic>
        <p:nvPicPr>
          <p:cNvPr id="207" name="Google Shape;207;p22"/>
          <p:cNvPicPr preferRelativeResize="0"/>
          <p:nvPr/>
        </p:nvPicPr>
        <p:blipFill>
          <a:blip r:embed="rId6">
            <a:alphaModFix/>
          </a:blip>
          <a:stretch>
            <a:fillRect/>
          </a:stretch>
        </p:blipFill>
        <p:spPr>
          <a:xfrm>
            <a:off x="4311801" y="2750701"/>
            <a:ext cx="936575" cy="1133963"/>
          </a:xfrm>
          <a:prstGeom prst="rect">
            <a:avLst/>
          </a:prstGeom>
          <a:noFill/>
          <a:ln>
            <a:noFill/>
          </a:ln>
        </p:spPr>
      </p:pic>
      <p:pic>
        <p:nvPicPr>
          <p:cNvPr id="208" name="Google Shape;208;p22"/>
          <p:cNvPicPr preferRelativeResize="0"/>
          <p:nvPr/>
        </p:nvPicPr>
        <p:blipFill>
          <a:blip r:embed="rId7">
            <a:alphaModFix/>
          </a:blip>
          <a:stretch>
            <a:fillRect/>
          </a:stretch>
        </p:blipFill>
        <p:spPr>
          <a:xfrm>
            <a:off x="5731500" y="2750700"/>
            <a:ext cx="1044700" cy="1044700"/>
          </a:xfrm>
          <a:prstGeom prst="rect">
            <a:avLst/>
          </a:prstGeom>
          <a:noFill/>
          <a:ln>
            <a:noFill/>
          </a:ln>
        </p:spPr>
      </p:pic>
      <p:pic>
        <p:nvPicPr>
          <p:cNvPr id="209" name="Google Shape;209;p22"/>
          <p:cNvPicPr preferRelativeResize="0"/>
          <p:nvPr/>
        </p:nvPicPr>
        <p:blipFill rotWithShape="1">
          <a:blip r:embed="rId8">
            <a:alphaModFix/>
          </a:blip>
          <a:srcRect b="10143" l="8372" r="8736" t="8250"/>
          <a:stretch/>
        </p:blipFill>
        <p:spPr>
          <a:xfrm>
            <a:off x="7164200" y="2750700"/>
            <a:ext cx="1010300" cy="99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Screenshots of Our Prototype</a:t>
            </a:r>
            <a:endParaRPr/>
          </a:p>
        </p:txBody>
      </p:sp>
      <p:pic>
        <p:nvPicPr>
          <p:cNvPr id="215" name="Google Shape;215;p23"/>
          <p:cNvPicPr preferRelativeResize="0"/>
          <p:nvPr/>
        </p:nvPicPr>
        <p:blipFill>
          <a:blip r:embed="rId3">
            <a:alphaModFix/>
          </a:blip>
          <a:stretch>
            <a:fillRect/>
          </a:stretch>
        </p:blipFill>
        <p:spPr>
          <a:xfrm>
            <a:off x="1016949" y="1776625"/>
            <a:ext cx="1446350" cy="2568925"/>
          </a:xfrm>
          <a:prstGeom prst="rect">
            <a:avLst/>
          </a:prstGeom>
          <a:noFill/>
          <a:ln>
            <a:noFill/>
          </a:ln>
        </p:spPr>
      </p:pic>
      <p:pic>
        <p:nvPicPr>
          <p:cNvPr id="216" name="Google Shape;216;p23"/>
          <p:cNvPicPr preferRelativeResize="0"/>
          <p:nvPr/>
        </p:nvPicPr>
        <p:blipFill>
          <a:blip r:embed="rId4">
            <a:alphaModFix/>
          </a:blip>
          <a:stretch>
            <a:fillRect/>
          </a:stretch>
        </p:blipFill>
        <p:spPr>
          <a:xfrm>
            <a:off x="3017176" y="1776088"/>
            <a:ext cx="1446350" cy="2569992"/>
          </a:xfrm>
          <a:prstGeom prst="rect">
            <a:avLst/>
          </a:prstGeom>
          <a:noFill/>
          <a:ln>
            <a:noFill/>
          </a:ln>
        </p:spPr>
      </p:pic>
      <p:pic>
        <p:nvPicPr>
          <p:cNvPr id="217" name="Google Shape;217;p23"/>
          <p:cNvPicPr preferRelativeResize="0"/>
          <p:nvPr/>
        </p:nvPicPr>
        <p:blipFill>
          <a:blip r:embed="rId5">
            <a:alphaModFix/>
          </a:blip>
          <a:stretch>
            <a:fillRect/>
          </a:stretch>
        </p:blipFill>
        <p:spPr>
          <a:xfrm>
            <a:off x="5017397" y="1774950"/>
            <a:ext cx="1446350" cy="2572264"/>
          </a:xfrm>
          <a:prstGeom prst="rect">
            <a:avLst/>
          </a:prstGeom>
          <a:noFill/>
          <a:ln>
            <a:noFill/>
          </a:ln>
        </p:spPr>
      </p:pic>
      <p:pic>
        <p:nvPicPr>
          <p:cNvPr id="218" name="Google Shape;218;p23"/>
          <p:cNvPicPr preferRelativeResize="0"/>
          <p:nvPr/>
        </p:nvPicPr>
        <p:blipFill>
          <a:blip r:embed="rId6">
            <a:alphaModFix/>
          </a:blip>
          <a:stretch>
            <a:fillRect/>
          </a:stretch>
        </p:blipFill>
        <p:spPr>
          <a:xfrm>
            <a:off x="7017626" y="1775750"/>
            <a:ext cx="1446350" cy="2570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Mapping</a:t>
            </a:r>
            <a:r>
              <a:rPr lang="en"/>
              <a:t> of our Project</a:t>
            </a:r>
            <a:endParaRPr/>
          </a:p>
        </p:txBody>
      </p:sp>
      <p:pic>
        <p:nvPicPr>
          <p:cNvPr id="224" name="Google Shape;224;p24"/>
          <p:cNvPicPr preferRelativeResize="0"/>
          <p:nvPr/>
        </p:nvPicPr>
        <p:blipFill>
          <a:blip r:embed="rId3">
            <a:alphaModFix/>
          </a:blip>
          <a:stretch>
            <a:fillRect/>
          </a:stretch>
        </p:blipFill>
        <p:spPr>
          <a:xfrm>
            <a:off x="5194525" y="89925"/>
            <a:ext cx="3898450" cy="496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ERD of SmartGrocery</a:t>
            </a:r>
            <a:endParaRPr/>
          </a:p>
        </p:txBody>
      </p:sp>
      <p:pic>
        <p:nvPicPr>
          <p:cNvPr id="230" name="Google Shape;230;p25"/>
          <p:cNvPicPr preferRelativeResize="0"/>
          <p:nvPr/>
        </p:nvPicPr>
        <p:blipFill rotWithShape="1">
          <a:blip r:embed="rId3">
            <a:alphaModFix/>
          </a:blip>
          <a:srcRect b="16778" l="19272" r="20406" t="21078"/>
          <a:stretch/>
        </p:blipFill>
        <p:spPr>
          <a:xfrm>
            <a:off x="1387925" y="981225"/>
            <a:ext cx="6674323" cy="3867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our project</a:t>
            </a:r>
            <a:endParaRPr/>
          </a:p>
        </p:txBody>
      </p:sp>
      <p:sp>
        <p:nvSpPr>
          <p:cNvPr id="236" name="Google Shape;23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and development of our project</a:t>
            </a:r>
            <a:endParaRPr/>
          </a:p>
        </p:txBody>
      </p:sp>
      <p:sp>
        <p:nvSpPr>
          <p:cNvPr id="242" name="Google Shape;24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8" name="Google Shape;24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digital world, nothing can flourish without the influence of technology and the internet. Social media is also a place to impress your consumers and get them to shop at your store. The store can be anywhere, online marketplace or offline Kirana store and supermarket. In general stores or the Kiran</a:t>
            </a:r>
            <a:r>
              <a:rPr lang="en"/>
              <a:t>a </a:t>
            </a:r>
            <a:r>
              <a:rPr lang="en"/>
              <a:t>store, a consumer can collect his groceries at his own convenience.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343600" y="646675"/>
            <a:ext cx="7038900" cy="44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lang="en" sz="3000"/>
              <a:t>				Thank You</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lang="en" sz="3000"/>
              <a:t>												,,	</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1" name="Google Shape;141;p14"/>
          <p:cNvSpPr txBox="1"/>
          <p:nvPr>
            <p:ph idx="1" type="body"/>
          </p:nvPr>
        </p:nvSpPr>
        <p:spPr>
          <a:xfrm>
            <a:off x="1226050" y="1159350"/>
            <a:ext cx="7038900" cy="39843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None/>
            </a:pPr>
            <a:r>
              <a:rPr lang="en" sz="1000"/>
              <a:t>Team information												3</a:t>
            </a:r>
            <a:endParaRPr sz="1000"/>
          </a:p>
          <a:p>
            <a:pPr indent="0" lvl="0" marL="0" rtl="0" algn="l">
              <a:lnSpc>
                <a:spcPct val="95000"/>
              </a:lnSpc>
              <a:spcBef>
                <a:spcPts val="1200"/>
              </a:spcBef>
              <a:spcAft>
                <a:spcPts val="0"/>
              </a:spcAft>
              <a:buNone/>
            </a:pPr>
            <a:r>
              <a:rPr lang="en" sz="1000"/>
              <a:t>Introduction of our project											4</a:t>
            </a:r>
            <a:endParaRPr sz="1000"/>
          </a:p>
          <a:p>
            <a:pPr indent="0" lvl="0" marL="0" rtl="0" algn="l">
              <a:lnSpc>
                <a:spcPct val="95000"/>
              </a:lnSpc>
              <a:spcBef>
                <a:spcPts val="1200"/>
              </a:spcBef>
              <a:spcAft>
                <a:spcPts val="0"/>
              </a:spcAft>
              <a:buNone/>
            </a:pPr>
            <a:r>
              <a:rPr lang="en" sz="1000"/>
              <a:t>Why our project ?												5</a:t>
            </a:r>
            <a:endParaRPr sz="1000"/>
          </a:p>
          <a:p>
            <a:pPr indent="0" lvl="0" marL="0" rtl="0" algn="l">
              <a:lnSpc>
                <a:spcPct val="95000"/>
              </a:lnSpc>
              <a:spcBef>
                <a:spcPts val="1200"/>
              </a:spcBef>
              <a:spcAft>
                <a:spcPts val="0"/>
              </a:spcAft>
              <a:buNone/>
            </a:pPr>
            <a:r>
              <a:rPr lang="en" sz="1000"/>
              <a:t>Benefits and Impacts											6</a:t>
            </a:r>
            <a:endParaRPr sz="1000"/>
          </a:p>
          <a:p>
            <a:pPr indent="0" lvl="0" marL="0" rtl="0" algn="l">
              <a:lnSpc>
                <a:spcPct val="95000"/>
              </a:lnSpc>
              <a:spcBef>
                <a:spcPts val="1200"/>
              </a:spcBef>
              <a:spcAft>
                <a:spcPts val="0"/>
              </a:spcAft>
              <a:buNone/>
            </a:pPr>
            <a:r>
              <a:rPr lang="en" sz="1000"/>
              <a:t>Reusability and Scalability											7</a:t>
            </a:r>
            <a:endParaRPr sz="1000"/>
          </a:p>
          <a:p>
            <a:pPr indent="0" lvl="0" marL="0" rtl="0" algn="l">
              <a:lnSpc>
                <a:spcPct val="95000"/>
              </a:lnSpc>
              <a:spcBef>
                <a:spcPts val="1200"/>
              </a:spcBef>
              <a:spcAft>
                <a:spcPts val="0"/>
              </a:spcAft>
              <a:buNone/>
            </a:pPr>
            <a:r>
              <a:rPr lang="en" sz="1000"/>
              <a:t>What is unique in our project ?										8</a:t>
            </a:r>
            <a:endParaRPr sz="1000"/>
          </a:p>
          <a:p>
            <a:pPr indent="0" lvl="0" marL="0" rtl="0" algn="l">
              <a:lnSpc>
                <a:spcPct val="95000"/>
              </a:lnSpc>
              <a:spcBef>
                <a:spcPts val="1200"/>
              </a:spcBef>
              <a:spcAft>
                <a:spcPts val="0"/>
              </a:spcAft>
              <a:buNone/>
            </a:pPr>
            <a:r>
              <a:rPr lang="en" sz="1000"/>
              <a:t>How it is going to work ?											9</a:t>
            </a:r>
            <a:endParaRPr sz="1000"/>
          </a:p>
          <a:p>
            <a:pPr indent="0" lvl="0" marL="0" rtl="0" algn="l">
              <a:lnSpc>
                <a:spcPct val="95000"/>
              </a:lnSpc>
              <a:spcBef>
                <a:spcPts val="1200"/>
              </a:spcBef>
              <a:spcAft>
                <a:spcPts val="0"/>
              </a:spcAft>
              <a:buNone/>
            </a:pPr>
            <a:r>
              <a:rPr lang="en" sz="1000"/>
              <a:t>Tools and Platform											10</a:t>
            </a:r>
            <a:endParaRPr sz="1000"/>
          </a:p>
          <a:p>
            <a:pPr indent="0" lvl="0" marL="0" rtl="0" algn="l">
              <a:lnSpc>
                <a:spcPct val="95000"/>
              </a:lnSpc>
              <a:spcBef>
                <a:spcPts val="1200"/>
              </a:spcBef>
              <a:spcAft>
                <a:spcPts val="0"/>
              </a:spcAft>
              <a:buNone/>
            </a:pPr>
            <a:r>
              <a:rPr lang="en" sz="1000"/>
              <a:t>Screenshots												11</a:t>
            </a:r>
            <a:endParaRPr sz="1000"/>
          </a:p>
          <a:p>
            <a:pPr indent="0" lvl="0" marL="0" rtl="0" algn="l">
              <a:lnSpc>
                <a:spcPct val="95000"/>
              </a:lnSpc>
              <a:spcBef>
                <a:spcPts val="1200"/>
              </a:spcBef>
              <a:spcAft>
                <a:spcPts val="0"/>
              </a:spcAft>
              <a:buNone/>
            </a:pPr>
            <a:r>
              <a:rPr lang="en" sz="1000"/>
              <a:t>Mapping of our project											12</a:t>
            </a:r>
            <a:endParaRPr sz="1000"/>
          </a:p>
          <a:p>
            <a:pPr indent="0" lvl="0" marL="0" rtl="0" algn="l">
              <a:lnSpc>
                <a:spcPct val="95000"/>
              </a:lnSpc>
              <a:spcBef>
                <a:spcPts val="1200"/>
              </a:spcBef>
              <a:spcAft>
                <a:spcPts val="0"/>
              </a:spcAft>
              <a:buNone/>
            </a:pPr>
            <a:r>
              <a:rPr lang="en" sz="1000"/>
              <a:t>ERD 													13</a:t>
            </a:r>
            <a:endParaRPr sz="1000"/>
          </a:p>
          <a:p>
            <a:pPr indent="0" lvl="0" marL="0" rtl="0" algn="l">
              <a:lnSpc>
                <a:spcPct val="95000"/>
              </a:lnSpc>
              <a:spcBef>
                <a:spcPts val="1200"/>
              </a:spcBef>
              <a:spcAft>
                <a:spcPts val="0"/>
              </a:spcAft>
              <a:buNone/>
            </a:pPr>
            <a:r>
              <a:rPr lang="en" sz="1000"/>
              <a:t>Limitations of our project											14</a:t>
            </a:r>
            <a:endParaRPr sz="1000"/>
          </a:p>
          <a:p>
            <a:pPr indent="0" lvl="0" marL="0" rtl="0" algn="l">
              <a:lnSpc>
                <a:spcPct val="95000"/>
              </a:lnSpc>
              <a:spcBef>
                <a:spcPts val="1200"/>
              </a:spcBef>
              <a:spcAft>
                <a:spcPts val="0"/>
              </a:spcAft>
              <a:buNone/>
            </a:pPr>
            <a:r>
              <a:rPr lang="en" sz="1000"/>
              <a:t>Future scope and development of our project								15</a:t>
            </a:r>
            <a:endParaRPr sz="1000"/>
          </a:p>
          <a:p>
            <a:pPr indent="0" lvl="0" marL="0" rtl="0" algn="l">
              <a:lnSpc>
                <a:spcPct val="95000"/>
              </a:lnSpc>
              <a:spcBef>
                <a:spcPts val="1200"/>
              </a:spcBef>
              <a:spcAft>
                <a:spcPts val="0"/>
              </a:spcAft>
              <a:buNone/>
            </a:pPr>
            <a:r>
              <a:rPr lang="en" sz="1000"/>
              <a:t>Conclusion												16</a:t>
            </a:r>
            <a:endParaRPr sz="1000"/>
          </a:p>
          <a:p>
            <a:pPr indent="0" lvl="0" marL="0" rtl="0" algn="l">
              <a:lnSpc>
                <a:spcPct val="95000"/>
              </a:lnSpc>
              <a:spcBef>
                <a:spcPts val="1200"/>
              </a:spcBef>
              <a:spcAft>
                <a:spcPts val="1200"/>
              </a:spcAft>
              <a:buNone/>
            </a:pPr>
            <a:r>
              <a:rPr lang="en" sz="1000"/>
              <a:t>Thank-You												17</a:t>
            </a:r>
            <a:endParaRPr sz="1000"/>
          </a:p>
        </p:txBody>
      </p:sp>
      <p:sp>
        <p:nvSpPr>
          <p:cNvPr id="142" name="Google Shape;142;p14"/>
          <p:cNvSpPr txBox="1"/>
          <p:nvPr/>
        </p:nvSpPr>
        <p:spPr>
          <a:xfrm>
            <a:off x="6919500" y="393750"/>
            <a:ext cx="141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Page</a:t>
            </a:r>
            <a:endParaRPr sz="16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316675" y="37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Name -  </a:t>
            </a:r>
            <a:r>
              <a:rPr b="1" lang="en"/>
              <a:t>Tech Robust</a:t>
            </a:r>
            <a:endParaRPr b="1"/>
          </a:p>
        </p:txBody>
      </p:sp>
      <p:sp>
        <p:nvSpPr>
          <p:cNvPr id="148" name="Google Shape;148;p15"/>
          <p:cNvSpPr txBox="1"/>
          <p:nvPr/>
        </p:nvSpPr>
        <p:spPr>
          <a:xfrm>
            <a:off x="244800" y="3857625"/>
            <a:ext cx="2194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Agniva Shil</a:t>
            </a:r>
            <a:endParaRPr b="1"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B.tech 3rd year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Techno International New Town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agnivashil30@gmail.com</a:t>
            </a:r>
            <a:endParaRPr sz="1100">
              <a:solidFill>
                <a:schemeClr val="lt1"/>
              </a:solidFill>
              <a:latin typeface="Lato"/>
              <a:ea typeface="Lato"/>
              <a:cs typeface="Lato"/>
              <a:sym typeface="Lato"/>
            </a:endParaRPr>
          </a:p>
        </p:txBody>
      </p:sp>
      <p:sp>
        <p:nvSpPr>
          <p:cNvPr id="149" name="Google Shape;149;p15"/>
          <p:cNvSpPr txBox="1"/>
          <p:nvPr/>
        </p:nvSpPr>
        <p:spPr>
          <a:xfrm>
            <a:off x="2478113" y="3857625"/>
            <a:ext cx="2245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Sayan Roy</a:t>
            </a:r>
            <a:endParaRPr b="1"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B.tech 3rd year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Techno International New Town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sayanroy0009@gmail.com</a:t>
            </a:r>
            <a:endParaRPr sz="1100">
              <a:solidFill>
                <a:schemeClr val="lt1"/>
              </a:solidFill>
              <a:latin typeface="Lato"/>
              <a:ea typeface="Lato"/>
              <a:cs typeface="Lato"/>
              <a:sym typeface="Lato"/>
            </a:endParaRPr>
          </a:p>
        </p:txBody>
      </p:sp>
      <p:sp>
        <p:nvSpPr>
          <p:cNvPr id="150" name="Google Shape;150;p15"/>
          <p:cNvSpPr txBox="1"/>
          <p:nvPr/>
        </p:nvSpPr>
        <p:spPr>
          <a:xfrm>
            <a:off x="4723325" y="3857650"/>
            <a:ext cx="26535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Akash Saha</a:t>
            </a:r>
            <a:endParaRPr b="1"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B.tech 3rd year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Techno International New Town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mr.akashsaha574@gmail.com</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1" name="Google Shape;151;p15"/>
          <p:cNvSpPr txBox="1"/>
          <p:nvPr/>
        </p:nvSpPr>
        <p:spPr>
          <a:xfrm>
            <a:off x="7025625" y="3857650"/>
            <a:ext cx="2245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Anik Adrish Majhi</a:t>
            </a:r>
            <a:endParaRPr b="1"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B.tech 3rd year</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Techno International New Town</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anikadrish@gmail.com</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52" name="Google Shape;152;p15"/>
          <p:cNvPicPr preferRelativeResize="0"/>
          <p:nvPr/>
        </p:nvPicPr>
        <p:blipFill>
          <a:blip r:embed="rId3">
            <a:alphaModFix/>
          </a:blip>
          <a:stretch>
            <a:fillRect/>
          </a:stretch>
        </p:blipFill>
        <p:spPr>
          <a:xfrm>
            <a:off x="244800" y="1670588"/>
            <a:ext cx="1802350" cy="1802350"/>
          </a:xfrm>
          <a:prstGeom prst="rect">
            <a:avLst/>
          </a:prstGeom>
          <a:noFill/>
          <a:ln>
            <a:noFill/>
          </a:ln>
        </p:spPr>
      </p:pic>
      <p:pic>
        <p:nvPicPr>
          <p:cNvPr id="153" name="Google Shape;153;p15"/>
          <p:cNvPicPr preferRelativeResize="0"/>
          <p:nvPr/>
        </p:nvPicPr>
        <p:blipFill>
          <a:blip r:embed="rId4">
            <a:alphaModFix/>
          </a:blip>
          <a:stretch>
            <a:fillRect/>
          </a:stretch>
        </p:blipFill>
        <p:spPr>
          <a:xfrm>
            <a:off x="2524300" y="1669248"/>
            <a:ext cx="1802351" cy="1804989"/>
          </a:xfrm>
          <a:prstGeom prst="rect">
            <a:avLst/>
          </a:prstGeom>
          <a:noFill/>
          <a:ln>
            <a:noFill/>
          </a:ln>
        </p:spPr>
      </p:pic>
      <p:pic>
        <p:nvPicPr>
          <p:cNvPr id="154" name="Google Shape;154;p15"/>
          <p:cNvPicPr preferRelativeResize="0"/>
          <p:nvPr/>
        </p:nvPicPr>
        <p:blipFill>
          <a:blip r:embed="rId5">
            <a:alphaModFix/>
          </a:blip>
          <a:stretch>
            <a:fillRect/>
          </a:stretch>
        </p:blipFill>
        <p:spPr>
          <a:xfrm>
            <a:off x="4803790" y="1669163"/>
            <a:ext cx="1802350" cy="1805183"/>
          </a:xfrm>
          <a:prstGeom prst="rect">
            <a:avLst/>
          </a:prstGeom>
          <a:noFill/>
          <a:ln>
            <a:noFill/>
          </a:ln>
        </p:spPr>
      </p:pic>
      <p:pic>
        <p:nvPicPr>
          <p:cNvPr id="155" name="Google Shape;155;p15"/>
          <p:cNvPicPr preferRelativeResize="0"/>
          <p:nvPr/>
        </p:nvPicPr>
        <p:blipFill>
          <a:blip r:embed="rId6">
            <a:alphaModFix/>
          </a:blip>
          <a:stretch>
            <a:fillRect/>
          </a:stretch>
        </p:blipFill>
        <p:spPr>
          <a:xfrm>
            <a:off x="7083302" y="1669050"/>
            <a:ext cx="1802350" cy="18054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981125" y="524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our project</a:t>
            </a:r>
            <a:endParaRPr/>
          </a:p>
        </p:txBody>
      </p:sp>
      <p:sp>
        <p:nvSpPr>
          <p:cNvPr id="161" name="Google Shape;161;p16"/>
          <p:cNvSpPr txBox="1"/>
          <p:nvPr>
            <p:ph idx="1" type="body"/>
          </p:nvPr>
        </p:nvSpPr>
        <p:spPr>
          <a:xfrm>
            <a:off x="981125" y="1438925"/>
            <a:ext cx="4866600" cy="42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grocery shopping is becoming an integral part of life for more and more customers around the world and has truly change the way consumers acquire their groceries. nevertheless, the offline environment is Still a priority for most customers. therefore it is not surprising that new technologies are also being introduced in traditional stores. So here comes our SmartGrocery app. It is based on the concept of user interacted intelligence. The more the user uses this app, the efficiency of this app increases. Our app collects data from each users rating and review, relay this information to digital platforms and help more users about the </a:t>
            </a:r>
            <a:r>
              <a:rPr lang="en"/>
              <a:t>availability</a:t>
            </a:r>
            <a:r>
              <a:rPr lang="en"/>
              <a:t> of products and to make better decisions.</a:t>
            </a:r>
            <a:endParaRPr/>
          </a:p>
          <a:p>
            <a:pPr indent="0" lvl="0" marL="0" rtl="0" algn="l">
              <a:lnSpc>
                <a:spcPct val="142857"/>
              </a:lnSpc>
              <a:spcBef>
                <a:spcPts val="120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62" name="Google Shape;162;p16"/>
          <p:cNvPicPr preferRelativeResize="0"/>
          <p:nvPr/>
        </p:nvPicPr>
        <p:blipFill rotWithShape="1">
          <a:blip r:embed="rId3">
            <a:alphaModFix/>
          </a:blip>
          <a:srcRect b="11668" l="0" r="0" t="0"/>
          <a:stretch/>
        </p:blipFill>
        <p:spPr>
          <a:xfrm>
            <a:off x="5959900" y="1500150"/>
            <a:ext cx="2892325" cy="236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Our Project ?</a:t>
            </a:r>
            <a:endParaRPr/>
          </a:p>
        </p:txBody>
      </p:sp>
      <p:sp>
        <p:nvSpPr>
          <p:cNvPr id="168" name="Google Shape;168;p17"/>
          <p:cNvSpPr txBox="1"/>
          <p:nvPr>
            <p:ph idx="1" type="body"/>
          </p:nvPr>
        </p:nvSpPr>
        <p:spPr>
          <a:xfrm>
            <a:off x="1297500" y="1567550"/>
            <a:ext cx="4805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creating this app with the intention of helping people to see the available products and compare the prices of small and mid range stores in local area excluding the malls and the showrooms. The user can decide </a:t>
            </a:r>
            <a:r>
              <a:rPr lang="en"/>
              <a:t>exactly</a:t>
            </a:r>
            <a:r>
              <a:rPr lang="en"/>
              <a:t> which store to go after seeing the availability and cost comparison , the datas will be fully based on other customers rating and </a:t>
            </a:r>
            <a:r>
              <a:rPr lang="en"/>
              <a:t>reviews</a:t>
            </a:r>
            <a:r>
              <a:rPr lang="en"/>
              <a:t> . and </a:t>
            </a:r>
            <a:r>
              <a:rPr lang="en"/>
              <a:t>everyone</a:t>
            </a:r>
            <a:r>
              <a:rPr lang="en"/>
              <a:t> can update the </a:t>
            </a:r>
            <a:r>
              <a:rPr lang="en"/>
              <a:t>availability</a:t>
            </a:r>
            <a:r>
              <a:rPr lang="en"/>
              <a:t> and cost details on the app. </a:t>
            </a:r>
            <a:r>
              <a:rPr lang="en"/>
              <a:t>When</a:t>
            </a:r>
            <a:r>
              <a:rPr lang="en"/>
              <a:t> the app gets certain </a:t>
            </a:r>
            <a:r>
              <a:rPr lang="en"/>
              <a:t>amount</a:t>
            </a:r>
            <a:r>
              <a:rPr lang="en"/>
              <a:t> of similar responses from many customers, it’ll get it as correct details and update the details on the app. </a:t>
            </a:r>
            <a:endParaRPr/>
          </a:p>
          <a:p>
            <a:pPr indent="0" lvl="0" marL="0" rtl="0" algn="l">
              <a:spcBef>
                <a:spcPts val="1200"/>
              </a:spcBef>
              <a:spcAft>
                <a:spcPts val="1200"/>
              </a:spcAft>
              <a:buNone/>
            </a:pPr>
            <a:r>
              <a:t/>
            </a:r>
            <a:endParaRPr/>
          </a:p>
        </p:txBody>
      </p:sp>
      <p:pic>
        <p:nvPicPr>
          <p:cNvPr id="169" name="Google Shape;169;p17"/>
          <p:cNvPicPr preferRelativeResize="0"/>
          <p:nvPr/>
        </p:nvPicPr>
        <p:blipFill>
          <a:blip r:embed="rId3">
            <a:alphaModFix/>
          </a:blip>
          <a:stretch>
            <a:fillRect/>
          </a:stretch>
        </p:blipFill>
        <p:spPr>
          <a:xfrm>
            <a:off x="6255300" y="1460250"/>
            <a:ext cx="2736301" cy="2494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and Impact</a:t>
            </a:r>
            <a:endParaRPr/>
          </a:p>
        </p:txBody>
      </p:sp>
      <p:sp>
        <p:nvSpPr>
          <p:cNvPr id="175" name="Google Shape;175;p18"/>
          <p:cNvSpPr txBox="1"/>
          <p:nvPr>
            <p:ph idx="1" type="body"/>
          </p:nvPr>
        </p:nvSpPr>
        <p:spPr>
          <a:xfrm>
            <a:off x="1297500" y="1567550"/>
            <a:ext cx="49278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It improved offline go and buy  experience from the local area stores.</a:t>
            </a:r>
            <a:endParaRPr/>
          </a:p>
          <a:p>
            <a:pPr indent="0" lvl="0" marL="0" rtl="0" algn="l">
              <a:spcBef>
                <a:spcPts val="1200"/>
              </a:spcBef>
              <a:spcAft>
                <a:spcPts val="0"/>
              </a:spcAft>
              <a:buNone/>
            </a:pPr>
            <a:r>
              <a:rPr lang="en"/>
              <a:t>2.  In local area shop and open markets the prices are different some time and the quality also differs,  our app will help people to go to the right shop of their choice where they can get the best quality product and in fair price also, depending upon the ratings and </a:t>
            </a:r>
            <a:r>
              <a:rPr lang="en"/>
              <a:t>reviews</a:t>
            </a:r>
            <a:r>
              <a:rPr lang="en"/>
              <a:t> by the customers.</a:t>
            </a:r>
            <a:endParaRPr/>
          </a:p>
          <a:p>
            <a:pPr indent="0" lvl="0" marL="0" rtl="0" algn="l">
              <a:spcBef>
                <a:spcPts val="1200"/>
              </a:spcBef>
              <a:spcAft>
                <a:spcPts val="1200"/>
              </a:spcAft>
              <a:buNone/>
            </a:pPr>
            <a:r>
              <a:rPr lang="en"/>
              <a:t>3. At the grocery store, the goods might have been on the shelves for a day or two, you get the picture because the buyers will rate and review the item in our app, if anyone see the rating and </a:t>
            </a:r>
            <a:r>
              <a:rPr lang="en"/>
              <a:t>review</a:t>
            </a:r>
            <a:r>
              <a:rPr lang="en"/>
              <a:t> then can know exactly which store to go and buy the fresh product! </a:t>
            </a:r>
            <a:endParaRPr/>
          </a:p>
        </p:txBody>
      </p:sp>
      <p:pic>
        <p:nvPicPr>
          <p:cNvPr id="176" name="Google Shape;176;p18"/>
          <p:cNvPicPr preferRelativeResize="0"/>
          <p:nvPr/>
        </p:nvPicPr>
        <p:blipFill>
          <a:blip r:embed="rId3">
            <a:alphaModFix/>
          </a:blip>
          <a:stretch>
            <a:fillRect/>
          </a:stretch>
        </p:blipFill>
        <p:spPr>
          <a:xfrm>
            <a:off x="6592025" y="165940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Reusability and Scalability</a:t>
            </a:r>
            <a:endParaRPr/>
          </a:p>
        </p:txBody>
      </p:sp>
      <p:sp>
        <p:nvSpPr>
          <p:cNvPr id="182" name="Google Shape;18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Our </a:t>
            </a:r>
            <a:r>
              <a:rPr lang="en"/>
              <a:t>app</a:t>
            </a:r>
            <a:r>
              <a:rPr lang="en"/>
              <a:t> will be analyzing ratings and reviews from many customer and use the data to deliver the best optimal solution to choose the best </a:t>
            </a:r>
            <a:r>
              <a:rPr lang="en"/>
              <a:t>available</a:t>
            </a:r>
            <a:r>
              <a:rPr lang="en"/>
              <a:t> product in fair price.</a:t>
            </a:r>
            <a:endParaRPr/>
          </a:p>
          <a:p>
            <a:pPr indent="-311150" lvl="0" marL="457200" rtl="0" algn="l">
              <a:spcBef>
                <a:spcPts val="0"/>
              </a:spcBef>
              <a:spcAft>
                <a:spcPts val="0"/>
              </a:spcAft>
              <a:buSzPts val="1300"/>
              <a:buAutoNum type="arabicPeriod"/>
            </a:pPr>
            <a:r>
              <a:rPr lang="en"/>
              <a:t>It’ll save the time of those who prefer to go offline  and buy product from local area shops.</a:t>
            </a:r>
            <a:endParaRPr/>
          </a:p>
          <a:p>
            <a:pPr indent="-311150" lvl="0" marL="457200" rtl="0" algn="l">
              <a:spcBef>
                <a:spcPts val="0"/>
              </a:spcBef>
              <a:spcAft>
                <a:spcPts val="0"/>
              </a:spcAft>
              <a:buSzPts val="1300"/>
              <a:buAutoNum type="arabicPeriod"/>
            </a:pPr>
            <a:r>
              <a:rPr lang="en"/>
              <a:t>It’ll save huge time for those who are searching for a specific product in local area , so </a:t>
            </a:r>
            <a:r>
              <a:rPr lang="en"/>
              <a:t>instead</a:t>
            </a:r>
            <a:r>
              <a:rPr lang="en"/>
              <a:t> of searching for a while in offline they can simply </a:t>
            </a:r>
            <a:r>
              <a:rPr lang="en"/>
              <a:t>search</a:t>
            </a:r>
            <a:r>
              <a:rPr lang="en"/>
              <a:t> in the app and they can find the product just in a snap if the product is available nearby.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unique in our app ?</a:t>
            </a:r>
            <a:endParaRPr/>
          </a:p>
        </p:txBody>
      </p:sp>
      <p:sp>
        <p:nvSpPr>
          <p:cNvPr id="188" name="Google Shape;188;p20"/>
          <p:cNvSpPr txBox="1"/>
          <p:nvPr>
            <p:ph idx="1" type="body"/>
          </p:nvPr>
        </p:nvSpPr>
        <p:spPr>
          <a:xfrm>
            <a:off x="1297500" y="1567550"/>
            <a:ext cx="4590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current apps doesn’t cover the offline local stores and open market product. Here our app takes the lead and do covers the local shops and their products stock. This will reduce the time as well as the </a:t>
            </a:r>
            <a:r>
              <a:rPr lang="en"/>
              <a:t>price and quality factors between many shops in local area.</a:t>
            </a:r>
            <a:r>
              <a:rPr lang="en"/>
              <a:t>The offline go and buy never been so easy!</a:t>
            </a:r>
            <a:endParaRPr/>
          </a:p>
        </p:txBody>
      </p:sp>
      <p:pic>
        <p:nvPicPr>
          <p:cNvPr id="189" name="Google Shape;189;p20"/>
          <p:cNvPicPr preferRelativeResize="0"/>
          <p:nvPr/>
        </p:nvPicPr>
        <p:blipFill rotWithShape="1">
          <a:blip r:embed="rId3">
            <a:alphaModFix/>
          </a:blip>
          <a:srcRect b="7802" l="9748" r="10993" t="6829"/>
          <a:stretch/>
        </p:blipFill>
        <p:spPr>
          <a:xfrm>
            <a:off x="7307050" y="1230775"/>
            <a:ext cx="1245050" cy="1340975"/>
          </a:xfrm>
          <a:prstGeom prst="rect">
            <a:avLst/>
          </a:prstGeom>
          <a:noFill/>
          <a:ln>
            <a:noFill/>
          </a:ln>
        </p:spPr>
      </p:pic>
      <p:pic>
        <p:nvPicPr>
          <p:cNvPr id="190" name="Google Shape;190;p20"/>
          <p:cNvPicPr preferRelativeResize="0"/>
          <p:nvPr/>
        </p:nvPicPr>
        <p:blipFill rotWithShape="1">
          <a:blip r:embed="rId4">
            <a:alphaModFix/>
          </a:blip>
          <a:srcRect b="7111" l="7653" r="7586" t="8128"/>
          <a:stretch/>
        </p:blipFill>
        <p:spPr>
          <a:xfrm>
            <a:off x="7307050" y="2571750"/>
            <a:ext cx="1245050" cy="12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175050" y="383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is going to work ?</a:t>
            </a:r>
            <a:endParaRPr/>
          </a:p>
        </p:txBody>
      </p:sp>
      <p:sp>
        <p:nvSpPr>
          <p:cNvPr id="196" name="Google Shape;196;p21"/>
          <p:cNvSpPr txBox="1"/>
          <p:nvPr>
            <p:ph idx="1" type="body"/>
          </p:nvPr>
        </p:nvSpPr>
        <p:spPr>
          <a:xfrm>
            <a:off x="1132800" y="1567550"/>
            <a:ext cx="5735400" cy="33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you maybe thinking about how our app is going to collects the data and how it’ll going to </a:t>
            </a:r>
            <a:r>
              <a:rPr lang="en"/>
              <a:t>verify</a:t>
            </a:r>
            <a:r>
              <a:rPr lang="en"/>
              <a:t> if the details of the stores and </a:t>
            </a:r>
            <a:r>
              <a:rPr lang="en"/>
              <a:t>the</a:t>
            </a:r>
            <a:r>
              <a:rPr lang="en"/>
              <a:t> products are true .</a:t>
            </a:r>
            <a:endParaRPr/>
          </a:p>
          <a:p>
            <a:pPr indent="0" lvl="0" marL="0" rtl="0" algn="l">
              <a:spcBef>
                <a:spcPts val="1200"/>
              </a:spcBef>
              <a:spcAft>
                <a:spcPts val="0"/>
              </a:spcAft>
              <a:buNone/>
            </a:pPr>
            <a:r>
              <a:rPr lang="en"/>
              <a:t>Our app will analyse from the customer rating and reviews, and after getting same type of information from a </a:t>
            </a:r>
            <a:r>
              <a:rPr lang="en"/>
              <a:t>certain</a:t>
            </a:r>
            <a:r>
              <a:rPr lang="en"/>
              <a:t> amount of customers it’ll receive it as correct and will be updating the data on app. </a:t>
            </a:r>
            <a:endParaRPr/>
          </a:p>
          <a:p>
            <a:pPr indent="0" lvl="0" marL="0" rtl="0" algn="l">
              <a:spcBef>
                <a:spcPts val="1200"/>
              </a:spcBef>
              <a:spcAft>
                <a:spcPts val="1200"/>
              </a:spcAft>
              <a:buNone/>
            </a:pPr>
            <a:r>
              <a:rPr lang="en"/>
              <a:t>And about the shops rating system we will have a customer review page where they can give their feedback according to their opinion. If a store receives more than 50 reviews then its rating is 2 If a store receives more than 100 reviews its rating is 3 If a store receives more than 500 reviews its rating is 4.</a:t>
            </a:r>
            <a:endParaRPr/>
          </a:p>
        </p:txBody>
      </p:sp>
      <p:pic>
        <p:nvPicPr>
          <p:cNvPr id="197" name="Google Shape;197;p21"/>
          <p:cNvPicPr preferRelativeResize="0"/>
          <p:nvPr/>
        </p:nvPicPr>
        <p:blipFill rotWithShape="1">
          <a:blip r:embed="rId3">
            <a:alphaModFix/>
          </a:blip>
          <a:srcRect b="7620" l="14287" r="13332" t="7142"/>
          <a:stretch/>
        </p:blipFill>
        <p:spPr>
          <a:xfrm>
            <a:off x="6868200" y="1658375"/>
            <a:ext cx="1980175" cy="233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