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gBnVcG3Bt/QlcG3GUgKXweTaIq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9"/>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9"/>
          <p:cNvGrpSpPr/>
          <p:nvPr/>
        </p:nvGrpSpPr>
        <p:grpSpPr>
          <a:xfrm>
            <a:off x="0" y="490"/>
            <a:ext cx="5153705" cy="5134399"/>
            <a:chOff x="0" y="75"/>
            <a:chExt cx="5153705" cy="5152950"/>
          </a:xfrm>
        </p:grpSpPr>
        <p:sp>
          <p:nvSpPr>
            <p:cNvPr id="12" name="Google Shape;12;p19"/>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9"/>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9"/>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9"/>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9"/>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19"/>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28"/>
          <p:cNvGrpSpPr/>
          <p:nvPr/>
        </p:nvGrpSpPr>
        <p:grpSpPr>
          <a:xfrm>
            <a:off x="4406400" y="0"/>
            <a:ext cx="4737600" cy="5143065"/>
            <a:chOff x="4406400" y="0"/>
            <a:chExt cx="4737600" cy="5143065"/>
          </a:xfrm>
        </p:grpSpPr>
        <p:sp>
          <p:nvSpPr>
            <p:cNvPr id="107" name="Google Shape;107;p28"/>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8"/>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8"/>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8"/>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8"/>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8"/>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8"/>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8"/>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8"/>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8"/>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8"/>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8"/>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8"/>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8"/>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8"/>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8"/>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8"/>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28"/>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28"/>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20"/>
          <p:cNvGrpSpPr/>
          <p:nvPr/>
        </p:nvGrpSpPr>
        <p:grpSpPr>
          <a:xfrm>
            <a:off x="0" y="381001"/>
            <a:ext cx="1037850" cy="1016288"/>
            <a:chOff x="0" y="381001"/>
            <a:chExt cx="1037850" cy="1016288"/>
          </a:xfrm>
        </p:grpSpPr>
        <p:sp>
          <p:nvSpPr>
            <p:cNvPr id="21" name="Google Shape;21;p2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2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2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21"/>
          <p:cNvGrpSpPr/>
          <p:nvPr/>
        </p:nvGrpSpPr>
        <p:grpSpPr>
          <a:xfrm>
            <a:off x="4406400" y="0"/>
            <a:ext cx="4737600" cy="5143065"/>
            <a:chOff x="4406400" y="0"/>
            <a:chExt cx="4737600" cy="5143065"/>
          </a:xfrm>
        </p:grpSpPr>
        <p:sp>
          <p:nvSpPr>
            <p:cNvPr id="28" name="Google Shape;28;p2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1"/>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22"/>
          <p:cNvGrpSpPr/>
          <p:nvPr/>
        </p:nvGrpSpPr>
        <p:grpSpPr>
          <a:xfrm>
            <a:off x="0" y="381001"/>
            <a:ext cx="1037850" cy="1016288"/>
            <a:chOff x="0" y="381001"/>
            <a:chExt cx="1037850" cy="1016288"/>
          </a:xfrm>
        </p:grpSpPr>
        <p:sp>
          <p:nvSpPr>
            <p:cNvPr id="50" name="Google Shape;50;p2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2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22"/>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22"/>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23"/>
          <p:cNvGrpSpPr/>
          <p:nvPr/>
        </p:nvGrpSpPr>
        <p:grpSpPr>
          <a:xfrm>
            <a:off x="0" y="381001"/>
            <a:ext cx="1037850" cy="1016288"/>
            <a:chOff x="0" y="381001"/>
            <a:chExt cx="1037850" cy="1016288"/>
          </a:xfrm>
        </p:grpSpPr>
        <p:sp>
          <p:nvSpPr>
            <p:cNvPr id="58" name="Google Shape;58;p2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2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24"/>
          <p:cNvGrpSpPr/>
          <p:nvPr/>
        </p:nvGrpSpPr>
        <p:grpSpPr>
          <a:xfrm>
            <a:off x="0" y="381001"/>
            <a:ext cx="1037850" cy="1016288"/>
            <a:chOff x="0" y="381001"/>
            <a:chExt cx="1037850" cy="1016288"/>
          </a:xfrm>
        </p:grpSpPr>
        <p:sp>
          <p:nvSpPr>
            <p:cNvPr id="64" name="Google Shape;64;p2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4"/>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24"/>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25"/>
          <p:cNvGrpSpPr/>
          <p:nvPr/>
        </p:nvGrpSpPr>
        <p:grpSpPr>
          <a:xfrm>
            <a:off x="4406400" y="0"/>
            <a:ext cx="4737600" cy="5143500"/>
            <a:chOff x="4406400" y="0"/>
            <a:chExt cx="4737600" cy="5143500"/>
          </a:xfrm>
        </p:grpSpPr>
        <p:sp>
          <p:nvSpPr>
            <p:cNvPr id="71" name="Google Shape;71;p25"/>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5"/>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5"/>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5"/>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5"/>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5"/>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5"/>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5"/>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5"/>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5"/>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5"/>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5"/>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5"/>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5"/>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5"/>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5"/>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5"/>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5"/>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25"/>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26"/>
          <p:cNvGrpSpPr/>
          <p:nvPr/>
        </p:nvGrpSpPr>
        <p:grpSpPr>
          <a:xfrm>
            <a:off x="0" y="381001"/>
            <a:ext cx="1037850" cy="1016288"/>
            <a:chOff x="0" y="381001"/>
            <a:chExt cx="1037850" cy="1016288"/>
          </a:xfrm>
        </p:grpSpPr>
        <p:sp>
          <p:nvSpPr>
            <p:cNvPr id="93" name="Google Shape;93;p2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26"/>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26"/>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26"/>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27"/>
          <p:cNvGrpSpPr/>
          <p:nvPr/>
        </p:nvGrpSpPr>
        <p:grpSpPr>
          <a:xfrm>
            <a:off x="0" y="4128572"/>
            <a:ext cx="698925" cy="684657"/>
            <a:chOff x="0" y="3785672"/>
            <a:chExt cx="698925" cy="684657"/>
          </a:xfrm>
        </p:grpSpPr>
        <p:sp>
          <p:nvSpPr>
            <p:cNvPr id="101" name="Google Shape;101;p27"/>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7"/>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27"/>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9.png"/><Relationship Id="rId7" Type="http://schemas.openxmlformats.org/officeDocument/2006/relationships/image" Target="../media/image6.png"/><Relationship Id="rId8"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10.jpg"/><Relationship Id="rId5" Type="http://schemas.openxmlformats.org/officeDocument/2006/relationships/image" Target="../media/image2.jpg"/><Relationship Id="rId6"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740475" y="1358250"/>
            <a:ext cx="5017500" cy="15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n"/>
              <a:t>Project on “SmartGrocery”</a:t>
            </a:r>
            <a:endParaRPr/>
          </a:p>
        </p:txBody>
      </p:sp>
      <p:sp>
        <p:nvSpPr>
          <p:cNvPr id="135" name="Google Shape;135;p1"/>
          <p:cNvSpPr txBox="1"/>
          <p:nvPr>
            <p:ph idx="1" type="subTitle"/>
          </p:nvPr>
        </p:nvSpPr>
        <p:spPr>
          <a:xfrm>
            <a:off x="3845700" y="3124925"/>
            <a:ext cx="3470700" cy="50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n"/>
              <a:t>Grocery Shopping Never Been This Fun!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Tools and Platform</a:t>
            </a:r>
            <a:endParaRPr/>
          </a:p>
        </p:txBody>
      </p:sp>
      <p:sp>
        <p:nvSpPr>
          <p:cNvPr id="203" name="Google Shape;203;p10"/>
          <p:cNvSpPr txBox="1"/>
          <p:nvPr>
            <p:ph idx="1" type="body"/>
          </p:nvPr>
        </p:nvSpPr>
        <p:spPr>
          <a:xfrm>
            <a:off x="1215850" y="1475700"/>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AutoNum type="arabicPeriod"/>
            </a:pPr>
            <a:r>
              <a:rPr lang="en"/>
              <a:t>Figma</a:t>
            </a:r>
            <a:endParaRPr/>
          </a:p>
          <a:p>
            <a:pPr indent="-311150" lvl="0" marL="457200" rtl="0" algn="l">
              <a:lnSpc>
                <a:spcPct val="115000"/>
              </a:lnSpc>
              <a:spcBef>
                <a:spcPts val="0"/>
              </a:spcBef>
              <a:spcAft>
                <a:spcPts val="0"/>
              </a:spcAft>
              <a:buSzPts val="1300"/>
              <a:buAutoNum type="arabicPeriod"/>
            </a:pPr>
            <a:r>
              <a:rPr lang="en"/>
              <a:t>Draw.io</a:t>
            </a:r>
            <a:endParaRPr/>
          </a:p>
          <a:p>
            <a:pPr indent="-311150" lvl="0" marL="457200" rtl="0" algn="l">
              <a:lnSpc>
                <a:spcPct val="115000"/>
              </a:lnSpc>
              <a:spcBef>
                <a:spcPts val="0"/>
              </a:spcBef>
              <a:spcAft>
                <a:spcPts val="0"/>
              </a:spcAft>
              <a:buSzPts val="1300"/>
              <a:buAutoNum type="arabicPeriod"/>
            </a:pPr>
            <a:r>
              <a:rPr lang="en"/>
              <a:t>Java</a:t>
            </a:r>
            <a:endParaRPr/>
          </a:p>
          <a:p>
            <a:pPr indent="-311150" lvl="0" marL="457200" rtl="0" algn="l">
              <a:lnSpc>
                <a:spcPct val="115000"/>
              </a:lnSpc>
              <a:spcBef>
                <a:spcPts val="0"/>
              </a:spcBef>
              <a:spcAft>
                <a:spcPts val="0"/>
              </a:spcAft>
              <a:buSzPts val="1300"/>
              <a:buAutoNum type="arabicPeriod"/>
            </a:pPr>
            <a:r>
              <a:rPr lang="en"/>
              <a:t>Android Studio</a:t>
            </a:r>
            <a:endParaRPr/>
          </a:p>
          <a:p>
            <a:pPr indent="-311150" lvl="0" marL="457200" rtl="0" algn="l">
              <a:lnSpc>
                <a:spcPct val="115000"/>
              </a:lnSpc>
              <a:spcBef>
                <a:spcPts val="0"/>
              </a:spcBef>
              <a:spcAft>
                <a:spcPts val="0"/>
              </a:spcAft>
              <a:buSzPts val="1300"/>
              <a:buAutoNum type="arabicPeriod"/>
            </a:pPr>
            <a:r>
              <a:rPr lang="en"/>
              <a:t>Google Firebase</a:t>
            </a:r>
            <a:endParaRPr/>
          </a:p>
          <a:p>
            <a:pPr indent="-311150" lvl="0" marL="457200" rtl="0" algn="l">
              <a:lnSpc>
                <a:spcPct val="115000"/>
              </a:lnSpc>
              <a:spcBef>
                <a:spcPts val="0"/>
              </a:spcBef>
              <a:spcAft>
                <a:spcPts val="0"/>
              </a:spcAft>
              <a:buSzPts val="1300"/>
              <a:buAutoNum type="arabicPeriod"/>
            </a:pPr>
            <a:r>
              <a:rPr lang="en"/>
              <a:t>Github</a:t>
            </a:r>
            <a:endParaRPr/>
          </a:p>
        </p:txBody>
      </p:sp>
      <p:pic>
        <p:nvPicPr>
          <p:cNvPr id="204" name="Google Shape;204;p10"/>
          <p:cNvPicPr preferRelativeResize="0"/>
          <p:nvPr/>
        </p:nvPicPr>
        <p:blipFill rotWithShape="1">
          <a:blip r:embed="rId3">
            <a:alphaModFix/>
          </a:blip>
          <a:srcRect b="14765" l="16191" r="13797" t="12853"/>
          <a:stretch/>
        </p:blipFill>
        <p:spPr>
          <a:xfrm>
            <a:off x="4311788" y="1307850"/>
            <a:ext cx="1010325" cy="1044700"/>
          </a:xfrm>
          <a:prstGeom prst="rect">
            <a:avLst/>
          </a:prstGeom>
          <a:noFill/>
          <a:ln>
            <a:noFill/>
          </a:ln>
        </p:spPr>
      </p:pic>
      <p:pic>
        <p:nvPicPr>
          <p:cNvPr id="205" name="Google Shape;205;p10"/>
          <p:cNvPicPr preferRelativeResize="0"/>
          <p:nvPr/>
        </p:nvPicPr>
        <p:blipFill rotWithShape="1">
          <a:blip r:embed="rId4">
            <a:alphaModFix/>
          </a:blip>
          <a:srcRect b="0" l="0" r="0" t="0"/>
          <a:stretch/>
        </p:blipFill>
        <p:spPr>
          <a:xfrm>
            <a:off x="5669769" y="1307844"/>
            <a:ext cx="1044700" cy="1044700"/>
          </a:xfrm>
          <a:prstGeom prst="rect">
            <a:avLst/>
          </a:prstGeom>
          <a:noFill/>
          <a:ln>
            <a:noFill/>
          </a:ln>
        </p:spPr>
      </p:pic>
      <p:pic>
        <p:nvPicPr>
          <p:cNvPr id="206" name="Google Shape;206;p10"/>
          <p:cNvPicPr preferRelativeResize="0"/>
          <p:nvPr/>
        </p:nvPicPr>
        <p:blipFill rotWithShape="1">
          <a:blip r:embed="rId5">
            <a:alphaModFix/>
          </a:blip>
          <a:srcRect b="0" l="0" r="0" t="0"/>
          <a:stretch/>
        </p:blipFill>
        <p:spPr>
          <a:xfrm>
            <a:off x="7062144" y="1307844"/>
            <a:ext cx="1044700" cy="1044700"/>
          </a:xfrm>
          <a:prstGeom prst="rect">
            <a:avLst/>
          </a:prstGeom>
          <a:noFill/>
          <a:ln>
            <a:noFill/>
          </a:ln>
        </p:spPr>
      </p:pic>
      <p:pic>
        <p:nvPicPr>
          <p:cNvPr id="207" name="Google Shape;207;p10"/>
          <p:cNvPicPr preferRelativeResize="0"/>
          <p:nvPr/>
        </p:nvPicPr>
        <p:blipFill rotWithShape="1">
          <a:blip r:embed="rId6">
            <a:alphaModFix/>
          </a:blip>
          <a:srcRect b="0" l="0" r="0" t="0"/>
          <a:stretch/>
        </p:blipFill>
        <p:spPr>
          <a:xfrm>
            <a:off x="4311801" y="2750701"/>
            <a:ext cx="936575" cy="1133963"/>
          </a:xfrm>
          <a:prstGeom prst="rect">
            <a:avLst/>
          </a:prstGeom>
          <a:noFill/>
          <a:ln>
            <a:noFill/>
          </a:ln>
        </p:spPr>
      </p:pic>
      <p:pic>
        <p:nvPicPr>
          <p:cNvPr id="208" name="Google Shape;208;p10"/>
          <p:cNvPicPr preferRelativeResize="0"/>
          <p:nvPr/>
        </p:nvPicPr>
        <p:blipFill rotWithShape="1">
          <a:blip r:embed="rId7">
            <a:alphaModFix/>
          </a:blip>
          <a:srcRect b="0" l="0" r="0" t="0"/>
          <a:stretch/>
        </p:blipFill>
        <p:spPr>
          <a:xfrm>
            <a:off x="5731500" y="2750700"/>
            <a:ext cx="1044700" cy="1044700"/>
          </a:xfrm>
          <a:prstGeom prst="rect">
            <a:avLst/>
          </a:prstGeom>
          <a:noFill/>
          <a:ln>
            <a:noFill/>
          </a:ln>
        </p:spPr>
      </p:pic>
      <p:pic>
        <p:nvPicPr>
          <p:cNvPr id="209" name="Google Shape;209;p10"/>
          <p:cNvPicPr preferRelativeResize="0"/>
          <p:nvPr/>
        </p:nvPicPr>
        <p:blipFill rotWithShape="1">
          <a:blip r:embed="rId8">
            <a:alphaModFix/>
          </a:blip>
          <a:srcRect b="10143" l="8371" r="8736" t="8250"/>
          <a:stretch/>
        </p:blipFill>
        <p:spPr>
          <a:xfrm>
            <a:off x="7164200" y="2750700"/>
            <a:ext cx="1010300" cy="994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Some Screenshots of Our Prototype</a:t>
            </a:r>
            <a:endParaRPr/>
          </a:p>
        </p:txBody>
      </p:sp>
      <p:pic>
        <p:nvPicPr>
          <p:cNvPr id="215" name="Google Shape;215;p11"/>
          <p:cNvPicPr preferRelativeResize="0"/>
          <p:nvPr/>
        </p:nvPicPr>
        <p:blipFill rotWithShape="1">
          <a:blip r:embed="rId3">
            <a:alphaModFix/>
          </a:blip>
          <a:srcRect b="0" l="0" r="0" t="0"/>
          <a:stretch/>
        </p:blipFill>
        <p:spPr>
          <a:xfrm>
            <a:off x="1016949" y="1776625"/>
            <a:ext cx="1446350" cy="2568925"/>
          </a:xfrm>
          <a:prstGeom prst="rect">
            <a:avLst/>
          </a:prstGeom>
          <a:noFill/>
          <a:ln>
            <a:noFill/>
          </a:ln>
        </p:spPr>
      </p:pic>
      <p:pic>
        <p:nvPicPr>
          <p:cNvPr id="216" name="Google Shape;216;p11"/>
          <p:cNvPicPr preferRelativeResize="0"/>
          <p:nvPr/>
        </p:nvPicPr>
        <p:blipFill rotWithShape="1">
          <a:blip r:embed="rId4">
            <a:alphaModFix/>
          </a:blip>
          <a:srcRect b="0" l="0" r="0" t="0"/>
          <a:stretch/>
        </p:blipFill>
        <p:spPr>
          <a:xfrm>
            <a:off x="3017176" y="1776088"/>
            <a:ext cx="1446350" cy="2569992"/>
          </a:xfrm>
          <a:prstGeom prst="rect">
            <a:avLst/>
          </a:prstGeom>
          <a:noFill/>
          <a:ln>
            <a:noFill/>
          </a:ln>
        </p:spPr>
      </p:pic>
      <p:pic>
        <p:nvPicPr>
          <p:cNvPr id="217" name="Google Shape;217;p11"/>
          <p:cNvPicPr preferRelativeResize="0"/>
          <p:nvPr/>
        </p:nvPicPr>
        <p:blipFill rotWithShape="1">
          <a:blip r:embed="rId5">
            <a:alphaModFix/>
          </a:blip>
          <a:srcRect b="0" l="0" r="0" t="0"/>
          <a:stretch/>
        </p:blipFill>
        <p:spPr>
          <a:xfrm>
            <a:off x="5017397" y="1774950"/>
            <a:ext cx="1446350" cy="2572264"/>
          </a:xfrm>
          <a:prstGeom prst="rect">
            <a:avLst/>
          </a:prstGeom>
          <a:noFill/>
          <a:ln>
            <a:noFill/>
          </a:ln>
        </p:spPr>
      </p:pic>
      <p:pic>
        <p:nvPicPr>
          <p:cNvPr id="218" name="Google Shape;218;p11"/>
          <p:cNvPicPr preferRelativeResize="0"/>
          <p:nvPr/>
        </p:nvPicPr>
        <p:blipFill rotWithShape="1">
          <a:blip r:embed="rId6">
            <a:alphaModFix/>
          </a:blip>
          <a:srcRect b="0" l="0" r="0" t="0"/>
          <a:stretch/>
        </p:blipFill>
        <p:spPr>
          <a:xfrm>
            <a:off x="7017626" y="1775750"/>
            <a:ext cx="1446350" cy="25706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Mapping of our Project</a:t>
            </a:r>
            <a:endParaRPr/>
          </a:p>
        </p:txBody>
      </p:sp>
      <p:pic>
        <p:nvPicPr>
          <p:cNvPr id="224" name="Google Shape;224;p12"/>
          <p:cNvPicPr preferRelativeResize="0"/>
          <p:nvPr/>
        </p:nvPicPr>
        <p:blipFill rotWithShape="1">
          <a:blip r:embed="rId3">
            <a:alphaModFix/>
          </a:blip>
          <a:srcRect b="0" l="0" r="0" t="0"/>
          <a:stretch/>
        </p:blipFill>
        <p:spPr>
          <a:xfrm>
            <a:off x="5194525" y="89925"/>
            <a:ext cx="3898450" cy="4963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ERD of SmartGrocery</a:t>
            </a:r>
            <a:endParaRPr/>
          </a:p>
        </p:txBody>
      </p:sp>
      <p:pic>
        <p:nvPicPr>
          <p:cNvPr id="230" name="Google Shape;230;p13"/>
          <p:cNvPicPr preferRelativeResize="0"/>
          <p:nvPr/>
        </p:nvPicPr>
        <p:blipFill rotWithShape="1">
          <a:blip r:embed="rId3">
            <a:alphaModFix/>
          </a:blip>
          <a:srcRect b="16777" l="19272" r="20406" t="21078"/>
          <a:stretch/>
        </p:blipFill>
        <p:spPr>
          <a:xfrm>
            <a:off x="1387925" y="981225"/>
            <a:ext cx="6674323" cy="3867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Limitations of our project</a:t>
            </a:r>
            <a:endParaRPr/>
          </a:p>
        </p:txBody>
      </p:sp>
      <p:sp>
        <p:nvSpPr>
          <p:cNvPr id="236" name="Google Shape;236;p1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The only limitation it can have is , things are getting online and people might prefer online grocery markets like blinkit or BigBasket but still when it comes to buy fruits or vegetables people prefer buy it by visiting stores which give them better customer satisfaction in </a:t>
            </a:r>
            <a:r>
              <a:rPr lang="en"/>
              <a:t>comparison</a:t>
            </a:r>
            <a:r>
              <a:rPr lang="en"/>
              <a:t> to online. People prefer to have a </a:t>
            </a:r>
            <a:r>
              <a:rPr lang="en"/>
              <a:t>morning</a:t>
            </a:r>
            <a:r>
              <a:rPr lang="en"/>
              <a:t> walk while buy all the needs for the whole day. This is how it can serve the purpose of our customer through which they can buy these things more </a:t>
            </a:r>
            <a:r>
              <a:rPr lang="en"/>
              <a:t>conveniently</a:t>
            </a:r>
            <a:r>
              <a:rPr lang="en"/>
              <a:t> and have a exposure outside their home which refreshes our mind.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Future scope and development of our project</a:t>
            </a:r>
            <a:endParaRPr/>
          </a:p>
        </p:txBody>
      </p:sp>
      <p:sp>
        <p:nvSpPr>
          <p:cNvPr id="242" name="Google Shape;242;p1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lang="en"/>
              <a:t>The market India have , small stores plays a big role , if they can be commercialized through our application, the purpose of seller and customer can be met both at a time. The ratings of the stores decide how quality items they delivers which will be verified by the customers.</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rPr lang="en"/>
              <a:t>In this way , a quality market around the city can be maintained where seller main target would be provide quality items and get more reviews from the customer and increase the rating.</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rPr lang="en"/>
              <a:t>Also customers don’t need to go here and there for searching particular item as item in the store if specified will already be shown to them which saves their time and increase productivity </a:t>
            </a:r>
            <a:r>
              <a:rPr lang="en"/>
              <a:t>around.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Conclusion</a:t>
            </a:r>
            <a:endParaRPr/>
          </a:p>
        </p:txBody>
      </p:sp>
      <p:sp>
        <p:nvSpPr>
          <p:cNvPr id="248" name="Google Shape;248;p1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In the digital world, nothing can flourish without the influence of technology and the internet. Social media is also a place to impress your consumers and get them to shop at your store. The store can be anywhere, online marketplace or offline Kirana store and supermarket. In general stores or the Kirana store, a consumer can collect his groceries at his own convenience.</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rPr lang="en"/>
              <a:t>Thus through our app the purpose of customer and seller can be met and a healthy and productive market can be formed around which aims providing quality items and get verified by their customers.The more the audience it will get the more </a:t>
            </a:r>
            <a:r>
              <a:rPr lang="en"/>
              <a:t>intelligent</a:t>
            </a:r>
            <a:r>
              <a:rPr lang="en"/>
              <a:t> it will get with time which adds a great value to this sector for our innovative future.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7"/>
          <p:cNvSpPr txBox="1"/>
          <p:nvPr>
            <p:ph type="title"/>
          </p:nvPr>
        </p:nvSpPr>
        <p:spPr>
          <a:xfrm>
            <a:off x="1343600" y="646675"/>
            <a:ext cx="7038900" cy="440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sz="3000"/>
              <a:t>“</a:t>
            </a:r>
            <a:endParaRPr b="1" sz="3000"/>
          </a:p>
          <a:p>
            <a:pPr indent="0" lvl="0" marL="0" rtl="0" algn="l">
              <a:lnSpc>
                <a:spcPct val="100000"/>
              </a:lnSpc>
              <a:spcBef>
                <a:spcPts val="0"/>
              </a:spcBef>
              <a:spcAft>
                <a:spcPts val="0"/>
              </a:spcAft>
              <a:buSzPts val="2400"/>
              <a:buNone/>
            </a:pPr>
            <a:r>
              <a:t/>
            </a:r>
            <a:endParaRPr b="1" sz="3000"/>
          </a:p>
          <a:p>
            <a:pPr indent="0" lvl="0" marL="0" rtl="0" algn="l">
              <a:lnSpc>
                <a:spcPct val="100000"/>
              </a:lnSpc>
              <a:spcBef>
                <a:spcPts val="0"/>
              </a:spcBef>
              <a:spcAft>
                <a:spcPts val="0"/>
              </a:spcAft>
              <a:buSzPts val="2400"/>
              <a:buNone/>
            </a:pPr>
            <a:r>
              <a:t/>
            </a:r>
            <a:endParaRPr b="1" sz="3000"/>
          </a:p>
          <a:p>
            <a:pPr indent="0" lvl="0" marL="0" rtl="0" algn="l">
              <a:lnSpc>
                <a:spcPct val="100000"/>
              </a:lnSpc>
              <a:spcBef>
                <a:spcPts val="0"/>
              </a:spcBef>
              <a:spcAft>
                <a:spcPts val="0"/>
              </a:spcAft>
              <a:buSzPts val="2400"/>
              <a:buNone/>
            </a:pPr>
            <a:r>
              <a:rPr b="1" lang="en" sz="3000"/>
              <a:t>				Thank You</a:t>
            </a:r>
            <a:endParaRPr b="1" sz="3000"/>
          </a:p>
          <a:p>
            <a:pPr indent="0" lvl="0" marL="0" rtl="0" algn="l">
              <a:lnSpc>
                <a:spcPct val="100000"/>
              </a:lnSpc>
              <a:spcBef>
                <a:spcPts val="0"/>
              </a:spcBef>
              <a:spcAft>
                <a:spcPts val="0"/>
              </a:spcAft>
              <a:buSzPts val="2400"/>
              <a:buNone/>
            </a:pPr>
            <a:r>
              <a:t/>
            </a:r>
            <a:endParaRPr b="1" sz="3000"/>
          </a:p>
          <a:p>
            <a:pPr indent="0" lvl="0" marL="0" rtl="0" algn="l">
              <a:lnSpc>
                <a:spcPct val="100000"/>
              </a:lnSpc>
              <a:spcBef>
                <a:spcPts val="0"/>
              </a:spcBef>
              <a:spcAft>
                <a:spcPts val="0"/>
              </a:spcAft>
              <a:buSzPts val="2400"/>
              <a:buNone/>
            </a:pPr>
            <a:r>
              <a:t/>
            </a:r>
            <a:endParaRPr b="1" sz="3000"/>
          </a:p>
          <a:p>
            <a:pPr indent="0" lvl="0" marL="0" rtl="0" algn="l">
              <a:lnSpc>
                <a:spcPct val="100000"/>
              </a:lnSpc>
              <a:spcBef>
                <a:spcPts val="0"/>
              </a:spcBef>
              <a:spcAft>
                <a:spcPts val="0"/>
              </a:spcAft>
              <a:buSzPts val="2400"/>
              <a:buNone/>
            </a:pPr>
            <a:r>
              <a:rPr b="1" lang="en" sz="3000"/>
              <a:t>												,,	</a:t>
            </a:r>
            <a:endParaRPr b="1"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Contents</a:t>
            </a:r>
            <a:endParaRPr/>
          </a:p>
        </p:txBody>
      </p:sp>
      <p:sp>
        <p:nvSpPr>
          <p:cNvPr id="141" name="Google Shape;141;p2"/>
          <p:cNvSpPr txBox="1"/>
          <p:nvPr>
            <p:ph idx="1" type="body"/>
          </p:nvPr>
        </p:nvSpPr>
        <p:spPr>
          <a:xfrm>
            <a:off x="1226050" y="1159350"/>
            <a:ext cx="7038900" cy="39843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95000"/>
              </a:lnSpc>
              <a:spcBef>
                <a:spcPts val="0"/>
              </a:spcBef>
              <a:spcAft>
                <a:spcPts val="0"/>
              </a:spcAft>
              <a:buSzPct val="140540"/>
              <a:buNone/>
            </a:pPr>
            <a:r>
              <a:rPr lang="en" sz="1000"/>
              <a:t>Team information												3</a:t>
            </a:r>
            <a:endParaRPr sz="1000"/>
          </a:p>
          <a:p>
            <a:pPr indent="0" lvl="0" marL="0" rtl="0" algn="l">
              <a:lnSpc>
                <a:spcPct val="95000"/>
              </a:lnSpc>
              <a:spcBef>
                <a:spcPts val="1200"/>
              </a:spcBef>
              <a:spcAft>
                <a:spcPts val="0"/>
              </a:spcAft>
              <a:buSzPct val="140540"/>
              <a:buNone/>
            </a:pPr>
            <a:r>
              <a:rPr lang="en" sz="1000"/>
              <a:t>Introduction of our project											4</a:t>
            </a:r>
            <a:endParaRPr sz="1000"/>
          </a:p>
          <a:p>
            <a:pPr indent="0" lvl="0" marL="0" rtl="0" algn="l">
              <a:lnSpc>
                <a:spcPct val="95000"/>
              </a:lnSpc>
              <a:spcBef>
                <a:spcPts val="1200"/>
              </a:spcBef>
              <a:spcAft>
                <a:spcPts val="0"/>
              </a:spcAft>
              <a:buSzPct val="140540"/>
              <a:buNone/>
            </a:pPr>
            <a:r>
              <a:rPr lang="en" sz="1000"/>
              <a:t>Why our project ?												5</a:t>
            </a:r>
            <a:endParaRPr sz="1000"/>
          </a:p>
          <a:p>
            <a:pPr indent="0" lvl="0" marL="0" rtl="0" algn="l">
              <a:lnSpc>
                <a:spcPct val="95000"/>
              </a:lnSpc>
              <a:spcBef>
                <a:spcPts val="1200"/>
              </a:spcBef>
              <a:spcAft>
                <a:spcPts val="0"/>
              </a:spcAft>
              <a:buSzPct val="140540"/>
              <a:buNone/>
            </a:pPr>
            <a:r>
              <a:rPr lang="en" sz="1000"/>
              <a:t>Benefits and Impacts											6</a:t>
            </a:r>
            <a:endParaRPr sz="1000"/>
          </a:p>
          <a:p>
            <a:pPr indent="0" lvl="0" marL="0" rtl="0" algn="l">
              <a:lnSpc>
                <a:spcPct val="95000"/>
              </a:lnSpc>
              <a:spcBef>
                <a:spcPts val="1200"/>
              </a:spcBef>
              <a:spcAft>
                <a:spcPts val="0"/>
              </a:spcAft>
              <a:buSzPct val="140540"/>
              <a:buNone/>
            </a:pPr>
            <a:r>
              <a:rPr lang="en" sz="1000"/>
              <a:t>Reusability and Scalability											7</a:t>
            </a:r>
            <a:endParaRPr sz="1000"/>
          </a:p>
          <a:p>
            <a:pPr indent="0" lvl="0" marL="0" rtl="0" algn="l">
              <a:lnSpc>
                <a:spcPct val="95000"/>
              </a:lnSpc>
              <a:spcBef>
                <a:spcPts val="1200"/>
              </a:spcBef>
              <a:spcAft>
                <a:spcPts val="0"/>
              </a:spcAft>
              <a:buSzPct val="140540"/>
              <a:buNone/>
            </a:pPr>
            <a:r>
              <a:rPr lang="en" sz="1000"/>
              <a:t>What is unique in our project ?										8</a:t>
            </a:r>
            <a:endParaRPr sz="1000"/>
          </a:p>
          <a:p>
            <a:pPr indent="0" lvl="0" marL="0" rtl="0" algn="l">
              <a:lnSpc>
                <a:spcPct val="95000"/>
              </a:lnSpc>
              <a:spcBef>
                <a:spcPts val="1200"/>
              </a:spcBef>
              <a:spcAft>
                <a:spcPts val="0"/>
              </a:spcAft>
              <a:buSzPct val="140540"/>
              <a:buNone/>
            </a:pPr>
            <a:r>
              <a:rPr lang="en" sz="1000"/>
              <a:t>How it is going to work ?											9</a:t>
            </a:r>
            <a:endParaRPr sz="1000"/>
          </a:p>
          <a:p>
            <a:pPr indent="0" lvl="0" marL="0" rtl="0" algn="l">
              <a:lnSpc>
                <a:spcPct val="95000"/>
              </a:lnSpc>
              <a:spcBef>
                <a:spcPts val="1200"/>
              </a:spcBef>
              <a:spcAft>
                <a:spcPts val="0"/>
              </a:spcAft>
              <a:buSzPct val="140540"/>
              <a:buNone/>
            </a:pPr>
            <a:r>
              <a:rPr lang="en" sz="1000"/>
              <a:t>Tools and Platform											10</a:t>
            </a:r>
            <a:endParaRPr sz="1000"/>
          </a:p>
          <a:p>
            <a:pPr indent="0" lvl="0" marL="0" rtl="0" algn="l">
              <a:lnSpc>
                <a:spcPct val="95000"/>
              </a:lnSpc>
              <a:spcBef>
                <a:spcPts val="1200"/>
              </a:spcBef>
              <a:spcAft>
                <a:spcPts val="0"/>
              </a:spcAft>
              <a:buSzPct val="140540"/>
              <a:buNone/>
            </a:pPr>
            <a:r>
              <a:rPr lang="en" sz="1000"/>
              <a:t>Screenshots												11</a:t>
            </a:r>
            <a:endParaRPr sz="1000"/>
          </a:p>
          <a:p>
            <a:pPr indent="0" lvl="0" marL="0" rtl="0" algn="l">
              <a:lnSpc>
                <a:spcPct val="95000"/>
              </a:lnSpc>
              <a:spcBef>
                <a:spcPts val="1200"/>
              </a:spcBef>
              <a:spcAft>
                <a:spcPts val="0"/>
              </a:spcAft>
              <a:buSzPct val="140540"/>
              <a:buNone/>
            </a:pPr>
            <a:r>
              <a:rPr lang="en" sz="1000"/>
              <a:t>Mapping of our project											12</a:t>
            </a:r>
            <a:endParaRPr sz="1000"/>
          </a:p>
          <a:p>
            <a:pPr indent="0" lvl="0" marL="0" rtl="0" algn="l">
              <a:lnSpc>
                <a:spcPct val="95000"/>
              </a:lnSpc>
              <a:spcBef>
                <a:spcPts val="1200"/>
              </a:spcBef>
              <a:spcAft>
                <a:spcPts val="0"/>
              </a:spcAft>
              <a:buSzPct val="140540"/>
              <a:buNone/>
            </a:pPr>
            <a:r>
              <a:rPr lang="en" sz="1000"/>
              <a:t>ERD 													13</a:t>
            </a:r>
            <a:endParaRPr sz="1000"/>
          </a:p>
          <a:p>
            <a:pPr indent="0" lvl="0" marL="0" rtl="0" algn="l">
              <a:lnSpc>
                <a:spcPct val="95000"/>
              </a:lnSpc>
              <a:spcBef>
                <a:spcPts val="1200"/>
              </a:spcBef>
              <a:spcAft>
                <a:spcPts val="0"/>
              </a:spcAft>
              <a:buSzPct val="140540"/>
              <a:buNone/>
            </a:pPr>
            <a:r>
              <a:rPr lang="en" sz="1000"/>
              <a:t>Limitations of our project											14</a:t>
            </a:r>
            <a:endParaRPr sz="1000"/>
          </a:p>
          <a:p>
            <a:pPr indent="0" lvl="0" marL="0" rtl="0" algn="l">
              <a:lnSpc>
                <a:spcPct val="95000"/>
              </a:lnSpc>
              <a:spcBef>
                <a:spcPts val="1200"/>
              </a:spcBef>
              <a:spcAft>
                <a:spcPts val="0"/>
              </a:spcAft>
              <a:buSzPct val="140540"/>
              <a:buNone/>
            </a:pPr>
            <a:r>
              <a:rPr lang="en" sz="1000"/>
              <a:t>Future scope and development of our project								15</a:t>
            </a:r>
            <a:endParaRPr sz="1000"/>
          </a:p>
          <a:p>
            <a:pPr indent="0" lvl="0" marL="0" rtl="0" algn="l">
              <a:lnSpc>
                <a:spcPct val="95000"/>
              </a:lnSpc>
              <a:spcBef>
                <a:spcPts val="1200"/>
              </a:spcBef>
              <a:spcAft>
                <a:spcPts val="0"/>
              </a:spcAft>
              <a:buSzPct val="140540"/>
              <a:buNone/>
            </a:pPr>
            <a:r>
              <a:rPr lang="en" sz="1000"/>
              <a:t>Conclusion												16</a:t>
            </a:r>
            <a:endParaRPr sz="1000"/>
          </a:p>
          <a:p>
            <a:pPr indent="0" lvl="0" marL="0" rtl="0" algn="l">
              <a:lnSpc>
                <a:spcPct val="95000"/>
              </a:lnSpc>
              <a:spcBef>
                <a:spcPts val="1200"/>
              </a:spcBef>
              <a:spcAft>
                <a:spcPts val="1200"/>
              </a:spcAft>
              <a:buSzPct val="140540"/>
              <a:buNone/>
            </a:pPr>
            <a:r>
              <a:rPr lang="en" sz="1000"/>
              <a:t>Thank-You												17</a:t>
            </a:r>
            <a:endParaRPr sz="1000"/>
          </a:p>
        </p:txBody>
      </p:sp>
      <p:sp>
        <p:nvSpPr>
          <p:cNvPr id="142" name="Google Shape;142;p2"/>
          <p:cNvSpPr txBox="1"/>
          <p:nvPr/>
        </p:nvSpPr>
        <p:spPr>
          <a:xfrm>
            <a:off x="6919500" y="393750"/>
            <a:ext cx="1416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Lato"/>
                <a:ea typeface="Lato"/>
                <a:cs typeface="Lato"/>
                <a:sym typeface="Lato"/>
              </a:rPr>
              <a:t>Page</a:t>
            </a:r>
            <a:endParaRPr b="0" i="0" sz="1600" u="none" cap="none" strike="noStrike">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txBox="1"/>
          <p:nvPr>
            <p:ph type="title"/>
          </p:nvPr>
        </p:nvSpPr>
        <p:spPr>
          <a:xfrm>
            <a:off x="2316675" y="371775"/>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Team Name -  </a:t>
            </a:r>
            <a:r>
              <a:rPr b="1" lang="en"/>
              <a:t>Tech Robust</a:t>
            </a:r>
            <a:endParaRPr b="1"/>
          </a:p>
        </p:txBody>
      </p:sp>
      <p:sp>
        <p:nvSpPr>
          <p:cNvPr id="148" name="Google Shape;148;p3"/>
          <p:cNvSpPr txBox="1"/>
          <p:nvPr/>
        </p:nvSpPr>
        <p:spPr>
          <a:xfrm>
            <a:off x="244800" y="3857625"/>
            <a:ext cx="21942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lt1"/>
                </a:solidFill>
                <a:latin typeface="Lato"/>
                <a:ea typeface="Lato"/>
                <a:cs typeface="Lato"/>
                <a:sym typeface="Lato"/>
              </a:rPr>
              <a:t>Agniva Shil</a:t>
            </a:r>
            <a:endParaRPr b="1" i="0" sz="11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Lato"/>
                <a:ea typeface="Lato"/>
                <a:cs typeface="Lato"/>
                <a:sym typeface="Lato"/>
              </a:rPr>
              <a:t>B.tech 3rd year</a:t>
            </a:r>
            <a:endParaRPr b="0" i="0" sz="11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Lato"/>
                <a:ea typeface="Lato"/>
                <a:cs typeface="Lato"/>
                <a:sym typeface="Lato"/>
              </a:rPr>
              <a:t>Techno International New Town</a:t>
            </a:r>
            <a:endParaRPr b="0" i="0" sz="11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Lato"/>
                <a:ea typeface="Lato"/>
                <a:cs typeface="Lato"/>
                <a:sym typeface="Lato"/>
              </a:rPr>
              <a:t>agnivashil30@gmail.com</a:t>
            </a:r>
            <a:endParaRPr b="0" i="0" sz="1100" u="none" cap="none" strike="noStrike">
              <a:solidFill>
                <a:schemeClr val="lt1"/>
              </a:solidFill>
              <a:latin typeface="Lato"/>
              <a:ea typeface="Lato"/>
              <a:cs typeface="Lato"/>
              <a:sym typeface="Lato"/>
            </a:endParaRPr>
          </a:p>
        </p:txBody>
      </p:sp>
      <p:sp>
        <p:nvSpPr>
          <p:cNvPr id="149" name="Google Shape;149;p3"/>
          <p:cNvSpPr txBox="1"/>
          <p:nvPr/>
        </p:nvSpPr>
        <p:spPr>
          <a:xfrm>
            <a:off x="2478113" y="3857625"/>
            <a:ext cx="22452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lt1"/>
                </a:solidFill>
                <a:latin typeface="Lato"/>
                <a:ea typeface="Lato"/>
                <a:cs typeface="Lato"/>
                <a:sym typeface="Lato"/>
              </a:rPr>
              <a:t>Sayan Roy</a:t>
            </a:r>
            <a:endParaRPr b="1" i="0" sz="11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Lato"/>
                <a:ea typeface="Lato"/>
                <a:cs typeface="Lato"/>
                <a:sym typeface="Lato"/>
              </a:rPr>
              <a:t>B.tech 3rd year</a:t>
            </a:r>
            <a:endParaRPr b="0" i="0" sz="11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Lato"/>
                <a:ea typeface="Lato"/>
                <a:cs typeface="Lato"/>
                <a:sym typeface="Lato"/>
              </a:rPr>
              <a:t>Techno International New Town</a:t>
            </a:r>
            <a:endParaRPr b="0" i="0" sz="11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Lato"/>
                <a:ea typeface="Lato"/>
                <a:cs typeface="Lato"/>
                <a:sym typeface="Lato"/>
              </a:rPr>
              <a:t>sayanroy0009@gmail.com</a:t>
            </a:r>
            <a:endParaRPr b="0" i="0" sz="1100" u="none" cap="none" strike="noStrike">
              <a:solidFill>
                <a:schemeClr val="lt1"/>
              </a:solidFill>
              <a:latin typeface="Lato"/>
              <a:ea typeface="Lato"/>
              <a:cs typeface="Lato"/>
              <a:sym typeface="Lato"/>
            </a:endParaRPr>
          </a:p>
        </p:txBody>
      </p:sp>
      <p:sp>
        <p:nvSpPr>
          <p:cNvPr id="150" name="Google Shape;150;p3"/>
          <p:cNvSpPr txBox="1"/>
          <p:nvPr/>
        </p:nvSpPr>
        <p:spPr>
          <a:xfrm>
            <a:off x="4723325" y="3857650"/>
            <a:ext cx="2653500" cy="107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lt1"/>
                </a:solidFill>
                <a:latin typeface="Lato"/>
                <a:ea typeface="Lato"/>
                <a:cs typeface="Lato"/>
                <a:sym typeface="Lato"/>
              </a:rPr>
              <a:t>Akash Saha</a:t>
            </a:r>
            <a:endParaRPr b="1" i="0" sz="11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Lato"/>
                <a:ea typeface="Lato"/>
                <a:cs typeface="Lato"/>
                <a:sym typeface="Lato"/>
              </a:rPr>
              <a:t>B.tech 3rd year</a:t>
            </a:r>
            <a:endParaRPr b="0" i="0" sz="11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Lato"/>
                <a:ea typeface="Lato"/>
                <a:cs typeface="Lato"/>
                <a:sym typeface="Lato"/>
              </a:rPr>
              <a:t>Techno International New Town</a:t>
            </a:r>
            <a:endParaRPr b="0" i="0" sz="11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Lato"/>
                <a:ea typeface="Lato"/>
                <a:cs typeface="Lato"/>
                <a:sym typeface="Lato"/>
              </a:rPr>
              <a:t>mr.akashsaha574@gmail.com</a:t>
            </a:r>
            <a:endParaRPr b="0" i="0" sz="11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1" name="Google Shape;151;p3"/>
          <p:cNvSpPr txBox="1"/>
          <p:nvPr/>
        </p:nvSpPr>
        <p:spPr>
          <a:xfrm>
            <a:off x="7025625" y="3857650"/>
            <a:ext cx="2245200" cy="107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lt1"/>
                </a:solidFill>
                <a:latin typeface="Lato"/>
                <a:ea typeface="Lato"/>
                <a:cs typeface="Lato"/>
                <a:sym typeface="Lato"/>
              </a:rPr>
              <a:t>Anik Adrish Majhi</a:t>
            </a:r>
            <a:endParaRPr b="1" i="0" sz="11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Lato"/>
                <a:ea typeface="Lato"/>
                <a:cs typeface="Lato"/>
                <a:sym typeface="Lato"/>
              </a:rPr>
              <a:t>B.tech 3rd year</a:t>
            </a:r>
            <a:endParaRPr b="0" i="0" sz="11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Lato"/>
                <a:ea typeface="Lato"/>
                <a:cs typeface="Lato"/>
                <a:sym typeface="Lato"/>
              </a:rPr>
              <a:t>Techno International New Town</a:t>
            </a:r>
            <a:endParaRPr b="0" i="0" sz="11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Lato"/>
                <a:ea typeface="Lato"/>
                <a:cs typeface="Lato"/>
                <a:sym typeface="Lato"/>
              </a:rPr>
              <a:t>anikadrish@gmail.com</a:t>
            </a:r>
            <a:endParaRPr b="0" i="0" sz="11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52" name="Google Shape;152;p3"/>
          <p:cNvPicPr preferRelativeResize="0"/>
          <p:nvPr/>
        </p:nvPicPr>
        <p:blipFill rotWithShape="1">
          <a:blip r:embed="rId3">
            <a:alphaModFix/>
          </a:blip>
          <a:srcRect b="0" l="0" r="0" t="0"/>
          <a:stretch/>
        </p:blipFill>
        <p:spPr>
          <a:xfrm>
            <a:off x="244800" y="1670588"/>
            <a:ext cx="1802350" cy="1802350"/>
          </a:xfrm>
          <a:prstGeom prst="rect">
            <a:avLst/>
          </a:prstGeom>
          <a:noFill/>
          <a:ln>
            <a:noFill/>
          </a:ln>
        </p:spPr>
      </p:pic>
      <p:pic>
        <p:nvPicPr>
          <p:cNvPr id="153" name="Google Shape;153;p3"/>
          <p:cNvPicPr preferRelativeResize="0"/>
          <p:nvPr/>
        </p:nvPicPr>
        <p:blipFill rotWithShape="1">
          <a:blip r:embed="rId4">
            <a:alphaModFix/>
          </a:blip>
          <a:srcRect b="0" l="0" r="0" t="0"/>
          <a:stretch/>
        </p:blipFill>
        <p:spPr>
          <a:xfrm>
            <a:off x="2524300" y="1669248"/>
            <a:ext cx="1802351" cy="1804989"/>
          </a:xfrm>
          <a:prstGeom prst="rect">
            <a:avLst/>
          </a:prstGeom>
          <a:noFill/>
          <a:ln>
            <a:noFill/>
          </a:ln>
        </p:spPr>
      </p:pic>
      <p:pic>
        <p:nvPicPr>
          <p:cNvPr id="154" name="Google Shape;154;p3"/>
          <p:cNvPicPr preferRelativeResize="0"/>
          <p:nvPr/>
        </p:nvPicPr>
        <p:blipFill rotWithShape="1">
          <a:blip r:embed="rId5">
            <a:alphaModFix/>
          </a:blip>
          <a:srcRect b="0" l="0" r="0" t="0"/>
          <a:stretch/>
        </p:blipFill>
        <p:spPr>
          <a:xfrm>
            <a:off x="4803790" y="1669163"/>
            <a:ext cx="1802350" cy="1805183"/>
          </a:xfrm>
          <a:prstGeom prst="rect">
            <a:avLst/>
          </a:prstGeom>
          <a:noFill/>
          <a:ln>
            <a:noFill/>
          </a:ln>
        </p:spPr>
      </p:pic>
      <p:pic>
        <p:nvPicPr>
          <p:cNvPr id="155" name="Google Shape;155;p3"/>
          <p:cNvPicPr preferRelativeResize="0"/>
          <p:nvPr/>
        </p:nvPicPr>
        <p:blipFill rotWithShape="1">
          <a:blip r:embed="rId6">
            <a:alphaModFix/>
          </a:blip>
          <a:srcRect b="0" l="0" r="0" t="0"/>
          <a:stretch/>
        </p:blipFill>
        <p:spPr>
          <a:xfrm>
            <a:off x="7083302" y="1669050"/>
            <a:ext cx="1802350" cy="18054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
          <p:cNvSpPr txBox="1"/>
          <p:nvPr>
            <p:ph type="title"/>
          </p:nvPr>
        </p:nvSpPr>
        <p:spPr>
          <a:xfrm>
            <a:off x="981125" y="524825"/>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Introduction of our project</a:t>
            </a:r>
            <a:endParaRPr/>
          </a:p>
        </p:txBody>
      </p:sp>
      <p:sp>
        <p:nvSpPr>
          <p:cNvPr id="161" name="Google Shape;161;p4"/>
          <p:cNvSpPr txBox="1"/>
          <p:nvPr>
            <p:ph idx="1" type="body"/>
          </p:nvPr>
        </p:nvSpPr>
        <p:spPr>
          <a:xfrm>
            <a:off x="981125" y="1438925"/>
            <a:ext cx="4866600" cy="4296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Online grocery shopping is becoming an integral part of life for more and more customers around the world and has truly change the way consumers acquire their groceries. nevertheless, the offline environment is Still a priority for most customers. therefore it is not surprising that new technologies are also being introduced in traditional stores. So here comes our SmartGrocery app. It is based on the concept of user interacted intelligence. The more the user uses this app, the efficiency of this app increases. Our app collects data from each users rating and review, relay this information to digital platforms and help more users about the availability of products and to make better decisions.</a:t>
            </a:r>
            <a:endParaRPr/>
          </a:p>
          <a:p>
            <a:pPr indent="0" lvl="0" marL="0" rtl="0" algn="l">
              <a:lnSpc>
                <a:spcPct val="142857"/>
              </a:lnSpc>
              <a:spcBef>
                <a:spcPts val="1200"/>
              </a:spcBef>
              <a:spcAft>
                <a:spcPts val="0"/>
              </a:spcAft>
              <a:buSzPts val="1300"/>
              <a:buNone/>
            </a:pPr>
            <a:r>
              <a:t/>
            </a:r>
            <a:endParaRPr sz="900">
              <a:solidFill>
                <a:srgbClr val="C9D1D9"/>
              </a:solidFill>
              <a:highlight>
                <a:srgbClr val="0D1117"/>
              </a:highlight>
              <a:latin typeface="Courier New"/>
              <a:ea typeface="Courier New"/>
              <a:cs typeface="Courier New"/>
              <a:sym typeface="Courier New"/>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pic>
        <p:nvPicPr>
          <p:cNvPr id="162" name="Google Shape;162;p4"/>
          <p:cNvPicPr preferRelativeResize="0"/>
          <p:nvPr/>
        </p:nvPicPr>
        <p:blipFill rotWithShape="1">
          <a:blip r:embed="rId3">
            <a:alphaModFix/>
          </a:blip>
          <a:srcRect b="11668" l="0" r="0" t="0"/>
          <a:stretch/>
        </p:blipFill>
        <p:spPr>
          <a:xfrm>
            <a:off x="5959900" y="1500150"/>
            <a:ext cx="2892325" cy="2368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Why Our Project ?</a:t>
            </a:r>
            <a:endParaRPr/>
          </a:p>
        </p:txBody>
      </p:sp>
      <p:sp>
        <p:nvSpPr>
          <p:cNvPr id="168" name="Google Shape;168;p5"/>
          <p:cNvSpPr txBox="1"/>
          <p:nvPr>
            <p:ph idx="1" type="body"/>
          </p:nvPr>
        </p:nvSpPr>
        <p:spPr>
          <a:xfrm>
            <a:off x="1297500" y="1567550"/>
            <a:ext cx="48054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We are creating this app with the intention of helping people to see the available products and compare the prices of small and mid range stores in local area excluding the malls and the showrooms. The user can decide exactly which store to go after seeing the availability and cost comparison , the datas will be fully based on other customers rating and reviews . and everyone can update the availability and cost details on the app. When the app gets certain amount of similar responses from many customers, it’ll get it as correct details and update the details on the app. </a:t>
            </a:r>
            <a:endParaRPr/>
          </a:p>
          <a:p>
            <a:pPr indent="0" lvl="0" marL="0" rtl="0" algn="l">
              <a:lnSpc>
                <a:spcPct val="115000"/>
              </a:lnSpc>
              <a:spcBef>
                <a:spcPts val="1200"/>
              </a:spcBef>
              <a:spcAft>
                <a:spcPts val="1200"/>
              </a:spcAft>
              <a:buSzPts val="1300"/>
              <a:buNone/>
            </a:pPr>
            <a:r>
              <a:t/>
            </a:r>
            <a:endParaRPr/>
          </a:p>
        </p:txBody>
      </p:sp>
      <p:pic>
        <p:nvPicPr>
          <p:cNvPr id="169" name="Google Shape;169;p5"/>
          <p:cNvPicPr preferRelativeResize="0"/>
          <p:nvPr/>
        </p:nvPicPr>
        <p:blipFill rotWithShape="1">
          <a:blip r:embed="rId3">
            <a:alphaModFix/>
          </a:blip>
          <a:srcRect b="0" l="0" r="0" t="0"/>
          <a:stretch/>
        </p:blipFill>
        <p:spPr>
          <a:xfrm>
            <a:off x="6255300" y="1460250"/>
            <a:ext cx="2736301" cy="24944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Benefits and Impact</a:t>
            </a:r>
            <a:endParaRPr/>
          </a:p>
        </p:txBody>
      </p:sp>
      <p:sp>
        <p:nvSpPr>
          <p:cNvPr id="175" name="Google Shape;175;p6"/>
          <p:cNvSpPr txBox="1"/>
          <p:nvPr>
            <p:ph idx="1" type="body"/>
          </p:nvPr>
        </p:nvSpPr>
        <p:spPr>
          <a:xfrm>
            <a:off x="1297500" y="1567550"/>
            <a:ext cx="4927800" cy="2911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300"/>
              <a:buNone/>
            </a:pPr>
            <a:r>
              <a:rPr lang="en"/>
              <a:t>1.  It improved offline go and buy  experience from the local area stores.</a:t>
            </a:r>
            <a:endParaRPr/>
          </a:p>
          <a:p>
            <a:pPr indent="0" lvl="0" marL="0" rtl="0" algn="l">
              <a:lnSpc>
                <a:spcPct val="115000"/>
              </a:lnSpc>
              <a:spcBef>
                <a:spcPts val="1200"/>
              </a:spcBef>
              <a:spcAft>
                <a:spcPts val="0"/>
              </a:spcAft>
              <a:buSzPts val="1300"/>
              <a:buNone/>
            </a:pPr>
            <a:r>
              <a:rPr lang="en"/>
              <a:t>2.  In local area shop and open markets the prices are different some time and the quality also differs,  our app will help people to go to the right shop of their choice where they can get the best quality product and in fair price also, depending upon the ratings and reviews by the customers.</a:t>
            </a:r>
            <a:endParaRPr/>
          </a:p>
          <a:p>
            <a:pPr indent="0" lvl="0" marL="0" rtl="0" algn="l">
              <a:lnSpc>
                <a:spcPct val="115000"/>
              </a:lnSpc>
              <a:spcBef>
                <a:spcPts val="1200"/>
              </a:spcBef>
              <a:spcAft>
                <a:spcPts val="1200"/>
              </a:spcAft>
              <a:buSzPts val="1300"/>
              <a:buNone/>
            </a:pPr>
            <a:r>
              <a:rPr lang="en"/>
              <a:t>3. At the grocery store, the goods might have been on the shelves for a day or two, you get the picture because the buyers will rate and review the item in our app, if anyone see the rating and review then can know exactly which store to go and buy the fresh product! </a:t>
            </a:r>
            <a:endParaRPr/>
          </a:p>
        </p:txBody>
      </p:sp>
      <p:pic>
        <p:nvPicPr>
          <p:cNvPr id="176" name="Google Shape;176;p6"/>
          <p:cNvPicPr preferRelativeResize="0"/>
          <p:nvPr/>
        </p:nvPicPr>
        <p:blipFill rotWithShape="1">
          <a:blip r:embed="rId3">
            <a:alphaModFix/>
          </a:blip>
          <a:srcRect b="0" l="0" r="0" t="0"/>
          <a:stretch/>
        </p:blipFill>
        <p:spPr>
          <a:xfrm>
            <a:off x="6592025" y="1659400"/>
            <a:ext cx="2143125" cy="21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Reusability and Scalability</a:t>
            </a:r>
            <a:endParaRPr/>
          </a:p>
        </p:txBody>
      </p:sp>
      <p:sp>
        <p:nvSpPr>
          <p:cNvPr id="182" name="Google Shape;182;p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AutoNum type="arabicPeriod"/>
            </a:pPr>
            <a:r>
              <a:rPr lang="en"/>
              <a:t>Our app will be analyzing ratings and reviews from many customer and use the data to deliver the best optimal solution to choose the best available product in fair price.</a:t>
            </a:r>
            <a:endParaRPr/>
          </a:p>
          <a:p>
            <a:pPr indent="-311150" lvl="0" marL="457200" rtl="0" algn="l">
              <a:lnSpc>
                <a:spcPct val="115000"/>
              </a:lnSpc>
              <a:spcBef>
                <a:spcPts val="0"/>
              </a:spcBef>
              <a:spcAft>
                <a:spcPts val="0"/>
              </a:spcAft>
              <a:buSzPts val="1300"/>
              <a:buAutoNum type="arabicPeriod"/>
            </a:pPr>
            <a:r>
              <a:rPr lang="en"/>
              <a:t>It’ll save the time of those who prefer to go offline  and buy product from local area shops.</a:t>
            </a:r>
            <a:endParaRPr/>
          </a:p>
          <a:p>
            <a:pPr indent="-311150" lvl="0" marL="457200" rtl="0" algn="l">
              <a:lnSpc>
                <a:spcPct val="115000"/>
              </a:lnSpc>
              <a:spcBef>
                <a:spcPts val="0"/>
              </a:spcBef>
              <a:spcAft>
                <a:spcPts val="0"/>
              </a:spcAft>
              <a:buSzPts val="1300"/>
              <a:buAutoNum type="arabicPeriod"/>
            </a:pPr>
            <a:r>
              <a:rPr lang="en"/>
              <a:t>It’ll save huge time for those who are searching for a specific product in local area , so instead of searching for a while in offline they can simply search in the app and they can find the product just in a snap if the product is available nearby.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What is unique in our app ?</a:t>
            </a:r>
            <a:endParaRPr/>
          </a:p>
        </p:txBody>
      </p:sp>
      <p:sp>
        <p:nvSpPr>
          <p:cNvPr id="188" name="Google Shape;188;p8"/>
          <p:cNvSpPr txBox="1"/>
          <p:nvPr>
            <p:ph idx="1" type="body"/>
          </p:nvPr>
        </p:nvSpPr>
        <p:spPr>
          <a:xfrm>
            <a:off x="1297500" y="1567550"/>
            <a:ext cx="4590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The current apps doesn’t cover the offline local stores and open market product. Here our app takes the lead and do covers the local shops and their products stock. This will reduce the time as well as the price and quality factors between many shops in local area.The offline go and buy never been so easy!</a:t>
            </a:r>
            <a:endParaRPr/>
          </a:p>
        </p:txBody>
      </p:sp>
      <p:pic>
        <p:nvPicPr>
          <p:cNvPr id="189" name="Google Shape;189;p8"/>
          <p:cNvPicPr preferRelativeResize="0"/>
          <p:nvPr/>
        </p:nvPicPr>
        <p:blipFill rotWithShape="1">
          <a:blip r:embed="rId3">
            <a:alphaModFix/>
          </a:blip>
          <a:srcRect b="7801" l="9748" r="10992" t="6829"/>
          <a:stretch/>
        </p:blipFill>
        <p:spPr>
          <a:xfrm>
            <a:off x="7307050" y="1230775"/>
            <a:ext cx="1245050" cy="1340975"/>
          </a:xfrm>
          <a:prstGeom prst="rect">
            <a:avLst/>
          </a:prstGeom>
          <a:noFill/>
          <a:ln>
            <a:noFill/>
          </a:ln>
        </p:spPr>
      </p:pic>
      <p:pic>
        <p:nvPicPr>
          <p:cNvPr id="190" name="Google Shape;190;p8"/>
          <p:cNvPicPr preferRelativeResize="0"/>
          <p:nvPr/>
        </p:nvPicPr>
        <p:blipFill rotWithShape="1">
          <a:blip r:embed="rId4">
            <a:alphaModFix/>
          </a:blip>
          <a:srcRect b="7111" l="7653" r="7586" t="8128"/>
          <a:stretch/>
        </p:blipFill>
        <p:spPr>
          <a:xfrm>
            <a:off x="7307050" y="2571750"/>
            <a:ext cx="1245050" cy="124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9"/>
          <p:cNvSpPr txBox="1"/>
          <p:nvPr>
            <p:ph type="title"/>
          </p:nvPr>
        </p:nvSpPr>
        <p:spPr>
          <a:xfrm>
            <a:off x="1175050" y="3835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How it is going to work ?</a:t>
            </a:r>
            <a:endParaRPr/>
          </a:p>
        </p:txBody>
      </p:sp>
      <p:sp>
        <p:nvSpPr>
          <p:cNvPr id="196" name="Google Shape;196;p9"/>
          <p:cNvSpPr txBox="1"/>
          <p:nvPr>
            <p:ph idx="1" type="body"/>
          </p:nvPr>
        </p:nvSpPr>
        <p:spPr>
          <a:xfrm>
            <a:off x="1132800" y="1567550"/>
            <a:ext cx="5735400" cy="3351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So you maybe thinking about how our app is going to collects the data and how it’ll going to verify if the details of the stores and the products are true .</a:t>
            </a:r>
            <a:endParaRPr/>
          </a:p>
          <a:p>
            <a:pPr indent="0" lvl="0" marL="0" rtl="0" algn="l">
              <a:lnSpc>
                <a:spcPct val="115000"/>
              </a:lnSpc>
              <a:spcBef>
                <a:spcPts val="1200"/>
              </a:spcBef>
              <a:spcAft>
                <a:spcPts val="0"/>
              </a:spcAft>
              <a:buSzPts val="1300"/>
              <a:buNone/>
            </a:pPr>
            <a:r>
              <a:rPr lang="en"/>
              <a:t>Our app will analyse from the customer rating and reviews, and after getting same type of information from a certain amount of customers it’ll receive it as correct and will be updating the data on app. </a:t>
            </a:r>
            <a:endParaRPr/>
          </a:p>
          <a:p>
            <a:pPr indent="0" lvl="0" marL="0" rtl="0" algn="l">
              <a:lnSpc>
                <a:spcPct val="115000"/>
              </a:lnSpc>
              <a:spcBef>
                <a:spcPts val="1200"/>
              </a:spcBef>
              <a:spcAft>
                <a:spcPts val="1200"/>
              </a:spcAft>
              <a:buSzPts val="1300"/>
              <a:buNone/>
            </a:pPr>
            <a:r>
              <a:rPr lang="en"/>
              <a:t>And about the shops rating system we will have a customer review page where they can give their feedback according to their opinion. If a store receives more than 50 reviews then its rating is 2 If a store receives more than 100 reviews its rating is 3 If a store receives more than 500 reviews its rating is 4.</a:t>
            </a:r>
            <a:endParaRPr/>
          </a:p>
        </p:txBody>
      </p:sp>
      <p:pic>
        <p:nvPicPr>
          <p:cNvPr id="197" name="Google Shape;197;p9"/>
          <p:cNvPicPr preferRelativeResize="0"/>
          <p:nvPr/>
        </p:nvPicPr>
        <p:blipFill rotWithShape="1">
          <a:blip r:embed="rId3">
            <a:alphaModFix/>
          </a:blip>
          <a:srcRect b="7620" l="14287" r="13331" t="7141"/>
          <a:stretch/>
        </p:blipFill>
        <p:spPr>
          <a:xfrm>
            <a:off x="6868200" y="1658375"/>
            <a:ext cx="1980175" cy="2331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