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CCCA"/>
          </a:solidFill>
        </a:fill>
      </a:tcStyle>
    </a:wholeTbl>
    <a:band2H>
      <a:tcTxStyle/>
      <a:tcStyle>
        <a:tcBdr/>
        <a:fill>
          <a:solidFill>
            <a:srgbClr val="F0E7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6" name="Shape 636"/>
          <p:cNvSpPr>
            <a:spLocks noGrp="1" noRot="1" noChangeAspect="1"/>
          </p:cNvSpPr>
          <p:nvPr>
            <p:ph type="sldImg"/>
          </p:nvPr>
        </p:nvSpPr>
        <p:spPr>
          <a:xfrm>
            <a:off x="1143000" y="685800"/>
            <a:ext cx="4572000" cy="3429000"/>
          </a:xfrm>
          <a:prstGeom prst="rect">
            <a:avLst/>
          </a:prstGeom>
        </p:spPr>
        <p:txBody>
          <a:bodyPr/>
          <a:lstStyle/>
          <a:p>
            <a:endParaRPr/>
          </a:p>
        </p:txBody>
      </p:sp>
      <p:sp>
        <p:nvSpPr>
          <p:cNvPr id="637" name="Shape 6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12510036"/>
      </p:ext>
    </p:extLst>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2791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0047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17111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37445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2063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13089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56186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822399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51812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925601" y="771842"/>
            <a:ext cx="385675" cy="396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483269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259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17328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0122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0838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661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24601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0072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9001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72390439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The primary goal of this project is to build a robust email spam detection classifier that can accurately distinguish between spam and legitimate emails"/>
          <p:cNvSpPr txBox="1"/>
          <p:nvPr/>
        </p:nvSpPr>
        <p:spPr>
          <a:xfrm>
            <a:off x="756253" y="1704324"/>
            <a:ext cx="9363213"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The primary goal of this project is to build a robust email spam detection classifier that can accurately distinguish between spam and legitimate emails</a:t>
            </a:r>
          </a:p>
        </p:txBody>
      </p:sp>
      <p:sp>
        <p:nvSpPr>
          <p:cNvPr id="644" name="EXISTING SYSTEM DRAWBACKS…"/>
          <p:cNvSpPr txBox="1"/>
          <p:nvPr/>
        </p:nvSpPr>
        <p:spPr>
          <a:xfrm>
            <a:off x="731405" y="2377726"/>
            <a:ext cx="11314194" cy="3444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t>EXISTING SYSTEM DRAWBACKS</a:t>
            </a:r>
          </a:p>
          <a:p>
            <a:pPr marL="180473" indent="-180473">
              <a:buSzPct val="100000"/>
              <a:buChar char="•"/>
            </a:pPr>
            <a:r>
              <a:t> Email Spam Classifier based on Machine Leaning Techniques had done by using SVM, KNN, Naive</a:t>
            </a:r>
          </a:p>
          <a:p>
            <a:pPr marL="180473" indent="-180473">
              <a:buSzPct val="100000"/>
              <a:buChar char="•"/>
            </a:pPr>
            <a:r>
              <a:t>Bayes and Decision tree algorithms etc.</a:t>
            </a:r>
          </a:p>
          <a:p>
            <a:pPr marL="180473" indent="-180473">
              <a:buSzPct val="100000"/>
              <a:buChar char="•"/>
            </a:pPr>
            <a:r>
              <a:t>SVM had an average accuracy of 99.6%.</a:t>
            </a:r>
          </a:p>
          <a:p>
            <a:pPr marL="180473" indent="-180473">
              <a:buSzPct val="100000"/>
              <a:buChar char="•"/>
            </a:pPr>
            <a:r>
              <a:t> It had good accuracy when compared to the other algorithms in proposed system.</a:t>
            </a:r>
          </a:p>
          <a:p>
            <a:endParaRPr/>
          </a:p>
          <a:p>
            <a:pPr>
              <a:defRPr b="1"/>
            </a:pPr>
            <a:r>
              <a:t>PROPOSED SYSTEM ADVANTAGES</a:t>
            </a:r>
          </a:p>
          <a:p>
            <a:pPr marL="180473" indent="-180473">
              <a:buSzPct val="100000"/>
              <a:buChar char="•"/>
            </a:pPr>
            <a:r>
              <a:t> Email Spam Classifier is used to classify email data into spam and ham emails.</a:t>
            </a:r>
          </a:p>
          <a:p>
            <a:pPr marL="180473" indent="-180473">
              <a:buSzPct val="100000"/>
              <a:buChar char="•"/>
            </a:pPr>
            <a:r>
              <a:t> This method is performed by using Support Vector Machine (SVM) algorithm.</a:t>
            </a:r>
          </a:p>
          <a:p>
            <a:pPr marL="180473" indent="-180473">
              <a:buSzPct val="100000"/>
              <a:buChar char="•"/>
            </a:pPr>
            <a:r>
              <a:t> In this method, dataset is divided into two sets based on labels and given as input to algorithm.</a:t>
            </a:r>
          </a:p>
          <a:p>
            <a:pPr marL="180473" indent="-180473">
              <a:buSzPct val="100000"/>
              <a:buChar char="•"/>
            </a:pPr>
            <a:r>
              <a:t> The accuracy of 99% on training data and 98.2% on test data is obtained through the proposed system.</a:t>
            </a:r>
          </a:p>
        </p:txBody>
      </p:sp>
      <p:sp>
        <p:nvSpPr>
          <p:cNvPr id="645" name="MOTIVE"/>
          <p:cNvSpPr txBox="1"/>
          <p:nvPr/>
        </p:nvSpPr>
        <p:spPr>
          <a:xfrm>
            <a:off x="786136" y="1310322"/>
            <a:ext cx="940741"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MOTIVE</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onclusion:"/>
          <p:cNvSpPr txBox="1"/>
          <p:nvPr/>
        </p:nvSpPr>
        <p:spPr>
          <a:xfrm>
            <a:off x="1596183" y="1557913"/>
            <a:ext cx="2130956"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800" b="1"/>
            </a:lvl1pPr>
          </a:lstStyle>
          <a:p>
            <a:r>
              <a:t>Conclusion:</a:t>
            </a:r>
          </a:p>
        </p:txBody>
      </p:sp>
      <p:sp>
        <p:nvSpPr>
          <p:cNvPr id="679" name="In conclusion, machine learning and natural language processing (NLP) techniques can be effectively used for email spam classification. Overall, in the proposed models Naïve Bayes having the accuracy of 99% SVM having 98% and KNN having 97%. Finally naïv"/>
          <p:cNvSpPr txBox="1"/>
          <p:nvPr/>
        </p:nvSpPr>
        <p:spPr>
          <a:xfrm>
            <a:off x="1614380" y="2398351"/>
            <a:ext cx="10138164" cy="3634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lvl1pPr>
          </a:lstStyle>
          <a:p>
            <a:r>
              <a:t>In conclusion, machine learning and natural language processing (NLP) techniques can be effectively used for email spam classification. Overall, in the proposed models Naïve Bayes having the accuracy of 99% SVM having 98% and KNN having 97%. Finally naïve bayes having the highest accuracy so we predict the Naïve bayes model. The use of ML and NLP for email spam classification can save users valuable time and resources and improve the overall productivity and security of email communication.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THANK YOU"/>
          <p:cNvSpPr txBox="1">
            <a:spLocks noGrp="1"/>
          </p:cNvSpPr>
          <p:nvPr>
            <p:ph type="title" idx="4294967295"/>
          </p:nvPr>
        </p:nvSpPr>
        <p:spPr>
          <a:xfrm>
            <a:off x="3279775" y="1492250"/>
            <a:ext cx="8912225" cy="5365750"/>
          </a:xfrm>
          <a:prstGeom prst="rect">
            <a:avLst/>
          </a:prstGeom>
        </p:spPr>
        <p:txBody>
          <a:bodyPr>
            <a:normAutofit/>
          </a:bodyPr>
          <a:lstStyle/>
          <a:p>
            <a:pPr algn="ctr">
              <a:defRPr sz="6600">
                <a:latin typeface="Algerian"/>
                <a:ea typeface="Algerian"/>
                <a:cs typeface="Algerian"/>
                <a:sym typeface="Algerian"/>
              </a:defRPr>
            </a:pPr>
            <a:r>
              <a:t/>
            </a:r>
            <a:br/>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ABSTRACT:"/>
          <p:cNvSpPr txBox="1">
            <a:spLocks noGrp="1"/>
          </p:cNvSpPr>
          <p:nvPr>
            <p:ph type="title" idx="4294967295"/>
          </p:nvPr>
        </p:nvSpPr>
        <p:spPr>
          <a:xfrm>
            <a:off x="3279775" y="739775"/>
            <a:ext cx="8912225" cy="1281113"/>
          </a:xfrm>
          <a:prstGeom prst="rect">
            <a:avLst/>
          </a:prstGeom>
        </p:spPr>
        <p:txBody>
          <a:bodyPr>
            <a:normAutofit/>
          </a:bodyPr>
          <a:lstStyle/>
          <a:p>
            <a:r>
              <a:rPr b="1">
                <a:latin typeface="Palatino"/>
                <a:ea typeface="Palatino"/>
                <a:cs typeface="Palatino"/>
                <a:sym typeface="Palatino"/>
              </a:rPr>
              <a:t>ABSTRACT</a:t>
            </a:r>
            <a:r>
              <a:t>:</a:t>
            </a:r>
          </a:p>
        </p:txBody>
      </p:sp>
      <p:sp>
        <p:nvSpPr>
          <p:cNvPr id="648" name="."/>
          <p:cNvSpPr txBox="1"/>
          <p:nvPr/>
        </p:nvSpPr>
        <p:spPr>
          <a:xfrm>
            <a:off x="45719" y="-45721"/>
            <a:ext cx="139426"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p>
            <a:pPr defTabSz="914400">
              <a:defRPr sz="1000">
                <a:latin typeface="Söhne"/>
                <a:ea typeface="Söhne"/>
                <a:cs typeface="Söhne"/>
                <a:sym typeface="Söhne"/>
              </a:defRPr>
            </a:pPr>
            <a:r>
              <a:t>.</a:t>
            </a:r>
          </a:p>
          <a:p>
            <a:pPr defTabSz="914400">
              <a:defRPr sz="1000">
                <a:latin typeface="Söhne"/>
                <a:ea typeface="Söhne"/>
                <a:cs typeface="Söhne"/>
                <a:sym typeface="Söhne"/>
              </a:defRPr>
            </a:pPr>
            <a:r>
              <a:t/>
            </a:r>
            <a:br/>
            <a:endParaRPr/>
          </a:p>
        </p:txBody>
      </p:sp>
      <p:sp>
        <p:nvSpPr>
          <p:cNvPr id="649" name="Nowadays, all the people are communicating official information through emails. Spam mails are the major issue on the internet. It is easy to send an email which contains spam message by the spammers. Spam fills our inbox with several irrelevant emails. "/>
          <p:cNvSpPr txBox="1"/>
          <p:nvPr/>
        </p:nvSpPr>
        <p:spPr>
          <a:xfrm>
            <a:off x="1068397" y="1824322"/>
            <a:ext cx="11162344" cy="3863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200"/>
            </a:lvl1pPr>
          </a:lstStyle>
          <a:p>
            <a:r>
              <a:rPr dirty="0"/>
              <a:t>Nowadays, all the people are communicating official information through emails. Spam mails are the major issue on the internet. It is easy to send an email which contains spam message by the spammers. Spam fills our inbox with several irrelevant emails. Spammers can steal our sensitive information from our device like files, contact. Even we have the latest technology, it is challenging to detect spam emails. This paper aims to propose a Term Frequency Inverse Document Frequency (TFIDF) approach by implementing the Support Vector Machine algorithm. The results are compared in terms of the confusion matrix, accuracy, and precision. This approach gives an accuracy of 99.9% on training data and 98.2% on testing data achieved by using the Term Frequency Inverse Document Frequency (TFIDF) based Support Vector Machine(SVM) system.</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GOALS:"/>
          <p:cNvSpPr txBox="1">
            <a:spLocks noGrp="1"/>
          </p:cNvSpPr>
          <p:nvPr>
            <p:ph type="title" idx="4294967295"/>
          </p:nvPr>
        </p:nvSpPr>
        <p:spPr>
          <a:xfrm>
            <a:off x="3279775" y="917575"/>
            <a:ext cx="8912225" cy="1281113"/>
          </a:xfrm>
          <a:prstGeom prst="rect">
            <a:avLst/>
          </a:prstGeom>
        </p:spPr>
        <p:txBody>
          <a:bodyPr>
            <a:normAutofit/>
          </a:bodyPr>
          <a:lstStyle/>
          <a:p>
            <a:r>
              <a:rPr b="1"/>
              <a:t>GOALS</a:t>
            </a:r>
            <a:r>
              <a:t>:</a:t>
            </a:r>
          </a:p>
        </p:txBody>
      </p:sp>
      <p:sp>
        <p:nvSpPr>
          <p:cNvPr id="652" name="Data Collection: Gather a dataset comprising both spam and non-spam emails. This dataset will be the foundation for training and evaluating our machine learning models.…"/>
          <p:cNvSpPr txBox="1">
            <a:spLocks noGrp="1"/>
          </p:cNvSpPr>
          <p:nvPr>
            <p:ph type="body" idx="4294967295"/>
          </p:nvPr>
        </p:nvSpPr>
        <p:spPr>
          <a:xfrm>
            <a:off x="0" y="1501775"/>
            <a:ext cx="8915400" cy="4724400"/>
          </a:xfrm>
          <a:prstGeom prst="rect">
            <a:avLst/>
          </a:prstGeom>
        </p:spPr>
        <p:txBody>
          <a:bodyPr>
            <a:normAutofit/>
          </a:bodyPr>
          <a:lstStyle/>
          <a:p>
            <a:pPr>
              <a:defRPr sz="2000">
                <a:latin typeface="Palatino"/>
                <a:ea typeface="Palatino"/>
                <a:cs typeface="Palatino"/>
                <a:sym typeface="Palatino"/>
              </a:defRPr>
            </a:pPr>
            <a:endParaRPr/>
          </a:p>
          <a:p>
            <a:pPr>
              <a:buAutoNum type="arabicPeriod"/>
              <a:defRPr sz="2000">
                <a:solidFill>
                  <a:srgbClr val="374151"/>
                </a:solidFill>
                <a:latin typeface="Palatino"/>
                <a:ea typeface="Palatino"/>
                <a:cs typeface="Palatino"/>
                <a:sym typeface="Palatino"/>
              </a:defRPr>
            </a:pPr>
            <a:r>
              <a:rPr b="1"/>
              <a:t>Data Collection:</a:t>
            </a:r>
            <a:r>
              <a:t> Gather a dataset comprising both spam and non-spam emails. This dataset will be the foundation for training and evaluating our machine learning models.</a:t>
            </a:r>
          </a:p>
          <a:p>
            <a:pPr>
              <a:buAutoNum type="arabicPeriod"/>
              <a:defRPr sz="2000">
                <a:solidFill>
                  <a:srgbClr val="374151"/>
                </a:solidFill>
                <a:latin typeface="Palatino"/>
                <a:ea typeface="Palatino"/>
                <a:cs typeface="Palatino"/>
                <a:sym typeface="Palatino"/>
              </a:defRPr>
            </a:pPr>
            <a:r>
              <a:rPr b="1"/>
              <a:t>Data Preprocessing:</a:t>
            </a:r>
            <a:r>
              <a:t> Clean and preprocess the email data to ensure consistency and remove irrelevant information.</a:t>
            </a:r>
          </a:p>
          <a:p>
            <a:pPr marL="308610" indent="-308610">
              <a:buAutoNum type="arabicPeriod"/>
              <a:defRPr sz="2000">
                <a:solidFill>
                  <a:srgbClr val="374151"/>
                </a:solidFill>
                <a:latin typeface="Palatino"/>
                <a:ea typeface="Palatino"/>
                <a:cs typeface="Palatino"/>
                <a:sym typeface="Palatino"/>
              </a:defRPr>
            </a:pPr>
            <a:r>
              <a:rPr sz="1800"/>
              <a:t>M</a:t>
            </a:r>
            <a:r>
              <a:rPr sz="1800" b="1"/>
              <a:t>odel Selection</a:t>
            </a:r>
            <a:r>
              <a:rPr b="1"/>
              <a:t>: </a:t>
            </a:r>
            <a:r>
              <a:t>By exploring various machine learning algorithms suitable for text classification algorithms such as Naive Bayes, Support Vector Machines (SVM), Random Forests.</a:t>
            </a:r>
          </a:p>
          <a:p>
            <a:pPr>
              <a:buAutoNum type="arabicPeriod"/>
              <a:defRPr sz="2000">
                <a:solidFill>
                  <a:srgbClr val="374151"/>
                </a:solidFill>
                <a:latin typeface="Palatino"/>
                <a:ea typeface="Palatino"/>
                <a:cs typeface="Palatino"/>
                <a:sym typeface="Palatino"/>
              </a:defRPr>
            </a:pPr>
            <a:r>
              <a:rPr b="1"/>
              <a:t>Model Training:</a:t>
            </a:r>
            <a:r>
              <a:t> Train the selected machine learning models using the preprocessed email dataset.</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5.Evaluation Metrics: Assess the performance of our models using a range of evaluation metrics, including accuracy, precision, recall, F1-score, and ROC-AUC (Receiver Operating Characteristic - Area Under Curve). Cross-validation techniques will be emplo"/>
          <p:cNvSpPr txBox="1">
            <a:spLocks noGrp="1"/>
          </p:cNvSpPr>
          <p:nvPr>
            <p:ph type="title" idx="4294967295"/>
          </p:nvPr>
        </p:nvSpPr>
        <p:spPr>
          <a:xfrm>
            <a:off x="3279775" y="1357313"/>
            <a:ext cx="8912225" cy="3870325"/>
          </a:xfrm>
          <a:prstGeom prst="rect">
            <a:avLst/>
          </a:prstGeom>
        </p:spPr>
        <p:txBody>
          <a:bodyPr>
            <a:normAutofit/>
          </a:bodyPr>
          <a:lstStyle/>
          <a:p>
            <a:pPr defTabSz="429768">
              <a:defRPr sz="1879">
                <a:latin typeface="Palatino"/>
                <a:ea typeface="Palatino"/>
                <a:cs typeface="Palatino"/>
                <a:sym typeface="Palatino"/>
              </a:defRPr>
            </a:pPr>
            <a:r>
              <a:rPr b="1"/>
              <a:t>5.Evaluation Metrics: </a:t>
            </a:r>
            <a:r>
              <a:t>Assess the performance of our models using a range of evaluation metrics, including accuracy, precision, recall, F1-score, and ROC-AUC (Receiver Operating Characteristic - Area Under Curve). Cross-validation techniques will be employed to ensure robustness.</a:t>
            </a:r>
            <a:br/>
            <a:endParaRPr/>
          </a:p>
          <a:p>
            <a:pPr defTabSz="429768">
              <a:defRPr sz="1879">
                <a:solidFill>
                  <a:srgbClr val="374151"/>
                </a:solidFill>
                <a:latin typeface="Palatino"/>
                <a:ea typeface="Palatino"/>
                <a:cs typeface="Palatino"/>
                <a:sym typeface="Palatino"/>
              </a:defRPr>
            </a:pPr>
            <a:r>
              <a:rPr b="1"/>
              <a:t>6.Hyperparameter Tuning:</a:t>
            </a:r>
            <a:r>
              <a:t> Fine-tune the chosen models by optimizing hyperparameters to achieve the best possible classification performance.</a:t>
            </a:r>
          </a:p>
          <a:p>
            <a:pPr defTabSz="429768">
              <a:defRPr sz="1879">
                <a:solidFill>
                  <a:srgbClr val="374151"/>
                </a:solidFill>
                <a:latin typeface="Palatino"/>
                <a:ea typeface="Palatino"/>
                <a:cs typeface="Palatino"/>
                <a:sym typeface="Palatino"/>
              </a:defRPr>
            </a:pPr>
            <a:r>
              <a:t/>
            </a:r>
            <a:br/>
            <a:r>
              <a:rPr b="1"/>
              <a:t>7.Integration: </a:t>
            </a:r>
            <a:r>
              <a:t>Develop a user-friendly Python application that allows users to input emails for classification and provides clear results indicating whether an email is spam or not.</a:t>
            </a:r>
            <a:br/>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PROCEDURE:  1.Data Collection: We will source a diverse dataset of emails from publicly available datasets or employ web scraping techniques to collect spam and non-spam email samples. This dataset will serve as our training and testing data.  2.Data Pre"/>
          <p:cNvSpPr txBox="1">
            <a:spLocks noGrp="1"/>
          </p:cNvSpPr>
          <p:nvPr>
            <p:ph type="title" idx="4294967295"/>
          </p:nvPr>
        </p:nvSpPr>
        <p:spPr>
          <a:xfrm>
            <a:off x="3279775" y="947738"/>
            <a:ext cx="8912225" cy="6694487"/>
          </a:xfrm>
          <a:prstGeom prst="rect">
            <a:avLst/>
          </a:prstGeom>
        </p:spPr>
        <p:txBody>
          <a:bodyPr>
            <a:normAutofit/>
          </a:bodyPr>
          <a:lstStyle/>
          <a:p>
            <a:pPr>
              <a:defRPr sz="1900">
                <a:latin typeface="Palatino"/>
                <a:ea typeface="Palatino"/>
                <a:cs typeface="Palatino"/>
                <a:sym typeface="Palatino"/>
              </a:defRPr>
            </a:pPr>
            <a:r>
              <a:rPr b="1"/>
              <a:t>PROCEDURE</a:t>
            </a:r>
            <a:r>
              <a:t>:</a:t>
            </a:r>
            <a:br/>
            <a:r>
              <a:t/>
            </a:r>
            <a:br/>
            <a:r>
              <a:rPr b="1"/>
              <a:t>1.Data Collection:</a:t>
            </a:r>
            <a:r>
              <a:t> We will source a diverse dataset of emails from publicly available datasets or employ web scraping techniques to collect spam and non-spam email samples. This dataset will serve as our training and testing data.</a:t>
            </a:r>
            <a:br/>
            <a:r>
              <a:t/>
            </a:r>
            <a:br/>
            <a:r>
              <a:rPr b="1"/>
              <a:t>2.Data Preprocessing:</a:t>
            </a:r>
            <a:r>
              <a:t> We'll begin by cleaning the email data to remove irrelevant information and standardize text. This step also involves essential text processing, such as tokenization, stemming, and removing stop words. Additionally, we'll engineer features that can enhance our model's understanding, including metadata features like sender information.</a:t>
            </a:r>
          </a:p>
          <a:p>
            <a:pPr>
              <a:defRPr sz="1900">
                <a:latin typeface="Palatino"/>
                <a:ea typeface="Palatino"/>
                <a:cs typeface="Palatino"/>
                <a:sym typeface="Palatino"/>
              </a:defRPr>
            </a:pPr>
            <a:endParaRPr/>
          </a:p>
          <a:p>
            <a:pPr>
              <a:defRPr sz="1900">
                <a:solidFill>
                  <a:srgbClr val="374151"/>
                </a:solidFill>
                <a:latin typeface="Palatino"/>
                <a:ea typeface="Palatino"/>
                <a:cs typeface="Palatino"/>
                <a:sym typeface="Palatino"/>
              </a:defRPr>
            </a:pPr>
            <a:r>
              <a:rPr b="1"/>
              <a:t>3.Model Development:</a:t>
            </a:r>
            <a:r>
              <a:t> We'll explore a range of machine learning algorithms suitable for text classification. This includes classic algorithms like Naive Bayes, SVM, and Random Forests, as well as more advanced approaches like deep learning models. We'll experiment with different feature representations to determine the most effective approach for our specific dataset.</a:t>
            </a:r>
          </a:p>
          <a:p>
            <a:pPr>
              <a:defRPr sz="1900">
                <a:solidFill>
                  <a:srgbClr val="374151"/>
                </a:solidFill>
                <a:latin typeface="Palatino"/>
                <a:ea typeface="Palatino"/>
                <a:cs typeface="Palatino"/>
                <a:sym typeface="Palatino"/>
              </a:defRPr>
            </a:pPr>
            <a:r>
              <a:t/>
            </a:r>
            <a:br/>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4.Model Evaluation: To ensure the robustness of our email spam detection classifier, we'll rigorously evaluate its performance. Cross-validation techniques will be employed to assess how well the model generalizes to unseen data. We'll use a variety of e"/>
          <p:cNvSpPr txBox="1">
            <a:spLocks noGrp="1"/>
          </p:cNvSpPr>
          <p:nvPr>
            <p:ph type="title" idx="4294967295"/>
          </p:nvPr>
        </p:nvSpPr>
        <p:spPr>
          <a:xfrm>
            <a:off x="3279775" y="946150"/>
            <a:ext cx="8912225" cy="6723063"/>
          </a:xfrm>
          <a:prstGeom prst="rect">
            <a:avLst/>
          </a:prstGeom>
        </p:spPr>
        <p:txBody>
          <a:bodyPr>
            <a:normAutofit/>
          </a:bodyPr>
          <a:lstStyle/>
          <a:p>
            <a:pPr>
              <a:defRPr sz="2000">
                <a:latin typeface="Times New Roman"/>
                <a:ea typeface="Times New Roman"/>
                <a:cs typeface="Times New Roman"/>
                <a:sym typeface="Times New Roman"/>
              </a:defRPr>
            </a:pPr>
            <a:endParaRPr/>
          </a:p>
          <a:p>
            <a:pPr>
              <a:defRPr sz="1900">
                <a:solidFill>
                  <a:srgbClr val="374151"/>
                </a:solidFill>
                <a:latin typeface="Palatino"/>
                <a:ea typeface="Palatino"/>
                <a:cs typeface="Palatino"/>
                <a:sym typeface="Palatino"/>
              </a:defRPr>
            </a:pPr>
            <a:r>
              <a:rPr b="1"/>
              <a:t>4.Model Evaluation:</a:t>
            </a:r>
            <a:r>
              <a:t> To ensure the robustness of our email spam detection classifier, we'll rigorously evaluate its performance. Cross-validation techniques will be employed to assess how well the model generalizes to unseen data. We'll use a variety of evaluation metrics, including accuracy, precision, recall, F1-score, and ROC-AUC.</a:t>
            </a:r>
          </a:p>
          <a:p>
            <a:pPr>
              <a:defRPr sz="2000">
                <a:latin typeface="Times New Roman"/>
                <a:ea typeface="Times New Roman"/>
                <a:cs typeface="Times New Roman"/>
                <a:sym typeface="Times New Roman"/>
              </a:defRPr>
            </a:pPr>
            <a:endParaRPr/>
          </a:p>
          <a:p>
            <a:pPr>
              <a:defRPr sz="2000">
                <a:latin typeface="Times New Roman"/>
                <a:ea typeface="Times New Roman"/>
                <a:cs typeface="Times New Roman"/>
                <a:sym typeface="Times New Roman"/>
              </a:defRPr>
            </a:pPr>
            <a:r>
              <a:rPr b="1"/>
              <a:t>5.Application Development:</a:t>
            </a:r>
            <a:r>
              <a:t> We will create a user-friendly Python application or interface that allows users to submit email content for classification. The application will provide clear and actionable results, indicating whether an email is spam or legitimate.</a:t>
            </a:r>
            <a:br/>
            <a:r>
              <a:t/>
            </a:r>
            <a:br/>
            <a:r>
              <a:rPr b="1"/>
              <a:t>6.Testing and Validation:</a:t>
            </a:r>
            <a:r>
              <a:t> The final step involves testing the email spam classifier using real-world email samples. This validation process ensures that the classifier is practical and effective in real-world scenarios.</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Future Scope"/>
          <p:cNvSpPr txBox="1"/>
          <p:nvPr/>
        </p:nvSpPr>
        <p:spPr>
          <a:xfrm>
            <a:off x="1724570" y="841492"/>
            <a:ext cx="2271376"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b="1"/>
            </a:lvl1pPr>
          </a:lstStyle>
          <a:p>
            <a:r>
              <a:t>Future Scope</a:t>
            </a:r>
          </a:p>
        </p:txBody>
      </p:sp>
      <p:sp>
        <p:nvSpPr>
          <p:cNvPr id="661" name="1)Achieving precise grouping, with zero % (0%) misclassification of Ham SMS as spam and spam SMS as Ham.…"/>
          <p:cNvSpPr txBox="1"/>
          <p:nvPr/>
        </p:nvSpPr>
        <p:spPr>
          <a:xfrm>
            <a:off x="1017895" y="1418010"/>
            <a:ext cx="10156210"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1)Achieving precise grouping, with zero % (0%) misclassification of Ham SMS as spam and spam SMS as Ham. </a:t>
            </a:r>
          </a:p>
          <a:p>
            <a:r>
              <a:t>2) The endeavors would be applied to stand phishing SMS that conveys the phishing assaults and now-days that is more and more matter of concern. The framework we tend to area unit making are going to be operating simply on windows</a:t>
            </a:r>
          </a:p>
        </p:txBody>
      </p:sp>
      <p:sp>
        <p:nvSpPr>
          <p:cNvPr id="662" name="Software Requirements"/>
          <p:cNvSpPr txBox="1"/>
          <p:nvPr/>
        </p:nvSpPr>
        <p:spPr>
          <a:xfrm>
            <a:off x="1601390" y="3102085"/>
            <a:ext cx="3889603"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b="1"/>
            </a:lvl1pPr>
          </a:lstStyle>
          <a:p>
            <a:r>
              <a:t>Software Requirements</a:t>
            </a:r>
          </a:p>
        </p:txBody>
      </p:sp>
      <p:sp>
        <p:nvSpPr>
          <p:cNvPr id="663" name="Unsupervised Learning:"/>
          <p:cNvSpPr txBox="1"/>
          <p:nvPr/>
        </p:nvSpPr>
        <p:spPr>
          <a:xfrm>
            <a:off x="1323164" y="3675288"/>
            <a:ext cx="265535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i="1" u="sng"/>
            </a:lvl1pPr>
          </a:lstStyle>
          <a:p>
            <a:r>
              <a:t>Unsupervised Learning:</a:t>
            </a:r>
          </a:p>
        </p:txBody>
      </p:sp>
      <p:sp>
        <p:nvSpPr>
          <p:cNvPr id="664" name="Models themselves find the hidden patterns and insights from the given data."/>
          <p:cNvSpPr txBox="1"/>
          <p:nvPr/>
        </p:nvSpPr>
        <p:spPr>
          <a:xfrm>
            <a:off x="977010" y="4044597"/>
            <a:ext cx="892566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228600" indent="-228600">
              <a:buSzPct val="100000"/>
              <a:buChar char="•"/>
            </a:lvl1pPr>
          </a:lstStyle>
          <a:p>
            <a:r>
              <a:t> Models themselves find the hidden patterns and insights from the given data.</a:t>
            </a:r>
          </a:p>
        </p:txBody>
      </p:sp>
      <p:sp>
        <p:nvSpPr>
          <p:cNvPr id="665" name="Machine Learning:"/>
          <p:cNvSpPr txBox="1"/>
          <p:nvPr/>
        </p:nvSpPr>
        <p:spPr>
          <a:xfrm>
            <a:off x="1313295" y="4429782"/>
            <a:ext cx="2161541"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i="1" u="sng"/>
            </a:lvl1pPr>
          </a:lstStyle>
          <a:p>
            <a:r>
              <a:t>Machine Learning:</a:t>
            </a:r>
          </a:p>
        </p:txBody>
      </p:sp>
      <p:sp>
        <p:nvSpPr>
          <p:cNvPr id="666" name="Machine Learning is an application of Artificial Intelligence (AI) which enables a program(software) to learn from the experiences and improve itself at a task without being explicitly programmed."/>
          <p:cNvSpPr txBox="1"/>
          <p:nvPr/>
        </p:nvSpPr>
        <p:spPr>
          <a:xfrm>
            <a:off x="974208" y="4814966"/>
            <a:ext cx="9185322"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180473" indent="-180473">
              <a:buSzPct val="100000"/>
              <a:buChar char="•"/>
            </a:lvl1pPr>
          </a:lstStyle>
          <a:p>
            <a:r>
              <a:t>Machine Learning is an application of Artificial Intelligence (AI) which enables a program(software) to learn from the experiences and improve itself at a task without being explicitly programmed.</a:t>
            </a:r>
          </a:p>
        </p:txBody>
      </p:sp>
      <p:sp>
        <p:nvSpPr>
          <p:cNvPr id="667" name="Python:"/>
          <p:cNvSpPr txBox="1"/>
          <p:nvPr/>
        </p:nvSpPr>
        <p:spPr>
          <a:xfrm>
            <a:off x="1339408" y="5758951"/>
            <a:ext cx="91797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i="1" u="sng"/>
            </a:lvl1pPr>
          </a:lstStyle>
          <a:p>
            <a:r>
              <a:t>Python:</a:t>
            </a:r>
          </a:p>
        </p:txBody>
      </p:sp>
      <p:sp>
        <p:nvSpPr>
          <p:cNvPr id="668" name="Python is an interactive and object-oriented scripting language."/>
          <p:cNvSpPr txBox="1"/>
          <p:nvPr/>
        </p:nvSpPr>
        <p:spPr>
          <a:xfrm>
            <a:off x="1137656" y="6144135"/>
            <a:ext cx="7435732"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180473" indent="-180473">
              <a:buSzPct val="100000"/>
              <a:buChar char="•"/>
            </a:lvl1pPr>
          </a:lstStyle>
          <a:p>
            <a:r>
              <a:t>Python is an interactive and object-oriented scripting language.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Data Ethics"/>
          <p:cNvSpPr txBox="1"/>
          <p:nvPr/>
        </p:nvSpPr>
        <p:spPr>
          <a:xfrm>
            <a:off x="1669547" y="1005971"/>
            <a:ext cx="1799541"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500" b="1" i="1"/>
            </a:lvl1pPr>
          </a:lstStyle>
          <a:p>
            <a:r>
              <a:t>Data Ethics</a:t>
            </a:r>
          </a:p>
        </p:txBody>
      </p:sp>
      <p:sp>
        <p:nvSpPr>
          <p:cNvPr id="671" name="• There are many ethical and legal issues that can really take a toll on designing such models.…"/>
          <p:cNvSpPr txBox="1"/>
          <p:nvPr/>
        </p:nvSpPr>
        <p:spPr>
          <a:xfrm>
            <a:off x="1126694" y="1537862"/>
            <a:ext cx="10766526"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	There are many ethical and legal issues that can really take a toll on designing such models.</a:t>
            </a:r>
          </a:p>
          <a:p>
            <a:r>
              <a:t>•	Need to protect the customer data from both intentional and inadvertent disclosure, also protecting it from misuse.</a:t>
            </a:r>
          </a:p>
          <a:p>
            <a:r>
              <a:t>•	An important piece of information a company can miss if the user’s legit email is marked as spam.</a:t>
            </a:r>
          </a:p>
        </p:txBody>
      </p:sp>
      <p:sp>
        <p:nvSpPr>
          <p:cNvPr id="672" name="Deployment"/>
          <p:cNvSpPr txBox="1"/>
          <p:nvPr/>
        </p:nvSpPr>
        <p:spPr>
          <a:xfrm>
            <a:off x="1574204" y="3580223"/>
            <a:ext cx="1990227"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500" b="1" i="1"/>
            </a:lvl1pPr>
          </a:lstStyle>
          <a:p>
            <a:r>
              <a:t>Deployment</a:t>
            </a:r>
          </a:p>
        </p:txBody>
      </p:sp>
      <p:sp>
        <p:nvSpPr>
          <p:cNvPr id="673" name="• A tool using a browser plugin or API can be built for companies running their own email servers.…"/>
          <p:cNvSpPr txBox="1"/>
          <p:nvPr/>
        </p:nvSpPr>
        <p:spPr>
          <a:xfrm>
            <a:off x="999169" y="4142416"/>
            <a:ext cx="11021577"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	A tool using a browser plugin or API can be built for companies running their own email servers.</a:t>
            </a:r>
          </a:p>
          <a:p>
            <a:r>
              <a:t>•	Can be used in conjunction with existing email service providers as well.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Outcomes"/>
          <p:cNvSpPr txBox="1"/>
          <p:nvPr/>
        </p:nvSpPr>
        <p:spPr>
          <a:xfrm>
            <a:off x="1944663" y="725804"/>
            <a:ext cx="1704353"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500" b="1"/>
            </a:lvl1pPr>
          </a:lstStyle>
          <a:p>
            <a:r>
              <a:t>Outcomes</a:t>
            </a:r>
          </a:p>
        </p:txBody>
      </p:sp>
      <p:sp>
        <p:nvSpPr>
          <p:cNvPr id="676" name="1.Highly Accurate Classifier: The project will yield a highly accurate email spam detection classifier.…"/>
          <p:cNvSpPr txBox="1"/>
          <p:nvPr/>
        </p:nvSpPr>
        <p:spPr>
          <a:xfrm>
            <a:off x="958545" y="1794636"/>
            <a:ext cx="11167300" cy="414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pPr>
            <a:r>
              <a:rPr b="1"/>
              <a:t>1.Highly Accurate Classifier:</a:t>
            </a:r>
            <a:r>
              <a:t> The project will yield a highly accurate email spam detection classifier.</a:t>
            </a:r>
          </a:p>
          <a:p>
            <a:pPr>
              <a:defRPr sz="2400"/>
            </a:pPr>
            <a:r>
              <a:rPr b="1"/>
              <a:t>2.Data Preprocessing Skills:</a:t>
            </a:r>
            <a:r>
              <a:t> The ability to preprocess and clean email data effectively.</a:t>
            </a:r>
          </a:p>
          <a:p>
            <a:pPr>
              <a:defRPr sz="2400"/>
            </a:pPr>
            <a:r>
              <a:rPr b="1"/>
              <a:t>3. Training and Testing Data:</a:t>
            </a:r>
            <a:r>
              <a:t> Splitting the data into training and test datasets, where training data contains 80 percent and test data contains 20 percent.</a:t>
            </a:r>
          </a:p>
          <a:p>
            <a:pPr>
              <a:defRPr sz="2400"/>
            </a:pPr>
            <a:r>
              <a:rPr b="1"/>
              <a:t>4.Applying model SVM and Naïve Bayes: </a:t>
            </a:r>
            <a:r>
              <a:t> Trained the model for both SVM and Naive without tuning hyperparameters.</a:t>
            </a:r>
          </a:p>
          <a:p>
            <a:pPr>
              <a:defRPr sz="2400"/>
            </a:pPr>
            <a:r>
              <a:rPr b="1"/>
              <a:t>5.Practical Application:</a:t>
            </a:r>
            <a:r>
              <a:t> A user-friendly Python application for email classification</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Wisp">
  <a:themeElements>
    <a:clrScheme name="Wisp">
      <a:dk1>
        <a:srgbClr val="000000"/>
      </a:dk1>
      <a:lt1>
        <a:srgbClr val="FFFFFF"/>
      </a:lt1>
      <a:dk2>
        <a:srgbClr val="A7A7A7"/>
      </a:dk2>
      <a:lt2>
        <a:srgbClr val="535353"/>
      </a:lt2>
      <a:accent1>
        <a:srgbClr val="A53010"/>
      </a:accent1>
      <a:accent2>
        <a:srgbClr val="DE7E18"/>
      </a:accent2>
      <a:accent3>
        <a:srgbClr val="9BBB59"/>
      </a:accent3>
      <a:accent4>
        <a:srgbClr val="8064A2"/>
      </a:accent4>
      <a:accent5>
        <a:srgbClr val="4BACC6"/>
      </a:accent5>
      <a:accent6>
        <a:srgbClr val="F79646"/>
      </a:accent6>
      <a:hlink>
        <a:srgbClr val="0000FF"/>
      </a:hlink>
      <a:folHlink>
        <a:srgbClr val="FF00FF"/>
      </a:folHlink>
    </a:clrScheme>
    <a:fontScheme name="Wisp">
      <a:majorFont>
        <a:latin typeface="Helvetica Neue"/>
        <a:ea typeface="Helvetica Neue"/>
        <a:cs typeface="Helvetica Neue"/>
      </a:majorFont>
      <a:minorFont>
        <a:latin typeface="Helvetica"/>
        <a:ea typeface="Helvetica"/>
        <a:cs typeface="Helvetica"/>
      </a:minorFont>
    </a:fontScheme>
    <a:fmtScheme name="Wis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0</TotalTime>
  <Words>855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Century Gothic</vt:lpstr>
      <vt:lpstr>Corbel</vt:lpstr>
      <vt:lpstr>Helvetica Neue</vt:lpstr>
      <vt:lpstr>Palatino</vt:lpstr>
      <vt:lpstr>Söhne</vt:lpstr>
      <vt:lpstr>Times New Roman</vt:lpstr>
      <vt:lpstr>Parallax</vt:lpstr>
      <vt:lpstr>PowerPoint Presentation</vt:lpstr>
      <vt:lpstr>ABSTRACT:</vt:lpstr>
      <vt:lpstr>GOALS:</vt:lpstr>
      <vt:lpstr>5.Evaluation Metrics: Assess the performance of our models using a range of evaluation metrics, including accuracy, precision, recall, F1-score, and ROC-AUC (Receiver Operating Characteristic - Area Under Curve). Cross-validation techniques will be employed to ensure robustness.  6.Hyperparameter Tuning: Fine-tune the chosen models by optimizing hyperparameters to achieve the best possible classification performance.  7.Integration: Develop a user-friendly Python application that allows users to input emails for classification and provides clear results indicating whether an email is spam or not. </vt:lpstr>
      <vt:lpstr>PROCEDURE:  1.Data Collection: We will source a diverse dataset of emails from publicly available datasets or employ web scraping techniques to collect spam and non-spam email samples. This dataset will serve as our training and testing data.  2.Data Preprocessing: We'll begin by cleaning the email data to remove irrelevant information and standardize text. This step also involves essential text processing, such as tokenization, stemming, and removing stop words. Additionally, we'll engineer features that can enhance our model's understanding, including metadata features like sender information.  3.Model Development: We'll explore a range of machine learning algorithms suitable for text classification. This includes classic algorithms like Naive Bayes, SVM, and Random Forests, as well as more advanced approaches like deep learning models. We'll experiment with different feature representations to determine the most effective approach for our specific dataset.  </vt:lpstr>
      <vt:lpstr> 4.Model Evaluation: To ensure the robustness of our email spam detection classifier, we'll rigorously evaluate its performance. Cross-validation techniques will be employed to assess how well the model generalizes to unseen data. We'll use a variety of evaluation metrics, including accuracy, precision, recall, F1-score, and ROC-AUC.  5.Application Development: We will create a user-friendly Python application or interface that allows users to submit email content for classification. The application will provide clear and actionable results, indicating whether an email is spam or legitimate.  6.Testing and Validation: The final step involves testing the email spam classifier using real-world email samples. This validation process ensures that the classifier is practical and effective in real-world scenarios.</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1</cp:revision>
  <dcterms:modified xsi:type="dcterms:W3CDTF">2024-10-22T17:45:36Z</dcterms:modified>
</cp:coreProperties>
</file>