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it-IT"/>
              <a:t>Cicli/Byte (Input 4096 Byte)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x86_64</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Foglio1!$A$2:$A$5</c:f>
              <c:strCache>
                <c:ptCount val="4"/>
                <c:pt idx="0">
                  <c:v>SHA3 512</c:v>
                </c:pt>
                <c:pt idx="1">
                  <c:v>SHA3 384</c:v>
                </c:pt>
                <c:pt idx="2">
                  <c:v>SHA3 256</c:v>
                </c:pt>
                <c:pt idx="3">
                  <c:v>SHAKE X</c:v>
                </c:pt>
              </c:strCache>
            </c:strRef>
          </c:cat>
          <c:val>
            <c:numRef>
              <c:f>Foglio1!$B$2:$B$5</c:f>
              <c:numCache>
                <c:formatCode>General</c:formatCode>
                <c:ptCount val="4"/>
                <c:pt idx="0">
                  <c:v>9.99</c:v>
                </c:pt>
                <c:pt idx="1">
                  <c:v>7.26</c:v>
                </c:pt>
                <c:pt idx="2">
                  <c:v>5.45</c:v>
                </c:pt>
                <c:pt idx="3">
                  <c:v>4.5</c:v>
                </c:pt>
              </c:numCache>
            </c:numRef>
          </c:val>
          <c:extLst>
            <c:ext xmlns:c16="http://schemas.microsoft.com/office/drawing/2014/chart" uri="{C3380CC4-5D6E-409C-BE32-E72D297353CC}">
              <c16:uniqueId val="{00000000-9CA3-4EA3-B951-4CA8C82FBF03}"/>
            </c:ext>
          </c:extLst>
        </c:ser>
        <c:ser>
          <c:idx val="1"/>
          <c:order val="1"/>
          <c:tx>
            <c:strRef>
              <c:f>Foglio1!$C$1</c:f>
              <c:strCache>
                <c:ptCount val="1"/>
                <c:pt idx="0">
                  <c:v>ARM</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Foglio1!$A$2:$A$5</c:f>
              <c:strCache>
                <c:ptCount val="4"/>
                <c:pt idx="0">
                  <c:v>SHA3 512</c:v>
                </c:pt>
                <c:pt idx="1">
                  <c:v>SHA3 384</c:v>
                </c:pt>
                <c:pt idx="2">
                  <c:v>SHA3 256</c:v>
                </c:pt>
                <c:pt idx="3">
                  <c:v>SHAKE X</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A3-4EA3-B951-4CA8C82FBF03}"/>
            </c:ext>
          </c:extLst>
        </c:ser>
        <c:ser>
          <c:idx val="2"/>
          <c:order val="2"/>
          <c:tx>
            <c:strRef>
              <c:f>Foglio1!$D$1</c:f>
              <c:strCache>
                <c:ptCount val="1"/>
                <c:pt idx="0">
                  <c:v>NOT OPTIMIZED</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Foglio1!$A$2:$A$5</c:f>
              <c:strCache>
                <c:ptCount val="4"/>
                <c:pt idx="0">
                  <c:v>SHA3 512</c:v>
                </c:pt>
                <c:pt idx="1">
                  <c:v>SHA3 384</c:v>
                </c:pt>
                <c:pt idx="2">
                  <c:v>SHA3 256</c:v>
                </c:pt>
                <c:pt idx="3">
                  <c:v>SHAKE X</c:v>
                </c:pt>
              </c:strCache>
            </c:strRef>
          </c:cat>
          <c:val>
            <c:numRef>
              <c:f>Foglio1!$D$2:$D$5</c:f>
              <c:numCache>
                <c:formatCode>General</c:formatCode>
                <c:ptCount val="4"/>
                <c:pt idx="0">
                  <c:v>12.3</c:v>
                </c:pt>
                <c:pt idx="1">
                  <c:v>9.4600000000000009</c:v>
                </c:pt>
                <c:pt idx="2">
                  <c:v>7.66</c:v>
                </c:pt>
                <c:pt idx="3">
                  <c:v>5</c:v>
                </c:pt>
              </c:numCache>
            </c:numRef>
          </c:val>
          <c:extLst>
            <c:ext xmlns:c16="http://schemas.microsoft.com/office/drawing/2014/chart" uri="{C3380CC4-5D6E-409C-BE32-E72D297353CC}">
              <c16:uniqueId val="{00000002-9CA3-4EA3-B951-4CA8C82FBF03}"/>
            </c:ext>
          </c:extLst>
        </c:ser>
        <c:dLbls>
          <c:dLblPos val="outEnd"/>
          <c:showLegendKey val="0"/>
          <c:showVal val="1"/>
          <c:showCatName val="0"/>
          <c:showSerName val="0"/>
          <c:showPercent val="0"/>
          <c:showBubbleSize val="0"/>
        </c:dLbls>
        <c:gapWidth val="444"/>
        <c:overlap val="-90"/>
        <c:axId val="865882879"/>
        <c:axId val="865876639"/>
      </c:barChart>
      <c:catAx>
        <c:axId val="8658828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865876639"/>
        <c:crosses val="autoZero"/>
        <c:auto val="1"/>
        <c:lblAlgn val="ctr"/>
        <c:lblOffset val="100"/>
        <c:noMultiLvlLbl val="0"/>
      </c:catAx>
      <c:valAx>
        <c:axId val="865876639"/>
        <c:scaling>
          <c:orientation val="minMax"/>
        </c:scaling>
        <c:delete val="1"/>
        <c:axPos val="l"/>
        <c:numFmt formatCode="General" sourceLinked="1"/>
        <c:majorTickMark val="none"/>
        <c:minorTickMark val="none"/>
        <c:tickLblPos val="nextTo"/>
        <c:crossAx val="8658828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40924-CC48-4EF0-81E6-C97D763E54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3538A8-27D9-44AB-8C1B-1311443D8E01}">
      <dgm:prSet/>
      <dgm:spPr/>
      <dgm:t>
        <a:bodyPr/>
        <a:lstStyle/>
        <a:p>
          <a:pPr>
            <a:lnSpc>
              <a:spcPct val="100000"/>
            </a:lnSpc>
          </a:pPr>
          <a:r>
            <a:rPr lang="it-IT" dirty="0"/>
            <a:t>L’obiettivo del progetto è quello di ottimizzare le funzioni di </a:t>
          </a:r>
          <a:r>
            <a:rPr lang="it-IT" dirty="0" err="1"/>
            <a:t>hash</a:t>
          </a:r>
          <a:r>
            <a:rPr lang="it-IT" dirty="0"/>
            <a:t> usate negli algoritmi SHA3 e SHAKE.</a:t>
          </a:r>
          <a:endParaRPr lang="en-US" dirty="0"/>
        </a:p>
      </dgm:t>
    </dgm:pt>
    <dgm:pt modelId="{211206D4-A5BE-44A0-B9BF-88DB012F16A3}" type="parTrans" cxnId="{4FB2D8CD-3FF6-41C5-BC57-3203C843EEED}">
      <dgm:prSet/>
      <dgm:spPr/>
      <dgm:t>
        <a:bodyPr/>
        <a:lstStyle/>
        <a:p>
          <a:endParaRPr lang="en-US"/>
        </a:p>
      </dgm:t>
    </dgm:pt>
    <dgm:pt modelId="{73994088-E269-4FD4-B403-BE9DF0C23FD7}" type="sibTrans" cxnId="{4FB2D8CD-3FF6-41C5-BC57-3203C843EEED}">
      <dgm:prSet/>
      <dgm:spPr/>
      <dgm:t>
        <a:bodyPr/>
        <a:lstStyle/>
        <a:p>
          <a:endParaRPr lang="en-US"/>
        </a:p>
      </dgm:t>
    </dgm:pt>
    <dgm:pt modelId="{51B34A2A-DD74-43A9-807F-E52B84C82E26}">
      <dgm:prSet/>
      <dgm:spPr/>
      <dgm:t>
        <a:bodyPr/>
        <a:lstStyle/>
        <a:p>
          <a:pPr>
            <a:lnSpc>
              <a:spcPct val="100000"/>
            </a:lnSpc>
          </a:pPr>
          <a:r>
            <a:rPr lang="it-IT" dirty="0"/>
            <a:t>L’ottimizzazione avviene attraverso l’uso delle </a:t>
          </a:r>
          <a:r>
            <a:rPr lang="it-IT" dirty="0" err="1"/>
            <a:t>instrisics</a:t>
          </a:r>
          <a:endParaRPr lang="en-US" dirty="0"/>
        </a:p>
      </dgm:t>
    </dgm:pt>
    <dgm:pt modelId="{3E5AA208-6CFC-49FB-B291-6B13FFB699A7}" type="parTrans" cxnId="{F469B3DD-6838-464A-B6FB-70BDD6411C5E}">
      <dgm:prSet/>
      <dgm:spPr/>
      <dgm:t>
        <a:bodyPr/>
        <a:lstStyle/>
        <a:p>
          <a:endParaRPr lang="en-US"/>
        </a:p>
      </dgm:t>
    </dgm:pt>
    <dgm:pt modelId="{CD33DEC9-E6A7-4DA2-988C-7C2947A9A5E2}" type="sibTrans" cxnId="{F469B3DD-6838-464A-B6FB-70BDD6411C5E}">
      <dgm:prSet/>
      <dgm:spPr/>
      <dgm:t>
        <a:bodyPr/>
        <a:lstStyle/>
        <a:p>
          <a:endParaRPr lang="en-US"/>
        </a:p>
      </dgm:t>
    </dgm:pt>
    <dgm:pt modelId="{2714B40F-45AB-4FF5-8581-C12EC38083A4}">
      <dgm:prSet/>
      <dgm:spPr/>
      <dgm:t>
        <a:bodyPr/>
        <a:lstStyle/>
        <a:p>
          <a:pPr>
            <a:lnSpc>
              <a:spcPct val="100000"/>
            </a:lnSpc>
          </a:pPr>
          <a:r>
            <a:rPr lang="it-IT" dirty="0"/>
            <a:t>Le </a:t>
          </a:r>
          <a:r>
            <a:rPr lang="it-IT" dirty="0" err="1"/>
            <a:t>intrisics</a:t>
          </a:r>
          <a:r>
            <a:rPr lang="it-IT" dirty="0"/>
            <a:t> sono però dipendenti dal processore, quindi abbiamo sviluppato due versioni: una per x86_64 e una per ARM.</a:t>
          </a:r>
          <a:endParaRPr lang="en-US" dirty="0"/>
        </a:p>
      </dgm:t>
    </dgm:pt>
    <dgm:pt modelId="{7B2C0BB3-749F-42C4-A721-40078E3D00C0}" type="parTrans" cxnId="{C99C1F5C-69AC-48E2-813D-F26A598C5F82}">
      <dgm:prSet/>
      <dgm:spPr/>
      <dgm:t>
        <a:bodyPr/>
        <a:lstStyle/>
        <a:p>
          <a:endParaRPr lang="en-US"/>
        </a:p>
      </dgm:t>
    </dgm:pt>
    <dgm:pt modelId="{24858A0A-4540-411B-B870-37BEC02D5AAD}" type="sibTrans" cxnId="{C99C1F5C-69AC-48E2-813D-F26A598C5F82}">
      <dgm:prSet/>
      <dgm:spPr/>
      <dgm:t>
        <a:bodyPr/>
        <a:lstStyle/>
        <a:p>
          <a:endParaRPr lang="en-US"/>
        </a:p>
      </dgm:t>
    </dgm:pt>
    <dgm:pt modelId="{83836DF7-FD6D-4335-B1E5-F4713D73F320}" type="pres">
      <dgm:prSet presAssocID="{62340924-CC48-4EF0-81E6-C97D763E54AC}" presName="root" presStyleCnt="0">
        <dgm:presLayoutVars>
          <dgm:dir/>
          <dgm:resizeHandles val="exact"/>
        </dgm:presLayoutVars>
      </dgm:prSet>
      <dgm:spPr/>
    </dgm:pt>
    <dgm:pt modelId="{B214315D-D85D-4BA0-BACF-B8B585301355}" type="pres">
      <dgm:prSet presAssocID="{2B3538A8-27D9-44AB-8C1B-1311443D8E01}" presName="compNode" presStyleCnt="0"/>
      <dgm:spPr/>
    </dgm:pt>
    <dgm:pt modelId="{C7E964A6-F63D-4C28-8BE9-B96E9B1DCA0F}" type="pres">
      <dgm:prSet presAssocID="{2B3538A8-27D9-44AB-8C1B-1311443D8E01}" presName="bgRect" presStyleLbl="bgShp" presStyleIdx="0" presStyleCnt="3"/>
      <dgm:spPr/>
    </dgm:pt>
    <dgm:pt modelId="{29CAA000-9E94-433E-8C89-61FE2CA23C85}" type="pres">
      <dgm:prSet presAssocID="{2B3538A8-27D9-44AB-8C1B-1311443D8E0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ccento circonflesso verso l'alto con riempimento a tinta unita"/>
        </a:ext>
      </dgm:extLst>
    </dgm:pt>
    <dgm:pt modelId="{61FBD766-C42C-4E8F-AFCD-A04D5ED71DCF}" type="pres">
      <dgm:prSet presAssocID="{2B3538A8-27D9-44AB-8C1B-1311443D8E01}" presName="spaceRect" presStyleCnt="0"/>
      <dgm:spPr/>
    </dgm:pt>
    <dgm:pt modelId="{F1FEFCBC-5BE2-40DB-B454-973079E33E7C}" type="pres">
      <dgm:prSet presAssocID="{2B3538A8-27D9-44AB-8C1B-1311443D8E01}" presName="parTx" presStyleLbl="revTx" presStyleIdx="0" presStyleCnt="3">
        <dgm:presLayoutVars>
          <dgm:chMax val="0"/>
          <dgm:chPref val="0"/>
        </dgm:presLayoutVars>
      </dgm:prSet>
      <dgm:spPr/>
    </dgm:pt>
    <dgm:pt modelId="{70198811-7BCB-488D-8558-02D19E618AFD}" type="pres">
      <dgm:prSet presAssocID="{73994088-E269-4FD4-B403-BE9DF0C23FD7}" presName="sibTrans" presStyleCnt="0"/>
      <dgm:spPr/>
    </dgm:pt>
    <dgm:pt modelId="{BBBE1EC8-22DD-496E-B072-2AE2A353C854}" type="pres">
      <dgm:prSet presAssocID="{51B34A2A-DD74-43A9-807F-E52B84C82E26}" presName="compNode" presStyleCnt="0"/>
      <dgm:spPr/>
    </dgm:pt>
    <dgm:pt modelId="{B56854EE-126D-453D-B917-A53DB6A5107F}" type="pres">
      <dgm:prSet presAssocID="{51B34A2A-DD74-43A9-807F-E52B84C82E26}" presName="bgRect" presStyleLbl="bgShp" presStyleIdx="1" presStyleCnt="3"/>
      <dgm:spPr/>
    </dgm:pt>
    <dgm:pt modelId="{4B07E015-1EE2-48D5-8EC7-BE68C7527691}" type="pres">
      <dgm:prSet presAssocID="{51B34A2A-DD74-43A9-807F-E52B84C82E26}"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87A76893-C8F7-4DF3-96DF-019275D98D29}" type="pres">
      <dgm:prSet presAssocID="{51B34A2A-DD74-43A9-807F-E52B84C82E26}" presName="spaceRect" presStyleCnt="0"/>
      <dgm:spPr/>
    </dgm:pt>
    <dgm:pt modelId="{850BFD46-72CC-4130-9DDF-594048F495F8}" type="pres">
      <dgm:prSet presAssocID="{51B34A2A-DD74-43A9-807F-E52B84C82E26}" presName="parTx" presStyleLbl="revTx" presStyleIdx="1" presStyleCnt="3">
        <dgm:presLayoutVars>
          <dgm:chMax val="0"/>
          <dgm:chPref val="0"/>
        </dgm:presLayoutVars>
      </dgm:prSet>
      <dgm:spPr/>
    </dgm:pt>
    <dgm:pt modelId="{C5FA8290-3EB6-4085-B93A-33743490B094}" type="pres">
      <dgm:prSet presAssocID="{CD33DEC9-E6A7-4DA2-988C-7C2947A9A5E2}" presName="sibTrans" presStyleCnt="0"/>
      <dgm:spPr/>
    </dgm:pt>
    <dgm:pt modelId="{66FAFF95-3901-4A2A-9294-787316484994}" type="pres">
      <dgm:prSet presAssocID="{2714B40F-45AB-4FF5-8581-C12EC38083A4}" presName="compNode" presStyleCnt="0"/>
      <dgm:spPr/>
    </dgm:pt>
    <dgm:pt modelId="{53F81AA5-52D1-4544-BB87-73196C752EDC}" type="pres">
      <dgm:prSet presAssocID="{2714B40F-45AB-4FF5-8581-C12EC38083A4}" presName="bgRect" presStyleLbl="bgShp" presStyleIdx="2" presStyleCnt="3"/>
      <dgm:spPr/>
    </dgm:pt>
    <dgm:pt modelId="{E2C9D935-C2CF-4318-94A7-DDD7B89346B4}" type="pres">
      <dgm:prSet presAssocID="{2714B40F-45AB-4FF5-8581-C12EC38083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e"/>
        </a:ext>
      </dgm:extLst>
    </dgm:pt>
    <dgm:pt modelId="{3DD08335-25FC-4A74-ADF0-E39AC778C65F}" type="pres">
      <dgm:prSet presAssocID="{2714B40F-45AB-4FF5-8581-C12EC38083A4}" presName="spaceRect" presStyleCnt="0"/>
      <dgm:spPr/>
    </dgm:pt>
    <dgm:pt modelId="{5B5F1192-77E8-468C-A9A9-E52AC7A2231B}" type="pres">
      <dgm:prSet presAssocID="{2714B40F-45AB-4FF5-8581-C12EC38083A4}" presName="parTx" presStyleLbl="revTx" presStyleIdx="2" presStyleCnt="3">
        <dgm:presLayoutVars>
          <dgm:chMax val="0"/>
          <dgm:chPref val="0"/>
        </dgm:presLayoutVars>
      </dgm:prSet>
      <dgm:spPr/>
    </dgm:pt>
  </dgm:ptLst>
  <dgm:cxnLst>
    <dgm:cxn modelId="{72C37B11-1ED3-411F-9EDC-E63D0C004382}" type="presOf" srcId="{51B34A2A-DD74-43A9-807F-E52B84C82E26}" destId="{850BFD46-72CC-4130-9DDF-594048F495F8}" srcOrd="0" destOrd="0" presId="urn:microsoft.com/office/officeart/2018/2/layout/IconVerticalSolidList"/>
    <dgm:cxn modelId="{C99C1F5C-69AC-48E2-813D-F26A598C5F82}" srcId="{62340924-CC48-4EF0-81E6-C97D763E54AC}" destId="{2714B40F-45AB-4FF5-8581-C12EC38083A4}" srcOrd="2" destOrd="0" parTransId="{7B2C0BB3-749F-42C4-A721-40078E3D00C0}" sibTransId="{24858A0A-4540-411B-B870-37BEC02D5AAD}"/>
    <dgm:cxn modelId="{6ABC589A-F836-44ED-BB64-E3FF3AFEA82A}" type="presOf" srcId="{62340924-CC48-4EF0-81E6-C97D763E54AC}" destId="{83836DF7-FD6D-4335-B1E5-F4713D73F320}" srcOrd="0" destOrd="0" presId="urn:microsoft.com/office/officeart/2018/2/layout/IconVerticalSolidList"/>
    <dgm:cxn modelId="{E00BEAB5-B0B2-4FA4-AF23-B46626DC117B}" type="presOf" srcId="{2B3538A8-27D9-44AB-8C1B-1311443D8E01}" destId="{F1FEFCBC-5BE2-40DB-B454-973079E33E7C}" srcOrd="0" destOrd="0" presId="urn:microsoft.com/office/officeart/2018/2/layout/IconVerticalSolidList"/>
    <dgm:cxn modelId="{7920CCC1-0EBB-4DCA-B891-083C9C67F2B0}" type="presOf" srcId="{2714B40F-45AB-4FF5-8581-C12EC38083A4}" destId="{5B5F1192-77E8-468C-A9A9-E52AC7A2231B}" srcOrd="0" destOrd="0" presId="urn:microsoft.com/office/officeart/2018/2/layout/IconVerticalSolidList"/>
    <dgm:cxn modelId="{4FB2D8CD-3FF6-41C5-BC57-3203C843EEED}" srcId="{62340924-CC48-4EF0-81E6-C97D763E54AC}" destId="{2B3538A8-27D9-44AB-8C1B-1311443D8E01}" srcOrd="0" destOrd="0" parTransId="{211206D4-A5BE-44A0-B9BF-88DB012F16A3}" sibTransId="{73994088-E269-4FD4-B403-BE9DF0C23FD7}"/>
    <dgm:cxn modelId="{F469B3DD-6838-464A-B6FB-70BDD6411C5E}" srcId="{62340924-CC48-4EF0-81E6-C97D763E54AC}" destId="{51B34A2A-DD74-43A9-807F-E52B84C82E26}" srcOrd="1" destOrd="0" parTransId="{3E5AA208-6CFC-49FB-B291-6B13FFB699A7}" sibTransId="{CD33DEC9-E6A7-4DA2-988C-7C2947A9A5E2}"/>
    <dgm:cxn modelId="{CC86FF54-4120-4F65-8484-EB0FD8745419}" type="presParOf" srcId="{83836DF7-FD6D-4335-B1E5-F4713D73F320}" destId="{B214315D-D85D-4BA0-BACF-B8B585301355}" srcOrd="0" destOrd="0" presId="urn:microsoft.com/office/officeart/2018/2/layout/IconVerticalSolidList"/>
    <dgm:cxn modelId="{54CBA19B-99C7-4523-912E-14BD8D62DC78}" type="presParOf" srcId="{B214315D-D85D-4BA0-BACF-B8B585301355}" destId="{C7E964A6-F63D-4C28-8BE9-B96E9B1DCA0F}" srcOrd="0" destOrd="0" presId="urn:microsoft.com/office/officeart/2018/2/layout/IconVerticalSolidList"/>
    <dgm:cxn modelId="{959A6F8A-1239-4D0D-826D-29D0B7747F77}" type="presParOf" srcId="{B214315D-D85D-4BA0-BACF-B8B585301355}" destId="{29CAA000-9E94-433E-8C89-61FE2CA23C85}" srcOrd="1" destOrd="0" presId="urn:microsoft.com/office/officeart/2018/2/layout/IconVerticalSolidList"/>
    <dgm:cxn modelId="{BA2B2DE9-B142-490A-8342-170A3A995751}" type="presParOf" srcId="{B214315D-D85D-4BA0-BACF-B8B585301355}" destId="{61FBD766-C42C-4E8F-AFCD-A04D5ED71DCF}" srcOrd="2" destOrd="0" presId="urn:microsoft.com/office/officeart/2018/2/layout/IconVerticalSolidList"/>
    <dgm:cxn modelId="{4614BE82-33C3-4B2C-92FB-F7F2FB3571EE}" type="presParOf" srcId="{B214315D-D85D-4BA0-BACF-B8B585301355}" destId="{F1FEFCBC-5BE2-40DB-B454-973079E33E7C}" srcOrd="3" destOrd="0" presId="urn:microsoft.com/office/officeart/2018/2/layout/IconVerticalSolidList"/>
    <dgm:cxn modelId="{F940B9B6-B308-4353-A970-80C9BF3CD43C}" type="presParOf" srcId="{83836DF7-FD6D-4335-B1E5-F4713D73F320}" destId="{70198811-7BCB-488D-8558-02D19E618AFD}" srcOrd="1" destOrd="0" presId="urn:microsoft.com/office/officeart/2018/2/layout/IconVerticalSolidList"/>
    <dgm:cxn modelId="{1C863A5C-9C73-4440-9C88-B72286A7BCE9}" type="presParOf" srcId="{83836DF7-FD6D-4335-B1E5-F4713D73F320}" destId="{BBBE1EC8-22DD-496E-B072-2AE2A353C854}" srcOrd="2" destOrd="0" presId="urn:microsoft.com/office/officeart/2018/2/layout/IconVerticalSolidList"/>
    <dgm:cxn modelId="{2C8D78DA-2F1F-4609-80BD-24DD97D03A78}" type="presParOf" srcId="{BBBE1EC8-22DD-496E-B072-2AE2A353C854}" destId="{B56854EE-126D-453D-B917-A53DB6A5107F}" srcOrd="0" destOrd="0" presId="urn:microsoft.com/office/officeart/2018/2/layout/IconVerticalSolidList"/>
    <dgm:cxn modelId="{2A2465DA-9124-4043-9C84-739EC7D73467}" type="presParOf" srcId="{BBBE1EC8-22DD-496E-B072-2AE2A353C854}" destId="{4B07E015-1EE2-48D5-8EC7-BE68C7527691}" srcOrd="1" destOrd="0" presId="urn:microsoft.com/office/officeart/2018/2/layout/IconVerticalSolidList"/>
    <dgm:cxn modelId="{59B38001-9E2E-4893-B923-4DA48B6313DE}" type="presParOf" srcId="{BBBE1EC8-22DD-496E-B072-2AE2A353C854}" destId="{87A76893-C8F7-4DF3-96DF-019275D98D29}" srcOrd="2" destOrd="0" presId="urn:microsoft.com/office/officeart/2018/2/layout/IconVerticalSolidList"/>
    <dgm:cxn modelId="{BDD86705-FF48-4C3E-9848-8A375C4DA0E5}" type="presParOf" srcId="{BBBE1EC8-22DD-496E-B072-2AE2A353C854}" destId="{850BFD46-72CC-4130-9DDF-594048F495F8}" srcOrd="3" destOrd="0" presId="urn:microsoft.com/office/officeart/2018/2/layout/IconVerticalSolidList"/>
    <dgm:cxn modelId="{1E9AE5F3-4D63-4DE3-B6FC-5198685DA1DB}" type="presParOf" srcId="{83836DF7-FD6D-4335-B1E5-F4713D73F320}" destId="{C5FA8290-3EB6-4085-B93A-33743490B094}" srcOrd="3" destOrd="0" presId="urn:microsoft.com/office/officeart/2018/2/layout/IconVerticalSolidList"/>
    <dgm:cxn modelId="{CBDE373F-04D8-4742-8D57-170C265DB4BC}" type="presParOf" srcId="{83836DF7-FD6D-4335-B1E5-F4713D73F320}" destId="{66FAFF95-3901-4A2A-9294-787316484994}" srcOrd="4" destOrd="0" presId="urn:microsoft.com/office/officeart/2018/2/layout/IconVerticalSolidList"/>
    <dgm:cxn modelId="{909C2C0E-D1F1-4A4E-A45C-3D5DD2E76742}" type="presParOf" srcId="{66FAFF95-3901-4A2A-9294-787316484994}" destId="{53F81AA5-52D1-4544-BB87-73196C752EDC}" srcOrd="0" destOrd="0" presId="urn:microsoft.com/office/officeart/2018/2/layout/IconVerticalSolidList"/>
    <dgm:cxn modelId="{991B5701-7A11-456B-A5DB-0B87DD9D5550}" type="presParOf" srcId="{66FAFF95-3901-4A2A-9294-787316484994}" destId="{E2C9D935-C2CF-4318-94A7-DDD7B89346B4}" srcOrd="1" destOrd="0" presId="urn:microsoft.com/office/officeart/2018/2/layout/IconVerticalSolidList"/>
    <dgm:cxn modelId="{BDABA3C5-C5DF-4CAC-BCB1-C1BF8ED86DDE}" type="presParOf" srcId="{66FAFF95-3901-4A2A-9294-787316484994}" destId="{3DD08335-25FC-4A74-ADF0-E39AC778C65F}" srcOrd="2" destOrd="0" presId="urn:microsoft.com/office/officeart/2018/2/layout/IconVerticalSolidList"/>
    <dgm:cxn modelId="{B459500F-DFC8-44BC-9BC4-C83C40ADD9EC}" type="presParOf" srcId="{66FAFF95-3901-4A2A-9294-787316484994}" destId="{5B5F1192-77E8-468C-A9A9-E52AC7A223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053EFE-8322-429D-9F1F-CCBCE6BAC7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6CA053-FEEA-47C8-AA73-1A3F66166687}">
      <dgm:prSet/>
      <dgm:spPr/>
      <dgm:t>
        <a:bodyPr/>
        <a:lstStyle/>
        <a:p>
          <a:pPr>
            <a:lnSpc>
              <a:spcPct val="100000"/>
            </a:lnSpc>
          </a:pPr>
          <a:r>
            <a:rPr lang="it-IT" dirty="0"/>
            <a:t>DEFINIZIONE: Serie di funzioni </a:t>
          </a:r>
          <a:r>
            <a:rPr lang="it-IT" dirty="0" err="1"/>
            <a:t>hash</a:t>
          </a:r>
          <a:r>
            <a:rPr lang="it-IT" dirty="0"/>
            <a:t> crittografiche sviluppate dal NIST (National Institute of Standards and Technology).</a:t>
          </a:r>
          <a:endParaRPr lang="en-US" dirty="0"/>
        </a:p>
      </dgm:t>
    </dgm:pt>
    <dgm:pt modelId="{05B01479-D1E7-4BE2-B49F-E995BC04E658}" type="parTrans" cxnId="{439D5F13-9B99-4F9B-AEE9-27F796E09FA6}">
      <dgm:prSet/>
      <dgm:spPr/>
      <dgm:t>
        <a:bodyPr/>
        <a:lstStyle/>
        <a:p>
          <a:endParaRPr lang="en-US"/>
        </a:p>
      </dgm:t>
    </dgm:pt>
    <dgm:pt modelId="{E2D8C768-CC2D-4A19-A574-8C974FBD6FE6}" type="sibTrans" cxnId="{439D5F13-9B99-4F9B-AEE9-27F796E09FA6}">
      <dgm:prSet/>
      <dgm:spPr/>
      <dgm:t>
        <a:bodyPr/>
        <a:lstStyle/>
        <a:p>
          <a:endParaRPr lang="en-US"/>
        </a:p>
      </dgm:t>
    </dgm:pt>
    <dgm:pt modelId="{13BB5545-4C51-40CF-8302-D93253BD97AC}">
      <dgm:prSet/>
      <dgm:spPr/>
      <dgm:t>
        <a:bodyPr/>
        <a:lstStyle/>
        <a:p>
          <a:pPr>
            <a:lnSpc>
              <a:spcPct val="100000"/>
            </a:lnSpc>
          </a:pPr>
          <a:r>
            <a:rPr lang="it-IT" dirty="0"/>
            <a:t>Dato un input (qualsiasi) generano un output. E’ molto difficile partendo dall’output tornare all’input, quindi nascondono l’informazione originale e vengono (anche) usate per certificare l’integrità dei dati.</a:t>
          </a:r>
          <a:endParaRPr lang="en-US" dirty="0"/>
        </a:p>
      </dgm:t>
    </dgm:pt>
    <dgm:pt modelId="{4B598460-F50F-4824-8503-49F670831279}" type="parTrans" cxnId="{7E693870-1B73-40D7-99B4-CB4FCE291709}">
      <dgm:prSet/>
      <dgm:spPr/>
      <dgm:t>
        <a:bodyPr/>
        <a:lstStyle/>
        <a:p>
          <a:endParaRPr lang="en-US"/>
        </a:p>
      </dgm:t>
    </dgm:pt>
    <dgm:pt modelId="{0ACB1B94-3D77-4454-BB0E-85B61CE632B4}" type="sibTrans" cxnId="{7E693870-1B73-40D7-99B4-CB4FCE291709}">
      <dgm:prSet/>
      <dgm:spPr/>
      <dgm:t>
        <a:bodyPr/>
        <a:lstStyle/>
        <a:p>
          <a:endParaRPr lang="en-US"/>
        </a:p>
      </dgm:t>
    </dgm:pt>
    <dgm:pt modelId="{17C95856-55CE-4150-AD65-E692F029117A}">
      <dgm:prSet/>
      <dgm:spPr/>
      <dgm:t>
        <a:bodyPr/>
        <a:lstStyle/>
        <a:p>
          <a:pPr>
            <a:lnSpc>
              <a:spcPct val="100000"/>
            </a:lnSpc>
          </a:pPr>
          <a:r>
            <a:rPr lang="en-US" dirty="0"/>
            <a:t>Le primitive </a:t>
          </a:r>
          <a:r>
            <a:rPr lang="en-US" dirty="0" err="1"/>
            <a:t>si</a:t>
          </a:r>
          <a:r>
            <a:rPr lang="en-US" dirty="0"/>
            <a:t> </a:t>
          </a:r>
          <a:r>
            <a:rPr lang="en-US" dirty="0" err="1"/>
            <a:t>dividono</a:t>
          </a:r>
          <a:r>
            <a:rPr lang="en-US" dirty="0"/>
            <a:t> </a:t>
          </a:r>
          <a:r>
            <a:rPr lang="en-US" dirty="0" err="1"/>
            <a:t>nei</a:t>
          </a:r>
          <a:r>
            <a:rPr lang="en-US" dirty="0"/>
            <a:t> </a:t>
          </a:r>
          <a:r>
            <a:rPr lang="en-US" dirty="0" err="1"/>
            <a:t>seguenti</a:t>
          </a:r>
          <a:r>
            <a:rPr lang="en-US" dirty="0"/>
            <a:t> </a:t>
          </a:r>
          <a:r>
            <a:rPr lang="en-US" dirty="0" err="1"/>
            <a:t>passaggi</a:t>
          </a:r>
          <a:r>
            <a:rPr lang="en-US" dirty="0"/>
            <a:t>: Initialize, Absorb, Finalize e Extract</a:t>
          </a:r>
        </a:p>
      </dgm:t>
    </dgm:pt>
    <dgm:pt modelId="{15C88388-99EF-4A11-8379-B8DA8A76C57B}" type="parTrans" cxnId="{B1EBB2C2-1A63-4107-8BF8-C1578C0B2B46}">
      <dgm:prSet/>
      <dgm:spPr/>
      <dgm:t>
        <a:bodyPr/>
        <a:lstStyle/>
        <a:p>
          <a:endParaRPr lang="it-IT"/>
        </a:p>
      </dgm:t>
    </dgm:pt>
    <dgm:pt modelId="{7256BD24-A630-4921-BA68-F80728B09F12}" type="sibTrans" cxnId="{B1EBB2C2-1A63-4107-8BF8-C1578C0B2B46}">
      <dgm:prSet/>
      <dgm:spPr/>
      <dgm:t>
        <a:bodyPr/>
        <a:lstStyle/>
        <a:p>
          <a:endParaRPr lang="it-IT"/>
        </a:p>
      </dgm:t>
    </dgm:pt>
    <dgm:pt modelId="{8BE9E741-6B40-4BC3-8C7C-D2BDD922199F}" type="pres">
      <dgm:prSet presAssocID="{08053EFE-8322-429D-9F1F-CCBCE6BAC77E}" presName="root" presStyleCnt="0">
        <dgm:presLayoutVars>
          <dgm:dir/>
          <dgm:resizeHandles val="exact"/>
        </dgm:presLayoutVars>
      </dgm:prSet>
      <dgm:spPr/>
    </dgm:pt>
    <dgm:pt modelId="{E233359F-2351-4658-898A-300CA9AB4C79}" type="pres">
      <dgm:prSet presAssocID="{B26CA053-FEEA-47C8-AA73-1A3F66166687}" presName="compNode" presStyleCnt="0"/>
      <dgm:spPr/>
    </dgm:pt>
    <dgm:pt modelId="{139ADC19-61C0-4FF8-A185-5969C45D05C8}" type="pres">
      <dgm:prSet presAssocID="{B26CA053-FEEA-47C8-AA73-1A3F66166687}" presName="bgRect" presStyleLbl="bgShp" presStyleIdx="0" presStyleCnt="3"/>
      <dgm:spPr/>
    </dgm:pt>
    <dgm:pt modelId="{FAD2E393-3A15-4958-B610-0E3557814760}" type="pres">
      <dgm:prSet presAssocID="{B26CA053-FEEA-47C8-AA73-1A3F661666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ffetta"/>
        </a:ext>
      </dgm:extLst>
    </dgm:pt>
    <dgm:pt modelId="{629C395A-7B84-4C5E-BD7F-BE08CC9392F0}" type="pres">
      <dgm:prSet presAssocID="{B26CA053-FEEA-47C8-AA73-1A3F66166687}" presName="spaceRect" presStyleCnt="0"/>
      <dgm:spPr/>
    </dgm:pt>
    <dgm:pt modelId="{D1756BE0-E578-45CC-9AE5-2FDAD17F32F4}" type="pres">
      <dgm:prSet presAssocID="{B26CA053-FEEA-47C8-AA73-1A3F66166687}" presName="parTx" presStyleLbl="revTx" presStyleIdx="0" presStyleCnt="3">
        <dgm:presLayoutVars>
          <dgm:chMax val="0"/>
          <dgm:chPref val="0"/>
        </dgm:presLayoutVars>
      </dgm:prSet>
      <dgm:spPr/>
    </dgm:pt>
    <dgm:pt modelId="{AC360382-5B48-4868-9BB6-52867EC01777}" type="pres">
      <dgm:prSet presAssocID="{E2D8C768-CC2D-4A19-A574-8C974FBD6FE6}" presName="sibTrans" presStyleCnt="0"/>
      <dgm:spPr/>
    </dgm:pt>
    <dgm:pt modelId="{7E2A23E5-9C9A-41FA-8B6C-DF66D1748B35}" type="pres">
      <dgm:prSet presAssocID="{13BB5545-4C51-40CF-8302-D93253BD97AC}" presName="compNode" presStyleCnt="0"/>
      <dgm:spPr/>
    </dgm:pt>
    <dgm:pt modelId="{B6239EC8-7120-4A88-882C-6739D0A7FC3E}" type="pres">
      <dgm:prSet presAssocID="{13BB5545-4C51-40CF-8302-D93253BD97AC}" presName="bgRect" presStyleLbl="bgShp" presStyleIdx="1" presStyleCnt="3"/>
      <dgm:spPr/>
    </dgm:pt>
    <dgm:pt modelId="{889ED62B-6314-4809-954A-F5D12D1B1BCD}" type="pres">
      <dgm:prSet presAssocID="{13BB5545-4C51-40CF-8302-D93253BD97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8FA1B6C7-9332-4BCB-88F1-F5BCB279555E}" type="pres">
      <dgm:prSet presAssocID="{13BB5545-4C51-40CF-8302-D93253BD97AC}" presName="spaceRect" presStyleCnt="0"/>
      <dgm:spPr/>
    </dgm:pt>
    <dgm:pt modelId="{557FE3AA-4DE4-40A9-B391-54D9DDBA5324}" type="pres">
      <dgm:prSet presAssocID="{13BB5545-4C51-40CF-8302-D93253BD97AC}" presName="parTx" presStyleLbl="revTx" presStyleIdx="1" presStyleCnt="3">
        <dgm:presLayoutVars>
          <dgm:chMax val="0"/>
          <dgm:chPref val="0"/>
        </dgm:presLayoutVars>
      </dgm:prSet>
      <dgm:spPr/>
    </dgm:pt>
    <dgm:pt modelId="{31FF2E71-CBB4-4798-AC6A-1ED63B27DBBD}" type="pres">
      <dgm:prSet presAssocID="{0ACB1B94-3D77-4454-BB0E-85B61CE632B4}" presName="sibTrans" presStyleCnt="0"/>
      <dgm:spPr/>
    </dgm:pt>
    <dgm:pt modelId="{5C38119C-5AA7-4440-BF7F-2BB33B28BBBC}" type="pres">
      <dgm:prSet presAssocID="{17C95856-55CE-4150-AD65-E692F029117A}" presName="compNode" presStyleCnt="0"/>
      <dgm:spPr/>
    </dgm:pt>
    <dgm:pt modelId="{4B2594D6-FCE3-4DC1-B1C4-617435D3291B}" type="pres">
      <dgm:prSet presAssocID="{17C95856-55CE-4150-AD65-E692F029117A}" presName="bgRect" presStyleLbl="bgShp" presStyleIdx="2" presStyleCnt="3"/>
      <dgm:spPr/>
    </dgm:pt>
    <dgm:pt modelId="{3E45A481-217F-4EBA-B2F4-06925E2A15F1}" type="pres">
      <dgm:prSet presAssocID="{17C95856-55CE-4150-AD65-E692F029117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ano di sopra con riempimento a tinta unita"/>
        </a:ext>
      </dgm:extLst>
    </dgm:pt>
    <dgm:pt modelId="{9D9B9824-1A65-41AD-8B70-7A1BED689342}" type="pres">
      <dgm:prSet presAssocID="{17C95856-55CE-4150-AD65-E692F029117A}" presName="spaceRect" presStyleCnt="0"/>
      <dgm:spPr/>
    </dgm:pt>
    <dgm:pt modelId="{076518C1-3D16-459C-99F5-4C7FF4E4D84D}" type="pres">
      <dgm:prSet presAssocID="{17C95856-55CE-4150-AD65-E692F029117A}" presName="parTx" presStyleLbl="revTx" presStyleIdx="2" presStyleCnt="3">
        <dgm:presLayoutVars>
          <dgm:chMax val="0"/>
          <dgm:chPref val="0"/>
        </dgm:presLayoutVars>
      </dgm:prSet>
      <dgm:spPr/>
    </dgm:pt>
  </dgm:ptLst>
  <dgm:cxnLst>
    <dgm:cxn modelId="{439D5F13-9B99-4F9B-AEE9-27F796E09FA6}" srcId="{08053EFE-8322-429D-9F1F-CCBCE6BAC77E}" destId="{B26CA053-FEEA-47C8-AA73-1A3F66166687}" srcOrd="0" destOrd="0" parTransId="{05B01479-D1E7-4BE2-B49F-E995BC04E658}" sibTransId="{E2D8C768-CC2D-4A19-A574-8C974FBD6FE6}"/>
    <dgm:cxn modelId="{3E493323-F029-4D2D-9B7F-27BDE247734C}" type="presOf" srcId="{08053EFE-8322-429D-9F1F-CCBCE6BAC77E}" destId="{8BE9E741-6B40-4BC3-8C7C-D2BDD922199F}" srcOrd="0" destOrd="0" presId="urn:microsoft.com/office/officeart/2018/2/layout/IconVerticalSolidList"/>
    <dgm:cxn modelId="{7E693870-1B73-40D7-99B4-CB4FCE291709}" srcId="{08053EFE-8322-429D-9F1F-CCBCE6BAC77E}" destId="{13BB5545-4C51-40CF-8302-D93253BD97AC}" srcOrd="1" destOrd="0" parTransId="{4B598460-F50F-4824-8503-49F670831279}" sibTransId="{0ACB1B94-3D77-4454-BB0E-85B61CE632B4}"/>
    <dgm:cxn modelId="{97AC2887-38EB-45D9-9E8D-9CFF36FB27ED}" type="presOf" srcId="{13BB5545-4C51-40CF-8302-D93253BD97AC}" destId="{557FE3AA-4DE4-40A9-B391-54D9DDBA5324}" srcOrd="0" destOrd="0" presId="urn:microsoft.com/office/officeart/2018/2/layout/IconVerticalSolidList"/>
    <dgm:cxn modelId="{B1EBB2C2-1A63-4107-8BF8-C1578C0B2B46}" srcId="{08053EFE-8322-429D-9F1F-CCBCE6BAC77E}" destId="{17C95856-55CE-4150-AD65-E692F029117A}" srcOrd="2" destOrd="0" parTransId="{15C88388-99EF-4A11-8379-B8DA8A76C57B}" sibTransId="{7256BD24-A630-4921-BA68-F80728B09F12}"/>
    <dgm:cxn modelId="{5DF5A1CA-BBBC-4904-80E0-F1EED262154F}" type="presOf" srcId="{B26CA053-FEEA-47C8-AA73-1A3F66166687}" destId="{D1756BE0-E578-45CC-9AE5-2FDAD17F32F4}" srcOrd="0" destOrd="0" presId="urn:microsoft.com/office/officeart/2018/2/layout/IconVerticalSolidList"/>
    <dgm:cxn modelId="{F33A6AE3-4AD2-48ED-B5BF-0832A431023E}" type="presOf" srcId="{17C95856-55CE-4150-AD65-E692F029117A}" destId="{076518C1-3D16-459C-99F5-4C7FF4E4D84D}" srcOrd="0" destOrd="0" presId="urn:microsoft.com/office/officeart/2018/2/layout/IconVerticalSolidList"/>
    <dgm:cxn modelId="{7F731785-CE9A-4861-8943-F49DC660BBDF}" type="presParOf" srcId="{8BE9E741-6B40-4BC3-8C7C-D2BDD922199F}" destId="{E233359F-2351-4658-898A-300CA9AB4C79}" srcOrd="0" destOrd="0" presId="urn:microsoft.com/office/officeart/2018/2/layout/IconVerticalSolidList"/>
    <dgm:cxn modelId="{A50C94AE-FE07-4647-8BD4-321E6E3A3719}" type="presParOf" srcId="{E233359F-2351-4658-898A-300CA9AB4C79}" destId="{139ADC19-61C0-4FF8-A185-5969C45D05C8}" srcOrd="0" destOrd="0" presId="urn:microsoft.com/office/officeart/2018/2/layout/IconVerticalSolidList"/>
    <dgm:cxn modelId="{DA0697F8-9D57-46F0-92FA-84546023F7B4}" type="presParOf" srcId="{E233359F-2351-4658-898A-300CA9AB4C79}" destId="{FAD2E393-3A15-4958-B610-0E3557814760}" srcOrd="1" destOrd="0" presId="urn:microsoft.com/office/officeart/2018/2/layout/IconVerticalSolidList"/>
    <dgm:cxn modelId="{A39D91F7-A25D-4E32-AD12-AE739E028DB1}" type="presParOf" srcId="{E233359F-2351-4658-898A-300CA9AB4C79}" destId="{629C395A-7B84-4C5E-BD7F-BE08CC9392F0}" srcOrd="2" destOrd="0" presId="urn:microsoft.com/office/officeart/2018/2/layout/IconVerticalSolidList"/>
    <dgm:cxn modelId="{DBEF6FD4-2700-45E0-94A4-BD01F1E54605}" type="presParOf" srcId="{E233359F-2351-4658-898A-300CA9AB4C79}" destId="{D1756BE0-E578-45CC-9AE5-2FDAD17F32F4}" srcOrd="3" destOrd="0" presId="urn:microsoft.com/office/officeart/2018/2/layout/IconVerticalSolidList"/>
    <dgm:cxn modelId="{B181AAC1-9C9B-491B-9EC3-A158F31757A3}" type="presParOf" srcId="{8BE9E741-6B40-4BC3-8C7C-D2BDD922199F}" destId="{AC360382-5B48-4868-9BB6-52867EC01777}" srcOrd="1" destOrd="0" presId="urn:microsoft.com/office/officeart/2018/2/layout/IconVerticalSolidList"/>
    <dgm:cxn modelId="{2A684140-02CA-417E-82A1-8216203C84CE}" type="presParOf" srcId="{8BE9E741-6B40-4BC3-8C7C-D2BDD922199F}" destId="{7E2A23E5-9C9A-41FA-8B6C-DF66D1748B35}" srcOrd="2" destOrd="0" presId="urn:microsoft.com/office/officeart/2018/2/layout/IconVerticalSolidList"/>
    <dgm:cxn modelId="{B74AC418-600A-4593-A257-CA34DB927FA5}" type="presParOf" srcId="{7E2A23E5-9C9A-41FA-8B6C-DF66D1748B35}" destId="{B6239EC8-7120-4A88-882C-6739D0A7FC3E}" srcOrd="0" destOrd="0" presId="urn:microsoft.com/office/officeart/2018/2/layout/IconVerticalSolidList"/>
    <dgm:cxn modelId="{FA7D9B19-B694-4FA9-993F-3ADE67FC9663}" type="presParOf" srcId="{7E2A23E5-9C9A-41FA-8B6C-DF66D1748B35}" destId="{889ED62B-6314-4809-954A-F5D12D1B1BCD}" srcOrd="1" destOrd="0" presId="urn:microsoft.com/office/officeart/2018/2/layout/IconVerticalSolidList"/>
    <dgm:cxn modelId="{FE3DD92D-25D0-417D-82F4-7D3E05D5710E}" type="presParOf" srcId="{7E2A23E5-9C9A-41FA-8B6C-DF66D1748B35}" destId="{8FA1B6C7-9332-4BCB-88F1-F5BCB279555E}" srcOrd="2" destOrd="0" presId="urn:microsoft.com/office/officeart/2018/2/layout/IconVerticalSolidList"/>
    <dgm:cxn modelId="{B0D5D101-497B-47D7-AC73-305696E805B4}" type="presParOf" srcId="{7E2A23E5-9C9A-41FA-8B6C-DF66D1748B35}" destId="{557FE3AA-4DE4-40A9-B391-54D9DDBA5324}" srcOrd="3" destOrd="0" presId="urn:microsoft.com/office/officeart/2018/2/layout/IconVerticalSolidList"/>
    <dgm:cxn modelId="{22647577-013A-49E4-AF34-4FF0D4986619}" type="presParOf" srcId="{8BE9E741-6B40-4BC3-8C7C-D2BDD922199F}" destId="{31FF2E71-CBB4-4798-AC6A-1ED63B27DBBD}" srcOrd="3" destOrd="0" presId="urn:microsoft.com/office/officeart/2018/2/layout/IconVerticalSolidList"/>
    <dgm:cxn modelId="{31A15C7F-E80D-407D-A97F-9B12872BC442}" type="presParOf" srcId="{8BE9E741-6B40-4BC3-8C7C-D2BDD922199F}" destId="{5C38119C-5AA7-4440-BF7F-2BB33B28BBBC}" srcOrd="4" destOrd="0" presId="urn:microsoft.com/office/officeart/2018/2/layout/IconVerticalSolidList"/>
    <dgm:cxn modelId="{B90B3C39-D38E-4C44-A382-753F51F37B31}" type="presParOf" srcId="{5C38119C-5AA7-4440-BF7F-2BB33B28BBBC}" destId="{4B2594D6-FCE3-4DC1-B1C4-617435D3291B}" srcOrd="0" destOrd="0" presId="urn:microsoft.com/office/officeart/2018/2/layout/IconVerticalSolidList"/>
    <dgm:cxn modelId="{E07BF61D-0011-4532-B8D3-597BCC51238D}" type="presParOf" srcId="{5C38119C-5AA7-4440-BF7F-2BB33B28BBBC}" destId="{3E45A481-217F-4EBA-B2F4-06925E2A15F1}" srcOrd="1" destOrd="0" presId="urn:microsoft.com/office/officeart/2018/2/layout/IconVerticalSolidList"/>
    <dgm:cxn modelId="{260F8731-D35B-4D8D-9F4B-381FB15BCD1C}" type="presParOf" srcId="{5C38119C-5AA7-4440-BF7F-2BB33B28BBBC}" destId="{9D9B9824-1A65-41AD-8B70-7A1BED689342}" srcOrd="2" destOrd="0" presId="urn:microsoft.com/office/officeart/2018/2/layout/IconVerticalSolidList"/>
    <dgm:cxn modelId="{742EF0BF-F31E-4A9C-9BBB-43DB2FAAB91C}" type="presParOf" srcId="{5C38119C-5AA7-4440-BF7F-2BB33B28BBBC}" destId="{076518C1-3D16-459C-99F5-4C7FF4E4D84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2EC2DC-79FA-4235-A1B5-1BB72535E8D8}"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3797D52-F245-4850-B372-34B15B5E900C}">
      <dgm:prSet/>
      <dgm:spPr/>
      <dgm:t>
        <a:bodyPr/>
        <a:lstStyle/>
        <a:p>
          <a:pPr>
            <a:lnSpc>
              <a:spcPct val="100000"/>
            </a:lnSpc>
          </a:pPr>
          <a:r>
            <a:rPr lang="it-IT"/>
            <a:t>Le versioni sviluppate funzionano su architetture x86_64 e ARM.</a:t>
          </a:r>
          <a:endParaRPr lang="en-US"/>
        </a:p>
      </dgm:t>
    </dgm:pt>
    <dgm:pt modelId="{32AADCE2-C9CC-43FF-A4B7-931DACA70C57}" type="parTrans" cxnId="{D0291E15-FC7D-4E78-9CDD-7A552B34295C}">
      <dgm:prSet/>
      <dgm:spPr/>
      <dgm:t>
        <a:bodyPr/>
        <a:lstStyle/>
        <a:p>
          <a:endParaRPr lang="en-US"/>
        </a:p>
      </dgm:t>
    </dgm:pt>
    <dgm:pt modelId="{30A660EC-DEE1-4E1B-AF66-62C43CFB3FC1}" type="sibTrans" cxnId="{D0291E15-FC7D-4E78-9CDD-7A552B34295C}">
      <dgm:prSet phldrT="01"/>
      <dgm:spPr/>
      <dgm:t>
        <a:bodyPr/>
        <a:lstStyle/>
        <a:p>
          <a:r>
            <a:rPr lang="en-US"/>
            <a:t>01</a:t>
          </a:r>
        </a:p>
      </dgm:t>
    </dgm:pt>
    <dgm:pt modelId="{93ADA1B2-522D-4A70-975C-1FA144C3C02D}">
      <dgm:prSet/>
      <dgm:spPr/>
      <dgm:t>
        <a:bodyPr/>
        <a:lstStyle/>
        <a:p>
          <a:pPr>
            <a:lnSpc>
              <a:spcPct val="100000"/>
            </a:lnSpc>
          </a:pPr>
          <a:r>
            <a:rPr lang="it-IT"/>
            <a:t>Essendo le architetture diverse anche le funzioni usate saranno diverse poiché verranno compilate in codice assembly differente.</a:t>
          </a:r>
          <a:endParaRPr lang="en-US"/>
        </a:p>
      </dgm:t>
    </dgm:pt>
    <dgm:pt modelId="{83C46EA7-BE92-4D90-AB32-5B0B4B2D0B9C}" type="parTrans" cxnId="{63E1E64F-FEA5-4360-B6B4-A5B191C717E0}">
      <dgm:prSet/>
      <dgm:spPr/>
      <dgm:t>
        <a:bodyPr/>
        <a:lstStyle/>
        <a:p>
          <a:endParaRPr lang="en-US"/>
        </a:p>
      </dgm:t>
    </dgm:pt>
    <dgm:pt modelId="{31EAFDC9-E74C-43B3-BC61-FE91E3752514}" type="sibTrans" cxnId="{63E1E64F-FEA5-4360-B6B4-A5B191C717E0}">
      <dgm:prSet phldrT="02"/>
      <dgm:spPr/>
      <dgm:t>
        <a:bodyPr/>
        <a:lstStyle/>
        <a:p>
          <a:r>
            <a:rPr lang="en-US"/>
            <a:t>02</a:t>
          </a:r>
        </a:p>
      </dgm:t>
    </dgm:pt>
    <dgm:pt modelId="{BDACE502-DE1E-405B-BB53-696A5EEF613E}">
      <dgm:prSet/>
      <dgm:spPr/>
      <dgm:t>
        <a:bodyPr/>
        <a:lstStyle/>
        <a:p>
          <a:pPr>
            <a:lnSpc>
              <a:spcPct val="100000"/>
            </a:lnSpc>
          </a:pPr>
          <a:r>
            <a:rPr lang="it-IT"/>
            <a:t>La architettura x86_64 è di tipo CISC. Più dispendiosa a livello energetico ma con prestazioni generalmente più elevate.</a:t>
          </a:r>
          <a:endParaRPr lang="en-US"/>
        </a:p>
      </dgm:t>
    </dgm:pt>
    <dgm:pt modelId="{74565580-5ADA-4E78-9FAA-57A060564E21}" type="parTrans" cxnId="{7CF1D7D8-B378-4515-AECF-F43857C239E3}">
      <dgm:prSet/>
      <dgm:spPr/>
      <dgm:t>
        <a:bodyPr/>
        <a:lstStyle/>
        <a:p>
          <a:endParaRPr lang="en-US"/>
        </a:p>
      </dgm:t>
    </dgm:pt>
    <dgm:pt modelId="{1CBBD4E0-F791-420F-9282-F7EAB27EE282}" type="sibTrans" cxnId="{7CF1D7D8-B378-4515-AECF-F43857C239E3}">
      <dgm:prSet phldrT="03"/>
      <dgm:spPr/>
      <dgm:t>
        <a:bodyPr/>
        <a:lstStyle/>
        <a:p>
          <a:r>
            <a:rPr lang="en-US"/>
            <a:t>03</a:t>
          </a:r>
        </a:p>
      </dgm:t>
    </dgm:pt>
    <dgm:pt modelId="{C714018E-BEC3-4592-BAD1-C4AF9D62A66B}">
      <dgm:prSet/>
      <dgm:spPr/>
      <dgm:t>
        <a:bodyPr/>
        <a:lstStyle/>
        <a:p>
          <a:pPr>
            <a:lnSpc>
              <a:spcPct val="100000"/>
            </a:lnSpc>
          </a:pPr>
          <a:r>
            <a:rPr lang="it-IT"/>
            <a:t>D’altro canto ARM è di tipo RISC. Ottimizza il consumo energetico a discapito di prestazioni minori.</a:t>
          </a:r>
          <a:endParaRPr lang="en-US"/>
        </a:p>
      </dgm:t>
    </dgm:pt>
    <dgm:pt modelId="{FAF17397-42CE-4203-B975-269654C35846}" type="parTrans" cxnId="{2E60C5FF-1BE5-4686-9839-6E45BD359E47}">
      <dgm:prSet/>
      <dgm:spPr/>
      <dgm:t>
        <a:bodyPr/>
        <a:lstStyle/>
        <a:p>
          <a:endParaRPr lang="en-US"/>
        </a:p>
      </dgm:t>
    </dgm:pt>
    <dgm:pt modelId="{F56DB4FE-B3A1-48E7-B321-EF762A452D64}" type="sibTrans" cxnId="{2E60C5FF-1BE5-4686-9839-6E45BD359E47}">
      <dgm:prSet phldrT="04"/>
      <dgm:spPr/>
      <dgm:t>
        <a:bodyPr/>
        <a:lstStyle/>
        <a:p>
          <a:r>
            <a:rPr lang="en-US"/>
            <a:t>04</a:t>
          </a:r>
        </a:p>
      </dgm:t>
    </dgm:pt>
    <dgm:pt modelId="{3531F352-5B42-4BF7-8921-749DD96B310D}" type="pres">
      <dgm:prSet presAssocID="{9B2EC2DC-79FA-4235-A1B5-1BB72535E8D8}" presName="Name0" presStyleCnt="0">
        <dgm:presLayoutVars>
          <dgm:animLvl val="lvl"/>
          <dgm:resizeHandles val="exact"/>
        </dgm:presLayoutVars>
      </dgm:prSet>
      <dgm:spPr/>
    </dgm:pt>
    <dgm:pt modelId="{AE2AE379-489B-4FCE-8995-C70D4A83C44E}" type="pres">
      <dgm:prSet presAssocID="{43797D52-F245-4850-B372-34B15B5E900C}" presName="compositeNode" presStyleCnt="0">
        <dgm:presLayoutVars>
          <dgm:bulletEnabled val="1"/>
        </dgm:presLayoutVars>
      </dgm:prSet>
      <dgm:spPr/>
    </dgm:pt>
    <dgm:pt modelId="{4E59B65C-6AD1-4CE3-8276-46C19A9E0084}" type="pres">
      <dgm:prSet presAssocID="{43797D52-F245-4850-B372-34B15B5E900C}" presName="bgRect" presStyleLbl="alignNode1" presStyleIdx="0" presStyleCnt="4"/>
      <dgm:spPr/>
    </dgm:pt>
    <dgm:pt modelId="{1087F8DE-5F67-46DF-BB73-B13D849235EF}" type="pres">
      <dgm:prSet presAssocID="{30A660EC-DEE1-4E1B-AF66-62C43CFB3FC1}" presName="sibTransNodeRect" presStyleLbl="alignNode1" presStyleIdx="0" presStyleCnt="4">
        <dgm:presLayoutVars>
          <dgm:chMax val="0"/>
          <dgm:bulletEnabled val="1"/>
        </dgm:presLayoutVars>
      </dgm:prSet>
      <dgm:spPr/>
    </dgm:pt>
    <dgm:pt modelId="{B3536CA5-61AE-45A8-A6E4-B2F9D6B5E74F}" type="pres">
      <dgm:prSet presAssocID="{43797D52-F245-4850-B372-34B15B5E900C}" presName="nodeRect" presStyleLbl="alignNode1" presStyleIdx="0" presStyleCnt="4">
        <dgm:presLayoutVars>
          <dgm:bulletEnabled val="1"/>
        </dgm:presLayoutVars>
      </dgm:prSet>
      <dgm:spPr/>
    </dgm:pt>
    <dgm:pt modelId="{F20DF638-C8C9-409F-9836-4C877B38CD07}" type="pres">
      <dgm:prSet presAssocID="{30A660EC-DEE1-4E1B-AF66-62C43CFB3FC1}" presName="sibTrans" presStyleCnt="0"/>
      <dgm:spPr/>
    </dgm:pt>
    <dgm:pt modelId="{3D5A8D09-7AB4-41A4-B4F7-D246FCF32682}" type="pres">
      <dgm:prSet presAssocID="{93ADA1B2-522D-4A70-975C-1FA144C3C02D}" presName="compositeNode" presStyleCnt="0">
        <dgm:presLayoutVars>
          <dgm:bulletEnabled val="1"/>
        </dgm:presLayoutVars>
      </dgm:prSet>
      <dgm:spPr/>
    </dgm:pt>
    <dgm:pt modelId="{5B944324-991A-4D90-BC9F-1365CE841615}" type="pres">
      <dgm:prSet presAssocID="{93ADA1B2-522D-4A70-975C-1FA144C3C02D}" presName="bgRect" presStyleLbl="alignNode1" presStyleIdx="1" presStyleCnt="4"/>
      <dgm:spPr/>
    </dgm:pt>
    <dgm:pt modelId="{39B6DA3F-4F22-4E83-A2A7-230CBD546F73}" type="pres">
      <dgm:prSet presAssocID="{31EAFDC9-E74C-43B3-BC61-FE91E3752514}" presName="sibTransNodeRect" presStyleLbl="alignNode1" presStyleIdx="1" presStyleCnt="4">
        <dgm:presLayoutVars>
          <dgm:chMax val="0"/>
          <dgm:bulletEnabled val="1"/>
        </dgm:presLayoutVars>
      </dgm:prSet>
      <dgm:spPr/>
    </dgm:pt>
    <dgm:pt modelId="{E3AD7552-483B-4534-AB87-3FC2640E0FA6}" type="pres">
      <dgm:prSet presAssocID="{93ADA1B2-522D-4A70-975C-1FA144C3C02D}" presName="nodeRect" presStyleLbl="alignNode1" presStyleIdx="1" presStyleCnt="4">
        <dgm:presLayoutVars>
          <dgm:bulletEnabled val="1"/>
        </dgm:presLayoutVars>
      </dgm:prSet>
      <dgm:spPr/>
    </dgm:pt>
    <dgm:pt modelId="{3F001D94-8313-4237-B5B4-2D777520D4DB}" type="pres">
      <dgm:prSet presAssocID="{31EAFDC9-E74C-43B3-BC61-FE91E3752514}" presName="sibTrans" presStyleCnt="0"/>
      <dgm:spPr/>
    </dgm:pt>
    <dgm:pt modelId="{82FF8B38-6C92-4132-8B43-7489F0CEA106}" type="pres">
      <dgm:prSet presAssocID="{BDACE502-DE1E-405B-BB53-696A5EEF613E}" presName="compositeNode" presStyleCnt="0">
        <dgm:presLayoutVars>
          <dgm:bulletEnabled val="1"/>
        </dgm:presLayoutVars>
      </dgm:prSet>
      <dgm:spPr/>
    </dgm:pt>
    <dgm:pt modelId="{CCFAAAE8-655F-446E-8849-40DED8E12CE4}" type="pres">
      <dgm:prSet presAssocID="{BDACE502-DE1E-405B-BB53-696A5EEF613E}" presName="bgRect" presStyleLbl="alignNode1" presStyleIdx="2" presStyleCnt="4"/>
      <dgm:spPr/>
    </dgm:pt>
    <dgm:pt modelId="{6F90C31D-2810-4158-B283-F40AC0FA591D}" type="pres">
      <dgm:prSet presAssocID="{1CBBD4E0-F791-420F-9282-F7EAB27EE282}" presName="sibTransNodeRect" presStyleLbl="alignNode1" presStyleIdx="2" presStyleCnt="4">
        <dgm:presLayoutVars>
          <dgm:chMax val="0"/>
          <dgm:bulletEnabled val="1"/>
        </dgm:presLayoutVars>
      </dgm:prSet>
      <dgm:spPr/>
    </dgm:pt>
    <dgm:pt modelId="{0845095A-2C77-4BF1-AB9C-1F12B07D83FF}" type="pres">
      <dgm:prSet presAssocID="{BDACE502-DE1E-405B-BB53-696A5EEF613E}" presName="nodeRect" presStyleLbl="alignNode1" presStyleIdx="2" presStyleCnt="4">
        <dgm:presLayoutVars>
          <dgm:bulletEnabled val="1"/>
        </dgm:presLayoutVars>
      </dgm:prSet>
      <dgm:spPr/>
    </dgm:pt>
    <dgm:pt modelId="{7E74EED9-6F8F-4E00-9B0A-34B7C7993B1E}" type="pres">
      <dgm:prSet presAssocID="{1CBBD4E0-F791-420F-9282-F7EAB27EE282}" presName="sibTrans" presStyleCnt="0"/>
      <dgm:spPr/>
    </dgm:pt>
    <dgm:pt modelId="{424502C0-58E4-4E5E-B33D-DDFBE930F7A4}" type="pres">
      <dgm:prSet presAssocID="{C714018E-BEC3-4592-BAD1-C4AF9D62A66B}" presName="compositeNode" presStyleCnt="0">
        <dgm:presLayoutVars>
          <dgm:bulletEnabled val="1"/>
        </dgm:presLayoutVars>
      </dgm:prSet>
      <dgm:spPr/>
    </dgm:pt>
    <dgm:pt modelId="{B704882A-581F-45AB-AC59-FFD9D84AC005}" type="pres">
      <dgm:prSet presAssocID="{C714018E-BEC3-4592-BAD1-C4AF9D62A66B}" presName="bgRect" presStyleLbl="alignNode1" presStyleIdx="3" presStyleCnt="4"/>
      <dgm:spPr/>
    </dgm:pt>
    <dgm:pt modelId="{0924FA2A-7F0D-4504-B89C-28459C0F0F18}" type="pres">
      <dgm:prSet presAssocID="{F56DB4FE-B3A1-48E7-B321-EF762A452D64}" presName="sibTransNodeRect" presStyleLbl="alignNode1" presStyleIdx="3" presStyleCnt="4">
        <dgm:presLayoutVars>
          <dgm:chMax val="0"/>
          <dgm:bulletEnabled val="1"/>
        </dgm:presLayoutVars>
      </dgm:prSet>
      <dgm:spPr/>
    </dgm:pt>
    <dgm:pt modelId="{FECFBA07-B7DD-4CE9-B377-F55D672DC946}" type="pres">
      <dgm:prSet presAssocID="{C714018E-BEC3-4592-BAD1-C4AF9D62A66B}" presName="nodeRect" presStyleLbl="alignNode1" presStyleIdx="3" presStyleCnt="4">
        <dgm:presLayoutVars>
          <dgm:bulletEnabled val="1"/>
        </dgm:presLayoutVars>
      </dgm:prSet>
      <dgm:spPr/>
    </dgm:pt>
  </dgm:ptLst>
  <dgm:cxnLst>
    <dgm:cxn modelId="{96D0BB02-5C00-4A10-A99F-5A728D34A776}" type="presOf" srcId="{1CBBD4E0-F791-420F-9282-F7EAB27EE282}" destId="{6F90C31D-2810-4158-B283-F40AC0FA591D}" srcOrd="0" destOrd="0" presId="urn:microsoft.com/office/officeart/2016/7/layout/LinearBlockProcessNumbered"/>
    <dgm:cxn modelId="{D0291E15-FC7D-4E78-9CDD-7A552B34295C}" srcId="{9B2EC2DC-79FA-4235-A1B5-1BB72535E8D8}" destId="{43797D52-F245-4850-B372-34B15B5E900C}" srcOrd="0" destOrd="0" parTransId="{32AADCE2-C9CC-43FF-A4B7-931DACA70C57}" sibTransId="{30A660EC-DEE1-4E1B-AF66-62C43CFB3FC1}"/>
    <dgm:cxn modelId="{7083BA36-461C-4D68-A7CA-CAB89F6D1F6A}" type="presOf" srcId="{30A660EC-DEE1-4E1B-AF66-62C43CFB3FC1}" destId="{1087F8DE-5F67-46DF-BB73-B13D849235EF}" srcOrd="0" destOrd="0" presId="urn:microsoft.com/office/officeart/2016/7/layout/LinearBlockProcessNumbered"/>
    <dgm:cxn modelId="{1C232B37-8907-4C41-8DD5-46C141374594}" type="presOf" srcId="{93ADA1B2-522D-4A70-975C-1FA144C3C02D}" destId="{E3AD7552-483B-4534-AB87-3FC2640E0FA6}" srcOrd="1" destOrd="0" presId="urn:microsoft.com/office/officeart/2016/7/layout/LinearBlockProcessNumbered"/>
    <dgm:cxn modelId="{80BC493E-F183-49CE-AA50-E19CCD18426F}" type="presOf" srcId="{F56DB4FE-B3A1-48E7-B321-EF762A452D64}" destId="{0924FA2A-7F0D-4504-B89C-28459C0F0F18}" srcOrd="0" destOrd="0" presId="urn:microsoft.com/office/officeart/2016/7/layout/LinearBlockProcessNumbered"/>
    <dgm:cxn modelId="{DBE1476E-5F4E-4DB2-AA8F-882EF32CA799}" type="presOf" srcId="{C714018E-BEC3-4592-BAD1-C4AF9D62A66B}" destId="{B704882A-581F-45AB-AC59-FFD9D84AC005}" srcOrd="0" destOrd="0" presId="urn:microsoft.com/office/officeart/2016/7/layout/LinearBlockProcessNumbered"/>
    <dgm:cxn modelId="{8F5DDE4E-CB90-4A4A-A390-8E81123A6591}" type="presOf" srcId="{31EAFDC9-E74C-43B3-BC61-FE91E3752514}" destId="{39B6DA3F-4F22-4E83-A2A7-230CBD546F73}" srcOrd="0" destOrd="0" presId="urn:microsoft.com/office/officeart/2016/7/layout/LinearBlockProcessNumbered"/>
    <dgm:cxn modelId="{63E1E64F-FEA5-4360-B6B4-A5B191C717E0}" srcId="{9B2EC2DC-79FA-4235-A1B5-1BB72535E8D8}" destId="{93ADA1B2-522D-4A70-975C-1FA144C3C02D}" srcOrd="1" destOrd="0" parTransId="{83C46EA7-BE92-4D90-AB32-5B0B4B2D0B9C}" sibTransId="{31EAFDC9-E74C-43B3-BC61-FE91E3752514}"/>
    <dgm:cxn modelId="{453DE884-96FB-4435-9DCA-2E298F30E65B}" type="presOf" srcId="{43797D52-F245-4850-B372-34B15B5E900C}" destId="{B3536CA5-61AE-45A8-A6E4-B2F9D6B5E74F}" srcOrd="1" destOrd="0" presId="urn:microsoft.com/office/officeart/2016/7/layout/LinearBlockProcessNumbered"/>
    <dgm:cxn modelId="{E11BE287-904D-4DF4-9A2D-870097E36F81}" type="presOf" srcId="{BDACE502-DE1E-405B-BB53-696A5EEF613E}" destId="{CCFAAAE8-655F-446E-8849-40DED8E12CE4}" srcOrd="0" destOrd="0" presId="urn:microsoft.com/office/officeart/2016/7/layout/LinearBlockProcessNumbered"/>
    <dgm:cxn modelId="{D7E167BF-38DD-47CD-9F42-2B51ACA2B4C1}" type="presOf" srcId="{43797D52-F245-4850-B372-34B15B5E900C}" destId="{4E59B65C-6AD1-4CE3-8276-46C19A9E0084}" srcOrd="0" destOrd="0" presId="urn:microsoft.com/office/officeart/2016/7/layout/LinearBlockProcessNumbered"/>
    <dgm:cxn modelId="{E6EBCFC3-C67C-45AF-9AD4-AE5B083AD857}" type="presOf" srcId="{9B2EC2DC-79FA-4235-A1B5-1BB72535E8D8}" destId="{3531F352-5B42-4BF7-8921-749DD96B310D}" srcOrd="0" destOrd="0" presId="urn:microsoft.com/office/officeart/2016/7/layout/LinearBlockProcessNumbered"/>
    <dgm:cxn modelId="{6355CCC5-093D-43D3-B313-0AD75338C546}" type="presOf" srcId="{C714018E-BEC3-4592-BAD1-C4AF9D62A66B}" destId="{FECFBA07-B7DD-4CE9-B377-F55D672DC946}" srcOrd="1" destOrd="0" presId="urn:microsoft.com/office/officeart/2016/7/layout/LinearBlockProcessNumbered"/>
    <dgm:cxn modelId="{8670E1C6-0413-41DE-B535-298A35AD6767}" type="presOf" srcId="{93ADA1B2-522D-4A70-975C-1FA144C3C02D}" destId="{5B944324-991A-4D90-BC9F-1365CE841615}" srcOrd="0" destOrd="0" presId="urn:microsoft.com/office/officeart/2016/7/layout/LinearBlockProcessNumbered"/>
    <dgm:cxn modelId="{7CF1D7D8-B378-4515-AECF-F43857C239E3}" srcId="{9B2EC2DC-79FA-4235-A1B5-1BB72535E8D8}" destId="{BDACE502-DE1E-405B-BB53-696A5EEF613E}" srcOrd="2" destOrd="0" parTransId="{74565580-5ADA-4E78-9FAA-57A060564E21}" sibTransId="{1CBBD4E0-F791-420F-9282-F7EAB27EE282}"/>
    <dgm:cxn modelId="{981CD0E7-3850-4036-936F-5CEDC349953A}" type="presOf" srcId="{BDACE502-DE1E-405B-BB53-696A5EEF613E}" destId="{0845095A-2C77-4BF1-AB9C-1F12B07D83FF}" srcOrd="1" destOrd="0" presId="urn:microsoft.com/office/officeart/2016/7/layout/LinearBlockProcessNumbered"/>
    <dgm:cxn modelId="{2E60C5FF-1BE5-4686-9839-6E45BD359E47}" srcId="{9B2EC2DC-79FA-4235-A1B5-1BB72535E8D8}" destId="{C714018E-BEC3-4592-BAD1-C4AF9D62A66B}" srcOrd="3" destOrd="0" parTransId="{FAF17397-42CE-4203-B975-269654C35846}" sibTransId="{F56DB4FE-B3A1-48E7-B321-EF762A452D64}"/>
    <dgm:cxn modelId="{1535DE83-C018-4855-8D1A-380BA7FF5FC4}" type="presParOf" srcId="{3531F352-5B42-4BF7-8921-749DD96B310D}" destId="{AE2AE379-489B-4FCE-8995-C70D4A83C44E}" srcOrd="0" destOrd="0" presId="urn:microsoft.com/office/officeart/2016/7/layout/LinearBlockProcessNumbered"/>
    <dgm:cxn modelId="{A175980A-328E-4C5F-98B3-FE508BFCDF97}" type="presParOf" srcId="{AE2AE379-489B-4FCE-8995-C70D4A83C44E}" destId="{4E59B65C-6AD1-4CE3-8276-46C19A9E0084}" srcOrd="0" destOrd="0" presId="urn:microsoft.com/office/officeart/2016/7/layout/LinearBlockProcessNumbered"/>
    <dgm:cxn modelId="{D2E5EA21-C39A-432B-B0E0-DEB3A46603AA}" type="presParOf" srcId="{AE2AE379-489B-4FCE-8995-C70D4A83C44E}" destId="{1087F8DE-5F67-46DF-BB73-B13D849235EF}" srcOrd="1" destOrd="0" presId="urn:microsoft.com/office/officeart/2016/7/layout/LinearBlockProcessNumbered"/>
    <dgm:cxn modelId="{D5689BB6-CC79-4D49-B2E6-AFE0F1DC9E45}" type="presParOf" srcId="{AE2AE379-489B-4FCE-8995-C70D4A83C44E}" destId="{B3536CA5-61AE-45A8-A6E4-B2F9D6B5E74F}" srcOrd="2" destOrd="0" presId="urn:microsoft.com/office/officeart/2016/7/layout/LinearBlockProcessNumbered"/>
    <dgm:cxn modelId="{ED638E99-3982-48D7-9EE8-8DE15F05B56E}" type="presParOf" srcId="{3531F352-5B42-4BF7-8921-749DD96B310D}" destId="{F20DF638-C8C9-409F-9836-4C877B38CD07}" srcOrd="1" destOrd="0" presId="urn:microsoft.com/office/officeart/2016/7/layout/LinearBlockProcessNumbered"/>
    <dgm:cxn modelId="{2E9AE5F8-2B62-45A6-A5A8-665322877E84}" type="presParOf" srcId="{3531F352-5B42-4BF7-8921-749DD96B310D}" destId="{3D5A8D09-7AB4-41A4-B4F7-D246FCF32682}" srcOrd="2" destOrd="0" presId="urn:microsoft.com/office/officeart/2016/7/layout/LinearBlockProcessNumbered"/>
    <dgm:cxn modelId="{016DEB72-6199-4371-BA39-C34B63E67F8A}" type="presParOf" srcId="{3D5A8D09-7AB4-41A4-B4F7-D246FCF32682}" destId="{5B944324-991A-4D90-BC9F-1365CE841615}" srcOrd="0" destOrd="0" presId="urn:microsoft.com/office/officeart/2016/7/layout/LinearBlockProcessNumbered"/>
    <dgm:cxn modelId="{9D9EBC94-9279-4296-8C40-781FDB8BC45E}" type="presParOf" srcId="{3D5A8D09-7AB4-41A4-B4F7-D246FCF32682}" destId="{39B6DA3F-4F22-4E83-A2A7-230CBD546F73}" srcOrd="1" destOrd="0" presId="urn:microsoft.com/office/officeart/2016/7/layout/LinearBlockProcessNumbered"/>
    <dgm:cxn modelId="{40B0491D-BE79-41EB-89DA-564B13E3371A}" type="presParOf" srcId="{3D5A8D09-7AB4-41A4-B4F7-D246FCF32682}" destId="{E3AD7552-483B-4534-AB87-3FC2640E0FA6}" srcOrd="2" destOrd="0" presId="urn:microsoft.com/office/officeart/2016/7/layout/LinearBlockProcessNumbered"/>
    <dgm:cxn modelId="{B04CBD80-9D30-4AE5-8FB6-80C4EC2D3FE4}" type="presParOf" srcId="{3531F352-5B42-4BF7-8921-749DD96B310D}" destId="{3F001D94-8313-4237-B5B4-2D777520D4DB}" srcOrd="3" destOrd="0" presId="urn:microsoft.com/office/officeart/2016/7/layout/LinearBlockProcessNumbered"/>
    <dgm:cxn modelId="{315E59EA-0F7D-416A-8EDE-490A27E0A497}" type="presParOf" srcId="{3531F352-5B42-4BF7-8921-749DD96B310D}" destId="{82FF8B38-6C92-4132-8B43-7489F0CEA106}" srcOrd="4" destOrd="0" presId="urn:microsoft.com/office/officeart/2016/7/layout/LinearBlockProcessNumbered"/>
    <dgm:cxn modelId="{6C293474-5849-4848-831E-3EEFA268FF7A}" type="presParOf" srcId="{82FF8B38-6C92-4132-8B43-7489F0CEA106}" destId="{CCFAAAE8-655F-446E-8849-40DED8E12CE4}" srcOrd="0" destOrd="0" presId="urn:microsoft.com/office/officeart/2016/7/layout/LinearBlockProcessNumbered"/>
    <dgm:cxn modelId="{C451D19C-1ECD-4CA0-A4CE-B4874329BEFB}" type="presParOf" srcId="{82FF8B38-6C92-4132-8B43-7489F0CEA106}" destId="{6F90C31D-2810-4158-B283-F40AC0FA591D}" srcOrd="1" destOrd="0" presId="urn:microsoft.com/office/officeart/2016/7/layout/LinearBlockProcessNumbered"/>
    <dgm:cxn modelId="{54C9C9DB-4F87-47E1-86B8-32657B73989F}" type="presParOf" srcId="{82FF8B38-6C92-4132-8B43-7489F0CEA106}" destId="{0845095A-2C77-4BF1-AB9C-1F12B07D83FF}" srcOrd="2" destOrd="0" presId="urn:microsoft.com/office/officeart/2016/7/layout/LinearBlockProcessNumbered"/>
    <dgm:cxn modelId="{2F4C5C63-65BF-41F3-85B1-5CE708601D26}" type="presParOf" srcId="{3531F352-5B42-4BF7-8921-749DD96B310D}" destId="{7E74EED9-6F8F-4E00-9B0A-34B7C7993B1E}" srcOrd="5" destOrd="0" presId="urn:microsoft.com/office/officeart/2016/7/layout/LinearBlockProcessNumbered"/>
    <dgm:cxn modelId="{ADA66DBB-6900-45CE-BB6B-82810259CF5F}" type="presParOf" srcId="{3531F352-5B42-4BF7-8921-749DD96B310D}" destId="{424502C0-58E4-4E5E-B33D-DDFBE930F7A4}" srcOrd="6" destOrd="0" presId="urn:microsoft.com/office/officeart/2016/7/layout/LinearBlockProcessNumbered"/>
    <dgm:cxn modelId="{DA333743-E2FA-4534-90B4-E8EFE13DEAAE}" type="presParOf" srcId="{424502C0-58E4-4E5E-B33D-DDFBE930F7A4}" destId="{B704882A-581F-45AB-AC59-FFD9D84AC005}" srcOrd="0" destOrd="0" presId="urn:microsoft.com/office/officeart/2016/7/layout/LinearBlockProcessNumbered"/>
    <dgm:cxn modelId="{6176CD0D-7A25-4479-90E1-4DE18802E06C}" type="presParOf" srcId="{424502C0-58E4-4E5E-B33D-DDFBE930F7A4}" destId="{0924FA2A-7F0D-4504-B89C-28459C0F0F18}" srcOrd="1" destOrd="0" presId="urn:microsoft.com/office/officeart/2016/7/layout/LinearBlockProcessNumbered"/>
    <dgm:cxn modelId="{8151FAC7-164C-4B39-AFE4-897667605C1F}" type="presParOf" srcId="{424502C0-58E4-4E5E-B33D-DDFBE930F7A4}" destId="{FECFBA07-B7DD-4CE9-B377-F55D672DC946}"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4BE7BF-7160-4FD8-9F35-8581A3DD3A58}"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FCC37E62-2452-4522-A0CC-EFF2471E8B40}">
      <dgm:prSet/>
      <dgm:spPr/>
      <dgm:t>
        <a:bodyPr/>
        <a:lstStyle/>
        <a:p>
          <a:r>
            <a:rPr lang="it-IT"/>
            <a:t>Le instrisics sono particolari funzioni che consentono di usare i registri vettoriali dei processori. Questi sono utili perché ci consentono di processare blocchi di dati più grandi del solito. In questo modo possiamo eseguire parti dell’algoritmo in parallelo anziché in sequenza.</a:t>
          </a:r>
          <a:endParaRPr lang="en-US"/>
        </a:p>
      </dgm:t>
    </dgm:pt>
    <dgm:pt modelId="{9ED1162D-66DF-455C-96CF-E16BB3708FAC}" type="parTrans" cxnId="{45432CF2-429B-48A3-A840-7098A923B4DE}">
      <dgm:prSet/>
      <dgm:spPr/>
      <dgm:t>
        <a:bodyPr/>
        <a:lstStyle/>
        <a:p>
          <a:endParaRPr lang="en-US"/>
        </a:p>
      </dgm:t>
    </dgm:pt>
    <dgm:pt modelId="{C109E9D7-A112-43D2-B60B-458516254AE9}" type="sibTrans" cxnId="{45432CF2-429B-48A3-A840-7098A923B4DE}">
      <dgm:prSet/>
      <dgm:spPr/>
      <dgm:t>
        <a:bodyPr/>
        <a:lstStyle/>
        <a:p>
          <a:endParaRPr lang="en-US"/>
        </a:p>
      </dgm:t>
    </dgm:pt>
    <dgm:pt modelId="{B4363460-5080-4D8A-BFCA-A806134FD21B}">
      <dgm:prSet/>
      <dgm:spPr/>
      <dgm:t>
        <a:bodyPr/>
        <a:lstStyle/>
        <a:p>
          <a:r>
            <a:rPr lang="it-IT"/>
            <a:t>Queste istruzioni variano con l’architettura del processore, quindi sono diverse tra x86_64 e ARM.</a:t>
          </a:r>
          <a:endParaRPr lang="en-US"/>
        </a:p>
      </dgm:t>
    </dgm:pt>
    <dgm:pt modelId="{C9684B22-232F-4BD1-8513-CB3B1F010501}" type="parTrans" cxnId="{73DCD6A1-FCB1-40BE-9EBA-3C266179BA93}">
      <dgm:prSet/>
      <dgm:spPr/>
      <dgm:t>
        <a:bodyPr/>
        <a:lstStyle/>
        <a:p>
          <a:endParaRPr lang="en-US"/>
        </a:p>
      </dgm:t>
    </dgm:pt>
    <dgm:pt modelId="{75796EFA-7324-4B6E-8EC7-16E5C92F7F64}" type="sibTrans" cxnId="{73DCD6A1-FCB1-40BE-9EBA-3C266179BA93}">
      <dgm:prSet/>
      <dgm:spPr/>
      <dgm:t>
        <a:bodyPr/>
        <a:lstStyle/>
        <a:p>
          <a:endParaRPr lang="en-US"/>
        </a:p>
      </dgm:t>
    </dgm:pt>
    <dgm:pt modelId="{8B6EC591-303C-4232-B955-838588F7F427}" type="pres">
      <dgm:prSet presAssocID="{5D4BE7BF-7160-4FD8-9F35-8581A3DD3A58}" presName="vert0" presStyleCnt="0">
        <dgm:presLayoutVars>
          <dgm:dir/>
          <dgm:animOne val="branch"/>
          <dgm:animLvl val="lvl"/>
        </dgm:presLayoutVars>
      </dgm:prSet>
      <dgm:spPr/>
    </dgm:pt>
    <dgm:pt modelId="{797455B8-2479-40CD-8F07-F4DA85EBC86D}" type="pres">
      <dgm:prSet presAssocID="{FCC37E62-2452-4522-A0CC-EFF2471E8B40}" presName="thickLine" presStyleLbl="alignNode1" presStyleIdx="0" presStyleCnt="2"/>
      <dgm:spPr/>
    </dgm:pt>
    <dgm:pt modelId="{96BAC531-D121-4951-9219-351BD0C56CB2}" type="pres">
      <dgm:prSet presAssocID="{FCC37E62-2452-4522-A0CC-EFF2471E8B40}" presName="horz1" presStyleCnt="0"/>
      <dgm:spPr/>
    </dgm:pt>
    <dgm:pt modelId="{0CB22223-763B-4905-A55D-65CD15993EDE}" type="pres">
      <dgm:prSet presAssocID="{FCC37E62-2452-4522-A0CC-EFF2471E8B40}" presName="tx1" presStyleLbl="revTx" presStyleIdx="0" presStyleCnt="2"/>
      <dgm:spPr/>
    </dgm:pt>
    <dgm:pt modelId="{4C2A02FE-6B86-4F26-907D-35E17C464E3D}" type="pres">
      <dgm:prSet presAssocID="{FCC37E62-2452-4522-A0CC-EFF2471E8B40}" presName="vert1" presStyleCnt="0"/>
      <dgm:spPr/>
    </dgm:pt>
    <dgm:pt modelId="{884ADA7A-1ADC-4184-BE83-3F3FAF557020}" type="pres">
      <dgm:prSet presAssocID="{B4363460-5080-4D8A-BFCA-A806134FD21B}" presName="thickLine" presStyleLbl="alignNode1" presStyleIdx="1" presStyleCnt="2"/>
      <dgm:spPr/>
    </dgm:pt>
    <dgm:pt modelId="{FDF05418-2F18-4DBB-9F47-C659646EE2E3}" type="pres">
      <dgm:prSet presAssocID="{B4363460-5080-4D8A-BFCA-A806134FD21B}" presName="horz1" presStyleCnt="0"/>
      <dgm:spPr/>
    </dgm:pt>
    <dgm:pt modelId="{D4B36B63-1C8D-4C33-9AD8-722A64060D7A}" type="pres">
      <dgm:prSet presAssocID="{B4363460-5080-4D8A-BFCA-A806134FD21B}" presName="tx1" presStyleLbl="revTx" presStyleIdx="1" presStyleCnt="2"/>
      <dgm:spPr/>
    </dgm:pt>
    <dgm:pt modelId="{925F1F46-985C-4090-99F6-DED9FD9C5267}" type="pres">
      <dgm:prSet presAssocID="{B4363460-5080-4D8A-BFCA-A806134FD21B}" presName="vert1" presStyleCnt="0"/>
      <dgm:spPr/>
    </dgm:pt>
  </dgm:ptLst>
  <dgm:cxnLst>
    <dgm:cxn modelId="{D1ACD019-71A7-486D-921A-520011F98C00}" type="presOf" srcId="{B4363460-5080-4D8A-BFCA-A806134FD21B}" destId="{D4B36B63-1C8D-4C33-9AD8-722A64060D7A}" srcOrd="0" destOrd="0" presId="urn:microsoft.com/office/officeart/2008/layout/LinedList"/>
    <dgm:cxn modelId="{73DCD6A1-FCB1-40BE-9EBA-3C266179BA93}" srcId="{5D4BE7BF-7160-4FD8-9F35-8581A3DD3A58}" destId="{B4363460-5080-4D8A-BFCA-A806134FD21B}" srcOrd="1" destOrd="0" parTransId="{C9684B22-232F-4BD1-8513-CB3B1F010501}" sibTransId="{75796EFA-7324-4B6E-8EC7-16E5C92F7F64}"/>
    <dgm:cxn modelId="{BD2923C3-A462-41C0-BF02-5BE9DA7E9D68}" type="presOf" srcId="{5D4BE7BF-7160-4FD8-9F35-8581A3DD3A58}" destId="{8B6EC591-303C-4232-B955-838588F7F427}" srcOrd="0" destOrd="0" presId="urn:microsoft.com/office/officeart/2008/layout/LinedList"/>
    <dgm:cxn modelId="{3500D0D0-6A89-450E-BDAA-298507C434AB}" type="presOf" srcId="{FCC37E62-2452-4522-A0CC-EFF2471E8B40}" destId="{0CB22223-763B-4905-A55D-65CD15993EDE}" srcOrd="0" destOrd="0" presId="urn:microsoft.com/office/officeart/2008/layout/LinedList"/>
    <dgm:cxn modelId="{45432CF2-429B-48A3-A840-7098A923B4DE}" srcId="{5D4BE7BF-7160-4FD8-9F35-8581A3DD3A58}" destId="{FCC37E62-2452-4522-A0CC-EFF2471E8B40}" srcOrd="0" destOrd="0" parTransId="{9ED1162D-66DF-455C-96CF-E16BB3708FAC}" sibTransId="{C109E9D7-A112-43D2-B60B-458516254AE9}"/>
    <dgm:cxn modelId="{75FCE60C-7EF7-4F71-9536-78532E64E862}" type="presParOf" srcId="{8B6EC591-303C-4232-B955-838588F7F427}" destId="{797455B8-2479-40CD-8F07-F4DA85EBC86D}" srcOrd="0" destOrd="0" presId="urn:microsoft.com/office/officeart/2008/layout/LinedList"/>
    <dgm:cxn modelId="{63119891-CAB6-40A3-92ED-0158AA1CB3CE}" type="presParOf" srcId="{8B6EC591-303C-4232-B955-838588F7F427}" destId="{96BAC531-D121-4951-9219-351BD0C56CB2}" srcOrd="1" destOrd="0" presId="urn:microsoft.com/office/officeart/2008/layout/LinedList"/>
    <dgm:cxn modelId="{81871B20-5C3E-43E7-A70E-CCD6759EFAB0}" type="presParOf" srcId="{96BAC531-D121-4951-9219-351BD0C56CB2}" destId="{0CB22223-763B-4905-A55D-65CD15993EDE}" srcOrd="0" destOrd="0" presId="urn:microsoft.com/office/officeart/2008/layout/LinedList"/>
    <dgm:cxn modelId="{AC01DBD0-AC7C-43A2-8830-794DF44734B3}" type="presParOf" srcId="{96BAC531-D121-4951-9219-351BD0C56CB2}" destId="{4C2A02FE-6B86-4F26-907D-35E17C464E3D}" srcOrd="1" destOrd="0" presId="urn:microsoft.com/office/officeart/2008/layout/LinedList"/>
    <dgm:cxn modelId="{EEAD5C84-6435-4808-A62A-EB4E611F954F}" type="presParOf" srcId="{8B6EC591-303C-4232-B955-838588F7F427}" destId="{884ADA7A-1ADC-4184-BE83-3F3FAF557020}" srcOrd="2" destOrd="0" presId="urn:microsoft.com/office/officeart/2008/layout/LinedList"/>
    <dgm:cxn modelId="{D003A8A8-6C0D-4CC4-BFFE-98B2AB5C4358}" type="presParOf" srcId="{8B6EC591-303C-4232-B955-838588F7F427}" destId="{FDF05418-2F18-4DBB-9F47-C659646EE2E3}" srcOrd="3" destOrd="0" presId="urn:microsoft.com/office/officeart/2008/layout/LinedList"/>
    <dgm:cxn modelId="{E309D8FC-B4BA-4E40-B5F3-C4B990AE0FA4}" type="presParOf" srcId="{FDF05418-2F18-4DBB-9F47-C659646EE2E3}" destId="{D4B36B63-1C8D-4C33-9AD8-722A64060D7A}" srcOrd="0" destOrd="0" presId="urn:microsoft.com/office/officeart/2008/layout/LinedList"/>
    <dgm:cxn modelId="{B9DA37CF-7161-4754-96C2-171E92656735}" type="presParOf" srcId="{FDF05418-2F18-4DBB-9F47-C659646EE2E3}" destId="{925F1F46-985C-4090-99F6-DED9FD9C52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64A6-F63D-4C28-8BE9-B96E9B1DCA0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AA000-9E94-433E-8C89-61FE2CA23C85}">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FCBC-5BE2-40DB-B454-973079E33E7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L’obiettivo del progetto è quello di ottimizzare le funzioni di </a:t>
          </a:r>
          <a:r>
            <a:rPr lang="it-IT" sz="2400" kern="1200" dirty="0" err="1"/>
            <a:t>hash</a:t>
          </a:r>
          <a:r>
            <a:rPr lang="it-IT" sz="2400" kern="1200" dirty="0"/>
            <a:t> usate negli algoritmi SHA3 e SHAKE.</a:t>
          </a:r>
          <a:endParaRPr lang="en-US" sz="2400" kern="1200" dirty="0"/>
        </a:p>
      </dsp:txBody>
      <dsp:txXfrm>
        <a:off x="1435590" y="531"/>
        <a:ext cx="9080009" cy="1242935"/>
      </dsp:txXfrm>
    </dsp:sp>
    <dsp:sp modelId="{B56854EE-126D-453D-B917-A53DB6A5107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7E015-1EE2-48D5-8EC7-BE68C7527691}">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BFD46-72CC-4130-9DDF-594048F495F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L’ottimizzazione avviene attraverso l’uso delle </a:t>
          </a:r>
          <a:r>
            <a:rPr lang="it-IT" sz="2400" kern="1200" dirty="0" err="1"/>
            <a:t>instrisics</a:t>
          </a:r>
          <a:endParaRPr lang="en-US" sz="2400" kern="1200" dirty="0"/>
        </a:p>
      </dsp:txBody>
      <dsp:txXfrm>
        <a:off x="1435590" y="1554201"/>
        <a:ext cx="9080009" cy="1242935"/>
      </dsp:txXfrm>
    </dsp:sp>
    <dsp:sp modelId="{53F81AA5-52D1-4544-BB87-73196C752ED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D935-C2CF-4318-94A7-DDD7B89346B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F1192-77E8-468C-A9A9-E52AC7A2231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Le </a:t>
          </a:r>
          <a:r>
            <a:rPr lang="it-IT" sz="2400" kern="1200" dirty="0" err="1"/>
            <a:t>intrisics</a:t>
          </a:r>
          <a:r>
            <a:rPr lang="it-IT" sz="2400" kern="1200" dirty="0"/>
            <a:t> sono però dipendenti dal processore, quindi abbiamo sviluppato due versioni: una per x86_64 e una per ARM.</a:t>
          </a:r>
          <a:endParaRPr lang="en-US" sz="24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ADC19-61C0-4FF8-A185-5969C45D05C8}">
      <dsp:nvSpPr>
        <dsp:cNvPr id="0" name=""/>
        <dsp:cNvSpPr/>
      </dsp:nvSpPr>
      <dsp:spPr>
        <a:xfrm>
          <a:off x="0" y="3650"/>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2E393-3A15-4958-B610-0E3557814760}">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56BE0-E578-45CC-9AE5-2FDAD17F32F4}">
      <dsp:nvSpPr>
        <dsp:cNvPr id="0" name=""/>
        <dsp:cNvSpPr/>
      </dsp:nvSpPr>
      <dsp:spPr>
        <a:xfrm>
          <a:off x="1444941" y="3650"/>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it-IT" sz="1400" kern="1200" dirty="0"/>
            <a:t>DEFINIZIONE: Serie di funzioni </a:t>
          </a:r>
          <a:r>
            <a:rPr lang="it-IT" sz="1400" kern="1200" dirty="0" err="1"/>
            <a:t>hash</a:t>
          </a:r>
          <a:r>
            <a:rPr lang="it-IT" sz="1400" kern="1200" dirty="0"/>
            <a:t> crittografiche sviluppate dal NIST (National Institute of Standards and Technology).</a:t>
          </a:r>
          <a:endParaRPr lang="en-US" sz="1400" kern="1200" dirty="0"/>
        </a:p>
      </dsp:txBody>
      <dsp:txXfrm>
        <a:off x="1444941" y="3650"/>
        <a:ext cx="3872515" cy="1251671"/>
      </dsp:txXfrm>
    </dsp:sp>
    <dsp:sp modelId="{B6239EC8-7120-4A88-882C-6739D0A7FC3E}">
      <dsp:nvSpPr>
        <dsp:cNvPr id="0" name=""/>
        <dsp:cNvSpPr/>
      </dsp:nvSpPr>
      <dsp:spPr>
        <a:xfrm>
          <a:off x="0" y="1549833"/>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ED62B-6314-4809-954A-F5D12D1B1BCD}">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FE3AA-4DE4-40A9-B391-54D9DDBA5324}">
      <dsp:nvSpPr>
        <dsp:cNvPr id="0" name=""/>
        <dsp:cNvSpPr/>
      </dsp:nvSpPr>
      <dsp:spPr>
        <a:xfrm>
          <a:off x="1444941" y="1549833"/>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it-IT" sz="1400" kern="1200" dirty="0"/>
            <a:t>Dato un input (qualsiasi) generano un output. E’ molto difficile partendo dall’output tornare all’input, quindi nascondono l’informazione originale e vengono (anche) usate per certificare l’integrità dei dati.</a:t>
          </a:r>
          <a:endParaRPr lang="en-US" sz="1400" kern="1200" dirty="0"/>
        </a:p>
      </dsp:txBody>
      <dsp:txXfrm>
        <a:off x="1444941" y="1549833"/>
        <a:ext cx="3872515" cy="1251671"/>
      </dsp:txXfrm>
    </dsp:sp>
    <dsp:sp modelId="{4B2594D6-FCE3-4DC1-B1C4-617435D3291B}">
      <dsp:nvSpPr>
        <dsp:cNvPr id="0" name=""/>
        <dsp:cNvSpPr/>
      </dsp:nvSpPr>
      <dsp:spPr>
        <a:xfrm>
          <a:off x="0" y="3096015"/>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A481-217F-4EBA-B2F4-06925E2A15F1}">
      <dsp:nvSpPr>
        <dsp:cNvPr id="0" name=""/>
        <dsp:cNvSpPr/>
      </dsp:nvSpPr>
      <dsp:spPr>
        <a:xfrm>
          <a:off x="378260" y="3377367"/>
          <a:ext cx="688419" cy="68774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518C1-3D16-459C-99F5-4C7FF4E4D84D}">
      <dsp:nvSpPr>
        <dsp:cNvPr id="0" name=""/>
        <dsp:cNvSpPr/>
      </dsp:nvSpPr>
      <dsp:spPr>
        <a:xfrm>
          <a:off x="1444941" y="3096015"/>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kern="1200" dirty="0"/>
            <a:t>Le primitive </a:t>
          </a:r>
          <a:r>
            <a:rPr lang="en-US" sz="1400" kern="1200" dirty="0" err="1"/>
            <a:t>si</a:t>
          </a:r>
          <a:r>
            <a:rPr lang="en-US" sz="1400" kern="1200" dirty="0"/>
            <a:t> </a:t>
          </a:r>
          <a:r>
            <a:rPr lang="en-US" sz="1400" kern="1200" dirty="0" err="1"/>
            <a:t>dividono</a:t>
          </a:r>
          <a:r>
            <a:rPr lang="en-US" sz="1400" kern="1200" dirty="0"/>
            <a:t> </a:t>
          </a:r>
          <a:r>
            <a:rPr lang="en-US" sz="1400" kern="1200" dirty="0" err="1"/>
            <a:t>nei</a:t>
          </a:r>
          <a:r>
            <a:rPr lang="en-US" sz="1400" kern="1200" dirty="0"/>
            <a:t> </a:t>
          </a:r>
          <a:r>
            <a:rPr lang="en-US" sz="1400" kern="1200" dirty="0" err="1"/>
            <a:t>seguenti</a:t>
          </a:r>
          <a:r>
            <a:rPr lang="en-US" sz="1400" kern="1200" dirty="0"/>
            <a:t> </a:t>
          </a:r>
          <a:r>
            <a:rPr lang="en-US" sz="1400" kern="1200" dirty="0" err="1"/>
            <a:t>passaggi</a:t>
          </a:r>
          <a:r>
            <a:rPr lang="en-US" sz="1400" kern="1200" dirty="0"/>
            <a:t>: Initialize, Absorb, Finalize e Extract</a:t>
          </a:r>
        </a:p>
      </dsp:txBody>
      <dsp:txXfrm>
        <a:off x="1444941" y="3096015"/>
        <a:ext cx="3872515" cy="1251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9B65C-6AD1-4CE3-8276-46C19A9E0084}">
      <dsp:nvSpPr>
        <dsp:cNvPr id="0" name=""/>
        <dsp:cNvSpPr/>
      </dsp:nvSpPr>
      <dsp:spPr>
        <a:xfrm>
          <a:off x="205" y="687670"/>
          <a:ext cx="2479997" cy="297599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Le versioni sviluppate funzionano su architetture x86_64 e ARM.</a:t>
          </a:r>
          <a:endParaRPr lang="en-US" sz="1400" kern="1200"/>
        </a:p>
      </dsp:txBody>
      <dsp:txXfrm>
        <a:off x="205" y="1878069"/>
        <a:ext cx="2479997" cy="1785598"/>
      </dsp:txXfrm>
    </dsp:sp>
    <dsp:sp modelId="{1087F8DE-5F67-46DF-BB73-B13D849235EF}">
      <dsp:nvSpPr>
        <dsp:cNvPr id="0" name=""/>
        <dsp:cNvSpPr/>
      </dsp:nvSpPr>
      <dsp:spPr>
        <a:xfrm>
          <a:off x="205"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5B944324-991A-4D90-BC9F-1365CE841615}">
      <dsp:nvSpPr>
        <dsp:cNvPr id="0" name=""/>
        <dsp:cNvSpPr/>
      </dsp:nvSpPr>
      <dsp:spPr>
        <a:xfrm>
          <a:off x="2678602" y="687670"/>
          <a:ext cx="2479997" cy="297599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Essendo le architetture diverse anche le funzioni usate saranno diverse poiché verranno compilate in codice assembly differente.</a:t>
          </a:r>
          <a:endParaRPr lang="en-US" sz="1400" kern="1200"/>
        </a:p>
      </dsp:txBody>
      <dsp:txXfrm>
        <a:off x="2678602" y="1878069"/>
        <a:ext cx="2479997" cy="1785598"/>
      </dsp:txXfrm>
    </dsp:sp>
    <dsp:sp modelId="{39B6DA3F-4F22-4E83-A2A7-230CBD546F73}">
      <dsp:nvSpPr>
        <dsp:cNvPr id="0" name=""/>
        <dsp:cNvSpPr/>
      </dsp:nvSpPr>
      <dsp:spPr>
        <a:xfrm>
          <a:off x="2678602"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CCFAAAE8-655F-446E-8849-40DED8E12CE4}">
      <dsp:nvSpPr>
        <dsp:cNvPr id="0" name=""/>
        <dsp:cNvSpPr/>
      </dsp:nvSpPr>
      <dsp:spPr>
        <a:xfrm>
          <a:off x="5356999" y="687670"/>
          <a:ext cx="2479997" cy="297599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La architettura x86_64 è di tipo CISC. Più dispendiosa a livello energetico ma con prestazioni generalmente più elevate.</a:t>
          </a:r>
          <a:endParaRPr lang="en-US" sz="1400" kern="1200"/>
        </a:p>
      </dsp:txBody>
      <dsp:txXfrm>
        <a:off x="5356999" y="1878069"/>
        <a:ext cx="2479997" cy="1785598"/>
      </dsp:txXfrm>
    </dsp:sp>
    <dsp:sp modelId="{6F90C31D-2810-4158-B283-F40AC0FA591D}">
      <dsp:nvSpPr>
        <dsp:cNvPr id="0" name=""/>
        <dsp:cNvSpPr/>
      </dsp:nvSpPr>
      <dsp:spPr>
        <a:xfrm>
          <a:off x="5356999"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B704882A-581F-45AB-AC59-FFD9D84AC005}">
      <dsp:nvSpPr>
        <dsp:cNvPr id="0" name=""/>
        <dsp:cNvSpPr/>
      </dsp:nvSpPr>
      <dsp:spPr>
        <a:xfrm>
          <a:off x="8035397" y="687670"/>
          <a:ext cx="2479997" cy="297599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D’altro canto ARM è di tipo RISC. Ottimizza il consumo energetico a discapito di prestazioni minori.</a:t>
          </a:r>
          <a:endParaRPr lang="en-US" sz="1400" kern="1200"/>
        </a:p>
      </dsp:txBody>
      <dsp:txXfrm>
        <a:off x="8035397" y="1878069"/>
        <a:ext cx="2479997" cy="1785598"/>
      </dsp:txXfrm>
    </dsp:sp>
    <dsp:sp modelId="{0924FA2A-7F0D-4504-B89C-28459C0F0F18}">
      <dsp:nvSpPr>
        <dsp:cNvPr id="0" name=""/>
        <dsp:cNvSpPr/>
      </dsp:nvSpPr>
      <dsp:spPr>
        <a:xfrm>
          <a:off x="8035397"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455B8-2479-40CD-8F07-F4DA85EBC86D}">
      <dsp:nvSpPr>
        <dsp:cNvPr id="0" name=""/>
        <dsp:cNvSpPr/>
      </dsp:nvSpPr>
      <dsp:spPr>
        <a:xfrm>
          <a:off x="0" y="0"/>
          <a:ext cx="560539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CB22223-763B-4905-A55D-65CD15993EDE}">
      <dsp:nvSpPr>
        <dsp:cNvPr id="0" name=""/>
        <dsp:cNvSpPr/>
      </dsp:nvSpPr>
      <dsp:spPr>
        <a:xfrm>
          <a:off x="0" y="0"/>
          <a:ext cx="5605390" cy="100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a:t>Le instrisics sono particolari funzioni che consentono di usare i registri vettoriali dei processori. Questi sono utili perché ci consentono di processare blocchi di dati più grandi del solito. In questo modo possiamo eseguire parti dell’algoritmo in parallelo anziché in sequenza.</a:t>
          </a:r>
          <a:endParaRPr lang="en-US" sz="1400" kern="1200"/>
        </a:p>
      </dsp:txBody>
      <dsp:txXfrm>
        <a:off x="0" y="0"/>
        <a:ext cx="5605390" cy="1000910"/>
      </dsp:txXfrm>
    </dsp:sp>
    <dsp:sp modelId="{884ADA7A-1ADC-4184-BE83-3F3FAF557020}">
      <dsp:nvSpPr>
        <dsp:cNvPr id="0" name=""/>
        <dsp:cNvSpPr/>
      </dsp:nvSpPr>
      <dsp:spPr>
        <a:xfrm>
          <a:off x="0" y="1000910"/>
          <a:ext cx="560539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4B36B63-1C8D-4C33-9AD8-722A64060D7A}">
      <dsp:nvSpPr>
        <dsp:cNvPr id="0" name=""/>
        <dsp:cNvSpPr/>
      </dsp:nvSpPr>
      <dsp:spPr>
        <a:xfrm>
          <a:off x="0" y="1000910"/>
          <a:ext cx="5605390" cy="100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a:t>Queste istruzioni variano con l’architettura del processore, quindi sono diverse tra x86_64 e ARM.</a:t>
          </a:r>
          <a:endParaRPr lang="en-US" sz="1400" kern="1200"/>
        </a:p>
      </dsp:txBody>
      <dsp:txXfrm>
        <a:off x="0" y="1000910"/>
        <a:ext cx="5605390" cy="10009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3CC44-6163-472A-8574-03D6DCFE3E0B}" type="datetimeFigureOut">
              <a:rPr lang="it-IT" smtClean="0"/>
              <a:t>09/07/2024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F8B53-7648-40F1-AB74-6417254A17BE}" type="slidenum">
              <a:rPr lang="it-IT" smtClean="0"/>
              <a:t>‹N›</a:t>
            </a:fld>
            <a:endParaRPr lang="it-IT"/>
          </a:p>
        </p:txBody>
      </p:sp>
    </p:spTree>
    <p:extLst>
      <p:ext uri="{BB962C8B-B14F-4D97-AF65-F5344CB8AC3E}">
        <p14:creationId xmlns:p14="http://schemas.microsoft.com/office/powerpoint/2010/main" val="258467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A3F8B53-7648-40F1-AB74-6417254A17BE}" type="slidenum">
              <a:rPr lang="it-IT" smtClean="0"/>
              <a:t>3</a:t>
            </a:fld>
            <a:endParaRPr lang="it-IT"/>
          </a:p>
        </p:txBody>
      </p:sp>
    </p:spTree>
    <p:extLst>
      <p:ext uri="{BB962C8B-B14F-4D97-AF65-F5344CB8AC3E}">
        <p14:creationId xmlns:p14="http://schemas.microsoft.com/office/powerpoint/2010/main" val="394347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A3F8B53-7648-40F1-AB74-6417254A17BE}" type="slidenum">
              <a:rPr lang="it-IT" smtClean="0"/>
              <a:t>4</a:t>
            </a:fld>
            <a:endParaRPr lang="it-IT"/>
          </a:p>
        </p:txBody>
      </p:sp>
    </p:spTree>
    <p:extLst>
      <p:ext uri="{BB962C8B-B14F-4D97-AF65-F5344CB8AC3E}">
        <p14:creationId xmlns:p14="http://schemas.microsoft.com/office/powerpoint/2010/main" val="150400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C0668B-8FFF-5FFB-5C9F-6125FADFFDD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6ECF87-5004-C997-F17A-1D422B296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C738789-247F-C274-8667-C478366EFCAA}"/>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737E253-BFAD-1076-1712-667CE99B24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4A5573-DD77-19A5-EAF4-324B27C6AE56}"/>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18630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7960B-9417-D87F-86C1-236AA9F3670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377031-2665-3B10-4B6B-2C085E65370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C24788-9839-3B93-AB8F-796356CABCC0}"/>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34C146FF-0B59-3C5F-57A4-3116120F2C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2BE31E-C822-3DC2-2042-39D81E741FDA}"/>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35555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311E8C-D40F-0406-2414-0B1037FE82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2589D-CFC0-AD98-EAE2-FBE293B85B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D4EBD-6D47-0D7F-07AD-A9A9E26F629B}"/>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6BF660E2-1B16-5488-708E-BA7289116A5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E18945-CF2D-5EBA-F432-A6AD6D055C6D}"/>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2772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DE0739-8002-1275-EE0D-79725B4AB2F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98BC81-3E0D-94F5-B568-1424A4CB35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A0F0A9-552F-B04A-080A-C172A279A0A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52D5D776-9751-50E1-7BF2-69BE4A8BF9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8EAA607-1ABE-6DCF-8A70-0CCA0B293DE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78941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72291-AC85-B7CB-191B-A182EF47758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F4B992-F8C2-293D-8A49-CB6B85C8A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FBC024-C5CF-50D8-BEEB-88FAE9E4B4B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544C5E3-B962-3D09-FF01-C814878283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3D2A0A-D7EF-7741-743C-EAFF8E0D7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0806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77BCF4-1F9E-2EF7-4AEF-00CBCC45081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FD38A4-CD4D-8DF8-0475-140A8C6A9B2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EB58720-301A-F14E-A971-1B97310380E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F3EF124-F44F-8901-3743-66473BD0CE08}"/>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F2BB345F-4049-0613-F409-218F2E3B82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C43364-E150-ACA3-C525-9ABE653499E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8414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55B8A-8B0F-7DDF-FA4D-C023B269257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286EC53-88AA-9932-7F01-509E4897C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2FD0EB2-F235-CDCA-EC73-7588A5D8EE1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CBF708C-7CBC-70A1-7902-E97EB06CA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CAC2282-0079-C5D0-7FFE-E79ADAEE368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9D19050-D6FA-1466-DDC6-3EBFEBE579E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8" name="Segnaposto piè di pagina 7">
            <a:extLst>
              <a:ext uri="{FF2B5EF4-FFF2-40B4-BE49-F238E27FC236}">
                <a16:creationId xmlns:a16="http://schemas.microsoft.com/office/drawing/2014/main" id="{22EA9D4F-1F2C-DE61-1E85-7E1B35565D6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D64A021-8A76-771D-582D-A205097BC80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66793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67AE5-F4FC-CBA9-C3ED-BF226FAE257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3CA0B95-B642-9A9F-E32B-1F1CF5DBB53E}"/>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4" name="Segnaposto piè di pagina 3">
            <a:extLst>
              <a:ext uri="{FF2B5EF4-FFF2-40B4-BE49-F238E27FC236}">
                <a16:creationId xmlns:a16="http://schemas.microsoft.com/office/drawing/2014/main" id="{E21647FE-EDCC-7433-82AA-689846A442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F4FCEA7-0A7A-F828-6042-FA28B1FF6BA1}"/>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99845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574AB12-37FE-10F0-4BD7-F1015FC001CE}"/>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3" name="Segnaposto piè di pagina 2">
            <a:extLst>
              <a:ext uri="{FF2B5EF4-FFF2-40B4-BE49-F238E27FC236}">
                <a16:creationId xmlns:a16="http://schemas.microsoft.com/office/drawing/2014/main" id="{26D271E8-61B3-A74D-869D-E861244B386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F2213D-C3F2-383A-2540-B6F98D367C82}"/>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83649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9FC96-EE69-8015-A41B-558E971C28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C19DD9-71AE-7EC2-798C-DD0EFEBF7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713B097-DEC4-9555-94D9-1FD1B07B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DF34FC-01C7-4A6D-9ED3-AEC2C5429E04}"/>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4957A142-BAD0-9F52-E54F-45CDBC961B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9B0DBE-7023-4481-CEEB-49E0D737B60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4984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1793F2-F880-FAB1-704D-F3BC965BF1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08B8972-7348-B6F3-67FB-E1102976C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1700097-30AA-922F-78F5-57666852B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54B4CB7-A0E8-E4EB-F47F-B642F6756D77}"/>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F4C18F37-4CDA-154A-7248-4202220A52F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FD1BFE-7783-C749-A610-D1C44EB2B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4124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B794137-307D-F3C4-EE80-95867A74E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B7BC00-FE76-00DD-0FDB-B19B51EB9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0129EF-441B-03AC-9C5B-A68CF427A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38E3FD1-5414-2E5F-8BDC-DBFCD98AE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AA544502-86D3-F1EE-FDA7-CA963DF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D9532-B922-4155-B4C1-7726B2FD7216}" type="slidenum">
              <a:rPr lang="it-IT" smtClean="0"/>
              <a:t>‹N›</a:t>
            </a:fld>
            <a:endParaRPr lang="it-IT"/>
          </a:p>
        </p:txBody>
      </p:sp>
    </p:spTree>
    <p:extLst>
      <p:ext uri="{BB962C8B-B14F-4D97-AF65-F5344CB8AC3E}">
        <p14:creationId xmlns:p14="http://schemas.microsoft.com/office/powerpoint/2010/main" val="28498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fondo con circuito stampato">
            <a:extLst>
              <a:ext uri="{FF2B5EF4-FFF2-40B4-BE49-F238E27FC236}">
                <a16:creationId xmlns:a16="http://schemas.microsoft.com/office/drawing/2014/main" id="{E5B63E11-46C0-36FA-AA09-28AD04A7717C}"/>
              </a:ext>
            </a:extLst>
          </p:cNvPr>
          <p:cNvPicPr>
            <a:picLocks noChangeAspect="1"/>
          </p:cNvPicPr>
          <p:nvPr/>
        </p:nvPicPr>
        <p:blipFill rotWithShape="1">
          <a:blip r:embed="rId2"/>
          <a:srcRect b="15414"/>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E7A6BA-A25D-13CA-4F9F-77747657353D}"/>
              </a:ext>
            </a:extLst>
          </p:cNvPr>
          <p:cNvSpPr>
            <a:spLocks noGrp="1"/>
          </p:cNvSpPr>
          <p:nvPr>
            <p:ph type="ctrTitle"/>
          </p:nvPr>
        </p:nvSpPr>
        <p:spPr>
          <a:xfrm>
            <a:off x="2090528" y="2299176"/>
            <a:ext cx="4131368" cy="1571164"/>
          </a:xfrm>
        </p:spPr>
        <p:txBody>
          <a:bodyPr anchor="t">
            <a:normAutofit/>
          </a:bodyPr>
          <a:lstStyle/>
          <a:p>
            <a:pPr algn="l"/>
            <a:r>
              <a:rPr lang="it-IT" sz="2300" b="1" i="0" u="none" strike="noStrike" dirty="0">
                <a:effectLst/>
                <a:latin typeface="Helvetica Neue"/>
              </a:rPr>
              <a:t>Implementazione di primitive crittografiche resistenti a calcolatori quantistici (post-quantum)</a:t>
            </a:r>
            <a:endParaRPr lang="it-IT" sz="2300" dirty="0"/>
          </a:p>
        </p:txBody>
      </p:sp>
      <p:sp>
        <p:nvSpPr>
          <p:cNvPr id="3" name="Sottotitolo 2">
            <a:extLst>
              <a:ext uri="{FF2B5EF4-FFF2-40B4-BE49-F238E27FC236}">
                <a16:creationId xmlns:a16="http://schemas.microsoft.com/office/drawing/2014/main" id="{6DAB91E3-95BD-7725-2182-196EDF92986A}"/>
              </a:ext>
            </a:extLst>
          </p:cNvPr>
          <p:cNvSpPr>
            <a:spLocks noGrp="1"/>
          </p:cNvSpPr>
          <p:nvPr>
            <p:ph type="subTitle" idx="1"/>
          </p:nvPr>
        </p:nvSpPr>
        <p:spPr>
          <a:xfrm>
            <a:off x="2090529" y="4199213"/>
            <a:ext cx="4191938" cy="598548"/>
          </a:xfrm>
        </p:spPr>
        <p:txBody>
          <a:bodyPr anchor="ctr">
            <a:normAutofit/>
          </a:bodyPr>
          <a:lstStyle/>
          <a:p>
            <a:pPr algn="l"/>
            <a:r>
              <a:rPr lang="it-IT" sz="1300"/>
              <a:t>Studenti: Dodi Filippo, Contemi Agostino</a:t>
            </a:r>
          </a:p>
          <a:p>
            <a:pPr algn="l"/>
            <a:r>
              <a:rPr lang="it-IT" sz="1300"/>
              <a:t>Professore: Barenghi Alessandro</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8"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20713F7-E692-3DF3-1FE4-B91D011E1E25}"/>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Grazie</a:t>
            </a:r>
            <a:r>
              <a:rPr lang="en-US" sz="5400" kern="1200" dirty="0">
                <a:solidFill>
                  <a:schemeClr val="bg1"/>
                </a:solidFill>
                <a:latin typeface="+mj-lt"/>
                <a:ea typeface="+mj-ea"/>
                <a:cs typeface="+mj-cs"/>
              </a:rPr>
              <a:t> per </a:t>
            </a:r>
            <a:r>
              <a:rPr lang="en-US" sz="5400" kern="1200" dirty="0" err="1">
                <a:solidFill>
                  <a:schemeClr val="bg1"/>
                </a:solidFill>
                <a:latin typeface="+mj-lt"/>
                <a:ea typeface="+mj-ea"/>
                <a:cs typeface="+mj-cs"/>
              </a:rPr>
              <a:t>l’attenzione</a:t>
            </a:r>
            <a:endParaRPr lang="en-US" sz="5400" kern="1200" dirty="0">
              <a:solidFill>
                <a:schemeClr val="bg1"/>
              </a:solidFill>
              <a:latin typeface="+mj-lt"/>
              <a:ea typeface="+mj-ea"/>
              <a:cs typeface="+mj-cs"/>
            </a:endParaRPr>
          </a:p>
        </p:txBody>
      </p:sp>
      <p:sp>
        <p:nvSpPr>
          <p:cNvPr id="19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0"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2"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18731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15768-25E7-76E3-83BB-A9BB26639091}"/>
              </a:ext>
            </a:extLst>
          </p:cNvPr>
          <p:cNvSpPr>
            <a:spLocks noGrp="1"/>
          </p:cNvSpPr>
          <p:nvPr>
            <p:ph type="title"/>
          </p:nvPr>
        </p:nvSpPr>
        <p:spPr/>
        <p:txBody>
          <a:bodyPr/>
          <a:lstStyle/>
          <a:p>
            <a:pPr algn="ctr"/>
            <a:r>
              <a:rPr lang="it-IT" dirty="0"/>
              <a:t>OBIETTIVO</a:t>
            </a:r>
          </a:p>
        </p:txBody>
      </p:sp>
      <p:graphicFrame>
        <p:nvGraphicFramePr>
          <p:cNvPr id="5" name="Segnaposto contenuto 2">
            <a:extLst>
              <a:ext uri="{FF2B5EF4-FFF2-40B4-BE49-F238E27FC236}">
                <a16:creationId xmlns:a16="http://schemas.microsoft.com/office/drawing/2014/main" id="{67CFD2B1-D3CC-C258-771D-5B0B714C1ACD}"/>
              </a:ext>
            </a:extLst>
          </p:cNvPr>
          <p:cNvGraphicFramePr>
            <a:graphicFrameLocks noGrp="1"/>
          </p:cNvGraphicFramePr>
          <p:nvPr>
            <p:ph idx="1"/>
            <p:extLst>
              <p:ext uri="{D42A27DB-BD31-4B8C-83A1-F6EECF244321}">
                <p14:modId xmlns:p14="http://schemas.microsoft.com/office/powerpoint/2010/main" val="3599685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4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61C10E5C-4A58-C1B4-774E-65571E2AF409}"/>
              </a:ext>
            </a:extLst>
          </p:cNvPr>
          <p:cNvSpPr>
            <a:spLocks noGrp="1"/>
          </p:cNvSpPr>
          <p:nvPr>
            <p:ph type="title"/>
          </p:nvPr>
        </p:nvSpPr>
        <p:spPr>
          <a:xfrm>
            <a:off x="838200" y="365125"/>
            <a:ext cx="10515599" cy="1325563"/>
          </a:xfrm>
        </p:spPr>
        <p:txBody>
          <a:bodyPr>
            <a:normAutofit/>
          </a:bodyPr>
          <a:lstStyle/>
          <a:p>
            <a:r>
              <a:rPr lang="it-IT"/>
              <a:t>Cosa sono le primitive?</a:t>
            </a:r>
          </a:p>
        </p:txBody>
      </p:sp>
      <p:pic>
        <p:nvPicPr>
          <p:cNvPr id="28" name="Picture 17">
            <a:extLst>
              <a:ext uri="{FF2B5EF4-FFF2-40B4-BE49-F238E27FC236}">
                <a16:creationId xmlns:a16="http://schemas.microsoft.com/office/drawing/2014/main" id="{F6E034CE-3D93-E98F-D056-39C0640F7FD6}"/>
              </a:ext>
            </a:extLst>
          </p:cNvPr>
          <p:cNvPicPr>
            <a:picLocks noChangeAspect="1"/>
          </p:cNvPicPr>
          <p:nvPr/>
        </p:nvPicPr>
        <p:blipFill rotWithShape="1">
          <a:blip r:embed="rId3"/>
          <a:srcRect l="31273" r="1976"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99F1CD4D-96A0-8ABB-B273-25FCCB7877D7}"/>
              </a:ext>
            </a:extLst>
          </p:cNvPr>
          <p:cNvGraphicFramePr>
            <a:graphicFrameLocks noGrp="1"/>
          </p:cNvGraphicFramePr>
          <p:nvPr>
            <p:ph idx="1"/>
            <p:extLst>
              <p:ext uri="{D42A27DB-BD31-4B8C-83A1-F6EECF244321}">
                <p14:modId xmlns:p14="http://schemas.microsoft.com/office/powerpoint/2010/main" val="4020897742"/>
              </p:ext>
            </p:extLst>
          </p:nvPr>
        </p:nvGraphicFramePr>
        <p:xfrm>
          <a:off x="893088" y="1924621"/>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433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7F64087-832D-F8E8-4766-F0AF4E876B45}"/>
              </a:ext>
            </a:extLst>
          </p:cNvPr>
          <p:cNvSpPr>
            <a:spLocks noGrp="1"/>
          </p:cNvSpPr>
          <p:nvPr>
            <p:ph type="title"/>
          </p:nvPr>
        </p:nvSpPr>
        <p:spPr>
          <a:xfrm>
            <a:off x="838200" y="556995"/>
            <a:ext cx="10515600" cy="1133693"/>
          </a:xfrm>
        </p:spPr>
        <p:txBody>
          <a:bodyPr>
            <a:normAutofit/>
          </a:bodyPr>
          <a:lstStyle/>
          <a:p>
            <a:r>
              <a:rPr lang="it-IT" sz="5200" dirty="0"/>
              <a:t>Architetture Target</a:t>
            </a:r>
          </a:p>
        </p:txBody>
      </p:sp>
      <p:graphicFrame>
        <p:nvGraphicFramePr>
          <p:cNvPr id="5" name="Segnaposto contenuto 2">
            <a:extLst>
              <a:ext uri="{FF2B5EF4-FFF2-40B4-BE49-F238E27FC236}">
                <a16:creationId xmlns:a16="http://schemas.microsoft.com/office/drawing/2014/main" id="{7EE502F4-F7E7-4881-050C-84ED027463A9}"/>
              </a:ext>
            </a:extLst>
          </p:cNvPr>
          <p:cNvGraphicFramePr>
            <a:graphicFrameLocks noGrp="1"/>
          </p:cNvGraphicFramePr>
          <p:nvPr>
            <p:ph idx="1"/>
            <p:extLst>
              <p:ext uri="{D42A27DB-BD31-4B8C-83A1-F6EECF244321}">
                <p14:modId xmlns:p14="http://schemas.microsoft.com/office/powerpoint/2010/main" val="1676028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4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2AE816-3C24-3E4E-D666-F80917262265}"/>
              </a:ext>
            </a:extLst>
          </p:cNvPr>
          <p:cNvSpPr>
            <a:spLocks noGrp="1"/>
          </p:cNvSpPr>
          <p:nvPr>
            <p:ph type="title"/>
          </p:nvPr>
        </p:nvSpPr>
        <p:spPr>
          <a:xfrm>
            <a:off x="1156851" y="637763"/>
            <a:ext cx="2910051" cy="5576768"/>
          </a:xfrm>
        </p:spPr>
        <p:txBody>
          <a:bodyPr anchor="t">
            <a:normAutofit/>
          </a:bodyPr>
          <a:lstStyle/>
          <a:p>
            <a:r>
              <a:rPr lang="it-IT" sz="4800">
                <a:solidFill>
                  <a:schemeClr val="bg1"/>
                </a:solidFill>
              </a:rPr>
              <a:t>Intrisics</a:t>
            </a:r>
          </a:p>
        </p:txBody>
      </p:sp>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Carattere, schermata, numero&#10;&#10;Descrizione generata automaticamente">
            <a:extLst>
              <a:ext uri="{FF2B5EF4-FFF2-40B4-BE49-F238E27FC236}">
                <a16:creationId xmlns:a16="http://schemas.microsoft.com/office/drawing/2014/main" id="{7D873C4E-AB9B-BF11-669E-E0112646F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76" y="1017709"/>
            <a:ext cx="5592818" cy="2167215"/>
          </a:xfrm>
          <a:prstGeom prst="rect">
            <a:avLst/>
          </a:prstGeom>
        </p:spPr>
      </p:pic>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Segnaposto contenuto 2">
            <a:extLst>
              <a:ext uri="{FF2B5EF4-FFF2-40B4-BE49-F238E27FC236}">
                <a16:creationId xmlns:a16="http://schemas.microsoft.com/office/drawing/2014/main" id="{047EEE14-2E34-9D11-1340-57F4AE85790D}"/>
              </a:ext>
            </a:extLst>
          </p:cNvPr>
          <p:cNvGraphicFramePr>
            <a:graphicFrameLocks noGrp="1"/>
          </p:cNvGraphicFramePr>
          <p:nvPr>
            <p:ph idx="1"/>
            <p:extLst>
              <p:ext uri="{D42A27DB-BD31-4B8C-83A1-F6EECF244321}">
                <p14:modId xmlns:p14="http://schemas.microsoft.com/office/powerpoint/2010/main" val="2167377221"/>
              </p:ext>
            </p:extLst>
          </p:nvPr>
        </p:nvGraphicFramePr>
        <p:xfrm>
          <a:off x="5439965" y="4212709"/>
          <a:ext cx="5605390" cy="2001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44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D15001E-2873-8DF5-884B-B20DBF247FE3}"/>
              </a:ext>
            </a:extLst>
          </p:cNvPr>
          <p:cNvSpPr>
            <a:spLocks noGrp="1"/>
          </p:cNvSpPr>
          <p:nvPr>
            <p:ph type="title"/>
          </p:nvPr>
        </p:nvSpPr>
        <p:spPr>
          <a:xfrm>
            <a:off x="1155557" y="637763"/>
            <a:ext cx="4310698" cy="1627274"/>
          </a:xfrm>
        </p:spPr>
        <p:txBody>
          <a:bodyPr anchor="t">
            <a:normAutofit/>
          </a:bodyPr>
          <a:lstStyle/>
          <a:p>
            <a:r>
              <a:rPr lang="it-IT">
                <a:solidFill>
                  <a:schemeClr val="bg1"/>
                </a:solidFill>
              </a:rPr>
              <a:t>Implementazione x86_64</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Segnaposto contenuto 2">
            <a:extLst>
              <a:ext uri="{FF2B5EF4-FFF2-40B4-BE49-F238E27FC236}">
                <a16:creationId xmlns:a16="http://schemas.microsoft.com/office/drawing/2014/main" id="{C8B211D4-E367-1A1E-842E-07EA533C8A05}"/>
              </a:ext>
            </a:extLst>
          </p:cNvPr>
          <p:cNvSpPr>
            <a:spLocks noGrp="1"/>
          </p:cNvSpPr>
          <p:nvPr>
            <p:ph idx="1"/>
          </p:nvPr>
        </p:nvSpPr>
        <p:spPr>
          <a:xfrm>
            <a:off x="1155556" y="2581065"/>
            <a:ext cx="4284416" cy="3633467"/>
          </a:xfrm>
        </p:spPr>
        <p:txBody>
          <a:bodyPr>
            <a:normAutofit/>
          </a:bodyPr>
          <a:lstStyle/>
          <a:p>
            <a:pPr marL="0" indent="0">
              <a:buNone/>
            </a:pPr>
            <a:r>
              <a:rPr lang="it-IT" sz="2000">
                <a:solidFill>
                  <a:schemeClr val="bg1"/>
                </a:solidFill>
              </a:rPr>
              <a:t>Per la versione x86_64 è stato possibile vettorizzare tutti i passaggi della primitiva. </a:t>
            </a:r>
          </a:p>
          <a:p>
            <a:pPr marL="0" indent="0">
              <a:buNone/>
            </a:pPr>
            <a:r>
              <a:rPr lang="it-IT" sz="2000">
                <a:solidFill>
                  <a:schemeClr val="bg1"/>
                </a:solidFill>
              </a:rPr>
              <a:t>Lo stato viene salvato in blocchi di tipo __m256i ovvero variabili intere da 256 bit. In ogni variabile vanno quindi 4 parole dello stato.</a:t>
            </a:r>
          </a:p>
          <a:p>
            <a:pPr marL="0" indent="0">
              <a:buNone/>
            </a:pPr>
            <a:r>
              <a:rPr lang="it-IT" sz="2000">
                <a:solidFill>
                  <a:schemeClr val="bg1"/>
                </a:solidFill>
              </a:rPr>
              <a:t>Tutte le variabili sono allineate a 32 byte!</a:t>
            </a:r>
          </a:p>
        </p:txBody>
      </p:sp>
      <p:sp>
        <p:nvSpPr>
          <p:cNvPr id="16" name="Rectangle 15">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schizzo, diagramma, linea, disegno&#10;&#10;Descrizione generata automaticamente">
            <a:extLst>
              <a:ext uri="{FF2B5EF4-FFF2-40B4-BE49-F238E27FC236}">
                <a16:creationId xmlns:a16="http://schemas.microsoft.com/office/drawing/2014/main" id="{0ED2B212-5A08-A972-5AAB-EEA9F730E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464" y="2042880"/>
            <a:ext cx="4305891" cy="2766534"/>
          </a:xfrm>
          <a:prstGeom prst="rect">
            <a:avLst/>
          </a:prstGeom>
        </p:spPr>
      </p:pic>
    </p:spTree>
    <p:extLst>
      <p:ext uri="{BB962C8B-B14F-4D97-AF65-F5344CB8AC3E}">
        <p14:creationId xmlns:p14="http://schemas.microsoft.com/office/powerpoint/2010/main" val="309106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3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5B64119-5F32-7DA0-EB35-D004366B6551}"/>
              </a:ext>
            </a:extLst>
          </p:cNvPr>
          <p:cNvSpPr>
            <a:spLocks noGrp="1"/>
          </p:cNvSpPr>
          <p:nvPr>
            <p:ph type="title"/>
          </p:nvPr>
        </p:nvSpPr>
        <p:spPr>
          <a:xfrm>
            <a:off x="1155557" y="637763"/>
            <a:ext cx="5915800" cy="1627274"/>
          </a:xfrm>
        </p:spPr>
        <p:txBody>
          <a:bodyPr anchor="t">
            <a:normAutofit/>
          </a:bodyPr>
          <a:lstStyle/>
          <a:p>
            <a:r>
              <a:rPr lang="it-IT" sz="4800">
                <a:solidFill>
                  <a:schemeClr val="bg1"/>
                </a:solidFill>
              </a:rPr>
              <a:t>Implementazione ARM</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Segnaposto contenuto 2">
            <a:extLst>
              <a:ext uri="{FF2B5EF4-FFF2-40B4-BE49-F238E27FC236}">
                <a16:creationId xmlns:a16="http://schemas.microsoft.com/office/drawing/2014/main" id="{D8CC0C51-46FD-5FA7-4676-DD9187BAE4CB}"/>
              </a:ext>
            </a:extLst>
          </p:cNvPr>
          <p:cNvSpPr>
            <a:spLocks noGrp="1"/>
          </p:cNvSpPr>
          <p:nvPr>
            <p:ph idx="1"/>
          </p:nvPr>
        </p:nvSpPr>
        <p:spPr>
          <a:xfrm>
            <a:off x="1155542" y="2576943"/>
            <a:ext cx="5915813" cy="3600019"/>
          </a:xfrm>
        </p:spPr>
        <p:txBody>
          <a:bodyPr>
            <a:normAutofit/>
          </a:bodyPr>
          <a:lstStyle/>
          <a:p>
            <a:pPr marL="0" indent="0">
              <a:buNone/>
            </a:pPr>
            <a:r>
              <a:rPr lang="it-IT" sz="1700">
                <a:solidFill>
                  <a:schemeClr val="bg1"/>
                </a:solidFill>
              </a:rPr>
              <a:t>Nella implementazione ARM abbiamo riscontrato una maggiore efficienza vettorizzando tutti i passaggi eccetto la permute. </a:t>
            </a:r>
          </a:p>
          <a:p>
            <a:pPr marL="0" indent="0">
              <a:buNone/>
            </a:pPr>
            <a:r>
              <a:rPr lang="it-IT" sz="1700">
                <a:solidFill>
                  <a:schemeClr val="bg1"/>
                </a:solidFill>
              </a:rPr>
              <a:t>Le istruzioni ARM vettorizzate interlacciano la memoria.</a:t>
            </a:r>
          </a:p>
          <a:p>
            <a:pPr marL="0" indent="0">
              <a:buNone/>
            </a:pPr>
            <a:r>
              <a:rPr lang="it-IT" sz="1700">
                <a:solidFill>
                  <a:schemeClr val="bg1"/>
                </a:solidFill>
              </a:rPr>
              <a:t>I testi sono stati svolti su un Raspberry Pi4.</a:t>
            </a:r>
          </a:p>
          <a:p>
            <a:pPr marL="0" indent="0">
              <a:buNone/>
            </a:pPr>
            <a:r>
              <a:rPr lang="it-IT" sz="1700">
                <a:solidFill>
                  <a:schemeClr val="bg1"/>
                </a:solidFill>
              </a:rPr>
              <a:t>Il risultato ci ha lasciato straniti, dato che ci aspettavamo che una maggiore parallelizzazione portava risultati migliori.</a:t>
            </a:r>
          </a:p>
          <a:p>
            <a:pPr marL="0" indent="0">
              <a:buNone/>
            </a:pPr>
            <a:r>
              <a:rPr lang="it-IT" sz="1700">
                <a:solidFill>
                  <a:schemeClr val="bg1"/>
                </a:solidFill>
              </a:rPr>
              <a:t>I tempi tempi presi in questa implementazione sono da riscalare secondo un coefficiente, dato che leggevamo i cicli di clock da un contatore secondario.</a:t>
            </a:r>
          </a:p>
        </p:txBody>
      </p:sp>
      <p:pic>
        <p:nvPicPr>
          <p:cNvPr id="5" name="Immagine 4" descr="Immagine che contiene testo, schermata, diagramma, linea&#10;&#10;Descrizione generata automaticamente">
            <a:extLst>
              <a:ext uri="{FF2B5EF4-FFF2-40B4-BE49-F238E27FC236}">
                <a16:creationId xmlns:a16="http://schemas.microsoft.com/office/drawing/2014/main" id="{31CE0D12-F5F2-53AC-8E9B-07E4DB9AF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868" y="1849907"/>
            <a:ext cx="3418651" cy="3152479"/>
          </a:xfrm>
          <a:prstGeom prst="rect">
            <a:avLst/>
          </a:prstGeom>
        </p:spPr>
      </p:pic>
    </p:spTree>
    <p:extLst>
      <p:ext uri="{BB962C8B-B14F-4D97-AF65-F5344CB8AC3E}">
        <p14:creationId xmlns:p14="http://schemas.microsoft.com/office/powerpoint/2010/main" val="31644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3F34B6-F4ED-C89B-F22F-76E907339D8B}"/>
              </a:ext>
            </a:extLst>
          </p:cNvPr>
          <p:cNvSpPr>
            <a:spLocks noGrp="1"/>
          </p:cNvSpPr>
          <p:nvPr>
            <p:ph type="title"/>
          </p:nvPr>
        </p:nvSpPr>
        <p:spPr>
          <a:xfrm>
            <a:off x="432225" y="302629"/>
            <a:ext cx="7823314" cy="1159200"/>
          </a:xfrm>
        </p:spPr>
        <p:txBody>
          <a:bodyPr vert="horz" lIns="91440" tIns="45720" rIns="91440" bIns="45720" rtlCol="0" anchor="ctr">
            <a:normAutofit fontScale="90000"/>
          </a:bodyPr>
          <a:lstStyle/>
          <a:p>
            <a:r>
              <a:rPr lang="en-US" sz="4000" kern="1200" dirty="0" err="1">
                <a:solidFill>
                  <a:srgbClr val="FFFFFF"/>
                </a:solidFill>
                <a:latin typeface="+mj-lt"/>
                <a:ea typeface="+mj-ea"/>
                <a:cs typeface="+mj-cs"/>
              </a:rPr>
              <a:t>Risultati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eseguiti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sulle</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nostre</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macchine</a:t>
            </a:r>
            <a:r>
              <a:rPr lang="en-US" sz="4000" kern="1200" dirty="0">
                <a:solidFill>
                  <a:srgbClr val="FFFFFF"/>
                </a:solidFill>
                <a:latin typeface="+mj-lt"/>
                <a:ea typeface="+mj-ea"/>
                <a:cs typeface="+mj-cs"/>
              </a:rPr>
              <a:t>)</a:t>
            </a:r>
          </a:p>
        </p:txBody>
      </p:sp>
      <p:graphicFrame>
        <p:nvGraphicFramePr>
          <p:cNvPr id="9" name="Grafico 8">
            <a:extLst>
              <a:ext uri="{FF2B5EF4-FFF2-40B4-BE49-F238E27FC236}">
                <a16:creationId xmlns:a16="http://schemas.microsoft.com/office/drawing/2014/main" id="{537501CB-D146-E94F-2DD6-EDDA19E810C5}"/>
              </a:ext>
            </a:extLst>
          </p:cNvPr>
          <p:cNvGraphicFramePr/>
          <p:nvPr>
            <p:extLst>
              <p:ext uri="{D42A27DB-BD31-4B8C-83A1-F6EECF244321}">
                <p14:modId xmlns:p14="http://schemas.microsoft.com/office/powerpoint/2010/main" val="3915690036"/>
              </p:ext>
            </p:extLst>
          </p:nvPr>
        </p:nvGraphicFramePr>
        <p:xfrm>
          <a:off x="432225" y="1966293"/>
          <a:ext cx="11327549" cy="4452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24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F35E2E-50CC-AC13-A339-6C50832576AE}"/>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F81D00DA-E14F-6DE3-1C0B-E298C9BAF462}"/>
              </a:ext>
            </a:extLst>
          </p:cNvPr>
          <p:cNvSpPr>
            <a:spLocks noGrp="1"/>
          </p:cNvSpPr>
          <p:nvPr>
            <p:ph idx="1"/>
          </p:nvPr>
        </p:nvSpPr>
        <p:spPr/>
        <p:txBody>
          <a:bodyPr/>
          <a:lstStyle/>
          <a:p>
            <a:pPr marL="0" indent="0">
              <a:buNone/>
            </a:pPr>
            <a:r>
              <a:rPr lang="it-IT" dirty="0"/>
              <a:t>Le versioni ottimizzate portano un guadagno </a:t>
            </a:r>
          </a:p>
        </p:txBody>
      </p:sp>
    </p:spTree>
    <p:extLst>
      <p:ext uri="{BB962C8B-B14F-4D97-AF65-F5344CB8AC3E}">
        <p14:creationId xmlns:p14="http://schemas.microsoft.com/office/powerpoint/2010/main" val="9819562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435</Words>
  <Application>Microsoft Office PowerPoint</Application>
  <PresentationFormat>Widescreen</PresentationFormat>
  <Paragraphs>40</Paragraphs>
  <Slides>10</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Aptos</vt:lpstr>
      <vt:lpstr>Aptos Display</vt:lpstr>
      <vt:lpstr>Arial</vt:lpstr>
      <vt:lpstr>Calibri</vt:lpstr>
      <vt:lpstr>Helvetica Neue</vt:lpstr>
      <vt:lpstr>Tema di Office</vt:lpstr>
      <vt:lpstr>Implementazione di primitive crittografiche resistenti a calcolatori quantistici (post-quantum)</vt:lpstr>
      <vt:lpstr>OBIETTIVO</vt:lpstr>
      <vt:lpstr>Cosa sono le primitive?</vt:lpstr>
      <vt:lpstr>Architetture Target</vt:lpstr>
      <vt:lpstr>Intrisics</vt:lpstr>
      <vt:lpstr>Implementazione x86_64</vt:lpstr>
      <vt:lpstr>Implementazione ARM</vt:lpstr>
      <vt:lpstr>Risultati (eseguiti sulle nostre macchine)</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Agostino Contemi</dc:creator>
  <cp:lastModifiedBy>Agostino Contemi</cp:lastModifiedBy>
  <cp:revision>3</cp:revision>
  <dcterms:created xsi:type="dcterms:W3CDTF">2024-07-08T13:08:49Z</dcterms:created>
  <dcterms:modified xsi:type="dcterms:W3CDTF">2024-07-09T12:17:47Z</dcterms:modified>
</cp:coreProperties>
</file>