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40924-CC48-4EF0-81E6-C97D763E54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3538A8-27D9-44AB-8C1B-1311443D8E01}">
      <dgm:prSet/>
      <dgm:spPr/>
      <dgm:t>
        <a:bodyPr/>
        <a:lstStyle/>
        <a:p>
          <a:pPr>
            <a:lnSpc>
              <a:spcPct val="100000"/>
            </a:lnSpc>
          </a:pPr>
          <a:r>
            <a:rPr lang="it-IT" dirty="0"/>
            <a:t>L’obiettivo del progetto è quello di ottimizzare le funzioni di </a:t>
          </a:r>
          <a:r>
            <a:rPr lang="it-IT" dirty="0" err="1"/>
            <a:t>hash</a:t>
          </a:r>
          <a:r>
            <a:rPr lang="it-IT" dirty="0"/>
            <a:t> usate negli algoritmi SHA3 e SHAKE.</a:t>
          </a:r>
          <a:endParaRPr lang="en-US" dirty="0"/>
        </a:p>
      </dgm:t>
    </dgm:pt>
    <dgm:pt modelId="{211206D4-A5BE-44A0-B9BF-88DB012F16A3}" type="parTrans" cxnId="{4FB2D8CD-3FF6-41C5-BC57-3203C843EEED}">
      <dgm:prSet/>
      <dgm:spPr/>
      <dgm:t>
        <a:bodyPr/>
        <a:lstStyle/>
        <a:p>
          <a:endParaRPr lang="en-US"/>
        </a:p>
      </dgm:t>
    </dgm:pt>
    <dgm:pt modelId="{73994088-E269-4FD4-B403-BE9DF0C23FD7}" type="sibTrans" cxnId="{4FB2D8CD-3FF6-41C5-BC57-3203C843EEED}">
      <dgm:prSet/>
      <dgm:spPr/>
      <dgm:t>
        <a:bodyPr/>
        <a:lstStyle/>
        <a:p>
          <a:endParaRPr lang="en-US"/>
        </a:p>
      </dgm:t>
    </dgm:pt>
    <dgm:pt modelId="{51B34A2A-DD74-43A9-807F-E52B84C82E26}">
      <dgm:prSet/>
      <dgm:spPr/>
      <dgm:t>
        <a:bodyPr/>
        <a:lstStyle/>
        <a:p>
          <a:pPr>
            <a:lnSpc>
              <a:spcPct val="100000"/>
            </a:lnSpc>
          </a:pPr>
          <a:r>
            <a:rPr lang="it-IT" dirty="0"/>
            <a:t>L’ottimizzazione avviene attraverso l’uso delle </a:t>
          </a:r>
          <a:r>
            <a:rPr lang="it-IT" dirty="0" err="1"/>
            <a:t>instrisics</a:t>
          </a:r>
          <a:endParaRPr lang="en-US" dirty="0"/>
        </a:p>
      </dgm:t>
    </dgm:pt>
    <dgm:pt modelId="{3E5AA208-6CFC-49FB-B291-6B13FFB699A7}" type="parTrans" cxnId="{F469B3DD-6838-464A-B6FB-70BDD6411C5E}">
      <dgm:prSet/>
      <dgm:spPr/>
      <dgm:t>
        <a:bodyPr/>
        <a:lstStyle/>
        <a:p>
          <a:endParaRPr lang="en-US"/>
        </a:p>
      </dgm:t>
    </dgm:pt>
    <dgm:pt modelId="{CD33DEC9-E6A7-4DA2-988C-7C2947A9A5E2}" type="sibTrans" cxnId="{F469B3DD-6838-464A-B6FB-70BDD6411C5E}">
      <dgm:prSet/>
      <dgm:spPr/>
      <dgm:t>
        <a:bodyPr/>
        <a:lstStyle/>
        <a:p>
          <a:endParaRPr lang="en-US"/>
        </a:p>
      </dgm:t>
    </dgm:pt>
    <dgm:pt modelId="{2714B40F-45AB-4FF5-8581-C12EC38083A4}">
      <dgm:prSet/>
      <dgm:spPr/>
      <dgm:t>
        <a:bodyPr/>
        <a:lstStyle/>
        <a:p>
          <a:pPr>
            <a:lnSpc>
              <a:spcPct val="100000"/>
            </a:lnSpc>
          </a:pPr>
          <a:r>
            <a:rPr lang="it-IT" dirty="0"/>
            <a:t>Le </a:t>
          </a:r>
          <a:r>
            <a:rPr lang="it-IT" dirty="0" err="1"/>
            <a:t>intrisics</a:t>
          </a:r>
          <a:r>
            <a:rPr lang="it-IT" dirty="0"/>
            <a:t> sono però dipendenti dal processore, quindi abbiamo sviluppato due versioni: una per x86_64 e una per ARM.</a:t>
          </a:r>
          <a:endParaRPr lang="en-US" dirty="0"/>
        </a:p>
      </dgm:t>
    </dgm:pt>
    <dgm:pt modelId="{7B2C0BB3-749F-42C4-A721-40078E3D00C0}" type="parTrans" cxnId="{C99C1F5C-69AC-48E2-813D-F26A598C5F82}">
      <dgm:prSet/>
      <dgm:spPr/>
      <dgm:t>
        <a:bodyPr/>
        <a:lstStyle/>
        <a:p>
          <a:endParaRPr lang="en-US"/>
        </a:p>
      </dgm:t>
    </dgm:pt>
    <dgm:pt modelId="{24858A0A-4540-411B-B870-37BEC02D5AAD}" type="sibTrans" cxnId="{C99C1F5C-69AC-48E2-813D-F26A598C5F82}">
      <dgm:prSet/>
      <dgm:spPr/>
      <dgm:t>
        <a:bodyPr/>
        <a:lstStyle/>
        <a:p>
          <a:endParaRPr lang="en-US"/>
        </a:p>
      </dgm:t>
    </dgm:pt>
    <dgm:pt modelId="{83836DF7-FD6D-4335-B1E5-F4713D73F320}" type="pres">
      <dgm:prSet presAssocID="{62340924-CC48-4EF0-81E6-C97D763E54AC}" presName="root" presStyleCnt="0">
        <dgm:presLayoutVars>
          <dgm:dir/>
          <dgm:resizeHandles val="exact"/>
        </dgm:presLayoutVars>
      </dgm:prSet>
      <dgm:spPr/>
    </dgm:pt>
    <dgm:pt modelId="{B214315D-D85D-4BA0-BACF-B8B585301355}" type="pres">
      <dgm:prSet presAssocID="{2B3538A8-27D9-44AB-8C1B-1311443D8E01}" presName="compNode" presStyleCnt="0"/>
      <dgm:spPr/>
    </dgm:pt>
    <dgm:pt modelId="{C7E964A6-F63D-4C28-8BE9-B96E9B1DCA0F}" type="pres">
      <dgm:prSet presAssocID="{2B3538A8-27D9-44AB-8C1B-1311443D8E01}" presName="bgRect" presStyleLbl="bgShp" presStyleIdx="0" presStyleCnt="3"/>
      <dgm:spPr/>
    </dgm:pt>
    <dgm:pt modelId="{29CAA000-9E94-433E-8C89-61FE2CA23C85}" type="pres">
      <dgm:prSet presAssocID="{2B3538A8-27D9-44AB-8C1B-1311443D8E0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ccento circonflesso verso l'alto con riempimento a tinta unita"/>
        </a:ext>
      </dgm:extLst>
    </dgm:pt>
    <dgm:pt modelId="{61FBD766-C42C-4E8F-AFCD-A04D5ED71DCF}" type="pres">
      <dgm:prSet presAssocID="{2B3538A8-27D9-44AB-8C1B-1311443D8E01}" presName="spaceRect" presStyleCnt="0"/>
      <dgm:spPr/>
    </dgm:pt>
    <dgm:pt modelId="{F1FEFCBC-5BE2-40DB-B454-973079E33E7C}" type="pres">
      <dgm:prSet presAssocID="{2B3538A8-27D9-44AB-8C1B-1311443D8E01}" presName="parTx" presStyleLbl="revTx" presStyleIdx="0" presStyleCnt="3">
        <dgm:presLayoutVars>
          <dgm:chMax val="0"/>
          <dgm:chPref val="0"/>
        </dgm:presLayoutVars>
      </dgm:prSet>
      <dgm:spPr/>
    </dgm:pt>
    <dgm:pt modelId="{70198811-7BCB-488D-8558-02D19E618AFD}" type="pres">
      <dgm:prSet presAssocID="{73994088-E269-4FD4-B403-BE9DF0C23FD7}" presName="sibTrans" presStyleCnt="0"/>
      <dgm:spPr/>
    </dgm:pt>
    <dgm:pt modelId="{BBBE1EC8-22DD-496E-B072-2AE2A353C854}" type="pres">
      <dgm:prSet presAssocID="{51B34A2A-DD74-43A9-807F-E52B84C82E26}" presName="compNode" presStyleCnt="0"/>
      <dgm:spPr/>
    </dgm:pt>
    <dgm:pt modelId="{B56854EE-126D-453D-B917-A53DB6A5107F}" type="pres">
      <dgm:prSet presAssocID="{51B34A2A-DD74-43A9-807F-E52B84C82E26}" presName="bgRect" presStyleLbl="bgShp" presStyleIdx="1" presStyleCnt="3"/>
      <dgm:spPr/>
    </dgm:pt>
    <dgm:pt modelId="{4B07E015-1EE2-48D5-8EC7-BE68C7527691}" type="pres">
      <dgm:prSet presAssocID="{51B34A2A-DD74-43A9-807F-E52B84C82E26}"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granaggi con riempimento a tinta unita"/>
        </a:ext>
      </dgm:extLst>
    </dgm:pt>
    <dgm:pt modelId="{87A76893-C8F7-4DF3-96DF-019275D98D29}" type="pres">
      <dgm:prSet presAssocID="{51B34A2A-DD74-43A9-807F-E52B84C82E26}" presName="spaceRect" presStyleCnt="0"/>
      <dgm:spPr/>
    </dgm:pt>
    <dgm:pt modelId="{850BFD46-72CC-4130-9DDF-594048F495F8}" type="pres">
      <dgm:prSet presAssocID="{51B34A2A-DD74-43A9-807F-E52B84C82E26}" presName="parTx" presStyleLbl="revTx" presStyleIdx="1" presStyleCnt="3">
        <dgm:presLayoutVars>
          <dgm:chMax val="0"/>
          <dgm:chPref val="0"/>
        </dgm:presLayoutVars>
      </dgm:prSet>
      <dgm:spPr/>
    </dgm:pt>
    <dgm:pt modelId="{C5FA8290-3EB6-4085-B93A-33743490B094}" type="pres">
      <dgm:prSet presAssocID="{CD33DEC9-E6A7-4DA2-988C-7C2947A9A5E2}" presName="sibTrans" presStyleCnt="0"/>
      <dgm:spPr/>
    </dgm:pt>
    <dgm:pt modelId="{66FAFF95-3901-4A2A-9294-787316484994}" type="pres">
      <dgm:prSet presAssocID="{2714B40F-45AB-4FF5-8581-C12EC38083A4}" presName="compNode" presStyleCnt="0"/>
      <dgm:spPr/>
    </dgm:pt>
    <dgm:pt modelId="{53F81AA5-52D1-4544-BB87-73196C752EDC}" type="pres">
      <dgm:prSet presAssocID="{2714B40F-45AB-4FF5-8581-C12EC38083A4}" presName="bgRect" presStyleLbl="bgShp" presStyleIdx="2" presStyleCnt="3"/>
      <dgm:spPr/>
    </dgm:pt>
    <dgm:pt modelId="{E2C9D935-C2CF-4318-94A7-DDD7B89346B4}" type="pres">
      <dgm:prSet presAssocID="{2714B40F-45AB-4FF5-8581-C12EC38083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e"/>
        </a:ext>
      </dgm:extLst>
    </dgm:pt>
    <dgm:pt modelId="{3DD08335-25FC-4A74-ADF0-E39AC778C65F}" type="pres">
      <dgm:prSet presAssocID="{2714B40F-45AB-4FF5-8581-C12EC38083A4}" presName="spaceRect" presStyleCnt="0"/>
      <dgm:spPr/>
    </dgm:pt>
    <dgm:pt modelId="{5B5F1192-77E8-468C-A9A9-E52AC7A2231B}" type="pres">
      <dgm:prSet presAssocID="{2714B40F-45AB-4FF5-8581-C12EC38083A4}" presName="parTx" presStyleLbl="revTx" presStyleIdx="2" presStyleCnt="3">
        <dgm:presLayoutVars>
          <dgm:chMax val="0"/>
          <dgm:chPref val="0"/>
        </dgm:presLayoutVars>
      </dgm:prSet>
      <dgm:spPr/>
    </dgm:pt>
  </dgm:ptLst>
  <dgm:cxnLst>
    <dgm:cxn modelId="{72C37B11-1ED3-411F-9EDC-E63D0C004382}" type="presOf" srcId="{51B34A2A-DD74-43A9-807F-E52B84C82E26}" destId="{850BFD46-72CC-4130-9DDF-594048F495F8}" srcOrd="0" destOrd="0" presId="urn:microsoft.com/office/officeart/2018/2/layout/IconVerticalSolidList"/>
    <dgm:cxn modelId="{C99C1F5C-69AC-48E2-813D-F26A598C5F82}" srcId="{62340924-CC48-4EF0-81E6-C97D763E54AC}" destId="{2714B40F-45AB-4FF5-8581-C12EC38083A4}" srcOrd="2" destOrd="0" parTransId="{7B2C0BB3-749F-42C4-A721-40078E3D00C0}" sibTransId="{24858A0A-4540-411B-B870-37BEC02D5AAD}"/>
    <dgm:cxn modelId="{6ABC589A-F836-44ED-BB64-E3FF3AFEA82A}" type="presOf" srcId="{62340924-CC48-4EF0-81E6-C97D763E54AC}" destId="{83836DF7-FD6D-4335-B1E5-F4713D73F320}" srcOrd="0" destOrd="0" presId="urn:microsoft.com/office/officeart/2018/2/layout/IconVerticalSolidList"/>
    <dgm:cxn modelId="{E00BEAB5-B0B2-4FA4-AF23-B46626DC117B}" type="presOf" srcId="{2B3538A8-27D9-44AB-8C1B-1311443D8E01}" destId="{F1FEFCBC-5BE2-40DB-B454-973079E33E7C}" srcOrd="0" destOrd="0" presId="urn:microsoft.com/office/officeart/2018/2/layout/IconVerticalSolidList"/>
    <dgm:cxn modelId="{7920CCC1-0EBB-4DCA-B891-083C9C67F2B0}" type="presOf" srcId="{2714B40F-45AB-4FF5-8581-C12EC38083A4}" destId="{5B5F1192-77E8-468C-A9A9-E52AC7A2231B}" srcOrd="0" destOrd="0" presId="urn:microsoft.com/office/officeart/2018/2/layout/IconVerticalSolidList"/>
    <dgm:cxn modelId="{4FB2D8CD-3FF6-41C5-BC57-3203C843EEED}" srcId="{62340924-CC48-4EF0-81E6-C97D763E54AC}" destId="{2B3538A8-27D9-44AB-8C1B-1311443D8E01}" srcOrd="0" destOrd="0" parTransId="{211206D4-A5BE-44A0-B9BF-88DB012F16A3}" sibTransId="{73994088-E269-4FD4-B403-BE9DF0C23FD7}"/>
    <dgm:cxn modelId="{F469B3DD-6838-464A-B6FB-70BDD6411C5E}" srcId="{62340924-CC48-4EF0-81E6-C97D763E54AC}" destId="{51B34A2A-DD74-43A9-807F-E52B84C82E26}" srcOrd="1" destOrd="0" parTransId="{3E5AA208-6CFC-49FB-B291-6B13FFB699A7}" sibTransId="{CD33DEC9-E6A7-4DA2-988C-7C2947A9A5E2}"/>
    <dgm:cxn modelId="{CC86FF54-4120-4F65-8484-EB0FD8745419}" type="presParOf" srcId="{83836DF7-FD6D-4335-B1E5-F4713D73F320}" destId="{B214315D-D85D-4BA0-BACF-B8B585301355}" srcOrd="0" destOrd="0" presId="urn:microsoft.com/office/officeart/2018/2/layout/IconVerticalSolidList"/>
    <dgm:cxn modelId="{54CBA19B-99C7-4523-912E-14BD8D62DC78}" type="presParOf" srcId="{B214315D-D85D-4BA0-BACF-B8B585301355}" destId="{C7E964A6-F63D-4C28-8BE9-B96E9B1DCA0F}" srcOrd="0" destOrd="0" presId="urn:microsoft.com/office/officeart/2018/2/layout/IconVerticalSolidList"/>
    <dgm:cxn modelId="{959A6F8A-1239-4D0D-826D-29D0B7747F77}" type="presParOf" srcId="{B214315D-D85D-4BA0-BACF-B8B585301355}" destId="{29CAA000-9E94-433E-8C89-61FE2CA23C85}" srcOrd="1" destOrd="0" presId="urn:microsoft.com/office/officeart/2018/2/layout/IconVerticalSolidList"/>
    <dgm:cxn modelId="{BA2B2DE9-B142-490A-8342-170A3A995751}" type="presParOf" srcId="{B214315D-D85D-4BA0-BACF-B8B585301355}" destId="{61FBD766-C42C-4E8F-AFCD-A04D5ED71DCF}" srcOrd="2" destOrd="0" presId="urn:microsoft.com/office/officeart/2018/2/layout/IconVerticalSolidList"/>
    <dgm:cxn modelId="{4614BE82-33C3-4B2C-92FB-F7F2FB3571EE}" type="presParOf" srcId="{B214315D-D85D-4BA0-BACF-B8B585301355}" destId="{F1FEFCBC-5BE2-40DB-B454-973079E33E7C}" srcOrd="3" destOrd="0" presId="urn:microsoft.com/office/officeart/2018/2/layout/IconVerticalSolidList"/>
    <dgm:cxn modelId="{F940B9B6-B308-4353-A970-80C9BF3CD43C}" type="presParOf" srcId="{83836DF7-FD6D-4335-B1E5-F4713D73F320}" destId="{70198811-7BCB-488D-8558-02D19E618AFD}" srcOrd="1" destOrd="0" presId="urn:microsoft.com/office/officeart/2018/2/layout/IconVerticalSolidList"/>
    <dgm:cxn modelId="{1C863A5C-9C73-4440-9C88-B72286A7BCE9}" type="presParOf" srcId="{83836DF7-FD6D-4335-B1E5-F4713D73F320}" destId="{BBBE1EC8-22DD-496E-B072-2AE2A353C854}" srcOrd="2" destOrd="0" presId="urn:microsoft.com/office/officeart/2018/2/layout/IconVerticalSolidList"/>
    <dgm:cxn modelId="{2C8D78DA-2F1F-4609-80BD-24DD97D03A78}" type="presParOf" srcId="{BBBE1EC8-22DD-496E-B072-2AE2A353C854}" destId="{B56854EE-126D-453D-B917-A53DB6A5107F}" srcOrd="0" destOrd="0" presId="urn:microsoft.com/office/officeart/2018/2/layout/IconVerticalSolidList"/>
    <dgm:cxn modelId="{2A2465DA-9124-4043-9C84-739EC7D73467}" type="presParOf" srcId="{BBBE1EC8-22DD-496E-B072-2AE2A353C854}" destId="{4B07E015-1EE2-48D5-8EC7-BE68C7527691}" srcOrd="1" destOrd="0" presId="urn:microsoft.com/office/officeart/2018/2/layout/IconVerticalSolidList"/>
    <dgm:cxn modelId="{59B38001-9E2E-4893-B923-4DA48B6313DE}" type="presParOf" srcId="{BBBE1EC8-22DD-496E-B072-2AE2A353C854}" destId="{87A76893-C8F7-4DF3-96DF-019275D98D29}" srcOrd="2" destOrd="0" presId="urn:microsoft.com/office/officeart/2018/2/layout/IconVerticalSolidList"/>
    <dgm:cxn modelId="{BDD86705-FF48-4C3E-9848-8A375C4DA0E5}" type="presParOf" srcId="{BBBE1EC8-22DD-496E-B072-2AE2A353C854}" destId="{850BFD46-72CC-4130-9DDF-594048F495F8}" srcOrd="3" destOrd="0" presId="urn:microsoft.com/office/officeart/2018/2/layout/IconVerticalSolidList"/>
    <dgm:cxn modelId="{1E9AE5F3-4D63-4DE3-B6FC-5198685DA1DB}" type="presParOf" srcId="{83836DF7-FD6D-4335-B1E5-F4713D73F320}" destId="{C5FA8290-3EB6-4085-B93A-33743490B094}" srcOrd="3" destOrd="0" presId="urn:microsoft.com/office/officeart/2018/2/layout/IconVerticalSolidList"/>
    <dgm:cxn modelId="{CBDE373F-04D8-4742-8D57-170C265DB4BC}" type="presParOf" srcId="{83836DF7-FD6D-4335-B1E5-F4713D73F320}" destId="{66FAFF95-3901-4A2A-9294-787316484994}" srcOrd="4" destOrd="0" presId="urn:microsoft.com/office/officeart/2018/2/layout/IconVerticalSolidList"/>
    <dgm:cxn modelId="{909C2C0E-D1F1-4A4E-A45C-3D5DD2E76742}" type="presParOf" srcId="{66FAFF95-3901-4A2A-9294-787316484994}" destId="{53F81AA5-52D1-4544-BB87-73196C752EDC}" srcOrd="0" destOrd="0" presId="urn:microsoft.com/office/officeart/2018/2/layout/IconVerticalSolidList"/>
    <dgm:cxn modelId="{991B5701-7A11-456B-A5DB-0B87DD9D5550}" type="presParOf" srcId="{66FAFF95-3901-4A2A-9294-787316484994}" destId="{E2C9D935-C2CF-4318-94A7-DDD7B89346B4}" srcOrd="1" destOrd="0" presId="urn:microsoft.com/office/officeart/2018/2/layout/IconVerticalSolidList"/>
    <dgm:cxn modelId="{BDABA3C5-C5DF-4CAC-BCB1-C1BF8ED86DDE}" type="presParOf" srcId="{66FAFF95-3901-4A2A-9294-787316484994}" destId="{3DD08335-25FC-4A74-ADF0-E39AC778C65F}" srcOrd="2" destOrd="0" presId="urn:microsoft.com/office/officeart/2018/2/layout/IconVerticalSolidList"/>
    <dgm:cxn modelId="{B459500F-DFC8-44BC-9BC4-C83C40ADD9EC}" type="presParOf" srcId="{66FAFF95-3901-4A2A-9294-787316484994}" destId="{5B5F1192-77E8-468C-A9A9-E52AC7A223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64A6-F63D-4C28-8BE9-B96E9B1DCA0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AA000-9E94-433E-8C89-61FE2CA23C85}">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FCBC-5BE2-40DB-B454-973079E33E7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L’obiettivo del progetto è quello di ottimizzare le funzioni di </a:t>
          </a:r>
          <a:r>
            <a:rPr lang="it-IT" sz="2400" kern="1200" dirty="0" err="1"/>
            <a:t>hash</a:t>
          </a:r>
          <a:r>
            <a:rPr lang="it-IT" sz="2400" kern="1200" dirty="0"/>
            <a:t> usate negli algoritmi SHA3 e SHAKE.</a:t>
          </a:r>
          <a:endParaRPr lang="en-US" sz="2400" kern="1200" dirty="0"/>
        </a:p>
      </dsp:txBody>
      <dsp:txXfrm>
        <a:off x="1435590" y="531"/>
        <a:ext cx="9080009" cy="1242935"/>
      </dsp:txXfrm>
    </dsp:sp>
    <dsp:sp modelId="{B56854EE-126D-453D-B917-A53DB6A5107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7E015-1EE2-48D5-8EC7-BE68C7527691}">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BFD46-72CC-4130-9DDF-594048F495F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L’ottimizzazione avviene attraverso l’uso delle </a:t>
          </a:r>
          <a:r>
            <a:rPr lang="it-IT" sz="2400" kern="1200" dirty="0" err="1"/>
            <a:t>instrisics</a:t>
          </a:r>
          <a:endParaRPr lang="en-US" sz="2400" kern="1200" dirty="0"/>
        </a:p>
      </dsp:txBody>
      <dsp:txXfrm>
        <a:off x="1435590" y="1554201"/>
        <a:ext cx="9080009" cy="1242935"/>
      </dsp:txXfrm>
    </dsp:sp>
    <dsp:sp modelId="{53F81AA5-52D1-4544-BB87-73196C752ED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D935-C2CF-4318-94A7-DDD7B89346B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F1192-77E8-468C-A9A9-E52AC7A2231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Le </a:t>
          </a:r>
          <a:r>
            <a:rPr lang="it-IT" sz="2400" kern="1200" dirty="0" err="1"/>
            <a:t>intrisics</a:t>
          </a:r>
          <a:r>
            <a:rPr lang="it-IT" sz="2400" kern="1200" dirty="0"/>
            <a:t> sono però dipendenti dal processore, quindi abbiamo sviluppato due versioni: una per x86_64 e una per ARM.</a:t>
          </a:r>
          <a:endParaRPr lang="en-US" sz="2400" kern="1200" dirty="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C0668B-8FFF-5FFB-5C9F-6125FADFFDD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26ECF87-5004-C997-F17A-1D422B296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C738789-247F-C274-8667-C478366EFCAA}"/>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5" name="Segnaposto piè di pagina 4">
            <a:extLst>
              <a:ext uri="{FF2B5EF4-FFF2-40B4-BE49-F238E27FC236}">
                <a16:creationId xmlns:a16="http://schemas.microsoft.com/office/drawing/2014/main" id="{A737E253-BFAD-1076-1712-667CE99B24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4A5573-DD77-19A5-EAF4-324B27C6AE56}"/>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18630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7960B-9417-D87F-86C1-236AA9F3670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377031-2665-3B10-4B6B-2C085E65370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C24788-9839-3B93-AB8F-796356CABCC0}"/>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5" name="Segnaposto piè di pagina 4">
            <a:extLst>
              <a:ext uri="{FF2B5EF4-FFF2-40B4-BE49-F238E27FC236}">
                <a16:creationId xmlns:a16="http://schemas.microsoft.com/office/drawing/2014/main" id="{34C146FF-0B59-3C5F-57A4-3116120F2C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2BE31E-C822-3DC2-2042-39D81E741FDA}"/>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35555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311E8C-D40F-0406-2414-0B1037FE821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92589D-CFC0-AD98-EAE2-FBE293B85B9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D4EBD-6D47-0D7F-07AD-A9A9E26F629B}"/>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5" name="Segnaposto piè di pagina 4">
            <a:extLst>
              <a:ext uri="{FF2B5EF4-FFF2-40B4-BE49-F238E27FC236}">
                <a16:creationId xmlns:a16="http://schemas.microsoft.com/office/drawing/2014/main" id="{6BF660E2-1B16-5488-708E-BA7289116A5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E18945-CF2D-5EBA-F432-A6AD6D055C6D}"/>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27725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DE0739-8002-1275-EE0D-79725B4AB2F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98BC81-3E0D-94F5-B568-1424A4CB354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A0F0A9-552F-B04A-080A-C172A279A0A6}"/>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5" name="Segnaposto piè di pagina 4">
            <a:extLst>
              <a:ext uri="{FF2B5EF4-FFF2-40B4-BE49-F238E27FC236}">
                <a16:creationId xmlns:a16="http://schemas.microsoft.com/office/drawing/2014/main" id="{52D5D776-9751-50E1-7BF2-69BE4A8BF9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8EAA607-1ABE-6DCF-8A70-0CCA0B293DE5}"/>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78941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72291-AC85-B7CB-191B-A182EF47758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4F4B992-F8C2-293D-8A49-CB6B85C8A2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6FBC024-C5CF-50D8-BEEB-88FAE9E4B4B6}"/>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5" name="Segnaposto piè di pagina 4">
            <a:extLst>
              <a:ext uri="{FF2B5EF4-FFF2-40B4-BE49-F238E27FC236}">
                <a16:creationId xmlns:a16="http://schemas.microsoft.com/office/drawing/2014/main" id="{A544C5E3-B962-3D09-FF01-C814878283E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3D2A0A-D7EF-7741-743C-EAFF8E0D790B}"/>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00806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77BCF4-1F9E-2EF7-4AEF-00CBCC45081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FD38A4-CD4D-8DF8-0475-140A8C6A9B2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EB58720-301A-F14E-A971-1B97310380E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F3EF124-F44F-8901-3743-66473BD0CE08}"/>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6" name="Segnaposto piè di pagina 5">
            <a:extLst>
              <a:ext uri="{FF2B5EF4-FFF2-40B4-BE49-F238E27FC236}">
                <a16:creationId xmlns:a16="http://schemas.microsoft.com/office/drawing/2014/main" id="{F2BB345F-4049-0613-F409-218F2E3B82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C43364-E150-ACA3-C525-9ABE653499EC}"/>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84143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55B8A-8B0F-7DDF-FA4D-C023B269257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286EC53-88AA-9932-7F01-509E4897C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2FD0EB2-F235-CDCA-EC73-7588A5D8EE1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CBF708C-7CBC-70A1-7902-E97EB06CA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CAC2282-0079-C5D0-7FFE-E79ADAEE368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9D19050-D6FA-1466-DDC6-3EBFEBE579E6}"/>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8" name="Segnaposto piè di pagina 7">
            <a:extLst>
              <a:ext uri="{FF2B5EF4-FFF2-40B4-BE49-F238E27FC236}">
                <a16:creationId xmlns:a16="http://schemas.microsoft.com/office/drawing/2014/main" id="{22EA9D4F-1F2C-DE61-1E85-7E1B35565D6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D64A021-8A76-771D-582D-A205097BC805}"/>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66793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67AE5-F4FC-CBA9-C3ED-BF226FAE257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3CA0B95-B642-9A9F-E32B-1F1CF5DBB53E}"/>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4" name="Segnaposto piè di pagina 3">
            <a:extLst>
              <a:ext uri="{FF2B5EF4-FFF2-40B4-BE49-F238E27FC236}">
                <a16:creationId xmlns:a16="http://schemas.microsoft.com/office/drawing/2014/main" id="{E21647FE-EDCC-7433-82AA-689846A442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F4FCEA7-0A7A-F828-6042-FA28B1FF6BA1}"/>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99845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574AB12-37FE-10F0-4BD7-F1015FC001CE}"/>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3" name="Segnaposto piè di pagina 2">
            <a:extLst>
              <a:ext uri="{FF2B5EF4-FFF2-40B4-BE49-F238E27FC236}">
                <a16:creationId xmlns:a16="http://schemas.microsoft.com/office/drawing/2014/main" id="{26D271E8-61B3-A74D-869D-E861244B386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FF2213D-C3F2-383A-2540-B6F98D367C82}"/>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83649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9FC96-EE69-8015-A41B-558E971C28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C19DD9-71AE-7EC2-798C-DD0EFEBF7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713B097-DEC4-9555-94D9-1FD1B07B7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DF34FC-01C7-4A6D-9ED3-AEC2C5429E04}"/>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6" name="Segnaposto piè di pagina 5">
            <a:extLst>
              <a:ext uri="{FF2B5EF4-FFF2-40B4-BE49-F238E27FC236}">
                <a16:creationId xmlns:a16="http://schemas.microsoft.com/office/drawing/2014/main" id="{4957A142-BAD0-9F52-E54F-45CDBC961B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9B0DBE-7023-4481-CEEB-49E0D737B60C}"/>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49848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1793F2-F880-FAB1-704D-F3BC965BF1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08B8972-7348-B6F3-67FB-E1102976C3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1700097-30AA-922F-78F5-57666852B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54B4CB7-A0E8-E4EB-F47F-B642F6756D77}"/>
              </a:ext>
            </a:extLst>
          </p:cNvPr>
          <p:cNvSpPr>
            <a:spLocks noGrp="1"/>
          </p:cNvSpPr>
          <p:nvPr>
            <p:ph type="dt" sz="half" idx="10"/>
          </p:nvPr>
        </p:nvSpPr>
        <p:spPr/>
        <p:txBody>
          <a:bodyPr/>
          <a:lstStyle/>
          <a:p>
            <a:fld id="{464EF744-1E33-44CB-BE00-219CEBC25346}" type="datetimeFigureOut">
              <a:rPr lang="it-IT" smtClean="0"/>
              <a:t>08/07/2024</a:t>
            </a:fld>
            <a:endParaRPr lang="it-IT"/>
          </a:p>
        </p:txBody>
      </p:sp>
      <p:sp>
        <p:nvSpPr>
          <p:cNvPr id="6" name="Segnaposto piè di pagina 5">
            <a:extLst>
              <a:ext uri="{FF2B5EF4-FFF2-40B4-BE49-F238E27FC236}">
                <a16:creationId xmlns:a16="http://schemas.microsoft.com/office/drawing/2014/main" id="{F4C18F37-4CDA-154A-7248-4202220A52F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FD1BFE-7783-C749-A610-D1C44EB2B90B}"/>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04124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B794137-307D-F3C4-EE80-95867A74E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B7BC00-FE76-00DD-0FDB-B19B51EB9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0129EF-441B-03AC-9C5B-A68CF427A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4EF744-1E33-44CB-BE00-219CEBC25346}" type="datetimeFigureOut">
              <a:rPr lang="it-IT" smtClean="0"/>
              <a:t>08/07/2024</a:t>
            </a:fld>
            <a:endParaRPr lang="it-IT"/>
          </a:p>
        </p:txBody>
      </p:sp>
      <p:sp>
        <p:nvSpPr>
          <p:cNvPr id="5" name="Segnaposto piè di pagina 4">
            <a:extLst>
              <a:ext uri="{FF2B5EF4-FFF2-40B4-BE49-F238E27FC236}">
                <a16:creationId xmlns:a16="http://schemas.microsoft.com/office/drawing/2014/main" id="{A38E3FD1-5414-2E5F-8BDC-DBFCD98AE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AA544502-86D3-F1EE-FDA7-CA963DF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D9532-B922-4155-B4C1-7726B2FD7216}" type="slidenum">
              <a:rPr lang="it-IT" smtClean="0"/>
              <a:t>‹N›</a:t>
            </a:fld>
            <a:endParaRPr lang="it-IT"/>
          </a:p>
        </p:txBody>
      </p:sp>
    </p:spTree>
    <p:extLst>
      <p:ext uri="{BB962C8B-B14F-4D97-AF65-F5344CB8AC3E}">
        <p14:creationId xmlns:p14="http://schemas.microsoft.com/office/powerpoint/2010/main" val="28498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fondo con circuito stampato">
            <a:extLst>
              <a:ext uri="{FF2B5EF4-FFF2-40B4-BE49-F238E27FC236}">
                <a16:creationId xmlns:a16="http://schemas.microsoft.com/office/drawing/2014/main" id="{E5B63E11-46C0-36FA-AA09-28AD04A7717C}"/>
              </a:ext>
            </a:extLst>
          </p:cNvPr>
          <p:cNvPicPr>
            <a:picLocks noChangeAspect="1"/>
          </p:cNvPicPr>
          <p:nvPr/>
        </p:nvPicPr>
        <p:blipFill rotWithShape="1">
          <a:blip r:embed="rId2"/>
          <a:srcRect b="15414"/>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5E7A6BA-A25D-13CA-4F9F-77747657353D}"/>
              </a:ext>
            </a:extLst>
          </p:cNvPr>
          <p:cNvSpPr>
            <a:spLocks noGrp="1"/>
          </p:cNvSpPr>
          <p:nvPr>
            <p:ph type="ctrTitle"/>
          </p:nvPr>
        </p:nvSpPr>
        <p:spPr>
          <a:xfrm>
            <a:off x="2090528" y="2299176"/>
            <a:ext cx="4131368" cy="1571164"/>
          </a:xfrm>
        </p:spPr>
        <p:txBody>
          <a:bodyPr anchor="t">
            <a:normAutofit/>
          </a:bodyPr>
          <a:lstStyle/>
          <a:p>
            <a:pPr algn="l"/>
            <a:r>
              <a:rPr lang="it-IT" sz="2300" b="1" i="0" u="none" strike="noStrike" dirty="0">
                <a:effectLst/>
                <a:latin typeface="Helvetica Neue"/>
              </a:rPr>
              <a:t>Implementazione di primitive crittografiche resistenti a calcolatori quantistici (post-quantum)</a:t>
            </a:r>
            <a:endParaRPr lang="it-IT" sz="2300" dirty="0"/>
          </a:p>
        </p:txBody>
      </p:sp>
      <p:sp>
        <p:nvSpPr>
          <p:cNvPr id="3" name="Sottotitolo 2">
            <a:extLst>
              <a:ext uri="{FF2B5EF4-FFF2-40B4-BE49-F238E27FC236}">
                <a16:creationId xmlns:a16="http://schemas.microsoft.com/office/drawing/2014/main" id="{6DAB91E3-95BD-7725-2182-196EDF92986A}"/>
              </a:ext>
            </a:extLst>
          </p:cNvPr>
          <p:cNvSpPr>
            <a:spLocks noGrp="1"/>
          </p:cNvSpPr>
          <p:nvPr>
            <p:ph type="subTitle" idx="1"/>
          </p:nvPr>
        </p:nvSpPr>
        <p:spPr>
          <a:xfrm>
            <a:off x="2090529" y="4199213"/>
            <a:ext cx="4191938" cy="598548"/>
          </a:xfrm>
        </p:spPr>
        <p:txBody>
          <a:bodyPr anchor="ctr">
            <a:normAutofit/>
          </a:bodyPr>
          <a:lstStyle/>
          <a:p>
            <a:pPr algn="l"/>
            <a:r>
              <a:rPr lang="it-IT" sz="1300"/>
              <a:t>Studenti: Dodi Filippo, Contemi Agostino</a:t>
            </a:r>
          </a:p>
          <a:p>
            <a:pPr algn="l"/>
            <a:r>
              <a:rPr lang="it-IT" sz="1300"/>
              <a:t>Professore: Barenghi Alessandro</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06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15768-25E7-76E3-83BB-A9BB26639091}"/>
              </a:ext>
            </a:extLst>
          </p:cNvPr>
          <p:cNvSpPr>
            <a:spLocks noGrp="1"/>
          </p:cNvSpPr>
          <p:nvPr>
            <p:ph type="title"/>
          </p:nvPr>
        </p:nvSpPr>
        <p:spPr/>
        <p:txBody>
          <a:bodyPr/>
          <a:lstStyle/>
          <a:p>
            <a:pPr algn="ctr"/>
            <a:r>
              <a:rPr lang="it-IT" dirty="0"/>
              <a:t>OBIETTIVO</a:t>
            </a:r>
          </a:p>
        </p:txBody>
      </p:sp>
      <p:graphicFrame>
        <p:nvGraphicFramePr>
          <p:cNvPr id="5" name="Segnaposto contenuto 2">
            <a:extLst>
              <a:ext uri="{FF2B5EF4-FFF2-40B4-BE49-F238E27FC236}">
                <a16:creationId xmlns:a16="http://schemas.microsoft.com/office/drawing/2014/main" id="{67CFD2B1-D3CC-C258-771D-5B0B714C1ACD}"/>
              </a:ext>
            </a:extLst>
          </p:cNvPr>
          <p:cNvGraphicFramePr>
            <a:graphicFrameLocks noGrp="1"/>
          </p:cNvGraphicFramePr>
          <p:nvPr>
            <p:ph idx="1"/>
            <p:extLst>
              <p:ext uri="{D42A27DB-BD31-4B8C-83A1-F6EECF244321}">
                <p14:modId xmlns:p14="http://schemas.microsoft.com/office/powerpoint/2010/main" val="35996857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4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C10E5C-4A58-C1B4-774E-65571E2AF409}"/>
              </a:ext>
            </a:extLst>
          </p:cNvPr>
          <p:cNvSpPr>
            <a:spLocks noGrp="1"/>
          </p:cNvSpPr>
          <p:nvPr>
            <p:ph type="title"/>
          </p:nvPr>
        </p:nvSpPr>
        <p:spPr/>
        <p:txBody>
          <a:bodyPr/>
          <a:lstStyle/>
          <a:p>
            <a:r>
              <a:rPr lang="it-IT" dirty="0"/>
              <a:t>Cosa sono le primitive?</a:t>
            </a:r>
          </a:p>
        </p:txBody>
      </p:sp>
      <p:sp>
        <p:nvSpPr>
          <p:cNvPr id="3" name="Segnaposto contenuto 2">
            <a:extLst>
              <a:ext uri="{FF2B5EF4-FFF2-40B4-BE49-F238E27FC236}">
                <a16:creationId xmlns:a16="http://schemas.microsoft.com/office/drawing/2014/main" id="{756E8F33-EB02-73AF-4673-AC52902FB741}"/>
              </a:ext>
            </a:extLst>
          </p:cNvPr>
          <p:cNvSpPr>
            <a:spLocks noGrp="1"/>
          </p:cNvSpPr>
          <p:nvPr>
            <p:ph idx="1"/>
          </p:nvPr>
        </p:nvSpPr>
        <p:spPr/>
        <p:txBody>
          <a:bodyPr/>
          <a:lstStyle/>
          <a:p>
            <a:pPr marL="0" indent="0">
              <a:buNone/>
            </a:pPr>
            <a:r>
              <a:rPr lang="it-IT" dirty="0"/>
              <a:t>DEFINIZIONE: Serie di funzioni </a:t>
            </a:r>
            <a:r>
              <a:rPr lang="it-IT" dirty="0" err="1"/>
              <a:t>hash</a:t>
            </a:r>
            <a:r>
              <a:rPr lang="it-IT" dirty="0"/>
              <a:t> crittografiche sviluppate dal NIST (National Institute of Standards and Technology).</a:t>
            </a:r>
          </a:p>
          <a:p>
            <a:pPr marL="0" indent="0">
              <a:buNone/>
            </a:pPr>
            <a:endParaRPr lang="it-IT" dirty="0"/>
          </a:p>
          <a:p>
            <a:pPr marL="0" indent="0">
              <a:buNone/>
            </a:pPr>
            <a:r>
              <a:rPr lang="it-IT" dirty="0"/>
              <a:t>Dato un input (qualsiasi) generano un output. E’ molto difficile partendo dall’output tornare all’input, quindi nascondono l’informazione originale e vengono (anche) usate per certificare l’integrità dei dati.</a:t>
            </a:r>
          </a:p>
        </p:txBody>
      </p:sp>
    </p:spTree>
    <p:extLst>
      <p:ext uri="{BB962C8B-B14F-4D97-AF65-F5344CB8AC3E}">
        <p14:creationId xmlns:p14="http://schemas.microsoft.com/office/powerpoint/2010/main" val="56433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F64087-832D-F8E8-4766-F0AF4E876B45}"/>
              </a:ext>
            </a:extLst>
          </p:cNvPr>
          <p:cNvSpPr>
            <a:spLocks noGrp="1"/>
          </p:cNvSpPr>
          <p:nvPr>
            <p:ph type="title"/>
          </p:nvPr>
        </p:nvSpPr>
        <p:spPr/>
        <p:txBody>
          <a:bodyPr/>
          <a:lstStyle/>
          <a:p>
            <a:r>
              <a:rPr lang="it-IT" dirty="0"/>
              <a:t>Architetture </a:t>
            </a:r>
            <a:r>
              <a:rPr lang="it-IT" dirty="0" err="1"/>
              <a:t>Targer</a:t>
            </a:r>
            <a:endParaRPr lang="it-IT" dirty="0"/>
          </a:p>
        </p:txBody>
      </p:sp>
      <p:sp>
        <p:nvSpPr>
          <p:cNvPr id="3" name="Segnaposto contenuto 2">
            <a:extLst>
              <a:ext uri="{FF2B5EF4-FFF2-40B4-BE49-F238E27FC236}">
                <a16:creationId xmlns:a16="http://schemas.microsoft.com/office/drawing/2014/main" id="{6CFBF29B-F0C4-882A-B4A3-A15458AA8593}"/>
              </a:ext>
            </a:extLst>
          </p:cNvPr>
          <p:cNvSpPr>
            <a:spLocks noGrp="1"/>
          </p:cNvSpPr>
          <p:nvPr>
            <p:ph idx="1"/>
          </p:nvPr>
        </p:nvSpPr>
        <p:spPr/>
        <p:txBody>
          <a:bodyPr/>
          <a:lstStyle/>
          <a:p>
            <a:pPr marL="0" indent="0">
              <a:buNone/>
            </a:pPr>
            <a:r>
              <a:rPr lang="it-IT" dirty="0"/>
              <a:t>Le versioni sviluppate funzionano su architetture x86_64 e ARM.</a:t>
            </a:r>
          </a:p>
          <a:p>
            <a:pPr marL="0" indent="0">
              <a:buNone/>
            </a:pPr>
            <a:r>
              <a:rPr lang="it-IT" dirty="0"/>
              <a:t>Essendo le architetture diverse anche le funzioni usate saranno diverse poiché verranno compilate in codice assembly differente.</a:t>
            </a:r>
          </a:p>
          <a:p>
            <a:pPr marL="0" indent="0">
              <a:buNone/>
            </a:pPr>
            <a:r>
              <a:rPr lang="it-IT" dirty="0"/>
              <a:t>La architettura x86_64 è di tipo CISC. Più dispendiosa a livello energetico ma con prestazioni generalmente più elevate.</a:t>
            </a:r>
          </a:p>
          <a:p>
            <a:pPr marL="0" indent="0">
              <a:buNone/>
            </a:pPr>
            <a:r>
              <a:rPr lang="it-IT" dirty="0"/>
              <a:t>D’altro canto ARM è di tipo RISC. Ottimizza il consumo energetico a discapito di prestazioni minori.</a:t>
            </a:r>
          </a:p>
        </p:txBody>
      </p:sp>
    </p:spTree>
    <p:extLst>
      <p:ext uri="{BB962C8B-B14F-4D97-AF65-F5344CB8AC3E}">
        <p14:creationId xmlns:p14="http://schemas.microsoft.com/office/powerpoint/2010/main" val="122447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2AE816-3C24-3E4E-D666-F80917262265}"/>
              </a:ext>
            </a:extLst>
          </p:cNvPr>
          <p:cNvSpPr>
            <a:spLocks noGrp="1"/>
          </p:cNvSpPr>
          <p:nvPr>
            <p:ph type="title"/>
          </p:nvPr>
        </p:nvSpPr>
        <p:spPr/>
        <p:txBody>
          <a:bodyPr/>
          <a:lstStyle/>
          <a:p>
            <a:r>
              <a:rPr lang="it-IT" dirty="0" err="1"/>
              <a:t>Intrisics</a:t>
            </a:r>
            <a:endParaRPr lang="it-IT" dirty="0"/>
          </a:p>
        </p:txBody>
      </p:sp>
      <p:sp>
        <p:nvSpPr>
          <p:cNvPr id="3" name="Segnaposto contenuto 2">
            <a:extLst>
              <a:ext uri="{FF2B5EF4-FFF2-40B4-BE49-F238E27FC236}">
                <a16:creationId xmlns:a16="http://schemas.microsoft.com/office/drawing/2014/main" id="{600066F7-2081-D896-EB68-C39D08350FFF}"/>
              </a:ext>
            </a:extLst>
          </p:cNvPr>
          <p:cNvSpPr>
            <a:spLocks noGrp="1"/>
          </p:cNvSpPr>
          <p:nvPr>
            <p:ph idx="1"/>
          </p:nvPr>
        </p:nvSpPr>
        <p:spPr/>
        <p:txBody>
          <a:bodyPr/>
          <a:lstStyle/>
          <a:p>
            <a:pPr marL="0" indent="0">
              <a:buNone/>
            </a:pPr>
            <a:r>
              <a:rPr lang="it-IT" dirty="0"/>
              <a:t>Le </a:t>
            </a:r>
            <a:r>
              <a:rPr lang="it-IT" dirty="0" err="1"/>
              <a:t>instrisics</a:t>
            </a:r>
            <a:r>
              <a:rPr lang="it-IT" dirty="0"/>
              <a:t> sono particolari funzioni che consentono di usare i registri vettoriali dei processori. Questi sono utili perché ci consentono di processare blocchi di dati più grandi del solito. In questo modo possiamo eseguire parti dell’algoritmo in parallelo anziché in sequenza.</a:t>
            </a:r>
          </a:p>
          <a:p>
            <a:pPr marL="0" indent="0">
              <a:buNone/>
            </a:pPr>
            <a:endParaRPr lang="it-IT" dirty="0"/>
          </a:p>
          <a:p>
            <a:pPr marL="0" indent="0">
              <a:buNone/>
            </a:pPr>
            <a:r>
              <a:rPr lang="it-IT" dirty="0"/>
              <a:t>Queste istruzioni variano con l’architettura del processore, quindi sono diverse tra x86_64 e ARM.</a:t>
            </a:r>
          </a:p>
        </p:txBody>
      </p:sp>
    </p:spTree>
    <p:extLst>
      <p:ext uri="{BB962C8B-B14F-4D97-AF65-F5344CB8AC3E}">
        <p14:creationId xmlns:p14="http://schemas.microsoft.com/office/powerpoint/2010/main" val="87844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15001E-2873-8DF5-884B-B20DBF247FE3}"/>
              </a:ext>
            </a:extLst>
          </p:cNvPr>
          <p:cNvSpPr>
            <a:spLocks noGrp="1"/>
          </p:cNvSpPr>
          <p:nvPr>
            <p:ph type="title"/>
          </p:nvPr>
        </p:nvSpPr>
        <p:spPr/>
        <p:txBody>
          <a:bodyPr/>
          <a:lstStyle/>
          <a:p>
            <a:r>
              <a:rPr lang="it-IT" dirty="0"/>
              <a:t>Implementazione x86_64</a:t>
            </a:r>
          </a:p>
        </p:txBody>
      </p:sp>
      <p:sp>
        <p:nvSpPr>
          <p:cNvPr id="3" name="Segnaposto contenuto 2">
            <a:extLst>
              <a:ext uri="{FF2B5EF4-FFF2-40B4-BE49-F238E27FC236}">
                <a16:creationId xmlns:a16="http://schemas.microsoft.com/office/drawing/2014/main" id="{C8B211D4-E367-1A1E-842E-07EA533C8A05}"/>
              </a:ext>
            </a:extLst>
          </p:cNvPr>
          <p:cNvSpPr>
            <a:spLocks noGrp="1"/>
          </p:cNvSpPr>
          <p:nvPr>
            <p:ph idx="1"/>
          </p:nvPr>
        </p:nvSpPr>
        <p:spPr/>
        <p:txBody>
          <a:bodyPr/>
          <a:lstStyle/>
          <a:p>
            <a:pPr marL="0" indent="0">
              <a:buNone/>
            </a:pPr>
            <a:endParaRPr lang="it-IT" dirty="0"/>
          </a:p>
        </p:txBody>
      </p:sp>
    </p:spTree>
    <p:extLst>
      <p:ext uri="{BB962C8B-B14F-4D97-AF65-F5344CB8AC3E}">
        <p14:creationId xmlns:p14="http://schemas.microsoft.com/office/powerpoint/2010/main" val="309106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B64119-5F32-7DA0-EB35-D004366B6551}"/>
              </a:ext>
            </a:extLst>
          </p:cNvPr>
          <p:cNvSpPr>
            <a:spLocks noGrp="1"/>
          </p:cNvSpPr>
          <p:nvPr>
            <p:ph type="title"/>
          </p:nvPr>
        </p:nvSpPr>
        <p:spPr/>
        <p:txBody>
          <a:bodyPr/>
          <a:lstStyle/>
          <a:p>
            <a:r>
              <a:rPr lang="it-IT" dirty="0"/>
              <a:t>Implementazione ARM</a:t>
            </a:r>
          </a:p>
        </p:txBody>
      </p:sp>
      <p:sp>
        <p:nvSpPr>
          <p:cNvPr id="3" name="Segnaposto contenuto 2">
            <a:extLst>
              <a:ext uri="{FF2B5EF4-FFF2-40B4-BE49-F238E27FC236}">
                <a16:creationId xmlns:a16="http://schemas.microsoft.com/office/drawing/2014/main" id="{D8CC0C51-46FD-5FA7-4676-DD9187BAE4CB}"/>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1644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F34B6-F4ED-C89B-F22F-76E907339D8B}"/>
              </a:ext>
            </a:extLst>
          </p:cNvPr>
          <p:cNvSpPr>
            <a:spLocks noGrp="1"/>
          </p:cNvSpPr>
          <p:nvPr>
            <p:ph type="title"/>
          </p:nvPr>
        </p:nvSpPr>
        <p:spPr/>
        <p:txBody>
          <a:bodyPr/>
          <a:lstStyle/>
          <a:p>
            <a:r>
              <a:rPr lang="it-IT" dirty="0"/>
              <a:t>Risultati</a:t>
            </a:r>
          </a:p>
        </p:txBody>
      </p:sp>
      <p:sp>
        <p:nvSpPr>
          <p:cNvPr id="3" name="Segnaposto contenuto 2">
            <a:extLst>
              <a:ext uri="{FF2B5EF4-FFF2-40B4-BE49-F238E27FC236}">
                <a16:creationId xmlns:a16="http://schemas.microsoft.com/office/drawing/2014/main" id="{854D507C-BEDC-0B14-62C2-F76E9E846A9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86524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F35E2E-50CC-AC13-A339-6C50832576AE}"/>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F81D00DA-E14F-6DE3-1C0B-E298C9BAF46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9819562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262</Words>
  <Application>Microsoft Office PowerPoint</Application>
  <PresentationFormat>Widescreen</PresentationFormat>
  <Paragraphs>24</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Aptos</vt:lpstr>
      <vt:lpstr>Aptos Display</vt:lpstr>
      <vt:lpstr>Arial</vt:lpstr>
      <vt:lpstr>Helvetica Neue</vt:lpstr>
      <vt:lpstr>Tema di Office</vt:lpstr>
      <vt:lpstr>Implementazione di primitive crittografiche resistenti a calcolatori quantistici (post-quantum)</vt:lpstr>
      <vt:lpstr>OBIETTIVO</vt:lpstr>
      <vt:lpstr>Cosa sono le primitive?</vt:lpstr>
      <vt:lpstr>Architetture Targer</vt:lpstr>
      <vt:lpstr>Intrisics</vt:lpstr>
      <vt:lpstr>Implementazione x86_64</vt:lpstr>
      <vt:lpstr>Implementazione ARM</vt:lpstr>
      <vt:lpstr>Risultati</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Agostino Contemi</dc:creator>
  <cp:lastModifiedBy>Agostino Contemi</cp:lastModifiedBy>
  <cp:revision>1</cp:revision>
  <dcterms:created xsi:type="dcterms:W3CDTF">2024-07-08T13:08:49Z</dcterms:created>
  <dcterms:modified xsi:type="dcterms:W3CDTF">2024-07-08T14:18:31Z</dcterms:modified>
</cp:coreProperties>
</file>