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2" r:id="rId8"/>
    <p:sldId id="270" r:id="rId9"/>
    <p:sldId id="274" r:id="rId10"/>
    <p:sldId id="278" r:id="rId11"/>
    <p:sldId id="260" r:id="rId12"/>
    <p:sldId id="261" r:id="rId13"/>
    <p:sldId id="272" r:id="rId14"/>
    <p:sldId id="263" r:id="rId15"/>
    <p:sldId id="275" r:id="rId16"/>
    <p:sldId id="276" r:id="rId17"/>
    <p:sldId id="264" r:id="rId18"/>
    <p:sldId id="277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81960-9650-EAFF-1514-9C9B297740EE}" v="1283" dt="2024-12-02T18:17:39.897"/>
    <p1510:client id="{2AECC061-D9B9-D292-90C9-F159B7F1D131}" v="6" dt="2024-12-02T20:44:34.886"/>
    <p1510:client id="{8C2BBF52-EE3B-5D98-A564-BCFA85A0273C}" v="32" dt="2024-12-02T04:47:27.106"/>
    <p1510:client id="{9D4830FC-A25F-B3FC-BFB9-6F334B283005}" v="271" dt="2024-12-02T05:31:33.391"/>
    <p1510:client id="{9E65643C-ADFE-A85F-EE5D-F36E7B1944AF}" v="92" dt="2024-12-02T16:58:38.538"/>
    <p1510:client id="{AA6D5557-CA92-E8E0-8F3D-B558AFB100BF}" v="4242" dt="2024-12-02T01:17:02.035"/>
    <p1510:client id="{D34AD1F6-DAF8-5B60-49B6-6278D1B99BA0}" v="38" dt="2024-12-02T16:34:28.908"/>
    <p1510:client id="{F6EACBFE-61DF-20C5-A9B9-F7109198F1C9}" v="749" dt="2024-12-02T00:08:36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AF7E4-85D5-4AC3-BC79-D0E252084D1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B56481-4D43-4E63-99C9-1F3FBF441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Verdana"/>
              <a:ea typeface="Verdana"/>
            </a:rPr>
            <a:t>Air Pollution is a significant environment challenge, with </a:t>
          </a:r>
          <a:r>
            <a:rPr lang="en-US" b="1" dirty="0">
              <a:latin typeface="Verdana"/>
              <a:ea typeface="Verdana"/>
            </a:rPr>
            <a:t>PM2.5</a:t>
          </a:r>
          <a:r>
            <a:rPr lang="en-US" dirty="0">
              <a:latin typeface="Verdana"/>
              <a:ea typeface="Verdana"/>
            </a:rPr>
            <a:t> </a:t>
          </a:r>
          <a:r>
            <a:rPr lang="en-US" b="1" dirty="0">
              <a:latin typeface="Verdana"/>
              <a:ea typeface="Verdana"/>
            </a:rPr>
            <a:t>(Particulate Matter)</a:t>
          </a:r>
          <a:r>
            <a:rPr lang="en-US" dirty="0">
              <a:latin typeface="Verdana"/>
              <a:ea typeface="Verdana"/>
            </a:rPr>
            <a:t> being a critical pollutant linked to health risks</a:t>
          </a:r>
        </a:p>
      </dgm:t>
    </dgm:pt>
    <dgm:pt modelId="{BA4C021B-B471-4290-AEF1-3B99DE2840A4}" type="parTrans" cxnId="{6B308AD7-9FE0-454E-B42C-1B64F6A7796C}">
      <dgm:prSet/>
      <dgm:spPr/>
      <dgm:t>
        <a:bodyPr/>
        <a:lstStyle/>
        <a:p>
          <a:endParaRPr lang="en-US"/>
        </a:p>
      </dgm:t>
    </dgm:pt>
    <dgm:pt modelId="{AAC0CF84-4575-4E08-AD5B-6857A9D2BF0C}" type="sibTrans" cxnId="{6B308AD7-9FE0-454E-B42C-1B64F6A779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6FC08C-A6EC-412C-A66F-6E12CD42D47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Verdana"/>
              <a:ea typeface="Verdana"/>
            </a:rPr>
            <a:t>PM2.5 levels can be modelled and analyzed with numerical methods </a:t>
          </a:r>
        </a:p>
      </dgm:t>
    </dgm:pt>
    <dgm:pt modelId="{68A57818-E368-4C60-A174-4E66D48F161F}" type="parTrans" cxnId="{02972A94-9ED0-4BDB-975D-2DB03E0E085E}">
      <dgm:prSet/>
      <dgm:spPr/>
      <dgm:t>
        <a:bodyPr/>
        <a:lstStyle/>
        <a:p>
          <a:endParaRPr lang="en-US"/>
        </a:p>
      </dgm:t>
    </dgm:pt>
    <dgm:pt modelId="{E36B327B-6571-4FC8-8BAE-E2ADA925D182}" type="sibTrans" cxnId="{02972A94-9ED0-4BDB-975D-2DB03E0E08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7187CF-8A2C-40D1-A05D-16B329BE6C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Verdana"/>
              <a:ea typeface="Verdana"/>
            </a:rPr>
            <a:t>Regression Analysis</a:t>
          </a:r>
          <a:r>
            <a:rPr lang="en-US" dirty="0">
              <a:latin typeface="Verdana"/>
              <a:ea typeface="Verdana"/>
            </a:rPr>
            <a:t>: Model relationship between PM2.5 and CO (Carbon Monoxide) by leveraging exponential and polynomial regression techniques (linear, quadratic, cubic) </a:t>
          </a:r>
        </a:p>
      </dgm:t>
    </dgm:pt>
    <dgm:pt modelId="{F3B05773-88F4-49D4-8E8F-BF6787A93F46}" type="parTrans" cxnId="{6DC42539-5894-4FCA-A097-1DA20003A469}">
      <dgm:prSet/>
      <dgm:spPr/>
      <dgm:t>
        <a:bodyPr/>
        <a:lstStyle/>
        <a:p>
          <a:endParaRPr lang="en-US"/>
        </a:p>
      </dgm:t>
    </dgm:pt>
    <dgm:pt modelId="{CBF7C582-DAFB-4B30-85D3-73F91F2CCBFF}" type="sibTrans" cxnId="{6DC42539-5894-4FCA-A097-1DA20003A4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187332-FC59-4E1C-AC15-6C50DE7A70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Verdana"/>
              <a:ea typeface="Verdana"/>
            </a:rPr>
            <a:t>Simpson's Method</a:t>
          </a:r>
          <a:r>
            <a:rPr lang="en-US" dirty="0">
              <a:latin typeface="Verdana"/>
              <a:ea typeface="Verdana"/>
            </a:rPr>
            <a:t>: Compute cumulative exposure to pollutants over time, focusing on those strongly correlated with PM2.5 </a:t>
          </a:r>
        </a:p>
      </dgm:t>
    </dgm:pt>
    <dgm:pt modelId="{51A92DF7-0A77-404C-8444-2C132C26A37C}" type="parTrans" cxnId="{F9462810-CEFB-4F29-A0A1-6FEFC4626F36}">
      <dgm:prSet/>
      <dgm:spPr/>
      <dgm:t>
        <a:bodyPr/>
        <a:lstStyle/>
        <a:p>
          <a:endParaRPr lang="en-US"/>
        </a:p>
      </dgm:t>
    </dgm:pt>
    <dgm:pt modelId="{BE96FA4A-1E1A-449E-9F10-76B4C59B3807}" type="sibTrans" cxnId="{F9462810-CEFB-4F29-A0A1-6FEFC4626F36}">
      <dgm:prSet/>
      <dgm:spPr/>
      <dgm:t>
        <a:bodyPr/>
        <a:lstStyle/>
        <a:p>
          <a:endParaRPr lang="en-US"/>
        </a:p>
      </dgm:t>
    </dgm:pt>
    <dgm:pt modelId="{99D065B1-E6FE-440D-BA26-41D5AB21188D}" type="pres">
      <dgm:prSet presAssocID="{835AF7E4-85D5-4AC3-BC79-D0E252084D19}" presName="root" presStyleCnt="0">
        <dgm:presLayoutVars>
          <dgm:dir/>
          <dgm:resizeHandles val="exact"/>
        </dgm:presLayoutVars>
      </dgm:prSet>
      <dgm:spPr/>
    </dgm:pt>
    <dgm:pt modelId="{37E34B3E-629B-41BC-B742-C947D66881A2}" type="pres">
      <dgm:prSet presAssocID="{835AF7E4-85D5-4AC3-BC79-D0E252084D19}" presName="container" presStyleCnt="0">
        <dgm:presLayoutVars>
          <dgm:dir/>
          <dgm:resizeHandles val="exact"/>
        </dgm:presLayoutVars>
      </dgm:prSet>
      <dgm:spPr/>
    </dgm:pt>
    <dgm:pt modelId="{86D0B9DD-25F9-4C8F-B292-C2393280B98B}" type="pres">
      <dgm:prSet presAssocID="{E2B56481-4D43-4E63-99C9-1F3FBF441E83}" presName="compNode" presStyleCnt="0"/>
      <dgm:spPr/>
    </dgm:pt>
    <dgm:pt modelId="{67C6889A-D09B-4211-9395-3483B479EB8E}" type="pres">
      <dgm:prSet presAssocID="{E2B56481-4D43-4E63-99C9-1F3FBF441E83}" presName="iconBgRect" presStyleLbl="bgShp" presStyleIdx="0" presStyleCnt="4"/>
      <dgm:spPr/>
    </dgm:pt>
    <dgm:pt modelId="{3DA7D3B3-056C-4AE4-B732-E77A52307B7A}" type="pres">
      <dgm:prSet presAssocID="{E2B56481-4D43-4E63-99C9-1F3FBF441E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582CB52D-E280-41C0-B2A5-CF2A7AAF4571}" type="pres">
      <dgm:prSet presAssocID="{E2B56481-4D43-4E63-99C9-1F3FBF441E83}" presName="spaceRect" presStyleCnt="0"/>
      <dgm:spPr/>
    </dgm:pt>
    <dgm:pt modelId="{25B8D513-10B3-4B88-B615-DDB6F0938105}" type="pres">
      <dgm:prSet presAssocID="{E2B56481-4D43-4E63-99C9-1F3FBF441E83}" presName="textRect" presStyleLbl="revTx" presStyleIdx="0" presStyleCnt="4">
        <dgm:presLayoutVars>
          <dgm:chMax val="1"/>
          <dgm:chPref val="1"/>
        </dgm:presLayoutVars>
      </dgm:prSet>
      <dgm:spPr/>
    </dgm:pt>
    <dgm:pt modelId="{B180289B-74D8-41A8-A862-1C0E7EE7DFA7}" type="pres">
      <dgm:prSet presAssocID="{AAC0CF84-4575-4E08-AD5B-6857A9D2BF0C}" presName="sibTrans" presStyleLbl="sibTrans2D1" presStyleIdx="0" presStyleCnt="0"/>
      <dgm:spPr/>
    </dgm:pt>
    <dgm:pt modelId="{521FE7C1-F3C5-4FF8-80CE-1C0DB8250AD2}" type="pres">
      <dgm:prSet presAssocID="{A56FC08C-A6EC-412C-A66F-6E12CD42D474}" presName="compNode" presStyleCnt="0"/>
      <dgm:spPr/>
    </dgm:pt>
    <dgm:pt modelId="{4C2EF45A-A778-4F33-BF0D-8023F2F65F28}" type="pres">
      <dgm:prSet presAssocID="{A56FC08C-A6EC-412C-A66F-6E12CD42D474}" presName="iconBgRect" presStyleLbl="bgShp" presStyleIdx="1" presStyleCnt="4"/>
      <dgm:spPr/>
    </dgm:pt>
    <dgm:pt modelId="{D3CB6A3B-8761-44DA-9B80-2D61575F18C2}" type="pres">
      <dgm:prSet presAssocID="{A56FC08C-A6EC-412C-A66F-6E12CD42D4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BCB8AB40-9D7D-42A0-973C-88E8A83F740A}" type="pres">
      <dgm:prSet presAssocID="{A56FC08C-A6EC-412C-A66F-6E12CD42D474}" presName="spaceRect" presStyleCnt="0"/>
      <dgm:spPr/>
    </dgm:pt>
    <dgm:pt modelId="{813A65DA-30D2-40A3-90A6-62EB9E38C9E2}" type="pres">
      <dgm:prSet presAssocID="{A56FC08C-A6EC-412C-A66F-6E12CD42D474}" presName="textRect" presStyleLbl="revTx" presStyleIdx="1" presStyleCnt="4">
        <dgm:presLayoutVars>
          <dgm:chMax val="1"/>
          <dgm:chPref val="1"/>
        </dgm:presLayoutVars>
      </dgm:prSet>
      <dgm:spPr/>
    </dgm:pt>
    <dgm:pt modelId="{8B38352E-8E00-4490-AD04-F9EB6E739487}" type="pres">
      <dgm:prSet presAssocID="{E36B327B-6571-4FC8-8BAE-E2ADA925D182}" presName="sibTrans" presStyleLbl="sibTrans2D1" presStyleIdx="0" presStyleCnt="0"/>
      <dgm:spPr/>
    </dgm:pt>
    <dgm:pt modelId="{015C9FF1-4847-42BF-B688-9A9DDA14568D}" type="pres">
      <dgm:prSet presAssocID="{EE7187CF-8A2C-40D1-A05D-16B329BE6C36}" presName="compNode" presStyleCnt="0"/>
      <dgm:spPr/>
    </dgm:pt>
    <dgm:pt modelId="{3F2D9399-7B62-450B-91E0-73B9E3D8CA8C}" type="pres">
      <dgm:prSet presAssocID="{EE7187CF-8A2C-40D1-A05D-16B329BE6C36}" presName="iconBgRect" presStyleLbl="bgShp" presStyleIdx="2" presStyleCnt="4"/>
      <dgm:spPr/>
    </dgm:pt>
    <dgm:pt modelId="{3F9F3643-8BC7-4441-A2FF-84938FE2925C}" type="pres">
      <dgm:prSet presAssocID="{EE7187CF-8A2C-40D1-A05D-16B329BE6C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0A8340E-7D8A-4C88-B6A1-82C3D360BFEF}" type="pres">
      <dgm:prSet presAssocID="{EE7187CF-8A2C-40D1-A05D-16B329BE6C36}" presName="spaceRect" presStyleCnt="0"/>
      <dgm:spPr/>
    </dgm:pt>
    <dgm:pt modelId="{843B5021-DECF-49FD-9A64-59ECA057130F}" type="pres">
      <dgm:prSet presAssocID="{EE7187CF-8A2C-40D1-A05D-16B329BE6C36}" presName="textRect" presStyleLbl="revTx" presStyleIdx="2" presStyleCnt="4">
        <dgm:presLayoutVars>
          <dgm:chMax val="1"/>
          <dgm:chPref val="1"/>
        </dgm:presLayoutVars>
      </dgm:prSet>
      <dgm:spPr/>
    </dgm:pt>
    <dgm:pt modelId="{EE9DB382-57FF-4DDD-9A0D-3BD636F7037D}" type="pres">
      <dgm:prSet presAssocID="{CBF7C582-DAFB-4B30-85D3-73F91F2CCBFF}" presName="sibTrans" presStyleLbl="sibTrans2D1" presStyleIdx="0" presStyleCnt="0"/>
      <dgm:spPr/>
    </dgm:pt>
    <dgm:pt modelId="{C5BE90FF-E5A1-4A04-951F-49982E216EA4}" type="pres">
      <dgm:prSet presAssocID="{CF187332-FC59-4E1C-AC15-6C50DE7A70A0}" presName="compNode" presStyleCnt="0"/>
      <dgm:spPr/>
    </dgm:pt>
    <dgm:pt modelId="{79D8BDF8-4701-4809-BDB0-CA91BC5E7AC4}" type="pres">
      <dgm:prSet presAssocID="{CF187332-FC59-4E1C-AC15-6C50DE7A70A0}" presName="iconBgRect" presStyleLbl="bgShp" presStyleIdx="3" presStyleCnt="4"/>
      <dgm:spPr/>
    </dgm:pt>
    <dgm:pt modelId="{DAC253CE-4F40-48B0-8478-72475B5938C0}" type="pres">
      <dgm:prSet presAssocID="{CF187332-FC59-4E1C-AC15-6C50DE7A70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991F570-D5E6-46CC-8AB7-BD7EE4B1E96D}" type="pres">
      <dgm:prSet presAssocID="{CF187332-FC59-4E1C-AC15-6C50DE7A70A0}" presName="spaceRect" presStyleCnt="0"/>
      <dgm:spPr/>
    </dgm:pt>
    <dgm:pt modelId="{A9BE610B-3B5C-44B1-A150-EE8DCE31029F}" type="pres">
      <dgm:prSet presAssocID="{CF187332-FC59-4E1C-AC15-6C50DE7A70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10AE04-3744-4D2B-B070-CB8D3AF505CA}" type="presOf" srcId="{A56FC08C-A6EC-412C-A66F-6E12CD42D474}" destId="{813A65DA-30D2-40A3-90A6-62EB9E38C9E2}" srcOrd="0" destOrd="0" presId="urn:microsoft.com/office/officeart/2018/2/layout/IconCircleList"/>
    <dgm:cxn modelId="{F9462810-CEFB-4F29-A0A1-6FEFC4626F36}" srcId="{835AF7E4-85D5-4AC3-BC79-D0E252084D19}" destId="{CF187332-FC59-4E1C-AC15-6C50DE7A70A0}" srcOrd="3" destOrd="0" parTransId="{51A92DF7-0A77-404C-8444-2C132C26A37C}" sibTransId="{BE96FA4A-1E1A-449E-9F10-76B4C59B3807}"/>
    <dgm:cxn modelId="{C04E471A-FD1A-41F1-8597-3E393695EF95}" type="presOf" srcId="{835AF7E4-85D5-4AC3-BC79-D0E252084D19}" destId="{99D065B1-E6FE-440D-BA26-41D5AB21188D}" srcOrd="0" destOrd="0" presId="urn:microsoft.com/office/officeart/2018/2/layout/IconCircleList"/>
    <dgm:cxn modelId="{6DC42539-5894-4FCA-A097-1DA20003A469}" srcId="{835AF7E4-85D5-4AC3-BC79-D0E252084D19}" destId="{EE7187CF-8A2C-40D1-A05D-16B329BE6C36}" srcOrd="2" destOrd="0" parTransId="{F3B05773-88F4-49D4-8E8F-BF6787A93F46}" sibTransId="{CBF7C582-DAFB-4B30-85D3-73F91F2CCBFF}"/>
    <dgm:cxn modelId="{69DB5C54-FCE3-4920-A481-CC5413CE44B9}" type="presOf" srcId="{E2B56481-4D43-4E63-99C9-1F3FBF441E83}" destId="{25B8D513-10B3-4B88-B615-DDB6F0938105}" srcOrd="0" destOrd="0" presId="urn:microsoft.com/office/officeart/2018/2/layout/IconCircleList"/>
    <dgm:cxn modelId="{0091FF6B-EEC9-4C0B-BDD8-DDB8822FC11F}" type="presOf" srcId="{CBF7C582-DAFB-4B30-85D3-73F91F2CCBFF}" destId="{EE9DB382-57FF-4DDD-9A0D-3BD636F7037D}" srcOrd="0" destOrd="0" presId="urn:microsoft.com/office/officeart/2018/2/layout/IconCircleList"/>
    <dgm:cxn modelId="{0F04A185-35F5-488C-8298-2F4E5BF2B687}" type="presOf" srcId="{CF187332-FC59-4E1C-AC15-6C50DE7A70A0}" destId="{A9BE610B-3B5C-44B1-A150-EE8DCE31029F}" srcOrd="0" destOrd="0" presId="urn:microsoft.com/office/officeart/2018/2/layout/IconCircleList"/>
    <dgm:cxn modelId="{02972A94-9ED0-4BDB-975D-2DB03E0E085E}" srcId="{835AF7E4-85D5-4AC3-BC79-D0E252084D19}" destId="{A56FC08C-A6EC-412C-A66F-6E12CD42D474}" srcOrd="1" destOrd="0" parTransId="{68A57818-E368-4C60-A174-4E66D48F161F}" sibTransId="{E36B327B-6571-4FC8-8BAE-E2ADA925D182}"/>
    <dgm:cxn modelId="{F84206A7-1524-48CC-B70E-38EA31652F87}" type="presOf" srcId="{AAC0CF84-4575-4E08-AD5B-6857A9D2BF0C}" destId="{B180289B-74D8-41A8-A862-1C0E7EE7DFA7}" srcOrd="0" destOrd="0" presId="urn:microsoft.com/office/officeart/2018/2/layout/IconCircleList"/>
    <dgm:cxn modelId="{519E88C8-9E3F-44CF-9E87-0A20EA2A1DD6}" type="presOf" srcId="{E36B327B-6571-4FC8-8BAE-E2ADA925D182}" destId="{8B38352E-8E00-4490-AD04-F9EB6E739487}" srcOrd="0" destOrd="0" presId="urn:microsoft.com/office/officeart/2018/2/layout/IconCircleList"/>
    <dgm:cxn modelId="{796345D4-9FCB-4BC2-8275-C7B7A24A968E}" type="presOf" srcId="{EE7187CF-8A2C-40D1-A05D-16B329BE6C36}" destId="{843B5021-DECF-49FD-9A64-59ECA057130F}" srcOrd="0" destOrd="0" presId="urn:microsoft.com/office/officeart/2018/2/layout/IconCircleList"/>
    <dgm:cxn modelId="{6B308AD7-9FE0-454E-B42C-1B64F6A7796C}" srcId="{835AF7E4-85D5-4AC3-BC79-D0E252084D19}" destId="{E2B56481-4D43-4E63-99C9-1F3FBF441E83}" srcOrd="0" destOrd="0" parTransId="{BA4C021B-B471-4290-AEF1-3B99DE2840A4}" sibTransId="{AAC0CF84-4575-4E08-AD5B-6857A9D2BF0C}"/>
    <dgm:cxn modelId="{AE72153C-1E67-463B-B1C1-364A889EAB12}" type="presParOf" srcId="{99D065B1-E6FE-440D-BA26-41D5AB21188D}" destId="{37E34B3E-629B-41BC-B742-C947D66881A2}" srcOrd="0" destOrd="0" presId="urn:microsoft.com/office/officeart/2018/2/layout/IconCircleList"/>
    <dgm:cxn modelId="{06B6AF52-4783-4519-9310-EE3DF4451F0E}" type="presParOf" srcId="{37E34B3E-629B-41BC-B742-C947D66881A2}" destId="{86D0B9DD-25F9-4C8F-B292-C2393280B98B}" srcOrd="0" destOrd="0" presId="urn:microsoft.com/office/officeart/2018/2/layout/IconCircleList"/>
    <dgm:cxn modelId="{7D7B2947-327D-4480-B746-EEA97EB78311}" type="presParOf" srcId="{86D0B9DD-25F9-4C8F-B292-C2393280B98B}" destId="{67C6889A-D09B-4211-9395-3483B479EB8E}" srcOrd="0" destOrd="0" presId="urn:microsoft.com/office/officeart/2018/2/layout/IconCircleList"/>
    <dgm:cxn modelId="{33875AA3-A898-44F6-904D-55135B7D1948}" type="presParOf" srcId="{86D0B9DD-25F9-4C8F-B292-C2393280B98B}" destId="{3DA7D3B3-056C-4AE4-B732-E77A52307B7A}" srcOrd="1" destOrd="0" presId="urn:microsoft.com/office/officeart/2018/2/layout/IconCircleList"/>
    <dgm:cxn modelId="{AB1CAB29-879D-46BA-8E30-0D88FF862705}" type="presParOf" srcId="{86D0B9DD-25F9-4C8F-B292-C2393280B98B}" destId="{582CB52D-E280-41C0-B2A5-CF2A7AAF4571}" srcOrd="2" destOrd="0" presId="urn:microsoft.com/office/officeart/2018/2/layout/IconCircleList"/>
    <dgm:cxn modelId="{94B60C51-87E8-45DA-B619-28C6E877FB0A}" type="presParOf" srcId="{86D0B9DD-25F9-4C8F-B292-C2393280B98B}" destId="{25B8D513-10B3-4B88-B615-DDB6F0938105}" srcOrd="3" destOrd="0" presId="urn:microsoft.com/office/officeart/2018/2/layout/IconCircleList"/>
    <dgm:cxn modelId="{8E9736B2-4218-4DAF-9F14-D00722434482}" type="presParOf" srcId="{37E34B3E-629B-41BC-B742-C947D66881A2}" destId="{B180289B-74D8-41A8-A862-1C0E7EE7DFA7}" srcOrd="1" destOrd="0" presId="urn:microsoft.com/office/officeart/2018/2/layout/IconCircleList"/>
    <dgm:cxn modelId="{8AE738AB-DCDB-4CAE-9A14-407822C860B4}" type="presParOf" srcId="{37E34B3E-629B-41BC-B742-C947D66881A2}" destId="{521FE7C1-F3C5-4FF8-80CE-1C0DB8250AD2}" srcOrd="2" destOrd="0" presId="urn:microsoft.com/office/officeart/2018/2/layout/IconCircleList"/>
    <dgm:cxn modelId="{E448FF24-6594-47A9-8DE8-FD8BE20B5C8B}" type="presParOf" srcId="{521FE7C1-F3C5-4FF8-80CE-1C0DB8250AD2}" destId="{4C2EF45A-A778-4F33-BF0D-8023F2F65F28}" srcOrd="0" destOrd="0" presId="urn:microsoft.com/office/officeart/2018/2/layout/IconCircleList"/>
    <dgm:cxn modelId="{465826B2-4A81-48C0-AA9C-EC19775ED7E0}" type="presParOf" srcId="{521FE7C1-F3C5-4FF8-80CE-1C0DB8250AD2}" destId="{D3CB6A3B-8761-44DA-9B80-2D61575F18C2}" srcOrd="1" destOrd="0" presId="urn:microsoft.com/office/officeart/2018/2/layout/IconCircleList"/>
    <dgm:cxn modelId="{D39FF0FC-7D1F-4C1C-A175-2D3E8D015815}" type="presParOf" srcId="{521FE7C1-F3C5-4FF8-80CE-1C0DB8250AD2}" destId="{BCB8AB40-9D7D-42A0-973C-88E8A83F740A}" srcOrd="2" destOrd="0" presId="urn:microsoft.com/office/officeart/2018/2/layout/IconCircleList"/>
    <dgm:cxn modelId="{DDCCC7B7-4E31-4462-AB4B-B1C7C5B87578}" type="presParOf" srcId="{521FE7C1-F3C5-4FF8-80CE-1C0DB8250AD2}" destId="{813A65DA-30D2-40A3-90A6-62EB9E38C9E2}" srcOrd="3" destOrd="0" presId="urn:microsoft.com/office/officeart/2018/2/layout/IconCircleList"/>
    <dgm:cxn modelId="{0DB574E4-2CE6-44F0-B9E0-DA228F9E16F2}" type="presParOf" srcId="{37E34B3E-629B-41BC-B742-C947D66881A2}" destId="{8B38352E-8E00-4490-AD04-F9EB6E739487}" srcOrd="3" destOrd="0" presId="urn:microsoft.com/office/officeart/2018/2/layout/IconCircleList"/>
    <dgm:cxn modelId="{156687FB-3CD3-4116-84E4-289853DB58FA}" type="presParOf" srcId="{37E34B3E-629B-41BC-B742-C947D66881A2}" destId="{015C9FF1-4847-42BF-B688-9A9DDA14568D}" srcOrd="4" destOrd="0" presId="urn:microsoft.com/office/officeart/2018/2/layout/IconCircleList"/>
    <dgm:cxn modelId="{BFC21BCF-1B4C-463E-B090-E7FBE5840DAE}" type="presParOf" srcId="{015C9FF1-4847-42BF-B688-9A9DDA14568D}" destId="{3F2D9399-7B62-450B-91E0-73B9E3D8CA8C}" srcOrd="0" destOrd="0" presId="urn:microsoft.com/office/officeart/2018/2/layout/IconCircleList"/>
    <dgm:cxn modelId="{7B549ADE-CACD-409B-A55C-8931946D347A}" type="presParOf" srcId="{015C9FF1-4847-42BF-B688-9A9DDA14568D}" destId="{3F9F3643-8BC7-4441-A2FF-84938FE2925C}" srcOrd="1" destOrd="0" presId="urn:microsoft.com/office/officeart/2018/2/layout/IconCircleList"/>
    <dgm:cxn modelId="{A7096C33-1E6D-4D85-9CE4-99363754ED50}" type="presParOf" srcId="{015C9FF1-4847-42BF-B688-9A9DDA14568D}" destId="{50A8340E-7D8A-4C88-B6A1-82C3D360BFEF}" srcOrd="2" destOrd="0" presId="urn:microsoft.com/office/officeart/2018/2/layout/IconCircleList"/>
    <dgm:cxn modelId="{54333709-FB49-4039-9562-119F5AA4FCE4}" type="presParOf" srcId="{015C9FF1-4847-42BF-B688-9A9DDA14568D}" destId="{843B5021-DECF-49FD-9A64-59ECA057130F}" srcOrd="3" destOrd="0" presId="urn:microsoft.com/office/officeart/2018/2/layout/IconCircleList"/>
    <dgm:cxn modelId="{3CE8A9AC-2339-44E6-970F-8DFD60FA0D0E}" type="presParOf" srcId="{37E34B3E-629B-41BC-B742-C947D66881A2}" destId="{EE9DB382-57FF-4DDD-9A0D-3BD636F7037D}" srcOrd="5" destOrd="0" presId="urn:microsoft.com/office/officeart/2018/2/layout/IconCircleList"/>
    <dgm:cxn modelId="{F53B6181-EDE6-4F2E-BD70-D5657A2D604C}" type="presParOf" srcId="{37E34B3E-629B-41BC-B742-C947D66881A2}" destId="{C5BE90FF-E5A1-4A04-951F-49982E216EA4}" srcOrd="6" destOrd="0" presId="urn:microsoft.com/office/officeart/2018/2/layout/IconCircleList"/>
    <dgm:cxn modelId="{AAD46720-AC6F-48D1-AC87-722D26A142C3}" type="presParOf" srcId="{C5BE90FF-E5A1-4A04-951F-49982E216EA4}" destId="{79D8BDF8-4701-4809-BDB0-CA91BC5E7AC4}" srcOrd="0" destOrd="0" presId="urn:microsoft.com/office/officeart/2018/2/layout/IconCircleList"/>
    <dgm:cxn modelId="{A9733700-7FA1-435C-A9BB-AB2C15C471A2}" type="presParOf" srcId="{C5BE90FF-E5A1-4A04-951F-49982E216EA4}" destId="{DAC253CE-4F40-48B0-8478-72475B5938C0}" srcOrd="1" destOrd="0" presId="urn:microsoft.com/office/officeart/2018/2/layout/IconCircleList"/>
    <dgm:cxn modelId="{3569F3DD-1F6C-44A5-9DDB-B3E63B2D30E2}" type="presParOf" srcId="{C5BE90FF-E5A1-4A04-951F-49982E216EA4}" destId="{B991F570-D5E6-46CC-8AB7-BD7EE4B1E96D}" srcOrd="2" destOrd="0" presId="urn:microsoft.com/office/officeart/2018/2/layout/IconCircleList"/>
    <dgm:cxn modelId="{8BA8FA42-414A-4AC5-A2A6-8730E2CCFB85}" type="presParOf" srcId="{C5BE90FF-E5A1-4A04-951F-49982E216EA4}" destId="{A9BE610B-3B5C-44B1-A150-EE8DCE3102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728E6-1395-4B1B-A496-105613CB59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EB247B-B6AB-4BCB-916B-5F01021E5B48}">
      <dgm:prSet/>
      <dgm:spPr/>
      <dgm:t>
        <a:bodyPr/>
        <a:lstStyle/>
        <a:p>
          <a:r>
            <a:rPr lang="en-US" dirty="0"/>
            <a:t>Identifying which pollutants have the strongest influence on PM2.5 levels</a:t>
          </a:r>
        </a:p>
      </dgm:t>
    </dgm:pt>
    <dgm:pt modelId="{84FA6EA6-9E77-4796-AB05-D8F28F42D9F8}" type="parTrans" cxnId="{1591FBA1-4616-40EC-8EFD-D0196EF62DE0}">
      <dgm:prSet/>
      <dgm:spPr/>
      <dgm:t>
        <a:bodyPr/>
        <a:lstStyle/>
        <a:p>
          <a:endParaRPr lang="en-US"/>
        </a:p>
      </dgm:t>
    </dgm:pt>
    <dgm:pt modelId="{8849753E-62BF-47F0-A815-38D3EDD90D33}" type="sibTrans" cxnId="{1591FBA1-4616-40EC-8EFD-D0196EF62DE0}">
      <dgm:prSet/>
      <dgm:spPr/>
      <dgm:t>
        <a:bodyPr/>
        <a:lstStyle/>
        <a:p>
          <a:endParaRPr lang="en-US"/>
        </a:p>
      </dgm:t>
    </dgm:pt>
    <dgm:pt modelId="{EB2B6E0F-4891-4A9F-B11E-9CC4F587BAB3}">
      <dgm:prSet/>
      <dgm:spPr/>
      <dgm:t>
        <a:bodyPr/>
        <a:lstStyle/>
        <a:p>
          <a:r>
            <a:rPr lang="en-US" dirty="0"/>
            <a:t>Modeling relationships between PM2.5 and other pollutants for better predictions on its behavior to meet WHO standards (PM2.5 &lt; 15 µg/m³)</a:t>
          </a:r>
        </a:p>
      </dgm:t>
    </dgm:pt>
    <dgm:pt modelId="{A450BA73-3B32-42D3-A5B9-772F66CDC2BF}" type="parTrans" cxnId="{EF04F248-6B7E-4C65-9838-CB5C36C13BEA}">
      <dgm:prSet/>
      <dgm:spPr/>
      <dgm:t>
        <a:bodyPr/>
        <a:lstStyle/>
        <a:p>
          <a:endParaRPr lang="en-US"/>
        </a:p>
      </dgm:t>
    </dgm:pt>
    <dgm:pt modelId="{24CD500E-23A0-445E-9EC8-4B5A55B355D2}" type="sibTrans" cxnId="{EF04F248-6B7E-4C65-9838-CB5C36C13BEA}">
      <dgm:prSet/>
      <dgm:spPr/>
      <dgm:t>
        <a:bodyPr/>
        <a:lstStyle/>
        <a:p>
          <a:endParaRPr lang="en-US"/>
        </a:p>
      </dgm:t>
    </dgm:pt>
    <dgm:pt modelId="{2106B9A3-3C5E-4A29-A333-ACF22FCE0090}">
      <dgm:prSet/>
      <dgm:spPr/>
      <dgm:t>
        <a:bodyPr/>
        <a:lstStyle/>
        <a:p>
          <a:r>
            <a:rPr lang="en-US" dirty="0"/>
            <a:t>Quantifying cumulative exposure to pollutants over time to assess long-term health risks</a:t>
          </a:r>
        </a:p>
      </dgm:t>
    </dgm:pt>
    <dgm:pt modelId="{AFAFE786-53A1-4E97-AFFC-92AAB2AFFFF5}" type="parTrans" cxnId="{516BB5DF-B41F-4267-B333-0C73939BB9E0}">
      <dgm:prSet/>
      <dgm:spPr/>
      <dgm:t>
        <a:bodyPr/>
        <a:lstStyle/>
        <a:p>
          <a:endParaRPr lang="en-US"/>
        </a:p>
      </dgm:t>
    </dgm:pt>
    <dgm:pt modelId="{800444CD-41D6-4F32-ADD9-0E8F7324C60A}" type="sibTrans" cxnId="{516BB5DF-B41F-4267-B333-0C73939BB9E0}">
      <dgm:prSet/>
      <dgm:spPr/>
      <dgm:t>
        <a:bodyPr/>
        <a:lstStyle/>
        <a:p>
          <a:endParaRPr lang="en-US"/>
        </a:p>
      </dgm:t>
    </dgm:pt>
    <dgm:pt modelId="{88249B0B-C654-4A12-9B6D-A1C6C67D52E9}">
      <dgm:prSet/>
      <dgm:spPr/>
      <dgm:t>
        <a:bodyPr/>
        <a:lstStyle/>
        <a:p>
          <a:r>
            <a:rPr lang="en-US" dirty="0"/>
            <a:t>Evaluate effectiveness of numerical algorithms in practical environmental applications </a:t>
          </a:r>
        </a:p>
      </dgm:t>
    </dgm:pt>
    <dgm:pt modelId="{B51A60E3-68FD-407A-B575-ADA909AC1B77}" type="parTrans" cxnId="{1587AD0C-470E-4666-B9C7-F2432DE12183}">
      <dgm:prSet/>
      <dgm:spPr/>
      <dgm:t>
        <a:bodyPr/>
        <a:lstStyle/>
        <a:p>
          <a:endParaRPr lang="en-US"/>
        </a:p>
      </dgm:t>
    </dgm:pt>
    <dgm:pt modelId="{9F6AB012-551B-4893-B409-66580CC8F736}" type="sibTrans" cxnId="{1587AD0C-470E-4666-B9C7-F2432DE12183}">
      <dgm:prSet/>
      <dgm:spPr/>
      <dgm:t>
        <a:bodyPr/>
        <a:lstStyle/>
        <a:p>
          <a:endParaRPr lang="en-US"/>
        </a:p>
      </dgm:t>
    </dgm:pt>
    <dgm:pt modelId="{6E451549-5F24-48F3-BD42-512171095D43}" type="pres">
      <dgm:prSet presAssocID="{E42728E6-1395-4B1B-A496-105613CB59F0}" presName="root" presStyleCnt="0">
        <dgm:presLayoutVars>
          <dgm:dir/>
          <dgm:resizeHandles val="exact"/>
        </dgm:presLayoutVars>
      </dgm:prSet>
      <dgm:spPr/>
    </dgm:pt>
    <dgm:pt modelId="{05D5F20B-EC2E-4736-9010-BC9E65932447}" type="pres">
      <dgm:prSet presAssocID="{D1EB247B-B6AB-4BCB-916B-5F01021E5B48}" presName="compNode" presStyleCnt="0"/>
      <dgm:spPr/>
    </dgm:pt>
    <dgm:pt modelId="{6ECCFD54-98CB-44A4-932D-F26C14E1FDBB}" type="pres">
      <dgm:prSet presAssocID="{D1EB247B-B6AB-4BCB-916B-5F01021E5B48}" presName="bgRect" presStyleLbl="bgShp" presStyleIdx="0" presStyleCnt="4"/>
      <dgm:spPr/>
    </dgm:pt>
    <dgm:pt modelId="{D57FCB8D-D9F5-4B84-BCA0-F7264AC4792A}" type="pres">
      <dgm:prSet presAssocID="{D1EB247B-B6AB-4BCB-916B-5F01021E5B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F820094C-85EE-4BE4-8EC4-A8BB4FF3CDF9}" type="pres">
      <dgm:prSet presAssocID="{D1EB247B-B6AB-4BCB-916B-5F01021E5B48}" presName="spaceRect" presStyleCnt="0"/>
      <dgm:spPr/>
    </dgm:pt>
    <dgm:pt modelId="{DC2C289C-5EC7-4F8D-931D-8CF08A0FF9A1}" type="pres">
      <dgm:prSet presAssocID="{D1EB247B-B6AB-4BCB-916B-5F01021E5B48}" presName="parTx" presStyleLbl="revTx" presStyleIdx="0" presStyleCnt="4">
        <dgm:presLayoutVars>
          <dgm:chMax val="0"/>
          <dgm:chPref val="0"/>
        </dgm:presLayoutVars>
      </dgm:prSet>
      <dgm:spPr/>
    </dgm:pt>
    <dgm:pt modelId="{5425C5E9-5A93-4B6B-AC75-B88B774D81B8}" type="pres">
      <dgm:prSet presAssocID="{8849753E-62BF-47F0-A815-38D3EDD90D33}" presName="sibTrans" presStyleCnt="0"/>
      <dgm:spPr/>
    </dgm:pt>
    <dgm:pt modelId="{A83D0A6C-0137-4DB6-81B0-1638D7050F8E}" type="pres">
      <dgm:prSet presAssocID="{EB2B6E0F-4891-4A9F-B11E-9CC4F587BAB3}" presName="compNode" presStyleCnt="0"/>
      <dgm:spPr/>
    </dgm:pt>
    <dgm:pt modelId="{BB75F41B-B9FD-4545-A795-0418A96275F9}" type="pres">
      <dgm:prSet presAssocID="{EB2B6E0F-4891-4A9F-B11E-9CC4F587BAB3}" presName="bgRect" presStyleLbl="bgShp" presStyleIdx="1" presStyleCnt="4"/>
      <dgm:spPr/>
    </dgm:pt>
    <dgm:pt modelId="{76169EA0-7687-41E9-B7FF-BF68A1083DF8}" type="pres">
      <dgm:prSet presAssocID="{EB2B6E0F-4891-4A9F-B11E-9CC4F587BA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454F16BD-819E-482E-8550-6BECCA9EDB75}" type="pres">
      <dgm:prSet presAssocID="{EB2B6E0F-4891-4A9F-B11E-9CC4F587BAB3}" presName="spaceRect" presStyleCnt="0"/>
      <dgm:spPr/>
    </dgm:pt>
    <dgm:pt modelId="{067CE65C-E3E6-4AC7-8F3D-9A7F90FB9E08}" type="pres">
      <dgm:prSet presAssocID="{EB2B6E0F-4891-4A9F-B11E-9CC4F587BAB3}" presName="parTx" presStyleLbl="revTx" presStyleIdx="1" presStyleCnt="4">
        <dgm:presLayoutVars>
          <dgm:chMax val="0"/>
          <dgm:chPref val="0"/>
        </dgm:presLayoutVars>
      </dgm:prSet>
      <dgm:spPr/>
    </dgm:pt>
    <dgm:pt modelId="{2F718F38-722E-4CAF-A646-253BBEEBC610}" type="pres">
      <dgm:prSet presAssocID="{24CD500E-23A0-445E-9EC8-4B5A55B355D2}" presName="sibTrans" presStyleCnt="0"/>
      <dgm:spPr/>
    </dgm:pt>
    <dgm:pt modelId="{1E1CAA43-78F1-4E74-BF1D-A6D02E295B20}" type="pres">
      <dgm:prSet presAssocID="{2106B9A3-3C5E-4A29-A333-ACF22FCE0090}" presName="compNode" presStyleCnt="0"/>
      <dgm:spPr/>
    </dgm:pt>
    <dgm:pt modelId="{64B5D637-D7DB-485E-BBDA-9F0553862D2A}" type="pres">
      <dgm:prSet presAssocID="{2106B9A3-3C5E-4A29-A333-ACF22FCE0090}" presName="bgRect" presStyleLbl="bgShp" presStyleIdx="2" presStyleCnt="4"/>
      <dgm:spPr/>
    </dgm:pt>
    <dgm:pt modelId="{AA5720EC-9413-4D01-AF07-4B6FE59A73A3}" type="pres">
      <dgm:prSet presAssocID="{2106B9A3-3C5E-4A29-A333-ACF22FCE00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36C03A9-5C6C-40AF-BEDE-698EA5AC3610}" type="pres">
      <dgm:prSet presAssocID="{2106B9A3-3C5E-4A29-A333-ACF22FCE0090}" presName="spaceRect" presStyleCnt="0"/>
      <dgm:spPr/>
    </dgm:pt>
    <dgm:pt modelId="{C17D03C2-E1FF-497B-83A6-9AAD34D1BDDF}" type="pres">
      <dgm:prSet presAssocID="{2106B9A3-3C5E-4A29-A333-ACF22FCE0090}" presName="parTx" presStyleLbl="revTx" presStyleIdx="2" presStyleCnt="4">
        <dgm:presLayoutVars>
          <dgm:chMax val="0"/>
          <dgm:chPref val="0"/>
        </dgm:presLayoutVars>
      </dgm:prSet>
      <dgm:spPr/>
    </dgm:pt>
    <dgm:pt modelId="{5BDCAC91-191F-4B44-BED9-EABA8ED4E089}" type="pres">
      <dgm:prSet presAssocID="{800444CD-41D6-4F32-ADD9-0E8F7324C60A}" presName="sibTrans" presStyleCnt="0"/>
      <dgm:spPr/>
    </dgm:pt>
    <dgm:pt modelId="{C5F38E92-03B3-48FA-8CF3-93CC3D724E3D}" type="pres">
      <dgm:prSet presAssocID="{88249B0B-C654-4A12-9B6D-A1C6C67D52E9}" presName="compNode" presStyleCnt="0"/>
      <dgm:spPr/>
    </dgm:pt>
    <dgm:pt modelId="{631B7D55-2154-4B9D-BC98-FB1F00FCC106}" type="pres">
      <dgm:prSet presAssocID="{88249B0B-C654-4A12-9B6D-A1C6C67D52E9}" presName="bgRect" presStyleLbl="bgShp" presStyleIdx="3" presStyleCnt="4"/>
      <dgm:spPr/>
    </dgm:pt>
    <dgm:pt modelId="{016A7B29-AC68-4EF6-B2A0-4CBEB7AC43A3}" type="pres">
      <dgm:prSet presAssocID="{88249B0B-C654-4A12-9B6D-A1C6C67D52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80F1583-08A6-42E0-8981-8E33AD8AC2F2}" type="pres">
      <dgm:prSet presAssocID="{88249B0B-C654-4A12-9B6D-A1C6C67D52E9}" presName="spaceRect" presStyleCnt="0"/>
      <dgm:spPr/>
    </dgm:pt>
    <dgm:pt modelId="{1B78C598-A075-4A22-8326-73C75B62E2FD}" type="pres">
      <dgm:prSet presAssocID="{88249B0B-C654-4A12-9B6D-A1C6C67D52E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87AD0C-470E-4666-B9C7-F2432DE12183}" srcId="{E42728E6-1395-4B1B-A496-105613CB59F0}" destId="{88249B0B-C654-4A12-9B6D-A1C6C67D52E9}" srcOrd="3" destOrd="0" parTransId="{B51A60E3-68FD-407A-B575-ADA909AC1B77}" sibTransId="{9F6AB012-551B-4893-B409-66580CC8F736}"/>
    <dgm:cxn modelId="{C5D4EF23-E248-4B3E-8DF4-E155AC0C0450}" type="presOf" srcId="{E42728E6-1395-4B1B-A496-105613CB59F0}" destId="{6E451549-5F24-48F3-BD42-512171095D43}" srcOrd="0" destOrd="0" presId="urn:microsoft.com/office/officeart/2018/2/layout/IconVerticalSolidList"/>
    <dgm:cxn modelId="{58746C26-D4EB-472A-9BB5-0FBFC7E49AA0}" type="presOf" srcId="{EB2B6E0F-4891-4A9F-B11E-9CC4F587BAB3}" destId="{067CE65C-E3E6-4AC7-8F3D-9A7F90FB9E08}" srcOrd="0" destOrd="0" presId="urn:microsoft.com/office/officeart/2018/2/layout/IconVerticalSolidList"/>
    <dgm:cxn modelId="{EF04F248-6B7E-4C65-9838-CB5C36C13BEA}" srcId="{E42728E6-1395-4B1B-A496-105613CB59F0}" destId="{EB2B6E0F-4891-4A9F-B11E-9CC4F587BAB3}" srcOrd="1" destOrd="0" parTransId="{A450BA73-3B32-42D3-A5B9-772F66CDC2BF}" sibTransId="{24CD500E-23A0-445E-9EC8-4B5A55B355D2}"/>
    <dgm:cxn modelId="{0BE53A66-8DB9-440D-88E9-7D6A7CA76A77}" type="presOf" srcId="{2106B9A3-3C5E-4A29-A333-ACF22FCE0090}" destId="{C17D03C2-E1FF-497B-83A6-9AAD34D1BDDF}" srcOrd="0" destOrd="0" presId="urn:microsoft.com/office/officeart/2018/2/layout/IconVerticalSolidList"/>
    <dgm:cxn modelId="{7FAC187F-3B4D-44C2-B04C-C40530CE6C83}" type="presOf" srcId="{88249B0B-C654-4A12-9B6D-A1C6C67D52E9}" destId="{1B78C598-A075-4A22-8326-73C75B62E2FD}" srcOrd="0" destOrd="0" presId="urn:microsoft.com/office/officeart/2018/2/layout/IconVerticalSolidList"/>
    <dgm:cxn modelId="{1591FBA1-4616-40EC-8EFD-D0196EF62DE0}" srcId="{E42728E6-1395-4B1B-A496-105613CB59F0}" destId="{D1EB247B-B6AB-4BCB-916B-5F01021E5B48}" srcOrd="0" destOrd="0" parTransId="{84FA6EA6-9E77-4796-AB05-D8F28F42D9F8}" sibTransId="{8849753E-62BF-47F0-A815-38D3EDD90D33}"/>
    <dgm:cxn modelId="{2CA3A7BD-83BB-425E-B200-0BB15416CC3F}" type="presOf" srcId="{D1EB247B-B6AB-4BCB-916B-5F01021E5B48}" destId="{DC2C289C-5EC7-4F8D-931D-8CF08A0FF9A1}" srcOrd="0" destOrd="0" presId="urn:microsoft.com/office/officeart/2018/2/layout/IconVerticalSolidList"/>
    <dgm:cxn modelId="{516BB5DF-B41F-4267-B333-0C73939BB9E0}" srcId="{E42728E6-1395-4B1B-A496-105613CB59F0}" destId="{2106B9A3-3C5E-4A29-A333-ACF22FCE0090}" srcOrd="2" destOrd="0" parTransId="{AFAFE786-53A1-4E97-AFFC-92AAB2AFFFF5}" sibTransId="{800444CD-41D6-4F32-ADD9-0E8F7324C60A}"/>
    <dgm:cxn modelId="{6CED3582-E277-47B1-B3A4-AB0742517C9D}" type="presParOf" srcId="{6E451549-5F24-48F3-BD42-512171095D43}" destId="{05D5F20B-EC2E-4736-9010-BC9E65932447}" srcOrd="0" destOrd="0" presId="urn:microsoft.com/office/officeart/2018/2/layout/IconVerticalSolidList"/>
    <dgm:cxn modelId="{E5E0330A-D1B6-4799-A7AC-08E9F1780327}" type="presParOf" srcId="{05D5F20B-EC2E-4736-9010-BC9E65932447}" destId="{6ECCFD54-98CB-44A4-932D-F26C14E1FDBB}" srcOrd="0" destOrd="0" presId="urn:microsoft.com/office/officeart/2018/2/layout/IconVerticalSolidList"/>
    <dgm:cxn modelId="{83C300F6-6274-4664-A988-27DD6813DF0B}" type="presParOf" srcId="{05D5F20B-EC2E-4736-9010-BC9E65932447}" destId="{D57FCB8D-D9F5-4B84-BCA0-F7264AC4792A}" srcOrd="1" destOrd="0" presId="urn:microsoft.com/office/officeart/2018/2/layout/IconVerticalSolidList"/>
    <dgm:cxn modelId="{3B3E452D-B6D2-47D0-8EE4-07ECF5AF143F}" type="presParOf" srcId="{05D5F20B-EC2E-4736-9010-BC9E65932447}" destId="{F820094C-85EE-4BE4-8EC4-A8BB4FF3CDF9}" srcOrd="2" destOrd="0" presId="urn:microsoft.com/office/officeart/2018/2/layout/IconVerticalSolidList"/>
    <dgm:cxn modelId="{D192727F-8DA0-4E66-9573-AED489B67BE9}" type="presParOf" srcId="{05D5F20B-EC2E-4736-9010-BC9E65932447}" destId="{DC2C289C-5EC7-4F8D-931D-8CF08A0FF9A1}" srcOrd="3" destOrd="0" presId="urn:microsoft.com/office/officeart/2018/2/layout/IconVerticalSolidList"/>
    <dgm:cxn modelId="{06804F49-1E0F-47DF-91C6-656477206D49}" type="presParOf" srcId="{6E451549-5F24-48F3-BD42-512171095D43}" destId="{5425C5E9-5A93-4B6B-AC75-B88B774D81B8}" srcOrd="1" destOrd="0" presId="urn:microsoft.com/office/officeart/2018/2/layout/IconVerticalSolidList"/>
    <dgm:cxn modelId="{8EE779A5-4392-45CF-82E6-174CA701DC38}" type="presParOf" srcId="{6E451549-5F24-48F3-BD42-512171095D43}" destId="{A83D0A6C-0137-4DB6-81B0-1638D7050F8E}" srcOrd="2" destOrd="0" presId="urn:microsoft.com/office/officeart/2018/2/layout/IconVerticalSolidList"/>
    <dgm:cxn modelId="{683C3C14-DF46-4E60-A29D-EDEB98C4AAAF}" type="presParOf" srcId="{A83D0A6C-0137-4DB6-81B0-1638D7050F8E}" destId="{BB75F41B-B9FD-4545-A795-0418A96275F9}" srcOrd="0" destOrd="0" presId="urn:microsoft.com/office/officeart/2018/2/layout/IconVerticalSolidList"/>
    <dgm:cxn modelId="{65FCC0FF-EB34-41AC-A689-3461E8229722}" type="presParOf" srcId="{A83D0A6C-0137-4DB6-81B0-1638D7050F8E}" destId="{76169EA0-7687-41E9-B7FF-BF68A1083DF8}" srcOrd="1" destOrd="0" presId="urn:microsoft.com/office/officeart/2018/2/layout/IconVerticalSolidList"/>
    <dgm:cxn modelId="{1BBC21D5-0FE6-40FC-971B-527DF96043F3}" type="presParOf" srcId="{A83D0A6C-0137-4DB6-81B0-1638D7050F8E}" destId="{454F16BD-819E-482E-8550-6BECCA9EDB75}" srcOrd="2" destOrd="0" presId="urn:microsoft.com/office/officeart/2018/2/layout/IconVerticalSolidList"/>
    <dgm:cxn modelId="{BB1AEBE0-922F-4B0C-96DC-B78991D38EE8}" type="presParOf" srcId="{A83D0A6C-0137-4DB6-81B0-1638D7050F8E}" destId="{067CE65C-E3E6-4AC7-8F3D-9A7F90FB9E08}" srcOrd="3" destOrd="0" presId="urn:microsoft.com/office/officeart/2018/2/layout/IconVerticalSolidList"/>
    <dgm:cxn modelId="{0FE2ECA7-8F78-44FD-BA80-D18A70EF1AC1}" type="presParOf" srcId="{6E451549-5F24-48F3-BD42-512171095D43}" destId="{2F718F38-722E-4CAF-A646-253BBEEBC610}" srcOrd="3" destOrd="0" presId="urn:microsoft.com/office/officeart/2018/2/layout/IconVerticalSolidList"/>
    <dgm:cxn modelId="{C7506562-3924-43FF-8D22-B62245BBF001}" type="presParOf" srcId="{6E451549-5F24-48F3-BD42-512171095D43}" destId="{1E1CAA43-78F1-4E74-BF1D-A6D02E295B20}" srcOrd="4" destOrd="0" presId="urn:microsoft.com/office/officeart/2018/2/layout/IconVerticalSolidList"/>
    <dgm:cxn modelId="{E53622AF-7760-42A1-BF49-9256CD54D6D9}" type="presParOf" srcId="{1E1CAA43-78F1-4E74-BF1D-A6D02E295B20}" destId="{64B5D637-D7DB-485E-BBDA-9F0553862D2A}" srcOrd="0" destOrd="0" presId="urn:microsoft.com/office/officeart/2018/2/layout/IconVerticalSolidList"/>
    <dgm:cxn modelId="{A9B0127E-D87F-47A5-8A07-E90D3BDC4650}" type="presParOf" srcId="{1E1CAA43-78F1-4E74-BF1D-A6D02E295B20}" destId="{AA5720EC-9413-4D01-AF07-4B6FE59A73A3}" srcOrd="1" destOrd="0" presId="urn:microsoft.com/office/officeart/2018/2/layout/IconVerticalSolidList"/>
    <dgm:cxn modelId="{57A835C1-718A-41F4-A4BE-5406DE434DB0}" type="presParOf" srcId="{1E1CAA43-78F1-4E74-BF1D-A6D02E295B20}" destId="{B36C03A9-5C6C-40AF-BEDE-698EA5AC3610}" srcOrd="2" destOrd="0" presId="urn:microsoft.com/office/officeart/2018/2/layout/IconVerticalSolidList"/>
    <dgm:cxn modelId="{42BF24D3-E8CE-4EA9-B9B8-340C21436F9C}" type="presParOf" srcId="{1E1CAA43-78F1-4E74-BF1D-A6D02E295B20}" destId="{C17D03C2-E1FF-497B-83A6-9AAD34D1BDDF}" srcOrd="3" destOrd="0" presId="urn:microsoft.com/office/officeart/2018/2/layout/IconVerticalSolidList"/>
    <dgm:cxn modelId="{618C6DB7-8061-46B7-8058-02D70B525FC2}" type="presParOf" srcId="{6E451549-5F24-48F3-BD42-512171095D43}" destId="{5BDCAC91-191F-4B44-BED9-EABA8ED4E089}" srcOrd="5" destOrd="0" presId="urn:microsoft.com/office/officeart/2018/2/layout/IconVerticalSolidList"/>
    <dgm:cxn modelId="{E48A4312-9D57-4913-AC39-326A32E191F8}" type="presParOf" srcId="{6E451549-5F24-48F3-BD42-512171095D43}" destId="{C5F38E92-03B3-48FA-8CF3-93CC3D724E3D}" srcOrd="6" destOrd="0" presId="urn:microsoft.com/office/officeart/2018/2/layout/IconVerticalSolidList"/>
    <dgm:cxn modelId="{3DE213D4-AB1A-4A9A-88F1-37B9886107D4}" type="presParOf" srcId="{C5F38E92-03B3-48FA-8CF3-93CC3D724E3D}" destId="{631B7D55-2154-4B9D-BC98-FB1F00FCC106}" srcOrd="0" destOrd="0" presId="urn:microsoft.com/office/officeart/2018/2/layout/IconVerticalSolidList"/>
    <dgm:cxn modelId="{F5FB6261-7F55-4C2D-8D37-8A10DDA009D3}" type="presParOf" srcId="{C5F38E92-03B3-48FA-8CF3-93CC3D724E3D}" destId="{016A7B29-AC68-4EF6-B2A0-4CBEB7AC43A3}" srcOrd="1" destOrd="0" presId="urn:microsoft.com/office/officeart/2018/2/layout/IconVerticalSolidList"/>
    <dgm:cxn modelId="{64092EF4-6139-4209-A5B0-B34D3B97F5CA}" type="presParOf" srcId="{C5F38E92-03B3-48FA-8CF3-93CC3D724E3D}" destId="{780F1583-08A6-42E0-8981-8E33AD8AC2F2}" srcOrd="2" destOrd="0" presId="urn:microsoft.com/office/officeart/2018/2/layout/IconVerticalSolidList"/>
    <dgm:cxn modelId="{710AC700-8001-4A89-BF11-205D47BB873E}" type="presParOf" srcId="{C5F38E92-03B3-48FA-8CF3-93CC3D724E3D}" destId="{1B78C598-A075-4A22-8326-73C75B62E2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889A-D09B-4211-9395-3483B479EB8E}">
      <dsp:nvSpPr>
        <dsp:cNvPr id="0" name=""/>
        <dsp:cNvSpPr/>
      </dsp:nvSpPr>
      <dsp:spPr>
        <a:xfrm>
          <a:off x="5851" y="985971"/>
          <a:ext cx="1458139" cy="14581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7D3B3-056C-4AE4-B732-E77A52307B7A}">
      <dsp:nvSpPr>
        <dsp:cNvPr id="0" name=""/>
        <dsp:cNvSpPr/>
      </dsp:nvSpPr>
      <dsp:spPr>
        <a:xfrm>
          <a:off x="312060" y="1292180"/>
          <a:ext cx="845720" cy="845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8D513-10B3-4B88-B615-DDB6F0938105}">
      <dsp:nvSpPr>
        <dsp:cNvPr id="0" name=""/>
        <dsp:cNvSpPr/>
      </dsp:nvSpPr>
      <dsp:spPr>
        <a:xfrm>
          <a:off x="1776449" y="985971"/>
          <a:ext cx="3437042" cy="145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Verdana"/>
              <a:ea typeface="Verdana"/>
            </a:rPr>
            <a:t>Air Pollution is a significant environment challenge, with </a:t>
          </a:r>
          <a:r>
            <a:rPr lang="en-US" sz="1500" b="1" kern="1200" dirty="0">
              <a:latin typeface="Verdana"/>
              <a:ea typeface="Verdana"/>
            </a:rPr>
            <a:t>PM2.5</a:t>
          </a:r>
          <a:r>
            <a:rPr lang="en-US" sz="1500" kern="1200" dirty="0">
              <a:latin typeface="Verdana"/>
              <a:ea typeface="Verdana"/>
            </a:rPr>
            <a:t> </a:t>
          </a:r>
          <a:r>
            <a:rPr lang="en-US" sz="1500" b="1" kern="1200" dirty="0">
              <a:latin typeface="Verdana"/>
              <a:ea typeface="Verdana"/>
            </a:rPr>
            <a:t>(Particulate Matter)</a:t>
          </a:r>
          <a:r>
            <a:rPr lang="en-US" sz="1500" kern="1200" dirty="0">
              <a:latin typeface="Verdana"/>
              <a:ea typeface="Verdana"/>
            </a:rPr>
            <a:t> being a critical pollutant linked to health risks</a:t>
          </a:r>
        </a:p>
      </dsp:txBody>
      <dsp:txXfrm>
        <a:off x="1776449" y="985971"/>
        <a:ext cx="3437042" cy="1458139"/>
      </dsp:txXfrm>
    </dsp:sp>
    <dsp:sp modelId="{4C2EF45A-A778-4F33-BF0D-8023F2F65F28}">
      <dsp:nvSpPr>
        <dsp:cNvPr id="0" name=""/>
        <dsp:cNvSpPr/>
      </dsp:nvSpPr>
      <dsp:spPr>
        <a:xfrm>
          <a:off x="5812369" y="985971"/>
          <a:ext cx="1458139" cy="14581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B6A3B-8761-44DA-9B80-2D61575F18C2}">
      <dsp:nvSpPr>
        <dsp:cNvPr id="0" name=""/>
        <dsp:cNvSpPr/>
      </dsp:nvSpPr>
      <dsp:spPr>
        <a:xfrm>
          <a:off x="6118578" y="1292180"/>
          <a:ext cx="845720" cy="845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65DA-30D2-40A3-90A6-62EB9E38C9E2}">
      <dsp:nvSpPr>
        <dsp:cNvPr id="0" name=""/>
        <dsp:cNvSpPr/>
      </dsp:nvSpPr>
      <dsp:spPr>
        <a:xfrm>
          <a:off x="7582967" y="985971"/>
          <a:ext cx="3437042" cy="145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Verdana"/>
              <a:ea typeface="Verdana"/>
            </a:rPr>
            <a:t>PM2.5 levels can be modelled and analyzed with numerical methods </a:t>
          </a:r>
        </a:p>
      </dsp:txBody>
      <dsp:txXfrm>
        <a:off x="7582967" y="985971"/>
        <a:ext cx="3437042" cy="1458139"/>
      </dsp:txXfrm>
    </dsp:sp>
    <dsp:sp modelId="{3F2D9399-7B62-450B-91E0-73B9E3D8CA8C}">
      <dsp:nvSpPr>
        <dsp:cNvPr id="0" name=""/>
        <dsp:cNvSpPr/>
      </dsp:nvSpPr>
      <dsp:spPr>
        <a:xfrm>
          <a:off x="5851" y="3445311"/>
          <a:ext cx="1458139" cy="14581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F3643-8BC7-4441-A2FF-84938FE2925C}">
      <dsp:nvSpPr>
        <dsp:cNvPr id="0" name=""/>
        <dsp:cNvSpPr/>
      </dsp:nvSpPr>
      <dsp:spPr>
        <a:xfrm>
          <a:off x="312060" y="3751521"/>
          <a:ext cx="845720" cy="845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B5021-DECF-49FD-9A64-59ECA057130F}">
      <dsp:nvSpPr>
        <dsp:cNvPr id="0" name=""/>
        <dsp:cNvSpPr/>
      </dsp:nvSpPr>
      <dsp:spPr>
        <a:xfrm>
          <a:off x="1776449" y="3445311"/>
          <a:ext cx="3437042" cy="145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</a:rPr>
            <a:t>Regression Analysis</a:t>
          </a:r>
          <a:r>
            <a:rPr lang="en-US" sz="1500" kern="1200" dirty="0">
              <a:latin typeface="Verdana"/>
              <a:ea typeface="Verdana"/>
            </a:rPr>
            <a:t>: Model relationship between PM2.5 and CO (Carbon Monoxide) by leveraging exponential and polynomial regression techniques (linear, quadratic, cubic) </a:t>
          </a:r>
        </a:p>
      </dsp:txBody>
      <dsp:txXfrm>
        <a:off x="1776449" y="3445311"/>
        <a:ext cx="3437042" cy="1458139"/>
      </dsp:txXfrm>
    </dsp:sp>
    <dsp:sp modelId="{79D8BDF8-4701-4809-BDB0-CA91BC5E7AC4}">
      <dsp:nvSpPr>
        <dsp:cNvPr id="0" name=""/>
        <dsp:cNvSpPr/>
      </dsp:nvSpPr>
      <dsp:spPr>
        <a:xfrm>
          <a:off x="5812369" y="3445311"/>
          <a:ext cx="1458139" cy="14581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253CE-4F40-48B0-8478-72475B5938C0}">
      <dsp:nvSpPr>
        <dsp:cNvPr id="0" name=""/>
        <dsp:cNvSpPr/>
      </dsp:nvSpPr>
      <dsp:spPr>
        <a:xfrm>
          <a:off x="6118578" y="3751521"/>
          <a:ext cx="845720" cy="845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E610B-3B5C-44B1-A150-EE8DCE31029F}">
      <dsp:nvSpPr>
        <dsp:cNvPr id="0" name=""/>
        <dsp:cNvSpPr/>
      </dsp:nvSpPr>
      <dsp:spPr>
        <a:xfrm>
          <a:off x="7582967" y="3445311"/>
          <a:ext cx="3437042" cy="1458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Verdana"/>
              <a:ea typeface="Verdana"/>
            </a:rPr>
            <a:t>Simpson's Method</a:t>
          </a:r>
          <a:r>
            <a:rPr lang="en-US" sz="1500" kern="1200" dirty="0">
              <a:latin typeface="Verdana"/>
              <a:ea typeface="Verdana"/>
            </a:rPr>
            <a:t>: Compute cumulative exposure to pollutants over time, focusing on those strongly correlated with PM2.5 </a:t>
          </a:r>
        </a:p>
      </dsp:txBody>
      <dsp:txXfrm>
        <a:off x="7582967" y="3445311"/>
        <a:ext cx="3437042" cy="1458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CFD54-98CB-44A4-932D-F26C14E1FDBB}">
      <dsp:nvSpPr>
        <dsp:cNvPr id="0" name=""/>
        <dsp:cNvSpPr/>
      </dsp:nvSpPr>
      <dsp:spPr>
        <a:xfrm>
          <a:off x="0" y="2279"/>
          <a:ext cx="6913562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FCB8D-D9F5-4B84-BCA0-F7264AC4792A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C289C-5EC7-4F8D-931D-8CF08A0FF9A1}">
      <dsp:nvSpPr>
        <dsp:cNvPr id="0" name=""/>
        <dsp:cNvSpPr/>
      </dsp:nvSpPr>
      <dsp:spPr>
        <a:xfrm>
          <a:off x="1334496" y="2279"/>
          <a:ext cx="557906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Identifying which pollutants have the strongest influence on PM2.5 levels</a:t>
          </a:r>
        </a:p>
      </dsp:txBody>
      <dsp:txXfrm>
        <a:off x="1334496" y="2279"/>
        <a:ext cx="5579065" cy="1155408"/>
      </dsp:txXfrm>
    </dsp:sp>
    <dsp:sp modelId="{BB75F41B-B9FD-4545-A795-0418A96275F9}">
      <dsp:nvSpPr>
        <dsp:cNvPr id="0" name=""/>
        <dsp:cNvSpPr/>
      </dsp:nvSpPr>
      <dsp:spPr>
        <a:xfrm>
          <a:off x="0" y="1446540"/>
          <a:ext cx="6913562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69EA0-7687-41E9-B7FF-BF68A1083DF8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CE65C-E3E6-4AC7-8F3D-9A7F90FB9E08}">
      <dsp:nvSpPr>
        <dsp:cNvPr id="0" name=""/>
        <dsp:cNvSpPr/>
      </dsp:nvSpPr>
      <dsp:spPr>
        <a:xfrm>
          <a:off x="1334496" y="1446540"/>
          <a:ext cx="557906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Modeling relationships between PM2.5 and other pollutants for better predictions on its behavior to meet WHO standards (PM2.5 &lt; 15 µg/m³)</a:t>
          </a:r>
        </a:p>
      </dsp:txBody>
      <dsp:txXfrm>
        <a:off x="1334496" y="1446540"/>
        <a:ext cx="5579065" cy="1155408"/>
      </dsp:txXfrm>
    </dsp:sp>
    <dsp:sp modelId="{64B5D637-D7DB-485E-BBDA-9F0553862D2A}">
      <dsp:nvSpPr>
        <dsp:cNvPr id="0" name=""/>
        <dsp:cNvSpPr/>
      </dsp:nvSpPr>
      <dsp:spPr>
        <a:xfrm>
          <a:off x="0" y="2890801"/>
          <a:ext cx="6913562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720EC-9413-4D01-AF07-4B6FE59A73A3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D03C2-E1FF-497B-83A6-9AAD34D1BDDF}">
      <dsp:nvSpPr>
        <dsp:cNvPr id="0" name=""/>
        <dsp:cNvSpPr/>
      </dsp:nvSpPr>
      <dsp:spPr>
        <a:xfrm>
          <a:off x="1334496" y="2890801"/>
          <a:ext cx="557906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Quantifying cumulative exposure to pollutants over time to assess long-term health risks</a:t>
          </a:r>
        </a:p>
      </dsp:txBody>
      <dsp:txXfrm>
        <a:off x="1334496" y="2890801"/>
        <a:ext cx="5579065" cy="1155408"/>
      </dsp:txXfrm>
    </dsp:sp>
    <dsp:sp modelId="{631B7D55-2154-4B9D-BC98-FB1F00FCC106}">
      <dsp:nvSpPr>
        <dsp:cNvPr id="0" name=""/>
        <dsp:cNvSpPr/>
      </dsp:nvSpPr>
      <dsp:spPr>
        <a:xfrm>
          <a:off x="0" y="4335061"/>
          <a:ext cx="6913562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A7B29-AC68-4EF6-B2A0-4CBEB7AC43A3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8C598-A075-4A22-8326-73C75B62E2FD}">
      <dsp:nvSpPr>
        <dsp:cNvPr id="0" name=""/>
        <dsp:cNvSpPr/>
      </dsp:nvSpPr>
      <dsp:spPr>
        <a:xfrm>
          <a:off x="1334496" y="4335061"/>
          <a:ext cx="557906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Evaluate effectiveness of numerical algorithms in practical environmental applications </a:t>
          </a:r>
        </a:p>
      </dsp:txBody>
      <dsp:txXfrm>
        <a:off x="1334496" y="4335061"/>
        <a:ext cx="5579065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/>
              <a:t>12/16/24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/>
              <a:t>12/16/24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/>
              <a:t>12/16/24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/>
              <a:t>12/16/24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12/16/24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0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/>
              <a:pPr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ee photo: Industry, Sunrise, Sky, Air - Free Image on Pixabay - 1752876">
            <a:extLst>
              <a:ext uri="{FF2B5EF4-FFF2-40B4-BE49-F238E27FC236}">
                <a16:creationId xmlns:a16="http://schemas.microsoft.com/office/drawing/2014/main" id="{27745CF7-B5A7-1553-1642-B38565D9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>
            <a:normAutofit/>
          </a:bodyPr>
          <a:lstStyle/>
          <a:p>
            <a:r>
              <a:rPr lang="en-US" dirty="0"/>
              <a:t>Air Quality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Akshita Goel</a:t>
            </a:r>
            <a:endParaRPr lang="en-US" sz="2000" dirty="0">
              <a:solidFill>
                <a:schemeClr val="tx1"/>
              </a:solidFill>
              <a:ea typeface="Calibri Light"/>
              <a:cs typeface="Calibri Light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Morenzo MinarWidjaja</a:t>
            </a:r>
            <a:endParaRPr lang="en-US" sz="2000" dirty="0">
              <a:solidFill>
                <a:schemeClr val="tx1"/>
              </a:solidFill>
              <a:ea typeface="Calibri Light"/>
              <a:cs typeface="Calibri Light"/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Savan Patel</a:t>
            </a:r>
            <a:endParaRPr lang="en-US" sz="2000" dirty="0">
              <a:solidFill>
                <a:schemeClr val="tx1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E51B-83AA-275E-7E70-9A3086FD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Analysis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D9DA-D4AE-1120-A3DD-DBA2CFED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32" y="2011680"/>
            <a:ext cx="5430849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Insight</a:t>
            </a:r>
            <a:r>
              <a:rPr lang="en-US">
                <a:ea typeface="+mn-lt"/>
                <a:cs typeface="+mn-lt"/>
              </a:rPr>
              <a:t>: The model performed best for CO, with the highest R² and lowest MSE.</a:t>
            </a:r>
          </a:p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Advantages:</a:t>
            </a:r>
            <a:r>
              <a:rPr lang="en-US">
                <a:ea typeface="+mn-lt"/>
                <a:cs typeface="+mn-lt"/>
              </a:rPr>
              <a:t> Suitable for modeling exponential growth or decay trends.</a:t>
            </a:r>
          </a:p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Limitation: </a:t>
            </a:r>
            <a:r>
              <a:rPr lang="en-US">
                <a:ea typeface="+mn-lt"/>
                <a:cs typeface="+mn-lt"/>
              </a:rPr>
              <a:t>It cannot capture non-monotonic relationships.</a:t>
            </a:r>
          </a:p>
          <a:p>
            <a:r>
              <a:rPr lang="en-US" b="1">
                <a:ea typeface="+mn-lt"/>
                <a:cs typeface="+mn-lt"/>
              </a:rPr>
              <a:t> Computational Complexity:</a:t>
            </a:r>
            <a:r>
              <a:rPr lang="en-US">
                <a:ea typeface="+mn-lt"/>
                <a:cs typeface="+mn-lt"/>
              </a:rPr>
              <a:t> Fitting requires iterative optimization but remains efficient for small datasets.</a:t>
            </a:r>
          </a:p>
          <a:p>
            <a:pPr>
              <a:buFont typeface="Courier New" pitchFamily="34" charset="0"/>
              <a:buChar char="o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EAAE54A-9055-776D-EFED-54E49D57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763" y="549079"/>
            <a:ext cx="3943350" cy="2333625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59EC06A-03B1-B5E8-9D57-0E57A9CD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11" y="3145896"/>
            <a:ext cx="4560876" cy="28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C0-E373-E1E4-6CEA-A0F394A8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00" y="626257"/>
            <a:ext cx="10363200" cy="1187570"/>
          </a:xfrm>
        </p:spPr>
        <p:txBody>
          <a:bodyPr/>
          <a:lstStyle/>
          <a:p>
            <a:r>
              <a:rPr lang="en-US" b="1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F7B6-ED37-99E8-75F1-EBB60432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81219"/>
            <a:ext cx="10363200" cy="39434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/>
              <a:t>Models</a:t>
            </a:r>
            <a:endParaRPr lang="en-US" sz="2000" b="1">
              <a:ea typeface="Calibri Light"/>
              <a:cs typeface="Calibri Light"/>
            </a:endParaRPr>
          </a:p>
          <a:p>
            <a:r>
              <a:rPr lang="en-US" sz="2000"/>
              <a:t>Linear Regression: Fitting a straight line </a:t>
            </a:r>
            <a:endParaRPr lang="en-US" sz="2000">
              <a:ea typeface="Calibri Light"/>
              <a:cs typeface="Calibri Light"/>
            </a:endParaRPr>
          </a:p>
          <a:p>
            <a:r>
              <a:rPr lang="en-US" sz="2000"/>
              <a:t>Quadratic Regression: Includes squared term to capture curvature </a:t>
            </a:r>
          </a:p>
          <a:p>
            <a:r>
              <a:rPr lang="en-US" sz="2000"/>
              <a:t>Cubic regression : Includes cubic term to capture complex patterns </a:t>
            </a:r>
            <a:endParaRPr lang="en-US" sz="2000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/>
              <a:t>Metrics </a:t>
            </a:r>
            <a:endParaRPr lang="en-US" sz="2000" b="1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/>
              <a:t>  R</a:t>
            </a:r>
            <a:r>
              <a:rPr lang="en-US" sz="2000" baseline="30000"/>
              <a:t>2 </a:t>
            </a:r>
            <a:r>
              <a:rPr lang="en-US" sz="2000"/>
              <a:t>score: Measures model accuracy (proportion of variation) </a:t>
            </a:r>
            <a:endParaRPr lang="en-US" sz="2000" b="1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/>
              <a:t>  Prediction: Utilize model to estimate CO level required to achieve safe PM 2.5 threshold</a:t>
            </a:r>
            <a:endParaRPr lang="en-US" b="1"/>
          </a:p>
          <a:p>
            <a:pPr marL="0" indent="0">
              <a:buNone/>
            </a:pPr>
            <a:r>
              <a:rPr lang="en-US" sz="2000"/>
              <a:t>  Software: Implemented in Python using the "Normal Equation"</a:t>
            </a:r>
            <a:br>
              <a:rPr lang="en-US" b="1" baseline="30000"/>
            </a:br>
            <a:endParaRPr lang="en-US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F845-DDFB-9BE5-43CE-3649CD35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CCE0-F825-44F8-AD72-E5E2A6E5E3DE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9B57-011D-2AE6-D3A1-EC3A9376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240A-046B-07B4-DC02-9398277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E31E-DAC9-268A-E583-1FC28D4C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514F58-EA0A-8620-1725-E510671D6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018" y="1217789"/>
            <a:ext cx="8339328" cy="492590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E0DA-A411-FE0E-1B12-783D0BA7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A649-56E6-4B8D-9B25-E41FB33E5150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D295-C783-8D70-BA48-9C5EAF20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9E70-B0FB-CC4C-732B-879E8929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0C9A8-D950-8937-0608-A36FE29D00AB}"/>
              </a:ext>
            </a:extLst>
          </p:cNvPr>
          <p:cNvSpPr txBox="1"/>
          <p:nvPr/>
        </p:nvSpPr>
        <p:spPr>
          <a:xfrm>
            <a:off x="314815" y="1715805"/>
            <a:ext cx="4238027" cy="3934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Similar performance in terms of R</a:t>
            </a:r>
            <a:r>
              <a:rPr lang="en-US" baseline="30000"/>
              <a:t>2 </a:t>
            </a:r>
            <a:r>
              <a:rPr lang="en-US"/>
              <a:t>score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Calibri Light" panose="020F0302020204030204"/>
                <a:cs typeface="Calibri Light" panose="020F0302020204030204"/>
              </a:rPr>
              <a:t>Linear: 0.942251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Calibri Light" panose="020F0302020204030204"/>
                <a:cs typeface="Calibri Light" panose="020F0302020204030204"/>
              </a:rPr>
              <a:t>Quadratic: 0.942252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Calibri Light"/>
                <a:cs typeface="Calibri Light"/>
              </a:rPr>
              <a:t>Cubic: 0.943709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Predicted CO levels to achieve PM 2.5 Threshold (15 </a:t>
            </a:r>
            <a:r>
              <a:rPr lang="en-US">
                <a:ea typeface="+mn-lt"/>
                <a:cs typeface="+mn-lt"/>
              </a:rPr>
              <a:t>µg/m³</a:t>
            </a:r>
            <a:r>
              <a:rPr lang="en-US"/>
              <a:t>)</a:t>
            </a:r>
            <a:endParaRPr lang="en-US">
              <a:ea typeface="Calibri Light"/>
              <a:cs typeface="Calibri Light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/>
              <a:t>Linear : 657.53 </a:t>
            </a:r>
            <a:r>
              <a:rPr lang="en-US">
                <a:ea typeface="+mn-lt"/>
                <a:cs typeface="+mn-lt"/>
              </a:rPr>
              <a:t>µg/m³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Quadratic : 655.69 µg/m³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Cubic : -350.51 µg/m³ (Invalid)</a:t>
            </a:r>
          </a:p>
        </p:txBody>
      </p:sp>
    </p:spTree>
    <p:extLst>
      <p:ext uri="{BB962C8B-B14F-4D97-AF65-F5344CB8AC3E}">
        <p14:creationId xmlns:p14="http://schemas.microsoft.com/office/powerpoint/2010/main" val="255015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062-4359-4C0F-01AD-45512340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6ADA-161D-1030-E611-C53B9190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98" y="1933848"/>
            <a:ext cx="4780619" cy="3937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b="1"/>
              <a:t>Linear Regression</a:t>
            </a:r>
            <a:r>
              <a:rPr lang="en-US" sz="2000"/>
              <a:t>: simple, efficient, interpretable results, accurate prediction </a:t>
            </a:r>
            <a:endParaRPr lang="en-US" sz="2000">
              <a:ea typeface="Calibri Light"/>
              <a:cs typeface="Calibri Light"/>
            </a:endParaRPr>
          </a:p>
          <a:p>
            <a:r>
              <a:rPr lang="en-US" sz="2000" b="1"/>
              <a:t>Quadratic Regression</a:t>
            </a:r>
            <a:r>
              <a:rPr lang="en-US" sz="2000"/>
              <a:t>: more flexibility with quadratic term, but the added complexity had no significant impact on the R</a:t>
            </a:r>
            <a:r>
              <a:rPr lang="en-US" sz="2000" baseline="30000"/>
              <a:t>2</a:t>
            </a:r>
            <a:r>
              <a:rPr lang="en-US" sz="2000"/>
              <a:t> score</a:t>
            </a:r>
            <a:endParaRPr lang="en-US" sz="2000">
              <a:ea typeface="Calibri Light"/>
              <a:cs typeface="Calibri Light"/>
            </a:endParaRPr>
          </a:p>
          <a:p>
            <a:r>
              <a:rPr lang="en-US" sz="2000" b="1"/>
              <a:t>Cubic Regression: </a:t>
            </a:r>
            <a:r>
              <a:rPr lang="en-US" sz="2000"/>
              <a:t>overfitting and unrealistic predictions (e.g., negative CO levels), not suitable for this dataset </a:t>
            </a:r>
            <a:endParaRPr lang="en-US" sz="2000">
              <a:ea typeface="Calibri Light"/>
              <a:cs typeface="Calibri Light"/>
            </a:endParaRPr>
          </a:p>
          <a:p>
            <a:endParaRPr lang="en-US" sz="2000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/>
              <a:t>Computational Complexity</a:t>
            </a:r>
            <a:r>
              <a:rPr lang="en-US" sz="2000"/>
              <a:t>: Linear regression is the simplest to compute (2x2 system), while quadratic and cubic regression involve larger matrices and takes longer to computer</a:t>
            </a:r>
            <a:endParaRPr lang="en-US" sz="2000">
              <a:ea typeface="Calibri Light"/>
              <a:cs typeface="Calibri Light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B790-6C0D-E03D-6922-774FE306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CEF7-30E4-42D8-BBBE-D90EB21FC704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199-E99A-8889-6EC1-95830468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96F8-D318-35E3-A23C-722271D1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13</a:t>
            </a:fld>
            <a:endParaRPr lang="en-US"/>
          </a:p>
        </p:txBody>
      </p:sp>
      <p:pic>
        <p:nvPicPr>
          <p:cNvPr id="7" name="Picture 6" descr="A comparison of different colored bars&#10;&#10;Description automatically generated">
            <a:extLst>
              <a:ext uri="{FF2B5EF4-FFF2-40B4-BE49-F238E27FC236}">
                <a16:creationId xmlns:a16="http://schemas.microsoft.com/office/drawing/2014/main" id="{274AC68E-8A2F-CC6C-C7C2-9DF08D30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395" y="1715826"/>
            <a:ext cx="6682344" cy="39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13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30AA7-9F9C-C8BF-A806-3F11228A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Simpson's Method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0801-4163-448D-5549-B409F71E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214A11-0BEF-404D-8460-40F27A8A3462}" type="datetime1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610A-BC8E-1704-0D89-8F8D8563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7D19-70A4-4076-88CE-DED6761A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0C12960-6E85-460F-B6E3-5B82CB31AF3D}" type="slidenum">
              <a:rPr lang="en-US" sz="9500">
                <a:solidFill>
                  <a:srgbClr val="FFFFFF">
                    <a:alpha val="2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9500">
              <a:solidFill>
                <a:srgbClr val="FFFFFF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4A33-3A4D-B033-4226-30A23533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Purpose</a:t>
            </a:r>
            <a:endParaRPr lang="en-US" b="1">
              <a:ea typeface="Calibri Light"/>
              <a:cs typeface="Calibri Light"/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To calculate </a:t>
            </a:r>
            <a:r>
              <a:rPr lang="en-US" b="1" u="sng">
                <a:ea typeface="+mn-lt"/>
                <a:cs typeface="+mn-lt"/>
              </a:rPr>
              <a:t>cumulative pollutant exposure</a:t>
            </a:r>
            <a:r>
              <a:rPr lang="en-US">
                <a:ea typeface="+mn-lt"/>
                <a:cs typeface="+mn-lt"/>
              </a:rPr>
              <a:t> over time, focusing on pollutants with strong correlations to PM2.5.</a:t>
            </a:r>
            <a:endParaRPr lang="en-US">
              <a:ea typeface="Calibri Light"/>
              <a:cs typeface="Calibri Light"/>
            </a:endParaRPr>
          </a:p>
          <a:p>
            <a:pPr marL="0" indent="0">
              <a:buNone/>
            </a:pPr>
            <a:endParaRPr lang="en-US" b="1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561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A5CC-226B-CCEE-87B6-F4D02669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7600" y="4987441"/>
            <a:ext cx="9499600" cy="5266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Steps</a:t>
            </a:r>
            <a:endParaRPr lang="en-US" sz="2400">
              <a:solidFill>
                <a:srgbClr val="FFFFFF"/>
              </a:solidFill>
              <a:ea typeface="Calibri Light"/>
              <a:cs typeface="Calibri Light"/>
            </a:endParaRPr>
          </a:p>
          <a:p>
            <a:pPr marL="342900" lvl="1" indent="-342900">
              <a:spcBef>
                <a:spcPts val="130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+mj-lt"/>
              </a:rPr>
              <a:t>Selected top three pollutants (NO, NO2, and SO2) </a:t>
            </a:r>
            <a:endParaRPr lang="en-US" sz="200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  <a:p>
            <a:pPr marL="342900" lvl="1" indent="-342900">
              <a:spcBef>
                <a:spcPts val="130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+mj-lt"/>
              </a:rPr>
              <a:t>excluded CO due to its overwhelming dominance.</a:t>
            </a:r>
            <a:endParaRPr lang="en-US" sz="200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green squares&#10;&#10;Description automatically generated">
            <a:extLst>
              <a:ext uri="{FF2B5EF4-FFF2-40B4-BE49-F238E27FC236}">
                <a16:creationId xmlns:a16="http://schemas.microsoft.com/office/drawing/2014/main" id="{EB3165F1-8C67-C3CA-E311-D8D67E56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14" y="249425"/>
            <a:ext cx="6694204" cy="43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3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5E65-7684-757A-6313-4A2E8DF64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600" y="5054709"/>
            <a:ext cx="10923638" cy="5211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Implementation</a:t>
            </a:r>
            <a:endParaRPr lang="en-US" sz="2400">
              <a:solidFill>
                <a:srgbClr val="FFFFFF"/>
              </a:solidFill>
              <a:ea typeface="Calibri Light"/>
              <a:cs typeface="Calibri Light"/>
            </a:endParaRPr>
          </a:p>
          <a:p>
            <a:pPr marL="342900" lvl="1" indent="-342900">
              <a:spcBef>
                <a:spcPts val="1300"/>
              </a:spcBef>
              <a:buChar char="•"/>
            </a:pPr>
            <a:r>
              <a:rPr lang="en-US" sz="2000">
                <a:solidFill>
                  <a:srgbClr val="FFFFFF"/>
                </a:solidFill>
                <a:latin typeface="+mj-lt"/>
              </a:rPr>
              <a:t>Calculated </a:t>
            </a:r>
            <a:r>
              <a:rPr lang="en-US" sz="2000" b="1">
                <a:solidFill>
                  <a:srgbClr val="FFFFFF"/>
                </a:solidFill>
                <a:latin typeface="+mj-lt"/>
              </a:rPr>
              <a:t>cumulative exposure</a:t>
            </a:r>
            <a:r>
              <a:rPr lang="en-US" sz="2000">
                <a:solidFill>
                  <a:srgbClr val="FFFFFF"/>
                </a:solidFill>
                <a:latin typeface="+mj-lt"/>
              </a:rPr>
              <a:t> over equal time intervals (sixths of the year).</a:t>
            </a:r>
          </a:p>
          <a:p>
            <a:pPr marL="342900" lvl="1" indent="-342900">
              <a:spcBef>
                <a:spcPts val="1300"/>
              </a:spcBef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Exposure levels aligned with the correlation to PM2.5.</a:t>
            </a:r>
            <a:endParaRPr lang="en-US" sz="200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9F729-ECF7-443A-9DF8-095722298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310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A988859A-C6C4-1D1A-48DA-8FC836C6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" y="327878"/>
            <a:ext cx="4049778" cy="2514041"/>
          </a:xfrm>
          <a:prstGeom prst="rect">
            <a:avLst/>
          </a:prstGeom>
        </p:spPr>
      </p:pic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B1F4A2A-82A3-7404-F42F-4506C4F1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11" y="1490159"/>
            <a:ext cx="4031778" cy="2472763"/>
          </a:xfrm>
          <a:prstGeom prst="rect">
            <a:avLst/>
          </a:prstGeom>
        </p:spPr>
      </p:pic>
      <p:pic>
        <p:nvPicPr>
          <p:cNvPr id="7" name="Picture 6" descr="A graph of a number of years&#10;&#10;Description automatically generated">
            <a:extLst>
              <a:ext uri="{FF2B5EF4-FFF2-40B4-BE49-F238E27FC236}">
                <a16:creationId xmlns:a16="http://schemas.microsoft.com/office/drawing/2014/main" id="{264A2456-0A29-33CC-3354-1DD6B2418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756" y="186568"/>
            <a:ext cx="4019778" cy="24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2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trends&#10;&#10;Description automatically generated">
            <a:extLst>
              <a:ext uri="{FF2B5EF4-FFF2-40B4-BE49-F238E27FC236}">
                <a16:creationId xmlns:a16="http://schemas.microsoft.com/office/drawing/2014/main" id="{9580C99F-2A9F-8474-1178-08AADB23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42" y="947508"/>
            <a:ext cx="8092773" cy="4395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8BA0E-9857-81A8-70CC-A5F38F8C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b="1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3DF7-7BB2-D1A1-BC3E-E01AE362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764" y="1716162"/>
            <a:ext cx="3119583" cy="32104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Courier New" pitchFamily="34" charset="0"/>
              <a:buChar char="o"/>
            </a:pPr>
            <a:r>
              <a:rPr lang="en-US"/>
              <a:t>Highest cumulative exposure for NO</a:t>
            </a:r>
            <a:r>
              <a:rPr lang="en-US" baseline="-25000"/>
              <a:t>2</a:t>
            </a:r>
            <a:r>
              <a:rPr lang="en-US"/>
              <a:t>, followed by SO</a:t>
            </a:r>
            <a:r>
              <a:rPr lang="en-US" sz="1600" baseline="-25000"/>
              <a:t>2</a:t>
            </a:r>
            <a:r>
              <a:rPr lang="en-US"/>
              <a:t> and NO.</a:t>
            </a:r>
            <a:endParaRPr lang="en-US">
              <a:ea typeface="Calibri Light"/>
              <a:cs typeface="Calibri Light"/>
            </a:endParaRPr>
          </a:p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Cumulative exposure for NO2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 2020: 426.52 µg/m³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 2021: 342.10 µg/m³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 2022: 318.70 µg/m³</a:t>
            </a:r>
          </a:p>
          <a:p>
            <a:pPr marL="0" indent="0">
              <a:buFont typeface="Courier New" pitchFamily="34" charset="0"/>
              <a:buNone/>
            </a:pPr>
            <a:r>
              <a:rPr lang="en-US">
                <a:ea typeface="+mn-lt"/>
                <a:cs typeface="+mn-lt"/>
              </a:rPr>
              <a:t> 2023: 346.42 µg/m³</a:t>
            </a:r>
          </a:p>
          <a:p>
            <a:pPr marL="0" indent="0">
              <a:buNone/>
            </a:pPr>
            <a:r>
              <a:rPr lang="en-US"/>
              <a:t>.</a:t>
            </a:r>
            <a:endParaRPr lang="en-US">
              <a:ea typeface="Calibri Light"/>
              <a:cs typeface="Calibri Light"/>
            </a:endParaRPr>
          </a:p>
          <a:p>
            <a:pPr>
              <a:buFont typeface="Courier New" pitchFamily="34" charset="0"/>
              <a:buChar char="o"/>
            </a:pPr>
            <a:endParaRPr lang="en-US">
              <a:ea typeface="Calibri Light"/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56A5-9B56-CC7B-2234-15F74EDF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B2568748-ACD6-4315-BA14-346AF6834021}" type="datetime1">
              <a:rPr lang="en-US"/>
              <a:pPr>
                <a:spcAft>
                  <a:spcPts val="600"/>
                </a:spcAft>
              </a:pPr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02AA-25CF-2896-39E8-17F2365F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 fontScale="3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9E71-2AAC-B048-47C2-EB1C08F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E8D-7834-BA44-B979-E56E1A69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Analysis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E473-E587-22BB-EF78-058D40885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532" y="1998134"/>
            <a:ext cx="10753877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Insight:</a:t>
            </a:r>
            <a:r>
              <a:rPr lang="en-US">
                <a:ea typeface="+mn-lt"/>
                <a:cs typeface="+mn-lt"/>
              </a:rPr>
              <a:t> SO2 and NO had lower cumulative exposure but showed consistent trends.</a:t>
            </a:r>
            <a:endParaRPr lang="en-US"/>
          </a:p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Effectively quantifies cumulative exposure, capturing pollutant trends over time.</a:t>
            </a:r>
            <a:endParaRPr lang="en-US"/>
          </a:p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Advantage:</a:t>
            </a:r>
            <a:r>
              <a:rPr lang="en-US">
                <a:ea typeface="+mn-lt"/>
                <a:cs typeface="+mn-lt"/>
              </a:rPr>
              <a:t> Handles irregular data by dividing into equal intervals.</a:t>
            </a:r>
            <a:endParaRPr lang="en-US">
              <a:ea typeface="Calibri Light"/>
              <a:cs typeface="Calibri Light"/>
            </a:endParaRPr>
          </a:p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Limitation:</a:t>
            </a:r>
            <a:r>
              <a:rPr lang="en-US">
                <a:ea typeface="+mn-lt"/>
                <a:cs typeface="+mn-lt"/>
              </a:rPr>
              <a:t> Requires evenly spaced data points.</a:t>
            </a:r>
          </a:p>
        </p:txBody>
      </p:sp>
    </p:spTree>
    <p:extLst>
      <p:ext uri="{BB962C8B-B14F-4D97-AF65-F5344CB8AC3E}">
        <p14:creationId xmlns:p14="http://schemas.microsoft.com/office/powerpoint/2010/main" val="233661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1DEE-AEBA-8F7E-1FE5-7D0E5807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8D30-6B14-FEE2-5620-9C896236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1A6B-8FA3-4067-908C-46CB7BEB6302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11C1-58C3-1906-713F-585AF5FA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0896-E2A7-20D1-5FBC-56546A87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045A18-58B2-5F6A-1FFE-249F2F362686}"/>
              </a:ext>
            </a:extLst>
          </p:cNvPr>
          <p:cNvSpPr>
            <a:spLocks noGrp="1"/>
          </p:cNvSpPr>
          <p:nvPr/>
        </p:nvSpPr>
        <p:spPr>
          <a:xfrm>
            <a:off x="557516" y="2331258"/>
            <a:ext cx="11128098" cy="3328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34" charset="0"/>
              <a:buChar char="o"/>
            </a:pPr>
            <a:r>
              <a:rPr lang="en-US" sz="2000">
                <a:ea typeface="Calibri Light"/>
                <a:cs typeface="Calibri Light"/>
              </a:rPr>
              <a:t> High R</a:t>
            </a:r>
            <a:r>
              <a:rPr lang="en-US" sz="2000" baseline="30000">
                <a:ea typeface="Calibri Light"/>
                <a:cs typeface="Calibri Light"/>
              </a:rPr>
              <a:t>2</a:t>
            </a:r>
            <a:r>
              <a:rPr lang="en-US" sz="2000">
                <a:ea typeface="Calibri Light"/>
                <a:cs typeface="Calibri Light"/>
              </a:rPr>
              <a:t> score for both Exponential and Polynomial Regression suggests that CO levels can be a reliable predictor for PM2.5 levels in this region </a:t>
            </a:r>
          </a:p>
          <a:p>
            <a:pPr>
              <a:buFont typeface="Courier New" pitchFamily="34" charset="0"/>
              <a:buChar char="o"/>
            </a:pPr>
            <a:r>
              <a:rPr lang="en-US" sz="2000">
                <a:ea typeface="Calibri Light"/>
                <a:cs typeface="Calibri Light"/>
              </a:rPr>
              <a:t> Exponential Regresion </a:t>
            </a:r>
            <a:r>
              <a:rPr lang="en-US" sz="2000">
                <a:ea typeface="+mn-lt"/>
                <a:cs typeface="+mn-lt"/>
              </a:rPr>
              <a:t>Captured nonlinear relationships between PM2.5 and other pollutants but assumes monotonic relationships</a:t>
            </a:r>
            <a:endParaRPr lang="en-US" sz="2000">
              <a:ea typeface="Calibri Light" panose="020F0302020204030204"/>
              <a:cs typeface="Calibri Light" panose="020F0302020204030204"/>
            </a:endParaRPr>
          </a:p>
          <a:p>
            <a:pPr>
              <a:buFont typeface="Courier New" pitchFamily="34" charset="0"/>
              <a:buChar char="o"/>
            </a:pPr>
            <a:r>
              <a:rPr lang="en-US" sz="2000"/>
              <a:t> Linear Regression is the most suitable for this dataset:</a:t>
            </a:r>
            <a:endParaRPr lang="en-US" sz="2000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/>
              <a:t>  </a:t>
            </a:r>
            <a:r>
              <a:rPr lang="en-US" sz="2000" i="0"/>
              <a:t>Interpretable and accurate </a:t>
            </a:r>
            <a:r>
              <a:rPr lang="en-US" sz="2000"/>
              <a:t>result</a:t>
            </a:r>
            <a:endParaRPr lang="en-US" sz="2000">
              <a:ea typeface="Calibri Light" panose="020F0302020204030204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 sz="2000"/>
              <a:t>  </a:t>
            </a:r>
            <a:r>
              <a:rPr lang="en-US" sz="2000" i="0"/>
              <a:t>Avoids issue of overfitting and unrealistic outputs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  Computationally efficient and easy to implement </a:t>
            </a:r>
            <a:endParaRPr lang="en-US" sz="2000">
              <a:ea typeface="+mn-lt"/>
              <a:cs typeface="+mn-lt"/>
            </a:endParaRPr>
          </a:p>
          <a:p>
            <a:pPr marL="237490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 Simpson's Method quantified cumulative pollutant exposure (e.g., NO, NO2, SO2) over time.</a:t>
            </a:r>
            <a:endParaRPr lang="en-US" sz="2000">
              <a:ea typeface="Calibri Light"/>
              <a:cs typeface="Calibri Light"/>
            </a:endParaRPr>
          </a:p>
          <a:p>
            <a:pPr>
              <a:buFont typeface="Courier New" pitchFamily="34" charset="0"/>
              <a:buChar char="o"/>
            </a:pPr>
            <a:endParaRPr lang="en-US" sz="20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782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5F09-A9ED-34DF-A313-DFF894AA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80" y="505533"/>
            <a:ext cx="10986419" cy="1202423"/>
          </a:xfrm>
        </p:spPr>
        <p:txBody>
          <a:bodyPr/>
          <a:lstStyle/>
          <a:p>
            <a:r>
              <a:rPr lang="en-US" sz="6000" b="1" dirty="0"/>
              <a:t>Introduction</a:t>
            </a:r>
            <a:endParaRPr lang="en-US" sz="6000" dirty="0"/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8E935-082A-B225-12C6-0CEA42EFF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660619"/>
              </p:ext>
            </p:extLst>
          </p:nvPr>
        </p:nvGraphicFramePr>
        <p:xfrm>
          <a:off x="586881" y="483403"/>
          <a:ext cx="11025861" cy="588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22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CA5-8CFD-9E27-C6AA-25E477DC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5ACB-9894-448A-5E97-033C8226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34" charset="0"/>
              <a:buChar char="o"/>
            </a:pPr>
            <a:r>
              <a:rPr lang="en-US">
                <a:ea typeface="+mn-lt"/>
                <a:cs typeface="+mn-lt"/>
              </a:rPr>
              <a:t> Data- https://www.kaggle.com/datasets/deepaksirohiwal/delhi-air-quality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ABBE-7E5B-3D45-E80E-9A5CD3BE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5BFB7-EB45-41A2-B240-28449FF43BE1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67F7-A9E7-B436-F1DB-4B723049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93A5-6CF1-C638-5E40-BF9E6203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B8218-931C-0816-7576-154648BB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Problem Statement</a:t>
            </a:r>
            <a:endParaRPr lang="en-US" sz="4400" dirty="0">
              <a:solidFill>
                <a:srgbClr val="FFFFFF"/>
              </a:solidFill>
            </a:endParaRP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3835-537B-F07B-D82E-55ED6DD6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4389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D1C41E-D93D-4F6A-9B33-D4B97D438E59}" type="datetime1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12/16/24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EB4E-6F4A-3762-EEA1-5424C71F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4389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7C94-1655-96F6-41F0-83D54281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0C12960-6E85-460F-B6E3-5B82CB31AF3D}" type="slidenum">
              <a:rPr lang="en-US" sz="9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9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5967-AAA9-1C24-EEC7-2E9789ED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Air pollution poses a significant threat to public health with </a:t>
            </a:r>
            <a:r>
              <a:rPr lang="en-US" b="1" dirty="0">
                <a:ea typeface="+mn-lt"/>
                <a:cs typeface="+mn-lt"/>
              </a:rPr>
              <a:t>particulate matter &lt; 2.5 micrometers in size (PM2.5)</a:t>
            </a:r>
            <a:r>
              <a:rPr lang="en-US" dirty="0">
                <a:ea typeface="+mn-lt"/>
                <a:cs typeface="+mn-lt"/>
              </a:rPr>
              <a:t> being a critical pollutant linked to severe health issues such as </a:t>
            </a:r>
            <a:r>
              <a:rPr lang="en-US" b="1" dirty="0">
                <a:ea typeface="+mn-lt"/>
                <a:cs typeface="+mn-lt"/>
              </a:rPr>
              <a:t>respiratory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cardiovascular diseases</a:t>
            </a:r>
            <a:r>
              <a:rPr lang="en-US" dirty="0">
                <a:ea typeface="+mn-lt"/>
                <a:cs typeface="+mn-lt"/>
              </a:rPr>
              <a:t>. Effective </a:t>
            </a:r>
            <a:r>
              <a:rPr lang="en-US" b="1" dirty="0">
                <a:ea typeface="+mn-lt"/>
                <a:cs typeface="+mn-lt"/>
              </a:rPr>
              <a:t>air quality management</a:t>
            </a:r>
            <a:r>
              <a:rPr lang="en-US" dirty="0">
                <a:ea typeface="+mn-lt"/>
                <a:cs typeface="+mn-lt"/>
              </a:rPr>
              <a:t> requires understanding the factors affecting PM2.5 levels and developing predictive tools to aid in decision-making 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96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C82E-B216-E531-C878-F3591E69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en-US" sz="6000" b="1" dirty="0"/>
              <a:t>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E209-4234-5A84-A9C7-22093A14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5B6FE77-1102-4F3D-BDA3-4808FF407D63}" type="datetime1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12/16/24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8B83-D1C4-AAFA-603C-B5C4165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0B73-8D02-D253-F1DC-980C6DFD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0C12960-6E85-460F-B6E3-5B82CB31AF3D}" type="slidenum">
              <a:rPr lang="en-US" sz="9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95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BA218EC-499B-FB6E-5E66-35B7D4A2B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20544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1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604F-57B3-E729-034B-EFF8CC20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51A3-10EB-EA14-57A1-866D9891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39140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 Hourly air quality data from Delhi, India. </a:t>
            </a:r>
          </a:p>
          <a:p>
            <a:pPr>
              <a:buFont typeface="Courier New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 Collected between Nov, 2020 and Jan, 2023.</a:t>
            </a:r>
            <a:endParaRPr lang="en-US" sz="2000" dirty="0">
              <a:ea typeface="Calibri Light" panose="020F0302020204030204"/>
              <a:cs typeface="Calibri Light" panose="020F0302020204030204"/>
            </a:endParaRPr>
          </a:p>
          <a:p>
            <a:pPr>
              <a:buFont typeface="Courier New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 Dataset consists of Particulate Matter (PM2.5 and PM10) levels, Carbon Monoxide (CO), Nitrogen Monoxide (NO), Nitrogen dioxide (NO2), sulfur dioxide (SO2), ozone (O3), and Ammonia (NH3).</a:t>
            </a:r>
            <a:endParaRPr lang="en-US" sz="2000" dirty="0">
              <a:ea typeface="Calibri Light" panose="020F0302020204030204"/>
              <a:cs typeface="Calibri Light" panose="020F0302020204030204"/>
            </a:endParaRPr>
          </a:p>
          <a:p>
            <a:pPr>
              <a:buFont typeface="Courier New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 Data processed into bi-weekly averages to reduce size.</a:t>
            </a:r>
            <a:endParaRPr lang="en-US" sz="2000" dirty="0">
              <a:ea typeface="Calibri Light"/>
              <a:cs typeface="Calibri Light"/>
            </a:endParaRPr>
          </a:p>
          <a:p>
            <a:pPr marL="0" indent="0">
              <a:buNone/>
            </a:pPr>
            <a:endParaRPr lang="en-US" sz="2000" dirty="0">
              <a:ea typeface="Calibri Light"/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0168-BC3D-9041-D02A-B5FB3E1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202E-E770-4C66-A08F-2F2FC4B6E4E5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4974-1DD7-04DB-352B-761C46B3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7121-28F4-BF31-B3D2-5314A13F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5</a:t>
            </a:fld>
            <a:endParaRPr lang="en-US"/>
          </a:p>
        </p:txBody>
      </p:sp>
      <p:pic>
        <p:nvPicPr>
          <p:cNvPr id="7" name="Picture 6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A39070C2-3B61-BD65-AF41-AF4514D9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38" y="3893292"/>
            <a:ext cx="4738863" cy="1596586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DEF3B679-E006-E467-76CE-FB82C43220EA}"/>
              </a:ext>
            </a:extLst>
          </p:cNvPr>
          <p:cNvSpPr txBox="1"/>
          <p:nvPr/>
        </p:nvSpPr>
        <p:spPr>
          <a:xfrm>
            <a:off x="6326743" y="5662966"/>
            <a:ext cx="4897133" cy="41123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/>
              <a:t>Biweekly </a:t>
            </a:r>
          </a:p>
        </p:txBody>
      </p:sp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9AE7B08B-9AC7-D928-11EF-52F6C63A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1" y="3895552"/>
            <a:ext cx="4660995" cy="1603190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D41D0E79-241D-0986-F7AD-4BC3533A5EAD}"/>
              </a:ext>
            </a:extLst>
          </p:cNvPr>
          <p:cNvSpPr txBox="1"/>
          <p:nvPr/>
        </p:nvSpPr>
        <p:spPr>
          <a:xfrm>
            <a:off x="787576" y="5675151"/>
            <a:ext cx="482136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/>
              <a:t>Daily Hourly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2EC0CB-FCC2-8EEE-F1B6-7F989F525D89}"/>
              </a:ext>
            </a:extLst>
          </p:cNvPr>
          <p:cNvSpPr/>
          <p:nvPr/>
        </p:nvSpPr>
        <p:spPr>
          <a:xfrm flipV="1">
            <a:off x="5606091" y="4594486"/>
            <a:ext cx="865936" cy="207522"/>
          </a:xfrm>
          <a:prstGeom prst="rightArrow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5D614-B51B-7018-7166-5E286F31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Rationale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602D-89CE-5E0C-31B4-ADD5B618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4389" y="6412447"/>
            <a:ext cx="41148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BEF88DD-3220-47BE-959D-26DE7E035DC0}" type="datetime1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5BCF-3B95-4C5F-7AD2-A9EE82CB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4389" y="6554697"/>
            <a:ext cx="5029200" cy="22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C891-489F-1F89-BB78-27FB2BD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0C12960-6E85-460F-B6E3-5B82CB31AF3D}" type="slidenum">
              <a:rPr lang="en-US" sz="9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9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E51F-DF8C-C8F8-E721-CB6C31B3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Initial consideration: PM2.5 vs. Time </a:t>
            </a:r>
            <a:endParaRPr lang="en-US" b="1">
              <a:ea typeface="Calibri Light"/>
              <a:cs typeface="Calibri Light"/>
            </a:endParaRPr>
          </a:p>
          <a:p>
            <a:r>
              <a:rPr lang="en-US" b="1"/>
              <a:t>Violates regression assumption </a:t>
            </a:r>
            <a:endParaRPr lang="en-US" b="1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/>
              <a:t>("The independent variables are independent of each other") </a:t>
            </a:r>
            <a:endParaRPr lang="en-US">
              <a:ea typeface="Calibri Light"/>
              <a:cs typeface="Calibri Light"/>
            </a:endParaRPr>
          </a:p>
          <a:p>
            <a:r>
              <a:rPr lang="en-US" b="1"/>
              <a:t>Limited turning points </a:t>
            </a:r>
            <a:endParaRPr lang="en-US" b="1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/>
              <a:t>(e.g., Cubic polynomial has at most 2 turning points and then it diverges) </a:t>
            </a:r>
            <a:endParaRPr lang="en-US">
              <a:ea typeface="Calibri Light"/>
              <a:cs typeface="Calibri Light"/>
            </a:endParaRPr>
          </a:p>
          <a:p>
            <a:r>
              <a:rPr lang="en-US" b="1"/>
              <a:t>Switched to PM2.5 vs. other pollutants</a:t>
            </a:r>
            <a:endParaRPr lang="en-US" b="1"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/>
              <a:t>(Pollutant values are independent of each other, fulfilling polynomial regression assumptions) </a:t>
            </a:r>
            <a:endParaRPr lang="en-US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4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A56C-7277-9442-F7E7-54C6D92D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Exponential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19EE-B941-26C9-A553-4E86658F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b="1">
                <a:ea typeface="+mn-lt"/>
                <a:cs typeface="+mn-lt"/>
              </a:rPr>
              <a:t>Model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Exponential Regression: Captures nonlinear growth/decay patterns.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PM2.5=a⋅e</a:t>
            </a:r>
            <a:r>
              <a:rPr lang="en-US" sz="2000" baseline="30000">
                <a:ea typeface="+mn-lt"/>
                <a:cs typeface="+mn-lt"/>
              </a:rPr>
              <a:t>b⋅CO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Applied MinMaxScaler to normalize pollutants to a range of [0, 1].</a:t>
            </a:r>
          </a:p>
          <a:p>
            <a:pPr marL="342900" indent="-342900"/>
            <a:r>
              <a:rPr lang="en-US" sz="2000">
                <a:ea typeface="+mn-lt"/>
                <a:cs typeface="+mn-lt"/>
              </a:rPr>
              <a:t>Added a small constant (1e-6) to PM2.5 where needed to handle logarithmic transformations.</a:t>
            </a:r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Metrics</a:t>
            </a:r>
            <a:endParaRPr lang="en-US" sz="2000" b="1">
              <a:ea typeface="Calibri Light" panose="020F0302020204030204"/>
              <a:cs typeface="Calibri Light" panose="020F0302020204030204"/>
            </a:endParaRPr>
          </a:p>
          <a:p>
            <a:pPr marL="607695" lvl="1">
              <a:buFont typeface="Courier New" panose="020B0604020202020204" pitchFamily="34" charset="0"/>
              <a:buChar char="o"/>
            </a:pPr>
            <a:r>
              <a:rPr lang="en-US" sz="2000" b="1">
                <a:ea typeface="+mn-lt"/>
                <a:cs typeface="+mn-lt"/>
              </a:rPr>
              <a:t>R² score</a:t>
            </a:r>
            <a:r>
              <a:rPr lang="en-US" sz="2000">
                <a:ea typeface="+mn-lt"/>
                <a:cs typeface="+mn-lt"/>
              </a:rPr>
              <a:t>: Measures fit accuracy (proportion of variation explained)</a:t>
            </a:r>
          </a:p>
          <a:p>
            <a:pPr marL="607695" lvl="1">
              <a:buFont typeface="Courier New" panose="020B0604020202020204" pitchFamily="34" charset="0"/>
              <a:buChar char="o"/>
            </a:pPr>
            <a:r>
              <a:rPr lang="en-US" sz="2000" b="1">
                <a:ea typeface="+mn-lt"/>
                <a:cs typeface="+mn-lt"/>
              </a:rPr>
              <a:t>Mean Squared Error (MSE)</a:t>
            </a:r>
            <a:r>
              <a:rPr lang="en-US" sz="2000">
                <a:ea typeface="+mn-lt"/>
                <a:cs typeface="+mn-lt"/>
              </a:rPr>
              <a:t>: Quantifies prediction error</a:t>
            </a:r>
            <a:endParaRPr lang="en-US" sz="2000">
              <a:ea typeface="Calibri Light"/>
              <a:cs typeface="Calibri Light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0A9C-35F7-48E5-CC00-29B32A32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A1DD-2629-42C6-A24A-042A00E0665A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980E-3FB3-096D-86E6-200986D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3A66-543E-FB3F-FD95-AB6BAA9B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E31E-DAC9-268A-E583-1FC28D4C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854B24-F66E-0B21-5715-52E1E3E6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24612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E0DA-A411-FE0E-1B12-783D0BA7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A649-56E6-4B8D-9B25-E41FB33E5150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D295-C783-8D70-BA48-9C5EAF20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9E70-B0FB-CC4C-732B-879E8929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8</a:t>
            </a:fld>
            <a:endParaRPr lang="en-US"/>
          </a:p>
        </p:txBody>
      </p:sp>
      <p:pic>
        <p:nvPicPr>
          <p:cNvPr id="9" name="Picture 8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450A2FA9-B6BB-29EB-B8D1-C9A12873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25" y="1066383"/>
            <a:ext cx="5574738" cy="43789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0E774-5B89-1E43-ECD1-E9711D414A23}"/>
              </a:ext>
            </a:extLst>
          </p:cNvPr>
          <p:cNvSpPr txBox="1">
            <a:spLocks/>
          </p:cNvSpPr>
          <p:nvPr/>
        </p:nvSpPr>
        <p:spPr>
          <a:xfrm>
            <a:off x="484656" y="1921680"/>
            <a:ext cx="5250411" cy="379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lvl="1">
              <a:buChar char="•"/>
            </a:pPr>
            <a:r>
              <a:rPr lang="en-US" sz="2000">
                <a:ea typeface="Calibri Light" panose="020F0302020204030204"/>
                <a:cs typeface="Calibri Light" panose="020F0302020204030204"/>
              </a:rPr>
              <a:t>Graph includes best fit line for PM2.5 vs all other pollutants</a:t>
            </a:r>
          </a:p>
          <a:p>
            <a:pPr marL="342900" indent="-342900">
              <a:buChar char="•"/>
            </a:pPr>
            <a:r>
              <a:rPr lang="en-US" sz="2000">
                <a:ea typeface="Calibri Light" panose="020F0302020204030204"/>
                <a:cs typeface="Calibri Light" panose="020F0302020204030204"/>
              </a:rPr>
              <a:t>Predicted PM2.5 levels for future CO concentrations:</a:t>
            </a:r>
          </a:p>
          <a:p>
            <a:pPr marL="347345" lvl="1"/>
            <a:r>
              <a:rPr lang="en-US" sz="2000">
                <a:ea typeface="+mn-lt"/>
                <a:cs typeface="+mn-lt"/>
              </a:rPr>
              <a:t>CO: 4195.83 µg/m³, </a:t>
            </a:r>
          </a:p>
          <a:p>
            <a:pPr marL="347345" lvl="1"/>
            <a:r>
              <a:rPr lang="en-US" sz="2000">
                <a:ea typeface="+mn-lt"/>
                <a:cs typeface="+mn-lt"/>
              </a:rPr>
              <a:t>Predicted PM2.5: 338.09 µg/m³</a:t>
            </a:r>
            <a:endParaRPr lang="en-US" sz="2000">
              <a:ea typeface="Calibri Light" panose="020F0302020204030204"/>
              <a:cs typeface="Calibri Light" panose="020F0302020204030204"/>
            </a:endParaRPr>
          </a:p>
          <a:p>
            <a:pPr marL="347345" lvl="1"/>
            <a:r>
              <a:rPr lang="en-US" sz="2000">
                <a:ea typeface="Calibri Light" panose="020F0302020204030204"/>
                <a:cs typeface="Calibri Light" panose="020F0302020204030204"/>
              </a:rPr>
              <a:t>CO: </a:t>
            </a:r>
            <a:r>
              <a:rPr lang="en-US" sz="2000">
                <a:ea typeface="+mn-lt"/>
                <a:cs typeface="+mn-lt"/>
              </a:rPr>
              <a:t>4372.26 µg/m³,</a:t>
            </a:r>
          </a:p>
          <a:p>
            <a:pPr marL="347345" lvl="1"/>
            <a:r>
              <a:rPr lang="en-US" sz="2000">
                <a:ea typeface="Calibri Light" panose="020F0302020204030204"/>
                <a:cs typeface="Calibri Light" panose="020F0302020204030204"/>
              </a:rPr>
              <a:t>Predicted PM2.5: </a:t>
            </a:r>
            <a:r>
              <a:rPr lang="en-US" sz="2000">
                <a:ea typeface="+mn-lt"/>
                <a:cs typeface="+mn-lt"/>
              </a:rPr>
              <a:t>359.51 </a:t>
            </a:r>
            <a:r>
              <a:rPr lang="en-US" sz="2000">
                <a:ea typeface="Calibri Light" panose="020F0302020204030204"/>
                <a:cs typeface="Calibri Light" panose="020F0302020204030204"/>
              </a:rPr>
              <a:t>µg/m³</a:t>
            </a:r>
          </a:p>
          <a:p>
            <a:pPr marL="347345" lvl="1" indent="-342900"/>
            <a:endParaRPr lang="en-US" sz="2000">
              <a:ea typeface="Calibri Light" panose="020F0302020204030204"/>
              <a:cs typeface="Calibri Light" panose="020F0302020204030204"/>
            </a:endParaRPr>
          </a:p>
          <a:p>
            <a:pPr marL="598805" lvl="1">
              <a:buChar char="•"/>
            </a:pPr>
            <a:endParaRPr lang="en-US" sz="200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670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854B24-F66E-0B21-5715-52E1E3E6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24612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E0DA-A411-FE0E-1B12-783D0BA7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A649-56E6-4B8D-9B25-E41FB33E5150}" type="datetime1">
              <a:rPr lang="en-US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D295-C783-8D70-BA48-9C5EAF20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9E70-B0FB-CC4C-732B-879E8929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9</a:t>
            </a:fld>
            <a:endParaRPr lang="en-US"/>
          </a:p>
        </p:txBody>
      </p:sp>
      <p:pic>
        <p:nvPicPr>
          <p:cNvPr id="3" name="Picture 2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A888CB7A-B79A-6A49-974F-F4551E2E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57" y="3429557"/>
            <a:ext cx="3399800" cy="2707604"/>
          </a:xfrm>
          <a:prstGeom prst="rect">
            <a:avLst/>
          </a:prstGeom>
        </p:spPr>
      </p:pic>
      <p:pic>
        <p:nvPicPr>
          <p:cNvPr id="10" name="Picture 9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FAA67066-3E74-C154-168F-690CFF76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5" y="366261"/>
            <a:ext cx="3399800" cy="2657545"/>
          </a:xfrm>
          <a:prstGeom prst="rect">
            <a:avLst/>
          </a:prstGeom>
        </p:spPr>
      </p:pic>
      <p:pic>
        <p:nvPicPr>
          <p:cNvPr id="11" name="Picture 10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6EDE5CC2-F26F-C9AA-82C3-A5C99A35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40" y="367651"/>
            <a:ext cx="3405362" cy="2674231"/>
          </a:xfrm>
          <a:prstGeom prst="rect">
            <a:avLst/>
          </a:prstGeom>
        </p:spPr>
      </p:pic>
      <p:pic>
        <p:nvPicPr>
          <p:cNvPr id="12" name="Picture 11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989D94D8-EE3C-A2A6-7143-2CFB97407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062" y="363481"/>
            <a:ext cx="3388676" cy="2651983"/>
          </a:xfrm>
          <a:prstGeom prst="rect">
            <a:avLst/>
          </a:prstGeom>
        </p:spPr>
      </p:pic>
      <p:pic>
        <p:nvPicPr>
          <p:cNvPr id="13" name="Picture 1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4E9C2E7F-34F1-039D-7756-DFF77238D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099" y="3429556"/>
            <a:ext cx="3405363" cy="26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59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1047</Words>
  <Application>Microsoft Macintosh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Courier New</vt:lpstr>
      <vt:lpstr>Verdana</vt:lpstr>
      <vt:lpstr>Metropolitan</vt:lpstr>
      <vt:lpstr>Air Quality Analysis</vt:lpstr>
      <vt:lpstr>Introduction </vt:lpstr>
      <vt:lpstr>Problem Statement </vt:lpstr>
      <vt:lpstr>Challenges</vt:lpstr>
      <vt:lpstr>Dataset</vt:lpstr>
      <vt:lpstr>Rationale </vt:lpstr>
      <vt:lpstr>Exponential Regression</vt:lpstr>
      <vt:lpstr>Results</vt:lpstr>
      <vt:lpstr>PowerPoint Presentation</vt:lpstr>
      <vt:lpstr>Analysis</vt:lpstr>
      <vt:lpstr>Polynomial Regression</vt:lpstr>
      <vt:lpstr>Results</vt:lpstr>
      <vt:lpstr>Analysis</vt:lpstr>
      <vt:lpstr>Simpson's Method</vt:lpstr>
      <vt:lpstr>PowerPoint Presentation</vt:lpstr>
      <vt:lpstr>PowerPoint Presentation</vt:lpstr>
      <vt:lpstr>Results</vt:lpstr>
      <vt:lpstr>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Savan Patel</cp:lastModifiedBy>
  <cp:revision>6</cp:revision>
  <dcterms:created xsi:type="dcterms:W3CDTF">2024-12-01T22:15:56Z</dcterms:created>
  <dcterms:modified xsi:type="dcterms:W3CDTF">2024-12-16T23:42:31Z</dcterms:modified>
</cp:coreProperties>
</file>