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71" r:id="rId7"/>
    <p:sldId id="261" r:id="rId8"/>
    <p:sldId id="262" r:id="rId9"/>
    <p:sldId id="272" r:id="rId10"/>
    <p:sldId id="263" r:id="rId11"/>
    <p:sldId id="264" r:id="rId12"/>
    <p:sldId id="273" r:id="rId13"/>
    <p:sldId id="274" r:id="rId14"/>
    <p:sldId id="275" r:id="rId15"/>
    <p:sldId id="276" r:id="rId16"/>
    <p:sldId id="265" r:id="rId17"/>
    <p:sldId id="277" r:id="rId18"/>
    <p:sldId id="266" r:id="rId19"/>
    <p:sldId id="267" r:id="rId20"/>
    <p:sldId id="269" r:id="rId21"/>
    <p:sldId id="270" r:id="rId22"/>
  </p:sldIdLst>
  <p:sldSz cx="9144000" cy="5143500" type="screen16x9"/>
  <p:notesSz cx="6858000" cy="9144000"/>
  <p:embeddedFontLst>
    <p:embeddedFont>
      <p:font typeface="Bebas Neue" panose="020B0606020202050201" pitchFamily="34" charset="77"/>
      <p:regular r:id="rId24"/>
    </p:embeddedFont>
    <p:embeddedFont>
      <p:font typeface="Calibri" panose="020F0502020204030204" pitchFamily="34" charset="0"/>
      <p:regular r:id="rId25"/>
      <p:bold r:id="rId26"/>
      <p:italic r:id="rId27"/>
      <p:boldItalic r:id="rId28"/>
    </p:embeddedFont>
    <p:embeddedFont>
      <p:font typeface="Chivo" pitchFamily="2" charset="77"/>
      <p:regular r:id="rId29"/>
      <p:bold r:id="rId30"/>
      <p:italic r:id="rId31"/>
      <p:boldItalic r:id="rId32"/>
    </p:embeddedFont>
    <p:embeddedFont>
      <p:font typeface="DM Serif Display" pitchFamily="2" charset="0"/>
      <p:regular r:id="rId33"/>
      <p:italic r:id="rId34"/>
    </p:embeddedFont>
    <p:embeddedFont>
      <p:font typeface="Montserrat Medium" pitchFamily="2" charset="77"/>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3">
          <p15:clr>
            <a:srgbClr val="A4A3A4"/>
          </p15:clr>
        </p15:guide>
        <p15:guide id="2" orient="horz" pos="2799">
          <p15:clr>
            <a:srgbClr val="A4A3A4"/>
          </p15:clr>
        </p15:guide>
        <p15:guide id="3" pos="453">
          <p15:clr>
            <a:srgbClr val="547EBF"/>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2" roundtripDataSignature="AMtx7mjuLEV5YkJYNGG8J4J2A5gUncHFs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603406-FA06-4DD6-A561-E7EF3DCCCF18}">
  <a:tblStyle styleId="{17603406-FA06-4DD6-A561-E7EF3DCCCF18}"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9752DA06-C1A1-43C4-87DD-790B3C3F5AC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35"/>
    <p:restoredTop sz="94719"/>
  </p:normalViewPr>
  <p:slideViewPr>
    <p:cSldViewPr snapToGrid="0">
      <p:cViewPr>
        <p:scale>
          <a:sx n="112" d="100"/>
          <a:sy n="112" d="100"/>
        </p:scale>
        <p:origin x="1112" y="496"/>
      </p:cViewPr>
      <p:guideLst>
        <p:guide orient="horz" pos="1643"/>
        <p:guide orient="horz" pos="2799"/>
        <p:guide pos="45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6"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72"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3734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4598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0754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809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4" name="Google Shape;44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4" name="Google Shape;44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79550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2" name="Google Shape;4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9" name="Google Shape;50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1" name="Google Shape;56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2" name="Google Shape;5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46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6202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42"/>
          <p:cNvSpPr txBox="1">
            <a:spLocks noGrp="1"/>
          </p:cNvSpPr>
          <p:nvPr>
            <p:ph type="ctrTitle"/>
          </p:nvPr>
        </p:nvSpPr>
        <p:spPr>
          <a:xfrm>
            <a:off x="1518589" y="1253834"/>
            <a:ext cx="6106822" cy="198254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1"/>
              </a:buClr>
              <a:buSzPts val="8500"/>
              <a:buFont typeface="DM Serif Display"/>
              <a:buNone/>
              <a:defRPr sz="5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42"/>
          <p:cNvSpPr txBox="1">
            <a:spLocks noGrp="1"/>
          </p:cNvSpPr>
          <p:nvPr>
            <p:ph type="subTitle" idx="1"/>
          </p:nvPr>
        </p:nvSpPr>
        <p:spPr>
          <a:xfrm>
            <a:off x="1518589" y="3170566"/>
            <a:ext cx="6106822" cy="434384"/>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solidFill>
                  <a:srgbClr val="000000"/>
                </a:solidFill>
                <a:latin typeface="Chivo"/>
                <a:ea typeface="Chivo"/>
                <a:cs typeface="Chivo"/>
                <a:sym typeface="Chivo"/>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lt1"/>
              </a:buClr>
              <a:buSzPts val="1200"/>
              <a:buNone/>
              <a:defRPr sz="1200"/>
            </a:lvl6pPr>
            <a:lvl7pPr lvl="6" algn="ctr">
              <a:lnSpc>
                <a:spcPct val="90000"/>
              </a:lnSpc>
              <a:spcBef>
                <a:spcPts val="375"/>
              </a:spcBef>
              <a:spcAft>
                <a:spcPts val="0"/>
              </a:spcAft>
              <a:buClr>
                <a:schemeClr val="lt1"/>
              </a:buClr>
              <a:buSzPts val="1200"/>
              <a:buNone/>
              <a:defRPr sz="1200"/>
            </a:lvl7pPr>
            <a:lvl8pPr lvl="7" algn="ctr">
              <a:lnSpc>
                <a:spcPct val="90000"/>
              </a:lnSpc>
              <a:spcBef>
                <a:spcPts val="375"/>
              </a:spcBef>
              <a:spcAft>
                <a:spcPts val="0"/>
              </a:spcAft>
              <a:buClr>
                <a:schemeClr val="lt1"/>
              </a:buClr>
              <a:buSzPts val="1200"/>
              <a:buNone/>
              <a:defRPr sz="1200"/>
            </a:lvl8pPr>
            <a:lvl9pPr lvl="8" algn="ctr">
              <a:lnSpc>
                <a:spcPct val="90000"/>
              </a:lnSpc>
              <a:spcBef>
                <a:spcPts val="375"/>
              </a:spcBef>
              <a:spcAft>
                <a:spcPts val="0"/>
              </a:spcAft>
              <a:buClr>
                <a:schemeClr val="lt1"/>
              </a:buClr>
              <a:buSzPts val="1200"/>
              <a:buNone/>
              <a:defRPr sz="1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3">
    <p:spTree>
      <p:nvGrpSpPr>
        <p:cNvPr id="1" name="Shape 55"/>
        <p:cNvGrpSpPr/>
        <p:nvPr/>
      </p:nvGrpSpPr>
      <p:grpSpPr>
        <a:xfrm>
          <a:off x="0" y="0"/>
          <a:ext cx="0" cy="0"/>
          <a:chOff x="0" y="0"/>
          <a:chExt cx="0" cy="0"/>
        </a:xfrm>
      </p:grpSpPr>
      <p:sp>
        <p:nvSpPr>
          <p:cNvPr id="56" name="Google Shape;56;p78"/>
          <p:cNvSpPr txBox="1">
            <a:spLocks noGrp="1"/>
          </p:cNvSpPr>
          <p:nvPr>
            <p:ph type="title"/>
          </p:nvPr>
        </p:nvSpPr>
        <p:spPr>
          <a:xfrm>
            <a:off x="723900" y="587085"/>
            <a:ext cx="7696200" cy="71556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1"/>
        <p:cNvGrpSpPr/>
        <p:nvPr/>
      </p:nvGrpSpPr>
      <p:grpSpPr>
        <a:xfrm>
          <a:off x="0" y="0"/>
          <a:ext cx="0" cy="0"/>
          <a:chOff x="0" y="0"/>
          <a:chExt cx="0" cy="0"/>
        </a:xfrm>
      </p:grpSpPr>
      <p:sp>
        <p:nvSpPr>
          <p:cNvPr id="62" name="Google Shape;62;p55"/>
          <p:cNvSpPr txBox="1">
            <a:spLocks noGrp="1"/>
          </p:cNvSpPr>
          <p:nvPr>
            <p:ph type="title"/>
          </p:nvPr>
        </p:nvSpPr>
        <p:spPr>
          <a:xfrm>
            <a:off x="723900" y="588170"/>
            <a:ext cx="7696200" cy="71556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5"/>
          <p:cNvSpPr txBox="1">
            <a:spLocks noGrp="1"/>
          </p:cNvSpPr>
          <p:nvPr>
            <p:ph type="body" idx="1"/>
          </p:nvPr>
        </p:nvSpPr>
        <p:spPr>
          <a:xfrm>
            <a:off x="723900" y="1205416"/>
            <a:ext cx="7696200" cy="3385634"/>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750"/>
              </a:spcBef>
              <a:spcAft>
                <a:spcPts val="0"/>
              </a:spcAft>
              <a:buClr>
                <a:schemeClr val="dk1"/>
              </a:buClr>
              <a:buSzPts val="1600"/>
              <a:buChar char="•"/>
              <a:defRPr sz="1500">
                <a:solidFill>
                  <a:srgbClr val="000000"/>
                </a:solidFill>
                <a:latin typeface="Chivo"/>
                <a:ea typeface="Chivo"/>
                <a:cs typeface="Chivo"/>
                <a:sym typeface="Chivo"/>
              </a:defRPr>
            </a:lvl1pPr>
            <a:lvl2pPr marL="914400" lvl="1" indent="-330200" algn="l">
              <a:lnSpc>
                <a:spcPct val="90000"/>
              </a:lnSpc>
              <a:spcBef>
                <a:spcPts val="375"/>
              </a:spcBef>
              <a:spcAft>
                <a:spcPts val="0"/>
              </a:spcAft>
              <a:buClr>
                <a:schemeClr val="dk1"/>
              </a:buClr>
              <a:buSzPts val="1600"/>
              <a:buChar char="•"/>
              <a:defRPr sz="1600"/>
            </a:lvl2pPr>
            <a:lvl3pPr marL="1371600" lvl="2" indent="-330200" algn="l">
              <a:lnSpc>
                <a:spcPct val="90000"/>
              </a:lnSpc>
              <a:spcBef>
                <a:spcPts val="375"/>
              </a:spcBef>
              <a:spcAft>
                <a:spcPts val="0"/>
              </a:spcAft>
              <a:buClr>
                <a:schemeClr val="dk1"/>
              </a:buClr>
              <a:buSzPts val="1600"/>
              <a:buChar char="•"/>
              <a:defRPr sz="1600"/>
            </a:lvl3pPr>
            <a:lvl4pPr marL="1828800" lvl="3" indent="-330200" algn="l">
              <a:lnSpc>
                <a:spcPct val="90000"/>
              </a:lnSpc>
              <a:spcBef>
                <a:spcPts val="375"/>
              </a:spcBef>
              <a:spcAft>
                <a:spcPts val="0"/>
              </a:spcAft>
              <a:buClr>
                <a:schemeClr val="dk1"/>
              </a:buClr>
              <a:buSzPts val="1600"/>
              <a:buChar char="•"/>
              <a:defRPr sz="1600"/>
            </a:lvl4pPr>
            <a:lvl5pPr marL="2286000" lvl="4" indent="-330200" algn="l">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Title and text 1">
    <p:spTree>
      <p:nvGrpSpPr>
        <p:cNvPr id="1" name="Shape 64"/>
        <p:cNvGrpSpPr/>
        <p:nvPr/>
      </p:nvGrpSpPr>
      <p:grpSpPr>
        <a:xfrm>
          <a:off x="0" y="0"/>
          <a:ext cx="0" cy="0"/>
          <a:chOff x="0" y="0"/>
          <a:chExt cx="0" cy="0"/>
        </a:xfrm>
      </p:grpSpPr>
      <p:sp>
        <p:nvSpPr>
          <p:cNvPr id="65" name="Google Shape;65;p79"/>
          <p:cNvSpPr txBox="1">
            <a:spLocks noGrp="1"/>
          </p:cNvSpPr>
          <p:nvPr>
            <p:ph type="title"/>
          </p:nvPr>
        </p:nvSpPr>
        <p:spPr>
          <a:xfrm>
            <a:off x="723900" y="588170"/>
            <a:ext cx="7696200" cy="71556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9"/>
          <p:cNvSpPr txBox="1">
            <a:spLocks noGrp="1"/>
          </p:cNvSpPr>
          <p:nvPr>
            <p:ph type="body" idx="1"/>
          </p:nvPr>
        </p:nvSpPr>
        <p:spPr>
          <a:xfrm>
            <a:off x="723900" y="1205416"/>
            <a:ext cx="7696200" cy="3385634"/>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750"/>
              </a:spcBef>
              <a:spcAft>
                <a:spcPts val="0"/>
              </a:spcAft>
              <a:buClr>
                <a:schemeClr val="dk1"/>
              </a:buClr>
              <a:buSzPts val="1600"/>
              <a:buChar char="•"/>
              <a:defRPr sz="1500">
                <a:solidFill>
                  <a:srgbClr val="000000"/>
                </a:solidFill>
                <a:latin typeface="Chivo"/>
                <a:ea typeface="Chivo"/>
                <a:cs typeface="Chivo"/>
                <a:sym typeface="Chivo"/>
              </a:defRPr>
            </a:lvl1pPr>
            <a:lvl2pPr marL="914400" lvl="1" indent="-330200" algn="l">
              <a:lnSpc>
                <a:spcPct val="90000"/>
              </a:lnSpc>
              <a:spcBef>
                <a:spcPts val="375"/>
              </a:spcBef>
              <a:spcAft>
                <a:spcPts val="0"/>
              </a:spcAft>
              <a:buClr>
                <a:schemeClr val="dk1"/>
              </a:buClr>
              <a:buSzPts val="1600"/>
              <a:buChar char="•"/>
              <a:defRPr sz="1600"/>
            </a:lvl2pPr>
            <a:lvl3pPr marL="1371600" lvl="2" indent="-330200" algn="l">
              <a:lnSpc>
                <a:spcPct val="90000"/>
              </a:lnSpc>
              <a:spcBef>
                <a:spcPts val="375"/>
              </a:spcBef>
              <a:spcAft>
                <a:spcPts val="0"/>
              </a:spcAft>
              <a:buClr>
                <a:schemeClr val="dk1"/>
              </a:buClr>
              <a:buSzPts val="1600"/>
              <a:buChar char="•"/>
              <a:defRPr sz="1600"/>
            </a:lvl3pPr>
            <a:lvl4pPr marL="1828800" lvl="3" indent="-330200" algn="l">
              <a:lnSpc>
                <a:spcPct val="90000"/>
              </a:lnSpc>
              <a:spcBef>
                <a:spcPts val="375"/>
              </a:spcBef>
              <a:spcAft>
                <a:spcPts val="0"/>
              </a:spcAft>
              <a:buClr>
                <a:schemeClr val="dk1"/>
              </a:buClr>
              <a:buSzPts val="1600"/>
              <a:buChar char="•"/>
              <a:defRPr sz="1600"/>
            </a:lvl4pPr>
            <a:lvl5pPr marL="2286000" lvl="4" indent="-330200" algn="l">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7"/>
        <p:cNvGrpSpPr/>
        <p:nvPr/>
      </p:nvGrpSpPr>
      <p:grpSpPr>
        <a:xfrm>
          <a:off x="0" y="0"/>
          <a:ext cx="0" cy="0"/>
          <a:chOff x="0" y="0"/>
          <a:chExt cx="0" cy="0"/>
        </a:xfrm>
      </p:grpSpPr>
      <p:sp>
        <p:nvSpPr>
          <p:cNvPr id="68" name="Google Shape;68;p59"/>
          <p:cNvSpPr txBox="1">
            <a:spLocks noGrp="1"/>
          </p:cNvSpPr>
          <p:nvPr>
            <p:ph type="title"/>
          </p:nvPr>
        </p:nvSpPr>
        <p:spPr>
          <a:xfrm>
            <a:off x="628650" y="1243260"/>
            <a:ext cx="7886700" cy="265698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9"/>
        <p:cNvGrpSpPr/>
        <p:nvPr/>
      </p:nvGrpSpPr>
      <p:grpSpPr>
        <a:xfrm>
          <a:off x="0" y="0"/>
          <a:ext cx="0" cy="0"/>
          <a:chOff x="0" y="0"/>
          <a:chExt cx="0" cy="0"/>
        </a:xfrm>
      </p:grpSpPr>
      <p:sp>
        <p:nvSpPr>
          <p:cNvPr id="70" name="Google Shape;70;p60"/>
          <p:cNvSpPr txBox="1">
            <a:spLocks noGrp="1"/>
          </p:cNvSpPr>
          <p:nvPr>
            <p:ph type="title"/>
          </p:nvPr>
        </p:nvSpPr>
        <p:spPr>
          <a:xfrm>
            <a:off x="723900" y="55245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DM Serif Display"/>
              <a:buNone/>
              <a:defRPr sz="240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60"/>
          <p:cNvSpPr txBox="1">
            <a:spLocks noGrp="1"/>
          </p:cNvSpPr>
          <p:nvPr>
            <p:ph type="body" idx="1"/>
          </p:nvPr>
        </p:nvSpPr>
        <p:spPr>
          <a:xfrm>
            <a:off x="723900" y="175260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atin typeface="Chivo"/>
                <a:ea typeface="Chivo"/>
                <a:cs typeface="Chivo"/>
                <a:sym typeface="Chivo"/>
              </a:defRPr>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lt1"/>
              </a:buClr>
              <a:buSzPts val="750"/>
              <a:buNone/>
              <a:defRPr sz="750"/>
            </a:lvl6pPr>
            <a:lvl7pPr marL="3200400" lvl="6" indent="-228600" algn="l">
              <a:lnSpc>
                <a:spcPct val="90000"/>
              </a:lnSpc>
              <a:spcBef>
                <a:spcPts val="375"/>
              </a:spcBef>
              <a:spcAft>
                <a:spcPts val="0"/>
              </a:spcAft>
              <a:buClr>
                <a:schemeClr val="lt1"/>
              </a:buClr>
              <a:buSzPts val="750"/>
              <a:buNone/>
              <a:defRPr sz="750"/>
            </a:lvl7pPr>
            <a:lvl8pPr marL="3657600" lvl="7" indent="-228600" algn="l">
              <a:lnSpc>
                <a:spcPct val="90000"/>
              </a:lnSpc>
              <a:spcBef>
                <a:spcPts val="375"/>
              </a:spcBef>
              <a:spcAft>
                <a:spcPts val="0"/>
              </a:spcAft>
              <a:buClr>
                <a:schemeClr val="lt1"/>
              </a:buClr>
              <a:buSzPts val="750"/>
              <a:buNone/>
              <a:defRPr sz="750"/>
            </a:lvl8pPr>
            <a:lvl9pPr marL="4114800" lvl="8" indent="-228600" algn="l">
              <a:lnSpc>
                <a:spcPct val="90000"/>
              </a:lnSpc>
              <a:spcBef>
                <a:spcPts val="375"/>
              </a:spcBef>
              <a:spcAft>
                <a:spcPts val="0"/>
              </a:spcAft>
              <a:buClr>
                <a:schemeClr val="lt1"/>
              </a:buClr>
              <a:buSzPts val="750"/>
              <a:buNone/>
              <a:defRPr sz="75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2"/>
        <p:cNvGrpSpPr/>
        <p:nvPr/>
      </p:nvGrpSpPr>
      <p:grpSpPr>
        <a:xfrm>
          <a:off x="0" y="0"/>
          <a:ext cx="0" cy="0"/>
          <a:chOff x="0" y="0"/>
          <a:chExt cx="0" cy="0"/>
        </a:xfrm>
      </p:grpSpPr>
      <p:sp>
        <p:nvSpPr>
          <p:cNvPr id="73" name="Google Shape;73;p61"/>
          <p:cNvSpPr txBox="1">
            <a:spLocks noGrp="1"/>
          </p:cNvSpPr>
          <p:nvPr>
            <p:ph type="title"/>
          </p:nvPr>
        </p:nvSpPr>
        <p:spPr>
          <a:xfrm>
            <a:off x="723900" y="1243260"/>
            <a:ext cx="7696200" cy="265698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alpha val="0"/>
          </a:srgbClr>
        </a:solid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75"/>
        <p:cNvGrpSpPr/>
        <p:nvPr/>
      </p:nvGrpSpPr>
      <p:grpSpPr>
        <a:xfrm>
          <a:off x="0" y="0"/>
          <a:ext cx="0" cy="0"/>
          <a:chOff x="0" y="0"/>
          <a:chExt cx="0" cy="0"/>
        </a:xfrm>
      </p:grpSpPr>
      <p:sp>
        <p:nvSpPr>
          <p:cNvPr id="76" name="Google Shape;76;p52"/>
          <p:cNvSpPr txBox="1">
            <a:spLocks noGrp="1"/>
          </p:cNvSpPr>
          <p:nvPr>
            <p:ph type="title"/>
          </p:nvPr>
        </p:nvSpPr>
        <p:spPr>
          <a:xfrm>
            <a:off x="723900" y="587825"/>
            <a:ext cx="7696200" cy="106918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5"/>
        <p:cNvGrpSpPr/>
        <p:nvPr/>
      </p:nvGrpSpPr>
      <p:grpSpPr>
        <a:xfrm>
          <a:off x="0" y="0"/>
          <a:ext cx="0" cy="0"/>
          <a:chOff x="0" y="0"/>
          <a:chExt cx="0" cy="0"/>
        </a:xfrm>
      </p:grpSpPr>
      <p:sp>
        <p:nvSpPr>
          <p:cNvPr id="16" name="Google Shape;16;p43"/>
          <p:cNvSpPr txBox="1">
            <a:spLocks noGrp="1"/>
          </p:cNvSpPr>
          <p:nvPr>
            <p:ph type="title"/>
          </p:nvPr>
        </p:nvSpPr>
        <p:spPr>
          <a:xfrm>
            <a:off x="723900" y="586740"/>
            <a:ext cx="7696200" cy="71556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7"/>
        <p:cNvGrpSpPr/>
        <p:nvPr/>
      </p:nvGrpSpPr>
      <p:grpSpPr>
        <a:xfrm>
          <a:off x="0" y="0"/>
          <a:ext cx="0" cy="0"/>
          <a:chOff x="0" y="0"/>
          <a:chExt cx="0" cy="0"/>
        </a:xfrm>
      </p:grpSpPr>
      <p:sp>
        <p:nvSpPr>
          <p:cNvPr id="18" name="Google Shape;18;p44"/>
          <p:cNvSpPr txBox="1">
            <a:spLocks noGrp="1"/>
          </p:cNvSpPr>
          <p:nvPr>
            <p:ph type="title"/>
          </p:nvPr>
        </p:nvSpPr>
        <p:spPr>
          <a:xfrm>
            <a:off x="723900" y="588170"/>
            <a:ext cx="7696200" cy="71556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4"/>
          <p:cNvSpPr txBox="1">
            <a:spLocks noGrp="1"/>
          </p:cNvSpPr>
          <p:nvPr>
            <p:ph type="body" idx="1"/>
          </p:nvPr>
        </p:nvSpPr>
        <p:spPr>
          <a:xfrm>
            <a:off x="2016277" y="1872202"/>
            <a:ext cx="5119258" cy="47744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1600"/>
              <a:buNone/>
              <a:defRPr sz="1500">
                <a:solidFill>
                  <a:srgbClr val="000000"/>
                </a:solidFill>
                <a:latin typeface="Chivo"/>
                <a:ea typeface="Chivo"/>
                <a:cs typeface="Chivo"/>
                <a:sym typeface="Chivo"/>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20" name="Google Shape;20;p44"/>
          <p:cNvSpPr txBox="1">
            <a:spLocks noGrp="1"/>
          </p:cNvSpPr>
          <p:nvPr>
            <p:ph type="body" idx="2"/>
          </p:nvPr>
        </p:nvSpPr>
        <p:spPr>
          <a:xfrm>
            <a:off x="2016280" y="1479720"/>
            <a:ext cx="5119258" cy="39248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600"/>
              <a:buNone/>
              <a:defRPr sz="2500" b="0">
                <a:solidFill>
                  <a:schemeClr val="dk1"/>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21" name="Google Shape;21;p44"/>
          <p:cNvSpPr txBox="1">
            <a:spLocks noGrp="1"/>
          </p:cNvSpPr>
          <p:nvPr>
            <p:ph type="body" idx="3"/>
          </p:nvPr>
        </p:nvSpPr>
        <p:spPr>
          <a:xfrm>
            <a:off x="3886648" y="1080397"/>
            <a:ext cx="1370710" cy="595564"/>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4000"/>
              <a:buNone/>
              <a:defRPr sz="2800" b="0">
                <a:solidFill>
                  <a:schemeClr val="accent2"/>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22" name="Google Shape;22;p44"/>
          <p:cNvSpPr txBox="1">
            <a:spLocks noGrp="1"/>
          </p:cNvSpPr>
          <p:nvPr>
            <p:ph type="body" idx="4"/>
          </p:nvPr>
        </p:nvSpPr>
        <p:spPr>
          <a:xfrm>
            <a:off x="2016274" y="3030703"/>
            <a:ext cx="5119258" cy="47744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1600"/>
              <a:buNone/>
              <a:defRPr sz="1500">
                <a:solidFill>
                  <a:srgbClr val="000000"/>
                </a:solidFill>
                <a:latin typeface="Chivo"/>
                <a:ea typeface="Chivo"/>
                <a:cs typeface="Chivo"/>
                <a:sym typeface="Chivo"/>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23" name="Google Shape;23;p44"/>
          <p:cNvSpPr txBox="1">
            <a:spLocks noGrp="1"/>
          </p:cNvSpPr>
          <p:nvPr>
            <p:ph type="body" idx="5"/>
          </p:nvPr>
        </p:nvSpPr>
        <p:spPr>
          <a:xfrm>
            <a:off x="2016277" y="2638221"/>
            <a:ext cx="5119258" cy="39248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600"/>
              <a:buNone/>
              <a:defRPr sz="2500" b="0">
                <a:solidFill>
                  <a:schemeClr val="dk1"/>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24" name="Google Shape;24;p44"/>
          <p:cNvSpPr txBox="1">
            <a:spLocks noGrp="1"/>
          </p:cNvSpPr>
          <p:nvPr>
            <p:ph type="body" idx="6"/>
          </p:nvPr>
        </p:nvSpPr>
        <p:spPr>
          <a:xfrm>
            <a:off x="3886645" y="2238898"/>
            <a:ext cx="1370710" cy="595564"/>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4000"/>
              <a:buNone/>
              <a:defRPr sz="2800" b="0">
                <a:solidFill>
                  <a:schemeClr val="accent2"/>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25" name="Google Shape;25;p44"/>
          <p:cNvSpPr txBox="1">
            <a:spLocks noGrp="1"/>
          </p:cNvSpPr>
          <p:nvPr>
            <p:ph type="body" idx="7"/>
          </p:nvPr>
        </p:nvSpPr>
        <p:spPr>
          <a:xfrm>
            <a:off x="2016274" y="4175790"/>
            <a:ext cx="5119258" cy="47744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1600"/>
              <a:buNone/>
              <a:defRPr sz="1500">
                <a:solidFill>
                  <a:srgbClr val="000000"/>
                </a:solidFill>
                <a:latin typeface="Chivo"/>
                <a:ea typeface="Chivo"/>
                <a:cs typeface="Chivo"/>
                <a:sym typeface="Chivo"/>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26" name="Google Shape;26;p44"/>
          <p:cNvSpPr txBox="1">
            <a:spLocks noGrp="1"/>
          </p:cNvSpPr>
          <p:nvPr>
            <p:ph type="body" idx="8"/>
          </p:nvPr>
        </p:nvSpPr>
        <p:spPr>
          <a:xfrm>
            <a:off x="2016277" y="3783308"/>
            <a:ext cx="5119258" cy="39248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600"/>
              <a:buNone/>
              <a:defRPr sz="2500" b="0">
                <a:solidFill>
                  <a:schemeClr val="dk1"/>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27" name="Google Shape;27;p44"/>
          <p:cNvSpPr txBox="1">
            <a:spLocks noGrp="1"/>
          </p:cNvSpPr>
          <p:nvPr>
            <p:ph type="body" idx="9"/>
          </p:nvPr>
        </p:nvSpPr>
        <p:spPr>
          <a:xfrm>
            <a:off x="3886645" y="3386624"/>
            <a:ext cx="1370710" cy="59556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4000"/>
              <a:buNone/>
              <a:defRPr sz="2800" b="0">
                <a:solidFill>
                  <a:schemeClr val="accent2"/>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8"/>
        <p:cNvGrpSpPr/>
        <p:nvPr/>
      </p:nvGrpSpPr>
      <p:grpSpPr>
        <a:xfrm>
          <a:off x="0" y="0"/>
          <a:ext cx="0" cy="0"/>
          <a:chOff x="0" y="0"/>
          <a:chExt cx="0" cy="0"/>
        </a:xfrm>
      </p:grpSpPr>
      <p:sp>
        <p:nvSpPr>
          <p:cNvPr id="29" name="Google Shape;29;p45"/>
          <p:cNvSpPr txBox="1">
            <a:spLocks noGrp="1"/>
          </p:cNvSpPr>
          <p:nvPr>
            <p:ph type="title"/>
          </p:nvPr>
        </p:nvSpPr>
        <p:spPr>
          <a:xfrm>
            <a:off x="723900" y="2131872"/>
            <a:ext cx="7696200" cy="1219314"/>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7500"/>
              <a:buFont typeface="DM Serif Display"/>
              <a:buNone/>
              <a:defRPr sz="60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5"/>
          <p:cNvSpPr txBox="1">
            <a:spLocks noGrp="1"/>
          </p:cNvSpPr>
          <p:nvPr>
            <p:ph type="body" idx="1"/>
          </p:nvPr>
        </p:nvSpPr>
        <p:spPr>
          <a:xfrm>
            <a:off x="723900" y="3259749"/>
            <a:ext cx="7696200" cy="468908"/>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750"/>
              </a:spcBef>
              <a:spcAft>
                <a:spcPts val="0"/>
              </a:spcAft>
              <a:buClr>
                <a:schemeClr val="dk1"/>
              </a:buClr>
              <a:buSzPts val="1800"/>
              <a:buNone/>
              <a:defRPr sz="1800">
                <a:solidFill>
                  <a:schemeClr val="dk1"/>
                </a:solidFill>
                <a:latin typeface="Chivo"/>
                <a:ea typeface="Chivo"/>
                <a:cs typeface="Chivo"/>
                <a:sym typeface="Chivo"/>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31" name="Google Shape;31;p45"/>
          <p:cNvSpPr txBox="1">
            <a:spLocks noGrp="1"/>
          </p:cNvSpPr>
          <p:nvPr>
            <p:ph type="body" idx="2"/>
          </p:nvPr>
        </p:nvSpPr>
        <p:spPr>
          <a:xfrm>
            <a:off x="723900" y="1275625"/>
            <a:ext cx="7696200" cy="83338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9600"/>
              <a:buNone/>
              <a:defRPr sz="8000" b="0">
                <a:solidFill>
                  <a:schemeClr val="accent2"/>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46"/>
          <p:cNvSpPr txBox="1">
            <a:spLocks noGrp="1"/>
          </p:cNvSpPr>
          <p:nvPr>
            <p:ph type="body" idx="1"/>
          </p:nvPr>
        </p:nvSpPr>
        <p:spPr>
          <a:xfrm>
            <a:off x="1813757" y="1619752"/>
            <a:ext cx="5502632" cy="243288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600"/>
              <a:buNone/>
              <a:defRPr sz="1500">
                <a:latin typeface="Chivo"/>
                <a:ea typeface="Chivo"/>
                <a:cs typeface="Chivo"/>
                <a:sym typeface="Chivo"/>
              </a:defRPr>
            </a:lvl1pPr>
            <a:lvl2pPr marL="914400" lvl="1" indent="-330200" algn="l">
              <a:lnSpc>
                <a:spcPct val="90000"/>
              </a:lnSpc>
              <a:spcBef>
                <a:spcPts val="375"/>
              </a:spcBef>
              <a:spcAft>
                <a:spcPts val="0"/>
              </a:spcAft>
              <a:buClr>
                <a:schemeClr val="dk1"/>
              </a:buClr>
              <a:buSzPts val="1600"/>
              <a:buChar char="•"/>
              <a:defRPr sz="1600"/>
            </a:lvl2pPr>
            <a:lvl3pPr marL="1371600" lvl="2" indent="-330200" algn="l">
              <a:lnSpc>
                <a:spcPct val="90000"/>
              </a:lnSpc>
              <a:spcBef>
                <a:spcPts val="375"/>
              </a:spcBef>
              <a:spcAft>
                <a:spcPts val="0"/>
              </a:spcAft>
              <a:buClr>
                <a:schemeClr val="dk1"/>
              </a:buClr>
              <a:buSzPts val="1600"/>
              <a:buChar char="•"/>
              <a:defRPr sz="1600"/>
            </a:lvl3pPr>
            <a:lvl4pPr marL="1828800" lvl="3" indent="-330200" algn="l">
              <a:lnSpc>
                <a:spcPct val="90000"/>
              </a:lnSpc>
              <a:spcBef>
                <a:spcPts val="375"/>
              </a:spcBef>
              <a:spcAft>
                <a:spcPts val="0"/>
              </a:spcAft>
              <a:buClr>
                <a:schemeClr val="dk1"/>
              </a:buClr>
              <a:buSzPts val="1600"/>
              <a:buChar char="•"/>
              <a:defRPr sz="1600"/>
            </a:lvl4pPr>
            <a:lvl5pPr marL="2286000" lvl="4" indent="-330200" algn="l">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
        <p:nvSpPr>
          <p:cNvPr id="34" name="Google Shape;34;p46"/>
          <p:cNvSpPr txBox="1">
            <a:spLocks noGrp="1"/>
          </p:cNvSpPr>
          <p:nvPr>
            <p:ph type="title"/>
          </p:nvPr>
        </p:nvSpPr>
        <p:spPr>
          <a:xfrm>
            <a:off x="723900" y="586740"/>
            <a:ext cx="7696200" cy="71556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p:cSld name="Title and two columns">
    <p:spTree>
      <p:nvGrpSpPr>
        <p:cNvPr id="1" name="Shape 35"/>
        <p:cNvGrpSpPr/>
        <p:nvPr/>
      </p:nvGrpSpPr>
      <p:grpSpPr>
        <a:xfrm>
          <a:off x="0" y="0"/>
          <a:ext cx="0" cy="0"/>
          <a:chOff x="0" y="0"/>
          <a:chExt cx="0" cy="0"/>
        </a:xfrm>
      </p:grpSpPr>
      <p:sp>
        <p:nvSpPr>
          <p:cNvPr id="36" name="Google Shape;36;p47"/>
          <p:cNvSpPr txBox="1">
            <a:spLocks noGrp="1"/>
          </p:cNvSpPr>
          <p:nvPr>
            <p:ph type="body" idx="1"/>
          </p:nvPr>
        </p:nvSpPr>
        <p:spPr>
          <a:xfrm>
            <a:off x="2487335" y="1760761"/>
            <a:ext cx="4162581" cy="7253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750"/>
              </a:spcBef>
              <a:spcAft>
                <a:spcPts val="0"/>
              </a:spcAft>
              <a:buClr>
                <a:schemeClr val="dk1"/>
              </a:buClr>
              <a:buSzPts val="1600"/>
              <a:buNone/>
              <a:defRPr sz="1500">
                <a:solidFill>
                  <a:srgbClr val="000000"/>
                </a:solidFill>
                <a:latin typeface="Chivo"/>
                <a:ea typeface="Chivo"/>
                <a:cs typeface="Chivo"/>
                <a:sym typeface="Chivo"/>
              </a:defRPr>
            </a:lvl1pPr>
            <a:lvl2pPr marL="914400" lvl="1" indent="-330200" algn="ctr">
              <a:lnSpc>
                <a:spcPct val="100000"/>
              </a:lnSpc>
              <a:spcBef>
                <a:spcPts val="375"/>
              </a:spcBef>
              <a:spcAft>
                <a:spcPts val="0"/>
              </a:spcAft>
              <a:buClr>
                <a:schemeClr val="dk1"/>
              </a:buClr>
              <a:buSzPts val="1600"/>
              <a:buChar char="•"/>
              <a:defRPr sz="1600">
                <a:solidFill>
                  <a:schemeClr val="dk1"/>
                </a:solidFill>
              </a:defRPr>
            </a:lvl2pPr>
            <a:lvl3pPr marL="1371600" lvl="2" indent="-330200" algn="ctr">
              <a:lnSpc>
                <a:spcPct val="100000"/>
              </a:lnSpc>
              <a:spcBef>
                <a:spcPts val="375"/>
              </a:spcBef>
              <a:spcAft>
                <a:spcPts val="0"/>
              </a:spcAft>
              <a:buClr>
                <a:schemeClr val="dk1"/>
              </a:buClr>
              <a:buSzPts val="1600"/>
              <a:buChar char="•"/>
              <a:defRPr sz="1600">
                <a:solidFill>
                  <a:schemeClr val="dk1"/>
                </a:solidFill>
              </a:defRPr>
            </a:lvl3pPr>
            <a:lvl4pPr marL="1828800" lvl="3" indent="-330200" algn="ctr">
              <a:lnSpc>
                <a:spcPct val="100000"/>
              </a:lnSpc>
              <a:spcBef>
                <a:spcPts val="375"/>
              </a:spcBef>
              <a:spcAft>
                <a:spcPts val="0"/>
              </a:spcAft>
              <a:buClr>
                <a:schemeClr val="dk1"/>
              </a:buClr>
              <a:buSzPts val="1600"/>
              <a:buChar char="•"/>
              <a:defRPr sz="1600">
                <a:solidFill>
                  <a:schemeClr val="dk1"/>
                </a:solidFill>
              </a:defRPr>
            </a:lvl4pPr>
            <a:lvl5pPr marL="2286000" lvl="4" indent="-330200" algn="ctr">
              <a:lnSpc>
                <a:spcPct val="100000"/>
              </a:lnSpc>
              <a:spcBef>
                <a:spcPts val="375"/>
              </a:spcBef>
              <a:spcAft>
                <a:spcPts val="0"/>
              </a:spcAft>
              <a:buClr>
                <a:schemeClr val="dk1"/>
              </a:buClr>
              <a:buSzPts val="1600"/>
              <a:buChar char="•"/>
              <a:defRPr sz="1600">
                <a:solidFill>
                  <a:schemeClr val="dk1"/>
                </a:solidFill>
              </a:defRPr>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
        <p:nvSpPr>
          <p:cNvPr id="37" name="Google Shape;37;p47"/>
          <p:cNvSpPr txBox="1">
            <a:spLocks noGrp="1"/>
          </p:cNvSpPr>
          <p:nvPr>
            <p:ph type="body" idx="2"/>
          </p:nvPr>
        </p:nvSpPr>
        <p:spPr>
          <a:xfrm>
            <a:off x="2482942" y="3271121"/>
            <a:ext cx="4193355" cy="791583"/>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750"/>
              </a:spcBef>
              <a:spcAft>
                <a:spcPts val="0"/>
              </a:spcAft>
              <a:buClr>
                <a:schemeClr val="dk1"/>
              </a:buClr>
              <a:buSzPts val="1600"/>
              <a:buNone/>
              <a:defRPr sz="1500">
                <a:solidFill>
                  <a:srgbClr val="000000"/>
                </a:solidFill>
                <a:latin typeface="Chivo"/>
                <a:ea typeface="Chivo"/>
                <a:cs typeface="Chivo"/>
                <a:sym typeface="Chivo"/>
              </a:defRPr>
            </a:lvl1pPr>
            <a:lvl2pPr marL="914400" lvl="1" indent="-330200" algn="ctr">
              <a:lnSpc>
                <a:spcPct val="100000"/>
              </a:lnSpc>
              <a:spcBef>
                <a:spcPts val="375"/>
              </a:spcBef>
              <a:spcAft>
                <a:spcPts val="0"/>
              </a:spcAft>
              <a:buClr>
                <a:schemeClr val="dk1"/>
              </a:buClr>
              <a:buSzPts val="1600"/>
              <a:buChar char="•"/>
              <a:defRPr sz="1600">
                <a:solidFill>
                  <a:schemeClr val="dk1"/>
                </a:solidFill>
              </a:defRPr>
            </a:lvl2pPr>
            <a:lvl3pPr marL="1371600" lvl="2" indent="-330200" algn="ctr">
              <a:lnSpc>
                <a:spcPct val="100000"/>
              </a:lnSpc>
              <a:spcBef>
                <a:spcPts val="375"/>
              </a:spcBef>
              <a:spcAft>
                <a:spcPts val="0"/>
              </a:spcAft>
              <a:buClr>
                <a:schemeClr val="dk1"/>
              </a:buClr>
              <a:buSzPts val="1600"/>
              <a:buChar char="•"/>
              <a:defRPr sz="1600">
                <a:solidFill>
                  <a:schemeClr val="dk1"/>
                </a:solidFill>
              </a:defRPr>
            </a:lvl3pPr>
            <a:lvl4pPr marL="1828800" lvl="3" indent="-330200" algn="ctr">
              <a:lnSpc>
                <a:spcPct val="100000"/>
              </a:lnSpc>
              <a:spcBef>
                <a:spcPts val="375"/>
              </a:spcBef>
              <a:spcAft>
                <a:spcPts val="0"/>
              </a:spcAft>
              <a:buClr>
                <a:schemeClr val="dk1"/>
              </a:buClr>
              <a:buSzPts val="1600"/>
              <a:buChar char="•"/>
              <a:defRPr sz="1600">
                <a:solidFill>
                  <a:schemeClr val="dk1"/>
                </a:solidFill>
              </a:defRPr>
            </a:lvl4pPr>
            <a:lvl5pPr marL="2286000" lvl="4" indent="-330200" algn="ctr">
              <a:lnSpc>
                <a:spcPct val="100000"/>
              </a:lnSpc>
              <a:spcBef>
                <a:spcPts val="375"/>
              </a:spcBef>
              <a:spcAft>
                <a:spcPts val="0"/>
              </a:spcAft>
              <a:buClr>
                <a:schemeClr val="dk1"/>
              </a:buClr>
              <a:buSzPts val="1600"/>
              <a:buChar char="•"/>
              <a:defRPr sz="1600">
                <a:solidFill>
                  <a:schemeClr val="dk1"/>
                </a:solidFill>
              </a:defRPr>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
        <p:nvSpPr>
          <p:cNvPr id="38" name="Google Shape;38;p47"/>
          <p:cNvSpPr txBox="1">
            <a:spLocks noGrp="1"/>
          </p:cNvSpPr>
          <p:nvPr>
            <p:ph type="title"/>
          </p:nvPr>
        </p:nvSpPr>
        <p:spPr>
          <a:xfrm>
            <a:off x="1704369" y="585788"/>
            <a:ext cx="5735262" cy="65770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7"/>
          <p:cNvSpPr txBox="1">
            <a:spLocks noGrp="1"/>
          </p:cNvSpPr>
          <p:nvPr>
            <p:ph type="body" idx="3"/>
          </p:nvPr>
        </p:nvSpPr>
        <p:spPr>
          <a:xfrm>
            <a:off x="2487335" y="1368279"/>
            <a:ext cx="4162581" cy="39248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600"/>
              <a:buNone/>
              <a:defRPr sz="2500" b="0">
                <a:solidFill>
                  <a:schemeClr val="dk1"/>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40" name="Google Shape;40;p47"/>
          <p:cNvSpPr txBox="1">
            <a:spLocks noGrp="1"/>
          </p:cNvSpPr>
          <p:nvPr>
            <p:ph type="body" idx="4"/>
          </p:nvPr>
        </p:nvSpPr>
        <p:spPr>
          <a:xfrm>
            <a:off x="2482942" y="2878639"/>
            <a:ext cx="4193355" cy="39248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600"/>
              <a:buNone/>
              <a:defRPr sz="2500" b="0">
                <a:solidFill>
                  <a:schemeClr val="dk1"/>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1"/>
        <p:cNvGrpSpPr/>
        <p:nvPr/>
      </p:nvGrpSpPr>
      <p:grpSpPr>
        <a:xfrm>
          <a:off x="0" y="0"/>
          <a:ext cx="0" cy="0"/>
          <a:chOff x="0" y="0"/>
          <a:chExt cx="0" cy="0"/>
        </a:xfrm>
      </p:grpSpPr>
      <p:sp>
        <p:nvSpPr>
          <p:cNvPr id="42" name="Google Shape;42;p48"/>
          <p:cNvSpPr txBox="1">
            <a:spLocks noGrp="1"/>
          </p:cNvSpPr>
          <p:nvPr>
            <p:ph type="body" idx="1"/>
          </p:nvPr>
        </p:nvSpPr>
        <p:spPr>
          <a:xfrm>
            <a:off x="3489960" y="2415827"/>
            <a:ext cx="2179320" cy="546355"/>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1600"/>
              <a:buNone/>
              <a:defRPr sz="1500">
                <a:solidFill>
                  <a:srgbClr val="000000"/>
                </a:solidFill>
                <a:latin typeface="Chivo"/>
                <a:ea typeface="Chivo"/>
                <a:cs typeface="Chivo"/>
                <a:sym typeface="Chivo"/>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
        <p:nvSpPr>
          <p:cNvPr id="43" name="Google Shape;43;p48"/>
          <p:cNvSpPr txBox="1">
            <a:spLocks noGrp="1"/>
          </p:cNvSpPr>
          <p:nvPr>
            <p:ph type="body" idx="2"/>
          </p:nvPr>
        </p:nvSpPr>
        <p:spPr>
          <a:xfrm>
            <a:off x="906780" y="2413743"/>
            <a:ext cx="2179320" cy="548439"/>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1600"/>
              <a:buNone/>
              <a:defRPr sz="1500">
                <a:solidFill>
                  <a:srgbClr val="000000"/>
                </a:solidFill>
                <a:latin typeface="Chivo"/>
                <a:ea typeface="Chivo"/>
                <a:cs typeface="Chivo"/>
                <a:sym typeface="Chivo"/>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
        <p:nvSpPr>
          <p:cNvPr id="44" name="Google Shape;44;p48"/>
          <p:cNvSpPr txBox="1">
            <a:spLocks noGrp="1"/>
          </p:cNvSpPr>
          <p:nvPr>
            <p:ph type="body" idx="3"/>
          </p:nvPr>
        </p:nvSpPr>
        <p:spPr>
          <a:xfrm>
            <a:off x="3489960" y="2011062"/>
            <a:ext cx="2179320" cy="39416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600"/>
              <a:buNone/>
              <a:defRPr sz="2500" b="0">
                <a:solidFill>
                  <a:schemeClr val="dk1"/>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45" name="Google Shape;45;p48"/>
          <p:cNvSpPr txBox="1">
            <a:spLocks noGrp="1"/>
          </p:cNvSpPr>
          <p:nvPr>
            <p:ph type="body" idx="4"/>
          </p:nvPr>
        </p:nvSpPr>
        <p:spPr>
          <a:xfrm>
            <a:off x="906780" y="2008978"/>
            <a:ext cx="2179320" cy="39248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600"/>
              <a:buNone/>
              <a:defRPr sz="2500" b="0">
                <a:solidFill>
                  <a:schemeClr val="dk1"/>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46" name="Google Shape;46;p48"/>
          <p:cNvSpPr txBox="1">
            <a:spLocks noGrp="1"/>
          </p:cNvSpPr>
          <p:nvPr>
            <p:ph type="body" idx="5"/>
          </p:nvPr>
        </p:nvSpPr>
        <p:spPr>
          <a:xfrm>
            <a:off x="6073140" y="2401460"/>
            <a:ext cx="2179320" cy="57823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1600"/>
              <a:buNone/>
              <a:defRPr sz="1500">
                <a:solidFill>
                  <a:srgbClr val="000000"/>
                </a:solidFill>
                <a:latin typeface="Chivo"/>
                <a:ea typeface="Chivo"/>
                <a:cs typeface="Chivo"/>
                <a:sym typeface="Chivo"/>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
        <p:nvSpPr>
          <p:cNvPr id="47" name="Google Shape;47;p48"/>
          <p:cNvSpPr txBox="1">
            <a:spLocks noGrp="1"/>
          </p:cNvSpPr>
          <p:nvPr>
            <p:ph type="body" idx="6"/>
          </p:nvPr>
        </p:nvSpPr>
        <p:spPr>
          <a:xfrm>
            <a:off x="6073140" y="2008978"/>
            <a:ext cx="2179320" cy="39248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600"/>
              <a:buNone/>
              <a:defRPr sz="2500" b="0">
                <a:solidFill>
                  <a:schemeClr val="dk1"/>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48" name="Google Shape;48;p48"/>
          <p:cNvSpPr txBox="1">
            <a:spLocks noGrp="1"/>
          </p:cNvSpPr>
          <p:nvPr>
            <p:ph type="title"/>
          </p:nvPr>
        </p:nvSpPr>
        <p:spPr>
          <a:xfrm>
            <a:off x="723900" y="588170"/>
            <a:ext cx="7696200" cy="715566"/>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type="picTx">
  <p:cSld name="PICTURE_WITH_CAPTION_TEX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725955" y="1082040"/>
            <a:ext cx="2222986" cy="17446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9"/>
          <p:cNvSpPr>
            <a:spLocks noGrp="1"/>
          </p:cNvSpPr>
          <p:nvPr>
            <p:ph type="pic" idx="2"/>
          </p:nvPr>
        </p:nvSpPr>
        <p:spPr>
          <a:xfrm>
            <a:off x="4925642" y="552450"/>
            <a:ext cx="3443284" cy="4038600"/>
          </a:xfrm>
          <a:prstGeom prst="rect">
            <a:avLst/>
          </a:prstGeom>
          <a:noFill/>
          <a:ln>
            <a:noFill/>
          </a:ln>
        </p:spPr>
      </p:sp>
      <p:sp>
        <p:nvSpPr>
          <p:cNvPr id="52" name="Google Shape;52;p49"/>
          <p:cNvSpPr txBox="1">
            <a:spLocks noGrp="1"/>
          </p:cNvSpPr>
          <p:nvPr>
            <p:ph type="body" idx="1"/>
          </p:nvPr>
        </p:nvSpPr>
        <p:spPr>
          <a:xfrm>
            <a:off x="725955" y="2730341"/>
            <a:ext cx="3354662" cy="112134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600"/>
              <a:buNone/>
              <a:defRPr sz="1500">
                <a:solidFill>
                  <a:srgbClr val="000000"/>
                </a:solidFill>
                <a:latin typeface="Chivo"/>
                <a:ea typeface="Chivo"/>
                <a:cs typeface="Chivo"/>
                <a:sym typeface="Chivo"/>
              </a:defRPr>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lt1"/>
              </a:buClr>
              <a:buSzPts val="750"/>
              <a:buNone/>
              <a:defRPr sz="750"/>
            </a:lvl6pPr>
            <a:lvl7pPr marL="3200400" lvl="6" indent="-228600" algn="l">
              <a:lnSpc>
                <a:spcPct val="90000"/>
              </a:lnSpc>
              <a:spcBef>
                <a:spcPts val="375"/>
              </a:spcBef>
              <a:spcAft>
                <a:spcPts val="0"/>
              </a:spcAft>
              <a:buClr>
                <a:schemeClr val="lt1"/>
              </a:buClr>
              <a:buSzPts val="750"/>
              <a:buNone/>
              <a:defRPr sz="750"/>
            </a:lvl7pPr>
            <a:lvl8pPr marL="3657600" lvl="7" indent="-228600" algn="l">
              <a:lnSpc>
                <a:spcPct val="90000"/>
              </a:lnSpc>
              <a:spcBef>
                <a:spcPts val="375"/>
              </a:spcBef>
              <a:spcAft>
                <a:spcPts val="0"/>
              </a:spcAft>
              <a:buClr>
                <a:schemeClr val="lt1"/>
              </a:buClr>
              <a:buSzPts val="750"/>
              <a:buNone/>
              <a:defRPr sz="750"/>
            </a:lvl8pPr>
            <a:lvl9pPr marL="4114800" lvl="8" indent="-228600" algn="l">
              <a:lnSpc>
                <a:spcPct val="90000"/>
              </a:lnSpc>
              <a:spcBef>
                <a:spcPts val="375"/>
              </a:spcBef>
              <a:spcAft>
                <a:spcPts val="0"/>
              </a:spcAft>
              <a:buClr>
                <a:schemeClr val="lt1"/>
              </a:buClr>
              <a:buSzPts val="750"/>
              <a:buNone/>
              <a:defRPr sz="75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3"/>
        <p:cNvGrpSpPr/>
        <p:nvPr/>
      </p:nvGrpSpPr>
      <p:grpSpPr>
        <a:xfrm>
          <a:off x="0" y="0"/>
          <a:ext cx="0" cy="0"/>
          <a:chOff x="0" y="0"/>
          <a:chExt cx="0" cy="0"/>
        </a:xfrm>
      </p:grpSpPr>
      <p:sp>
        <p:nvSpPr>
          <p:cNvPr id="54" name="Google Shape;54;p51"/>
          <p:cNvSpPr txBox="1">
            <a:spLocks noGrp="1"/>
          </p:cNvSpPr>
          <p:nvPr>
            <p:ph type="title"/>
          </p:nvPr>
        </p:nvSpPr>
        <p:spPr>
          <a:xfrm>
            <a:off x="723900" y="588169"/>
            <a:ext cx="7696200" cy="933449"/>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1"/>
          <p:cNvSpPr txBox="1">
            <a:spLocks noGrp="1"/>
          </p:cNvSpPr>
          <p:nvPr>
            <p:ph type="title"/>
          </p:nvPr>
        </p:nvSpPr>
        <p:spPr>
          <a:xfrm>
            <a:off x="723900" y="552450"/>
            <a:ext cx="7696200" cy="71556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500"/>
              <a:buFont typeface="DM Serif Display"/>
              <a:buNone/>
              <a:defRPr sz="3500" b="0" i="0" u="none" strike="noStrike" cap="none">
                <a:solidFill>
                  <a:schemeClr val="dk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1"/>
          <p:cNvSpPr txBox="1">
            <a:spLocks noGrp="1"/>
          </p:cNvSpPr>
          <p:nvPr>
            <p:ph type="body" idx="1"/>
          </p:nvPr>
        </p:nvSpPr>
        <p:spPr>
          <a:xfrm>
            <a:off x="723900" y="1369219"/>
            <a:ext cx="7696200" cy="3221831"/>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90000"/>
              </a:lnSpc>
              <a:spcBef>
                <a:spcPts val="750"/>
              </a:spcBef>
              <a:spcAft>
                <a:spcPts val="0"/>
              </a:spcAft>
              <a:buClr>
                <a:schemeClr val="dk1"/>
              </a:buClr>
              <a:buSzPts val="1400"/>
              <a:buFont typeface="Arial"/>
              <a:buChar char="•"/>
              <a:defRPr sz="1400" b="0" i="0" u="none" strike="noStrike" cap="none">
                <a:solidFill>
                  <a:schemeClr val="dk1"/>
                </a:solidFill>
                <a:latin typeface="Chivo"/>
                <a:ea typeface="Chivo"/>
                <a:cs typeface="Chivo"/>
                <a:sym typeface="Chivo"/>
              </a:defRPr>
            </a:lvl1pPr>
            <a:lvl2pPr marL="914400" marR="0" lvl="1"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hivo"/>
                <a:ea typeface="Chivo"/>
                <a:cs typeface="Chivo"/>
                <a:sym typeface="Chivo"/>
              </a:defRPr>
            </a:lvl2pPr>
            <a:lvl3pPr marL="1371600" marR="0" lvl="2"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hivo"/>
                <a:ea typeface="Chivo"/>
                <a:cs typeface="Chivo"/>
                <a:sym typeface="Chivo"/>
              </a:defRPr>
            </a:lvl3pPr>
            <a:lvl4pPr marL="1828800" marR="0" lvl="3"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hivo"/>
                <a:ea typeface="Chivo"/>
                <a:cs typeface="Chivo"/>
                <a:sym typeface="Chivo"/>
              </a:defRPr>
            </a:lvl4pPr>
            <a:lvl5pPr marL="2286000" marR="0" lvl="4"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hivo"/>
                <a:ea typeface="Chivo"/>
                <a:cs typeface="Chivo"/>
                <a:sym typeface="Chivo"/>
              </a:defRPr>
            </a:lvl5pPr>
            <a:lvl6pPr marL="2743200" marR="0" lvl="5"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Montserrat Medium"/>
                <a:ea typeface="Montserrat Medium"/>
                <a:cs typeface="Montserrat Medium"/>
                <a:sym typeface="Montserrat Medium"/>
              </a:defRPr>
            </a:lvl6pPr>
            <a:lvl7pPr marL="3200400" marR="0" lvl="6"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Montserrat Medium"/>
                <a:ea typeface="Montserrat Medium"/>
                <a:cs typeface="Montserrat Medium"/>
                <a:sym typeface="Montserrat Medium"/>
              </a:defRPr>
            </a:lvl7pPr>
            <a:lvl8pPr marL="3657600" marR="0" lvl="7"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Montserrat Medium"/>
                <a:ea typeface="Montserrat Medium"/>
                <a:cs typeface="Montserrat Medium"/>
                <a:sym typeface="Montserrat Medium"/>
              </a:defRPr>
            </a:lvl8pPr>
            <a:lvl9pPr marL="4114800" marR="0" lvl="8"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62" r:id="rId13"/>
    <p:sldLayoutId id="2147483663" r:id="rId14"/>
    <p:sldLayoutId id="2147483664" r:id="rId15"/>
    <p:sldLayoutId id="2147483665" r:id="rId16"/>
    <p:sldLayoutId id="2147483666"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8">
          <p15:clr>
            <a:srgbClr val="F26B43"/>
          </p15:clr>
        </p15:guide>
        <p15:guide id="2" orient="horz" pos="2892">
          <p15:clr>
            <a:srgbClr val="F26B43"/>
          </p15:clr>
        </p15:guide>
        <p15:guide id="3" pos="317">
          <p15:clr>
            <a:srgbClr val="F26B43"/>
          </p15:clr>
        </p15:guide>
        <p15:guide id="4" pos="5304">
          <p15:clr>
            <a:srgbClr val="F26B43"/>
          </p15:clr>
        </p15:guide>
        <p15:guide id="5" pos="2880">
          <p15:clr>
            <a:srgbClr val="F26B43"/>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2" name="ZoneTexte 1">
            <a:extLst>
              <a:ext uri="{FF2B5EF4-FFF2-40B4-BE49-F238E27FC236}">
                <a16:creationId xmlns:a16="http://schemas.microsoft.com/office/drawing/2014/main" id="{48D22C5C-ED43-204D-B0A5-161D7B9F53A0}"/>
              </a:ext>
            </a:extLst>
          </p:cNvPr>
          <p:cNvSpPr txBox="1"/>
          <p:nvPr/>
        </p:nvSpPr>
        <p:spPr>
          <a:xfrm>
            <a:off x="1944302" y="3797343"/>
            <a:ext cx="1951042" cy="1200329"/>
          </a:xfrm>
          <a:prstGeom prst="rect">
            <a:avLst/>
          </a:prstGeom>
          <a:noFill/>
        </p:spPr>
        <p:txBody>
          <a:bodyPr wrap="square" rtlCol="0">
            <a:spAutoFit/>
          </a:bodyPr>
          <a:lstStyle/>
          <a:p>
            <a:r>
              <a:rPr lang="fr-FR" sz="1600" b="1" dirty="0"/>
              <a:t>GROUPE 3: </a:t>
            </a:r>
          </a:p>
          <a:p>
            <a:pPr marL="285750" lvl="2" indent="-285750">
              <a:buFont typeface="Arial" panose="020B0604020202020204" pitchFamily="34" charset="0"/>
              <a:buChar char="•"/>
            </a:pPr>
            <a:r>
              <a:rPr lang="fr-FR" dirty="0"/>
              <a:t>AGOH CHRIS</a:t>
            </a:r>
          </a:p>
          <a:p>
            <a:pPr marL="285750" lvl="3" indent="-285750">
              <a:buFont typeface="Arial" panose="020B0604020202020204" pitchFamily="34" charset="0"/>
              <a:buChar char="•"/>
            </a:pPr>
            <a:r>
              <a:rPr lang="fr-FR" dirty="0"/>
              <a:t>KOUAKOU YANN</a:t>
            </a:r>
          </a:p>
          <a:p>
            <a:pPr marL="285750" lvl="3" indent="-285750">
              <a:buFont typeface="Arial" panose="020B0604020202020204" pitchFamily="34" charset="0"/>
              <a:buChar char="•"/>
            </a:pPr>
            <a:r>
              <a:rPr lang="fr-FR" dirty="0"/>
              <a:t>KASSI JOSEPH</a:t>
            </a:r>
          </a:p>
          <a:p>
            <a:pPr marL="285750" lvl="3" indent="-285750">
              <a:buFont typeface="Arial" panose="020B0604020202020204" pitchFamily="34" charset="0"/>
              <a:buChar char="•"/>
            </a:pPr>
            <a:r>
              <a:rPr lang="fr-FR" dirty="0"/>
              <a:t>DABO ALI</a:t>
            </a:r>
          </a:p>
        </p:txBody>
      </p:sp>
      <p:sp>
        <p:nvSpPr>
          <p:cNvPr id="19" name="ZoneTexte 18">
            <a:extLst>
              <a:ext uri="{FF2B5EF4-FFF2-40B4-BE49-F238E27FC236}">
                <a16:creationId xmlns:a16="http://schemas.microsoft.com/office/drawing/2014/main" id="{33CE0D94-6758-AB40-9C8F-D604D51F5CAC}"/>
              </a:ext>
            </a:extLst>
          </p:cNvPr>
          <p:cNvSpPr txBox="1"/>
          <p:nvPr/>
        </p:nvSpPr>
        <p:spPr>
          <a:xfrm>
            <a:off x="5200670" y="3870375"/>
            <a:ext cx="1951042" cy="523220"/>
          </a:xfrm>
          <a:prstGeom prst="rect">
            <a:avLst/>
          </a:prstGeom>
          <a:noFill/>
        </p:spPr>
        <p:txBody>
          <a:bodyPr wrap="square" rtlCol="0">
            <a:spAutoFit/>
          </a:bodyPr>
          <a:lstStyle/>
          <a:p>
            <a:r>
              <a:rPr lang="fr-FR" b="1" dirty="0"/>
              <a:t>SUPERVISEUR:</a:t>
            </a:r>
          </a:p>
          <a:p>
            <a:pPr marL="285750" indent="-285750" algn="just">
              <a:buFont typeface="Arial" panose="020B0604020202020204" pitchFamily="34" charset="0"/>
              <a:buChar char="•"/>
            </a:pPr>
            <a:r>
              <a:rPr lang="fr-FR" dirty="0"/>
              <a:t>Dr SORO</a:t>
            </a:r>
          </a:p>
        </p:txBody>
      </p:sp>
      <p:sp>
        <p:nvSpPr>
          <p:cNvPr id="87" name="Google Shape;87;p1"/>
          <p:cNvSpPr/>
          <p:nvPr/>
        </p:nvSpPr>
        <p:spPr>
          <a:xfrm>
            <a:off x="7852616" y="2931574"/>
            <a:ext cx="3848100" cy="3848100"/>
          </a:xfrm>
          <a:prstGeom prst="donut">
            <a:avLst>
              <a:gd name="adj" fmla="val 25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88" name="Google Shape;88;p1"/>
          <p:cNvSpPr/>
          <p:nvPr/>
        </p:nvSpPr>
        <p:spPr>
          <a:xfrm>
            <a:off x="5202051" y="4751045"/>
            <a:ext cx="3941949" cy="434384"/>
          </a:xfrm>
          <a:prstGeom prst="flowChartProcess">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9" name="Google Shape;89;p1"/>
          <p:cNvSpPr/>
          <p:nvPr/>
        </p:nvSpPr>
        <p:spPr>
          <a:xfrm>
            <a:off x="-1279352" y="1490863"/>
            <a:ext cx="2237911" cy="2237911"/>
          </a:xfrm>
          <a:prstGeom prst="flowChartDelay">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0" name="Google Shape;90;p1"/>
          <p:cNvSpPr/>
          <p:nvPr/>
        </p:nvSpPr>
        <p:spPr>
          <a:xfrm>
            <a:off x="1554360" y="0"/>
            <a:ext cx="2011760" cy="448740"/>
          </a:xfrm>
          <a:prstGeom prst="flowChartProcess">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1" name="Google Shape;91;p1"/>
          <p:cNvSpPr/>
          <p:nvPr/>
        </p:nvSpPr>
        <p:spPr>
          <a:xfrm>
            <a:off x="3566120" y="0"/>
            <a:ext cx="2011760" cy="448740"/>
          </a:xfrm>
          <a:prstGeom prst="flowChartProcess">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2" name="Google Shape;92;p1"/>
          <p:cNvSpPr/>
          <p:nvPr/>
        </p:nvSpPr>
        <p:spPr>
          <a:xfrm>
            <a:off x="5577880" y="0"/>
            <a:ext cx="2011760" cy="448740"/>
          </a:xfrm>
          <a:prstGeom prst="flowChartProcess">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3" name="Google Shape;93;p1"/>
          <p:cNvSpPr txBox="1">
            <a:spLocks noGrp="1"/>
          </p:cNvSpPr>
          <p:nvPr>
            <p:ph type="ctrTitle"/>
          </p:nvPr>
        </p:nvSpPr>
        <p:spPr>
          <a:xfrm>
            <a:off x="1518589" y="1253834"/>
            <a:ext cx="6106822" cy="198254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8500"/>
              <a:buNone/>
            </a:pPr>
            <a:r>
              <a:rPr lang="en" dirty="0"/>
              <a:t>BASE DE DONNÉES </a:t>
            </a:r>
            <a:r>
              <a:rPr lang="en" dirty="0">
                <a:solidFill>
                  <a:schemeClr val="dk2"/>
                </a:solidFill>
              </a:rPr>
              <a:t>ORIENTÉe COLONNEs</a:t>
            </a:r>
            <a:endParaRPr dirty="0">
              <a:solidFill>
                <a:schemeClr val="dk2"/>
              </a:solidFill>
            </a:endParaRPr>
          </a:p>
        </p:txBody>
      </p:sp>
      <p:sp>
        <p:nvSpPr>
          <p:cNvPr id="94" name="Google Shape;94;p1"/>
          <p:cNvSpPr txBox="1">
            <a:spLocks noGrp="1"/>
          </p:cNvSpPr>
          <p:nvPr>
            <p:ph type="subTitle" idx="1"/>
          </p:nvPr>
        </p:nvSpPr>
        <p:spPr>
          <a:xfrm>
            <a:off x="1722870" y="3170566"/>
            <a:ext cx="6106822" cy="434384"/>
          </a:xfrm>
          <a:prstGeom prst="rect">
            <a:avLst/>
          </a:prstGeom>
          <a:noFill/>
          <a:ln>
            <a:noFill/>
          </a:ln>
        </p:spPr>
        <p:txBody>
          <a:bodyPr spcFirstLastPara="1" wrap="square" lIns="91425" tIns="45700" rIns="91425" bIns="45700" anchor="t" anchorCtr="0">
            <a:noAutofit/>
          </a:bodyPr>
          <a:lstStyle/>
          <a:p>
            <a:pPr marL="457200" lvl="0" indent="-317500" algn="ctr" rtl="0">
              <a:lnSpc>
                <a:spcPct val="90000"/>
              </a:lnSpc>
              <a:spcBef>
                <a:spcPts val="750"/>
              </a:spcBef>
              <a:spcAft>
                <a:spcPts val="0"/>
              </a:spcAft>
              <a:buSzPts val="1800"/>
              <a:buNone/>
            </a:pPr>
            <a:r>
              <a:rPr lang="en" dirty="0"/>
              <a:t>C’est quoi une base de données orientée colonnes ?</a:t>
            </a:r>
            <a:endParaRPr dirty="0"/>
          </a:p>
        </p:txBody>
      </p:sp>
      <p:sp>
        <p:nvSpPr>
          <p:cNvPr id="95" name="Google Shape;95;p1"/>
          <p:cNvSpPr/>
          <p:nvPr/>
        </p:nvSpPr>
        <p:spPr>
          <a:xfrm>
            <a:off x="1554360" y="25184"/>
            <a:ext cx="2011760" cy="5143500"/>
          </a:xfrm>
          <a:prstGeom prst="flowChartProcess">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6" name="Google Shape;96;p1"/>
          <p:cNvSpPr/>
          <p:nvPr/>
        </p:nvSpPr>
        <p:spPr>
          <a:xfrm>
            <a:off x="3566120" y="25184"/>
            <a:ext cx="2011760" cy="5143500"/>
          </a:xfrm>
          <a:prstGeom prst="flowChartProcess">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7" name="Google Shape;97;p1"/>
          <p:cNvSpPr/>
          <p:nvPr/>
        </p:nvSpPr>
        <p:spPr>
          <a:xfrm>
            <a:off x="5577880" y="25184"/>
            <a:ext cx="2011760" cy="5143500"/>
          </a:xfrm>
          <a:prstGeom prst="flowChartProcess">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8" name="Google Shape;98;p1"/>
          <p:cNvSpPr/>
          <p:nvPr/>
        </p:nvSpPr>
        <p:spPr>
          <a:xfrm>
            <a:off x="0" y="38070"/>
            <a:ext cx="4572000" cy="5143500"/>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9" name="Google Shape;99;p1"/>
          <p:cNvSpPr/>
          <p:nvPr/>
        </p:nvSpPr>
        <p:spPr>
          <a:xfrm>
            <a:off x="4572000" y="38070"/>
            <a:ext cx="4572000" cy="5143500"/>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0" name="Google Shape;100;p1"/>
          <p:cNvSpPr/>
          <p:nvPr/>
        </p:nvSpPr>
        <p:spPr>
          <a:xfrm>
            <a:off x="2612556" y="685770"/>
            <a:ext cx="3848100" cy="3848100"/>
          </a:xfrm>
          <a:prstGeom prst="donut">
            <a:avLst>
              <a:gd name="adj" fmla="val 25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01" name="Google Shape;101;p1"/>
          <p:cNvSpPr/>
          <p:nvPr/>
        </p:nvSpPr>
        <p:spPr>
          <a:xfrm>
            <a:off x="3463763" y="2392628"/>
            <a:ext cx="3941949" cy="434384"/>
          </a:xfrm>
          <a:prstGeom prst="flowChartProcess">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2" name="Google Shape;102;p1"/>
          <p:cNvSpPr/>
          <p:nvPr/>
        </p:nvSpPr>
        <p:spPr>
          <a:xfrm>
            <a:off x="1738288" y="1490864"/>
            <a:ext cx="2237911" cy="2237911"/>
          </a:xfrm>
          <a:prstGeom prst="flowChartDelay">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299"/>
                                        <p:tgtEl>
                                          <p:spTgt spid="101"/>
                                        </p:tgtEl>
                                      </p:cBhvr>
                                    </p:animEffect>
                                    <p:set>
                                      <p:cBhvr>
                                        <p:cTn id="7" dur="1" fill="hold">
                                          <p:stCondLst>
                                            <p:cond delay="299"/>
                                          </p:stCondLst>
                                        </p:cTn>
                                        <p:tgtEl>
                                          <p:spTgt spid="101"/>
                                        </p:tgtEl>
                                        <p:attrNameLst>
                                          <p:attrName>style.visibility</p:attrName>
                                        </p:attrNameLst>
                                      </p:cBhvr>
                                      <p:to>
                                        <p:strVal val="hidden"/>
                                      </p:to>
                                    </p:set>
                                  </p:childTnLst>
                                </p:cTn>
                              </p:par>
                            </p:childTnLst>
                          </p:cTn>
                        </p:par>
                        <p:par>
                          <p:cTn id="8" fill="hold">
                            <p:stCondLst>
                              <p:cond delay="300"/>
                            </p:stCondLst>
                            <p:childTnLst>
                              <p:par>
                                <p:cTn id="9" presetID="10" presetClass="exit" presetSubtype="0" fill="hold" nodeType="afterEffect">
                                  <p:stCondLst>
                                    <p:cond delay="0"/>
                                  </p:stCondLst>
                                  <p:childTnLst>
                                    <p:animEffect transition="out" filter="fade">
                                      <p:cBhvr>
                                        <p:cTn id="10" dur="299"/>
                                        <p:tgtEl>
                                          <p:spTgt spid="102"/>
                                        </p:tgtEl>
                                      </p:cBhvr>
                                    </p:animEffect>
                                    <p:set>
                                      <p:cBhvr>
                                        <p:cTn id="11" dur="1" fill="hold">
                                          <p:stCondLst>
                                            <p:cond delay="299"/>
                                          </p:stCondLst>
                                        </p:cTn>
                                        <p:tgtEl>
                                          <p:spTgt spid="102"/>
                                        </p:tgtEl>
                                        <p:attrNameLst>
                                          <p:attrName>style.visibility</p:attrName>
                                        </p:attrNameLst>
                                      </p:cBhvr>
                                      <p:to>
                                        <p:strVal val="hidden"/>
                                      </p:to>
                                    </p:set>
                                  </p:childTnLst>
                                </p:cTn>
                              </p:par>
                            </p:childTnLst>
                          </p:cTn>
                        </p:par>
                        <p:par>
                          <p:cTn id="12" fill="hold">
                            <p:stCondLst>
                              <p:cond delay="600"/>
                            </p:stCondLst>
                            <p:childTnLst>
                              <p:par>
                                <p:cTn id="13" presetID="10" presetClass="exit" presetSubtype="0" fill="hold" nodeType="afterEffect">
                                  <p:stCondLst>
                                    <p:cond delay="0"/>
                                  </p:stCondLst>
                                  <p:childTnLst>
                                    <p:animEffect transition="out" filter="fade">
                                      <p:cBhvr>
                                        <p:cTn id="14" dur="300"/>
                                        <p:tgtEl>
                                          <p:spTgt spid="100"/>
                                        </p:tgtEl>
                                      </p:cBhvr>
                                    </p:animEffect>
                                    <p:set>
                                      <p:cBhvr>
                                        <p:cTn id="15" dur="1" fill="hold">
                                          <p:stCondLst>
                                            <p:cond delay="299"/>
                                          </p:stCondLst>
                                        </p:cTn>
                                        <p:tgtEl>
                                          <p:spTgt spid="100"/>
                                        </p:tgtEl>
                                        <p:attrNameLst>
                                          <p:attrName>style.visibility</p:attrName>
                                        </p:attrNameLst>
                                      </p:cBhvr>
                                      <p:to>
                                        <p:strVal val="hidden"/>
                                      </p:to>
                                    </p:set>
                                  </p:childTnLst>
                                </p:cTn>
                              </p:par>
                            </p:childTnLst>
                          </p:cTn>
                        </p:par>
                        <p:par>
                          <p:cTn id="16" fill="hold">
                            <p:stCondLst>
                              <p:cond delay="900"/>
                            </p:stCondLst>
                            <p:childTnLst>
                              <p:par>
                                <p:cTn id="17" presetID="10" presetClass="exit" presetSubtype="0" fill="hold" nodeType="afterEffect">
                                  <p:stCondLst>
                                    <p:cond delay="0"/>
                                  </p:stCondLst>
                                  <p:childTnLst>
                                    <p:animEffect transition="out" filter="fade">
                                      <p:cBhvr>
                                        <p:cTn id="18" dur="299"/>
                                        <p:tgtEl>
                                          <p:spTgt spid="98"/>
                                        </p:tgtEl>
                                      </p:cBhvr>
                                    </p:animEffect>
                                    <p:set>
                                      <p:cBhvr>
                                        <p:cTn id="19" dur="1" fill="hold">
                                          <p:stCondLst>
                                            <p:cond delay="299"/>
                                          </p:stCondLst>
                                        </p:cTn>
                                        <p:tgtEl>
                                          <p:spTgt spid="98"/>
                                        </p:tgtEl>
                                        <p:attrNameLst>
                                          <p:attrName>style.visibility</p:attrName>
                                        </p:attrNameLst>
                                      </p:cBhvr>
                                      <p:to>
                                        <p:strVal val="hidden"/>
                                      </p:to>
                                    </p:set>
                                  </p:childTnLst>
                                </p:cTn>
                              </p:par>
                            </p:childTnLst>
                          </p:cTn>
                        </p:par>
                        <p:par>
                          <p:cTn id="20" fill="hold">
                            <p:stCondLst>
                              <p:cond delay="1200"/>
                            </p:stCondLst>
                            <p:childTnLst>
                              <p:par>
                                <p:cTn id="21" presetID="10" presetClass="exit" presetSubtype="0" fill="hold" nodeType="afterEffect">
                                  <p:stCondLst>
                                    <p:cond delay="0"/>
                                  </p:stCondLst>
                                  <p:childTnLst>
                                    <p:animEffect transition="out" filter="fade">
                                      <p:cBhvr>
                                        <p:cTn id="22" dur="299"/>
                                        <p:tgtEl>
                                          <p:spTgt spid="99"/>
                                        </p:tgtEl>
                                      </p:cBhvr>
                                    </p:animEffect>
                                    <p:set>
                                      <p:cBhvr>
                                        <p:cTn id="23" dur="1" fill="hold">
                                          <p:stCondLst>
                                            <p:cond delay="299"/>
                                          </p:stCondLst>
                                        </p:cTn>
                                        <p:tgtEl>
                                          <p:spTgt spid="99"/>
                                        </p:tgtEl>
                                        <p:attrNameLst>
                                          <p:attrName>style.visibility</p:attrName>
                                        </p:attrNameLst>
                                      </p:cBhvr>
                                      <p:to>
                                        <p:strVal val="hidden"/>
                                      </p:to>
                                    </p:set>
                                  </p:childTnLst>
                                </p:cTn>
                              </p:par>
                            </p:childTnLst>
                          </p:cTn>
                        </p:par>
                        <p:par>
                          <p:cTn id="24" fill="hold">
                            <p:stCondLst>
                              <p:cond delay="1500"/>
                            </p:stCondLst>
                            <p:childTnLst>
                              <p:par>
                                <p:cTn id="25" presetID="2" presetClass="exit" presetSubtype="1" fill="hold" nodeType="afterEffect">
                                  <p:stCondLst>
                                    <p:cond delay="0"/>
                                  </p:stCondLst>
                                  <p:childTnLst>
                                    <p:anim calcmode="lin" valueType="num">
                                      <p:cBhvr additive="base">
                                        <p:cTn id="26" dur="299"/>
                                        <p:tgtEl>
                                          <p:spTgt spid="95"/>
                                        </p:tgtEl>
                                        <p:attrNameLst>
                                          <p:attrName>ppt_y</p:attrName>
                                        </p:attrNameLst>
                                      </p:cBhvr>
                                      <p:tavLst>
                                        <p:tav tm="0">
                                          <p:val>
                                            <p:strVal val="#ppt_y"/>
                                          </p:val>
                                        </p:tav>
                                        <p:tav tm="100000">
                                          <p:val>
                                            <p:strVal val="#ppt_y-1"/>
                                          </p:val>
                                        </p:tav>
                                      </p:tavLst>
                                    </p:anim>
                                    <p:set>
                                      <p:cBhvr>
                                        <p:cTn id="27" dur="1" fill="hold">
                                          <p:stCondLst>
                                            <p:cond delay="299"/>
                                          </p:stCondLst>
                                        </p:cTn>
                                        <p:tgtEl>
                                          <p:spTgt spid="95"/>
                                        </p:tgtEl>
                                        <p:attrNameLst>
                                          <p:attrName>style.visibility</p:attrName>
                                        </p:attrNameLst>
                                      </p:cBhvr>
                                      <p:to>
                                        <p:strVal val="hidden"/>
                                      </p:to>
                                    </p:set>
                                  </p:childTnLst>
                                </p:cTn>
                              </p:par>
                            </p:childTnLst>
                          </p:cTn>
                        </p:par>
                        <p:par>
                          <p:cTn id="28" fill="hold">
                            <p:stCondLst>
                              <p:cond delay="1800"/>
                            </p:stCondLst>
                            <p:childTnLst>
                              <p:par>
                                <p:cTn id="29" presetID="2" presetClass="exit" presetSubtype="1" fill="hold" nodeType="afterEffect">
                                  <p:stCondLst>
                                    <p:cond delay="0"/>
                                  </p:stCondLst>
                                  <p:childTnLst>
                                    <p:anim calcmode="lin" valueType="num">
                                      <p:cBhvr additive="base">
                                        <p:cTn id="30" dur="299"/>
                                        <p:tgtEl>
                                          <p:spTgt spid="96"/>
                                        </p:tgtEl>
                                        <p:attrNameLst>
                                          <p:attrName>ppt_y</p:attrName>
                                        </p:attrNameLst>
                                      </p:cBhvr>
                                      <p:tavLst>
                                        <p:tav tm="0">
                                          <p:val>
                                            <p:strVal val="#ppt_y"/>
                                          </p:val>
                                        </p:tav>
                                        <p:tav tm="100000">
                                          <p:val>
                                            <p:strVal val="#ppt_y-1"/>
                                          </p:val>
                                        </p:tav>
                                      </p:tavLst>
                                    </p:anim>
                                    <p:set>
                                      <p:cBhvr>
                                        <p:cTn id="31" dur="1" fill="hold">
                                          <p:stCondLst>
                                            <p:cond delay="299"/>
                                          </p:stCondLst>
                                        </p:cTn>
                                        <p:tgtEl>
                                          <p:spTgt spid="96"/>
                                        </p:tgtEl>
                                        <p:attrNameLst>
                                          <p:attrName>style.visibility</p:attrName>
                                        </p:attrNameLst>
                                      </p:cBhvr>
                                      <p:to>
                                        <p:strVal val="hidden"/>
                                      </p:to>
                                    </p:set>
                                  </p:childTnLst>
                                </p:cTn>
                              </p:par>
                            </p:childTnLst>
                          </p:cTn>
                        </p:par>
                        <p:par>
                          <p:cTn id="32" fill="hold">
                            <p:stCondLst>
                              <p:cond delay="2100"/>
                            </p:stCondLst>
                            <p:childTnLst>
                              <p:par>
                                <p:cTn id="33" presetID="2" presetClass="exit" presetSubtype="1" fill="hold" nodeType="afterEffect">
                                  <p:stCondLst>
                                    <p:cond delay="0"/>
                                  </p:stCondLst>
                                  <p:childTnLst>
                                    <p:anim calcmode="lin" valueType="num">
                                      <p:cBhvr additive="base">
                                        <p:cTn id="34" dur="299"/>
                                        <p:tgtEl>
                                          <p:spTgt spid="97"/>
                                        </p:tgtEl>
                                        <p:attrNameLst>
                                          <p:attrName>ppt_y</p:attrName>
                                        </p:attrNameLst>
                                      </p:cBhvr>
                                      <p:tavLst>
                                        <p:tav tm="0">
                                          <p:val>
                                            <p:strVal val="#ppt_y"/>
                                          </p:val>
                                        </p:tav>
                                        <p:tav tm="100000">
                                          <p:val>
                                            <p:strVal val="#ppt_y-1"/>
                                          </p:val>
                                        </p:tav>
                                      </p:tavLst>
                                    </p:anim>
                                    <p:set>
                                      <p:cBhvr>
                                        <p:cTn id="35" dur="1" fill="hold">
                                          <p:stCondLst>
                                            <p:cond delay="299"/>
                                          </p:stCondLst>
                                        </p:cTn>
                                        <p:tgtEl>
                                          <p:spTgt spid="97"/>
                                        </p:tgtEl>
                                        <p:attrNameLst>
                                          <p:attrName>style.visibility</p:attrName>
                                        </p:attrNameLst>
                                      </p:cBhvr>
                                      <p:to>
                                        <p:strVal val="hidden"/>
                                      </p:to>
                                    </p:set>
                                  </p:childTnLst>
                                </p:cTn>
                              </p:par>
                            </p:childTnLst>
                          </p:cTn>
                        </p:par>
                        <p:par>
                          <p:cTn id="36" fill="hold">
                            <p:stCondLst>
                              <p:cond delay="2400"/>
                            </p:stCondLst>
                            <p:childTnLst>
                              <p:par>
                                <p:cTn id="37" presetID="10" presetClass="entr" presetSubtype="0" fill="hold" nodeType="afterEffect">
                                  <p:stCondLst>
                                    <p:cond delay="0"/>
                                  </p:stCondLst>
                                  <p:childTnLst>
                                    <p:set>
                                      <p:cBhvr>
                                        <p:cTn id="38" dur="1" fill="hold">
                                          <p:stCondLst>
                                            <p:cond delay="0"/>
                                          </p:stCondLst>
                                        </p:cTn>
                                        <p:tgtEl>
                                          <p:spTgt spid="89"/>
                                        </p:tgtEl>
                                        <p:attrNameLst>
                                          <p:attrName>style.visibility</p:attrName>
                                        </p:attrNameLst>
                                      </p:cBhvr>
                                      <p:to>
                                        <p:strVal val="visible"/>
                                      </p:to>
                                    </p:set>
                                    <p:animEffect transition="in" filter="fade">
                                      <p:cBhvr>
                                        <p:cTn id="39" dur="300"/>
                                        <p:tgtEl>
                                          <p:spTgt spid="89"/>
                                        </p:tgtEl>
                                      </p:cBhvr>
                                    </p:animEffect>
                                  </p:childTnLst>
                                </p:cTn>
                              </p:par>
                            </p:childTnLst>
                          </p:cTn>
                        </p:par>
                        <p:par>
                          <p:cTn id="40" fill="hold">
                            <p:stCondLst>
                              <p:cond delay="2700"/>
                            </p:stCondLst>
                            <p:childTnLst>
                              <p:par>
                                <p:cTn id="41" presetID="10" presetClass="entr" presetSubtype="0" fill="hold" nodeType="afterEffect">
                                  <p:stCondLst>
                                    <p:cond delay="0"/>
                                  </p:stCondLst>
                                  <p:childTnLst>
                                    <p:set>
                                      <p:cBhvr>
                                        <p:cTn id="42" dur="1" fill="hold">
                                          <p:stCondLst>
                                            <p:cond delay="0"/>
                                          </p:stCondLst>
                                        </p:cTn>
                                        <p:tgtEl>
                                          <p:spTgt spid="87"/>
                                        </p:tgtEl>
                                        <p:attrNameLst>
                                          <p:attrName>style.visibility</p:attrName>
                                        </p:attrNameLst>
                                      </p:cBhvr>
                                      <p:to>
                                        <p:strVal val="visible"/>
                                      </p:to>
                                    </p:set>
                                    <p:animEffect transition="in" filter="fade">
                                      <p:cBhvr>
                                        <p:cTn id="43" dur="300"/>
                                        <p:tgtEl>
                                          <p:spTgt spid="87"/>
                                        </p:tgtEl>
                                      </p:cBhvr>
                                    </p:animEffect>
                                  </p:childTnLst>
                                </p:cTn>
                              </p:par>
                            </p:childTnLst>
                          </p:cTn>
                        </p:par>
                        <p:par>
                          <p:cTn id="44" fill="hold">
                            <p:stCondLst>
                              <p:cond delay="3000"/>
                            </p:stCondLst>
                            <p:childTnLst>
                              <p:par>
                                <p:cTn id="45" presetID="10" presetClass="entr" presetSubtype="0" fill="hold" nodeType="after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fade">
                                      <p:cBhvr>
                                        <p:cTn id="47" dur="3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15" name="Image 14">
            <a:extLst>
              <a:ext uri="{FF2B5EF4-FFF2-40B4-BE49-F238E27FC236}">
                <a16:creationId xmlns:a16="http://schemas.microsoft.com/office/drawing/2014/main" id="{E5345434-E31C-4E4A-9D5D-AEB6BBEB9483}"/>
              </a:ext>
            </a:extLst>
          </p:cNvPr>
          <p:cNvPicPr>
            <a:picLocks noChangeAspect="1"/>
          </p:cNvPicPr>
          <p:nvPr/>
        </p:nvPicPr>
        <p:blipFill>
          <a:blip r:embed="rId3"/>
          <a:stretch>
            <a:fillRect/>
          </a:stretch>
        </p:blipFill>
        <p:spPr>
          <a:xfrm>
            <a:off x="5141575" y="124691"/>
            <a:ext cx="3377417" cy="4835236"/>
          </a:xfrm>
          <a:prstGeom prst="rect">
            <a:avLst/>
          </a:prstGeom>
        </p:spPr>
      </p:pic>
      <p:sp>
        <p:nvSpPr>
          <p:cNvPr id="275" name="Google Shape;275;p8"/>
          <p:cNvSpPr/>
          <p:nvPr/>
        </p:nvSpPr>
        <p:spPr>
          <a:xfrm>
            <a:off x="0" y="-2"/>
            <a:ext cx="503238" cy="5143500"/>
          </a:xfrm>
          <a:prstGeom prst="flowChartProcess">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6" name="Google Shape;276;p8"/>
          <p:cNvSpPr txBox="1">
            <a:spLocks noGrp="1"/>
          </p:cNvSpPr>
          <p:nvPr>
            <p:ph type="title"/>
          </p:nvPr>
        </p:nvSpPr>
        <p:spPr>
          <a:xfrm>
            <a:off x="564727" y="1432644"/>
            <a:ext cx="3725867" cy="115587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4000"/>
              <a:buNone/>
            </a:pPr>
            <a:r>
              <a:rPr lang="en" dirty="0"/>
              <a:t>iII. Cas d’utili</a:t>
            </a:r>
            <a:r>
              <a:rPr lang="fr-FR" dirty="0"/>
              <a:t>s</a:t>
            </a:r>
            <a:r>
              <a:rPr lang="en" dirty="0"/>
              <a:t>ation, forces et faiblesses</a:t>
            </a:r>
            <a:endParaRPr dirty="0"/>
          </a:p>
        </p:txBody>
      </p:sp>
      <p:sp>
        <p:nvSpPr>
          <p:cNvPr id="279" name="Google Shape;279;p8"/>
          <p:cNvSpPr/>
          <p:nvPr/>
        </p:nvSpPr>
        <p:spPr>
          <a:xfrm>
            <a:off x="1470660" y="4222550"/>
            <a:ext cx="2758068" cy="275806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0" name="Google Shape;280;p8"/>
          <p:cNvSpPr/>
          <p:nvPr/>
        </p:nvSpPr>
        <p:spPr>
          <a:xfrm>
            <a:off x="0" y="461038"/>
            <a:ext cx="3549628" cy="12037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1" name="Google Shape;281;p8"/>
          <p:cNvSpPr/>
          <p:nvPr/>
        </p:nvSpPr>
        <p:spPr>
          <a:xfrm>
            <a:off x="3614047" y="4157047"/>
            <a:ext cx="676548" cy="676548"/>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82" name="Google Shape;282;p8"/>
          <p:cNvGrpSpPr/>
          <p:nvPr/>
        </p:nvGrpSpPr>
        <p:grpSpPr>
          <a:xfrm>
            <a:off x="4553833" y="817153"/>
            <a:ext cx="914556" cy="718263"/>
            <a:chOff x="388620" y="1420922"/>
            <a:chExt cx="679997" cy="534048"/>
          </a:xfrm>
        </p:grpSpPr>
        <p:sp>
          <p:nvSpPr>
            <p:cNvPr id="283" name="Google Shape;283;p8"/>
            <p:cNvSpPr/>
            <p:nvPr/>
          </p:nvSpPr>
          <p:spPr>
            <a:xfrm>
              <a:off x="388620" y="14209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4" name="Google Shape;284;p8"/>
            <p:cNvSpPr/>
            <p:nvPr/>
          </p:nvSpPr>
          <p:spPr>
            <a:xfrm>
              <a:off x="541020" y="14209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5" name="Google Shape;285;p8"/>
            <p:cNvSpPr/>
            <p:nvPr/>
          </p:nvSpPr>
          <p:spPr>
            <a:xfrm>
              <a:off x="693420" y="14209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6" name="Google Shape;286;p8"/>
            <p:cNvSpPr/>
            <p:nvPr/>
          </p:nvSpPr>
          <p:spPr>
            <a:xfrm>
              <a:off x="845820" y="14209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7" name="Google Shape;287;p8"/>
            <p:cNvSpPr/>
            <p:nvPr/>
          </p:nvSpPr>
          <p:spPr>
            <a:xfrm>
              <a:off x="998220" y="14209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8" name="Google Shape;288;p8"/>
            <p:cNvSpPr/>
            <p:nvPr/>
          </p:nvSpPr>
          <p:spPr>
            <a:xfrm>
              <a:off x="388620" y="15733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9" name="Google Shape;289;p8"/>
            <p:cNvSpPr/>
            <p:nvPr/>
          </p:nvSpPr>
          <p:spPr>
            <a:xfrm>
              <a:off x="541020" y="15733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0" name="Google Shape;290;p8"/>
            <p:cNvSpPr/>
            <p:nvPr/>
          </p:nvSpPr>
          <p:spPr>
            <a:xfrm>
              <a:off x="693420" y="15733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1" name="Google Shape;291;p8"/>
            <p:cNvSpPr/>
            <p:nvPr/>
          </p:nvSpPr>
          <p:spPr>
            <a:xfrm>
              <a:off x="845820" y="15733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2" name="Google Shape;292;p8"/>
            <p:cNvSpPr/>
            <p:nvPr/>
          </p:nvSpPr>
          <p:spPr>
            <a:xfrm>
              <a:off x="998220" y="15733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3" name="Google Shape;293;p8"/>
            <p:cNvSpPr/>
            <p:nvPr/>
          </p:nvSpPr>
          <p:spPr>
            <a:xfrm>
              <a:off x="388620" y="1728948"/>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4" name="Google Shape;294;p8"/>
            <p:cNvSpPr/>
            <p:nvPr/>
          </p:nvSpPr>
          <p:spPr>
            <a:xfrm>
              <a:off x="541020" y="1728948"/>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5" name="Google Shape;295;p8"/>
            <p:cNvSpPr/>
            <p:nvPr/>
          </p:nvSpPr>
          <p:spPr>
            <a:xfrm>
              <a:off x="693420" y="1728948"/>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6" name="Google Shape;296;p8"/>
            <p:cNvSpPr/>
            <p:nvPr/>
          </p:nvSpPr>
          <p:spPr>
            <a:xfrm>
              <a:off x="845820" y="1728947"/>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7" name="Google Shape;297;p8"/>
            <p:cNvSpPr/>
            <p:nvPr/>
          </p:nvSpPr>
          <p:spPr>
            <a:xfrm>
              <a:off x="998220" y="1728947"/>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8" name="Google Shape;298;p8"/>
            <p:cNvSpPr/>
            <p:nvPr/>
          </p:nvSpPr>
          <p:spPr>
            <a:xfrm>
              <a:off x="388620" y="188457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9" name="Google Shape;299;p8"/>
            <p:cNvSpPr/>
            <p:nvPr/>
          </p:nvSpPr>
          <p:spPr>
            <a:xfrm>
              <a:off x="541020" y="188457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0" name="Google Shape;300;p8"/>
            <p:cNvSpPr/>
            <p:nvPr/>
          </p:nvSpPr>
          <p:spPr>
            <a:xfrm>
              <a:off x="693420" y="188457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1" name="Google Shape;301;p8"/>
            <p:cNvSpPr/>
            <p:nvPr/>
          </p:nvSpPr>
          <p:spPr>
            <a:xfrm>
              <a:off x="845820" y="188457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2" name="Google Shape;302;p8"/>
            <p:cNvSpPr/>
            <p:nvPr/>
          </p:nvSpPr>
          <p:spPr>
            <a:xfrm>
              <a:off x="998220" y="188457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303" name="Google Shape;303;p8"/>
          <p:cNvSpPr/>
          <p:nvPr/>
        </p:nvSpPr>
        <p:spPr>
          <a:xfrm flipH="1">
            <a:off x="8173403" y="1708136"/>
            <a:ext cx="633175" cy="633175"/>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4" name="Google Shape;304;p8"/>
          <p:cNvSpPr/>
          <p:nvPr/>
        </p:nvSpPr>
        <p:spPr>
          <a:xfrm flipH="1">
            <a:off x="8173403" y="2300949"/>
            <a:ext cx="633175" cy="633175"/>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5" name="Google Shape;305;p8"/>
          <p:cNvSpPr/>
          <p:nvPr/>
        </p:nvSpPr>
        <p:spPr>
          <a:xfrm flipH="1">
            <a:off x="8173404" y="2903958"/>
            <a:ext cx="633175" cy="633175"/>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6" name="Google Shape;306;p8"/>
          <p:cNvSpPr/>
          <p:nvPr/>
        </p:nvSpPr>
        <p:spPr>
          <a:xfrm>
            <a:off x="-2720" y="19745"/>
            <a:ext cx="4498282" cy="5143500"/>
          </a:xfrm>
          <a:prstGeom prst="flowChartProcess">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7" name="Google Shape;307;p8"/>
          <p:cNvSpPr/>
          <p:nvPr/>
        </p:nvSpPr>
        <p:spPr>
          <a:xfrm>
            <a:off x="0" y="-1516"/>
            <a:ext cx="9146717" cy="5143500"/>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200"/>
                                        <p:tgtEl>
                                          <p:spTgt spid="307"/>
                                        </p:tgtEl>
                                        <p:attrNameLst>
                                          <p:attrName>ppt_x</p:attrName>
                                        </p:attrNameLst>
                                      </p:cBhvr>
                                      <p:tavLst>
                                        <p:tav tm="0">
                                          <p:val>
                                            <p:strVal val="#ppt_x"/>
                                          </p:val>
                                        </p:tav>
                                        <p:tav tm="100000">
                                          <p:val>
                                            <p:strVal val="#ppt_x-1"/>
                                          </p:val>
                                        </p:tav>
                                      </p:tavLst>
                                    </p:anim>
                                    <p:set>
                                      <p:cBhvr>
                                        <p:cTn id="7" dur="1" fill="hold">
                                          <p:stCondLst>
                                            <p:cond delay="199"/>
                                          </p:stCondLst>
                                        </p:cTn>
                                        <p:tgtEl>
                                          <p:spTgt spid="307"/>
                                        </p:tgtEl>
                                        <p:attrNameLst>
                                          <p:attrName>style.visibility</p:attrName>
                                        </p:attrNameLst>
                                      </p:cBhvr>
                                      <p:to>
                                        <p:strVal val="hidden"/>
                                      </p:to>
                                    </p:set>
                                  </p:childTnLst>
                                </p:cTn>
                              </p:par>
                            </p:childTnLst>
                          </p:cTn>
                        </p:par>
                        <p:par>
                          <p:cTn id="8" fill="hold">
                            <p:stCondLst>
                              <p:cond delay="200"/>
                            </p:stCondLst>
                            <p:childTnLst>
                              <p:par>
                                <p:cTn id="9" presetID="2" presetClass="exit" presetSubtype="8" fill="hold" nodeType="afterEffect">
                                  <p:stCondLst>
                                    <p:cond delay="0"/>
                                  </p:stCondLst>
                                  <p:childTnLst>
                                    <p:anim calcmode="lin" valueType="num">
                                      <p:cBhvr additive="base">
                                        <p:cTn id="10" dur="200"/>
                                        <p:tgtEl>
                                          <p:spTgt spid="306"/>
                                        </p:tgtEl>
                                        <p:attrNameLst>
                                          <p:attrName>ppt_x</p:attrName>
                                        </p:attrNameLst>
                                      </p:cBhvr>
                                      <p:tavLst>
                                        <p:tav tm="0">
                                          <p:val>
                                            <p:strVal val="#ppt_x"/>
                                          </p:val>
                                        </p:tav>
                                        <p:tav tm="100000">
                                          <p:val>
                                            <p:strVal val="#ppt_x-1"/>
                                          </p:val>
                                        </p:tav>
                                      </p:tavLst>
                                    </p:anim>
                                    <p:set>
                                      <p:cBhvr>
                                        <p:cTn id="11" dur="1" fill="hold">
                                          <p:stCondLst>
                                            <p:cond delay="199"/>
                                          </p:stCondLst>
                                        </p:cTn>
                                        <p:tgtEl>
                                          <p:spTgt spid="306"/>
                                        </p:tgtEl>
                                        <p:attrNameLst>
                                          <p:attrName>style.visibility</p:attrName>
                                        </p:attrNameLst>
                                      </p:cBhvr>
                                      <p:to>
                                        <p:strVal val="hidden"/>
                                      </p:to>
                                    </p:set>
                                  </p:childTnLst>
                                </p:cTn>
                              </p:par>
                            </p:childTnLst>
                          </p:cTn>
                        </p:par>
                        <p:par>
                          <p:cTn id="12" fill="hold">
                            <p:stCondLst>
                              <p:cond delay="400"/>
                            </p:stCondLst>
                            <p:childTnLst>
                              <p:par>
                                <p:cTn id="13" presetID="10" presetClass="entr" presetSubtype="0" fill="hold" nodeType="afterEffect">
                                  <p:stCondLst>
                                    <p:cond delay="0"/>
                                  </p:stCondLst>
                                  <p:childTnLst>
                                    <p:set>
                                      <p:cBhvr>
                                        <p:cTn id="14" dur="1" fill="hold">
                                          <p:stCondLst>
                                            <p:cond delay="0"/>
                                          </p:stCondLst>
                                        </p:cTn>
                                        <p:tgtEl>
                                          <p:spTgt spid="280"/>
                                        </p:tgtEl>
                                        <p:attrNameLst>
                                          <p:attrName>style.visibility</p:attrName>
                                        </p:attrNameLst>
                                      </p:cBhvr>
                                      <p:to>
                                        <p:strVal val="visible"/>
                                      </p:to>
                                    </p:set>
                                    <p:animEffect transition="in" filter="fade">
                                      <p:cBhvr>
                                        <p:cTn id="15" dur="200"/>
                                        <p:tgtEl>
                                          <p:spTgt spid="280"/>
                                        </p:tgtEl>
                                      </p:cBhvr>
                                    </p:animEffect>
                                  </p:childTnLst>
                                </p:cTn>
                              </p:par>
                            </p:childTnLst>
                          </p:cTn>
                        </p:par>
                        <p:par>
                          <p:cTn id="16" fill="hold">
                            <p:stCondLst>
                              <p:cond delay="600"/>
                            </p:stCondLst>
                            <p:childTnLst>
                              <p:par>
                                <p:cTn id="17" presetID="2" presetClass="entr" presetSubtype="4" fill="hold" nodeType="afterEffect">
                                  <p:stCondLst>
                                    <p:cond delay="0"/>
                                  </p:stCondLst>
                                  <p:childTnLst>
                                    <p:set>
                                      <p:cBhvr>
                                        <p:cTn id="18" dur="1" fill="hold">
                                          <p:stCondLst>
                                            <p:cond delay="0"/>
                                          </p:stCondLst>
                                        </p:cTn>
                                        <p:tgtEl>
                                          <p:spTgt spid="279"/>
                                        </p:tgtEl>
                                        <p:attrNameLst>
                                          <p:attrName>style.visibility</p:attrName>
                                        </p:attrNameLst>
                                      </p:cBhvr>
                                      <p:to>
                                        <p:strVal val="visible"/>
                                      </p:to>
                                    </p:set>
                                    <p:anim calcmode="lin" valueType="num">
                                      <p:cBhvr additive="base">
                                        <p:cTn id="19" dur="200"/>
                                        <p:tgtEl>
                                          <p:spTgt spid="279"/>
                                        </p:tgtEl>
                                        <p:attrNameLst>
                                          <p:attrName>ppt_y</p:attrName>
                                        </p:attrNameLst>
                                      </p:cBhvr>
                                      <p:tavLst>
                                        <p:tav tm="0">
                                          <p:val>
                                            <p:strVal val="#ppt_y+1"/>
                                          </p:val>
                                        </p:tav>
                                        <p:tav tm="100000">
                                          <p:val>
                                            <p:strVal val="#ppt_y"/>
                                          </p:val>
                                        </p:tav>
                                      </p:tavLst>
                                    </p:anim>
                                  </p:childTnLst>
                                </p:cTn>
                              </p:par>
                            </p:childTnLst>
                          </p:cTn>
                        </p:par>
                        <p:par>
                          <p:cTn id="20" fill="hold">
                            <p:stCondLst>
                              <p:cond delay="800"/>
                            </p:stCondLst>
                            <p:childTnLst>
                              <p:par>
                                <p:cTn id="21" presetID="10" presetClass="entr" presetSubtype="0" fill="hold" nodeType="afterEffect">
                                  <p:stCondLst>
                                    <p:cond delay="0"/>
                                  </p:stCondLst>
                                  <p:childTnLst>
                                    <p:set>
                                      <p:cBhvr>
                                        <p:cTn id="22" dur="1" fill="hold">
                                          <p:stCondLst>
                                            <p:cond delay="0"/>
                                          </p:stCondLst>
                                        </p:cTn>
                                        <p:tgtEl>
                                          <p:spTgt spid="281"/>
                                        </p:tgtEl>
                                        <p:attrNameLst>
                                          <p:attrName>style.visibility</p:attrName>
                                        </p:attrNameLst>
                                      </p:cBhvr>
                                      <p:to>
                                        <p:strVal val="visible"/>
                                      </p:to>
                                    </p:set>
                                    <p:animEffect transition="in" filter="fade">
                                      <p:cBhvr>
                                        <p:cTn id="23" dur="200"/>
                                        <p:tgtEl>
                                          <p:spTgt spid="281"/>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305"/>
                                        </p:tgtEl>
                                        <p:attrNameLst>
                                          <p:attrName>style.visibility</p:attrName>
                                        </p:attrNameLst>
                                      </p:cBhvr>
                                      <p:to>
                                        <p:strVal val="visible"/>
                                      </p:to>
                                    </p:set>
                                    <p:animEffect transition="in" filter="fade">
                                      <p:cBhvr>
                                        <p:cTn id="27" dur="200"/>
                                        <p:tgtEl>
                                          <p:spTgt spid="305"/>
                                        </p:tgtEl>
                                      </p:cBhvr>
                                    </p:animEffect>
                                  </p:childTnLst>
                                </p:cTn>
                              </p:par>
                            </p:childTnLst>
                          </p:cTn>
                        </p:par>
                        <p:par>
                          <p:cTn id="28" fill="hold">
                            <p:stCondLst>
                              <p:cond delay="1200"/>
                            </p:stCondLst>
                            <p:childTnLst>
                              <p:par>
                                <p:cTn id="29" presetID="10" presetClass="entr" presetSubtype="0" fill="hold" nodeType="afterEffect">
                                  <p:stCondLst>
                                    <p:cond delay="0"/>
                                  </p:stCondLst>
                                  <p:childTnLst>
                                    <p:set>
                                      <p:cBhvr>
                                        <p:cTn id="30" dur="1" fill="hold">
                                          <p:stCondLst>
                                            <p:cond delay="0"/>
                                          </p:stCondLst>
                                        </p:cTn>
                                        <p:tgtEl>
                                          <p:spTgt spid="304"/>
                                        </p:tgtEl>
                                        <p:attrNameLst>
                                          <p:attrName>style.visibility</p:attrName>
                                        </p:attrNameLst>
                                      </p:cBhvr>
                                      <p:to>
                                        <p:strVal val="visible"/>
                                      </p:to>
                                    </p:set>
                                    <p:animEffect transition="in" filter="fade">
                                      <p:cBhvr>
                                        <p:cTn id="31" dur="200"/>
                                        <p:tgtEl>
                                          <p:spTgt spid="304"/>
                                        </p:tgtEl>
                                      </p:cBhvr>
                                    </p:animEffect>
                                  </p:childTnLst>
                                </p:cTn>
                              </p:par>
                            </p:childTnLst>
                          </p:cTn>
                        </p:par>
                        <p:par>
                          <p:cTn id="32" fill="hold">
                            <p:stCondLst>
                              <p:cond delay="1400"/>
                            </p:stCondLst>
                            <p:childTnLst>
                              <p:par>
                                <p:cTn id="33" presetID="10" presetClass="entr" presetSubtype="0" fill="hold" nodeType="afterEffect">
                                  <p:stCondLst>
                                    <p:cond delay="0"/>
                                  </p:stCondLst>
                                  <p:childTnLst>
                                    <p:set>
                                      <p:cBhvr>
                                        <p:cTn id="34" dur="1" fill="hold">
                                          <p:stCondLst>
                                            <p:cond delay="0"/>
                                          </p:stCondLst>
                                        </p:cTn>
                                        <p:tgtEl>
                                          <p:spTgt spid="303"/>
                                        </p:tgtEl>
                                        <p:attrNameLst>
                                          <p:attrName>style.visibility</p:attrName>
                                        </p:attrNameLst>
                                      </p:cBhvr>
                                      <p:to>
                                        <p:strVal val="visible"/>
                                      </p:to>
                                    </p:set>
                                    <p:animEffect transition="in" filter="fade">
                                      <p:cBhvr>
                                        <p:cTn id="35" dur="200"/>
                                        <p:tgtEl>
                                          <p:spTgt spid="303"/>
                                        </p:tgtEl>
                                      </p:cBhvr>
                                    </p:animEffect>
                                  </p:childTnLst>
                                </p:cTn>
                              </p:par>
                            </p:childTnLst>
                          </p:cTn>
                        </p:par>
                        <p:par>
                          <p:cTn id="36" fill="hold">
                            <p:stCondLst>
                              <p:cond delay="1600"/>
                            </p:stCondLst>
                            <p:childTnLst>
                              <p:par>
                                <p:cTn id="37" presetID="23" presetClass="entr" presetSubtype="16" fill="hold" nodeType="afterEffect">
                                  <p:stCondLst>
                                    <p:cond delay="0"/>
                                  </p:stCondLst>
                                  <p:childTnLst>
                                    <p:set>
                                      <p:cBhvr>
                                        <p:cTn id="38" dur="1" fill="hold">
                                          <p:stCondLst>
                                            <p:cond delay="0"/>
                                          </p:stCondLst>
                                        </p:cTn>
                                        <p:tgtEl>
                                          <p:spTgt spid="282"/>
                                        </p:tgtEl>
                                        <p:attrNameLst>
                                          <p:attrName>style.visibility</p:attrName>
                                        </p:attrNameLst>
                                      </p:cBhvr>
                                      <p:to>
                                        <p:strVal val="visible"/>
                                      </p:to>
                                    </p:set>
                                    <p:anim calcmode="lin" valueType="num">
                                      <p:cBhvr additive="base">
                                        <p:cTn id="39" dur="200"/>
                                        <p:tgtEl>
                                          <p:spTgt spid="282"/>
                                        </p:tgtEl>
                                        <p:attrNameLst>
                                          <p:attrName>ppt_w</p:attrName>
                                        </p:attrNameLst>
                                      </p:cBhvr>
                                      <p:tavLst>
                                        <p:tav tm="0">
                                          <p:val>
                                            <p:strVal val="0"/>
                                          </p:val>
                                        </p:tav>
                                        <p:tav tm="100000">
                                          <p:val>
                                            <p:strVal val="#ppt_w"/>
                                          </p:val>
                                        </p:tav>
                                      </p:tavLst>
                                    </p:anim>
                                    <p:anim calcmode="lin" valueType="num">
                                      <p:cBhvr additive="base">
                                        <p:cTn id="40" dur="200"/>
                                        <p:tgtEl>
                                          <p:spTgt spid="28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9"/>
          <p:cNvSpPr txBox="1">
            <a:spLocks noGrp="1"/>
          </p:cNvSpPr>
          <p:nvPr>
            <p:ph type="title"/>
          </p:nvPr>
        </p:nvSpPr>
        <p:spPr>
          <a:xfrm>
            <a:off x="1205581" y="50414"/>
            <a:ext cx="1790990" cy="34144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000"/>
              <a:buFont typeface="DM Serif Display"/>
              <a:buNone/>
            </a:pPr>
            <a:r>
              <a:rPr lang="fr-FR" sz="2000" dirty="0">
                <a:solidFill>
                  <a:schemeClr val="bg2"/>
                </a:solidFill>
              </a:rPr>
              <a:t>1. CAS D’UTILISATION</a:t>
            </a:r>
            <a:endParaRPr sz="2000" dirty="0">
              <a:solidFill>
                <a:schemeClr val="bg2"/>
              </a:solidFill>
            </a:endParaRPr>
          </a:p>
        </p:txBody>
      </p:sp>
      <p:sp>
        <p:nvSpPr>
          <p:cNvPr id="430" name="Google Shape;430;p9"/>
          <p:cNvSpPr/>
          <p:nvPr/>
        </p:nvSpPr>
        <p:spPr>
          <a:xfrm>
            <a:off x="-1235242" y="-2541295"/>
            <a:ext cx="2825316" cy="2825316"/>
          </a:xfrm>
          <a:prstGeom prst="pie">
            <a:avLst>
              <a:gd name="adj1" fmla="val 0"/>
              <a:gd name="adj2" fmla="val 1077236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31" name="Google Shape;431;p9"/>
          <p:cNvSpPr/>
          <p:nvPr/>
        </p:nvSpPr>
        <p:spPr>
          <a:xfrm rot="10800000">
            <a:off x="284285" y="-157236"/>
            <a:ext cx="917126" cy="917126"/>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2" name="Google Shape;432;p9"/>
          <p:cNvSpPr/>
          <p:nvPr/>
        </p:nvSpPr>
        <p:spPr>
          <a:xfrm rot="-5400000">
            <a:off x="2825316" y="4471559"/>
            <a:ext cx="1271239" cy="1271239"/>
          </a:xfrm>
          <a:prstGeom prst="flowChartDelay">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3" name="Google Shape;433;p9"/>
          <p:cNvSpPr/>
          <p:nvPr/>
        </p:nvSpPr>
        <p:spPr>
          <a:xfrm>
            <a:off x="1937205"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4" name="Google Shape;434;p9"/>
          <p:cNvSpPr/>
          <p:nvPr/>
        </p:nvSpPr>
        <p:spPr>
          <a:xfrm>
            <a:off x="2290327"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5" name="Google Shape;435;p9"/>
          <p:cNvSpPr/>
          <p:nvPr/>
        </p:nvSpPr>
        <p:spPr>
          <a:xfrm>
            <a:off x="2643449"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6" name="Google Shape;436;p9"/>
          <p:cNvSpPr/>
          <p:nvPr/>
        </p:nvSpPr>
        <p:spPr>
          <a:xfrm>
            <a:off x="2996571"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7" name="Google Shape;437;p9"/>
          <p:cNvSpPr/>
          <p:nvPr/>
        </p:nvSpPr>
        <p:spPr>
          <a:xfrm>
            <a:off x="7865895" y="277355"/>
            <a:ext cx="2051824" cy="434384"/>
          </a:xfrm>
          <a:prstGeom prst="flowChartProcess">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8" name="Google Shape;438;p9"/>
          <p:cNvSpPr/>
          <p:nvPr/>
        </p:nvSpPr>
        <p:spPr>
          <a:xfrm>
            <a:off x="8569864" y="556850"/>
            <a:ext cx="404260" cy="434384"/>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
        <p:nvSpPr>
          <p:cNvPr id="439" name="Google Shape;439;p9"/>
          <p:cNvSpPr/>
          <p:nvPr/>
        </p:nvSpPr>
        <p:spPr>
          <a:xfrm>
            <a:off x="606268" y="2132751"/>
            <a:ext cx="320040" cy="3200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Medium"/>
              <a:ea typeface="Montserrat Medium"/>
              <a:cs typeface="Montserrat Medium"/>
              <a:sym typeface="Montserrat Medium"/>
            </a:endParaRPr>
          </a:p>
        </p:txBody>
      </p:sp>
      <p:sp>
        <p:nvSpPr>
          <p:cNvPr id="3" name="ZoneTexte 2">
            <a:extLst>
              <a:ext uri="{FF2B5EF4-FFF2-40B4-BE49-F238E27FC236}">
                <a16:creationId xmlns:a16="http://schemas.microsoft.com/office/drawing/2014/main" id="{872DE435-5964-8D4B-8E68-BCF89236CF4C}"/>
              </a:ext>
            </a:extLst>
          </p:cNvPr>
          <p:cNvSpPr txBox="1"/>
          <p:nvPr/>
        </p:nvSpPr>
        <p:spPr>
          <a:xfrm>
            <a:off x="1296018" y="445516"/>
            <a:ext cx="6571844" cy="1292662"/>
          </a:xfrm>
          <a:prstGeom prst="rect">
            <a:avLst/>
          </a:prstGeom>
          <a:noFill/>
        </p:spPr>
        <p:txBody>
          <a:bodyPr wrap="square" rtlCol="0">
            <a:spAutoFit/>
          </a:bodyPr>
          <a:lstStyle/>
          <a:p>
            <a:r>
              <a:rPr lang="fr-FR" sz="1600" dirty="0"/>
              <a:t>Les bases de données colonnaires sont particulièrement adaptées aux applications qui nécessitent un accès rapide à de grandes quantités de données pour des analyses complexes. Voici quelques cas d'utilisation typiques : </a:t>
            </a:r>
          </a:p>
          <a:p>
            <a:endParaRPr lang="fr-FR" dirty="0"/>
          </a:p>
        </p:txBody>
      </p:sp>
      <p:sp>
        <p:nvSpPr>
          <p:cNvPr id="4" name="ZoneTexte 3">
            <a:extLst>
              <a:ext uri="{FF2B5EF4-FFF2-40B4-BE49-F238E27FC236}">
                <a16:creationId xmlns:a16="http://schemas.microsoft.com/office/drawing/2014/main" id="{9D9B5F44-C093-9741-8FF8-B0DCF2B6AD59}"/>
              </a:ext>
            </a:extLst>
          </p:cNvPr>
          <p:cNvSpPr txBox="1"/>
          <p:nvPr/>
        </p:nvSpPr>
        <p:spPr>
          <a:xfrm>
            <a:off x="1678074" y="1617599"/>
            <a:ext cx="6973557" cy="1446550"/>
          </a:xfrm>
          <a:prstGeom prst="rect">
            <a:avLst/>
          </a:prstGeom>
          <a:noFill/>
        </p:spPr>
        <p:txBody>
          <a:bodyPr wrap="square" rtlCol="0">
            <a:spAutoFit/>
          </a:bodyPr>
          <a:lstStyle/>
          <a:p>
            <a:r>
              <a:rPr lang="fr-FR" sz="1600" b="1" dirty="0">
                <a:solidFill>
                  <a:schemeClr val="bg2"/>
                </a:solidFill>
              </a:rPr>
              <a:t>a. Analyse de Big Data </a:t>
            </a:r>
          </a:p>
          <a:p>
            <a:endParaRPr lang="fr-FR" sz="1600" b="1" dirty="0">
              <a:solidFill>
                <a:schemeClr val="bg2"/>
              </a:solidFill>
            </a:endParaRPr>
          </a:p>
          <a:p>
            <a:r>
              <a:rPr lang="fr-FR" dirty="0"/>
              <a:t> 	</a:t>
            </a:r>
            <a:r>
              <a:rPr lang="fr-FR" b="1" dirty="0"/>
              <a:t>Exemple : </a:t>
            </a:r>
            <a:r>
              <a:rPr lang="fr-FR" dirty="0"/>
              <a:t>Les entreprises collectent de grandes quantités de données à partir de diverses sources (logs de serveurs, réseaux sociaux, transactions, etc.). Les bases de données colonnaires permettent de stocker ces données de manière efficace et de les analyser rapidement pour extraire des insights utiles.</a:t>
            </a:r>
          </a:p>
        </p:txBody>
      </p:sp>
      <p:sp>
        <p:nvSpPr>
          <p:cNvPr id="135" name="ZoneTexte 134">
            <a:extLst>
              <a:ext uri="{FF2B5EF4-FFF2-40B4-BE49-F238E27FC236}">
                <a16:creationId xmlns:a16="http://schemas.microsoft.com/office/drawing/2014/main" id="{62562E3D-0A0F-614C-9A0F-655C12494E3D}"/>
              </a:ext>
            </a:extLst>
          </p:cNvPr>
          <p:cNvSpPr txBox="1"/>
          <p:nvPr/>
        </p:nvSpPr>
        <p:spPr>
          <a:xfrm>
            <a:off x="1750090" y="3171983"/>
            <a:ext cx="6973557" cy="1231106"/>
          </a:xfrm>
          <a:prstGeom prst="rect">
            <a:avLst/>
          </a:prstGeom>
          <a:noFill/>
        </p:spPr>
        <p:txBody>
          <a:bodyPr wrap="square" rtlCol="0">
            <a:spAutoFit/>
          </a:bodyPr>
          <a:lstStyle/>
          <a:p>
            <a:r>
              <a:rPr lang="fr-FR" sz="1600" b="1" dirty="0">
                <a:solidFill>
                  <a:schemeClr val="bg2"/>
                </a:solidFill>
              </a:rPr>
              <a:t>b. Système de Recommandation</a:t>
            </a:r>
          </a:p>
          <a:p>
            <a:endParaRPr lang="fr-FR" sz="1600" b="1" dirty="0">
              <a:solidFill>
                <a:schemeClr val="bg2"/>
              </a:solidFill>
            </a:endParaRPr>
          </a:p>
          <a:p>
            <a:r>
              <a:rPr lang="fr-FR" dirty="0"/>
              <a:t> 	</a:t>
            </a:r>
            <a:r>
              <a:rPr lang="fr-FR" b="1" dirty="0"/>
              <a:t>Exemple :</a:t>
            </a:r>
            <a:r>
              <a:rPr lang="fr-FR" dirty="0"/>
              <a:t>Les plateformes de commerce électronique et de streaming utilisent des bases de données colonnaires pour stocker les interactions des utilisateurs et recommander des produits ou des contenus pertinents en temps réel.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0"/>
                                        </p:tgtEl>
                                        <p:attrNameLst>
                                          <p:attrName>style.visibility</p:attrName>
                                        </p:attrNameLst>
                                      </p:cBhvr>
                                      <p:to>
                                        <p:strVal val="visible"/>
                                      </p:to>
                                    </p:set>
                                    <p:animEffect transition="in" filter="fade">
                                      <p:cBhvr>
                                        <p:cTn id="7" dur="200"/>
                                        <p:tgtEl>
                                          <p:spTgt spid="430"/>
                                        </p:tgtEl>
                                      </p:cBhvr>
                                    </p:animEffect>
                                  </p:childTnLst>
                                </p:cTn>
                              </p:par>
                            </p:childTnLst>
                          </p:cTn>
                        </p:par>
                        <p:par>
                          <p:cTn id="8" fill="hold">
                            <p:stCondLst>
                              <p:cond delay="200"/>
                            </p:stCondLst>
                            <p:childTnLst>
                              <p:par>
                                <p:cTn id="9" presetID="23" presetClass="entr" presetSubtype="16" fill="hold" nodeType="afterEffect">
                                  <p:stCondLst>
                                    <p:cond delay="0"/>
                                  </p:stCondLst>
                                  <p:childTnLst>
                                    <p:set>
                                      <p:cBhvr>
                                        <p:cTn id="10" dur="1" fill="hold">
                                          <p:stCondLst>
                                            <p:cond delay="0"/>
                                          </p:stCondLst>
                                        </p:cTn>
                                        <p:tgtEl>
                                          <p:spTgt spid="312"/>
                                        </p:tgtEl>
                                        <p:attrNameLst>
                                          <p:attrName>style.visibility</p:attrName>
                                        </p:attrNameLst>
                                      </p:cBhvr>
                                      <p:to>
                                        <p:strVal val="visible"/>
                                      </p:to>
                                    </p:set>
                                    <p:anim calcmode="lin" valueType="num">
                                      <p:cBhvr additive="base">
                                        <p:cTn id="11" dur="200"/>
                                        <p:tgtEl>
                                          <p:spTgt spid="312"/>
                                        </p:tgtEl>
                                        <p:attrNameLst>
                                          <p:attrName>ppt_w</p:attrName>
                                        </p:attrNameLst>
                                      </p:cBhvr>
                                      <p:tavLst>
                                        <p:tav tm="0">
                                          <p:val>
                                            <p:strVal val="0"/>
                                          </p:val>
                                        </p:tav>
                                        <p:tav tm="100000">
                                          <p:val>
                                            <p:strVal val="#ppt_w"/>
                                          </p:val>
                                        </p:tav>
                                      </p:tavLst>
                                    </p:anim>
                                    <p:anim calcmode="lin" valueType="num">
                                      <p:cBhvr additive="base">
                                        <p:cTn id="12" dur="200"/>
                                        <p:tgtEl>
                                          <p:spTgt spid="312"/>
                                        </p:tgtEl>
                                        <p:attrNameLst>
                                          <p:attrName>ppt_h</p:attrName>
                                        </p:attrNameLst>
                                      </p:cBhvr>
                                      <p:tavLst>
                                        <p:tav tm="0">
                                          <p:val>
                                            <p:strVal val="0"/>
                                          </p:val>
                                        </p:tav>
                                        <p:tav tm="100000">
                                          <p:val>
                                            <p:strVal val="#ppt_h"/>
                                          </p:val>
                                        </p:tav>
                                      </p:tavLst>
                                    </p:anim>
                                  </p:childTnLst>
                                </p:cTn>
                              </p:par>
                            </p:childTnLst>
                          </p:cTn>
                        </p:par>
                        <p:par>
                          <p:cTn id="13" fill="hold">
                            <p:stCondLst>
                              <p:cond delay="400"/>
                            </p:stCondLst>
                            <p:childTnLst>
                              <p:par>
                                <p:cTn id="14" presetID="2" presetClass="entr" presetSubtype="4" fill="hold" nodeType="afterEffect">
                                  <p:stCondLst>
                                    <p:cond delay="0"/>
                                  </p:stCondLst>
                                  <p:childTnLst>
                                    <p:set>
                                      <p:cBhvr>
                                        <p:cTn id="15" dur="1" fill="hold">
                                          <p:stCondLst>
                                            <p:cond delay="0"/>
                                          </p:stCondLst>
                                        </p:cTn>
                                        <p:tgtEl>
                                          <p:spTgt spid="432"/>
                                        </p:tgtEl>
                                        <p:attrNameLst>
                                          <p:attrName>style.visibility</p:attrName>
                                        </p:attrNameLst>
                                      </p:cBhvr>
                                      <p:to>
                                        <p:strVal val="visible"/>
                                      </p:to>
                                    </p:set>
                                    <p:anim calcmode="lin" valueType="num">
                                      <p:cBhvr additive="base">
                                        <p:cTn id="16" dur="200"/>
                                        <p:tgtEl>
                                          <p:spTgt spid="432"/>
                                        </p:tgtEl>
                                        <p:attrNameLst>
                                          <p:attrName>ppt_y</p:attrName>
                                        </p:attrNameLst>
                                      </p:cBhvr>
                                      <p:tavLst>
                                        <p:tav tm="0">
                                          <p:val>
                                            <p:strVal val="#ppt_y+1"/>
                                          </p:val>
                                        </p:tav>
                                        <p:tav tm="100000">
                                          <p:val>
                                            <p:strVal val="#ppt_y"/>
                                          </p:val>
                                        </p:tav>
                                      </p:tavLst>
                                    </p:anim>
                                  </p:childTnLst>
                                </p:cTn>
                              </p:par>
                            </p:childTnLst>
                          </p:cTn>
                        </p:par>
                        <p:par>
                          <p:cTn id="17" fill="hold">
                            <p:stCondLst>
                              <p:cond delay="600"/>
                            </p:stCondLst>
                            <p:childTnLst>
                              <p:par>
                                <p:cTn id="18" presetID="10" presetClass="entr" presetSubtype="0" fill="hold" nodeType="afterEffect">
                                  <p:stCondLst>
                                    <p:cond delay="0"/>
                                  </p:stCondLst>
                                  <p:childTnLst>
                                    <p:set>
                                      <p:cBhvr>
                                        <p:cTn id="19" dur="1" fill="hold">
                                          <p:stCondLst>
                                            <p:cond delay="0"/>
                                          </p:stCondLst>
                                        </p:cTn>
                                        <p:tgtEl>
                                          <p:spTgt spid="436"/>
                                        </p:tgtEl>
                                        <p:attrNameLst>
                                          <p:attrName>style.visibility</p:attrName>
                                        </p:attrNameLst>
                                      </p:cBhvr>
                                      <p:to>
                                        <p:strVal val="visible"/>
                                      </p:to>
                                    </p:set>
                                    <p:animEffect transition="in" filter="fade">
                                      <p:cBhvr>
                                        <p:cTn id="20" dur="200"/>
                                        <p:tgtEl>
                                          <p:spTgt spid="436"/>
                                        </p:tgtEl>
                                      </p:cBhvr>
                                    </p:animEffect>
                                  </p:childTnLst>
                                </p:cTn>
                              </p:par>
                            </p:childTnLst>
                          </p:cTn>
                        </p:par>
                        <p:par>
                          <p:cTn id="21" fill="hold">
                            <p:stCondLst>
                              <p:cond delay="800"/>
                            </p:stCondLst>
                            <p:childTnLst>
                              <p:par>
                                <p:cTn id="22" presetID="10" presetClass="entr" presetSubtype="0" fill="hold" nodeType="afterEffect">
                                  <p:stCondLst>
                                    <p:cond delay="0"/>
                                  </p:stCondLst>
                                  <p:childTnLst>
                                    <p:set>
                                      <p:cBhvr>
                                        <p:cTn id="23" dur="1" fill="hold">
                                          <p:stCondLst>
                                            <p:cond delay="0"/>
                                          </p:stCondLst>
                                        </p:cTn>
                                        <p:tgtEl>
                                          <p:spTgt spid="435"/>
                                        </p:tgtEl>
                                        <p:attrNameLst>
                                          <p:attrName>style.visibility</p:attrName>
                                        </p:attrNameLst>
                                      </p:cBhvr>
                                      <p:to>
                                        <p:strVal val="visible"/>
                                      </p:to>
                                    </p:set>
                                    <p:animEffect transition="in" filter="fade">
                                      <p:cBhvr>
                                        <p:cTn id="24" dur="200"/>
                                        <p:tgtEl>
                                          <p:spTgt spid="435"/>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434"/>
                                        </p:tgtEl>
                                        <p:attrNameLst>
                                          <p:attrName>style.visibility</p:attrName>
                                        </p:attrNameLst>
                                      </p:cBhvr>
                                      <p:to>
                                        <p:strVal val="visible"/>
                                      </p:to>
                                    </p:set>
                                    <p:animEffect transition="in" filter="fade">
                                      <p:cBhvr>
                                        <p:cTn id="28" dur="200"/>
                                        <p:tgtEl>
                                          <p:spTgt spid="434"/>
                                        </p:tgtEl>
                                      </p:cBhvr>
                                    </p:animEffect>
                                  </p:childTnLst>
                                </p:cTn>
                              </p:par>
                            </p:childTnLst>
                          </p:cTn>
                        </p:par>
                        <p:par>
                          <p:cTn id="29" fill="hold">
                            <p:stCondLst>
                              <p:cond delay="1200"/>
                            </p:stCondLst>
                            <p:childTnLst>
                              <p:par>
                                <p:cTn id="30" presetID="10" presetClass="entr" presetSubtype="0" fill="hold" nodeType="afterEffect">
                                  <p:stCondLst>
                                    <p:cond delay="0"/>
                                  </p:stCondLst>
                                  <p:childTnLst>
                                    <p:set>
                                      <p:cBhvr>
                                        <p:cTn id="31" dur="1" fill="hold">
                                          <p:stCondLst>
                                            <p:cond delay="0"/>
                                          </p:stCondLst>
                                        </p:cTn>
                                        <p:tgtEl>
                                          <p:spTgt spid="433"/>
                                        </p:tgtEl>
                                        <p:attrNameLst>
                                          <p:attrName>style.visibility</p:attrName>
                                        </p:attrNameLst>
                                      </p:cBhvr>
                                      <p:to>
                                        <p:strVal val="visible"/>
                                      </p:to>
                                    </p:set>
                                    <p:animEffect transition="in" filter="fade">
                                      <p:cBhvr>
                                        <p:cTn id="32" dur="200"/>
                                        <p:tgtEl>
                                          <p:spTgt spid="433"/>
                                        </p:tgtEl>
                                      </p:cBhvr>
                                    </p:animEffect>
                                  </p:childTnLst>
                                </p:cTn>
                              </p:par>
                            </p:childTnLst>
                          </p:cTn>
                        </p:par>
                        <p:par>
                          <p:cTn id="33" fill="hold">
                            <p:stCondLst>
                              <p:cond delay="1400"/>
                            </p:stCondLst>
                            <p:childTnLst>
                              <p:par>
                                <p:cTn id="34" presetID="2" presetClass="entr" presetSubtype="2" fill="hold" nodeType="afterEffect">
                                  <p:stCondLst>
                                    <p:cond delay="0"/>
                                  </p:stCondLst>
                                  <p:childTnLst>
                                    <p:set>
                                      <p:cBhvr>
                                        <p:cTn id="35" dur="1" fill="hold">
                                          <p:stCondLst>
                                            <p:cond delay="0"/>
                                          </p:stCondLst>
                                        </p:cTn>
                                        <p:tgtEl>
                                          <p:spTgt spid="437"/>
                                        </p:tgtEl>
                                        <p:attrNameLst>
                                          <p:attrName>style.visibility</p:attrName>
                                        </p:attrNameLst>
                                      </p:cBhvr>
                                      <p:to>
                                        <p:strVal val="visible"/>
                                      </p:to>
                                    </p:set>
                                    <p:anim calcmode="lin" valueType="num">
                                      <p:cBhvr additive="base">
                                        <p:cTn id="36" dur="200"/>
                                        <p:tgtEl>
                                          <p:spTgt spid="437"/>
                                        </p:tgtEl>
                                        <p:attrNameLst>
                                          <p:attrName>ppt_x</p:attrName>
                                        </p:attrNameLst>
                                      </p:cBhvr>
                                      <p:tavLst>
                                        <p:tav tm="0">
                                          <p:val>
                                            <p:strVal val="#ppt_x+1"/>
                                          </p:val>
                                        </p:tav>
                                        <p:tav tm="100000">
                                          <p:val>
                                            <p:strVal val="#ppt_x"/>
                                          </p:val>
                                        </p:tav>
                                      </p:tavLst>
                                    </p:anim>
                                  </p:childTnLst>
                                </p:cTn>
                              </p:par>
                            </p:childTnLst>
                          </p:cTn>
                        </p:par>
                        <p:par>
                          <p:cTn id="37" fill="hold">
                            <p:stCondLst>
                              <p:cond delay="1600"/>
                            </p:stCondLst>
                            <p:childTnLst>
                              <p:par>
                                <p:cTn id="38" presetID="23" presetClass="entr" presetSubtype="16" fill="hold" nodeType="afterEffect">
                                  <p:stCondLst>
                                    <p:cond delay="0"/>
                                  </p:stCondLst>
                                  <p:childTnLst>
                                    <p:set>
                                      <p:cBhvr>
                                        <p:cTn id="39" dur="1" fill="hold">
                                          <p:stCondLst>
                                            <p:cond delay="0"/>
                                          </p:stCondLst>
                                        </p:cTn>
                                        <p:tgtEl>
                                          <p:spTgt spid="438"/>
                                        </p:tgtEl>
                                        <p:attrNameLst>
                                          <p:attrName>style.visibility</p:attrName>
                                        </p:attrNameLst>
                                      </p:cBhvr>
                                      <p:to>
                                        <p:strVal val="visible"/>
                                      </p:to>
                                    </p:set>
                                    <p:anim calcmode="lin" valueType="num">
                                      <p:cBhvr additive="base">
                                        <p:cTn id="40" dur="200"/>
                                        <p:tgtEl>
                                          <p:spTgt spid="438"/>
                                        </p:tgtEl>
                                        <p:attrNameLst>
                                          <p:attrName>ppt_w</p:attrName>
                                        </p:attrNameLst>
                                      </p:cBhvr>
                                      <p:tavLst>
                                        <p:tav tm="0">
                                          <p:val>
                                            <p:strVal val="0"/>
                                          </p:val>
                                        </p:tav>
                                        <p:tav tm="100000">
                                          <p:val>
                                            <p:strVal val="#ppt_w"/>
                                          </p:val>
                                        </p:tav>
                                      </p:tavLst>
                                    </p:anim>
                                    <p:anim calcmode="lin" valueType="num">
                                      <p:cBhvr additive="base">
                                        <p:cTn id="41" dur="200"/>
                                        <p:tgtEl>
                                          <p:spTgt spid="43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9"/>
          <p:cNvSpPr txBox="1">
            <a:spLocks noGrp="1"/>
          </p:cNvSpPr>
          <p:nvPr>
            <p:ph type="title"/>
          </p:nvPr>
        </p:nvSpPr>
        <p:spPr>
          <a:xfrm>
            <a:off x="1205581" y="50413"/>
            <a:ext cx="1904020" cy="35158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000"/>
              <a:buFont typeface="DM Serif Display"/>
              <a:buNone/>
            </a:pPr>
            <a:r>
              <a:rPr lang="fr-FR" sz="2000" dirty="0">
                <a:solidFill>
                  <a:schemeClr val="bg2"/>
                </a:solidFill>
              </a:rPr>
              <a:t>1. CAS D’UTILISATION</a:t>
            </a:r>
            <a:endParaRPr sz="2000" dirty="0">
              <a:solidFill>
                <a:schemeClr val="bg2"/>
              </a:solidFill>
            </a:endParaRPr>
          </a:p>
        </p:txBody>
      </p:sp>
      <p:sp>
        <p:nvSpPr>
          <p:cNvPr id="430" name="Google Shape;430;p9"/>
          <p:cNvSpPr/>
          <p:nvPr/>
        </p:nvSpPr>
        <p:spPr>
          <a:xfrm>
            <a:off x="-1235242" y="-2541295"/>
            <a:ext cx="2825316" cy="2825316"/>
          </a:xfrm>
          <a:prstGeom prst="pie">
            <a:avLst>
              <a:gd name="adj1" fmla="val 0"/>
              <a:gd name="adj2" fmla="val 1077236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31" name="Google Shape;431;p9"/>
          <p:cNvSpPr/>
          <p:nvPr/>
        </p:nvSpPr>
        <p:spPr>
          <a:xfrm rot="10800000">
            <a:off x="284285" y="-157236"/>
            <a:ext cx="917126" cy="917126"/>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2" name="Google Shape;432;p9"/>
          <p:cNvSpPr/>
          <p:nvPr/>
        </p:nvSpPr>
        <p:spPr>
          <a:xfrm rot="-5400000">
            <a:off x="2825316" y="4471559"/>
            <a:ext cx="1271239" cy="1271239"/>
          </a:xfrm>
          <a:prstGeom prst="flowChartDelay">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3" name="Google Shape;433;p9"/>
          <p:cNvSpPr/>
          <p:nvPr/>
        </p:nvSpPr>
        <p:spPr>
          <a:xfrm>
            <a:off x="1937205"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4" name="Google Shape;434;p9"/>
          <p:cNvSpPr/>
          <p:nvPr/>
        </p:nvSpPr>
        <p:spPr>
          <a:xfrm>
            <a:off x="2290327"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5" name="Google Shape;435;p9"/>
          <p:cNvSpPr/>
          <p:nvPr/>
        </p:nvSpPr>
        <p:spPr>
          <a:xfrm>
            <a:off x="2643449"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6" name="Google Shape;436;p9"/>
          <p:cNvSpPr/>
          <p:nvPr/>
        </p:nvSpPr>
        <p:spPr>
          <a:xfrm>
            <a:off x="2996571"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7" name="Google Shape;437;p9"/>
          <p:cNvSpPr/>
          <p:nvPr/>
        </p:nvSpPr>
        <p:spPr>
          <a:xfrm>
            <a:off x="7865895" y="277355"/>
            <a:ext cx="2051824" cy="434384"/>
          </a:xfrm>
          <a:prstGeom prst="flowChartProcess">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8" name="Google Shape;438;p9"/>
          <p:cNvSpPr/>
          <p:nvPr/>
        </p:nvSpPr>
        <p:spPr>
          <a:xfrm>
            <a:off x="8569864" y="556850"/>
            <a:ext cx="404260" cy="434384"/>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
        <p:nvSpPr>
          <p:cNvPr id="439" name="Google Shape;439;p9"/>
          <p:cNvSpPr/>
          <p:nvPr/>
        </p:nvSpPr>
        <p:spPr>
          <a:xfrm>
            <a:off x="606268" y="2132751"/>
            <a:ext cx="320040" cy="3200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Medium"/>
              <a:ea typeface="Montserrat Medium"/>
              <a:cs typeface="Montserrat Medium"/>
              <a:sym typeface="Montserrat Medium"/>
            </a:endParaRPr>
          </a:p>
        </p:txBody>
      </p:sp>
      <p:sp>
        <p:nvSpPr>
          <p:cNvPr id="4" name="ZoneTexte 3">
            <a:extLst>
              <a:ext uri="{FF2B5EF4-FFF2-40B4-BE49-F238E27FC236}">
                <a16:creationId xmlns:a16="http://schemas.microsoft.com/office/drawing/2014/main" id="{9D9B5F44-C093-9741-8FF8-B0DCF2B6AD59}"/>
              </a:ext>
            </a:extLst>
          </p:cNvPr>
          <p:cNvSpPr txBox="1"/>
          <p:nvPr/>
        </p:nvSpPr>
        <p:spPr>
          <a:xfrm>
            <a:off x="1678074" y="625144"/>
            <a:ext cx="6973557" cy="1446550"/>
          </a:xfrm>
          <a:prstGeom prst="rect">
            <a:avLst/>
          </a:prstGeom>
          <a:noFill/>
        </p:spPr>
        <p:txBody>
          <a:bodyPr wrap="square" rtlCol="0">
            <a:spAutoFit/>
          </a:bodyPr>
          <a:lstStyle/>
          <a:p>
            <a:r>
              <a:rPr lang="fr-FR" sz="1600" b="1" dirty="0">
                <a:solidFill>
                  <a:schemeClr val="bg2"/>
                </a:solidFill>
              </a:rPr>
              <a:t>c. Application IoT (Internet of Things)</a:t>
            </a:r>
          </a:p>
          <a:p>
            <a:r>
              <a:rPr lang="fr-FR" sz="1600" b="1" dirty="0">
                <a:solidFill>
                  <a:schemeClr val="bg2"/>
                </a:solidFill>
              </a:rPr>
              <a:t> </a:t>
            </a:r>
          </a:p>
          <a:p>
            <a:r>
              <a:rPr lang="fr-FR" dirty="0"/>
              <a:t> 	</a:t>
            </a:r>
            <a:r>
              <a:rPr lang="fr-FR" b="1" dirty="0"/>
              <a:t>Exemple : </a:t>
            </a:r>
            <a:r>
              <a:rPr lang="fr-FR" dirty="0"/>
              <a:t>Les dispositifs IoT génèrent un flux continu de données. Les bases de données colonnaires peuvent ingérer ces données en temps réel et permettre des analyses rapides pour des applications telles que la maintenance prédictive. </a:t>
            </a:r>
          </a:p>
        </p:txBody>
      </p:sp>
      <p:sp>
        <p:nvSpPr>
          <p:cNvPr id="135" name="ZoneTexte 134">
            <a:extLst>
              <a:ext uri="{FF2B5EF4-FFF2-40B4-BE49-F238E27FC236}">
                <a16:creationId xmlns:a16="http://schemas.microsoft.com/office/drawing/2014/main" id="{62562E3D-0A0F-614C-9A0F-655C12494E3D}"/>
              </a:ext>
            </a:extLst>
          </p:cNvPr>
          <p:cNvSpPr txBox="1"/>
          <p:nvPr/>
        </p:nvSpPr>
        <p:spPr>
          <a:xfrm>
            <a:off x="1750090" y="2469457"/>
            <a:ext cx="6973557" cy="1446550"/>
          </a:xfrm>
          <a:prstGeom prst="rect">
            <a:avLst/>
          </a:prstGeom>
          <a:noFill/>
        </p:spPr>
        <p:txBody>
          <a:bodyPr wrap="square" rtlCol="0">
            <a:spAutoFit/>
          </a:bodyPr>
          <a:lstStyle/>
          <a:p>
            <a:r>
              <a:rPr lang="fr-FR" sz="1600" b="1" dirty="0">
                <a:solidFill>
                  <a:schemeClr val="bg2"/>
                </a:solidFill>
              </a:rPr>
              <a:t>d. Gestion de Log et Monitoring (surveillance à l’aide d’un moniteur)</a:t>
            </a:r>
          </a:p>
          <a:p>
            <a:endParaRPr lang="fr-FR" sz="1600" b="1" dirty="0">
              <a:solidFill>
                <a:schemeClr val="bg2"/>
              </a:solidFill>
            </a:endParaRPr>
          </a:p>
          <a:p>
            <a:r>
              <a:rPr lang="fr-FR" dirty="0"/>
              <a:t> 	</a:t>
            </a:r>
            <a:r>
              <a:rPr lang="fr-FR" b="1" dirty="0"/>
              <a:t>Exemple : </a:t>
            </a:r>
            <a:r>
              <a:rPr lang="fr-FR" dirty="0"/>
              <a:t>Les systèmes de surveillance des performances des applications et des infrastructures IT utilisent des bases de données colonnaires pour stocker et analyser des logs en temps réel, permettant ainsi de détecter rapidement des anomalies. </a:t>
            </a:r>
          </a:p>
        </p:txBody>
      </p:sp>
    </p:spTree>
    <p:extLst>
      <p:ext uri="{BB962C8B-B14F-4D97-AF65-F5344CB8AC3E}">
        <p14:creationId xmlns:p14="http://schemas.microsoft.com/office/powerpoint/2010/main" val="299372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0"/>
                                        </p:tgtEl>
                                        <p:attrNameLst>
                                          <p:attrName>style.visibility</p:attrName>
                                        </p:attrNameLst>
                                      </p:cBhvr>
                                      <p:to>
                                        <p:strVal val="visible"/>
                                      </p:to>
                                    </p:set>
                                    <p:animEffect transition="in" filter="fade">
                                      <p:cBhvr>
                                        <p:cTn id="7" dur="200"/>
                                        <p:tgtEl>
                                          <p:spTgt spid="430"/>
                                        </p:tgtEl>
                                      </p:cBhvr>
                                    </p:animEffect>
                                  </p:childTnLst>
                                </p:cTn>
                              </p:par>
                            </p:childTnLst>
                          </p:cTn>
                        </p:par>
                        <p:par>
                          <p:cTn id="8" fill="hold">
                            <p:stCondLst>
                              <p:cond delay="200"/>
                            </p:stCondLst>
                            <p:childTnLst>
                              <p:par>
                                <p:cTn id="9" presetID="23" presetClass="entr" presetSubtype="16" fill="hold" nodeType="afterEffect">
                                  <p:stCondLst>
                                    <p:cond delay="0"/>
                                  </p:stCondLst>
                                  <p:childTnLst>
                                    <p:set>
                                      <p:cBhvr>
                                        <p:cTn id="10" dur="1" fill="hold">
                                          <p:stCondLst>
                                            <p:cond delay="0"/>
                                          </p:stCondLst>
                                        </p:cTn>
                                        <p:tgtEl>
                                          <p:spTgt spid="312"/>
                                        </p:tgtEl>
                                        <p:attrNameLst>
                                          <p:attrName>style.visibility</p:attrName>
                                        </p:attrNameLst>
                                      </p:cBhvr>
                                      <p:to>
                                        <p:strVal val="visible"/>
                                      </p:to>
                                    </p:set>
                                    <p:anim calcmode="lin" valueType="num">
                                      <p:cBhvr additive="base">
                                        <p:cTn id="11" dur="200"/>
                                        <p:tgtEl>
                                          <p:spTgt spid="312"/>
                                        </p:tgtEl>
                                        <p:attrNameLst>
                                          <p:attrName>ppt_w</p:attrName>
                                        </p:attrNameLst>
                                      </p:cBhvr>
                                      <p:tavLst>
                                        <p:tav tm="0">
                                          <p:val>
                                            <p:strVal val="0"/>
                                          </p:val>
                                        </p:tav>
                                        <p:tav tm="100000">
                                          <p:val>
                                            <p:strVal val="#ppt_w"/>
                                          </p:val>
                                        </p:tav>
                                      </p:tavLst>
                                    </p:anim>
                                    <p:anim calcmode="lin" valueType="num">
                                      <p:cBhvr additive="base">
                                        <p:cTn id="12" dur="200"/>
                                        <p:tgtEl>
                                          <p:spTgt spid="312"/>
                                        </p:tgtEl>
                                        <p:attrNameLst>
                                          <p:attrName>ppt_h</p:attrName>
                                        </p:attrNameLst>
                                      </p:cBhvr>
                                      <p:tavLst>
                                        <p:tav tm="0">
                                          <p:val>
                                            <p:strVal val="0"/>
                                          </p:val>
                                        </p:tav>
                                        <p:tav tm="100000">
                                          <p:val>
                                            <p:strVal val="#ppt_h"/>
                                          </p:val>
                                        </p:tav>
                                      </p:tavLst>
                                    </p:anim>
                                  </p:childTnLst>
                                </p:cTn>
                              </p:par>
                            </p:childTnLst>
                          </p:cTn>
                        </p:par>
                        <p:par>
                          <p:cTn id="13" fill="hold">
                            <p:stCondLst>
                              <p:cond delay="400"/>
                            </p:stCondLst>
                            <p:childTnLst>
                              <p:par>
                                <p:cTn id="14" presetID="2" presetClass="entr" presetSubtype="4" fill="hold" nodeType="afterEffect">
                                  <p:stCondLst>
                                    <p:cond delay="0"/>
                                  </p:stCondLst>
                                  <p:childTnLst>
                                    <p:set>
                                      <p:cBhvr>
                                        <p:cTn id="15" dur="1" fill="hold">
                                          <p:stCondLst>
                                            <p:cond delay="0"/>
                                          </p:stCondLst>
                                        </p:cTn>
                                        <p:tgtEl>
                                          <p:spTgt spid="432"/>
                                        </p:tgtEl>
                                        <p:attrNameLst>
                                          <p:attrName>style.visibility</p:attrName>
                                        </p:attrNameLst>
                                      </p:cBhvr>
                                      <p:to>
                                        <p:strVal val="visible"/>
                                      </p:to>
                                    </p:set>
                                    <p:anim calcmode="lin" valueType="num">
                                      <p:cBhvr additive="base">
                                        <p:cTn id="16" dur="200"/>
                                        <p:tgtEl>
                                          <p:spTgt spid="432"/>
                                        </p:tgtEl>
                                        <p:attrNameLst>
                                          <p:attrName>ppt_y</p:attrName>
                                        </p:attrNameLst>
                                      </p:cBhvr>
                                      <p:tavLst>
                                        <p:tav tm="0">
                                          <p:val>
                                            <p:strVal val="#ppt_y+1"/>
                                          </p:val>
                                        </p:tav>
                                        <p:tav tm="100000">
                                          <p:val>
                                            <p:strVal val="#ppt_y"/>
                                          </p:val>
                                        </p:tav>
                                      </p:tavLst>
                                    </p:anim>
                                  </p:childTnLst>
                                </p:cTn>
                              </p:par>
                            </p:childTnLst>
                          </p:cTn>
                        </p:par>
                        <p:par>
                          <p:cTn id="17" fill="hold">
                            <p:stCondLst>
                              <p:cond delay="600"/>
                            </p:stCondLst>
                            <p:childTnLst>
                              <p:par>
                                <p:cTn id="18" presetID="10" presetClass="entr" presetSubtype="0" fill="hold" nodeType="afterEffect">
                                  <p:stCondLst>
                                    <p:cond delay="0"/>
                                  </p:stCondLst>
                                  <p:childTnLst>
                                    <p:set>
                                      <p:cBhvr>
                                        <p:cTn id="19" dur="1" fill="hold">
                                          <p:stCondLst>
                                            <p:cond delay="0"/>
                                          </p:stCondLst>
                                        </p:cTn>
                                        <p:tgtEl>
                                          <p:spTgt spid="436"/>
                                        </p:tgtEl>
                                        <p:attrNameLst>
                                          <p:attrName>style.visibility</p:attrName>
                                        </p:attrNameLst>
                                      </p:cBhvr>
                                      <p:to>
                                        <p:strVal val="visible"/>
                                      </p:to>
                                    </p:set>
                                    <p:animEffect transition="in" filter="fade">
                                      <p:cBhvr>
                                        <p:cTn id="20" dur="200"/>
                                        <p:tgtEl>
                                          <p:spTgt spid="436"/>
                                        </p:tgtEl>
                                      </p:cBhvr>
                                    </p:animEffect>
                                  </p:childTnLst>
                                </p:cTn>
                              </p:par>
                            </p:childTnLst>
                          </p:cTn>
                        </p:par>
                        <p:par>
                          <p:cTn id="21" fill="hold">
                            <p:stCondLst>
                              <p:cond delay="800"/>
                            </p:stCondLst>
                            <p:childTnLst>
                              <p:par>
                                <p:cTn id="22" presetID="10" presetClass="entr" presetSubtype="0" fill="hold" nodeType="afterEffect">
                                  <p:stCondLst>
                                    <p:cond delay="0"/>
                                  </p:stCondLst>
                                  <p:childTnLst>
                                    <p:set>
                                      <p:cBhvr>
                                        <p:cTn id="23" dur="1" fill="hold">
                                          <p:stCondLst>
                                            <p:cond delay="0"/>
                                          </p:stCondLst>
                                        </p:cTn>
                                        <p:tgtEl>
                                          <p:spTgt spid="435"/>
                                        </p:tgtEl>
                                        <p:attrNameLst>
                                          <p:attrName>style.visibility</p:attrName>
                                        </p:attrNameLst>
                                      </p:cBhvr>
                                      <p:to>
                                        <p:strVal val="visible"/>
                                      </p:to>
                                    </p:set>
                                    <p:animEffect transition="in" filter="fade">
                                      <p:cBhvr>
                                        <p:cTn id="24" dur="200"/>
                                        <p:tgtEl>
                                          <p:spTgt spid="435"/>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434"/>
                                        </p:tgtEl>
                                        <p:attrNameLst>
                                          <p:attrName>style.visibility</p:attrName>
                                        </p:attrNameLst>
                                      </p:cBhvr>
                                      <p:to>
                                        <p:strVal val="visible"/>
                                      </p:to>
                                    </p:set>
                                    <p:animEffect transition="in" filter="fade">
                                      <p:cBhvr>
                                        <p:cTn id="28" dur="200"/>
                                        <p:tgtEl>
                                          <p:spTgt spid="434"/>
                                        </p:tgtEl>
                                      </p:cBhvr>
                                    </p:animEffect>
                                  </p:childTnLst>
                                </p:cTn>
                              </p:par>
                            </p:childTnLst>
                          </p:cTn>
                        </p:par>
                        <p:par>
                          <p:cTn id="29" fill="hold">
                            <p:stCondLst>
                              <p:cond delay="1200"/>
                            </p:stCondLst>
                            <p:childTnLst>
                              <p:par>
                                <p:cTn id="30" presetID="10" presetClass="entr" presetSubtype="0" fill="hold" nodeType="afterEffect">
                                  <p:stCondLst>
                                    <p:cond delay="0"/>
                                  </p:stCondLst>
                                  <p:childTnLst>
                                    <p:set>
                                      <p:cBhvr>
                                        <p:cTn id="31" dur="1" fill="hold">
                                          <p:stCondLst>
                                            <p:cond delay="0"/>
                                          </p:stCondLst>
                                        </p:cTn>
                                        <p:tgtEl>
                                          <p:spTgt spid="433"/>
                                        </p:tgtEl>
                                        <p:attrNameLst>
                                          <p:attrName>style.visibility</p:attrName>
                                        </p:attrNameLst>
                                      </p:cBhvr>
                                      <p:to>
                                        <p:strVal val="visible"/>
                                      </p:to>
                                    </p:set>
                                    <p:animEffect transition="in" filter="fade">
                                      <p:cBhvr>
                                        <p:cTn id="32" dur="200"/>
                                        <p:tgtEl>
                                          <p:spTgt spid="433"/>
                                        </p:tgtEl>
                                      </p:cBhvr>
                                    </p:animEffect>
                                  </p:childTnLst>
                                </p:cTn>
                              </p:par>
                            </p:childTnLst>
                          </p:cTn>
                        </p:par>
                        <p:par>
                          <p:cTn id="33" fill="hold">
                            <p:stCondLst>
                              <p:cond delay="1400"/>
                            </p:stCondLst>
                            <p:childTnLst>
                              <p:par>
                                <p:cTn id="34" presetID="2" presetClass="entr" presetSubtype="2" fill="hold" nodeType="afterEffect">
                                  <p:stCondLst>
                                    <p:cond delay="0"/>
                                  </p:stCondLst>
                                  <p:childTnLst>
                                    <p:set>
                                      <p:cBhvr>
                                        <p:cTn id="35" dur="1" fill="hold">
                                          <p:stCondLst>
                                            <p:cond delay="0"/>
                                          </p:stCondLst>
                                        </p:cTn>
                                        <p:tgtEl>
                                          <p:spTgt spid="437"/>
                                        </p:tgtEl>
                                        <p:attrNameLst>
                                          <p:attrName>style.visibility</p:attrName>
                                        </p:attrNameLst>
                                      </p:cBhvr>
                                      <p:to>
                                        <p:strVal val="visible"/>
                                      </p:to>
                                    </p:set>
                                    <p:anim calcmode="lin" valueType="num">
                                      <p:cBhvr additive="base">
                                        <p:cTn id="36" dur="200"/>
                                        <p:tgtEl>
                                          <p:spTgt spid="437"/>
                                        </p:tgtEl>
                                        <p:attrNameLst>
                                          <p:attrName>ppt_x</p:attrName>
                                        </p:attrNameLst>
                                      </p:cBhvr>
                                      <p:tavLst>
                                        <p:tav tm="0">
                                          <p:val>
                                            <p:strVal val="#ppt_x+1"/>
                                          </p:val>
                                        </p:tav>
                                        <p:tav tm="100000">
                                          <p:val>
                                            <p:strVal val="#ppt_x"/>
                                          </p:val>
                                        </p:tav>
                                      </p:tavLst>
                                    </p:anim>
                                  </p:childTnLst>
                                </p:cTn>
                              </p:par>
                            </p:childTnLst>
                          </p:cTn>
                        </p:par>
                        <p:par>
                          <p:cTn id="37" fill="hold">
                            <p:stCondLst>
                              <p:cond delay="1600"/>
                            </p:stCondLst>
                            <p:childTnLst>
                              <p:par>
                                <p:cTn id="38" presetID="23" presetClass="entr" presetSubtype="16" fill="hold" nodeType="afterEffect">
                                  <p:stCondLst>
                                    <p:cond delay="0"/>
                                  </p:stCondLst>
                                  <p:childTnLst>
                                    <p:set>
                                      <p:cBhvr>
                                        <p:cTn id="39" dur="1" fill="hold">
                                          <p:stCondLst>
                                            <p:cond delay="0"/>
                                          </p:stCondLst>
                                        </p:cTn>
                                        <p:tgtEl>
                                          <p:spTgt spid="438"/>
                                        </p:tgtEl>
                                        <p:attrNameLst>
                                          <p:attrName>style.visibility</p:attrName>
                                        </p:attrNameLst>
                                      </p:cBhvr>
                                      <p:to>
                                        <p:strVal val="visible"/>
                                      </p:to>
                                    </p:set>
                                    <p:anim calcmode="lin" valueType="num">
                                      <p:cBhvr additive="base">
                                        <p:cTn id="40" dur="200"/>
                                        <p:tgtEl>
                                          <p:spTgt spid="438"/>
                                        </p:tgtEl>
                                        <p:attrNameLst>
                                          <p:attrName>ppt_w</p:attrName>
                                        </p:attrNameLst>
                                      </p:cBhvr>
                                      <p:tavLst>
                                        <p:tav tm="0">
                                          <p:val>
                                            <p:strVal val="0"/>
                                          </p:val>
                                        </p:tav>
                                        <p:tav tm="100000">
                                          <p:val>
                                            <p:strVal val="#ppt_w"/>
                                          </p:val>
                                        </p:tav>
                                      </p:tavLst>
                                    </p:anim>
                                    <p:anim calcmode="lin" valueType="num">
                                      <p:cBhvr additive="base">
                                        <p:cTn id="41" dur="200"/>
                                        <p:tgtEl>
                                          <p:spTgt spid="43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9"/>
          <p:cNvSpPr txBox="1">
            <a:spLocks noGrp="1"/>
          </p:cNvSpPr>
          <p:nvPr>
            <p:ph type="title"/>
          </p:nvPr>
        </p:nvSpPr>
        <p:spPr>
          <a:xfrm>
            <a:off x="1205582" y="50413"/>
            <a:ext cx="1084746" cy="35158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000"/>
              <a:buFont typeface="DM Serif Display"/>
              <a:buNone/>
            </a:pPr>
            <a:r>
              <a:rPr lang="fr-FR" sz="2000" dirty="0">
                <a:solidFill>
                  <a:schemeClr val="bg2"/>
                </a:solidFill>
              </a:rPr>
              <a:t>2. FORCES</a:t>
            </a:r>
            <a:endParaRPr sz="2000" dirty="0">
              <a:solidFill>
                <a:schemeClr val="bg2"/>
              </a:solidFill>
            </a:endParaRPr>
          </a:p>
        </p:txBody>
      </p:sp>
      <p:sp>
        <p:nvSpPr>
          <p:cNvPr id="430" name="Google Shape;430;p9"/>
          <p:cNvSpPr/>
          <p:nvPr/>
        </p:nvSpPr>
        <p:spPr>
          <a:xfrm>
            <a:off x="-1235242" y="-2541295"/>
            <a:ext cx="2825316" cy="2825316"/>
          </a:xfrm>
          <a:prstGeom prst="pie">
            <a:avLst>
              <a:gd name="adj1" fmla="val 0"/>
              <a:gd name="adj2" fmla="val 1077236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31" name="Google Shape;431;p9"/>
          <p:cNvSpPr/>
          <p:nvPr/>
        </p:nvSpPr>
        <p:spPr>
          <a:xfrm rot="10800000">
            <a:off x="284285" y="-157236"/>
            <a:ext cx="917126" cy="917126"/>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2" name="Google Shape;432;p9"/>
          <p:cNvSpPr/>
          <p:nvPr/>
        </p:nvSpPr>
        <p:spPr>
          <a:xfrm rot="-5400000">
            <a:off x="2825316" y="4471559"/>
            <a:ext cx="1271239" cy="1271239"/>
          </a:xfrm>
          <a:prstGeom prst="flowChartDelay">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3" name="Google Shape;433;p9"/>
          <p:cNvSpPr/>
          <p:nvPr/>
        </p:nvSpPr>
        <p:spPr>
          <a:xfrm>
            <a:off x="1937205"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4" name="Google Shape;434;p9"/>
          <p:cNvSpPr/>
          <p:nvPr/>
        </p:nvSpPr>
        <p:spPr>
          <a:xfrm>
            <a:off x="2290327"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5" name="Google Shape;435;p9"/>
          <p:cNvSpPr/>
          <p:nvPr/>
        </p:nvSpPr>
        <p:spPr>
          <a:xfrm>
            <a:off x="2643449"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6" name="Google Shape;436;p9"/>
          <p:cNvSpPr/>
          <p:nvPr/>
        </p:nvSpPr>
        <p:spPr>
          <a:xfrm>
            <a:off x="2996571"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7" name="Google Shape;437;p9"/>
          <p:cNvSpPr/>
          <p:nvPr/>
        </p:nvSpPr>
        <p:spPr>
          <a:xfrm>
            <a:off x="7865895" y="277355"/>
            <a:ext cx="2051824" cy="434384"/>
          </a:xfrm>
          <a:prstGeom prst="flowChartProcess">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8" name="Google Shape;438;p9"/>
          <p:cNvSpPr/>
          <p:nvPr/>
        </p:nvSpPr>
        <p:spPr>
          <a:xfrm>
            <a:off x="8569864" y="556850"/>
            <a:ext cx="404260" cy="434384"/>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
        <p:nvSpPr>
          <p:cNvPr id="439" name="Google Shape;439;p9"/>
          <p:cNvSpPr/>
          <p:nvPr/>
        </p:nvSpPr>
        <p:spPr>
          <a:xfrm>
            <a:off x="606268" y="2132751"/>
            <a:ext cx="320040" cy="3200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Medium"/>
              <a:ea typeface="Montserrat Medium"/>
              <a:cs typeface="Montserrat Medium"/>
              <a:sym typeface="Montserrat Medium"/>
            </a:endParaRPr>
          </a:p>
        </p:txBody>
      </p:sp>
      <p:sp>
        <p:nvSpPr>
          <p:cNvPr id="4" name="ZoneTexte 3">
            <a:extLst>
              <a:ext uri="{FF2B5EF4-FFF2-40B4-BE49-F238E27FC236}">
                <a16:creationId xmlns:a16="http://schemas.microsoft.com/office/drawing/2014/main" id="{9D9B5F44-C093-9741-8FF8-B0DCF2B6AD59}"/>
              </a:ext>
            </a:extLst>
          </p:cNvPr>
          <p:cNvSpPr txBox="1"/>
          <p:nvPr/>
        </p:nvSpPr>
        <p:spPr>
          <a:xfrm>
            <a:off x="1455337" y="730651"/>
            <a:ext cx="6973557" cy="800219"/>
          </a:xfrm>
          <a:prstGeom prst="rect">
            <a:avLst/>
          </a:prstGeom>
          <a:noFill/>
        </p:spPr>
        <p:txBody>
          <a:bodyPr wrap="square" rtlCol="0">
            <a:spAutoFit/>
          </a:bodyPr>
          <a:lstStyle/>
          <a:p>
            <a:pPr marL="285750" indent="-285750">
              <a:buFont typeface="Arial" panose="020B0604020202020204" pitchFamily="34" charset="0"/>
              <a:buChar char="•"/>
            </a:pPr>
            <a:r>
              <a:rPr lang="fr-FR" sz="1800" b="1" dirty="0"/>
              <a:t>Scalabilité</a:t>
            </a:r>
          </a:p>
          <a:p>
            <a:pPr lvl="1"/>
            <a:r>
              <a:rPr lang="fr-FR" dirty="0"/>
              <a:t>	Les bases de données colonnaires peuvent évoluer horizontalement pour gérer des volumes de données massifs sans compromettre les performances. </a:t>
            </a:r>
          </a:p>
        </p:txBody>
      </p:sp>
      <p:sp>
        <p:nvSpPr>
          <p:cNvPr id="15" name="ZoneTexte 14">
            <a:extLst>
              <a:ext uri="{FF2B5EF4-FFF2-40B4-BE49-F238E27FC236}">
                <a16:creationId xmlns:a16="http://schemas.microsoft.com/office/drawing/2014/main" id="{44CB0B30-EEF0-7044-8B8D-6AB5A063AF4A}"/>
              </a:ext>
            </a:extLst>
          </p:cNvPr>
          <p:cNvSpPr txBox="1"/>
          <p:nvPr/>
        </p:nvSpPr>
        <p:spPr>
          <a:xfrm>
            <a:off x="1502230" y="1656769"/>
            <a:ext cx="6973557" cy="800219"/>
          </a:xfrm>
          <a:prstGeom prst="rect">
            <a:avLst/>
          </a:prstGeom>
          <a:noFill/>
        </p:spPr>
        <p:txBody>
          <a:bodyPr wrap="square" rtlCol="0">
            <a:spAutoFit/>
          </a:bodyPr>
          <a:lstStyle/>
          <a:p>
            <a:pPr marL="285750" indent="-285750">
              <a:buFont typeface="Arial" panose="020B0604020202020204" pitchFamily="34" charset="0"/>
              <a:buChar char="•"/>
            </a:pPr>
            <a:r>
              <a:rPr lang="fr-FR" sz="1800" b="1" dirty="0"/>
              <a:t>Performance </a:t>
            </a:r>
          </a:p>
          <a:p>
            <a:pPr lvl="1"/>
            <a:r>
              <a:rPr lang="fr-FR" dirty="0"/>
              <a:t>	Optimisées pour les requêtes analytiques, permettant une récupération rapide des données pertinentes. </a:t>
            </a:r>
          </a:p>
        </p:txBody>
      </p:sp>
      <p:sp>
        <p:nvSpPr>
          <p:cNvPr id="16" name="ZoneTexte 15">
            <a:extLst>
              <a:ext uri="{FF2B5EF4-FFF2-40B4-BE49-F238E27FC236}">
                <a16:creationId xmlns:a16="http://schemas.microsoft.com/office/drawing/2014/main" id="{6F2BA1B9-BB71-0D4D-BFCD-D954DFB726E3}"/>
              </a:ext>
            </a:extLst>
          </p:cNvPr>
          <p:cNvSpPr txBox="1"/>
          <p:nvPr/>
        </p:nvSpPr>
        <p:spPr>
          <a:xfrm>
            <a:off x="1408447" y="2559446"/>
            <a:ext cx="6973557" cy="800219"/>
          </a:xfrm>
          <a:prstGeom prst="rect">
            <a:avLst/>
          </a:prstGeom>
          <a:noFill/>
        </p:spPr>
        <p:txBody>
          <a:bodyPr wrap="square" rtlCol="0">
            <a:spAutoFit/>
          </a:bodyPr>
          <a:lstStyle/>
          <a:p>
            <a:pPr marL="285750" indent="-285750">
              <a:buFont typeface="Arial" panose="020B0604020202020204" pitchFamily="34" charset="0"/>
              <a:buChar char="•"/>
            </a:pPr>
            <a:r>
              <a:rPr lang="fr-FR" sz="1800" b="1" dirty="0"/>
              <a:t>Flexibilité</a:t>
            </a:r>
          </a:p>
          <a:p>
            <a:pPr lvl="1"/>
            <a:r>
              <a:rPr lang="fr-FR" dirty="0"/>
              <a:t>	Capacité́ à gérer des schémas de données flexibles et à s'adapter aux besoins changeants des applications.</a:t>
            </a:r>
          </a:p>
        </p:txBody>
      </p:sp>
      <p:sp>
        <p:nvSpPr>
          <p:cNvPr id="17" name="ZoneTexte 16">
            <a:extLst>
              <a:ext uri="{FF2B5EF4-FFF2-40B4-BE49-F238E27FC236}">
                <a16:creationId xmlns:a16="http://schemas.microsoft.com/office/drawing/2014/main" id="{FD639353-BFF7-7147-8A1D-57C1352EB9CE}"/>
              </a:ext>
            </a:extLst>
          </p:cNvPr>
          <p:cNvSpPr txBox="1"/>
          <p:nvPr/>
        </p:nvSpPr>
        <p:spPr>
          <a:xfrm>
            <a:off x="1431894" y="3637965"/>
            <a:ext cx="6973557" cy="800219"/>
          </a:xfrm>
          <a:prstGeom prst="rect">
            <a:avLst/>
          </a:prstGeom>
          <a:noFill/>
        </p:spPr>
        <p:txBody>
          <a:bodyPr wrap="square" rtlCol="0">
            <a:spAutoFit/>
          </a:bodyPr>
          <a:lstStyle/>
          <a:p>
            <a:pPr marL="285750" indent="-285750">
              <a:buFont typeface="Arial" panose="020B0604020202020204" pitchFamily="34" charset="0"/>
              <a:buChar char="•"/>
            </a:pPr>
            <a:r>
              <a:rPr lang="fr-FR" sz="1800" b="1" dirty="0"/>
              <a:t>Tolérance aux pannes</a:t>
            </a:r>
          </a:p>
          <a:p>
            <a:pPr lvl="1"/>
            <a:r>
              <a:rPr lang="fr-FR" dirty="0"/>
              <a:t>	Conçues pour être distribuées, offrant une haute disponibilité́ et une tolérance aux pannes. </a:t>
            </a:r>
          </a:p>
        </p:txBody>
      </p:sp>
    </p:spTree>
    <p:extLst>
      <p:ext uri="{BB962C8B-B14F-4D97-AF65-F5344CB8AC3E}">
        <p14:creationId xmlns:p14="http://schemas.microsoft.com/office/powerpoint/2010/main" val="21512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0"/>
                                        </p:tgtEl>
                                        <p:attrNameLst>
                                          <p:attrName>style.visibility</p:attrName>
                                        </p:attrNameLst>
                                      </p:cBhvr>
                                      <p:to>
                                        <p:strVal val="visible"/>
                                      </p:to>
                                    </p:set>
                                    <p:animEffect transition="in" filter="fade">
                                      <p:cBhvr>
                                        <p:cTn id="7" dur="200"/>
                                        <p:tgtEl>
                                          <p:spTgt spid="430"/>
                                        </p:tgtEl>
                                      </p:cBhvr>
                                    </p:animEffect>
                                  </p:childTnLst>
                                </p:cTn>
                              </p:par>
                            </p:childTnLst>
                          </p:cTn>
                        </p:par>
                        <p:par>
                          <p:cTn id="8" fill="hold">
                            <p:stCondLst>
                              <p:cond delay="200"/>
                            </p:stCondLst>
                            <p:childTnLst>
                              <p:par>
                                <p:cTn id="9" presetID="23" presetClass="entr" presetSubtype="16" fill="hold" nodeType="afterEffect">
                                  <p:stCondLst>
                                    <p:cond delay="0"/>
                                  </p:stCondLst>
                                  <p:childTnLst>
                                    <p:set>
                                      <p:cBhvr>
                                        <p:cTn id="10" dur="1" fill="hold">
                                          <p:stCondLst>
                                            <p:cond delay="0"/>
                                          </p:stCondLst>
                                        </p:cTn>
                                        <p:tgtEl>
                                          <p:spTgt spid="312"/>
                                        </p:tgtEl>
                                        <p:attrNameLst>
                                          <p:attrName>style.visibility</p:attrName>
                                        </p:attrNameLst>
                                      </p:cBhvr>
                                      <p:to>
                                        <p:strVal val="visible"/>
                                      </p:to>
                                    </p:set>
                                    <p:anim calcmode="lin" valueType="num">
                                      <p:cBhvr additive="base">
                                        <p:cTn id="11" dur="200"/>
                                        <p:tgtEl>
                                          <p:spTgt spid="312"/>
                                        </p:tgtEl>
                                        <p:attrNameLst>
                                          <p:attrName>ppt_w</p:attrName>
                                        </p:attrNameLst>
                                      </p:cBhvr>
                                      <p:tavLst>
                                        <p:tav tm="0">
                                          <p:val>
                                            <p:strVal val="0"/>
                                          </p:val>
                                        </p:tav>
                                        <p:tav tm="100000">
                                          <p:val>
                                            <p:strVal val="#ppt_w"/>
                                          </p:val>
                                        </p:tav>
                                      </p:tavLst>
                                    </p:anim>
                                    <p:anim calcmode="lin" valueType="num">
                                      <p:cBhvr additive="base">
                                        <p:cTn id="12" dur="200"/>
                                        <p:tgtEl>
                                          <p:spTgt spid="312"/>
                                        </p:tgtEl>
                                        <p:attrNameLst>
                                          <p:attrName>ppt_h</p:attrName>
                                        </p:attrNameLst>
                                      </p:cBhvr>
                                      <p:tavLst>
                                        <p:tav tm="0">
                                          <p:val>
                                            <p:strVal val="0"/>
                                          </p:val>
                                        </p:tav>
                                        <p:tav tm="100000">
                                          <p:val>
                                            <p:strVal val="#ppt_h"/>
                                          </p:val>
                                        </p:tav>
                                      </p:tavLst>
                                    </p:anim>
                                  </p:childTnLst>
                                </p:cTn>
                              </p:par>
                            </p:childTnLst>
                          </p:cTn>
                        </p:par>
                        <p:par>
                          <p:cTn id="13" fill="hold">
                            <p:stCondLst>
                              <p:cond delay="400"/>
                            </p:stCondLst>
                            <p:childTnLst>
                              <p:par>
                                <p:cTn id="14" presetID="2" presetClass="entr" presetSubtype="4" fill="hold" nodeType="afterEffect">
                                  <p:stCondLst>
                                    <p:cond delay="0"/>
                                  </p:stCondLst>
                                  <p:childTnLst>
                                    <p:set>
                                      <p:cBhvr>
                                        <p:cTn id="15" dur="1" fill="hold">
                                          <p:stCondLst>
                                            <p:cond delay="0"/>
                                          </p:stCondLst>
                                        </p:cTn>
                                        <p:tgtEl>
                                          <p:spTgt spid="432"/>
                                        </p:tgtEl>
                                        <p:attrNameLst>
                                          <p:attrName>style.visibility</p:attrName>
                                        </p:attrNameLst>
                                      </p:cBhvr>
                                      <p:to>
                                        <p:strVal val="visible"/>
                                      </p:to>
                                    </p:set>
                                    <p:anim calcmode="lin" valueType="num">
                                      <p:cBhvr additive="base">
                                        <p:cTn id="16" dur="200"/>
                                        <p:tgtEl>
                                          <p:spTgt spid="432"/>
                                        </p:tgtEl>
                                        <p:attrNameLst>
                                          <p:attrName>ppt_y</p:attrName>
                                        </p:attrNameLst>
                                      </p:cBhvr>
                                      <p:tavLst>
                                        <p:tav tm="0">
                                          <p:val>
                                            <p:strVal val="#ppt_y+1"/>
                                          </p:val>
                                        </p:tav>
                                        <p:tav tm="100000">
                                          <p:val>
                                            <p:strVal val="#ppt_y"/>
                                          </p:val>
                                        </p:tav>
                                      </p:tavLst>
                                    </p:anim>
                                  </p:childTnLst>
                                </p:cTn>
                              </p:par>
                            </p:childTnLst>
                          </p:cTn>
                        </p:par>
                        <p:par>
                          <p:cTn id="17" fill="hold">
                            <p:stCondLst>
                              <p:cond delay="600"/>
                            </p:stCondLst>
                            <p:childTnLst>
                              <p:par>
                                <p:cTn id="18" presetID="10" presetClass="entr" presetSubtype="0" fill="hold" nodeType="afterEffect">
                                  <p:stCondLst>
                                    <p:cond delay="0"/>
                                  </p:stCondLst>
                                  <p:childTnLst>
                                    <p:set>
                                      <p:cBhvr>
                                        <p:cTn id="19" dur="1" fill="hold">
                                          <p:stCondLst>
                                            <p:cond delay="0"/>
                                          </p:stCondLst>
                                        </p:cTn>
                                        <p:tgtEl>
                                          <p:spTgt spid="436"/>
                                        </p:tgtEl>
                                        <p:attrNameLst>
                                          <p:attrName>style.visibility</p:attrName>
                                        </p:attrNameLst>
                                      </p:cBhvr>
                                      <p:to>
                                        <p:strVal val="visible"/>
                                      </p:to>
                                    </p:set>
                                    <p:animEffect transition="in" filter="fade">
                                      <p:cBhvr>
                                        <p:cTn id="20" dur="200"/>
                                        <p:tgtEl>
                                          <p:spTgt spid="436"/>
                                        </p:tgtEl>
                                      </p:cBhvr>
                                    </p:animEffect>
                                  </p:childTnLst>
                                </p:cTn>
                              </p:par>
                            </p:childTnLst>
                          </p:cTn>
                        </p:par>
                        <p:par>
                          <p:cTn id="21" fill="hold">
                            <p:stCondLst>
                              <p:cond delay="800"/>
                            </p:stCondLst>
                            <p:childTnLst>
                              <p:par>
                                <p:cTn id="22" presetID="10" presetClass="entr" presetSubtype="0" fill="hold" nodeType="afterEffect">
                                  <p:stCondLst>
                                    <p:cond delay="0"/>
                                  </p:stCondLst>
                                  <p:childTnLst>
                                    <p:set>
                                      <p:cBhvr>
                                        <p:cTn id="23" dur="1" fill="hold">
                                          <p:stCondLst>
                                            <p:cond delay="0"/>
                                          </p:stCondLst>
                                        </p:cTn>
                                        <p:tgtEl>
                                          <p:spTgt spid="435"/>
                                        </p:tgtEl>
                                        <p:attrNameLst>
                                          <p:attrName>style.visibility</p:attrName>
                                        </p:attrNameLst>
                                      </p:cBhvr>
                                      <p:to>
                                        <p:strVal val="visible"/>
                                      </p:to>
                                    </p:set>
                                    <p:animEffect transition="in" filter="fade">
                                      <p:cBhvr>
                                        <p:cTn id="24" dur="200"/>
                                        <p:tgtEl>
                                          <p:spTgt spid="435"/>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434"/>
                                        </p:tgtEl>
                                        <p:attrNameLst>
                                          <p:attrName>style.visibility</p:attrName>
                                        </p:attrNameLst>
                                      </p:cBhvr>
                                      <p:to>
                                        <p:strVal val="visible"/>
                                      </p:to>
                                    </p:set>
                                    <p:animEffect transition="in" filter="fade">
                                      <p:cBhvr>
                                        <p:cTn id="28" dur="200"/>
                                        <p:tgtEl>
                                          <p:spTgt spid="434"/>
                                        </p:tgtEl>
                                      </p:cBhvr>
                                    </p:animEffect>
                                  </p:childTnLst>
                                </p:cTn>
                              </p:par>
                            </p:childTnLst>
                          </p:cTn>
                        </p:par>
                        <p:par>
                          <p:cTn id="29" fill="hold">
                            <p:stCondLst>
                              <p:cond delay="1200"/>
                            </p:stCondLst>
                            <p:childTnLst>
                              <p:par>
                                <p:cTn id="30" presetID="10" presetClass="entr" presetSubtype="0" fill="hold" nodeType="afterEffect">
                                  <p:stCondLst>
                                    <p:cond delay="0"/>
                                  </p:stCondLst>
                                  <p:childTnLst>
                                    <p:set>
                                      <p:cBhvr>
                                        <p:cTn id="31" dur="1" fill="hold">
                                          <p:stCondLst>
                                            <p:cond delay="0"/>
                                          </p:stCondLst>
                                        </p:cTn>
                                        <p:tgtEl>
                                          <p:spTgt spid="433"/>
                                        </p:tgtEl>
                                        <p:attrNameLst>
                                          <p:attrName>style.visibility</p:attrName>
                                        </p:attrNameLst>
                                      </p:cBhvr>
                                      <p:to>
                                        <p:strVal val="visible"/>
                                      </p:to>
                                    </p:set>
                                    <p:animEffect transition="in" filter="fade">
                                      <p:cBhvr>
                                        <p:cTn id="32" dur="200"/>
                                        <p:tgtEl>
                                          <p:spTgt spid="433"/>
                                        </p:tgtEl>
                                      </p:cBhvr>
                                    </p:animEffect>
                                  </p:childTnLst>
                                </p:cTn>
                              </p:par>
                            </p:childTnLst>
                          </p:cTn>
                        </p:par>
                        <p:par>
                          <p:cTn id="33" fill="hold">
                            <p:stCondLst>
                              <p:cond delay="1400"/>
                            </p:stCondLst>
                            <p:childTnLst>
                              <p:par>
                                <p:cTn id="34" presetID="2" presetClass="entr" presetSubtype="2" fill="hold" nodeType="afterEffect">
                                  <p:stCondLst>
                                    <p:cond delay="0"/>
                                  </p:stCondLst>
                                  <p:childTnLst>
                                    <p:set>
                                      <p:cBhvr>
                                        <p:cTn id="35" dur="1" fill="hold">
                                          <p:stCondLst>
                                            <p:cond delay="0"/>
                                          </p:stCondLst>
                                        </p:cTn>
                                        <p:tgtEl>
                                          <p:spTgt spid="437"/>
                                        </p:tgtEl>
                                        <p:attrNameLst>
                                          <p:attrName>style.visibility</p:attrName>
                                        </p:attrNameLst>
                                      </p:cBhvr>
                                      <p:to>
                                        <p:strVal val="visible"/>
                                      </p:to>
                                    </p:set>
                                    <p:anim calcmode="lin" valueType="num">
                                      <p:cBhvr additive="base">
                                        <p:cTn id="36" dur="200"/>
                                        <p:tgtEl>
                                          <p:spTgt spid="437"/>
                                        </p:tgtEl>
                                        <p:attrNameLst>
                                          <p:attrName>ppt_x</p:attrName>
                                        </p:attrNameLst>
                                      </p:cBhvr>
                                      <p:tavLst>
                                        <p:tav tm="0">
                                          <p:val>
                                            <p:strVal val="#ppt_x+1"/>
                                          </p:val>
                                        </p:tav>
                                        <p:tav tm="100000">
                                          <p:val>
                                            <p:strVal val="#ppt_x"/>
                                          </p:val>
                                        </p:tav>
                                      </p:tavLst>
                                    </p:anim>
                                  </p:childTnLst>
                                </p:cTn>
                              </p:par>
                            </p:childTnLst>
                          </p:cTn>
                        </p:par>
                        <p:par>
                          <p:cTn id="37" fill="hold">
                            <p:stCondLst>
                              <p:cond delay="1600"/>
                            </p:stCondLst>
                            <p:childTnLst>
                              <p:par>
                                <p:cTn id="38" presetID="23" presetClass="entr" presetSubtype="16" fill="hold" nodeType="afterEffect">
                                  <p:stCondLst>
                                    <p:cond delay="0"/>
                                  </p:stCondLst>
                                  <p:childTnLst>
                                    <p:set>
                                      <p:cBhvr>
                                        <p:cTn id="39" dur="1" fill="hold">
                                          <p:stCondLst>
                                            <p:cond delay="0"/>
                                          </p:stCondLst>
                                        </p:cTn>
                                        <p:tgtEl>
                                          <p:spTgt spid="438"/>
                                        </p:tgtEl>
                                        <p:attrNameLst>
                                          <p:attrName>style.visibility</p:attrName>
                                        </p:attrNameLst>
                                      </p:cBhvr>
                                      <p:to>
                                        <p:strVal val="visible"/>
                                      </p:to>
                                    </p:set>
                                    <p:anim calcmode="lin" valueType="num">
                                      <p:cBhvr additive="base">
                                        <p:cTn id="40" dur="200"/>
                                        <p:tgtEl>
                                          <p:spTgt spid="438"/>
                                        </p:tgtEl>
                                        <p:attrNameLst>
                                          <p:attrName>ppt_w</p:attrName>
                                        </p:attrNameLst>
                                      </p:cBhvr>
                                      <p:tavLst>
                                        <p:tav tm="0">
                                          <p:val>
                                            <p:strVal val="0"/>
                                          </p:val>
                                        </p:tav>
                                        <p:tav tm="100000">
                                          <p:val>
                                            <p:strVal val="#ppt_w"/>
                                          </p:val>
                                        </p:tav>
                                      </p:tavLst>
                                    </p:anim>
                                    <p:anim calcmode="lin" valueType="num">
                                      <p:cBhvr additive="base">
                                        <p:cTn id="41" dur="200"/>
                                        <p:tgtEl>
                                          <p:spTgt spid="438"/>
                                        </p:tgtEl>
                                        <p:attrNameLst>
                                          <p:attrName>ppt_h</p:attrName>
                                        </p:attrNameLst>
                                      </p:cBhvr>
                                      <p:tavLst>
                                        <p:tav tm="0">
                                          <p:val>
                                            <p:strVal val="0"/>
                                          </p:val>
                                        </p:tav>
                                        <p:tav tm="100000">
                                          <p:val>
                                            <p:strVal val="#ppt_h"/>
                                          </p:val>
                                        </p:tav>
                                      </p:tavLst>
                                    </p:anim>
                                  </p:childTnLst>
                                </p:cTn>
                              </p:par>
                            </p:childTnLst>
                          </p:cTn>
                        </p:par>
                        <p:par>
                          <p:cTn id="42" fill="hold">
                            <p:stCondLst>
                              <p:cond delay="1800"/>
                            </p:stCondLst>
                            <p:childTnLst>
                              <p:par>
                                <p:cTn id="43" presetID="3" presetClass="entr" presetSubtype="10" fill="hold" grpId="0"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par>
                          <p:cTn id="46" fill="hold">
                            <p:stCondLst>
                              <p:cond delay="2300"/>
                            </p:stCondLst>
                            <p:childTnLst>
                              <p:par>
                                <p:cTn id="47" presetID="3" presetClass="entr" presetSubtype="1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linds(horizontal)">
                                      <p:cBhvr>
                                        <p:cTn id="49" dur="500"/>
                                        <p:tgtEl>
                                          <p:spTgt spid="15"/>
                                        </p:tgtEl>
                                      </p:cBhvr>
                                    </p:animEffect>
                                  </p:childTnLst>
                                </p:cTn>
                              </p:par>
                            </p:childTnLst>
                          </p:cTn>
                        </p:par>
                        <p:par>
                          <p:cTn id="50" fill="hold">
                            <p:stCondLst>
                              <p:cond delay="2800"/>
                            </p:stCondLst>
                            <p:childTnLst>
                              <p:par>
                                <p:cTn id="51" presetID="3" presetClass="entr" presetSubtype="10"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linds(horizontal)">
                                      <p:cBhvr>
                                        <p:cTn id="53" dur="500"/>
                                        <p:tgtEl>
                                          <p:spTgt spid="16"/>
                                        </p:tgtEl>
                                      </p:cBhvr>
                                    </p:animEffect>
                                  </p:childTnLst>
                                </p:cTn>
                              </p:par>
                            </p:childTnLst>
                          </p:cTn>
                        </p:par>
                        <p:par>
                          <p:cTn id="54" fill="hold">
                            <p:stCondLst>
                              <p:cond delay="3300"/>
                            </p:stCondLst>
                            <p:childTnLst>
                              <p:par>
                                <p:cTn id="55" presetID="3" presetClass="entr" presetSubtype="10"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linds(horizontal)">
                                      <p:cBhvr>
                                        <p:cTn id="5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9"/>
          <p:cNvSpPr txBox="1">
            <a:spLocks noGrp="1"/>
          </p:cNvSpPr>
          <p:nvPr>
            <p:ph type="title"/>
          </p:nvPr>
        </p:nvSpPr>
        <p:spPr>
          <a:xfrm>
            <a:off x="1205581" y="50413"/>
            <a:ext cx="1619735" cy="35158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000"/>
              <a:buFont typeface="DM Serif Display"/>
              <a:buNone/>
            </a:pPr>
            <a:r>
              <a:rPr lang="fr-FR" sz="2000" dirty="0">
                <a:solidFill>
                  <a:schemeClr val="bg2"/>
                </a:solidFill>
              </a:rPr>
              <a:t>3. FAIBLESSES</a:t>
            </a:r>
            <a:endParaRPr sz="2000" dirty="0">
              <a:solidFill>
                <a:schemeClr val="bg2"/>
              </a:solidFill>
            </a:endParaRPr>
          </a:p>
        </p:txBody>
      </p:sp>
      <p:sp>
        <p:nvSpPr>
          <p:cNvPr id="430" name="Google Shape;430;p9"/>
          <p:cNvSpPr/>
          <p:nvPr/>
        </p:nvSpPr>
        <p:spPr>
          <a:xfrm>
            <a:off x="-1235242" y="-2541295"/>
            <a:ext cx="2825316" cy="2825316"/>
          </a:xfrm>
          <a:prstGeom prst="pie">
            <a:avLst>
              <a:gd name="adj1" fmla="val 0"/>
              <a:gd name="adj2" fmla="val 1077236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31" name="Google Shape;431;p9"/>
          <p:cNvSpPr/>
          <p:nvPr/>
        </p:nvSpPr>
        <p:spPr>
          <a:xfrm rot="10800000">
            <a:off x="284285" y="-157236"/>
            <a:ext cx="917126" cy="917126"/>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2" name="Google Shape;432;p9"/>
          <p:cNvSpPr/>
          <p:nvPr/>
        </p:nvSpPr>
        <p:spPr>
          <a:xfrm rot="-5400000">
            <a:off x="2825316" y="4471559"/>
            <a:ext cx="1271239" cy="1271239"/>
          </a:xfrm>
          <a:prstGeom prst="flowChartDelay">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3" name="Google Shape;433;p9"/>
          <p:cNvSpPr/>
          <p:nvPr/>
        </p:nvSpPr>
        <p:spPr>
          <a:xfrm>
            <a:off x="1937205"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4" name="Google Shape;434;p9"/>
          <p:cNvSpPr/>
          <p:nvPr/>
        </p:nvSpPr>
        <p:spPr>
          <a:xfrm>
            <a:off x="2290327"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5" name="Google Shape;435;p9"/>
          <p:cNvSpPr/>
          <p:nvPr/>
        </p:nvSpPr>
        <p:spPr>
          <a:xfrm>
            <a:off x="2643449"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6" name="Google Shape;436;p9"/>
          <p:cNvSpPr/>
          <p:nvPr/>
        </p:nvSpPr>
        <p:spPr>
          <a:xfrm>
            <a:off x="2996571"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7" name="Google Shape;437;p9"/>
          <p:cNvSpPr/>
          <p:nvPr/>
        </p:nvSpPr>
        <p:spPr>
          <a:xfrm>
            <a:off x="7865895" y="277355"/>
            <a:ext cx="2051824" cy="434384"/>
          </a:xfrm>
          <a:prstGeom prst="flowChartProcess">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8" name="Google Shape;438;p9"/>
          <p:cNvSpPr/>
          <p:nvPr/>
        </p:nvSpPr>
        <p:spPr>
          <a:xfrm>
            <a:off x="8569864" y="556850"/>
            <a:ext cx="404260" cy="434384"/>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
        <p:nvSpPr>
          <p:cNvPr id="439" name="Google Shape;439;p9"/>
          <p:cNvSpPr/>
          <p:nvPr/>
        </p:nvSpPr>
        <p:spPr>
          <a:xfrm>
            <a:off x="606268" y="2132751"/>
            <a:ext cx="320040" cy="3200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Medium"/>
              <a:ea typeface="Montserrat Medium"/>
              <a:cs typeface="Montserrat Medium"/>
              <a:sym typeface="Montserrat Medium"/>
            </a:endParaRPr>
          </a:p>
        </p:txBody>
      </p:sp>
      <p:sp>
        <p:nvSpPr>
          <p:cNvPr id="4" name="ZoneTexte 3">
            <a:extLst>
              <a:ext uri="{FF2B5EF4-FFF2-40B4-BE49-F238E27FC236}">
                <a16:creationId xmlns:a16="http://schemas.microsoft.com/office/drawing/2014/main" id="{9D9B5F44-C093-9741-8FF8-B0DCF2B6AD59}"/>
              </a:ext>
            </a:extLst>
          </p:cNvPr>
          <p:cNvSpPr txBox="1"/>
          <p:nvPr/>
        </p:nvSpPr>
        <p:spPr>
          <a:xfrm>
            <a:off x="1229425" y="832506"/>
            <a:ext cx="6973557" cy="800219"/>
          </a:xfrm>
          <a:prstGeom prst="rect">
            <a:avLst/>
          </a:prstGeom>
          <a:noFill/>
        </p:spPr>
        <p:txBody>
          <a:bodyPr wrap="square" rtlCol="0">
            <a:spAutoFit/>
          </a:bodyPr>
          <a:lstStyle/>
          <a:p>
            <a:pPr marL="285750" indent="-285750">
              <a:buFont typeface="Arial" panose="020B0604020202020204" pitchFamily="34" charset="0"/>
              <a:buChar char="•"/>
            </a:pPr>
            <a:r>
              <a:rPr lang="fr-FR" sz="1800" b="1" dirty="0"/>
              <a:t>Complexité</a:t>
            </a:r>
          </a:p>
          <a:p>
            <a:pPr lvl="1"/>
            <a:r>
              <a:rPr lang="fr-FR" dirty="0"/>
              <a:t>	La gestion et la configuration des bases de données colonnaires peuvent être complexes par rapport aux SGBDR. </a:t>
            </a:r>
          </a:p>
        </p:txBody>
      </p:sp>
      <p:sp>
        <p:nvSpPr>
          <p:cNvPr id="15" name="ZoneTexte 14">
            <a:extLst>
              <a:ext uri="{FF2B5EF4-FFF2-40B4-BE49-F238E27FC236}">
                <a16:creationId xmlns:a16="http://schemas.microsoft.com/office/drawing/2014/main" id="{44CB0B30-EEF0-7044-8B8D-6AB5A063AF4A}"/>
              </a:ext>
            </a:extLst>
          </p:cNvPr>
          <p:cNvSpPr txBox="1"/>
          <p:nvPr/>
        </p:nvSpPr>
        <p:spPr>
          <a:xfrm>
            <a:off x="1276318" y="1994595"/>
            <a:ext cx="6973557" cy="800219"/>
          </a:xfrm>
          <a:prstGeom prst="rect">
            <a:avLst/>
          </a:prstGeom>
          <a:noFill/>
        </p:spPr>
        <p:txBody>
          <a:bodyPr wrap="square" rtlCol="0">
            <a:spAutoFit/>
          </a:bodyPr>
          <a:lstStyle/>
          <a:p>
            <a:pPr marL="285750" indent="-285750">
              <a:buFont typeface="Arial" panose="020B0604020202020204" pitchFamily="34" charset="0"/>
              <a:buChar char="•"/>
            </a:pPr>
            <a:r>
              <a:rPr lang="fr-FR" sz="1800" b="1" dirty="0"/>
              <a:t>Coût </a:t>
            </a:r>
          </a:p>
          <a:p>
            <a:pPr lvl="1"/>
            <a:r>
              <a:rPr lang="fr-FR" dirty="0"/>
              <a:t>	 Les solutions de bases de données colonnaires peuvent nécessiter des ressources matérielles importantes, augmentant ainsi les coûts. </a:t>
            </a:r>
          </a:p>
        </p:txBody>
      </p:sp>
      <p:sp>
        <p:nvSpPr>
          <p:cNvPr id="16" name="ZoneTexte 15">
            <a:extLst>
              <a:ext uri="{FF2B5EF4-FFF2-40B4-BE49-F238E27FC236}">
                <a16:creationId xmlns:a16="http://schemas.microsoft.com/office/drawing/2014/main" id="{6F2BA1B9-BB71-0D4D-BFCD-D954DFB726E3}"/>
              </a:ext>
            </a:extLst>
          </p:cNvPr>
          <p:cNvSpPr txBox="1"/>
          <p:nvPr/>
        </p:nvSpPr>
        <p:spPr>
          <a:xfrm>
            <a:off x="1182535" y="3147994"/>
            <a:ext cx="6973557" cy="800219"/>
          </a:xfrm>
          <a:prstGeom prst="rect">
            <a:avLst/>
          </a:prstGeom>
          <a:noFill/>
        </p:spPr>
        <p:txBody>
          <a:bodyPr wrap="square" rtlCol="0">
            <a:spAutoFit/>
          </a:bodyPr>
          <a:lstStyle/>
          <a:p>
            <a:pPr marL="285750" indent="-285750">
              <a:buFont typeface="Arial" panose="020B0604020202020204" pitchFamily="34" charset="0"/>
              <a:buChar char="•"/>
            </a:pPr>
            <a:r>
              <a:rPr lang="fr-FR" sz="1800" b="1" dirty="0"/>
              <a:t>Support Transactions</a:t>
            </a:r>
          </a:p>
          <a:p>
            <a:pPr lvl="1"/>
            <a:r>
              <a:rPr lang="fr-FR" dirty="0"/>
              <a:t>	 Les bases de données colonnaires ne sont pas toujours optimisées pour les transactions ACID, ce qui peut être une limitation pour certaines applications. </a:t>
            </a:r>
          </a:p>
        </p:txBody>
      </p:sp>
    </p:spTree>
    <p:extLst>
      <p:ext uri="{BB962C8B-B14F-4D97-AF65-F5344CB8AC3E}">
        <p14:creationId xmlns:p14="http://schemas.microsoft.com/office/powerpoint/2010/main" val="62569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0"/>
                                        </p:tgtEl>
                                        <p:attrNameLst>
                                          <p:attrName>style.visibility</p:attrName>
                                        </p:attrNameLst>
                                      </p:cBhvr>
                                      <p:to>
                                        <p:strVal val="visible"/>
                                      </p:to>
                                    </p:set>
                                    <p:animEffect transition="in" filter="fade">
                                      <p:cBhvr>
                                        <p:cTn id="7" dur="200"/>
                                        <p:tgtEl>
                                          <p:spTgt spid="430"/>
                                        </p:tgtEl>
                                      </p:cBhvr>
                                    </p:animEffect>
                                  </p:childTnLst>
                                </p:cTn>
                              </p:par>
                            </p:childTnLst>
                          </p:cTn>
                        </p:par>
                        <p:par>
                          <p:cTn id="8" fill="hold">
                            <p:stCondLst>
                              <p:cond delay="200"/>
                            </p:stCondLst>
                            <p:childTnLst>
                              <p:par>
                                <p:cTn id="9" presetID="23" presetClass="entr" presetSubtype="16" fill="hold" nodeType="afterEffect">
                                  <p:stCondLst>
                                    <p:cond delay="0"/>
                                  </p:stCondLst>
                                  <p:childTnLst>
                                    <p:set>
                                      <p:cBhvr>
                                        <p:cTn id="10" dur="1" fill="hold">
                                          <p:stCondLst>
                                            <p:cond delay="0"/>
                                          </p:stCondLst>
                                        </p:cTn>
                                        <p:tgtEl>
                                          <p:spTgt spid="312"/>
                                        </p:tgtEl>
                                        <p:attrNameLst>
                                          <p:attrName>style.visibility</p:attrName>
                                        </p:attrNameLst>
                                      </p:cBhvr>
                                      <p:to>
                                        <p:strVal val="visible"/>
                                      </p:to>
                                    </p:set>
                                    <p:anim calcmode="lin" valueType="num">
                                      <p:cBhvr additive="base">
                                        <p:cTn id="11" dur="200"/>
                                        <p:tgtEl>
                                          <p:spTgt spid="312"/>
                                        </p:tgtEl>
                                        <p:attrNameLst>
                                          <p:attrName>ppt_w</p:attrName>
                                        </p:attrNameLst>
                                      </p:cBhvr>
                                      <p:tavLst>
                                        <p:tav tm="0">
                                          <p:val>
                                            <p:strVal val="0"/>
                                          </p:val>
                                        </p:tav>
                                        <p:tav tm="100000">
                                          <p:val>
                                            <p:strVal val="#ppt_w"/>
                                          </p:val>
                                        </p:tav>
                                      </p:tavLst>
                                    </p:anim>
                                    <p:anim calcmode="lin" valueType="num">
                                      <p:cBhvr additive="base">
                                        <p:cTn id="12" dur="200"/>
                                        <p:tgtEl>
                                          <p:spTgt spid="312"/>
                                        </p:tgtEl>
                                        <p:attrNameLst>
                                          <p:attrName>ppt_h</p:attrName>
                                        </p:attrNameLst>
                                      </p:cBhvr>
                                      <p:tavLst>
                                        <p:tav tm="0">
                                          <p:val>
                                            <p:strVal val="0"/>
                                          </p:val>
                                        </p:tav>
                                        <p:tav tm="100000">
                                          <p:val>
                                            <p:strVal val="#ppt_h"/>
                                          </p:val>
                                        </p:tav>
                                      </p:tavLst>
                                    </p:anim>
                                  </p:childTnLst>
                                </p:cTn>
                              </p:par>
                            </p:childTnLst>
                          </p:cTn>
                        </p:par>
                        <p:par>
                          <p:cTn id="13" fill="hold">
                            <p:stCondLst>
                              <p:cond delay="400"/>
                            </p:stCondLst>
                            <p:childTnLst>
                              <p:par>
                                <p:cTn id="14" presetID="2" presetClass="entr" presetSubtype="4" fill="hold" nodeType="afterEffect">
                                  <p:stCondLst>
                                    <p:cond delay="0"/>
                                  </p:stCondLst>
                                  <p:childTnLst>
                                    <p:set>
                                      <p:cBhvr>
                                        <p:cTn id="15" dur="1" fill="hold">
                                          <p:stCondLst>
                                            <p:cond delay="0"/>
                                          </p:stCondLst>
                                        </p:cTn>
                                        <p:tgtEl>
                                          <p:spTgt spid="432"/>
                                        </p:tgtEl>
                                        <p:attrNameLst>
                                          <p:attrName>style.visibility</p:attrName>
                                        </p:attrNameLst>
                                      </p:cBhvr>
                                      <p:to>
                                        <p:strVal val="visible"/>
                                      </p:to>
                                    </p:set>
                                    <p:anim calcmode="lin" valueType="num">
                                      <p:cBhvr additive="base">
                                        <p:cTn id="16" dur="200"/>
                                        <p:tgtEl>
                                          <p:spTgt spid="432"/>
                                        </p:tgtEl>
                                        <p:attrNameLst>
                                          <p:attrName>ppt_y</p:attrName>
                                        </p:attrNameLst>
                                      </p:cBhvr>
                                      <p:tavLst>
                                        <p:tav tm="0">
                                          <p:val>
                                            <p:strVal val="#ppt_y+1"/>
                                          </p:val>
                                        </p:tav>
                                        <p:tav tm="100000">
                                          <p:val>
                                            <p:strVal val="#ppt_y"/>
                                          </p:val>
                                        </p:tav>
                                      </p:tavLst>
                                    </p:anim>
                                  </p:childTnLst>
                                </p:cTn>
                              </p:par>
                            </p:childTnLst>
                          </p:cTn>
                        </p:par>
                        <p:par>
                          <p:cTn id="17" fill="hold">
                            <p:stCondLst>
                              <p:cond delay="600"/>
                            </p:stCondLst>
                            <p:childTnLst>
                              <p:par>
                                <p:cTn id="18" presetID="10" presetClass="entr" presetSubtype="0" fill="hold" nodeType="afterEffect">
                                  <p:stCondLst>
                                    <p:cond delay="0"/>
                                  </p:stCondLst>
                                  <p:childTnLst>
                                    <p:set>
                                      <p:cBhvr>
                                        <p:cTn id="19" dur="1" fill="hold">
                                          <p:stCondLst>
                                            <p:cond delay="0"/>
                                          </p:stCondLst>
                                        </p:cTn>
                                        <p:tgtEl>
                                          <p:spTgt spid="436"/>
                                        </p:tgtEl>
                                        <p:attrNameLst>
                                          <p:attrName>style.visibility</p:attrName>
                                        </p:attrNameLst>
                                      </p:cBhvr>
                                      <p:to>
                                        <p:strVal val="visible"/>
                                      </p:to>
                                    </p:set>
                                    <p:animEffect transition="in" filter="fade">
                                      <p:cBhvr>
                                        <p:cTn id="20" dur="200"/>
                                        <p:tgtEl>
                                          <p:spTgt spid="436"/>
                                        </p:tgtEl>
                                      </p:cBhvr>
                                    </p:animEffect>
                                  </p:childTnLst>
                                </p:cTn>
                              </p:par>
                            </p:childTnLst>
                          </p:cTn>
                        </p:par>
                        <p:par>
                          <p:cTn id="21" fill="hold">
                            <p:stCondLst>
                              <p:cond delay="800"/>
                            </p:stCondLst>
                            <p:childTnLst>
                              <p:par>
                                <p:cTn id="22" presetID="10" presetClass="entr" presetSubtype="0" fill="hold" nodeType="afterEffect">
                                  <p:stCondLst>
                                    <p:cond delay="0"/>
                                  </p:stCondLst>
                                  <p:childTnLst>
                                    <p:set>
                                      <p:cBhvr>
                                        <p:cTn id="23" dur="1" fill="hold">
                                          <p:stCondLst>
                                            <p:cond delay="0"/>
                                          </p:stCondLst>
                                        </p:cTn>
                                        <p:tgtEl>
                                          <p:spTgt spid="435"/>
                                        </p:tgtEl>
                                        <p:attrNameLst>
                                          <p:attrName>style.visibility</p:attrName>
                                        </p:attrNameLst>
                                      </p:cBhvr>
                                      <p:to>
                                        <p:strVal val="visible"/>
                                      </p:to>
                                    </p:set>
                                    <p:animEffect transition="in" filter="fade">
                                      <p:cBhvr>
                                        <p:cTn id="24" dur="200"/>
                                        <p:tgtEl>
                                          <p:spTgt spid="435"/>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434"/>
                                        </p:tgtEl>
                                        <p:attrNameLst>
                                          <p:attrName>style.visibility</p:attrName>
                                        </p:attrNameLst>
                                      </p:cBhvr>
                                      <p:to>
                                        <p:strVal val="visible"/>
                                      </p:to>
                                    </p:set>
                                    <p:animEffect transition="in" filter="fade">
                                      <p:cBhvr>
                                        <p:cTn id="28" dur="200"/>
                                        <p:tgtEl>
                                          <p:spTgt spid="434"/>
                                        </p:tgtEl>
                                      </p:cBhvr>
                                    </p:animEffect>
                                  </p:childTnLst>
                                </p:cTn>
                              </p:par>
                            </p:childTnLst>
                          </p:cTn>
                        </p:par>
                        <p:par>
                          <p:cTn id="29" fill="hold">
                            <p:stCondLst>
                              <p:cond delay="1200"/>
                            </p:stCondLst>
                            <p:childTnLst>
                              <p:par>
                                <p:cTn id="30" presetID="10" presetClass="entr" presetSubtype="0" fill="hold" nodeType="afterEffect">
                                  <p:stCondLst>
                                    <p:cond delay="0"/>
                                  </p:stCondLst>
                                  <p:childTnLst>
                                    <p:set>
                                      <p:cBhvr>
                                        <p:cTn id="31" dur="1" fill="hold">
                                          <p:stCondLst>
                                            <p:cond delay="0"/>
                                          </p:stCondLst>
                                        </p:cTn>
                                        <p:tgtEl>
                                          <p:spTgt spid="433"/>
                                        </p:tgtEl>
                                        <p:attrNameLst>
                                          <p:attrName>style.visibility</p:attrName>
                                        </p:attrNameLst>
                                      </p:cBhvr>
                                      <p:to>
                                        <p:strVal val="visible"/>
                                      </p:to>
                                    </p:set>
                                    <p:animEffect transition="in" filter="fade">
                                      <p:cBhvr>
                                        <p:cTn id="32" dur="200"/>
                                        <p:tgtEl>
                                          <p:spTgt spid="433"/>
                                        </p:tgtEl>
                                      </p:cBhvr>
                                    </p:animEffect>
                                  </p:childTnLst>
                                </p:cTn>
                              </p:par>
                            </p:childTnLst>
                          </p:cTn>
                        </p:par>
                        <p:par>
                          <p:cTn id="33" fill="hold">
                            <p:stCondLst>
                              <p:cond delay="1400"/>
                            </p:stCondLst>
                            <p:childTnLst>
                              <p:par>
                                <p:cTn id="34" presetID="2" presetClass="entr" presetSubtype="2" fill="hold" nodeType="afterEffect">
                                  <p:stCondLst>
                                    <p:cond delay="0"/>
                                  </p:stCondLst>
                                  <p:childTnLst>
                                    <p:set>
                                      <p:cBhvr>
                                        <p:cTn id="35" dur="1" fill="hold">
                                          <p:stCondLst>
                                            <p:cond delay="0"/>
                                          </p:stCondLst>
                                        </p:cTn>
                                        <p:tgtEl>
                                          <p:spTgt spid="437"/>
                                        </p:tgtEl>
                                        <p:attrNameLst>
                                          <p:attrName>style.visibility</p:attrName>
                                        </p:attrNameLst>
                                      </p:cBhvr>
                                      <p:to>
                                        <p:strVal val="visible"/>
                                      </p:to>
                                    </p:set>
                                    <p:anim calcmode="lin" valueType="num">
                                      <p:cBhvr additive="base">
                                        <p:cTn id="36" dur="200"/>
                                        <p:tgtEl>
                                          <p:spTgt spid="437"/>
                                        </p:tgtEl>
                                        <p:attrNameLst>
                                          <p:attrName>ppt_x</p:attrName>
                                        </p:attrNameLst>
                                      </p:cBhvr>
                                      <p:tavLst>
                                        <p:tav tm="0">
                                          <p:val>
                                            <p:strVal val="#ppt_x+1"/>
                                          </p:val>
                                        </p:tav>
                                        <p:tav tm="100000">
                                          <p:val>
                                            <p:strVal val="#ppt_x"/>
                                          </p:val>
                                        </p:tav>
                                      </p:tavLst>
                                    </p:anim>
                                  </p:childTnLst>
                                </p:cTn>
                              </p:par>
                            </p:childTnLst>
                          </p:cTn>
                        </p:par>
                        <p:par>
                          <p:cTn id="37" fill="hold">
                            <p:stCondLst>
                              <p:cond delay="1600"/>
                            </p:stCondLst>
                            <p:childTnLst>
                              <p:par>
                                <p:cTn id="38" presetID="23" presetClass="entr" presetSubtype="16" fill="hold" nodeType="afterEffect">
                                  <p:stCondLst>
                                    <p:cond delay="0"/>
                                  </p:stCondLst>
                                  <p:childTnLst>
                                    <p:set>
                                      <p:cBhvr>
                                        <p:cTn id="39" dur="1" fill="hold">
                                          <p:stCondLst>
                                            <p:cond delay="0"/>
                                          </p:stCondLst>
                                        </p:cTn>
                                        <p:tgtEl>
                                          <p:spTgt spid="438"/>
                                        </p:tgtEl>
                                        <p:attrNameLst>
                                          <p:attrName>style.visibility</p:attrName>
                                        </p:attrNameLst>
                                      </p:cBhvr>
                                      <p:to>
                                        <p:strVal val="visible"/>
                                      </p:to>
                                    </p:set>
                                    <p:anim calcmode="lin" valueType="num">
                                      <p:cBhvr additive="base">
                                        <p:cTn id="40" dur="200"/>
                                        <p:tgtEl>
                                          <p:spTgt spid="438"/>
                                        </p:tgtEl>
                                        <p:attrNameLst>
                                          <p:attrName>ppt_w</p:attrName>
                                        </p:attrNameLst>
                                      </p:cBhvr>
                                      <p:tavLst>
                                        <p:tav tm="0">
                                          <p:val>
                                            <p:strVal val="0"/>
                                          </p:val>
                                        </p:tav>
                                        <p:tav tm="100000">
                                          <p:val>
                                            <p:strVal val="#ppt_w"/>
                                          </p:val>
                                        </p:tav>
                                      </p:tavLst>
                                    </p:anim>
                                    <p:anim calcmode="lin" valueType="num">
                                      <p:cBhvr additive="base">
                                        <p:cTn id="41" dur="200"/>
                                        <p:tgtEl>
                                          <p:spTgt spid="438"/>
                                        </p:tgtEl>
                                        <p:attrNameLst>
                                          <p:attrName>ppt_h</p:attrName>
                                        </p:attrNameLst>
                                      </p:cBhvr>
                                      <p:tavLst>
                                        <p:tav tm="0">
                                          <p:val>
                                            <p:strVal val="0"/>
                                          </p:val>
                                        </p:tav>
                                        <p:tav tm="100000">
                                          <p:val>
                                            <p:strVal val="#ppt_h"/>
                                          </p:val>
                                        </p:tav>
                                      </p:tavLst>
                                    </p:anim>
                                  </p:childTnLst>
                                </p:cTn>
                              </p:par>
                            </p:childTnLst>
                          </p:cTn>
                        </p:par>
                        <p:par>
                          <p:cTn id="42" fill="hold">
                            <p:stCondLst>
                              <p:cond delay="1800"/>
                            </p:stCondLst>
                            <p:childTnLst>
                              <p:par>
                                <p:cTn id="43" presetID="3" presetClass="entr" presetSubtype="10" fill="hold" grpId="0"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par>
                          <p:cTn id="46" fill="hold">
                            <p:stCondLst>
                              <p:cond delay="2300"/>
                            </p:stCondLst>
                            <p:childTnLst>
                              <p:par>
                                <p:cTn id="47" presetID="3" presetClass="entr" presetSubtype="1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linds(horizontal)">
                                      <p:cBhvr>
                                        <p:cTn id="49" dur="500"/>
                                        <p:tgtEl>
                                          <p:spTgt spid="15"/>
                                        </p:tgtEl>
                                      </p:cBhvr>
                                    </p:animEffect>
                                  </p:childTnLst>
                                </p:cTn>
                              </p:par>
                            </p:childTnLst>
                          </p:cTn>
                        </p:par>
                        <p:par>
                          <p:cTn id="50" fill="hold">
                            <p:stCondLst>
                              <p:cond delay="2800"/>
                            </p:stCondLst>
                            <p:childTnLst>
                              <p:par>
                                <p:cTn id="51" presetID="3" presetClass="entr" presetSubtype="10"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linds(horizontal)">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pSp>
        <p:nvGrpSpPr>
          <p:cNvPr id="173" name="Google Shape;173;p4"/>
          <p:cNvGrpSpPr/>
          <p:nvPr/>
        </p:nvGrpSpPr>
        <p:grpSpPr>
          <a:xfrm>
            <a:off x="3949390" y="-481512"/>
            <a:ext cx="1245220" cy="185854"/>
            <a:chOff x="1836563" y="443835"/>
            <a:chExt cx="1245220" cy="185854"/>
          </a:xfrm>
        </p:grpSpPr>
        <p:sp>
          <p:nvSpPr>
            <p:cNvPr id="174" name="Google Shape;174;p4"/>
            <p:cNvSpPr/>
            <p:nvPr/>
          </p:nvSpPr>
          <p:spPr>
            <a:xfrm>
              <a:off x="1836563"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5" name="Google Shape;175;p4"/>
            <p:cNvSpPr/>
            <p:nvPr/>
          </p:nvSpPr>
          <p:spPr>
            <a:xfrm>
              <a:off x="2189685"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6" name="Google Shape;176;p4"/>
            <p:cNvSpPr/>
            <p:nvPr/>
          </p:nvSpPr>
          <p:spPr>
            <a:xfrm>
              <a:off x="2542807"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4"/>
            <p:cNvSpPr/>
            <p:nvPr/>
          </p:nvSpPr>
          <p:spPr>
            <a:xfrm>
              <a:off x="2895929"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178" name="Google Shape;178;p4"/>
          <p:cNvSpPr/>
          <p:nvPr/>
        </p:nvSpPr>
        <p:spPr>
          <a:xfrm>
            <a:off x="-412131" y="-1720336"/>
            <a:ext cx="2995961" cy="2995961"/>
          </a:xfrm>
          <a:prstGeom prst="flowChartConnector">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9" name="Google Shape;179;p4"/>
          <p:cNvSpPr/>
          <p:nvPr/>
        </p:nvSpPr>
        <p:spPr>
          <a:xfrm rot="5400000">
            <a:off x="7859990" y="1324251"/>
            <a:ext cx="2011760" cy="556260"/>
          </a:xfrm>
          <a:prstGeom prst="flowChartProcess">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0" name="Google Shape;180;p4"/>
          <p:cNvSpPr/>
          <p:nvPr/>
        </p:nvSpPr>
        <p:spPr>
          <a:xfrm rot="5400000">
            <a:off x="7859990" y="3336013"/>
            <a:ext cx="2011760" cy="556260"/>
          </a:xfrm>
          <a:prstGeom prst="flowChartProcess">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1" name="Google Shape;181;p4"/>
          <p:cNvSpPr txBox="1">
            <a:spLocks noGrp="1"/>
          </p:cNvSpPr>
          <p:nvPr>
            <p:ph type="title"/>
          </p:nvPr>
        </p:nvSpPr>
        <p:spPr>
          <a:xfrm>
            <a:off x="0" y="2343452"/>
            <a:ext cx="8587740" cy="1148161"/>
          </a:xfrm>
          <a:prstGeom prst="rect">
            <a:avLst/>
          </a:prstGeom>
          <a:noFill/>
          <a:ln>
            <a:noFill/>
          </a:ln>
        </p:spPr>
        <p:txBody>
          <a:bodyPr spcFirstLastPara="1" wrap="square" lIns="91425" tIns="45700" rIns="91425" bIns="45700" anchor="b" anchorCtr="0">
            <a:noAutofit/>
          </a:bodyPr>
          <a:lstStyle/>
          <a:p>
            <a:r>
              <a:rPr lang="fr-FR" sz="3200" b="1" dirty="0"/>
              <a:t>IV. MODÈLE DE BD NoSQL ORIENTÉE COLONNE ET CHOIX</a:t>
            </a:r>
            <a:br>
              <a:rPr lang="fr-FR" sz="3200" b="1" u="sng" dirty="0"/>
            </a:br>
            <a:endParaRPr sz="3200" dirty="0"/>
          </a:p>
        </p:txBody>
      </p:sp>
      <p:sp>
        <p:nvSpPr>
          <p:cNvPr id="184" name="Google Shape;184;p4"/>
          <p:cNvSpPr/>
          <p:nvPr/>
        </p:nvSpPr>
        <p:spPr>
          <a:xfrm rot="5400000">
            <a:off x="3566120" y="-3118761"/>
            <a:ext cx="2011760" cy="9144000"/>
          </a:xfrm>
          <a:prstGeom prst="flowChartProcess">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5" name="Google Shape;185;p4"/>
          <p:cNvSpPr/>
          <p:nvPr/>
        </p:nvSpPr>
        <p:spPr>
          <a:xfrm rot="5400000">
            <a:off x="3566120" y="-1107106"/>
            <a:ext cx="2011760" cy="9144000"/>
          </a:xfrm>
          <a:prstGeom prst="flowChartProcess">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6" name="Google Shape;186;p4"/>
          <p:cNvSpPr/>
          <p:nvPr/>
        </p:nvSpPr>
        <p:spPr>
          <a:xfrm>
            <a:off x="0" y="-13983"/>
            <a:ext cx="9144000" cy="5143500"/>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7" name="Google Shape;187;p4"/>
          <p:cNvSpPr/>
          <p:nvPr/>
        </p:nvSpPr>
        <p:spPr>
          <a:xfrm>
            <a:off x="0" y="3356274"/>
            <a:ext cx="6461760" cy="434384"/>
          </a:xfrm>
          <a:prstGeom prst="flowChartProcess">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8" name="Google Shape;188;p4"/>
          <p:cNvSpPr/>
          <p:nvPr/>
        </p:nvSpPr>
        <p:spPr>
          <a:xfrm>
            <a:off x="0" y="2937325"/>
            <a:ext cx="1085850" cy="434384"/>
          </a:xfrm>
          <a:prstGeom prst="flowChartProcess">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9" name="Google Shape;189;p4"/>
          <p:cNvSpPr/>
          <p:nvPr/>
        </p:nvSpPr>
        <p:spPr>
          <a:xfrm>
            <a:off x="2429827" y="1583026"/>
            <a:ext cx="2995961" cy="2995961"/>
          </a:xfrm>
          <a:prstGeom prst="flowChartConnector">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90" name="Google Shape;190;p4"/>
          <p:cNvSpPr/>
          <p:nvPr/>
        </p:nvSpPr>
        <p:spPr>
          <a:xfrm>
            <a:off x="4533690"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1" name="Google Shape;191;p4"/>
          <p:cNvSpPr/>
          <p:nvPr/>
        </p:nvSpPr>
        <p:spPr>
          <a:xfrm>
            <a:off x="4887184"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2" name="Google Shape;192;p4"/>
          <p:cNvSpPr/>
          <p:nvPr/>
        </p:nvSpPr>
        <p:spPr>
          <a:xfrm>
            <a:off x="5240306"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3" name="Google Shape;193;p4"/>
          <p:cNvSpPr/>
          <p:nvPr/>
        </p:nvSpPr>
        <p:spPr>
          <a:xfrm>
            <a:off x="5593056"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 name="Google Shape;194;p4"/>
          <p:cNvSpPr/>
          <p:nvPr/>
        </p:nvSpPr>
        <p:spPr>
          <a:xfrm flipH="1">
            <a:off x="2784565" y="1030544"/>
            <a:ext cx="633175" cy="633175"/>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5" name="Google Shape;195;p4"/>
          <p:cNvSpPr/>
          <p:nvPr/>
        </p:nvSpPr>
        <p:spPr>
          <a:xfrm flipH="1">
            <a:off x="2784566" y="1627070"/>
            <a:ext cx="633175" cy="633175"/>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6" name="Google Shape;196;p4"/>
          <p:cNvSpPr/>
          <p:nvPr/>
        </p:nvSpPr>
        <p:spPr>
          <a:xfrm flipH="1">
            <a:off x="2784565" y="2225439"/>
            <a:ext cx="633175" cy="633175"/>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680779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100"/>
                                        <p:tgtEl>
                                          <p:spTgt spid="193"/>
                                        </p:tgtEl>
                                      </p:cBhvr>
                                    </p:animEffect>
                                    <p:set>
                                      <p:cBhvr>
                                        <p:cTn id="7" dur="1" fill="hold">
                                          <p:stCondLst>
                                            <p:cond delay="99"/>
                                          </p:stCondLst>
                                        </p:cTn>
                                        <p:tgtEl>
                                          <p:spTgt spid="193"/>
                                        </p:tgtEl>
                                        <p:attrNameLst>
                                          <p:attrName>style.visibility</p:attrName>
                                        </p:attrNameLst>
                                      </p:cBhvr>
                                      <p:to>
                                        <p:strVal val="hidden"/>
                                      </p:to>
                                    </p:set>
                                  </p:childTnLst>
                                </p:cTn>
                              </p:par>
                            </p:childTnLst>
                          </p:cTn>
                        </p:par>
                        <p:par>
                          <p:cTn id="8" fill="hold">
                            <p:stCondLst>
                              <p:cond delay="100"/>
                            </p:stCondLst>
                            <p:childTnLst>
                              <p:par>
                                <p:cTn id="9" presetID="10" presetClass="exit" presetSubtype="0" fill="hold" nodeType="afterEffect">
                                  <p:stCondLst>
                                    <p:cond delay="0"/>
                                  </p:stCondLst>
                                  <p:childTnLst>
                                    <p:animEffect transition="out" filter="fade">
                                      <p:cBhvr>
                                        <p:cTn id="10" dur="100"/>
                                        <p:tgtEl>
                                          <p:spTgt spid="192"/>
                                        </p:tgtEl>
                                      </p:cBhvr>
                                    </p:animEffect>
                                    <p:set>
                                      <p:cBhvr>
                                        <p:cTn id="11" dur="1" fill="hold">
                                          <p:stCondLst>
                                            <p:cond delay="99"/>
                                          </p:stCondLst>
                                        </p:cTn>
                                        <p:tgtEl>
                                          <p:spTgt spid="192"/>
                                        </p:tgtEl>
                                        <p:attrNameLst>
                                          <p:attrName>style.visibility</p:attrName>
                                        </p:attrNameLst>
                                      </p:cBhvr>
                                      <p:to>
                                        <p:strVal val="hidden"/>
                                      </p:to>
                                    </p:set>
                                  </p:childTnLst>
                                </p:cTn>
                              </p:par>
                            </p:childTnLst>
                          </p:cTn>
                        </p:par>
                        <p:par>
                          <p:cTn id="12" fill="hold">
                            <p:stCondLst>
                              <p:cond delay="200"/>
                            </p:stCondLst>
                            <p:childTnLst>
                              <p:par>
                                <p:cTn id="13" presetID="10" presetClass="exit" presetSubtype="0" fill="hold" nodeType="afterEffect">
                                  <p:stCondLst>
                                    <p:cond delay="0"/>
                                  </p:stCondLst>
                                  <p:childTnLst>
                                    <p:animEffect transition="out" filter="fade">
                                      <p:cBhvr>
                                        <p:cTn id="14" dur="100"/>
                                        <p:tgtEl>
                                          <p:spTgt spid="191"/>
                                        </p:tgtEl>
                                      </p:cBhvr>
                                    </p:animEffect>
                                    <p:set>
                                      <p:cBhvr>
                                        <p:cTn id="15" dur="1" fill="hold">
                                          <p:stCondLst>
                                            <p:cond delay="99"/>
                                          </p:stCondLst>
                                        </p:cTn>
                                        <p:tgtEl>
                                          <p:spTgt spid="191"/>
                                        </p:tgtEl>
                                        <p:attrNameLst>
                                          <p:attrName>style.visibility</p:attrName>
                                        </p:attrNameLst>
                                      </p:cBhvr>
                                      <p:to>
                                        <p:strVal val="hidden"/>
                                      </p:to>
                                    </p:set>
                                  </p:childTnLst>
                                </p:cTn>
                              </p:par>
                            </p:childTnLst>
                          </p:cTn>
                        </p:par>
                        <p:par>
                          <p:cTn id="16" fill="hold">
                            <p:stCondLst>
                              <p:cond delay="300"/>
                            </p:stCondLst>
                            <p:childTnLst>
                              <p:par>
                                <p:cTn id="17" presetID="10" presetClass="exit" presetSubtype="0" fill="hold" nodeType="afterEffect">
                                  <p:stCondLst>
                                    <p:cond delay="0"/>
                                  </p:stCondLst>
                                  <p:childTnLst>
                                    <p:animEffect transition="out" filter="fade">
                                      <p:cBhvr>
                                        <p:cTn id="18" dur="100"/>
                                        <p:tgtEl>
                                          <p:spTgt spid="190"/>
                                        </p:tgtEl>
                                      </p:cBhvr>
                                    </p:animEffect>
                                    <p:set>
                                      <p:cBhvr>
                                        <p:cTn id="19" dur="1" fill="hold">
                                          <p:stCondLst>
                                            <p:cond delay="99"/>
                                          </p:stCondLst>
                                        </p:cTn>
                                        <p:tgtEl>
                                          <p:spTgt spid="190"/>
                                        </p:tgtEl>
                                        <p:attrNameLst>
                                          <p:attrName>style.visibility</p:attrName>
                                        </p:attrNameLst>
                                      </p:cBhvr>
                                      <p:to>
                                        <p:strVal val="hidden"/>
                                      </p:to>
                                    </p:set>
                                  </p:childTnLst>
                                </p:cTn>
                              </p:par>
                            </p:childTnLst>
                          </p:cTn>
                        </p:par>
                        <p:par>
                          <p:cTn id="20" fill="hold">
                            <p:stCondLst>
                              <p:cond delay="400"/>
                            </p:stCondLst>
                            <p:childTnLst>
                              <p:par>
                                <p:cTn id="21" presetID="10" presetClass="exit" presetSubtype="0" fill="hold" nodeType="afterEffect">
                                  <p:stCondLst>
                                    <p:cond delay="0"/>
                                  </p:stCondLst>
                                  <p:childTnLst>
                                    <p:animEffect transition="out" filter="fade">
                                      <p:cBhvr>
                                        <p:cTn id="22" dur="100"/>
                                        <p:tgtEl>
                                          <p:spTgt spid="194"/>
                                        </p:tgtEl>
                                      </p:cBhvr>
                                    </p:animEffect>
                                    <p:set>
                                      <p:cBhvr>
                                        <p:cTn id="23" dur="1" fill="hold">
                                          <p:stCondLst>
                                            <p:cond delay="99"/>
                                          </p:stCondLst>
                                        </p:cTn>
                                        <p:tgtEl>
                                          <p:spTgt spid="194"/>
                                        </p:tgtEl>
                                        <p:attrNameLst>
                                          <p:attrName>style.visibility</p:attrName>
                                        </p:attrNameLst>
                                      </p:cBhvr>
                                      <p:to>
                                        <p:strVal val="hidden"/>
                                      </p:to>
                                    </p:set>
                                  </p:childTnLst>
                                </p:cTn>
                              </p:par>
                            </p:childTnLst>
                          </p:cTn>
                        </p:par>
                        <p:par>
                          <p:cTn id="24" fill="hold">
                            <p:stCondLst>
                              <p:cond delay="500"/>
                            </p:stCondLst>
                            <p:childTnLst>
                              <p:par>
                                <p:cTn id="25" presetID="10" presetClass="exit" presetSubtype="0" fill="hold" nodeType="afterEffect">
                                  <p:stCondLst>
                                    <p:cond delay="0"/>
                                  </p:stCondLst>
                                  <p:childTnLst>
                                    <p:animEffect transition="out" filter="fade">
                                      <p:cBhvr>
                                        <p:cTn id="26" dur="100"/>
                                        <p:tgtEl>
                                          <p:spTgt spid="195"/>
                                        </p:tgtEl>
                                      </p:cBhvr>
                                    </p:animEffect>
                                    <p:set>
                                      <p:cBhvr>
                                        <p:cTn id="27" dur="1" fill="hold">
                                          <p:stCondLst>
                                            <p:cond delay="99"/>
                                          </p:stCondLst>
                                        </p:cTn>
                                        <p:tgtEl>
                                          <p:spTgt spid="195"/>
                                        </p:tgtEl>
                                        <p:attrNameLst>
                                          <p:attrName>style.visibility</p:attrName>
                                        </p:attrNameLst>
                                      </p:cBhvr>
                                      <p:to>
                                        <p:strVal val="hidden"/>
                                      </p:to>
                                    </p:set>
                                  </p:childTnLst>
                                </p:cTn>
                              </p:par>
                            </p:childTnLst>
                          </p:cTn>
                        </p:par>
                        <p:par>
                          <p:cTn id="28" fill="hold">
                            <p:stCondLst>
                              <p:cond delay="600"/>
                            </p:stCondLst>
                            <p:childTnLst>
                              <p:par>
                                <p:cTn id="29" presetID="10" presetClass="exit" presetSubtype="0" fill="hold" nodeType="afterEffect">
                                  <p:stCondLst>
                                    <p:cond delay="0"/>
                                  </p:stCondLst>
                                  <p:childTnLst>
                                    <p:animEffect transition="out" filter="fade">
                                      <p:cBhvr>
                                        <p:cTn id="30" dur="100"/>
                                        <p:tgtEl>
                                          <p:spTgt spid="196"/>
                                        </p:tgtEl>
                                      </p:cBhvr>
                                    </p:animEffect>
                                    <p:set>
                                      <p:cBhvr>
                                        <p:cTn id="31" dur="1" fill="hold">
                                          <p:stCondLst>
                                            <p:cond delay="99"/>
                                          </p:stCondLst>
                                        </p:cTn>
                                        <p:tgtEl>
                                          <p:spTgt spid="196"/>
                                        </p:tgtEl>
                                        <p:attrNameLst>
                                          <p:attrName>style.visibility</p:attrName>
                                        </p:attrNameLst>
                                      </p:cBhvr>
                                      <p:to>
                                        <p:strVal val="hidden"/>
                                      </p:to>
                                    </p:set>
                                  </p:childTnLst>
                                </p:cTn>
                              </p:par>
                            </p:childTnLst>
                          </p:cTn>
                        </p:par>
                        <p:par>
                          <p:cTn id="32" fill="hold">
                            <p:stCondLst>
                              <p:cond delay="700"/>
                            </p:stCondLst>
                            <p:childTnLst>
                              <p:par>
                                <p:cTn id="33" presetID="10" presetClass="exit" presetSubtype="0" fill="hold" nodeType="afterEffect">
                                  <p:stCondLst>
                                    <p:cond delay="0"/>
                                  </p:stCondLst>
                                  <p:childTnLst>
                                    <p:animEffect transition="out" filter="fade">
                                      <p:cBhvr>
                                        <p:cTn id="34" dur="100"/>
                                        <p:tgtEl>
                                          <p:spTgt spid="189"/>
                                        </p:tgtEl>
                                      </p:cBhvr>
                                    </p:animEffect>
                                    <p:set>
                                      <p:cBhvr>
                                        <p:cTn id="35" dur="1" fill="hold">
                                          <p:stCondLst>
                                            <p:cond delay="99"/>
                                          </p:stCondLst>
                                        </p:cTn>
                                        <p:tgtEl>
                                          <p:spTgt spid="189"/>
                                        </p:tgtEl>
                                        <p:attrNameLst>
                                          <p:attrName>style.visibility</p:attrName>
                                        </p:attrNameLst>
                                      </p:cBhvr>
                                      <p:to>
                                        <p:strVal val="hidden"/>
                                      </p:to>
                                    </p:set>
                                  </p:childTnLst>
                                </p:cTn>
                              </p:par>
                            </p:childTnLst>
                          </p:cTn>
                        </p:par>
                        <p:par>
                          <p:cTn id="36" fill="hold">
                            <p:stCondLst>
                              <p:cond delay="800"/>
                            </p:stCondLst>
                            <p:childTnLst>
                              <p:par>
                                <p:cTn id="37" presetID="10" presetClass="exit" presetSubtype="0" fill="hold" nodeType="afterEffect">
                                  <p:stCondLst>
                                    <p:cond delay="0"/>
                                  </p:stCondLst>
                                  <p:childTnLst>
                                    <p:animEffect transition="out" filter="fade">
                                      <p:cBhvr>
                                        <p:cTn id="38" dur="100"/>
                                        <p:tgtEl>
                                          <p:spTgt spid="186"/>
                                        </p:tgtEl>
                                      </p:cBhvr>
                                    </p:animEffect>
                                    <p:set>
                                      <p:cBhvr>
                                        <p:cTn id="39" dur="1" fill="hold">
                                          <p:stCondLst>
                                            <p:cond delay="99"/>
                                          </p:stCondLst>
                                        </p:cTn>
                                        <p:tgtEl>
                                          <p:spTgt spid="186"/>
                                        </p:tgtEl>
                                        <p:attrNameLst>
                                          <p:attrName>style.visibility</p:attrName>
                                        </p:attrNameLst>
                                      </p:cBhvr>
                                      <p:to>
                                        <p:strVal val="hidden"/>
                                      </p:to>
                                    </p:set>
                                  </p:childTnLst>
                                </p:cTn>
                              </p:par>
                            </p:childTnLst>
                          </p:cTn>
                        </p:par>
                        <p:par>
                          <p:cTn id="40" fill="hold">
                            <p:stCondLst>
                              <p:cond delay="900"/>
                            </p:stCondLst>
                            <p:childTnLst>
                              <p:par>
                                <p:cTn id="41" presetID="2" presetClass="exit" presetSubtype="2" fill="hold" nodeType="afterEffect">
                                  <p:stCondLst>
                                    <p:cond delay="0"/>
                                  </p:stCondLst>
                                  <p:childTnLst>
                                    <p:anim calcmode="lin" valueType="num">
                                      <p:cBhvr additive="base">
                                        <p:cTn id="42" dur="100"/>
                                        <p:tgtEl>
                                          <p:spTgt spid="184"/>
                                        </p:tgtEl>
                                        <p:attrNameLst>
                                          <p:attrName>ppt_x</p:attrName>
                                        </p:attrNameLst>
                                      </p:cBhvr>
                                      <p:tavLst>
                                        <p:tav tm="0">
                                          <p:val>
                                            <p:strVal val="#ppt_x"/>
                                          </p:val>
                                        </p:tav>
                                        <p:tav tm="100000">
                                          <p:val>
                                            <p:strVal val="#ppt_x+1"/>
                                          </p:val>
                                        </p:tav>
                                      </p:tavLst>
                                    </p:anim>
                                    <p:set>
                                      <p:cBhvr>
                                        <p:cTn id="43" dur="1" fill="hold">
                                          <p:stCondLst>
                                            <p:cond delay="99"/>
                                          </p:stCondLst>
                                        </p:cTn>
                                        <p:tgtEl>
                                          <p:spTgt spid="184"/>
                                        </p:tgtEl>
                                        <p:attrNameLst>
                                          <p:attrName>style.visibility</p:attrName>
                                        </p:attrNameLst>
                                      </p:cBhvr>
                                      <p:to>
                                        <p:strVal val="hidden"/>
                                      </p:to>
                                    </p:set>
                                  </p:childTnLst>
                                </p:cTn>
                              </p:par>
                            </p:childTnLst>
                          </p:cTn>
                        </p:par>
                        <p:par>
                          <p:cTn id="44" fill="hold">
                            <p:stCondLst>
                              <p:cond delay="1000"/>
                            </p:stCondLst>
                            <p:childTnLst>
                              <p:par>
                                <p:cTn id="45" presetID="2" presetClass="exit" presetSubtype="2" fill="hold" nodeType="afterEffect">
                                  <p:stCondLst>
                                    <p:cond delay="0"/>
                                  </p:stCondLst>
                                  <p:childTnLst>
                                    <p:anim calcmode="lin" valueType="num">
                                      <p:cBhvr additive="base">
                                        <p:cTn id="46" dur="100"/>
                                        <p:tgtEl>
                                          <p:spTgt spid="185"/>
                                        </p:tgtEl>
                                        <p:attrNameLst>
                                          <p:attrName>ppt_x</p:attrName>
                                        </p:attrNameLst>
                                      </p:cBhvr>
                                      <p:tavLst>
                                        <p:tav tm="0">
                                          <p:val>
                                            <p:strVal val="#ppt_x"/>
                                          </p:val>
                                        </p:tav>
                                        <p:tav tm="100000">
                                          <p:val>
                                            <p:strVal val="#ppt_x+1"/>
                                          </p:val>
                                        </p:tav>
                                      </p:tavLst>
                                    </p:anim>
                                    <p:set>
                                      <p:cBhvr>
                                        <p:cTn id="47" dur="1" fill="hold">
                                          <p:stCondLst>
                                            <p:cond delay="99"/>
                                          </p:stCondLst>
                                        </p:cTn>
                                        <p:tgtEl>
                                          <p:spTgt spid="185"/>
                                        </p:tgtEl>
                                        <p:attrNameLst>
                                          <p:attrName>style.visibility</p:attrName>
                                        </p:attrNameLst>
                                      </p:cBhvr>
                                      <p:to>
                                        <p:strVal val="hidden"/>
                                      </p:to>
                                    </p:set>
                                  </p:childTnLst>
                                </p:cTn>
                              </p:par>
                            </p:childTnLst>
                          </p:cTn>
                        </p:par>
                        <p:par>
                          <p:cTn id="48" fill="hold">
                            <p:stCondLst>
                              <p:cond delay="1100"/>
                            </p:stCondLst>
                            <p:childTnLst>
                              <p:par>
                                <p:cTn id="49" presetID="10" presetClass="entr" presetSubtype="0" fill="hold" nodeType="afterEffect">
                                  <p:stCondLst>
                                    <p:cond delay="0"/>
                                  </p:stCondLst>
                                  <p:childTnLst>
                                    <p:set>
                                      <p:cBhvr>
                                        <p:cTn id="50" dur="1" fill="hold">
                                          <p:stCondLst>
                                            <p:cond delay="0"/>
                                          </p:stCondLst>
                                        </p:cTn>
                                        <p:tgtEl>
                                          <p:spTgt spid="178"/>
                                        </p:tgtEl>
                                        <p:attrNameLst>
                                          <p:attrName>style.visibility</p:attrName>
                                        </p:attrNameLst>
                                      </p:cBhvr>
                                      <p:to>
                                        <p:strVal val="visible"/>
                                      </p:to>
                                    </p:set>
                                    <p:animEffect transition="in" filter="fade">
                                      <p:cBhvr>
                                        <p:cTn id="51" dur="100"/>
                                        <p:tgtEl>
                                          <p:spTgt spid="178"/>
                                        </p:tgtEl>
                                      </p:cBhvr>
                                    </p:animEffect>
                                  </p:childTnLst>
                                </p:cTn>
                              </p:par>
                            </p:childTnLst>
                          </p:cTn>
                        </p:par>
                        <p:par>
                          <p:cTn id="52" fill="hold">
                            <p:stCondLst>
                              <p:cond delay="1200"/>
                            </p:stCondLst>
                            <p:childTnLst>
                              <p:par>
                                <p:cTn id="53" presetID="23" presetClass="entr" presetSubtype="16" fill="hold" nodeType="afterEffect">
                                  <p:stCondLst>
                                    <p:cond delay="0"/>
                                  </p:stCondLst>
                                  <p:childTnLst>
                                    <p:set>
                                      <p:cBhvr>
                                        <p:cTn id="54" dur="1" fill="hold">
                                          <p:stCondLst>
                                            <p:cond delay="0"/>
                                          </p:stCondLst>
                                        </p:cTn>
                                        <p:tgtEl>
                                          <p:spTgt spid="173"/>
                                        </p:tgtEl>
                                        <p:attrNameLst>
                                          <p:attrName>style.visibility</p:attrName>
                                        </p:attrNameLst>
                                      </p:cBhvr>
                                      <p:to>
                                        <p:strVal val="visible"/>
                                      </p:to>
                                    </p:set>
                                    <p:anim calcmode="lin" valueType="num">
                                      <p:cBhvr additive="base">
                                        <p:cTn id="55" dur="100"/>
                                        <p:tgtEl>
                                          <p:spTgt spid="173"/>
                                        </p:tgtEl>
                                        <p:attrNameLst>
                                          <p:attrName>ppt_w</p:attrName>
                                        </p:attrNameLst>
                                      </p:cBhvr>
                                      <p:tavLst>
                                        <p:tav tm="0">
                                          <p:val>
                                            <p:strVal val="0"/>
                                          </p:val>
                                        </p:tav>
                                        <p:tav tm="100000">
                                          <p:val>
                                            <p:strVal val="#ppt_w"/>
                                          </p:val>
                                        </p:tav>
                                      </p:tavLst>
                                    </p:anim>
                                    <p:anim calcmode="lin" valueType="num">
                                      <p:cBhvr additive="base">
                                        <p:cTn id="56" dur="100"/>
                                        <p:tgtEl>
                                          <p:spTgt spid="17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10"/>
          <p:cNvSpPr/>
          <p:nvPr/>
        </p:nvSpPr>
        <p:spPr>
          <a:xfrm>
            <a:off x="-1" y="578704"/>
            <a:ext cx="2189061" cy="1203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47" name="Google Shape;447;p10"/>
          <p:cNvSpPr txBox="1">
            <a:spLocks noGrp="1"/>
          </p:cNvSpPr>
          <p:nvPr>
            <p:ph type="title"/>
          </p:nvPr>
        </p:nvSpPr>
        <p:spPr>
          <a:xfrm>
            <a:off x="1178334" y="62883"/>
            <a:ext cx="1904192" cy="560283"/>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Clr>
                <a:schemeClr val="dk1"/>
              </a:buClr>
              <a:buSzPts val="4000"/>
              <a:buFont typeface="DM Serif Display"/>
              <a:buNone/>
            </a:pPr>
            <a:r>
              <a:rPr lang="en" dirty="0">
                <a:solidFill>
                  <a:schemeClr val="bg2"/>
                </a:solidFill>
              </a:rPr>
              <a:t>1 . MODÈLE</a:t>
            </a:r>
            <a:endParaRPr dirty="0">
              <a:solidFill>
                <a:schemeClr val="bg2"/>
              </a:solidFill>
            </a:endParaRPr>
          </a:p>
        </p:txBody>
      </p:sp>
      <p:sp>
        <p:nvSpPr>
          <p:cNvPr id="455" name="Google Shape;455;p10"/>
          <p:cNvSpPr/>
          <p:nvPr/>
        </p:nvSpPr>
        <p:spPr>
          <a:xfrm>
            <a:off x="1515570" y="826990"/>
            <a:ext cx="320040" cy="32004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Montserrat Medium"/>
              <a:ea typeface="Montserrat Medium"/>
              <a:cs typeface="Montserrat Medium"/>
              <a:sym typeface="Montserrat Medium"/>
            </a:endParaRPr>
          </a:p>
        </p:txBody>
      </p:sp>
      <p:sp>
        <p:nvSpPr>
          <p:cNvPr id="456" name="Google Shape;456;p10"/>
          <p:cNvSpPr/>
          <p:nvPr/>
        </p:nvSpPr>
        <p:spPr>
          <a:xfrm rot="10800000">
            <a:off x="7448428" y="-820700"/>
            <a:ext cx="2163922" cy="2163922"/>
          </a:xfrm>
          <a:prstGeom prst="donut">
            <a:avLst>
              <a:gd name="adj" fmla="val 25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3"/>
              </a:solidFill>
              <a:latin typeface="Arial"/>
              <a:ea typeface="Arial"/>
              <a:cs typeface="Arial"/>
              <a:sym typeface="Arial"/>
            </a:endParaRPr>
          </a:p>
        </p:txBody>
      </p:sp>
      <p:grpSp>
        <p:nvGrpSpPr>
          <p:cNvPr id="457" name="Google Shape;457;p10"/>
          <p:cNvGrpSpPr/>
          <p:nvPr/>
        </p:nvGrpSpPr>
        <p:grpSpPr>
          <a:xfrm>
            <a:off x="7204971" y="620583"/>
            <a:ext cx="914556" cy="718263"/>
            <a:chOff x="388620" y="1420922"/>
            <a:chExt cx="679997" cy="534048"/>
          </a:xfrm>
        </p:grpSpPr>
        <p:sp>
          <p:nvSpPr>
            <p:cNvPr id="458" name="Google Shape;458;p10"/>
            <p:cNvSpPr/>
            <p:nvPr/>
          </p:nvSpPr>
          <p:spPr>
            <a:xfrm>
              <a:off x="388620" y="14209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59" name="Google Shape;459;p10"/>
            <p:cNvSpPr/>
            <p:nvPr/>
          </p:nvSpPr>
          <p:spPr>
            <a:xfrm>
              <a:off x="541020" y="14209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0" name="Google Shape;460;p10"/>
            <p:cNvSpPr/>
            <p:nvPr/>
          </p:nvSpPr>
          <p:spPr>
            <a:xfrm>
              <a:off x="693420" y="14209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1" name="Google Shape;461;p10"/>
            <p:cNvSpPr/>
            <p:nvPr/>
          </p:nvSpPr>
          <p:spPr>
            <a:xfrm>
              <a:off x="845820" y="14209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2" name="Google Shape;462;p10"/>
            <p:cNvSpPr/>
            <p:nvPr/>
          </p:nvSpPr>
          <p:spPr>
            <a:xfrm>
              <a:off x="998220" y="14209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3" name="Google Shape;463;p10"/>
            <p:cNvSpPr/>
            <p:nvPr/>
          </p:nvSpPr>
          <p:spPr>
            <a:xfrm>
              <a:off x="388620" y="15733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4" name="Google Shape;464;p10"/>
            <p:cNvSpPr/>
            <p:nvPr/>
          </p:nvSpPr>
          <p:spPr>
            <a:xfrm>
              <a:off x="541020" y="15733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5" name="Google Shape;465;p10"/>
            <p:cNvSpPr/>
            <p:nvPr/>
          </p:nvSpPr>
          <p:spPr>
            <a:xfrm>
              <a:off x="693420" y="15733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6" name="Google Shape;466;p10"/>
            <p:cNvSpPr/>
            <p:nvPr/>
          </p:nvSpPr>
          <p:spPr>
            <a:xfrm>
              <a:off x="845820" y="15733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7" name="Google Shape;467;p10"/>
            <p:cNvSpPr/>
            <p:nvPr/>
          </p:nvSpPr>
          <p:spPr>
            <a:xfrm>
              <a:off x="998220" y="15733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8" name="Google Shape;468;p10"/>
            <p:cNvSpPr/>
            <p:nvPr/>
          </p:nvSpPr>
          <p:spPr>
            <a:xfrm>
              <a:off x="388620" y="1728948"/>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9" name="Google Shape;469;p10"/>
            <p:cNvSpPr/>
            <p:nvPr/>
          </p:nvSpPr>
          <p:spPr>
            <a:xfrm>
              <a:off x="541020" y="1728948"/>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0" name="Google Shape;470;p10"/>
            <p:cNvSpPr/>
            <p:nvPr/>
          </p:nvSpPr>
          <p:spPr>
            <a:xfrm>
              <a:off x="693420" y="1728948"/>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1" name="Google Shape;471;p10"/>
            <p:cNvSpPr/>
            <p:nvPr/>
          </p:nvSpPr>
          <p:spPr>
            <a:xfrm>
              <a:off x="845820" y="1728947"/>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2" name="Google Shape;472;p10"/>
            <p:cNvSpPr/>
            <p:nvPr/>
          </p:nvSpPr>
          <p:spPr>
            <a:xfrm>
              <a:off x="998220" y="1728947"/>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3" name="Google Shape;473;p10"/>
            <p:cNvSpPr/>
            <p:nvPr/>
          </p:nvSpPr>
          <p:spPr>
            <a:xfrm>
              <a:off x="388620" y="188457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4" name="Google Shape;474;p10"/>
            <p:cNvSpPr/>
            <p:nvPr/>
          </p:nvSpPr>
          <p:spPr>
            <a:xfrm>
              <a:off x="541020" y="188457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5" name="Google Shape;475;p10"/>
            <p:cNvSpPr/>
            <p:nvPr/>
          </p:nvSpPr>
          <p:spPr>
            <a:xfrm>
              <a:off x="693420" y="188457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6" name="Google Shape;476;p10"/>
            <p:cNvSpPr/>
            <p:nvPr/>
          </p:nvSpPr>
          <p:spPr>
            <a:xfrm>
              <a:off x="845820" y="188457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7" name="Google Shape;477;p10"/>
            <p:cNvSpPr/>
            <p:nvPr/>
          </p:nvSpPr>
          <p:spPr>
            <a:xfrm>
              <a:off x="998220" y="188457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478" name="Google Shape;478;p10"/>
          <p:cNvSpPr/>
          <p:nvPr/>
        </p:nvSpPr>
        <p:spPr>
          <a:xfrm>
            <a:off x="3013769" y="4872991"/>
            <a:ext cx="3116461" cy="27050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
        <p:nvSpPr>
          <p:cNvPr id="479" name="Google Shape;479;p10"/>
          <p:cNvSpPr/>
          <p:nvPr/>
        </p:nvSpPr>
        <p:spPr>
          <a:xfrm>
            <a:off x="841413" y="297182"/>
            <a:ext cx="676548" cy="676548"/>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 name="ZoneTexte 2">
            <a:extLst>
              <a:ext uri="{FF2B5EF4-FFF2-40B4-BE49-F238E27FC236}">
                <a16:creationId xmlns:a16="http://schemas.microsoft.com/office/drawing/2014/main" id="{E3923054-9FBB-E049-91C3-7D29AE0D17DC}"/>
              </a:ext>
            </a:extLst>
          </p:cNvPr>
          <p:cNvSpPr txBox="1"/>
          <p:nvPr/>
        </p:nvSpPr>
        <p:spPr>
          <a:xfrm>
            <a:off x="1848294" y="793740"/>
            <a:ext cx="1781257" cy="400110"/>
          </a:xfrm>
          <a:prstGeom prst="rect">
            <a:avLst/>
          </a:prstGeom>
          <a:noFill/>
        </p:spPr>
        <p:txBody>
          <a:bodyPr wrap="none" rtlCol="0">
            <a:spAutoFit/>
          </a:bodyPr>
          <a:lstStyle/>
          <a:p>
            <a:r>
              <a:rPr lang="fr-FR" sz="2000" b="1" dirty="0">
                <a:solidFill>
                  <a:schemeClr val="bg2"/>
                </a:solidFill>
              </a:rPr>
              <a:t>a. Cassandra</a:t>
            </a:r>
          </a:p>
        </p:txBody>
      </p:sp>
      <p:sp>
        <p:nvSpPr>
          <p:cNvPr id="4" name="ZoneTexte 3">
            <a:extLst>
              <a:ext uri="{FF2B5EF4-FFF2-40B4-BE49-F238E27FC236}">
                <a16:creationId xmlns:a16="http://schemas.microsoft.com/office/drawing/2014/main" id="{E28E0AEF-4979-FA4A-8784-292E9F219E8B}"/>
              </a:ext>
            </a:extLst>
          </p:cNvPr>
          <p:cNvSpPr txBox="1"/>
          <p:nvPr/>
        </p:nvSpPr>
        <p:spPr>
          <a:xfrm>
            <a:off x="176463" y="1153417"/>
            <a:ext cx="5953767" cy="3754874"/>
          </a:xfrm>
          <a:prstGeom prst="rect">
            <a:avLst/>
          </a:prstGeom>
          <a:noFill/>
        </p:spPr>
        <p:txBody>
          <a:bodyPr wrap="square" rtlCol="0">
            <a:spAutoFit/>
          </a:bodyPr>
          <a:lstStyle/>
          <a:p>
            <a:r>
              <a:rPr lang="fr-FR" sz="1600" b="1" dirty="0"/>
              <a:t>Cassandra </a:t>
            </a:r>
            <a:r>
              <a:rPr lang="fr-FR" sz="1600" dirty="0"/>
              <a:t>est un système de gestion de base de données (SGBD) de type NoSQL conçu pour gérer des quantités massives de données sur un grand nombre de serveurs, assurant une haute disponibilité́ en éliminant les points de défaillance unique. Il permet une répartition robuste sur plusieurs centres de données, avec une réplication asynchrone sans nœud maitre et une faible latence pour les opérations de tous les clients.</a:t>
            </a:r>
          </a:p>
          <a:p>
            <a:endParaRPr lang="fr-FR" sz="1600" dirty="0"/>
          </a:p>
          <a:p>
            <a:r>
              <a:rPr lang="fr-FR" sz="1600" dirty="0"/>
              <a:t>Créer par : Avinash Lakshman et Prashant Malik</a:t>
            </a:r>
          </a:p>
          <a:p>
            <a:r>
              <a:rPr lang="fr-FR" sz="1600" dirty="0"/>
              <a:t>Développé par : Fondation Apache</a:t>
            </a:r>
            <a:br>
              <a:rPr lang="fr-FR" sz="1600" dirty="0"/>
            </a:br>
            <a:r>
              <a:rPr lang="fr-FR" sz="1600" dirty="0"/>
              <a:t>Langage : java</a:t>
            </a:r>
            <a:br>
              <a:rPr lang="fr-FR" sz="1600" dirty="0"/>
            </a:br>
            <a:r>
              <a:rPr lang="fr-FR" sz="1600" dirty="0"/>
              <a:t>Dernière version : 5.0.2 (19 octobre 2024) </a:t>
            </a:r>
          </a:p>
          <a:p>
            <a:r>
              <a:rPr lang="fr-FR" sz="1600" dirty="0"/>
              <a:t>Système d’Exploitation : Linux et type Unix </a:t>
            </a:r>
          </a:p>
          <a:p>
            <a:endParaRPr lang="fr-FR" sz="1600" dirty="0"/>
          </a:p>
        </p:txBody>
      </p:sp>
      <p:pic>
        <p:nvPicPr>
          <p:cNvPr id="6" name="Image 5">
            <a:extLst>
              <a:ext uri="{FF2B5EF4-FFF2-40B4-BE49-F238E27FC236}">
                <a16:creationId xmlns:a16="http://schemas.microsoft.com/office/drawing/2014/main" id="{EDCB7E39-498F-354F-8252-02550B94D814}"/>
              </a:ext>
            </a:extLst>
          </p:cNvPr>
          <p:cNvPicPr>
            <a:picLocks noChangeAspect="1"/>
          </p:cNvPicPr>
          <p:nvPr/>
        </p:nvPicPr>
        <p:blipFill>
          <a:blip r:embed="rId3"/>
          <a:stretch>
            <a:fillRect/>
          </a:stretch>
        </p:blipFill>
        <p:spPr>
          <a:xfrm>
            <a:off x="6160819" y="2022825"/>
            <a:ext cx="2886746" cy="2020143"/>
          </a:xfrm>
          <a:prstGeom prst="roundRect">
            <a:avLst>
              <a:gd name="adj" fmla="val 5000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46"/>
                                        </p:tgtEl>
                                        <p:attrNameLst>
                                          <p:attrName>style.visibility</p:attrName>
                                        </p:attrNameLst>
                                      </p:cBhvr>
                                      <p:to>
                                        <p:strVal val="visible"/>
                                      </p:to>
                                    </p:set>
                                    <p:anim calcmode="lin" valueType="num">
                                      <p:cBhvr additive="base">
                                        <p:cTn id="7" dur="300"/>
                                        <p:tgtEl>
                                          <p:spTgt spid="446"/>
                                        </p:tgtEl>
                                        <p:attrNameLst>
                                          <p:attrName>ppt_x</p:attrName>
                                        </p:attrNameLst>
                                      </p:cBhvr>
                                      <p:tavLst>
                                        <p:tav tm="0">
                                          <p:val>
                                            <p:strVal val="#ppt_x-1"/>
                                          </p:val>
                                        </p:tav>
                                        <p:tav tm="100000">
                                          <p:val>
                                            <p:strVal val="#ppt_x"/>
                                          </p:val>
                                        </p:tav>
                                      </p:tavLst>
                                    </p:anim>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79"/>
                                        </p:tgtEl>
                                        <p:attrNameLst>
                                          <p:attrName>style.visibility</p:attrName>
                                        </p:attrNameLst>
                                      </p:cBhvr>
                                      <p:to>
                                        <p:strVal val="visible"/>
                                      </p:to>
                                    </p:set>
                                    <p:animEffect transition="in" filter="fade">
                                      <p:cBhvr>
                                        <p:cTn id="11" dur="300"/>
                                        <p:tgtEl>
                                          <p:spTgt spid="479"/>
                                        </p:tgtEl>
                                      </p:cBhvr>
                                    </p:animEffect>
                                  </p:childTnLst>
                                </p:cTn>
                              </p:par>
                            </p:childTnLst>
                          </p:cTn>
                        </p:par>
                        <p:par>
                          <p:cTn id="12" fill="hold">
                            <p:stCondLst>
                              <p:cond delay="600"/>
                            </p:stCondLst>
                            <p:childTnLst>
                              <p:par>
                                <p:cTn id="13" presetID="10" presetClass="entr" presetSubtype="0" fill="hold" nodeType="afterEffect">
                                  <p:stCondLst>
                                    <p:cond delay="0"/>
                                  </p:stCondLst>
                                  <p:childTnLst>
                                    <p:set>
                                      <p:cBhvr>
                                        <p:cTn id="14" dur="1" fill="hold">
                                          <p:stCondLst>
                                            <p:cond delay="0"/>
                                          </p:stCondLst>
                                        </p:cTn>
                                        <p:tgtEl>
                                          <p:spTgt spid="478"/>
                                        </p:tgtEl>
                                        <p:attrNameLst>
                                          <p:attrName>style.visibility</p:attrName>
                                        </p:attrNameLst>
                                      </p:cBhvr>
                                      <p:to>
                                        <p:strVal val="visible"/>
                                      </p:to>
                                    </p:set>
                                    <p:animEffect transition="in" filter="fade">
                                      <p:cBhvr>
                                        <p:cTn id="15" dur="300"/>
                                        <p:tgtEl>
                                          <p:spTgt spid="478"/>
                                        </p:tgtEl>
                                      </p:cBhvr>
                                    </p:animEffect>
                                  </p:childTnLst>
                                </p:cTn>
                              </p:par>
                            </p:childTnLst>
                          </p:cTn>
                        </p:par>
                        <p:par>
                          <p:cTn id="16" fill="hold">
                            <p:stCondLst>
                              <p:cond delay="900"/>
                            </p:stCondLst>
                            <p:childTnLst>
                              <p:par>
                                <p:cTn id="17" presetID="2" presetClass="entr" presetSubtype="2" fill="hold" nodeType="afterEffect">
                                  <p:stCondLst>
                                    <p:cond delay="0"/>
                                  </p:stCondLst>
                                  <p:childTnLst>
                                    <p:set>
                                      <p:cBhvr>
                                        <p:cTn id="18" dur="1" fill="hold">
                                          <p:stCondLst>
                                            <p:cond delay="0"/>
                                          </p:stCondLst>
                                        </p:cTn>
                                        <p:tgtEl>
                                          <p:spTgt spid="456"/>
                                        </p:tgtEl>
                                        <p:attrNameLst>
                                          <p:attrName>style.visibility</p:attrName>
                                        </p:attrNameLst>
                                      </p:cBhvr>
                                      <p:to>
                                        <p:strVal val="visible"/>
                                      </p:to>
                                    </p:set>
                                    <p:anim calcmode="lin" valueType="num">
                                      <p:cBhvr additive="base">
                                        <p:cTn id="19" dur="300"/>
                                        <p:tgtEl>
                                          <p:spTgt spid="456"/>
                                        </p:tgtEl>
                                        <p:attrNameLst>
                                          <p:attrName>ppt_x</p:attrName>
                                        </p:attrNameLst>
                                      </p:cBhvr>
                                      <p:tavLst>
                                        <p:tav tm="0">
                                          <p:val>
                                            <p:strVal val="#ppt_x+1"/>
                                          </p:val>
                                        </p:tav>
                                        <p:tav tm="100000">
                                          <p:val>
                                            <p:strVal val="#ppt_x"/>
                                          </p:val>
                                        </p:tav>
                                      </p:tavLst>
                                    </p:anim>
                                  </p:childTnLst>
                                </p:cTn>
                              </p:par>
                            </p:childTnLst>
                          </p:cTn>
                        </p:par>
                        <p:par>
                          <p:cTn id="20" fill="hold">
                            <p:stCondLst>
                              <p:cond delay="1200"/>
                            </p:stCondLst>
                            <p:childTnLst>
                              <p:par>
                                <p:cTn id="21" presetID="23" presetClass="entr" presetSubtype="16" fill="hold" nodeType="afterEffect">
                                  <p:stCondLst>
                                    <p:cond delay="0"/>
                                  </p:stCondLst>
                                  <p:childTnLst>
                                    <p:set>
                                      <p:cBhvr>
                                        <p:cTn id="22" dur="1" fill="hold">
                                          <p:stCondLst>
                                            <p:cond delay="0"/>
                                          </p:stCondLst>
                                        </p:cTn>
                                        <p:tgtEl>
                                          <p:spTgt spid="457"/>
                                        </p:tgtEl>
                                        <p:attrNameLst>
                                          <p:attrName>style.visibility</p:attrName>
                                        </p:attrNameLst>
                                      </p:cBhvr>
                                      <p:to>
                                        <p:strVal val="visible"/>
                                      </p:to>
                                    </p:set>
                                    <p:anim calcmode="lin" valueType="num">
                                      <p:cBhvr additive="base">
                                        <p:cTn id="23" dur="300"/>
                                        <p:tgtEl>
                                          <p:spTgt spid="457"/>
                                        </p:tgtEl>
                                        <p:attrNameLst>
                                          <p:attrName>ppt_w</p:attrName>
                                        </p:attrNameLst>
                                      </p:cBhvr>
                                      <p:tavLst>
                                        <p:tav tm="0">
                                          <p:val>
                                            <p:strVal val="0"/>
                                          </p:val>
                                        </p:tav>
                                        <p:tav tm="100000">
                                          <p:val>
                                            <p:strVal val="#ppt_w"/>
                                          </p:val>
                                        </p:tav>
                                      </p:tavLst>
                                    </p:anim>
                                    <p:anim calcmode="lin" valueType="num">
                                      <p:cBhvr additive="base">
                                        <p:cTn id="24" dur="300"/>
                                        <p:tgtEl>
                                          <p:spTgt spid="457"/>
                                        </p:tgtEl>
                                        <p:attrNameLst>
                                          <p:attrName>ppt_h</p:attrName>
                                        </p:attrNameLst>
                                      </p:cBhvr>
                                      <p:tavLst>
                                        <p:tav tm="0">
                                          <p:val>
                                            <p:strVal val="0"/>
                                          </p:val>
                                        </p:tav>
                                        <p:tav tm="100000">
                                          <p:val>
                                            <p:strVal val="#ppt_h"/>
                                          </p:val>
                                        </p:tav>
                                      </p:tavLst>
                                    </p:anim>
                                  </p:childTnLst>
                                </p:cTn>
                              </p:par>
                            </p:childTnLst>
                          </p:cTn>
                        </p:par>
                        <p:par>
                          <p:cTn id="25" fill="hold">
                            <p:stCondLst>
                              <p:cond delay="1500"/>
                            </p:stCondLst>
                            <p:childTnLst>
                              <p:par>
                                <p:cTn id="26" presetID="45" presetClass="entr" presetSubtype="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300"/>
                                        <p:tgtEl>
                                          <p:spTgt spid="4"/>
                                        </p:tgtEl>
                                      </p:cBhvr>
                                    </p:animEffect>
                                    <p:anim calcmode="lin" valueType="num">
                                      <p:cBhvr>
                                        <p:cTn id="29" dur="300" fill="hold"/>
                                        <p:tgtEl>
                                          <p:spTgt spid="4"/>
                                        </p:tgtEl>
                                        <p:attrNameLst>
                                          <p:attrName>ppt_w</p:attrName>
                                        </p:attrNameLst>
                                      </p:cBhvr>
                                      <p:tavLst>
                                        <p:tav tm="0" fmla="#ppt_w*sin(2.5*pi*$)">
                                          <p:val>
                                            <p:fltVal val="0"/>
                                          </p:val>
                                        </p:tav>
                                        <p:tav tm="100000">
                                          <p:val>
                                            <p:fltVal val="1"/>
                                          </p:val>
                                        </p:tav>
                                      </p:tavLst>
                                    </p:anim>
                                    <p:anim calcmode="lin" valueType="num">
                                      <p:cBhvr>
                                        <p:cTn id="30" dur="300" fill="hold"/>
                                        <p:tgtEl>
                                          <p:spTgt spid="4"/>
                                        </p:tgtEl>
                                        <p:attrNameLst>
                                          <p:attrName>ppt_h</p:attrName>
                                        </p:attrNameLst>
                                      </p:cBhvr>
                                      <p:tavLst>
                                        <p:tav tm="0">
                                          <p:val>
                                            <p:strVal val="#ppt_h"/>
                                          </p:val>
                                        </p:tav>
                                        <p:tav tm="100000">
                                          <p:val>
                                            <p:strVal val="#ppt_h"/>
                                          </p:val>
                                        </p:tav>
                                      </p:tavLst>
                                    </p:anim>
                                  </p:childTnLst>
                                </p:cTn>
                              </p:par>
                            </p:childTnLst>
                          </p:cTn>
                        </p:par>
                        <p:par>
                          <p:cTn id="31" fill="hold">
                            <p:stCondLst>
                              <p:cond delay="1800"/>
                            </p:stCondLst>
                            <p:childTnLst>
                              <p:par>
                                <p:cTn id="32" presetID="22" presetClass="entr" presetSubtype="4" fill="hold" grpId="1"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300"/>
                                        <p:tgtEl>
                                          <p:spTgt spid="4"/>
                                        </p:tgtEl>
                                      </p:cBhvr>
                                    </p:animEffect>
                                  </p:childTnLst>
                                </p:cTn>
                              </p:par>
                            </p:childTnLst>
                          </p:cTn>
                        </p:par>
                        <p:par>
                          <p:cTn id="35" fill="hold">
                            <p:stCondLst>
                              <p:cond delay="2100"/>
                            </p:stCondLst>
                            <p:childTnLst>
                              <p:par>
                                <p:cTn id="36" presetID="53" presetClass="entr" presetSubtype="16"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300" fill="hold"/>
                                        <p:tgtEl>
                                          <p:spTgt spid="6"/>
                                        </p:tgtEl>
                                        <p:attrNameLst>
                                          <p:attrName>ppt_w</p:attrName>
                                        </p:attrNameLst>
                                      </p:cBhvr>
                                      <p:tavLst>
                                        <p:tav tm="0">
                                          <p:val>
                                            <p:fltVal val="0"/>
                                          </p:val>
                                        </p:tav>
                                        <p:tav tm="100000">
                                          <p:val>
                                            <p:strVal val="#ppt_w"/>
                                          </p:val>
                                        </p:tav>
                                      </p:tavLst>
                                    </p:anim>
                                    <p:anim calcmode="lin" valueType="num">
                                      <p:cBhvr>
                                        <p:cTn id="39" dur="300" fill="hold"/>
                                        <p:tgtEl>
                                          <p:spTgt spid="6"/>
                                        </p:tgtEl>
                                        <p:attrNameLst>
                                          <p:attrName>ppt_h</p:attrName>
                                        </p:attrNameLst>
                                      </p:cBhvr>
                                      <p:tavLst>
                                        <p:tav tm="0">
                                          <p:val>
                                            <p:fltVal val="0"/>
                                          </p:val>
                                        </p:tav>
                                        <p:tav tm="100000">
                                          <p:val>
                                            <p:strVal val="#ppt_h"/>
                                          </p:val>
                                        </p:tav>
                                      </p:tavLst>
                                    </p:anim>
                                    <p:animEffect transition="in" filter="fade">
                                      <p:cBhvr>
                                        <p:cTn id="40"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10"/>
          <p:cNvSpPr/>
          <p:nvPr/>
        </p:nvSpPr>
        <p:spPr>
          <a:xfrm>
            <a:off x="-1" y="578704"/>
            <a:ext cx="2189061" cy="1203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47" name="Google Shape;447;p10"/>
          <p:cNvSpPr txBox="1">
            <a:spLocks noGrp="1"/>
          </p:cNvSpPr>
          <p:nvPr>
            <p:ph type="title"/>
          </p:nvPr>
        </p:nvSpPr>
        <p:spPr>
          <a:xfrm>
            <a:off x="1178334" y="62883"/>
            <a:ext cx="1904192" cy="560283"/>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Clr>
                <a:schemeClr val="dk1"/>
              </a:buClr>
              <a:buSzPts val="4000"/>
              <a:buFont typeface="DM Serif Display"/>
              <a:buNone/>
            </a:pPr>
            <a:r>
              <a:rPr lang="en" dirty="0">
                <a:solidFill>
                  <a:schemeClr val="bg2"/>
                </a:solidFill>
              </a:rPr>
              <a:t>1 . MODÈLE</a:t>
            </a:r>
            <a:endParaRPr dirty="0">
              <a:solidFill>
                <a:schemeClr val="bg2"/>
              </a:solidFill>
            </a:endParaRPr>
          </a:p>
        </p:txBody>
      </p:sp>
      <p:sp>
        <p:nvSpPr>
          <p:cNvPr id="455" name="Google Shape;455;p10"/>
          <p:cNvSpPr/>
          <p:nvPr/>
        </p:nvSpPr>
        <p:spPr>
          <a:xfrm>
            <a:off x="1515570" y="826990"/>
            <a:ext cx="320040" cy="32004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Montserrat Medium"/>
              <a:ea typeface="Montserrat Medium"/>
              <a:cs typeface="Montserrat Medium"/>
              <a:sym typeface="Montserrat Medium"/>
            </a:endParaRPr>
          </a:p>
        </p:txBody>
      </p:sp>
      <p:sp>
        <p:nvSpPr>
          <p:cNvPr id="456" name="Google Shape;456;p10"/>
          <p:cNvSpPr/>
          <p:nvPr/>
        </p:nvSpPr>
        <p:spPr>
          <a:xfrm rot="10800000">
            <a:off x="7448428" y="-820700"/>
            <a:ext cx="2163922" cy="2163922"/>
          </a:xfrm>
          <a:prstGeom prst="donut">
            <a:avLst>
              <a:gd name="adj" fmla="val 25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3"/>
              </a:solidFill>
              <a:latin typeface="Arial"/>
              <a:ea typeface="Arial"/>
              <a:cs typeface="Arial"/>
              <a:sym typeface="Arial"/>
            </a:endParaRPr>
          </a:p>
        </p:txBody>
      </p:sp>
      <p:grpSp>
        <p:nvGrpSpPr>
          <p:cNvPr id="457" name="Google Shape;457;p10"/>
          <p:cNvGrpSpPr/>
          <p:nvPr/>
        </p:nvGrpSpPr>
        <p:grpSpPr>
          <a:xfrm>
            <a:off x="7204971" y="620583"/>
            <a:ext cx="914556" cy="718263"/>
            <a:chOff x="388620" y="1420922"/>
            <a:chExt cx="679997" cy="534048"/>
          </a:xfrm>
        </p:grpSpPr>
        <p:sp>
          <p:nvSpPr>
            <p:cNvPr id="458" name="Google Shape;458;p10"/>
            <p:cNvSpPr/>
            <p:nvPr/>
          </p:nvSpPr>
          <p:spPr>
            <a:xfrm>
              <a:off x="388620" y="14209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59" name="Google Shape;459;p10"/>
            <p:cNvSpPr/>
            <p:nvPr/>
          </p:nvSpPr>
          <p:spPr>
            <a:xfrm>
              <a:off x="541020" y="14209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0" name="Google Shape;460;p10"/>
            <p:cNvSpPr/>
            <p:nvPr/>
          </p:nvSpPr>
          <p:spPr>
            <a:xfrm>
              <a:off x="693420" y="14209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1" name="Google Shape;461;p10"/>
            <p:cNvSpPr/>
            <p:nvPr/>
          </p:nvSpPr>
          <p:spPr>
            <a:xfrm>
              <a:off x="845820" y="14209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2" name="Google Shape;462;p10"/>
            <p:cNvSpPr/>
            <p:nvPr/>
          </p:nvSpPr>
          <p:spPr>
            <a:xfrm>
              <a:off x="998220" y="14209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3" name="Google Shape;463;p10"/>
            <p:cNvSpPr/>
            <p:nvPr/>
          </p:nvSpPr>
          <p:spPr>
            <a:xfrm>
              <a:off x="388620" y="15733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4" name="Google Shape;464;p10"/>
            <p:cNvSpPr/>
            <p:nvPr/>
          </p:nvSpPr>
          <p:spPr>
            <a:xfrm>
              <a:off x="541020" y="15733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5" name="Google Shape;465;p10"/>
            <p:cNvSpPr/>
            <p:nvPr/>
          </p:nvSpPr>
          <p:spPr>
            <a:xfrm>
              <a:off x="693420" y="15733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6" name="Google Shape;466;p10"/>
            <p:cNvSpPr/>
            <p:nvPr/>
          </p:nvSpPr>
          <p:spPr>
            <a:xfrm>
              <a:off x="845820" y="15733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7" name="Google Shape;467;p10"/>
            <p:cNvSpPr/>
            <p:nvPr/>
          </p:nvSpPr>
          <p:spPr>
            <a:xfrm>
              <a:off x="998220" y="15733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8" name="Google Shape;468;p10"/>
            <p:cNvSpPr/>
            <p:nvPr/>
          </p:nvSpPr>
          <p:spPr>
            <a:xfrm>
              <a:off x="388620" y="1728948"/>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9" name="Google Shape;469;p10"/>
            <p:cNvSpPr/>
            <p:nvPr/>
          </p:nvSpPr>
          <p:spPr>
            <a:xfrm>
              <a:off x="541020" y="1728948"/>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0" name="Google Shape;470;p10"/>
            <p:cNvSpPr/>
            <p:nvPr/>
          </p:nvSpPr>
          <p:spPr>
            <a:xfrm>
              <a:off x="693420" y="1728948"/>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1" name="Google Shape;471;p10"/>
            <p:cNvSpPr/>
            <p:nvPr/>
          </p:nvSpPr>
          <p:spPr>
            <a:xfrm>
              <a:off x="845820" y="1728947"/>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2" name="Google Shape;472;p10"/>
            <p:cNvSpPr/>
            <p:nvPr/>
          </p:nvSpPr>
          <p:spPr>
            <a:xfrm>
              <a:off x="998220" y="1728947"/>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3" name="Google Shape;473;p10"/>
            <p:cNvSpPr/>
            <p:nvPr/>
          </p:nvSpPr>
          <p:spPr>
            <a:xfrm>
              <a:off x="388620" y="188457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4" name="Google Shape;474;p10"/>
            <p:cNvSpPr/>
            <p:nvPr/>
          </p:nvSpPr>
          <p:spPr>
            <a:xfrm>
              <a:off x="541020" y="188457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5" name="Google Shape;475;p10"/>
            <p:cNvSpPr/>
            <p:nvPr/>
          </p:nvSpPr>
          <p:spPr>
            <a:xfrm>
              <a:off x="693420" y="188457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6" name="Google Shape;476;p10"/>
            <p:cNvSpPr/>
            <p:nvPr/>
          </p:nvSpPr>
          <p:spPr>
            <a:xfrm>
              <a:off x="845820" y="188457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7" name="Google Shape;477;p10"/>
            <p:cNvSpPr/>
            <p:nvPr/>
          </p:nvSpPr>
          <p:spPr>
            <a:xfrm>
              <a:off x="998220" y="188457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478" name="Google Shape;478;p10"/>
          <p:cNvSpPr/>
          <p:nvPr/>
        </p:nvSpPr>
        <p:spPr>
          <a:xfrm>
            <a:off x="3013769" y="4872991"/>
            <a:ext cx="3116461" cy="27050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
        <p:nvSpPr>
          <p:cNvPr id="479" name="Google Shape;479;p10"/>
          <p:cNvSpPr/>
          <p:nvPr/>
        </p:nvSpPr>
        <p:spPr>
          <a:xfrm>
            <a:off x="841413" y="297182"/>
            <a:ext cx="676548" cy="676548"/>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 name="ZoneTexte 2">
            <a:extLst>
              <a:ext uri="{FF2B5EF4-FFF2-40B4-BE49-F238E27FC236}">
                <a16:creationId xmlns:a16="http://schemas.microsoft.com/office/drawing/2014/main" id="{E3923054-9FBB-E049-91C3-7D29AE0D17DC}"/>
              </a:ext>
            </a:extLst>
          </p:cNvPr>
          <p:cNvSpPr txBox="1"/>
          <p:nvPr/>
        </p:nvSpPr>
        <p:spPr>
          <a:xfrm>
            <a:off x="1848294" y="793740"/>
            <a:ext cx="1253869" cy="400110"/>
          </a:xfrm>
          <a:prstGeom prst="rect">
            <a:avLst/>
          </a:prstGeom>
          <a:noFill/>
        </p:spPr>
        <p:txBody>
          <a:bodyPr wrap="none" rtlCol="0">
            <a:spAutoFit/>
          </a:bodyPr>
          <a:lstStyle/>
          <a:p>
            <a:r>
              <a:rPr lang="fr-FR" sz="2000" b="1" dirty="0">
                <a:solidFill>
                  <a:schemeClr val="bg2"/>
                </a:solidFill>
              </a:rPr>
              <a:t>b. Hbase</a:t>
            </a:r>
          </a:p>
        </p:txBody>
      </p:sp>
      <p:sp>
        <p:nvSpPr>
          <p:cNvPr id="4" name="ZoneTexte 3">
            <a:extLst>
              <a:ext uri="{FF2B5EF4-FFF2-40B4-BE49-F238E27FC236}">
                <a16:creationId xmlns:a16="http://schemas.microsoft.com/office/drawing/2014/main" id="{E28E0AEF-4979-FA4A-8784-292E9F219E8B}"/>
              </a:ext>
            </a:extLst>
          </p:cNvPr>
          <p:cNvSpPr txBox="1"/>
          <p:nvPr/>
        </p:nvSpPr>
        <p:spPr>
          <a:xfrm>
            <a:off x="176463" y="1554860"/>
            <a:ext cx="5953767" cy="2277547"/>
          </a:xfrm>
          <a:prstGeom prst="rect">
            <a:avLst/>
          </a:prstGeom>
          <a:noFill/>
        </p:spPr>
        <p:txBody>
          <a:bodyPr wrap="square" rtlCol="0">
            <a:spAutoFit/>
          </a:bodyPr>
          <a:lstStyle/>
          <a:p>
            <a:r>
              <a:rPr lang="fr-FR" dirty="0"/>
              <a:t>Hbase est un système de gestion de base de données non- relationnelles distribué, écrit en Java, disposant d’un stockage structuré pour les grandes tables.</a:t>
            </a:r>
          </a:p>
          <a:p>
            <a:endParaRPr lang="fr-FR" sz="1600" dirty="0"/>
          </a:p>
          <a:p>
            <a:r>
              <a:rPr lang="fr-FR" dirty="0"/>
              <a:t>Créer par : Avinash Lakshman et Prashant Malik </a:t>
            </a:r>
            <a:endParaRPr lang="fr-FR" sz="1600" dirty="0"/>
          </a:p>
          <a:p>
            <a:r>
              <a:rPr lang="fr-FR" dirty="0"/>
              <a:t>Développé par : Apache Software Fondation</a:t>
            </a:r>
          </a:p>
          <a:p>
            <a:r>
              <a:rPr lang="fr-FR" dirty="0"/>
              <a:t>Langage : java </a:t>
            </a:r>
            <a:endParaRPr lang="fr-FR" sz="1600" dirty="0"/>
          </a:p>
          <a:p>
            <a:r>
              <a:rPr lang="fr-FR" dirty="0"/>
              <a:t>Dernière version : 2.0.0 (13 Mars 2015) </a:t>
            </a:r>
          </a:p>
          <a:p>
            <a:r>
              <a:rPr lang="fr-FR" dirty="0"/>
              <a:t>Version avancée : 2.5.0 (31 Août 2022) </a:t>
            </a:r>
          </a:p>
          <a:p>
            <a:r>
              <a:rPr lang="fr-FR" dirty="0"/>
              <a:t>Système d’Exploitation : Multiplateforme </a:t>
            </a:r>
            <a:endParaRPr lang="fr-FR" sz="1600" dirty="0"/>
          </a:p>
        </p:txBody>
      </p:sp>
      <p:pic>
        <p:nvPicPr>
          <p:cNvPr id="6" name="Image 5">
            <a:extLst>
              <a:ext uri="{FF2B5EF4-FFF2-40B4-BE49-F238E27FC236}">
                <a16:creationId xmlns:a16="http://schemas.microsoft.com/office/drawing/2014/main" id="{EDCB7E39-498F-354F-8252-02550B94D814}"/>
              </a:ext>
            </a:extLst>
          </p:cNvPr>
          <p:cNvPicPr>
            <a:picLocks noChangeAspect="1"/>
          </p:cNvPicPr>
          <p:nvPr/>
        </p:nvPicPr>
        <p:blipFill>
          <a:blip r:embed="rId4"/>
          <a:stretch>
            <a:fillRect/>
          </a:stretch>
        </p:blipFill>
        <p:spPr>
          <a:xfrm>
            <a:off x="6160819" y="1911171"/>
            <a:ext cx="2886746" cy="1924497"/>
          </a:xfrm>
          <a:prstGeom prst="roundRect">
            <a:avLst>
              <a:gd name="adj" fmla="val 5000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54221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46"/>
                                        </p:tgtEl>
                                        <p:attrNameLst>
                                          <p:attrName>style.visibility</p:attrName>
                                        </p:attrNameLst>
                                      </p:cBhvr>
                                      <p:to>
                                        <p:strVal val="visible"/>
                                      </p:to>
                                    </p:set>
                                    <p:anim calcmode="lin" valueType="num">
                                      <p:cBhvr additive="base">
                                        <p:cTn id="7" dur="300"/>
                                        <p:tgtEl>
                                          <p:spTgt spid="446"/>
                                        </p:tgtEl>
                                        <p:attrNameLst>
                                          <p:attrName>ppt_x</p:attrName>
                                        </p:attrNameLst>
                                      </p:cBhvr>
                                      <p:tavLst>
                                        <p:tav tm="0">
                                          <p:val>
                                            <p:strVal val="#ppt_x-1"/>
                                          </p:val>
                                        </p:tav>
                                        <p:tav tm="100000">
                                          <p:val>
                                            <p:strVal val="#ppt_x"/>
                                          </p:val>
                                        </p:tav>
                                      </p:tavLst>
                                    </p:anim>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79"/>
                                        </p:tgtEl>
                                        <p:attrNameLst>
                                          <p:attrName>style.visibility</p:attrName>
                                        </p:attrNameLst>
                                      </p:cBhvr>
                                      <p:to>
                                        <p:strVal val="visible"/>
                                      </p:to>
                                    </p:set>
                                    <p:animEffect transition="in" filter="fade">
                                      <p:cBhvr>
                                        <p:cTn id="11" dur="300"/>
                                        <p:tgtEl>
                                          <p:spTgt spid="479"/>
                                        </p:tgtEl>
                                      </p:cBhvr>
                                    </p:animEffect>
                                  </p:childTnLst>
                                </p:cTn>
                              </p:par>
                            </p:childTnLst>
                          </p:cTn>
                        </p:par>
                        <p:par>
                          <p:cTn id="12" fill="hold">
                            <p:stCondLst>
                              <p:cond delay="600"/>
                            </p:stCondLst>
                            <p:childTnLst>
                              <p:par>
                                <p:cTn id="13" presetID="10" presetClass="entr" presetSubtype="0" fill="hold" nodeType="afterEffect">
                                  <p:stCondLst>
                                    <p:cond delay="0"/>
                                  </p:stCondLst>
                                  <p:childTnLst>
                                    <p:set>
                                      <p:cBhvr>
                                        <p:cTn id="14" dur="1" fill="hold">
                                          <p:stCondLst>
                                            <p:cond delay="0"/>
                                          </p:stCondLst>
                                        </p:cTn>
                                        <p:tgtEl>
                                          <p:spTgt spid="478"/>
                                        </p:tgtEl>
                                        <p:attrNameLst>
                                          <p:attrName>style.visibility</p:attrName>
                                        </p:attrNameLst>
                                      </p:cBhvr>
                                      <p:to>
                                        <p:strVal val="visible"/>
                                      </p:to>
                                    </p:set>
                                    <p:animEffect transition="in" filter="fade">
                                      <p:cBhvr>
                                        <p:cTn id="15" dur="300"/>
                                        <p:tgtEl>
                                          <p:spTgt spid="478"/>
                                        </p:tgtEl>
                                      </p:cBhvr>
                                    </p:animEffect>
                                  </p:childTnLst>
                                </p:cTn>
                              </p:par>
                            </p:childTnLst>
                          </p:cTn>
                        </p:par>
                        <p:par>
                          <p:cTn id="16" fill="hold">
                            <p:stCondLst>
                              <p:cond delay="900"/>
                            </p:stCondLst>
                            <p:childTnLst>
                              <p:par>
                                <p:cTn id="17" presetID="2" presetClass="entr" presetSubtype="2" fill="hold" nodeType="afterEffect">
                                  <p:stCondLst>
                                    <p:cond delay="0"/>
                                  </p:stCondLst>
                                  <p:childTnLst>
                                    <p:set>
                                      <p:cBhvr>
                                        <p:cTn id="18" dur="1" fill="hold">
                                          <p:stCondLst>
                                            <p:cond delay="0"/>
                                          </p:stCondLst>
                                        </p:cTn>
                                        <p:tgtEl>
                                          <p:spTgt spid="456"/>
                                        </p:tgtEl>
                                        <p:attrNameLst>
                                          <p:attrName>style.visibility</p:attrName>
                                        </p:attrNameLst>
                                      </p:cBhvr>
                                      <p:to>
                                        <p:strVal val="visible"/>
                                      </p:to>
                                    </p:set>
                                    <p:anim calcmode="lin" valueType="num">
                                      <p:cBhvr additive="base">
                                        <p:cTn id="19" dur="300"/>
                                        <p:tgtEl>
                                          <p:spTgt spid="456"/>
                                        </p:tgtEl>
                                        <p:attrNameLst>
                                          <p:attrName>ppt_x</p:attrName>
                                        </p:attrNameLst>
                                      </p:cBhvr>
                                      <p:tavLst>
                                        <p:tav tm="0">
                                          <p:val>
                                            <p:strVal val="#ppt_x+1"/>
                                          </p:val>
                                        </p:tav>
                                        <p:tav tm="100000">
                                          <p:val>
                                            <p:strVal val="#ppt_x"/>
                                          </p:val>
                                        </p:tav>
                                      </p:tavLst>
                                    </p:anim>
                                  </p:childTnLst>
                                </p:cTn>
                              </p:par>
                            </p:childTnLst>
                          </p:cTn>
                        </p:par>
                        <p:par>
                          <p:cTn id="20" fill="hold">
                            <p:stCondLst>
                              <p:cond delay="1200"/>
                            </p:stCondLst>
                            <p:childTnLst>
                              <p:par>
                                <p:cTn id="21" presetID="23" presetClass="entr" presetSubtype="16" fill="hold" nodeType="afterEffect">
                                  <p:stCondLst>
                                    <p:cond delay="0"/>
                                  </p:stCondLst>
                                  <p:childTnLst>
                                    <p:set>
                                      <p:cBhvr>
                                        <p:cTn id="22" dur="1" fill="hold">
                                          <p:stCondLst>
                                            <p:cond delay="0"/>
                                          </p:stCondLst>
                                        </p:cTn>
                                        <p:tgtEl>
                                          <p:spTgt spid="457"/>
                                        </p:tgtEl>
                                        <p:attrNameLst>
                                          <p:attrName>style.visibility</p:attrName>
                                        </p:attrNameLst>
                                      </p:cBhvr>
                                      <p:to>
                                        <p:strVal val="visible"/>
                                      </p:to>
                                    </p:set>
                                    <p:anim calcmode="lin" valueType="num">
                                      <p:cBhvr additive="base">
                                        <p:cTn id="23" dur="300"/>
                                        <p:tgtEl>
                                          <p:spTgt spid="457"/>
                                        </p:tgtEl>
                                        <p:attrNameLst>
                                          <p:attrName>ppt_w</p:attrName>
                                        </p:attrNameLst>
                                      </p:cBhvr>
                                      <p:tavLst>
                                        <p:tav tm="0">
                                          <p:val>
                                            <p:strVal val="0"/>
                                          </p:val>
                                        </p:tav>
                                        <p:tav tm="100000">
                                          <p:val>
                                            <p:strVal val="#ppt_w"/>
                                          </p:val>
                                        </p:tav>
                                      </p:tavLst>
                                    </p:anim>
                                    <p:anim calcmode="lin" valueType="num">
                                      <p:cBhvr additive="base">
                                        <p:cTn id="24" dur="300"/>
                                        <p:tgtEl>
                                          <p:spTgt spid="457"/>
                                        </p:tgtEl>
                                        <p:attrNameLst>
                                          <p:attrName>ppt_h</p:attrName>
                                        </p:attrNameLst>
                                      </p:cBhvr>
                                      <p:tavLst>
                                        <p:tav tm="0">
                                          <p:val>
                                            <p:strVal val="0"/>
                                          </p:val>
                                        </p:tav>
                                        <p:tav tm="100000">
                                          <p:val>
                                            <p:strVal val="#ppt_h"/>
                                          </p:val>
                                        </p:tav>
                                      </p:tavLst>
                                    </p:anim>
                                  </p:childTnLst>
                                </p:cTn>
                              </p:par>
                            </p:childTnLst>
                          </p:cTn>
                        </p:par>
                        <p:par>
                          <p:cTn id="25" fill="hold">
                            <p:stCondLst>
                              <p:cond delay="1500"/>
                            </p:stCondLst>
                            <p:childTnLst>
                              <p:par>
                                <p:cTn id="26" presetID="45" presetClass="entr" presetSubtype="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300"/>
                                        <p:tgtEl>
                                          <p:spTgt spid="4"/>
                                        </p:tgtEl>
                                      </p:cBhvr>
                                    </p:animEffect>
                                    <p:anim calcmode="lin" valueType="num">
                                      <p:cBhvr>
                                        <p:cTn id="29" dur="300" fill="hold"/>
                                        <p:tgtEl>
                                          <p:spTgt spid="4"/>
                                        </p:tgtEl>
                                        <p:attrNameLst>
                                          <p:attrName>ppt_w</p:attrName>
                                        </p:attrNameLst>
                                      </p:cBhvr>
                                      <p:tavLst>
                                        <p:tav tm="0" fmla="#ppt_w*sin(2.5*pi*$)">
                                          <p:val>
                                            <p:fltVal val="0"/>
                                          </p:val>
                                        </p:tav>
                                        <p:tav tm="100000">
                                          <p:val>
                                            <p:fltVal val="1"/>
                                          </p:val>
                                        </p:tav>
                                      </p:tavLst>
                                    </p:anim>
                                    <p:anim calcmode="lin" valueType="num">
                                      <p:cBhvr>
                                        <p:cTn id="30" dur="300" fill="hold"/>
                                        <p:tgtEl>
                                          <p:spTgt spid="4"/>
                                        </p:tgtEl>
                                        <p:attrNameLst>
                                          <p:attrName>ppt_h</p:attrName>
                                        </p:attrNameLst>
                                      </p:cBhvr>
                                      <p:tavLst>
                                        <p:tav tm="0">
                                          <p:val>
                                            <p:strVal val="#ppt_h"/>
                                          </p:val>
                                        </p:tav>
                                        <p:tav tm="100000">
                                          <p:val>
                                            <p:strVal val="#ppt_h"/>
                                          </p:val>
                                        </p:tav>
                                      </p:tavLst>
                                    </p:anim>
                                  </p:childTnLst>
                                </p:cTn>
                              </p:par>
                            </p:childTnLst>
                          </p:cTn>
                        </p:par>
                        <p:par>
                          <p:cTn id="31" fill="hold">
                            <p:stCondLst>
                              <p:cond delay="1800"/>
                            </p:stCondLst>
                            <p:childTnLst>
                              <p:par>
                                <p:cTn id="32" presetID="22" presetClass="entr" presetSubtype="4" fill="hold" grpId="1"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300"/>
                                        <p:tgtEl>
                                          <p:spTgt spid="4"/>
                                        </p:tgtEl>
                                      </p:cBhvr>
                                    </p:animEffect>
                                  </p:childTnLst>
                                </p:cTn>
                              </p:par>
                            </p:childTnLst>
                          </p:cTn>
                        </p:par>
                        <p:par>
                          <p:cTn id="35" fill="hold">
                            <p:stCondLst>
                              <p:cond delay="2100"/>
                            </p:stCondLst>
                            <p:childTnLst>
                              <p:par>
                                <p:cTn id="36" presetID="53" presetClass="entr" presetSubtype="16"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300" fill="hold"/>
                                        <p:tgtEl>
                                          <p:spTgt spid="6"/>
                                        </p:tgtEl>
                                        <p:attrNameLst>
                                          <p:attrName>ppt_w</p:attrName>
                                        </p:attrNameLst>
                                      </p:cBhvr>
                                      <p:tavLst>
                                        <p:tav tm="0">
                                          <p:val>
                                            <p:fltVal val="0"/>
                                          </p:val>
                                        </p:tav>
                                        <p:tav tm="100000">
                                          <p:val>
                                            <p:strVal val="#ppt_w"/>
                                          </p:val>
                                        </p:tav>
                                      </p:tavLst>
                                    </p:anim>
                                    <p:anim calcmode="lin" valueType="num">
                                      <p:cBhvr>
                                        <p:cTn id="39" dur="300" fill="hold"/>
                                        <p:tgtEl>
                                          <p:spTgt spid="6"/>
                                        </p:tgtEl>
                                        <p:attrNameLst>
                                          <p:attrName>ppt_h</p:attrName>
                                        </p:attrNameLst>
                                      </p:cBhvr>
                                      <p:tavLst>
                                        <p:tav tm="0">
                                          <p:val>
                                            <p:fltVal val="0"/>
                                          </p:val>
                                        </p:tav>
                                        <p:tav tm="100000">
                                          <p:val>
                                            <p:strVal val="#ppt_h"/>
                                          </p:val>
                                        </p:tav>
                                      </p:tavLst>
                                    </p:anim>
                                    <p:animEffect transition="in" filter="fade">
                                      <p:cBhvr>
                                        <p:cTn id="40"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7" name="Google Shape;487;p11"/>
          <p:cNvSpPr txBox="1">
            <a:spLocks noGrp="1"/>
          </p:cNvSpPr>
          <p:nvPr>
            <p:ph type="title"/>
          </p:nvPr>
        </p:nvSpPr>
        <p:spPr>
          <a:xfrm>
            <a:off x="682077" y="256776"/>
            <a:ext cx="7696200" cy="55096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800"/>
              <a:buFont typeface="DM Serif Display"/>
              <a:buNone/>
            </a:pPr>
            <a:r>
              <a:rPr lang="en" dirty="0"/>
              <a:t>V. INSTALLATION ET MISE EN PLACE</a:t>
            </a:r>
            <a:endParaRPr dirty="0"/>
          </a:p>
        </p:txBody>
      </p:sp>
      <p:sp>
        <p:nvSpPr>
          <p:cNvPr id="497" name="Google Shape;497;p11"/>
          <p:cNvSpPr/>
          <p:nvPr/>
        </p:nvSpPr>
        <p:spPr>
          <a:xfrm rot="10800000">
            <a:off x="7743775" y="-249385"/>
            <a:ext cx="1746588" cy="1746588"/>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98" name="Google Shape;498;p11"/>
          <p:cNvSpPr/>
          <p:nvPr/>
        </p:nvSpPr>
        <p:spPr>
          <a:xfrm rot="5400000">
            <a:off x="-738330" y="-11132"/>
            <a:ext cx="1271239" cy="1271239"/>
          </a:xfrm>
          <a:prstGeom prst="flowChartDelay">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99" name="Google Shape;499;p11"/>
          <p:cNvSpPr/>
          <p:nvPr/>
        </p:nvSpPr>
        <p:spPr>
          <a:xfrm>
            <a:off x="2863180" y="4596250"/>
            <a:ext cx="185854" cy="18585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0" name="Google Shape;500;p11"/>
          <p:cNvSpPr/>
          <p:nvPr/>
        </p:nvSpPr>
        <p:spPr>
          <a:xfrm>
            <a:off x="3216302" y="4596250"/>
            <a:ext cx="185854" cy="18585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1" name="Google Shape;501;p11"/>
          <p:cNvSpPr/>
          <p:nvPr/>
        </p:nvSpPr>
        <p:spPr>
          <a:xfrm>
            <a:off x="3569424" y="4596250"/>
            <a:ext cx="185854" cy="18585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2" name="Google Shape;502;p11"/>
          <p:cNvSpPr/>
          <p:nvPr/>
        </p:nvSpPr>
        <p:spPr>
          <a:xfrm>
            <a:off x="3922546" y="4596250"/>
            <a:ext cx="185854" cy="18585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3" name="Google Shape;503;p11"/>
          <p:cNvSpPr/>
          <p:nvPr/>
        </p:nvSpPr>
        <p:spPr>
          <a:xfrm>
            <a:off x="-251373" y="662519"/>
            <a:ext cx="933450" cy="933450"/>
          </a:xfrm>
          <a:prstGeom prst="donut">
            <a:avLst>
              <a:gd name="adj" fmla="val 25000"/>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504" name="Google Shape;504;p11"/>
          <p:cNvSpPr/>
          <p:nvPr/>
        </p:nvSpPr>
        <p:spPr>
          <a:xfrm flipH="1">
            <a:off x="8418844" y="437014"/>
            <a:ext cx="633175" cy="633175"/>
          </a:xfrm>
          <a:prstGeom prst="rtTriangl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5" name="Google Shape;505;p11"/>
          <p:cNvSpPr/>
          <p:nvPr/>
        </p:nvSpPr>
        <p:spPr>
          <a:xfrm flipH="1">
            <a:off x="8418844" y="1034930"/>
            <a:ext cx="633175" cy="633175"/>
          </a:xfrm>
          <a:prstGeom prst="rtTriangl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6" name="Google Shape;506;p11"/>
          <p:cNvSpPr/>
          <p:nvPr/>
        </p:nvSpPr>
        <p:spPr>
          <a:xfrm flipH="1">
            <a:off x="8418844" y="1632846"/>
            <a:ext cx="633175" cy="633175"/>
          </a:xfrm>
          <a:prstGeom prst="rtTriangl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8"/>
                                        </p:tgtEl>
                                        <p:attrNameLst>
                                          <p:attrName>style.visibility</p:attrName>
                                        </p:attrNameLst>
                                      </p:cBhvr>
                                      <p:to>
                                        <p:strVal val="visible"/>
                                      </p:to>
                                    </p:set>
                                    <p:animEffect transition="in" filter="fade">
                                      <p:cBhvr>
                                        <p:cTn id="7" dur="500"/>
                                        <p:tgtEl>
                                          <p:spTgt spid="49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3"/>
                                        </p:tgtEl>
                                        <p:attrNameLst>
                                          <p:attrName>style.visibility</p:attrName>
                                        </p:attrNameLst>
                                      </p:cBhvr>
                                      <p:to>
                                        <p:strVal val="visible"/>
                                      </p:to>
                                    </p:set>
                                    <p:animEffect transition="in" filter="fade">
                                      <p:cBhvr>
                                        <p:cTn id="11" dur="2000"/>
                                        <p:tgtEl>
                                          <p:spTgt spid="503"/>
                                        </p:tgtEl>
                                      </p:cBhvr>
                                    </p:animEffect>
                                  </p:childTnLst>
                                </p:cTn>
                              </p:par>
                            </p:childTnLst>
                          </p:cTn>
                        </p:par>
                        <p:par>
                          <p:cTn id="12" fill="hold">
                            <p:stCondLst>
                              <p:cond delay="2500"/>
                            </p:stCondLst>
                            <p:childTnLst>
                              <p:par>
                                <p:cTn id="13" presetID="23" presetClass="entr" presetSubtype="16" fill="hold" nodeType="afterEffect">
                                  <p:stCondLst>
                                    <p:cond delay="0"/>
                                  </p:stCondLst>
                                  <p:childTnLst>
                                    <p:set>
                                      <p:cBhvr>
                                        <p:cTn id="14" dur="1" fill="hold">
                                          <p:stCondLst>
                                            <p:cond delay="0"/>
                                          </p:stCondLst>
                                        </p:cTn>
                                        <p:tgtEl>
                                          <p:spTgt spid="502"/>
                                        </p:tgtEl>
                                        <p:attrNameLst>
                                          <p:attrName>style.visibility</p:attrName>
                                        </p:attrNameLst>
                                      </p:cBhvr>
                                      <p:to>
                                        <p:strVal val="visible"/>
                                      </p:to>
                                    </p:set>
                                    <p:anim calcmode="lin" valueType="num">
                                      <p:cBhvr additive="base">
                                        <p:cTn id="15" dur="500"/>
                                        <p:tgtEl>
                                          <p:spTgt spid="502"/>
                                        </p:tgtEl>
                                        <p:attrNameLst>
                                          <p:attrName>ppt_w</p:attrName>
                                        </p:attrNameLst>
                                      </p:cBhvr>
                                      <p:tavLst>
                                        <p:tav tm="0">
                                          <p:val>
                                            <p:strVal val="0"/>
                                          </p:val>
                                        </p:tav>
                                        <p:tav tm="100000">
                                          <p:val>
                                            <p:strVal val="#ppt_w"/>
                                          </p:val>
                                        </p:tav>
                                      </p:tavLst>
                                    </p:anim>
                                    <p:anim calcmode="lin" valueType="num">
                                      <p:cBhvr additive="base">
                                        <p:cTn id="16" dur="500"/>
                                        <p:tgtEl>
                                          <p:spTgt spid="502"/>
                                        </p:tgtEl>
                                        <p:attrNameLst>
                                          <p:attrName>ppt_h</p:attrName>
                                        </p:attrNameLst>
                                      </p:cBhvr>
                                      <p:tavLst>
                                        <p:tav tm="0">
                                          <p:val>
                                            <p:strVal val="0"/>
                                          </p:val>
                                        </p:tav>
                                        <p:tav tm="100000">
                                          <p:val>
                                            <p:strVal val="#ppt_h"/>
                                          </p:val>
                                        </p:tav>
                                      </p:tavLst>
                                    </p:anim>
                                  </p:childTnLst>
                                </p:cTn>
                              </p:par>
                            </p:childTnLst>
                          </p:cTn>
                        </p:par>
                        <p:par>
                          <p:cTn id="17" fill="hold">
                            <p:stCondLst>
                              <p:cond delay="3000"/>
                            </p:stCondLst>
                            <p:childTnLst>
                              <p:par>
                                <p:cTn id="18" presetID="2" presetClass="entr" presetSubtype="1" fill="hold" nodeType="afterEffect">
                                  <p:stCondLst>
                                    <p:cond delay="0"/>
                                  </p:stCondLst>
                                  <p:childTnLst>
                                    <p:set>
                                      <p:cBhvr>
                                        <p:cTn id="19" dur="1" fill="hold">
                                          <p:stCondLst>
                                            <p:cond delay="0"/>
                                          </p:stCondLst>
                                        </p:cTn>
                                        <p:tgtEl>
                                          <p:spTgt spid="497"/>
                                        </p:tgtEl>
                                        <p:attrNameLst>
                                          <p:attrName>style.visibility</p:attrName>
                                        </p:attrNameLst>
                                      </p:cBhvr>
                                      <p:to>
                                        <p:strVal val="visible"/>
                                      </p:to>
                                    </p:set>
                                    <p:anim calcmode="lin" valueType="num">
                                      <p:cBhvr additive="base">
                                        <p:cTn id="20" dur="500"/>
                                        <p:tgtEl>
                                          <p:spTgt spid="497"/>
                                        </p:tgtEl>
                                        <p:attrNameLst>
                                          <p:attrName>ppt_y</p:attrName>
                                        </p:attrNameLst>
                                      </p:cBhvr>
                                      <p:tavLst>
                                        <p:tav tm="0">
                                          <p:val>
                                            <p:strVal val="#ppt_y-1"/>
                                          </p:val>
                                        </p:tav>
                                        <p:tav tm="100000">
                                          <p:val>
                                            <p:strVal val="#ppt_y"/>
                                          </p:val>
                                        </p:tav>
                                      </p:tavLst>
                                    </p:anim>
                                  </p:childTnLst>
                                </p:cTn>
                              </p:par>
                            </p:childTnLst>
                          </p:cTn>
                        </p:par>
                        <p:par>
                          <p:cTn id="21" fill="hold">
                            <p:stCondLst>
                              <p:cond delay="3500"/>
                            </p:stCondLst>
                            <p:childTnLst>
                              <p:par>
                                <p:cTn id="22" presetID="23" presetClass="entr" presetSubtype="16" fill="hold" nodeType="afterEffect">
                                  <p:stCondLst>
                                    <p:cond delay="0"/>
                                  </p:stCondLst>
                                  <p:childTnLst>
                                    <p:set>
                                      <p:cBhvr>
                                        <p:cTn id="23" dur="1" fill="hold">
                                          <p:stCondLst>
                                            <p:cond delay="0"/>
                                          </p:stCondLst>
                                        </p:cTn>
                                        <p:tgtEl>
                                          <p:spTgt spid="505"/>
                                        </p:tgtEl>
                                        <p:attrNameLst>
                                          <p:attrName>style.visibility</p:attrName>
                                        </p:attrNameLst>
                                      </p:cBhvr>
                                      <p:to>
                                        <p:strVal val="visible"/>
                                      </p:to>
                                    </p:set>
                                    <p:anim calcmode="lin" valueType="num">
                                      <p:cBhvr additive="base">
                                        <p:cTn id="24" dur="500"/>
                                        <p:tgtEl>
                                          <p:spTgt spid="505"/>
                                        </p:tgtEl>
                                        <p:attrNameLst>
                                          <p:attrName>ppt_w</p:attrName>
                                        </p:attrNameLst>
                                      </p:cBhvr>
                                      <p:tavLst>
                                        <p:tav tm="0">
                                          <p:val>
                                            <p:strVal val="0"/>
                                          </p:val>
                                        </p:tav>
                                        <p:tav tm="100000">
                                          <p:val>
                                            <p:strVal val="#ppt_w"/>
                                          </p:val>
                                        </p:tav>
                                      </p:tavLst>
                                    </p:anim>
                                    <p:anim calcmode="lin" valueType="num">
                                      <p:cBhvr additive="base">
                                        <p:cTn id="25" dur="500"/>
                                        <p:tgtEl>
                                          <p:spTgt spid="505"/>
                                        </p:tgtEl>
                                        <p:attrNameLst>
                                          <p:attrName>ppt_h</p:attrName>
                                        </p:attrNameLst>
                                      </p:cBhvr>
                                      <p:tavLst>
                                        <p:tav tm="0">
                                          <p:val>
                                            <p:strVal val="0"/>
                                          </p:val>
                                        </p:tav>
                                        <p:tav tm="100000">
                                          <p:val>
                                            <p:strVal val="#ppt_h"/>
                                          </p:val>
                                        </p:tav>
                                      </p:tavLst>
                                    </p:anim>
                                  </p:childTnLst>
                                </p:cTn>
                              </p:par>
                            </p:childTnLst>
                          </p:cTn>
                        </p:par>
                        <p:par>
                          <p:cTn id="26" fill="hold">
                            <p:stCondLst>
                              <p:cond delay="4000"/>
                            </p:stCondLst>
                            <p:childTnLst>
                              <p:par>
                                <p:cTn id="27" presetID="23" presetClass="entr" presetSubtype="16" fill="hold" nodeType="afterEffect">
                                  <p:stCondLst>
                                    <p:cond delay="0"/>
                                  </p:stCondLst>
                                  <p:childTnLst>
                                    <p:set>
                                      <p:cBhvr>
                                        <p:cTn id="28" dur="1" fill="hold">
                                          <p:stCondLst>
                                            <p:cond delay="0"/>
                                          </p:stCondLst>
                                        </p:cTn>
                                        <p:tgtEl>
                                          <p:spTgt spid="506"/>
                                        </p:tgtEl>
                                        <p:attrNameLst>
                                          <p:attrName>style.visibility</p:attrName>
                                        </p:attrNameLst>
                                      </p:cBhvr>
                                      <p:to>
                                        <p:strVal val="visible"/>
                                      </p:to>
                                    </p:set>
                                    <p:anim calcmode="lin" valueType="num">
                                      <p:cBhvr additive="base">
                                        <p:cTn id="29" dur="500"/>
                                        <p:tgtEl>
                                          <p:spTgt spid="506"/>
                                        </p:tgtEl>
                                        <p:attrNameLst>
                                          <p:attrName>ppt_w</p:attrName>
                                        </p:attrNameLst>
                                      </p:cBhvr>
                                      <p:tavLst>
                                        <p:tav tm="0">
                                          <p:val>
                                            <p:strVal val="0"/>
                                          </p:val>
                                        </p:tav>
                                        <p:tav tm="100000">
                                          <p:val>
                                            <p:strVal val="#ppt_w"/>
                                          </p:val>
                                        </p:tav>
                                      </p:tavLst>
                                    </p:anim>
                                    <p:anim calcmode="lin" valueType="num">
                                      <p:cBhvr additive="base">
                                        <p:cTn id="30" dur="500"/>
                                        <p:tgtEl>
                                          <p:spTgt spid="50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2"/>
          <p:cNvSpPr/>
          <p:nvPr/>
        </p:nvSpPr>
        <p:spPr>
          <a:xfrm>
            <a:off x="-1847888" y="-1067803"/>
            <a:ext cx="2720952" cy="2720952"/>
          </a:xfrm>
          <a:prstGeom prst="donut">
            <a:avLst>
              <a:gd name="adj" fmla="val 25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514" name="Google Shape;514;p12"/>
          <p:cNvSpPr/>
          <p:nvPr/>
        </p:nvSpPr>
        <p:spPr>
          <a:xfrm>
            <a:off x="-127658" y="989349"/>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15" name="Google Shape;515;p12"/>
          <p:cNvSpPr/>
          <p:nvPr/>
        </p:nvSpPr>
        <p:spPr>
          <a:xfrm>
            <a:off x="253737" y="989349"/>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16" name="Google Shape;516;p12"/>
          <p:cNvSpPr/>
          <p:nvPr/>
        </p:nvSpPr>
        <p:spPr>
          <a:xfrm>
            <a:off x="606859" y="989349"/>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17" name="Google Shape;517;p12"/>
          <p:cNvSpPr/>
          <p:nvPr/>
        </p:nvSpPr>
        <p:spPr>
          <a:xfrm>
            <a:off x="959981" y="989349"/>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18" name="Google Shape;518;p12"/>
          <p:cNvSpPr/>
          <p:nvPr/>
        </p:nvSpPr>
        <p:spPr>
          <a:xfrm>
            <a:off x="8443217" y="391261"/>
            <a:ext cx="2280213" cy="434384"/>
          </a:xfrm>
          <a:prstGeom prst="flowChartProcess">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19" name="Google Shape;519;p12"/>
          <p:cNvSpPr/>
          <p:nvPr/>
        </p:nvSpPr>
        <p:spPr>
          <a:xfrm>
            <a:off x="0" y="4242889"/>
            <a:ext cx="917126" cy="917126"/>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20" name="Google Shape;520;p12"/>
          <p:cNvSpPr/>
          <p:nvPr/>
        </p:nvSpPr>
        <p:spPr>
          <a:xfrm>
            <a:off x="8833532" y="276211"/>
            <a:ext cx="684103" cy="63926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
        <p:nvSpPr>
          <p:cNvPr id="4" name="ZoneTexte 3">
            <a:extLst>
              <a:ext uri="{FF2B5EF4-FFF2-40B4-BE49-F238E27FC236}">
                <a16:creationId xmlns:a16="http://schemas.microsoft.com/office/drawing/2014/main" id="{AE39C286-D606-7B45-82AE-73D93AECBDD8}"/>
              </a:ext>
            </a:extLst>
          </p:cNvPr>
          <p:cNvSpPr txBox="1"/>
          <p:nvPr/>
        </p:nvSpPr>
        <p:spPr>
          <a:xfrm>
            <a:off x="961462" y="45689"/>
            <a:ext cx="7531229" cy="400110"/>
          </a:xfrm>
          <a:prstGeom prst="rect">
            <a:avLst/>
          </a:prstGeom>
          <a:noFill/>
        </p:spPr>
        <p:txBody>
          <a:bodyPr wrap="none" rtlCol="0">
            <a:spAutoFit/>
          </a:bodyPr>
          <a:lstStyle/>
          <a:p>
            <a:r>
              <a:rPr lang="fr-FR" sz="2000" b="1" dirty="0">
                <a:solidFill>
                  <a:schemeClr val="bg2"/>
                </a:solidFill>
              </a:rPr>
              <a:t>1. PRÉPARATION DE L’ENVIRONNEMENT D’INSTALLATION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1"/>
                                        </p:tgtEl>
                                        <p:attrNameLst>
                                          <p:attrName>style.visibility</p:attrName>
                                        </p:attrNameLst>
                                      </p:cBhvr>
                                      <p:to>
                                        <p:strVal val="visible"/>
                                      </p:to>
                                    </p:set>
                                    <p:animEffect transition="in" filter="fade">
                                      <p:cBhvr>
                                        <p:cTn id="7" dur="2000"/>
                                        <p:tgtEl>
                                          <p:spTgt spid="511"/>
                                        </p:tgtEl>
                                      </p:cBhvr>
                                    </p:animEffect>
                                  </p:childTnLst>
                                </p:cTn>
                              </p:par>
                            </p:childTnLst>
                          </p:cTn>
                        </p:par>
                        <p:par>
                          <p:cTn id="8" fill="hold">
                            <p:stCondLst>
                              <p:cond delay="2000"/>
                            </p:stCondLst>
                            <p:childTnLst>
                              <p:par>
                                <p:cTn id="9" presetID="23" presetClass="entr" presetSubtype="16" fill="hold" nodeType="afterEffect">
                                  <p:stCondLst>
                                    <p:cond delay="0"/>
                                  </p:stCondLst>
                                  <p:childTnLst>
                                    <p:set>
                                      <p:cBhvr>
                                        <p:cTn id="10" dur="1" fill="hold">
                                          <p:stCondLst>
                                            <p:cond delay="0"/>
                                          </p:stCondLst>
                                        </p:cTn>
                                        <p:tgtEl>
                                          <p:spTgt spid="514"/>
                                        </p:tgtEl>
                                        <p:attrNameLst>
                                          <p:attrName>style.visibility</p:attrName>
                                        </p:attrNameLst>
                                      </p:cBhvr>
                                      <p:to>
                                        <p:strVal val="visible"/>
                                      </p:to>
                                    </p:set>
                                    <p:anim calcmode="lin" valueType="num">
                                      <p:cBhvr additive="base">
                                        <p:cTn id="11" dur="500"/>
                                        <p:tgtEl>
                                          <p:spTgt spid="514"/>
                                        </p:tgtEl>
                                        <p:attrNameLst>
                                          <p:attrName>ppt_w</p:attrName>
                                        </p:attrNameLst>
                                      </p:cBhvr>
                                      <p:tavLst>
                                        <p:tav tm="0">
                                          <p:val>
                                            <p:strVal val="0"/>
                                          </p:val>
                                        </p:tav>
                                        <p:tav tm="100000">
                                          <p:val>
                                            <p:strVal val="#ppt_w"/>
                                          </p:val>
                                        </p:tav>
                                      </p:tavLst>
                                    </p:anim>
                                    <p:anim calcmode="lin" valueType="num">
                                      <p:cBhvr additive="base">
                                        <p:cTn id="12" dur="500"/>
                                        <p:tgtEl>
                                          <p:spTgt spid="514"/>
                                        </p:tgtEl>
                                        <p:attrNameLst>
                                          <p:attrName>ppt_h</p:attrName>
                                        </p:attrNameLst>
                                      </p:cBhvr>
                                      <p:tavLst>
                                        <p:tav tm="0">
                                          <p:val>
                                            <p:strVal val="0"/>
                                          </p:val>
                                        </p:tav>
                                        <p:tav tm="100000">
                                          <p:val>
                                            <p:strVal val="#ppt_h"/>
                                          </p:val>
                                        </p:tav>
                                      </p:tavLst>
                                    </p:anim>
                                  </p:childTnLst>
                                </p:cTn>
                              </p:par>
                            </p:childTnLst>
                          </p:cTn>
                        </p:par>
                        <p:par>
                          <p:cTn id="13" fill="hold">
                            <p:stCondLst>
                              <p:cond delay="2500"/>
                            </p:stCondLst>
                            <p:childTnLst>
                              <p:par>
                                <p:cTn id="14" presetID="23" presetClass="entr" presetSubtype="16" fill="hold" nodeType="afterEffect">
                                  <p:stCondLst>
                                    <p:cond delay="0"/>
                                  </p:stCondLst>
                                  <p:childTnLst>
                                    <p:set>
                                      <p:cBhvr>
                                        <p:cTn id="15" dur="1" fill="hold">
                                          <p:stCondLst>
                                            <p:cond delay="0"/>
                                          </p:stCondLst>
                                        </p:cTn>
                                        <p:tgtEl>
                                          <p:spTgt spid="515"/>
                                        </p:tgtEl>
                                        <p:attrNameLst>
                                          <p:attrName>style.visibility</p:attrName>
                                        </p:attrNameLst>
                                      </p:cBhvr>
                                      <p:to>
                                        <p:strVal val="visible"/>
                                      </p:to>
                                    </p:set>
                                    <p:anim calcmode="lin" valueType="num">
                                      <p:cBhvr additive="base">
                                        <p:cTn id="16" dur="500"/>
                                        <p:tgtEl>
                                          <p:spTgt spid="515"/>
                                        </p:tgtEl>
                                        <p:attrNameLst>
                                          <p:attrName>ppt_w</p:attrName>
                                        </p:attrNameLst>
                                      </p:cBhvr>
                                      <p:tavLst>
                                        <p:tav tm="0">
                                          <p:val>
                                            <p:strVal val="0"/>
                                          </p:val>
                                        </p:tav>
                                        <p:tav tm="100000">
                                          <p:val>
                                            <p:strVal val="#ppt_w"/>
                                          </p:val>
                                        </p:tav>
                                      </p:tavLst>
                                    </p:anim>
                                    <p:anim calcmode="lin" valueType="num">
                                      <p:cBhvr additive="base">
                                        <p:cTn id="17" dur="500"/>
                                        <p:tgtEl>
                                          <p:spTgt spid="515"/>
                                        </p:tgtEl>
                                        <p:attrNameLst>
                                          <p:attrName>ppt_h</p:attrName>
                                        </p:attrNameLst>
                                      </p:cBhvr>
                                      <p:tavLst>
                                        <p:tav tm="0">
                                          <p:val>
                                            <p:strVal val="0"/>
                                          </p:val>
                                        </p:tav>
                                        <p:tav tm="100000">
                                          <p:val>
                                            <p:strVal val="#ppt_h"/>
                                          </p:val>
                                        </p:tav>
                                      </p:tavLst>
                                    </p:anim>
                                  </p:childTnLst>
                                </p:cTn>
                              </p:par>
                            </p:childTnLst>
                          </p:cTn>
                        </p:par>
                        <p:par>
                          <p:cTn id="18" fill="hold">
                            <p:stCondLst>
                              <p:cond delay="3000"/>
                            </p:stCondLst>
                            <p:childTnLst>
                              <p:par>
                                <p:cTn id="19" presetID="23" presetClass="entr" presetSubtype="16" fill="hold" nodeType="afterEffect">
                                  <p:stCondLst>
                                    <p:cond delay="0"/>
                                  </p:stCondLst>
                                  <p:childTnLst>
                                    <p:set>
                                      <p:cBhvr>
                                        <p:cTn id="20" dur="1" fill="hold">
                                          <p:stCondLst>
                                            <p:cond delay="0"/>
                                          </p:stCondLst>
                                        </p:cTn>
                                        <p:tgtEl>
                                          <p:spTgt spid="516"/>
                                        </p:tgtEl>
                                        <p:attrNameLst>
                                          <p:attrName>style.visibility</p:attrName>
                                        </p:attrNameLst>
                                      </p:cBhvr>
                                      <p:to>
                                        <p:strVal val="visible"/>
                                      </p:to>
                                    </p:set>
                                    <p:anim calcmode="lin" valueType="num">
                                      <p:cBhvr additive="base">
                                        <p:cTn id="21" dur="500"/>
                                        <p:tgtEl>
                                          <p:spTgt spid="516"/>
                                        </p:tgtEl>
                                        <p:attrNameLst>
                                          <p:attrName>ppt_w</p:attrName>
                                        </p:attrNameLst>
                                      </p:cBhvr>
                                      <p:tavLst>
                                        <p:tav tm="0">
                                          <p:val>
                                            <p:strVal val="0"/>
                                          </p:val>
                                        </p:tav>
                                        <p:tav tm="100000">
                                          <p:val>
                                            <p:strVal val="#ppt_w"/>
                                          </p:val>
                                        </p:tav>
                                      </p:tavLst>
                                    </p:anim>
                                    <p:anim calcmode="lin" valueType="num">
                                      <p:cBhvr additive="base">
                                        <p:cTn id="22" dur="500"/>
                                        <p:tgtEl>
                                          <p:spTgt spid="516"/>
                                        </p:tgtEl>
                                        <p:attrNameLst>
                                          <p:attrName>ppt_h</p:attrName>
                                        </p:attrNameLst>
                                      </p:cBhvr>
                                      <p:tavLst>
                                        <p:tav tm="0">
                                          <p:val>
                                            <p:strVal val="0"/>
                                          </p:val>
                                        </p:tav>
                                        <p:tav tm="100000">
                                          <p:val>
                                            <p:strVal val="#ppt_h"/>
                                          </p:val>
                                        </p:tav>
                                      </p:tavLst>
                                    </p:anim>
                                  </p:childTnLst>
                                </p:cTn>
                              </p:par>
                            </p:childTnLst>
                          </p:cTn>
                        </p:par>
                        <p:par>
                          <p:cTn id="23" fill="hold">
                            <p:stCondLst>
                              <p:cond delay="3500"/>
                            </p:stCondLst>
                            <p:childTnLst>
                              <p:par>
                                <p:cTn id="24" presetID="23" presetClass="entr" presetSubtype="16" fill="hold" nodeType="afterEffect">
                                  <p:stCondLst>
                                    <p:cond delay="0"/>
                                  </p:stCondLst>
                                  <p:childTnLst>
                                    <p:set>
                                      <p:cBhvr>
                                        <p:cTn id="25" dur="1" fill="hold">
                                          <p:stCondLst>
                                            <p:cond delay="0"/>
                                          </p:stCondLst>
                                        </p:cTn>
                                        <p:tgtEl>
                                          <p:spTgt spid="517"/>
                                        </p:tgtEl>
                                        <p:attrNameLst>
                                          <p:attrName>style.visibility</p:attrName>
                                        </p:attrNameLst>
                                      </p:cBhvr>
                                      <p:to>
                                        <p:strVal val="visible"/>
                                      </p:to>
                                    </p:set>
                                    <p:anim calcmode="lin" valueType="num">
                                      <p:cBhvr additive="base">
                                        <p:cTn id="26" dur="500"/>
                                        <p:tgtEl>
                                          <p:spTgt spid="517"/>
                                        </p:tgtEl>
                                        <p:attrNameLst>
                                          <p:attrName>ppt_w</p:attrName>
                                        </p:attrNameLst>
                                      </p:cBhvr>
                                      <p:tavLst>
                                        <p:tav tm="0">
                                          <p:val>
                                            <p:strVal val="0"/>
                                          </p:val>
                                        </p:tav>
                                        <p:tav tm="100000">
                                          <p:val>
                                            <p:strVal val="#ppt_w"/>
                                          </p:val>
                                        </p:tav>
                                      </p:tavLst>
                                    </p:anim>
                                    <p:anim calcmode="lin" valueType="num">
                                      <p:cBhvr additive="base">
                                        <p:cTn id="27" dur="500"/>
                                        <p:tgtEl>
                                          <p:spTgt spid="517"/>
                                        </p:tgtEl>
                                        <p:attrNameLst>
                                          <p:attrName>ppt_h</p:attrName>
                                        </p:attrNameLst>
                                      </p:cBhvr>
                                      <p:tavLst>
                                        <p:tav tm="0">
                                          <p:val>
                                            <p:strVal val="0"/>
                                          </p:val>
                                        </p:tav>
                                        <p:tav tm="100000">
                                          <p:val>
                                            <p:strVal val="#ppt_h"/>
                                          </p:val>
                                        </p:tav>
                                      </p:tavLst>
                                    </p:anim>
                                  </p:childTnLst>
                                </p:cTn>
                              </p:par>
                            </p:childTnLst>
                          </p:cTn>
                        </p:par>
                        <p:par>
                          <p:cTn id="28" fill="hold">
                            <p:stCondLst>
                              <p:cond delay="4000"/>
                            </p:stCondLst>
                            <p:childTnLst>
                              <p:par>
                                <p:cTn id="29" presetID="23" presetClass="entr" presetSubtype="16" fill="hold" nodeType="afterEffect">
                                  <p:stCondLst>
                                    <p:cond delay="0"/>
                                  </p:stCondLst>
                                  <p:childTnLst>
                                    <p:set>
                                      <p:cBhvr>
                                        <p:cTn id="30" dur="1" fill="hold">
                                          <p:stCondLst>
                                            <p:cond delay="0"/>
                                          </p:stCondLst>
                                        </p:cTn>
                                        <p:tgtEl>
                                          <p:spTgt spid="519"/>
                                        </p:tgtEl>
                                        <p:attrNameLst>
                                          <p:attrName>style.visibility</p:attrName>
                                        </p:attrNameLst>
                                      </p:cBhvr>
                                      <p:to>
                                        <p:strVal val="visible"/>
                                      </p:to>
                                    </p:set>
                                    <p:anim calcmode="lin" valueType="num">
                                      <p:cBhvr additive="base">
                                        <p:cTn id="31" dur="500"/>
                                        <p:tgtEl>
                                          <p:spTgt spid="519"/>
                                        </p:tgtEl>
                                        <p:attrNameLst>
                                          <p:attrName>ppt_w</p:attrName>
                                        </p:attrNameLst>
                                      </p:cBhvr>
                                      <p:tavLst>
                                        <p:tav tm="0">
                                          <p:val>
                                            <p:strVal val="0"/>
                                          </p:val>
                                        </p:tav>
                                        <p:tav tm="100000">
                                          <p:val>
                                            <p:strVal val="#ppt_w"/>
                                          </p:val>
                                        </p:tav>
                                      </p:tavLst>
                                    </p:anim>
                                    <p:anim calcmode="lin" valueType="num">
                                      <p:cBhvr additive="base">
                                        <p:cTn id="32" dur="500"/>
                                        <p:tgtEl>
                                          <p:spTgt spid="519"/>
                                        </p:tgtEl>
                                        <p:attrNameLst>
                                          <p:attrName>ppt_h</p:attrName>
                                        </p:attrNameLst>
                                      </p:cBhvr>
                                      <p:tavLst>
                                        <p:tav tm="0">
                                          <p:val>
                                            <p:strVal val="0"/>
                                          </p:val>
                                        </p:tav>
                                        <p:tav tm="100000">
                                          <p:val>
                                            <p:strVal val="#ppt_h"/>
                                          </p:val>
                                        </p:tav>
                                      </p:tavLst>
                                    </p:anim>
                                  </p:childTnLst>
                                </p:cTn>
                              </p:par>
                            </p:childTnLst>
                          </p:cTn>
                        </p:par>
                        <p:par>
                          <p:cTn id="33" fill="hold">
                            <p:stCondLst>
                              <p:cond delay="4500"/>
                            </p:stCondLst>
                            <p:childTnLst>
                              <p:par>
                                <p:cTn id="34" presetID="10" presetClass="entr" presetSubtype="0" fill="hold" nodeType="afterEffect">
                                  <p:stCondLst>
                                    <p:cond delay="0"/>
                                  </p:stCondLst>
                                  <p:childTnLst>
                                    <p:set>
                                      <p:cBhvr>
                                        <p:cTn id="35" dur="1" fill="hold">
                                          <p:stCondLst>
                                            <p:cond delay="0"/>
                                          </p:stCondLst>
                                        </p:cTn>
                                        <p:tgtEl>
                                          <p:spTgt spid="518"/>
                                        </p:tgtEl>
                                        <p:attrNameLst>
                                          <p:attrName>style.visibility</p:attrName>
                                        </p:attrNameLst>
                                      </p:cBhvr>
                                      <p:to>
                                        <p:strVal val="visible"/>
                                      </p:to>
                                    </p:set>
                                    <p:animEffect transition="in" filter="fade">
                                      <p:cBhvr>
                                        <p:cTn id="36" dur="500"/>
                                        <p:tgtEl>
                                          <p:spTgt spid="518"/>
                                        </p:tgtEl>
                                      </p:cBhvr>
                                    </p:animEffect>
                                  </p:childTnLst>
                                </p:cTn>
                              </p:par>
                            </p:childTnLst>
                          </p:cTn>
                        </p:par>
                        <p:par>
                          <p:cTn id="37" fill="hold">
                            <p:stCondLst>
                              <p:cond delay="5000"/>
                            </p:stCondLst>
                            <p:childTnLst>
                              <p:par>
                                <p:cTn id="38" presetID="23" presetClass="entr" presetSubtype="16" fill="hold" nodeType="afterEffect">
                                  <p:stCondLst>
                                    <p:cond delay="0"/>
                                  </p:stCondLst>
                                  <p:childTnLst>
                                    <p:set>
                                      <p:cBhvr>
                                        <p:cTn id="39" dur="1" fill="hold">
                                          <p:stCondLst>
                                            <p:cond delay="0"/>
                                          </p:stCondLst>
                                        </p:cTn>
                                        <p:tgtEl>
                                          <p:spTgt spid="520"/>
                                        </p:tgtEl>
                                        <p:attrNameLst>
                                          <p:attrName>style.visibility</p:attrName>
                                        </p:attrNameLst>
                                      </p:cBhvr>
                                      <p:to>
                                        <p:strVal val="visible"/>
                                      </p:to>
                                    </p:set>
                                    <p:anim calcmode="lin" valueType="num">
                                      <p:cBhvr additive="base">
                                        <p:cTn id="40" dur="500"/>
                                        <p:tgtEl>
                                          <p:spTgt spid="520"/>
                                        </p:tgtEl>
                                        <p:attrNameLst>
                                          <p:attrName>ppt_w</p:attrName>
                                        </p:attrNameLst>
                                      </p:cBhvr>
                                      <p:tavLst>
                                        <p:tav tm="0">
                                          <p:val>
                                            <p:strVal val="0"/>
                                          </p:val>
                                        </p:tav>
                                        <p:tav tm="100000">
                                          <p:val>
                                            <p:strVal val="#ppt_w"/>
                                          </p:val>
                                        </p:tav>
                                      </p:tavLst>
                                    </p:anim>
                                    <p:anim calcmode="lin" valueType="num">
                                      <p:cBhvr additive="base">
                                        <p:cTn id="41" dur="500"/>
                                        <p:tgtEl>
                                          <p:spTgt spid="52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p:nvPr/>
        </p:nvSpPr>
        <p:spPr>
          <a:xfrm>
            <a:off x="-1363506" y="3508233"/>
            <a:ext cx="2758068" cy="275806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8" name="Google Shape;108;p2"/>
          <p:cNvSpPr txBox="1">
            <a:spLocks noGrp="1"/>
          </p:cNvSpPr>
          <p:nvPr>
            <p:ph type="title"/>
          </p:nvPr>
        </p:nvSpPr>
        <p:spPr>
          <a:xfrm>
            <a:off x="2668485" y="228261"/>
            <a:ext cx="3548742" cy="71556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4000"/>
              <a:buNone/>
            </a:pPr>
            <a:r>
              <a:rPr lang="fr-FR" dirty="0">
                <a:solidFill>
                  <a:schemeClr val="tx1"/>
                </a:solidFill>
              </a:rPr>
              <a:t>TABLE</a:t>
            </a:r>
            <a:r>
              <a:rPr lang="fr-FR" dirty="0">
                <a:solidFill>
                  <a:schemeClr val="bg2">
                    <a:lumMod val="75000"/>
                  </a:schemeClr>
                </a:solidFill>
              </a:rPr>
              <a:t> DES MATIÈRES</a:t>
            </a:r>
            <a:endParaRPr dirty="0">
              <a:solidFill>
                <a:schemeClr val="bg2">
                  <a:lumMod val="75000"/>
                </a:schemeClr>
              </a:solidFill>
            </a:endParaRPr>
          </a:p>
        </p:txBody>
      </p:sp>
      <p:graphicFrame>
        <p:nvGraphicFramePr>
          <p:cNvPr id="112" name="Google Shape;112;p2"/>
          <p:cNvGraphicFramePr/>
          <p:nvPr>
            <p:extLst>
              <p:ext uri="{D42A27DB-BD31-4B8C-83A1-F6EECF244321}">
                <p14:modId xmlns:p14="http://schemas.microsoft.com/office/powerpoint/2010/main" val="323734604"/>
              </p:ext>
            </p:extLst>
          </p:nvPr>
        </p:nvGraphicFramePr>
        <p:xfrm>
          <a:off x="2307772" y="1086412"/>
          <a:ext cx="4317611" cy="2618814"/>
        </p:xfrm>
        <a:graphic>
          <a:graphicData uri="http://schemas.openxmlformats.org/drawingml/2006/table">
            <a:tbl>
              <a:tblPr firstRow="1" bandRow="1">
                <a:noFill/>
                <a:tableStyleId>{17603406-FA06-4DD6-A561-E7EF3DCCCF18}</a:tableStyleId>
              </a:tblPr>
              <a:tblGrid>
                <a:gridCol w="400388">
                  <a:extLst>
                    <a:ext uri="{9D8B030D-6E8A-4147-A177-3AD203B41FA5}">
                      <a16:colId xmlns:a16="http://schemas.microsoft.com/office/drawing/2014/main" val="20000"/>
                    </a:ext>
                  </a:extLst>
                </a:gridCol>
                <a:gridCol w="3917223">
                  <a:extLst>
                    <a:ext uri="{9D8B030D-6E8A-4147-A177-3AD203B41FA5}">
                      <a16:colId xmlns:a16="http://schemas.microsoft.com/office/drawing/2014/main" val="20001"/>
                    </a:ext>
                  </a:extLst>
                </a:gridCol>
              </a:tblGrid>
              <a:tr h="367162">
                <a:tc>
                  <a:txBody>
                    <a:bodyPr/>
                    <a:lstStyle/>
                    <a:p>
                      <a:pPr marL="0" marR="0" lvl="0" indent="0" algn="l" rtl="0">
                        <a:lnSpc>
                          <a:spcPct val="100000"/>
                        </a:lnSpc>
                        <a:spcBef>
                          <a:spcPts val="0"/>
                        </a:spcBef>
                        <a:spcAft>
                          <a:spcPts val="0"/>
                        </a:spcAft>
                        <a:buFont typeface="+mj-lt"/>
                        <a:buNone/>
                      </a:pPr>
                      <a:r>
                        <a:rPr lang="fr-FR" sz="1300" b="1" u="none" strike="noStrike" cap="none" dirty="0">
                          <a:solidFill>
                            <a:schemeClr val="tx1"/>
                          </a:solidFill>
                          <a:latin typeface="Arial" panose="020B0604020202020204" pitchFamily="34" charset="0"/>
                          <a:ea typeface="Bebas Neue"/>
                          <a:cs typeface="Arial" panose="020B0604020202020204" pitchFamily="34" charset="0"/>
                          <a:sym typeface="Bebas Neue"/>
                        </a:rPr>
                        <a:t>I </a:t>
                      </a:r>
                      <a:endParaRPr sz="1300" b="1" u="none" strike="noStrike" cap="none" dirty="0">
                        <a:solidFill>
                          <a:schemeClr val="tx1"/>
                        </a:solidFill>
                        <a:latin typeface="Arial" panose="020B0604020202020204" pitchFamily="34" charset="0"/>
                        <a:ea typeface="Bebas Neue"/>
                        <a:cs typeface="Arial" panose="020B0604020202020204" pitchFamily="34" charset="0"/>
                        <a:sym typeface="Bebas Neue"/>
                      </a:endParaRP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lang="fr-FR" sz="1400" b="1" u="none" strike="noStrike" cap="none" dirty="0">
                          <a:solidFill>
                            <a:schemeClr val="bg1">
                              <a:lumMod val="10000"/>
                            </a:schemeClr>
                          </a:solidFill>
                          <a:latin typeface="Arial" panose="020B0604020202020204" pitchFamily="34" charset="0"/>
                          <a:ea typeface="Bebas Neue"/>
                          <a:cs typeface="Arial" panose="020B0604020202020204" pitchFamily="34" charset="0"/>
                          <a:sym typeface="Bebas Neue"/>
                        </a:rPr>
                        <a:t>INTRODUCTION</a:t>
                      </a:r>
                    </a:p>
                    <a:p>
                      <a:pPr marL="0" marR="0" lvl="0" indent="0" algn="l" rtl="0">
                        <a:lnSpc>
                          <a:spcPct val="100000"/>
                        </a:lnSpc>
                        <a:spcBef>
                          <a:spcPts val="0"/>
                        </a:spcBef>
                        <a:spcAft>
                          <a:spcPts val="0"/>
                        </a:spcAft>
                        <a:buClr>
                          <a:srgbClr val="000000"/>
                        </a:buClr>
                        <a:buSzPts val="1000"/>
                        <a:buFont typeface="Arial"/>
                        <a:buNone/>
                      </a:pPr>
                      <a:endParaRPr sz="1000" u="none" strike="noStrike" cap="none" dirty="0">
                        <a:solidFill>
                          <a:srgbClr val="000000"/>
                        </a:solidFill>
                        <a:latin typeface="Chivo"/>
                        <a:ea typeface="Chivo"/>
                        <a:cs typeface="Chivo"/>
                        <a:sym typeface="Chivo"/>
                      </a:endParaRP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23647">
                <a:tc>
                  <a:txBody>
                    <a:bodyPr/>
                    <a:lstStyle/>
                    <a:p>
                      <a:pPr marL="0" marR="0" lvl="0" indent="0" algn="l" rtl="0">
                        <a:lnSpc>
                          <a:spcPct val="100000"/>
                        </a:lnSpc>
                        <a:spcBef>
                          <a:spcPts val="0"/>
                        </a:spcBef>
                        <a:spcAft>
                          <a:spcPts val="0"/>
                        </a:spcAft>
                        <a:buFont typeface="+mj-lt"/>
                        <a:buNone/>
                      </a:pPr>
                      <a:r>
                        <a:rPr lang="fr-FR" sz="1300" b="1" u="none" strike="noStrike" cap="none" dirty="0">
                          <a:solidFill>
                            <a:schemeClr val="tx1"/>
                          </a:solidFill>
                          <a:latin typeface="Bebas Neue"/>
                          <a:ea typeface="Bebas Neue"/>
                          <a:cs typeface="Bebas Neue"/>
                          <a:sym typeface="Bebas Neue"/>
                        </a:rPr>
                        <a:t>II </a:t>
                      </a:r>
                      <a:endParaRPr sz="1300" b="1" u="none" strike="noStrike" cap="none" dirty="0">
                        <a:solidFill>
                          <a:schemeClr val="tx1"/>
                        </a:solidFill>
                        <a:latin typeface="Bebas Neue"/>
                        <a:ea typeface="Bebas Neue"/>
                        <a:cs typeface="Bebas Neue"/>
                        <a:sym typeface="Bebas Neue"/>
                      </a:endParaRP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lang="fr-FR" sz="1400" b="1" u="none" strike="noStrike" cap="none" dirty="0">
                          <a:solidFill>
                            <a:schemeClr val="dk1"/>
                          </a:solidFill>
                          <a:latin typeface="Bebas Neue"/>
                          <a:ea typeface="Bebas Neue"/>
                          <a:cs typeface="Bebas Neue"/>
                          <a:sym typeface="Bebas Neue"/>
                        </a:rPr>
                        <a:t>CARACTÉRISTIQUE ET EXEMPLE DE STOCKAGE DANS UNE BD NOSQL</a:t>
                      </a:r>
                      <a:endParaRPr lang="fr-FR" sz="1400" b="1" u="sng" strike="noStrike" cap="none" dirty="0">
                        <a:solidFill>
                          <a:schemeClr val="dk1"/>
                        </a:solidFill>
                        <a:latin typeface="Bebas Neue"/>
                        <a:ea typeface="Bebas Neue"/>
                        <a:cs typeface="Bebas Neue"/>
                        <a:sym typeface="Bebas Neue"/>
                      </a:endParaRPr>
                    </a:p>
                    <a:p>
                      <a:pPr marL="0" marR="0" lvl="0" indent="0" algn="l" rtl="0">
                        <a:lnSpc>
                          <a:spcPct val="100000"/>
                        </a:lnSpc>
                        <a:spcBef>
                          <a:spcPts val="0"/>
                        </a:spcBef>
                        <a:spcAft>
                          <a:spcPts val="0"/>
                        </a:spcAft>
                        <a:buClr>
                          <a:srgbClr val="000000"/>
                        </a:buClr>
                        <a:buSzPts val="1000"/>
                        <a:buFont typeface="Arial"/>
                        <a:buNone/>
                      </a:pPr>
                      <a:endParaRPr sz="1000" u="none" strike="noStrike" cap="none" dirty="0">
                        <a:solidFill>
                          <a:srgbClr val="000000"/>
                        </a:solidFill>
                        <a:latin typeface="Chivo"/>
                        <a:ea typeface="Chivo"/>
                        <a:cs typeface="Chivo"/>
                        <a:sym typeface="Chivo"/>
                      </a:endParaRP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7162">
                <a:tc>
                  <a:txBody>
                    <a:bodyPr/>
                    <a:lstStyle/>
                    <a:p>
                      <a:pPr marL="0" marR="0" lvl="0" indent="0" algn="l" rtl="0">
                        <a:lnSpc>
                          <a:spcPct val="100000"/>
                        </a:lnSpc>
                        <a:spcBef>
                          <a:spcPts val="0"/>
                        </a:spcBef>
                        <a:spcAft>
                          <a:spcPts val="0"/>
                        </a:spcAft>
                        <a:buFont typeface="+mj-lt"/>
                        <a:buNone/>
                      </a:pPr>
                      <a:r>
                        <a:rPr lang="fr-FR" sz="1300" b="1" u="none" strike="noStrike" cap="none" dirty="0">
                          <a:solidFill>
                            <a:schemeClr val="tx1"/>
                          </a:solidFill>
                          <a:latin typeface="Bebas Neue"/>
                          <a:ea typeface="Bebas Neue"/>
                          <a:cs typeface="Bebas Neue"/>
                          <a:sym typeface="Bebas Neue"/>
                        </a:rPr>
                        <a:t>III </a:t>
                      </a:r>
                      <a:endParaRPr sz="1300" b="1" u="none" strike="noStrike" cap="none" dirty="0">
                        <a:solidFill>
                          <a:schemeClr val="tx1"/>
                        </a:solidFill>
                        <a:latin typeface="Bebas Neue"/>
                        <a:ea typeface="Bebas Neue"/>
                        <a:cs typeface="Bebas Neue"/>
                        <a:sym typeface="Bebas Neue"/>
                      </a:endParaRP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lang="fr-FR" sz="1400" b="1" u="none" strike="noStrike" cap="none" dirty="0">
                          <a:solidFill>
                            <a:schemeClr val="dk1"/>
                          </a:solidFill>
                          <a:latin typeface="Bebas Neue"/>
                          <a:ea typeface="Bebas Neue"/>
                          <a:cs typeface="Bebas Neue"/>
                          <a:sym typeface="Bebas Neue"/>
                        </a:rPr>
                        <a:t>FORCES ET FAIBLESSES</a:t>
                      </a:r>
                    </a:p>
                    <a:p>
                      <a:pPr marL="0" marR="0" lvl="0" indent="0" algn="l" rtl="0">
                        <a:lnSpc>
                          <a:spcPct val="100000"/>
                        </a:lnSpc>
                        <a:spcBef>
                          <a:spcPts val="0"/>
                        </a:spcBef>
                        <a:spcAft>
                          <a:spcPts val="0"/>
                        </a:spcAft>
                        <a:buClr>
                          <a:srgbClr val="000000"/>
                        </a:buClr>
                        <a:buSzPts val="1000"/>
                        <a:buFont typeface="Arial"/>
                        <a:buNone/>
                      </a:pPr>
                      <a:endParaRPr sz="1000" u="none" strike="noStrike" cap="none" dirty="0">
                        <a:solidFill>
                          <a:srgbClr val="000000"/>
                        </a:solidFill>
                        <a:latin typeface="Chivo"/>
                        <a:ea typeface="Chivo"/>
                        <a:cs typeface="Chivo"/>
                        <a:sym typeface="Chivo"/>
                      </a:endParaRP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7162">
                <a:tc>
                  <a:txBody>
                    <a:bodyPr/>
                    <a:lstStyle/>
                    <a:p>
                      <a:pPr marL="0" marR="0" lvl="0" indent="0" algn="l" rtl="0">
                        <a:lnSpc>
                          <a:spcPct val="100000"/>
                        </a:lnSpc>
                        <a:spcBef>
                          <a:spcPts val="0"/>
                        </a:spcBef>
                        <a:spcAft>
                          <a:spcPts val="0"/>
                        </a:spcAft>
                        <a:buFont typeface="+mj-lt"/>
                        <a:buNone/>
                      </a:pPr>
                      <a:r>
                        <a:rPr lang="en" sz="1300" b="1" u="none" strike="noStrike" cap="none" dirty="0">
                          <a:solidFill>
                            <a:schemeClr val="tx1"/>
                          </a:solidFill>
                          <a:latin typeface="Bebas Neue"/>
                          <a:ea typeface="Bebas Neue"/>
                          <a:cs typeface="Bebas Neue"/>
                          <a:sym typeface="Bebas Neue"/>
                        </a:rPr>
                        <a:t>IV</a:t>
                      </a:r>
                      <a:endParaRPr sz="1300" b="1" u="none" strike="noStrike" cap="none" dirty="0">
                        <a:solidFill>
                          <a:schemeClr val="tx1"/>
                        </a:solidFill>
                        <a:latin typeface="Bebas Neue"/>
                        <a:ea typeface="Bebas Neue"/>
                        <a:cs typeface="Bebas Neue"/>
                        <a:sym typeface="Bebas Neue"/>
                      </a:endParaRP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lang="fr-FR" sz="1400" b="1" u="none" strike="noStrike" cap="none" dirty="0">
                          <a:solidFill>
                            <a:schemeClr val="dk1"/>
                          </a:solidFill>
                          <a:latin typeface="Bebas Neue"/>
                          <a:ea typeface="Bebas Neue"/>
                          <a:cs typeface="Bebas Neue"/>
                          <a:sym typeface="Bebas Neue"/>
                        </a:rPr>
                        <a:t>MODÈLE DE BD NOSQL ORIENTÉE COLONNE ET CHOIX</a:t>
                      </a:r>
                    </a:p>
                    <a:p>
                      <a:pPr marL="0" marR="0" lvl="0" indent="0" algn="l" rtl="0">
                        <a:lnSpc>
                          <a:spcPct val="100000"/>
                        </a:lnSpc>
                        <a:spcBef>
                          <a:spcPts val="0"/>
                        </a:spcBef>
                        <a:spcAft>
                          <a:spcPts val="0"/>
                        </a:spcAft>
                        <a:buClr>
                          <a:srgbClr val="000000"/>
                        </a:buClr>
                        <a:buSzPts val="1000"/>
                        <a:buFont typeface="Arial"/>
                        <a:buNone/>
                      </a:pPr>
                      <a:endParaRPr sz="1000" u="none" strike="noStrike" cap="none" dirty="0">
                        <a:solidFill>
                          <a:srgbClr val="000000"/>
                        </a:solidFill>
                        <a:latin typeface="Chivo"/>
                        <a:ea typeface="Chivo"/>
                        <a:cs typeface="Chivo"/>
                        <a:sym typeface="Chivo"/>
                      </a:endParaRP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7162">
                <a:tc>
                  <a:txBody>
                    <a:bodyPr/>
                    <a:lstStyle/>
                    <a:p>
                      <a:pPr marL="0" marR="0" lvl="0" indent="0" algn="l" rtl="0">
                        <a:lnSpc>
                          <a:spcPct val="100000"/>
                        </a:lnSpc>
                        <a:spcBef>
                          <a:spcPts val="0"/>
                        </a:spcBef>
                        <a:spcAft>
                          <a:spcPts val="0"/>
                        </a:spcAft>
                        <a:buFont typeface="+mj-lt"/>
                        <a:buNone/>
                      </a:pPr>
                      <a:r>
                        <a:rPr lang="fr-FR" sz="1300" b="1" u="none" strike="noStrike" cap="none" dirty="0">
                          <a:solidFill>
                            <a:schemeClr val="tx1"/>
                          </a:solidFill>
                          <a:latin typeface="Bebas Neue"/>
                          <a:ea typeface="Bebas Neue"/>
                          <a:cs typeface="Bebas Neue"/>
                          <a:sym typeface="Bebas Neue"/>
                        </a:rPr>
                        <a:t>V</a:t>
                      </a:r>
                      <a:endParaRPr sz="1300" b="1" u="none" strike="noStrike" cap="none" dirty="0">
                        <a:solidFill>
                          <a:schemeClr val="tx1"/>
                        </a:solidFill>
                        <a:latin typeface="Bebas Neue"/>
                        <a:ea typeface="Bebas Neue"/>
                        <a:cs typeface="Bebas Neue"/>
                        <a:sym typeface="Bebas Neue"/>
                      </a:endParaRP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lang="fr-FR" sz="1400" b="1" u="none" strike="noStrike" cap="none" dirty="0">
                          <a:solidFill>
                            <a:schemeClr val="dk1"/>
                          </a:solidFill>
                          <a:latin typeface="Bebas Neue"/>
                          <a:ea typeface="Bebas Neue"/>
                          <a:cs typeface="Bebas Neue"/>
                          <a:sym typeface="Bebas Neue"/>
                        </a:rPr>
                        <a:t>INSTALLATION ET MISE EN PLACE</a:t>
                      </a:r>
                    </a:p>
                    <a:p>
                      <a:pPr marL="0" marR="0" lvl="0" indent="0" algn="l" rtl="0">
                        <a:lnSpc>
                          <a:spcPct val="100000"/>
                        </a:lnSpc>
                        <a:spcBef>
                          <a:spcPts val="0"/>
                        </a:spcBef>
                        <a:spcAft>
                          <a:spcPts val="0"/>
                        </a:spcAft>
                        <a:buClr>
                          <a:srgbClr val="000000"/>
                        </a:buClr>
                        <a:buSzPts val="1000"/>
                        <a:buFont typeface="Arial"/>
                        <a:buNone/>
                      </a:pPr>
                      <a:endParaRPr sz="1000" u="none" strike="noStrike" cap="none" dirty="0">
                        <a:solidFill>
                          <a:srgbClr val="000000"/>
                        </a:solidFill>
                        <a:latin typeface="Chivo"/>
                        <a:ea typeface="Chivo"/>
                        <a:cs typeface="Chivo"/>
                        <a:sym typeface="Chivo"/>
                      </a:endParaRP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32764">
                <a:tc>
                  <a:txBody>
                    <a:bodyPr/>
                    <a:lstStyle/>
                    <a:p>
                      <a:pPr marL="0" marR="0" lvl="0" indent="0" algn="l" rtl="0">
                        <a:lnSpc>
                          <a:spcPct val="100000"/>
                        </a:lnSpc>
                        <a:spcBef>
                          <a:spcPts val="0"/>
                        </a:spcBef>
                        <a:spcAft>
                          <a:spcPts val="0"/>
                        </a:spcAft>
                        <a:buFont typeface="+mj-lt"/>
                        <a:buNone/>
                      </a:pPr>
                      <a:r>
                        <a:rPr lang="fr-FR" b="1" dirty="0">
                          <a:solidFill>
                            <a:schemeClr val="tx1"/>
                          </a:solidFill>
                        </a:rPr>
                        <a:t>VI</a:t>
                      </a:r>
                      <a:endParaRPr b="1" dirty="0">
                        <a:solidFill>
                          <a:schemeClr val="tx1"/>
                        </a:solidFill>
                      </a:endParaRP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lang="fr-FR" sz="1400" b="1" dirty="0"/>
                        <a:t>CONCLUSION</a:t>
                      </a: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
        <p:nvSpPr>
          <p:cNvPr id="113" name="Google Shape;113;p2"/>
          <p:cNvSpPr/>
          <p:nvPr/>
        </p:nvSpPr>
        <p:spPr>
          <a:xfrm rot="5400000">
            <a:off x="355145" y="-184827"/>
            <a:ext cx="1271239" cy="1271239"/>
          </a:xfrm>
          <a:prstGeom prst="flowChartDelay">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4" name="Google Shape;114;p2"/>
          <p:cNvSpPr/>
          <p:nvPr/>
        </p:nvSpPr>
        <p:spPr>
          <a:xfrm>
            <a:off x="7212714" y="-9509"/>
            <a:ext cx="731561" cy="73156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5" name="Google Shape;115;p2"/>
          <p:cNvSpPr/>
          <p:nvPr/>
        </p:nvSpPr>
        <p:spPr>
          <a:xfrm>
            <a:off x="8166431" y="-457767"/>
            <a:ext cx="1628078" cy="1628078"/>
          </a:xfrm>
          <a:prstGeom prst="donut">
            <a:avLst>
              <a:gd name="adj" fmla="val 25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16" name="Google Shape;116;p2"/>
          <p:cNvSpPr/>
          <p:nvPr/>
        </p:nvSpPr>
        <p:spPr>
          <a:xfrm>
            <a:off x="7543800" y="196438"/>
            <a:ext cx="1684020" cy="31966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7" name="Google Shape;117;p2"/>
          <p:cNvSpPr/>
          <p:nvPr/>
        </p:nvSpPr>
        <p:spPr>
          <a:xfrm flipH="1">
            <a:off x="7851606" y="3851106"/>
            <a:ext cx="1292394" cy="1292394"/>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8" name="Google Shape;118;p2"/>
          <p:cNvSpPr/>
          <p:nvPr/>
        </p:nvSpPr>
        <p:spPr>
          <a:xfrm>
            <a:off x="8100133" y="4129031"/>
            <a:ext cx="676548" cy="676548"/>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9" name="Google Shape;119;p2"/>
          <p:cNvSpPr/>
          <p:nvPr/>
        </p:nvSpPr>
        <p:spPr>
          <a:xfrm>
            <a:off x="3643685" y="4772266"/>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0" name="Google Shape;120;p2"/>
          <p:cNvSpPr/>
          <p:nvPr/>
        </p:nvSpPr>
        <p:spPr>
          <a:xfrm>
            <a:off x="3996807" y="4772266"/>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1" name="Google Shape;121;p2"/>
          <p:cNvSpPr/>
          <p:nvPr/>
        </p:nvSpPr>
        <p:spPr>
          <a:xfrm>
            <a:off x="4349929" y="4772266"/>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2" name="Google Shape;122;p2"/>
          <p:cNvSpPr/>
          <p:nvPr/>
        </p:nvSpPr>
        <p:spPr>
          <a:xfrm>
            <a:off x="4703051" y="4772266"/>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200"/>
                                        <p:tgtEl>
                                          <p:spTgt spid="113"/>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107"/>
                                        </p:tgtEl>
                                        <p:attrNameLst>
                                          <p:attrName>style.visibility</p:attrName>
                                        </p:attrNameLst>
                                      </p:cBhvr>
                                      <p:to>
                                        <p:strVal val="visible"/>
                                      </p:to>
                                    </p:set>
                                    <p:animEffect transition="in" filter="fade">
                                      <p:cBhvr>
                                        <p:cTn id="11" dur="200"/>
                                        <p:tgtEl>
                                          <p:spTgt spid="107"/>
                                        </p:tgtEl>
                                      </p:cBhvr>
                                    </p:animEffect>
                                  </p:childTnLst>
                                </p:cTn>
                              </p:par>
                            </p:childTnLst>
                          </p:cTn>
                        </p:par>
                        <p:par>
                          <p:cTn id="12" fill="hold">
                            <p:stCondLst>
                              <p:cond delay="400"/>
                            </p:stCondLst>
                            <p:childTnLst>
                              <p:par>
                                <p:cTn id="13" presetID="10" presetClass="entr" presetSubtype="0" fill="hold" nodeType="after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fade">
                                      <p:cBhvr>
                                        <p:cTn id="15" dur="200"/>
                                        <p:tgtEl>
                                          <p:spTgt spid="116"/>
                                        </p:tgtEl>
                                      </p:cBhvr>
                                    </p:animEffect>
                                  </p:childTnLst>
                                </p:cTn>
                              </p:par>
                            </p:childTnLst>
                          </p:cTn>
                        </p:par>
                        <p:par>
                          <p:cTn id="16" fill="hold">
                            <p:stCondLst>
                              <p:cond delay="600"/>
                            </p:stCondLst>
                            <p:childTnLst>
                              <p:par>
                                <p:cTn id="17" presetID="23" presetClass="entr" presetSubtype="16" fill="hold" nodeType="after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additive="base">
                                        <p:cTn id="19" dur="200"/>
                                        <p:tgtEl>
                                          <p:spTgt spid="114"/>
                                        </p:tgtEl>
                                        <p:attrNameLst>
                                          <p:attrName>ppt_w</p:attrName>
                                        </p:attrNameLst>
                                      </p:cBhvr>
                                      <p:tavLst>
                                        <p:tav tm="0">
                                          <p:val>
                                            <p:strVal val="0"/>
                                          </p:val>
                                        </p:tav>
                                        <p:tav tm="100000">
                                          <p:val>
                                            <p:strVal val="#ppt_w"/>
                                          </p:val>
                                        </p:tav>
                                      </p:tavLst>
                                    </p:anim>
                                    <p:anim calcmode="lin" valueType="num">
                                      <p:cBhvr additive="base">
                                        <p:cTn id="20" dur="200"/>
                                        <p:tgtEl>
                                          <p:spTgt spid="114"/>
                                        </p:tgtEl>
                                        <p:attrNameLst>
                                          <p:attrName>ppt_h</p:attrName>
                                        </p:attrNameLst>
                                      </p:cBhvr>
                                      <p:tavLst>
                                        <p:tav tm="0">
                                          <p:val>
                                            <p:strVal val="0"/>
                                          </p:val>
                                        </p:tav>
                                        <p:tav tm="100000">
                                          <p:val>
                                            <p:strVal val="#ppt_h"/>
                                          </p:val>
                                        </p:tav>
                                      </p:tavLst>
                                    </p:anim>
                                  </p:childTnLst>
                                </p:cTn>
                              </p:par>
                            </p:childTnLst>
                          </p:cTn>
                        </p:par>
                        <p:par>
                          <p:cTn id="21" fill="hold">
                            <p:stCondLst>
                              <p:cond delay="800"/>
                            </p:stCondLst>
                            <p:childTnLst>
                              <p:par>
                                <p:cTn id="22" presetID="2" presetClass="entr" presetSubtype="4" fill="hold" nodeType="afterEffect">
                                  <p:stCondLst>
                                    <p:cond delay="0"/>
                                  </p:stCondLst>
                                  <p:childTnLst>
                                    <p:set>
                                      <p:cBhvr>
                                        <p:cTn id="23" dur="1" fill="hold">
                                          <p:stCondLst>
                                            <p:cond delay="0"/>
                                          </p:stCondLst>
                                        </p:cTn>
                                        <p:tgtEl>
                                          <p:spTgt spid="117"/>
                                        </p:tgtEl>
                                        <p:attrNameLst>
                                          <p:attrName>style.visibility</p:attrName>
                                        </p:attrNameLst>
                                      </p:cBhvr>
                                      <p:to>
                                        <p:strVal val="visible"/>
                                      </p:to>
                                    </p:set>
                                    <p:anim calcmode="lin" valueType="num">
                                      <p:cBhvr additive="base">
                                        <p:cTn id="24" dur="200"/>
                                        <p:tgtEl>
                                          <p:spTgt spid="117"/>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119"/>
                                        </p:tgtEl>
                                        <p:attrNameLst>
                                          <p:attrName>style.visibility</p:attrName>
                                        </p:attrNameLst>
                                      </p:cBhvr>
                                      <p:to>
                                        <p:strVal val="visible"/>
                                      </p:to>
                                    </p:set>
                                    <p:animEffect transition="in" filter="fade">
                                      <p:cBhvr>
                                        <p:cTn id="28" dur="200"/>
                                        <p:tgtEl>
                                          <p:spTgt spid="119"/>
                                        </p:tgtEl>
                                      </p:cBhvr>
                                    </p:animEffect>
                                  </p:childTnLst>
                                </p:cTn>
                              </p:par>
                            </p:childTnLst>
                          </p:cTn>
                        </p:par>
                        <p:par>
                          <p:cTn id="29" fill="hold">
                            <p:stCondLst>
                              <p:cond delay="1200"/>
                            </p:stCondLst>
                            <p:childTnLst>
                              <p:par>
                                <p:cTn id="30" presetID="10" presetClass="entr" presetSubtype="0" fill="hold" nodeType="afterEffect">
                                  <p:stCondLst>
                                    <p:cond delay="0"/>
                                  </p:stCondLst>
                                  <p:childTnLst>
                                    <p:set>
                                      <p:cBhvr>
                                        <p:cTn id="31" dur="1" fill="hold">
                                          <p:stCondLst>
                                            <p:cond delay="0"/>
                                          </p:stCondLst>
                                        </p:cTn>
                                        <p:tgtEl>
                                          <p:spTgt spid="120"/>
                                        </p:tgtEl>
                                        <p:attrNameLst>
                                          <p:attrName>style.visibility</p:attrName>
                                        </p:attrNameLst>
                                      </p:cBhvr>
                                      <p:to>
                                        <p:strVal val="visible"/>
                                      </p:to>
                                    </p:set>
                                    <p:animEffect transition="in" filter="fade">
                                      <p:cBhvr>
                                        <p:cTn id="32" dur="200"/>
                                        <p:tgtEl>
                                          <p:spTgt spid="120"/>
                                        </p:tgtEl>
                                      </p:cBhvr>
                                    </p:animEffect>
                                  </p:childTnLst>
                                </p:cTn>
                              </p:par>
                            </p:childTnLst>
                          </p:cTn>
                        </p:par>
                        <p:par>
                          <p:cTn id="33" fill="hold">
                            <p:stCondLst>
                              <p:cond delay="1400"/>
                            </p:stCondLst>
                            <p:childTnLst>
                              <p:par>
                                <p:cTn id="34" presetID="10" presetClass="entr" presetSubtype="0" fill="hold" nodeType="afterEffect">
                                  <p:stCondLst>
                                    <p:cond delay="0"/>
                                  </p:stCondLst>
                                  <p:childTnLst>
                                    <p:set>
                                      <p:cBhvr>
                                        <p:cTn id="35" dur="1" fill="hold">
                                          <p:stCondLst>
                                            <p:cond delay="0"/>
                                          </p:stCondLst>
                                        </p:cTn>
                                        <p:tgtEl>
                                          <p:spTgt spid="121"/>
                                        </p:tgtEl>
                                        <p:attrNameLst>
                                          <p:attrName>style.visibility</p:attrName>
                                        </p:attrNameLst>
                                      </p:cBhvr>
                                      <p:to>
                                        <p:strVal val="visible"/>
                                      </p:to>
                                    </p:set>
                                    <p:animEffect transition="in" filter="fade">
                                      <p:cBhvr>
                                        <p:cTn id="36" dur="200"/>
                                        <p:tgtEl>
                                          <p:spTgt spid="121"/>
                                        </p:tgtEl>
                                      </p:cBhvr>
                                    </p:animEffect>
                                  </p:childTnLst>
                                </p:cTn>
                              </p:par>
                            </p:childTnLst>
                          </p:cTn>
                        </p:par>
                        <p:par>
                          <p:cTn id="37" fill="hold">
                            <p:stCondLst>
                              <p:cond delay="1600"/>
                            </p:stCondLst>
                            <p:childTnLst>
                              <p:par>
                                <p:cTn id="38" presetID="10" presetClass="entr" presetSubtype="0" fill="hold" nodeType="afterEffect">
                                  <p:stCondLst>
                                    <p:cond delay="0"/>
                                  </p:stCondLst>
                                  <p:childTnLst>
                                    <p:set>
                                      <p:cBhvr>
                                        <p:cTn id="39" dur="1" fill="hold">
                                          <p:stCondLst>
                                            <p:cond delay="0"/>
                                          </p:stCondLst>
                                        </p:cTn>
                                        <p:tgtEl>
                                          <p:spTgt spid="122"/>
                                        </p:tgtEl>
                                        <p:attrNameLst>
                                          <p:attrName>style.visibility</p:attrName>
                                        </p:attrNameLst>
                                      </p:cBhvr>
                                      <p:to>
                                        <p:strVal val="visible"/>
                                      </p:to>
                                    </p:set>
                                    <p:animEffect transition="in" filter="fade">
                                      <p:cBhvr>
                                        <p:cTn id="40" dur="2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2"/>
        <p:cNvGrpSpPr/>
        <p:nvPr/>
      </p:nvGrpSpPr>
      <p:grpSpPr>
        <a:xfrm>
          <a:off x="0" y="0"/>
          <a:ext cx="0" cy="0"/>
          <a:chOff x="0" y="0"/>
          <a:chExt cx="0" cy="0"/>
        </a:xfrm>
      </p:grpSpPr>
      <p:sp>
        <p:nvSpPr>
          <p:cNvPr id="3" name="Titre 2">
            <a:extLst>
              <a:ext uri="{FF2B5EF4-FFF2-40B4-BE49-F238E27FC236}">
                <a16:creationId xmlns:a16="http://schemas.microsoft.com/office/drawing/2014/main" id="{82050E49-5AC1-CF49-B7D1-296B555F7BE1}"/>
              </a:ext>
            </a:extLst>
          </p:cNvPr>
          <p:cNvSpPr>
            <a:spLocks noGrp="1"/>
          </p:cNvSpPr>
          <p:nvPr>
            <p:ph type="title"/>
          </p:nvPr>
        </p:nvSpPr>
        <p:spPr/>
        <p:txBody>
          <a:bodyPr/>
          <a:lstStyle/>
          <a:p>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3"/>
        <p:cNvGrpSpPr/>
        <p:nvPr/>
      </p:nvGrpSpPr>
      <p:grpSpPr>
        <a:xfrm>
          <a:off x="0" y="0"/>
          <a:ext cx="0" cy="0"/>
          <a:chOff x="0" y="0"/>
          <a:chExt cx="0" cy="0"/>
        </a:xfrm>
      </p:grpSpPr>
      <p:sp>
        <p:nvSpPr>
          <p:cNvPr id="574" name="Google Shape;574;p15"/>
          <p:cNvSpPr/>
          <p:nvPr/>
        </p:nvSpPr>
        <p:spPr>
          <a:xfrm>
            <a:off x="-1214217" y="4321535"/>
            <a:ext cx="2995961" cy="2995961"/>
          </a:xfrm>
          <a:prstGeom prst="flowChartConnector">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75" name="Google Shape;575;p15"/>
          <p:cNvSpPr txBox="1">
            <a:spLocks noGrp="1"/>
          </p:cNvSpPr>
          <p:nvPr>
            <p:ph type="title"/>
          </p:nvPr>
        </p:nvSpPr>
        <p:spPr>
          <a:xfrm>
            <a:off x="3219006" y="64895"/>
            <a:ext cx="2495106" cy="526329"/>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SzPts val="4000"/>
              <a:buNone/>
            </a:pPr>
            <a:r>
              <a:rPr lang="en" dirty="0">
                <a:solidFill>
                  <a:schemeClr val="dk1"/>
                </a:solidFill>
              </a:rPr>
              <a:t>IV. CONCLUSION</a:t>
            </a:r>
            <a:endParaRPr dirty="0"/>
          </a:p>
        </p:txBody>
      </p:sp>
      <p:sp>
        <p:nvSpPr>
          <p:cNvPr id="577" name="Google Shape;577;p15"/>
          <p:cNvSpPr/>
          <p:nvPr/>
        </p:nvSpPr>
        <p:spPr>
          <a:xfrm flipH="1">
            <a:off x="8182457" y="3063124"/>
            <a:ext cx="633175" cy="633175"/>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78" name="Google Shape;578;p15"/>
          <p:cNvSpPr/>
          <p:nvPr/>
        </p:nvSpPr>
        <p:spPr>
          <a:xfrm flipH="1">
            <a:off x="8182457" y="3661040"/>
            <a:ext cx="633175" cy="633175"/>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79" name="Google Shape;579;p15"/>
          <p:cNvSpPr/>
          <p:nvPr/>
        </p:nvSpPr>
        <p:spPr>
          <a:xfrm flipH="1">
            <a:off x="8182457" y="4258956"/>
            <a:ext cx="633175" cy="633175"/>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580" name="Google Shape;580;p15"/>
          <p:cNvGrpSpPr/>
          <p:nvPr/>
        </p:nvGrpSpPr>
        <p:grpSpPr>
          <a:xfrm>
            <a:off x="858659" y="4081986"/>
            <a:ext cx="914556" cy="718263"/>
            <a:chOff x="388620" y="1420922"/>
            <a:chExt cx="679997" cy="534048"/>
          </a:xfrm>
        </p:grpSpPr>
        <p:sp>
          <p:nvSpPr>
            <p:cNvPr id="581" name="Google Shape;581;p15"/>
            <p:cNvSpPr/>
            <p:nvPr/>
          </p:nvSpPr>
          <p:spPr>
            <a:xfrm>
              <a:off x="388620" y="14209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2" name="Google Shape;582;p15"/>
            <p:cNvSpPr/>
            <p:nvPr/>
          </p:nvSpPr>
          <p:spPr>
            <a:xfrm>
              <a:off x="541020" y="14209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3" name="Google Shape;583;p15"/>
            <p:cNvSpPr/>
            <p:nvPr/>
          </p:nvSpPr>
          <p:spPr>
            <a:xfrm>
              <a:off x="693420" y="14209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4" name="Google Shape;584;p15"/>
            <p:cNvSpPr/>
            <p:nvPr/>
          </p:nvSpPr>
          <p:spPr>
            <a:xfrm>
              <a:off x="845820" y="142092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5" name="Google Shape;585;p15"/>
            <p:cNvSpPr/>
            <p:nvPr/>
          </p:nvSpPr>
          <p:spPr>
            <a:xfrm>
              <a:off x="998220" y="142092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6" name="Google Shape;586;p15"/>
            <p:cNvSpPr/>
            <p:nvPr/>
          </p:nvSpPr>
          <p:spPr>
            <a:xfrm>
              <a:off x="388620" y="15733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7" name="Google Shape;587;p15"/>
            <p:cNvSpPr/>
            <p:nvPr/>
          </p:nvSpPr>
          <p:spPr>
            <a:xfrm>
              <a:off x="541020" y="15733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8" name="Google Shape;588;p15"/>
            <p:cNvSpPr/>
            <p:nvPr/>
          </p:nvSpPr>
          <p:spPr>
            <a:xfrm>
              <a:off x="693420" y="15733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9" name="Google Shape;589;p15"/>
            <p:cNvSpPr/>
            <p:nvPr/>
          </p:nvSpPr>
          <p:spPr>
            <a:xfrm>
              <a:off x="845820" y="157332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0" name="Google Shape;590;p15"/>
            <p:cNvSpPr/>
            <p:nvPr/>
          </p:nvSpPr>
          <p:spPr>
            <a:xfrm>
              <a:off x="998220" y="157332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1" name="Google Shape;591;p15"/>
            <p:cNvSpPr/>
            <p:nvPr/>
          </p:nvSpPr>
          <p:spPr>
            <a:xfrm>
              <a:off x="388620" y="1728948"/>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2" name="Google Shape;592;p15"/>
            <p:cNvSpPr/>
            <p:nvPr/>
          </p:nvSpPr>
          <p:spPr>
            <a:xfrm>
              <a:off x="541020" y="1728948"/>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3" name="Google Shape;593;p15"/>
            <p:cNvSpPr/>
            <p:nvPr/>
          </p:nvSpPr>
          <p:spPr>
            <a:xfrm>
              <a:off x="693420" y="1728948"/>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4" name="Google Shape;594;p15"/>
            <p:cNvSpPr/>
            <p:nvPr/>
          </p:nvSpPr>
          <p:spPr>
            <a:xfrm>
              <a:off x="845820" y="1728947"/>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5" name="Google Shape;595;p15"/>
            <p:cNvSpPr/>
            <p:nvPr/>
          </p:nvSpPr>
          <p:spPr>
            <a:xfrm>
              <a:off x="998220" y="1728947"/>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6" name="Google Shape;596;p15"/>
            <p:cNvSpPr/>
            <p:nvPr/>
          </p:nvSpPr>
          <p:spPr>
            <a:xfrm>
              <a:off x="388620" y="188457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7" name="Google Shape;597;p15"/>
            <p:cNvSpPr/>
            <p:nvPr/>
          </p:nvSpPr>
          <p:spPr>
            <a:xfrm>
              <a:off x="541020" y="188457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8" name="Google Shape;598;p15"/>
            <p:cNvSpPr/>
            <p:nvPr/>
          </p:nvSpPr>
          <p:spPr>
            <a:xfrm>
              <a:off x="693420" y="188457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9" name="Google Shape;599;p15"/>
            <p:cNvSpPr/>
            <p:nvPr/>
          </p:nvSpPr>
          <p:spPr>
            <a:xfrm>
              <a:off x="845820" y="188457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00" name="Google Shape;600;p15"/>
            <p:cNvSpPr/>
            <p:nvPr/>
          </p:nvSpPr>
          <p:spPr>
            <a:xfrm>
              <a:off x="998220" y="188457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601" name="Google Shape;601;p15"/>
          <p:cNvSpPr/>
          <p:nvPr/>
        </p:nvSpPr>
        <p:spPr>
          <a:xfrm rot="5400000">
            <a:off x="6766251" y="-570724"/>
            <a:ext cx="1271239" cy="1271239"/>
          </a:xfrm>
          <a:prstGeom prst="flowChartDelay">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02" name="Google Shape;602;p15"/>
          <p:cNvSpPr/>
          <p:nvPr/>
        </p:nvSpPr>
        <p:spPr>
          <a:xfrm>
            <a:off x="0" y="758555"/>
            <a:ext cx="2189061" cy="12037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03" name="Google Shape;603;p15"/>
          <p:cNvSpPr/>
          <p:nvPr/>
        </p:nvSpPr>
        <p:spPr>
          <a:xfrm>
            <a:off x="7796196" y="156840"/>
            <a:ext cx="404260" cy="434384"/>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02"/>
                                        </p:tgtEl>
                                        <p:attrNameLst>
                                          <p:attrName>style.visibility</p:attrName>
                                        </p:attrNameLst>
                                      </p:cBhvr>
                                      <p:to>
                                        <p:strVal val="visible"/>
                                      </p:to>
                                    </p:set>
                                    <p:anim calcmode="lin" valueType="num">
                                      <p:cBhvr additive="base">
                                        <p:cTn id="7" dur="500"/>
                                        <p:tgtEl>
                                          <p:spTgt spid="602"/>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74"/>
                                        </p:tgtEl>
                                        <p:attrNameLst>
                                          <p:attrName>style.visibility</p:attrName>
                                        </p:attrNameLst>
                                      </p:cBhvr>
                                      <p:to>
                                        <p:strVal val="visible"/>
                                      </p:to>
                                    </p:set>
                                    <p:animEffect transition="in" filter="fade">
                                      <p:cBhvr>
                                        <p:cTn id="11" dur="500"/>
                                        <p:tgtEl>
                                          <p:spTgt spid="574"/>
                                        </p:tgtEl>
                                      </p:cBhvr>
                                    </p:animEffect>
                                  </p:childTnLst>
                                </p:cTn>
                              </p:par>
                            </p:childTnLst>
                          </p:cTn>
                        </p:par>
                        <p:par>
                          <p:cTn id="12" fill="hold">
                            <p:stCondLst>
                              <p:cond delay="1000"/>
                            </p:stCondLst>
                            <p:childTnLst>
                              <p:par>
                                <p:cTn id="13" presetID="23" presetClass="entr" presetSubtype="16" fill="hold" nodeType="afterEffect">
                                  <p:stCondLst>
                                    <p:cond delay="0"/>
                                  </p:stCondLst>
                                  <p:childTnLst>
                                    <p:set>
                                      <p:cBhvr>
                                        <p:cTn id="14" dur="1" fill="hold">
                                          <p:stCondLst>
                                            <p:cond delay="0"/>
                                          </p:stCondLst>
                                        </p:cTn>
                                        <p:tgtEl>
                                          <p:spTgt spid="580"/>
                                        </p:tgtEl>
                                        <p:attrNameLst>
                                          <p:attrName>style.visibility</p:attrName>
                                        </p:attrNameLst>
                                      </p:cBhvr>
                                      <p:to>
                                        <p:strVal val="visible"/>
                                      </p:to>
                                    </p:set>
                                    <p:anim calcmode="lin" valueType="num">
                                      <p:cBhvr additive="base">
                                        <p:cTn id="15" dur="500"/>
                                        <p:tgtEl>
                                          <p:spTgt spid="580"/>
                                        </p:tgtEl>
                                        <p:attrNameLst>
                                          <p:attrName>ppt_w</p:attrName>
                                        </p:attrNameLst>
                                      </p:cBhvr>
                                      <p:tavLst>
                                        <p:tav tm="0">
                                          <p:val>
                                            <p:strVal val="0"/>
                                          </p:val>
                                        </p:tav>
                                        <p:tav tm="100000">
                                          <p:val>
                                            <p:strVal val="#ppt_w"/>
                                          </p:val>
                                        </p:tav>
                                      </p:tavLst>
                                    </p:anim>
                                    <p:anim calcmode="lin" valueType="num">
                                      <p:cBhvr additive="base">
                                        <p:cTn id="16" dur="500"/>
                                        <p:tgtEl>
                                          <p:spTgt spid="580"/>
                                        </p:tgtEl>
                                        <p:attrNameLst>
                                          <p:attrName>ppt_h</p:attrName>
                                        </p:attrNameLst>
                                      </p:cBhvr>
                                      <p:tavLst>
                                        <p:tav tm="0">
                                          <p:val>
                                            <p:strVal val="0"/>
                                          </p:val>
                                        </p:tav>
                                        <p:tav tm="100000">
                                          <p:val>
                                            <p:strVal val="#ppt_h"/>
                                          </p:val>
                                        </p:tav>
                                      </p:tavLst>
                                    </p:anim>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579"/>
                                        </p:tgtEl>
                                        <p:attrNameLst>
                                          <p:attrName>style.visibility</p:attrName>
                                        </p:attrNameLst>
                                      </p:cBhvr>
                                      <p:to>
                                        <p:strVal val="visible"/>
                                      </p:to>
                                    </p:set>
                                    <p:animEffect transition="in" filter="fade">
                                      <p:cBhvr>
                                        <p:cTn id="20" dur="500"/>
                                        <p:tgtEl>
                                          <p:spTgt spid="579"/>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578"/>
                                        </p:tgtEl>
                                        <p:attrNameLst>
                                          <p:attrName>style.visibility</p:attrName>
                                        </p:attrNameLst>
                                      </p:cBhvr>
                                      <p:to>
                                        <p:strVal val="visible"/>
                                      </p:to>
                                    </p:set>
                                    <p:animEffect transition="in" filter="fade">
                                      <p:cBhvr>
                                        <p:cTn id="24" dur="500"/>
                                        <p:tgtEl>
                                          <p:spTgt spid="578"/>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577"/>
                                        </p:tgtEl>
                                        <p:attrNameLst>
                                          <p:attrName>style.visibility</p:attrName>
                                        </p:attrNameLst>
                                      </p:cBhvr>
                                      <p:to>
                                        <p:strVal val="visible"/>
                                      </p:to>
                                    </p:set>
                                    <p:animEffect transition="in" filter="fade">
                                      <p:cBhvr>
                                        <p:cTn id="28" dur="500"/>
                                        <p:tgtEl>
                                          <p:spTgt spid="577"/>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601"/>
                                        </p:tgtEl>
                                        <p:attrNameLst>
                                          <p:attrName>style.visibility</p:attrName>
                                        </p:attrNameLst>
                                      </p:cBhvr>
                                      <p:to>
                                        <p:strVal val="visible"/>
                                      </p:to>
                                    </p:set>
                                    <p:animEffect transition="in" filter="fade">
                                      <p:cBhvr>
                                        <p:cTn id="32" dur="1000"/>
                                        <p:tgtEl>
                                          <p:spTgt spid="601"/>
                                        </p:tgtEl>
                                      </p:cBhvr>
                                    </p:animEffect>
                                  </p:childTnLst>
                                </p:cTn>
                              </p:par>
                            </p:childTnLst>
                          </p:cTn>
                        </p:par>
                        <p:par>
                          <p:cTn id="33" fill="hold">
                            <p:stCondLst>
                              <p:cond delay="4000"/>
                            </p:stCondLst>
                            <p:childTnLst>
                              <p:par>
                                <p:cTn id="34" presetID="23" presetClass="entr" presetSubtype="16" fill="hold" nodeType="afterEffect">
                                  <p:stCondLst>
                                    <p:cond delay="0"/>
                                  </p:stCondLst>
                                  <p:childTnLst>
                                    <p:set>
                                      <p:cBhvr>
                                        <p:cTn id="35" dur="1" fill="hold">
                                          <p:stCondLst>
                                            <p:cond delay="0"/>
                                          </p:stCondLst>
                                        </p:cTn>
                                        <p:tgtEl>
                                          <p:spTgt spid="603"/>
                                        </p:tgtEl>
                                        <p:attrNameLst>
                                          <p:attrName>style.visibility</p:attrName>
                                        </p:attrNameLst>
                                      </p:cBhvr>
                                      <p:to>
                                        <p:strVal val="visible"/>
                                      </p:to>
                                    </p:set>
                                    <p:anim calcmode="lin" valueType="num">
                                      <p:cBhvr additive="base">
                                        <p:cTn id="36" dur="500"/>
                                        <p:tgtEl>
                                          <p:spTgt spid="603"/>
                                        </p:tgtEl>
                                        <p:attrNameLst>
                                          <p:attrName>ppt_w</p:attrName>
                                        </p:attrNameLst>
                                      </p:cBhvr>
                                      <p:tavLst>
                                        <p:tav tm="0">
                                          <p:val>
                                            <p:strVal val="0"/>
                                          </p:val>
                                        </p:tav>
                                        <p:tav tm="100000">
                                          <p:val>
                                            <p:strVal val="#ppt_w"/>
                                          </p:val>
                                        </p:tav>
                                      </p:tavLst>
                                    </p:anim>
                                    <p:anim calcmode="lin" valueType="num">
                                      <p:cBhvr additive="base">
                                        <p:cTn id="37" dur="500"/>
                                        <p:tgtEl>
                                          <p:spTgt spid="60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
          <p:cNvSpPr/>
          <p:nvPr/>
        </p:nvSpPr>
        <p:spPr>
          <a:xfrm rot="10800000" flipH="1">
            <a:off x="-21800" y="0"/>
            <a:ext cx="1927788" cy="1927788"/>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8" name="Google Shape;128;p3"/>
          <p:cNvSpPr/>
          <p:nvPr/>
        </p:nvSpPr>
        <p:spPr>
          <a:xfrm>
            <a:off x="-564492" y="842988"/>
            <a:ext cx="1889608" cy="1889608"/>
          </a:xfrm>
          <a:prstGeom prst="donut">
            <a:avLst>
              <a:gd name="adj" fmla="val 25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39" name="Google Shape;139;p3"/>
          <p:cNvSpPr/>
          <p:nvPr/>
        </p:nvSpPr>
        <p:spPr>
          <a:xfrm rot="5400000">
            <a:off x="7925934" y="1198662"/>
            <a:ext cx="2825316" cy="2825316"/>
          </a:xfrm>
          <a:prstGeom prst="pie">
            <a:avLst>
              <a:gd name="adj1" fmla="val 0"/>
              <a:gd name="adj2" fmla="val 10868486"/>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nvGrpSpPr>
          <p:cNvPr id="140" name="Google Shape;140;p3"/>
          <p:cNvGrpSpPr/>
          <p:nvPr/>
        </p:nvGrpSpPr>
        <p:grpSpPr>
          <a:xfrm>
            <a:off x="7748017" y="1119521"/>
            <a:ext cx="914556" cy="718263"/>
            <a:chOff x="388620" y="1420922"/>
            <a:chExt cx="679997" cy="534048"/>
          </a:xfrm>
        </p:grpSpPr>
        <p:sp>
          <p:nvSpPr>
            <p:cNvPr id="141" name="Google Shape;141;p3"/>
            <p:cNvSpPr/>
            <p:nvPr/>
          </p:nvSpPr>
          <p:spPr>
            <a:xfrm>
              <a:off x="388620" y="14209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2" name="Google Shape;142;p3"/>
            <p:cNvSpPr/>
            <p:nvPr/>
          </p:nvSpPr>
          <p:spPr>
            <a:xfrm>
              <a:off x="541020" y="14209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3" name="Google Shape;143;p3"/>
            <p:cNvSpPr/>
            <p:nvPr/>
          </p:nvSpPr>
          <p:spPr>
            <a:xfrm>
              <a:off x="693420" y="14209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4" name="Google Shape;144;p3"/>
            <p:cNvSpPr/>
            <p:nvPr/>
          </p:nvSpPr>
          <p:spPr>
            <a:xfrm>
              <a:off x="845820" y="142092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5" name="Google Shape;145;p3"/>
            <p:cNvSpPr/>
            <p:nvPr/>
          </p:nvSpPr>
          <p:spPr>
            <a:xfrm>
              <a:off x="998220" y="142092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6" name="Google Shape;146;p3"/>
            <p:cNvSpPr/>
            <p:nvPr/>
          </p:nvSpPr>
          <p:spPr>
            <a:xfrm>
              <a:off x="388620" y="15733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7" name="Google Shape;147;p3"/>
            <p:cNvSpPr/>
            <p:nvPr/>
          </p:nvSpPr>
          <p:spPr>
            <a:xfrm>
              <a:off x="541020" y="15733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8" name="Google Shape;148;p3"/>
            <p:cNvSpPr/>
            <p:nvPr/>
          </p:nvSpPr>
          <p:spPr>
            <a:xfrm>
              <a:off x="693420" y="15733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9" name="Google Shape;149;p3"/>
            <p:cNvSpPr/>
            <p:nvPr/>
          </p:nvSpPr>
          <p:spPr>
            <a:xfrm>
              <a:off x="845820" y="157332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0" name="Google Shape;150;p3"/>
            <p:cNvSpPr/>
            <p:nvPr/>
          </p:nvSpPr>
          <p:spPr>
            <a:xfrm>
              <a:off x="998220" y="157332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1" name="Google Shape;151;p3"/>
            <p:cNvSpPr/>
            <p:nvPr/>
          </p:nvSpPr>
          <p:spPr>
            <a:xfrm>
              <a:off x="388620" y="1728948"/>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2" name="Google Shape;152;p3"/>
            <p:cNvSpPr/>
            <p:nvPr/>
          </p:nvSpPr>
          <p:spPr>
            <a:xfrm>
              <a:off x="541020" y="1728948"/>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3" name="Google Shape;153;p3"/>
            <p:cNvSpPr/>
            <p:nvPr/>
          </p:nvSpPr>
          <p:spPr>
            <a:xfrm>
              <a:off x="693420" y="1728948"/>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4" name="Google Shape;154;p3"/>
            <p:cNvSpPr/>
            <p:nvPr/>
          </p:nvSpPr>
          <p:spPr>
            <a:xfrm>
              <a:off x="845820" y="1728947"/>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5" name="Google Shape;155;p3"/>
            <p:cNvSpPr/>
            <p:nvPr/>
          </p:nvSpPr>
          <p:spPr>
            <a:xfrm>
              <a:off x="998220" y="1728947"/>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6" name="Google Shape;156;p3"/>
            <p:cNvSpPr/>
            <p:nvPr/>
          </p:nvSpPr>
          <p:spPr>
            <a:xfrm>
              <a:off x="388620" y="188457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7" name="Google Shape;157;p3"/>
            <p:cNvSpPr/>
            <p:nvPr/>
          </p:nvSpPr>
          <p:spPr>
            <a:xfrm>
              <a:off x="541020" y="188457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8" name="Google Shape;158;p3"/>
            <p:cNvSpPr/>
            <p:nvPr/>
          </p:nvSpPr>
          <p:spPr>
            <a:xfrm>
              <a:off x="693420" y="188457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9" name="Google Shape;159;p3"/>
            <p:cNvSpPr/>
            <p:nvPr/>
          </p:nvSpPr>
          <p:spPr>
            <a:xfrm>
              <a:off x="845820" y="188457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0" name="Google Shape;160;p3"/>
            <p:cNvSpPr/>
            <p:nvPr/>
          </p:nvSpPr>
          <p:spPr>
            <a:xfrm>
              <a:off x="998220" y="188457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161" name="Google Shape;161;p3"/>
          <p:cNvSpPr/>
          <p:nvPr/>
        </p:nvSpPr>
        <p:spPr>
          <a:xfrm rot="5400000">
            <a:off x="-187013" y="2244324"/>
            <a:ext cx="1098657" cy="31966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2" name="Google Shape;162;p3"/>
          <p:cNvSpPr/>
          <p:nvPr/>
        </p:nvSpPr>
        <p:spPr>
          <a:xfrm rot="5400000">
            <a:off x="-4668" y="3160637"/>
            <a:ext cx="733968" cy="31966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63" name="Google Shape;163;p3"/>
          <p:cNvGrpSpPr/>
          <p:nvPr/>
        </p:nvGrpSpPr>
        <p:grpSpPr>
          <a:xfrm>
            <a:off x="286327" y="3895437"/>
            <a:ext cx="1245220" cy="185854"/>
            <a:chOff x="1836563" y="443835"/>
            <a:chExt cx="1245220" cy="185854"/>
          </a:xfrm>
        </p:grpSpPr>
        <p:sp>
          <p:nvSpPr>
            <p:cNvPr id="164" name="Google Shape;164;p3"/>
            <p:cNvSpPr/>
            <p:nvPr/>
          </p:nvSpPr>
          <p:spPr>
            <a:xfrm>
              <a:off x="1836563" y="443835"/>
              <a:ext cx="185854" cy="18585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5" name="Google Shape;165;p3"/>
            <p:cNvSpPr/>
            <p:nvPr/>
          </p:nvSpPr>
          <p:spPr>
            <a:xfrm>
              <a:off x="2189685" y="443835"/>
              <a:ext cx="185854" cy="18585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6" name="Google Shape;166;p3"/>
            <p:cNvSpPr/>
            <p:nvPr/>
          </p:nvSpPr>
          <p:spPr>
            <a:xfrm>
              <a:off x="2542807" y="443835"/>
              <a:ext cx="185854" cy="18585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7" name="Google Shape;167;p3"/>
            <p:cNvSpPr/>
            <p:nvPr/>
          </p:nvSpPr>
          <p:spPr>
            <a:xfrm>
              <a:off x="2895929" y="443835"/>
              <a:ext cx="185854" cy="18585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168" name="Google Shape;168;p3"/>
          <p:cNvSpPr/>
          <p:nvPr/>
        </p:nvSpPr>
        <p:spPr>
          <a:xfrm>
            <a:off x="7678076" y="2932174"/>
            <a:ext cx="1149117" cy="114911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 name="ZoneTexte 21">
            <a:extLst>
              <a:ext uri="{FF2B5EF4-FFF2-40B4-BE49-F238E27FC236}">
                <a16:creationId xmlns:a16="http://schemas.microsoft.com/office/drawing/2014/main" id="{C7DCB056-A74F-1042-B64E-E8A903539D8B}"/>
              </a:ext>
            </a:extLst>
          </p:cNvPr>
          <p:cNvSpPr txBox="1"/>
          <p:nvPr/>
        </p:nvSpPr>
        <p:spPr>
          <a:xfrm>
            <a:off x="1905988" y="1904858"/>
            <a:ext cx="5772088" cy="1015663"/>
          </a:xfrm>
          <a:prstGeom prst="rect">
            <a:avLst/>
          </a:prstGeom>
          <a:noFill/>
        </p:spPr>
        <p:txBody>
          <a:bodyPr wrap="square" rtlCol="0">
            <a:spAutoFit/>
          </a:bodyPr>
          <a:lstStyle/>
          <a:p>
            <a:r>
              <a:rPr lang="fr-FR" sz="6000" dirty="0"/>
              <a:t>C’EST PARTI…</a:t>
            </a:r>
          </a:p>
        </p:txBody>
      </p:sp>
    </p:spTree>
  </p:cSld>
  <p:clrMapOvr>
    <a:masterClrMapping/>
  </p:clrMapOvr>
  <mc:AlternateContent xmlns:mc="http://schemas.openxmlformats.org/markup-compatibility/2006">
    <mc:Choice xmlns:p14="http://schemas.microsoft.com/office/powerpoint/2010/main" Requires="p14">
      <p:transition advTm="50">
        <p14:vortex dir="r"/>
      </p:transition>
    </mc:Choice>
    <mc:Fallback>
      <p:transition advTm="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27"/>
                                        </p:tgtEl>
                                        <p:attrNameLst>
                                          <p:attrName>style.visibility</p:attrName>
                                        </p:attrNameLst>
                                      </p:cBhvr>
                                      <p:to>
                                        <p:strVal val="visible"/>
                                      </p:to>
                                    </p:set>
                                    <p:anim calcmode="lin" valueType="num">
                                      <p:cBhvr additive="base">
                                        <p:cTn id="7" dur="200"/>
                                        <p:tgtEl>
                                          <p:spTgt spid="127"/>
                                        </p:tgtEl>
                                        <p:attrNameLst>
                                          <p:attrName>ppt_y</p:attrName>
                                        </p:attrNameLst>
                                      </p:cBhvr>
                                      <p:tavLst>
                                        <p:tav tm="0">
                                          <p:val>
                                            <p:strVal val="#ppt_y-1"/>
                                          </p:val>
                                        </p:tav>
                                        <p:tav tm="100000">
                                          <p:val>
                                            <p:strVal val="#ppt_y"/>
                                          </p:val>
                                        </p:tav>
                                      </p:tavLst>
                                    </p:anim>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128"/>
                                        </p:tgtEl>
                                        <p:attrNameLst>
                                          <p:attrName>style.visibility</p:attrName>
                                        </p:attrNameLst>
                                      </p:cBhvr>
                                      <p:to>
                                        <p:strVal val="visible"/>
                                      </p:to>
                                    </p:set>
                                    <p:animEffect transition="in" filter="fade">
                                      <p:cBhvr>
                                        <p:cTn id="11" dur="200"/>
                                        <p:tgtEl>
                                          <p:spTgt spid="128"/>
                                        </p:tgtEl>
                                      </p:cBhvr>
                                    </p:animEffect>
                                  </p:childTnLst>
                                </p:cTn>
                              </p:par>
                            </p:childTnLst>
                          </p:cTn>
                        </p:par>
                        <p:par>
                          <p:cTn id="12" fill="hold">
                            <p:stCondLst>
                              <p:cond delay="400"/>
                            </p:stCondLst>
                            <p:childTnLst>
                              <p:par>
                                <p:cTn id="13" presetID="10" presetClass="entr" presetSubtype="0" fill="hold" nodeType="afterEffect">
                                  <p:stCondLst>
                                    <p:cond delay="0"/>
                                  </p:stCondLst>
                                  <p:childTnLst>
                                    <p:set>
                                      <p:cBhvr>
                                        <p:cTn id="14" dur="1" fill="hold">
                                          <p:stCondLst>
                                            <p:cond delay="0"/>
                                          </p:stCondLst>
                                        </p:cTn>
                                        <p:tgtEl>
                                          <p:spTgt spid="161"/>
                                        </p:tgtEl>
                                        <p:attrNameLst>
                                          <p:attrName>style.visibility</p:attrName>
                                        </p:attrNameLst>
                                      </p:cBhvr>
                                      <p:to>
                                        <p:strVal val="visible"/>
                                      </p:to>
                                    </p:set>
                                    <p:animEffect transition="in" filter="fade">
                                      <p:cBhvr>
                                        <p:cTn id="15" dur="200"/>
                                        <p:tgtEl>
                                          <p:spTgt spid="161"/>
                                        </p:tgtEl>
                                      </p:cBhvr>
                                    </p:animEffect>
                                  </p:childTnLst>
                                </p:cTn>
                              </p:par>
                            </p:childTnLst>
                          </p:cTn>
                        </p:par>
                        <p:par>
                          <p:cTn id="16" fill="hold">
                            <p:stCondLst>
                              <p:cond delay="600"/>
                            </p:stCondLst>
                            <p:childTnLst>
                              <p:par>
                                <p:cTn id="17" presetID="10" presetClass="entr" presetSubtype="0" fill="hold" nodeType="afterEffect">
                                  <p:stCondLst>
                                    <p:cond delay="0"/>
                                  </p:stCondLst>
                                  <p:childTnLst>
                                    <p:set>
                                      <p:cBhvr>
                                        <p:cTn id="18" dur="1" fill="hold">
                                          <p:stCondLst>
                                            <p:cond delay="0"/>
                                          </p:stCondLst>
                                        </p:cTn>
                                        <p:tgtEl>
                                          <p:spTgt spid="162"/>
                                        </p:tgtEl>
                                        <p:attrNameLst>
                                          <p:attrName>style.visibility</p:attrName>
                                        </p:attrNameLst>
                                      </p:cBhvr>
                                      <p:to>
                                        <p:strVal val="visible"/>
                                      </p:to>
                                    </p:set>
                                    <p:animEffect transition="in" filter="fade">
                                      <p:cBhvr>
                                        <p:cTn id="19" dur="200"/>
                                        <p:tgtEl>
                                          <p:spTgt spid="162"/>
                                        </p:tgtEl>
                                      </p:cBhvr>
                                    </p:animEffect>
                                  </p:childTnLst>
                                </p:cTn>
                              </p:par>
                            </p:childTnLst>
                          </p:cTn>
                        </p:par>
                        <p:par>
                          <p:cTn id="20" fill="hold">
                            <p:stCondLst>
                              <p:cond delay="800"/>
                            </p:stCondLst>
                            <p:childTnLst>
                              <p:par>
                                <p:cTn id="21" presetID="23" presetClass="entr" presetSubtype="16" fill="hold" nodeType="afterEffect">
                                  <p:stCondLst>
                                    <p:cond delay="0"/>
                                  </p:stCondLst>
                                  <p:childTnLst>
                                    <p:set>
                                      <p:cBhvr>
                                        <p:cTn id="22" dur="1" fill="hold">
                                          <p:stCondLst>
                                            <p:cond delay="0"/>
                                          </p:stCondLst>
                                        </p:cTn>
                                        <p:tgtEl>
                                          <p:spTgt spid="163"/>
                                        </p:tgtEl>
                                        <p:attrNameLst>
                                          <p:attrName>style.visibility</p:attrName>
                                        </p:attrNameLst>
                                      </p:cBhvr>
                                      <p:to>
                                        <p:strVal val="visible"/>
                                      </p:to>
                                    </p:set>
                                    <p:anim calcmode="lin" valueType="num">
                                      <p:cBhvr additive="base">
                                        <p:cTn id="23" dur="200"/>
                                        <p:tgtEl>
                                          <p:spTgt spid="163"/>
                                        </p:tgtEl>
                                        <p:attrNameLst>
                                          <p:attrName>ppt_w</p:attrName>
                                        </p:attrNameLst>
                                      </p:cBhvr>
                                      <p:tavLst>
                                        <p:tav tm="0">
                                          <p:val>
                                            <p:strVal val="0"/>
                                          </p:val>
                                        </p:tav>
                                        <p:tav tm="100000">
                                          <p:val>
                                            <p:strVal val="#ppt_w"/>
                                          </p:val>
                                        </p:tav>
                                      </p:tavLst>
                                    </p:anim>
                                    <p:anim calcmode="lin" valueType="num">
                                      <p:cBhvr additive="base">
                                        <p:cTn id="24" dur="200"/>
                                        <p:tgtEl>
                                          <p:spTgt spid="163"/>
                                        </p:tgtEl>
                                        <p:attrNameLst>
                                          <p:attrName>ppt_h</p:attrName>
                                        </p:attrNameLst>
                                      </p:cBhvr>
                                      <p:tavLst>
                                        <p:tav tm="0">
                                          <p:val>
                                            <p:strVal val="0"/>
                                          </p:val>
                                        </p:tav>
                                        <p:tav tm="100000">
                                          <p:val>
                                            <p:strVal val="#ppt_h"/>
                                          </p:val>
                                        </p:tav>
                                      </p:tavLst>
                                    </p:anim>
                                  </p:childTnLst>
                                </p:cTn>
                              </p:par>
                            </p:childTnLst>
                          </p:cTn>
                        </p:par>
                        <p:par>
                          <p:cTn id="25" fill="hold">
                            <p:stCondLst>
                              <p:cond delay="1000"/>
                            </p:stCondLst>
                            <p:childTnLst>
                              <p:par>
                                <p:cTn id="26" presetID="2" presetClass="entr" presetSubtype="2" fill="hold" nodeType="afterEffect">
                                  <p:stCondLst>
                                    <p:cond delay="0"/>
                                  </p:stCondLst>
                                  <p:childTnLst>
                                    <p:set>
                                      <p:cBhvr>
                                        <p:cTn id="27" dur="1" fill="hold">
                                          <p:stCondLst>
                                            <p:cond delay="0"/>
                                          </p:stCondLst>
                                        </p:cTn>
                                        <p:tgtEl>
                                          <p:spTgt spid="139"/>
                                        </p:tgtEl>
                                        <p:attrNameLst>
                                          <p:attrName>style.visibility</p:attrName>
                                        </p:attrNameLst>
                                      </p:cBhvr>
                                      <p:to>
                                        <p:strVal val="visible"/>
                                      </p:to>
                                    </p:set>
                                    <p:anim calcmode="lin" valueType="num">
                                      <p:cBhvr additive="base">
                                        <p:cTn id="28" dur="200"/>
                                        <p:tgtEl>
                                          <p:spTgt spid="139"/>
                                        </p:tgtEl>
                                        <p:attrNameLst>
                                          <p:attrName>ppt_x</p:attrName>
                                        </p:attrNameLst>
                                      </p:cBhvr>
                                      <p:tavLst>
                                        <p:tav tm="0">
                                          <p:val>
                                            <p:strVal val="#ppt_x+1"/>
                                          </p:val>
                                        </p:tav>
                                        <p:tav tm="100000">
                                          <p:val>
                                            <p:strVal val="#ppt_x"/>
                                          </p:val>
                                        </p:tav>
                                      </p:tavLst>
                                    </p:anim>
                                  </p:childTnLst>
                                </p:cTn>
                              </p:par>
                            </p:childTnLst>
                          </p:cTn>
                        </p:par>
                        <p:par>
                          <p:cTn id="29" fill="hold">
                            <p:stCondLst>
                              <p:cond delay="1200"/>
                            </p:stCondLst>
                            <p:childTnLst>
                              <p:par>
                                <p:cTn id="30" presetID="10" presetClass="entr" presetSubtype="0" fill="hold" nodeType="afterEffect">
                                  <p:stCondLst>
                                    <p:cond delay="0"/>
                                  </p:stCondLst>
                                  <p:childTnLst>
                                    <p:set>
                                      <p:cBhvr>
                                        <p:cTn id="31" dur="1" fill="hold">
                                          <p:stCondLst>
                                            <p:cond delay="0"/>
                                          </p:stCondLst>
                                        </p:cTn>
                                        <p:tgtEl>
                                          <p:spTgt spid="168"/>
                                        </p:tgtEl>
                                        <p:attrNameLst>
                                          <p:attrName>style.visibility</p:attrName>
                                        </p:attrNameLst>
                                      </p:cBhvr>
                                      <p:to>
                                        <p:strVal val="visible"/>
                                      </p:to>
                                    </p:set>
                                    <p:animEffect transition="in" filter="fade">
                                      <p:cBhvr>
                                        <p:cTn id="32" dur="200"/>
                                        <p:tgtEl>
                                          <p:spTgt spid="168"/>
                                        </p:tgtEl>
                                      </p:cBhvr>
                                    </p:animEffect>
                                  </p:childTnLst>
                                </p:cTn>
                              </p:par>
                            </p:childTnLst>
                          </p:cTn>
                        </p:par>
                        <p:par>
                          <p:cTn id="33" fill="hold">
                            <p:stCondLst>
                              <p:cond delay="1400"/>
                            </p:stCondLst>
                            <p:childTnLst>
                              <p:par>
                                <p:cTn id="34" presetID="23" presetClass="entr" presetSubtype="16" fill="hold" nodeType="afterEffect">
                                  <p:stCondLst>
                                    <p:cond delay="0"/>
                                  </p:stCondLst>
                                  <p:childTnLst>
                                    <p:set>
                                      <p:cBhvr>
                                        <p:cTn id="35" dur="1" fill="hold">
                                          <p:stCondLst>
                                            <p:cond delay="0"/>
                                          </p:stCondLst>
                                        </p:cTn>
                                        <p:tgtEl>
                                          <p:spTgt spid="140"/>
                                        </p:tgtEl>
                                        <p:attrNameLst>
                                          <p:attrName>style.visibility</p:attrName>
                                        </p:attrNameLst>
                                      </p:cBhvr>
                                      <p:to>
                                        <p:strVal val="visible"/>
                                      </p:to>
                                    </p:set>
                                    <p:anim calcmode="lin" valueType="num">
                                      <p:cBhvr additive="base">
                                        <p:cTn id="36" dur="200"/>
                                        <p:tgtEl>
                                          <p:spTgt spid="140"/>
                                        </p:tgtEl>
                                        <p:attrNameLst>
                                          <p:attrName>ppt_w</p:attrName>
                                        </p:attrNameLst>
                                      </p:cBhvr>
                                      <p:tavLst>
                                        <p:tav tm="0">
                                          <p:val>
                                            <p:strVal val="0"/>
                                          </p:val>
                                        </p:tav>
                                        <p:tav tm="100000">
                                          <p:val>
                                            <p:strVal val="#ppt_w"/>
                                          </p:val>
                                        </p:tav>
                                      </p:tavLst>
                                    </p:anim>
                                    <p:anim calcmode="lin" valueType="num">
                                      <p:cBhvr additive="base">
                                        <p:cTn id="37" dur="200"/>
                                        <p:tgtEl>
                                          <p:spTgt spid="14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pSp>
        <p:nvGrpSpPr>
          <p:cNvPr id="173" name="Google Shape;173;p4"/>
          <p:cNvGrpSpPr/>
          <p:nvPr/>
        </p:nvGrpSpPr>
        <p:grpSpPr>
          <a:xfrm>
            <a:off x="3949390" y="4491534"/>
            <a:ext cx="1245220" cy="185854"/>
            <a:chOff x="1836563" y="443835"/>
            <a:chExt cx="1245220" cy="185854"/>
          </a:xfrm>
        </p:grpSpPr>
        <p:sp>
          <p:nvSpPr>
            <p:cNvPr id="174" name="Google Shape;174;p4"/>
            <p:cNvSpPr/>
            <p:nvPr/>
          </p:nvSpPr>
          <p:spPr>
            <a:xfrm>
              <a:off x="1836563"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5" name="Google Shape;175;p4"/>
            <p:cNvSpPr/>
            <p:nvPr/>
          </p:nvSpPr>
          <p:spPr>
            <a:xfrm>
              <a:off x="2189685"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6" name="Google Shape;176;p4"/>
            <p:cNvSpPr/>
            <p:nvPr/>
          </p:nvSpPr>
          <p:spPr>
            <a:xfrm>
              <a:off x="2542807"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4"/>
            <p:cNvSpPr/>
            <p:nvPr/>
          </p:nvSpPr>
          <p:spPr>
            <a:xfrm>
              <a:off x="2895929"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178" name="Google Shape;178;p4"/>
          <p:cNvSpPr/>
          <p:nvPr/>
        </p:nvSpPr>
        <p:spPr>
          <a:xfrm>
            <a:off x="-412131" y="-1720336"/>
            <a:ext cx="2995961" cy="2995961"/>
          </a:xfrm>
          <a:prstGeom prst="flowChartConnector">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9" name="Google Shape;179;p4"/>
          <p:cNvSpPr/>
          <p:nvPr/>
        </p:nvSpPr>
        <p:spPr>
          <a:xfrm rot="5400000">
            <a:off x="7859990" y="1324251"/>
            <a:ext cx="2011760" cy="556260"/>
          </a:xfrm>
          <a:prstGeom prst="flowChartProcess">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0" name="Google Shape;180;p4"/>
          <p:cNvSpPr/>
          <p:nvPr/>
        </p:nvSpPr>
        <p:spPr>
          <a:xfrm rot="5400000">
            <a:off x="7859990" y="3336013"/>
            <a:ext cx="2011760" cy="556260"/>
          </a:xfrm>
          <a:prstGeom prst="flowChartProcess">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1" name="Google Shape;181;p4"/>
          <p:cNvSpPr txBox="1">
            <a:spLocks noGrp="1"/>
          </p:cNvSpPr>
          <p:nvPr>
            <p:ph type="title"/>
          </p:nvPr>
        </p:nvSpPr>
        <p:spPr>
          <a:xfrm>
            <a:off x="723900" y="2131872"/>
            <a:ext cx="7696200" cy="121931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7500"/>
              <a:buNone/>
            </a:pPr>
            <a:r>
              <a:rPr lang="en" dirty="0"/>
              <a:t>I. Introduction</a:t>
            </a:r>
            <a:endParaRPr dirty="0"/>
          </a:p>
        </p:txBody>
      </p:sp>
      <p:sp>
        <p:nvSpPr>
          <p:cNvPr id="183" name="Google Shape;183;p4"/>
          <p:cNvSpPr txBox="1">
            <a:spLocks noGrp="1"/>
          </p:cNvSpPr>
          <p:nvPr>
            <p:ph type="body" idx="2"/>
          </p:nvPr>
        </p:nvSpPr>
        <p:spPr>
          <a:xfrm>
            <a:off x="723900" y="1275625"/>
            <a:ext cx="7696200" cy="83338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750"/>
              </a:spcBef>
              <a:spcAft>
                <a:spcPts val="0"/>
              </a:spcAft>
              <a:buSzPts val="9600"/>
              <a:buNone/>
            </a:pPr>
            <a:r>
              <a:rPr lang="en" dirty="0"/>
              <a:t>1</a:t>
            </a:r>
            <a:endParaRPr dirty="0"/>
          </a:p>
        </p:txBody>
      </p:sp>
      <p:sp>
        <p:nvSpPr>
          <p:cNvPr id="184" name="Google Shape;184;p4"/>
          <p:cNvSpPr/>
          <p:nvPr/>
        </p:nvSpPr>
        <p:spPr>
          <a:xfrm rot="5400000">
            <a:off x="3566120" y="-3521711"/>
            <a:ext cx="2011760" cy="9144000"/>
          </a:xfrm>
          <a:prstGeom prst="flowChartProcess">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5" name="Google Shape;185;p4"/>
          <p:cNvSpPr/>
          <p:nvPr/>
        </p:nvSpPr>
        <p:spPr>
          <a:xfrm rot="5400000">
            <a:off x="3566120" y="-1510056"/>
            <a:ext cx="2011760" cy="9144000"/>
          </a:xfrm>
          <a:prstGeom prst="flowChartProcess">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6" name="Google Shape;186;p4"/>
          <p:cNvSpPr/>
          <p:nvPr/>
        </p:nvSpPr>
        <p:spPr>
          <a:xfrm>
            <a:off x="0" y="10463"/>
            <a:ext cx="9144000" cy="5143500"/>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7" name="Google Shape;187;p4"/>
          <p:cNvSpPr/>
          <p:nvPr/>
        </p:nvSpPr>
        <p:spPr>
          <a:xfrm>
            <a:off x="0" y="3380718"/>
            <a:ext cx="6461760" cy="434384"/>
          </a:xfrm>
          <a:prstGeom prst="flowChartProcess">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8" name="Google Shape;188;p4"/>
          <p:cNvSpPr/>
          <p:nvPr/>
        </p:nvSpPr>
        <p:spPr>
          <a:xfrm>
            <a:off x="0" y="2943838"/>
            <a:ext cx="1085850" cy="434384"/>
          </a:xfrm>
          <a:prstGeom prst="flowChartProcess">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9" name="Google Shape;189;p4"/>
          <p:cNvSpPr/>
          <p:nvPr/>
        </p:nvSpPr>
        <p:spPr>
          <a:xfrm>
            <a:off x="2429827" y="1661259"/>
            <a:ext cx="2995961" cy="2995961"/>
          </a:xfrm>
          <a:prstGeom prst="flowChartConnector">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90" name="Google Shape;190;p4"/>
          <p:cNvSpPr/>
          <p:nvPr/>
        </p:nvSpPr>
        <p:spPr>
          <a:xfrm>
            <a:off x="4533690"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1" name="Google Shape;191;p4"/>
          <p:cNvSpPr/>
          <p:nvPr/>
        </p:nvSpPr>
        <p:spPr>
          <a:xfrm>
            <a:off x="4887184"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2" name="Google Shape;192;p4"/>
          <p:cNvSpPr/>
          <p:nvPr/>
        </p:nvSpPr>
        <p:spPr>
          <a:xfrm>
            <a:off x="5240306"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3" name="Google Shape;193;p4"/>
          <p:cNvSpPr/>
          <p:nvPr/>
        </p:nvSpPr>
        <p:spPr>
          <a:xfrm>
            <a:off x="5593056"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 name="Google Shape;194;p4"/>
          <p:cNvSpPr/>
          <p:nvPr/>
        </p:nvSpPr>
        <p:spPr>
          <a:xfrm flipH="1">
            <a:off x="2784565" y="1108777"/>
            <a:ext cx="633175" cy="633175"/>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5" name="Google Shape;195;p4"/>
          <p:cNvSpPr/>
          <p:nvPr/>
        </p:nvSpPr>
        <p:spPr>
          <a:xfrm flipH="1">
            <a:off x="2784566" y="1705303"/>
            <a:ext cx="633175" cy="633175"/>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6" name="Google Shape;196;p4"/>
          <p:cNvSpPr/>
          <p:nvPr/>
        </p:nvSpPr>
        <p:spPr>
          <a:xfrm flipH="1">
            <a:off x="2784565" y="2303672"/>
            <a:ext cx="633175" cy="633175"/>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mc:Choice xmlns:p15="http://schemas.microsoft.com/office/powerpoint/2012/main" Requires="p15">
      <p:transition spd="slow">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100"/>
                                        <p:tgtEl>
                                          <p:spTgt spid="193"/>
                                        </p:tgtEl>
                                      </p:cBhvr>
                                    </p:animEffect>
                                    <p:set>
                                      <p:cBhvr>
                                        <p:cTn id="7" dur="1" fill="hold">
                                          <p:stCondLst>
                                            <p:cond delay="99"/>
                                          </p:stCondLst>
                                        </p:cTn>
                                        <p:tgtEl>
                                          <p:spTgt spid="193"/>
                                        </p:tgtEl>
                                        <p:attrNameLst>
                                          <p:attrName>style.visibility</p:attrName>
                                        </p:attrNameLst>
                                      </p:cBhvr>
                                      <p:to>
                                        <p:strVal val="hidden"/>
                                      </p:to>
                                    </p:set>
                                  </p:childTnLst>
                                </p:cTn>
                              </p:par>
                            </p:childTnLst>
                          </p:cTn>
                        </p:par>
                        <p:par>
                          <p:cTn id="8" fill="hold">
                            <p:stCondLst>
                              <p:cond delay="100"/>
                            </p:stCondLst>
                            <p:childTnLst>
                              <p:par>
                                <p:cTn id="9" presetID="10" presetClass="exit" presetSubtype="0" fill="hold" nodeType="afterEffect">
                                  <p:stCondLst>
                                    <p:cond delay="0"/>
                                  </p:stCondLst>
                                  <p:childTnLst>
                                    <p:animEffect transition="out" filter="fade">
                                      <p:cBhvr>
                                        <p:cTn id="10" dur="100"/>
                                        <p:tgtEl>
                                          <p:spTgt spid="192"/>
                                        </p:tgtEl>
                                      </p:cBhvr>
                                    </p:animEffect>
                                    <p:set>
                                      <p:cBhvr>
                                        <p:cTn id="11" dur="1" fill="hold">
                                          <p:stCondLst>
                                            <p:cond delay="99"/>
                                          </p:stCondLst>
                                        </p:cTn>
                                        <p:tgtEl>
                                          <p:spTgt spid="192"/>
                                        </p:tgtEl>
                                        <p:attrNameLst>
                                          <p:attrName>style.visibility</p:attrName>
                                        </p:attrNameLst>
                                      </p:cBhvr>
                                      <p:to>
                                        <p:strVal val="hidden"/>
                                      </p:to>
                                    </p:set>
                                  </p:childTnLst>
                                </p:cTn>
                              </p:par>
                            </p:childTnLst>
                          </p:cTn>
                        </p:par>
                        <p:par>
                          <p:cTn id="12" fill="hold">
                            <p:stCondLst>
                              <p:cond delay="200"/>
                            </p:stCondLst>
                            <p:childTnLst>
                              <p:par>
                                <p:cTn id="13" presetID="10" presetClass="exit" presetSubtype="0" fill="hold" nodeType="afterEffect">
                                  <p:stCondLst>
                                    <p:cond delay="0"/>
                                  </p:stCondLst>
                                  <p:childTnLst>
                                    <p:animEffect transition="out" filter="fade">
                                      <p:cBhvr>
                                        <p:cTn id="14" dur="100"/>
                                        <p:tgtEl>
                                          <p:spTgt spid="191"/>
                                        </p:tgtEl>
                                      </p:cBhvr>
                                    </p:animEffect>
                                    <p:set>
                                      <p:cBhvr>
                                        <p:cTn id="15" dur="1" fill="hold">
                                          <p:stCondLst>
                                            <p:cond delay="99"/>
                                          </p:stCondLst>
                                        </p:cTn>
                                        <p:tgtEl>
                                          <p:spTgt spid="191"/>
                                        </p:tgtEl>
                                        <p:attrNameLst>
                                          <p:attrName>style.visibility</p:attrName>
                                        </p:attrNameLst>
                                      </p:cBhvr>
                                      <p:to>
                                        <p:strVal val="hidden"/>
                                      </p:to>
                                    </p:set>
                                  </p:childTnLst>
                                </p:cTn>
                              </p:par>
                            </p:childTnLst>
                          </p:cTn>
                        </p:par>
                        <p:par>
                          <p:cTn id="16" fill="hold">
                            <p:stCondLst>
                              <p:cond delay="300"/>
                            </p:stCondLst>
                            <p:childTnLst>
                              <p:par>
                                <p:cTn id="17" presetID="10" presetClass="exit" presetSubtype="0" fill="hold" nodeType="afterEffect">
                                  <p:stCondLst>
                                    <p:cond delay="0"/>
                                  </p:stCondLst>
                                  <p:childTnLst>
                                    <p:animEffect transition="out" filter="fade">
                                      <p:cBhvr>
                                        <p:cTn id="18" dur="100"/>
                                        <p:tgtEl>
                                          <p:spTgt spid="190"/>
                                        </p:tgtEl>
                                      </p:cBhvr>
                                    </p:animEffect>
                                    <p:set>
                                      <p:cBhvr>
                                        <p:cTn id="19" dur="1" fill="hold">
                                          <p:stCondLst>
                                            <p:cond delay="99"/>
                                          </p:stCondLst>
                                        </p:cTn>
                                        <p:tgtEl>
                                          <p:spTgt spid="190"/>
                                        </p:tgtEl>
                                        <p:attrNameLst>
                                          <p:attrName>style.visibility</p:attrName>
                                        </p:attrNameLst>
                                      </p:cBhvr>
                                      <p:to>
                                        <p:strVal val="hidden"/>
                                      </p:to>
                                    </p:set>
                                  </p:childTnLst>
                                </p:cTn>
                              </p:par>
                            </p:childTnLst>
                          </p:cTn>
                        </p:par>
                        <p:par>
                          <p:cTn id="20" fill="hold">
                            <p:stCondLst>
                              <p:cond delay="400"/>
                            </p:stCondLst>
                            <p:childTnLst>
                              <p:par>
                                <p:cTn id="21" presetID="10" presetClass="exit" presetSubtype="0" fill="hold" nodeType="afterEffect">
                                  <p:stCondLst>
                                    <p:cond delay="0"/>
                                  </p:stCondLst>
                                  <p:childTnLst>
                                    <p:animEffect transition="out" filter="fade">
                                      <p:cBhvr>
                                        <p:cTn id="22" dur="100"/>
                                        <p:tgtEl>
                                          <p:spTgt spid="194"/>
                                        </p:tgtEl>
                                      </p:cBhvr>
                                    </p:animEffect>
                                    <p:set>
                                      <p:cBhvr>
                                        <p:cTn id="23" dur="1" fill="hold">
                                          <p:stCondLst>
                                            <p:cond delay="99"/>
                                          </p:stCondLst>
                                        </p:cTn>
                                        <p:tgtEl>
                                          <p:spTgt spid="194"/>
                                        </p:tgtEl>
                                        <p:attrNameLst>
                                          <p:attrName>style.visibility</p:attrName>
                                        </p:attrNameLst>
                                      </p:cBhvr>
                                      <p:to>
                                        <p:strVal val="hidden"/>
                                      </p:to>
                                    </p:set>
                                  </p:childTnLst>
                                </p:cTn>
                              </p:par>
                            </p:childTnLst>
                          </p:cTn>
                        </p:par>
                        <p:par>
                          <p:cTn id="24" fill="hold">
                            <p:stCondLst>
                              <p:cond delay="500"/>
                            </p:stCondLst>
                            <p:childTnLst>
                              <p:par>
                                <p:cTn id="25" presetID="10" presetClass="exit" presetSubtype="0" fill="hold" nodeType="afterEffect">
                                  <p:stCondLst>
                                    <p:cond delay="0"/>
                                  </p:stCondLst>
                                  <p:childTnLst>
                                    <p:animEffect transition="out" filter="fade">
                                      <p:cBhvr>
                                        <p:cTn id="26" dur="100"/>
                                        <p:tgtEl>
                                          <p:spTgt spid="195"/>
                                        </p:tgtEl>
                                      </p:cBhvr>
                                    </p:animEffect>
                                    <p:set>
                                      <p:cBhvr>
                                        <p:cTn id="27" dur="1" fill="hold">
                                          <p:stCondLst>
                                            <p:cond delay="99"/>
                                          </p:stCondLst>
                                        </p:cTn>
                                        <p:tgtEl>
                                          <p:spTgt spid="195"/>
                                        </p:tgtEl>
                                        <p:attrNameLst>
                                          <p:attrName>style.visibility</p:attrName>
                                        </p:attrNameLst>
                                      </p:cBhvr>
                                      <p:to>
                                        <p:strVal val="hidden"/>
                                      </p:to>
                                    </p:set>
                                  </p:childTnLst>
                                </p:cTn>
                              </p:par>
                            </p:childTnLst>
                          </p:cTn>
                        </p:par>
                        <p:par>
                          <p:cTn id="28" fill="hold">
                            <p:stCondLst>
                              <p:cond delay="600"/>
                            </p:stCondLst>
                            <p:childTnLst>
                              <p:par>
                                <p:cTn id="29" presetID="10" presetClass="exit" presetSubtype="0" fill="hold" nodeType="afterEffect">
                                  <p:stCondLst>
                                    <p:cond delay="0"/>
                                  </p:stCondLst>
                                  <p:childTnLst>
                                    <p:animEffect transition="out" filter="fade">
                                      <p:cBhvr>
                                        <p:cTn id="30" dur="100"/>
                                        <p:tgtEl>
                                          <p:spTgt spid="196"/>
                                        </p:tgtEl>
                                      </p:cBhvr>
                                    </p:animEffect>
                                    <p:set>
                                      <p:cBhvr>
                                        <p:cTn id="31" dur="1" fill="hold">
                                          <p:stCondLst>
                                            <p:cond delay="99"/>
                                          </p:stCondLst>
                                        </p:cTn>
                                        <p:tgtEl>
                                          <p:spTgt spid="196"/>
                                        </p:tgtEl>
                                        <p:attrNameLst>
                                          <p:attrName>style.visibility</p:attrName>
                                        </p:attrNameLst>
                                      </p:cBhvr>
                                      <p:to>
                                        <p:strVal val="hidden"/>
                                      </p:to>
                                    </p:set>
                                  </p:childTnLst>
                                </p:cTn>
                              </p:par>
                            </p:childTnLst>
                          </p:cTn>
                        </p:par>
                        <p:par>
                          <p:cTn id="32" fill="hold">
                            <p:stCondLst>
                              <p:cond delay="700"/>
                            </p:stCondLst>
                            <p:childTnLst>
                              <p:par>
                                <p:cTn id="33" presetID="10" presetClass="exit" presetSubtype="0" fill="hold" nodeType="afterEffect">
                                  <p:stCondLst>
                                    <p:cond delay="0"/>
                                  </p:stCondLst>
                                  <p:childTnLst>
                                    <p:animEffect transition="out" filter="fade">
                                      <p:cBhvr>
                                        <p:cTn id="34" dur="100"/>
                                        <p:tgtEl>
                                          <p:spTgt spid="189"/>
                                        </p:tgtEl>
                                      </p:cBhvr>
                                    </p:animEffect>
                                    <p:set>
                                      <p:cBhvr>
                                        <p:cTn id="35" dur="1" fill="hold">
                                          <p:stCondLst>
                                            <p:cond delay="99"/>
                                          </p:stCondLst>
                                        </p:cTn>
                                        <p:tgtEl>
                                          <p:spTgt spid="189"/>
                                        </p:tgtEl>
                                        <p:attrNameLst>
                                          <p:attrName>style.visibility</p:attrName>
                                        </p:attrNameLst>
                                      </p:cBhvr>
                                      <p:to>
                                        <p:strVal val="hidden"/>
                                      </p:to>
                                    </p:set>
                                  </p:childTnLst>
                                </p:cTn>
                              </p:par>
                            </p:childTnLst>
                          </p:cTn>
                        </p:par>
                        <p:par>
                          <p:cTn id="36" fill="hold">
                            <p:stCondLst>
                              <p:cond delay="800"/>
                            </p:stCondLst>
                            <p:childTnLst>
                              <p:par>
                                <p:cTn id="37" presetID="10" presetClass="exit" presetSubtype="0" fill="hold" nodeType="afterEffect">
                                  <p:stCondLst>
                                    <p:cond delay="0"/>
                                  </p:stCondLst>
                                  <p:childTnLst>
                                    <p:animEffect transition="out" filter="fade">
                                      <p:cBhvr>
                                        <p:cTn id="38" dur="100"/>
                                        <p:tgtEl>
                                          <p:spTgt spid="183"/>
                                        </p:tgtEl>
                                      </p:cBhvr>
                                    </p:animEffect>
                                    <p:set>
                                      <p:cBhvr>
                                        <p:cTn id="39" dur="1" fill="hold">
                                          <p:stCondLst>
                                            <p:cond delay="99"/>
                                          </p:stCondLst>
                                        </p:cTn>
                                        <p:tgtEl>
                                          <p:spTgt spid="183"/>
                                        </p:tgtEl>
                                        <p:attrNameLst>
                                          <p:attrName>style.visibility</p:attrName>
                                        </p:attrNameLst>
                                      </p:cBhvr>
                                      <p:to>
                                        <p:strVal val="hidden"/>
                                      </p:to>
                                    </p:set>
                                  </p:childTnLst>
                                </p:cTn>
                              </p:par>
                            </p:childTnLst>
                          </p:cTn>
                        </p:par>
                        <p:par>
                          <p:cTn id="40" fill="hold">
                            <p:stCondLst>
                              <p:cond delay="900"/>
                            </p:stCondLst>
                            <p:childTnLst>
                              <p:par>
                                <p:cTn id="41" presetID="10" presetClass="exit" presetSubtype="0" fill="hold" nodeType="afterEffect">
                                  <p:stCondLst>
                                    <p:cond delay="0"/>
                                  </p:stCondLst>
                                  <p:childTnLst>
                                    <p:animEffect transition="out" filter="fade">
                                      <p:cBhvr>
                                        <p:cTn id="42" dur="100"/>
                                        <p:tgtEl>
                                          <p:spTgt spid="186"/>
                                        </p:tgtEl>
                                      </p:cBhvr>
                                    </p:animEffect>
                                    <p:set>
                                      <p:cBhvr>
                                        <p:cTn id="43" dur="1" fill="hold">
                                          <p:stCondLst>
                                            <p:cond delay="99"/>
                                          </p:stCondLst>
                                        </p:cTn>
                                        <p:tgtEl>
                                          <p:spTgt spid="186"/>
                                        </p:tgtEl>
                                        <p:attrNameLst>
                                          <p:attrName>style.visibility</p:attrName>
                                        </p:attrNameLst>
                                      </p:cBhvr>
                                      <p:to>
                                        <p:strVal val="hidden"/>
                                      </p:to>
                                    </p:set>
                                  </p:childTnLst>
                                </p:cTn>
                              </p:par>
                            </p:childTnLst>
                          </p:cTn>
                        </p:par>
                        <p:par>
                          <p:cTn id="44" fill="hold">
                            <p:stCondLst>
                              <p:cond delay="1000"/>
                            </p:stCondLst>
                            <p:childTnLst>
                              <p:par>
                                <p:cTn id="45" presetID="2" presetClass="exit" presetSubtype="2" fill="hold" nodeType="afterEffect">
                                  <p:stCondLst>
                                    <p:cond delay="0"/>
                                  </p:stCondLst>
                                  <p:childTnLst>
                                    <p:anim calcmode="lin" valueType="num">
                                      <p:cBhvr additive="base">
                                        <p:cTn id="46" dur="100"/>
                                        <p:tgtEl>
                                          <p:spTgt spid="184"/>
                                        </p:tgtEl>
                                        <p:attrNameLst>
                                          <p:attrName>ppt_x</p:attrName>
                                        </p:attrNameLst>
                                      </p:cBhvr>
                                      <p:tavLst>
                                        <p:tav tm="0">
                                          <p:val>
                                            <p:strVal val="#ppt_x"/>
                                          </p:val>
                                        </p:tav>
                                        <p:tav tm="100000">
                                          <p:val>
                                            <p:strVal val="#ppt_x+1"/>
                                          </p:val>
                                        </p:tav>
                                      </p:tavLst>
                                    </p:anim>
                                    <p:set>
                                      <p:cBhvr>
                                        <p:cTn id="47" dur="1" fill="hold">
                                          <p:stCondLst>
                                            <p:cond delay="99"/>
                                          </p:stCondLst>
                                        </p:cTn>
                                        <p:tgtEl>
                                          <p:spTgt spid="184"/>
                                        </p:tgtEl>
                                        <p:attrNameLst>
                                          <p:attrName>style.visibility</p:attrName>
                                        </p:attrNameLst>
                                      </p:cBhvr>
                                      <p:to>
                                        <p:strVal val="hidden"/>
                                      </p:to>
                                    </p:set>
                                  </p:childTnLst>
                                </p:cTn>
                              </p:par>
                            </p:childTnLst>
                          </p:cTn>
                        </p:par>
                        <p:par>
                          <p:cTn id="48" fill="hold">
                            <p:stCondLst>
                              <p:cond delay="1100"/>
                            </p:stCondLst>
                            <p:childTnLst>
                              <p:par>
                                <p:cTn id="49" presetID="2" presetClass="exit" presetSubtype="2" fill="hold" nodeType="afterEffect">
                                  <p:stCondLst>
                                    <p:cond delay="0"/>
                                  </p:stCondLst>
                                  <p:childTnLst>
                                    <p:anim calcmode="lin" valueType="num">
                                      <p:cBhvr additive="base">
                                        <p:cTn id="50" dur="100"/>
                                        <p:tgtEl>
                                          <p:spTgt spid="185"/>
                                        </p:tgtEl>
                                        <p:attrNameLst>
                                          <p:attrName>ppt_x</p:attrName>
                                        </p:attrNameLst>
                                      </p:cBhvr>
                                      <p:tavLst>
                                        <p:tav tm="0">
                                          <p:val>
                                            <p:strVal val="#ppt_x"/>
                                          </p:val>
                                        </p:tav>
                                        <p:tav tm="100000">
                                          <p:val>
                                            <p:strVal val="#ppt_x+1"/>
                                          </p:val>
                                        </p:tav>
                                      </p:tavLst>
                                    </p:anim>
                                    <p:set>
                                      <p:cBhvr>
                                        <p:cTn id="51" dur="1" fill="hold">
                                          <p:stCondLst>
                                            <p:cond delay="99"/>
                                          </p:stCondLst>
                                        </p:cTn>
                                        <p:tgtEl>
                                          <p:spTgt spid="185"/>
                                        </p:tgtEl>
                                        <p:attrNameLst>
                                          <p:attrName>style.visibility</p:attrName>
                                        </p:attrNameLst>
                                      </p:cBhvr>
                                      <p:to>
                                        <p:strVal val="hidden"/>
                                      </p:to>
                                    </p:set>
                                  </p:childTnLst>
                                </p:cTn>
                              </p:par>
                            </p:childTnLst>
                          </p:cTn>
                        </p:par>
                        <p:par>
                          <p:cTn id="52" fill="hold">
                            <p:stCondLst>
                              <p:cond delay="1200"/>
                            </p:stCondLst>
                            <p:childTnLst>
                              <p:par>
                                <p:cTn id="53" presetID="10" presetClass="entr" presetSubtype="0" fill="hold" nodeType="afterEffect">
                                  <p:stCondLst>
                                    <p:cond delay="0"/>
                                  </p:stCondLst>
                                  <p:childTnLst>
                                    <p:set>
                                      <p:cBhvr>
                                        <p:cTn id="54" dur="1" fill="hold">
                                          <p:stCondLst>
                                            <p:cond delay="0"/>
                                          </p:stCondLst>
                                        </p:cTn>
                                        <p:tgtEl>
                                          <p:spTgt spid="178"/>
                                        </p:tgtEl>
                                        <p:attrNameLst>
                                          <p:attrName>style.visibility</p:attrName>
                                        </p:attrNameLst>
                                      </p:cBhvr>
                                      <p:to>
                                        <p:strVal val="visible"/>
                                      </p:to>
                                    </p:set>
                                    <p:animEffect transition="in" filter="fade">
                                      <p:cBhvr>
                                        <p:cTn id="55" dur="100"/>
                                        <p:tgtEl>
                                          <p:spTgt spid="178"/>
                                        </p:tgtEl>
                                      </p:cBhvr>
                                    </p:animEffect>
                                  </p:childTnLst>
                                </p:cTn>
                              </p:par>
                            </p:childTnLst>
                          </p:cTn>
                        </p:par>
                        <p:par>
                          <p:cTn id="56" fill="hold">
                            <p:stCondLst>
                              <p:cond delay="1300"/>
                            </p:stCondLst>
                            <p:childTnLst>
                              <p:par>
                                <p:cTn id="57" presetID="23" presetClass="entr" presetSubtype="16" fill="hold" nodeType="afterEffect">
                                  <p:stCondLst>
                                    <p:cond delay="0"/>
                                  </p:stCondLst>
                                  <p:childTnLst>
                                    <p:set>
                                      <p:cBhvr>
                                        <p:cTn id="58" dur="1" fill="hold">
                                          <p:stCondLst>
                                            <p:cond delay="0"/>
                                          </p:stCondLst>
                                        </p:cTn>
                                        <p:tgtEl>
                                          <p:spTgt spid="173"/>
                                        </p:tgtEl>
                                        <p:attrNameLst>
                                          <p:attrName>style.visibility</p:attrName>
                                        </p:attrNameLst>
                                      </p:cBhvr>
                                      <p:to>
                                        <p:strVal val="visible"/>
                                      </p:to>
                                    </p:set>
                                    <p:anim calcmode="lin" valueType="num">
                                      <p:cBhvr additive="base">
                                        <p:cTn id="59" dur="100"/>
                                        <p:tgtEl>
                                          <p:spTgt spid="173"/>
                                        </p:tgtEl>
                                        <p:attrNameLst>
                                          <p:attrName>ppt_w</p:attrName>
                                        </p:attrNameLst>
                                      </p:cBhvr>
                                      <p:tavLst>
                                        <p:tav tm="0">
                                          <p:val>
                                            <p:strVal val="0"/>
                                          </p:val>
                                        </p:tav>
                                        <p:tav tm="100000">
                                          <p:val>
                                            <p:strVal val="#ppt_w"/>
                                          </p:val>
                                        </p:tav>
                                      </p:tavLst>
                                    </p:anim>
                                    <p:anim calcmode="lin" valueType="num">
                                      <p:cBhvr additive="base">
                                        <p:cTn id="60" dur="100"/>
                                        <p:tgtEl>
                                          <p:spTgt spid="17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5"/>
          <p:cNvSpPr txBox="1">
            <a:spLocks noGrp="1"/>
          </p:cNvSpPr>
          <p:nvPr>
            <p:ph type="title"/>
          </p:nvPr>
        </p:nvSpPr>
        <p:spPr>
          <a:xfrm>
            <a:off x="378643" y="44869"/>
            <a:ext cx="1221103" cy="316711"/>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SzPts val="4000"/>
              <a:buNone/>
            </a:pPr>
            <a:r>
              <a:rPr lang="en" sz="2000" dirty="0">
                <a:solidFill>
                  <a:schemeClr val="bg2"/>
                </a:solidFill>
              </a:rPr>
              <a:t>INTRODUCTION</a:t>
            </a:r>
            <a:endParaRPr sz="2000" dirty="0">
              <a:solidFill>
                <a:schemeClr val="bg2"/>
              </a:solidFill>
            </a:endParaRPr>
          </a:p>
        </p:txBody>
      </p:sp>
      <p:sp>
        <p:nvSpPr>
          <p:cNvPr id="203" name="Google Shape;203;p5"/>
          <p:cNvSpPr/>
          <p:nvPr/>
        </p:nvSpPr>
        <p:spPr>
          <a:xfrm rot="-5400000">
            <a:off x="7511983" y="4545803"/>
            <a:ext cx="1271239" cy="1271239"/>
          </a:xfrm>
          <a:prstGeom prst="flowChartDelay">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4" name="Google Shape;204;p5"/>
          <p:cNvSpPr/>
          <p:nvPr/>
        </p:nvSpPr>
        <p:spPr>
          <a:xfrm>
            <a:off x="-1750856" y="1633245"/>
            <a:ext cx="2720952" cy="2720952"/>
          </a:xfrm>
          <a:prstGeom prst="donut">
            <a:avLst>
              <a:gd name="adj" fmla="val 25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05" name="Google Shape;205;p5"/>
          <p:cNvSpPr/>
          <p:nvPr/>
        </p:nvSpPr>
        <p:spPr>
          <a:xfrm rot="10800000">
            <a:off x="7615047" y="-19456"/>
            <a:ext cx="1927788" cy="1927788"/>
          </a:xfrm>
          <a:prstGeom prst="rtTriangl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6" name="Google Shape;206;p5"/>
          <p:cNvSpPr/>
          <p:nvPr/>
        </p:nvSpPr>
        <p:spPr>
          <a:xfrm>
            <a:off x="8015011" y="637308"/>
            <a:ext cx="804265" cy="80426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 name="Google Shape;207;p5"/>
          <p:cNvSpPr/>
          <p:nvPr/>
        </p:nvSpPr>
        <p:spPr>
          <a:xfrm rot="5400000">
            <a:off x="-1263812" y="1316910"/>
            <a:ext cx="2953488" cy="31966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8" name="Google Shape;208;p5"/>
          <p:cNvSpPr/>
          <p:nvPr/>
        </p:nvSpPr>
        <p:spPr>
          <a:xfrm>
            <a:off x="8346668" y="4344012"/>
            <a:ext cx="676548" cy="676548"/>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09" name="Google Shape;209;p5"/>
          <p:cNvGrpSpPr/>
          <p:nvPr/>
        </p:nvGrpSpPr>
        <p:grpSpPr>
          <a:xfrm>
            <a:off x="156014" y="504616"/>
            <a:ext cx="1245220" cy="185854"/>
            <a:chOff x="1836563" y="443835"/>
            <a:chExt cx="1245220" cy="185854"/>
          </a:xfrm>
        </p:grpSpPr>
        <p:sp>
          <p:nvSpPr>
            <p:cNvPr id="210" name="Google Shape;210;p5"/>
            <p:cNvSpPr/>
            <p:nvPr/>
          </p:nvSpPr>
          <p:spPr>
            <a:xfrm>
              <a:off x="1836563"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1" name="Google Shape;211;p5"/>
            <p:cNvSpPr/>
            <p:nvPr/>
          </p:nvSpPr>
          <p:spPr>
            <a:xfrm>
              <a:off x="2189685"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 name="Google Shape;212;p5"/>
            <p:cNvSpPr/>
            <p:nvPr/>
          </p:nvSpPr>
          <p:spPr>
            <a:xfrm>
              <a:off x="2542807"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3" name="Google Shape;213;p5"/>
            <p:cNvSpPr/>
            <p:nvPr/>
          </p:nvSpPr>
          <p:spPr>
            <a:xfrm>
              <a:off x="2895929"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 name="ZoneTexte 1">
            <a:extLst>
              <a:ext uri="{FF2B5EF4-FFF2-40B4-BE49-F238E27FC236}">
                <a16:creationId xmlns:a16="http://schemas.microsoft.com/office/drawing/2014/main" id="{D679579F-7E3E-B042-9670-D9449BE9F800}"/>
              </a:ext>
            </a:extLst>
          </p:cNvPr>
          <p:cNvSpPr txBox="1"/>
          <p:nvPr/>
        </p:nvSpPr>
        <p:spPr>
          <a:xfrm>
            <a:off x="955185" y="928318"/>
            <a:ext cx="7242280" cy="4050340"/>
          </a:xfrm>
          <a:prstGeom prst="rect">
            <a:avLst/>
          </a:prstGeom>
          <a:noFill/>
        </p:spPr>
        <p:txBody>
          <a:bodyPr wrap="square" rtlCol="0">
            <a:spAutoFit/>
          </a:bodyPr>
          <a:lstStyle/>
          <a:p>
            <a:pPr>
              <a:lnSpc>
                <a:spcPct val="120000"/>
              </a:lnSpc>
            </a:pPr>
            <a:r>
              <a:rPr lang="fr-FR" sz="3600" b="1" dirty="0">
                <a:latin typeface="Times New Roman" panose="02020603050405020304" pitchFamily="18" charset="0"/>
                <a:cs typeface="Times New Roman" panose="02020603050405020304" pitchFamily="18" charset="0"/>
              </a:rPr>
              <a:t>U</a:t>
            </a:r>
            <a:r>
              <a:rPr lang="fr-FR" sz="1500" dirty="0">
                <a:latin typeface="Times New Roman" panose="02020603050405020304" pitchFamily="18" charset="0"/>
                <a:cs typeface="Times New Roman" panose="02020603050405020304" pitchFamily="18" charset="0"/>
              </a:rPr>
              <a:t>ne base de données NoSQL est un système de gestion de données non relationnelles, conçu pour stocker des informations sous des formes structurées ou non,  les objets et les graphes. Elle répond aux limitations des bases de données SQL traditionnelles, notamment la gestion des volumes massifs et des types variés de données. Parmi les différentes catégories de bases de données NoSQL, notre attention se porte sur les bases de données orientées colonne. </a:t>
            </a:r>
          </a:p>
          <a:p>
            <a:pPr>
              <a:lnSpc>
                <a:spcPct val="120000"/>
              </a:lnSpc>
            </a:pPr>
            <a:r>
              <a:rPr lang="fr-FR" sz="1500" dirty="0">
                <a:latin typeface="Times New Roman" panose="02020603050405020304" pitchFamily="18" charset="0"/>
                <a:cs typeface="Times New Roman" panose="02020603050405020304" pitchFamily="18" charset="0"/>
              </a:rPr>
              <a:t>        Dans ce travail, nous explorerons divers aspects des bases de données NoSQL orientées colonne. Nous aborderons leurs caractéristiques distinctives, fournirons des exemples de stockage, et présenterons leurs cas d'utilisation. Nous examinerons également leurs avantages et inconvénients, ainsi que les différents modèles de base de données. Enfin, nous guiderons à travers le processus de sélection d'une base de données appropriée, avant de conclure par l'installation et les requêtes de base sur la solution choisie.</a:t>
            </a:r>
          </a:p>
          <a:p>
            <a:endParaRPr lang="fr-FR" sz="16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
                                        <p:tgtEl>
                                          <p:spTgt spid="207"/>
                                        </p:tgtEl>
                                        <p:attrNameLst>
                                          <p:attrName>ppt_y</p:attrName>
                                        </p:attrNameLst>
                                      </p:cBhvr>
                                      <p:tavLst>
                                        <p:tav tm="0">
                                          <p:val>
                                            <p:strVal val="#ppt_y-1"/>
                                          </p:val>
                                        </p:tav>
                                        <p:tav tm="100000">
                                          <p:val>
                                            <p:strVal val="#ppt_y"/>
                                          </p:val>
                                        </p:tav>
                                      </p:tavLst>
                                    </p:anim>
                                  </p:childTnLst>
                                </p:cTn>
                              </p:par>
                            </p:childTnLst>
                          </p:cTn>
                        </p:par>
                        <p:par>
                          <p:cTn id="8" fill="hold">
                            <p:stCondLst>
                              <p:cond delay="100"/>
                            </p:stCondLst>
                            <p:childTnLst>
                              <p:par>
                                <p:cTn id="9" presetID="23" presetClass="entr" presetSubtype="16" fill="hold" nodeType="afterEffect">
                                  <p:stCondLst>
                                    <p:cond delay="0"/>
                                  </p:stCondLst>
                                  <p:childTnLst>
                                    <p:set>
                                      <p:cBhvr>
                                        <p:cTn id="10" dur="1" fill="hold">
                                          <p:stCondLst>
                                            <p:cond delay="0"/>
                                          </p:stCondLst>
                                        </p:cTn>
                                        <p:tgtEl>
                                          <p:spTgt spid="209"/>
                                        </p:tgtEl>
                                        <p:attrNameLst>
                                          <p:attrName>style.visibility</p:attrName>
                                        </p:attrNameLst>
                                      </p:cBhvr>
                                      <p:to>
                                        <p:strVal val="visible"/>
                                      </p:to>
                                    </p:set>
                                    <p:anim calcmode="lin" valueType="num">
                                      <p:cBhvr additive="base">
                                        <p:cTn id="11" dur="100"/>
                                        <p:tgtEl>
                                          <p:spTgt spid="209"/>
                                        </p:tgtEl>
                                        <p:attrNameLst>
                                          <p:attrName>ppt_w</p:attrName>
                                        </p:attrNameLst>
                                      </p:cBhvr>
                                      <p:tavLst>
                                        <p:tav tm="0">
                                          <p:val>
                                            <p:strVal val="0"/>
                                          </p:val>
                                        </p:tav>
                                        <p:tav tm="100000">
                                          <p:val>
                                            <p:strVal val="#ppt_w"/>
                                          </p:val>
                                        </p:tav>
                                      </p:tavLst>
                                    </p:anim>
                                    <p:anim calcmode="lin" valueType="num">
                                      <p:cBhvr additive="base">
                                        <p:cTn id="12" dur="100"/>
                                        <p:tgtEl>
                                          <p:spTgt spid="209"/>
                                        </p:tgtEl>
                                        <p:attrNameLst>
                                          <p:attrName>ppt_h</p:attrName>
                                        </p:attrNameLst>
                                      </p:cBhvr>
                                      <p:tavLst>
                                        <p:tav tm="0">
                                          <p:val>
                                            <p:strVal val="0"/>
                                          </p:val>
                                        </p:tav>
                                        <p:tav tm="100000">
                                          <p:val>
                                            <p:strVal val="#ppt_h"/>
                                          </p:val>
                                        </p:tav>
                                      </p:tavLst>
                                    </p:anim>
                                  </p:childTnLst>
                                </p:cTn>
                              </p:par>
                            </p:childTnLst>
                          </p:cTn>
                        </p:par>
                        <p:par>
                          <p:cTn id="13" fill="hold">
                            <p:stCondLst>
                              <p:cond delay="200"/>
                            </p:stCondLst>
                            <p:childTnLst>
                              <p:par>
                                <p:cTn id="14" presetID="10" presetClass="entr" presetSubtype="0" fill="hold" nodeType="afterEffect">
                                  <p:stCondLst>
                                    <p:cond delay="0"/>
                                  </p:stCondLst>
                                  <p:childTnLst>
                                    <p:set>
                                      <p:cBhvr>
                                        <p:cTn id="15" dur="1" fill="hold">
                                          <p:stCondLst>
                                            <p:cond delay="0"/>
                                          </p:stCondLst>
                                        </p:cTn>
                                        <p:tgtEl>
                                          <p:spTgt spid="205"/>
                                        </p:tgtEl>
                                        <p:attrNameLst>
                                          <p:attrName>style.visibility</p:attrName>
                                        </p:attrNameLst>
                                      </p:cBhvr>
                                      <p:to>
                                        <p:strVal val="visible"/>
                                      </p:to>
                                    </p:set>
                                    <p:animEffect transition="in" filter="fade">
                                      <p:cBhvr>
                                        <p:cTn id="16" dur="100"/>
                                        <p:tgtEl>
                                          <p:spTgt spid="205"/>
                                        </p:tgtEl>
                                      </p:cBhvr>
                                    </p:animEffect>
                                  </p:childTnLst>
                                </p:cTn>
                              </p:par>
                            </p:childTnLst>
                          </p:cTn>
                        </p:par>
                        <p:par>
                          <p:cTn id="17" fill="hold">
                            <p:stCondLst>
                              <p:cond delay="300"/>
                            </p:stCondLst>
                            <p:childTnLst>
                              <p:par>
                                <p:cTn id="18" presetID="10" presetClass="entr" presetSubtype="0" fill="hold" nodeType="afterEffect">
                                  <p:stCondLst>
                                    <p:cond delay="0"/>
                                  </p:stCondLst>
                                  <p:childTnLst>
                                    <p:set>
                                      <p:cBhvr>
                                        <p:cTn id="19" dur="1" fill="hold">
                                          <p:stCondLst>
                                            <p:cond delay="0"/>
                                          </p:stCondLst>
                                        </p:cTn>
                                        <p:tgtEl>
                                          <p:spTgt spid="206"/>
                                        </p:tgtEl>
                                        <p:attrNameLst>
                                          <p:attrName>style.visibility</p:attrName>
                                        </p:attrNameLst>
                                      </p:cBhvr>
                                      <p:to>
                                        <p:strVal val="visible"/>
                                      </p:to>
                                    </p:set>
                                    <p:animEffect transition="in" filter="fade">
                                      <p:cBhvr>
                                        <p:cTn id="20" dur="100"/>
                                        <p:tgtEl>
                                          <p:spTgt spid="206"/>
                                        </p:tgtEl>
                                      </p:cBhvr>
                                    </p:animEffect>
                                  </p:childTnLst>
                                </p:cTn>
                              </p:par>
                            </p:childTnLst>
                          </p:cTn>
                        </p:par>
                        <p:par>
                          <p:cTn id="21" fill="hold">
                            <p:stCondLst>
                              <p:cond delay="400"/>
                            </p:stCondLst>
                            <p:childTnLst>
                              <p:par>
                                <p:cTn id="22" presetID="2" presetClass="entr" presetSubtype="4" fill="hold" nodeType="afterEffect">
                                  <p:stCondLst>
                                    <p:cond delay="0"/>
                                  </p:stCondLst>
                                  <p:childTnLst>
                                    <p:set>
                                      <p:cBhvr>
                                        <p:cTn id="23" dur="1" fill="hold">
                                          <p:stCondLst>
                                            <p:cond delay="0"/>
                                          </p:stCondLst>
                                        </p:cTn>
                                        <p:tgtEl>
                                          <p:spTgt spid="203"/>
                                        </p:tgtEl>
                                        <p:attrNameLst>
                                          <p:attrName>style.visibility</p:attrName>
                                        </p:attrNameLst>
                                      </p:cBhvr>
                                      <p:to>
                                        <p:strVal val="visible"/>
                                      </p:to>
                                    </p:set>
                                    <p:anim calcmode="lin" valueType="num">
                                      <p:cBhvr additive="base">
                                        <p:cTn id="24" dur="100"/>
                                        <p:tgtEl>
                                          <p:spTgt spid="203"/>
                                        </p:tgtEl>
                                        <p:attrNameLst>
                                          <p:attrName>ppt_y</p:attrName>
                                        </p:attrNameLst>
                                      </p:cBhvr>
                                      <p:tavLst>
                                        <p:tav tm="0">
                                          <p:val>
                                            <p:strVal val="#ppt_y+1"/>
                                          </p:val>
                                        </p:tav>
                                        <p:tav tm="100000">
                                          <p:val>
                                            <p:strVal val="#ppt_y"/>
                                          </p:val>
                                        </p:tav>
                                      </p:tavLst>
                                    </p:anim>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08"/>
                                        </p:tgtEl>
                                        <p:attrNameLst>
                                          <p:attrName>style.visibility</p:attrName>
                                        </p:attrNameLst>
                                      </p:cBhvr>
                                      <p:to>
                                        <p:strVal val="visible"/>
                                      </p:to>
                                    </p:set>
                                    <p:animEffect transition="in" filter="fade">
                                      <p:cBhvr>
                                        <p:cTn id="28" dur="100"/>
                                        <p:tgtEl>
                                          <p:spTgt spid="208"/>
                                        </p:tgtEl>
                                      </p:cBhvr>
                                    </p:animEffect>
                                  </p:childTnLst>
                                </p:cTn>
                              </p:par>
                            </p:childTnLst>
                          </p:cTn>
                        </p:par>
                        <p:par>
                          <p:cTn id="29" fill="hold">
                            <p:stCondLst>
                              <p:cond delay="600"/>
                            </p:stCondLst>
                            <p:childTnLst>
                              <p:par>
                                <p:cTn id="30" presetID="16" presetClass="entr" presetSubtype="21"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arn(inVertical)">
                                      <p:cBhvr>
                                        <p:cTn id="32" dur="1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pSp>
        <p:nvGrpSpPr>
          <p:cNvPr id="173" name="Google Shape;173;p4"/>
          <p:cNvGrpSpPr/>
          <p:nvPr/>
        </p:nvGrpSpPr>
        <p:grpSpPr>
          <a:xfrm>
            <a:off x="3949390" y="4491534"/>
            <a:ext cx="1245220" cy="185854"/>
            <a:chOff x="1836563" y="443835"/>
            <a:chExt cx="1245220" cy="185854"/>
          </a:xfrm>
        </p:grpSpPr>
        <p:sp>
          <p:nvSpPr>
            <p:cNvPr id="174" name="Google Shape;174;p4"/>
            <p:cNvSpPr/>
            <p:nvPr/>
          </p:nvSpPr>
          <p:spPr>
            <a:xfrm>
              <a:off x="1836563"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5" name="Google Shape;175;p4"/>
            <p:cNvSpPr/>
            <p:nvPr/>
          </p:nvSpPr>
          <p:spPr>
            <a:xfrm>
              <a:off x="2189685"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6" name="Google Shape;176;p4"/>
            <p:cNvSpPr/>
            <p:nvPr/>
          </p:nvSpPr>
          <p:spPr>
            <a:xfrm>
              <a:off x="2542807"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4"/>
            <p:cNvSpPr/>
            <p:nvPr/>
          </p:nvSpPr>
          <p:spPr>
            <a:xfrm>
              <a:off x="2895929"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178" name="Google Shape;178;p4"/>
          <p:cNvSpPr/>
          <p:nvPr/>
        </p:nvSpPr>
        <p:spPr>
          <a:xfrm>
            <a:off x="-412131" y="-1720336"/>
            <a:ext cx="2995961" cy="2995961"/>
          </a:xfrm>
          <a:prstGeom prst="flowChartConnector">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9" name="Google Shape;179;p4"/>
          <p:cNvSpPr/>
          <p:nvPr/>
        </p:nvSpPr>
        <p:spPr>
          <a:xfrm rot="5400000">
            <a:off x="7859990" y="1324251"/>
            <a:ext cx="2011760" cy="556260"/>
          </a:xfrm>
          <a:prstGeom prst="flowChartProcess">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0" name="Google Shape;180;p4"/>
          <p:cNvSpPr/>
          <p:nvPr/>
        </p:nvSpPr>
        <p:spPr>
          <a:xfrm rot="5400000">
            <a:off x="7859990" y="3336013"/>
            <a:ext cx="2011760" cy="556260"/>
          </a:xfrm>
          <a:prstGeom prst="flowChartProcess">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1" name="Google Shape;181;p4"/>
          <p:cNvSpPr txBox="1">
            <a:spLocks noGrp="1"/>
          </p:cNvSpPr>
          <p:nvPr>
            <p:ph type="title"/>
          </p:nvPr>
        </p:nvSpPr>
        <p:spPr>
          <a:xfrm>
            <a:off x="0" y="1724473"/>
            <a:ext cx="8420099" cy="1592706"/>
          </a:xfrm>
          <a:prstGeom prst="rect">
            <a:avLst/>
          </a:prstGeom>
          <a:noFill/>
          <a:ln>
            <a:noFill/>
          </a:ln>
        </p:spPr>
        <p:txBody>
          <a:bodyPr spcFirstLastPara="1" wrap="square" lIns="91425" tIns="45700" rIns="91425" bIns="45700" anchor="b" anchorCtr="0">
            <a:noAutofit/>
          </a:bodyPr>
          <a:lstStyle/>
          <a:p>
            <a:r>
              <a:rPr lang="fr-FR" sz="3200" b="1" dirty="0"/>
              <a:t>II. CARACTÉRISTIQUE ET EXEMPLE DE STOCKAGE DANS UNE BD NOSQL</a:t>
            </a:r>
            <a:br>
              <a:rPr lang="fr-FR" sz="3200" b="1" u="sng" dirty="0"/>
            </a:br>
            <a:endParaRPr sz="3200" dirty="0"/>
          </a:p>
        </p:txBody>
      </p:sp>
      <p:sp>
        <p:nvSpPr>
          <p:cNvPr id="183" name="Google Shape;183;p4"/>
          <p:cNvSpPr txBox="1">
            <a:spLocks noGrp="1"/>
          </p:cNvSpPr>
          <p:nvPr>
            <p:ph type="body" idx="2"/>
          </p:nvPr>
        </p:nvSpPr>
        <p:spPr>
          <a:xfrm>
            <a:off x="723900" y="1275625"/>
            <a:ext cx="7696200" cy="83338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750"/>
              </a:spcBef>
              <a:spcAft>
                <a:spcPts val="0"/>
              </a:spcAft>
              <a:buSzPts val="9600"/>
              <a:buNone/>
            </a:pPr>
            <a:r>
              <a:rPr lang="en" dirty="0"/>
              <a:t>1</a:t>
            </a:r>
            <a:endParaRPr dirty="0"/>
          </a:p>
        </p:txBody>
      </p:sp>
      <p:sp>
        <p:nvSpPr>
          <p:cNvPr id="184" name="Google Shape;184;p4"/>
          <p:cNvSpPr/>
          <p:nvPr/>
        </p:nvSpPr>
        <p:spPr>
          <a:xfrm rot="5400000">
            <a:off x="3566120" y="-3522883"/>
            <a:ext cx="2011760" cy="9144000"/>
          </a:xfrm>
          <a:prstGeom prst="flowChartProcess">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5" name="Google Shape;185;p4"/>
          <p:cNvSpPr/>
          <p:nvPr/>
        </p:nvSpPr>
        <p:spPr>
          <a:xfrm rot="5400000">
            <a:off x="3566120" y="-1511228"/>
            <a:ext cx="2011760" cy="9144000"/>
          </a:xfrm>
          <a:prstGeom prst="flowChartProcess">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6" name="Google Shape;186;p4"/>
          <p:cNvSpPr/>
          <p:nvPr/>
        </p:nvSpPr>
        <p:spPr>
          <a:xfrm>
            <a:off x="0" y="7234"/>
            <a:ext cx="9144000" cy="5143500"/>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7" name="Google Shape;187;p4"/>
          <p:cNvSpPr/>
          <p:nvPr/>
        </p:nvSpPr>
        <p:spPr>
          <a:xfrm>
            <a:off x="0" y="3377491"/>
            <a:ext cx="6461760" cy="434384"/>
          </a:xfrm>
          <a:prstGeom prst="flowChartProcess">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8" name="Google Shape;188;p4"/>
          <p:cNvSpPr/>
          <p:nvPr/>
        </p:nvSpPr>
        <p:spPr>
          <a:xfrm>
            <a:off x="0" y="2958542"/>
            <a:ext cx="1085850" cy="434384"/>
          </a:xfrm>
          <a:prstGeom prst="flowChartProcess">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9" name="Google Shape;189;p4"/>
          <p:cNvSpPr/>
          <p:nvPr/>
        </p:nvSpPr>
        <p:spPr>
          <a:xfrm>
            <a:off x="2429827" y="1604243"/>
            <a:ext cx="2995961" cy="2995961"/>
          </a:xfrm>
          <a:prstGeom prst="flowChartConnector">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90" name="Google Shape;190;p4"/>
          <p:cNvSpPr/>
          <p:nvPr/>
        </p:nvSpPr>
        <p:spPr>
          <a:xfrm>
            <a:off x="4533690"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1" name="Google Shape;191;p4"/>
          <p:cNvSpPr/>
          <p:nvPr/>
        </p:nvSpPr>
        <p:spPr>
          <a:xfrm>
            <a:off x="4887184"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2" name="Google Shape;192;p4"/>
          <p:cNvSpPr/>
          <p:nvPr/>
        </p:nvSpPr>
        <p:spPr>
          <a:xfrm>
            <a:off x="5240306"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3" name="Google Shape;193;p4"/>
          <p:cNvSpPr/>
          <p:nvPr/>
        </p:nvSpPr>
        <p:spPr>
          <a:xfrm>
            <a:off x="5593056"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 name="Google Shape;194;p4"/>
          <p:cNvSpPr/>
          <p:nvPr/>
        </p:nvSpPr>
        <p:spPr>
          <a:xfrm flipH="1">
            <a:off x="2784565" y="1051761"/>
            <a:ext cx="633175" cy="633175"/>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5" name="Google Shape;195;p4"/>
          <p:cNvSpPr/>
          <p:nvPr/>
        </p:nvSpPr>
        <p:spPr>
          <a:xfrm flipH="1">
            <a:off x="2784566" y="1648287"/>
            <a:ext cx="633175" cy="633175"/>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6" name="Google Shape;196;p4"/>
          <p:cNvSpPr/>
          <p:nvPr/>
        </p:nvSpPr>
        <p:spPr>
          <a:xfrm flipH="1">
            <a:off x="2784565" y="2246656"/>
            <a:ext cx="633175" cy="633175"/>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569531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100"/>
                                        <p:tgtEl>
                                          <p:spTgt spid="193"/>
                                        </p:tgtEl>
                                      </p:cBhvr>
                                    </p:animEffect>
                                    <p:set>
                                      <p:cBhvr>
                                        <p:cTn id="7" dur="1" fill="hold">
                                          <p:stCondLst>
                                            <p:cond delay="99"/>
                                          </p:stCondLst>
                                        </p:cTn>
                                        <p:tgtEl>
                                          <p:spTgt spid="193"/>
                                        </p:tgtEl>
                                        <p:attrNameLst>
                                          <p:attrName>style.visibility</p:attrName>
                                        </p:attrNameLst>
                                      </p:cBhvr>
                                      <p:to>
                                        <p:strVal val="hidden"/>
                                      </p:to>
                                    </p:set>
                                  </p:childTnLst>
                                </p:cTn>
                              </p:par>
                            </p:childTnLst>
                          </p:cTn>
                        </p:par>
                        <p:par>
                          <p:cTn id="8" fill="hold">
                            <p:stCondLst>
                              <p:cond delay="100"/>
                            </p:stCondLst>
                            <p:childTnLst>
                              <p:par>
                                <p:cTn id="9" presetID="10" presetClass="exit" presetSubtype="0" fill="hold" nodeType="afterEffect">
                                  <p:stCondLst>
                                    <p:cond delay="0"/>
                                  </p:stCondLst>
                                  <p:childTnLst>
                                    <p:animEffect transition="out" filter="fade">
                                      <p:cBhvr>
                                        <p:cTn id="10" dur="100"/>
                                        <p:tgtEl>
                                          <p:spTgt spid="192"/>
                                        </p:tgtEl>
                                      </p:cBhvr>
                                    </p:animEffect>
                                    <p:set>
                                      <p:cBhvr>
                                        <p:cTn id="11" dur="1" fill="hold">
                                          <p:stCondLst>
                                            <p:cond delay="99"/>
                                          </p:stCondLst>
                                        </p:cTn>
                                        <p:tgtEl>
                                          <p:spTgt spid="192"/>
                                        </p:tgtEl>
                                        <p:attrNameLst>
                                          <p:attrName>style.visibility</p:attrName>
                                        </p:attrNameLst>
                                      </p:cBhvr>
                                      <p:to>
                                        <p:strVal val="hidden"/>
                                      </p:to>
                                    </p:set>
                                  </p:childTnLst>
                                </p:cTn>
                              </p:par>
                            </p:childTnLst>
                          </p:cTn>
                        </p:par>
                        <p:par>
                          <p:cTn id="12" fill="hold">
                            <p:stCondLst>
                              <p:cond delay="200"/>
                            </p:stCondLst>
                            <p:childTnLst>
                              <p:par>
                                <p:cTn id="13" presetID="10" presetClass="exit" presetSubtype="0" fill="hold" nodeType="afterEffect">
                                  <p:stCondLst>
                                    <p:cond delay="0"/>
                                  </p:stCondLst>
                                  <p:childTnLst>
                                    <p:animEffect transition="out" filter="fade">
                                      <p:cBhvr>
                                        <p:cTn id="14" dur="100"/>
                                        <p:tgtEl>
                                          <p:spTgt spid="191"/>
                                        </p:tgtEl>
                                      </p:cBhvr>
                                    </p:animEffect>
                                    <p:set>
                                      <p:cBhvr>
                                        <p:cTn id="15" dur="1" fill="hold">
                                          <p:stCondLst>
                                            <p:cond delay="99"/>
                                          </p:stCondLst>
                                        </p:cTn>
                                        <p:tgtEl>
                                          <p:spTgt spid="191"/>
                                        </p:tgtEl>
                                        <p:attrNameLst>
                                          <p:attrName>style.visibility</p:attrName>
                                        </p:attrNameLst>
                                      </p:cBhvr>
                                      <p:to>
                                        <p:strVal val="hidden"/>
                                      </p:to>
                                    </p:set>
                                  </p:childTnLst>
                                </p:cTn>
                              </p:par>
                            </p:childTnLst>
                          </p:cTn>
                        </p:par>
                        <p:par>
                          <p:cTn id="16" fill="hold">
                            <p:stCondLst>
                              <p:cond delay="300"/>
                            </p:stCondLst>
                            <p:childTnLst>
                              <p:par>
                                <p:cTn id="17" presetID="10" presetClass="exit" presetSubtype="0" fill="hold" nodeType="afterEffect">
                                  <p:stCondLst>
                                    <p:cond delay="0"/>
                                  </p:stCondLst>
                                  <p:childTnLst>
                                    <p:animEffect transition="out" filter="fade">
                                      <p:cBhvr>
                                        <p:cTn id="18" dur="100"/>
                                        <p:tgtEl>
                                          <p:spTgt spid="190"/>
                                        </p:tgtEl>
                                      </p:cBhvr>
                                    </p:animEffect>
                                    <p:set>
                                      <p:cBhvr>
                                        <p:cTn id="19" dur="1" fill="hold">
                                          <p:stCondLst>
                                            <p:cond delay="99"/>
                                          </p:stCondLst>
                                        </p:cTn>
                                        <p:tgtEl>
                                          <p:spTgt spid="190"/>
                                        </p:tgtEl>
                                        <p:attrNameLst>
                                          <p:attrName>style.visibility</p:attrName>
                                        </p:attrNameLst>
                                      </p:cBhvr>
                                      <p:to>
                                        <p:strVal val="hidden"/>
                                      </p:to>
                                    </p:set>
                                  </p:childTnLst>
                                </p:cTn>
                              </p:par>
                            </p:childTnLst>
                          </p:cTn>
                        </p:par>
                        <p:par>
                          <p:cTn id="20" fill="hold">
                            <p:stCondLst>
                              <p:cond delay="400"/>
                            </p:stCondLst>
                            <p:childTnLst>
                              <p:par>
                                <p:cTn id="21" presetID="10" presetClass="exit" presetSubtype="0" fill="hold" nodeType="afterEffect">
                                  <p:stCondLst>
                                    <p:cond delay="0"/>
                                  </p:stCondLst>
                                  <p:childTnLst>
                                    <p:animEffect transition="out" filter="fade">
                                      <p:cBhvr>
                                        <p:cTn id="22" dur="100"/>
                                        <p:tgtEl>
                                          <p:spTgt spid="194"/>
                                        </p:tgtEl>
                                      </p:cBhvr>
                                    </p:animEffect>
                                    <p:set>
                                      <p:cBhvr>
                                        <p:cTn id="23" dur="1" fill="hold">
                                          <p:stCondLst>
                                            <p:cond delay="99"/>
                                          </p:stCondLst>
                                        </p:cTn>
                                        <p:tgtEl>
                                          <p:spTgt spid="194"/>
                                        </p:tgtEl>
                                        <p:attrNameLst>
                                          <p:attrName>style.visibility</p:attrName>
                                        </p:attrNameLst>
                                      </p:cBhvr>
                                      <p:to>
                                        <p:strVal val="hidden"/>
                                      </p:to>
                                    </p:set>
                                  </p:childTnLst>
                                </p:cTn>
                              </p:par>
                            </p:childTnLst>
                          </p:cTn>
                        </p:par>
                        <p:par>
                          <p:cTn id="24" fill="hold">
                            <p:stCondLst>
                              <p:cond delay="500"/>
                            </p:stCondLst>
                            <p:childTnLst>
                              <p:par>
                                <p:cTn id="25" presetID="10" presetClass="exit" presetSubtype="0" fill="hold" nodeType="afterEffect">
                                  <p:stCondLst>
                                    <p:cond delay="0"/>
                                  </p:stCondLst>
                                  <p:childTnLst>
                                    <p:animEffect transition="out" filter="fade">
                                      <p:cBhvr>
                                        <p:cTn id="26" dur="100"/>
                                        <p:tgtEl>
                                          <p:spTgt spid="195"/>
                                        </p:tgtEl>
                                      </p:cBhvr>
                                    </p:animEffect>
                                    <p:set>
                                      <p:cBhvr>
                                        <p:cTn id="27" dur="1" fill="hold">
                                          <p:stCondLst>
                                            <p:cond delay="99"/>
                                          </p:stCondLst>
                                        </p:cTn>
                                        <p:tgtEl>
                                          <p:spTgt spid="195"/>
                                        </p:tgtEl>
                                        <p:attrNameLst>
                                          <p:attrName>style.visibility</p:attrName>
                                        </p:attrNameLst>
                                      </p:cBhvr>
                                      <p:to>
                                        <p:strVal val="hidden"/>
                                      </p:to>
                                    </p:set>
                                  </p:childTnLst>
                                </p:cTn>
                              </p:par>
                            </p:childTnLst>
                          </p:cTn>
                        </p:par>
                        <p:par>
                          <p:cTn id="28" fill="hold">
                            <p:stCondLst>
                              <p:cond delay="600"/>
                            </p:stCondLst>
                            <p:childTnLst>
                              <p:par>
                                <p:cTn id="29" presetID="10" presetClass="exit" presetSubtype="0" fill="hold" nodeType="afterEffect">
                                  <p:stCondLst>
                                    <p:cond delay="0"/>
                                  </p:stCondLst>
                                  <p:childTnLst>
                                    <p:animEffect transition="out" filter="fade">
                                      <p:cBhvr>
                                        <p:cTn id="30" dur="100"/>
                                        <p:tgtEl>
                                          <p:spTgt spid="196"/>
                                        </p:tgtEl>
                                      </p:cBhvr>
                                    </p:animEffect>
                                    <p:set>
                                      <p:cBhvr>
                                        <p:cTn id="31" dur="1" fill="hold">
                                          <p:stCondLst>
                                            <p:cond delay="99"/>
                                          </p:stCondLst>
                                        </p:cTn>
                                        <p:tgtEl>
                                          <p:spTgt spid="196"/>
                                        </p:tgtEl>
                                        <p:attrNameLst>
                                          <p:attrName>style.visibility</p:attrName>
                                        </p:attrNameLst>
                                      </p:cBhvr>
                                      <p:to>
                                        <p:strVal val="hidden"/>
                                      </p:to>
                                    </p:set>
                                  </p:childTnLst>
                                </p:cTn>
                              </p:par>
                            </p:childTnLst>
                          </p:cTn>
                        </p:par>
                        <p:par>
                          <p:cTn id="32" fill="hold">
                            <p:stCondLst>
                              <p:cond delay="700"/>
                            </p:stCondLst>
                            <p:childTnLst>
                              <p:par>
                                <p:cTn id="33" presetID="10" presetClass="exit" presetSubtype="0" fill="hold" nodeType="afterEffect">
                                  <p:stCondLst>
                                    <p:cond delay="0"/>
                                  </p:stCondLst>
                                  <p:childTnLst>
                                    <p:animEffect transition="out" filter="fade">
                                      <p:cBhvr>
                                        <p:cTn id="34" dur="100"/>
                                        <p:tgtEl>
                                          <p:spTgt spid="189"/>
                                        </p:tgtEl>
                                      </p:cBhvr>
                                    </p:animEffect>
                                    <p:set>
                                      <p:cBhvr>
                                        <p:cTn id="35" dur="1" fill="hold">
                                          <p:stCondLst>
                                            <p:cond delay="99"/>
                                          </p:stCondLst>
                                        </p:cTn>
                                        <p:tgtEl>
                                          <p:spTgt spid="189"/>
                                        </p:tgtEl>
                                        <p:attrNameLst>
                                          <p:attrName>style.visibility</p:attrName>
                                        </p:attrNameLst>
                                      </p:cBhvr>
                                      <p:to>
                                        <p:strVal val="hidden"/>
                                      </p:to>
                                    </p:set>
                                  </p:childTnLst>
                                </p:cTn>
                              </p:par>
                            </p:childTnLst>
                          </p:cTn>
                        </p:par>
                        <p:par>
                          <p:cTn id="36" fill="hold">
                            <p:stCondLst>
                              <p:cond delay="800"/>
                            </p:stCondLst>
                            <p:childTnLst>
                              <p:par>
                                <p:cTn id="37" presetID="10" presetClass="exit" presetSubtype="0" fill="hold" nodeType="afterEffect">
                                  <p:stCondLst>
                                    <p:cond delay="0"/>
                                  </p:stCondLst>
                                  <p:childTnLst>
                                    <p:animEffect transition="out" filter="fade">
                                      <p:cBhvr>
                                        <p:cTn id="38" dur="100"/>
                                        <p:tgtEl>
                                          <p:spTgt spid="183"/>
                                        </p:tgtEl>
                                      </p:cBhvr>
                                    </p:animEffect>
                                    <p:set>
                                      <p:cBhvr>
                                        <p:cTn id="39" dur="1" fill="hold">
                                          <p:stCondLst>
                                            <p:cond delay="99"/>
                                          </p:stCondLst>
                                        </p:cTn>
                                        <p:tgtEl>
                                          <p:spTgt spid="183"/>
                                        </p:tgtEl>
                                        <p:attrNameLst>
                                          <p:attrName>style.visibility</p:attrName>
                                        </p:attrNameLst>
                                      </p:cBhvr>
                                      <p:to>
                                        <p:strVal val="hidden"/>
                                      </p:to>
                                    </p:set>
                                  </p:childTnLst>
                                </p:cTn>
                              </p:par>
                            </p:childTnLst>
                          </p:cTn>
                        </p:par>
                        <p:par>
                          <p:cTn id="40" fill="hold">
                            <p:stCondLst>
                              <p:cond delay="900"/>
                            </p:stCondLst>
                            <p:childTnLst>
                              <p:par>
                                <p:cTn id="41" presetID="10" presetClass="exit" presetSubtype="0" fill="hold" nodeType="afterEffect">
                                  <p:stCondLst>
                                    <p:cond delay="0"/>
                                  </p:stCondLst>
                                  <p:childTnLst>
                                    <p:animEffect transition="out" filter="fade">
                                      <p:cBhvr>
                                        <p:cTn id="42" dur="100"/>
                                        <p:tgtEl>
                                          <p:spTgt spid="186"/>
                                        </p:tgtEl>
                                      </p:cBhvr>
                                    </p:animEffect>
                                    <p:set>
                                      <p:cBhvr>
                                        <p:cTn id="43" dur="1" fill="hold">
                                          <p:stCondLst>
                                            <p:cond delay="99"/>
                                          </p:stCondLst>
                                        </p:cTn>
                                        <p:tgtEl>
                                          <p:spTgt spid="186"/>
                                        </p:tgtEl>
                                        <p:attrNameLst>
                                          <p:attrName>style.visibility</p:attrName>
                                        </p:attrNameLst>
                                      </p:cBhvr>
                                      <p:to>
                                        <p:strVal val="hidden"/>
                                      </p:to>
                                    </p:set>
                                  </p:childTnLst>
                                </p:cTn>
                              </p:par>
                            </p:childTnLst>
                          </p:cTn>
                        </p:par>
                        <p:par>
                          <p:cTn id="44" fill="hold">
                            <p:stCondLst>
                              <p:cond delay="1000"/>
                            </p:stCondLst>
                            <p:childTnLst>
                              <p:par>
                                <p:cTn id="45" presetID="2" presetClass="exit" presetSubtype="2" fill="hold" nodeType="afterEffect">
                                  <p:stCondLst>
                                    <p:cond delay="0"/>
                                  </p:stCondLst>
                                  <p:childTnLst>
                                    <p:anim calcmode="lin" valueType="num">
                                      <p:cBhvr additive="base">
                                        <p:cTn id="46" dur="100"/>
                                        <p:tgtEl>
                                          <p:spTgt spid="184"/>
                                        </p:tgtEl>
                                        <p:attrNameLst>
                                          <p:attrName>ppt_x</p:attrName>
                                        </p:attrNameLst>
                                      </p:cBhvr>
                                      <p:tavLst>
                                        <p:tav tm="0">
                                          <p:val>
                                            <p:strVal val="#ppt_x"/>
                                          </p:val>
                                        </p:tav>
                                        <p:tav tm="100000">
                                          <p:val>
                                            <p:strVal val="#ppt_x+1"/>
                                          </p:val>
                                        </p:tav>
                                      </p:tavLst>
                                    </p:anim>
                                    <p:set>
                                      <p:cBhvr>
                                        <p:cTn id="47" dur="1" fill="hold">
                                          <p:stCondLst>
                                            <p:cond delay="99"/>
                                          </p:stCondLst>
                                        </p:cTn>
                                        <p:tgtEl>
                                          <p:spTgt spid="184"/>
                                        </p:tgtEl>
                                        <p:attrNameLst>
                                          <p:attrName>style.visibility</p:attrName>
                                        </p:attrNameLst>
                                      </p:cBhvr>
                                      <p:to>
                                        <p:strVal val="hidden"/>
                                      </p:to>
                                    </p:set>
                                  </p:childTnLst>
                                </p:cTn>
                              </p:par>
                            </p:childTnLst>
                          </p:cTn>
                        </p:par>
                        <p:par>
                          <p:cTn id="48" fill="hold">
                            <p:stCondLst>
                              <p:cond delay="1100"/>
                            </p:stCondLst>
                            <p:childTnLst>
                              <p:par>
                                <p:cTn id="49" presetID="2" presetClass="exit" presetSubtype="2" fill="hold" nodeType="afterEffect">
                                  <p:stCondLst>
                                    <p:cond delay="0"/>
                                  </p:stCondLst>
                                  <p:childTnLst>
                                    <p:anim calcmode="lin" valueType="num">
                                      <p:cBhvr additive="base">
                                        <p:cTn id="50" dur="100"/>
                                        <p:tgtEl>
                                          <p:spTgt spid="185"/>
                                        </p:tgtEl>
                                        <p:attrNameLst>
                                          <p:attrName>ppt_x</p:attrName>
                                        </p:attrNameLst>
                                      </p:cBhvr>
                                      <p:tavLst>
                                        <p:tav tm="0">
                                          <p:val>
                                            <p:strVal val="#ppt_x"/>
                                          </p:val>
                                        </p:tav>
                                        <p:tav tm="100000">
                                          <p:val>
                                            <p:strVal val="#ppt_x+1"/>
                                          </p:val>
                                        </p:tav>
                                      </p:tavLst>
                                    </p:anim>
                                    <p:set>
                                      <p:cBhvr>
                                        <p:cTn id="51" dur="1" fill="hold">
                                          <p:stCondLst>
                                            <p:cond delay="99"/>
                                          </p:stCondLst>
                                        </p:cTn>
                                        <p:tgtEl>
                                          <p:spTgt spid="185"/>
                                        </p:tgtEl>
                                        <p:attrNameLst>
                                          <p:attrName>style.visibility</p:attrName>
                                        </p:attrNameLst>
                                      </p:cBhvr>
                                      <p:to>
                                        <p:strVal val="hidden"/>
                                      </p:to>
                                    </p:set>
                                  </p:childTnLst>
                                </p:cTn>
                              </p:par>
                            </p:childTnLst>
                          </p:cTn>
                        </p:par>
                        <p:par>
                          <p:cTn id="52" fill="hold">
                            <p:stCondLst>
                              <p:cond delay="1200"/>
                            </p:stCondLst>
                            <p:childTnLst>
                              <p:par>
                                <p:cTn id="53" presetID="10" presetClass="entr" presetSubtype="0" fill="hold" nodeType="afterEffect">
                                  <p:stCondLst>
                                    <p:cond delay="0"/>
                                  </p:stCondLst>
                                  <p:childTnLst>
                                    <p:set>
                                      <p:cBhvr>
                                        <p:cTn id="54" dur="1" fill="hold">
                                          <p:stCondLst>
                                            <p:cond delay="0"/>
                                          </p:stCondLst>
                                        </p:cTn>
                                        <p:tgtEl>
                                          <p:spTgt spid="178"/>
                                        </p:tgtEl>
                                        <p:attrNameLst>
                                          <p:attrName>style.visibility</p:attrName>
                                        </p:attrNameLst>
                                      </p:cBhvr>
                                      <p:to>
                                        <p:strVal val="visible"/>
                                      </p:to>
                                    </p:set>
                                    <p:animEffect transition="in" filter="fade">
                                      <p:cBhvr>
                                        <p:cTn id="55" dur="100"/>
                                        <p:tgtEl>
                                          <p:spTgt spid="178"/>
                                        </p:tgtEl>
                                      </p:cBhvr>
                                    </p:animEffect>
                                  </p:childTnLst>
                                </p:cTn>
                              </p:par>
                            </p:childTnLst>
                          </p:cTn>
                        </p:par>
                        <p:par>
                          <p:cTn id="56" fill="hold">
                            <p:stCondLst>
                              <p:cond delay="1300"/>
                            </p:stCondLst>
                            <p:childTnLst>
                              <p:par>
                                <p:cTn id="57" presetID="23" presetClass="entr" presetSubtype="16" fill="hold" nodeType="afterEffect">
                                  <p:stCondLst>
                                    <p:cond delay="0"/>
                                  </p:stCondLst>
                                  <p:childTnLst>
                                    <p:set>
                                      <p:cBhvr>
                                        <p:cTn id="58" dur="1" fill="hold">
                                          <p:stCondLst>
                                            <p:cond delay="0"/>
                                          </p:stCondLst>
                                        </p:cTn>
                                        <p:tgtEl>
                                          <p:spTgt spid="173"/>
                                        </p:tgtEl>
                                        <p:attrNameLst>
                                          <p:attrName>style.visibility</p:attrName>
                                        </p:attrNameLst>
                                      </p:cBhvr>
                                      <p:to>
                                        <p:strVal val="visible"/>
                                      </p:to>
                                    </p:set>
                                    <p:anim calcmode="lin" valueType="num">
                                      <p:cBhvr additive="base">
                                        <p:cTn id="59" dur="100"/>
                                        <p:tgtEl>
                                          <p:spTgt spid="173"/>
                                        </p:tgtEl>
                                        <p:attrNameLst>
                                          <p:attrName>ppt_w</p:attrName>
                                        </p:attrNameLst>
                                      </p:cBhvr>
                                      <p:tavLst>
                                        <p:tav tm="0">
                                          <p:val>
                                            <p:strVal val="0"/>
                                          </p:val>
                                        </p:tav>
                                        <p:tav tm="100000">
                                          <p:val>
                                            <p:strVal val="#ppt_w"/>
                                          </p:val>
                                        </p:tav>
                                      </p:tavLst>
                                    </p:anim>
                                    <p:anim calcmode="lin" valueType="num">
                                      <p:cBhvr additive="base">
                                        <p:cTn id="60" dur="100"/>
                                        <p:tgtEl>
                                          <p:spTgt spid="17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20" name="Google Shape;220;p6"/>
          <p:cNvSpPr txBox="1">
            <a:spLocks noGrp="1"/>
          </p:cNvSpPr>
          <p:nvPr>
            <p:ph type="title"/>
          </p:nvPr>
        </p:nvSpPr>
        <p:spPr>
          <a:xfrm>
            <a:off x="760911" y="16203"/>
            <a:ext cx="2032526" cy="37726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4000"/>
              <a:buNone/>
            </a:pPr>
            <a:r>
              <a:rPr lang="en" sz="2000" dirty="0">
                <a:solidFill>
                  <a:schemeClr val="bg2"/>
                </a:solidFill>
              </a:rPr>
              <a:t>1. CARACTERISTIQUES</a:t>
            </a:r>
            <a:endParaRPr sz="2000" dirty="0">
              <a:solidFill>
                <a:schemeClr val="bg2"/>
              </a:solidFill>
            </a:endParaRPr>
          </a:p>
        </p:txBody>
      </p:sp>
      <p:sp>
        <p:nvSpPr>
          <p:cNvPr id="223" name="Google Shape;223;p6"/>
          <p:cNvSpPr/>
          <p:nvPr/>
        </p:nvSpPr>
        <p:spPr>
          <a:xfrm>
            <a:off x="-1976843" y="-1898583"/>
            <a:ext cx="2995961" cy="2995961"/>
          </a:xfrm>
          <a:prstGeom prst="flowChartConnector">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24" name="Google Shape;224;p6"/>
          <p:cNvGrpSpPr/>
          <p:nvPr/>
        </p:nvGrpSpPr>
        <p:grpSpPr>
          <a:xfrm>
            <a:off x="-375300" y="1368279"/>
            <a:ext cx="914556" cy="718263"/>
            <a:chOff x="388620" y="1420922"/>
            <a:chExt cx="679997" cy="534048"/>
          </a:xfrm>
        </p:grpSpPr>
        <p:sp>
          <p:nvSpPr>
            <p:cNvPr id="225" name="Google Shape;225;p6"/>
            <p:cNvSpPr/>
            <p:nvPr/>
          </p:nvSpPr>
          <p:spPr>
            <a:xfrm>
              <a:off x="388620" y="1420923"/>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6" name="Google Shape;226;p6"/>
            <p:cNvSpPr/>
            <p:nvPr/>
          </p:nvSpPr>
          <p:spPr>
            <a:xfrm>
              <a:off x="541020" y="1420923"/>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7" name="Google Shape;227;p6"/>
            <p:cNvSpPr/>
            <p:nvPr/>
          </p:nvSpPr>
          <p:spPr>
            <a:xfrm>
              <a:off x="693420" y="1420923"/>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8" name="Google Shape;228;p6"/>
            <p:cNvSpPr/>
            <p:nvPr/>
          </p:nvSpPr>
          <p:spPr>
            <a:xfrm>
              <a:off x="845820" y="1420922"/>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9" name="Google Shape;229;p6"/>
            <p:cNvSpPr/>
            <p:nvPr/>
          </p:nvSpPr>
          <p:spPr>
            <a:xfrm>
              <a:off x="998220" y="1420922"/>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0" name="Google Shape;230;p6"/>
            <p:cNvSpPr/>
            <p:nvPr/>
          </p:nvSpPr>
          <p:spPr>
            <a:xfrm>
              <a:off x="388620" y="1573323"/>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1" name="Google Shape;231;p6"/>
            <p:cNvSpPr/>
            <p:nvPr/>
          </p:nvSpPr>
          <p:spPr>
            <a:xfrm>
              <a:off x="541020" y="1573323"/>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2" name="Google Shape;232;p6"/>
            <p:cNvSpPr/>
            <p:nvPr/>
          </p:nvSpPr>
          <p:spPr>
            <a:xfrm>
              <a:off x="693420" y="1573323"/>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3" name="Google Shape;233;p6"/>
            <p:cNvSpPr/>
            <p:nvPr/>
          </p:nvSpPr>
          <p:spPr>
            <a:xfrm>
              <a:off x="845820" y="1573322"/>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4" name="Google Shape;234;p6"/>
            <p:cNvSpPr/>
            <p:nvPr/>
          </p:nvSpPr>
          <p:spPr>
            <a:xfrm>
              <a:off x="998220" y="1573322"/>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5" name="Google Shape;235;p6"/>
            <p:cNvSpPr/>
            <p:nvPr/>
          </p:nvSpPr>
          <p:spPr>
            <a:xfrm>
              <a:off x="388620" y="1728948"/>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6" name="Google Shape;236;p6"/>
            <p:cNvSpPr/>
            <p:nvPr/>
          </p:nvSpPr>
          <p:spPr>
            <a:xfrm>
              <a:off x="541020" y="1728948"/>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7" name="Google Shape;237;p6"/>
            <p:cNvSpPr/>
            <p:nvPr/>
          </p:nvSpPr>
          <p:spPr>
            <a:xfrm>
              <a:off x="693420" y="1728948"/>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8" name="Google Shape;238;p6"/>
            <p:cNvSpPr/>
            <p:nvPr/>
          </p:nvSpPr>
          <p:spPr>
            <a:xfrm>
              <a:off x="845820" y="1728947"/>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9" name="Google Shape;239;p6"/>
            <p:cNvSpPr/>
            <p:nvPr/>
          </p:nvSpPr>
          <p:spPr>
            <a:xfrm>
              <a:off x="998220" y="1728947"/>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0" name="Google Shape;240;p6"/>
            <p:cNvSpPr/>
            <p:nvPr/>
          </p:nvSpPr>
          <p:spPr>
            <a:xfrm>
              <a:off x="388620" y="1884573"/>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1" name="Google Shape;241;p6"/>
            <p:cNvSpPr/>
            <p:nvPr/>
          </p:nvSpPr>
          <p:spPr>
            <a:xfrm>
              <a:off x="541020" y="1884573"/>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2" name="Google Shape;242;p6"/>
            <p:cNvSpPr/>
            <p:nvPr/>
          </p:nvSpPr>
          <p:spPr>
            <a:xfrm>
              <a:off x="693420" y="1884573"/>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3" name="Google Shape;243;p6"/>
            <p:cNvSpPr/>
            <p:nvPr/>
          </p:nvSpPr>
          <p:spPr>
            <a:xfrm>
              <a:off x="845820" y="1884572"/>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4" name="Google Shape;244;p6"/>
            <p:cNvSpPr/>
            <p:nvPr/>
          </p:nvSpPr>
          <p:spPr>
            <a:xfrm>
              <a:off x="998220" y="1884572"/>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45" name="Google Shape;245;p6"/>
          <p:cNvSpPr/>
          <p:nvPr/>
        </p:nvSpPr>
        <p:spPr>
          <a:xfrm>
            <a:off x="8817687" y="2938141"/>
            <a:ext cx="731561" cy="2223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6" name="Google Shape;246;p6"/>
          <p:cNvSpPr/>
          <p:nvPr/>
        </p:nvSpPr>
        <p:spPr>
          <a:xfrm rot="10800000">
            <a:off x="8632122" y="2045523"/>
            <a:ext cx="917126" cy="917126"/>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7" name="Google Shape;247;p6"/>
          <p:cNvSpPr/>
          <p:nvPr/>
        </p:nvSpPr>
        <p:spPr>
          <a:xfrm>
            <a:off x="7977403" y="3425914"/>
            <a:ext cx="1309438" cy="1309438"/>
          </a:xfrm>
          <a:prstGeom prst="donut">
            <a:avLst>
              <a:gd name="adj" fmla="val 25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48" name="Google Shape;248;p6"/>
          <p:cNvSpPr/>
          <p:nvPr/>
        </p:nvSpPr>
        <p:spPr>
          <a:xfrm>
            <a:off x="-1290913" y="2608263"/>
            <a:ext cx="2051824" cy="434384"/>
          </a:xfrm>
          <a:prstGeom prst="flowChartProcess">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9" name="Google Shape;249;p6"/>
          <p:cNvSpPr/>
          <p:nvPr/>
        </p:nvSpPr>
        <p:spPr>
          <a:xfrm>
            <a:off x="-52679" y="2806360"/>
            <a:ext cx="676548" cy="67654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 name="ZoneTexte 1">
            <a:extLst>
              <a:ext uri="{FF2B5EF4-FFF2-40B4-BE49-F238E27FC236}">
                <a16:creationId xmlns:a16="http://schemas.microsoft.com/office/drawing/2014/main" id="{3FDC34EA-9158-1943-8F96-E65D96BF77F8}"/>
              </a:ext>
            </a:extLst>
          </p:cNvPr>
          <p:cNvSpPr txBox="1"/>
          <p:nvPr/>
        </p:nvSpPr>
        <p:spPr>
          <a:xfrm>
            <a:off x="1019119" y="613003"/>
            <a:ext cx="6834346" cy="800219"/>
          </a:xfrm>
          <a:prstGeom prst="rect">
            <a:avLst/>
          </a:prstGeom>
          <a:noFill/>
        </p:spPr>
        <p:txBody>
          <a:bodyPr wrap="square" rtlCol="0">
            <a:spAutoFit/>
          </a:bodyPr>
          <a:lstStyle/>
          <a:p>
            <a:pPr marL="285750" indent="-285750">
              <a:buFont typeface="Arial" panose="020B0604020202020204" pitchFamily="34" charset="0"/>
              <a:buChar char="•"/>
            </a:pPr>
            <a:r>
              <a:rPr lang="fr-FR" sz="1600" b="1" dirty="0"/>
              <a:t>Stockage en Colonnes </a:t>
            </a:r>
            <a:endParaRPr lang="fr-FR" sz="1600" dirty="0"/>
          </a:p>
          <a:p>
            <a:pPr lvl="2"/>
            <a:r>
              <a:rPr lang="fr-FR" sz="1500" dirty="0"/>
              <a:t>       Les données sont stockées en colonnes plutôt qu'en lignes. Cela permet un accès rapide aux données pertinentes pour les requêtes analytiques. </a:t>
            </a:r>
          </a:p>
        </p:txBody>
      </p:sp>
      <p:sp>
        <p:nvSpPr>
          <p:cNvPr id="35" name="ZoneTexte 34">
            <a:extLst>
              <a:ext uri="{FF2B5EF4-FFF2-40B4-BE49-F238E27FC236}">
                <a16:creationId xmlns:a16="http://schemas.microsoft.com/office/drawing/2014/main" id="{2C8EA727-DF61-C64D-A621-0AF2EF105638}"/>
              </a:ext>
            </a:extLst>
          </p:cNvPr>
          <p:cNvSpPr txBox="1"/>
          <p:nvPr/>
        </p:nvSpPr>
        <p:spPr>
          <a:xfrm>
            <a:off x="1019118" y="1670077"/>
            <a:ext cx="6681947" cy="800219"/>
          </a:xfrm>
          <a:prstGeom prst="rect">
            <a:avLst/>
          </a:prstGeom>
          <a:noFill/>
        </p:spPr>
        <p:txBody>
          <a:bodyPr wrap="square" rtlCol="0">
            <a:spAutoFit/>
          </a:bodyPr>
          <a:lstStyle/>
          <a:p>
            <a:pPr marL="285750" indent="-285750">
              <a:buFont typeface="Arial" panose="020B0604020202020204" pitchFamily="34" charset="0"/>
              <a:buChar char="•"/>
            </a:pPr>
            <a:r>
              <a:rPr lang="fr-FR" sz="1600" b="1" dirty="0"/>
              <a:t>Familles de Colonnes </a:t>
            </a:r>
            <a:endParaRPr lang="fr-FR" sz="1600" dirty="0"/>
          </a:p>
          <a:p>
            <a:r>
              <a:rPr lang="fr-FR" dirty="0"/>
              <a:t>       </a:t>
            </a:r>
            <a:r>
              <a:rPr lang="fr-FR" sz="1500" dirty="0"/>
              <a:t>Les données sont organisées en familles de colonnes, ce qui permet un stockage efficace et une récupération rapide des données. </a:t>
            </a:r>
          </a:p>
        </p:txBody>
      </p:sp>
      <p:sp>
        <p:nvSpPr>
          <p:cNvPr id="36" name="ZoneTexte 35">
            <a:extLst>
              <a:ext uri="{FF2B5EF4-FFF2-40B4-BE49-F238E27FC236}">
                <a16:creationId xmlns:a16="http://schemas.microsoft.com/office/drawing/2014/main" id="{CB4603CB-4069-3E48-84F8-0C3E9141B011}"/>
              </a:ext>
            </a:extLst>
          </p:cNvPr>
          <p:cNvSpPr txBox="1"/>
          <p:nvPr/>
        </p:nvSpPr>
        <p:spPr>
          <a:xfrm>
            <a:off x="1019118" y="2659057"/>
            <a:ext cx="6834347" cy="800219"/>
          </a:xfrm>
          <a:prstGeom prst="rect">
            <a:avLst/>
          </a:prstGeom>
          <a:noFill/>
        </p:spPr>
        <p:txBody>
          <a:bodyPr wrap="square" rtlCol="0">
            <a:spAutoFit/>
          </a:bodyPr>
          <a:lstStyle/>
          <a:p>
            <a:pPr marL="285750" indent="-285750">
              <a:buFont typeface="Arial" panose="020B0604020202020204" pitchFamily="34" charset="0"/>
              <a:buChar char="•"/>
            </a:pPr>
            <a:r>
              <a:rPr lang="fr-FR" sz="1600" b="1" dirty="0"/>
              <a:t>Scalabilité Horizontale</a:t>
            </a:r>
            <a:br>
              <a:rPr lang="fr-FR" b="1" dirty="0"/>
            </a:br>
            <a:r>
              <a:rPr lang="fr-FR" sz="1500" dirty="0"/>
              <a:t>Facilité de </a:t>
            </a:r>
            <a:r>
              <a:rPr lang="fr-FR" sz="1500" dirty="0" err="1"/>
              <a:t>scalabilite</a:t>
            </a:r>
            <a:r>
              <a:rPr lang="fr-FR" sz="1500" dirty="0"/>
              <a:t>́ en ajoutant des serveurs supplémentaires </a:t>
            </a:r>
          </a:p>
          <a:p>
            <a:r>
              <a:rPr lang="fr-FR" sz="1500" dirty="0"/>
              <a:t>pour gérer des volumes de données importants. </a:t>
            </a:r>
          </a:p>
        </p:txBody>
      </p:sp>
      <p:sp>
        <p:nvSpPr>
          <p:cNvPr id="37" name="ZoneTexte 36">
            <a:extLst>
              <a:ext uri="{FF2B5EF4-FFF2-40B4-BE49-F238E27FC236}">
                <a16:creationId xmlns:a16="http://schemas.microsoft.com/office/drawing/2014/main" id="{1D4ED370-FB13-C146-B7A6-7B65EBC1F502}"/>
              </a:ext>
            </a:extLst>
          </p:cNvPr>
          <p:cNvSpPr txBox="1"/>
          <p:nvPr/>
        </p:nvSpPr>
        <p:spPr>
          <a:xfrm>
            <a:off x="1019118" y="3677222"/>
            <a:ext cx="6986747" cy="1031051"/>
          </a:xfrm>
          <a:prstGeom prst="rect">
            <a:avLst/>
          </a:prstGeom>
          <a:noFill/>
        </p:spPr>
        <p:txBody>
          <a:bodyPr wrap="square" rtlCol="0">
            <a:spAutoFit/>
          </a:bodyPr>
          <a:lstStyle/>
          <a:p>
            <a:pPr marL="285750" indent="-285750">
              <a:buFont typeface="Arial" panose="020B0604020202020204" pitchFamily="34" charset="0"/>
              <a:buChar char="•"/>
            </a:pPr>
            <a:r>
              <a:rPr lang="fr-FR" sz="1600" b="1" dirty="0"/>
              <a:t>Tolérance aux Pannes </a:t>
            </a:r>
            <a:endParaRPr lang="fr-FR" sz="1600" dirty="0"/>
          </a:p>
          <a:p>
            <a:r>
              <a:rPr lang="fr-FR" sz="1500" dirty="0"/>
              <a:t>       Conçues pour être distribuées, les bases de données colonnaires offrent une haute disponibilité́ et une tolérance aux pannes grâce à la réplication des données.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200"/>
                                        <p:tgtEl>
                                          <p:spTgt spid="220"/>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224"/>
                                        </p:tgtEl>
                                        <p:attrNameLst>
                                          <p:attrName>style.visibility</p:attrName>
                                        </p:attrNameLst>
                                      </p:cBhvr>
                                      <p:to>
                                        <p:strVal val="visible"/>
                                      </p:to>
                                    </p:set>
                                    <p:animEffect transition="in" filter="fade">
                                      <p:cBhvr>
                                        <p:cTn id="11" dur="200"/>
                                        <p:tgtEl>
                                          <p:spTgt spid="224"/>
                                        </p:tgtEl>
                                      </p:cBhvr>
                                    </p:animEffect>
                                  </p:childTnLst>
                                </p:cTn>
                              </p:par>
                            </p:childTnLst>
                          </p:cTn>
                        </p:par>
                        <p:par>
                          <p:cTn id="12" fill="hold">
                            <p:stCondLst>
                              <p:cond delay="400"/>
                            </p:stCondLst>
                            <p:childTnLst>
                              <p:par>
                                <p:cTn id="13" presetID="10" presetClass="entr" presetSubtype="0" fill="hold" nodeType="afterEffect">
                                  <p:stCondLst>
                                    <p:cond delay="0"/>
                                  </p:stCondLst>
                                  <p:childTnLst>
                                    <p:set>
                                      <p:cBhvr>
                                        <p:cTn id="14" dur="1" fill="hold">
                                          <p:stCondLst>
                                            <p:cond delay="0"/>
                                          </p:stCondLst>
                                        </p:cTn>
                                        <p:tgtEl>
                                          <p:spTgt spid="248"/>
                                        </p:tgtEl>
                                        <p:attrNameLst>
                                          <p:attrName>style.visibility</p:attrName>
                                        </p:attrNameLst>
                                      </p:cBhvr>
                                      <p:to>
                                        <p:strVal val="visible"/>
                                      </p:to>
                                    </p:set>
                                    <p:animEffect transition="in" filter="fade">
                                      <p:cBhvr>
                                        <p:cTn id="15" dur="200"/>
                                        <p:tgtEl>
                                          <p:spTgt spid="248"/>
                                        </p:tgtEl>
                                      </p:cBhvr>
                                    </p:animEffect>
                                  </p:childTnLst>
                                </p:cTn>
                              </p:par>
                            </p:childTnLst>
                          </p:cTn>
                        </p:par>
                        <p:par>
                          <p:cTn id="16" fill="hold">
                            <p:stCondLst>
                              <p:cond delay="600"/>
                            </p:stCondLst>
                            <p:childTnLst>
                              <p:par>
                                <p:cTn id="17" presetID="10" presetClass="entr" presetSubtype="0" fill="hold" nodeType="afterEffect">
                                  <p:stCondLst>
                                    <p:cond delay="0"/>
                                  </p:stCondLst>
                                  <p:childTnLst>
                                    <p:set>
                                      <p:cBhvr>
                                        <p:cTn id="18" dur="1" fill="hold">
                                          <p:stCondLst>
                                            <p:cond delay="0"/>
                                          </p:stCondLst>
                                        </p:cTn>
                                        <p:tgtEl>
                                          <p:spTgt spid="249"/>
                                        </p:tgtEl>
                                        <p:attrNameLst>
                                          <p:attrName>style.visibility</p:attrName>
                                        </p:attrNameLst>
                                      </p:cBhvr>
                                      <p:to>
                                        <p:strVal val="visible"/>
                                      </p:to>
                                    </p:set>
                                    <p:animEffect transition="in" filter="fade">
                                      <p:cBhvr>
                                        <p:cTn id="19" dur="200"/>
                                        <p:tgtEl>
                                          <p:spTgt spid="249"/>
                                        </p:tgtEl>
                                      </p:cBhvr>
                                    </p:animEffect>
                                  </p:childTnLst>
                                </p:cTn>
                              </p:par>
                            </p:childTnLst>
                          </p:cTn>
                        </p:par>
                        <p:par>
                          <p:cTn id="20" fill="hold">
                            <p:stCondLst>
                              <p:cond delay="800"/>
                            </p:stCondLst>
                            <p:childTnLst>
                              <p:par>
                                <p:cTn id="21" presetID="10" presetClass="entr" presetSubtype="0" fill="hold" nodeType="afterEffect">
                                  <p:stCondLst>
                                    <p:cond delay="0"/>
                                  </p:stCondLst>
                                  <p:childTnLst>
                                    <p:set>
                                      <p:cBhvr>
                                        <p:cTn id="22" dur="1" fill="hold">
                                          <p:stCondLst>
                                            <p:cond delay="0"/>
                                          </p:stCondLst>
                                        </p:cTn>
                                        <p:tgtEl>
                                          <p:spTgt spid="247"/>
                                        </p:tgtEl>
                                        <p:attrNameLst>
                                          <p:attrName>style.visibility</p:attrName>
                                        </p:attrNameLst>
                                      </p:cBhvr>
                                      <p:to>
                                        <p:strVal val="visible"/>
                                      </p:to>
                                    </p:set>
                                    <p:animEffect transition="in" filter="fade">
                                      <p:cBhvr>
                                        <p:cTn id="23" dur="200"/>
                                        <p:tgtEl>
                                          <p:spTgt spid="247"/>
                                        </p:tgtEl>
                                      </p:cBhvr>
                                    </p:animEffect>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245"/>
                                        </p:tgtEl>
                                        <p:attrNameLst>
                                          <p:attrName>style.visibility</p:attrName>
                                        </p:attrNameLst>
                                      </p:cBhvr>
                                      <p:to>
                                        <p:strVal val="visible"/>
                                      </p:to>
                                    </p:set>
                                    <p:anim calcmode="lin" valueType="num">
                                      <p:cBhvr additive="base">
                                        <p:cTn id="27" dur="200"/>
                                        <p:tgtEl>
                                          <p:spTgt spid="245"/>
                                        </p:tgtEl>
                                        <p:attrNameLst>
                                          <p:attrName>ppt_y</p:attrName>
                                        </p:attrNameLst>
                                      </p:cBhvr>
                                      <p:tavLst>
                                        <p:tav tm="0">
                                          <p:val>
                                            <p:strVal val="#ppt_y+1"/>
                                          </p:val>
                                        </p:tav>
                                        <p:tav tm="100000">
                                          <p:val>
                                            <p:strVal val="#ppt_y"/>
                                          </p:val>
                                        </p:tav>
                                      </p:tavLst>
                                    </p:anim>
                                  </p:childTnLst>
                                </p:cTn>
                              </p:par>
                            </p:childTnLst>
                          </p:cTn>
                        </p:par>
                        <p:par>
                          <p:cTn id="28" fill="hold">
                            <p:stCondLst>
                              <p:cond delay="1200"/>
                            </p:stCondLst>
                            <p:childTnLst>
                              <p:par>
                                <p:cTn id="29" presetID="23" presetClass="entr" presetSubtype="16" fill="hold" nodeType="afterEffect">
                                  <p:stCondLst>
                                    <p:cond delay="0"/>
                                  </p:stCondLst>
                                  <p:childTnLst>
                                    <p:set>
                                      <p:cBhvr>
                                        <p:cTn id="30" dur="1" fill="hold">
                                          <p:stCondLst>
                                            <p:cond delay="0"/>
                                          </p:stCondLst>
                                        </p:cTn>
                                        <p:tgtEl>
                                          <p:spTgt spid="246"/>
                                        </p:tgtEl>
                                        <p:attrNameLst>
                                          <p:attrName>style.visibility</p:attrName>
                                        </p:attrNameLst>
                                      </p:cBhvr>
                                      <p:to>
                                        <p:strVal val="visible"/>
                                      </p:to>
                                    </p:set>
                                    <p:anim calcmode="lin" valueType="num">
                                      <p:cBhvr additive="base">
                                        <p:cTn id="31" dur="200"/>
                                        <p:tgtEl>
                                          <p:spTgt spid="246"/>
                                        </p:tgtEl>
                                        <p:attrNameLst>
                                          <p:attrName>ppt_w</p:attrName>
                                        </p:attrNameLst>
                                      </p:cBhvr>
                                      <p:tavLst>
                                        <p:tav tm="0">
                                          <p:val>
                                            <p:strVal val="0"/>
                                          </p:val>
                                        </p:tav>
                                        <p:tav tm="100000">
                                          <p:val>
                                            <p:strVal val="#ppt_w"/>
                                          </p:val>
                                        </p:tav>
                                      </p:tavLst>
                                    </p:anim>
                                    <p:anim calcmode="lin" valueType="num">
                                      <p:cBhvr additive="base">
                                        <p:cTn id="32" dur="200"/>
                                        <p:tgtEl>
                                          <p:spTgt spid="246"/>
                                        </p:tgtEl>
                                        <p:attrNameLst>
                                          <p:attrName>ppt_h</p:attrName>
                                        </p:attrNameLst>
                                      </p:cBhvr>
                                      <p:tavLst>
                                        <p:tav tm="0">
                                          <p:val>
                                            <p:strVal val="0"/>
                                          </p:val>
                                        </p:tav>
                                        <p:tav tm="100000">
                                          <p:val>
                                            <p:strVal val="#ppt_h"/>
                                          </p:val>
                                        </p:tav>
                                      </p:tavLst>
                                    </p:anim>
                                  </p:childTnLst>
                                </p:cTn>
                              </p:par>
                            </p:childTnLst>
                          </p:cTn>
                        </p:par>
                        <p:par>
                          <p:cTn id="33" fill="hold">
                            <p:stCondLst>
                              <p:cond delay="1400"/>
                            </p:stCondLst>
                            <p:childTnLst>
                              <p:par>
                                <p:cTn id="34" presetID="53" presetClass="entr" presetSubtype="16" fill="hold" grpId="0" nodeType="after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p:cTn id="36" dur="500" fill="hold"/>
                                        <p:tgtEl>
                                          <p:spTgt spid="2"/>
                                        </p:tgtEl>
                                        <p:attrNameLst>
                                          <p:attrName>ppt_w</p:attrName>
                                        </p:attrNameLst>
                                      </p:cBhvr>
                                      <p:tavLst>
                                        <p:tav tm="0">
                                          <p:val>
                                            <p:fltVal val="0"/>
                                          </p:val>
                                        </p:tav>
                                        <p:tav tm="100000">
                                          <p:val>
                                            <p:strVal val="#ppt_w"/>
                                          </p:val>
                                        </p:tav>
                                      </p:tavLst>
                                    </p:anim>
                                    <p:anim calcmode="lin" valueType="num">
                                      <p:cBhvr>
                                        <p:cTn id="37" dur="500" fill="hold"/>
                                        <p:tgtEl>
                                          <p:spTgt spid="2"/>
                                        </p:tgtEl>
                                        <p:attrNameLst>
                                          <p:attrName>ppt_h</p:attrName>
                                        </p:attrNameLst>
                                      </p:cBhvr>
                                      <p:tavLst>
                                        <p:tav tm="0">
                                          <p:val>
                                            <p:fltVal val="0"/>
                                          </p:val>
                                        </p:tav>
                                        <p:tav tm="100000">
                                          <p:val>
                                            <p:strVal val="#ppt_h"/>
                                          </p:val>
                                        </p:tav>
                                      </p:tavLst>
                                    </p:anim>
                                    <p:animEffect transition="in" filter="fade">
                                      <p:cBhvr>
                                        <p:cTn id="38" dur="500"/>
                                        <p:tgtEl>
                                          <p:spTgt spid="2"/>
                                        </p:tgtEl>
                                      </p:cBhvr>
                                    </p:animEffect>
                                  </p:childTnLst>
                                </p:cTn>
                              </p:par>
                            </p:childTnLst>
                          </p:cTn>
                        </p:par>
                        <p:par>
                          <p:cTn id="39" fill="hold">
                            <p:stCondLst>
                              <p:cond delay="1900"/>
                            </p:stCondLst>
                            <p:childTnLst>
                              <p:par>
                                <p:cTn id="40" presetID="53" presetClass="entr" presetSubtype="16"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300" fill="hold"/>
                                        <p:tgtEl>
                                          <p:spTgt spid="35"/>
                                        </p:tgtEl>
                                        <p:attrNameLst>
                                          <p:attrName>ppt_w</p:attrName>
                                        </p:attrNameLst>
                                      </p:cBhvr>
                                      <p:tavLst>
                                        <p:tav tm="0">
                                          <p:val>
                                            <p:fltVal val="0"/>
                                          </p:val>
                                        </p:tav>
                                        <p:tav tm="100000">
                                          <p:val>
                                            <p:strVal val="#ppt_w"/>
                                          </p:val>
                                        </p:tav>
                                      </p:tavLst>
                                    </p:anim>
                                    <p:anim calcmode="lin" valueType="num">
                                      <p:cBhvr>
                                        <p:cTn id="43" dur="300" fill="hold"/>
                                        <p:tgtEl>
                                          <p:spTgt spid="35"/>
                                        </p:tgtEl>
                                        <p:attrNameLst>
                                          <p:attrName>ppt_h</p:attrName>
                                        </p:attrNameLst>
                                      </p:cBhvr>
                                      <p:tavLst>
                                        <p:tav tm="0">
                                          <p:val>
                                            <p:fltVal val="0"/>
                                          </p:val>
                                        </p:tav>
                                        <p:tav tm="100000">
                                          <p:val>
                                            <p:strVal val="#ppt_h"/>
                                          </p:val>
                                        </p:tav>
                                      </p:tavLst>
                                    </p:anim>
                                    <p:animEffect transition="in" filter="fade">
                                      <p:cBhvr>
                                        <p:cTn id="44" dur="300"/>
                                        <p:tgtEl>
                                          <p:spTgt spid="35"/>
                                        </p:tgtEl>
                                      </p:cBhvr>
                                    </p:animEffect>
                                  </p:childTnLst>
                                </p:cTn>
                              </p:par>
                            </p:childTnLst>
                          </p:cTn>
                        </p:par>
                        <p:par>
                          <p:cTn id="45" fill="hold">
                            <p:stCondLst>
                              <p:cond delay="2200"/>
                            </p:stCondLst>
                            <p:childTnLst>
                              <p:par>
                                <p:cTn id="46" presetID="53" presetClass="entr" presetSubtype="16"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childTnLst>
                          </p:cTn>
                        </p:par>
                        <p:par>
                          <p:cTn id="51" fill="hold">
                            <p:stCondLst>
                              <p:cond delay="2700"/>
                            </p:stCondLst>
                            <p:childTnLst>
                              <p:par>
                                <p:cTn id="52" presetID="53" presetClass="entr" presetSubtype="16" fill="hold" grpId="0" nodeType="afterEffect">
                                  <p:stCondLst>
                                    <p:cond delay="0"/>
                                  </p:stCondLst>
                                  <p:childTnLst>
                                    <p:set>
                                      <p:cBhvr>
                                        <p:cTn id="53" dur="1" fill="hold">
                                          <p:stCondLst>
                                            <p:cond delay="0"/>
                                          </p:stCondLst>
                                        </p:cTn>
                                        <p:tgtEl>
                                          <p:spTgt spid="37"/>
                                        </p:tgtEl>
                                        <p:attrNameLst>
                                          <p:attrName>style.visibility</p:attrName>
                                        </p:attrNameLst>
                                      </p:cBhvr>
                                      <p:to>
                                        <p:strVal val="visible"/>
                                      </p:to>
                                    </p:set>
                                    <p:anim calcmode="lin" valueType="num">
                                      <p:cBhvr>
                                        <p:cTn id="54" dur="500" fill="hold"/>
                                        <p:tgtEl>
                                          <p:spTgt spid="37"/>
                                        </p:tgtEl>
                                        <p:attrNameLst>
                                          <p:attrName>ppt_w</p:attrName>
                                        </p:attrNameLst>
                                      </p:cBhvr>
                                      <p:tavLst>
                                        <p:tav tm="0">
                                          <p:val>
                                            <p:fltVal val="0"/>
                                          </p:val>
                                        </p:tav>
                                        <p:tav tm="100000">
                                          <p:val>
                                            <p:strVal val="#ppt_w"/>
                                          </p:val>
                                        </p:tav>
                                      </p:tavLst>
                                    </p:anim>
                                    <p:anim calcmode="lin" valueType="num">
                                      <p:cBhvr>
                                        <p:cTn id="55" dur="500" fill="hold"/>
                                        <p:tgtEl>
                                          <p:spTgt spid="37"/>
                                        </p:tgtEl>
                                        <p:attrNameLst>
                                          <p:attrName>ppt_h</p:attrName>
                                        </p:attrNameLst>
                                      </p:cBhvr>
                                      <p:tavLst>
                                        <p:tav tm="0">
                                          <p:val>
                                            <p:fltVal val="0"/>
                                          </p:val>
                                        </p:tav>
                                        <p:tav tm="100000">
                                          <p:val>
                                            <p:strVal val="#ppt_h"/>
                                          </p:val>
                                        </p:tav>
                                      </p:tavLst>
                                    </p:anim>
                                    <p:animEffect transition="in" filter="fade">
                                      <p:cBhvr>
                                        <p:cTn id="5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5" grpId="0"/>
      <p:bldP spid="36"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60" name="Google Shape;260;p7"/>
          <p:cNvSpPr txBox="1">
            <a:spLocks noGrp="1"/>
          </p:cNvSpPr>
          <p:nvPr>
            <p:ph type="title"/>
          </p:nvPr>
        </p:nvSpPr>
        <p:spPr>
          <a:xfrm>
            <a:off x="694717" y="160152"/>
            <a:ext cx="3449266" cy="357781"/>
          </a:xfrm>
          <a:prstGeom prst="rect">
            <a:avLst/>
          </a:prstGeom>
          <a:noFill/>
          <a:ln>
            <a:noFill/>
          </a:ln>
        </p:spPr>
        <p:txBody>
          <a:bodyPr spcFirstLastPara="1" wrap="square" lIns="91425" tIns="45700" rIns="91425" bIns="45700" anchor="t" anchorCtr="0">
            <a:noAutofit/>
          </a:bodyPr>
          <a:lstStyle/>
          <a:p>
            <a:r>
              <a:rPr lang="fr-FR" sz="1800" b="1" dirty="0">
                <a:solidFill>
                  <a:schemeClr val="bg2"/>
                </a:solidFill>
              </a:rPr>
              <a:t>2 EXEMPLE DE STOCKAGE DANS UNE BD NOSQL</a:t>
            </a:r>
            <a:endParaRPr sz="1800" dirty="0">
              <a:solidFill>
                <a:schemeClr val="bg2"/>
              </a:solidFill>
            </a:endParaRPr>
          </a:p>
        </p:txBody>
      </p:sp>
      <p:sp>
        <p:nvSpPr>
          <p:cNvPr id="261" name="Google Shape;261;p7"/>
          <p:cNvSpPr/>
          <p:nvPr/>
        </p:nvSpPr>
        <p:spPr>
          <a:xfrm>
            <a:off x="-457202" y="292061"/>
            <a:ext cx="1271239" cy="1271239"/>
          </a:xfrm>
          <a:prstGeom prst="flowChartDelay">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2" name="Google Shape;262;p7"/>
          <p:cNvSpPr/>
          <p:nvPr/>
        </p:nvSpPr>
        <p:spPr>
          <a:xfrm rot="5400000">
            <a:off x="-435275" y="1385686"/>
            <a:ext cx="1271241" cy="23612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3" name="Google Shape;263;p7"/>
          <p:cNvSpPr/>
          <p:nvPr/>
        </p:nvSpPr>
        <p:spPr>
          <a:xfrm rot="5400000">
            <a:off x="-72832" y="2294484"/>
            <a:ext cx="546355" cy="23612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4" name="Google Shape;264;p7"/>
          <p:cNvSpPr/>
          <p:nvPr/>
        </p:nvSpPr>
        <p:spPr>
          <a:xfrm>
            <a:off x="7870335" y="-1379595"/>
            <a:ext cx="2758068" cy="2758068"/>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5" name="Google Shape;265;p7"/>
          <p:cNvSpPr/>
          <p:nvPr/>
        </p:nvSpPr>
        <p:spPr>
          <a:xfrm rot="10800000">
            <a:off x="2930774" y="4431612"/>
            <a:ext cx="2986724" cy="2986724"/>
          </a:xfrm>
          <a:prstGeom prst="donut">
            <a:avLst>
              <a:gd name="adj" fmla="val 25000"/>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66" name="Google Shape;266;p7"/>
          <p:cNvSpPr/>
          <p:nvPr/>
        </p:nvSpPr>
        <p:spPr>
          <a:xfrm>
            <a:off x="4992123" y="468357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7" name="Google Shape;267;p7"/>
          <p:cNvSpPr/>
          <p:nvPr/>
        </p:nvSpPr>
        <p:spPr>
          <a:xfrm>
            <a:off x="5345245" y="468357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8" name="Google Shape;268;p7"/>
          <p:cNvSpPr/>
          <p:nvPr/>
        </p:nvSpPr>
        <p:spPr>
          <a:xfrm>
            <a:off x="5698367" y="468357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9" name="Google Shape;269;p7"/>
          <p:cNvSpPr/>
          <p:nvPr/>
        </p:nvSpPr>
        <p:spPr>
          <a:xfrm>
            <a:off x="6051489" y="468357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0" name="Google Shape;270;p7"/>
          <p:cNvSpPr/>
          <p:nvPr/>
        </p:nvSpPr>
        <p:spPr>
          <a:xfrm>
            <a:off x="7753183" y="528831"/>
            <a:ext cx="684103" cy="63926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graphicFrame>
        <p:nvGraphicFramePr>
          <p:cNvPr id="19" name="Tableau 18">
            <a:extLst>
              <a:ext uri="{FF2B5EF4-FFF2-40B4-BE49-F238E27FC236}">
                <a16:creationId xmlns:a16="http://schemas.microsoft.com/office/drawing/2014/main" id="{B579E063-3428-4043-B8A2-A12861B8F708}"/>
              </a:ext>
            </a:extLst>
          </p:cNvPr>
          <p:cNvGraphicFramePr>
            <a:graphicFrameLocks noGrp="1"/>
          </p:cNvGraphicFramePr>
          <p:nvPr>
            <p:extLst>
              <p:ext uri="{D42A27DB-BD31-4B8C-83A1-F6EECF244321}">
                <p14:modId xmlns:p14="http://schemas.microsoft.com/office/powerpoint/2010/main" val="3752277543"/>
              </p:ext>
            </p:extLst>
          </p:nvPr>
        </p:nvGraphicFramePr>
        <p:xfrm>
          <a:off x="694717" y="1378473"/>
          <a:ext cx="8318654" cy="2602706"/>
        </p:xfrm>
        <a:graphic>
          <a:graphicData uri="http://schemas.openxmlformats.org/drawingml/2006/table">
            <a:tbl>
              <a:tblPr/>
              <a:tblGrid>
                <a:gridCol w="999590">
                  <a:extLst>
                    <a:ext uri="{9D8B030D-6E8A-4147-A177-3AD203B41FA5}">
                      <a16:colId xmlns:a16="http://schemas.microsoft.com/office/drawing/2014/main" val="728542131"/>
                    </a:ext>
                  </a:extLst>
                </a:gridCol>
                <a:gridCol w="1482394">
                  <a:extLst>
                    <a:ext uri="{9D8B030D-6E8A-4147-A177-3AD203B41FA5}">
                      <a16:colId xmlns:a16="http://schemas.microsoft.com/office/drawing/2014/main" val="3978302862"/>
                    </a:ext>
                  </a:extLst>
                </a:gridCol>
                <a:gridCol w="1413922">
                  <a:extLst>
                    <a:ext uri="{9D8B030D-6E8A-4147-A177-3AD203B41FA5}">
                      <a16:colId xmlns:a16="http://schemas.microsoft.com/office/drawing/2014/main" val="1320724999"/>
                    </a:ext>
                  </a:extLst>
                </a:gridCol>
                <a:gridCol w="1775887">
                  <a:extLst>
                    <a:ext uri="{9D8B030D-6E8A-4147-A177-3AD203B41FA5}">
                      <a16:colId xmlns:a16="http://schemas.microsoft.com/office/drawing/2014/main" val="3057019643"/>
                    </a:ext>
                  </a:extLst>
                </a:gridCol>
                <a:gridCol w="1220833">
                  <a:extLst>
                    <a:ext uri="{9D8B030D-6E8A-4147-A177-3AD203B41FA5}">
                      <a16:colId xmlns:a16="http://schemas.microsoft.com/office/drawing/2014/main" val="2835326403"/>
                    </a:ext>
                  </a:extLst>
                </a:gridCol>
                <a:gridCol w="1426028">
                  <a:extLst>
                    <a:ext uri="{9D8B030D-6E8A-4147-A177-3AD203B41FA5}">
                      <a16:colId xmlns:a16="http://schemas.microsoft.com/office/drawing/2014/main" val="1157340257"/>
                    </a:ext>
                  </a:extLst>
                </a:gridCol>
              </a:tblGrid>
              <a:tr h="445156">
                <a:tc>
                  <a:txBody>
                    <a:bodyPr/>
                    <a:lstStyle/>
                    <a:p>
                      <a:r>
                        <a:rPr lang="fr-FR" sz="2400" b="1" dirty="0"/>
                        <a:t>Clé</a:t>
                      </a:r>
                    </a:p>
                  </a:txBody>
                  <a:tcPr>
                    <a:lnL w="19050" cmpd="sng">
                      <a:solidFill>
                        <a:schemeClr val="accent1"/>
                      </a:solidFill>
                      <a:prstDash val="solid"/>
                    </a:lnL>
                    <a:lnR w="19050" cap="flat" cmpd="sng" algn="ctr">
                      <a:solidFill>
                        <a:schemeClr val="accent1"/>
                      </a:solidFill>
                      <a:prstDash val="solid"/>
                      <a:round/>
                      <a:headEnd type="none" w="med" len="med"/>
                      <a:tailEnd type="none" w="med" len="med"/>
                    </a:lnR>
                    <a:lnT w="19050" cmpd="sng">
                      <a:solidFill>
                        <a:schemeClr val="accent1"/>
                      </a:solidFill>
                      <a:prstDash val="solid"/>
                    </a:lnT>
                    <a:lnB w="19050" cap="flat" cmpd="sng" algn="ctr">
                      <a:solidFill>
                        <a:schemeClr val="accent1"/>
                      </a:solidFill>
                      <a:prstDash val="solid"/>
                      <a:round/>
                      <a:headEnd type="none" w="med" len="med"/>
                      <a:tailEnd type="none" w="med" len="med"/>
                    </a:lnB>
                  </a:tcPr>
                </a:tc>
                <a:tc>
                  <a:txBody>
                    <a:bodyPr/>
                    <a:lstStyle/>
                    <a:p>
                      <a:r>
                        <a:rPr lang="fr-FR" sz="2000" b="1" dirty="0"/>
                        <a:t>Nom</a:t>
                      </a:r>
                      <a:endParaRPr lang="fr-FR" b="1"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000" b="1" dirty="0"/>
                        <a:t>Prénom</a:t>
                      </a:r>
                      <a:endParaRPr lang="fr-FR" b="1"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000" b="1" dirty="0"/>
                        <a:t>Contact</a:t>
                      </a:r>
                      <a:endParaRPr lang="fr-FR" b="1"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000" b="1" dirty="0"/>
                        <a:t>Adresse</a:t>
                      </a: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000" dirty="0"/>
                        <a:t>Profession</a:t>
                      </a:r>
                    </a:p>
                  </a:txBody>
                  <a:tcPr>
                    <a:lnL w="19050" cap="flat" cmpd="sng" algn="ctr">
                      <a:solidFill>
                        <a:schemeClr val="accent1"/>
                      </a:solidFill>
                      <a:prstDash val="solid"/>
                      <a:round/>
                      <a:headEnd type="none" w="med" len="med"/>
                      <a:tailEnd type="none" w="med" len="med"/>
                    </a:lnL>
                    <a:lnR w="19050" cmpd="sng">
                      <a:solidFill>
                        <a:schemeClr val="accent1"/>
                      </a:solidFill>
                      <a:prstDash val="soli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075104486"/>
                  </a:ext>
                </a:extLst>
              </a:tr>
              <a:tr h="494418">
                <a:tc>
                  <a:txBody>
                    <a:bodyPr/>
                    <a:lstStyle/>
                    <a:p>
                      <a:r>
                        <a:rPr lang="fr-FR" sz="2800" dirty="0"/>
                        <a:t> A</a:t>
                      </a:r>
                      <a:endParaRPr lang="fr-FR"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400" b="1" dirty="0" err="1">
                          <a:solidFill>
                            <a:schemeClr val="bg2"/>
                          </a:solidFill>
                        </a:rPr>
                        <a:t>Agoh</a:t>
                      </a:r>
                      <a:endParaRPr lang="fr-FR" sz="2400" b="1" dirty="0">
                        <a:solidFill>
                          <a:schemeClr val="bg2"/>
                        </a:solidFill>
                      </a:endParaRP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400" b="1" dirty="0">
                          <a:solidFill>
                            <a:schemeClr val="bg2"/>
                          </a:solidFill>
                        </a:rPr>
                        <a:t>Chris</a:t>
                      </a: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400" b="1" dirty="0">
                          <a:solidFill>
                            <a:schemeClr val="accent6">
                              <a:lumMod val="50000"/>
                            </a:schemeClr>
                          </a:solidFill>
                        </a:rPr>
                        <a:t>Null</a:t>
                      </a:r>
                      <a:endParaRPr lang="fr-FR" b="1" dirty="0">
                        <a:solidFill>
                          <a:schemeClr val="accent6">
                            <a:lumMod val="50000"/>
                          </a:schemeClr>
                        </a:solidFill>
                      </a:endParaRP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000" b="1" dirty="0"/>
                        <a:t>Adjamé</a:t>
                      </a:r>
                      <a:endParaRPr lang="fr-FR" b="1"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000" b="1" dirty="0"/>
                        <a:t>Étudiant</a:t>
                      </a: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10051566"/>
                  </a:ext>
                </a:extLst>
              </a:tr>
              <a:tr h="476019">
                <a:tc>
                  <a:txBody>
                    <a:bodyPr/>
                    <a:lstStyle/>
                    <a:p>
                      <a:r>
                        <a:rPr lang="fr-FR" sz="2400" dirty="0"/>
                        <a:t> B</a:t>
                      </a:r>
                      <a:endParaRPr lang="fr-FR"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400" b="1" dirty="0" err="1">
                          <a:solidFill>
                            <a:schemeClr val="bg2"/>
                          </a:solidFill>
                        </a:rPr>
                        <a:t>Dabo</a:t>
                      </a:r>
                      <a:endParaRPr lang="fr-FR" sz="2400" b="1" dirty="0">
                        <a:solidFill>
                          <a:schemeClr val="bg2"/>
                        </a:solidFill>
                      </a:endParaRP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400" b="1" dirty="0">
                          <a:solidFill>
                            <a:schemeClr val="bg2"/>
                          </a:solidFill>
                        </a:rPr>
                        <a:t>Ali</a:t>
                      </a:r>
                      <a:endParaRPr lang="fr-FR" b="1" dirty="0">
                        <a:solidFill>
                          <a:schemeClr val="bg2"/>
                        </a:solidFill>
                      </a:endParaRP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600" b="1" i="0" u="none" strike="noStrike" cap="none" dirty="0">
                          <a:solidFill>
                            <a:schemeClr val="tx1"/>
                          </a:solidFill>
                          <a:effectLst/>
                          <a:latin typeface="+mn-lt"/>
                          <a:ea typeface="+mn-ea"/>
                          <a:cs typeface="+mn-cs"/>
                          <a:sym typeface="Arial"/>
                        </a:rPr>
                        <a:t>01-02-03-04-05 </a:t>
                      </a:r>
                      <a:endParaRPr lang="fr-FR" sz="1600" b="1"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2400" b="1" dirty="0">
                          <a:solidFill>
                            <a:schemeClr val="accent6">
                              <a:lumMod val="50000"/>
                            </a:schemeClr>
                          </a:solidFill>
                        </a:rPr>
                        <a:t>Null</a:t>
                      </a: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2000" b="1" dirty="0"/>
                        <a:t>Étudiant</a:t>
                      </a: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217467417"/>
                  </a:ext>
                </a:extLst>
              </a:tr>
              <a:tr h="480767">
                <a:tc>
                  <a:txBody>
                    <a:bodyPr/>
                    <a:lstStyle/>
                    <a:p>
                      <a:r>
                        <a:rPr lang="fr-FR" sz="2400" dirty="0"/>
                        <a:t> C</a:t>
                      </a:r>
                      <a:endParaRPr lang="fr-FR"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2400" b="1" dirty="0" err="1">
                          <a:solidFill>
                            <a:schemeClr val="bg2"/>
                          </a:solidFill>
                        </a:rPr>
                        <a:t>Kassi</a:t>
                      </a:r>
                      <a:endParaRPr lang="fr-FR" sz="2400" b="1"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2400" b="1" dirty="0">
                          <a:solidFill>
                            <a:schemeClr val="bg2"/>
                          </a:solidFill>
                        </a:rPr>
                        <a:t>Joseph</a:t>
                      </a: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2400" b="1" dirty="0">
                          <a:solidFill>
                            <a:schemeClr val="accent6">
                              <a:lumMod val="50000"/>
                            </a:schemeClr>
                          </a:solidFill>
                        </a:rPr>
                        <a:t>Null</a:t>
                      </a: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2400" b="1" i="0" u="none" strike="noStrike" cap="none" dirty="0">
                          <a:solidFill>
                            <a:schemeClr val="tx1"/>
                          </a:solidFill>
                          <a:effectLst/>
                          <a:latin typeface="+mn-lt"/>
                          <a:ea typeface="+mn-ea"/>
                          <a:cs typeface="+mn-cs"/>
                          <a:sym typeface="Arial"/>
                        </a:rPr>
                        <a:t>Abobo</a:t>
                      </a:r>
                      <a:r>
                        <a:rPr lang="fr-FR" sz="1400" b="0" i="0" u="none" strike="noStrike" cap="none" dirty="0">
                          <a:solidFill>
                            <a:schemeClr val="tx1"/>
                          </a:solidFill>
                          <a:effectLst/>
                          <a:latin typeface="+mn-lt"/>
                          <a:ea typeface="+mn-ea"/>
                          <a:cs typeface="+mn-cs"/>
                          <a:sym typeface="Arial"/>
                        </a:rPr>
                        <a:t> </a:t>
                      </a:r>
                      <a:endParaRPr lang="fr-FR"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2400" b="1" dirty="0">
                          <a:solidFill>
                            <a:schemeClr val="accent6">
                              <a:lumMod val="50000"/>
                            </a:schemeClr>
                          </a:solidFill>
                        </a:rPr>
                        <a:t>Null</a:t>
                      </a: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936856527"/>
                  </a:ext>
                </a:extLst>
              </a:tr>
              <a:tr h="639836">
                <a:tc>
                  <a:txBody>
                    <a:bodyPr/>
                    <a:lstStyle/>
                    <a:p>
                      <a:r>
                        <a:rPr lang="fr-FR" sz="2400" dirty="0"/>
                        <a:t> D</a:t>
                      </a:r>
                      <a:endParaRPr lang="fr-FR"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mpd="sng">
                      <a:solidFill>
                        <a:schemeClr val="accent1"/>
                      </a:solidFill>
                      <a:prstDash val="soli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2400" b="1" dirty="0" err="1">
                          <a:solidFill>
                            <a:schemeClr val="bg2"/>
                          </a:solidFill>
                        </a:rPr>
                        <a:t>Kuakou</a:t>
                      </a:r>
                      <a:endParaRPr lang="fr-FR" sz="1400" b="1" dirty="0">
                        <a:solidFill>
                          <a:schemeClr val="bg2"/>
                        </a:solidFill>
                      </a:endParaRPr>
                    </a:p>
                    <a:p>
                      <a:endParaRPr lang="fr-FR"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2400" b="1" dirty="0">
                          <a:solidFill>
                            <a:schemeClr val="bg2"/>
                          </a:solidFill>
                        </a:rPr>
                        <a:t>Yann</a:t>
                      </a:r>
                      <a:endParaRPr lang="fr-FR" sz="1400" b="1" dirty="0">
                        <a:solidFill>
                          <a:schemeClr val="bg2"/>
                        </a:solidFill>
                      </a:endParaRP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600" b="1" i="0" u="none" strike="noStrike" cap="none" dirty="0">
                          <a:solidFill>
                            <a:schemeClr val="tx1"/>
                          </a:solidFill>
                          <a:effectLst/>
                          <a:latin typeface="+mn-lt"/>
                          <a:ea typeface="+mn-ea"/>
                          <a:cs typeface="+mn-cs"/>
                          <a:sym typeface="Arial"/>
                        </a:rPr>
                        <a:t>05-06-07-08-09 </a:t>
                      </a:r>
                      <a:endParaRPr lang="fr-FR" sz="1600" b="1"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2400" b="1" dirty="0">
                          <a:solidFill>
                            <a:schemeClr val="accent6">
                              <a:lumMod val="50000"/>
                            </a:schemeClr>
                          </a:solidFill>
                        </a:rPr>
                        <a:t>Null</a:t>
                      </a: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000" b="1" dirty="0"/>
                        <a:t>Étudiant</a:t>
                      </a:r>
                      <a:endParaRPr lang="fr-FR" b="1"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723153103"/>
                  </a:ext>
                </a:extLst>
              </a:tr>
            </a:tbl>
          </a:graphicData>
        </a:graphic>
      </p:graphicFrame>
      <p:sp>
        <p:nvSpPr>
          <p:cNvPr id="24" name="ZoneTexte 23">
            <a:extLst>
              <a:ext uri="{FF2B5EF4-FFF2-40B4-BE49-F238E27FC236}">
                <a16:creationId xmlns:a16="http://schemas.microsoft.com/office/drawing/2014/main" id="{CD9E2882-0553-DA4F-8548-BF2E77C6CBC1}"/>
              </a:ext>
            </a:extLst>
          </p:cNvPr>
          <p:cNvSpPr txBox="1"/>
          <p:nvPr/>
        </p:nvSpPr>
        <p:spPr>
          <a:xfrm>
            <a:off x="1353520" y="700677"/>
            <a:ext cx="3296095" cy="461665"/>
          </a:xfrm>
          <a:prstGeom prst="rect">
            <a:avLst/>
          </a:prstGeom>
          <a:noFill/>
        </p:spPr>
        <p:txBody>
          <a:bodyPr wrap="none" rtlCol="0">
            <a:spAutoFit/>
          </a:bodyPr>
          <a:lstStyle/>
          <a:p>
            <a:pPr marL="285750" indent="-285750">
              <a:buFont typeface="Arial" panose="020B0604020202020204" pitchFamily="34" charset="0"/>
              <a:buChar char="•"/>
            </a:pPr>
            <a:r>
              <a:rPr lang="fr-FR" sz="2400" b="1" dirty="0"/>
              <a:t>Données à stocker </a:t>
            </a:r>
            <a:endParaRPr lang="fr-F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200"/>
                                        <p:tgtEl>
                                          <p:spTgt spid="261"/>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262"/>
                                        </p:tgtEl>
                                        <p:attrNameLst>
                                          <p:attrName>style.visibility</p:attrName>
                                        </p:attrNameLst>
                                      </p:cBhvr>
                                      <p:to>
                                        <p:strVal val="visible"/>
                                      </p:to>
                                    </p:set>
                                    <p:animEffect transition="in" filter="fade">
                                      <p:cBhvr>
                                        <p:cTn id="11" dur="200"/>
                                        <p:tgtEl>
                                          <p:spTgt spid="262"/>
                                        </p:tgtEl>
                                      </p:cBhvr>
                                    </p:animEffect>
                                  </p:childTnLst>
                                </p:cTn>
                              </p:par>
                            </p:childTnLst>
                          </p:cTn>
                        </p:par>
                        <p:par>
                          <p:cTn id="12" fill="hold">
                            <p:stCondLst>
                              <p:cond delay="400"/>
                            </p:stCondLst>
                            <p:childTnLst>
                              <p:par>
                                <p:cTn id="13" presetID="10" presetClass="entr" presetSubtype="0" fill="hold" nodeType="afterEffect">
                                  <p:stCondLst>
                                    <p:cond delay="0"/>
                                  </p:stCondLst>
                                  <p:childTnLst>
                                    <p:set>
                                      <p:cBhvr>
                                        <p:cTn id="14" dur="1" fill="hold">
                                          <p:stCondLst>
                                            <p:cond delay="0"/>
                                          </p:stCondLst>
                                        </p:cTn>
                                        <p:tgtEl>
                                          <p:spTgt spid="263"/>
                                        </p:tgtEl>
                                        <p:attrNameLst>
                                          <p:attrName>style.visibility</p:attrName>
                                        </p:attrNameLst>
                                      </p:cBhvr>
                                      <p:to>
                                        <p:strVal val="visible"/>
                                      </p:to>
                                    </p:set>
                                    <p:animEffect transition="in" filter="fade">
                                      <p:cBhvr>
                                        <p:cTn id="15" dur="200"/>
                                        <p:tgtEl>
                                          <p:spTgt spid="263"/>
                                        </p:tgtEl>
                                      </p:cBhvr>
                                    </p:animEffect>
                                  </p:childTnLst>
                                </p:cTn>
                              </p:par>
                            </p:childTnLst>
                          </p:cTn>
                        </p:par>
                        <p:par>
                          <p:cTn id="16" fill="hold">
                            <p:stCondLst>
                              <p:cond delay="600"/>
                            </p:stCondLst>
                            <p:childTnLst>
                              <p:par>
                                <p:cTn id="17" presetID="2" presetClass="entr" presetSubtype="4" fill="hold" nodeType="afterEffect">
                                  <p:stCondLst>
                                    <p:cond delay="0"/>
                                  </p:stCondLst>
                                  <p:childTnLst>
                                    <p:set>
                                      <p:cBhvr>
                                        <p:cTn id="18" dur="1" fill="hold">
                                          <p:stCondLst>
                                            <p:cond delay="0"/>
                                          </p:stCondLst>
                                        </p:cTn>
                                        <p:tgtEl>
                                          <p:spTgt spid="265"/>
                                        </p:tgtEl>
                                        <p:attrNameLst>
                                          <p:attrName>style.visibility</p:attrName>
                                        </p:attrNameLst>
                                      </p:cBhvr>
                                      <p:to>
                                        <p:strVal val="visible"/>
                                      </p:to>
                                    </p:set>
                                    <p:anim calcmode="lin" valueType="num">
                                      <p:cBhvr additive="base">
                                        <p:cTn id="19" dur="200"/>
                                        <p:tgtEl>
                                          <p:spTgt spid="265"/>
                                        </p:tgtEl>
                                        <p:attrNameLst>
                                          <p:attrName>ppt_y</p:attrName>
                                        </p:attrNameLst>
                                      </p:cBhvr>
                                      <p:tavLst>
                                        <p:tav tm="0">
                                          <p:val>
                                            <p:strVal val="#ppt_y+1"/>
                                          </p:val>
                                        </p:tav>
                                        <p:tav tm="100000">
                                          <p:val>
                                            <p:strVal val="#ppt_y"/>
                                          </p:val>
                                        </p:tav>
                                      </p:tavLst>
                                    </p:anim>
                                  </p:childTnLst>
                                </p:cTn>
                              </p:par>
                            </p:childTnLst>
                          </p:cTn>
                        </p:par>
                        <p:par>
                          <p:cTn id="20" fill="hold">
                            <p:stCondLst>
                              <p:cond delay="800"/>
                            </p:stCondLst>
                            <p:childTnLst>
                              <p:par>
                                <p:cTn id="21" presetID="23" presetClass="entr" presetSubtype="16" fill="hold" nodeType="afterEffect">
                                  <p:stCondLst>
                                    <p:cond delay="0"/>
                                  </p:stCondLst>
                                  <p:childTnLst>
                                    <p:set>
                                      <p:cBhvr>
                                        <p:cTn id="22" dur="1" fill="hold">
                                          <p:stCondLst>
                                            <p:cond delay="0"/>
                                          </p:stCondLst>
                                        </p:cTn>
                                        <p:tgtEl>
                                          <p:spTgt spid="260"/>
                                        </p:tgtEl>
                                        <p:attrNameLst>
                                          <p:attrName>style.visibility</p:attrName>
                                        </p:attrNameLst>
                                      </p:cBhvr>
                                      <p:to>
                                        <p:strVal val="visible"/>
                                      </p:to>
                                    </p:set>
                                    <p:anim calcmode="lin" valueType="num">
                                      <p:cBhvr additive="base">
                                        <p:cTn id="23" dur="200"/>
                                        <p:tgtEl>
                                          <p:spTgt spid="260"/>
                                        </p:tgtEl>
                                        <p:attrNameLst>
                                          <p:attrName>ppt_w</p:attrName>
                                        </p:attrNameLst>
                                      </p:cBhvr>
                                      <p:tavLst>
                                        <p:tav tm="0">
                                          <p:val>
                                            <p:strVal val="0"/>
                                          </p:val>
                                        </p:tav>
                                        <p:tav tm="100000">
                                          <p:val>
                                            <p:strVal val="#ppt_w"/>
                                          </p:val>
                                        </p:tav>
                                      </p:tavLst>
                                    </p:anim>
                                    <p:anim calcmode="lin" valueType="num">
                                      <p:cBhvr additive="base">
                                        <p:cTn id="24" dur="200"/>
                                        <p:tgtEl>
                                          <p:spTgt spid="260"/>
                                        </p:tgtEl>
                                        <p:attrNameLst>
                                          <p:attrName>ppt_h</p:attrName>
                                        </p:attrNameLst>
                                      </p:cBhvr>
                                      <p:tavLst>
                                        <p:tav tm="0">
                                          <p:val>
                                            <p:strVal val="0"/>
                                          </p:val>
                                        </p:tav>
                                        <p:tav tm="100000">
                                          <p:val>
                                            <p:strVal val="#ppt_h"/>
                                          </p:val>
                                        </p:tav>
                                      </p:tavLst>
                                    </p:anim>
                                  </p:childTnLst>
                                </p:cTn>
                              </p:par>
                            </p:childTnLst>
                          </p:cTn>
                        </p:par>
                        <p:par>
                          <p:cTn id="25" fill="hold">
                            <p:stCondLst>
                              <p:cond delay="1000"/>
                            </p:stCondLst>
                            <p:childTnLst>
                              <p:par>
                                <p:cTn id="26" presetID="23" presetClass="entr" presetSubtype="16" fill="hold" nodeType="afterEffect">
                                  <p:stCondLst>
                                    <p:cond delay="0"/>
                                  </p:stCondLst>
                                  <p:childTnLst>
                                    <p:set>
                                      <p:cBhvr>
                                        <p:cTn id="27" dur="1" fill="hold">
                                          <p:stCondLst>
                                            <p:cond delay="0"/>
                                          </p:stCondLst>
                                        </p:cTn>
                                        <p:tgtEl>
                                          <p:spTgt spid="267"/>
                                        </p:tgtEl>
                                        <p:attrNameLst>
                                          <p:attrName>style.visibility</p:attrName>
                                        </p:attrNameLst>
                                      </p:cBhvr>
                                      <p:to>
                                        <p:strVal val="visible"/>
                                      </p:to>
                                    </p:set>
                                    <p:anim calcmode="lin" valueType="num">
                                      <p:cBhvr additive="base">
                                        <p:cTn id="28" dur="200"/>
                                        <p:tgtEl>
                                          <p:spTgt spid="267"/>
                                        </p:tgtEl>
                                        <p:attrNameLst>
                                          <p:attrName>ppt_w</p:attrName>
                                        </p:attrNameLst>
                                      </p:cBhvr>
                                      <p:tavLst>
                                        <p:tav tm="0">
                                          <p:val>
                                            <p:strVal val="0"/>
                                          </p:val>
                                        </p:tav>
                                        <p:tav tm="100000">
                                          <p:val>
                                            <p:strVal val="#ppt_w"/>
                                          </p:val>
                                        </p:tav>
                                      </p:tavLst>
                                    </p:anim>
                                    <p:anim calcmode="lin" valueType="num">
                                      <p:cBhvr additive="base">
                                        <p:cTn id="29" dur="200"/>
                                        <p:tgtEl>
                                          <p:spTgt spid="267"/>
                                        </p:tgtEl>
                                        <p:attrNameLst>
                                          <p:attrName>ppt_h</p:attrName>
                                        </p:attrNameLst>
                                      </p:cBhvr>
                                      <p:tavLst>
                                        <p:tav tm="0">
                                          <p:val>
                                            <p:strVal val="0"/>
                                          </p:val>
                                        </p:tav>
                                        <p:tav tm="100000">
                                          <p:val>
                                            <p:strVal val="#ppt_h"/>
                                          </p:val>
                                        </p:tav>
                                      </p:tavLst>
                                    </p:anim>
                                  </p:childTnLst>
                                </p:cTn>
                              </p:par>
                            </p:childTnLst>
                          </p:cTn>
                        </p:par>
                        <p:par>
                          <p:cTn id="30" fill="hold">
                            <p:stCondLst>
                              <p:cond delay="1200"/>
                            </p:stCondLst>
                            <p:childTnLst>
                              <p:par>
                                <p:cTn id="31" presetID="2" presetClass="entr" presetSubtype="2" fill="hold" nodeType="afterEffect">
                                  <p:stCondLst>
                                    <p:cond delay="0"/>
                                  </p:stCondLst>
                                  <p:childTnLst>
                                    <p:set>
                                      <p:cBhvr>
                                        <p:cTn id="32" dur="1" fill="hold">
                                          <p:stCondLst>
                                            <p:cond delay="0"/>
                                          </p:stCondLst>
                                        </p:cTn>
                                        <p:tgtEl>
                                          <p:spTgt spid="264"/>
                                        </p:tgtEl>
                                        <p:attrNameLst>
                                          <p:attrName>style.visibility</p:attrName>
                                        </p:attrNameLst>
                                      </p:cBhvr>
                                      <p:to>
                                        <p:strVal val="visible"/>
                                      </p:to>
                                    </p:set>
                                    <p:anim calcmode="lin" valueType="num">
                                      <p:cBhvr additive="base">
                                        <p:cTn id="33" dur="200"/>
                                        <p:tgtEl>
                                          <p:spTgt spid="264"/>
                                        </p:tgtEl>
                                        <p:attrNameLst>
                                          <p:attrName>ppt_x</p:attrName>
                                        </p:attrNameLst>
                                      </p:cBhvr>
                                      <p:tavLst>
                                        <p:tav tm="0">
                                          <p:val>
                                            <p:strVal val="#ppt_x+1"/>
                                          </p:val>
                                        </p:tav>
                                        <p:tav tm="100000">
                                          <p:val>
                                            <p:strVal val="#ppt_x"/>
                                          </p:val>
                                        </p:tav>
                                      </p:tavLst>
                                    </p:anim>
                                  </p:childTnLst>
                                </p:cTn>
                              </p:par>
                            </p:childTnLst>
                          </p:cTn>
                        </p:par>
                        <p:par>
                          <p:cTn id="34" fill="hold">
                            <p:stCondLst>
                              <p:cond delay="1400"/>
                            </p:stCondLst>
                            <p:childTnLst>
                              <p:par>
                                <p:cTn id="35" presetID="23" presetClass="entr" presetSubtype="16" fill="hold" nodeType="afterEffect">
                                  <p:stCondLst>
                                    <p:cond delay="0"/>
                                  </p:stCondLst>
                                  <p:childTnLst>
                                    <p:set>
                                      <p:cBhvr>
                                        <p:cTn id="36" dur="1" fill="hold">
                                          <p:stCondLst>
                                            <p:cond delay="0"/>
                                          </p:stCondLst>
                                        </p:cTn>
                                        <p:tgtEl>
                                          <p:spTgt spid="270"/>
                                        </p:tgtEl>
                                        <p:attrNameLst>
                                          <p:attrName>style.visibility</p:attrName>
                                        </p:attrNameLst>
                                      </p:cBhvr>
                                      <p:to>
                                        <p:strVal val="visible"/>
                                      </p:to>
                                    </p:set>
                                    <p:anim calcmode="lin" valueType="num">
                                      <p:cBhvr additive="base">
                                        <p:cTn id="37" dur="200"/>
                                        <p:tgtEl>
                                          <p:spTgt spid="270"/>
                                        </p:tgtEl>
                                        <p:attrNameLst>
                                          <p:attrName>ppt_w</p:attrName>
                                        </p:attrNameLst>
                                      </p:cBhvr>
                                      <p:tavLst>
                                        <p:tav tm="0">
                                          <p:val>
                                            <p:strVal val="0"/>
                                          </p:val>
                                        </p:tav>
                                        <p:tav tm="100000">
                                          <p:val>
                                            <p:strVal val="#ppt_w"/>
                                          </p:val>
                                        </p:tav>
                                      </p:tavLst>
                                    </p:anim>
                                    <p:anim calcmode="lin" valueType="num">
                                      <p:cBhvr additive="base">
                                        <p:cTn id="38" dur="200"/>
                                        <p:tgtEl>
                                          <p:spTgt spid="270"/>
                                        </p:tgtEl>
                                        <p:attrNameLst>
                                          <p:attrName>ppt_h</p:attrName>
                                        </p:attrNameLst>
                                      </p:cBhvr>
                                      <p:tavLst>
                                        <p:tav tm="0">
                                          <p:val>
                                            <p:strVal val="0"/>
                                          </p:val>
                                        </p:tav>
                                        <p:tav tm="100000">
                                          <p:val>
                                            <p:strVal val="#ppt_h"/>
                                          </p:val>
                                        </p:tav>
                                      </p:tavLst>
                                    </p:anim>
                                  </p:childTnLst>
                                </p:cTn>
                              </p:par>
                            </p:childTnLst>
                          </p:cTn>
                        </p:par>
                        <p:par>
                          <p:cTn id="39" fill="hold">
                            <p:stCondLst>
                              <p:cond delay="1600"/>
                            </p:stCondLst>
                            <p:childTnLst>
                              <p:par>
                                <p:cTn id="40" presetID="45" presetClass="entr" presetSubtype="0"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300"/>
                                        <p:tgtEl>
                                          <p:spTgt spid="19"/>
                                        </p:tgtEl>
                                      </p:cBhvr>
                                    </p:animEffect>
                                    <p:anim calcmode="lin" valueType="num">
                                      <p:cBhvr>
                                        <p:cTn id="43" dur="300" fill="hold"/>
                                        <p:tgtEl>
                                          <p:spTgt spid="19"/>
                                        </p:tgtEl>
                                        <p:attrNameLst>
                                          <p:attrName>ppt_w</p:attrName>
                                        </p:attrNameLst>
                                      </p:cBhvr>
                                      <p:tavLst>
                                        <p:tav tm="0" fmla="#ppt_w*sin(2.5*pi*$)">
                                          <p:val>
                                            <p:fltVal val="0"/>
                                          </p:val>
                                        </p:tav>
                                        <p:tav tm="100000">
                                          <p:val>
                                            <p:fltVal val="1"/>
                                          </p:val>
                                        </p:tav>
                                      </p:tavLst>
                                    </p:anim>
                                    <p:anim calcmode="lin" valueType="num">
                                      <p:cBhvr>
                                        <p:cTn id="44" dur="3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60" name="Google Shape;260;p7"/>
          <p:cNvSpPr txBox="1">
            <a:spLocks noGrp="1"/>
          </p:cNvSpPr>
          <p:nvPr>
            <p:ph type="title"/>
          </p:nvPr>
        </p:nvSpPr>
        <p:spPr>
          <a:xfrm>
            <a:off x="694717" y="160152"/>
            <a:ext cx="3449266" cy="357781"/>
          </a:xfrm>
          <a:prstGeom prst="rect">
            <a:avLst/>
          </a:prstGeom>
          <a:noFill/>
          <a:ln>
            <a:noFill/>
          </a:ln>
        </p:spPr>
        <p:txBody>
          <a:bodyPr spcFirstLastPara="1" wrap="square" lIns="91425" tIns="45700" rIns="91425" bIns="45700" anchor="t" anchorCtr="0">
            <a:noAutofit/>
          </a:bodyPr>
          <a:lstStyle/>
          <a:p>
            <a:r>
              <a:rPr lang="fr-FR" sz="1800" b="1" dirty="0">
                <a:solidFill>
                  <a:schemeClr val="bg2"/>
                </a:solidFill>
              </a:rPr>
              <a:t>2 EXEMPLE DE STOCKAGE DANS UNE BD NOSQL</a:t>
            </a:r>
            <a:endParaRPr sz="1800" dirty="0">
              <a:solidFill>
                <a:schemeClr val="bg2"/>
              </a:solidFill>
            </a:endParaRPr>
          </a:p>
        </p:txBody>
      </p:sp>
      <p:sp>
        <p:nvSpPr>
          <p:cNvPr id="261" name="Google Shape;261;p7"/>
          <p:cNvSpPr/>
          <p:nvPr/>
        </p:nvSpPr>
        <p:spPr>
          <a:xfrm>
            <a:off x="-457202" y="292061"/>
            <a:ext cx="1271239" cy="1271239"/>
          </a:xfrm>
          <a:prstGeom prst="flowChartDelay">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2" name="Google Shape;262;p7"/>
          <p:cNvSpPr/>
          <p:nvPr/>
        </p:nvSpPr>
        <p:spPr>
          <a:xfrm rot="5400000">
            <a:off x="-435275" y="1385686"/>
            <a:ext cx="1271241" cy="23612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3" name="Google Shape;263;p7"/>
          <p:cNvSpPr/>
          <p:nvPr/>
        </p:nvSpPr>
        <p:spPr>
          <a:xfrm rot="5400000">
            <a:off x="-72832" y="2294484"/>
            <a:ext cx="546355" cy="23612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4" name="Google Shape;264;p7"/>
          <p:cNvSpPr/>
          <p:nvPr/>
        </p:nvSpPr>
        <p:spPr>
          <a:xfrm>
            <a:off x="7870335" y="-1379595"/>
            <a:ext cx="2758068" cy="2758068"/>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5" name="Google Shape;265;p7"/>
          <p:cNvSpPr/>
          <p:nvPr/>
        </p:nvSpPr>
        <p:spPr>
          <a:xfrm rot="10800000">
            <a:off x="3181148" y="4725520"/>
            <a:ext cx="2986724" cy="2986724"/>
          </a:xfrm>
          <a:prstGeom prst="donut">
            <a:avLst>
              <a:gd name="adj" fmla="val 25000"/>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66" name="Google Shape;266;p7"/>
          <p:cNvSpPr/>
          <p:nvPr/>
        </p:nvSpPr>
        <p:spPr>
          <a:xfrm>
            <a:off x="4992123" y="4890403"/>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7" name="Google Shape;267;p7"/>
          <p:cNvSpPr/>
          <p:nvPr/>
        </p:nvSpPr>
        <p:spPr>
          <a:xfrm>
            <a:off x="5345245" y="4890403"/>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8" name="Google Shape;268;p7"/>
          <p:cNvSpPr/>
          <p:nvPr/>
        </p:nvSpPr>
        <p:spPr>
          <a:xfrm>
            <a:off x="5698367" y="4890403"/>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9" name="Google Shape;269;p7"/>
          <p:cNvSpPr/>
          <p:nvPr/>
        </p:nvSpPr>
        <p:spPr>
          <a:xfrm>
            <a:off x="6051489" y="4890403"/>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0" name="Google Shape;270;p7"/>
          <p:cNvSpPr/>
          <p:nvPr/>
        </p:nvSpPr>
        <p:spPr>
          <a:xfrm>
            <a:off x="7753183" y="528831"/>
            <a:ext cx="684103" cy="63926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
        <p:nvSpPr>
          <p:cNvPr id="24" name="ZoneTexte 23">
            <a:extLst>
              <a:ext uri="{FF2B5EF4-FFF2-40B4-BE49-F238E27FC236}">
                <a16:creationId xmlns:a16="http://schemas.microsoft.com/office/drawing/2014/main" id="{CD9E2882-0553-DA4F-8548-BF2E77C6CBC1}"/>
              </a:ext>
            </a:extLst>
          </p:cNvPr>
          <p:cNvSpPr txBox="1"/>
          <p:nvPr/>
        </p:nvSpPr>
        <p:spPr>
          <a:xfrm>
            <a:off x="1157055" y="706434"/>
            <a:ext cx="6312258" cy="461665"/>
          </a:xfrm>
          <a:prstGeom prst="rect">
            <a:avLst/>
          </a:prstGeom>
          <a:noFill/>
        </p:spPr>
        <p:txBody>
          <a:bodyPr wrap="square" rtlCol="0">
            <a:spAutoFit/>
          </a:bodyPr>
          <a:lstStyle/>
          <a:p>
            <a:pPr marL="285750" indent="-285750">
              <a:buFont typeface="Arial" panose="020B0604020202020204" pitchFamily="34" charset="0"/>
              <a:buChar char="•"/>
            </a:pPr>
            <a:r>
              <a:rPr lang="fr-FR" sz="2400" b="1" dirty="0"/>
              <a:t>Stockage en BD NoSQL Orienté colonne </a:t>
            </a:r>
            <a:endParaRPr lang="fr-FR" sz="4000" dirty="0"/>
          </a:p>
        </p:txBody>
      </p:sp>
      <p:graphicFrame>
        <p:nvGraphicFramePr>
          <p:cNvPr id="3" name="Tableau 2">
            <a:extLst>
              <a:ext uri="{FF2B5EF4-FFF2-40B4-BE49-F238E27FC236}">
                <a16:creationId xmlns:a16="http://schemas.microsoft.com/office/drawing/2014/main" id="{2503426D-FA52-6C4F-84C8-69C29AEF96F1}"/>
              </a:ext>
            </a:extLst>
          </p:cNvPr>
          <p:cNvGraphicFramePr>
            <a:graphicFrameLocks noGrp="1"/>
          </p:cNvGraphicFramePr>
          <p:nvPr>
            <p:extLst>
              <p:ext uri="{D42A27DB-BD31-4B8C-83A1-F6EECF244321}">
                <p14:modId xmlns:p14="http://schemas.microsoft.com/office/powerpoint/2010/main" val="3088102101"/>
              </p:ext>
            </p:extLst>
          </p:nvPr>
        </p:nvGraphicFramePr>
        <p:xfrm>
          <a:off x="803347" y="3192235"/>
          <a:ext cx="3616577" cy="1387502"/>
        </p:xfrm>
        <a:graphic>
          <a:graphicData uri="http://schemas.openxmlformats.org/drawingml/2006/table">
            <a:tbl>
              <a:tblPr/>
              <a:tblGrid>
                <a:gridCol w="556943">
                  <a:extLst>
                    <a:ext uri="{9D8B030D-6E8A-4147-A177-3AD203B41FA5}">
                      <a16:colId xmlns:a16="http://schemas.microsoft.com/office/drawing/2014/main" val="802089507"/>
                    </a:ext>
                  </a:extLst>
                </a:gridCol>
                <a:gridCol w="3059634">
                  <a:extLst>
                    <a:ext uri="{9D8B030D-6E8A-4147-A177-3AD203B41FA5}">
                      <a16:colId xmlns:a16="http://schemas.microsoft.com/office/drawing/2014/main" val="3015672515"/>
                    </a:ext>
                  </a:extLst>
                </a:gridCol>
              </a:tblGrid>
              <a:tr h="346310">
                <a:tc rowSpan="3">
                  <a:txBody>
                    <a:bodyPr/>
                    <a:lstStyle/>
                    <a:p>
                      <a:endParaRPr lang="fr-FR" dirty="0"/>
                    </a:p>
                    <a:p>
                      <a:endParaRPr lang="fr-FR" dirty="0"/>
                    </a:p>
                    <a:p>
                      <a:r>
                        <a:rPr lang="fr-FR" sz="3200" dirty="0"/>
                        <a:t>C</a:t>
                      </a:r>
                      <a:endParaRPr lang="fr-FR" dirty="0"/>
                    </a:p>
                  </a:txBody>
                  <a:tcPr marL="83127" marR="83127">
                    <a:lnL w="19050" cmpd="sng">
                      <a:solidFill>
                        <a:schemeClr val="accent1"/>
                      </a:solidFill>
                      <a:prstDash val="solid"/>
                    </a:lnL>
                    <a:lnR w="19050" cap="flat" cmpd="sng" algn="ctr">
                      <a:solidFill>
                        <a:schemeClr val="accent1"/>
                      </a:solidFill>
                      <a:prstDash val="solid"/>
                      <a:round/>
                      <a:headEnd type="none" w="med" len="med"/>
                      <a:tailEnd type="none" w="med" len="med"/>
                    </a:lnR>
                    <a:lnT w="19050" cmpd="sng">
                      <a:solidFill>
                        <a:schemeClr val="accent1"/>
                      </a:solidFill>
                      <a:prstDash val="solid"/>
                    </a:lnT>
                    <a:lnB w="19050" cmpd="sng">
                      <a:solidFill>
                        <a:schemeClr val="accent1"/>
                      </a:solidFill>
                      <a:prstDash val="solid"/>
                    </a:lnB>
                  </a:tcPr>
                </a:tc>
                <a:tc>
                  <a:txBody>
                    <a:bodyPr/>
                    <a:lstStyle/>
                    <a:p>
                      <a:r>
                        <a:rPr lang="fr-FR" sz="1800" dirty="0"/>
                        <a:t>Nom: </a:t>
                      </a:r>
                      <a:r>
                        <a:rPr lang="fr-FR" sz="1800" b="1" dirty="0" err="1"/>
                        <a:t>Kassi</a:t>
                      </a:r>
                      <a:endParaRPr lang="fr-FR" sz="1800" b="1" dirty="0"/>
                    </a:p>
                  </a:txBody>
                  <a:tcPr marL="75570" marR="75570">
                    <a:lnL w="19050" cap="flat" cmpd="sng" algn="ctr">
                      <a:solidFill>
                        <a:schemeClr val="accent1"/>
                      </a:solidFill>
                      <a:prstDash val="solid"/>
                      <a:round/>
                      <a:headEnd type="none" w="med" len="med"/>
                      <a:tailEnd type="none" w="med" len="med"/>
                    </a:lnL>
                    <a:lnR w="19050" cmpd="sng">
                      <a:solidFill>
                        <a:schemeClr val="accent1"/>
                      </a:solidFill>
                      <a:prstDash val="soli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368205406"/>
                  </a:ext>
                </a:extLst>
              </a:tr>
              <a:tr h="501574">
                <a:tc vMerge="1">
                  <a:txBody>
                    <a:bodyPr/>
                    <a:lstStyle/>
                    <a:p>
                      <a:endParaRPr lang="fr-FR"/>
                    </a:p>
                  </a:txBody>
                  <a:tcPr/>
                </a:tc>
                <a:tc>
                  <a:txBody>
                    <a:bodyPr/>
                    <a:lstStyle/>
                    <a:p>
                      <a:r>
                        <a:rPr lang="fr-FR" sz="1800" dirty="0"/>
                        <a:t>Prénom</a:t>
                      </a:r>
                      <a:r>
                        <a:rPr lang="fr-FR" dirty="0"/>
                        <a:t>: </a:t>
                      </a:r>
                      <a:r>
                        <a:rPr lang="fr-FR" sz="1800" b="1" dirty="0"/>
                        <a:t>Joseph</a:t>
                      </a:r>
                      <a:endParaRPr lang="fr-FR" b="1" dirty="0"/>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533076909"/>
                  </a:ext>
                </a:extLst>
              </a:tr>
              <a:tr h="520168">
                <a:tc vMerge="1">
                  <a:txBody>
                    <a:bodyPr/>
                    <a:lstStyle/>
                    <a:p>
                      <a:endParaRPr lang="fr-FR"/>
                    </a:p>
                  </a:txBody>
                  <a:tcPr/>
                </a:tc>
                <a:tc>
                  <a:txBody>
                    <a:bodyPr/>
                    <a:lstStyle/>
                    <a:p>
                      <a:r>
                        <a:rPr lang="fr-FR" sz="1800" dirty="0"/>
                        <a:t>Adresse: </a:t>
                      </a:r>
                      <a:r>
                        <a:rPr lang="fr-FR" sz="1800" b="1" dirty="0"/>
                        <a:t>Abobo</a:t>
                      </a:r>
                      <a:endParaRPr lang="fr-FR" b="1" dirty="0"/>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05723027"/>
                  </a:ext>
                </a:extLst>
              </a:tr>
            </a:tbl>
          </a:graphicData>
        </a:graphic>
      </p:graphicFrame>
      <p:graphicFrame>
        <p:nvGraphicFramePr>
          <p:cNvPr id="21" name="Tableau 20">
            <a:extLst>
              <a:ext uri="{FF2B5EF4-FFF2-40B4-BE49-F238E27FC236}">
                <a16:creationId xmlns:a16="http://schemas.microsoft.com/office/drawing/2014/main" id="{3D27C84F-E056-8F4D-B996-9922C4C525D6}"/>
              </a:ext>
            </a:extLst>
          </p:cNvPr>
          <p:cNvGraphicFramePr>
            <a:graphicFrameLocks noGrp="1"/>
          </p:cNvGraphicFramePr>
          <p:nvPr>
            <p:extLst>
              <p:ext uri="{D42A27DB-BD31-4B8C-83A1-F6EECF244321}">
                <p14:modId xmlns:p14="http://schemas.microsoft.com/office/powerpoint/2010/main" val="2966111618"/>
              </p:ext>
            </p:extLst>
          </p:nvPr>
        </p:nvGraphicFramePr>
        <p:xfrm>
          <a:off x="782000" y="1313111"/>
          <a:ext cx="3616577" cy="1480457"/>
        </p:xfrm>
        <a:graphic>
          <a:graphicData uri="http://schemas.openxmlformats.org/drawingml/2006/table">
            <a:tbl>
              <a:tblPr/>
              <a:tblGrid>
                <a:gridCol w="556943">
                  <a:extLst>
                    <a:ext uri="{9D8B030D-6E8A-4147-A177-3AD203B41FA5}">
                      <a16:colId xmlns:a16="http://schemas.microsoft.com/office/drawing/2014/main" val="802089507"/>
                    </a:ext>
                  </a:extLst>
                </a:gridCol>
                <a:gridCol w="3059634">
                  <a:extLst>
                    <a:ext uri="{9D8B030D-6E8A-4147-A177-3AD203B41FA5}">
                      <a16:colId xmlns:a16="http://schemas.microsoft.com/office/drawing/2014/main" val="3015672515"/>
                    </a:ext>
                  </a:extLst>
                </a:gridCol>
              </a:tblGrid>
              <a:tr h="342900">
                <a:tc rowSpan="4">
                  <a:txBody>
                    <a:bodyPr/>
                    <a:lstStyle/>
                    <a:p>
                      <a:endParaRPr lang="fr-FR" dirty="0"/>
                    </a:p>
                    <a:p>
                      <a:endParaRPr lang="fr-FR" dirty="0"/>
                    </a:p>
                    <a:p>
                      <a:r>
                        <a:rPr lang="fr-FR" sz="3200" dirty="0"/>
                        <a:t>A</a:t>
                      </a:r>
                      <a:endParaRPr lang="fr-FR" dirty="0"/>
                    </a:p>
                  </a:txBody>
                  <a:tcPr marL="83127" marR="83127">
                    <a:lnL w="19050" cmpd="sng">
                      <a:solidFill>
                        <a:schemeClr val="accent1"/>
                      </a:solidFill>
                      <a:prstDash val="solid"/>
                    </a:lnL>
                    <a:lnR w="19050" cap="flat" cmpd="sng" algn="ctr">
                      <a:solidFill>
                        <a:schemeClr val="accent1"/>
                      </a:solidFill>
                      <a:prstDash val="solid"/>
                      <a:round/>
                      <a:headEnd type="none" w="med" len="med"/>
                      <a:tailEnd type="none" w="med" len="med"/>
                    </a:lnR>
                    <a:lnT w="19050" cmpd="sng">
                      <a:solidFill>
                        <a:schemeClr val="accent1"/>
                      </a:solidFill>
                      <a:prstDash val="solid"/>
                    </a:lnT>
                    <a:lnB w="19050" cmpd="sng">
                      <a:solidFill>
                        <a:schemeClr val="accent1"/>
                      </a:solidFill>
                      <a:prstDash val="solid"/>
                    </a:lnB>
                  </a:tcPr>
                </a:tc>
                <a:tc>
                  <a:txBody>
                    <a:bodyPr/>
                    <a:lstStyle/>
                    <a:p>
                      <a:r>
                        <a:rPr lang="fr-FR" sz="1800" dirty="0"/>
                        <a:t>Nom: </a:t>
                      </a:r>
                      <a:r>
                        <a:rPr lang="fr-FR" sz="1800" b="1" dirty="0" err="1"/>
                        <a:t>Agoh</a:t>
                      </a:r>
                      <a:endParaRPr lang="fr-FR" sz="1800" b="1" dirty="0"/>
                    </a:p>
                  </a:txBody>
                  <a:tcPr marL="75570" marR="75570">
                    <a:lnL w="19050" cap="flat" cmpd="sng" algn="ctr">
                      <a:solidFill>
                        <a:schemeClr val="accent1"/>
                      </a:solidFill>
                      <a:prstDash val="solid"/>
                      <a:round/>
                      <a:headEnd type="none" w="med" len="med"/>
                      <a:tailEnd type="none" w="med" len="med"/>
                    </a:lnL>
                    <a:lnR w="19050" cmpd="sng">
                      <a:solidFill>
                        <a:schemeClr val="accent1"/>
                      </a:solidFill>
                      <a:prstDash val="soli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368205406"/>
                  </a:ext>
                </a:extLst>
              </a:tr>
              <a:tr h="383177">
                <a:tc vMerge="1">
                  <a:txBody>
                    <a:bodyPr/>
                    <a:lstStyle/>
                    <a:p>
                      <a:endParaRPr lang="fr-FR"/>
                    </a:p>
                  </a:txBody>
                  <a:tcPr/>
                </a:tc>
                <a:tc>
                  <a:txBody>
                    <a:bodyPr/>
                    <a:lstStyle/>
                    <a:p>
                      <a:r>
                        <a:rPr lang="fr-FR" sz="1800" dirty="0"/>
                        <a:t>Prénom</a:t>
                      </a:r>
                      <a:r>
                        <a:rPr lang="fr-FR" dirty="0"/>
                        <a:t>: </a:t>
                      </a:r>
                      <a:r>
                        <a:rPr lang="fr-FR" sz="1800" b="1" dirty="0"/>
                        <a:t>Chris</a:t>
                      </a:r>
                      <a:endParaRPr lang="fr-FR" b="1" dirty="0"/>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533076909"/>
                  </a:ext>
                </a:extLst>
              </a:tr>
              <a:tr h="306433">
                <a:tc vMerge="1">
                  <a:txBody>
                    <a:bodyPr/>
                    <a:lstStyle/>
                    <a:p>
                      <a:endParaRPr lang="fr-FR"/>
                    </a:p>
                  </a:txBody>
                  <a:tcPr/>
                </a:tc>
                <a:tc>
                  <a:txBody>
                    <a:bodyPr/>
                    <a:lstStyle/>
                    <a:p>
                      <a:r>
                        <a:rPr lang="fr-FR" sz="1800" dirty="0"/>
                        <a:t>Adresse: </a:t>
                      </a:r>
                      <a:r>
                        <a:rPr lang="fr-FR" sz="1800" b="1" dirty="0"/>
                        <a:t>Adjamé</a:t>
                      </a:r>
                      <a:endParaRPr lang="fr-FR" b="1" dirty="0"/>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05723027"/>
                  </a:ext>
                </a:extLst>
              </a:tr>
              <a:tr h="306433">
                <a:tc vMerge="1">
                  <a:txBody>
                    <a:bodyPr/>
                    <a:lstStyle/>
                    <a:p>
                      <a:endParaRPr lang="fr-FR"/>
                    </a:p>
                  </a:txBody>
                  <a:tcPr/>
                </a:tc>
                <a:tc>
                  <a:txBody>
                    <a:bodyPr/>
                    <a:lstStyle/>
                    <a:p>
                      <a:r>
                        <a:rPr lang="fr-FR" sz="1800" dirty="0"/>
                        <a:t>Profession</a:t>
                      </a:r>
                      <a:r>
                        <a:rPr lang="fr-FR" dirty="0"/>
                        <a:t>: </a:t>
                      </a:r>
                      <a:r>
                        <a:rPr lang="fr-FR" sz="1800" b="1" dirty="0"/>
                        <a:t>Étudiant</a:t>
                      </a:r>
                      <a:endParaRPr lang="fr-FR" b="1" dirty="0"/>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52361089"/>
                  </a:ext>
                </a:extLst>
              </a:tr>
            </a:tbl>
          </a:graphicData>
        </a:graphic>
      </p:graphicFrame>
      <p:graphicFrame>
        <p:nvGraphicFramePr>
          <p:cNvPr id="22" name="Tableau 21">
            <a:extLst>
              <a:ext uri="{FF2B5EF4-FFF2-40B4-BE49-F238E27FC236}">
                <a16:creationId xmlns:a16="http://schemas.microsoft.com/office/drawing/2014/main" id="{63BED9CD-DDBC-514C-AAFD-494BA7A78A18}"/>
              </a:ext>
            </a:extLst>
          </p:cNvPr>
          <p:cNvGraphicFramePr>
            <a:graphicFrameLocks noGrp="1"/>
          </p:cNvGraphicFramePr>
          <p:nvPr>
            <p:extLst>
              <p:ext uri="{D42A27DB-BD31-4B8C-83A1-F6EECF244321}">
                <p14:modId xmlns:p14="http://schemas.microsoft.com/office/powerpoint/2010/main" val="175316523"/>
              </p:ext>
            </p:extLst>
          </p:nvPr>
        </p:nvGraphicFramePr>
        <p:xfrm>
          <a:off x="4894947" y="3195081"/>
          <a:ext cx="3616577" cy="1480457"/>
        </p:xfrm>
        <a:graphic>
          <a:graphicData uri="http://schemas.openxmlformats.org/drawingml/2006/table">
            <a:tbl>
              <a:tblPr/>
              <a:tblGrid>
                <a:gridCol w="556943">
                  <a:extLst>
                    <a:ext uri="{9D8B030D-6E8A-4147-A177-3AD203B41FA5}">
                      <a16:colId xmlns:a16="http://schemas.microsoft.com/office/drawing/2014/main" val="802089507"/>
                    </a:ext>
                  </a:extLst>
                </a:gridCol>
                <a:gridCol w="3059634">
                  <a:extLst>
                    <a:ext uri="{9D8B030D-6E8A-4147-A177-3AD203B41FA5}">
                      <a16:colId xmlns:a16="http://schemas.microsoft.com/office/drawing/2014/main" val="3015672515"/>
                    </a:ext>
                  </a:extLst>
                </a:gridCol>
              </a:tblGrid>
              <a:tr h="342900">
                <a:tc rowSpan="4">
                  <a:txBody>
                    <a:bodyPr/>
                    <a:lstStyle/>
                    <a:p>
                      <a:endParaRPr lang="fr-FR" dirty="0"/>
                    </a:p>
                    <a:p>
                      <a:endParaRPr lang="fr-FR" dirty="0"/>
                    </a:p>
                    <a:p>
                      <a:r>
                        <a:rPr lang="fr-FR" sz="3200" dirty="0"/>
                        <a:t>D</a:t>
                      </a:r>
                      <a:endParaRPr lang="fr-FR" dirty="0"/>
                    </a:p>
                  </a:txBody>
                  <a:tcPr marL="83127" marR="83127">
                    <a:lnL w="19050" cmpd="sng">
                      <a:solidFill>
                        <a:schemeClr val="accent1"/>
                      </a:solidFill>
                      <a:prstDash val="solid"/>
                    </a:lnL>
                    <a:lnR w="19050" cap="flat" cmpd="sng" algn="ctr">
                      <a:solidFill>
                        <a:schemeClr val="accent1"/>
                      </a:solidFill>
                      <a:prstDash val="solid"/>
                      <a:round/>
                      <a:headEnd type="none" w="med" len="med"/>
                      <a:tailEnd type="none" w="med" len="med"/>
                    </a:lnR>
                    <a:lnT w="19050" cmpd="sng">
                      <a:solidFill>
                        <a:schemeClr val="accent1"/>
                      </a:solidFill>
                      <a:prstDash val="solid"/>
                    </a:lnT>
                    <a:lnB w="19050" cmpd="sng">
                      <a:solidFill>
                        <a:schemeClr val="accent1"/>
                      </a:solidFill>
                      <a:prstDash val="solid"/>
                    </a:lnB>
                  </a:tcPr>
                </a:tc>
                <a:tc>
                  <a:txBody>
                    <a:bodyPr/>
                    <a:lstStyle/>
                    <a:p>
                      <a:r>
                        <a:rPr lang="fr-FR" sz="1800" dirty="0"/>
                        <a:t>Nom: </a:t>
                      </a:r>
                      <a:r>
                        <a:rPr lang="fr-FR" sz="1800" b="1" dirty="0"/>
                        <a:t>Kouakou</a:t>
                      </a:r>
                    </a:p>
                  </a:txBody>
                  <a:tcPr marL="75570" marR="75570">
                    <a:lnL w="19050" cap="flat" cmpd="sng" algn="ctr">
                      <a:solidFill>
                        <a:schemeClr val="accent1"/>
                      </a:solidFill>
                      <a:prstDash val="solid"/>
                      <a:round/>
                      <a:headEnd type="none" w="med" len="med"/>
                      <a:tailEnd type="none" w="med" len="med"/>
                    </a:lnL>
                    <a:lnR w="19050" cmpd="sng">
                      <a:solidFill>
                        <a:schemeClr val="accent1"/>
                      </a:solidFill>
                      <a:prstDash val="soli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368205406"/>
                  </a:ext>
                </a:extLst>
              </a:tr>
              <a:tr h="383177">
                <a:tc vMerge="1">
                  <a:txBody>
                    <a:bodyPr/>
                    <a:lstStyle/>
                    <a:p>
                      <a:endParaRPr lang="fr-FR"/>
                    </a:p>
                  </a:txBody>
                  <a:tcPr/>
                </a:tc>
                <a:tc>
                  <a:txBody>
                    <a:bodyPr/>
                    <a:lstStyle/>
                    <a:p>
                      <a:r>
                        <a:rPr lang="fr-FR" sz="1800" dirty="0"/>
                        <a:t>Prénom</a:t>
                      </a:r>
                      <a:r>
                        <a:rPr lang="fr-FR" dirty="0"/>
                        <a:t>: </a:t>
                      </a:r>
                      <a:r>
                        <a:rPr lang="fr-FR" sz="1800" b="1" dirty="0"/>
                        <a:t>Yann</a:t>
                      </a:r>
                      <a:endParaRPr lang="fr-FR" b="1" dirty="0"/>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533076909"/>
                  </a:ext>
                </a:extLst>
              </a:tr>
              <a:tr h="306433">
                <a:tc vMerge="1">
                  <a:txBody>
                    <a:bodyPr/>
                    <a:lstStyle/>
                    <a:p>
                      <a:endParaRPr lang="fr-FR"/>
                    </a:p>
                  </a:txBody>
                  <a:tcPr/>
                </a:tc>
                <a:tc>
                  <a:txBody>
                    <a:bodyPr/>
                    <a:lstStyle/>
                    <a:p>
                      <a:r>
                        <a:rPr lang="fr-FR" sz="1800" dirty="0"/>
                        <a:t>Contact: </a:t>
                      </a:r>
                      <a:r>
                        <a:rPr lang="fr-FR" sz="1800" b="1" dirty="0"/>
                        <a:t>05-06-07-08-09</a:t>
                      </a:r>
                      <a:endParaRPr lang="fr-FR" b="1" dirty="0"/>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05723027"/>
                  </a:ext>
                </a:extLst>
              </a:tr>
              <a:tr h="306433">
                <a:tc vMerge="1">
                  <a:txBody>
                    <a:bodyPr/>
                    <a:lstStyle/>
                    <a:p>
                      <a:endParaRPr lang="fr-FR"/>
                    </a:p>
                  </a:txBody>
                  <a:tcPr/>
                </a:tc>
                <a:tc>
                  <a:txBody>
                    <a:bodyPr/>
                    <a:lstStyle/>
                    <a:p>
                      <a:r>
                        <a:rPr lang="fr-FR" sz="1800" dirty="0"/>
                        <a:t>Profession</a:t>
                      </a:r>
                      <a:r>
                        <a:rPr lang="fr-FR" dirty="0"/>
                        <a:t>: </a:t>
                      </a:r>
                      <a:r>
                        <a:rPr lang="fr-FR" sz="1800" b="1" dirty="0"/>
                        <a:t>Étudiant</a:t>
                      </a:r>
                      <a:endParaRPr lang="fr-FR" b="1" dirty="0"/>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52361089"/>
                  </a:ext>
                </a:extLst>
              </a:tr>
            </a:tbl>
          </a:graphicData>
        </a:graphic>
      </p:graphicFrame>
      <p:graphicFrame>
        <p:nvGraphicFramePr>
          <p:cNvPr id="23" name="Tableau 22">
            <a:extLst>
              <a:ext uri="{FF2B5EF4-FFF2-40B4-BE49-F238E27FC236}">
                <a16:creationId xmlns:a16="http://schemas.microsoft.com/office/drawing/2014/main" id="{CD264C1F-C6A1-794C-A14A-DEF713B3CD8B}"/>
              </a:ext>
            </a:extLst>
          </p:cNvPr>
          <p:cNvGraphicFramePr>
            <a:graphicFrameLocks noGrp="1"/>
          </p:cNvGraphicFramePr>
          <p:nvPr>
            <p:extLst>
              <p:ext uri="{D42A27DB-BD31-4B8C-83A1-F6EECF244321}">
                <p14:modId xmlns:p14="http://schemas.microsoft.com/office/powerpoint/2010/main" val="3571195430"/>
              </p:ext>
            </p:extLst>
          </p:nvPr>
        </p:nvGraphicFramePr>
        <p:xfrm>
          <a:off x="4742548" y="1236908"/>
          <a:ext cx="3627462" cy="1828800"/>
        </p:xfrm>
        <a:graphic>
          <a:graphicData uri="http://schemas.openxmlformats.org/drawingml/2006/table">
            <a:tbl>
              <a:tblPr/>
              <a:tblGrid>
                <a:gridCol w="558619">
                  <a:extLst>
                    <a:ext uri="{9D8B030D-6E8A-4147-A177-3AD203B41FA5}">
                      <a16:colId xmlns:a16="http://schemas.microsoft.com/office/drawing/2014/main" val="802089507"/>
                    </a:ext>
                  </a:extLst>
                </a:gridCol>
                <a:gridCol w="3068843">
                  <a:extLst>
                    <a:ext uri="{9D8B030D-6E8A-4147-A177-3AD203B41FA5}">
                      <a16:colId xmlns:a16="http://schemas.microsoft.com/office/drawing/2014/main" val="3015672515"/>
                    </a:ext>
                  </a:extLst>
                </a:gridCol>
              </a:tblGrid>
              <a:tr h="328019">
                <a:tc rowSpan="5">
                  <a:txBody>
                    <a:bodyPr/>
                    <a:lstStyle/>
                    <a:p>
                      <a:endParaRPr lang="fr-FR" sz="3200" dirty="0"/>
                    </a:p>
                    <a:p>
                      <a:r>
                        <a:rPr lang="fr-FR" sz="3200" dirty="0"/>
                        <a:t>B</a:t>
                      </a:r>
                      <a:endParaRPr lang="fr-FR" sz="2800" dirty="0"/>
                    </a:p>
                  </a:txBody>
                  <a:tcPr marL="83127" marR="83127">
                    <a:lnL w="19050" cmpd="sng">
                      <a:solidFill>
                        <a:schemeClr val="accent1"/>
                      </a:solidFill>
                      <a:prstDash val="solid"/>
                    </a:lnL>
                    <a:lnR w="19050" cap="flat" cmpd="sng" algn="ctr">
                      <a:solidFill>
                        <a:schemeClr val="accent1"/>
                      </a:solidFill>
                      <a:prstDash val="solid"/>
                      <a:round/>
                      <a:headEnd type="none" w="med" len="med"/>
                      <a:tailEnd type="none" w="med" len="med"/>
                    </a:lnR>
                    <a:lnT w="19050" cmpd="sng">
                      <a:solidFill>
                        <a:schemeClr val="accent1"/>
                      </a:solidFill>
                      <a:prstDash val="solid"/>
                    </a:lnT>
                    <a:lnB w="19050" cmpd="sng">
                      <a:solidFill>
                        <a:schemeClr val="accent1"/>
                      </a:solidFill>
                      <a:prstDash val="soli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800" dirty="0"/>
                        <a:t>Nom: </a:t>
                      </a:r>
                      <a:r>
                        <a:rPr lang="fr-FR" sz="1800" b="0" i="0" u="none" strike="noStrike" cap="none" dirty="0" err="1">
                          <a:solidFill>
                            <a:schemeClr val="tx1"/>
                          </a:solidFill>
                          <a:effectLst/>
                          <a:latin typeface="+mn-lt"/>
                          <a:ea typeface="+mn-ea"/>
                          <a:cs typeface="+mn-cs"/>
                          <a:sym typeface="Arial"/>
                        </a:rPr>
                        <a:t>Dabo</a:t>
                      </a:r>
                      <a:endParaRPr lang="fr-FR" sz="1800" dirty="0"/>
                    </a:p>
                  </a:txBody>
                  <a:tcPr marL="75570" marR="75570">
                    <a:lnL w="19050" cap="flat" cmpd="sng" algn="ctr">
                      <a:solidFill>
                        <a:schemeClr val="accent1"/>
                      </a:solidFill>
                      <a:prstDash val="solid"/>
                      <a:round/>
                      <a:headEnd type="none" w="med" len="med"/>
                      <a:tailEnd type="none" w="med" len="med"/>
                    </a:lnL>
                    <a:lnR w="19050" cmpd="sng">
                      <a:solidFill>
                        <a:schemeClr val="accent1"/>
                      </a:solidFill>
                      <a:prstDash val="soli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368205406"/>
                  </a:ext>
                </a:extLst>
              </a:tr>
              <a:tr h="328019">
                <a:tc vMerge="1">
                  <a:txBody>
                    <a:bodyPr/>
                    <a:lstStyle/>
                    <a:p>
                      <a:endParaRPr lang="fr-FR"/>
                    </a:p>
                  </a:txBody>
                  <a:tcPr/>
                </a:tc>
                <a:tc>
                  <a:txBody>
                    <a:bodyPr/>
                    <a:lstStyle/>
                    <a:p>
                      <a:r>
                        <a:rPr lang="fr-FR" sz="1800" dirty="0"/>
                        <a:t>Prénom</a:t>
                      </a:r>
                      <a:r>
                        <a:rPr lang="fr-FR" dirty="0"/>
                        <a:t>: </a:t>
                      </a:r>
                      <a:r>
                        <a:rPr lang="fr-FR" sz="1800" b="1" dirty="0"/>
                        <a:t>ALI</a:t>
                      </a:r>
                      <a:endParaRPr lang="fr-FR" b="1" dirty="0"/>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533076909"/>
                  </a:ext>
                </a:extLst>
              </a:tr>
              <a:tr h="308148">
                <a:tc vMerge="1">
                  <a:txBody>
                    <a:bodyPr/>
                    <a:lstStyle/>
                    <a:p>
                      <a:endParaRPr lang="fr-FR"/>
                    </a:p>
                  </a:txBody>
                  <a:tcPr/>
                </a:tc>
                <a:tc>
                  <a:txBody>
                    <a:bodyPr/>
                    <a:lstStyle/>
                    <a:p>
                      <a:r>
                        <a:rPr lang="fr-FR" sz="1800" b="0" dirty="0"/>
                        <a:t>Contact: </a:t>
                      </a:r>
                      <a:r>
                        <a:rPr lang="fr-FR" sz="1800" b="1" dirty="0"/>
                        <a:t>01-02-03-04-05</a:t>
                      </a:r>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949760727"/>
                  </a:ext>
                </a:extLst>
              </a:tr>
              <a:tr h="331359">
                <a:tc vMerge="1">
                  <a:txBody>
                    <a:bodyPr/>
                    <a:lstStyle/>
                    <a:p>
                      <a:endParaRPr lang="fr-FR"/>
                    </a:p>
                  </a:txBody>
                  <a:tcPr/>
                </a:tc>
                <a:tc>
                  <a:txBody>
                    <a:bodyPr/>
                    <a:lstStyle/>
                    <a:p>
                      <a:r>
                        <a:rPr lang="fr-FR" sz="1800" dirty="0"/>
                        <a:t>Adresse: </a:t>
                      </a:r>
                      <a:r>
                        <a:rPr lang="fr-FR" sz="1800" b="1" dirty="0"/>
                        <a:t>Adjamé</a:t>
                      </a:r>
                      <a:endParaRPr lang="fr-FR" b="1" dirty="0"/>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05723027"/>
                  </a:ext>
                </a:extLst>
              </a:tr>
              <a:tr h="328019">
                <a:tc vMerge="1">
                  <a:txBody>
                    <a:bodyPr/>
                    <a:lstStyle/>
                    <a:p>
                      <a:endParaRPr lang="fr-FR"/>
                    </a:p>
                  </a:txBody>
                  <a:tcPr/>
                </a:tc>
                <a:tc>
                  <a:txBody>
                    <a:bodyPr/>
                    <a:lstStyle/>
                    <a:p>
                      <a:r>
                        <a:rPr lang="fr-FR" sz="1800" dirty="0"/>
                        <a:t>Profession</a:t>
                      </a:r>
                      <a:r>
                        <a:rPr lang="fr-FR" dirty="0"/>
                        <a:t>: </a:t>
                      </a:r>
                      <a:r>
                        <a:rPr lang="fr-FR" sz="1800" b="1" dirty="0"/>
                        <a:t>Étudiant</a:t>
                      </a:r>
                      <a:endParaRPr lang="fr-FR" b="1" dirty="0"/>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52361089"/>
                  </a:ext>
                </a:extLst>
              </a:tr>
            </a:tbl>
          </a:graphicData>
        </a:graphic>
      </p:graphicFrame>
    </p:spTree>
    <p:extLst>
      <p:ext uri="{BB962C8B-B14F-4D97-AF65-F5344CB8AC3E}">
        <p14:creationId xmlns:p14="http://schemas.microsoft.com/office/powerpoint/2010/main" val="80661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200"/>
                                        <p:tgtEl>
                                          <p:spTgt spid="261"/>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262"/>
                                        </p:tgtEl>
                                        <p:attrNameLst>
                                          <p:attrName>style.visibility</p:attrName>
                                        </p:attrNameLst>
                                      </p:cBhvr>
                                      <p:to>
                                        <p:strVal val="visible"/>
                                      </p:to>
                                    </p:set>
                                    <p:animEffect transition="in" filter="fade">
                                      <p:cBhvr>
                                        <p:cTn id="11" dur="200"/>
                                        <p:tgtEl>
                                          <p:spTgt spid="262"/>
                                        </p:tgtEl>
                                      </p:cBhvr>
                                    </p:animEffect>
                                  </p:childTnLst>
                                </p:cTn>
                              </p:par>
                            </p:childTnLst>
                          </p:cTn>
                        </p:par>
                        <p:par>
                          <p:cTn id="12" fill="hold">
                            <p:stCondLst>
                              <p:cond delay="400"/>
                            </p:stCondLst>
                            <p:childTnLst>
                              <p:par>
                                <p:cTn id="13" presetID="10" presetClass="entr" presetSubtype="0" fill="hold" nodeType="afterEffect">
                                  <p:stCondLst>
                                    <p:cond delay="0"/>
                                  </p:stCondLst>
                                  <p:childTnLst>
                                    <p:set>
                                      <p:cBhvr>
                                        <p:cTn id="14" dur="1" fill="hold">
                                          <p:stCondLst>
                                            <p:cond delay="0"/>
                                          </p:stCondLst>
                                        </p:cTn>
                                        <p:tgtEl>
                                          <p:spTgt spid="263"/>
                                        </p:tgtEl>
                                        <p:attrNameLst>
                                          <p:attrName>style.visibility</p:attrName>
                                        </p:attrNameLst>
                                      </p:cBhvr>
                                      <p:to>
                                        <p:strVal val="visible"/>
                                      </p:to>
                                    </p:set>
                                    <p:animEffect transition="in" filter="fade">
                                      <p:cBhvr>
                                        <p:cTn id="15" dur="200"/>
                                        <p:tgtEl>
                                          <p:spTgt spid="263"/>
                                        </p:tgtEl>
                                      </p:cBhvr>
                                    </p:animEffect>
                                  </p:childTnLst>
                                </p:cTn>
                              </p:par>
                            </p:childTnLst>
                          </p:cTn>
                        </p:par>
                        <p:par>
                          <p:cTn id="16" fill="hold">
                            <p:stCondLst>
                              <p:cond delay="600"/>
                            </p:stCondLst>
                            <p:childTnLst>
                              <p:par>
                                <p:cTn id="17" presetID="2" presetClass="entr" presetSubtype="4" fill="hold" nodeType="afterEffect">
                                  <p:stCondLst>
                                    <p:cond delay="0"/>
                                  </p:stCondLst>
                                  <p:childTnLst>
                                    <p:set>
                                      <p:cBhvr>
                                        <p:cTn id="18" dur="1" fill="hold">
                                          <p:stCondLst>
                                            <p:cond delay="0"/>
                                          </p:stCondLst>
                                        </p:cTn>
                                        <p:tgtEl>
                                          <p:spTgt spid="265"/>
                                        </p:tgtEl>
                                        <p:attrNameLst>
                                          <p:attrName>style.visibility</p:attrName>
                                        </p:attrNameLst>
                                      </p:cBhvr>
                                      <p:to>
                                        <p:strVal val="visible"/>
                                      </p:to>
                                    </p:set>
                                    <p:anim calcmode="lin" valueType="num">
                                      <p:cBhvr additive="base">
                                        <p:cTn id="19" dur="200"/>
                                        <p:tgtEl>
                                          <p:spTgt spid="265"/>
                                        </p:tgtEl>
                                        <p:attrNameLst>
                                          <p:attrName>ppt_y</p:attrName>
                                        </p:attrNameLst>
                                      </p:cBhvr>
                                      <p:tavLst>
                                        <p:tav tm="0">
                                          <p:val>
                                            <p:strVal val="#ppt_y+1"/>
                                          </p:val>
                                        </p:tav>
                                        <p:tav tm="100000">
                                          <p:val>
                                            <p:strVal val="#ppt_y"/>
                                          </p:val>
                                        </p:tav>
                                      </p:tavLst>
                                    </p:anim>
                                  </p:childTnLst>
                                </p:cTn>
                              </p:par>
                            </p:childTnLst>
                          </p:cTn>
                        </p:par>
                        <p:par>
                          <p:cTn id="20" fill="hold">
                            <p:stCondLst>
                              <p:cond delay="800"/>
                            </p:stCondLst>
                            <p:childTnLst>
                              <p:par>
                                <p:cTn id="21" presetID="23" presetClass="entr" presetSubtype="16" fill="hold" nodeType="afterEffect">
                                  <p:stCondLst>
                                    <p:cond delay="0"/>
                                  </p:stCondLst>
                                  <p:childTnLst>
                                    <p:set>
                                      <p:cBhvr>
                                        <p:cTn id="22" dur="1" fill="hold">
                                          <p:stCondLst>
                                            <p:cond delay="0"/>
                                          </p:stCondLst>
                                        </p:cTn>
                                        <p:tgtEl>
                                          <p:spTgt spid="260"/>
                                        </p:tgtEl>
                                        <p:attrNameLst>
                                          <p:attrName>style.visibility</p:attrName>
                                        </p:attrNameLst>
                                      </p:cBhvr>
                                      <p:to>
                                        <p:strVal val="visible"/>
                                      </p:to>
                                    </p:set>
                                    <p:anim calcmode="lin" valueType="num">
                                      <p:cBhvr additive="base">
                                        <p:cTn id="23" dur="200"/>
                                        <p:tgtEl>
                                          <p:spTgt spid="260"/>
                                        </p:tgtEl>
                                        <p:attrNameLst>
                                          <p:attrName>ppt_w</p:attrName>
                                        </p:attrNameLst>
                                      </p:cBhvr>
                                      <p:tavLst>
                                        <p:tav tm="0">
                                          <p:val>
                                            <p:strVal val="0"/>
                                          </p:val>
                                        </p:tav>
                                        <p:tav tm="100000">
                                          <p:val>
                                            <p:strVal val="#ppt_w"/>
                                          </p:val>
                                        </p:tav>
                                      </p:tavLst>
                                    </p:anim>
                                    <p:anim calcmode="lin" valueType="num">
                                      <p:cBhvr additive="base">
                                        <p:cTn id="24" dur="200"/>
                                        <p:tgtEl>
                                          <p:spTgt spid="260"/>
                                        </p:tgtEl>
                                        <p:attrNameLst>
                                          <p:attrName>ppt_h</p:attrName>
                                        </p:attrNameLst>
                                      </p:cBhvr>
                                      <p:tavLst>
                                        <p:tav tm="0">
                                          <p:val>
                                            <p:strVal val="0"/>
                                          </p:val>
                                        </p:tav>
                                        <p:tav tm="100000">
                                          <p:val>
                                            <p:strVal val="#ppt_h"/>
                                          </p:val>
                                        </p:tav>
                                      </p:tavLst>
                                    </p:anim>
                                  </p:childTnLst>
                                </p:cTn>
                              </p:par>
                            </p:childTnLst>
                          </p:cTn>
                        </p:par>
                        <p:par>
                          <p:cTn id="25" fill="hold">
                            <p:stCondLst>
                              <p:cond delay="1000"/>
                            </p:stCondLst>
                            <p:childTnLst>
                              <p:par>
                                <p:cTn id="26" presetID="23" presetClass="entr" presetSubtype="16" fill="hold" nodeType="afterEffect">
                                  <p:stCondLst>
                                    <p:cond delay="0"/>
                                  </p:stCondLst>
                                  <p:childTnLst>
                                    <p:set>
                                      <p:cBhvr>
                                        <p:cTn id="27" dur="1" fill="hold">
                                          <p:stCondLst>
                                            <p:cond delay="0"/>
                                          </p:stCondLst>
                                        </p:cTn>
                                        <p:tgtEl>
                                          <p:spTgt spid="267"/>
                                        </p:tgtEl>
                                        <p:attrNameLst>
                                          <p:attrName>style.visibility</p:attrName>
                                        </p:attrNameLst>
                                      </p:cBhvr>
                                      <p:to>
                                        <p:strVal val="visible"/>
                                      </p:to>
                                    </p:set>
                                    <p:anim calcmode="lin" valueType="num">
                                      <p:cBhvr additive="base">
                                        <p:cTn id="28" dur="200"/>
                                        <p:tgtEl>
                                          <p:spTgt spid="267"/>
                                        </p:tgtEl>
                                        <p:attrNameLst>
                                          <p:attrName>ppt_w</p:attrName>
                                        </p:attrNameLst>
                                      </p:cBhvr>
                                      <p:tavLst>
                                        <p:tav tm="0">
                                          <p:val>
                                            <p:strVal val="0"/>
                                          </p:val>
                                        </p:tav>
                                        <p:tav tm="100000">
                                          <p:val>
                                            <p:strVal val="#ppt_w"/>
                                          </p:val>
                                        </p:tav>
                                      </p:tavLst>
                                    </p:anim>
                                    <p:anim calcmode="lin" valueType="num">
                                      <p:cBhvr additive="base">
                                        <p:cTn id="29" dur="200"/>
                                        <p:tgtEl>
                                          <p:spTgt spid="267"/>
                                        </p:tgtEl>
                                        <p:attrNameLst>
                                          <p:attrName>ppt_h</p:attrName>
                                        </p:attrNameLst>
                                      </p:cBhvr>
                                      <p:tavLst>
                                        <p:tav tm="0">
                                          <p:val>
                                            <p:strVal val="0"/>
                                          </p:val>
                                        </p:tav>
                                        <p:tav tm="100000">
                                          <p:val>
                                            <p:strVal val="#ppt_h"/>
                                          </p:val>
                                        </p:tav>
                                      </p:tavLst>
                                    </p:anim>
                                  </p:childTnLst>
                                </p:cTn>
                              </p:par>
                            </p:childTnLst>
                          </p:cTn>
                        </p:par>
                        <p:par>
                          <p:cTn id="30" fill="hold">
                            <p:stCondLst>
                              <p:cond delay="1200"/>
                            </p:stCondLst>
                            <p:childTnLst>
                              <p:par>
                                <p:cTn id="31" presetID="2" presetClass="entr" presetSubtype="2" fill="hold" nodeType="afterEffect">
                                  <p:stCondLst>
                                    <p:cond delay="0"/>
                                  </p:stCondLst>
                                  <p:childTnLst>
                                    <p:set>
                                      <p:cBhvr>
                                        <p:cTn id="32" dur="1" fill="hold">
                                          <p:stCondLst>
                                            <p:cond delay="0"/>
                                          </p:stCondLst>
                                        </p:cTn>
                                        <p:tgtEl>
                                          <p:spTgt spid="264"/>
                                        </p:tgtEl>
                                        <p:attrNameLst>
                                          <p:attrName>style.visibility</p:attrName>
                                        </p:attrNameLst>
                                      </p:cBhvr>
                                      <p:to>
                                        <p:strVal val="visible"/>
                                      </p:to>
                                    </p:set>
                                    <p:anim calcmode="lin" valueType="num">
                                      <p:cBhvr additive="base">
                                        <p:cTn id="33" dur="200"/>
                                        <p:tgtEl>
                                          <p:spTgt spid="264"/>
                                        </p:tgtEl>
                                        <p:attrNameLst>
                                          <p:attrName>ppt_x</p:attrName>
                                        </p:attrNameLst>
                                      </p:cBhvr>
                                      <p:tavLst>
                                        <p:tav tm="0">
                                          <p:val>
                                            <p:strVal val="#ppt_x+1"/>
                                          </p:val>
                                        </p:tav>
                                        <p:tav tm="100000">
                                          <p:val>
                                            <p:strVal val="#ppt_x"/>
                                          </p:val>
                                        </p:tav>
                                      </p:tavLst>
                                    </p:anim>
                                  </p:childTnLst>
                                </p:cTn>
                              </p:par>
                            </p:childTnLst>
                          </p:cTn>
                        </p:par>
                        <p:par>
                          <p:cTn id="34" fill="hold">
                            <p:stCondLst>
                              <p:cond delay="1400"/>
                            </p:stCondLst>
                            <p:childTnLst>
                              <p:par>
                                <p:cTn id="35" presetID="23" presetClass="entr" presetSubtype="16" fill="hold" nodeType="afterEffect">
                                  <p:stCondLst>
                                    <p:cond delay="0"/>
                                  </p:stCondLst>
                                  <p:childTnLst>
                                    <p:set>
                                      <p:cBhvr>
                                        <p:cTn id="36" dur="1" fill="hold">
                                          <p:stCondLst>
                                            <p:cond delay="0"/>
                                          </p:stCondLst>
                                        </p:cTn>
                                        <p:tgtEl>
                                          <p:spTgt spid="270"/>
                                        </p:tgtEl>
                                        <p:attrNameLst>
                                          <p:attrName>style.visibility</p:attrName>
                                        </p:attrNameLst>
                                      </p:cBhvr>
                                      <p:to>
                                        <p:strVal val="visible"/>
                                      </p:to>
                                    </p:set>
                                    <p:anim calcmode="lin" valueType="num">
                                      <p:cBhvr additive="base">
                                        <p:cTn id="37" dur="200"/>
                                        <p:tgtEl>
                                          <p:spTgt spid="270"/>
                                        </p:tgtEl>
                                        <p:attrNameLst>
                                          <p:attrName>ppt_w</p:attrName>
                                        </p:attrNameLst>
                                      </p:cBhvr>
                                      <p:tavLst>
                                        <p:tav tm="0">
                                          <p:val>
                                            <p:strVal val="0"/>
                                          </p:val>
                                        </p:tav>
                                        <p:tav tm="100000">
                                          <p:val>
                                            <p:strVal val="#ppt_w"/>
                                          </p:val>
                                        </p:tav>
                                      </p:tavLst>
                                    </p:anim>
                                    <p:anim calcmode="lin" valueType="num">
                                      <p:cBhvr additive="base">
                                        <p:cTn id="38" dur="200"/>
                                        <p:tgtEl>
                                          <p:spTgt spid="270"/>
                                        </p:tgtEl>
                                        <p:attrNameLst>
                                          <p:attrName>ppt_h</p:attrName>
                                        </p:attrNameLst>
                                      </p:cBhvr>
                                      <p:tavLst>
                                        <p:tav tm="0">
                                          <p:val>
                                            <p:strVal val="0"/>
                                          </p:val>
                                        </p:tav>
                                        <p:tav tm="100000">
                                          <p:val>
                                            <p:strVal val="#ppt_h"/>
                                          </p:val>
                                        </p:tav>
                                      </p:tavLst>
                                    </p:anim>
                                  </p:childTnLst>
                                </p:cTn>
                              </p:par>
                            </p:childTnLst>
                          </p:cTn>
                        </p:par>
                        <p:par>
                          <p:cTn id="39" fill="hold">
                            <p:stCondLst>
                              <p:cond delay="1600"/>
                            </p:stCondLst>
                            <p:childTnLst>
                              <p:par>
                                <p:cTn id="40" presetID="53" presetClass="entr" presetSubtype="16"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300" fill="hold"/>
                                        <p:tgtEl>
                                          <p:spTgt spid="21"/>
                                        </p:tgtEl>
                                        <p:attrNameLst>
                                          <p:attrName>ppt_w</p:attrName>
                                        </p:attrNameLst>
                                      </p:cBhvr>
                                      <p:tavLst>
                                        <p:tav tm="0">
                                          <p:val>
                                            <p:fltVal val="0"/>
                                          </p:val>
                                        </p:tav>
                                        <p:tav tm="100000">
                                          <p:val>
                                            <p:strVal val="#ppt_w"/>
                                          </p:val>
                                        </p:tav>
                                      </p:tavLst>
                                    </p:anim>
                                    <p:anim calcmode="lin" valueType="num">
                                      <p:cBhvr>
                                        <p:cTn id="43" dur="300" fill="hold"/>
                                        <p:tgtEl>
                                          <p:spTgt spid="21"/>
                                        </p:tgtEl>
                                        <p:attrNameLst>
                                          <p:attrName>ppt_h</p:attrName>
                                        </p:attrNameLst>
                                      </p:cBhvr>
                                      <p:tavLst>
                                        <p:tav tm="0">
                                          <p:val>
                                            <p:fltVal val="0"/>
                                          </p:val>
                                        </p:tav>
                                        <p:tav tm="100000">
                                          <p:val>
                                            <p:strVal val="#ppt_h"/>
                                          </p:val>
                                        </p:tav>
                                      </p:tavLst>
                                    </p:anim>
                                    <p:animEffect transition="in" filter="fade">
                                      <p:cBhvr>
                                        <p:cTn id="44" dur="300"/>
                                        <p:tgtEl>
                                          <p:spTgt spid="21"/>
                                        </p:tgtEl>
                                      </p:cBhvr>
                                    </p:animEffect>
                                  </p:childTnLst>
                                </p:cTn>
                              </p:par>
                            </p:childTnLst>
                          </p:cTn>
                        </p:par>
                        <p:par>
                          <p:cTn id="45" fill="hold">
                            <p:stCondLst>
                              <p:cond delay="1900"/>
                            </p:stCondLst>
                            <p:childTnLst>
                              <p:par>
                                <p:cTn id="46" presetID="53" presetClass="entr" presetSubtype="16"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p:cTn id="48" dur="300" fill="hold"/>
                                        <p:tgtEl>
                                          <p:spTgt spid="3"/>
                                        </p:tgtEl>
                                        <p:attrNameLst>
                                          <p:attrName>ppt_w</p:attrName>
                                        </p:attrNameLst>
                                      </p:cBhvr>
                                      <p:tavLst>
                                        <p:tav tm="0">
                                          <p:val>
                                            <p:fltVal val="0"/>
                                          </p:val>
                                        </p:tav>
                                        <p:tav tm="100000">
                                          <p:val>
                                            <p:strVal val="#ppt_w"/>
                                          </p:val>
                                        </p:tav>
                                      </p:tavLst>
                                    </p:anim>
                                    <p:anim calcmode="lin" valueType="num">
                                      <p:cBhvr>
                                        <p:cTn id="49" dur="300" fill="hold"/>
                                        <p:tgtEl>
                                          <p:spTgt spid="3"/>
                                        </p:tgtEl>
                                        <p:attrNameLst>
                                          <p:attrName>ppt_h</p:attrName>
                                        </p:attrNameLst>
                                      </p:cBhvr>
                                      <p:tavLst>
                                        <p:tav tm="0">
                                          <p:val>
                                            <p:fltVal val="0"/>
                                          </p:val>
                                        </p:tav>
                                        <p:tav tm="100000">
                                          <p:val>
                                            <p:strVal val="#ppt_h"/>
                                          </p:val>
                                        </p:tav>
                                      </p:tavLst>
                                    </p:anim>
                                    <p:animEffect transition="in" filter="fade">
                                      <p:cBhvr>
                                        <p:cTn id="50" dur="300"/>
                                        <p:tgtEl>
                                          <p:spTgt spid="3"/>
                                        </p:tgtEl>
                                      </p:cBhvr>
                                    </p:animEffect>
                                  </p:childTnLst>
                                </p:cTn>
                              </p:par>
                            </p:childTnLst>
                          </p:cTn>
                        </p:par>
                        <p:par>
                          <p:cTn id="51" fill="hold">
                            <p:stCondLst>
                              <p:cond delay="2200"/>
                            </p:stCondLst>
                            <p:childTnLst>
                              <p:par>
                                <p:cTn id="52" presetID="53" presetClass="entr" presetSubtype="16" fill="hold" nodeType="after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p:cTn id="54" dur="300" fill="hold"/>
                                        <p:tgtEl>
                                          <p:spTgt spid="23"/>
                                        </p:tgtEl>
                                        <p:attrNameLst>
                                          <p:attrName>ppt_w</p:attrName>
                                        </p:attrNameLst>
                                      </p:cBhvr>
                                      <p:tavLst>
                                        <p:tav tm="0">
                                          <p:val>
                                            <p:fltVal val="0"/>
                                          </p:val>
                                        </p:tav>
                                        <p:tav tm="100000">
                                          <p:val>
                                            <p:strVal val="#ppt_w"/>
                                          </p:val>
                                        </p:tav>
                                      </p:tavLst>
                                    </p:anim>
                                    <p:anim calcmode="lin" valueType="num">
                                      <p:cBhvr>
                                        <p:cTn id="55" dur="300" fill="hold"/>
                                        <p:tgtEl>
                                          <p:spTgt spid="23"/>
                                        </p:tgtEl>
                                        <p:attrNameLst>
                                          <p:attrName>ppt_h</p:attrName>
                                        </p:attrNameLst>
                                      </p:cBhvr>
                                      <p:tavLst>
                                        <p:tav tm="0">
                                          <p:val>
                                            <p:fltVal val="0"/>
                                          </p:val>
                                        </p:tav>
                                        <p:tav tm="100000">
                                          <p:val>
                                            <p:strVal val="#ppt_h"/>
                                          </p:val>
                                        </p:tav>
                                      </p:tavLst>
                                    </p:anim>
                                    <p:animEffect transition="in" filter="fade">
                                      <p:cBhvr>
                                        <p:cTn id="56" dur="300"/>
                                        <p:tgtEl>
                                          <p:spTgt spid="23"/>
                                        </p:tgtEl>
                                      </p:cBhvr>
                                    </p:animEffect>
                                  </p:childTnLst>
                                </p:cTn>
                              </p:par>
                            </p:childTnLst>
                          </p:cTn>
                        </p:par>
                        <p:par>
                          <p:cTn id="57" fill="hold">
                            <p:stCondLst>
                              <p:cond delay="2500"/>
                            </p:stCondLst>
                            <p:childTnLst>
                              <p:par>
                                <p:cTn id="58" presetID="53" presetClass="entr" presetSubtype="16"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p:cTn id="60" dur="300" fill="hold"/>
                                        <p:tgtEl>
                                          <p:spTgt spid="22"/>
                                        </p:tgtEl>
                                        <p:attrNameLst>
                                          <p:attrName>ppt_w</p:attrName>
                                        </p:attrNameLst>
                                      </p:cBhvr>
                                      <p:tavLst>
                                        <p:tav tm="0">
                                          <p:val>
                                            <p:fltVal val="0"/>
                                          </p:val>
                                        </p:tav>
                                        <p:tav tm="100000">
                                          <p:val>
                                            <p:strVal val="#ppt_w"/>
                                          </p:val>
                                        </p:tav>
                                      </p:tavLst>
                                    </p:anim>
                                    <p:anim calcmode="lin" valueType="num">
                                      <p:cBhvr>
                                        <p:cTn id="61" dur="300" fill="hold"/>
                                        <p:tgtEl>
                                          <p:spTgt spid="22"/>
                                        </p:tgtEl>
                                        <p:attrNameLst>
                                          <p:attrName>ppt_h</p:attrName>
                                        </p:attrNameLst>
                                      </p:cBhvr>
                                      <p:tavLst>
                                        <p:tav tm="0">
                                          <p:val>
                                            <p:fltVal val="0"/>
                                          </p:val>
                                        </p:tav>
                                        <p:tav tm="100000">
                                          <p:val>
                                            <p:strVal val="#ppt_h"/>
                                          </p:val>
                                        </p:tav>
                                      </p:tavLst>
                                    </p:anim>
                                    <p:animEffect transition="in" filter="fade">
                                      <p:cBhvr>
                                        <p:cTn id="62" dur="3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nimated Intro for Social Media Platforms by Slidesgo">
  <a:themeElements>
    <a:clrScheme name="Animated Intro for Social Media Platforms">
      <a:dk1>
        <a:srgbClr val="241B5F"/>
      </a:dk1>
      <a:lt1>
        <a:srgbClr val="FDFAE1"/>
      </a:lt1>
      <a:dk2>
        <a:srgbClr val="4A4DE9"/>
      </a:dk2>
      <a:lt2>
        <a:srgbClr val="FFB400"/>
      </a:lt2>
      <a:accent1>
        <a:srgbClr val="FF5A00"/>
      </a:accent1>
      <a:accent2>
        <a:srgbClr val="FF6273"/>
      </a:accent2>
      <a:accent3>
        <a:srgbClr val="FF95A1"/>
      </a:accent3>
      <a:accent4>
        <a:srgbClr val="F3DCC6"/>
      </a:accent4>
      <a:accent5>
        <a:srgbClr val="FFFFFF"/>
      </a:accent5>
      <a:accent6>
        <a:srgbClr val="FFFFFF"/>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969</TotalTime>
  <Words>742</Words>
  <Application>Microsoft Macintosh PowerPoint</Application>
  <PresentationFormat>Affichage à l'écran (16:9)</PresentationFormat>
  <Paragraphs>153</Paragraphs>
  <Slides>21</Slides>
  <Notes>21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21</vt:i4>
      </vt:variant>
    </vt:vector>
  </HeadingPairs>
  <TitlesOfParts>
    <vt:vector size="29" baseType="lpstr">
      <vt:lpstr>DM Serif Display</vt:lpstr>
      <vt:lpstr>Calibri</vt:lpstr>
      <vt:lpstr>Arial</vt:lpstr>
      <vt:lpstr>Chivo</vt:lpstr>
      <vt:lpstr>Bebas Neue</vt:lpstr>
      <vt:lpstr>Times New Roman</vt:lpstr>
      <vt:lpstr>Montserrat Medium</vt:lpstr>
      <vt:lpstr>Animated Intro for Social Media Platforms by Slidesgo</vt:lpstr>
      <vt:lpstr>BASE DE DONNÉES ORIENTÉe COLONNEs</vt:lpstr>
      <vt:lpstr>TABLE DES MATIÈRES</vt:lpstr>
      <vt:lpstr>Présentation PowerPoint</vt:lpstr>
      <vt:lpstr>I. Introduction</vt:lpstr>
      <vt:lpstr>INTRODUCTION</vt:lpstr>
      <vt:lpstr>II. CARACTÉRISTIQUE ET EXEMPLE DE STOCKAGE DANS UNE BD NOSQL </vt:lpstr>
      <vt:lpstr>1. CARACTERISTIQUES</vt:lpstr>
      <vt:lpstr>2 EXEMPLE DE STOCKAGE DANS UNE BD NOSQL</vt:lpstr>
      <vt:lpstr>2 EXEMPLE DE STOCKAGE DANS UNE BD NOSQL</vt:lpstr>
      <vt:lpstr>iII. Cas d’utilisation, forces et faiblesses</vt:lpstr>
      <vt:lpstr>1. CAS D’UTILISATION</vt:lpstr>
      <vt:lpstr>1. CAS D’UTILISATION</vt:lpstr>
      <vt:lpstr>2. FORCES</vt:lpstr>
      <vt:lpstr>3. FAIBLESSES</vt:lpstr>
      <vt:lpstr>IV. MODÈLE DE BD NoSQL ORIENTÉE COLONNE ET CHOIX </vt:lpstr>
      <vt:lpstr>1 . MODÈLE</vt:lpstr>
      <vt:lpstr>1 . MODÈLE</vt:lpstr>
      <vt:lpstr>V. INSTALLATION ET MISE EN PLACE</vt:lpstr>
      <vt:lpstr>Présentation PowerPoint</vt:lpstr>
      <vt:lpstr>Présentation PowerPoint</vt:lpstr>
      <vt:lpstr>IV.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ANIMATED INTRO FOR SOCIAL MEDIA PLATFORMS</dc:title>
  <cp:lastModifiedBy>Microsoft Office User</cp:lastModifiedBy>
  <cp:revision>45</cp:revision>
  <dcterms:created xsi:type="dcterms:W3CDTF">2021-10-12T08:06:43Z</dcterms:created>
  <dcterms:modified xsi:type="dcterms:W3CDTF">2024-11-10T23:41:56Z</dcterms:modified>
</cp:coreProperties>
</file>