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9" r:id="rId2"/>
  </p:sldMasterIdLst>
  <p:notesMasterIdLst>
    <p:notesMasterId r:id="rId81"/>
  </p:notesMasterIdLst>
  <p:sldIdLst>
    <p:sldId id="336" r:id="rId3"/>
    <p:sldId id="297" r:id="rId4"/>
    <p:sldId id="258" r:id="rId5"/>
    <p:sldId id="999" r:id="rId6"/>
    <p:sldId id="1000" r:id="rId7"/>
    <p:sldId id="926" r:id="rId8"/>
    <p:sldId id="906" r:id="rId9"/>
    <p:sldId id="259" r:id="rId10"/>
    <p:sldId id="264" r:id="rId11"/>
    <p:sldId id="266" r:id="rId12"/>
    <p:sldId id="260" r:id="rId13"/>
    <p:sldId id="267" r:id="rId14"/>
    <p:sldId id="392" r:id="rId15"/>
    <p:sldId id="393" r:id="rId16"/>
    <p:sldId id="927" r:id="rId17"/>
    <p:sldId id="928" r:id="rId18"/>
    <p:sldId id="929" r:id="rId19"/>
    <p:sldId id="272" r:id="rId20"/>
    <p:sldId id="930" r:id="rId21"/>
    <p:sldId id="282" r:id="rId22"/>
    <p:sldId id="1024" r:id="rId23"/>
    <p:sldId id="1002" r:id="rId24"/>
    <p:sldId id="1005" r:id="rId25"/>
    <p:sldId id="1006" r:id="rId26"/>
    <p:sldId id="990" r:id="rId27"/>
    <p:sldId id="305" r:id="rId28"/>
    <p:sldId id="1013" r:id="rId29"/>
    <p:sldId id="277" r:id="rId30"/>
    <p:sldId id="1003" r:id="rId31"/>
    <p:sldId id="1023" r:id="rId32"/>
    <p:sldId id="986" r:id="rId33"/>
    <p:sldId id="971" r:id="rId34"/>
    <p:sldId id="914" r:id="rId35"/>
    <p:sldId id="918" r:id="rId36"/>
    <p:sldId id="975" r:id="rId37"/>
    <p:sldId id="514" r:id="rId38"/>
    <p:sldId id="989" r:id="rId39"/>
    <p:sldId id="991" r:id="rId40"/>
    <p:sldId id="1009" r:id="rId41"/>
    <p:sldId id="959" r:id="rId42"/>
    <p:sldId id="415" r:id="rId43"/>
    <p:sldId id="1016" r:id="rId44"/>
    <p:sldId id="965" r:id="rId45"/>
    <p:sldId id="283" r:id="rId46"/>
    <p:sldId id="301" r:id="rId47"/>
    <p:sldId id="1020" r:id="rId48"/>
    <p:sldId id="1019" r:id="rId49"/>
    <p:sldId id="279" r:id="rId50"/>
    <p:sldId id="1018" r:id="rId51"/>
    <p:sldId id="315" r:id="rId52"/>
    <p:sldId id="427" r:id="rId53"/>
    <p:sldId id="359" r:id="rId54"/>
    <p:sldId id="358" r:id="rId55"/>
    <p:sldId id="360" r:id="rId56"/>
    <p:sldId id="361" r:id="rId57"/>
    <p:sldId id="362" r:id="rId58"/>
    <p:sldId id="363" r:id="rId59"/>
    <p:sldId id="364" r:id="rId60"/>
    <p:sldId id="1025" r:id="rId61"/>
    <p:sldId id="425" r:id="rId62"/>
    <p:sldId id="428" r:id="rId63"/>
    <p:sldId id="371" r:id="rId64"/>
    <p:sldId id="372" r:id="rId65"/>
    <p:sldId id="418" r:id="rId66"/>
    <p:sldId id="419" r:id="rId67"/>
    <p:sldId id="962" r:id="rId68"/>
    <p:sldId id="306" r:id="rId69"/>
    <p:sldId id="307" r:id="rId70"/>
    <p:sldId id="308" r:id="rId71"/>
    <p:sldId id="309" r:id="rId72"/>
    <p:sldId id="420" r:id="rId73"/>
    <p:sldId id="422" r:id="rId74"/>
    <p:sldId id="944" r:id="rId75"/>
    <p:sldId id="368" r:id="rId76"/>
    <p:sldId id="430" r:id="rId77"/>
    <p:sldId id="431" r:id="rId78"/>
    <p:sldId id="294" r:id="rId79"/>
    <p:sldId id="332" r:id="rId80"/>
  </p:sldIdLst>
  <p:sldSz cx="12192000" cy="6858000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DC1CEAE-C42F-421D-89B6-32F9F78DAF6C}">
          <p14:sldIdLst>
            <p14:sldId id="336"/>
            <p14:sldId id="297"/>
            <p14:sldId id="258"/>
            <p14:sldId id="999"/>
            <p14:sldId id="1000"/>
            <p14:sldId id="926"/>
            <p14:sldId id="906"/>
            <p14:sldId id="259"/>
            <p14:sldId id="264"/>
            <p14:sldId id="266"/>
            <p14:sldId id="260"/>
            <p14:sldId id="267"/>
            <p14:sldId id="392"/>
            <p14:sldId id="393"/>
            <p14:sldId id="927"/>
            <p14:sldId id="928"/>
            <p14:sldId id="929"/>
            <p14:sldId id="272"/>
            <p14:sldId id="930"/>
            <p14:sldId id="282"/>
            <p14:sldId id="1024"/>
            <p14:sldId id="1002"/>
            <p14:sldId id="1005"/>
            <p14:sldId id="1006"/>
            <p14:sldId id="990"/>
            <p14:sldId id="305"/>
            <p14:sldId id="1013"/>
            <p14:sldId id="277"/>
            <p14:sldId id="1003"/>
            <p14:sldId id="1023"/>
            <p14:sldId id="986"/>
            <p14:sldId id="971"/>
            <p14:sldId id="914"/>
            <p14:sldId id="918"/>
            <p14:sldId id="975"/>
            <p14:sldId id="514"/>
            <p14:sldId id="989"/>
            <p14:sldId id="991"/>
            <p14:sldId id="1009"/>
            <p14:sldId id="959"/>
            <p14:sldId id="415"/>
            <p14:sldId id="1016"/>
            <p14:sldId id="965"/>
            <p14:sldId id="283"/>
            <p14:sldId id="301"/>
            <p14:sldId id="1020"/>
            <p14:sldId id="1019"/>
            <p14:sldId id="279"/>
            <p14:sldId id="1018"/>
            <p14:sldId id="315"/>
            <p14:sldId id="427"/>
            <p14:sldId id="359"/>
            <p14:sldId id="358"/>
            <p14:sldId id="360"/>
            <p14:sldId id="361"/>
            <p14:sldId id="362"/>
            <p14:sldId id="363"/>
            <p14:sldId id="364"/>
            <p14:sldId id="1025"/>
            <p14:sldId id="425"/>
            <p14:sldId id="428"/>
            <p14:sldId id="371"/>
            <p14:sldId id="372"/>
            <p14:sldId id="418"/>
            <p14:sldId id="419"/>
            <p14:sldId id="962"/>
            <p14:sldId id="306"/>
            <p14:sldId id="307"/>
            <p14:sldId id="308"/>
            <p14:sldId id="309"/>
            <p14:sldId id="420"/>
            <p14:sldId id="422"/>
            <p14:sldId id="944"/>
            <p14:sldId id="368"/>
            <p14:sldId id="430"/>
            <p14:sldId id="431"/>
            <p14:sldId id="294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82745" autoAdjust="0"/>
  </p:normalViewPr>
  <p:slideViewPr>
    <p:cSldViewPr snapToGrid="0">
      <p:cViewPr varScale="1">
        <p:scale>
          <a:sx n="68" d="100"/>
          <a:sy n="68" d="100"/>
        </p:scale>
        <p:origin x="10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8EB56-F615-4F89-9729-8FCCB40FB6E6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427F5-C747-4BB7-AD2F-6EC02B76DB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33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650B19C-0583-7686-FDD4-87685283D0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329431B-CABF-0AB0-C0AD-C1E457070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8000"/>
              </a:lnSpc>
            </a:pPr>
            <a:endParaRPr lang="fr-FR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AE9C125-EB91-D005-CB6D-153F9B8BF7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E0EC22C-191E-EC30-7873-A8D376E46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8000"/>
              </a:lnSpc>
            </a:pPr>
            <a:endParaRPr lang="fr-FR" alt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2E80F88-5922-BC48-288C-9CB93CCE74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66E2C94-7033-77F7-B561-FFD660C83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8000"/>
              </a:lnSpc>
            </a:pPr>
            <a:endParaRPr lang="fr-FR" alt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B8D1112-6D4B-7F28-C8AF-C5AEFC09D6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764B8B3-C181-AC96-9F3C-A0FD6F35C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8000"/>
              </a:lnSpc>
            </a:pPr>
            <a:endParaRPr lang="fr-FR" alt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E9CBC02-2411-6100-DF91-86B04006F8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FECFE0D-AB7F-2890-BC6D-909EE14B9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8000"/>
              </a:lnSpc>
            </a:pPr>
            <a:endParaRPr lang="fr-FR" alt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9C402C2-C7B6-866B-B7F1-924BD5A179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6DB512-3ECC-4DF5-B663-902CDC708DBA}" type="slidenum">
              <a:rPr lang="en-US" altLang="fr-FR"/>
              <a:pPr/>
              <a:t>28</a:t>
            </a:fld>
            <a:endParaRPr lang="en-US" altLang="fr-FR"/>
          </a:p>
        </p:txBody>
      </p:sp>
      <p:sp>
        <p:nvSpPr>
          <p:cNvPr id="362498" name="Rectangle 2">
            <a:extLst>
              <a:ext uri="{FF2B5EF4-FFF2-40B4-BE49-F238E27FC236}">
                <a16:creationId xmlns:a16="http://schemas.microsoft.com/office/drawing/2014/main" id="{0F58EC7B-C497-7997-2705-48EFD2A5D9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8138" y="668338"/>
            <a:ext cx="6189662" cy="3482975"/>
          </a:xfrm>
          <a:ln/>
        </p:spPr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06ABC820-D91A-F440-0A43-2E4A302B2A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4373563"/>
            <a:ext cx="5054600" cy="4078287"/>
          </a:xfrm>
        </p:spPr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DF8DA2E-1DE4-AF7B-3D54-A24104F759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4C9B6-2066-4813-A5C0-1F91FB311FA5}" type="slidenum">
              <a:rPr lang="en-US" altLang="fr-FR"/>
              <a:pPr/>
              <a:t>40</a:t>
            </a:fld>
            <a:endParaRPr lang="en-US" altLang="fr-FR"/>
          </a:p>
        </p:txBody>
      </p:sp>
      <p:sp>
        <p:nvSpPr>
          <p:cNvPr id="372738" name="Rectangle 2">
            <a:extLst>
              <a:ext uri="{FF2B5EF4-FFF2-40B4-BE49-F238E27FC236}">
                <a16:creationId xmlns:a16="http://schemas.microsoft.com/office/drawing/2014/main" id="{DF2836C4-7496-7142-76C2-A8E127AA9A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8138" y="668338"/>
            <a:ext cx="6189662" cy="3482975"/>
          </a:xfrm>
          <a:ln/>
        </p:spPr>
      </p:sp>
      <p:sp>
        <p:nvSpPr>
          <p:cNvPr id="372739" name="Rectangle 3">
            <a:extLst>
              <a:ext uri="{FF2B5EF4-FFF2-40B4-BE49-F238E27FC236}">
                <a16:creationId xmlns:a16="http://schemas.microsoft.com/office/drawing/2014/main" id="{00DC96AE-8EE8-2EEC-D27B-04A0735C5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4373563"/>
            <a:ext cx="5054600" cy="4078287"/>
          </a:xfrm>
        </p:spPr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F660CBA4-8CD8-C872-9C54-5E48ED7F76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Universität Karlsruhe</a:t>
            </a:r>
          </a:p>
          <a:p>
            <a:pPr eaLnBrk="1" hangingPunct="1"/>
            <a:r>
              <a:rPr lang="de-DE" altLang="fr-FR"/>
              <a:t>Institut für Telematik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7D34A0C0-8EB4-332E-8DD4-901C5A5B81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Mobilkommunikation</a:t>
            </a:r>
          </a:p>
          <a:p>
            <a:pPr eaLnBrk="1" hangingPunct="1"/>
            <a:r>
              <a:rPr lang="de-DE" altLang="fr-FR"/>
              <a:t>SS 1998</a:t>
            </a:r>
          </a:p>
        </p:txBody>
      </p:sp>
      <p:sp>
        <p:nvSpPr>
          <p:cNvPr id="186372" name="Rectangle 6">
            <a:extLst>
              <a:ext uri="{FF2B5EF4-FFF2-40B4-BE49-F238E27FC236}">
                <a16:creationId xmlns:a16="http://schemas.microsoft.com/office/drawing/2014/main" id="{A366DC35-0638-5C52-A2CA-5D7D1AD71A4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Prof. Dr. Dr. h.c. G. Krüger</a:t>
            </a:r>
          </a:p>
          <a:p>
            <a:pPr eaLnBrk="1" hangingPunct="1"/>
            <a:r>
              <a:rPr lang="de-DE" altLang="fr-FR"/>
              <a:t>E. Dorner / Dr. J. Schiller</a:t>
            </a:r>
          </a:p>
        </p:txBody>
      </p:sp>
      <p:sp>
        <p:nvSpPr>
          <p:cNvPr id="186373" name="Rectangle 7">
            <a:extLst>
              <a:ext uri="{FF2B5EF4-FFF2-40B4-BE49-F238E27FC236}">
                <a16:creationId xmlns:a16="http://schemas.microsoft.com/office/drawing/2014/main" id="{C385417F-631E-387B-7D76-5B018B08D3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2C695A-1270-4157-AEFB-B2344DB043CD}" type="slidenum">
              <a:rPr lang="de-DE" altLang="fr-FR"/>
              <a:pPr eaLnBrk="1" hangingPunct="1"/>
              <a:t>41</a:t>
            </a:fld>
            <a:endParaRPr lang="de-DE" altLang="fr-FR"/>
          </a:p>
        </p:txBody>
      </p:sp>
      <p:sp>
        <p:nvSpPr>
          <p:cNvPr id="186374" name="Rectangle 2">
            <a:extLst>
              <a:ext uri="{FF2B5EF4-FFF2-40B4-BE49-F238E27FC236}">
                <a16:creationId xmlns:a16="http://schemas.microsoft.com/office/drawing/2014/main" id="{80735421-203F-5AB7-D2D7-06A6339B22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5" name="Rectangle 3">
            <a:extLst>
              <a:ext uri="{FF2B5EF4-FFF2-40B4-BE49-F238E27FC236}">
                <a16:creationId xmlns:a16="http://schemas.microsoft.com/office/drawing/2014/main" id="{15A24E53-0EED-EDE1-8F01-EDD86056C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>
            <a:extLst>
              <a:ext uri="{FF2B5EF4-FFF2-40B4-BE49-F238E27FC236}">
                <a16:creationId xmlns:a16="http://schemas.microsoft.com/office/drawing/2014/main" id="{7A99DCC8-8A55-6559-1AEB-869255C79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30147" name="Rectangle 3">
            <a:extLst>
              <a:ext uri="{FF2B5EF4-FFF2-40B4-BE49-F238E27FC236}">
                <a16:creationId xmlns:a16="http://schemas.microsoft.com/office/drawing/2014/main" id="{E99205A8-E394-E4DE-4586-7CA63C87A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8" tIns="44447" rIns="92068" bIns="44447" anchor="b"/>
          <a:lstStyle>
            <a:lvl1pPr algn="l" defTabSz="9302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465138" algn="l" defTabSz="9302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930275" algn="l" defTabSz="9302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92238" algn="l" defTabSz="9302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58963" algn="l" defTabSz="9302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31616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7336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23056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8776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fr-FR" sz="1200" b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30148" name="Rectangle 4">
            <a:extLst>
              <a:ext uri="{FF2B5EF4-FFF2-40B4-BE49-F238E27FC236}">
                <a16:creationId xmlns:a16="http://schemas.microsoft.com/office/drawing/2014/main" id="{9A220D26-970D-9E51-4883-7077C3F4A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30149" name="Rectangle 5">
            <a:extLst>
              <a:ext uri="{FF2B5EF4-FFF2-40B4-BE49-F238E27FC236}">
                <a16:creationId xmlns:a16="http://schemas.microsoft.com/office/drawing/2014/main" id="{51420CF4-F537-3DD7-29E5-38B934B64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30150" name="Rectangle 6">
            <a:extLst>
              <a:ext uri="{FF2B5EF4-FFF2-40B4-BE49-F238E27FC236}">
                <a16:creationId xmlns:a16="http://schemas.microsoft.com/office/drawing/2014/main" id="{D138BED8-7C31-E0F2-BF75-96E8E6C962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696913"/>
            <a:ext cx="6197600" cy="3486150"/>
          </a:xfrm>
          <a:ln cap="flat"/>
        </p:spPr>
      </p:sp>
      <p:sp>
        <p:nvSpPr>
          <p:cNvPr id="1030151" name="Rectangle 7">
            <a:extLst>
              <a:ext uri="{FF2B5EF4-FFF2-40B4-BE49-F238E27FC236}">
                <a16:creationId xmlns:a16="http://schemas.microsoft.com/office/drawing/2014/main" id="{063528A2-31E8-3648-F5EB-0DF48EE6C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ln/>
        </p:spPr>
        <p:txBody>
          <a:bodyPr lIns="92068" tIns="44447" rIns="92068" bIns="44447"/>
          <a:lstStyle/>
          <a:p>
            <a:endParaRPr lang="en-US" alt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165A91-3BC2-5E58-3F10-E18908AD61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9E24A-3012-48F0-9CF0-261926E90D18}" type="slidenum">
              <a:rPr lang="en-US" altLang="fr-FR"/>
              <a:pPr/>
              <a:t>44</a:t>
            </a:fld>
            <a:endParaRPr lang="en-US" altLang="fr-FR"/>
          </a:p>
        </p:txBody>
      </p:sp>
      <p:sp>
        <p:nvSpPr>
          <p:cNvPr id="374786" name="Rectangle 2">
            <a:extLst>
              <a:ext uri="{FF2B5EF4-FFF2-40B4-BE49-F238E27FC236}">
                <a16:creationId xmlns:a16="http://schemas.microsoft.com/office/drawing/2014/main" id="{BE3A13C2-64FA-06D1-4D3F-B34E990E88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8138" y="668338"/>
            <a:ext cx="6189662" cy="3482975"/>
          </a:xfrm>
          <a:ln/>
        </p:spPr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F1E663A8-3EFB-ED91-B6E7-EE7268A6C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4373563"/>
            <a:ext cx="5054600" cy="4078287"/>
          </a:xfrm>
        </p:spPr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E6C902C-1464-6E0F-380B-D66F0ECEED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A63DB-1B3E-4017-8C8C-EC2853395B76}" type="slidenum">
              <a:rPr lang="en-US" altLang="fr-FR"/>
              <a:pPr/>
              <a:t>48</a:t>
            </a:fld>
            <a:endParaRPr lang="en-US" altLang="fr-FR"/>
          </a:p>
        </p:txBody>
      </p:sp>
      <p:sp>
        <p:nvSpPr>
          <p:cNvPr id="366594" name="Rectangle 2">
            <a:extLst>
              <a:ext uri="{FF2B5EF4-FFF2-40B4-BE49-F238E27FC236}">
                <a16:creationId xmlns:a16="http://schemas.microsoft.com/office/drawing/2014/main" id="{1676718F-332A-80F5-D42C-9D6CF2CED0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8138" y="668338"/>
            <a:ext cx="6189662" cy="3482975"/>
          </a:xfrm>
          <a:ln/>
        </p:spPr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4B880939-A9CD-81EA-1149-7051692AF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4373563"/>
            <a:ext cx="5054600" cy="4078287"/>
          </a:xfrm>
        </p:spPr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6866D3D-D026-853B-220C-6894E4A7D6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C14531F-4A07-471A-FEB4-F9AB1D1F5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8000"/>
              </a:lnSpc>
            </a:pPr>
            <a:endParaRPr lang="fr-FR" alt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F6D3080C-79AE-1C5A-56B2-9EAC196DB0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Universität Karlsruhe</a:t>
            </a:r>
          </a:p>
          <a:p>
            <a:pPr eaLnBrk="1" hangingPunct="1"/>
            <a:r>
              <a:rPr lang="de-DE" altLang="fr-FR"/>
              <a:t>Institut für Telematik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E2FC3EBD-F83B-5089-4B20-8942F89B23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Mobilkommunikation</a:t>
            </a:r>
          </a:p>
          <a:p>
            <a:pPr eaLnBrk="1" hangingPunct="1"/>
            <a:r>
              <a:rPr lang="de-DE" altLang="fr-FR"/>
              <a:t>SS 1998</a:t>
            </a:r>
          </a:p>
        </p:txBody>
      </p:sp>
      <p:sp>
        <p:nvSpPr>
          <p:cNvPr id="196612" name="Rectangle 6">
            <a:extLst>
              <a:ext uri="{FF2B5EF4-FFF2-40B4-BE49-F238E27FC236}">
                <a16:creationId xmlns:a16="http://schemas.microsoft.com/office/drawing/2014/main" id="{66BCFE41-DC6A-4413-D9C6-C299AB8612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Prof. Dr. Dr. h.c. G. Krüger</a:t>
            </a:r>
          </a:p>
          <a:p>
            <a:pPr eaLnBrk="1" hangingPunct="1"/>
            <a:r>
              <a:rPr lang="de-DE" altLang="fr-FR"/>
              <a:t>E. Dorner / Dr. J. Schiller</a:t>
            </a:r>
          </a:p>
        </p:txBody>
      </p:sp>
      <p:sp>
        <p:nvSpPr>
          <p:cNvPr id="196613" name="Rectangle 7">
            <a:extLst>
              <a:ext uri="{FF2B5EF4-FFF2-40B4-BE49-F238E27FC236}">
                <a16:creationId xmlns:a16="http://schemas.microsoft.com/office/drawing/2014/main" id="{5F54FC80-8477-412B-D550-25C20819DA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F5F154-D42A-447C-B384-B16D7B4F29E5}" type="slidenum">
              <a:rPr lang="de-DE" altLang="fr-FR"/>
              <a:pPr eaLnBrk="1" hangingPunct="1"/>
              <a:t>51</a:t>
            </a:fld>
            <a:endParaRPr lang="de-DE" altLang="fr-FR"/>
          </a:p>
        </p:txBody>
      </p:sp>
      <p:sp>
        <p:nvSpPr>
          <p:cNvPr id="196614" name="Rectangle 2">
            <a:extLst>
              <a:ext uri="{FF2B5EF4-FFF2-40B4-BE49-F238E27FC236}">
                <a16:creationId xmlns:a16="http://schemas.microsoft.com/office/drawing/2014/main" id="{C620529C-0992-375D-1782-83DAA6F037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5" name="Rectangle 3">
            <a:extLst>
              <a:ext uri="{FF2B5EF4-FFF2-40B4-BE49-F238E27FC236}">
                <a16:creationId xmlns:a16="http://schemas.microsoft.com/office/drawing/2014/main" id="{A0C62965-4E16-BCBD-49AF-8A2B6E36D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76C46349-47C3-67F5-2B53-1BB2B7458C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Universität Karlsruhe</a:t>
            </a:r>
          </a:p>
          <a:p>
            <a:pPr eaLnBrk="1" hangingPunct="1"/>
            <a:r>
              <a:rPr lang="de-DE" altLang="fr-FR"/>
              <a:t>Institut für Telematik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B29FDE55-BA78-BD56-9678-22AF5970804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Mobilkommunikation</a:t>
            </a:r>
          </a:p>
          <a:p>
            <a:pPr eaLnBrk="1" hangingPunct="1"/>
            <a:r>
              <a:rPr lang="de-DE" altLang="fr-FR"/>
              <a:t>SS 1998</a:t>
            </a:r>
          </a:p>
        </p:txBody>
      </p:sp>
      <p:sp>
        <p:nvSpPr>
          <p:cNvPr id="194564" name="Rectangle 6">
            <a:extLst>
              <a:ext uri="{FF2B5EF4-FFF2-40B4-BE49-F238E27FC236}">
                <a16:creationId xmlns:a16="http://schemas.microsoft.com/office/drawing/2014/main" id="{895B3FF8-9AC8-2EF1-C8D1-D0DC425B99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Prof. Dr. Dr. h.c. G. Krüger</a:t>
            </a:r>
          </a:p>
          <a:p>
            <a:pPr eaLnBrk="1" hangingPunct="1"/>
            <a:r>
              <a:rPr lang="de-DE" altLang="fr-FR"/>
              <a:t>E. Dorner / Dr. J. Schiller</a:t>
            </a:r>
          </a:p>
        </p:txBody>
      </p:sp>
      <p:sp>
        <p:nvSpPr>
          <p:cNvPr id="194565" name="Rectangle 7">
            <a:extLst>
              <a:ext uri="{FF2B5EF4-FFF2-40B4-BE49-F238E27FC236}">
                <a16:creationId xmlns:a16="http://schemas.microsoft.com/office/drawing/2014/main" id="{A96551E6-EF1E-0EF3-B3B5-85185F278D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CA99BE-EDB7-4C9F-B86D-2B37CE73836E}" type="slidenum">
              <a:rPr lang="de-DE" altLang="fr-FR"/>
              <a:pPr eaLnBrk="1" hangingPunct="1"/>
              <a:t>60</a:t>
            </a:fld>
            <a:endParaRPr lang="de-DE" altLang="fr-FR"/>
          </a:p>
        </p:txBody>
      </p:sp>
      <p:sp>
        <p:nvSpPr>
          <p:cNvPr id="194566" name="Rectangle 2">
            <a:extLst>
              <a:ext uri="{FF2B5EF4-FFF2-40B4-BE49-F238E27FC236}">
                <a16:creationId xmlns:a16="http://schemas.microsoft.com/office/drawing/2014/main" id="{46FA63A1-92B0-E31A-234D-04002191EE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7" name="Rectangle 3">
            <a:extLst>
              <a:ext uri="{FF2B5EF4-FFF2-40B4-BE49-F238E27FC236}">
                <a16:creationId xmlns:a16="http://schemas.microsoft.com/office/drawing/2014/main" id="{0B35B454-4756-C0BD-D466-31C3F754C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2A5E8740-4579-C7C5-4348-164F6E4211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Universität Karlsruhe</a:t>
            </a:r>
          </a:p>
          <a:p>
            <a:pPr eaLnBrk="1" hangingPunct="1"/>
            <a:r>
              <a:rPr lang="de-DE" altLang="fr-FR"/>
              <a:t>Institut für Telematik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8BC4E409-F3B8-6B8A-EFDF-7912D7C90DC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Mobilkommunikation</a:t>
            </a:r>
          </a:p>
          <a:p>
            <a:pPr eaLnBrk="1" hangingPunct="1"/>
            <a:r>
              <a:rPr lang="de-DE" altLang="fr-FR"/>
              <a:t>SS 1998</a:t>
            </a:r>
          </a:p>
        </p:txBody>
      </p:sp>
      <p:sp>
        <p:nvSpPr>
          <p:cNvPr id="197636" name="Rectangle 6">
            <a:extLst>
              <a:ext uri="{FF2B5EF4-FFF2-40B4-BE49-F238E27FC236}">
                <a16:creationId xmlns:a16="http://schemas.microsoft.com/office/drawing/2014/main" id="{928E0EC6-6281-30C5-FFCE-F6BC300484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Prof. Dr. Dr. h.c. G. Krüger</a:t>
            </a:r>
          </a:p>
          <a:p>
            <a:pPr eaLnBrk="1" hangingPunct="1"/>
            <a:r>
              <a:rPr lang="de-DE" altLang="fr-FR"/>
              <a:t>E. Dorner / Dr. J. Schiller</a:t>
            </a:r>
          </a:p>
        </p:txBody>
      </p:sp>
      <p:sp>
        <p:nvSpPr>
          <p:cNvPr id="197637" name="Rectangle 7">
            <a:extLst>
              <a:ext uri="{FF2B5EF4-FFF2-40B4-BE49-F238E27FC236}">
                <a16:creationId xmlns:a16="http://schemas.microsoft.com/office/drawing/2014/main" id="{B664B372-6C07-8D2A-1FB9-99FFD1E865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28A30F-76A0-4099-A456-76626ECAFA90}" type="slidenum">
              <a:rPr lang="de-DE" altLang="fr-FR"/>
              <a:pPr eaLnBrk="1" hangingPunct="1"/>
              <a:t>61</a:t>
            </a:fld>
            <a:endParaRPr lang="de-DE" altLang="fr-FR"/>
          </a:p>
        </p:txBody>
      </p:sp>
      <p:sp>
        <p:nvSpPr>
          <p:cNvPr id="197638" name="Rectangle 2">
            <a:extLst>
              <a:ext uri="{FF2B5EF4-FFF2-40B4-BE49-F238E27FC236}">
                <a16:creationId xmlns:a16="http://schemas.microsoft.com/office/drawing/2014/main" id="{F31770BB-246B-B26C-AF38-EA90FA17CB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9" name="Rectangle 3">
            <a:extLst>
              <a:ext uri="{FF2B5EF4-FFF2-40B4-BE49-F238E27FC236}">
                <a16:creationId xmlns:a16="http://schemas.microsoft.com/office/drawing/2014/main" id="{F34FD3C9-FAB3-7E4F-A95B-8BE252276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EE49248F-5A5D-8E90-9B37-5FAF54B8E2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Universität Karlsruhe</a:t>
            </a:r>
          </a:p>
          <a:p>
            <a:pPr eaLnBrk="1" hangingPunct="1"/>
            <a:r>
              <a:rPr lang="de-DE" altLang="fr-FR"/>
              <a:t>Institut für Telematik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451252D6-556B-AD51-2E09-3F18544461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Mobilkommunikation</a:t>
            </a:r>
          </a:p>
          <a:p>
            <a:pPr eaLnBrk="1" hangingPunct="1"/>
            <a:r>
              <a:rPr lang="de-DE" altLang="fr-FR"/>
              <a:t>SS 1998</a:t>
            </a:r>
          </a:p>
        </p:txBody>
      </p:sp>
      <p:sp>
        <p:nvSpPr>
          <p:cNvPr id="189444" name="Rectangle 6">
            <a:extLst>
              <a:ext uri="{FF2B5EF4-FFF2-40B4-BE49-F238E27FC236}">
                <a16:creationId xmlns:a16="http://schemas.microsoft.com/office/drawing/2014/main" id="{ABAB5E89-B044-C7F6-407E-74211490F6D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Prof. Dr. Dr. h.c. G. Krüger</a:t>
            </a:r>
          </a:p>
          <a:p>
            <a:pPr eaLnBrk="1" hangingPunct="1"/>
            <a:r>
              <a:rPr lang="de-DE" altLang="fr-FR"/>
              <a:t>E. Dorner / Dr. J. Schiller</a:t>
            </a:r>
          </a:p>
        </p:txBody>
      </p:sp>
      <p:sp>
        <p:nvSpPr>
          <p:cNvPr id="189445" name="Rectangle 7">
            <a:extLst>
              <a:ext uri="{FF2B5EF4-FFF2-40B4-BE49-F238E27FC236}">
                <a16:creationId xmlns:a16="http://schemas.microsoft.com/office/drawing/2014/main" id="{F9B09D0B-2635-889B-C825-34A45C8715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F81919-9CB2-412E-9F59-F7620A300CBA}" type="slidenum">
              <a:rPr lang="de-DE" altLang="fr-FR"/>
              <a:pPr eaLnBrk="1" hangingPunct="1"/>
              <a:t>64</a:t>
            </a:fld>
            <a:endParaRPr lang="de-DE" altLang="fr-FR"/>
          </a:p>
        </p:txBody>
      </p:sp>
      <p:sp>
        <p:nvSpPr>
          <p:cNvPr id="189446" name="Rectangle 2">
            <a:extLst>
              <a:ext uri="{FF2B5EF4-FFF2-40B4-BE49-F238E27FC236}">
                <a16:creationId xmlns:a16="http://schemas.microsoft.com/office/drawing/2014/main" id="{D8D24173-735B-0B22-F06C-2BDD675DA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7" name="Rectangle 3">
            <a:extLst>
              <a:ext uri="{FF2B5EF4-FFF2-40B4-BE49-F238E27FC236}">
                <a16:creationId xmlns:a16="http://schemas.microsoft.com/office/drawing/2014/main" id="{C99F3481-D3D7-A2E9-5379-03C810B99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AD93BDA-34B4-957E-71A5-8E0954B448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519DB3-167E-4AA1-A478-ABDE598C0E9E}" type="slidenum">
              <a:rPr lang="en-US" altLang="fr-FR"/>
              <a:pPr/>
              <a:t>66</a:t>
            </a:fld>
            <a:endParaRPr lang="en-US" altLang="fr-FR"/>
          </a:p>
        </p:txBody>
      </p:sp>
      <p:sp>
        <p:nvSpPr>
          <p:cNvPr id="387074" name="Rectangle 2">
            <a:extLst>
              <a:ext uri="{FF2B5EF4-FFF2-40B4-BE49-F238E27FC236}">
                <a16:creationId xmlns:a16="http://schemas.microsoft.com/office/drawing/2014/main" id="{992D1A35-18D1-AD56-EBC4-C13B600AE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8138" y="668338"/>
            <a:ext cx="6189662" cy="3482975"/>
          </a:xfrm>
          <a:ln/>
        </p:spPr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B1DB81C2-83EB-4880-9D4C-D8CA30741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4373563"/>
            <a:ext cx="5054600" cy="4078287"/>
          </a:xfrm>
        </p:spPr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01F0C9FD-4DFA-120A-87CE-9704854160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Universität Karlsruhe</a:t>
            </a:r>
          </a:p>
          <a:p>
            <a:pPr eaLnBrk="1" hangingPunct="1"/>
            <a:r>
              <a:rPr lang="de-DE" altLang="fr-FR"/>
              <a:t>Institut für Telematik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FF5E4F5F-8FAE-3C01-0FF8-FCC707BCBE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Mobilkommunikation</a:t>
            </a:r>
          </a:p>
          <a:p>
            <a:pPr eaLnBrk="1" hangingPunct="1"/>
            <a:r>
              <a:rPr lang="de-DE" altLang="fr-FR"/>
              <a:t>SS 1998</a:t>
            </a:r>
          </a:p>
        </p:txBody>
      </p:sp>
      <p:sp>
        <p:nvSpPr>
          <p:cNvPr id="190468" name="Rectangle 6">
            <a:extLst>
              <a:ext uri="{FF2B5EF4-FFF2-40B4-BE49-F238E27FC236}">
                <a16:creationId xmlns:a16="http://schemas.microsoft.com/office/drawing/2014/main" id="{FAE4C189-273B-A57C-8999-B0C739FDDE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Prof. Dr. Dr. h.c. G. Krüger</a:t>
            </a:r>
          </a:p>
          <a:p>
            <a:pPr eaLnBrk="1" hangingPunct="1"/>
            <a:r>
              <a:rPr lang="de-DE" altLang="fr-FR"/>
              <a:t>E. Dorner / Dr. J. Schiller</a:t>
            </a:r>
          </a:p>
        </p:txBody>
      </p:sp>
      <p:sp>
        <p:nvSpPr>
          <p:cNvPr id="190469" name="Rectangle 7">
            <a:extLst>
              <a:ext uri="{FF2B5EF4-FFF2-40B4-BE49-F238E27FC236}">
                <a16:creationId xmlns:a16="http://schemas.microsoft.com/office/drawing/2014/main" id="{A7F936D4-A08B-920F-F764-240D57D128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BA626D-472D-4B89-B39A-1B2D3380E261}" type="slidenum">
              <a:rPr lang="de-DE" altLang="fr-FR"/>
              <a:pPr eaLnBrk="1" hangingPunct="1"/>
              <a:t>71</a:t>
            </a:fld>
            <a:endParaRPr lang="de-DE" altLang="fr-FR"/>
          </a:p>
        </p:txBody>
      </p:sp>
      <p:sp>
        <p:nvSpPr>
          <p:cNvPr id="190470" name="Rectangle 2">
            <a:extLst>
              <a:ext uri="{FF2B5EF4-FFF2-40B4-BE49-F238E27FC236}">
                <a16:creationId xmlns:a16="http://schemas.microsoft.com/office/drawing/2014/main" id="{196D74A0-77BA-45F7-C3F5-C56557F4D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71" name="Rectangle 3">
            <a:extLst>
              <a:ext uri="{FF2B5EF4-FFF2-40B4-BE49-F238E27FC236}">
                <a16:creationId xmlns:a16="http://schemas.microsoft.com/office/drawing/2014/main" id="{E5ABF1A5-3182-25E3-30C5-3EB47F2C4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E2D4E23F-D529-F25F-7F5F-14E3B8C353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Universität Karlsruhe</a:t>
            </a:r>
          </a:p>
          <a:p>
            <a:pPr eaLnBrk="1" hangingPunct="1"/>
            <a:r>
              <a:rPr lang="de-DE" altLang="fr-FR"/>
              <a:t>Institut für Telematik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0AD2A743-4916-3444-1CA5-46B21F2DCB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Mobilkommunikation</a:t>
            </a:r>
          </a:p>
          <a:p>
            <a:pPr eaLnBrk="1" hangingPunct="1"/>
            <a:r>
              <a:rPr lang="de-DE" altLang="fr-FR"/>
              <a:t>SS 1998</a:t>
            </a:r>
          </a:p>
        </p:txBody>
      </p:sp>
      <p:sp>
        <p:nvSpPr>
          <p:cNvPr id="191492" name="Rectangle 6">
            <a:extLst>
              <a:ext uri="{FF2B5EF4-FFF2-40B4-BE49-F238E27FC236}">
                <a16:creationId xmlns:a16="http://schemas.microsoft.com/office/drawing/2014/main" id="{7F21DCC7-ADB3-7918-FB0E-81E095C2E9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Prof. Dr. Dr. h.c. G. Krüger</a:t>
            </a:r>
          </a:p>
          <a:p>
            <a:pPr eaLnBrk="1" hangingPunct="1"/>
            <a:r>
              <a:rPr lang="de-DE" altLang="fr-FR"/>
              <a:t>E. Dorner / Dr. J. Schiller</a:t>
            </a:r>
          </a:p>
        </p:txBody>
      </p:sp>
      <p:sp>
        <p:nvSpPr>
          <p:cNvPr id="191493" name="Rectangle 7">
            <a:extLst>
              <a:ext uri="{FF2B5EF4-FFF2-40B4-BE49-F238E27FC236}">
                <a16:creationId xmlns:a16="http://schemas.microsoft.com/office/drawing/2014/main" id="{6DF181A1-C0E0-462E-4314-A1966BF1CC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F06853-9EA3-4372-870E-A3A2D253186D}" type="slidenum">
              <a:rPr lang="de-DE" altLang="fr-FR"/>
              <a:pPr eaLnBrk="1" hangingPunct="1"/>
              <a:t>72</a:t>
            </a:fld>
            <a:endParaRPr lang="de-DE" altLang="fr-FR"/>
          </a:p>
        </p:txBody>
      </p:sp>
      <p:sp>
        <p:nvSpPr>
          <p:cNvPr id="191494" name="Rectangle 2">
            <a:extLst>
              <a:ext uri="{FF2B5EF4-FFF2-40B4-BE49-F238E27FC236}">
                <a16:creationId xmlns:a16="http://schemas.microsoft.com/office/drawing/2014/main" id="{86DADDF0-61AD-6767-F80B-3C090ADBFA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5" name="Rectangle 3">
            <a:extLst>
              <a:ext uri="{FF2B5EF4-FFF2-40B4-BE49-F238E27FC236}">
                <a16:creationId xmlns:a16="http://schemas.microsoft.com/office/drawing/2014/main" id="{B4151762-A209-AB58-F078-F483DD9CD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F0765631-11FB-8026-E282-31CBD5DAE7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Universität Karlsruhe</a:t>
            </a:r>
          </a:p>
          <a:p>
            <a:pPr eaLnBrk="1" hangingPunct="1"/>
            <a:r>
              <a:rPr lang="de-DE" altLang="fr-FR"/>
              <a:t>Institut für Telematik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90597510-3588-C985-9EAA-7AAA3DEE19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Mobilkommunikation</a:t>
            </a:r>
          </a:p>
          <a:p>
            <a:pPr eaLnBrk="1" hangingPunct="1"/>
            <a:r>
              <a:rPr lang="de-DE" altLang="fr-FR"/>
              <a:t>SS 1998</a:t>
            </a:r>
          </a:p>
        </p:txBody>
      </p:sp>
      <p:sp>
        <p:nvSpPr>
          <p:cNvPr id="198660" name="Rectangle 6">
            <a:extLst>
              <a:ext uri="{FF2B5EF4-FFF2-40B4-BE49-F238E27FC236}">
                <a16:creationId xmlns:a16="http://schemas.microsoft.com/office/drawing/2014/main" id="{2AD9C3AB-DDEE-B8C2-EDF5-EF0934B128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Prof. Dr. Dr. h.c. G. Krüger</a:t>
            </a:r>
          </a:p>
          <a:p>
            <a:pPr eaLnBrk="1" hangingPunct="1"/>
            <a:r>
              <a:rPr lang="de-DE" altLang="fr-FR"/>
              <a:t>E. Dorner / Dr. J. Schiller</a:t>
            </a:r>
          </a:p>
        </p:txBody>
      </p:sp>
      <p:sp>
        <p:nvSpPr>
          <p:cNvPr id="198661" name="Rectangle 7">
            <a:extLst>
              <a:ext uri="{FF2B5EF4-FFF2-40B4-BE49-F238E27FC236}">
                <a16:creationId xmlns:a16="http://schemas.microsoft.com/office/drawing/2014/main" id="{873ED7F7-484C-2F55-48B1-BE95688826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2391A2-3A69-48BD-B122-F85D5E217D07}" type="slidenum">
              <a:rPr lang="de-DE" altLang="fr-FR"/>
              <a:pPr eaLnBrk="1" hangingPunct="1"/>
              <a:t>73</a:t>
            </a:fld>
            <a:endParaRPr lang="de-DE" altLang="fr-FR"/>
          </a:p>
        </p:txBody>
      </p:sp>
      <p:sp>
        <p:nvSpPr>
          <p:cNvPr id="198662" name="Rectangle 2">
            <a:extLst>
              <a:ext uri="{FF2B5EF4-FFF2-40B4-BE49-F238E27FC236}">
                <a16:creationId xmlns:a16="http://schemas.microsoft.com/office/drawing/2014/main" id="{6DCDF7CB-F32F-8A3E-408A-CEE037A050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63" name="Rectangle 3">
            <a:extLst>
              <a:ext uri="{FF2B5EF4-FFF2-40B4-BE49-F238E27FC236}">
                <a16:creationId xmlns:a16="http://schemas.microsoft.com/office/drawing/2014/main" id="{95C30D1F-4880-D987-F034-A069602DF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1ECA34A6-A179-D239-89D4-4DA5D18646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Universität Karlsruhe</a:t>
            </a:r>
          </a:p>
          <a:p>
            <a:pPr eaLnBrk="1" hangingPunct="1"/>
            <a:r>
              <a:rPr lang="de-DE" altLang="fr-FR"/>
              <a:t>Institut für Telematik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AFD0DEBE-9AE4-98E4-D8F6-16A90A442B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Mobilkommunikation</a:t>
            </a:r>
          </a:p>
          <a:p>
            <a:pPr eaLnBrk="1" hangingPunct="1"/>
            <a:r>
              <a:rPr lang="de-DE" altLang="fr-FR"/>
              <a:t>SS 1998</a:t>
            </a:r>
          </a:p>
        </p:txBody>
      </p:sp>
      <p:sp>
        <p:nvSpPr>
          <p:cNvPr id="199684" name="Rectangle 6">
            <a:extLst>
              <a:ext uri="{FF2B5EF4-FFF2-40B4-BE49-F238E27FC236}">
                <a16:creationId xmlns:a16="http://schemas.microsoft.com/office/drawing/2014/main" id="{A2DA17BB-4EFF-62BC-275C-42716F2C4C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Prof. Dr. Dr. h.c. G. Krüger</a:t>
            </a:r>
          </a:p>
          <a:p>
            <a:pPr eaLnBrk="1" hangingPunct="1"/>
            <a:r>
              <a:rPr lang="de-DE" altLang="fr-FR"/>
              <a:t>E. Dorner / Dr. J. Schiller</a:t>
            </a:r>
          </a:p>
        </p:txBody>
      </p:sp>
      <p:sp>
        <p:nvSpPr>
          <p:cNvPr id="199685" name="Rectangle 7">
            <a:extLst>
              <a:ext uri="{FF2B5EF4-FFF2-40B4-BE49-F238E27FC236}">
                <a16:creationId xmlns:a16="http://schemas.microsoft.com/office/drawing/2014/main" id="{E2AD1E6E-5E38-5B7C-BD6D-A450F4EFA5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FACA3F-171B-433F-BF73-6B2B4F671529}" type="slidenum">
              <a:rPr lang="de-DE" altLang="fr-FR"/>
              <a:pPr eaLnBrk="1" hangingPunct="1"/>
              <a:t>75</a:t>
            </a:fld>
            <a:endParaRPr lang="de-DE" altLang="fr-FR"/>
          </a:p>
        </p:txBody>
      </p:sp>
      <p:sp>
        <p:nvSpPr>
          <p:cNvPr id="199686" name="Rectangle 2">
            <a:extLst>
              <a:ext uri="{FF2B5EF4-FFF2-40B4-BE49-F238E27FC236}">
                <a16:creationId xmlns:a16="http://schemas.microsoft.com/office/drawing/2014/main" id="{F824ADEB-C000-A37F-8EF2-C64EE7772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9687" name="Rectangle 3">
            <a:extLst>
              <a:ext uri="{FF2B5EF4-FFF2-40B4-BE49-F238E27FC236}">
                <a16:creationId xmlns:a16="http://schemas.microsoft.com/office/drawing/2014/main" id="{EFF5F75B-7753-6B95-52C4-81C756B62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D712565-3AE5-2BEA-058F-B5640AE707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1B27089-63C0-F120-6882-8BA0FF2AF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8000"/>
              </a:lnSpc>
            </a:pPr>
            <a:endParaRPr lang="fr-FR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5D30EA8-9B19-0769-A988-B1D047360A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56613DB-E57C-A5FE-2E3A-B2AA213A2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8000"/>
              </a:lnSpc>
            </a:pPr>
            <a:endParaRPr lang="fr-FR" alt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7FFE3DE-A14F-000D-FFA3-0ECC95F45C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A55B621-7D3F-7353-D36A-162C8AD36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8000"/>
              </a:lnSpc>
            </a:pPr>
            <a:endParaRPr lang="fr-FR" alt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64717B8-3320-63D3-895D-97847472CF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31B5439-595E-2893-D186-902639D3A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8000"/>
              </a:lnSpc>
            </a:pPr>
            <a:endParaRPr lang="fr-FR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70A56FE0-E55A-7A5E-7E79-23985D3904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Universität Karlsruhe</a:t>
            </a:r>
          </a:p>
          <a:p>
            <a:pPr eaLnBrk="1" hangingPunct="1"/>
            <a:r>
              <a:rPr lang="de-DE" altLang="fr-FR"/>
              <a:t>Institut für Telematik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ED83373F-DEB3-497D-13D6-2D5A32F0C1C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Mobilkommunikation</a:t>
            </a:r>
          </a:p>
          <a:p>
            <a:pPr eaLnBrk="1" hangingPunct="1"/>
            <a:r>
              <a:rPr lang="de-DE" altLang="fr-FR"/>
              <a:t>SS 1998</a:t>
            </a:r>
          </a:p>
        </p:txBody>
      </p:sp>
      <p:sp>
        <p:nvSpPr>
          <p:cNvPr id="169988" name="Rectangle 6">
            <a:extLst>
              <a:ext uri="{FF2B5EF4-FFF2-40B4-BE49-F238E27FC236}">
                <a16:creationId xmlns:a16="http://schemas.microsoft.com/office/drawing/2014/main" id="{1B7D4AEF-8B16-4723-1384-E1FB2D3B4B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Prof. Dr. Dr. h.c. G. Krüger</a:t>
            </a:r>
          </a:p>
          <a:p>
            <a:pPr eaLnBrk="1" hangingPunct="1"/>
            <a:r>
              <a:rPr lang="de-DE" altLang="fr-FR"/>
              <a:t>E. Dorner / Dr. J. Schiller</a:t>
            </a:r>
          </a:p>
        </p:txBody>
      </p:sp>
      <p:sp>
        <p:nvSpPr>
          <p:cNvPr id="169989" name="Rectangle 7">
            <a:extLst>
              <a:ext uri="{FF2B5EF4-FFF2-40B4-BE49-F238E27FC236}">
                <a16:creationId xmlns:a16="http://schemas.microsoft.com/office/drawing/2014/main" id="{91BAB006-1AA3-50BB-E537-E85F53E19B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CCFECD-A663-4A3B-A94F-CAE2B5762BEA}" type="slidenum">
              <a:rPr lang="de-DE" altLang="fr-FR"/>
              <a:pPr eaLnBrk="1" hangingPunct="1"/>
              <a:t>13</a:t>
            </a:fld>
            <a:endParaRPr lang="de-DE" altLang="fr-FR"/>
          </a:p>
        </p:txBody>
      </p:sp>
      <p:sp>
        <p:nvSpPr>
          <p:cNvPr id="169990" name="Rectangle 2">
            <a:extLst>
              <a:ext uri="{FF2B5EF4-FFF2-40B4-BE49-F238E27FC236}">
                <a16:creationId xmlns:a16="http://schemas.microsoft.com/office/drawing/2014/main" id="{39134442-C56D-5D9D-91E5-56589F61D6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91" name="Rectangle 3">
            <a:extLst>
              <a:ext uri="{FF2B5EF4-FFF2-40B4-BE49-F238E27FC236}">
                <a16:creationId xmlns:a16="http://schemas.microsoft.com/office/drawing/2014/main" id="{7B4E2968-D2A9-F648-1BF6-38EC17EF8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fr-FR"/>
              <a:t>Serving GPRS Support Node (</a:t>
            </a:r>
            <a:r>
              <a:rPr lang="en-US" altLang="fr-FR" i="1"/>
              <a:t>SGSN</a:t>
            </a:r>
            <a:r>
              <a:rPr lang="en-US" altLang="fr-FR"/>
              <a:t>)</a:t>
            </a:r>
          </a:p>
          <a:p>
            <a:r>
              <a:rPr lang="en-US" altLang="fr-FR"/>
              <a:t>Gateway GPRS Support Node  (</a:t>
            </a:r>
            <a:r>
              <a:rPr lang="en-US" altLang="fr-FR" i="1"/>
              <a:t>GGSN</a:t>
            </a:r>
            <a:r>
              <a:rPr lang="en-US" altLang="fr-FR"/>
              <a:t>)</a:t>
            </a:r>
          </a:p>
          <a:p>
            <a:r>
              <a:rPr lang="en-US" altLang="fr-FR"/>
              <a:t>GlobalRoamer (</a:t>
            </a:r>
            <a:r>
              <a:rPr lang="en-US" altLang="fr-FR" i="1"/>
              <a:t>GR</a:t>
            </a:r>
            <a:r>
              <a:rPr lang="en-US" altLang="fr-F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1335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19D88B6A-B577-B660-5E5C-F8F91CBFC8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Universität Karlsruhe</a:t>
            </a:r>
          </a:p>
          <a:p>
            <a:pPr eaLnBrk="1" hangingPunct="1"/>
            <a:r>
              <a:rPr lang="de-DE" altLang="fr-FR"/>
              <a:t>Institut für Telematik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F36F9737-5B49-1DC1-55D6-90924814B24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Mobilkommunikation</a:t>
            </a:r>
          </a:p>
          <a:p>
            <a:pPr eaLnBrk="1" hangingPunct="1"/>
            <a:r>
              <a:rPr lang="de-DE" altLang="fr-FR"/>
              <a:t>SS 1998</a:t>
            </a:r>
          </a:p>
        </p:txBody>
      </p:sp>
      <p:sp>
        <p:nvSpPr>
          <p:cNvPr id="171012" name="Rectangle 6">
            <a:extLst>
              <a:ext uri="{FF2B5EF4-FFF2-40B4-BE49-F238E27FC236}">
                <a16:creationId xmlns:a16="http://schemas.microsoft.com/office/drawing/2014/main" id="{3DA5C53C-5137-67B2-D31B-F8AB9C14F1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/>
              <a:t>Prof. Dr. Dr. h.c. G. Krüger</a:t>
            </a:r>
          </a:p>
          <a:p>
            <a:pPr eaLnBrk="1" hangingPunct="1"/>
            <a:r>
              <a:rPr lang="de-DE" altLang="fr-FR"/>
              <a:t>E. Dorner / Dr. J. Schiller</a:t>
            </a:r>
          </a:p>
        </p:txBody>
      </p:sp>
      <p:sp>
        <p:nvSpPr>
          <p:cNvPr id="171013" name="Rectangle 7">
            <a:extLst>
              <a:ext uri="{FF2B5EF4-FFF2-40B4-BE49-F238E27FC236}">
                <a16:creationId xmlns:a16="http://schemas.microsoft.com/office/drawing/2014/main" id="{B42E5064-627E-4BBB-128E-D28DAD5EFC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69987A-FDDF-42C3-86E1-E12DCEC6B448}" type="slidenum">
              <a:rPr lang="de-DE" altLang="fr-FR"/>
              <a:pPr eaLnBrk="1" hangingPunct="1"/>
              <a:t>14</a:t>
            </a:fld>
            <a:endParaRPr lang="de-DE" altLang="fr-FR"/>
          </a:p>
        </p:txBody>
      </p:sp>
      <p:sp>
        <p:nvSpPr>
          <p:cNvPr id="171014" name="Rectangle 2">
            <a:extLst>
              <a:ext uri="{FF2B5EF4-FFF2-40B4-BE49-F238E27FC236}">
                <a16:creationId xmlns:a16="http://schemas.microsoft.com/office/drawing/2014/main" id="{99E4B6D9-3FAA-7059-0CD6-940FA791AE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5" name="Rectangle 3">
            <a:extLst>
              <a:ext uri="{FF2B5EF4-FFF2-40B4-BE49-F238E27FC236}">
                <a16:creationId xmlns:a16="http://schemas.microsoft.com/office/drawing/2014/main" id="{0CF06E4E-C8C4-01F3-C3C9-FFBC2E445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fr-FR"/>
              <a:t>Sub-network dependent convergence protocol (</a:t>
            </a:r>
            <a:r>
              <a:rPr lang="en-US" altLang="fr-FR" i="1"/>
              <a:t>SNDCP</a:t>
            </a:r>
            <a:r>
              <a:rPr lang="en-US" altLang="fr-FR"/>
              <a:t>)</a:t>
            </a:r>
          </a:p>
          <a:p>
            <a:r>
              <a:rPr lang="en-US" altLang="fr-FR"/>
              <a:t>Base Station System GPRS Protocol (</a:t>
            </a:r>
            <a:r>
              <a:rPr lang="en-US" altLang="fr-FR" i="1"/>
              <a:t>BSSGP</a:t>
            </a:r>
            <a:r>
              <a:rPr lang="en-US" altLang="fr-FR"/>
              <a:t>)</a:t>
            </a:r>
          </a:p>
          <a:p>
            <a:r>
              <a:rPr lang="en-US" altLang="fr-FR"/>
              <a:t>Radio Link Control/Medium Access Control (</a:t>
            </a:r>
            <a:r>
              <a:rPr lang="en-US" altLang="fr-FR" i="1"/>
              <a:t>RLC </a:t>
            </a:r>
            <a:r>
              <a:rPr lang="en-US" altLang="fr-FR"/>
              <a:t>/MAC) protocol </a:t>
            </a:r>
          </a:p>
          <a:p>
            <a:r>
              <a:rPr lang="en-US" altLang="fr-FR"/>
              <a:t>GPRS Tunneling Protocol (</a:t>
            </a:r>
            <a:r>
              <a:rPr lang="en-US" altLang="fr-FR" i="1"/>
              <a:t>GTP</a:t>
            </a:r>
            <a:r>
              <a:rPr lang="en-US" altLang="fr-FR"/>
              <a:t>)</a:t>
            </a:r>
          </a:p>
          <a:p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155001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5FD1449-97BC-EE65-0FA9-84BC2931A0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5B4BF2A-1BC3-66C8-91CC-B179EEE8E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8000"/>
              </a:lnSpc>
            </a:pPr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D503-CEAC-4FF9-891B-55466E85B3B3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97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139-E8CC-4E82-8813-E328BE3B4744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30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17D8-9F0C-4EAE-B2C3-E0761C1AE4F7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783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BF6FF-F362-D684-F939-896A1DF0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8" y="228600"/>
            <a:ext cx="11027508" cy="6858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D491A4-C9DB-317A-24D3-2F0F7A7C943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62708" y="1143000"/>
            <a:ext cx="5439508" cy="5181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BE1044-21A6-AEE3-A500-77C3C54F7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784" y="1143000"/>
            <a:ext cx="5439508" cy="5181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42898204"/>
      </p:ext>
    </p:extLst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66397-A3E1-CF50-F83F-EA7B007A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8" y="228600"/>
            <a:ext cx="11027508" cy="6858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AFCEEC-8CB4-4B65-5950-CBD6DC6C952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62708" y="1143000"/>
            <a:ext cx="5439508" cy="5181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572FF1-CA6F-9BDF-2C26-304B314480F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89784" y="1143000"/>
            <a:ext cx="5439508" cy="2514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4994F50-AA77-CE0F-CAF2-4990385432B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89784" y="3810000"/>
            <a:ext cx="5439508" cy="2514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74088673"/>
      </p:ext>
    </p:extLst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>
            <a:extLst>
              <a:ext uri="{FF2B5EF4-FFF2-40B4-BE49-F238E27FC236}">
                <a16:creationId xmlns:a16="http://schemas.microsoft.com/office/drawing/2014/main" id="{BEAA5CEE-440D-1CF2-984D-7611CC47A15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08050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 sz="1800"/>
          </a:p>
        </p:txBody>
      </p:sp>
      <p:sp>
        <p:nvSpPr>
          <p:cNvPr id="3" name="Line 5">
            <a:extLst>
              <a:ext uri="{FF2B5EF4-FFF2-40B4-BE49-F238E27FC236}">
                <a16:creationId xmlns:a16="http://schemas.microsoft.com/office/drawing/2014/main" id="{C0845D9E-D578-3DB3-537E-BBE18CC958A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81750"/>
            <a:ext cx="121920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 sz="180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98D425BA-9A54-E23A-F1CC-2047815DF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6600" y="6381751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fr-FR" sz="1800">
                <a:solidFill>
                  <a:srgbClr val="000000"/>
                </a:solidFill>
                <a:latin typeface="Verdana" panose="020B0604030504040204" pitchFamily="34" charset="0"/>
              </a:rPr>
              <a:t>4.</a:t>
            </a:r>
            <a:fld id="{27534097-3C33-40D8-83BD-71CC0C665410}" type="slidenum">
              <a:rPr lang="en-US" altLang="fr-FR" sz="1800">
                <a:solidFill>
                  <a:srgbClr val="000000"/>
                </a:solidFill>
                <a:latin typeface="Verdana" panose="020B0604030504040204" pitchFamily="34" charset="0"/>
              </a:rPr>
              <a:pPr algn="ctr" eaLnBrk="1" hangingPunct="1"/>
              <a:t>‹N°›</a:t>
            </a:fld>
            <a:endParaRPr lang="de-DE" altLang="fr-FR" sz="18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Titelmasterformat durch Klicken bearbeiten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2284" y="3860800"/>
            <a:ext cx="85344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9530135"/>
      </p:ext>
    </p:extLst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DA1733AC-4F5A-1466-4E38-A62727956AE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08050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15057D18-5663-A16A-C154-C2630CAAC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184" y="6437313"/>
            <a:ext cx="10657416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Aliou Bamba, Ing., Ph.D, Consultant en Télécommunications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13396"/>
      </p:ext>
    </p:extLst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925611BD-16A6-DF92-50BE-3F4F831676F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08050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D3E34688-1235-0FEA-1DE8-36A28A32E7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184" y="6437313"/>
            <a:ext cx="10657416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Aliou Bamba, Ing., Ph.D, Consultant en Télécommunications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59066"/>
      </p:ext>
    </p:extLst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>
            <a:extLst>
              <a:ext uri="{FF2B5EF4-FFF2-40B4-BE49-F238E27FC236}">
                <a16:creationId xmlns:a16="http://schemas.microsoft.com/office/drawing/2014/main" id="{29A30EC5-CB49-C547-A85A-61964C3371C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08050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9184" y="981075"/>
            <a:ext cx="5755216" cy="5348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1" y="981075"/>
            <a:ext cx="5755217" cy="5348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BECDAF5-E093-F0A9-A968-7CC79C82AB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184" y="6437313"/>
            <a:ext cx="10657416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Aliou Bamba, Ing., Ph.D, Consultant en Télécommunications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85881"/>
      </p:ext>
    </p:extLst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">
            <a:extLst>
              <a:ext uri="{FF2B5EF4-FFF2-40B4-BE49-F238E27FC236}">
                <a16:creationId xmlns:a16="http://schemas.microsoft.com/office/drawing/2014/main" id="{D2504F57-4E1C-31A8-7F04-30DD641A9C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08050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Fußzeilenplatzhalter 6">
            <a:extLst>
              <a:ext uri="{FF2B5EF4-FFF2-40B4-BE49-F238E27FC236}">
                <a16:creationId xmlns:a16="http://schemas.microsoft.com/office/drawing/2014/main" id="{07E00A31-E605-A924-234B-D75CB20FD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184" y="6437313"/>
            <a:ext cx="10657416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Aliou Bamba, Ing., Ph.D, Consultant en Télécommunications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67357"/>
      </p:ext>
    </p:extLst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">
            <a:extLst>
              <a:ext uri="{FF2B5EF4-FFF2-40B4-BE49-F238E27FC236}">
                <a16:creationId xmlns:a16="http://schemas.microsoft.com/office/drawing/2014/main" id="{D8AEFB1D-0283-94A1-AA04-18740B06539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08050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0BC7474C-1FF2-0EAD-1FF8-600AD119E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184" y="6437313"/>
            <a:ext cx="10657416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Aliou Bamba, Ing., Ph.D, Consultant en Télécommunications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584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E66B-A512-46B7-848C-3EAD13A47637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08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>
            <a:extLst>
              <a:ext uri="{FF2B5EF4-FFF2-40B4-BE49-F238E27FC236}">
                <a16:creationId xmlns:a16="http://schemas.microsoft.com/office/drawing/2014/main" id="{A18727A6-D015-DBCF-AE0B-639E8217724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08050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 sz="1800"/>
          </a:p>
        </p:txBody>
      </p:sp>
      <p:sp>
        <p:nvSpPr>
          <p:cNvPr id="3" name="Fußzeilenplatzhalter 1">
            <a:extLst>
              <a:ext uri="{FF2B5EF4-FFF2-40B4-BE49-F238E27FC236}">
                <a16:creationId xmlns:a16="http://schemas.microsoft.com/office/drawing/2014/main" id="{F66B5185-0CF7-265C-5292-A43C2F84D8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184" y="6437313"/>
            <a:ext cx="10657416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Aliou Bamba, Ing., Ph.D, Consultant en Télécommunications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79285"/>
      </p:ext>
    </p:extLst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>
            <a:extLst>
              <a:ext uri="{FF2B5EF4-FFF2-40B4-BE49-F238E27FC236}">
                <a16:creationId xmlns:a16="http://schemas.microsoft.com/office/drawing/2014/main" id="{D5661DB2-6DA6-C131-C00D-24242DED2EB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08050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90BB533-16B0-1148-6C69-97AA99F920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184" y="6437313"/>
            <a:ext cx="10657416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Aliou Bamba, Ing., Ph.D, Consultant en Télécommunications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72999"/>
      </p:ext>
    </p:extLst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>
            <a:extLst>
              <a:ext uri="{FF2B5EF4-FFF2-40B4-BE49-F238E27FC236}">
                <a16:creationId xmlns:a16="http://schemas.microsoft.com/office/drawing/2014/main" id="{72AA5E7F-6B45-6D27-4803-332C5C257D1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08050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E2B63E6-B59C-64B4-F11D-A2DE506771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184" y="6437313"/>
            <a:ext cx="10657416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Aliou Bamba, Ing., Ph.D, Consultant en Télécommunications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02713"/>
      </p:ext>
    </p:extLst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10F5DB7F-CAAD-499E-0801-819D1317286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08050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013EE6A9-F9F7-3DC5-7074-4113E0F93F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184" y="6437313"/>
            <a:ext cx="10657416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Aliou Bamba, Ing., Ph.D, Consultant en Télécommunications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33299"/>
      </p:ext>
    </p:extLst>
  </p:cSld>
  <p:clrMapOvr>
    <a:masterClrMapping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7B769AB2-DFD3-AD53-6870-D8D51C7A53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08050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25467" y="1"/>
            <a:ext cx="2927351" cy="63293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39184" y="1"/>
            <a:ext cx="8583083" cy="632936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94255F50-C66A-F579-1870-8299E26423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184" y="6437313"/>
            <a:ext cx="10657416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Aliou Bamba, Ing., Ph.D, Consultant en Télécommunications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32828"/>
      </p:ext>
    </p:extLst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>
            <a:extLst>
              <a:ext uri="{FF2B5EF4-FFF2-40B4-BE49-F238E27FC236}">
                <a16:creationId xmlns:a16="http://schemas.microsoft.com/office/drawing/2014/main" id="{DF93FF7D-140F-2B62-22C8-AA2E5D6973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08050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85" y="1"/>
            <a:ext cx="8064500" cy="835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39185" y="981075"/>
            <a:ext cx="11713633" cy="259715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39185" y="3730625"/>
            <a:ext cx="11713633" cy="259873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56E393A-FD85-D921-A29D-42A6DAE14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184" y="6437313"/>
            <a:ext cx="10657416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Aliou Bamba, Ing., Ph.D, Consultant en Télécommunications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34552"/>
      </p:ext>
    </p:extLst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>
            <a:extLst>
              <a:ext uri="{FF2B5EF4-FFF2-40B4-BE49-F238E27FC236}">
                <a16:creationId xmlns:a16="http://schemas.microsoft.com/office/drawing/2014/main" id="{BEF2DC62-F3E3-1577-A244-6789C7FEE71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08050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85" y="1"/>
            <a:ext cx="8064500" cy="835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39184" y="981075"/>
            <a:ext cx="5755216" cy="534828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1" y="981075"/>
            <a:ext cx="5755217" cy="534828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AEA17E5-721C-95B5-AF19-266E12EBF1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184" y="6437313"/>
            <a:ext cx="10657416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Aliou Bamba, Ing., Ph.D, Consultant en Télécommunications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32473"/>
      </p:ext>
    </p:extLst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CDB7F9-1AC0-97B7-712B-4B7A505E74DA}"/>
              </a:ext>
            </a:extLst>
          </p:cNvPr>
          <p:cNvSpPr/>
          <p:nvPr userDrawn="1"/>
        </p:nvSpPr>
        <p:spPr>
          <a:xfrm>
            <a:off x="254000" y="5021263"/>
            <a:ext cx="11703051" cy="18796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4" name="Straight Connector 7">
            <a:extLst>
              <a:ext uri="{FF2B5EF4-FFF2-40B4-BE49-F238E27FC236}">
                <a16:creationId xmlns:a16="http://schemas.microsoft.com/office/drawing/2014/main" id="{C8002224-07DD-435A-0486-3F5C88665F5C}"/>
              </a:ext>
            </a:extLst>
          </p:cNvPr>
          <p:cNvCxnSpPr/>
          <p:nvPr userDrawn="1"/>
        </p:nvCxnSpPr>
        <p:spPr>
          <a:xfrm flipV="1">
            <a:off x="279400" y="6472238"/>
            <a:ext cx="1170940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19">
            <a:extLst>
              <a:ext uri="{FF2B5EF4-FFF2-40B4-BE49-F238E27FC236}">
                <a16:creationId xmlns:a16="http://schemas.microsoft.com/office/drawing/2014/main" id="{1CF30680-A07C-0A23-BE05-123EB8B2C525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11354595" y="5785645"/>
            <a:ext cx="131762" cy="171449"/>
            <a:chOff x="6668087" y="1297746"/>
            <a:chExt cx="161840" cy="156602"/>
          </a:xfrm>
        </p:grpSpPr>
        <p:cxnSp>
          <p:nvCxnSpPr>
            <p:cNvPr id="6" name="Straight Connector 9">
              <a:extLst>
                <a:ext uri="{FF2B5EF4-FFF2-40B4-BE49-F238E27FC236}">
                  <a16:creationId xmlns:a16="http://schemas.microsoft.com/office/drawing/2014/main" id="{CAE44A9F-3C5E-B30B-B32B-BB5139C5C414}"/>
                </a:ext>
              </a:extLst>
            </p:cNvPr>
            <p:cNvCxnSpPr/>
            <p:nvPr/>
          </p:nvCxnSpPr>
          <p:spPr>
            <a:xfrm rot="16200000">
              <a:off x="6663593" y="1265507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">
              <a:extLst>
                <a:ext uri="{FF2B5EF4-FFF2-40B4-BE49-F238E27FC236}">
                  <a16:creationId xmlns:a16="http://schemas.microsoft.com/office/drawing/2014/main" id="{2EF272FE-5F8B-CA0D-AFC3-077E0E6CC0BC}"/>
                </a:ext>
              </a:extLst>
            </p:cNvPr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1">
              <a:extLst>
                <a:ext uri="{FF2B5EF4-FFF2-40B4-BE49-F238E27FC236}">
                  <a16:creationId xmlns:a16="http://schemas.microsoft.com/office/drawing/2014/main" id="{F0F67872-30B6-98BE-CF67-13474CB619F2}"/>
                </a:ext>
              </a:extLst>
            </p:cNvPr>
            <p:cNvCxnSpPr/>
            <p:nvPr/>
          </p:nvCxnSpPr>
          <p:spPr>
            <a:xfrm rot="5400000" flipH="1">
              <a:off x="6744513" y="12645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5">
            <a:extLst>
              <a:ext uri="{FF2B5EF4-FFF2-40B4-BE49-F238E27FC236}">
                <a16:creationId xmlns:a16="http://schemas.microsoft.com/office/drawing/2014/main" id="{410EAD17-4046-0053-8328-6F3986E17F33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11557795" y="5938045"/>
            <a:ext cx="131762" cy="171449"/>
            <a:chOff x="6668087" y="1297746"/>
            <a:chExt cx="161840" cy="156602"/>
          </a:xfrm>
        </p:grpSpPr>
        <p:cxnSp>
          <p:nvCxnSpPr>
            <p:cNvPr id="10" name="Straight Connector 13">
              <a:extLst>
                <a:ext uri="{FF2B5EF4-FFF2-40B4-BE49-F238E27FC236}">
                  <a16:creationId xmlns:a16="http://schemas.microsoft.com/office/drawing/2014/main" id="{B3030336-545E-A0DC-32F2-F2134FE32716}"/>
                </a:ext>
              </a:extLst>
            </p:cNvPr>
            <p:cNvCxnSpPr/>
            <p:nvPr/>
          </p:nvCxnSpPr>
          <p:spPr>
            <a:xfrm rot="16200000">
              <a:off x="6663593" y="1265507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4">
              <a:extLst>
                <a:ext uri="{FF2B5EF4-FFF2-40B4-BE49-F238E27FC236}">
                  <a16:creationId xmlns:a16="http://schemas.microsoft.com/office/drawing/2014/main" id="{C2909E51-5309-E4AD-4C21-C72B823FF14C}"/>
                </a:ext>
              </a:extLst>
            </p:cNvPr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5">
              <a:extLst>
                <a:ext uri="{FF2B5EF4-FFF2-40B4-BE49-F238E27FC236}">
                  <a16:creationId xmlns:a16="http://schemas.microsoft.com/office/drawing/2014/main" id="{D19058CD-C79A-7BCF-E1B0-0C78769A86AD}"/>
                </a:ext>
              </a:extLst>
            </p:cNvPr>
            <p:cNvCxnSpPr/>
            <p:nvPr/>
          </p:nvCxnSpPr>
          <p:spPr>
            <a:xfrm rot="5400000" flipH="1">
              <a:off x="6744513" y="12645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9">
            <a:extLst>
              <a:ext uri="{FF2B5EF4-FFF2-40B4-BE49-F238E27FC236}">
                <a16:creationId xmlns:a16="http://schemas.microsoft.com/office/drawing/2014/main" id="{85EDF88F-E97F-8589-2D8E-C76BB90F04C9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11140811" y="6041232"/>
            <a:ext cx="131763" cy="171451"/>
            <a:chOff x="6668087" y="1297746"/>
            <a:chExt cx="161840" cy="156602"/>
          </a:xfrm>
        </p:grpSpPr>
        <p:cxnSp>
          <p:nvCxnSpPr>
            <p:cNvPr id="14" name="Straight Connector 17">
              <a:extLst>
                <a:ext uri="{FF2B5EF4-FFF2-40B4-BE49-F238E27FC236}">
                  <a16:creationId xmlns:a16="http://schemas.microsoft.com/office/drawing/2014/main" id="{7E5F8C05-03F7-4E65-EC2F-8959070D486D}"/>
                </a:ext>
              </a:extLst>
            </p:cNvPr>
            <p:cNvCxnSpPr/>
            <p:nvPr/>
          </p:nvCxnSpPr>
          <p:spPr>
            <a:xfrm rot="16200000">
              <a:off x="6663592" y="1265507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8">
              <a:extLst>
                <a:ext uri="{FF2B5EF4-FFF2-40B4-BE49-F238E27FC236}">
                  <a16:creationId xmlns:a16="http://schemas.microsoft.com/office/drawing/2014/main" id="{F3E65487-ABAF-E570-25F1-15845DA1CDC6}"/>
                </a:ext>
              </a:extLst>
            </p:cNvPr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9">
              <a:extLst>
                <a:ext uri="{FF2B5EF4-FFF2-40B4-BE49-F238E27FC236}">
                  <a16:creationId xmlns:a16="http://schemas.microsoft.com/office/drawing/2014/main" id="{364435BE-6EDB-4C74-5748-61791E6EC63B}"/>
                </a:ext>
              </a:extLst>
            </p:cNvPr>
            <p:cNvCxnSpPr/>
            <p:nvPr/>
          </p:nvCxnSpPr>
          <p:spPr>
            <a:xfrm rot="5400000" flipH="1">
              <a:off x="6744512" y="1264532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Line 4">
            <a:extLst>
              <a:ext uri="{FF2B5EF4-FFF2-40B4-BE49-F238E27FC236}">
                <a16:creationId xmlns:a16="http://schemas.microsoft.com/office/drawing/2014/main" id="{3050F03C-7F78-79D5-200C-A7766A426C8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08050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6533" y="145256"/>
            <a:ext cx="1170432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 bwMode="grayWhite">
          <a:xfrm>
            <a:off x="1521883" y="5029201"/>
            <a:ext cx="9144000" cy="701749"/>
          </a:xfrm>
        </p:spPr>
        <p:txBody>
          <a:bodyPr/>
          <a:lstStyle>
            <a:lvl1pPr algn="l">
              <a:buNone/>
              <a:defRPr sz="2100" b="0"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521883" y="5738093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480BB011-24C9-1E90-402E-66EBA4BA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280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fld id="{E08BA531-A616-4EB1-923D-AB61F7FE233A}" type="datetime2">
              <a:rPr lang="fr-FR" smtClean="0"/>
              <a:t>jeudi 31 octobre 2024</a:t>
            </a:fld>
            <a:endParaRPr lang="en-US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9B64C7CA-D1F2-01E6-6983-FDD1A65C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492876"/>
            <a:ext cx="7518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fr-FR"/>
              <a:t>Aliou Bamba, Ing., Ph.D, Consultant en Télécommunications</a:t>
            </a:r>
            <a:endParaRPr lang="en-US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1D2273D5-6A3B-8030-0341-A0565D4D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492876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D7CA1B2-E4C9-4042-92B5-44BFA0444F3D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49886373"/>
      </p:ext>
    </p:extLst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239185" y="1"/>
            <a:ext cx="8064500" cy="835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39184" y="981075"/>
            <a:ext cx="5755216" cy="259715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197601" y="981075"/>
            <a:ext cx="5755217" cy="259715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239184" y="3730625"/>
            <a:ext cx="5755216" cy="259873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7601" y="3730625"/>
            <a:ext cx="5755217" cy="259873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68941"/>
      </p:ext>
    </p:extLst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85" y="1"/>
            <a:ext cx="8064500" cy="835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9184" y="981075"/>
            <a:ext cx="5755216" cy="534828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197601" y="981075"/>
            <a:ext cx="5755217" cy="259715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197601" y="3730625"/>
            <a:ext cx="5755217" cy="259873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6791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9941-8F08-4D59-A88C-A4C3FA1DFC7A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1400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85" y="1"/>
            <a:ext cx="8064500" cy="835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9185" y="981075"/>
            <a:ext cx="11713633" cy="259715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185" y="3730625"/>
            <a:ext cx="11713633" cy="259873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1565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85" y="1"/>
            <a:ext cx="8064500" cy="835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39185" y="981075"/>
            <a:ext cx="11713633" cy="5348288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0408384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0C43-3A02-480E-8EBD-0EEA4265B1DD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01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86DF-D8A6-4A8C-A702-4ED23DC89029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30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9DC6-8C23-4C83-A0C0-BF9F2EB72A75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44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DC0B-B0BF-4B71-98D2-ECDDC04D8A47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4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EDC5-465F-4CE1-BD11-C73497D4EE62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97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99FC-21BA-498C-8B42-C42529918A57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9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E46F-EFD5-4FD2-97C0-AED0B9EE8FAC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706B9-213D-47DA-8199-214EE4099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0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9" r:id="rId12"/>
    <p:sldLayoutId id="214748370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0070C0"/>
            </a:gs>
            <a:gs pos="100000">
              <a:srgbClr val="006699"/>
            </a:gs>
          </a:gsLst>
          <a:lin ang="10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4FDEEAB-5159-8D63-8547-AA88604F0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9185" y="1"/>
            <a:ext cx="80645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fr-FR"/>
              <a:t>Klicken Sie, um das Titelformat zu bearbeiten</a:t>
            </a:r>
            <a:endParaRPr lang="en-US" altLang="fr-F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5D2E12D-1CE7-203F-B76C-B2FF23103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981075"/>
            <a:ext cx="11713633" cy="534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fr-FR"/>
              <a:t>Klicken Sie, um die Formate des Vorlagentextes zu bearbeiten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A4B00D79-8B6A-2BE0-8577-A392D0F07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08050"/>
            <a:ext cx="121920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 sz="1800"/>
          </a:p>
        </p:txBody>
      </p:sp>
      <p:sp>
        <p:nvSpPr>
          <p:cNvPr id="1029" name="Line 6">
            <a:extLst>
              <a:ext uri="{FF2B5EF4-FFF2-40B4-BE49-F238E27FC236}">
                <a16:creationId xmlns:a16="http://schemas.microsoft.com/office/drawing/2014/main" id="{07C5F96C-4E2C-505A-55A2-8DE6222B9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81750"/>
            <a:ext cx="121920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 sz="1800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99787D10-27E8-FD68-7267-1D24E25B4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6600" y="6381751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fr-FR" sz="1800">
                <a:solidFill>
                  <a:srgbClr val="000000"/>
                </a:solidFill>
                <a:latin typeface="Verdana" panose="020B0604030504040204" pitchFamily="34" charset="0"/>
              </a:rPr>
              <a:t>4.</a:t>
            </a:r>
            <a:fld id="{0D271951-1B41-49E1-A5A2-D62D412BF842}" type="slidenum">
              <a:rPr lang="en-US" altLang="fr-FR" sz="1800">
                <a:solidFill>
                  <a:srgbClr val="000000"/>
                </a:solidFill>
                <a:latin typeface="Verdana" panose="020B0604030504040204" pitchFamily="34" charset="0"/>
              </a:rPr>
              <a:pPr algn="ctr" eaLnBrk="1" hangingPunct="1"/>
              <a:t>‹N°›</a:t>
            </a:fld>
            <a:endParaRPr lang="de-DE" altLang="fr-FR" sz="18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6832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ransition advClick="0"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-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-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-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Char char="-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Char char="-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Char char="-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Char char="-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Char char="-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49045" y="5583429"/>
            <a:ext cx="3237337" cy="630085"/>
          </a:xfrm>
        </p:spPr>
        <p:txBody>
          <a:bodyPr>
            <a:noAutofit/>
          </a:bodyPr>
          <a:lstStyle/>
          <a:p>
            <a:r>
              <a:rPr lang="fr-FR" sz="1600" dirty="0"/>
              <a:t>Aliou Bamba, Ph.D, </a:t>
            </a:r>
          </a:p>
          <a:p>
            <a:r>
              <a:rPr lang="fr-FR" sz="1600" dirty="0"/>
              <a:t>Consultant en Télécommunications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06582" y="903399"/>
            <a:ext cx="10647218" cy="18683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rgbClr val="7030A0"/>
                </a:solidFill>
              </a:rPr>
              <a:t>BASES TECHNOLOGIQUES DES</a:t>
            </a:r>
            <a:br>
              <a:rPr lang="fr-FR" sz="4000" b="1" dirty="0">
                <a:solidFill>
                  <a:srgbClr val="7030A0"/>
                </a:solidFill>
              </a:rPr>
            </a:br>
            <a:r>
              <a:rPr lang="fr-FR" sz="4000" b="1" dirty="0">
                <a:solidFill>
                  <a:srgbClr val="7030A0"/>
                </a:solidFill>
              </a:rPr>
              <a:t>RÉSEAUX MOBILES : 2G, 3G, 4G, 5G </a:t>
            </a:r>
          </a:p>
        </p:txBody>
      </p:sp>
    </p:spTree>
    <p:extLst>
      <p:ext uri="{BB962C8B-B14F-4D97-AF65-F5344CB8AC3E}">
        <p14:creationId xmlns:p14="http://schemas.microsoft.com/office/powerpoint/2010/main" val="334697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1B6E37B-935B-56A5-6D14-BE7F65E34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fr-FR" dirty="0"/>
              <a:t>GPRS architecture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8E70C5E-F001-2DE1-9364-DD469E6FA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01938" y="1524000"/>
            <a:ext cx="7485062" cy="40386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fr-FR"/>
              <a:t>2.1. Interfaces, reference points and network elements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fr-FR"/>
              <a:t>2.2. Functional view on GPRS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fr-FR"/>
              <a:t>2.3. Subscription of GPRS service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fr-FR"/>
              <a:t>2.4. New network elements</a:t>
            </a:r>
          </a:p>
          <a:p>
            <a:pPr marL="742950" lvl="1" indent="-285750">
              <a:buNone/>
            </a:pPr>
            <a:r>
              <a:rPr lang="en-US" altLang="fr-FR" sz="2000">
                <a:latin typeface="Arial" panose="020B0604020202020204" pitchFamily="34" charset="0"/>
              </a:rPr>
              <a:t>2.4.1. GGSN</a:t>
            </a:r>
          </a:p>
          <a:p>
            <a:pPr marL="742950" lvl="1" indent="-285750">
              <a:buNone/>
            </a:pPr>
            <a:r>
              <a:rPr lang="en-US" altLang="fr-FR" sz="2000">
                <a:latin typeface="Arial" panose="020B0604020202020204" pitchFamily="34" charset="0"/>
              </a:rPr>
              <a:t>2.4.2. SGSN</a:t>
            </a:r>
          </a:p>
          <a:p>
            <a:pPr marL="742950" lvl="1" indent="-285750">
              <a:buNone/>
            </a:pPr>
            <a:r>
              <a:rPr lang="en-US" altLang="fr-FR" sz="2000">
                <a:latin typeface="Arial" panose="020B0604020202020204" pitchFamily="34" charset="0"/>
              </a:rPr>
              <a:t>2.4.3. Other elements</a:t>
            </a:r>
          </a:p>
          <a:p>
            <a:pPr marL="742950" lvl="1" indent="-285750">
              <a:buNone/>
            </a:pPr>
            <a:r>
              <a:rPr lang="en-US" altLang="fr-FR" sz="2000">
                <a:latin typeface="Arial" panose="020B0604020202020204" pitchFamily="34" charset="0"/>
              </a:rPr>
              <a:t>2.4.4. GPRS backbones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fr-FR"/>
              <a:t>2.5. GPRS Mobile classes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fr-FR"/>
              <a:t>2.6. MS multislot capabilities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173253-2917-0954-0D9F-D0AA698C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309C-2739-48E9-8956-6E9E78FBE8E8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0A0E83-BA27-1626-68D8-140A0D74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786781-9BD9-B1ED-2E72-1FCE826D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A03657D-213E-9D19-745B-5C7C8CA35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fr-FR" dirty="0"/>
              <a:t>GPRS access interfaces and reference points</a:t>
            </a:r>
          </a:p>
        </p:txBody>
      </p:sp>
      <p:graphicFrame>
        <p:nvGraphicFramePr>
          <p:cNvPr id="12291" name="Object 3">
            <a:hlinkClick r:id="" action="ppaction://ole?verb=0"/>
            <a:extLst>
              <a:ext uri="{FF2B5EF4-FFF2-40B4-BE49-F238E27FC236}">
                <a16:creationId xmlns:a16="http://schemas.microsoft.com/office/drawing/2014/main" id="{2463EF38-C951-EF20-5A08-8E55419D81BC}"/>
              </a:ext>
            </a:extLst>
          </p:cNvPr>
          <p:cNvGraphicFramePr>
            <a:graphicFrameLocks/>
          </p:cNvGraphicFramePr>
          <p:nvPr/>
        </p:nvGraphicFramePr>
        <p:xfrm>
          <a:off x="2219326" y="1476376"/>
          <a:ext cx="7731125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7729200" imgH="2814480" progId="Word.Picture.8">
                  <p:embed/>
                </p:oleObj>
              </mc:Choice>
              <mc:Fallback>
                <p:oleObj name="Picture" r:id="rId3" imgW="7729200" imgH="2814480" progId="Word.Picture.8">
                  <p:embed/>
                  <p:pic>
                    <p:nvPicPr>
                      <p:cNvPr id="12291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2463EF38-C951-EF20-5A08-8E55419D81B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6" y="1476376"/>
                        <a:ext cx="7731125" cy="281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4">
            <a:extLst>
              <a:ext uri="{FF2B5EF4-FFF2-40B4-BE49-F238E27FC236}">
                <a16:creationId xmlns:a16="http://schemas.microsoft.com/office/drawing/2014/main" id="{D8F9FAC4-1A05-1CC1-FDDF-00629E027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3200" y="4876800"/>
            <a:ext cx="6705600" cy="1295400"/>
          </a:xfrm>
          <a:noFill/>
          <a:ln/>
        </p:spPr>
        <p:txBody>
          <a:bodyPr>
            <a:normAutofit fontScale="85000" lnSpcReduction="20000"/>
          </a:bodyPr>
          <a:lstStyle/>
          <a:p>
            <a:pPr algn="just">
              <a:lnSpc>
                <a:spcPct val="90000"/>
              </a:lnSpc>
              <a:buSzPct val="160000"/>
            </a:pPr>
            <a:r>
              <a:rPr lang="en-US" altLang="fr-FR"/>
              <a:t>GPRS provides packet switched connections from MS to packet data networks (PDN)</a:t>
            </a:r>
          </a:p>
          <a:p>
            <a:pPr algn="just">
              <a:lnSpc>
                <a:spcPct val="90000"/>
              </a:lnSpc>
              <a:buSzPct val="160000"/>
            </a:pPr>
            <a:r>
              <a:rPr lang="en-US" altLang="fr-FR"/>
              <a:t>Different operator’s GPRS networks are connected through Gp interface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72A609-DC86-E0CD-FAF7-4302136C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DBD8-F920-4156-AD8D-B4BAE30BC838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6ED5A2-16CE-35FF-C315-C4CBBEF9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87BFE7-0477-3DFA-E81C-5AF2C2EE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F98992A-8AB5-FE86-ED36-F898CAE98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fr-FR"/>
              <a:t>2.1. Interfaces, reference points and network elements</a:t>
            </a:r>
          </a:p>
        </p:txBody>
      </p:sp>
      <p:graphicFrame>
        <p:nvGraphicFramePr>
          <p:cNvPr id="26627" name="Object 3">
            <a:hlinkClick r:id="" action="ppaction://ole?verb=0"/>
            <a:extLst>
              <a:ext uri="{FF2B5EF4-FFF2-40B4-BE49-F238E27FC236}">
                <a16:creationId xmlns:a16="http://schemas.microsoft.com/office/drawing/2014/main" id="{465DEB5C-2BE1-33D0-2F53-7B48E1DDB0E7}"/>
              </a:ext>
            </a:extLst>
          </p:cNvPr>
          <p:cNvGraphicFramePr>
            <a:graphicFrameLocks/>
          </p:cNvGraphicFramePr>
          <p:nvPr/>
        </p:nvGraphicFramePr>
        <p:xfrm>
          <a:off x="2352676" y="1381125"/>
          <a:ext cx="7426325" cy="490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7424640" imgH="4900320" progId="Word.Picture.8">
                  <p:embed/>
                </p:oleObj>
              </mc:Choice>
              <mc:Fallback>
                <p:oleObj name="Picture" r:id="rId3" imgW="7424640" imgH="4900320" progId="Word.Picture.8">
                  <p:embed/>
                  <p:pic>
                    <p:nvPicPr>
                      <p:cNvPr id="26627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65DEB5C-2BE1-33D0-2F53-7B48E1DDB0E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6" y="1381125"/>
                        <a:ext cx="7426325" cy="490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9D69A8C-1D92-0794-A2D9-3814432F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9D93-A742-4191-A1B8-528847E568AA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4AD22F-80AE-F1B6-6425-7F6C6E23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A32FFB-2409-049D-EAEE-B83B4F53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B26AF9DE-D8A8-87CF-9CC3-0F55F2408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GPRS architecture and interfaces</a:t>
            </a:r>
          </a:p>
        </p:txBody>
      </p:sp>
      <p:grpSp>
        <p:nvGrpSpPr>
          <p:cNvPr id="74755" name="Group 82">
            <a:extLst>
              <a:ext uri="{FF2B5EF4-FFF2-40B4-BE49-F238E27FC236}">
                <a16:creationId xmlns:a16="http://schemas.microsoft.com/office/drawing/2014/main" id="{38A867CF-2F2A-556D-B9BB-D918E8BA00D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295401"/>
            <a:ext cx="6388394" cy="4168775"/>
            <a:chOff x="1488" y="1152"/>
            <a:chExt cx="2527" cy="1648"/>
          </a:xfrm>
        </p:grpSpPr>
        <p:sp>
          <p:nvSpPr>
            <p:cNvPr id="74756" name="Oval 7">
              <a:extLst>
                <a:ext uri="{FF2B5EF4-FFF2-40B4-BE49-F238E27FC236}">
                  <a16:creationId xmlns:a16="http://schemas.microsoft.com/office/drawing/2014/main" id="{690E9701-13B4-02EF-6F10-32C45C549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680"/>
              <a:ext cx="192" cy="192"/>
            </a:xfrm>
            <a:prstGeom prst="ellipse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fr-FR" sz="1400" b="1" dirty="0"/>
                <a:t>MS</a:t>
              </a:r>
            </a:p>
          </p:txBody>
        </p:sp>
        <p:sp>
          <p:nvSpPr>
            <p:cNvPr id="74757" name="Freeform 9">
              <a:extLst>
                <a:ext uri="{FF2B5EF4-FFF2-40B4-BE49-F238E27FC236}">
                  <a16:creationId xmlns:a16="http://schemas.microsoft.com/office/drawing/2014/main" id="{F95148C2-6737-CB06-413D-DC7B9D81DDB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680" y="1728"/>
              <a:ext cx="288" cy="96"/>
            </a:xfrm>
            <a:custGeom>
              <a:avLst/>
              <a:gdLst>
                <a:gd name="T0" fmla="*/ 0 w 336"/>
                <a:gd name="T1" fmla="*/ 96 h 96"/>
                <a:gd name="T2" fmla="*/ 121 w 336"/>
                <a:gd name="T3" fmla="*/ 0 h 96"/>
                <a:gd name="T4" fmla="*/ 90 w 336"/>
                <a:gd name="T5" fmla="*/ 96 h 96"/>
                <a:gd name="T6" fmla="*/ 212 w 336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92" y="0"/>
                  </a:lnTo>
                  <a:lnTo>
                    <a:pt x="144" y="96"/>
                  </a:lnTo>
                  <a:lnTo>
                    <a:pt x="336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4758" name="Rectangle 10">
              <a:extLst>
                <a:ext uri="{FF2B5EF4-FFF2-40B4-BE49-F238E27FC236}">
                  <a16:creationId xmlns:a16="http://schemas.microsoft.com/office/drawing/2014/main" id="{947937ED-2BD2-CDD7-DC54-0880AB5D6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80"/>
              <a:ext cx="240" cy="14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fr-FR" sz="1400" b="1" dirty="0"/>
                <a:t>BSS</a:t>
              </a:r>
            </a:p>
          </p:txBody>
        </p:sp>
        <p:sp>
          <p:nvSpPr>
            <p:cNvPr id="74759" name="Rectangle 11">
              <a:extLst>
                <a:ext uri="{FF2B5EF4-FFF2-40B4-BE49-F238E27FC236}">
                  <a16:creationId xmlns:a16="http://schemas.microsoft.com/office/drawing/2014/main" id="{96AAC5D8-7DE6-BE70-E652-8238EE4F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680"/>
              <a:ext cx="240" cy="14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de-DE" altLang="fr-FR" sz="1400" b="1" dirty="0"/>
                <a:t>GGSN</a:t>
              </a:r>
            </a:p>
          </p:txBody>
        </p:sp>
        <p:sp>
          <p:nvSpPr>
            <p:cNvPr id="74760" name="Rectangle 17">
              <a:extLst>
                <a:ext uri="{FF2B5EF4-FFF2-40B4-BE49-F238E27FC236}">
                  <a16:creationId xmlns:a16="http://schemas.microsoft.com/office/drawing/2014/main" id="{B9917335-719A-D82F-C763-3FA0F996D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680"/>
              <a:ext cx="240" cy="14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fr-FR" sz="1400" b="1" dirty="0"/>
                <a:t>SGSN</a:t>
              </a:r>
            </a:p>
          </p:txBody>
        </p:sp>
        <p:sp>
          <p:nvSpPr>
            <p:cNvPr id="74761" name="Rectangle 18">
              <a:extLst>
                <a:ext uri="{FF2B5EF4-FFF2-40B4-BE49-F238E27FC236}">
                  <a16:creationId xmlns:a16="http://schemas.microsoft.com/office/drawing/2014/main" id="{78BD2939-7C0D-F4CD-B1AA-04FA237FC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352"/>
              <a:ext cx="240" cy="14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fr-FR" sz="1400" b="1" dirty="0"/>
                <a:t>MSC</a:t>
              </a:r>
            </a:p>
          </p:txBody>
        </p:sp>
        <p:cxnSp>
          <p:nvCxnSpPr>
            <p:cNvPr id="74762" name="AutoShape 20">
              <a:extLst>
                <a:ext uri="{FF2B5EF4-FFF2-40B4-BE49-F238E27FC236}">
                  <a16:creationId xmlns:a16="http://schemas.microsoft.com/office/drawing/2014/main" id="{902E8D5E-0DE1-0C60-BFED-FDA593F8B728}"/>
                </a:ext>
              </a:extLst>
            </p:cNvPr>
            <p:cNvCxnSpPr>
              <a:cxnSpLocks noChangeShapeType="1"/>
              <a:stCxn id="74758" idx="3"/>
              <a:endCxn id="74760" idx="1"/>
            </p:cNvCxnSpPr>
            <p:nvPr/>
          </p:nvCxnSpPr>
          <p:spPr bwMode="auto">
            <a:xfrm>
              <a:off x="2256" y="1752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63" name="AutoShape 24">
              <a:extLst>
                <a:ext uri="{FF2B5EF4-FFF2-40B4-BE49-F238E27FC236}">
                  <a16:creationId xmlns:a16="http://schemas.microsoft.com/office/drawing/2014/main" id="{3B82B6A9-3B1B-4675-6DCF-8386C0E1B578}"/>
                </a:ext>
              </a:extLst>
            </p:cNvPr>
            <p:cNvCxnSpPr>
              <a:cxnSpLocks noChangeShapeType="1"/>
              <a:stCxn id="74759" idx="1"/>
              <a:endCxn id="74760" idx="3"/>
            </p:cNvCxnSpPr>
            <p:nvPr/>
          </p:nvCxnSpPr>
          <p:spPr bwMode="auto">
            <a:xfrm flipH="1">
              <a:off x="2832" y="1752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64" name="Line 29">
              <a:extLst>
                <a:ext uri="{FF2B5EF4-FFF2-40B4-BE49-F238E27FC236}">
                  <a16:creationId xmlns:a16="http://schemas.microsoft.com/office/drawing/2014/main" id="{A1F5BFAB-F58D-AF14-A9A0-167BAC2D2D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15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4765" name="Text Box 30">
              <a:extLst>
                <a:ext uri="{FF2B5EF4-FFF2-40B4-BE49-F238E27FC236}">
                  <a16:creationId xmlns:a16="http://schemas.microsoft.com/office/drawing/2014/main" id="{300F6D79-1C3D-77E8-C17F-6E37A17D7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045"/>
              <a:ext cx="164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de-DE" altLang="fr-FR" sz="1400"/>
                <a:t>U</a:t>
              </a:r>
              <a:r>
                <a:rPr lang="de-DE" altLang="fr-FR" sz="1400" baseline="-25000"/>
                <a:t>m</a:t>
              </a:r>
              <a:endParaRPr lang="de-DE" altLang="fr-FR" sz="1400"/>
            </a:p>
          </p:txBody>
        </p:sp>
        <p:sp>
          <p:nvSpPr>
            <p:cNvPr id="74766" name="AutoShape 31">
              <a:extLst>
                <a:ext uri="{FF2B5EF4-FFF2-40B4-BE49-F238E27FC236}">
                  <a16:creationId xmlns:a16="http://schemas.microsoft.com/office/drawing/2014/main" id="{731AEDE7-3C95-6D3B-7EB1-76E1B5339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592"/>
              <a:ext cx="257" cy="208"/>
            </a:xfrm>
            <a:prstGeom prst="flowChartMagneticDisk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fr-FR" sz="1400" b="1" dirty="0"/>
                <a:t>EIR</a:t>
              </a:r>
            </a:p>
          </p:txBody>
        </p:sp>
        <p:sp>
          <p:nvSpPr>
            <p:cNvPr id="74767" name="AutoShape 32">
              <a:extLst>
                <a:ext uri="{FF2B5EF4-FFF2-40B4-BE49-F238E27FC236}">
                  <a16:creationId xmlns:a16="http://schemas.microsoft.com/office/drawing/2014/main" id="{E5F48A56-3655-036D-8682-DF1C1D58F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256"/>
              <a:ext cx="240" cy="336"/>
            </a:xfrm>
            <a:prstGeom prst="flowChartMagneticDisk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fr-FR" sz="1400" b="1" dirty="0"/>
                <a:t>HLR</a:t>
              </a:r>
              <a:r>
                <a:rPr lang="de-DE" altLang="fr-FR" sz="1400" dirty="0">
                  <a:solidFill>
                    <a:schemeClr val="bg2"/>
                  </a:solidFill>
                </a:rPr>
                <a:t>/</a:t>
              </a:r>
            </a:p>
            <a:p>
              <a:r>
                <a:rPr lang="de-DE" altLang="fr-FR" sz="1400" b="1" dirty="0"/>
                <a:t>GR</a:t>
              </a:r>
            </a:p>
          </p:txBody>
        </p:sp>
        <p:sp>
          <p:nvSpPr>
            <p:cNvPr id="74768" name="AutoShape 33">
              <a:extLst>
                <a:ext uri="{FF2B5EF4-FFF2-40B4-BE49-F238E27FC236}">
                  <a16:creationId xmlns:a16="http://schemas.microsoft.com/office/drawing/2014/main" id="{06FA71EE-6102-E982-427E-4F6061574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592"/>
              <a:ext cx="257" cy="207"/>
            </a:xfrm>
            <a:prstGeom prst="flowChartMagneticDisk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fr-FR" sz="1400" b="1" dirty="0"/>
                <a:t>VLR</a:t>
              </a:r>
            </a:p>
          </p:txBody>
        </p:sp>
        <p:cxnSp>
          <p:nvCxnSpPr>
            <p:cNvPr id="74769" name="AutoShape 39">
              <a:extLst>
                <a:ext uri="{FF2B5EF4-FFF2-40B4-BE49-F238E27FC236}">
                  <a16:creationId xmlns:a16="http://schemas.microsoft.com/office/drawing/2014/main" id="{33680957-4B07-7D22-025E-9A7563A75283}"/>
                </a:ext>
              </a:extLst>
            </p:cNvPr>
            <p:cNvCxnSpPr>
              <a:cxnSpLocks noChangeShapeType="1"/>
              <a:stCxn id="74761" idx="1"/>
              <a:endCxn id="74768" idx="1"/>
            </p:cNvCxnSpPr>
            <p:nvPr/>
          </p:nvCxnSpPr>
          <p:spPr bwMode="auto">
            <a:xfrm flipH="1">
              <a:off x="2049" y="2424"/>
              <a:ext cx="207" cy="16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70" name="Text Box 41">
              <a:extLst>
                <a:ext uri="{FF2B5EF4-FFF2-40B4-BE49-F238E27FC236}">
                  <a16:creationId xmlns:a16="http://schemas.microsoft.com/office/drawing/2014/main" id="{775AE40F-4EAA-1501-4CF5-4072DF97C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661"/>
              <a:ext cx="22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fr-FR" sz="1400"/>
                <a:t>PDN</a:t>
              </a:r>
            </a:p>
          </p:txBody>
        </p:sp>
        <p:cxnSp>
          <p:nvCxnSpPr>
            <p:cNvPr id="74771" name="AutoShape 51">
              <a:extLst>
                <a:ext uri="{FF2B5EF4-FFF2-40B4-BE49-F238E27FC236}">
                  <a16:creationId xmlns:a16="http://schemas.microsoft.com/office/drawing/2014/main" id="{99B3E3D5-1B70-D4CB-0242-A6D4A2CA2988}"/>
                </a:ext>
              </a:extLst>
            </p:cNvPr>
            <p:cNvCxnSpPr>
              <a:cxnSpLocks noChangeShapeType="1"/>
              <a:stCxn id="74759" idx="3"/>
              <a:endCxn id="74770" idx="1"/>
            </p:cNvCxnSpPr>
            <p:nvPr/>
          </p:nvCxnSpPr>
          <p:spPr bwMode="auto">
            <a:xfrm flipV="1">
              <a:off x="3408" y="1722"/>
              <a:ext cx="384" cy="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72" name="AutoShape 58">
              <a:extLst>
                <a:ext uri="{FF2B5EF4-FFF2-40B4-BE49-F238E27FC236}">
                  <a16:creationId xmlns:a16="http://schemas.microsoft.com/office/drawing/2014/main" id="{53B762B5-7B09-AF7E-BB0F-4E511B0E9993}"/>
                </a:ext>
              </a:extLst>
            </p:cNvPr>
            <p:cNvCxnSpPr>
              <a:cxnSpLocks noChangeShapeType="1"/>
              <a:stCxn id="74760" idx="2"/>
              <a:endCxn id="74767" idx="2"/>
            </p:cNvCxnSpPr>
            <p:nvPr/>
          </p:nvCxnSpPr>
          <p:spPr bwMode="auto">
            <a:xfrm>
              <a:off x="2712" y="1824"/>
              <a:ext cx="168" cy="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73" name="AutoShape 60">
              <a:extLst>
                <a:ext uri="{FF2B5EF4-FFF2-40B4-BE49-F238E27FC236}">
                  <a16:creationId xmlns:a16="http://schemas.microsoft.com/office/drawing/2014/main" id="{F380F0BA-7F50-A67F-0C9B-0B7B71C6B14F}"/>
                </a:ext>
              </a:extLst>
            </p:cNvPr>
            <p:cNvCxnSpPr>
              <a:cxnSpLocks noChangeShapeType="1"/>
              <a:stCxn id="74767" idx="4"/>
              <a:endCxn id="74759" idx="2"/>
            </p:cNvCxnSpPr>
            <p:nvPr/>
          </p:nvCxnSpPr>
          <p:spPr bwMode="auto">
            <a:xfrm flipV="1">
              <a:off x="3120" y="1824"/>
              <a:ext cx="168" cy="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74" name="AutoShape 61">
              <a:extLst>
                <a:ext uri="{FF2B5EF4-FFF2-40B4-BE49-F238E27FC236}">
                  <a16:creationId xmlns:a16="http://schemas.microsoft.com/office/drawing/2014/main" id="{43B5EABE-4369-C619-57DD-41DF45A7D112}"/>
                </a:ext>
              </a:extLst>
            </p:cNvPr>
            <p:cNvCxnSpPr>
              <a:cxnSpLocks noChangeShapeType="1"/>
              <a:stCxn id="74760" idx="2"/>
              <a:endCxn id="74761" idx="3"/>
            </p:cNvCxnSpPr>
            <p:nvPr/>
          </p:nvCxnSpPr>
          <p:spPr bwMode="auto">
            <a:xfrm flipH="1">
              <a:off x="2496" y="1824"/>
              <a:ext cx="216" cy="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75" name="Line 69">
              <a:extLst>
                <a:ext uri="{FF2B5EF4-FFF2-40B4-BE49-F238E27FC236}">
                  <a16:creationId xmlns:a16="http://schemas.microsoft.com/office/drawing/2014/main" id="{3DCFCFB5-1DCF-4272-99AC-9E1721CC37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15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4776" name="Text Box 70">
              <a:extLst>
                <a:ext uri="{FF2B5EF4-FFF2-40B4-BE49-F238E27FC236}">
                  <a16:creationId xmlns:a16="http://schemas.microsoft.com/office/drawing/2014/main" id="{5BEC0FF9-9CA8-240C-9F73-609700654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0" y="2045"/>
              <a:ext cx="155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de-DE" altLang="fr-FR" sz="1400"/>
                <a:t>G</a:t>
              </a:r>
              <a:r>
                <a:rPr lang="de-DE" altLang="fr-FR" sz="1400" baseline="-25000"/>
                <a:t>b</a:t>
              </a:r>
              <a:endParaRPr lang="de-DE" altLang="fr-FR" sz="1400"/>
            </a:p>
          </p:txBody>
        </p:sp>
        <p:sp>
          <p:nvSpPr>
            <p:cNvPr id="74777" name="Line 71">
              <a:extLst>
                <a:ext uri="{FF2B5EF4-FFF2-40B4-BE49-F238E27FC236}">
                  <a16:creationId xmlns:a16="http://schemas.microsoft.com/office/drawing/2014/main" id="{6DD7ADA7-F5B1-3B64-4DEB-DD854B9DD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2" y="15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4778" name="Text Box 72">
              <a:extLst>
                <a:ext uri="{FF2B5EF4-FFF2-40B4-BE49-F238E27FC236}">
                  <a16:creationId xmlns:a16="http://schemas.microsoft.com/office/drawing/2014/main" id="{C2889D08-CF07-3006-D7B4-A23CDC323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2" y="2045"/>
              <a:ext cx="155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de-DE" altLang="fr-FR" sz="1400"/>
                <a:t>G</a:t>
              </a:r>
              <a:r>
                <a:rPr lang="de-DE" altLang="fr-FR" sz="1400" baseline="-25000"/>
                <a:t>n</a:t>
              </a:r>
              <a:endParaRPr lang="de-DE" altLang="fr-FR" sz="1400"/>
            </a:p>
          </p:txBody>
        </p:sp>
        <p:sp>
          <p:nvSpPr>
            <p:cNvPr id="74779" name="Line 73">
              <a:extLst>
                <a:ext uri="{FF2B5EF4-FFF2-40B4-BE49-F238E27FC236}">
                  <a16:creationId xmlns:a16="http://schemas.microsoft.com/office/drawing/2014/main" id="{70073039-CCF3-BD2D-866E-162847FC6E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" y="15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4780" name="Text Box 74">
              <a:extLst>
                <a:ext uri="{FF2B5EF4-FFF2-40B4-BE49-F238E27FC236}">
                  <a16:creationId xmlns:a16="http://schemas.microsoft.com/office/drawing/2014/main" id="{470F597A-CF08-0859-971C-9FCEAF130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2045"/>
              <a:ext cx="139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de-DE" altLang="fr-FR" sz="1400"/>
                <a:t>G</a:t>
              </a:r>
              <a:r>
                <a:rPr lang="de-DE" altLang="fr-FR" sz="1400" baseline="-25000"/>
                <a:t>i</a:t>
              </a:r>
              <a:endParaRPr lang="de-DE" altLang="fr-FR" sz="1400"/>
            </a:p>
          </p:txBody>
        </p:sp>
        <p:cxnSp>
          <p:nvCxnSpPr>
            <p:cNvPr id="74781" name="AutoShape 75">
              <a:extLst>
                <a:ext uri="{FF2B5EF4-FFF2-40B4-BE49-F238E27FC236}">
                  <a16:creationId xmlns:a16="http://schemas.microsoft.com/office/drawing/2014/main" id="{4DA74F65-8953-AE40-E336-93FF2565A5B5}"/>
                </a:ext>
              </a:extLst>
            </p:cNvPr>
            <p:cNvCxnSpPr>
              <a:cxnSpLocks noChangeShapeType="1"/>
              <a:stCxn id="74758" idx="2"/>
              <a:endCxn id="74761" idx="1"/>
            </p:cNvCxnSpPr>
            <p:nvPr/>
          </p:nvCxnSpPr>
          <p:spPr bwMode="auto">
            <a:xfrm>
              <a:off x="2136" y="1824"/>
              <a:ext cx="120" cy="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82" name="AutoShape 76">
              <a:extLst>
                <a:ext uri="{FF2B5EF4-FFF2-40B4-BE49-F238E27FC236}">
                  <a16:creationId xmlns:a16="http://schemas.microsoft.com/office/drawing/2014/main" id="{84F5F50D-25C8-C38D-45A0-659D8FA5DDA0}"/>
                </a:ext>
              </a:extLst>
            </p:cNvPr>
            <p:cNvCxnSpPr>
              <a:cxnSpLocks noChangeShapeType="1"/>
              <a:stCxn id="74760" idx="2"/>
              <a:endCxn id="74766" idx="1"/>
            </p:cNvCxnSpPr>
            <p:nvPr/>
          </p:nvCxnSpPr>
          <p:spPr bwMode="auto">
            <a:xfrm flipH="1">
              <a:off x="2673" y="1824"/>
              <a:ext cx="39" cy="76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83" name="Rectangle 77">
              <a:extLst>
                <a:ext uri="{FF2B5EF4-FFF2-40B4-BE49-F238E27FC236}">
                  <a16:creationId xmlns:a16="http://schemas.microsoft.com/office/drawing/2014/main" id="{6ECF441E-95A4-3902-ED96-7C729A232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152"/>
              <a:ext cx="240" cy="14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fr-FR" sz="1400" b="1" dirty="0"/>
                <a:t>SGSN</a:t>
              </a:r>
            </a:p>
          </p:txBody>
        </p:sp>
        <p:cxnSp>
          <p:nvCxnSpPr>
            <p:cNvPr id="74784" name="AutoShape 78">
              <a:extLst>
                <a:ext uri="{FF2B5EF4-FFF2-40B4-BE49-F238E27FC236}">
                  <a16:creationId xmlns:a16="http://schemas.microsoft.com/office/drawing/2014/main" id="{E9AFC3D6-3E57-3E4C-0A7A-80112B3F40A7}"/>
                </a:ext>
              </a:extLst>
            </p:cNvPr>
            <p:cNvCxnSpPr>
              <a:cxnSpLocks noChangeShapeType="1"/>
              <a:stCxn id="74783" idx="2"/>
              <a:endCxn id="74760" idx="0"/>
            </p:cNvCxnSpPr>
            <p:nvPr/>
          </p:nvCxnSpPr>
          <p:spPr bwMode="auto">
            <a:xfrm>
              <a:off x="2712" y="1296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85" name="Line 79">
              <a:extLst>
                <a:ext uri="{FF2B5EF4-FFF2-40B4-BE49-F238E27FC236}">
                  <a16:creationId xmlns:a16="http://schemas.microsoft.com/office/drawing/2014/main" id="{525C286D-8B6E-AB63-95A7-B98DBFAF1A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4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4786" name="Text Box 80">
              <a:extLst>
                <a:ext uri="{FF2B5EF4-FFF2-40B4-BE49-F238E27FC236}">
                  <a16:creationId xmlns:a16="http://schemas.microsoft.com/office/drawing/2014/main" id="{DA411FCB-3E45-F416-D015-A408B73D5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2" y="1325"/>
              <a:ext cx="155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de-DE" altLang="fr-FR" sz="1400"/>
                <a:t>G</a:t>
              </a:r>
              <a:r>
                <a:rPr lang="de-DE" altLang="fr-FR" sz="1400" baseline="-25000"/>
                <a:t>n</a:t>
              </a:r>
              <a:endParaRPr lang="de-DE" altLang="fr-FR" sz="1400"/>
            </a:p>
          </p:txBody>
        </p:sp>
      </p:grp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20C059-3D63-0A59-86A9-7752F405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EED-1A1D-49B0-852C-979277B93236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34DF00-3062-DE74-996F-B583FDAC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54687F-A3A2-3C5B-4CB4-948AC798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634162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64E7E26-9B40-76B4-19A2-D74389009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GPRS protocol architecture</a:t>
            </a:r>
          </a:p>
        </p:txBody>
      </p:sp>
      <p:sp>
        <p:nvSpPr>
          <p:cNvPr id="75779" name="Rectangle 4">
            <a:extLst>
              <a:ext uri="{FF2B5EF4-FFF2-40B4-BE49-F238E27FC236}">
                <a16:creationId xmlns:a16="http://schemas.microsoft.com/office/drawing/2014/main" id="{7D89CD8A-6205-1C20-41EE-4E2FC875B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2532063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600" b="1" dirty="0"/>
              <a:t>apps.</a:t>
            </a:r>
          </a:p>
        </p:txBody>
      </p:sp>
      <p:sp>
        <p:nvSpPr>
          <p:cNvPr id="75780" name="Rectangle 5">
            <a:extLst>
              <a:ext uri="{FF2B5EF4-FFF2-40B4-BE49-F238E27FC236}">
                <a16:creationId xmlns:a16="http://schemas.microsoft.com/office/drawing/2014/main" id="{FD577DA5-7786-6866-3C0A-0B88788B4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2913063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600" b="1" dirty="0"/>
              <a:t>IP</a:t>
            </a:r>
            <a:r>
              <a:rPr lang="en-US" altLang="fr-FR" sz="1400" b="1" dirty="0"/>
              <a:t>/X.</a:t>
            </a:r>
            <a:r>
              <a:rPr lang="en-US" altLang="fr-FR" sz="1600" b="1" dirty="0"/>
              <a:t>25</a:t>
            </a:r>
          </a:p>
        </p:txBody>
      </p:sp>
      <p:sp>
        <p:nvSpPr>
          <p:cNvPr id="75781" name="Rectangle 6">
            <a:extLst>
              <a:ext uri="{FF2B5EF4-FFF2-40B4-BE49-F238E27FC236}">
                <a16:creationId xmlns:a16="http://schemas.microsoft.com/office/drawing/2014/main" id="{3A56795C-C8AC-7887-5101-1F9981441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3675063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 b="1" dirty="0"/>
              <a:t>LLC</a:t>
            </a:r>
          </a:p>
        </p:txBody>
      </p:sp>
      <p:sp>
        <p:nvSpPr>
          <p:cNvPr id="75782" name="Rectangle 7">
            <a:extLst>
              <a:ext uri="{FF2B5EF4-FFF2-40B4-BE49-F238E27FC236}">
                <a16:creationId xmlns:a16="http://schemas.microsoft.com/office/drawing/2014/main" id="{0969949E-6028-262F-4323-F1253FF64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063" y="3294063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 b="1" dirty="0"/>
              <a:t>GTP</a:t>
            </a:r>
          </a:p>
        </p:txBody>
      </p:sp>
      <p:sp>
        <p:nvSpPr>
          <p:cNvPr id="75783" name="Rectangle 8">
            <a:extLst>
              <a:ext uri="{FF2B5EF4-FFF2-40B4-BE49-F238E27FC236}">
                <a16:creationId xmlns:a16="http://schemas.microsoft.com/office/drawing/2014/main" id="{87267AC6-C185-C06A-E76B-C4448F559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4437063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 b="1" dirty="0"/>
              <a:t>MAC</a:t>
            </a:r>
          </a:p>
        </p:txBody>
      </p:sp>
      <p:sp>
        <p:nvSpPr>
          <p:cNvPr id="75784" name="Rectangle 9">
            <a:extLst>
              <a:ext uri="{FF2B5EF4-FFF2-40B4-BE49-F238E27FC236}">
                <a16:creationId xmlns:a16="http://schemas.microsoft.com/office/drawing/2014/main" id="{C3718392-4A75-8D0F-296C-232ECAA11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4818063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 b="1" dirty="0"/>
              <a:t>radio</a:t>
            </a:r>
          </a:p>
        </p:txBody>
      </p:sp>
      <p:sp>
        <p:nvSpPr>
          <p:cNvPr id="75785" name="Rectangle 10">
            <a:extLst>
              <a:ext uri="{FF2B5EF4-FFF2-40B4-BE49-F238E27FC236}">
                <a16:creationId xmlns:a16="http://schemas.microsoft.com/office/drawing/2014/main" id="{78B13269-A0DF-8C48-9606-249A4692D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863" y="4437063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 b="1" dirty="0"/>
              <a:t>MAC</a:t>
            </a:r>
          </a:p>
        </p:txBody>
      </p:sp>
      <p:sp>
        <p:nvSpPr>
          <p:cNvPr id="75786" name="Rectangle 11">
            <a:extLst>
              <a:ext uri="{FF2B5EF4-FFF2-40B4-BE49-F238E27FC236}">
                <a16:creationId xmlns:a16="http://schemas.microsoft.com/office/drawing/2014/main" id="{0C169DA2-153D-C971-8DA9-120BE82D3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863" y="4818063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 b="1" dirty="0"/>
              <a:t>radio</a:t>
            </a:r>
          </a:p>
        </p:txBody>
      </p:sp>
      <p:sp>
        <p:nvSpPr>
          <p:cNvPr id="75787" name="Rectangle 13">
            <a:extLst>
              <a:ext uri="{FF2B5EF4-FFF2-40B4-BE49-F238E27FC236}">
                <a16:creationId xmlns:a16="http://schemas.microsoft.com/office/drawing/2014/main" id="{293BEE07-1136-25B1-DC60-303A97C85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4437063"/>
            <a:ext cx="838200" cy="762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 b="1" dirty="0"/>
              <a:t>FR</a:t>
            </a:r>
          </a:p>
        </p:txBody>
      </p:sp>
      <p:sp>
        <p:nvSpPr>
          <p:cNvPr id="75788" name="AutoShape 14">
            <a:extLst>
              <a:ext uri="{FF2B5EF4-FFF2-40B4-BE49-F238E27FC236}">
                <a16:creationId xmlns:a16="http://schemas.microsoft.com/office/drawing/2014/main" id="{C503B30D-3939-29C8-4B47-721E02CFD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863" y="4056063"/>
            <a:ext cx="838200" cy="381000"/>
          </a:xfrm>
          <a:prstGeom prst="rtTriangle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 b="1" dirty="0"/>
              <a:t>RLC  </a:t>
            </a:r>
          </a:p>
        </p:txBody>
      </p:sp>
      <p:sp>
        <p:nvSpPr>
          <p:cNvPr id="75789" name="AutoShape 15">
            <a:extLst>
              <a:ext uri="{FF2B5EF4-FFF2-40B4-BE49-F238E27FC236}">
                <a16:creationId xmlns:a16="http://schemas.microsoft.com/office/drawing/2014/main" id="{9F7D996C-FD30-9C74-AEA8-DDC69DE408F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945063" y="4056063"/>
            <a:ext cx="838200" cy="381000"/>
          </a:xfrm>
          <a:prstGeom prst="rtTriangle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600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200" b="1" dirty="0"/>
              <a:t>   BSSGP     </a:t>
            </a:r>
          </a:p>
        </p:txBody>
      </p:sp>
      <p:sp>
        <p:nvSpPr>
          <p:cNvPr id="75790" name="AutoShape 16">
            <a:extLst>
              <a:ext uri="{FF2B5EF4-FFF2-40B4-BE49-F238E27FC236}">
                <a16:creationId xmlns:a16="http://schemas.microsoft.com/office/drawing/2014/main" id="{E6EF3A7C-FA4C-D484-3CDE-A2D0865F12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106863" y="4056063"/>
            <a:ext cx="1676400" cy="381000"/>
          </a:xfrm>
          <a:prstGeom prst="triangle">
            <a:avLst>
              <a:gd name="adj" fmla="val 50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 dirty="0">
              <a:solidFill>
                <a:schemeClr val="bg2"/>
              </a:solidFill>
            </a:endParaRPr>
          </a:p>
        </p:txBody>
      </p:sp>
      <p:cxnSp>
        <p:nvCxnSpPr>
          <p:cNvPr id="75791" name="AutoShape 17">
            <a:extLst>
              <a:ext uri="{FF2B5EF4-FFF2-40B4-BE49-F238E27FC236}">
                <a16:creationId xmlns:a16="http://schemas.microsoft.com/office/drawing/2014/main" id="{16900F9C-AA1C-4F5A-32F1-4D35DDAD46B6}"/>
              </a:ext>
            </a:extLst>
          </p:cNvPr>
          <p:cNvCxnSpPr>
            <a:cxnSpLocks noChangeShapeType="1"/>
            <a:stCxn id="75784" idx="2"/>
            <a:endCxn id="75786" idx="2"/>
          </p:cNvCxnSpPr>
          <p:nvPr/>
        </p:nvCxnSpPr>
        <p:spPr bwMode="auto">
          <a:xfrm rot="16200000" flipH="1">
            <a:off x="3877470" y="4552157"/>
            <a:ext cx="1587" cy="1295400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92" name="Rectangle 18">
            <a:extLst>
              <a:ext uri="{FF2B5EF4-FFF2-40B4-BE49-F238E27FC236}">
                <a16:creationId xmlns:a16="http://schemas.microsoft.com/office/drawing/2014/main" id="{06D5EC4F-099F-787D-2C03-E32F51400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063" y="2913063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 b="1" dirty="0"/>
              <a:t>IP/X.25</a:t>
            </a:r>
          </a:p>
        </p:txBody>
      </p:sp>
      <p:sp>
        <p:nvSpPr>
          <p:cNvPr id="75793" name="Rectangle 20">
            <a:extLst>
              <a:ext uri="{FF2B5EF4-FFF2-40B4-BE49-F238E27FC236}">
                <a16:creationId xmlns:a16="http://schemas.microsoft.com/office/drawing/2014/main" id="{FCAD7BDC-8AA3-5E9B-9D92-7547647C0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4437063"/>
            <a:ext cx="838200" cy="762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 b="1" dirty="0"/>
              <a:t>FR</a:t>
            </a:r>
          </a:p>
        </p:txBody>
      </p:sp>
      <p:cxnSp>
        <p:nvCxnSpPr>
          <p:cNvPr id="75794" name="AutoShape 21">
            <a:extLst>
              <a:ext uri="{FF2B5EF4-FFF2-40B4-BE49-F238E27FC236}">
                <a16:creationId xmlns:a16="http://schemas.microsoft.com/office/drawing/2014/main" id="{50C3B0F2-2592-3185-F8BB-1ADDAA970052}"/>
              </a:ext>
            </a:extLst>
          </p:cNvPr>
          <p:cNvCxnSpPr>
            <a:cxnSpLocks noChangeShapeType="1"/>
            <a:stCxn id="75787" idx="2"/>
            <a:endCxn id="75793" idx="2"/>
          </p:cNvCxnSpPr>
          <p:nvPr/>
        </p:nvCxnSpPr>
        <p:spPr bwMode="auto">
          <a:xfrm rot="16200000" flipH="1">
            <a:off x="6011070" y="4552157"/>
            <a:ext cx="1587" cy="1295400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95" name="Line 24">
            <a:extLst>
              <a:ext uri="{FF2B5EF4-FFF2-40B4-BE49-F238E27FC236}">
                <a16:creationId xmlns:a16="http://schemas.microsoft.com/office/drawing/2014/main" id="{11E6E0AE-1A28-750D-495D-A2401E3498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8263" y="2532063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5796" name="Line 25">
            <a:extLst>
              <a:ext uri="{FF2B5EF4-FFF2-40B4-BE49-F238E27FC236}">
                <a16:creationId xmlns:a16="http://schemas.microsoft.com/office/drawing/2014/main" id="{B877B6FB-4F68-0C18-D7C6-016303B3B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1863" y="2532063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5797" name="Text Box 26">
            <a:extLst>
              <a:ext uri="{FF2B5EF4-FFF2-40B4-BE49-F238E27FC236}">
                <a16:creationId xmlns:a16="http://schemas.microsoft.com/office/drawing/2014/main" id="{C08739FB-67CC-8926-1600-3A8A31C75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664" y="2151063"/>
            <a:ext cx="446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600"/>
              <a:t>U</a:t>
            </a:r>
            <a:r>
              <a:rPr lang="en-US" altLang="fr-FR" sz="1600" baseline="-25000"/>
              <a:t>m</a:t>
            </a:r>
            <a:endParaRPr lang="en-US" altLang="fr-FR" sz="1600"/>
          </a:p>
        </p:txBody>
      </p:sp>
      <p:sp>
        <p:nvSpPr>
          <p:cNvPr id="75798" name="Text Box 27">
            <a:extLst>
              <a:ext uri="{FF2B5EF4-FFF2-40B4-BE49-F238E27FC236}">
                <a16:creationId xmlns:a16="http://schemas.microsoft.com/office/drawing/2014/main" id="{71FEEA06-9DC1-4437-0609-09DE51C73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264" y="2151063"/>
            <a:ext cx="420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600"/>
              <a:t>G</a:t>
            </a:r>
            <a:r>
              <a:rPr lang="en-US" altLang="fr-FR" sz="1600" baseline="-25000"/>
              <a:t>b</a:t>
            </a:r>
            <a:endParaRPr lang="en-US" altLang="fr-FR" sz="1600"/>
          </a:p>
        </p:txBody>
      </p:sp>
      <p:sp>
        <p:nvSpPr>
          <p:cNvPr id="75799" name="Text Box 28">
            <a:extLst>
              <a:ext uri="{FF2B5EF4-FFF2-40B4-BE49-F238E27FC236}">
                <a16:creationId xmlns:a16="http://schemas.microsoft.com/office/drawing/2014/main" id="{61CDF4B9-0402-C6B2-D49C-14D5C0C9A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3064" y="2151063"/>
            <a:ext cx="420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600"/>
              <a:t>G</a:t>
            </a:r>
            <a:r>
              <a:rPr lang="en-US" altLang="fr-FR" sz="1600" baseline="-25000"/>
              <a:t>n</a:t>
            </a:r>
            <a:endParaRPr lang="en-US" altLang="fr-FR" sz="1600"/>
          </a:p>
        </p:txBody>
      </p:sp>
      <p:sp>
        <p:nvSpPr>
          <p:cNvPr id="75800" name="Rectangle 30">
            <a:extLst>
              <a:ext uri="{FF2B5EF4-FFF2-40B4-BE49-F238E27FC236}">
                <a16:creationId xmlns:a16="http://schemas.microsoft.com/office/drawing/2014/main" id="{035DA259-003A-ABC0-BD22-33B0FAB83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663" y="4437063"/>
            <a:ext cx="838200" cy="762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 b="1" dirty="0"/>
              <a:t>L1/L2</a:t>
            </a:r>
          </a:p>
        </p:txBody>
      </p:sp>
      <p:sp>
        <p:nvSpPr>
          <p:cNvPr id="75801" name="Line 31">
            <a:extLst>
              <a:ext uri="{FF2B5EF4-FFF2-40B4-BE49-F238E27FC236}">
                <a16:creationId xmlns:a16="http://schemas.microsoft.com/office/drawing/2014/main" id="{FA3EF37D-1AF3-F2EA-CF18-A89DEF8C5B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45463" y="2532063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5802" name="Rectangle 33">
            <a:extLst>
              <a:ext uri="{FF2B5EF4-FFF2-40B4-BE49-F238E27FC236}">
                <a16:creationId xmlns:a16="http://schemas.microsoft.com/office/drawing/2014/main" id="{EA97C8CF-7DDB-79A1-EB77-90F54DC85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063" y="4437063"/>
            <a:ext cx="838200" cy="762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 b="1" dirty="0"/>
              <a:t>L1/L2</a:t>
            </a:r>
          </a:p>
        </p:txBody>
      </p:sp>
      <p:cxnSp>
        <p:nvCxnSpPr>
          <p:cNvPr id="75803" name="AutoShape 34">
            <a:extLst>
              <a:ext uri="{FF2B5EF4-FFF2-40B4-BE49-F238E27FC236}">
                <a16:creationId xmlns:a16="http://schemas.microsoft.com/office/drawing/2014/main" id="{12977F55-D760-3CAA-EEF4-A285EEFA630A}"/>
              </a:ext>
            </a:extLst>
          </p:cNvPr>
          <p:cNvCxnSpPr>
            <a:cxnSpLocks noChangeShapeType="1"/>
            <a:stCxn id="75800" idx="2"/>
            <a:endCxn id="75802" idx="2"/>
          </p:cNvCxnSpPr>
          <p:nvPr/>
        </p:nvCxnSpPr>
        <p:spPr bwMode="auto">
          <a:xfrm rot="16200000" flipH="1">
            <a:off x="8144670" y="4552157"/>
            <a:ext cx="1587" cy="1295400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04" name="Text Box 36">
            <a:extLst>
              <a:ext uri="{FF2B5EF4-FFF2-40B4-BE49-F238E27FC236}">
                <a16:creationId xmlns:a16="http://schemas.microsoft.com/office/drawing/2014/main" id="{FDE61815-A37E-AC84-3B6A-1B0A785FF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2058988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600" b="1" dirty="0"/>
              <a:t>MS</a:t>
            </a:r>
          </a:p>
        </p:txBody>
      </p:sp>
      <p:sp>
        <p:nvSpPr>
          <p:cNvPr id="75805" name="Text Box 37">
            <a:extLst>
              <a:ext uri="{FF2B5EF4-FFF2-40B4-BE49-F238E27FC236}">
                <a16:creationId xmlns:a16="http://schemas.microsoft.com/office/drawing/2014/main" id="{DBE5C268-7A51-48AC-70E4-6CF07888C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4" y="2074863"/>
            <a:ext cx="60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600" b="1" dirty="0"/>
              <a:t>BSS</a:t>
            </a:r>
          </a:p>
        </p:txBody>
      </p:sp>
      <p:sp>
        <p:nvSpPr>
          <p:cNvPr id="75806" name="Text Box 38">
            <a:extLst>
              <a:ext uri="{FF2B5EF4-FFF2-40B4-BE49-F238E27FC236}">
                <a16:creationId xmlns:a16="http://schemas.microsoft.com/office/drawing/2014/main" id="{C0DB0D90-B92C-B940-E7B4-BA5C85B40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864" y="2074863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600" b="1" dirty="0"/>
              <a:t>SGSN</a:t>
            </a:r>
          </a:p>
        </p:txBody>
      </p:sp>
      <p:sp>
        <p:nvSpPr>
          <p:cNvPr id="75807" name="Text Box 39">
            <a:extLst>
              <a:ext uri="{FF2B5EF4-FFF2-40B4-BE49-F238E27FC236}">
                <a16:creationId xmlns:a16="http://schemas.microsoft.com/office/drawing/2014/main" id="{2FC528A6-C653-8AC9-3365-86D2AC27C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4064" y="2074863"/>
            <a:ext cx="782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600" b="1"/>
              <a:t>GGSN</a:t>
            </a:r>
          </a:p>
        </p:txBody>
      </p:sp>
      <p:sp>
        <p:nvSpPr>
          <p:cNvPr id="75808" name="Rectangle 41">
            <a:extLst>
              <a:ext uri="{FF2B5EF4-FFF2-40B4-BE49-F238E27FC236}">
                <a16:creationId xmlns:a16="http://schemas.microsoft.com/office/drawing/2014/main" id="{FB4A37DA-1F77-F311-B2E9-D2FF976B6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063" y="3675063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 b="1" dirty="0"/>
              <a:t>UDP/TCP</a:t>
            </a:r>
          </a:p>
        </p:txBody>
      </p:sp>
      <p:sp>
        <p:nvSpPr>
          <p:cNvPr id="75809" name="Text Box 42">
            <a:extLst>
              <a:ext uri="{FF2B5EF4-FFF2-40B4-BE49-F238E27FC236}">
                <a16:creationId xmlns:a16="http://schemas.microsoft.com/office/drawing/2014/main" id="{E651DFE1-9833-672F-259D-671CC11EC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0863" y="2151063"/>
            <a:ext cx="374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600"/>
              <a:t>G</a:t>
            </a:r>
            <a:r>
              <a:rPr lang="en-US" altLang="fr-FR" sz="1600" baseline="-25000"/>
              <a:t>i</a:t>
            </a:r>
            <a:endParaRPr lang="en-US" altLang="fr-FR" sz="1600"/>
          </a:p>
        </p:txBody>
      </p:sp>
      <p:sp>
        <p:nvSpPr>
          <p:cNvPr id="75810" name="Line 43">
            <a:extLst>
              <a:ext uri="{FF2B5EF4-FFF2-40B4-BE49-F238E27FC236}">
                <a16:creationId xmlns:a16="http://schemas.microsoft.com/office/drawing/2014/main" id="{C0BDDA66-6FEB-08AE-C1C4-FF2F3A291A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93263" y="2532063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5811" name="Rectangle 45">
            <a:extLst>
              <a:ext uri="{FF2B5EF4-FFF2-40B4-BE49-F238E27FC236}">
                <a16:creationId xmlns:a16="http://schemas.microsoft.com/office/drawing/2014/main" id="{ACC06548-5E4F-A4A0-67CC-D372CFB01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3294063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 b="1" dirty="0"/>
              <a:t>SNDCP</a:t>
            </a:r>
          </a:p>
        </p:txBody>
      </p:sp>
      <p:sp>
        <p:nvSpPr>
          <p:cNvPr id="75812" name="Rectangle 46">
            <a:extLst>
              <a:ext uri="{FF2B5EF4-FFF2-40B4-BE49-F238E27FC236}">
                <a16:creationId xmlns:a16="http://schemas.microsoft.com/office/drawing/2014/main" id="{1AB5E5F6-FA71-75D5-3284-A3B455136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4056063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 b="1" dirty="0"/>
              <a:t>RLC</a:t>
            </a:r>
          </a:p>
        </p:txBody>
      </p:sp>
      <p:sp>
        <p:nvSpPr>
          <p:cNvPr id="75813" name="Rectangle 47">
            <a:extLst>
              <a:ext uri="{FF2B5EF4-FFF2-40B4-BE49-F238E27FC236}">
                <a16:creationId xmlns:a16="http://schemas.microsoft.com/office/drawing/2014/main" id="{A3942714-38CD-9122-3C3E-93DBE2393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4056063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200" b="1" dirty="0"/>
              <a:t>BSSGP</a:t>
            </a:r>
          </a:p>
        </p:txBody>
      </p:sp>
      <p:sp>
        <p:nvSpPr>
          <p:cNvPr id="75814" name="Rectangle 48">
            <a:extLst>
              <a:ext uri="{FF2B5EF4-FFF2-40B4-BE49-F238E27FC236}">
                <a16:creationId xmlns:a16="http://schemas.microsoft.com/office/drawing/2014/main" id="{486FD8F6-3AF3-13BC-1475-8741852EB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663" y="4056063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 b="1" dirty="0"/>
              <a:t>IP</a:t>
            </a:r>
          </a:p>
        </p:txBody>
      </p:sp>
      <p:sp>
        <p:nvSpPr>
          <p:cNvPr id="75815" name="Rectangle 49">
            <a:extLst>
              <a:ext uri="{FF2B5EF4-FFF2-40B4-BE49-F238E27FC236}">
                <a16:creationId xmlns:a16="http://schemas.microsoft.com/office/drawing/2014/main" id="{318BE2ED-13B0-3C2A-6F29-5EB158645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063" y="4056063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 b="1" dirty="0"/>
              <a:t>IP</a:t>
            </a:r>
          </a:p>
        </p:txBody>
      </p:sp>
      <p:sp>
        <p:nvSpPr>
          <p:cNvPr id="75816" name="Rectangle 50">
            <a:extLst>
              <a:ext uri="{FF2B5EF4-FFF2-40B4-BE49-F238E27FC236}">
                <a16:creationId xmlns:a16="http://schemas.microsoft.com/office/drawing/2014/main" id="{9686513E-0084-8949-A43F-C95A968A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3675063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 b="1" dirty="0"/>
              <a:t>LLC</a:t>
            </a:r>
          </a:p>
        </p:txBody>
      </p:sp>
      <p:sp>
        <p:nvSpPr>
          <p:cNvPr id="75817" name="Rectangle 51">
            <a:extLst>
              <a:ext uri="{FF2B5EF4-FFF2-40B4-BE49-F238E27FC236}">
                <a16:creationId xmlns:a16="http://schemas.microsoft.com/office/drawing/2014/main" id="{880786E4-38C2-4F47-058D-929020B86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663" y="3675063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 b="1" dirty="0"/>
              <a:t>UDP/TCP</a:t>
            </a:r>
          </a:p>
        </p:txBody>
      </p:sp>
      <p:sp>
        <p:nvSpPr>
          <p:cNvPr id="75818" name="AutoShape 52">
            <a:extLst>
              <a:ext uri="{FF2B5EF4-FFF2-40B4-BE49-F238E27FC236}">
                <a16:creationId xmlns:a16="http://schemas.microsoft.com/office/drawing/2014/main" id="{2127F1E9-A44D-B4CA-88DB-DFA765605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3294063"/>
            <a:ext cx="838200" cy="381000"/>
          </a:xfrm>
          <a:prstGeom prst="rtTriangle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200" b="1" dirty="0"/>
              <a:t>SNDCP</a:t>
            </a:r>
          </a:p>
        </p:txBody>
      </p:sp>
      <p:sp>
        <p:nvSpPr>
          <p:cNvPr id="75819" name="AutoShape 53">
            <a:extLst>
              <a:ext uri="{FF2B5EF4-FFF2-40B4-BE49-F238E27FC236}">
                <a16:creationId xmlns:a16="http://schemas.microsoft.com/office/drawing/2014/main" id="{9C63CB6E-43FA-E679-CFDB-1F13963064D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78663" y="3294063"/>
            <a:ext cx="838200" cy="381000"/>
          </a:xfrm>
          <a:prstGeom prst="rtTriangle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600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 b="1" dirty="0"/>
              <a:t>   GTP</a:t>
            </a:r>
          </a:p>
        </p:txBody>
      </p:sp>
      <p:sp>
        <p:nvSpPr>
          <p:cNvPr id="75820" name="AutoShape 54">
            <a:extLst>
              <a:ext uri="{FF2B5EF4-FFF2-40B4-BE49-F238E27FC236}">
                <a16:creationId xmlns:a16="http://schemas.microsoft.com/office/drawing/2014/main" id="{86E103A9-1D52-5B02-D012-E3FB7595763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240463" y="3294063"/>
            <a:ext cx="1676400" cy="381000"/>
          </a:xfrm>
          <a:prstGeom prst="triangle">
            <a:avLst>
              <a:gd name="adj" fmla="val 50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>
              <a:solidFill>
                <a:schemeClr val="bg2"/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B8E831-F5E5-94AA-8A6F-C864A08B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9053-AB4D-4768-9568-D014EE064332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8402E2-92FD-4C8E-9905-CF2EB83A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761890-4F44-D7C5-FD57-39AF43FF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00140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6990937-889E-B8FB-31E4-BBB3CFE2B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fr-FR"/>
              <a:t>2.2. Functional view on GPRS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F93B7561-01F9-F3DB-1D4D-A2AF32D7389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143001"/>
            <a:ext cx="8680450" cy="521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3958A4-6561-0027-CE6E-0F74DD34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17A-F4A0-4301-A554-DEFEF6334B64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4B830D8-405B-3372-D980-110D1CC7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9DCE7A-9077-11E6-6E78-3A3B1BD5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15</a:t>
            </a:fld>
            <a:endParaRPr lang="fr-FR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70" name="Object 6">
            <a:extLst>
              <a:ext uri="{FF2B5EF4-FFF2-40B4-BE49-F238E27FC236}">
                <a16:creationId xmlns:a16="http://schemas.microsoft.com/office/drawing/2014/main" id="{A35D6137-61B5-1CCD-A70A-A30F7393ED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219200"/>
          <a:ext cx="6477000" cy="546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003000" imgH="5058000" progId="Word.Document.8">
                  <p:embed/>
                </p:oleObj>
              </mc:Choice>
              <mc:Fallback>
                <p:oleObj name="Document" r:id="rId2" imgW="6003000" imgH="5058000" progId="Word.Document.8">
                  <p:embed/>
                  <p:pic>
                    <p:nvPicPr>
                      <p:cNvPr id="139270" name="Object 6">
                        <a:extLst>
                          <a:ext uri="{FF2B5EF4-FFF2-40B4-BE49-F238E27FC236}">
                            <a16:creationId xmlns:a16="http://schemas.microsoft.com/office/drawing/2014/main" id="{A35D6137-61B5-1CCD-A70A-A30F7393ED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219200"/>
                        <a:ext cx="6477000" cy="546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1" name="Rectangle 7">
            <a:extLst>
              <a:ext uri="{FF2B5EF4-FFF2-40B4-BE49-F238E27FC236}">
                <a16:creationId xmlns:a16="http://schemas.microsoft.com/office/drawing/2014/main" id="{0D8C92A2-D9CF-90EA-18A5-B1F945D8D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Assignment of functions to general logical architecture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F9E04E-5533-31E1-5E8C-E09C0577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2BFB-2969-466C-BEC1-FDA2435FA512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52C3EC-BF29-9A05-599A-82C563CD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845BD7-9593-78B9-39C0-7F3B60C7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16</a:t>
            </a:fld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9A03F65-4D2B-047A-D009-4960B9DF8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fr-FR" dirty="0"/>
              <a:t>Gateway GPRS Support Node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CF5F917-D705-1F69-D0DD-6C4D7CBDE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01938" y="1727202"/>
            <a:ext cx="7408862" cy="40386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fr-FR" b="1" dirty="0"/>
              <a:t>GGSN</a:t>
            </a:r>
            <a:endParaRPr lang="en-US" altLang="fr-FR" dirty="0"/>
          </a:p>
          <a:p>
            <a:pPr>
              <a:lnSpc>
                <a:spcPct val="90000"/>
              </a:lnSpc>
              <a:buSzPct val="160000"/>
            </a:pPr>
            <a:r>
              <a:rPr lang="en-US" altLang="fr-FR" dirty="0"/>
              <a:t>Typically located at one of the MSC sites</a:t>
            </a:r>
          </a:p>
          <a:p>
            <a:pPr>
              <a:lnSpc>
                <a:spcPct val="90000"/>
              </a:lnSpc>
              <a:buSzPct val="160000"/>
            </a:pPr>
            <a:r>
              <a:rPr lang="en-US" altLang="fr-FR" dirty="0"/>
              <a:t>One (or few) per operator</a:t>
            </a:r>
          </a:p>
          <a:p>
            <a:pPr>
              <a:lnSpc>
                <a:spcPct val="90000"/>
              </a:lnSpc>
              <a:buSzPct val="160000"/>
            </a:pPr>
            <a:r>
              <a:rPr lang="en-US" altLang="fr-FR" dirty="0"/>
              <a:t>Main functions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 dirty="0">
                <a:latin typeface="Arial" panose="020B0604020202020204" pitchFamily="34" charset="0"/>
              </a:rPr>
              <a:t>Interface to external data networks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 dirty="0">
                <a:latin typeface="Arial" panose="020B0604020202020204" pitchFamily="34" charset="0"/>
              </a:rPr>
              <a:t>Resembles to a data network router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 dirty="0">
                <a:latin typeface="Arial" panose="020B0604020202020204" pitchFamily="34" charset="0"/>
              </a:rPr>
              <a:t>Forwards end user data to right SGSN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 dirty="0">
                <a:latin typeface="Arial" panose="020B0604020202020204" pitchFamily="34" charset="0"/>
              </a:rPr>
              <a:t>Routes mobile originated packets to right destination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 dirty="0">
                <a:latin typeface="Arial" panose="020B0604020202020204" pitchFamily="34" charset="0"/>
              </a:rPr>
              <a:t>Filters end user traffic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 dirty="0">
                <a:latin typeface="Arial" panose="020B0604020202020204" pitchFamily="34" charset="0"/>
              </a:rPr>
              <a:t>Collects charging information for data network usage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 dirty="0">
                <a:latin typeface="Arial" panose="020B0604020202020204" pitchFamily="34" charset="0"/>
              </a:rPr>
              <a:t>Data packets are not sent to MS unless the user has activated the PDP address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58D3B6-DEF7-8CA7-26F7-75851A4F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DFE6-1E74-42CC-85EF-0F917DA58F2A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6BD598-E7DB-A187-1BB4-1C335BFE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14F3D1-7B58-2DD8-AC35-6A5249DC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17</a:t>
            </a:fld>
            <a:endParaRPr lang="fr-FR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60BF9F5-EA4B-CA92-D5E5-C925493AD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fr-FR" dirty="0"/>
              <a:t>Serving GPRS Support Node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8409BEC-3D99-5B77-478E-986165068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01938" y="1295400"/>
            <a:ext cx="6705600" cy="4953000"/>
          </a:xfrm>
          <a:noFill/>
          <a:ln/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fr-FR" b="1"/>
              <a:t>SGSN</a:t>
            </a:r>
            <a:endParaRPr lang="en-US" altLang="fr-FR"/>
          </a:p>
          <a:p>
            <a:pPr>
              <a:lnSpc>
                <a:spcPct val="90000"/>
              </a:lnSpc>
              <a:buSzPct val="160000"/>
            </a:pPr>
            <a:r>
              <a:rPr lang="en-US" altLang="fr-FR"/>
              <a:t>Functionally connected with BSC, physically can be at MSC or BSC site</a:t>
            </a:r>
          </a:p>
          <a:p>
            <a:pPr>
              <a:lnSpc>
                <a:spcPct val="90000"/>
              </a:lnSpc>
              <a:buSzPct val="160000"/>
            </a:pPr>
            <a:r>
              <a:rPr lang="en-US" altLang="fr-FR"/>
              <a:t>One for few BSCs or one (or few) per every BSC </a:t>
            </a:r>
          </a:p>
          <a:p>
            <a:pPr>
              <a:lnSpc>
                <a:spcPct val="90000"/>
              </a:lnSpc>
              <a:buSzPct val="160000"/>
            </a:pPr>
            <a:r>
              <a:rPr lang="en-US" altLang="fr-FR"/>
              <a:t>One SGSN can support BSCs of several MSC sites</a:t>
            </a:r>
            <a:br>
              <a:rPr lang="en-US" altLang="fr-FR"/>
            </a:br>
            <a:endParaRPr lang="en-US" altLang="fr-FR"/>
          </a:p>
          <a:p>
            <a:pPr>
              <a:lnSpc>
                <a:spcPct val="90000"/>
              </a:lnSpc>
              <a:buSzPct val="160000"/>
            </a:pPr>
            <a:r>
              <a:rPr lang="en-US" altLang="fr-FR"/>
              <a:t>Main functions</a:t>
            </a:r>
          </a:p>
          <a:p>
            <a:pPr marL="742950" lvl="1" indent="-285750">
              <a:spcBef>
                <a:spcPct val="30000"/>
              </a:spcBef>
              <a:buClr>
                <a:schemeClr val="hlink"/>
              </a:buClr>
              <a:buSzPct val="160000"/>
              <a:buFontTx/>
              <a:buChar char="•"/>
            </a:pPr>
            <a:r>
              <a:rPr lang="en-US" altLang="fr-FR" sz="2000">
                <a:latin typeface="Arial" panose="020B0604020202020204" pitchFamily="34" charset="0"/>
              </a:rPr>
              <a:t>Authenticates GPRS mobiles</a:t>
            </a:r>
          </a:p>
          <a:p>
            <a:pPr marL="742950" lvl="1" indent="-285750">
              <a:spcBef>
                <a:spcPct val="30000"/>
              </a:spcBef>
              <a:buClr>
                <a:schemeClr val="hlink"/>
              </a:buClr>
              <a:buSzPct val="160000"/>
              <a:buFontTx/>
              <a:buChar char="•"/>
            </a:pPr>
            <a:r>
              <a:rPr lang="en-US" altLang="fr-FR" sz="2000">
                <a:latin typeface="Arial" panose="020B0604020202020204" pitchFamily="34" charset="0"/>
              </a:rPr>
              <a:t>Handles mobile’s registration in GPRS network</a:t>
            </a:r>
          </a:p>
          <a:p>
            <a:pPr marL="742950" lvl="1" indent="-285750">
              <a:spcBef>
                <a:spcPct val="30000"/>
              </a:spcBef>
              <a:buClr>
                <a:schemeClr val="hlink"/>
              </a:buClr>
              <a:buSzPct val="160000"/>
              <a:buFontTx/>
              <a:buChar char="•"/>
            </a:pPr>
            <a:r>
              <a:rPr lang="en-US" altLang="fr-FR" sz="2000">
                <a:latin typeface="Arial" panose="020B0604020202020204" pitchFamily="34" charset="0"/>
              </a:rPr>
              <a:t>Handles mobile’s mobility management </a:t>
            </a:r>
          </a:p>
          <a:p>
            <a:pPr marL="742950" lvl="1" indent="-285750">
              <a:spcBef>
                <a:spcPct val="30000"/>
              </a:spcBef>
              <a:buClr>
                <a:schemeClr val="hlink"/>
              </a:buClr>
              <a:buSzPct val="160000"/>
              <a:buFontTx/>
              <a:buChar char="•"/>
            </a:pPr>
            <a:r>
              <a:rPr lang="en-US" altLang="fr-FR" sz="2000">
                <a:latin typeface="Arial" panose="020B0604020202020204" pitchFamily="34" charset="0"/>
              </a:rPr>
              <a:t>Relays MO and MT data traffic</a:t>
            </a:r>
          </a:p>
          <a:p>
            <a:pPr lvl="2">
              <a:spcBef>
                <a:spcPct val="30000"/>
              </a:spcBef>
              <a:buClr>
                <a:schemeClr val="hlink"/>
              </a:buClr>
              <a:buSzPct val="159000"/>
            </a:pPr>
            <a:r>
              <a:rPr lang="en-US" altLang="fr-FR">
                <a:latin typeface="Arial" panose="020B0604020202020204" pitchFamily="34" charset="0"/>
              </a:rPr>
              <a:t>TCP/IP header compression, V.42bis data compression, error control MS- SGSN (ARQ)</a:t>
            </a:r>
          </a:p>
          <a:p>
            <a:pPr marL="742950" lvl="1" indent="-285750">
              <a:spcBef>
                <a:spcPct val="30000"/>
              </a:spcBef>
              <a:buClr>
                <a:schemeClr val="hlink"/>
              </a:buClr>
              <a:buSzPct val="160000"/>
              <a:buFontTx/>
              <a:buChar char="•"/>
            </a:pPr>
            <a:r>
              <a:rPr lang="en-US" altLang="fr-FR" sz="2000">
                <a:latin typeface="Arial" panose="020B0604020202020204" pitchFamily="34" charset="0"/>
              </a:rPr>
              <a:t>Collect charging information of air interface usage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7A974D-5C9A-8876-7667-32DB7422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6308-E043-4275-939C-B0CC5043C569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24C0F2-C74B-0FF6-EE8A-656142AA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50344B-1B43-B167-E07B-40B41BE6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18</a:t>
            </a:fld>
            <a:endParaRPr lang="fr-FR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B4D6525-300A-2B3A-B9F6-D5FE3B118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377825"/>
            <a:ext cx="7772400" cy="685800"/>
          </a:xfrm>
          <a:noFill/>
          <a:ln/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fr-FR" dirty="0"/>
              <a:t>Security: Based on GSM phase 2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62A54852-D388-8A44-3B3A-0AA6D9F68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01422" y="1524000"/>
            <a:ext cx="8937978" cy="44958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fr-FR" dirty="0"/>
              <a:t> Authentication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 dirty="0">
                <a:latin typeface="Arial" panose="020B0604020202020204" pitchFamily="34" charset="0"/>
              </a:rPr>
              <a:t>SGSN uses same principle as MSC/VLR:</a:t>
            </a:r>
          </a:p>
          <a:p>
            <a:pPr lvl="2">
              <a:buClr>
                <a:schemeClr val="hlink"/>
              </a:buClr>
              <a:buSzPct val="159000"/>
            </a:pPr>
            <a:r>
              <a:rPr lang="en-US" altLang="fr-FR" sz="1800" dirty="0">
                <a:latin typeface="Arial" panose="020B0604020202020204" pitchFamily="34" charset="0"/>
              </a:rPr>
              <a:t> Get triplet, send RAND to MS, wait for SRES from MS, use Kc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 dirty="0">
                <a:latin typeface="Arial" panose="020B0604020202020204" pitchFamily="34" charset="0"/>
              </a:rPr>
              <a:t>MS can’t authenticate the network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fr-FR" dirty="0"/>
              <a:t> Key management in MS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 dirty="0">
                <a:latin typeface="Arial" panose="020B0604020202020204" pitchFamily="34" charset="0"/>
              </a:rPr>
              <a:t>Kc generated same way from RAND using Ki as in GSM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fr-FR" dirty="0"/>
              <a:t> Ciphering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 dirty="0">
                <a:latin typeface="Arial" panose="020B0604020202020204" pitchFamily="34" charset="0"/>
              </a:rPr>
              <a:t>Ciphering algorithm is optimized for GPRS traffic (‘GPRS - A5’)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 dirty="0">
                <a:latin typeface="Arial" panose="020B0604020202020204" pitchFamily="34" charset="0"/>
              </a:rPr>
              <a:t>Ciphering is done between MS and SGSN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fr-FR" dirty="0"/>
              <a:t> User confidentiality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 dirty="0">
                <a:latin typeface="Arial" panose="020B0604020202020204" pitchFamily="34" charset="0"/>
              </a:rPr>
              <a:t>IMSI is only used if a temporary identity is not available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 dirty="0">
                <a:latin typeface="Arial" panose="020B0604020202020204" pitchFamily="34" charset="0"/>
              </a:rPr>
              <a:t>Temporary identity (TLLI) is exchanged over ciphered link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F851D1-F89C-A6E4-DCE9-087007B0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A4C6-B000-4EF7-9554-20D43C17B4EC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6F8807-5DEF-C7E1-E130-24D9B02F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12BA69-379C-0454-8CFE-330B2E2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19</a:t>
            </a:fld>
            <a:endParaRPr lang="fr-FR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61782" y="95536"/>
            <a:ext cx="73152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97567"/>
            <a:ext cx="10515600" cy="4940165"/>
          </a:xfrm>
        </p:spPr>
        <p:txBody>
          <a:bodyPr>
            <a:normAutofit fontScale="55000" lnSpcReduction="20000"/>
          </a:bodyPr>
          <a:lstStyle/>
          <a:p>
            <a:r>
              <a:rPr lang="fr-FR" sz="7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Introduction</a:t>
            </a:r>
          </a:p>
          <a:p>
            <a:pPr lvl="1"/>
            <a:r>
              <a:rPr lang="fr-FR" sz="72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Evolution des réseaux mobiles</a:t>
            </a:r>
          </a:p>
          <a:p>
            <a:pPr lvl="1"/>
            <a:r>
              <a:rPr lang="fr-FR" sz="72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Caractéristiques de l’interface radio</a:t>
            </a:r>
          </a:p>
          <a:p>
            <a:pPr lvl="1"/>
            <a:r>
              <a:rPr lang="fr-FR" sz="72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Architecture des réseaux mobiles</a:t>
            </a:r>
          </a:p>
          <a:p>
            <a:pPr lvl="2"/>
            <a:r>
              <a:rPr lang="fr-FR" sz="68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Réseau de deuxième génération (GSM)</a:t>
            </a:r>
          </a:p>
          <a:p>
            <a:pPr lvl="2"/>
            <a:r>
              <a:rPr lang="fr-FR" sz="68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Réseau GPRS/EDGE</a:t>
            </a:r>
          </a:p>
          <a:p>
            <a:pPr lvl="2"/>
            <a:r>
              <a:rPr lang="fr-FR" sz="68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Réseau de troisième génération (UMTS)</a:t>
            </a:r>
          </a:p>
          <a:p>
            <a:pPr lvl="2"/>
            <a:r>
              <a:rPr lang="fr-FR" sz="68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Réseau de quatrième génération (LTE)</a:t>
            </a:r>
          </a:p>
          <a:p>
            <a:pPr lvl="1"/>
            <a:r>
              <a:rPr lang="fr-FR" sz="68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Cœur réseau avancées (IMS)</a:t>
            </a:r>
          </a:p>
          <a:p>
            <a:r>
              <a:rPr lang="fr-FR" sz="68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B2A95A-B37F-D972-1F97-A4622821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B10-8F04-4B07-96E0-7471FAA57B88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2761D3-387B-A9B1-3169-522A928D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78972F-DC78-23EB-D670-1CD1A327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967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B40F9EE-31C2-806B-6059-8A3199CAB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9345"/>
            <a:ext cx="10515600" cy="132556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fr-FR" dirty="0"/>
              <a:t>GPRS Attach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46D97BB-D034-F3DF-EE77-D436E93C3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01938" y="1524000"/>
            <a:ext cx="7332662" cy="40386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fr-FR" dirty="0"/>
              <a:t>GPRS Attach function is similar to IMSI attach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 dirty="0">
                <a:latin typeface="Arial" panose="020B0604020202020204" pitchFamily="34" charset="0"/>
              </a:rPr>
              <a:t>Authenticate the mobile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 dirty="0">
                <a:latin typeface="Arial" panose="020B0604020202020204" pitchFamily="34" charset="0"/>
              </a:rPr>
              <a:t>Generate the ciphering key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 dirty="0">
                <a:latin typeface="Arial" panose="020B0604020202020204" pitchFamily="34" charset="0"/>
              </a:rPr>
              <a:t>Enable the ciphering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 dirty="0">
                <a:latin typeface="Arial" panose="020B0604020202020204" pitchFamily="34" charset="0"/>
              </a:rPr>
              <a:t>Allocate temporary identity (TLLI)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 dirty="0">
                <a:latin typeface="Arial" panose="020B0604020202020204" pitchFamily="34" charset="0"/>
              </a:rPr>
              <a:t>Copy subscriber profile from HLR to SGSN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fr-FR" dirty="0"/>
              <a:t>After GPRS attach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 dirty="0">
                <a:latin typeface="Arial" panose="020B0604020202020204" pitchFamily="34" charset="0"/>
              </a:rPr>
              <a:t>The location of the mobile is tracked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 dirty="0">
                <a:latin typeface="Arial" panose="020B0604020202020204" pitchFamily="34" charset="0"/>
              </a:rPr>
              <a:t>Communication between MS and SGSN is secured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 dirty="0">
                <a:latin typeface="Arial" panose="020B0604020202020204" pitchFamily="34" charset="0"/>
              </a:rPr>
              <a:t>Charging information is collected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 dirty="0">
                <a:latin typeface="Arial" panose="020B0604020202020204" pitchFamily="34" charset="0"/>
              </a:rPr>
              <a:t>SGSN knows what the subscriber is allowed to do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 dirty="0">
                <a:latin typeface="Arial" panose="020B0604020202020204" pitchFamily="34" charset="0"/>
              </a:rPr>
              <a:t>HLR knows the location of the MS in accuracy of SGSN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65F38E2-0C7B-7AAD-865E-4AE0DE61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676-4BB9-4CDF-9A57-D7ECF178C64B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9D83C1-0F54-A734-479D-8A1D3E7A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E1DBAC-E7E1-0AF7-4CAA-DB10F1B4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20</a:t>
            </a:fld>
            <a:endParaRPr lang="fr-FR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46946-9598-A45C-00E3-9148B550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44"/>
            <a:ext cx="10515600" cy="797631"/>
          </a:xfrm>
        </p:spPr>
        <p:txBody>
          <a:bodyPr/>
          <a:lstStyle/>
          <a:p>
            <a:r>
              <a:rPr lang="fr-FR" dirty="0"/>
              <a:t>FROM 2G TO 3G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632535-E2F4-D3A8-881F-E5AD1858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06DB-FC0D-4E76-A4E4-40613EA3E26A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254692-E776-9166-ECAF-1619F37E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66" y="736446"/>
            <a:ext cx="8703733" cy="5370844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0A43653-7F68-66E8-FE0E-C68A3328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38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111B50A-41F7-11C7-30A7-81E5879B3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768"/>
            <a:ext cx="10515600" cy="831500"/>
          </a:xfrm>
        </p:spPr>
        <p:txBody>
          <a:bodyPr/>
          <a:lstStyle/>
          <a:p>
            <a:r>
              <a:rPr lang="en-GB" altLang="fr-FR" dirty="0"/>
              <a:t>Introducing UMTS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57EA4BC-898C-5CE1-513E-36E0B0AB6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65958"/>
            <a:ext cx="10515600" cy="50254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altLang="fr-FR" dirty="0"/>
              <a:t> Third Generation – IMT-2000:</a:t>
            </a:r>
          </a:p>
          <a:p>
            <a:pPr lvl="1"/>
            <a:r>
              <a:rPr lang="en-GB" altLang="fr-FR" dirty="0"/>
              <a:t>IMT-2000 (International Mobile Telecommunications at 2000 MHz)</a:t>
            </a:r>
          </a:p>
          <a:p>
            <a:pPr lvl="1"/>
            <a:r>
              <a:rPr lang="en-GB" altLang="fr-FR" dirty="0"/>
              <a:t>A standard created by the ITU (International Telecommunications Union)</a:t>
            </a:r>
          </a:p>
          <a:p>
            <a:pPr lvl="1"/>
            <a:r>
              <a:rPr lang="en-GB" altLang="fr-FR" dirty="0"/>
              <a:t>Different standards grouped together, to support existing infrastructure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altLang="fr-FR" dirty="0"/>
              <a:t> UMTS Characteristics</a:t>
            </a:r>
          </a:p>
          <a:p>
            <a:pPr lvl="1">
              <a:lnSpc>
                <a:spcPct val="90000"/>
              </a:lnSpc>
            </a:pPr>
            <a:r>
              <a:rPr lang="en-GB" altLang="fr-FR" dirty="0"/>
              <a:t>Requirements:</a:t>
            </a:r>
          </a:p>
          <a:p>
            <a:pPr lvl="2">
              <a:lnSpc>
                <a:spcPct val="90000"/>
              </a:lnSpc>
            </a:pPr>
            <a:r>
              <a:rPr lang="en-GB" altLang="fr-FR" dirty="0"/>
              <a:t>High data rates</a:t>
            </a:r>
          </a:p>
          <a:p>
            <a:pPr lvl="2">
              <a:lnSpc>
                <a:spcPct val="90000"/>
              </a:lnSpc>
            </a:pPr>
            <a:r>
              <a:rPr lang="en-GB" altLang="fr-FR" dirty="0"/>
              <a:t>Flexible operating environments</a:t>
            </a:r>
          </a:p>
          <a:p>
            <a:pPr lvl="2">
              <a:lnSpc>
                <a:spcPct val="90000"/>
              </a:lnSpc>
            </a:pPr>
            <a:r>
              <a:rPr lang="en-GB" altLang="fr-FR" dirty="0"/>
              <a:t>Spectral efficiency/capacity</a:t>
            </a:r>
          </a:p>
          <a:p>
            <a:pPr lvl="2">
              <a:lnSpc>
                <a:spcPct val="90000"/>
              </a:lnSpc>
            </a:pPr>
            <a:r>
              <a:rPr lang="en-GB" altLang="fr-FR" dirty="0"/>
              <a:t>Multimedia services</a:t>
            </a:r>
          </a:p>
          <a:p>
            <a:pPr lvl="2">
              <a:lnSpc>
                <a:spcPct val="90000"/>
              </a:lnSpc>
            </a:pPr>
            <a:r>
              <a:rPr lang="en-GB" altLang="fr-FR" dirty="0"/>
              <a:t>Packet data network and IP mobility</a:t>
            </a:r>
          </a:p>
          <a:p>
            <a:pPr lvl="2">
              <a:lnSpc>
                <a:spcPct val="90000"/>
              </a:lnSpc>
            </a:pPr>
            <a:r>
              <a:rPr lang="en-GB" altLang="fr-FR" dirty="0"/>
              <a:t>Global roaming</a:t>
            </a:r>
          </a:p>
          <a:p>
            <a:pPr lvl="2">
              <a:lnSpc>
                <a:spcPct val="90000"/>
              </a:lnSpc>
            </a:pPr>
            <a:r>
              <a:rPr lang="en-GB" altLang="fr-FR" dirty="0"/>
              <a:t>Quality of service</a:t>
            </a:r>
          </a:p>
          <a:p>
            <a:pPr lvl="2">
              <a:lnSpc>
                <a:spcPct val="90000"/>
              </a:lnSpc>
            </a:pPr>
            <a:r>
              <a:rPr lang="en-GB" altLang="fr-FR" dirty="0"/>
              <a:t>Interoperability with 2G network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07AB80-7DBE-4459-A72F-1BCCA864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6487-F931-4703-A8C5-DABCA1F14535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B042B7-4708-BA3E-5330-76381090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BA0DF2-D435-FB50-DC9A-1226AE5E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071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>
            <a:extLst>
              <a:ext uri="{FF2B5EF4-FFF2-40B4-BE49-F238E27FC236}">
                <a16:creationId xmlns:a16="http://schemas.microsoft.com/office/drawing/2014/main" id="{D74E401A-5FC8-64B0-A249-112F2E305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fr-FR"/>
              <a:t>UTRA – FDD:</a:t>
            </a:r>
          </a:p>
          <a:p>
            <a:pPr lvl="1">
              <a:lnSpc>
                <a:spcPct val="90000"/>
              </a:lnSpc>
            </a:pPr>
            <a:r>
              <a:rPr lang="en-GB" altLang="fr-FR"/>
              <a:t>Paired frequency bands</a:t>
            </a:r>
          </a:p>
          <a:p>
            <a:pPr lvl="1">
              <a:lnSpc>
                <a:spcPct val="90000"/>
              </a:lnSpc>
            </a:pPr>
            <a:r>
              <a:rPr lang="en-GB" altLang="fr-FR"/>
              <a:t>Two 5 MHz bands, for uplink and downlink</a:t>
            </a:r>
          </a:p>
          <a:p>
            <a:pPr lvl="1">
              <a:lnSpc>
                <a:spcPct val="90000"/>
              </a:lnSpc>
            </a:pPr>
            <a:r>
              <a:rPr lang="en-GB" altLang="fr-FR"/>
              <a:t>Duplex distance of 190 MHz</a:t>
            </a:r>
          </a:p>
          <a:p>
            <a:pPr lvl="1">
              <a:lnSpc>
                <a:spcPct val="90000"/>
              </a:lnSpc>
            </a:pPr>
            <a:r>
              <a:rPr lang="en-GB" altLang="fr-FR"/>
              <a:t>Signal spreading (Channelization code)</a:t>
            </a:r>
          </a:p>
          <a:p>
            <a:pPr lvl="1">
              <a:lnSpc>
                <a:spcPct val="90000"/>
              </a:lnSpc>
            </a:pPr>
            <a:r>
              <a:rPr lang="en-GB" altLang="fr-FR"/>
              <a:t>W-CDMA</a:t>
            </a:r>
          </a:p>
          <a:p>
            <a:pPr lvl="1">
              <a:lnSpc>
                <a:spcPct val="90000"/>
              </a:lnSpc>
            </a:pPr>
            <a:r>
              <a:rPr lang="en-GB" altLang="fr-FR"/>
              <a:t>Transfer rate of 3.84 million symbols per second (Mcps)</a:t>
            </a:r>
          </a:p>
          <a:p>
            <a:pPr lvl="1">
              <a:lnSpc>
                <a:spcPct val="90000"/>
              </a:lnSpc>
            </a:pPr>
            <a:r>
              <a:rPr lang="en-GB" altLang="fr-FR"/>
              <a:t>Primary technology for UMTS in Europe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CFA4F2-ADD1-0B95-82F0-4A4E9B640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18368"/>
            <a:ext cx="10515600" cy="1325563"/>
          </a:xfrm>
        </p:spPr>
        <p:txBody>
          <a:bodyPr/>
          <a:lstStyle/>
          <a:p>
            <a:r>
              <a:rPr lang="en-GB" altLang="fr-FR" dirty="0"/>
              <a:t>UTRAN Technology - FDD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C337AE5-5728-D789-195C-86E7E7E2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E851-B3B1-4AEB-BFFC-0E2EF448D5C6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42535B-DC2E-BB58-A264-D1EAAF5D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01E02F-B195-4939-A9A8-E6D8F75F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482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DED95C5C-EEC8-EC13-8ED1-A035F329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2769-E7C3-4BDD-9C59-A43877FB835E}" type="datetime2">
              <a:rPr lang="fr-FR" altLang="fr-FR" smtClean="0"/>
              <a:t>jeudi 31 octobre 2024</a:t>
            </a:fld>
            <a:endParaRPr lang="en-GB" alt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72C65A2A-246F-7D9A-4BDA-8EEF0556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Aliou Bamba, Ing., Ph.D, Consultant en Télécommunications</a:t>
            </a:r>
            <a:endParaRPr lang="en-GB" altLang="fr-FR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70D42AE-C3DA-E060-A2C3-EB4431343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fr-FR"/>
              <a:t>UTRA – TDD:</a:t>
            </a:r>
          </a:p>
          <a:p>
            <a:pPr lvl="1">
              <a:lnSpc>
                <a:spcPct val="90000"/>
              </a:lnSpc>
            </a:pPr>
            <a:r>
              <a:rPr lang="en-GB" altLang="fr-FR"/>
              <a:t>Unpaired frequency bands</a:t>
            </a:r>
          </a:p>
          <a:p>
            <a:pPr lvl="1">
              <a:lnSpc>
                <a:spcPct val="90000"/>
              </a:lnSpc>
            </a:pPr>
            <a:r>
              <a:rPr lang="en-GB" altLang="fr-FR"/>
              <a:t>One single 5 MHz band</a:t>
            </a:r>
          </a:p>
          <a:p>
            <a:pPr lvl="1">
              <a:lnSpc>
                <a:spcPct val="90000"/>
              </a:lnSpc>
            </a:pPr>
            <a:r>
              <a:rPr lang="en-GB" altLang="fr-FR"/>
              <a:t>Usage of time slots</a:t>
            </a:r>
          </a:p>
          <a:p>
            <a:pPr lvl="2">
              <a:lnSpc>
                <a:spcPct val="90000"/>
              </a:lnSpc>
            </a:pPr>
            <a:r>
              <a:rPr lang="en-GB" altLang="fr-FR"/>
              <a:t>Configuration of symmetric services</a:t>
            </a:r>
          </a:p>
          <a:p>
            <a:pPr lvl="2">
              <a:lnSpc>
                <a:spcPct val="90000"/>
              </a:lnSpc>
            </a:pPr>
            <a:r>
              <a:rPr lang="en-GB" altLang="fr-FR"/>
              <a:t>Configuration of asymmetric services </a:t>
            </a:r>
          </a:p>
          <a:p>
            <a:pPr lvl="2">
              <a:lnSpc>
                <a:spcPct val="90000"/>
              </a:lnSpc>
            </a:pPr>
            <a:r>
              <a:rPr lang="en-GB" altLang="fr-FR"/>
              <a:t>Advantage for data transmissions</a:t>
            </a:r>
          </a:p>
          <a:p>
            <a:pPr lvl="1">
              <a:lnSpc>
                <a:spcPct val="90000"/>
              </a:lnSpc>
            </a:pPr>
            <a:r>
              <a:rPr lang="en-GB" altLang="fr-FR"/>
              <a:t>One frame (10 ms) consists of 15 timeslots</a:t>
            </a:r>
          </a:p>
          <a:p>
            <a:pPr lvl="1">
              <a:lnSpc>
                <a:spcPct val="90000"/>
              </a:lnSpc>
            </a:pPr>
            <a:r>
              <a:rPr lang="en-GB" altLang="fr-FR"/>
              <a:t>Signal spreading (Channelization code)</a:t>
            </a:r>
          </a:p>
          <a:p>
            <a:pPr lvl="1">
              <a:lnSpc>
                <a:spcPct val="90000"/>
              </a:lnSpc>
            </a:pPr>
            <a:r>
              <a:rPr lang="en-GB" altLang="fr-FR"/>
              <a:t>W-CDMA combined with TDMA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fr-F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3A73D98-3CF5-1002-9CFC-88EDA6C46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18368"/>
            <a:ext cx="10515600" cy="1325563"/>
          </a:xfrm>
        </p:spPr>
        <p:txBody>
          <a:bodyPr/>
          <a:lstStyle/>
          <a:p>
            <a:r>
              <a:rPr lang="en-GB" altLang="fr-FR" dirty="0"/>
              <a:t>UTRAN Technology - TDD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CFC559-B2C0-53AB-31DE-70747543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665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9" y="1844676"/>
            <a:ext cx="8713787" cy="4022725"/>
          </a:xfrm>
        </p:spPr>
        <p:txBody>
          <a:bodyPr/>
          <a:lstStyle/>
          <a:p>
            <a:pPr eaLnBrk="1" hangingPunct="1"/>
            <a:r>
              <a:rPr lang="en-GB" dirty="0"/>
              <a:t>Types of Cells and Base station to use them</a:t>
            </a:r>
          </a:p>
          <a:p>
            <a:pPr lvl="1" eaLnBrk="1" hangingPunct="1"/>
            <a:r>
              <a:rPr lang="en-GB" dirty="0"/>
              <a:t>Cells will operate in a hierarchy overlaying each other</a:t>
            </a:r>
          </a:p>
          <a:p>
            <a:pPr lvl="2" eaLnBrk="1" hangingPunct="1"/>
            <a:r>
              <a:rPr lang="en-GB" dirty="0"/>
              <a:t>Pico Cells will operate in a Time division Duplex (TDD) mode</a:t>
            </a:r>
          </a:p>
          <a:p>
            <a:pPr lvl="3" eaLnBrk="1" hangingPunct="1"/>
            <a:r>
              <a:rPr lang="en-GB" dirty="0"/>
              <a:t>TDD mode will use the same frequency to send and receive with a time frame being allocated.</a:t>
            </a:r>
          </a:p>
          <a:p>
            <a:pPr lvl="2" eaLnBrk="1" hangingPunct="1"/>
            <a:r>
              <a:rPr lang="en-GB" dirty="0"/>
              <a:t>All other cells will operate in Frequency Division Duplex (FDD) Mode</a:t>
            </a:r>
          </a:p>
          <a:p>
            <a:pPr lvl="3" eaLnBrk="1" hangingPunct="1"/>
            <a:r>
              <a:rPr lang="en-GB" dirty="0"/>
              <a:t>FDD will operate in the same manner as GSM, with a different frequencies for the Uplink and Downlink</a:t>
            </a:r>
          </a:p>
          <a:p>
            <a:pPr lvl="1" eaLnBrk="1" hangingPunct="1"/>
            <a:endParaRPr lang="en-GB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FED0DD-DD08-DBEC-2F2A-F8D04206B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18368"/>
            <a:ext cx="10515600" cy="1325563"/>
          </a:xfrm>
        </p:spPr>
        <p:txBody>
          <a:bodyPr/>
          <a:lstStyle/>
          <a:p>
            <a:r>
              <a:rPr lang="en-GB" altLang="fr-FR" dirty="0"/>
              <a:t>UTRAN Technology - TDD</a:t>
            </a:r>
          </a:p>
        </p:txBody>
      </p:sp>
    </p:spTree>
    <p:extLst>
      <p:ext uri="{BB962C8B-B14F-4D97-AF65-F5344CB8AC3E}">
        <p14:creationId xmlns:p14="http://schemas.microsoft.com/office/powerpoint/2010/main" val="1147641445"/>
      </p:ext>
    </p:extLst>
  </p:cSld>
  <p:clrMapOvr>
    <a:masterClrMapping/>
  </p:clrMapOvr>
  <p:transition spd="med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6D23FF32-AACF-D6FA-7F31-BE65568E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UTRA – FDD (W – CDMA)</a:t>
            </a:r>
            <a:endParaRPr lang="en-US" altLang="en-US" dirty="0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CEFFCAEA-56A3-1356-21C4-03C4A65D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2157"/>
            <a:ext cx="10608733" cy="3513665"/>
          </a:xfrm>
        </p:spPr>
        <p:txBody>
          <a:bodyPr/>
          <a:lstStyle/>
          <a:p>
            <a:pPr algn="just"/>
            <a:r>
              <a:rPr lang="en-US" altLang="en-US" dirty="0"/>
              <a:t>The Frequency Division  Duplex (FDD) mode for UTRA uses wide band CDMA.</a:t>
            </a:r>
          </a:p>
          <a:p>
            <a:pPr algn="just"/>
            <a:r>
              <a:rPr lang="en-US" altLang="en-US" dirty="0"/>
              <a:t>The radio frame consists of 15 time slots.</a:t>
            </a:r>
          </a:p>
          <a:p>
            <a:pPr algn="just"/>
            <a:r>
              <a:rPr lang="en-US" altLang="en-US" dirty="0"/>
              <a:t>One radio time consists 38,400 chips with a duration of 10ms.</a:t>
            </a:r>
          </a:p>
          <a:p>
            <a:pPr algn="just"/>
            <a:r>
              <a:rPr lang="en-US" altLang="en-US" dirty="0">
                <a:solidFill>
                  <a:srgbClr val="FF0000"/>
                </a:solidFill>
              </a:rPr>
              <a:t>There are three physical channels</a:t>
            </a:r>
            <a:r>
              <a:rPr lang="en-US" altLang="en-US" dirty="0"/>
              <a:t> that are used for data transmission.</a:t>
            </a:r>
          </a:p>
          <a:p>
            <a:pPr algn="just"/>
            <a:r>
              <a:rPr lang="en-US" altLang="en-US" dirty="0"/>
              <a:t>Two are used for uplink and one is used for downlink.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4B299A-530F-CA60-3488-9ED84F5C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CADB-C9CF-4107-B18C-FFCB0AE71856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41F1AF-D418-A394-9793-F0C16CF1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2A803B-6A6F-C6FC-625B-09FD9C95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44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612"/>
            <a:ext cx="7233356" cy="786344"/>
          </a:xfrm>
        </p:spPr>
        <p:txBody>
          <a:bodyPr/>
          <a:lstStyle/>
          <a:p>
            <a:r>
              <a:rPr lang="en-US" dirty="0"/>
              <a:t>UMTS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9869"/>
            <a:ext cx="10515600" cy="522675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Based on GSM standards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3G standard was written by the International Telecommunication Union (ITU)</a:t>
            </a:r>
          </a:p>
          <a:p>
            <a:pPr lvl="2" eaLnBrk="1" hangingPunct="1"/>
            <a:r>
              <a:rPr lang="en-US" dirty="0"/>
              <a:t>The standard was referred to as IMT-2000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Transfer rates:</a:t>
            </a:r>
          </a:p>
          <a:p>
            <a:pPr lvl="2"/>
            <a:r>
              <a:rPr lang="en-US" dirty="0"/>
              <a:t>144 kbps – Satellite and rural outdoor, (i.e., </a:t>
            </a:r>
            <a:r>
              <a:rPr lang="en-US" dirty="0" err="1"/>
              <a:t>macrocell</a:t>
            </a:r>
            <a:r>
              <a:rPr lang="en-US" dirty="0"/>
              <a:t>, </a:t>
            </a:r>
            <a:r>
              <a:rPr lang="en-GB" dirty="0"/>
              <a:t>max speed of 500 km/h)</a:t>
            </a:r>
            <a:endParaRPr lang="en-US" dirty="0"/>
          </a:p>
          <a:p>
            <a:pPr lvl="2"/>
            <a:r>
              <a:rPr lang="en-US" dirty="0"/>
              <a:t>384 kbps – Urban outdoor (i.e., microcell, max speed of 120 km/h)</a:t>
            </a:r>
          </a:p>
          <a:p>
            <a:pPr lvl="2"/>
            <a:r>
              <a:rPr lang="en-US" dirty="0"/>
              <a:t>2048 kbps – Indoor and low range outdoor (i.e., picocell, max speed of 10 km/h)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fr-FR" sz="2800" dirty="0"/>
              <a:t> Objective to provide fairly high-speed wireless communications to support multimedia, data, and video in addition to voice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dirty="0"/>
              <a:t> Difficult to predict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Actual distances and bandwidth depend on local conditions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fr-FR" sz="2800" dirty="0"/>
              <a:t>Voice quality comparable to PSTN</a:t>
            </a:r>
          </a:p>
          <a:p>
            <a:endParaRPr lang="en-US" altLang="fr-FR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E04ABE-8C66-2675-FDFF-87DE6042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7DCB-3B54-41A1-AB98-CCADE8007FC3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A5F62-28B3-0687-B5D3-BB5773E9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6766E3-6FCC-3430-D101-815594FD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85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Rectangle 3">
            <a:extLst>
              <a:ext uri="{FF2B5EF4-FFF2-40B4-BE49-F238E27FC236}">
                <a16:creationId xmlns:a16="http://schemas.microsoft.com/office/drawing/2014/main" id="{D14E95D5-C47A-B732-D95B-64E4ADC0A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09511" y="1706739"/>
            <a:ext cx="9403645" cy="4276372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fr-FR" dirty="0"/>
              <a:t> Bit Error Rate (BER)</a:t>
            </a:r>
          </a:p>
          <a:p>
            <a:pPr lvl="1">
              <a:lnSpc>
                <a:spcPct val="90000"/>
              </a:lnSpc>
            </a:pPr>
            <a:r>
              <a:rPr lang="en-US" altLang="fr-FR" sz="2000" dirty="0"/>
              <a:t>Real-time applications: 10</a:t>
            </a:r>
            <a:r>
              <a:rPr lang="en-US" altLang="fr-FR" sz="2000" baseline="30000" dirty="0"/>
              <a:t>-3</a:t>
            </a:r>
            <a:r>
              <a:rPr lang="en-US" altLang="fr-FR" sz="2000" dirty="0"/>
              <a:t> to 10</a:t>
            </a:r>
            <a:r>
              <a:rPr lang="en-US" altLang="fr-FR" sz="2000" baseline="30000" dirty="0"/>
              <a:t>-7 </a:t>
            </a:r>
            <a:r>
              <a:rPr lang="en-US" altLang="fr-FR" sz="2000" dirty="0"/>
              <a:t>with maximum constant delay: 20ms to 300 </a:t>
            </a:r>
            <a:r>
              <a:rPr lang="en-US" altLang="fr-FR" sz="2000" dirty="0" err="1"/>
              <a:t>ms</a:t>
            </a:r>
            <a:endParaRPr lang="en-US" altLang="fr-FR" sz="2000" dirty="0"/>
          </a:p>
          <a:p>
            <a:pPr lvl="1">
              <a:lnSpc>
                <a:spcPct val="90000"/>
              </a:lnSpc>
            </a:pPr>
            <a:r>
              <a:rPr lang="en-US" altLang="fr-FR" sz="2000" dirty="0"/>
              <a:t>No real-time applications: 10</a:t>
            </a:r>
            <a:r>
              <a:rPr lang="en-US" altLang="fr-FR" sz="2000" baseline="30000" dirty="0"/>
              <a:t>-5</a:t>
            </a:r>
            <a:r>
              <a:rPr lang="en-US" altLang="fr-FR" sz="2000" dirty="0"/>
              <a:t> to 10</a:t>
            </a:r>
            <a:r>
              <a:rPr lang="en-US" altLang="fr-FR" sz="2000" baseline="30000" dirty="0"/>
              <a:t>-8</a:t>
            </a:r>
            <a:r>
              <a:rPr lang="en-US" altLang="fr-FR" sz="2000" dirty="0"/>
              <a:t> with maximum delay &gt;= 150ms.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fr-FR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fr-FR" dirty="0"/>
              <a:t> Spectrum: 1900 MHz-2025 MHz, and 2110 -2200 MHz</a:t>
            </a:r>
          </a:p>
          <a:p>
            <a:pPr lvl="1"/>
            <a:r>
              <a:rPr lang="en-US" altLang="fr-FR" sz="2000" dirty="0"/>
              <a:t>FDD (macro- and micro- cells: uplink is from 1920 MHz to 1980 MHz, downlink is from 2110 MHz to 2170 MHz</a:t>
            </a:r>
          </a:p>
          <a:p>
            <a:pPr lvl="1"/>
            <a:r>
              <a:rPr lang="en-US" altLang="fr-FR" sz="2000" dirty="0"/>
              <a:t>TDD (pico- cells: not divided by use of different frequency carriers (not suitable for large prop delays).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127DEB-921A-28C0-F0AD-978E3559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12"/>
            <a:ext cx="7233356" cy="786344"/>
          </a:xfrm>
        </p:spPr>
        <p:txBody>
          <a:bodyPr/>
          <a:lstStyle/>
          <a:p>
            <a:r>
              <a:rPr lang="en-US" dirty="0"/>
              <a:t>UMTS Specifications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FA1A1C-A15A-9C0A-01CA-B6C0DFB1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C7F5-CAD3-490B-86E2-E38A7FA4B69D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1AB094-ED1A-E41A-DD51-42935FE9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7C9E79-D799-E935-1610-0051E2C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28</a:t>
            </a:fld>
            <a:endParaRPr lang="fr-F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>
            <a:extLst>
              <a:ext uri="{FF2B5EF4-FFF2-40B4-BE49-F238E27FC236}">
                <a16:creationId xmlns:a16="http://schemas.microsoft.com/office/drawing/2014/main" id="{32C0D5EB-1C93-9950-E200-9C98702CD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4" y="1557338"/>
            <a:ext cx="8811153" cy="371457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fr-FR" dirty="0"/>
              <a:t>UMTS Advantages:</a:t>
            </a:r>
          </a:p>
          <a:p>
            <a:pPr lvl="1">
              <a:lnSpc>
                <a:spcPct val="90000"/>
              </a:lnSpc>
            </a:pPr>
            <a:r>
              <a:rPr lang="en-GB" altLang="fr-FR" dirty="0"/>
              <a:t>Improved capacity (4 to 5 times higher compared with GSM)</a:t>
            </a:r>
          </a:p>
          <a:p>
            <a:pPr lvl="1">
              <a:lnSpc>
                <a:spcPct val="90000"/>
              </a:lnSpc>
            </a:pPr>
            <a:r>
              <a:rPr lang="en-GB" altLang="fr-FR" dirty="0"/>
              <a:t>Variable bit rate</a:t>
            </a:r>
          </a:p>
          <a:p>
            <a:pPr lvl="1">
              <a:lnSpc>
                <a:spcPct val="90000"/>
              </a:lnSpc>
            </a:pPr>
            <a:r>
              <a:rPr lang="en-GB" altLang="fr-FR" dirty="0"/>
              <a:t>Quick and secure connection establishment</a:t>
            </a:r>
          </a:p>
          <a:p>
            <a:pPr lvl="1">
              <a:lnSpc>
                <a:spcPct val="90000"/>
              </a:lnSpc>
            </a:pPr>
            <a:r>
              <a:rPr lang="en-GB" altLang="fr-FR" dirty="0"/>
              <a:t>Breathing cells</a:t>
            </a:r>
          </a:p>
          <a:p>
            <a:pPr lvl="1">
              <a:lnSpc>
                <a:spcPct val="90000"/>
              </a:lnSpc>
            </a:pPr>
            <a:r>
              <a:rPr lang="en-GB" altLang="fr-FR" dirty="0"/>
              <a:t>Improved signal to noise ratio</a:t>
            </a:r>
          </a:p>
          <a:p>
            <a:pPr lvl="1">
              <a:lnSpc>
                <a:spcPct val="90000"/>
              </a:lnSpc>
            </a:pPr>
            <a:r>
              <a:rPr lang="en-GB" altLang="fr-FR" dirty="0"/>
              <a:t>Broadband spectrum</a:t>
            </a:r>
          </a:p>
          <a:p>
            <a:pPr lvl="1">
              <a:lnSpc>
                <a:spcPct val="90000"/>
              </a:lnSpc>
            </a:pPr>
            <a:r>
              <a:rPr lang="en-GB" altLang="fr-FR" dirty="0"/>
              <a:t>Macro diversity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212FF5-E72B-A93F-52E5-09DDE6A0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12"/>
            <a:ext cx="7233356" cy="786344"/>
          </a:xfrm>
        </p:spPr>
        <p:txBody>
          <a:bodyPr/>
          <a:lstStyle/>
          <a:p>
            <a:r>
              <a:rPr lang="en-US" dirty="0"/>
              <a:t>UMTS Specifications</a:t>
            </a:r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C51E085E-8AFF-3503-D389-8E37D0C4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B0DA-177D-4FEA-B607-6B53BBD4B0EB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391D507-C5EF-AFA3-BCBA-407E3868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EBD0E16B-60CD-9C4F-EBCE-E4AE617B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82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C7807EA-CD0A-6132-54D2-881E4F455C24}"/>
              </a:ext>
            </a:extLst>
          </p:cNvPr>
          <p:cNvGrpSpPr/>
          <p:nvPr/>
        </p:nvGrpSpPr>
        <p:grpSpPr>
          <a:xfrm>
            <a:off x="335280" y="2182166"/>
            <a:ext cx="11521186" cy="3307806"/>
            <a:chOff x="335280" y="2182166"/>
            <a:chExt cx="11521186" cy="3307806"/>
          </a:xfrm>
        </p:grpSpPr>
        <p:grpSp>
          <p:nvGrpSpPr>
            <p:cNvPr id="7" name="Groupe 6"/>
            <p:cNvGrpSpPr/>
            <p:nvPr/>
          </p:nvGrpSpPr>
          <p:grpSpPr>
            <a:xfrm>
              <a:off x="335280" y="2935178"/>
              <a:ext cx="1935480" cy="2078782"/>
              <a:chOff x="838200" y="2142698"/>
              <a:chExt cx="1978926" cy="1924335"/>
            </a:xfrm>
          </p:grpSpPr>
          <p:sp>
            <p:nvSpPr>
              <p:cNvPr id="4" name="Organigramme : Connecteur 3"/>
              <p:cNvSpPr/>
              <p:nvPr/>
            </p:nvSpPr>
            <p:spPr>
              <a:xfrm>
                <a:off x="838200" y="2142698"/>
                <a:ext cx="1978926" cy="1924335"/>
              </a:xfrm>
              <a:prstGeom prst="flowChart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4000" dirty="0">
                    <a:solidFill>
                      <a:schemeClr val="tx1"/>
                    </a:solidFill>
                  </a:rPr>
                  <a:t>1G</a:t>
                </a: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600" dirty="0">
                    <a:solidFill>
                      <a:schemeClr val="tx1"/>
                    </a:solidFill>
                  </a:rPr>
                  <a:t>AMPS TACS</a:t>
                </a:r>
              </a:p>
              <a:p>
                <a:pPr algn="ctr"/>
                <a:r>
                  <a:rPr lang="fr-FR" sz="1600" dirty="0">
                    <a:solidFill>
                      <a:schemeClr val="tx1"/>
                    </a:solidFill>
                  </a:rPr>
                  <a:t>NMT</a:t>
                </a:r>
              </a:p>
            </p:txBody>
          </p:sp>
          <p:cxnSp>
            <p:nvCxnSpPr>
              <p:cNvPr id="6" name="Connecteur droit 5"/>
              <p:cNvCxnSpPr/>
              <p:nvPr/>
            </p:nvCxnSpPr>
            <p:spPr>
              <a:xfrm>
                <a:off x="1025174" y="3020932"/>
                <a:ext cx="1596788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>
              <a:off x="2567561" y="2935948"/>
              <a:ext cx="2042160" cy="2078782"/>
              <a:chOff x="838200" y="2142698"/>
              <a:chExt cx="1978926" cy="1924335"/>
            </a:xfrm>
          </p:grpSpPr>
          <p:sp>
            <p:nvSpPr>
              <p:cNvPr id="9" name="Organigramme : Connecteur 8"/>
              <p:cNvSpPr/>
              <p:nvPr/>
            </p:nvSpPr>
            <p:spPr>
              <a:xfrm>
                <a:off x="838200" y="2142698"/>
                <a:ext cx="1978926" cy="1924335"/>
              </a:xfrm>
              <a:prstGeom prst="flowChart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4000" dirty="0">
                    <a:solidFill>
                      <a:schemeClr val="tx1"/>
                    </a:solidFill>
                  </a:rPr>
                  <a:t>2G</a:t>
                </a: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600" dirty="0">
                    <a:solidFill>
                      <a:schemeClr val="tx1"/>
                    </a:solidFill>
                  </a:rPr>
                  <a:t>GSM D-AMPS </a:t>
                </a:r>
              </a:p>
              <a:p>
                <a:pPr algn="ctr"/>
                <a:r>
                  <a:rPr lang="fr-FR" sz="1600" dirty="0">
                    <a:solidFill>
                      <a:schemeClr val="tx1"/>
                    </a:solidFill>
                  </a:rPr>
                  <a:t>IS 95</a:t>
                </a:r>
              </a:p>
            </p:txBody>
          </p:sp>
          <p:cxnSp>
            <p:nvCxnSpPr>
              <p:cNvPr id="10" name="Connecteur droit 9"/>
              <p:cNvCxnSpPr/>
              <p:nvPr/>
            </p:nvCxnSpPr>
            <p:spPr>
              <a:xfrm>
                <a:off x="1025174" y="3020932"/>
                <a:ext cx="1596788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e 10"/>
            <p:cNvGrpSpPr/>
            <p:nvPr/>
          </p:nvGrpSpPr>
          <p:grpSpPr>
            <a:xfrm>
              <a:off x="4906522" y="2919938"/>
              <a:ext cx="2119118" cy="2124502"/>
              <a:chOff x="838200" y="2142698"/>
              <a:chExt cx="1978926" cy="1924335"/>
            </a:xfrm>
          </p:grpSpPr>
          <p:sp>
            <p:nvSpPr>
              <p:cNvPr id="12" name="Organigramme : Connecteur 11"/>
              <p:cNvSpPr/>
              <p:nvPr/>
            </p:nvSpPr>
            <p:spPr>
              <a:xfrm>
                <a:off x="838200" y="2142698"/>
                <a:ext cx="1978926" cy="1924335"/>
              </a:xfrm>
              <a:prstGeom prst="flowChart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4000" dirty="0">
                    <a:solidFill>
                      <a:schemeClr val="tx1"/>
                    </a:solidFill>
                  </a:rPr>
                  <a:t>3G</a:t>
                </a: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600" dirty="0">
                    <a:solidFill>
                      <a:schemeClr val="tx1"/>
                    </a:solidFill>
                  </a:rPr>
                  <a:t>WCDMA/HSPA CDMA 2000</a:t>
                </a:r>
              </a:p>
            </p:txBody>
          </p:sp>
          <p:cxnSp>
            <p:nvCxnSpPr>
              <p:cNvPr id="13" name="Connecteur droit 12"/>
              <p:cNvCxnSpPr/>
              <p:nvPr/>
            </p:nvCxnSpPr>
            <p:spPr>
              <a:xfrm>
                <a:off x="1025174" y="3020932"/>
                <a:ext cx="1596788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e 13"/>
            <p:cNvGrpSpPr/>
            <p:nvPr/>
          </p:nvGrpSpPr>
          <p:grpSpPr>
            <a:xfrm>
              <a:off x="7272555" y="2904698"/>
              <a:ext cx="2155122" cy="2185462"/>
              <a:chOff x="838200" y="2142698"/>
              <a:chExt cx="1978926" cy="1924335"/>
            </a:xfrm>
          </p:grpSpPr>
          <p:sp>
            <p:nvSpPr>
              <p:cNvPr id="15" name="Organigramme : Connecteur 14"/>
              <p:cNvSpPr/>
              <p:nvPr/>
            </p:nvSpPr>
            <p:spPr>
              <a:xfrm>
                <a:off x="838200" y="2142698"/>
                <a:ext cx="1978926" cy="1924335"/>
              </a:xfrm>
              <a:prstGeom prst="flowChart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4000" dirty="0">
                    <a:solidFill>
                      <a:schemeClr val="tx1"/>
                    </a:solidFill>
                  </a:rPr>
                  <a:t>4G</a:t>
                </a: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600" dirty="0">
                    <a:solidFill>
                      <a:schemeClr val="tx1"/>
                    </a:solidFill>
                  </a:rPr>
                  <a:t>LTE</a:t>
                </a:r>
              </a:p>
            </p:txBody>
          </p:sp>
          <p:cxnSp>
            <p:nvCxnSpPr>
              <p:cNvPr id="16" name="Connecteur droit 15"/>
              <p:cNvCxnSpPr/>
              <p:nvPr/>
            </p:nvCxnSpPr>
            <p:spPr>
              <a:xfrm>
                <a:off x="1025174" y="3008889"/>
                <a:ext cx="1596788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 16"/>
            <p:cNvGrpSpPr/>
            <p:nvPr/>
          </p:nvGrpSpPr>
          <p:grpSpPr>
            <a:xfrm>
              <a:off x="9814178" y="2950418"/>
              <a:ext cx="2042288" cy="2063542"/>
              <a:chOff x="838200" y="2142698"/>
              <a:chExt cx="1978926" cy="1924335"/>
            </a:xfrm>
          </p:grpSpPr>
          <p:sp>
            <p:nvSpPr>
              <p:cNvPr id="18" name="Organigramme : Connecteur 17"/>
              <p:cNvSpPr/>
              <p:nvPr/>
            </p:nvSpPr>
            <p:spPr>
              <a:xfrm>
                <a:off x="838200" y="2142698"/>
                <a:ext cx="1978926" cy="1924335"/>
              </a:xfrm>
              <a:prstGeom prst="flowChart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4000" dirty="0">
                    <a:solidFill>
                      <a:schemeClr val="tx1"/>
                    </a:solidFill>
                  </a:rPr>
                  <a:t>5G</a:t>
                </a: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Connecteur droit 18"/>
              <p:cNvCxnSpPr/>
              <p:nvPr/>
            </p:nvCxnSpPr>
            <p:spPr>
              <a:xfrm>
                <a:off x="1025174" y="3020932"/>
                <a:ext cx="1596788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ZoneTexte 21"/>
            <p:cNvSpPr txBox="1"/>
            <p:nvPr/>
          </p:nvSpPr>
          <p:spPr>
            <a:xfrm>
              <a:off x="868680" y="5120640"/>
              <a:ext cx="777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1980</a:t>
              </a: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3195795" y="5120640"/>
              <a:ext cx="77724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1990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5580412" y="5120640"/>
              <a:ext cx="77724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2000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7980269" y="5120640"/>
              <a:ext cx="77724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2010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0549695" y="5120640"/>
              <a:ext cx="77724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2020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419310" y="2182167"/>
              <a:ext cx="18897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/>
                <a:t>The </a:t>
              </a:r>
              <a:r>
                <a:rPr lang="fr-FR" dirty="0" err="1"/>
                <a:t>foundation</a:t>
              </a:r>
              <a:r>
                <a:rPr lang="fr-FR" dirty="0"/>
                <a:t> of mobile </a:t>
              </a:r>
              <a:r>
                <a:rPr lang="fr-FR" dirty="0" err="1"/>
                <a:t>telephony</a:t>
              </a:r>
              <a:endParaRPr lang="fr-FR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2729241" y="2192178"/>
              <a:ext cx="18897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/>
                <a:t>Mobile </a:t>
              </a:r>
              <a:r>
                <a:rPr lang="fr-FR" dirty="0" err="1"/>
                <a:t>telephony</a:t>
              </a:r>
              <a:r>
                <a:rPr lang="fr-FR" dirty="0"/>
                <a:t> for </a:t>
              </a:r>
              <a:r>
                <a:rPr lang="fr-FR" dirty="0" err="1"/>
                <a:t>everyone</a:t>
              </a:r>
              <a:endParaRPr lang="fr-FR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5043895" y="2192178"/>
              <a:ext cx="210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/>
                <a:t>The </a:t>
              </a:r>
              <a:r>
                <a:rPr lang="fr-FR" dirty="0" err="1"/>
                <a:t>foundation</a:t>
              </a:r>
              <a:r>
                <a:rPr lang="fr-FR" dirty="0"/>
                <a:t> of mobile </a:t>
              </a:r>
              <a:r>
                <a:rPr lang="fr-FR" dirty="0" err="1"/>
                <a:t>broadband</a:t>
              </a:r>
              <a:endParaRPr lang="fr-FR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7516717" y="2182166"/>
              <a:ext cx="1910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 err="1"/>
                <a:t>Further</a:t>
              </a:r>
              <a:r>
                <a:rPr lang="fr-FR" dirty="0"/>
                <a:t> </a:t>
              </a:r>
              <a:r>
                <a:rPr lang="fr-FR" dirty="0" err="1"/>
                <a:t>enhanced</a:t>
              </a:r>
              <a:r>
                <a:rPr lang="fr-FR" dirty="0"/>
                <a:t> mobile </a:t>
              </a:r>
              <a:r>
                <a:rPr lang="fr-FR" dirty="0" err="1"/>
                <a:t>broadband</a:t>
              </a:r>
              <a:endParaRPr lang="fr-FR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9845029" y="2310338"/>
              <a:ext cx="1889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/>
                <a:t>???</a:t>
              </a:r>
            </a:p>
          </p:txBody>
        </p:sp>
      </p:grpSp>
      <p:sp>
        <p:nvSpPr>
          <p:cNvPr id="33" name="Titre 1"/>
          <p:cNvSpPr>
            <a:spLocks noGrp="1"/>
          </p:cNvSpPr>
          <p:nvPr>
            <p:ph type="title"/>
          </p:nvPr>
        </p:nvSpPr>
        <p:spPr>
          <a:xfrm>
            <a:off x="1861782" y="95536"/>
            <a:ext cx="73152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21" name="Espace réservé de la date 20">
            <a:extLst>
              <a:ext uri="{FF2B5EF4-FFF2-40B4-BE49-F238E27FC236}">
                <a16:creationId xmlns:a16="http://schemas.microsoft.com/office/drawing/2014/main" id="{E831D8B6-308A-9C72-E31C-A0D173C7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AD9-9F6B-45C2-8295-3767DE755190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27" name="Espace réservé du pied de page 26">
            <a:extLst>
              <a:ext uri="{FF2B5EF4-FFF2-40B4-BE49-F238E27FC236}">
                <a16:creationId xmlns:a16="http://schemas.microsoft.com/office/drawing/2014/main" id="{3F7343D2-80F6-6DF3-91EA-DEFE1D9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E06EC4-6AF9-8DDA-89C8-A5D8F885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503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97527-77D2-54B3-3085-044BF962A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C427-7EB6-A1D3-34FC-04299E56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12"/>
            <a:ext cx="10515600" cy="786344"/>
          </a:xfrm>
        </p:spPr>
        <p:txBody>
          <a:bodyPr/>
          <a:lstStyle/>
          <a:p>
            <a:r>
              <a:rPr lang="en-US" dirty="0"/>
              <a:t>UMTS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67DC4-EB68-B898-5DF9-28B5CC75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136"/>
            <a:ext cx="10515600" cy="5000978"/>
          </a:xfrm>
        </p:spPr>
        <p:txBody>
          <a:bodyPr>
            <a:normAutofit/>
          </a:bodyPr>
          <a:lstStyle/>
          <a:p>
            <a:r>
              <a:rPr lang="en-US" altLang="fr-FR" sz="2800" dirty="0"/>
              <a:t>Voice quality comparable to PSTN</a:t>
            </a:r>
          </a:p>
          <a:p>
            <a:r>
              <a:rPr lang="en-US" dirty="0"/>
              <a:t>Uses a pair of 5 MHz channels</a:t>
            </a:r>
          </a:p>
          <a:p>
            <a:r>
              <a:rPr lang="en-US" altLang="fr-FR" sz="2800" dirty="0"/>
              <a:t>Symmetrical and asymmetrical data rates</a:t>
            </a:r>
          </a:p>
          <a:p>
            <a:r>
              <a:rPr lang="en-US" altLang="fr-FR" sz="2800" dirty="0"/>
              <a:t>Support for packet-switched and circuit-switched services</a:t>
            </a:r>
          </a:p>
          <a:p>
            <a:r>
              <a:rPr lang="en-US" altLang="fr-FR" sz="2800" dirty="0"/>
              <a:t>More efficient use of available spectrum</a:t>
            </a:r>
          </a:p>
          <a:p>
            <a:r>
              <a:rPr lang="en-US" altLang="fr-FR" sz="2800" dirty="0"/>
              <a:t>Support for variety of mobile equipment</a:t>
            </a:r>
          </a:p>
          <a:p>
            <a:r>
              <a:rPr lang="en-US" altLang="fr-FR" sz="2800" dirty="0"/>
              <a:t>Flexibility to allow introduction of new services and technologies</a:t>
            </a:r>
            <a:endParaRPr lang="en-GB" altLang="en-US" sz="2800" dirty="0"/>
          </a:p>
          <a:p>
            <a:r>
              <a:rPr lang="en-US" dirty="0"/>
              <a:t>Frequency bands:</a:t>
            </a:r>
          </a:p>
          <a:p>
            <a:pPr lvl="2"/>
            <a:r>
              <a:rPr lang="en-US" dirty="0"/>
              <a:t>Uplink: 1885-2025 MHz</a:t>
            </a:r>
          </a:p>
          <a:p>
            <a:pPr lvl="2"/>
            <a:r>
              <a:rPr lang="en-US" dirty="0"/>
              <a:t>Downlink: 2110-2200 MHz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66AB9-CB81-55EF-068C-6C57C488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46D5-92EA-40BF-90B6-B669A90CF771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B9955D-20FF-4C42-330C-98F43AB1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CE2866-8F04-DBA2-B5F8-4461A6B5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701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2444" y="1247419"/>
            <a:ext cx="9595556" cy="5040492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UMTS</a:t>
            </a:r>
          </a:p>
          <a:p>
            <a:pPr lvl="1"/>
            <a:r>
              <a:rPr lang="en-US" dirty="0"/>
              <a:t>UMTS provides different types of Quality of Service (QoS)</a:t>
            </a:r>
          </a:p>
          <a:p>
            <a:pPr lvl="1" eaLnBrk="1" hangingPunct="1"/>
            <a:r>
              <a:rPr lang="en-GB" dirty="0"/>
              <a:t>Offers voice and data services the same as EDGE</a:t>
            </a:r>
          </a:p>
          <a:p>
            <a:pPr lvl="2" eaLnBrk="1" hangingPunct="1"/>
            <a:r>
              <a:rPr lang="en-GB" dirty="0"/>
              <a:t>Services offered will be classed into one of the following</a:t>
            </a:r>
          </a:p>
          <a:p>
            <a:pPr lvl="2" eaLnBrk="1" hangingPunct="1"/>
            <a:endParaRPr lang="en-GB" dirty="0"/>
          </a:p>
          <a:p>
            <a:pPr lvl="2" eaLnBrk="1" hangingPunct="1"/>
            <a:endParaRPr lang="en-GB" dirty="0"/>
          </a:p>
          <a:p>
            <a:pPr lvl="2" eaLnBrk="1" hangingPunct="1"/>
            <a:endParaRPr lang="en-GB" dirty="0"/>
          </a:p>
          <a:p>
            <a:pPr lvl="2" eaLnBrk="1" hangingPunct="1"/>
            <a:endParaRPr lang="en-GB" dirty="0"/>
          </a:p>
          <a:p>
            <a:pPr lvl="2" eaLnBrk="1" hangingPunct="1"/>
            <a:endParaRPr lang="en-GB" dirty="0"/>
          </a:p>
          <a:p>
            <a:pPr lvl="2" eaLnBrk="1" hangingPunct="1"/>
            <a:endParaRPr lang="en-GB" dirty="0"/>
          </a:p>
          <a:p>
            <a:pPr lvl="2" eaLnBrk="1" hangingPunct="1"/>
            <a:endParaRPr lang="en-GB" dirty="0"/>
          </a:p>
          <a:p>
            <a:pPr marL="914400" lvl="2" indent="0" eaLnBrk="1" hangingPunct="1">
              <a:buNone/>
            </a:pPr>
            <a:endParaRPr lang="en-GB" dirty="0"/>
          </a:p>
          <a:p>
            <a:pPr lvl="2" eaLnBrk="1" hangingPunct="1"/>
            <a:r>
              <a:rPr lang="en-GB" dirty="0"/>
              <a:t>From these classes certain defined Quality of Service (QOS) specifications are guaranteed like packet delay time</a:t>
            </a:r>
          </a:p>
        </p:txBody>
      </p:sp>
      <p:graphicFrame>
        <p:nvGraphicFramePr>
          <p:cNvPr id="23634" name="Group 8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1372004"/>
              </p:ext>
            </p:extLst>
          </p:nvPr>
        </p:nvGraphicFramePr>
        <p:xfrm>
          <a:off x="1648178" y="3041477"/>
          <a:ext cx="9705622" cy="2149475"/>
        </p:xfrm>
        <a:graphic>
          <a:graphicData uri="http://schemas.openxmlformats.org/drawingml/2006/table">
            <a:tbl>
              <a:tblPr/>
              <a:tblGrid>
                <a:gridCol w="2426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6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6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</a:rPr>
                        <a:t>Conversational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</a:rPr>
                        <a:t>Streaming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</a:rPr>
                        <a:t>Interactive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</a:rPr>
                        <a:t>Background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Real-Time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Best-effort, guarantee of quality delivery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Streaming Video on Demand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Web Pages, network gaming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MMS, SMS, emails, downloading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5EC3547-DB31-E185-E903-8CFEEC6C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12"/>
            <a:ext cx="10515600" cy="786344"/>
          </a:xfrm>
        </p:spPr>
        <p:txBody>
          <a:bodyPr/>
          <a:lstStyle/>
          <a:p>
            <a:r>
              <a:rPr lang="en-US" dirty="0"/>
              <a:t>UMTS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403947933"/>
      </p:ext>
    </p:extLst>
  </p:cSld>
  <p:clrMapOvr>
    <a:masterClrMapping/>
  </p:clrMapOvr>
  <p:transition spd="med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Text Box 2">
            <a:extLst>
              <a:ext uri="{FF2B5EF4-FFF2-40B4-BE49-F238E27FC236}">
                <a16:creationId xmlns:a16="http://schemas.microsoft.com/office/drawing/2014/main" id="{4F8E7512-5449-4A6F-27D7-F921B2275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066801"/>
            <a:ext cx="7543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fr-FR" sz="2800"/>
              <a:t>Quality of Service (QoS) is the ability of a network element (e.g. an application, host or router) to have some level of assurance that its traffic and service requirements can be satisfied.</a:t>
            </a:r>
          </a:p>
          <a:p>
            <a:pPr algn="l">
              <a:buFontTx/>
              <a:buChar char="•"/>
            </a:pPr>
            <a:r>
              <a:rPr lang="en-US" altLang="fr-FR" sz="2800"/>
              <a:t> Newer applications with multimedia content</a:t>
            </a:r>
          </a:p>
          <a:p>
            <a:pPr algn="l">
              <a:buFontTx/>
              <a:buChar char="•"/>
            </a:pPr>
            <a:r>
              <a:rPr lang="en-US" altLang="fr-FR" sz="2800"/>
              <a:t> Demands of convergence</a:t>
            </a:r>
          </a:p>
          <a:p>
            <a:pPr algn="l">
              <a:buFontTx/>
              <a:buChar char="•"/>
            </a:pPr>
            <a:r>
              <a:rPr lang="en-US" altLang="fr-FR" sz="2800"/>
              <a:t> More bandwidth ?</a:t>
            </a:r>
          </a:p>
          <a:p>
            <a:pPr algn="l">
              <a:buFontTx/>
              <a:buChar char="•"/>
            </a:pPr>
            <a:r>
              <a:rPr lang="en-US" altLang="fr-FR" sz="2800"/>
              <a:t> User perception of service quality can be translated to network flow parameters such as delay and delay variation.</a:t>
            </a:r>
          </a:p>
        </p:txBody>
      </p:sp>
      <p:sp>
        <p:nvSpPr>
          <p:cNvPr id="964612" name="Rectangle 4">
            <a:extLst>
              <a:ext uri="{FF2B5EF4-FFF2-40B4-BE49-F238E27FC236}">
                <a16:creationId xmlns:a16="http://schemas.microsoft.com/office/drawing/2014/main" id="{D24E3A77-F355-F8BC-8CE5-D7F77860F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813" y="293689"/>
            <a:ext cx="54380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 sz="3200"/>
              <a:t>Quality-of-Service: What, Why?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A89AFC-6DA3-28A0-6E02-83AFBF87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9953-BF6A-48A3-B429-604980FEDBED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D80D40-084F-3875-BA4D-172CB7DF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5240CE-2E69-0843-78F2-1A21F07B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32</a:t>
            </a:fld>
            <a:endParaRPr lang="fr-F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Text Box 2">
            <a:extLst>
              <a:ext uri="{FF2B5EF4-FFF2-40B4-BE49-F238E27FC236}">
                <a16:creationId xmlns:a16="http://schemas.microsoft.com/office/drawing/2014/main" id="{334884D1-87F5-60D6-DFAF-493A5E065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066801"/>
            <a:ext cx="75438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fr-FR" sz="2800"/>
              <a:t>QoS perceived by the user must be end-to-end.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fr-FR" sz="2800"/>
              <a:t> Parameters defining QoS of a flow must be fewer and simpler.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fr-FR" sz="2800"/>
              <a:t> QoS definition must be compatible with all kinds of applications.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fr-FR" sz="2800"/>
              <a:t> Must be able to quantify and enforce.</a:t>
            </a:r>
            <a:endParaRPr lang="en-US" altLang="fr-FR" sz="2800">
              <a:latin typeface="Times New Roman" panose="02020603050405020304" pitchFamily="18" charset="0"/>
            </a:endParaRPr>
          </a:p>
        </p:txBody>
      </p:sp>
      <p:sp>
        <p:nvSpPr>
          <p:cNvPr id="965636" name="Text Box 4">
            <a:extLst>
              <a:ext uri="{FF2B5EF4-FFF2-40B4-BE49-F238E27FC236}">
                <a16:creationId xmlns:a16="http://schemas.microsoft.com/office/drawing/2014/main" id="{38560534-FF50-01BE-2187-599BBC0AE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3" y="244476"/>
            <a:ext cx="63618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 sz="3200"/>
              <a:t>Guidelines for providing QoS to users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A66600-FFF6-1FAF-1E07-F61B0A80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86AB-6FB0-47E1-A137-03654F9CB032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90F89F-FD00-CA1A-B612-E4790D42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651CB0-D6C9-8A56-3E84-3C5809A7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33</a:t>
            </a:fld>
            <a:endParaRPr lang="fr-F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Text Box 2">
            <a:extLst>
              <a:ext uri="{FF2B5EF4-FFF2-40B4-BE49-F238E27FC236}">
                <a16:creationId xmlns:a16="http://schemas.microsoft.com/office/drawing/2014/main" id="{993110D7-1DB8-9CC9-0295-03F76257C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330201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fr-FR" sz="2800"/>
              <a:t>QoS attributes for Traffic Classes</a:t>
            </a:r>
          </a:p>
        </p:txBody>
      </p:sp>
      <p:graphicFrame>
        <p:nvGraphicFramePr>
          <p:cNvPr id="970755" name="Object 3">
            <a:extLst>
              <a:ext uri="{FF2B5EF4-FFF2-40B4-BE49-F238E27FC236}">
                <a16:creationId xmlns:a16="http://schemas.microsoft.com/office/drawing/2014/main" id="{355880CC-E065-BA31-A1A1-BC2ACD687A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1" y="1103313"/>
          <a:ext cx="8577263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8083" imgH="5103904" progId="Word.Document.8">
                  <p:embed/>
                </p:oleObj>
              </mc:Choice>
              <mc:Fallback>
                <p:oleObj name="Document" r:id="rId2" imgW="7318083" imgH="5103904" progId="Word.Document.8">
                  <p:embed/>
                  <p:pic>
                    <p:nvPicPr>
                      <p:cNvPr id="970755" name="Object 3">
                        <a:extLst>
                          <a:ext uri="{FF2B5EF4-FFF2-40B4-BE49-F238E27FC236}">
                            <a16:creationId xmlns:a16="http://schemas.microsoft.com/office/drawing/2014/main" id="{355880CC-E065-BA31-A1A1-BC2ACD687A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1" y="1103313"/>
                        <a:ext cx="8577263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1383E9-D805-B25A-8D2C-DBF2F15B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2EDB-3BA8-40F0-90BC-F0B3E9891CF6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3DFEC5-A989-73B0-0CC2-1B1FBE62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69D980-464F-E19F-884A-F9701A86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34</a:t>
            </a:fld>
            <a:endParaRPr lang="fr-F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9" name="Text Box 3">
            <a:extLst>
              <a:ext uri="{FF2B5EF4-FFF2-40B4-BE49-F238E27FC236}">
                <a16:creationId xmlns:a16="http://schemas.microsoft.com/office/drawing/2014/main" id="{7597E313-C5EF-2AF6-D96A-3C017ED98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31801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fr-FR" sz="2800"/>
              <a:t>QoS Characteristics of UMTS Classes</a:t>
            </a:r>
            <a:endParaRPr lang="en-US" altLang="fr-FR">
              <a:latin typeface="Times New Roman" panose="02020603050405020304" pitchFamily="18" charset="0"/>
            </a:endParaRPr>
          </a:p>
        </p:txBody>
      </p:sp>
      <p:sp>
        <p:nvSpPr>
          <p:cNvPr id="971781" name="Text Box 5">
            <a:extLst>
              <a:ext uri="{FF2B5EF4-FFF2-40B4-BE49-F238E27FC236}">
                <a16:creationId xmlns:a16="http://schemas.microsoft.com/office/drawing/2014/main" id="{89A8FBC7-C1CF-F96C-7E41-88E19E76C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663700"/>
            <a:ext cx="17594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fr-FR" sz="2000"/>
              <a:t>Very important</a:t>
            </a:r>
            <a:endParaRPr lang="en-US" altLang="fr-FR"/>
          </a:p>
        </p:txBody>
      </p:sp>
      <p:sp>
        <p:nvSpPr>
          <p:cNvPr id="971782" name="Text Box 6">
            <a:extLst>
              <a:ext uri="{FF2B5EF4-FFF2-40B4-BE49-F238E27FC236}">
                <a16:creationId xmlns:a16="http://schemas.microsoft.com/office/drawing/2014/main" id="{7BD59EAC-66E3-CFD2-11B3-03228F555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508500"/>
            <a:ext cx="16811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fr-FR" sz="2000"/>
              <a:t>less important</a:t>
            </a:r>
            <a:endParaRPr lang="en-US" altLang="fr-FR"/>
          </a:p>
        </p:txBody>
      </p:sp>
      <p:sp>
        <p:nvSpPr>
          <p:cNvPr id="971930" name="AutoShape 154">
            <a:extLst>
              <a:ext uri="{FF2B5EF4-FFF2-40B4-BE49-F238E27FC236}">
                <a16:creationId xmlns:a16="http://schemas.microsoft.com/office/drawing/2014/main" id="{D8C403B5-C715-EAFE-1E8B-1B25011203D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968500" y="1566865"/>
            <a:ext cx="9139238" cy="463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971933" name="Freeform 157">
            <a:extLst>
              <a:ext uri="{FF2B5EF4-FFF2-40B4-BE49-F238E27FC236}">
                <a16:creationId xmlns:a16="http://schemas.microsoft.com/office/drawing/2014/main" id="{EA32AD34-A92C-CDF8-DF2A-F285794D3304}"/>
              </a:ext>
            </a:extLst>
          </p:cNvPr>
          <p:cNvSpPr>
            <a:spLocks/>
          </p:cNvSpPr>
          <p:nvPr/>
        </p:nvSpPr>
        <p:spPr bwMode="auto">
          <a:xfrm>
            <a:off x="3100389" y="1757364"/>
            <a:ext cx="1587" cy="3436937"/>
          </a:xfrm>
          <a:custGeom>
            <a:avLst/>
            <a:gdLst>
              <a:gd name="T0" fmla="*/ 2165 h 2165"/>
              <a:gd name="T1" fmla="*/ 6 h 2165"/>
              <a:gd name="T2" fmla="*/ 0 h 2165"/>
              <a:gd name="T3" fmla="*/ 2158 h 2165"/>
              <a:gd name="T4" fmla="*/ 2165 h 216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</a:cxnLst>
            <a:rect l="0" t="0" r="r" b="b"/>
            <a:pathLst>
              <a:path h="2165">
                <a:moveTo>
                  <a:pt x="0" y="2165"/>
                </a:moveTo>
                <a:lnTo>
                  <a:pt x="0" y="6"/>
                </a:lnTo>
                <a:lnTo>
                  <a:pt x="0" y="0"/>
                </a:lnTo>
                <a:lnTo>
                  <a:pt x="0" y="2158"/>
                </a:lnTo>
                <a:lnTo>
                  <a:pt x="0" y="216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grpSp>
        <p:nvGrpSpPr>
          <p:cNvPr id="972078" name="Group 302">
            <a:extLst>
              <a:ext uri="{FF2B5EF4-FFF2-40B4-BE49-F238E27FC236}">
                <a16:creationId xmlns:a16="http://schemas.microsoft.com/office/drawing/2014/main" id="{55D15B2B-6241-DFF5-96EE-DF507467E819}"/>
              </a:ext>
            </a:extLst>
          </p:cNvPr>
          <p:cNvGrpSpPr>
            <a:grpSpLocks/>
          </p:cNvGrpSpPr>
          <p:nvPr/>
        </p:nvGrpSpPr>
        <p:grpSpPr bwMode="auto">
          <a:xfrm>
            <a:off x="3255963" y="1801814"/>
            <a:ext cx="5883275" cy="3917950"/>
            <a:chOff x="899" y="1087"/>
            <a:chExt cx="3706" cy="2468"/>
          </a:xfrm>
        </p:grpSpPr>
        <p:sp>
          <p:nvSpPr>
            <p:cNvPr id="971932" name="Rectangle 156">
              <a:extLst>
                <a:ext uri="{FF2B5EF4-FFF2-40B4-BE49-F238E27FC236}">
                  <a16:creationId xmlns:a16="http://schemas.microsoft.com/office/drawing/2014/main" id="{7EC19533-B32C-7D7D-06E6-2C8F6AC96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3265"/>
              <a:ext cx="3229" cy="7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34" name="Rectangle 158">
              <a:extLst>
                <a:ext uri="{FF2B5EF4-FFF2-40B4-BE49-F238E27FC236}">
                  <a16:creationId xmlns:a16="http://schemas.microsoft.com/office/drawing/2014/main" id="{55ABD0E7-8B13-A622-1391-9A12F153F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1107"/>
              <a:ext cx="3229" cy="21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1935" name="Freeform 159">
              <a:extLst>
                <a:ext uri="{FF2B5EF4-FFF2-40B4-BE49-F238E27FC236}">
                  <a16:creationId xmlns:a16="http://schemas.microsoft.com/office/drawing/2014/main" id="{92C26DEB-E894-DE53-A026-6244B9FD4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" y="3265"/>
              <a:ext cx="3229" cy="7"/>
            </a:xfrm>
            <a:custGeom>
              <a:avLst/>
              <a:gdLst>
                <a:gd name="T0" fmla="*/ 0 w 506"/>
                <a:gd name="T1" fmla="*/ 1 h 1"/>
                <a:gd name="T2" fmla="*/ 0 w 506"/>
                <a:gd name="T3" fmla="*/ 0 h 1"/>
                <a:gd name="T4" fmla="*/ 506 w 50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6" h="1">
                  <a:moveTo>
                    <a:pt x="0" y="1"/>
                  </a:moveTo>
                  <a:lnTo>
                    <a:pt x="0" y="0"/>
                  </a:lnTo>
                  <a:lnTo>
                    <a:pt x="506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1936" name="Freeform 160">
              <a:extLst>
                <a:ext uri="{FF2B5EF4-FFF2-40B4-BE49-F238E27FC236}">
                  <a16:creationId xmlns:a16="http://schemas.microsoft.com/office/drawing/2014/main" id="{D3068E26-3F1D-2138-7285-61B231915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" y="3046"/>
              <a:ext cx="3229" cy="6"/>
            </a:xfrm>
            <a:custGeom>
              <a:avLst/>
              <a:gdLst>
                <a:gd name="T0" fmla="*/ 0 w 506"/>
                <a:gd name="T1" fmla="*/ 1 h 1"/>
                <a:gd name="T2" fmla="*/ 0 w 506"/>
                <a:gd name="T3" fmla="*/ 0 h 1"/>
                <a:gd name="T4" fmla="*/ 506 w 50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6" h="1">
                  <a:moveTo>
                    <a:pt x="0" y="1"/>
                  </a:moveTo>
                  <a:lnTo>
                    <a:pt x="0" y="0"/>
                  </a:lnTo>
                  <a:lnTo>
                    <a:pt x="506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1937" name="Freeform 161">
              <a:extLst>
                <a:ext uri="{FF2B5EF4-FFF2-40B4-BE49-F238E27FC236}">
                  <a16:creationId xmlns:a16="http://schemas.microsoft.com/office/drawing/2014/main" id="{5B2998EB-16D8-1C91-3AD2-2ED38DF43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" y="2833"/>
              <a:ext cx="3229" cy="7"/>
            </a:xfrm>
            <a:custGeom>
              <a:avLst/>
              <a:gdLst>
                <a:gd name="T0" fmla="*/ 0 w 506"/>
                <a:gd name="T1" fmla="*/ 1 h 1"/>
                <a:gd name="T2" fmla="*/ 0 w 506"/>
                <a:gd name="T3" fmla="*/ 0 h 1"/>
                <a:gd name="T4" fmla="*/ 506 w 50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6" h="1">
                  <a:moveTo>
                    <a:pt x="0" y="1"/>
                  </a:moveTo>
                  <a:lnTo>
                    <a:pt x="0" y="0"/>
                  </a:lnTo>
                  <a:lnTo>
                    <a:pt x="506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1938" name="Freeform 162">
              <a:extLst>
                <a:ext uri="{FF2B5EF4-FFF2-40B4-BE49-F238E27FC236}">
                  <a16:creationId xmlns:a16="http://schemas.microsoft.com/office/drawing/2014/main" id="{64B055EA-B3E3-5BA5-1F3E-A749BF3BC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" y="2621"/>
              <a:ext cx="3229" cy="1"/>
            </a:xfrm>
            <a:custGeom>
              <a:avLst/>
              <a:gdLst>
                <a:gd name="T0" fmla="*/ 0 w 506"/>
                <a:gd name="T1" fmla="*/ 0 w 506"/>
                <a:gd name="T2" fmla="*/ 506 w 50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06">
                  <a:moveTo>
                    <a:pt x="0" y="0"/>
                  </a:moveTo>
                  <a:lnTo>
                    <a:pt x="0" y="0"/>
                  </a:lnTo>
                  <a:lnTo>
                    <a:pt x="506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1939" name="Freeform 163">
              <a:extLst>
                <a:ext uri="{FF2B5EF4-FFF2-40B4-BE49-F238E27FC236}">
                  <a16:creationId xmlns:a16="http://schemas.microsoft.com/office/drawing/2014/main" id="{B2140C80-8734-A88A-6E04-FAAC5D32B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" y="2402"/>
              <a:ext cx="3229" cy="6"/>
            </a:xfrm>
            <a:custGeom>
              <a:avLst/>
              <a:gdLst>
                <a:gd name="T0" fmla="*/ 0 w 506"/>
                <a:gd name="T1" fmla="*/ 1 h 1"/>
                <a:gd name="T2" fmla="*/ 0 w 506"/>
                <a:gd name="T3" fmla="*/ 0 h 1"/>
                <a:gd name="T4" fmla="*/ 506 w 50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6" h="1">
                  <a:moveTo>
                    <a:pt x="0" y="1"/>
                  </a:moveTo>
                  <a:lnTo>
                    <a:pt x="0" y="0"/>
                  </a:lnTo>
                  <a:lnTo>
                    <a:pt x="506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1940" name="Freeform 164">
              <a:extLst>
                <a:ext uri="{FF2B5EF4-FFF2-40B4-BE49-F238E27FC236}">
                  <a16:creationId xmlns:a16="http://schemas.microsoft.com/office/drawing/2014/main" id="{D61D974E-03BD-7266-C8F7-723CFF27B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" y="2189"/>
              <a:ext cx="3229" cy="1"/>
            </a:xfrm>
            <a:custGeom>
              <a:avLst/>
              <a:gdLst>
                <a:gd name="T0" fmla="*/ 0 w 506"/>
                <a:gd name="T1" fmla="*/ 0 w 506"/>
                <a:gd name="T2" fmla="*/ 506 w 50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06">
                  <a:moveTo>
                    <a:pt x="0" y="0"/>
                  </a:moveTo>
                  <a:lnTo>
                    <a:pt x="0" y="0"/>
                  </a:lnTo>
                  <a:lnTo>
                    <a:pt x="506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1941" name="Freeform 165">
              <a:extLst>
                <a:ext uri="{FF2B5EF4-FFF2-40B4-BE49-F238E27FC236}">
                  <a16:creationId xmlns:a16="http://schemas.microsoft.com/office/drawing/2014/main" id="{BC8F4358-1D10-ABF2-8147-D34E40003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" y="1970"/>
              <a:ext cx="3229" cy="7"/>
            </a:xfrm>
            <a:custGeom>
              <a:avLst/>
              <a:gdLst>
                <a:gd name="T0" fmla="*/ 0 w 506"/>
                <a:gd name="T1" fmla="*/ 1 h 1"/>
                <a:gd name="T2" fmla="*/ 0 w 506"/>
                <a:gd name="T3" fmla="*/ 0 h 1"/>
                <a:gd name="T4" fmla="*/ 506 w 50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6" h="1">
                  <a:moveTo>
                    <a:pt x="0" y="1"/>
                  </a:moveTo>
                  <a:lnTo>
                    <a:pt x="0" y="0"/>
                  </a:lnTo>
                  <a:lnTo>
                    <a:pt x="506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1942" name="Freeform 166">
              <a:extLst>
                <a:ext uri="{FF2B5EF4-FFF2-40B4-BE49-F238E27FC236}">
                  <a16:creationId xmlns:a16="http://schemas.microsoft.com/office/drawing/2014/main" id="{9B496114-46FF-9EC0-7879-0F71839BD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" y="1757"/>
              <a:ext cx="3229" cy="1"/>
            </a:xfrm>
            <a:custGeom>
              <a:avLst/>
              <a:gdLst>
                <a:gd name="T0" fmla="*/ 0 w 506"/>
                <a:gd name="T1" fmla="*/ 0 w 506"/>
                <a:gd name="T2" fmla="*/ 506 w 50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06">
                  <a:moveTo>
                    <a:pt x="0" y="0"/>
                  </a:moveTo>
                  <a:lnTo>
                    <a:pt x="0" y="0"/>
                  </a:lnTo>
                  <a:lnTo>
                    <a:pt x="506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1943" name="Freeform 167">
              <a:extLst>
                <a:ext uri="{FF2B5EF4-FFF2-40B4-BE49-F238E27FC236}">
                  <a16:creationId xmlns:a16="http://schemas.microsoft.com/office/drawing/2014/main" id="{6DB86A4F-6ED3-6CD9-471A-D10979ECF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" y="1538"/>
              <a:ext cx="3229" cy="7"/>
            </a:xfrm>
            <a:custGeom>
              <a:avLst/>
              <a:gdLst>
                <a:gd name="T0" fmla="*/ 0 w 506"/>
                <a:gd name="T1" fmla="*/ 1 h 1"/>
                <a:gd name="T2" fmla="*/ 0 w 506"/>
                <a:gd name="T3" fmla="*/ 0 h 1"/>
                <a:gd name="T4" fmla="*/ 506 w 50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6" h="1">
                  <a:moveTo>
                    <a:pt x="0" y="1"/>
                  </a:moveTo>
                  <a:lnTo>
                    <a:pt x="0" y="0"/>
                  </a:lnTo>
                  <a:lnTo>
                    <a:pt x="506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1944" name="Freeform 168">
              <a:extLst>
                <a:ext uri="{FF2B5EF4-FFF2-40B4-BE49-F238E27FC236}">
                  <a16:creationId xmlns:a16="http://schemas.microsoft.com/office/drawing/2014/main" id="{D749EB49-5199-1F0C-7CFD-44400CB30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" y="1326"/>
              <a:ext cx="3229" cy="6"/>
            </a:xfrm>
            <a:custGeom>
              <a:avLst/>
              <a:gdLst>
                <a:gd name="T0" fmla="*/ 0 w 506"/>
                <a:gd name="T1" fmla="*/ 1 h 1"/>
                <a:gd name="T2" fmla="*/ 0 w 506"/>
                <a:gd name="T3" fmla="*/ 0 h 1"/>
                <a:gd name="T4" fmla="*/ 506 w 50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6" h="1">
                  <a:moveTo>
                    <a:pt x="0" y="1"/>
                  </a:moveTo>
                  <a:lnTo>
                    <a:pt x="0" y="0"/>
                  </a:lnTo>
                  <a:lnTo>
                    <a:pt x="506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1945" name="Freeform 169">
              <a:extLst>
                <a:ext uri="{FF2B5EF4-FFF2-40B4-BE49-F238E27FC236}">
                  <a16:creationId xmlns:a16="http://schemas.microsoft.com/office/drawing/2014/main" id="{F1421209-73F5-AF2F-634D-8008E1A91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" y="1113"/>
              <a:ext cx="3229" cy="1"/>
            </a:xfrm>
            <a:custGeom>
              <a:avLst/>
              <a:gdLst>
                <a:gd name="T0" fmla="*/ 0 w 506"/>
                <a:gd name="T1" fmla="*/ 0 w 506"/>
                <a:gd name="T2" fmla="*/ 506 w 50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06">
                  <a:moveTo>
                    <a:pt x="0" y="0"/>
                  </a:moveTo>
                  <a:lnTo>
                    <a:pt x="0" y="0"/>
                  </a:lnTo>
                  <a:lnTo>
                    <a:pt x="506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1946" name="Rectangle 170">
              <a:extLst>
                <a:ext uri="{FF2B5EF4-FFF2-40B4-BE49-F238E27FC236}">
                  <a16:creationId xmlns:a16="http://schemas.microsoft.com/office/drawing/2014/main" id="{8873F50B-E9D0-7EB1-D9BD-65639B8AC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3265"/>
              <a:ext cx="3229" cy="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1947" name="Freeform 171">
              <a:extLst>
                <a:ext uri="{FF2B5EF4-FFF2-40B4-BE49-F238E27FC236}">
                  <a16:creationId xmlns:a16="http://schemas.microsoft.com/office/drawing/2014/main" id="{BB37F899-E1F8-0434-A204-09D064C87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" y="1107"/>
              <a:ext cx="1" cy="2165"/>
            </a:xfrm>
            <a:custGeom>
              <a:avLst/>
              <a:gdLst>
                <a:gd name="T0" fmla="*/ 2165 h 2165"/>
                <a:gd name="T1" fmla="*/ 6 h 2165"/>
                <a:gd name="T2" fmla="*/ 0 h 2165"/>
                <a:gd name="T3" fmla="*/ 2158 h 2165"/>
                <a:gd name="T4" fmla="*/ 2165 h 216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165">
                  <a:moveTo>
                    <a:pt x="0" y="2165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2158"/>
                  </a:lnTo>
                  <a:lnTo>
                    <a:pt x="0" y="2165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1948" name="Rectangle 172">
              <a:extLst>
                <a:ext uri="{FF2B5EF4-FFF2-40B4-BE49-F238E27FC236}">
                  <a16:creationId xmlns:a16="http://schemas.microsoft.com/office/drawing/2014/main" id="{EF545148-6EF2-B889-1AAD-DD9128C3E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1107"/>
              <a:ext cx="3229" cy="215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1949" name="Freeform 173">
              <a:extLst>
                <a:ext uri="{FF2B5EF4-FFF2-40B4-BE49-F238E27FC236}">
                  <a16:creationId xmlns:a16="http://schemas.microsoft.com/office/drawing/2014/main" id="{00F9351F-BF56-FF46-9DDE-FD292ACF2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" y="1107"/>
              <a:ext cx="1" cy="2165"/>
            </a:xfrm>
            <a:custGeom>
              <a:avLst/>
              <a:gdLst>
                <a:gd name="T0" fmla="*/ 2165 h 2165"/>
                <a:gd name="T1" fmla="*/ 6 h 2165"/>
                <a:gd name="T2" fmla="*/ 0 h 2165"/>
                <a:gd name="T3" fmla="*/ 2158 h 2165"/>
                <a:gd name="T4" fmla="*/ 2165 h 216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165">
                  <a:moveTo>
                    <a:pt x="0" y="2165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2158"/>
                  </a:lnTo>
                  <a:lnTo>
                    <a:pt x="0" y="2165"/>
                  </a:lnTo>
                  <a:close/>
                </a:path>
              </a:pathLst>
            </a:custGeom>
            <a:solidFill>
              <a:srgbClr val="80330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50" name="Rectangle 174">
              <a:extLst>
                <a:ext uri="{FF2B5EF4-FFF2-40B4-BE49-F238E27FC236}">
                  <a16:creationId xmlns:a16="http://schemas.microsoft.com/office/drawing/2014/main" id="{A0D7E4F0-D130-DF58-609C-BE7DDB410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1113"/>
              <a:ext cx="89" cy="2159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51" name="Rectangle 175">
              <a:extLst>
                <a:ext uri="{FF2B5EF4-FFF2-40B4-BE49-F238E27FC236}">
                  <a16:creationId xmlns:a16="http://schemas.microsoft.com/office/drawing/2014/main" id="{EFE1A3D8-B82B-EEDE-17E1-58EE6C6C2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1107"/>
              <a:ext cx="89" cy="6"/>
            </a:xfrm>
            <a:prstGeom prst="rect">
              <a:avLst/>
            </a:prstGeom>
            <a:solidFill>
              <a:srgbClr val="BF4D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52" name="Freeform 176">
              <a:extLst>
                <a:ext uri="{FF2B5EF4-FFF2-40B4-BE49-F238E27FC236}">
                  <a16:creationId xmlns:a16="http://schemas.microsoft.com/office/drawing/2014/main" id="{969F3392-2CDB-B680-B040-539E74B5F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" y="1538"/>
              <a:ext cx="1" cy="1734"/>
            </a:xfrm>
            <a:custGeom>
              <a:avLst/>
              <a:gdLst>
                <a:gd name="T0" fmla="*/ 1734 h 1734"/>
                <a:gd name="T1" fmla="*/ 7 h 1734"/>
                <a:gd name="T2" fmla="*/ 0 h 1734"/>
                <a:gd name="T3" fmla="*/ 1727 h 1734"/>
                <a:gd name="T4" fmla="*/ 1734 h 173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734">
                  <a:moveTo>
                    <a:pt x="0" y="1734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727"/>
                  </a:lnTo>
                  <a:lnTo>
                    <a:pt x="0" y="1734"/>
                  </a:lnTo>
                  <a:close/>
                </a:path>
              </a:pathLst>
            </a:custGeom>
            <a:solidFill>
              <a:srgbClr val="66668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53" name="Rectangle 177">
              <a:extLst>
                <a:ext uri="{FF2B5EF4-FFF2-40B4-BE49-F238E27FC236}">
                  <a16:creationId xmlns:a16="http://schemas.microsoft.com/office/drawing/2014/main" id="{155DD477-CA3E-B214-1E4B-3452EB7B1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545"/>
              <a:ext cx="83" cy="1727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54" name="Rectangle 178">
              <a:extLst>
                <a:ext uri="{FF2B5EF4-FFF2-40B4-BE49-F238E27FC236}">
                  <a16:creationId xmlns:a16="http://schemas.microsoft.com/office/drawing/2014/main" id="{6DCD1180-16A5-EF19-15AB-F1315E7BB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538"/>
              <a:ext cx="83" cy="7"/>
            </a:xfrm>
            <a:prstGeom prst="rect">
              <a:avLst/>
            </a:prstGeom>
            <a:solidFill>
              <a:srgbClr val="9999B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55" name="Freeform 179">
              <a:extLst>
                <a:ext uri="{FF2B5EF4-FFF2-40B4-BE49-F238E27FC236}">
                  <a16:creationId xmlns:a16="http://schemas.microsoft.com/office/drawing/2014/main" id="{3D643E32-7E2D-6FEA-1808-DE8BC0D83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2402"/>
              <a:ext cx="1" cy="870"/>
            </a:xfrm>
            <a:custGeom>
              <a:avLst/>
              <a:gdLst>
                <a:gd name="T0" fmla="*/ 870 h 870"/>
                <a:gd name="T1" fmla="*/ 6 h 870"/>
                <a:gd name="T2" fmla="*/ 0 h 870"/>
                <a:gd name="T3" fmla="*/ 863 h 870"/>
                <a:gd name="T4" fmla="*/ 870 h 8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870">
                  <a:moveTo>
                    <a:pt x="0" y="870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863"/>
                  </a:lnTo>
                  <a:lnTo>
                    <a:pt x="0" y="87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56" name="Rectangle 180">
              <a:extLst>
                <a:ext uri="{FF2B5EF4-FFF2-40B4-BE49-F238E27FC236}">
                  <a16:creationId xmlns:a16="http://schemas.microsoft.com/office/drawing/2014/main" id="{AA8ED426-696B-F3CF-F911-E0BC32163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2408"/>
              <a:ext cx="83" cy="86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57" name="Rectangle 181">
              <a:extLst>
                <a:ext uri="{FF2B5EF4-FFF2-40B4-BE49-F238E27FC236}">
                  <a16:creationId xmlns:a16="http://schemas.microsoft.com/office/drawing/2014/main" id="{C58C46F8-0985-DAAD-CFF3-936667E05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2402"/>
              <a:ext cx="83" cy="6"/>
            </a:xfrm>
            <a:prstGeom prst="rect">
              <a:avLst/>
            </a:prstGeom>
            <a:solidFill>
              <a:srgbClr val="0000B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58" name="Freeform 182">
              <a:extLst>
                <a:ext uri="{FF2B5EF4-FFF2-40B4-BE49-F238E27FC236}">
                  <a16:creationId xmlns:a16="http://schemas.microsoft.com/office/drawing/2014/main" id="{5C93586F-7F2B-3BEC-CA59-211BD44C6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9" y="3046"/>
              <a:ext cx="1" cy="226"/>
            </a:xfrm>
            <a:custGeom>
              <a:avLst/>
              <a:gdLst>
                <a:gd name="T0" fmla="*/ 226 h 226"/>
                <a:gd name="T1" fmla="*/ 6 h 226"/>
                <a:gd name="T2" fmla="*/ 0 h 226"/>
                <a:gd name="T3" fmla="*/ 219 h 226"/>
                <a:gd name="T4" fmla="*/ 226 h 22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26">
                  <a:moveTo>
                    <a:pt x="0" y="22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219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59" name="Rectangle 183">
              <a:extLst>
                <a:ext uri="{FF2B5EF4-FFF2-40B4-BE49-F238E27FC236}">
                  <a16:creationId xmlns:a16="http://schemas.microsoft.com/office/drawing/2014/main" id="{1F3C7EFD-EB08-392D-31A6-CCC424307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052"/>
              <a:ext cx="83" cy="22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60" name="Rectangle 184">
              <a:extLst>
                <a:ext uri="{FF2B5EF4-FFF2-40B4-BE49-F238E27FC236}">
                  <a16:creationId xmlns:a16="http://schemas.microsoft.com/office/drawing/2014/main" id="{164B4902-31C9-71A4-0406-C6E649F39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046"/>
              <a:ext cx="83" cy="6"/>
            </a:xfrm>
            <a:prstGeom prst="rect">
              <a:avLst/>
            </a:prstGeom>
            <a:solidFill>
              <a:srgbClr val="BFBF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61" name="Freeform 185">
              <a:extLst>
                <a:ext uri="{FF2B5EF4-FFF2-40B4-BE49-F238E27FC236}">
                  <a16:creationId xmlns:a16="http://schemas.microsoft.com/office/drawing/2014/main" id="{A85098E9-9376-3F64-33F7-7692C1E88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" y="1107"/>
              <a:ext cx="1" cy="2165"/>
            </a:xfrm>
            <a:custGeom>
              <a:avLst/>
              <a:gdLst>
                <a:gd name="T0" fmla="*/ 2165 h 2165"/>
                <a:gd name="T1" fmla="*/ 6 h 2165"/>
                <a:gd name="T2" fmla="*/ 0 h 2165"/>
                <a:gd name="T3" fmla="*/ 2158 h 2165"/>
                <a:gd name="T4" fmla="*/ 2165 h 216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165">
                  <a:moveTo>
                    <a:pt x="0" y="2165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2158"/>
                  </a:lnTo>
                  <a:lnTo>
                    <a:pt x="0" y="2165"/>
                  </a:lnTo>
                  <a:close/>
                </a:path>
              </a:pathLst>
            </a:custGeom>
            <a:solidFill>
              <a:srgbClr val="80330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62" name="Rectangle 186">
              <a:extLst>
                <a:ext uri="{FF2B5EF4-FFF2-40B4-BE49-F238E27FC236}">
                  <a16:creationId xmlns:a16="http://schemas.microsoft.com/office/drawing/2014/main" id="{B110A9BD-EEBF-7CE0-A95C-EB77AE05A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1113"/>
              <a:ext cx="83" cy="2159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63" name="Rectangle 187">
              <a:extLst>
                <a:ext uri="{FF2B5EF4-FFF2-40B4-BE49-F238E27FC236}">
                  <a16:creationId xmlns:a16="http://schemas.microsoft.com/office/drawing/2014/main" id="{09C847A2-AD77-F668-E0C0-B1C5977F3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1107"/>
              <a:ext cx="83" cy="6"/>
            </a:xfrm>
            <a:prstGeom prst="rect">
              <a:avLst/>
            </a:prstGeom>
            <a:solidFill>
              <a:srgbClr val="BF4D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64" name="Freeform 188">
              <a:extLst>
                <a:ext uri="{FF2B5EF4-FFF2-40B4-BE49-F238E27FC236}">
                  <a16:creationId xmlns:a16="http://schemas.microsoft.com/office/drawing/2014/main" id="{9CC9859C-B09E-5F7C-7391-B2DF2350A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3" y="2833"/>
              <a:ext cx="1" cy="439"/>
            </a:xfrm>
            <a:custGeom>
              <a:avLst/>
              <a:gdLst>
                <a:gd name="T0" fmla="*/ 439 h 439"/>
                <a:gd name="T1" fmla="*/ 7 h 439"/>
                <a:gd name="T2" fmla="*/ 0 h 439"/>
                <a:gd name="T3" fmla="*/ 432 h 439"/>
                <a:gd name="T4" fmla="*/ 439 h 43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39">
                  <a:moveTo>
                    <a:pt x="0" y="4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432"/>
                  </a:lnTo>
                  <a:lnTo>
                    <a:pt x="0" y="439"/>
                  </a:lnTo>
                  <a:close/>
                </a:path>
              </a:pathLst>
            </a:custGeom>
            <a:solidFill>
              <a:srgbClr val="66668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65" name="Rectangle 189">
              <a:extLst>
                <a:ext uri="{FF2B5EF4-FFF2-40B4-BE49-F238E27FC236}">
                  <a16:creationId xmlns:a16="http://schemas.microsoft.com/office/drawing/2014/main" id="{349A6D59-8048-40D7-9159-A3C1C2452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" y="2840"/>
              <a:ext cx="83" cy="43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66" name="Rectangle 190">
              <a:extLst>
                <a:ext uri="{FF2B5EF4-FFF2-40B4-BE49-F238E27FC236}">
                  <a16:creationId xmlns:a16="http://schemas.microsoft.com/office/drawing/2014/main" id="{90D36FFE-420A-60EB-F96B-A3206AC50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" y="2833"/>
              <a:ext cx="83" cy="7"/>
            </a:xfrm>
            <a:prstGeom prst="rect">
              <a:avLst/>
            </a:prstGeom>
            <a:solidFill>
              <a:srgbClr val="9999B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67" name="Freeform 191">
              <a:extLst>
                <a:ext uri="{FF2B5EF4-FFF2-40B4-BE49-F238E27FC236}">
                  <a16:creationId xmlns:a16="http://schemas.microsoft.com/office/drawing/2014/main" id="{6E943ABD-AB4C-DC9C-FD6B-1DE7BE470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" y="2189"/>
              <a:ext cx="1" cy="1083"/>
            </a:xfrm>
            <a:custGeom>
              <a:avLst/>
              <a:gdLst>
                <a:gd name="T0" fmla="*/ 1083 h 1083"/>
                <a:gd name="T1" fmla="*/ 0 h 1083"/>
                <a:gd name="T2" fmla="*/ 0 h 1083"/>
                <a:gd name="T3" fmla="*/ 1076 h 1083"/>
                <a:gd name="T4" fmla="*/ 1083 h 10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083">
                  <a:moveTo>
                    <a:pt x="0" y="108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76"/>
                  </a:lnTo>
                  <a:lnTo>
                    <a:pt x="0" y="1083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68" name="Rectangle 192">
              <a:extLst>
                <a:ext uri="{FF2B5EF4-FFF2-40B4-BE49-F238E27FC236}">
                  <a16:creationId xmlns:a16="http://schemas.microsoft.com/office/drawing/2014/main" id="{89670A87-F439-5818-E08F-298B52D3E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" y="2189"/>
              <a:ext cx="83" cy="1083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69" name="Rectangle 193">
              <a:extLst>
                <a:ext uri="{FF2B5EF4-FFF2-40B4-BE49-F238E27FC236}">
                  <a16:creationId xmlns:a16="http://schemas.microsoft.com/office/drawing/2014/main" id="{ED257BF2-8BC8-B141-985B-CB83BAB94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" y="2189"/>
              <a:ext cx="83" cy="1"/>
            </a:xfrm>
            <a:prstGeom prst="rect">
              <a:avLst/>
            </a:prstGeom>
            <a:solidFill>
              <a:srgbClr val="0000B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70" name="Freeform 194">
              <a:extLst>
                <a:ext uri="{FF2B5EF4-FFF2-40B4-BE49-F238E27FC236}">
                  <a16:creationId xmlns:a16="http://schemas.microsoft.com/office/drawing/2014/main" id="{40ECF962-03D5-0C89-1941-78AF53A53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3046"/>
              <a:ext cx="1" cy="226"/>
            </a:xfrm>
            <a:custGeom>
              <a:avLst/>
              <a:gdLst>
                <a:gd name="T0" fmla="*/ 226 h 226"/>
                <a:gd name="T1" fmla="*/ 6 h 226"/>
                <a:gd name="T2" fmla="*/ 0 h 226"/>
                <a:gd name="T3" fmla="*/ 219 h 226"/>
                <a:gd name="T4" fmla="*/ 226 h 22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26">
                  <a:moveTo>
                    <a:pt x="0" y="22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219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71" name="Rectangle 195">
              <a:extLst>
                <a:ext uri="{FF2B5EF4-FFF2-40B4-BE49-F238E27FC236}">
                  <a16:creationId xmlns:a16="http://schemas.microsoft.com/office/drawing/2014/main" id="{9A9B476E-2CBA-C0D1-0FA2-E5A4F9C23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3052"/>
              <a:ext cx="89" cy="22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72" name="Rectangle 196">
              <a:extLst>
                <a:ext uri="{FF2B5EF4-FFF2-40B4-BE49-F238E27FC236}">
                  <a16:creationId xmlns:a16="http://schemas.microsoft.com/office/drawing/2014/main" id="{D839EE25-5944-ADA7-CDB2-F3DE089B1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3046"/>
              <a:ext cx="89" cy="6"/>
            </a:xfrm>
            <a:prstGeom prst="rect">
              <a:avLst/>
            </a:prstGeom>
            <a:solidFill>
              <a:srgbClr val="BFBF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73" name="Freeform 197">
              <a:extLst>
                <a:ext uri="{FF2B5EF4-FFF2-40B4-BE49-F238E27FC236}">
                  <a16:creationId xmlns:a16="http://schemas.microsoft.com/office/drawing/2014/main" id="{9C6DABB9-D180-4945-2B48-DB8C5E622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9" y="2833"/>
              <a:ext cx="1" cy="439"/>
            </a:xfrm>
            <a:custGeom>
              <a:avLst/>
              <a:gdLst>
                <a:gd name="T0" fmla="*/ 439 h 439"/>
                <a:gd name="T1" fmla="*/ 7 h 439"/>
                <a:gd name="T2" fmla="*/ 0 h 439"/>
                <a:gd name="T3" fmla="*/ 432 h 439"/>
                <a:gd name="T4" fmla="*/ 439 h 43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39">
                  <a:moveTo>
                    <a:pt x="0" y="4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432"/>
                  </a:lnTo>
                  <a:lnTo>
                    <a:pt x="0" y="439"/>
                  </a:lnTo>
                  <a:close/>
                </a:path>
              </a:pathLst>
            </a:custGeom>
            <a:solidFill>
              <a:srgbClr val="80330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74" name="Rectangle 198">
              <a:extLst>
                <a:ext uri="{FF2B5EF4-FFF2-40B4-BE49-F238E27FC236}">
                  <a16:creationId xmlns:a16="http://schemas.microsoft.com/office/drawing/2014/main" id="{0923D783-2976-A616-5EDA-95F517526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" y="2840"/>
              <a:ext cx="83" cy="43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75" name="Rectangle 199">
              <a:extLst>
                <a:ext uri="{FF2B5EF4-FFF2-40B4-BE49-F238E27FC236}">
                  <a16:creationId xmlns:a16="http://schemas.microsoft.com/office/drawing/2014/main" id="{816B372C-0B49-8E05-2300-29EF879A5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" y="2833"/>
              <a:ext cx="83" cy="7"/>
            </a:xfrm>
            <a:prstGeom prst="rect">
              <a:avLst/>
            </a:prstGeom>
            <a:solidFill>
              <a:srgbClr val="BF4D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76" name="Freeform 200">
              <a:extLst>
                <a:ext uri="{FF2B5EF4-FFF2-40B4-BE49-F238E27FC236}">
                  <a16:creationId xmlns:a16="http://schemas.microsoft.com/office/drawing/2014/main" id="{8957B0F6-EC58-7867-B01A-0E11B019B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8" y="2833"/>
              <a:ext cx="1" cy="439"/>
            </a:xfrm>
            <a:custGeom>
              <a:avLst/>
              <a:gdLst>
                <a:gd name="T0" fmla="*/ 439 h 439"/>
                <a:gd name="T1" fmla="*/ 7 h 439"/>
                <a:gd name="T2" fmla="*/ 0 h 439"/>
                <a:gd name="T3" fmla="*/ 432 h 439"/>
                <a:gd name="T4" fmla="*/ 439 h 43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39">
                  <a:moveTo>
                    <a:pt x="0" y="4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432"/>
                  </a:lnTo>
                  <a:lnTo>
                    <a:pt x="0" y="439"/>
                  </a:lnTo>
                  <a:close/>
                </a:path>
              </a:pathLst>
            </a:custGeom>
            <a:solidFill>
              <a:srgbClr val="66668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77" name="Rectangle 201">
              <a:extLst>
                <a:ext uri="{FF2B5EF4-FFF2-40B4-BE49-F238E27FC236}">
                  <a16:creationId xmlns:a16="http://schemas.microsoft.com/office/drawing/2014/main" id="{DA382521-FE1B-C5DF-5259-E14C0EAC7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840"/>
              <a:ext cx="89" cy="43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78" name="Rectangle 202">
              <a:extLst>
                <a:ext uri="{FF2B5EF4-FFF2-40B4-BE49-F238E27FC236}">
                  <a16:creationId xmlns:a16="http://schemas.microsoft.com/office/drawing/2014/main" id="{853837B5-15AD-BD8A-BE33-C29D7A2CF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833"/>
              <a:ext cx="89" cy="7"/>
            </a:xfrm>
            <a:prstGeom prst="rect">
              <a:avLst/>
            </a:prstGeom>
            <a:solidFill>
              <a:srgbClr val="9999B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79" name="Freeform 203">
              <a:extLst>
                <a:ext uri="{FF2B5EF4-FFF2-40B4-BE49-F238E27FC236}">
                  <a16:creationId xmlns:a16="http://schemas.microsoft.com/office/drawing/2014/main" id="{296E58F1-150F-A6F0-695A-BF2A4676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" y="1107"/>
              <a:ext cx="1" cy="2165"/>
            </a:xfrm>
            <a:custGeom>
              <a:avLst/>
              <a:gdLst>
                <a:gd name="T0" fmla="*/ 2165 h 2165"/>
                <a:gd name="T1" fmla="*/ 6 h 2165"/>
                <a:gd name="T2" fmla="*/ 0 h 2165"/>
                <a:gd name="T3" fmla="*/ 2158 h 2165"/>
                <a:gd name="T4" fmla="*/ 2165 h 216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165">
                  <a:moveTo>
                    <a:pt x="0" y="2165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2158"/>
                  </a:lnTo>
                  <a:lnTo>
                    <a:pt x="0" y="2165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80" name="Rectangle 204">
              <a:extLst>
                <a:ext uri="{FF2B5EF4-FFF2-40B4-BE49-F238E27FC236}">
                  <a16:creationId xmlns:a16="http://schemas.microsoft.com/office/drawing/2014/main" id="{E8548C14-DC91-A062-8C80-EF40C46D2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" y="1113"/>
              <a:ext cx="83" cy="215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81" name="Rectangle 205">
              <a:extLst>
                <a:ext uri="{FF2B5EF4-FFF2-40B4-BE49-F238E27FC236}">
                  <a16:creationId xmlns:a16="http://schemas.microsoft.com/office/drawing/2014/main" id="{0175E381-390A-E840-8651-692BDA3B6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" y="1107"/>
              <a:ext cx="83" cy="6"/>
            </a:xfrm>
            <a:prstGeom prst="rect">
              <a:avLst/>
            </a:prstGeom>
            <a:solidFill>
              <a:srgbClr val="0000B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82" name="Freeform 206">
              <a:extLst>
                <a:ext uri="{FF2B5EF4-FFF2-40B4-BE49-F238E27FC236}">
                  <a16:creationId xmlns:a16="http://schemas.microsoft.com/office/drawing/2014/main" id="{F2E1A8DE-7734-B5E5-5DFB-4CD8EB15E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" y="1107"/>
              <a:ext cx="1" cy="2165"/>
            </a:xfrm>
            <a:custGeom>
              <a:avLst/>
              <a:gdLst>
                <a:gd name="T0" fmla="*/ 2165 h 2165"/>
                <a:gd name="T1" fmla="*/ 6 h 2165"/>
                <a:gd name="T2" fmla="*/ 0 h 2165"/>
                <a:gd name="T3" fmla="*/ 2158 h 2165"/>
                <a:gd name="T4" fmla="*/ 2165 h 216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165">
                  <a:moveTo>
                    <a:pt x="0" y="2165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2158"/>
                  </a:lnTo>
                  <a:lnTo>
                    <a:pt x="0" y="2165"/>
                  </a:ln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83" name="Rectangle 207">
              <a:extLst>
                <a:ext uri="{FF2B5EF4-FFF2-40B4-BE49-F238E27FC236}">
                  <a16:creationId xmlns:a16="http://schemas.microsoft.com/office/drawing/2014/main" id="{F2662C86-6FF0-9A0A-FD6D-85D35EB5F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1113"/>
              <a:ext cx="83" cy="215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84" name="Rectangle 208">
              <a:extLst>
                <a:ext uri="{FF2B5EF4-FFF2-40B4-BE49-F238E27FC236}">
                  <a16:creationId xmlns:a16="http://schemas.microsoft.com/office/drawing/2014/main" id="{2A571E2C-6F8C-4B05-1927-34B24BAC3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1107"/>
              <a:ext cx="83" cy="6"/>
            </a:xfrm>
            <a:prstGeom prst="rect">
              <a:avLst/>
            </a:prstGeom>
            <a:solidFill>
              <a:srgbClr val="BFBF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85" name="Freeform 209">
              <a:extLst>
                <a:ext uri="{FF2B5EF4-FFF2-40B4-BE49-F238E27FC236}">
                  <a16:creationId xmlns:a16="http://schemas.microsoft.com/office/drawing/2014/main" id="{A1BF2B5A-2DE1-85FD-4D30-9BD9A07E2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" y="2189"/>
              <a:ext cx="1" cy="1083"/>
            </a:xfrm>
            <a:custGeom>
              <a:avLst/>
              <a:gdLst>
                <a:gd name="T0" fmla="*/ 1083 h 1083"/>
                <a:gd name="T1" fmla="*/ 0 h 1083"/>
                <a:gd name="T2" fmla="*/ 0 h 1083"/>
                <a:gd name="T3" fmla="*/ 1076 h 1083"/>
                <a:gd name="T4" fmla="*/ 1083 h 10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083">
                  <a:moveTo>
                    <a:pt x="0" y="108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76"/>
                  </a:lnTo>
                  <a:lnTo>
                    <a:pt x="0" y="1083"/>
                  </a:lnTo>
                  <a:close/>
                </a:path>
              </a:pathLst>
            </a:custGeom>
            <a:solidFill>
              <a:srgbClr val="80330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86" name="Rectangle 210">
              <a:extLst>
                <a:ext uri="{FF2B5EF4-FFF2-40B4-BE49-F238E27FC236}">
                  <a16:creationId xmlns:a16="http://schemas.microsoft.com/office/drawing/2014/main" id="{8F0A0B93-3F79-9378-BFE9-936EE0246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2" y="2189"/>
              <a:ext cx="83" cy="1083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87" name="Rectangle 211">
              <a:extLst>
                <a:ext uri="{FF2B5EF4-FFF2-40B4-BE49-F238E27FC236}">
                  <a16:creationId xmlns:a16="http://schemas.microsoft.com/office/drawing/2014/main" id="{1ACF9023-D468-C7DF-99B9-73C4D4C60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2" y="2189"/>
              <a:ext cx="83" cy="1"/>
            </a:xfrm>
            <a:prstGeom prst="rect">
              <a:avLst/>
            </a:prstGeom>
            <a:solidFill>
              <a:srgbClr val="BF4D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88" name="Freeform 212">
              <a:extLst>
                <a:ext uri="{FF2B5EF4-FFF2-40B4-BE49-F238E27FC236}">
                  <a16:creationId xmlns:a16="http://schemas.microsoft.com/office/drawing/2014/main" id="{A0263140-7DA9-A02F-565C-AAB201BE7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1326"/>
              <a:ext cx="1" cy="1946"/>
            </a:xfrm>
            <a:custGeom>
              <a:avLst/>
              <a:gdLst>
                <a:gd name="T0" fmla="*/ 1946 h 1946"/>
                <a:gd name="T1" fmla="*/ 6 h 1946"/>
                <a:gd name="T2" fmla="*/ 0 h 1946"/>
                <a:gd name="T3" fmla="*/ 1939 h 1946"/>
                <a:gd name="T4" fmla="*/ 1946 h 194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946">
                  <a:moveTo>
                    <a:pt x="0" y="194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1939"/>
                  </a:lnTo>
                  <a:lnTo>
                    <a:pt x="0" y="1946"/>
                  </a:lnTo>
                  <a:close/>
                </a:path>
              </a:pathLst>
            </a:custGeom>
            <a:solidFill>
              <a:srgbClr val="66668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89" name="Rectangle 213">
              <a:extLst>
                <a:ext uri="{FF2B5EF4-FFF2-40B4-BE49-F238E27FC236}">
                  <a16:creationId xmlns:a16="http://schemas.microsoft.com/office/drawing/2014/main" id="{4C85838C-0BE5-F28A-4FF8-ECE227DA2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1332"/>
              <a:ext cx="83" cy="194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90" name="Rectangle 214">
              <a:extLst>
                <a:ext uri="{FF2B5EF4-FFF2-40B4-BE49-F238E27FC236}">
                  <a16:creationId xmlns:a16="http://schemas.microsoft.com/office/drawing/2014/main" id="{F5581485-BE1D-733D-1869-2052EC334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1326"/>
              <a:ext cx="83" cy="6"/>
            </a:xfrm>
            <a:prstGeom prst="rect">
              <a:avLst/>
            </a:prstGeom>
            <a:solidFill>
              <a:srgbClr val="9999B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91" name="Freeform 215">
              <a:extLst>
                <a:ext uri="{FF2B5EF4-FFF2-40B4-BE49-F238E27FC236}">
                  <a16:creationId xmlns:a16="http://schemas.microsoft.com/office/drawing/2014/main" id="{60D2B942-528D-82BF-E8FA-5D8987F27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" y="2189"/>
              <a:ext cx="1" cy="1083"/>
            </a:xfrm>
            <a:custGeom>
              <a:avLst/>
              <a:gdLst>
                <a:gd name="T0" fmla="*/ 1083 h 1083"/>
                <a:gd name="T1" fmla="*/ 0 h 1083"/>
                <a:gd name="T2" fmla="*/ 0 h 1083"/>
                <a:gd name="T3" fmla="*/ 1076 h 1083"/>
                <a:gd name="T4" fmla="*/ 1083 h 10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083">
                  <a:moveTo>
                    <a:pt x="0" y="108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76"/>
                  </a:lnTo>
                  <a:lnTo>
                    <a:pt x="0" y="1083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92" name="Rectangle 216">
              <a:extLst>
                <a:ext uri="{FF2B5EF4-FFF2-40B4-BE49-F238E27FC236}">
                  <a16:creationId xmlns:a16="http://schemas.microsoft.com/office/drawing/2014/main" id="{D6706AFD-B882-B83A-7E61-1BC1AEB40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189"/>
              <a:ext cx="83" cy="1083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93" name="Rectangle 217">
              <a:extLst>
                <a:ext uri="{FF2B5EF4-FFF2-40B4-BE49-F238E27FC236}">
                  <a16:creationId xmlns:a16="http://schemas.microsoft.com/office/drawing/2014/main" id="{2024B414-B52F-4FEB-9A2F-6C4C1BD98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189"/>
              <a:ext cx="83" cy="1"/>
            </a:xfrm>
            <a:prstGeom prst="rect">
              <a:avLst/>
            </a:prstGeom>
            <a:solidFill>
              <a:srgbClr val="0000B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94" name="Freeform 218">
              <a:extLst>
                <a:ext uri="{FF2B5EF4-FFF2-40B4-BE49-F238E27FC236}">
                  <a16:creationId xmlns:a16="http://schemas.microsoft.com/office/drawing/2014/main" id="{B8B27228-A69A-8B3A-BD78-59FE9E9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2402"/>
              <a:ext cx="1" cy="870"/>
            </a:xfrm>
            <a:custGeom>
              <a:avLst/>
              <a:gdLst>
                <a:gd name="T0" fmla="*/ 870 h 870"/>
                <a:gd name="T1" fmla="*/ 6 h 870"/>
                <a:gd name="T2" fmla="*/ 0 h 870"/>
                <a:gd name="T3" fmla="*/ 863 h 870"/>
                <a:gd name="T4" fmla="*/ 870 h 8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870">
                  <a:moveTo>
                    <a:pt x="0" y="870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863"/>
                  </a:lnTo>
                  <a:lnTo>
                    <a:pt x="0" y="870"/>
                  </a:ln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95" name="Rectangle 219">
              <a:extLst>
                <a:ext uri="{FF2B5EF4-FFF2-40B4-BE49-F238E27FC236}">
                  <a16:creationId xmlns:a16="http://schemas.microsoft.com/office/drawing/2014/main" id="{4A7BD6D2-5D41-F0E5-391B-FEEAC3123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" y="2408"/>
              <a:ext cx="83" cy="8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96" name="Rectangle 220">
              <a:extLst>
                <a:ext uri="{FF2B5EF4-FFF2-40B4-BE49-F238E27FC236}">
                  <a16:creationId xmlns:a16="http://schemas.microsoft.com/office/drawing/2014/main" id="{565DDDA3-C3EC-60E7-31E5-549350880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" y="2402"/>
              <a:ext cx="83" cy="6"/>
            </a:xfrm>
            <a:prstGeom prst="rect">
              <a:avLst/>
            </a:prstGeom>
            <a:solidFill>
              <a:srgbClr val="BFBF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97" name="Freeform 221">
              <a:extLst>
                <a:ext uri="{FF2B5EF4-FFF2-40B4-BE49-F238E27FC236}">
                  <a16:creationId xmlns:a16="http://schemas.microsoft.com/office/drawing/2014/main" id="{8D1603F9-2E45-94CD-0136-7C5B3BA03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1107"/>
              <a:ext cx="1" cy="2165"/>
            </a:xfrm>
            <a:custGeom>
              <a:avLst/>
              <a:gdLst>
                <a:gd name="T0" fmla="*/ 2165 h 2165"/>
                <a:gd name="T1" fmla="*/ 6 h 2165"/>
                <a:gd name="T2" fmla="*/ 0 h 2165"/>
                <a:gd name="T3" fmla="*/ 2158 h 2165"/>
                <a:gd name="T4" fmla="*/ 2165 h 216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165">
                  <a:moveTo>
                    <a:pt x="0" y="2165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2158"/>
                  </a:lnTo>
                  <a:lnTo>
                    <a:pt x="0" y="2165"/>
                  </a:lnTo>
                  <a:close/>
                </a:path>
              </a:pathLst>
            </a:custGeom>
            <a:solidFill>
              <a:srgbClr val="80330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98" name="Rectangle 222">
              <a:extLst>
                <a:ext uri="{FF2B5EF4-FFF2-40B4-BE49-F238E27FC236}">
                  <a16:creationId xmlns:a16="http://schemas.microsoft.com/office/drawing/2014/main" id="{06B71C63-E5FD-DCC7-4E8E-C9A76E214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1113"/>
              <a:ext cx="83" cy="2159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1999" name="Rectangle 223">
              <a:extLst>
                <a:ext uri="{FF2B5EF4-FFF2-40B4-BE49-F238E27FC236}">
                  <a16:creationId xmlns:a16="http://schemas.microsoft.com/office/drawing/2014/main" id="{DF551580-9E71-374D-3909-9F89E9D3F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1107"/>
              <a:ext cx="83" cy="6"/>
            </a:xfrm>
            <a:prstGeom prst="rect">
              <a:avLst/>
            </a:prstGeom>
            <a:solidFill>
              <a:srgbClr val="BF4D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00" name="Freeform 224">
              <a:extLst>
                <a:ext uri="{FF2B5EF4-FFF2-40B4-BE49-F238E27FC236}">
                  <a16:creationId xmlns:a16="http://schemas.microsoft.com/office/drawing/2014/main" id="{6FDE8F97-DC56-F506-AF12-F04707339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7" y="1538"/>
              <a:ext cx="1" cy="1734"/>
            </a:xfrm>
            <a:custGeom>
              <a:avLst/>
              <a:gdLst>
                <a:gd name="T0" fmla="*/ 1734 h 1734"/>
                <a:gd name="T1" fmla="*/ 7 h 1734"/>
                <a:gd name="T2" fmla="*/ 0 h 1734"/>
                <a:gd name="T3" fmla="*/ 1727 h 1734"/>
                <a:gd name="T4" fmla="*/ 1734 h 173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734">
                  <a:moveTo>
                    <a:pt x="0" y="1734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727"/>
                  </a:lnTo>
                  <a:lnTo>
                    <a:pt x="0" y="1734"/>
                  </a:lnTo>
                  <a:close/>
                </a:path>
              </a:pathLst>
            </a:custGeom>
            <a:solidFill>
              <a:srgbClr val="66668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01" name="Rectangle 225">
              <a:extLst>
                <a:ext uri="{FF2B5EF4-FFF2-40B4-BE49-F238E27FC236}">
                  <a16:creationId xmlns:a16="http://schemas.microsoft.com/office/drawing/2014/main" id="{D07EFDAC-7DE3-D48E-6708-E482A7399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1545"/>
              <a:ext cx="83" cy="1727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02" name="Rectangle 226">
              <a:extLst>
                <a:ext uri="{FF2B5EF4-FFF2-40B4-BE49-F238E27FC236}">
                  <a16:creationId xmlns:a16="http://schemas.microsoft.com/office/drawing/2014/main" id="{155DF710-6693-7FB2-1C34-3C091CB34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1538"/>
              <a:ext cx="83" cy="7"/>
            </a:xfrm>
            <a:prstGeom prst="rect">
              <a:avLst/>
            </a:prstGeom>
            <a:solidFill>
              <a:srgbClr val="9999B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03" name="Freeform 227">
              <a:extLst>
                <a:ext uri="{FF2B5EF4-FFF2-40B4-BE49-F238E27FC236}">
                  <a16:creationId xmlns:a16="http://schemas.microsoft.com/office/drawing/2014/main" id="{9DC6DAC2-6DDF-7538-F69A-30D27A35D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" y="2621"/>
              <a:ext cx="1" cy="651"/>
            </a:xfrm>
            <a:custGeom>
              <a:avLst/>
              <a:gdLst>
                <a:gd name="T0" fmla="*/ 651 h 651"/>
                <a:gd name="T1" fmla="*/ 0 h 651"/>
                <a:gd name="T2" fmla="*/ 0 h 651"/>
                <a:gd name="T3" fmla="*/ 644 h 651"/>
                <a:gd name="T4" fmla="*/ 651 h 65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51">
                  <a:moveTo>
                    <a:pt x="0" y="65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44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04" name="Rectangle 228">
              <a:extLst>
                <a:ext uri="{FF2B5EF4-FFF2-40B4-BE49-F238E27FC236}">
                  <a16:creationId xmlns:a16="http://schemas.microsoft.com/office/drawing/2014/main" id="{FB6267D7-3126-B662-F6D6-5A8F2E4C8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" y="2621"/>
              <a:ext cx="90" cy="651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05" name="Rectangle 229">
              <a:extLst>
                <a:ext uri="{FF2B5EF4-FFF2-40B4-BE49-F238E27FC236}">
                  <a16:creationId xmlns:a16="http://schemas.microsoft.com/office/drawing/2014/main" id="{A2E23BC2-9F35-C9C1-E6BD-502FA15BA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" y="2621"/>
              <a:ext cx="90" cy="1"/>
            </a:xfrm>
            <a:prstGeom prst="rect">
              <a:avLst/>
            </a:prstGeom>
            <a:solidFill>
              <a:srgbClr val="0000B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06" name="Freeform 230">
              <a:extLst>
                <a:ext uri="{FF2B5EF4-FFF2-40B4-BE49-F238E27FC236}">
                  <a16:creationId xmlns:a16="http://schemas.microsoft.com/office/drawing/2014/main" id="{F2A1C108-F2BE-8053-981B-023251CB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" y="3046"/>
              <a:ext cx="1" cy="226"/>
            </a:xfrm>
            <a:custGeom>
              <a:avLst/>
              <a:gdLst>
                <a:gd name="T0" fmla="*/ 226 h 226"/>
                <a:gd name="T1" fmla="*/ 6 h 226"/>
                <a:gd name="T2" fmla="*/ 0 h 226"/>
                <a:gd name="T3" fmla="*/ 219 h 226"/>
                <a:gd name="T4" fmla="*/ 226 h 22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26">
                  <a:moveTo>
                    <a:pt x="0" y="22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219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07" name="Rectangle 231">
              <a:extLst>
                <a:ext uri="{FF2B5EF4-FFF2-40B4-BE49-F238E27FC236}">
                  <a16:creationId xmlns:a16="http://schemas.microsoft.com/office/drawing/2014/main" id="{E7B71F34-9669-F47D-9EA9-FA054CD47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7" y="3052"/>
              <a:ext cx="83" cy="22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08" name="Rectangle 232">
              <a:extLst>
                <a:ext uri="{FF2B5EF4-FFF2-40B4-BE49-F238E27FC236}">
                  <a16:creationId xmlns:a16="http://schemas.microsoft.com/office/drawing/2014/main" id="{7B32B009-82C8-D5FF-9C6F-0038FCF7F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7" y="3046"/>
              <a:ext cx="83" cy="6"/>
            </a:xfrm>
            <a:prstGeom prst="rect">
              <a:avLst/>
            </a:prstGeom>
            <a:solidFill>
              <a:srgbClr val="BFBF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09" name="Freeform 233">
              <a:extLst>
                <a:ext uri="{FF2B5EF4-FFF2-40B4-BE49-F238E27FC236}">
                  <a16:creationId xmlns:a16="http://schemas.microsoft.com/office/drawing/2014/main" id="{6F875C32-8FAB-B890-08CC-017505AFF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2189"/>
              <a:ext cx="1" cy="1083"/>
            </a:xfrm>
            <a:custGeom>
              <a:avLst/>
              <a:gdLst>
                <a:gd name="T0" fmla="*/ 1083 h 1083"/>
                <a:gd name="T1" fmla="*/ 0 h 1083"/>
                <a:gd name="T2" fmla="*/ 0 h 1083"/>
                <a:gd name="T3" fmla="*/ 1076 h 1083"/>
                <a:gd name="T4" fmla="*/ 1083 h 10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083">
                  <a:moveTo>
                    <a:pt x="0" y="108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76"/>
                  </a:lnTo>
                  <a:lnTo>
                    <a:pt x="0" y="1083"/>
                  </a:lnTo>
                  <a:close/>
                </a:path>
              </a:pathLst>
            </a:custGeom>
            <a:solidFill>
              <a:srgbClr val="80330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10" name="Rectangle 234">
              <a:extLst>
                <a:ext uri="{FF2B5EF4-FFF2-40B4-BE49-F238E27FC236}">
                  <a16:creationId xmlns:a16="http://schemas.microsoft.com/office/drawing/2014/main" id="{7B91F504-C178-B912-F26E-95E3F6E39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" y="2189"/>
              <a:ext cx="89" cy="1083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11" name="Rectangle 235">
              <a:extLst>
                <a:ext uri="{FF2B5EF4-FFF2-40B4-BE49-F238E27FC236}">
                  <a16:creationId xmlns:a16="http://schemas.microsoft.com/office/drawing/2014/main" id="{4D43967C-3E59-684E-4420-96C2CA5E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" y="2189"/>
              <a:ext cx="89" cy="1"/>
            </a:xfrm>
            <a:prstGeom prst="rect">
              <a:avLst/>
            </a:prstGeom>
            <a:solidFill>
              <a:srgbClr val="BF4D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12" name="Freeform 236">
              <a:extLst>
                <a:ext uri="{FF2B5EF4-FFF2-40B4-BE49-F238E27FC236}">
                  <a16:creationId xmlns:a16="http://schemas.microsoft.com/office/drawing/2014/main" id="{F2702283-960A-EA8A-AD39-4731B309B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" y="1107"/>
              <a:ext cx="1" cy="2165"/>
            </a:xfrm>
            <a:custGeom>
              <a:avLst/>
              <a:gdLst>
                <a:gd name="T0" fmla="*/ 2165 h 2165"/>
                <a:gd name="T1" fmla="*/ 6 h 2165"/>
                <a:gd name="T2" fmla="*/ 0 h 2165"/>
                <a:gd name="T3" fmla="*/ 2158 h 2165"/>
                <a:gd name="T4" fmla="*/ 2165 h 216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165">
                  <a:moveTo>
                    <a:pt x="0" y="2165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2158"/>
                  </a:lnTo>
                  <a:lnTo>
                    <a:pt x="0" y="2165"/>
                  </a:lnTo>
                  <a:close/>
                </a:path>
              </a:pathLst>
            </a:custGeom>
            <a:solidFill>
              <a:srgbClr val="66668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13" name="Rectangle 237">
              <a:extLst>
                <a:ext uri="{FF2B5EF4-FFF2-40B4-BE49-F238E27FC236}">
                  <a16:creationId xmlns:a16="http://schemas.microsoft.com/office/drawing/2014/main" id="{16653CF1-A889-C040-9507-B2AB4A3EC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0" y="1113"/>
              <a:ext cx="83" cy="2159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14" name="Rectangle 238">
              <a:extLst>
                <a:ext uri="{FF2B5EF4-FFF2-40B4-BE49-F238E27FC236}">
                  <a16:creationId xmlns:a16="http://schemas.microsoft.com/office/drawing/2014/main" id="{0F6312BB-B57D-BA36-DB30-64DA6E0EB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0" y="1107"/>
              <a:ext cx="83" cy="6"/>
            </a:xfrm>
            <a:prstGeom prst="rect">
              <a:avLst/>
            </a:prstGeom>
            <a:solidFill>
              <a:srgbClr val="9999B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15" name="Freeform 239">
              <a:extLst>
                <a:ext uri="{FF2B5EF4-FFF2-40B4-BE49-F238E27FC236}">
                  <a16:creationId xmlns:a16="http://schemas.microsoft.com/office/drawing/2014/main" id="{CA5D5F7D-F012-B115-E98A-1EE94C868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" y="2833"/>
              <a:ext cx="1" cy="439"/>
            </a:xfrm>
            <a:custGeom>
              <a:avLst/>
              <a:gdLst>
                <a:gd name="T0" fmla="*/ 439 h 439"/>
                <a:gd name="T1" fmla="*/ 7 h 439"/>
                <a:gd name="T2" fmla="*/ 0 h 439"/>
                <a:gd name="T3" fmla="*/ 432 h 439"/>
                <a:gd name="T4" fmla="*/ 439 h 43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39">
                  <a:moveTo>
                    <a:pt x="0" y="4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432"/>
                  </a:lnTo>
                  <a:lnTo>
                    <a:pt x="0" y="439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16" name="Rectangle 240">
              <a:extLst>
                <a:ext uri="{FF2B5EF4-FFF2-40B4-BE49-F238E27FC236}">
                  <a16:creationId xmlns:a16="http://schemas.microsoft.com/office/drawing/2014/main" id="{3E26D717-4E32-21E8-2D70-191254547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" y="2840"/>
              <a:ext cx="83" cy="43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17" name="Rectangle 241">
              <a:extLst>
                <a:ext uri="{FF2B5EF4-FFF2-40B4-BE49-F238E27FC236}">
                  <a16:creationId xmlns:a16="http://schemas.microsoft.com/office/drawing/2014/main" id="{06B4733D-EEDA-FA16-C3E8-7AB2AF4D8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" y="2833"/>
              <a:ext cx="83" cy="7"/>
            </a:xfrm>
            <a:prstGeom prst="rect">
              <a:avLst/>
            </a:prstGeom>
            <a:solidFill>
              <a:srgbClr val="0000B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18" name="Freeform 242">
              <a:extLst>
                <a:ext uri="{FF2B5EF4-FFF2-40B4-BE49-F238E27FC236}">
                  <a16:creationId xmlns:a16="http://schemas.microsoft.com/office/drawing/2014/main" id="{CD35037A-C094-6B4B-59CA-F3607D706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3046"/>
              <a:ext cx="1" cy="226"/>
            </a:xfrm>
            <a:custGeom>
              <a:avLst/>
              <a:gdLst>
                <a:gd name="T0" fmla="*/ 226 h 226"/>
                <a:gd name="T1" fmla="*/ 6 h 226"/>
                <a:gd name="T2" fmla="*/ 0 h 226"/>
                <a:gd name="T3" fmla="*/ 219 h 226"/>
                <a:gd name="T4" fmla="*/ 226 h 22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26">
                  <a:moveTo>
                    <a:pt x="0" y="22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219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19" name="Rectangle 243">
              <a:extLst>
                <a:ext uri="{FF2B5EF4-FFF2-40B4-BE49-F238E27FC236}">
                  <a16:creationId xmlns:a16="http://schemas.microsoft.com/office/drawing/2014/main" id="{7C695C5A-3D4D-FA30-A75D-217A677CE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3052"/>
              <a:ext cx="83" cy="22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20" name="Rectangle 244">
              <a:extLst>
                <a:ext uri="{FF2B5EF4-FFF2-40B4-BE49-F238E27FC236}">
                  <a16:creationId xmlns:a16="http://schemas.microsoft.com/office/drawing/2014/main" id="{E54D8ED6-8B13-0F04-04E3-903C5EAFA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3046"/>
              <a:ext cx="83" cy="6"/>
            </a:xfrm>
            <a:prstGeom prst="rect">
              <a:avLst/>
            </a:prstGeom>
            <a:solidFill>
              <a:srgbClr val="BFBF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21" name="Freeform 245">
              <a:extLst>
                <a:ext uri="{FF2B5EF4-FFF2-40B4-BE49-F238E27FC236}">
                  <a16:creationId xmlns:a16="http://schemas.microsoft.com/office/drawing/2014/main" id="{3691B056-1130-53C2-4D79-271400FAD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" y="3046"/>
              <a:ext cx="1" cy="226"/>
            </a:xfrm>
            <a:custGeom>
              <a:avLst/>
              <a:gdLst>
                <a:gd name="T0" fmla="*/ 226 h 226"/>
                <a:gd name="T1" fmla="*/ 6 h 226"/>
                <a:gd name="T2" fmla="*/ 0 h 226"/>
                <a:gd name="T3" fmla="*/ 219 h 226"/>
                <a:gd name="T4" fmla="*/ 226 h 22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26">
                  <a:moveTo>
                    <a:pt x="0" y="22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219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80330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22" name="Rectangle 246">
              <a:extLst>
                <a:ext uri="{FF2B5EF4-FFF2-40B4-BE49-F238E27FC236}">
                  <a16:creationId xmlns:a16="http://schemas.microsoft.com/office/drawing/2014/main" id="{8DA5A3B7-6A62-CFCB-613D-F871DA39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3052"/>
              <a:ext cx="83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23" name="Rectangle 247">
              <a:extLst>
                <a:ext uri="{FF2B5EF4-FFF2-40B4-BE49-F238E27FC236}">
                  <a16:creationId xmlns:a16="http://schemas.microsoft.com/office/drawing/2014/main" id="{A03F4100-50CF-7DB4-CDBF-BEA57DAFD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3046"/>
              <a:ext cx="83" cy="6"/>
            </a:xfrm>
            <a:prstGeom prst="rect">
              <a:avLst/>
            </a:prstGeom>
            <a:solidFill>
              <a:srgbClr val="BF4D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24" name="Freeform 248">
              <a:extLst>
                <a:ext uri="{FF2B5EF4-FFF2-40B4-BE49-F238E27FC236}">
                  <a16:creationId xmlns:a16="http://schemas.microsoft.com/office/drawing/2014/main" id="{70FF08CE-72C7-39D4-856A-F88A285BB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" y="2189"/>
              <a:ext cx="1" cy="1083"/>
            </a:xfrm>
            <a:custGeom>
              <a:avLst/>
              <a:gdLst>
                <a:gd name="T0" fmla="*/ 1083 h 1083"/>
                <a:gd name="T1" fmla="*/ 0 h 1083"/>
                <a:gd name="T2" fmla="*/ 0 h 1083"/>
                <a:gd name="T3" fmla="*/ 1076 h 1083"/>
                <a:gd name="T4" fmla="*/ 1083 h 10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083">
                  <a:moveTo>
                    <a:pt x="0" y="108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76"/>
                  </a:lnTo>
                  <a:lnTo>
                    <a:pt x="0" y="1083"/>
                  </a:lnTo>
                  <a:close/>
                </a:path>
              </a:pathLst>
            </a:custGeom>
            <a:solidFill>
              <a:srgbClr val="66668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25" name="Rectangle 249">
              <a:extLst>
                <a:ext uri="{FF2B5EF4-FFF2-40B4-BE49-F238E27FC236}">
                  <a16:creationId xmlns:a16="http://schemas.microsoft.com/office/drawing/2014/main" id="{B2323B0E-62CB-FA1F-3122-DCC4BD64D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2189"/>
              <a:ext cx="83" cy="108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26" name="Rectangle 250">
              <a:extLst>
                <a:ext uri="{FF2B5EF4-FFF2-40B4-BE49-F238E27FC236}">
                  <a16:creationId xmlns:a16="http://schemas.microsoft.com/office/drawing/2014/main" id="{91DB4A84-DEB8-2865-396C-D6462DCE8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2189"/>
              <a:ext cx="83" cy="1"/>
            </a:xfrm>
            <a:prstGeom prst="rect">
              <a:avLst/>
            </a:prstGeom>
            <a:solidFill>
              <a:srgbClr val="9999B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27" name="Freeform 251">
              <a:extLst>
                <a:ext uri="{FF2B5EF4-FFF2-40B4-BE49-F238E27FC236}">
                  <a16:creationId xmlns:a16="http://schemas.microsoft.com/office/drawing/2014/main" id="{87C9EBBB-60B6-239A-9884-7E0D8F56A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" y="1107"/>
              <a:ext cx="1" cy="2165"/>
            </a:xfrm>
            <a:custGeom>
              <a:avLst/>
              <a:gdLst>
                <a:gd name="T0" fmla="*/ 2165 h 2165"/>
                <a:gd name="T1" fmla="*/ 6 h 2165"/>
                <a:gd name="T2" fmla="*/ 0 h 2165"/>
                <a:gd name="T3" fmla="*/ 2158 h 2165"/>
                <a:gd name="T4" fmla="*/ 2165 h 216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165">
                  <a:moveTo>
                    <a:pt x="0" y="2165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2158"/>
                  </a:lnTo>
                  <a:lnTo>
                    <a:pt x="0" y="2165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28" name="Rectangle 252">
              <a:extLst>
                <a:ext uri="{FF2B5EF4-FFF2-40B4-BE49-F238E27FC236}">
                  <a16:creationId xmlns:a16="http://schemas.microsoft.com/office/drawing/2014/main" id="{0F31CFA6-B17A-D3CE-BA60-D31E1AE6A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1113"/>
              <a:ext cx="83" cy="215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29" name="Rectangle 253">
              <a:extLst>
                <a:ext uri="{FF2B5EF4-FFF2-40B4-BE49-F238E27FC236}">
                  <a16:creationId xmlns:a16="http://schemas.microsoft.com/office/drawing/2014/main" id="{8467067A-F87E-06FC-89EB-139EC0E32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1107"/>
              <a:ext cx="83" cy="6"/>
            </a:xfrm>
            <a:prstGeom prst="rect">
              <a:avLst/>
            </a:prstGeom>
            <a:solidFill>
              <a:srgbClr val="0000B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30" name="Freeform 254">
              <a:extLst>
                <a:ext uri="{FF2B5EF4-FFF2-40B4-BE49-F238E27FC236}">
                  <a16:creationId xmlns:a16="http://schemas.microsoft.com/office/drawing/2014/main" id="{43FBE9CB-9B13-1390-249F-CBC8FF5B3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" y="1107"/>
              <a:ext cx="1" cy="2165"/>
            </a:xfrm>
            <a:custGeom>
              <a:avLst/>
              <a:gdLst>
                <a:gd name="T0" fmla="*/ 2165 h 2165"/>
                <a:gd name="T1" fmla="*/ 6 h 2165"/>
                <a:gd name="T2" fmla="*/ 0 h 2165"/>
                <a:gd name="T3" fmla="*/ 2158 h 2165"/>
                <a:gd name="T4" fmla="*/ 2165 h 216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165">
                  <a:moveTo>
                    <a:pt x="0" y="2165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2158"/>
                  </a:lnTo>
                  <a:lnTo>
                    <a:pt x="0" y="2165"/>
                  </a:ln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31" name="Rectangle 255">
              <a:extLst>
                <a:ext uri="{FF2B5EF4-FFF2-40B4-BE49-F238E27FC236}">
                  <a16:creationId xmlns:a16="http://schemas.microsoft.com/office/drawing/2014/main" id="{DEB076FD-6CA0-0689-3493-6DD05BEE5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" y="1113"/>
              <a:ext cx="89" cy="215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32" name="Rectangle 256">
              <a:extLst>
                <a:ext uri="{FF2B5EF4-FFF2-40B4-BE49-F238E27FC236}">
                  <a16:creationId xmlns:a16="http://schemas.microsoft.com/office/drawing/2014/main" id="{05C4425A-F0A8-89DB-A9D3-A1AF7F07F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" y="1107"/>
              <a:ext cx="89" cy="6"/>
            </a:xfrm>
            <a:prstGeom prst="rect">
              <a:avLst/>
            </a:prstGeom>
            <a:solidFill>
              <a:srgbClr val="BFBF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72033" name="Line 257">
              <a:extLst>
                <a:ext uri="{FF2B5EF4-FFF2-40B4-BE49-F238E27FC236}">
                  <a16:creationId xmlns:a16="http://schemas.microsoft.com/office/drawing/2014/main" id="{6FE90F4E-05CF-D2F2-2E13-C1806C7370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3" y="1113"/>
              <a:ext cx="1" cy="2159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2034" name="Line 258">
              <a:extLst>
                <a:ext uri="{FF2B5EF4-FFF2-40B4-BE49-F238E27FC236}">
                  <a16:creationId xmlns:a16="http://schemas.microsoft.com/office/drawing/2014/main" id="{F3FE6B25-1EBA-D3F1-C77E-6038DA5EF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2" y="3272"/>
              <a:ext cx="31" cy="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2035" name="Line 259">
              <a:extLst>
                <a:ext uri="{FF2B5EF4-FFF2-40B4-BE49-F238E27FC236}">
                  <a16:creationId xmlns:a16="http://schemas.microsoft.com/office/drawing/2014/main" id="{E59F0F46-0A3B-B9C2-ADEF-12F7242151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2" y="3052"/>
              <a:ext cx="31" cy="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2036" name="Line 260">
              <a:extLst>
                <a:ext uri="{FF2B5EF4-FFF2-40B4-BE49-F238E27FC236}">
                  <a16:creationId xmlns:a16="http://schemas.microsoft.com/office/drawing/2014/main" id="{60F45CE7-B87D-A96C-CAE0-7CAA732F8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2" y="2840"/>
              <a:ext cx="31" cy="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2037" name="Line 261">
              <a:extLst>
                <a:ext uri="{FF2B5EF4-FFF2-40B4-BE49-F238E27FC236}">
                  <a16:creationId xmlns:a16="http://schemas.microsoft.com/office/drawing/2014/main" id="{393AF430-824D-1C5E-E63F-A17980835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2" y="2621"/>
              <a:ext cx="31" cy="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2038" name="Line 262">
              <a:extLst>
                <a:ext uri="{FF2B5EF4-FFF2-40B4-BE49-F238E27FC236}">
                  <a16:creationId xmlns:a16="http://schemas.microsoft.com/office/drawing/2014/main" id="{21CE8EE2-F14F-D08F-E4EE-6398AA79E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2" y="2408"/>
              <a:ext cx="31" cy="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2039" name="Line 263">
              <a:extLst>
                <a:ext uri="{FF2B5EF4-FFF2-40B4-BE49-F238E27FC236}">
                  <a16:creationId xmlns:a16="http://schemas.microsoft.com/office/drawing/2014/main" id="{9C12238E-A9DE-8499-CD41-2636942BDA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2" y="2189"/>
              <a:ext cx="31" cy="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2040" name="Line 264">
              <a:extLst>
                <a:ext uri="{FF2B5EF4-FFF2-40B4-BE49-F238E27FC236}">
                  <a16:creationId xmlns:a16="http://schemas.microsoft.com/office/drawing/2014/main" id="{11EAC744-2670-ADA7-0132-36BC5B6FE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2" y="1977"/>
              <a:ext cx="31" cy="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2041" name="Line 265">
              <a:extLst>
                <a:ext uri="{FF2B5EF4-FFF2-40B4-BE49-F238E27FC236}">
                  <a16:creationId xmlns:a16="http://schemas.microsoft.com/office/drawing/2014/main" id="{ACE5B0B6-ACF4-916D-38FB-0C6154740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2" y="1757"/>
              <a:ext cx="31" cy="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2042" name="Line 266">
              <a:extLst>
                <a:ext uri="{FF2B5EF4-FFF2-40B4-BE49-F238E27FC236}">
                  <a16:creationId xmlns:a16="http://schemas.microsoft.com/office/drawing/2014/main" id="{E963D180-A0D7-79C5-2392-5E59896A4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2" y="1545"/>
              <a:ext cx="31" cy="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2043" name="Line 267">
              <a:extLst>
                <a:ext uri="{FF2B5EF4-FFF2-40B4-BE49-F238E27FC236}">
                  <a16:creationId xmlns:a16="http://schemas.microsoft.com/office/drawing/2014/main" id="{D956DE34-F09C-A341-7AF2-B6B9B91C6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2" y="1332"/>
              <a:ext cx="31" cy="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2044" name="Line 268">
              <a:extLst>
                <a:ext uri="{FF2B5EF4-FFF2-40B4-BE49-F238E27FC236}">
                  <a16:creationId xmlns:a16="http://schemas.microsoft.com/office/drawing/2014/main" id="{ED769BB1-C275-7362-F705-79CD7DC59D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2" y="1113"/>
              <a:ext cx="31" cy="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2045" name="Rectangle 269">
              <a:extLst>
                <a:ext uri="{FF2B5EF4-FFF2-40B4-BE49-F238E27FC236}">
                  <a16:creationId xmlns:a16="http://schemas.microsoft.com/office/drawing/2014/main" id="{B565BF69-CC2B-8A05-8791-DC6D921D0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3245"/>
              <a:ext cx="24" cy="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fr-FR" sz="600">
                  <a:solidFill>
                    <a:srgbClr val="FFFF00"/>
                  </a:solidFill>
                  <a:latin typeface="Small Fonts" charset="0"/>
                </a:rPr>
                <a:t>0</a:t>
              </a:r>
              <a:endParaRPr lang="en-US" altLang="fr-FR"/>
            </a:p>
          </p:txBody>
        </p:sp>
        <p:sp>
          <p:nvSpPr>
            <p:cNvPr id="972046" name="Rectangle 270">
              <a:extLst>
                <a:ext uri="{FF2B5EF4-FFF2-40B4-BE49-F238E27FC236}">
                  <a16:creationId xmlns:a16="http://schemas.microsoft.com/office/drawing/2014/main" id="{ABCE43B7-062C-D5F6-65EB-1E202C504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3026"/>
              <a:ext cx="61" cy="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fr-FR" sz="600">
                  <a:solidFill>
                    <a:srgbClr val="FFFF00"/>
                  </a:solidFill>
                  <a:latin typeface="Small Fonts" charset="0"/>
                </a:rPr>
                <a:t>0.1</a:t>
              </a:r>
              <a:endParaRPr lang="en-US" altLang="fr-FR"/>
            </a:p>
          </p:txBody>
        </p:sp>
        <p:sp>
          <p:nvSpPr>
            <p:cNvPr id="972047" name="Rectangle 271">
              <a:extLst>
                <a:ext uri="{FF2B5EF4-FFF2-40B4-BE49-F238E27FC236}">
                  <a16:creationId xmlns:a16="http://schemas.microsoft.com/office/drawing/2014/main" id="{49B2C92D-0179-036E-A880-956286914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2813"/>
              <a:ext cx="61" cy="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fr-FR" sz="600">
                  <a:solidFill>
                    <a:srgbClr val="FFFF00"/>
                  </a:solidFill>
                  <a:latin typeface="Small Fonts" charset="0"/>
                </a:rPr>
                <a:t>0.2</a:t>
              </a:r>
              <a:endParaRPr lang="en-US" altLang="fr-FR"/>
            </a:p>
          </p:txBody>
        </p:sp>
        <p:sp>
          <p:nvSpPr>
            <p:cNvPr id="972048" name="Rectangle 272">
              <a:extLst>
                <a:ext uri="{FF2B5EF4-FFF2-40B4-BE49-F238E27FC236}">
                  <a16:creationId xmlns:a16="http://schemas.microsoft.com/office/drawing/2014/main" id="{93FCAC43-B467-E9BB-3357-D06C68A4E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2594"/>
              <a:ext cx="61" cy="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fr-FR" sz="600">
                  <a:solidFill>
                    <a:srgbClr val="FFFF00"/>
                  </a:solidFill>
                  <a:latin typeface="Small Fonts" charset="0"/>
                </a:rPr>
                <a:t>0.3</a:t>
              </a:r>
              <a:endParaRPr lang="en-US" altLang="fr-FR"/>
            </a:p>
          </p:txBody>
        </p:sp>
        <p:sp>
          <p:nvSpPr>
            <p:cNvPr id="972049" name="Rectangle 273">
              <a:extLst>
                <a:ext uri="{FF2B5EF4-FFF2-40B4-BE49-F238E27FC236}">
                  <a16:creationId xmlns:a16="http://schemas.microsoft.com/office/drawing/2014/main" id="{8C9C7FFA-8629-D912-9A7A-0302ACB01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2382"/>
              <a:ext cx="61" cy="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fr-FR" sz="600">
                  <a:solidFill>
                    <a:srgbClr val="FFFF00"/>
                  </a:solidFill>
                  <a:latin typeface="Small Fonts" charset="0"/>
                </a:rPr>
                <a:t>0.4</a:t>
              </a:r>
              <a:endParaRPr lang="en-US" altLang="fr-FR"/>
            </a:p>
          </p:txBody>
        </p:sp>
        <p:sp>
          <p:nvSpPr>
            <p:cNvPr id="972050" name="Rectangle 274">
              <a:extLst>
                <a:ext uri="{FF2B5EF4-FFF2-40B4-BE49-F238E27FC236}">
                  <a16:creationId xmlns:a16="http://schemas.microsoft.com/office/drawing/2014/main" id="{4B0CBC50-DD83-141A-8B4D-5DF6FF7B5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2163"/>
              <a:ext cx="61" cy="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fr-FR" sz="600">
                  <a:solidFill>
                    <a:srgbClr val="FFFF00"/>
                  </a:solidFill>
                  <a:latin typeface="Small Fonts" charset="0"/>
                </a:rPr>
                <a:t>0.5</a:t>
              </a:r>
              <a:endParaRPr lang="en-US" altLang="fr-FR"/>
            </a:p>
          </p:txBody>
        </p:sp>
        <p:sp>
          <p:nvSpPr>
            <p:cNvPr id="972051" name="Rectangle 275">
              <a:extLst>
                <a:ext uri="{FF2B5EF4-FFF2-40B4-BE49-F238E27FC236}">
                  <a16:creationId xmlns:a16="http://schemas.microsoft.com/office/drawing/2014/main" id="{2257A019-117D-09DE-FD60-73C81C7E2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1950"/>
              <a:ext cx="61" cy="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fr-FR" sz="600">
                  <a:solidFill>
                    <a:srgbClr val="FFFF00"/>
                  </a:solidFill>
                  <a:latin typeface="Small Fonts" charset="0"/>
                </a:rPr>
                <a:t>0.6</a:t>
              </a:r>
              <a:endParaRPr lang="en-US" altLang="fr-FR"/>
            </a:p>
          </p:txBody>
        </p:sp>
        <p:sp>
          <p:nvSpPr>
            <p:cNvPr id="972052" name="Rectangle 276">
              <a:extLst>
                <a:ext uri="{FF2B5EF4-FFF2-40B4-BE49-F238E27FC236}">
                  <a16:creationId xmlns:a16="http://schemas.microsoft.com/office/drawing/2014/main" id="{125174D4-463D-C02E-3F5F-320268674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1731"/>
              <a:ext cx="61" cy="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fr-FR" sz="600">
                  <a:solidFill>
                    <a:srgbClr val="FFFF00"/>
                  </a:solidFill>
                  <a:latin typeface="Small Fonts" charset="0"/>
                </a:rPr>
                <a:t>0.7</a:t>
              </a:r>
              <a:endParaRPr lang="en-US" altLang="fr-FR"/>
            </a:p>
          </p:txBody>
        </p:sp>
        <p:sp>
          <p:nvSpPr>
            <p:cNvPr id="972053" name="Rectangle 277">
              <a:extLst>
                <a:ext uri="{FF2B5EF4-FFF2-40B4-BE49-F238E27FC236}">
                  <a16:creationId xmlns:a16="http://schemas.microsoft.com/office/drawing/2014/main" id="{19E9E20D-7BC2-BED8-BE47-556EF2F77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1518"/>
              <a:ext cx="61" cy="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fr-FR" sz="600">
                  <a:solidFill>
                    <a:srgbClr val="FFFF00"/>
                  </a:solidFill>
                  <a:latin typeface="Small Fonts" charset="0"/>
                </a:rPr>
                <a:t>0.8</a:t>
              </a:r>
              <a:endParaRPr lang="en-US" altLang="fr-FR"/>
            </a:p>
          </p:txBody>
        </p:sp>
        <p:sp>
          <p:nvSpPr>
            <p:cNvPr id="972054" name="Rectangle 278">
              <a:extLst>
                <a:ext uri="{FF2B5EF4-FFF2-40B4-BE49-F238E27FC236}">
                  <a16:creationId xmlns:a16="http://schemas.microsoft.com/office/drawing/2014/main" id="{936688DD-7C55-FA44-A7D2-7CC6915EB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1306"/>
              <a:ext cx="61" cy="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fr-FR" sz="600">
                  <a:solidFill>
                    <a:srgbClr val="FFFF00"/>
                  </a:solidFill>
                  <a:latin typeface="Small Fonts" charset="0"/>
                </a:rPr>
                <a:t>0.9</a:t>
              </a:r>
              <a:endParaRPr lang="en-US" altLang="fr-FR"/>
            </a:p>
          </p:txBody>
        </p:sp>
        <p:sp>
          <p:nvSpPr>
            <p:cNvPr id="972055" name="Rectangle 279">
              <a:extLst>
                <a:ext uri="{FF2B5EF4-FFF2-40B4-BE49-F238E27FC236}">
                  <a16:creationId xmlns:a16="http://schemas.microsoft.com/office/drawing/2014/main" id="{DF9B4732-E0C7-D600-9C56-FA46F7E3E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1087"/>
              <a:ext cx="24" cy="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fr-FR" sz="600">
                  <a:solidFill>
                    <a:srgbClr val="FFFF00"/>
                  </a:solidFill>
                  <a:latin typeface="Small Fonts" charset="0"/>
                </a:rPr>
                <a:t>1</a:t>
              </a:r>
              <a:endParaRPr lang="en-US" altLang="fr-FR"/>
            </a:p>
          </p:txBody>
        </p:sp>
        <p:sp>
          <p:nvSpPr>
            <p:cNvPr id="972056" name="Line 280">
              <a:extLst>
                <a:ext uri="{FF2B5EF4-FFF2-40B4-BE49-F238E27FC236}">
                  <a16:creationId xmlns:a16="http://schemas.microsoft.com/office/drawing/2014/main" id="{6B96C9F9-C255-4DE7-175E-A155C962A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3" y="3272"/>
              <a:ext cx="3229" cy="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2057" name="Line 281">
              <a:extLst>
                <a:ext uri="{FF2B5EF4-FFF2-40B4-BE49-F238E27FC236}">
                  <a16:creationId xmlns:a16="http://schemas.microsoft.com/office/drawing/2014/main" id="{D2C18132-A7D6-5EE9-D16A-71AB11DEF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3" y="3272"/>
              <a:ext cx="1" cy="3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2058" name="Line 282">
              <a:extLst>
                <a:ext uri="{FF2B5EF4-FFF2-40B4-BE49-F238E27FC236}">
                  <a16:creationId xmlns:a16="http://schemas.microsoft.com/office/drawing/2014/main" id="{1076594D-3A9A-617F-6E74-4E1D77D51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3" y="3272"/>
              <a:ext cx="1" cy="3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2059" name="Line 283">
              <a:extLst>
                <a:ext uri="{FF2B5EF4-FFF2-40B4-BE49-F238E27FC236}">
                  <a16:creationId xmlns:a16="http://schemas.microsoft.com/office/drawing/2014/main" id="{41837385-CD62-BCB4-65C1-CA3B99039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2" y="3272"/>
              <a:ext cx="1" cy="3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2060" name="Line 284">
              <a:extLst>
                <a:ext uri="{FF2B5EF4-FFF2-40B4-BE49-F238E27FC236}">
                  <a16:creationId xmlns:a16="http://schemas.microsoft.com/office/drawing/2014/main" id="{B694A244-F61C-2393-B410-917CBC300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3272"/>
              <a:ext cx="1" cy="3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2061" name="Line 285">
              <a:extLst>
                <a:ext uri="{FF2B5EF4-FFF2-40B4-BE49-F238E27FC236}">
                  <a16:creationId xmlns:a16="http://schemas.microsoft.com/office/drawing/2014/main" id="{F24C1610-F68E-D0A3-443F-B4C1D85A5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" y="3272"/>
              <a:ext cx="1" cy="3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2062" name="Line 286">
              <a:extLst>
                <a:ext uri="{FF2B5EF4-FFF2-40B4-BE49-F238E27FC236}">
                  <a16:creationId xmlns:a16="http://schemas.microsoft.com/office/drawing/2014/main" id="{9B6FDCE9-ECC6-27CA-7ABC-5386793C7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3" y="3272"/>
              <a:ext cx="1" cy="3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2063" name="Line 287">
              <a:extLst>
                <a:ext uri="{FF2B5EF4-FFF2-40B4-BE49-F238E27FC236}">
                  <a16:creationId xmlns:a16="http://schemas.microsoft.com/office/drawing/2014/main" id="{02131051-C15F-B8CB-FC56-63E3A3627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3" y="3272"/>
              <a:ext cx="1" cy="3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2064" name="Line 288">
              <a:extLst>
                <a:ext uri="{FF2B5EF4-FFF2-40B4-BE49-F238E27FC236}">
                  <a16:creationId xmlns:a16="http://schemas.microsoft.com/office/drawing/2014/main" id="{ED4CCB84-5FE1-ED8D-B734-583AA9A25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2" y="3272"/>
              <a:ext cx="1" cy="3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2065" name="Rectangle 289">
              <a:extLst>
                <a:ext uri="{FF2B5EF4-FFF2-40B4-BE49-F238E27FC236}">
                  <a16:creationId xmlns:a16="http://schemas.microsoft.com/office/drawing/2014/main" id="{A82F6F05-97DF-D6E0-7D80-62FB6B2A0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" y="3351"/>
              <a:ext cx="429" cy="2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fr-FR" sz="2100" b="1" dirty="0">
                  <a:latin typeface="Times New Roman" panose="02020603050405020304" pitchFamily="18" charset="0"/>
                </a:rPr>
                <a:t>delay </a:t>
              </a:r>
              <a:endParaRPr lang="en-US" altLang="fr-FR" b="1" dirty="0"/>
            </a:p>
          </p:txBody>
        </p:sp>
        <p:sp>
          <p:nvSpPr>
            <p:cNvPr id="972066" name="Rectangle 290">
              <a:extLst>
                <a:ext uri="{FF2B5EF4-FFF2-40B4-BE49-F238E27FC236}">
                  <a16:creationId xmlns:a16="http://schemas.microsoft.com/office/drawing/2014/main" id="{33FDDD11-410C-1BFB-1D2E-156A3A929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3351"/>
              <a:ext cx="825" cy="2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fr-FR" sz="2100" b="1" dirty="0">
                  <a:latin typeface="Times New Roman" panose="02020603050405020304" pitchFamily="18" charset="0"/>
                </a:rPr>
                <a:t>throughput</a:t>
              </a:r>
              <a:endParaRPr lang="en-US" altLang="fr-FR" b="1" dirty="0"/>
            </a:p>
          </p:txBody>
        </p:sp>
        <p:sp>
          <p:nvSpPr>
            <p:cNvPr id="972067" name="Rectangle 291">
              <a:extLst>
                <a:ext uri="{FF2B5EF4-FFF2-40B4-BE49-F238E27FC236}">
                  <a16:creationId xmlns:a16="http://schemas.microsoft.com/office/drawing/2014/main" id="{15B39953-74AC-4D67-57A1-B24C0294E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3351"/>
              <a:ext cx="1071" cy="2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fr-FR" sz="2100" b="1" dirty="0">
                  <a:latin typeface="Times New Roman" panose="02020603050405020304" pitchFamily="18" charset="0"/>
                </a:rPr>
                <a:t>retransmission</a:t>
              </a:r>
              <a:endParaRPr lang="en-US" altLang="fr-FR" b="1" dirty="0"/>
            </a:p>
          </p:txBody>
        </p:sp>
      </p:grpSp>
      <p:sp>
        <p:nvSpPr>
          <p:cNvPr id="972068" name="Rectangle 292">
            <a:extLst>
              <a:ext uri="{FF2B5EF4-FFF2-40B4-BE49-F238E27FC236}">
                <a16:creationId xmlns:a16="http://schemas.microsoft.com/office/drawing/2014/main" id="{85F71135-CC8C-113B-263C-AAB2D1447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76" y="2151064"/>
            <a:ext cx="2016125" cy="137477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972069" name="Rectangle 293">
            <a:extLst>
              <a:ext uri="{FF2B5EF4-FFF2-40B4-BE49-F238E27FC236}">
                <a16:creationId xmlns:a16="http://schemas.microsoft.com/office/drawing/2014/main" id="{345D0231-E317-D44B-7F31-1C6E1A86A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6963" y="2265363"/>
            <a:ext cx="127000" cy="144462"/>
          </a:xfrm>
          <a:prstGeom prst="rect">
            <a:avLst/>
          </a:prstGeom>
          <a:solidFill>
            <a:srgbClr val="FF66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72070" name="Rectangle 294">
            <a:extLst>
              <a:ext uri="{FF2B5EF4-FFF2-40B4-BE49-F238E27FC236}">
                <a16:creationId xmlns:a16="http://schemas.microsoft.com/office/drawing/2014/main" id="{6320C33C-D366-C027-15D7-44D90F46F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713" y="2203450"/>
            <a:ext cx="146995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fr-FR" sz="1900" dirty="0"/>
              <a:t>Conversational</a:t>
            </a:r>
            <a:endParaRPr lang="en-US" altLang="fr-FR" dirty="0"/>
          </a:p>
        </p:txBody>
      </p:sp>
      <p:sp>
        <p:nvSpPr>
          <p:cNvPr id="972071" name="Rectangle 295">
            <a:extLst>
              <a:ext uri="{FF2B5EF4-FFF2-40B4-BE49-F238E27FC236}">
                <a16:creationId xmlns:a16="http://schemas.microsoft.com/office/drawing/2014/main" id="{9CCAF944-83A1-E7D2-6875-0ED0EAAFE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6963" y="2597151"/>
            <a:ext cx="127000" cy="144463"/>
          </a:xfrm>
          <a:prstGeom prst="rect">
            <a:avLst/>
          </a:prstGeom>
          <a:solidFill>
            <a:srgbClr val="CCCCFF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72072" name="Rectangle 296">
            <a:extLst>
              <a:ext uri="{FF2B5EF4-FFF2-40B4-BE49-F238E27FC236}">
                <a16:creationId xmlns:a16="http://schemas.microsoft.com/office/drawing/2014/main" id="{F1E3ED90-3D8B-6CD3-1B30-F3AB53A04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701" y="2533650"/>
            <a:ext cx="10082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fr-FR" sz="1900" dirty="0"/>
              <a:t>Streaming</a:t>
            </a:r>
            <a:endParaRPr lang="en-US" altLang="fr-FR" dirty="0"/>
          </a:p>
        </p:txBody>
      </p:sp>
      <p:sp>
        <p:nvSpPr>
          <p:cNvPr id="972073" name="Rectangle 297">
            <a:extLst>
              <a:ext uri="{FF2B5EF4-FFF2-40B4-BE49-F238E27FC236}">
                <a16:creationId xmlns:a16="http://schemas.microsoft.com/office/drawing/2014/main" id="{377CC36F-268F-D814-DF97-196454122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6963" y="2925763"/>
            <a:ext cx="127000" cy="146050"/>
          </a:xfrm>
          <a:prstGeom prst="rect">
            <a:avLst/>
          </a:prstGeom>
          <a:solidFill>
            <a:srgbClr val="0000FF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72074" name="Rectangle 298">
            <a:extLst>
              <a:ext uri="{FF2B5EF4-FFF2-40B4-BE49-F238E27FC236}">
                <a16:creationId xmlns:a16="http://schemas.microsoft.com/office/drawing/2014/main" id="{9130B3FA-F00B-AADF-D83A-4A5EECED7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113" y="2865438"/>
            <a:ext cx="105535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fr-FR" sz="1900" dirty="0"/>
              <a:t>Interactive</a:t>
            </a:r>
            <a:endParaRPr lang="en-US" altLang="fr-FR" dirty="0"/>
          </a:p>
        </p:txBody>
      </p:sp>
      <p:sp>
        <p:nvSpPr>
          <p:cNvPr id="972075" name="Rectangle 299">
            <a:extLst>
              <a:ext uri="{FF2B5EF4-FFF2-40B4-BE49-F238E27FC236}">
                <a16:creationId xmlns:a16="http://schemas.microsoft.com/office/drawing/2014/main" id="{DB3AB7B1-7C07-9E5F-DE47-F0ED469A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6963" y="3257550"/>
            <a:ext cx="127000" cy="1460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72076" name="Rectangle 300">
            <a:extLst>
              <a:ext uri="{FF2B5EF4-FFF2-40B4-BE49-F238E27FC236}">
                <a16:creationId xmlns:a16="http://schemas.microsoft.com/office/drawing/2014/main" id="{A22502D2-DDB3-E143-767C-361E0FEDF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6676" y="3195638"/>
            <a:ext cx="171132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fr-FR" sz="1900" dirty="0"/>
              <a:t>Background</a:t>
            </a:r>
            <a:endParaRPr lang="en-US" alt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ACDAB4-E862-CC68-0F72-5C3FC507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7548-29E6-43FB-88D9-EE6F391A8498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142ABF-EF0A-916F-1B6D-301B2AA4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2B0D9B-5419-81DC-A12A-E31E885E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35</a:t>
            </a:fld>
            <a:endParaRPr lang="fr-F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>
            <a:extLst>
              <a:ext uri="{FF2B5EF4-FFF2-40B4-BE49-F238E27FC236}">
                <a16:creationId xmlns:a16="http://schemas.microsoft.com/office/drawing/2014/main" id="{BAA771BA-7DFA-5255-C613-AF8F1554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990600"/>
            <a:ext cx="79803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76073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76073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76073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76073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76073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7607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7607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7607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7607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fr-FR" sz="1800"/>
              <a:t>UMTS is downward compatible to GSM technology but will be capable to </a:t>
            </a:r>
            <a:br>
              <a:rPr lang="en-GB" altLang="fr-FR" sz="1800"/>
            </a:br>
            <a:r>
              <a:rPr lang="en-GB" altLang="fr-FR" sz="1800"/>
              <a:t>offer advanced features beyond existing GSM systems</a:t>
            </a:r>
          </a:p>
        </p:txBody>
      </p:sp>
      <p:sp>
        <p:nvSpPr>
          <p:cNvPr id="369668" name="Rectangle 4">
            <a:extLst>
              <a:ext uri="{FF2B5EF4-FFF2-40B4-BE49-F238E27FC236}">
                <a16:creationId xmlns:a16="http://schemas.microsoft.com/office/drawing/2014/main" id="{A17C3F6F-5142-6144-9500-2D9635C86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4" y="2133600"/>
            <a:ext cx="3794125" cy="3276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114300" indent="-1143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GB" altLang="fr-FR" sz="1600"/>
              <a:t>Up to 2 Mbit mobile packet data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fr-FR" sz="1600"/>
              <a:t>Up to 384 Kbit mobile video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fr-FR" sz="1600"/>
              <a:t>Fixed/mobile convergence of protocols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fr-FR" sz="1600"/>
              <a:t>Switching platform based on GSM II+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fr-FR" sz="1600"/>
              <a:t>Wide range of terminals: voice, data only, multimedia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fr-FR" sz="1600"/>
              <a:t>Downward compatible to GSM networks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fr-FR" sz="1600"/>
              <a:t>Coverage limited but roaming available</a:t>
            </a:r>
          </a:p>
        </p:txBody>
      </p:sp>
      <p:sp>
        <p:nvSpPr>
          <p:cNvPr id="369669" name="Rectangle 5">
            <a:extLst>
              <a:ext uri="{FF2B5EF4-FFF2-40B4-BE49-F238E27FC236}">
                <a16:creationId xmlns:a16="http://schemas.microsoft.com/office/drawing/2014/main" id="{BC256CE4-29D6-74AF-BF4C-BA052759E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1" y="2133600"/>
            <a:ext cx="3794125" cy="3276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114300" indent="-1143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GB" altLang="fr-FR" sz="1600"/>
              <a:t>9.6 Kbit/s data, up to 112 Kbit/s with GPRS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fr-FR" sz="1600"/>
              <a:t>Up to 64 Kbit/s mobile video with HSCSD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fr-FR" sz="1600"/>
              <a:t>Services similar to ISDN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fr-FR" sz="1600"/>
              <a:t>GSM switching platform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fr-FR" sz="1600"/>
              <a:t>Primarily voice terminals,</a:t>
            </a:r>
            <a:br>
              <a:rPr lang="en-GB" altLang="fr-FR" sz="1600"/>
            </a:br>
            <a:r>
              <a:rPr lang="en-GB" altLang="fr-FR" sz="1600"/>
              <a:t>first organiser announced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fr-FR" sz="1600"/>
              <a:t>No compatibility to other networks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fr-FR" sz="1600"/>
              <a:t>Full coverage, worldwide roaming</a:t>
            </a:r>
          </a:p>
        </p:txBody>
      </p:sp>
      <p:sp>
        <p:nvSpPr>
          <p:cNvPr id="369670" name="Rectangle 6">
            <a:extLst>
              <a:ext uri="{FF2B5EF4-FFF2-40B4-BE49-F238E27FC236}">
                <a16:creationId xmlns:a16="http://schemas.microsoft.com/office/drawing/2014/main" id="{1AF5CA0C-C2E4-2B8A-3CB2-25F0A4CF0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4" y="1676400"/>
            <a:ext cx="3794125" cy="4572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fr-FR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UMTS</a:t>
            </a:r>
          </a:p>
        </p:txBody>
      </p:sp>
      <p:sp>
        <p:nvSpPr>
          <p:cNvPr id="369671" name="Rectangle 7">
            <a:extLst>
              <a:ext uri="{FF2B5EF4-FFF2-40B4-BE49-F238E27FC236}">
                <a16:creationId xmlns:a16="http://schemas.microsoft.com/office/drawing/2014/main" id="{39B101F1-863A-2BC4-413F-A67E3F2FA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364" y="1676400"/>
            <a:ext cx="3794125" cy="457200"/>
          </a:xfrm>
          <a:prstGeom prst="rect">
            <a:avLst/>
          </a:prstGeom>
          <a:gradFill rotWithShape="0">
            <a:gsLst>
              <a:gs pos="0">
                <a:srgbClr val="D10016"/>
              </a:gs>
              <a:gs pos="100000">
                <a:srgbClr val="D10016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"/>
              </a:spcBef>
            </a:pPr>
            <a:r>
              <a:rPr lang="en-GB" altLang="fr-FR"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GSM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C92F5B4-8C03-6BDD-F141-E3FB9D8E1B76}"/>
              </a:ext>
            </a:extLst>
          </p:cNvPr>
          <p:cNvSpPr txBox="1">
            <a:spLocks noChangeArrowheads="1"/>
          </p:cNvSpPr>
          <p:nvPr/>
        </p:nvSpPr>
        <p:spPr>
          <a:xfrm>
            <a:off x="562708" y="44450"/>
            <a:ext cx="11027508" cy="869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fr-FR" sz="4400" dirty="0"/>
              <a:t>UMTS Technical features compared with GSM    </a:t>
            </a:r>
            <a:endParaRPr lang="en-US" altLang="fr-FR" sz="4400" i="1" dirty="0"/>
          </a:p>
          <a:p>
            <a:endParaRPr lang="en-GB" alt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C022E4-9E40-0437-1A0F-83C78264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BD04-7902-4F4F-BEBE-90CB094B19D4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8757D7-EA8D-330C-48A6-B8A6D766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BE950E-DA46-07FE-6ABB-36D5AA84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36</a:t>
            </a:fld>
            <a:endParaRPr lang="fr-F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0667" y="1214005"/>
            <a:ext cx="8291513" cy="3886200"/>
          </a:xfrm>
        </p:spPr>
        <p:txBody>
          <a:bodyPr/>
          <a:lstStyle/>
          <a:p>
            <a:pPr eaLnBrk="1" hangingPunct="1"/>
            <a:r>
              <a:rPr lang="en-GB" dirty="0"/>
              <a:t>Types of Cells and Base station to use them</a:t>
            </a:r>
          </a:p>
          <a:p>
            <a:pPr lvl="1" eaLnBrk="1" hangingPunct="1"/>
            <a:r>
              <a:rPr lang="en-GB" dirty="0"/>
              <a:t>Cells will operate in a hierarchy overlaying each other</a:t>
            </a:r>
          </a:p>
          <a:p>
            <a:pPr lvl="1" eaLnBrk="1" hangingPunct="1"/>
            <a:endParaRPr lang="en-GB" dirty="0"/>
          </a:p>
        </p:txBody>
      </p:sp>
      <p:grpSp>
        <p:nvGrpSpPr>
          <p:cNvPr id="16388" name="Group 7"/>
          <p:cNvGrpSpPr>
            <a:grpSpLocks/>
          </p:cNvGrpSpPr>
          <p:nvPr/>
        </p:nvGrpSpPr>
        <p:grpSpPr bwMode="auto">
          <a:xfrm>
            <a:off x="2351088" y="2334859"/>
            <a:ext cx="7632700" cy="3789362"/>
            <a:chOff x="1570" y="2047"/>
            <a:chExt cx="2586" cy="872"/>
          </a:xfrm>
        </p:grpSpPr>
        <p:grpSp>
          <p:nvGrpSpPr>
            <p:cNvPr id="16389" name="Group 8"/>
            <p:cNvGrpSpPr>
              <a:grpSpLocks/>
            </p:cNvGrpSpPr>
            <p:nvPr/>
          </p:nvGrpSpPr>
          <p:grpSpPr bwMode="auto">
            <a:xfrm>
              <a:off x="1570" y="2098"/>
              <a:ext cx="1293" cy="587"/>
              <a:chOff x="1570" y="2098"/>
              <a:chExt cx="1293" cy="587"/>
            </a:xfrm>
          </p:grpSpPr>
          <p:sp>
            <p:nvSpPr>
              <p:cNvPr id="17016" name="Arc 9"/>
              <p:cNvSpPr>
                <a:spLocks/>
              </p:cNvSpPr>
              <p:nvPr/>
            </p:nvSpPr>
            <p:spPr bwMode="auto">
              <a:xfrm>
                <a:off x="1571" y="2098"/>
                <a:ext cx="1287" cy="582"/>
              </a:xfrm>
              <a:custGeom>
                <a:avLst/>
                <a:gdLst>
                  <a:gd name="T0" fmla="*/ 0 w 21600"/>
                  <a:gd name="T1" fmla="*/ 582 h 21600"/>
                  <a:gd name="T2" fmla="*/ 1287 w 21600"/>
                  <a:gd name="T3" fmla="*/ 0 h 21600"/>
                  <a:gd name="T4" fmla="*/ 1287 w 21600"/>
                  <a:gd name="T5" fmla="*/ 58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599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599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7017" name="Arc 10"/>
              <p:cNvSpPr>
                <a:spLocks/>
              </p:cNvSpPr>
              <p:nvPr/>
            </p:nvSpPr>
            <p:spPr bwMode="auto">
              <a:xfrm>
                <a:off x="1574" y="2101"/>
                <a:ext cx="1284" cy="579"/>
              </a:xfrm>
              <a:custGeom>
                <a:avLst/>
                <a:gdLst>
                  <a:gd name="T0" fmla="*/ 0 w 21600"/>
                  <a:gd name="T1" fmla="*/ 579 h 21600"/>
                  <a:gd name="T2" fmla="*/ 1284 w 21600"/>
                  <a:gd name="T3" fmla="*/ 0 h 21600"/>
                  <a:gd name="T4" fmla="*/ 1284 w 21600"/>
                  <a:gd name="T5" fmla="*/ 579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599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599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7018" name="Line 11"/>
              <p:cNvSpPr>
                <a:spLocks noChangeShapeType="1"/>
              </p:cNvSpPr>
              <p:nvPr/>
            </p:nvSpPr>
            <p:spPr bwMode="auto">
              <a:xfrm flipH="1">
                <a:off x="1570" y="2682"/>
                <a:ext cx="129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7019" name="Line 12"/>
              <p:cNvSpPr>
                <a:spLocks noChangeShapeType="1"/>
              </p:cNvSpPr>
              <p:nvPr/>
            </p:nvSpPr>
            <p:spPr bwMode="auto">
              <a:xfrm flipV="1">
                <a:off x="2860" y="2098"/>
                <a:ext cx="1" cy="5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390" name="Group 13"/>
            <p:cNvGrpSpPr>
              <a:grpSpLocks/>
            </p:cNvGrpSpPr>
            <p:nvPr/>
          </p:nvGrpSpPr>
          <p:grpSpPr bwMode="auto">
            <a:xfrm>
              <a:off x="2855" y="2098"/>
              <a:ext cx="1294" cy="587"/>
              <a:chOff x="2855" y="2098"/>
              <a:chExt cx="1294" cy="587"/>
            </a:xfrm>
          </p:grpSpPr>
          <p:sp>
            <p:nvSpPr>
              <p:cNvPr id="17012" name="Arc 14"/>
              <p:cNvSpPr>
                <a:spLocks/>
              </p:cNvSpPr>
              <p:nvPr/>
            </p:nvSpPr>
            <p:spPr bwMode="auto">
              <a:xfrm>
                <a:off x="2856" y="2098"/>
                <a:ext cx="1289" cy="582"/>
              </a:xfrm>
              <a:custGeom>
                <a:avLst/>
                <a:gdLst>
                  <a:gd name="T0" fmla="*/ 0 w 21617"/>
                  <a:gd name="T1" fmla="*/ 0 h 21600"/>
                  <a:gd name="T2" fmla="*/ 1289 w 21617"/>
                  <a:gd name="T3" fmla="*/ 582 h 21600"/>
                  <a:gd name="T4" fmla="*/ 1 w 21617"/>
                  <a:gd name="T5" fmla="*/ 58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17" h="21600" fill="none" extrusionOk="0">
                    <a:moveTo>
                      <a:pt x="0" y="0"/>
                    </a:moveTo>
                    <a:cubicBezTo>
                      <a:pt x="5" y="0"/>
                      <a:pt x="11" y="-1"/>
                      <a:pt x="17" y="0"/>
                    </a:cubicBezTo>
                    <a:cubicBezTo>
                      <a:pt x="11946" y="0"/>
                      <a:pt x="21617" y="9670"/>
                      <a:pt x="21617" y="21600"/>
                    </a:cubicBezTo>
                  </a:path>
                  <a:path w="21617" h="21600" stroke="0" extrusionOk="0">
                    <a:moveTo>
                      <a:pt x="0" y="0"/>
                    </a:moveTo>
                    <a:cubicBezTo>
                      <a:pt x="5" y="0"/>
                      <a:pt x="11" y="-1"/>
                      <a:pt x="17" y="0"/>
                    </a:cubicBezTo>
                    <a:cubicBezTo>
                      <a:pt x="11946" y="0"/>
                      <a:pt x="21617" y="9670"/>
                      <a:pt x="21617" y="21600"/>
                    </a:cubicBezTo>
                    <a:lnTo>
                      <a:pt x="17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7013" name="Arc 15"/>
              <p:cNvSpPr>
                <a:spLocks/>
              </p:cNvSpPr>
              <p:nvPr/>
            </p:nvSpPr>
            <p:spPr bwMode="auto">
              <a:xfrm>
                <a:off x="2856" y="2101"/>
                <a:ext cx="1286" cy="579"/>
              </a:xfrm>
              <a:custGeom>
                <a:avLst/>
                <a:gdLst>
                  <a:gd name="T0" fmla="*/ 0 w 21617"/>
                  <a:gd name="T1" fmla="*/ 0 h 21600"/>
                  <a:gd name="T2" fmla="*/ 1286 w 21617"/>
                  <a:gd name="T3" fmla="*/ 579 h 21600"/>
                  <a:gd name="T4" fmla="*/ 1 w 21617"/>
                  <a:gd name="T5" fmla="*/ 579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17" h="21600" fill="none" extrusionOk="0">
                    <a:moveTo>
                      <a:pt x="0" y="0"/>
                    </a:moveTo>
                    <a:cubicBezTo>
                      <a:pt x="5" y="0"/>
                      <a:pt x="11" y="-1"/>
                      <a:pt x="17" y="0"/>
                    </a:cubicBezTo>
                    <a:cubicBezTo>
                      <a:pt x="11946" y="0"/>
                      <a:pt x="21617" y="9670"/>
                      <a:pt x="21617" y="21600"/>
                    </a:cubicBezTo>
                  </a:path>
                  <a:path w="21617" h="21600" stroke="0" extrusionOk="0">
                    <a:moveTo>
                      <a:pt x="0" y="0"/>
                    </a:moveTo>
                    <a:cubicBezTo>
                      <a:pt x="5" y="0"/>
                      <a:pt x="11" y="-1"/>
                      <a:pt x="17" y="0"/>
                    </a:cubicBezTo>
                    <a:cubicBezTo>
                      <a:pt x="11946" y="0"/>
                      <a:pt x="21617" y="9670"/>
                      <a:pt x="21617" y="21600"/>
                    </a:cubicBezTo>
                    <a:lnTo>
                      <a:pt x="17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7014" name="Line 16"/>
              <p:cNvSpPr>
                <a:spLocks noChangeShapeType="1"/>
              </p:cNvSpPr>
              <p:nvPr/>
            </p:nvSpPr>
            <p:spPr bwMode="auto">
              <a:xfrm flipV="1">
                <a:off x="2859" y="2098"/>
                <a:ext cx="1" cy="5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7015" name="Line 17"/>
              <p:cNvSpPr>
                <a:spLocks noChangeShapeType="1"/>
              </p:cNvSpPr>
              <p:nvPr/>
            </p:nvSpPr>
            <p:spPr bwMode="auto">
              <a:xfrm>
                <a:off x="2855" y="2682"/>
                <a:ext cx="129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16391" name="Oval 18"/>
            <p:cNvSpPr>
              <a:spLocks noChangeArrowheads="1"/>
            </p:cNvSpPr>
            <p:nvPr/>
          </p:nvSpPr>
          <p:spPr bwMode="auto">
            <a:xfrm>
              <a:off x="1577" y="2448"/>
              <a:ext cx="2565" cy="471"/>
            </a:xfrm>
            <a:prstGeom prst="ellipse">
              <a:avLst/>
            </a:prstGeom>
            <a:solidFill>
              <a:srgbClr val="7FFF8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6392" name="Line 19"/>
            <p:cNvSpPr>
              <a:spLocks noChangeShapeType="1"/>
            </p:cNvSpPr>
            <p:nvPr/>
          </p:nvSpPr>
          <p:spPr bwMode="auto">
            <a:xfrm>
              <a:off x="2853" y="2102"/>
              <a:ext cx="1" cy="334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grpSp>
          <p:nvGrpSpPr>
            <p:cNvPr id="16393" name="Group 20"/>
            <p:cNvGrpSpPr>
              <a:grpSpLocks/>
            </p:cNvGrpSpPr>
            <p:nvPr/>
          </p:nvGrpSpPr>
          <p:grpSpPr bwMode="auto">
            <a:xfrm>
              <a:off x="1880" y="2282"/>
              <a:ext cx="1138" cy="390"/>
              <a:chOff x="1880" y="2282"/>
              <a:chExt cx="1138" cy="390"/>
            </a:xfrm>
          </p:grpSpPr>
          <p:sp>
            <p:nvSpPr>
              <p:cNvPr id="17008" name="Arc 21"/>
              <p:cNvSpPr>
                <a:spLocks/>
              </p:cNvSpPr>
              <p:nvPr/>
            </p:nvSpPr>
            <p:spPr bwMode="auto">
              <a:xfrm>
                <a:off x="1880" y="2282"/>
                <a:ext cx="1133" cy="385"/>
              </a:xfrm>
              <a:custGeom>
                <a:avLst/>
                <a:gdLst>
                  <a:gd name="T0" fmla="*/ 0 w 21600"/>
                  <a:gd name="T1" fmla="*/ 385 h 21600"/>
                  <a:gd name="T2" fmla="*/ 1132 w 21600"/>
                  <a:gd name="T3" fmla="*/ 0 h 21600"/>
                  <a:gd name="T4" fmla="*/ 1133 w 21600"/>
                  <a:gd name="T5" fmla="*/ 385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78"/>
                      <a:pt x="9659" y="10"/>
                      <a:pt x="21581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78"/>
                      <a:pt x="9659" y="10"/>
                      <a:pt x="21581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7009" name="Arc 22"/>
              <p:cNvSpPr>
                <a:spLocks/>
              </p:cNvSpPr>
              <p:nvPr/>
            </p:nvSpPr>
            <p:spPr bwMode="auto">
              <a:xfrm>
                <a:off x="1883" y="2285"/>
                <a:ext cx="1130" cy="382"/>
              </a:xfrm>
              <a:custGeom>
                <a:avLst/>
                <a:gdLst>
                  <a:gd name="T0" fmla="*/ 0 w 21600"/>
                  <a:gd name="T1" fmla="*/ 382 h 21600"/>
                  <a:gd name="T2" fmla="*/ 1129 w 21600"/>
                  <a:gd name="T3" fmla="*/ 0 h 21600"/>
                  <a:gd name="T4" fmla="*/ 1130 w 21600"/>
                  <a:gd name="T5" fmla="*/ 38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78"/>
                      <a:pt x="9659" y="10"/>
                      <a:pt x="21581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78"/>
                      <a:pt x="9659" y="10"/>
                      <a:pt x="21581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7010" name="Line 23"/>
              <p:cNvSpPr>
                <a:spLocks noChangeShapeType="1"/>
              </p:cNvSpPr>
              <p:nvPr/>
            </p:nvSpPr>
            <p:spPr bwMode="auto">
              <a:xfrm flipH="1">
                <a:off x="1880" y="2669"/>
                <a:ext cx="113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7011" name="Line 24"/>
              <p:cNvSpPr>
                <a:spLocks noChangeShapeType="1"/>
              </p:cNvSpPr>
              <p:nvPr/>
            </p:nvSpPr>
            <p:spPr bwMode="auto">
              <a:xfrm flipV="1">
                <a:off x="3015" y="2282"/>
                <a:ext cx="1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394" name="Group 25"/>
            <p:cNvGrpSpPr>
              <a:grpSpLocks/>
            </p:cNvGrpSpPr>
            <p:nvPr/>
          </p:nvGrpSpPr>
          <p:grpSpPr bwMode="auto">
            <a:xfrm>
              <a:off x="3007" y="2282"/>
              <a:ext cx="1137" cy="390"/>
              <a:chOff x="3007" y="2282"/>
              <a:chExt cx="1137" cy="390"/>
            </a:xfrm>
          </p:grpSpPr>
          <p:sp>
            <p:nvSpPr>
              <p:cNvPr id="17004" name="Arc 26"/>
              <p:cNvSpPr>
                <a:spLocks/>
              </p:cNvSpPr>
              <p:nvPr/>
            </p:nvSpPr>
            <p:spPr bwMode="auto">
              <a:xfrm>
                <a:off x="3008" y="2282"/>
                <a:ext cx="1131" cy="385"/>
              </a:xfrm>
              <a:custGeom>
                <a:avLst/>
                <a:gdLst>
                  <a:gd name="T0" fmla="*/ 0 w 21619"/>
                  <a:gd name="T1" fmla="*/ 0 h 21600"/>
                  <a:gd name="T2" fmla="*/ 1131 w 21619"/>
                  <a:gd name="T3" fmla="*/ 385 h 21600"/>
                  <a:gd name="T4" fmla="*/ 1 w 21619"/>
                  <a:gd name="T5" fmla="*/ 385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19" h="21600" fill="none" extrusionOk="0">
                    <a:moveTo>
                      <a:pt x="0" y="0"/>
                    </a:moveTo>
                    <a:cubicBezTo>
                      <a:pt x="6" y="0"/>
                      <a:pt x="12" y="-1"/>
                      <a:pt x="19" y="0"/>
                    </a:cubicBezTo>
                    <a:cubicBezTo>
                      <a:pt x="11948" y="0"/>
                      <a:pt x="21619" y="9670"/>
                      <a:pt x="21619" y="21600"/>
                    </a:cubicBezTo>
                  </a:path>
                  <a:path w="21619" h="21600" stroke="0" extrusionOk="0">
                    <a:moveTo>
                      <a:pt x="0" y="0"/>
                    </a:moveTo>
                    <a:cubicBezTo>
                      <a:pt x="6" y="0"/>
                      <a:pt x="12" y="-1"/>
                      <a:pt x="19" y="0"/>
                    </a:cubicBezTo>
                    <a:cubicBezTo>
                      <a:pt x="11948" y="0"/>
                      <a:pt x="21619" y="9670"/>
                      <a:pt x="21619" y="21600"/>
                    </a:cubicBezTo>
                    <a:lnTo>
                      <a:pt x="19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7005" name="Arc 27"/>
              <p:cNvSpPr>
                <a:spLocks/>
              </p:cNvSpPr>
              <p:nvPr/>
            </p:nvSpPr>
            <p:spPr bwMode="auto">
              <a:xfrm>
                <a:off x="3008" y="2285"/>
                <a:ext cx="1128" cy="382"/>
              </a:xfrm>
              <a:custGeom>
                <a:avLst/>
                <a:gdLst>
                  <a:gd name="T0" fmla="*/ 0 w 21619"/>
                  <a:gd name="T1" fmla="*/ 0 h 21600"/>
                  <a:gd name="T2" fmla="*/ 1128 w 21619"/>
                  <a:gd name="T3" fmla="*/ 382 h 21600"/>
                  <a:gd name="T4" fmla="*/ 1 w 21619"/>
                  <a:gd name="T5" fmla="*/ 38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19" h="21600" fill="none" extrusionOk="0">
                    <a:moveTo>
                      <a:pt x="0" y="0"/>
                    </a:moveTo>
                    <a:cubicBezTo>
                      <a:pt x="6" y="0"/>
                      <a:pt x="12" y="-1"/>
                      <a:pt x="19" y="0"/>
                    </a:cubicBezTo>
                    <a:cubicBezTo>
                      <a:pt x="11948" y="0"/>
                      <a:pt x="21619" y="9670"/>
                      <a:pt x="21619" y="21600"/>
                    </a:cubicBezTo>
                  </a:path>
                  <a:path w="21619" h="21600" stroke="0" extrusionOk="0">
                    <a:moveTo>
                      <a:pt x="0" y="0"/>
                    </a:moveTo>
                    <a:cubicBezTo>
                      <a:pt x="6" y="0"/>
                      <a:pt x="12" y="-1"/>
                      <a:pt x="19" y="0"/>
                    </a:cubicBezTo>
                    <a:cubicBezTo>
                      <a:pt x="11948" y="0"/>
                      <a:pt x="21619" y="9670"/>
                      <a:pt x="21619" y="21600"/>
                    </a:cubicBezTo>
                    <a:lnTo>
                      <a:pt x="19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7006" name="Line 28"/>
              <p:cNvSpPr>
                <a:spLocks noChangeShapeType="1"/>
              </p:cNvSpPr>
              <p:nvPr/>
            </p:nvSpPr>
            <p:spPr bwMode="auto">
              <a:xfrm flipV="1">
                <a:off x="3011" y="2282"/>
                <a:ext cx="1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7007" name="Line 29"/>
              <p:cNvSpPr>
                <a:spLocks noChangeShapeType="1"/>
              </p:cNvSpPr>
              <p:nvPr/>
            </p:nvSpPr>
            <p:spPr bwMode="auto">
              <a:xfrm>
                <a:off x="3007" y="2669"/>
                <a:ext cx="113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16395" name="Oval 30"/>
            <p:cNvSpPr>
              <a:spLocks noChangeArrowheads="1"/>
            </p:cNvSpPr>
            <p:nvPr/>
          </p:nvSpPr>
          <p:spPr bwMode="auto">
            <a:xfrm>
              <a:off x="1886" y="2515"/>
              <a:ext cx="2256" cy="307"/>
            </a:xfrm>
            <a:prstGeom prst="ellipse">
              <a:avLst/>
            </a:prstGeom>
            <a:solidFill>
              <a:srgbClr val="FF8181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6396" name="Line 31"/>
            <p:cNvSpPr>
              <a:spLocks noChangeShapeType="1"/>
            </p:cNvSpPr>
            <p:nvPr/>
          </p:nvSpPr>
          <p:spPr bwMode="auto">
            <a:xfrm>
              <a:off x="3003" y="2287"/>
              <a:ext cx="1" cy="225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grpSp>
          <p:nvGrpSpPr>
            <p:cNvPr id="16397" name="Group 32"/>
            <p:cNvGrpSpPr>
              <a:grpSpLocks/>
            </p:cNvGrpSpPr>
            <p:nvPr/>
          </p:nvGrpSpPr>
          <p:grpSpPr bwMode="auto">
            <a:xfrm>
              <a:off x="2559" y="2352"/>
              <a:ext cx="1588" cy="428"/>
              <a:chOff x="2559" y="2352"/>
              <a:chExt cx="1588" cy="428"/>
            </a:xfrm>
          </p:grpSpPr>
          <p:grpSp>
            <p:nvGrpSpPr>
              <p:cNvPr id="16991" name="Group 33"/>
              <p:cNvGrpSpPr>
                <a:grpSpLocks/>
              </p:cNvGrpSpPr>
              <p:nvPr/>
            </p:nvGrpSpPr>
            <p:grpSpPr bwMode="auto">
              <a:xfrm>
                <a:off x="2559" y="2352"/>
                <a:ext cx="1588" cy="308"/>
                <a:chOff x="2559" y="2352"/>
                <a:chExt cx="1588" cy="308"/>
              </a:xfrm>
            </p:grpSpPr>
            <p:grpSp>
              <p:nvGrpSpPr>
                <p:cNvPr id="16994" name="Group 34"/>
                <p:cNvGrpSpPr>
                  <a:grpSpLocks/>
                </p:cNvGrpSpPr>
                <p:nvPr/>
              </p:nvGrpSpPr>
              <p:grpSpPr bwMode="auto">
                <a:xfrm>
                  <a:off x="2559" y="2352"/>
                  <a:ext cx="799" cy="308"/>
                  <a:chOff x="2559" y="2352"/>
                  <a:chExt cx="799" cy="308"/>
                </a:xfrm>
              </p:grpSpPr>
              <p:sp>
                <p:nvSpPr>
                  <p:cNvPr id="17000" name="Arc 35"/>
                  <p:cNvSpPr>
                    <a:spLocks/>
                  </p:cNvSpPr>
                  <p:nvPr/>
                </p:nvSpPr>
                <p:spPr bwMode="auto">
                  <a:xfrm>
                    <a:off x="2560" y="2352"/>
                    <a:ext cx="793" cy="303"/>
                  </a:xfrm>
                  <a:custGeom>
                    <a:avLst/>
                    <a:gdLst>
                      <a:gd name="T0" fmla="*/ 0 w 21600"/>
                      <a:gd name="T1" fmla="*/ 303 h 21600"/>
                      <a:gd name="T2" fmla="*/ 792 w 21600"/>
                      <a:gd name="T3" fmla="*/ 0 h 21600"/>
                      <a:gd name="T4" fmla="*/ 793 w 21600"/>
                      <a:gd name="T5" fmla="*/ 303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21600"/>
                        </a:moveTo>
                        <a:cubicBezTo>
                          <a:pt x="0" y="9681"/>
                          <a:pt x="9654" y="14"/>
                          <a:pt x="21573" y="0"/>
                        </a:cubicBezTo>
                      </a:path>
                      <a:path w="21600" h="21600" stroke="0" extrusionOk="0">
                        <a:moveTo>
                          <a:pt x="0" y="21600"/>
                        </a:moveTo>
                        <a:cubicBezTo>
                          <a:pt x="0" y="9681"/>
                          <a:pt x="9654" y="14"/>
                          <a:pt x="21573" y="0"/>
                        </a:cubicBezTo>
                        <a:lnTo>
                          <a:pt x="216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7001" name="Arc 36"/>
                  <p:cNvSpPr>
                    <a:spLocks/>
                  </p:cNvSpPr>
                  <p:nvPr/>
                </p:nvSpPr>
                <p:spPr bwMode="auto">
                  <a:xfrm>
                    <a:off x="2563" y="2355"/>
                    <a:ext cx="790" cy="300"/>
                  </a:xfrm>
                  <a:custGeom>
                    <a:avLst/>
                    <a:gdLst>
                      <a:gd name="T0" fmla="*/ 0 w 21600"/>
                      <a:gd name="T1" fmla="*/ 300 h 21600"/>
                      <a:gd name="T2" fmla="*/ 789 w 21600"/>
                      <a:gd name="T3" fmla="*/ 0 h 21600"/>
                      <a:gd name="T4" fmla="*/ 790 w 21600"/>
                      <a:gd name="T5" fmla="*/ 30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21600"/>
                        </a:moveTo>
                        <a:cubicBezTo>
                          <a:pt x="0" y="9681"/>
                          <a:pt x="9654" y="14"/>
                          <a:pt x="21573" y="0"/>
                        </a:cubicBezTo>
                      </a:path>
                      <a:path w="21600" h="21600" stroke="0" extrusionOk="0">
                        <a:moveTo>
                          <a:pt x="0" y="21600"/>
                        </a:moveTo>
                        <a:cubicBezTo>
                          <a:pt x="0" y="9681"/>
                          <a:pt x="9654" y="14"/>
                          <a:pt x="21573" y="0"/>
                        </a:cubicBezTo>
                        <a:lnTo>
                          <a:pt x="216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7002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59" y="2658"/>
                    <a:ext cx="799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7003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54" y="2352"/>
                    <a:ext cx="1" cy="30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</p:grpSp>
            <p:grpSp>
              <p:nvGrpSpPr>
                <p:cNvPr id="16995" name="Group 39"/>
                <p:cNvGrpSpPr>
                  <a:grpSpLocks/>
                </p:cNvGrpSpPr>
                <p:nvPr/>
              </p:nvGrpSpPr>
              <p:grpSpPr bwMode="auto">
                <a:xfrm>
                  <a:off x="3349" y="2352"/>
                  <a:ext cx="798" cy="308"/>
                  <a:chOff x="3349" y="2352"/>
                  <a:chExt cx="798" cy="308"/>
                </a:xfrm>
              </p:grpSpPr>
              <p:sp>
                <p:nvSpPr>
                  <p:cNvPr id="16996" name="Arc 40"/>
                  <p:cNvSpPr>
                    <a:spLocks/>
                  </p:cNvSpPr>
                  <p:nvPr/>
                </p:nvSpPr>
                <p:spPr bwMode="auto">
                  <a:xfrm>
                    <a:off x="3350" y="2352"/>
                    <a:ext cx="792" cy="30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792 w 21600"/>
                      <a:gd name="T3" fmla="*/ 303 h 21600"/>
                      <a:gd name="T4" fmla="*/ 0 w 21600"/>
                      <a:gd name="T5" fmla="*/ 303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997" name="Arc 41"/>
                  <p:cNvSpPr>
                    <a:spLocks/>
                  </p:cNvSpPr>
                  <p:nvPr/>
                </p:nvSpPr>
                <p:spPr bwMode="auto">
                  <a:xfrm>
                    <a:off x="3350" y="2355"/>
                    <a:ext cx="789" cy="3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789 w 21600"/>
                      <a:gd name="T3" fmla="*/ 300 h 21600"/>
                      <a:gd name="T4" fmla="*/ 0 w 21600"/>
                      <a:gd name="T5" fmla="*/ 30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998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52" y="2352"/>
                    <a:ext cx="1" cy="30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999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349" y="2658"/>
                    <a:ext cx="798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</p:grpSp>
          </p:grpSp>
          <p:sp>
            <p:nvSpPr>
              <p:cNvPr id="16992" name="Oval 44"/>
              <p:cNvSpPr>
                <a:spLocks noChangeArrowheads="1"/>
              </p:cNvSpPr>
              <p:nvPr/>
            </p:nvSpPr>
            <p:spPr bwMode="auto">
              <a:xfrm>
                <a:off x="2563" y="2534"/>
                <a:ext cx="1582" cy="246"/>
              </a:xfrm>
              <a:prstGeom prst="ellipse">
                <a:avLst/>
              </a:prstGeom>
              <a:solidFill>
                <a:srgbClr val="FCFEB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993" name="Line 45"/>
              <p:cNvSpPr>
                <a:spLocks noChangeShapeType="1"/>
              </p:cNvSpPr>
              <p:nvPr/>
            </p:nvSpPr>
            <p:spPr bwMode="auto">
              <a:xfrm>
                <a:off x="3343" y="2359"/>
                <a:ext cx="4" cy="172"/>
              </a:xfrm>
              <a:prstGeom prst="line">
                <a:avLst/>
              </a:prstGeom>
              <a:noFill/>
              <a:ln w="412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398" name="Group 46"/>
            <p:cNvGrpSpPr>
              <a:grpSpLocks/>
            </p:cNvGrpSpPr>
            <p:nvPr/>
          </p:nvGrpSpPr>
          <p:grpSpPr bwMode="auto">
            <a:xfrm>
              <a:off x="3103" y="2419"/>
              <a:ext cx="530" cy="236"/>
              <a:chOff x="3103" y="2419"/>
              <a:chExt cx="530" cy="236"/>
            </a:xfrm>
          </p:grpSpPr>
          <p:sp>
            <p:nvSpPr>
              <p:cNvPr id="16987" name="Arc 47"/>
              <p:cNvSpPr>
                <a:spLocks/>
              </p:cNvSpPr>
              <p:nvPr/>
            </p:nvSpPr>
            <p:spPr bwMode="auto">
              <a:xfrm>
                <a:off x="3103" y="2419"/>
                <a:ext cx="524" cy="232"/>
              </a:xfrm>
              <a:custGeom>
                <a:avLst/>
                <a:gdLst>
                  <a:gd name="T0" fmla="*/ 0 w 21600"/>
                  <a:gd name="T1" fmla="*/ 231 h 21600"/>
                  <a:gd name="T2" fmla="*/ 524 w 21600"/>
                  <a:gd name="T3" fmla="*/ 0 h 21600"/>
                  <a:gd name="T4" fmla="*/ 524 w 21600"/>
                  <a:gd name="T5" fmla="*/ 23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07"/>
                    </a:moveTo>
                    <a:cubicBezTo>
                      <a:pt x="51" y="9614"/>
                      <a:pt x="9706" y="0"/>
                      <a:pt x="21599" y="0"/>
                    </a:cubicBezTo>
                  </a:path>
                  <a:path w="21600" h="21600" stroke="0" extrusionOk="0">
                    <a:moveTo>
                      <a:pt x="0" y="21507"/>
                    </a:moveTo>
                    <a:cubicBezTo>
                      <a:pt x="51" y="9614"/>
                      <a:pt x="9706" y="0"/>
                      <a:pt x="21599" y="0"/>
                    </a:cubicBezTo>
                    <a:lnTo>
                      <a:pt x="21600" y="21600"/>
                    </a:lnTo>
                    <a:lnTo>
                      <a:pt x="0" y="2150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988" name="Arc 48"/>
              <p:cNvSpPr>
                <a:spLocks/>
              </p:cNvSpPr>
              <p:nvPr/>
            </p:nvSpPr>
            <p:spPr bwMode="auto">
              <a:xfrm>
                <a:off x="3106" y="2422"/>
                <a:ext cx="521" cy="229"/>
              </a:xfrm>
              <a:custGeom>
                <a:avLst/>
                <a:gdLst>
                  <a:gd name="T0" fmla="*/ 0 w 21600"/>
                  <a:gd name="T1" fmla="*/ 228 h 21600"/>
                  <a:gd name="T2" fmla="*/ 521 w 21600"/>
                  <a:gd name="T3" fmla="*/ 0 h 21600"/>
                  <a:gd name="T4" fmla="*/ 521 w 21600"/>
                  <a:gd name="T5" fmla="*/ 229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06"/>
                    </a:moveTo>
                    <a:cubicBezTo>
                      <a:pt x="51" y="9613"/>
                      <a:pt x="9707" y="0"/>
                      <a:pt x="21599" y="0"/>
                    </a:cubicBezTo>
                  </a:path>
                  <a:path w="21600" h="21600" stroke="0" extrusionOk="0">
                    <a:moveTo>
                      <a:pt x="0" y="21506"/>
                    </a:moveTo>
                    <a:cubicBezTo>
                      <a:pt x="51" y="9613"/>
                      <a:pt x="9707" y="0"/>
                      <a:pt x="21599" y="0"/>
                    </a:cubicBezTo>
                    <a:lnTo>
                      <a:pt x="21600" y="21600"/>
                    </a:lnTo>
                    <a:lnTo>
                      <a:pt x="0" y="215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989" name="Line 49"/>
              <p:cNvSpPr>
                <a:spLocks noChangeShapeType="1"/>
              </p:cNvSpPr>
              <p:nvPr/>
            </p:nvSpPr>
            <p:spPr bwMode="auto">
              <a:xfrm flipH="1">
                <a:off x="3103" y="2653"/>
                <a:ext cx="5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990" name="Line 50"/>
              <p:cNvSpPr>
                <a:spLocks noChangeShapeType="1"/>
              </p:cNvSpPr>
              <p:nvPr/>
            </p:nvSpPr>
            <p:spPr bwMode="auto">
              <a:xfrm flipV="1">
                <a:off x="3630" y="2419"/>
                <a:ext cx="1" cy="2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399" name="Group 51"/>
            <p:cNvGrpSpPr>
              <a:grpSpLocks/>
            </p:cNvGrpSpPr>
            <p:nvPr/>
          </p:nvGrpSpPr>
          <p:grpSpPr bwMode="auto">
            <a:xfrm>
              <a:off x="3622" y="2419"/>
              <a:ext cx="534" cy="236"/>
              <a:chOff x="3622" y="2419"/>
              <a:chExt cx="534" cy="236"/>
            </a:xfrm>
          </p:grpSpPr>
          <p:sp>
            <p:nvSpPr>
              <p:cNvPr id="16983" name="Arc 52"/>
              <p:cNvSpPr>
                <a:spLocks/>
              </p:cNvSpPr>
              <p:nvPr/>
            </p:nvSpPr>
            <p:spPr bwMode="auto">
              <a:xfrm>
                <a:off x="3623" y="2419"/>
                <a:ext cx="529" cy="232"/>
              </a:xfrm>
              <a:custGeom>
                <a:avLst/>
                <a:gdLst>
                  <a:gd name="T0" fmla="*/ 0 w 21641"/>
                  <a:gd name="T1" fmla="*/ 0 h 21600"/>
                  <a:gd name="T2" fmla="*/ 529 w 21641"/>
                  <a:gd name="T3" fmla="*/ 231 h 21600"/>
                  <a:gd name="T4" fmla="*/ 1 w 21641"/>
                  <a:gd name="T5" fmla="*/ 23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41" h="21600" fill="none" extrusionOk="0">
                    <a:moveTo>
                      <a:pt x="0" y="0"/>
                    </a:moveTo>
                    <a:cubicBezTo>
                      <a:pt x="13" y="0"/>
                      <a:pt x="27" y="-1"/>
                      <a:pt x="41" y="0"/>
                    </a:cubicBezTo>
                    <a:cubicBezTo>
                      <a:pt x="11933" y="0"/>
                      <a:pt x="21589" y="9613"/>
                      <a:pt x="21640" y="21506"/>
                    </a:cubicBezTo>
                  </a:path>
                  <a:path w="21641" h="21600" stroke="0" extrusionOk="0">
                    <a:moveTo>
                      <a:pt x="0" y="0"/>
                    </a:moveTo>
                    <a:cubicBezTo>
                      <a:pt x="13" y="0"/>
                      <a:pt x="27" y="-1"/>
                      <a:pt x="41" y="0"/>
                    </a:cubicBezTo>
                    <a:cubicBezTo>
                      <a:pt x="11933" y="0"/>
                      <a:pt x="21589" y="9613"/>
                      <a:pt x="21640" y="21506"/>
                    </a:cubicBezTo>
                    <a:lnTo>
                      <a:pt x="41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984" name="Arc 53"/>
              <p:cNvSpPr>
                <a:spLocks/>
              </p:cNvSpPr>
              <p:nvPr/>
            </p:nvSpPr>
            <p:spPr bwMode="auto">
              <a:xfrm>
                <a:off x="3623" y="2422"/>
                <a:ext cx="525" cy="229"/>
              </a:xfrm>
              <a:custGeom>
                <a:avLst/>
                <a:gdLst>
                  <a:gd name="T0" fmla="*/ 0 w 21641"/>
                  <a:gd name="T1" fmla="*/ 0 h 21600"/>
                  <a:gd name="T2" fmla="*/ 525 w 21641"/>
                  <a:gd name="T3" fmla="*/ 228 h 21600"/>
                  <a:gd name="T4" fmla="*/ 1 w 21641"/>
                  <a:gd name="T5" fmla="*/ 229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41" h="21600" fill="none" extrusionOk="0">
                    <a:moveTo>
                      <a:pt x="0" y="0"/>
                    </a:moveTo>
                    <a:cubicBezTo>
                      <a:pt x="13" y="0"/>
                      <a:pt x="27" y="-1"/>
                      <a:pt x="41" y="0"/>
                    </a:cubicBezTo>
                    <a:cubicBezTo>
                      <a:pt x="11933" y="0"/>
                      <a:pt x="21589" y="9613"/>
                      <a:pt x="21640" y="21506"/>
                    </a:cubicBezTo>
                  </a:path>
                  <a:path w="21641" h="21600" stroke="0" extrusionOk="0">
                    <a:moveTo>
                      <a:pt x="0" y="0"/>
                    </a:moveTo>
                    <a:cubicBezTo>
                      <a:pt x="13" y="0"/>
                      <a:pt x="27" y="-1"/>
                      <a:pt x="41" y="0"/>
                    </a:cubicBezTo>
                    <a:cubicBezTo>
                      <a:pt x="11933" y="0"/>
                      <a:pt x="21589" y="9613"/>
                      <a:pt x="21640" y="21506"/>
                    </a:cubicBezTo>
                    <a:lnTo>
                      <a:pt x="41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985" name="Line 54"/>
              <p:cNvSpPr>
                <a:spLocks noChangeShapeType="1"/>
              </p:cNvSpPr>
              <p:nvPr/>
            </p:nvSpPr>
            <p:spPr bwMode="auto">
              <a:xfrm flipV="1">
                <a:off x="3626" y="2419"/>
                <a:ext cx="1" cy="2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986" name="Line 55"/>
              <p:cNvSpPr>
                <a:spLocks noChangeShapeType="1"/>
              </p:cNvSpPr>
              <p:nvPr/>
            </p:nvSpPr>
            <p:spPr bwMode="auto">
              <a:xfrm>
                <a:off x="3622" y="2653"/>
                <a:ext cx="53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16400" name="Line 56"/>
            <p:cNvSpPr>
              <a:spLocks noChangeShapeType="1"/>
            </p:cNvSpPr>
            <p:nvPr/>
          </p:nvSpPr>
          <p:spPr bwMode="auto">
            <a:xfrm flipH="1">
              <a:off x="3620" y="2428"/>
              <a:ext cx="2" cy="135"/>
            </a:xfrm>
            <a:prstGeom prst="line">
              <a:avLst/>
            </a:prstGeom>
            <a:noFill/>
            <a:ln w="412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6401" name="Oval 57"/>
            <p:cNvSpPr>
              <a:spLocks noChangeArrowheads="1"/>
            </p:cNvSpPr>
            <p:nvPr/>
          </p:nvSpPr>
          <p:spPr bwMode="auto">
            <a:xfrm>
              <a:off x="3106" y="2559"/>
              <a:ext cx="1044" cy="186"/>
            </a:xfrm>
            <a:prstGeom prst="ellipse">
              <a:avLst/>
            </a:prstGeom>
            <a:solidFill>
              <a:srgbClr val="7FFFF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grpSp>
          <p:nvGrpSpPr>
            <p:cNvPr id="16402" name="Group 58"/>
            <p:cNvGrpSpPr>
              <a:grpSpLocks/>
            </p:cNvGrpSpPr>
            <p:nvPr/>
          </p:nvGrpSpPr>
          <p:grpSpPr bwMode="auto">
            <a:xfrm>
              <a:off x="1581" y="2047"/>
              <a:ext cx="431" cy="324"/>
              <a:chOff x="1581" y="2047"/>
              <a:chExt cx="431" cy="324"/>
            </a:xfrm>
          </p:grpSpPr>
          <p:sp>
            <p:nvSpPr>
              <p:cNvPr id="16935" name="Freeform 59"/>
              <p:cNvSpPr>
                <a:spLocks/>
              </p:cNvSpPr>
              <p:nvPr/>
            </p:nvSpPr>
            <p:spPr bwMode="auto">
              <a:xfrm>
                <a:off x="1761" y="2211"/>
                <a:ext cx="112" cy="97"/>
              </a:xfrm>
              <a:custGeom>
                <a:avLst/>
                <a:gdLst>
                  <a:gd name="T0" fmla="*/ 0 w 223"/>
                  <a:gd name="T1" fmla="*/ 59 h 193"/>
                  <a:gd name="T2" fmla="*/ 3 w 223"/>
                  <a:gd name="T3" fmla="*/ 55 h 193"/>
                  <a:gd name="T4" fmla="*/ 6 w 223"/>
                  <a:gd name="T5" fmla="*/ 51 h 193"/>
                  <a:gd name="T6" fmla="*/ 10 w 223"/>
                  <a:gd name="T7" fmla="*/ 47 h 193"/>
                  <a:gd name="T8" fmla="*/ 14 w 223"/>
                  <a:gd name="T9" fmla="*/ 43 h 193"/>
                  <a:gd name="T10" fmla="*/ 18 w 223"/>
                  <a:gd name="T11" fmla="*/ 39 h 193"/>
                  <a:gd name="T12" fmla="*/ 22 w 223"/>
                  <a:gd name="T13" fmla="*/ 36 h 193"/>
                  <a:gd name="T14" fmla="*/ 26 w 223"/>
                  <a:gd name="T15" fmla="*/ 33 h 193"/>
                  <a:gd name="T16" fmla="*/ 32 w 223"/>
                  <a:gd name="T17" fmla="*/ 28 h 193"/>
                  <a:gd name="T18" fmla="*/ 38 w 223"/>
                  <a:gd name="T19" fmla="*/ 25 h 193"/>
                  <a:gd name="T20" fmla="*/ 43 w 223"/>
                  <a:gd name="T21" fmla="*/ 22 h 193"/>
                  <a:gd name="T22" fmla="*/ 50 w 223"/>
                  <a:gd name="T23" fmla="*/ 17 h 193"/>
                  <a:gd name="T24" fmla="*/ 58 w 223"/>
                  <a:gd name="T25" fmla="*/ 14 h 193"/>
                  <a:gd name="T26" fmla="*/ 65 w 223"/>
                  <a:gd name="T27" fmla="*/ 11 h 193"/>
                  <a:gd name="T28" fmla="*/ 73 w 223"/>
                  <a:gd name="T29" fmla="*/ 7 h 193"/>
                  <a:gd name="T30" fmla="*/ 81 w 223"/>
                  <a:gd name="T31" fmla="*/ 5 h 193"/>
                  <a:gd name="T32" fmla="*/ 90 w 223"/>
                  <a:gd name="T33" fmla="*/ 3 h 193"/>
                  <a:gd name="T34" fmla="*/ 102 w 223"/>
                  <a:gd name="T35" fmla="*/ 0 h 193"/>
                  <a:gd name="T36" fmla="*/ 112 w 223"/>
                  <a:gd name="T37" fmla="*/ 38 h 193"/>
                  <a:gd name="T38" fmla="*/ 105 w 223"/>
                  <a:gd name="T39" fmla="*/ 40 h 193"/>
                  <a:gd name="T40" fmla="*/ 95 w 223"/>
                  <a:gd name="T41" fmla="*/ 42 h 193"/>
                  <a:gd name="T42" fmla="*/ 86 w 223"/>
                  <a:gd name="T43" fmla="*/ 45 h 193"/>
                  <a:gd name="T44" fmla="*/ 78 w 223"/>
                  <a:gd name="T45" fmla="*/ 48 h 193"/>
                  <a:gd name="T46" fmla="*/ 71 w 223"/>
                  <a:gd name="T47" fmla="*/ 51 h 193"/>
                  <a:gd name="T48" fmla="*/ 64 w 223"/>
                  <a:gd name="T49" fmla="*/ 54 h 193"/>
                  <a:gd name="T50" fmla="*/ 58 w 223"/>
                  <a:gd name="T51" fmla="*/ 57 h 193"/>
                  <a:gd name="T52" fmla="*/ 53 w 223"/>
                  <a:gd name="T53" fmla="*/ 60 h 193"/>
                  <a:gd name="T54" fmla="*/ 47 w 223"/>
                  <a:gd name="T55" fmla="*/ 63 h 193"/>
                  <a:gd name="T56" fmla="*/ 42 w 223"/>
                  <a:gd name="T57" fmla="*/ 67 h 193"/>
                  <a:gd name="T58" fmla="*/ 37 w 223"/>
                  <a:gd name="T59" fmla="*/ 71 h 193"/>
                  <a:gd name="T60" fmla="*/ 33 w 223"/>
                  <a:gd name="T61" fmla="*/ 74 h 193"/>
                  <a:gd name="T62" fmla="*/ 30 w 223"/>
                  <a:gd name="T63" fmla="*/ 77 h 193"/>
                  <a:gd name="T64" fmla="*/ 26 w 223"/>
                  <a:gd name="T65" fmla="*/ 81 h 193"/>
                  <a:gd name="T66" fmla="*/ 22 w 223"/>
                  <a:gd name="T67" fmla="*/ 84 h 193"/>
                  <a:gd name="T68" fmla="*/ 18 w 223"/>
                  <a:gd name="T69" fmla="*/ 88 h 193"/>
                  <a:gd name="T70" fmla="*/ 16 w 223"/>
                  <a:gd name="T71" fmla="*/ 91 h 193"/>
                  <a:gd name="T72" fmla="*/ 14 w 223"/>
                  <a:gd name="T73" fmla="*/ 93 h 193"/>
                  <a:gd name="T74" fmla="*/ 10 w 223"/>
                  <a:gd name="T75" fmla="*/ 97 h 193"/>
                  <a:gd name="T76" fmla="*/ 0 w 223"/>
                  <a:gd name="T77" fmla="*/ 59 h 19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23" h="193">
                    <a:moveTo>
                      <a:pt x="0" y="117"/>
                    </a:moveTo>
                    <a:lnTo>
                      <a:pt x="6" y="110"/>
                    </a:lnTo>
                    <a:lnTo>
                      <a:pt x="12" y="102"/>
                    </a:lnTo>
                    <a:lnTo>
                      <a:pt x="19" y="94"/>
                    </a:lnTo>
                    <a:lnTo>
                      <a:pt x="28" y="86"/>
                    </a:lnTo>
                    <a:lnTo>
                      <a:pt x="36" y="78"/>
                    </a:lnTo>
                    <a:lnTo>
                      <a:pt x="44" y="71"/>
                    </a:lnTo>
                    <a:lnTo>
                      <a:pt x="52" y="65"/>
                    </a:lnTo>
                    <a:lnTo>
                      <a:pt x="64" y="56"/>
                    </a:lnTo>
                    <a:lnTo>
                      <a:pt x="75" y="50"/>
                    </a:lnTo>
                    <a:lnTo>
                      <a:pt x="86" y="43"/>
                    </a:lnTo>
                    <a:lnTo>
                      <a:pt x="100" y="34"/>
                    </a:lnTo>
                    <a:lnTo>
                      <a:pt x="116" y="27"/>
                    </a:lnTo>
                    <a:lnTo>
                      <a:pt x="129" y="21"/>
                    </a:lnTo>
                    <a:lnTo>
                      <a:pt x="145" y="14"/>
                    </a:lnTo>
                    <a:lnTo>
                      <a:pt x="161" y="10"/>
                    </a:lnTo>
                    <a:lnTo>
                      <a:pt x="179" y="5"/>
                    </a:lnTo>
                    <a:lnTo>
                      <a:pt x="203" y="0"/>
                    </a:lnTo>
                    <a:lnTo>
                      <a:pt x="223" y="76"/>
                    </a:lnTo>
                    <a:lnTo>
                      <a:pt x="209" y="79"/>
                    </a:lnTo>
                    <a:lnTo>
                      <a:pt x="190" y="84"/>
                    </a:lnTo>
                    <a:lnTo>
                      <a:pt x="172" y="89"/>
                    </a:lnTo>
                    <a:lnTo>
                      <a:pt x="155" y="95"/>
                    </a:lnTo>
                    <a:lnTo>
                      <a:pt x="142" y="102"/>
                    </a:lnTo>
                    <a:lnTo>
                      <a:pt x="128" y="108"/>
                    </a:lnTo>
                    <a:lnTo>
                      <a:pt x="116" y="113"/>
                    </a:lnTo>
                    <a:lnTo>
                      <a:pt x="105" y="120"/>
                    </a:lnTo>
                    <a:lnTo>
                      <a:pt x="94" y="126"/>
                    </a:lnTo>
                    <a:lnTo>
                      <a:pt x="83" y="133"/>
                    </a:lnTo>
                    <a:lnTo>
                      <a:pt x="73" y="141"/>
                    </a:lnTo>
                    <a:lnTo>
                      <a:pt x="65" y="148"/>
                    </a:lnTo>
                    <a:lnTo>
                      <a:pt x="59" y="154"/>
                    </a:lnTo>
                    <a:lnTo>
                      <a:pt x="51" y="162"/>
                    </a:lnTo>
                    <a:lnTo>
                      <a:pt x="43" y="168"/>
                    </a:lnTo>
                    <a:lnTo>
                      <a:pt x="36" y="175"/>
                    </a:lnTo>
                    <a:lnTo>
                      <a:pt x="32" y="181"/>
                    </a:lnTo>
                    <a:lnTo>
                      <a:pt x="27" y="186"/>
                    </a:lnTo>
                    <a:lnTo>
                      <a:pt x="20" y="193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16936" name="Group 60"/>
              <p:cNvGrpSpPr>
                <a:grpSpLocks/>
              </p:cNvGrpSpPr>
              <p:nvPr/>
            </p:nvGrpSpPr>
            <p:grpSpPr bwMode="auto">
              <a:xfrm>
                <a:off x="1784" y="2187"/>
                <a:ext cx="62" cy="78"/>
                <a:chOff x="1784" y="2187"/>
                <a:chExt cx="62" cy="78"/>
              </a:xfrm>
            </p:grpSpPr>
            <p:sp>
              <p:nvSpPr>
                <p:cNvPr id="16978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789" y="2187"/>
                  <a:ext cx="46" cy="78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979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1784" y="2213"/>
                  <a:ext cx="62" cy="22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980" name="Line 63"/>
                <p:cNvSpPr>
                  <a:spLocks noChangeShapeType="1"/>
                </p:cNvSpPr>
                <p:nvPr/>
              </p:nvSpPr>
              <p:spPr bwMode="auto">
                <a:xfrm>
                  <a:off x="1834" y="2187"/>
                  <a:ext cx="6" cy="50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981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1788" y="2235"/>
                  <a:ext cx="58" cy="3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982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1785" y="2211"/>
                  <a:ext cx="7" cy="54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</p:grpSp>
          <p:grpSp>
            <p:nvGrpSpPr>
              <p:cNvPr id="16937" name="Group 66"/>
              <p:cNvGrpSpPr>
                <a:grpSpLocks/>
              </p:cNvGrpSpPr>
              <p:nvPr/>
            </p:nvGrpSpPr>
            <p:grpSpPr bwMode="auto">
              <a:xfrm>
                <a:off x="1728" y="2169"/>
                <a:ext cx="144" cy="85"/>
                <a:chOff x="1728" y="2169"/>
                <a:chExt cx="144" cy="85"/>
              </a:xfrm>
            </p:grpSpPr>
            <p:sp>
              <p:nvSpPr>
                <p:cNvPr id="16976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1728" y="2171"/>
                  <a:ext cx="144" cy="83"/>
                </a:xfrm>
                <a:prstGeom prst="line">
                  <a:avLst/>
                </a:prstGeom>
                <a:noFill/>
                <a:ln w="3810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977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1728" y="2169"/>
                  <a:ext cx="143" cy="8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</p:grpSp>
          <p:grpSp>
            <p:nvGrpSpPr>
              <p:cNvPr id="16938" name="Group 69"/>
              <p:cNvGrpSpPr>
                <a:grpSpLocks/>
              </p:cNvGrpSpPr>
              <p:nvPr/>
            </p:nvGrpSpPr>
            <p:grpSpPr bwMode="auto">
              <a:xfrm>
                <a:off x="1722" y="2121"/>
                <a:ext cx="110" cy="84"/>
                <a:chOff x="1722" y="2121"/>
                <a:chExt cx="110" cy="84"/>
              </a:xfrm>
            </p:grpSpPr>
            <p:grpSp>
              <p:nvGrpSpPr>
                <p:cNvPr id="16969" name="Group 70"/>
                <p:cNvGrpSpPr>
                  <a:grpSpLocks/>
                </p:cNvGrpSpPr>
                <p:nvPr/>
              </p:nvGrpSpPr>
              <p:grpSpPr bwMode="auto">
                <a:xfrm>
                  <a:off x="1722" y="2121"/>
                  <a:ext cx="110" cy="84"/>
                  <a:chOff x="1722" y="2121"/>
                  <a:chExt cx="110" cy="84"/>
                </a:xfrm>
              </p:grpSpPr>
              <p:sp>
                <p:nvSpPr>
                  <p:cNvPr id="16973" name="Freeform 71"/>
                  <p:cNvSpPr>
                    <a:spLocks/>
                  </p:cNvSpPr>
                  <p:nvPr/>
                </p:nvSpPr>
                <p:spPr bwMode="auto">
                  <a:xfrm>
                    <a:off x="1722" y="2121"/>
                    <a:ext cx="86" cy="83"/>
                  </a:xfrm>
                  <a:custGeom>
                    <a:avLst/>
                    <a:gdLst>
                      <a:gd name="T0" fmla="*/ 0 w 171"/>
                      <a:gd name="T1" fmla="*/ 39 h 167"/>
                      <a:gd name="T2" fmla="*/ 62 w 171"/>
                      <a:gd name="T3" fmla="*/ 0 h 167"/>
                      <a:gd name="T4" fmla="*/ 86 w 171"/>
                      <a:gd name="T5" fmla="*/ 44 h 167"/>
                      <a:gd name="T6" fmla="*/ 24 w 171"/>
                      <a:gd name="T7" fmla="*/ 83 h 167"/>
                      <a:gd name="T8" fmla="*/ 0 w 171"/>
                      <a:gd name="T9" fmla="*/ 39 h 1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71" h="167">
                        <a:moveTo>
                          <a:pt x="0" y="79"/>
                        </a:moveTo>
                        <a:lnTo>
                          <a:pt x="123" y="0"/>
                        </a:lnTo>
                        <a:lnTo>
                          <a:pt x="171" y="89"/>
                        </a:lnTo>
                        <a:lnTo>
                          <a:pt x="48" y="167"/>
                        </a:lnTo>
                        <a:lnTo>
                          <a:pt x="0" y="79"/>
                        </a:lnTo>
                        <a:close/>
                      </a:path>
                    </a:pathLst>
                  </a:custGeom>
                  <a:solidFill>
                    <a:srgbClr val="C0E0FF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974" name="Freeform 72"/>
                  <p:cNvSpPr>
                    <a:spLocks/>
                  </p:cNvSpPr>
                  <p:nvPr/>
                </p:nvSpPr>
                <p:spPr bwMode="auto">
                  <a:xfrm>
                    <a:off x="1784" y="2123"/>
                    <a:ext cx="48" cy="49"/>
                  </a:xfrm>
                  <a:custGeom>
                    <a:avLst/>
                    <a:gdLst>
                      <a:gd name="T0" fmla="*/ 0 w 96"/>
                      <a:gd name="T1" fmla="*/ 0 h 99"/>
                      <a:gd name="T2" fmla="*/ 35 w 96"/>
                      <a:gd name="T3" fmla="*/ 26 h 99"/>
                      <a:gd name="T4" fmla="*/ 48 w 96"/>
                      <a:gd name="T5" fmla="*/ 49 h 99"/>
                      <a:gd name="T6" fmla="*/ 25 w 96"/>
                      <a:gd name="T7" fmla="*/ 44 h 99"/>
                      <a:gd name="T8" fmla="*/ 0 w 96"/>
                      <a:gd name="T9" fmla="*/ 0 h 9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6" h="99">
                        <a:moveTo>
                          <a:pt x="0" y="0"/>
                        </a:moveTo>
                        <a:lnTo>
                          <a:pt x="70" y="52"/>
                        </a:lnTo>
                        <a:lnTo>
                          <a:pt x="96" y="99"/>
                        </a:lnTo>
                        <a:lnTo>
                          <a:pt x="50" y="8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975" name="Freeform 73"/>
                  <p:cNvSpPr>
                    <a:spLocks/>
                  </p:cNvSpPr>
                  <p:nvPr/>
                </p:nvSpPr>
                <p:spPr bwMode="auto">
                  <a:xfrm>
                    <a:off x="1748" y="2167"/>
                    <a:ext cx="84" cy="38"/>
                  </a:xfrm>
                  <a:custGeom>
                    <a:avLst/>
                    <a:gdLst>
                      <a:gd name="T0" fmla="*/ 0 w 170"/>
                      <a:gd name="T1" fmla="*/ 38 h 76"/>
                      <a:gd name="T2" fmla="*/ 62 w 170"/>
                      <a:gd name="T3" fmla="*/ 0 h 76"/>
                      <a:gd name="T4" fmla="*/ 84 w 170"/>
                      <a:gd name="T5" fmla="*/ 5 h 76"/>
                      <a:gd name="T6" fmla="*/ 38 w 170"/>
                      <a:gd name="T7" fmla="*/ 31 h 76"/>
                      <a:gd name="T8" fmla="*/ 0 w 170"/>
                      <a:gd name="T9" fmla="*/ 38 h 7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70" h="76">
                        <a:moveTo>
                          <a:pt x="0" y="76"/>
                        </a:moveTo>
                        <a:lnTo>
                          <a:pt x="125" y="0"/>
                        </a:lnTo>
                        <a:lnTo>
                          <a:pt x="170" y="9"/>
                        </a:lnTo>
                        <a:lnTo>
                          <a:pt x="76" y="62"/>
                        </a:lnTo>
                        <a:lnTo>
                          <a:pt x="0" y="76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</p:grpSp>
            <p:grpSp>
              <p:nvGrpSpPr>
                <p:cNvPr id="16970" name="Group 74"/>
                <p:cNvGrpSpPr>
                  <a:grpSpLocks/>
                </p:cNvGrpSpPr>
                <p:nvPr/>
              </p:nvGrpSpPr>
              <p:grpSpPr bwMode="auto">
                <a:xfrm>
                  <a:off x="1744" y="2144"/>
                  <a:ext cx="47" cy="36"/>
                  <a:chOff x="1744" y="2144"/>
                  <a:chExt cx="47" cy="36"/>
                </a:xfrm>
              </p:grpSpPr>
              <p:sp>
                <p:nvSpPr>
                  <p:cNvPr id="16971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1744" y="2157"/>
                    <a:ext cx="22" cy="23"/>
                  </a:xfrm>
                  <a:prstGeom prst="ellipse">
                    <a:avLst/>
                  </a:prstGeom>
                  <a:solidFill>
                    <a:srgbClr val="4080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972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1768" y="2144"/>
                    <a:ext cx="23" cy="23"/>
                  </a:xfrm>
                  <a:prstGeom prst="ellipse">
                    <a:avLst/>
                  </a:prstGeom>
                  <a:solidFill>
                    <a:srgbClr val="4080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</p:grpSp>
          </p:grpSp>
          <p:grpSp>
            <p:nvGrpSpPr>
              <p:cNvPr id="16939" name="Group 77"/>
              <p:cNvGrpSpPr>
                <a:grpSpLocks/>
              </p:cNvGrpSpPr>
              <p:nvPr/>
            </p:nvGrpSpPr>
            <p:grpSpPr bwMode="auto">
              <a:xfrm>
                <a:off x="1581" y="2200"/>
                <a:ext cx="176" cy="171"/>
                <a:chOff x="1581" y="2200"/>
                <a:chExt cx="176" cy="171"/>
              </a:xfrm>
            </p:grpSpPr>
            <p:sp>
              <p:nvSpPr>
                <p:cNvPr id="16956" name="Freeform 78"/>
                <p:cNvSpPr>
                  <a:spLocks/>
                </p:cNvSpPr>
                <p:nvPr/>
              </p:nvSpPr>
              <p:spPr bwMode="auto">
                <a:xfrm>
                  <a:off x="1581" y="2200"/>
                  <a:ext cx="176" cy="171"/>
                </a:xfrm>
                <a:custGeom>
                  <a:avLst/>
                  <a:gdLst>
                    <a:gd name="T0" fmla="*/ 0 w 354"/>
                    <a:gd name="T1" fmla="*/ 79 h 340"/>
                    <a:gd name="T2" fmla="*/ 126 w 354"/>
                    <a:gd name="T3" fmla="*/ 0 h 340"/>
                    <a:gd name="T4" fmla="*/ 176 w 354"/>
                    <a:gd name="T5" fmla="*/ 92 h 340"/>
                    <a:gd name="T6" fmla="*/ 50 w 354"/>
                    <a:gd name="T7" fmla="*/ 171 h 340"/>
                    <a:gd name="T8" fmla="*/ 0 w 354"/>
                    <a:gd name="T9" fmla="*/ 79 h 3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340">
                      <a:moveTo>
                        <a:pt x="0" y="158"/>
                      </a:moveTo>
                      <a:lnTo>
                        <a:pt x="253" y="0"/>
                      </a:lnTo>
                      <a:lnTo>
                        <a:pt x="354" y="182"/>
                      </a:lnTo>
                      <a:lnTo>
                        <a:pt x="101" y="340"/>
                      </a:lnTo>
                      <a:lnTo>
                        <a:pt x="0" y="15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grpSp>
              <p:nvGrpSpPr>
                <p:cNvPr id="16957" name="Group 79"/>
                <p:cNvGrpSpPr>
                  <a:grpSpLocks/>
                </p:cNvGrpSpPr>
                <p:nvPr/>
              </p:nvGrpSpPr>
              <p:grpSpPr bwMode="auto">
                <a:xfrm>
                  <a:off x="1592" y="2213"/>
                  <a:ext cx="158" cy="149"/>
                  <a:chOff x="1592" y="2213"/>
                  <a:chExt cx="158" cy="149"/>
                </a:xfrm>
              </p:grpSpPr>
              <p:grpSp>
                <p:nvGrpSpPr>
                  <p:cNvPr id="16958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1603" y="2213"/>
                    <a:ext cx="132" cy="149"/>
                    <a:chOff x="1603" y="2213"/>
                    <a:chExt cx="132" cy="149"/>
                  </a:xfrm>
                </p:grpSpPr>
                <p:sp>
                  <p:nvSpPr>
                    <p:cNvPr id="16964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86" y="2213"/>
                      <a:ext cx="49" cy="9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965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64" y="2228"/>
                      <a:ext cx="51" cy="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966" name="Line 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43" y="2241"/>
                      <a:ext cx="50" cy="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967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23" y="2252"/>
                      <a:ext cx="51" cy="9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968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03" y="2267"/>
                      <a:ext cx="49" cy="9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</p:grpSp>
              <p:grpSp>
                <p:nvGrpSpPr>
                  <p:cNvPr id="16959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592" y="2222"/>
                    <a:ext cx="158" cy="133"/>
                    <a:chOff x="1592" y="2222"/>
                    <a:chExt cx="158" cy="133"/>
                  </a:xfrm>
                </p:grpSpPr>
                <p:sp>
                  <p:nvSpPr>
                    <p:cNvPr id="16960" name="Line 8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92" y="2222"/>
                      <a:ext cx="129" cy="7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961" name="Line 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02" y="2238"/>
                      <a:ext cx="129" cy="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962" name="Line 8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11" y="2257"/>
                      <a:ext cx="129" cy="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963" name="Line 9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23" y="2273"/>
                      <a:ext cx="127" cy="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</p:grpSp>
            </p:grpSp>
          </p:grpSp>
          <p:grpSp>
            <p:nvGrpSpPr>
              <p:cNvPr id="16940" name="Group 91"/>
              <p:cNvGrpSpPr>
                <a:grpSpLocks/>
              </p:cNvGrpSpPr>
              <p:nvPr/>
            </p:nvGrpSpPr>
            <p:grpSpPr bwMode="auto">
              <a:xfrm>
                <a:off x="1837" y="2047"/>
                <a:ext cx="175" cy="171"/>
                <a:chOff x="1837" y="2047"/>
                <a:chExt cx="175" cy="171"/>
              </a:xfrm>
            </p:grpSpPr>
            <p:sp>
              <p:nvSpPr>
                <p:cNvPr id="16943" name="Freeform 92"/>
                <p:cNvSpPr>
                  <a:spLocks/>
                </p:cNvSpPr>
                <p:nvPr/>
              </p:nvSpPr>
              <p:spPr bwMode="auto">
                <a:xfrm>
                  <a:off x="1837" y="2047"/>
                  <a:ext cx="175" cy="171"/>
                </a:xfrm>
                <a:custGeom>
                  <a:avLst/>
                  <a:gdLst>
                    <a:gd name="T0" fmla="*/ 0 w 351"/>
                    <a:gd name="T1" fmla="*/ 80 h 342"/>
                    <a:gd name="T2" fmla="*/ 126 w 351"/>
                    <a:gd name="T3" fmla="*/ 0 h 342"/>
                    <a:gd name="T4" fmla="*/ 175 w 351"/>
                    <a:gd name="T5" fmla="*/ 92 h 342"/>
                    <a:gd name="T6" fmla="*/ 50 w 351"/>
                    <a:gd name="T7" fmla="*/ 171 h 342"/>
                    <a:gd name="T8" fmla="*/ 0 w 351"/>
                    <a:gd name="T9" fmla="*/ 80 h 3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342">
                      <a:moveTo>
                        <a:pt x="0" y="160"/>
                      </a:moveTo>
                      <a:lnTo>
                        <a:pt x="252" y="0"/>
                      </a:lnTo>
                      <a:lnTo>
                        <a:pt x="351" y="183"/>
                      </a:lnTo>
                      <a:lnTo>
                        <a:pt x="100" y="342"/>
                      </a:lnTo>
                      <a:lnTo>
                        <a:pt x="0" y="16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grpSp>
              <p:nvGrpSpPr>
                <p:cNvPr id="16944" name="Group 93"/>
                <p:cNvGrpSpPr>
                  <a:grpSpLocks/>
                </p:cNvGrpSpPr>
                <p:nvPr/>
              </p:nvGrpSpPr>
              <p:grpSpPr bwMode="auto">
                <a:xfrm>
                  <a:off x="1853" y="2062"/>
                  <a:ext cx="156" cy="148"/>
                  <a:chOff x="1853" y="2062"/>
                  <a:chExt cx="156" cy="148"/>
                </a:xfrm>
              </p:grpSpPr>
              <p:grpSp>
                <p:nvGrpSpPr>
                  <p:cNvPr id="16945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1861" y="2062"/>
                    <a:ext cx="134" cy="148"/>
                    <a:chOff x="1861" y="2062"/>
                    <a:chExt cx="134" cy="148"/>
                  </a:xfrm>
                </p:grpSpPr>
                <p:sp>
                  <p:nvSpPr>
                    <p:cNvPr id="16951" name="Line 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44" y="2062"/>
                      <a:ext cx="51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952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3" y="2076"/>
                      <a:ext cx="50" cy="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953" name="Line 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01" y="2089"/>
                      <a:ext cx="51" cy="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954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80" y="2101"/>
                      <a:ext cx="52" cy="9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955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61" y="2115"/>
                      <a:ext cx="50" cy="9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</p:grpSp>
              <p:grpSp>
                <p:nvGrpSpPr>
                  <p:cNvPr id="16946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1853" y="2071"/>
                    <a:ext cx="156" cy="132"/>
                    <a:chOff x="1853" y="2071"/>
                    <a:chExt cx="156" cy="132"/>
                  </a:xfrm>
                </p:grpSpPr>
                <p:sp>
                  <p:nvSpPr>
                    <p:cNvPr id="16947" name="Line 10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853" y="2071"/>
                      <a:ext cx="128" cy="7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948" name="Line 10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862" y="2086"/>
                      <a:ext cx="127" cy="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949" name="Line 10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872" y="2105"/>
                      <a:ext cx="128" cy="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950" name="Line 10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881" y="2123"/>
                      <a:ext cx="128" cy="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</p:grpSp>
            </p:grpSp>
          </p:grpSp>
          <p:sp>
            <p:nvSpPr>
              <p:cNvPr id="16941" name="Freeform 105"/>
              <p:cNvSpPr>
                <a:spLocks/>
              </p:cNvSpPr>
              <p:nvPr/>
            </p:nvSpPr>
            <p:spPr bwMode="auto">
              <a:xfrm>
                <a:off x="1760" y="2178"/>
                <a:ext cx="41" cy="77"/>
              </a:xfrm>
              <a:custGeom>
                <a:avLst/>
                <a:gdLst>
                  <a:gd name="T0" fmla="*/ 14 w 84"/>
                  <a:gd name="T1" fmla="*/ 0 h 155"/>
                  <a:gd name="T2" fmla="*/ 41 w 84"/>
                  <a:gd name="T3" fmla="*/ 0 h 155"/>
                  <a:gd name="T4" fmla="*/ 35 w 84"/>
                  <a:gd name="T5" fmla="*/ 11 h 155"/>
                  <a:gd name="T6" fmla="*/ 32 w 84"/>
                  <a:gd name="T7" fmla="*/ 21 h 155"/>
                  <a:gd name="T8" fmla="*/ 30 w 84"/>
                  <a:gd name="T9" fmla="*/ 34 h 155"/>
                  <a:gd name="T10" fmla="*/ 29 w 84"/>
                  <a:gd name="T11" fmla="*/ 42 h 155"/>
                  <a:gd name="T12" fmla="*/ 29 w 84"/>
                  <a:gd name="T13" fmla="*/ 52 h 155"/>
                  <a:gd name="T14" fmla="*/ 29 w 84"/>
                  <a:gd name="T15" fmla="*/ 58 h 155"/>
                  <a:gd name="T16" fmla="*/ 29 w 84"/>
                  <a:gd name="T17" fmla="*/ 65 h 155"/>
                  <a:gd name="T18" fmla="*/ 30 w 84"/>
                  <a:gd name="T19" fmla="*/ 70 h 155"/>
                  <a:gd name="T20" fmla="*/ 31 w 84"/>
                  <a:gd name="T21" fmla="*/ 77 h 155"/>
                  <a:gd name="T22" fmla="*/ 2 w 84"/>
                  <a:gd name="T23" fmla="*/ 77 h 155"/>
                  <a:gd name="T24" fmla="*/ 2 w 84"/>
                  <a:gd name="T25" fmla="*/ 72 h 155"/>
                  <a:gd name="T26" fmla="*/ 0 w 84"/>
                  <a:gd name="T27" fmla="*/ 66 h 155"/>
                  <a:gd name="T28" fmla="*/ 0 w 84"/>
                  <a:gd name="T29" fmla="*/ 60 h 155"/>
                  <a:gd name="T30" fmla="*/ 0 w 84"/>
                  <a:gd name="T31" fmla="*/ 53 h 155"/>
                  <a:gd name="T32" fmla="*/ 0 w 84"/>
                  <a:gd name="T33" fmla="*/ 48 h 155"/>
                  <a:gd name="T34" fmla="*/ 1 w 84"/>
                  <a:gd name="T35" fmla="*/ 43 h 155"/>
                  <a:gd name="T36" fmla="*/ 2 w 84"/>
                  <a:gd name="T37" fmla="*/ 37 h 155"/>
                  <a:gd name="T38" fmla="*/ 2 w 84"/>
                  <a:gd name="T39" fmla="*/ 31 h 155"/>
                  <a:gd name="T40" fmla="*/ 4 w 84"/>
                  <a:gd name="T41" fmla="*/ 24 h 155"/>
                  <a:gd name="T42" fmla="*/ 6 w 84"/>
                  <a:gd name="T43" fmla="*/ 17 h 155"/>
                  <a:gd name="T44" fmla="*/ 9 w 84"/>
                  <a:gd name="T45" fmla="*/ 12 h 155"/>
                  <a:gd name="T46" fmla="*/ 11 w 84"/>
                  <a:gd name="T47" fmla="*/ 5 h 155"/>
                  <a:gd name="T48" fmla="*/ 14 w 84"/>
                  <a:gd name="T49" fmla="*/ 0 h 15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4" h="155">
                    <a:moveTo>
                      <a:pt x="29" y="0"/>
                    </a:moveTo>
                    <a:lnTo>
                      <a:pt x="84" y="0"/>
                    </a:lnTo>
                    <a:lnTo>
                      <a:pt x="72" y="22"/>
                    </a:lnTo>
                    <a:lnTo>
                      <a:pt x="66" y="42"/>
                    </a:lnTo>
                    <a:lnTo>
                      <a:pt x="61" y="68"/>
                    </a:lnTo>
                    <a:lnTo>
                      <a:pt x="60" y="84"/>
                    </a:lnTo>
                    <a:lnTo>
                      <a:pt x="60" y="105"/>
                    </a:lnTo>
                    <a:lnTo>
                      <a:pt x="60" y="117"/>
                    </a:lnTo>
                    <a:lnTo>
                      <a:pt x="60" y="130"/>
                    </a:lnTo>
                    <a:lnTo>
                      <a:pt x="61" y="141"/>
                    </a:lnTo>
                    <a:lnTo>
                      <a:pt x="64" y="155"/>
                    </a:lnTo>
                    <a:lnTo>
                      <a:pt x="5" y="155"/>
                    </a:lnTo>
                    <a:lnTo>
                      <a:pt x="4" y="145"/>
                    </a:lnTo>
                    <a:lnTo>
                      <a:pt x="0" y="133"/>
                    </a:lnTo>
                    <a:lnTo>
                      <a:pt x="0" y="120"/>
                    </a:lnTo>
                    <a:lnTo>
                      <a:pt x="0" y="107"/>
                    </a:lnTo>
                    <a:lnTo>
                      <a:pt x="0" y="96"/>
                    </a:lnTo>
                    <a:lnTo>
                      <a:pt x="2" y="86"/>
                    </a:lnTo>
                    <a:lnTo>
                      <a:pt x="4" y="74"/>
                    </a:lnTo>
                    <a:lnTo>
                      <a:pt x="5" y="62"/>
                    </a:lnTo>
                    <a:lnTo>
                      <a:pt x="8" y="49"/>
                    </a:lnTo>
                    <a:lnTo>
                      <a:pt x="13" y="35"/>
                    </a:lnTo>
                    <a:lnTo>
                      <a:pt x="18" y="24"/>
                    </a:lnTo>
                    <a:lnTo>
                      <a:pt x="23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942" name="Freeform 106"/>
              <p:cNvSpPr>
                <a:spLocks/>
              </p:cNvSpPr>
              <p:nvPr/>
            </p:nvSpPr>
            <p:spPr bwMode="auto">
              <a:xfrm>
                <a:off x="1779" y="2150"/>
                <a:ext cx="69" cy="78"/>
              </a:xfrm>
              <a:custGeom>
                <a:avLst/>
                <a:gdLst>
                  <a:gd name="T0" fmla="*/ 0 w 139"/>
                  <a:gd name="T1" fmla="*/ 69 h 156"/>
                  <a:gd name="T2" fmla="*/ 1 w 139"/>
                  <a:gd name="T3" fmla="*/ 63 h 156"/>
                  <a:gd name="T4" fmla="*/ 4 w 139"/>
                  <a:gd name="T5" fmla="*/ 56 h 156"/>
                  <a:gd name="T6" fmla="*/ 6 w 139"/>
                  <a:gd name="T7" fmla="*/ 49 h 156"/>
                  <a:gd name="T8" fmla="*/ 9 w 139"/>
                  <a:gd name="T9" fmla="*/ 41 h 156"/>
                  <a:gd name="T10" fmla="*/ 12 w 139"/>
                  <a:gd name="T11" fmla="*/ 35 h 156"/>
                  <a:gd name="T12" fmla="*/ 16 w 139"/>
                  <a:gd name="T13" fmla="*/ 29 h 156"/>
                  <a:gd name="T14" fmla="*/ 20 w 139"/>
                  <a:gd name="T15" fmla="*/ 23 h 156"/>
                  <a:gd name="T16" fmla="*/ 26 w 139"/>
                  <a:gd name="T17" fmla="*/ 18 h 156"/>
                  <a:gd name="T18" fmla="*/ 29 w 139"/>
                  <a:gd name="T19" fmla="*/ 14 h 156"/>
                  <a:gd name="T20" fmla="*/ 32 w 139"/>
                  <a:gd name="T21" fmla="*/ 11 h 156"/>
                  <a:gd name="T22" fmla="*/ 38 w 139"/>
                  <a:gd name="T23" fmla="*/ 6 h 156"/>
                  <a:gd name="T24" fmla="*/ 43 w 139"/>
                  <a:gd name="T25" fmla="*/ 3 h 156"/>
                  <a:gd name="T26" fmla="*/ 47 w 139"/>
                  <a:gd name="T27" fmla="*/ 0 h 156"/>
                  <a:gd name="T28" fmla="*/ 69 w 139"/>
                  <a:gd name="T29" fmla="*/ 10 h 156"/>
                  <a:gd name="T30" fmla="*/ 62 w 139"/>
                  <a:gd name="T31" fmla="*/ 14 h 156"/>
                  <a:gd name="T32" fmla="*/ 58 w 139"/>
                  <a:gd name="T33" fmla="*/ 18 h 156"/>
                  <a:gd name="T34" fmla="*/ 53 w 139"/>
                  <a:gd name="T35" fmla="*/ 21 h 156"/>
                  <a:gd name="T36" fmla="*/ 49 w 139"/>
                  <a:gd name="T37" fmla="*/ 25 h 156"/>
                  <a:gd name="T38" fmla="*/ 46 w 139"/>
                  <a:gd name="T39" fmla="*/ 29 h 156"/>
                  <a:gd name="T40" fmla="*/ 43 w 139"/>
                  <a:gd name="T41" fmla="*/ 33 h 156"/>
                  <a:gd name="T42" fmla="*/ 39 w 139"/>
                  <a:gd name="T43" fmla="*/ 38 h 156"/>
                  <a:gd name="T44" fmla="*/ 36 w 139"/>
                  <a:gd name="T45" fmla="*/ 44 h 156"/>
                  <a:gd name="T46" fmla="*/ 33 w 139"/>
                  <a:gd name="T47" fmla="*/ 49 h 156"/>
                  <a:gd name="T48" fmla="*/ 30 w 139"/>
                  <a:gd name="T49" fmla="*/ 55 h 156"/>
                  <a:gd name="T50" fmla="*/ 27 w 139"/>
                  <a:gd name="T51" fmla="*/ 62 h 156"/>
                  <a:gd name="T52" fmla="*/ 25 w 139"/>
                  <a:gd name="T53" fmla="*/ 67 h 156"/>
                  <a:gd name="T54" fmla="*/ 24 w 139"/>
                  <a:gd name="T55" fmla="*/ 73 h 156"/>
                  <a:gd name="T56" fmla="*/ 23 w 139"/>
                  <a:gd name="T57" fmla="*/ 78 h 156"/>
                  <a:gd name="T58" fmla="*/ 0 w 139"/>
                  <a:gd name="T59" fmla="*/ 69 h 15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39" h="156">
                    <a:moveTo>
                      <a:pt x="0" y="137"/>
                    </a:moveTo>
                    <a:lnTo>
                      <a:pt x="3" y="126"/>
                    </a:lnTo>
                    <a:lnTo>
                      <a:pt x="8" y="111"/>
                    </a:lnTo>
                    <a:lnTo>
                      <a:pt x="13" y="97"/>
                    </a:lnTo>
                    <a:lnTo>
                      <a:pt x="19" y="82"/>
                    </a:lnTo>
                    <a:lnTo>
                      <a:pt x="25" y="69"/>
                    </a:lnTo>
                    <a:lnTo>
                      <a:pt x="33" y="57"/>
                    </a:lnTo>
                    <a:lnTo>
                      <a:pt x="41" y="46"/>
                    </a:lnTo>
                    <a:lnTo>
                      <a:pt x="53" y="35"/>
                    </a:lnTo>
                    <a:lnTo>
                      <a:pt x="59" y="27"/>
                    </a:lnTo>
                    <a:lnTo>
                      <a:pt x="65" y="21"/>
                    </a:lnTo>
                    <a:lnTo>
                      <a:pt x="77" y="11"/>
                    </a:lnTo>
                    <a:lnTo>
                      <a:pt x="86" y="5"/>
                    </a:lnTo>
                    <a:lnTo>
                      <a:pt x="94" y="0"/>
                    </a:lnTo>
                    <a:lnTo>
                      <a:pt x="139" y="19"/>
                    </a:lnTo>
                    <a:lnTo>
                      <a:pt x="124" y="27"/>
                    </a:lnTo>
                    <a:lnTo>
                      <a:pt x="116" y="35"/>
                    </a:lnTo>
                    <a:lnTo>
                      <a:pt x="107" y="42"/>
                    </a:lnTo>
                    <a:lnTo>
                      <a:pt x="99" y="50"/>
                    </a:lnTo>
                    <a:lnTo>
                      <a:pt x="93" y="58"/>
                    </a:lnTo>
                    <a:lnTo>
                      <a:pt x="86" y="66"/>
                    </a:lnTo>
                    <a:lnTo>
                      <a:pt x="78" y="76"/>
                    </a:lnTo>
                    <a:lnTo>
                      <a:pt x="72" y="87"/>
                    </a:lnTo>
                    <a:lnTo>
                      <a:pt x="67" y="97"/>
                    </a:lnTo>
                    <a:lnTo>
                      <a:pt x="61" y="109"/>
                    </a:lnTo>
                    <a:lnTo>
                      <a:pt x="54" y="123"/>
                    </a:lnTo>
                    <a:lnTo>
                      <a:pt x="51" y="133"/>
                    </a:lnTo>
                    <a:lnTo>
                      <a:pt x="48" y="145"/>
                    </a:lnTo>
                    <a:lnTo>
                      <a:pt x="46" y="15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403" name="Group 107"/>
            <p:cNvGrpSpPr>
              <a:grpSpLocks/>
            </p:cNvGrpSpPr>
            <p:nvPr/>
          </p:nvGrpSpPr>
          <p:grpSpPr bwMode="auto">
            <a:xfrm>
              <a:off x="1772" y="2273"/>
              <a:ext cx="108" cy="237"/>
              <a:chOff x="1772" y="2273"/>
              <a:chExt cx="108" cy="237"/>
            </a:xfrm>
          </p:grpSpPr>
          <p:grpSp>
            <p:nvGrpSpPr>
              <p:cNvPr id="16928" name="Group 108"/>
              <p:cNvGrpSpPr>
                <a:grpSpLocks/>
              </p:cNvGrpSpPr>
              <p:nvPr/>
            </p:nvGrpSpPr>
            <p:grpSpPr bwMode="auto">
              <a:xfrm>
                <a:off x="1825" y="2273"/>
                <a:ext cx="55" cy="142"/>
                <a:chOff x="1825" y="2273"/>
                <a:chExt cx="55" cy="142"/>
              </a:xfrm>
            </p:grpSpPr>
            <p:sp>
              <p:nvSpPr>
                <p:cNvPr id="16933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1825" y="2311"/>
                  <a:ext cx="39" cy="1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934" name="Freeform 110"/>
                <p:cNvSpPr>
                  <a:spLocks/>
                </p:cNvSpPr>
                <p:nvPr/>
              </p:nvSpPr>
              <p:spPr bwMode="auto">
                <a:xfrm>
                  <a:off x="1827" y="2273"/>
                  <a:ext cx="53" cy="77"/>
                </a:xfrm>
                <a:custGeom>
                  <a:avLst/>
                  <a:gdLst>
                    <a:gd name="T0" fmla="*/ 53 w 107"/>
                    <a:gd name="T1" fmla="*/ 0 h 153"/>
                    <a:gd name="T2" fmla="*/ 0 w 107"/>
                    <a:gd name="T3" fmla="*/ 64 h 153"/>
                    <a:gd name="T4" fmla="*/ 52 w 107"/>
                    <a:gd name="T5" fmla="*/ 77 h 153"/>
                    <a:gd name="T6" fmla="*/ 53 w 107"/>
                    <a:gd name="T7" fmla="*/ 0 h 15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07" h="153">
                      <a:moveTo>
                        <a:pt x="107" y="0"/>
                      </a:moveTo>
                      <a:lnTo>
                        <a:pt x="0" y="128"/>
                      </a:lnTo>
                      <a:lnTo>
                        <a:pt x="105" y="153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</p:grpSp>
          <p:grpSp>
            <p:nvGrpSpPr>
              <p:cNvPr id="16929" name="Group 111"/>
              <p:cNvGrpSpPr>
                <a:grpSpLocks/>
              </p:cNvGrpSpPr>
              <p:nvPr/>
            </p:nvGrpSpPr>
            <p:grpSpPr bwMode="auto">
              <a:xfrm>
                <a:off x="1772" y="2372"/>
                <a:ext cx="56" cy="138"/>
                <a:chOff x="1772" y="2372"/>
                <a:chExt cx="56" cy="138"/>
              </a:xfrm>
            </p:grpSpPr>
            <p:sp>
              <p:nvSpPr>
                <p:cNvPr id="16931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1788" y="2372"/>
                  <a:ext cx="40" cy="1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932" name="Freeform 113"/>
                <p:cNvSpPr>
                  <a:spLocks/>
                </p:cNvSpPr>
                <p:nvPr/>
              </p:nvSpPr>
              <p:spPr bwMode="auto">
                <a:xfrm>
                  <a:off x="1772" y="2434"/>
                  <a:ext cx="55" cy="76"/>
                </a:xfrm>
                <a:custGeom>
                  <a:avLst/>
                  <a:gdLst>
                    <a:gd name="T0" fmla="*/ 0 w 109"/>
                    <a:gd name="T1" fmla="*/ 76 h 152"/>
                    <a:gd name="T2" fmla="*/ 55 w 109"/>
                    <a:gd name="T3" fmla="*/ 12 h 152"/>
                    <a:gd name="T4" fmla="*/ 2 w 109"/>
                    <a:gd name="T5" fmla="*/ 0 h 152"/>
                    <a:gd name="T6" fmla="*/ 0 w 109"/>
                    <a:gd name="T7" fmla="*/ 76 h 1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09" h="152">
                      <a:moveTo>
                        <a:pt x="0" y="152"/>
                      </a:moveTo>
                      <a:lnTo>
                        <a:pt x="109" y="24"/>
                      </a:lnTo>
                      <a:lnTo>
                        <a:pt x="3" y="0"/>
                      </a:lnTo>
                      <a:lnTo>
                        <a:pt x="0" y="1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</p:grpSp>
          <p:sp>
            <p:nvSpPr>
              <p:cNvPr id="16930" name="Line 114"/>
              <p:cNvSpPr>
                <a:spLocks noChangeShapeType="1"/>
              </p:cNvSpPr>
              <p:nvPr/>
            </p:nvSpPr>
            <p:spPr bwMode="auto">
              <a:xfrm flipV="1">
                <a:off x="1828" y="2372"/>
                <a:ext cx="1" cy="4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404" name="Group 115"/>
            <p:cNvGrpSpPr>
              <a:grpSpLocks/>
            </p:cNvGrpSpPr>
            <p:nvPr/>
          </p:nvGrpSpPr>
          <p:grpSpPr bwMode="auto">
            <a:xfrm>
              <a:off x="1671" y="2501"/>
              <a:ext cx="190" cy="176"/>
              <a:chOff x="1671" y="2501"/>
              <a:chExt cx="190" cy="176"/>
            </a:xfrm>
          </p:grpSpPr>
          <p:grpSp>
            <p:nvGrpSpPr>
              <p:cNvPr id="16876" name="Group 116"/>
              <p:cNvGrpSpPr>
                <a:grpSpLocks/>
              </p:cNvGrpSpPr>
              <p:nvPr/>
            </p:nvGrpSpPr>
            <p:grpSpPr bwMode="auto">
              <a:xfrm>
                <a:off x="1671" y="2508"/>
                <a:ext cx="190" cy="169"/>
                <a:chOff x="1671" y="2508"/>
                <a:chExt cx="190" cy="169"/>
              </a:xfrm>
            </p:grpSpPr>
            <p:grpSp>
              <p:nvGrpSpPr>
                <p:cNvPr id="16892" name="Group 117"/>
                <p:cNvGrpSpPr>
                  <a:grpSpLocks/>
                </p:cNvGrpSpPr>
                <p:nvPr/>
              </p:nvGrpSpPr>
              <p:grpSpPr bwMode="auto">
                <a:xfrm>
                  <a:off x="1740" y="2609"/>
                  <a:ext cx="1" cy="24"/>
                  <a:chOff x="1740" y="2609"/>
                  <a:chExt cx="1" cy="24"/>
                </a:xfrm>
              </p:grpSpPr>
              <p:sp>
                <p:nvSpPr>
                  <p:cNvPr id="16926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1740" y="2610"/>
                    <a:ext cx="1" cy="16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927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1740" y="2609"/>
                    <a:ext cx="1" cy="2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</p:grpSp>
            <p:sp>
              <p:nvSpPr>
                <p:cNvPr id="16893" name="Rectangle 120"/>
                <p:cNvSpPr>
                  <a:spLocks noChangeArrowheads="1"/>
                </p:cNvSpPr>
                <p:nvPr/>
              </p:nvSpPr>
              <p:spPr bwMode="auto">
                <a:xfrm>
                  <a:off x="1711" y="2596"/>
                  <a:ext cx="15" cy="3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894" name="Freeform 121"/>
                <p:cNvSpPr>
                  <a:spLocks/>
                </p:cNvSpPr>
                <p:nvPr/>
              </p:nvSpPr>
              <p:spPr bwMode="auto">
                <a:xfrm>
                  <a:off x="1785" y="2603"/>
                  <a:ext cx="15" cy="7"/>
                </a:xfrm>
                <a:custGeom>
                  <a:avLst/>
                  <a:gdLst>
                    <a:gd name="T0" fmla="*/ 0 w 28"/>
                    <a:gd name="T1" fmla="*/ 0 h 14"/>
                    <a:gd name="T2" fmla="*/ 0 w 28"/>
                    <a:gd name="T3" fmla="*/ 7 h 14"/>
                    <a:gd name="T4" fmla="*/ 15 w 28"/>
                    <a:gd name="T5" fmla="*/ 7 h 14"/>
                    <a:gd name="T6" fmla="*/ 15 w 28"/>
                    <a:gd name="T7" fmla="*/ 2 h 14"/>
                    <a:gd name="T8" fmla="*/ 0 w 28"/>
                    <a:gd name="T9" fmla="*/ 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" h="14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28" y="14"/>
                      </a:lnTo>
                      <a:lnTo>
                        <a:pt x="28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895" name="Freeform 122"/>
                <p:cNvSpPr>
                  <a:spLocks/>
                </p:cNvSpPr>
                <p:nvPr/>
              </p:nvSpPr>
              <p:spPr bwMode="auto">
                <a:xfrm>
                  <a:off x="1757" y="2590"/>
                  <a:ext cx="11" cy="6"/>
                </a:xfrm>
                <a:custGeom>
                  <a:avLst/>
                  <a:gdLst>
                    <a:gd name="T0" fmla="*/ 6 w 20"/>
                    <a:gd name="T1" fmla="*/ 0 h 14"/>
                    <a:gd name="T2" fmla="*/ 0 w 20"/>
                    <a:gd name="T3" fmla="*/ 6 h 14"/>
                    <a:gd name="T4" fmla="*/ 8 w 20"/>
                    <a:gd name="T5" fmla="*/ 5 h 14"/>
                    <a:gd name="T6" fmla="*/ 11 w 20"/>
                    <a:gd name="T7" fmla="*/ 2 h 14"/>
                    <a:gd name="T8" fmla="*/ 6 w 20"/>
                    <a:gd name="T9" fmla="*/ 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" h="14">
                      <a:moveTo>
                        <a:pt x="11" y="0"/>
                      </a:moveTo>
                      <a:lnTo>
                        <a:pt x="0" y="14"/>
                      </a:lnTo>
                      <a:lnTo>
                        <a:pt x="14" y="12"/>
                      </a:lnTo>
                      <a:lnTo>
                        <a:pt x="20" y="4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896" name="Freeform 123"/>
                <p:cNvSpPr>
                  <a:spLocks/>
                </p:cNvSpPr>
                <p:nvPr/>
              </p:nvSpPr>
              <p:spPr bwMode="auto">
                <a:xfrm>
                  <a:off x="1740" y="2634"/>
                  <a:ext cx="44" cy="2"/>
                </a:xfrm>
                <a:custGeom>
                  <a:avLst/>
                  <a:gdLst>
                    <a:gd name="T0" fmla="*/ 0 w 88"/>
                    <a:gd name="T1" fmla="*/ 0 h 4"/>
                    <a:gd name="T2" fmla="*/ 44 w 88"/>
                    <a:gd name="T3" fmla="*/ 0 h 4"/>
                    <a:gd name="T4" fmla="*/ 44 w 88"/>
                    <a:gd name="T5" fmla="*/ 2 h 4"/>
                    <a:gd name="T6" fmla="*/ 1 w 88"/>
                    <a:gd name="T7" fmla="*/ 2 h 4"/>
                    <a:gd name="T8" fmla="*/ 0 w 88"/>
                    <a:gd name="T9" fmla="*/ 0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8" h="4">
                      <a:moveTo>
                        <a:pt x="0" y="0"/>
                      </a:moveTo>
                      <a:lnTo>
                        <a:pt x="88" y="0"/>
                      </a:lnTo>
                      <a:lnTo>
                        <a:pt x="88" y="4"/>
                      </a:lnTo>
                      <a:lnTo>
                        <a:pt x="2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897" name="Freeform 124"/>
                <p:cNvSpPr>
                  <a:spLocks/>
                </p:cNvSpPr>
                <p:nvPr/>
              </p:nvSpPr>
              <p:spPr bwMode="auto">
                <a:xfrm>
                  <a:off x="1708" y="2545"/>
                  <a:ext cx="17" cy="15"/>
                </a:xfrm>
                <a:custGeom>
                  <a:avLst/>
                  <a:gdLst>
                    <a:gd name="T0" fmla="*/ 16 w 36"/>
                    <a:gd name="T1" fmla="*/ 0 h 28"/>
                    <a:gd name="T2" fmla="*/ 0 w 36"/>
                    <a:gd name="T3" fmla="*/ 10 h 28"/>
                    <a:gd name="T4" fmla="*/ 0 w 36"/>
                    <a:gd name="T5" fmla="*/ 15 h 28"/>
                    <a:gd name="T6" fmla="*/ 17 w 36"/>
                    <a:gd name="T7" fmla="*/ 5 h 28"/>
                    <a:gd name="T8" fmla="*/ 16 w 36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28">
                      <a:moveTo>
                        <a:pt x="34" y="0"/>
                      </a:moveTo>
                      <a:lnTo>
                        <a:pt x="0" y="19"/>
                      </a:lnTo>
                      <a:lnTo>
                        <a:pt x="0" y="28"/>
                      </a:lnTo>
                      <a:lnTo>
                        <a:pt x="36" y="1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898" name="Freeform 125"/>
                <p:cNvSpPr>
                  <a:spLocks/>
                </p:cNvSpPr>
                <p:nvPr/>
              </p:nvSpPr>
              <p:spPr bwMode="auto">
                <a:xfrm>
                  <a:off x="1703" y="2508"/>
                  <a:ext cx="28" cy="123"/>
                </a:xfrm>
                <a:custGeom>
                  <a:avLst/>
                  <a:gdLst>
                    <a:gd name="T0" fmla="*/ 28 w 56"/>
                    <a:gd name="T1" fmla="*/ 0 h 246"/>
                    <a:gd name="T2" fmla="*/ 0 w 56"/>
                    <a:gd name="T3" fmla="*/ 8 h 246"/>
                    <a:gd name="T4" fmla="*/ 0 w 56"/>
                    <a:gd name="T5" fmla="*/ 123 h 246"/>
                    <a:gd name="T6" fmla="*/ 6 w 56"/>
                    <a:gd name="T7" fmla="*/ 123 h 246"/>
                    <a:gd name="T8" fmla="*/ 6 w 56"/>
                    <a:gd name="T9" fmla="*/ 18 h 246"/>
                    <a:gd name="T10" fmla="*/ 28 w 56"/>
                    <a:gd name="T11" fmla="*/ 12 h 246"/>
                    <a:gd name="T12" fmla="*/ 28 w 56"/>
                    <a:gd name="T13" fmla="*/ 0 h 24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6" h="246">
                      <a:moveTo>
                        <a:pt x="56" y="0"/>
                      </a:moveTo>
                      <a:lnTo>
                        <a:pt x="0" y="15"/>
                      </a:lnTo>
                      <a:lnTo>
                        <a:pt x="0" y="246"/>
                      </a:lnTo>
                      <a:lnTo>
                        <a:pt x="11" y="246"/>
                      </a:lnTo>
                      <a:lnTo>
                        <a:pt x="11" y="36"/>
                      </a:lnTo>
                      <a:lnTo>
                        <a:pt x="56" y="23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899" name="Freeform 126"/>
                <p:cNvSpPr>
                  <a:spLocks/>
                </p:cNvSpPr>
                <p:nvPr/>
              </p:nvSpPr>
              <p:spPr bwMode="auto">
                <a:xfrm>
                  <a:off x="1702" y="2631"/>
                  <a:ext cx="159" cy="26"/>
                </a:xfrm>
                <a:custGeom>
                  <a:avLst/>
                  <a:gdLst>
                    <a:gd name="T0" fmla="*/ 0 w 318"/>
                    <a:gd name="T1" fmla="*/ 26 h 52"/>
                    <a:gd name="T2" fmla="*/ 0 w 318"/>
                    <a:gd name="T3" fmla="*/ 0 h 52"/>
                    <a:gd name="T4" fmla="*/ 35 w 318"/>
                    <a:gd name="T5" fmla="*/ 0 h 52"/>
                    <a:gd name="T6" fmla="*/ 42 w 318"/>
                    <a:gd name="T7" fmla="*/ 5 h 52"/>
                    <a:gd name="T8" fmla="*/ 63 w 318"/>
                    <a:gd name="T9" fmla="*/ 5 h 52"/>
                    <a:gd name="T10" fmla="*/ 70 w 318"/>
                    <a:gd name="T11" fmla="*/ 9 h 52"/>
                    <a:gd name="T12" fmla="*/ 139 w 318"/>
                    <a:gd name="T13" fmla="*/ 9 h 52"/>
                    <a:gd name="T14" fmla="*/ 139 w 318"/>
                    <a:gd name="T15" fmla="*/ 18 h 52"/>
                    <a:gd name="T16" fmla="*/ 159 w 318"/>
                    <a:gd name="T17" fmla="*/ 18 h 52"/>
                    <a:gd name="T18" fmla="*/ 159 w 318"/>
                    <a:gd name="T19" fmla="*/ 26 h 52"/>
                    <a:gd name="T20" fmla="*/ 0 w 318"/>
                    <a:gd name="T21" fmla="*/ 26 h 5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18" h="52">
                      <a:moveTo>
                        <a:pt x="0" y="52"/>
                      </a:moveTo>
                      <a:lnTo>
                        <a:pt x="0" y="0"/>
                      </a:lnTo>
                      <a:lnTo>
                        <a:pt x="69" y="0"/>
                      </a:lnTo>
                      <a:lnTo>
                        <a:pt x="83" y="9"/>
                      </a:lnTo>
                      <a:lnTo>
                        <a:pt x="125" y="9"/>
                      </a:lnTo>
                      <a:lnTo>
                        <a:pt x="139" y="18"/>
                      </a:lnTo>
                      <a:lnTo>
                        <a:pt x="277" y="18"/>
                      </a:lnTo>
                      <a:lnTo>
                        <a:pt x="277" y="35"/>
                      </a:lnTo>
                      <a:lnTo>
                        <a:pt x="318" y="35"/>
                      </a:lnTo>
                      <a:lnTo>
                        <a:pt x="318" y="52"/>
                      </a:lnTo>
                      <a:lnTo>
                        <a:pt x="0" y="5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900" name="Rectangle 127"/>
                <p:cNvSpPr>
                  <a:spLocks noChangeArrowheads="1"/>
                </p:cNvSpPr>
                <p:nvPr/>
              </p:nvSpPr>
              <p:spPr bwMode="auto">
                <a:xfrm>
                  <a:off x="1705" y="2651"/>
                  <a:ext cx="112" cy="3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901" name="Line 128"/>
                <p:cNvSpPr>
                  <a:spLocks noChangeShapeType="1"/>
                </p:cNvSpPr>
                <p:nvPr/>
              </p:nvSpPr>
              <p:spPr bwMode="auto">
                <a:xfrm>
                  <a:off x="1698" y="2593"/>
                  <a:ext cx="1" cy="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902" name="Freeform 129"/>
                <p:cNvSpPr>
                  <a:spLocks/>
                </p:cNvSpPr>
                <p:nvPr/>
              </p:nvSpPr>
              <p:spPr bwMode="auto">
                <a:xfrm>
                  <a:off x="1692" y="2607"/>
                  <a:ext cx="11" cy="7"/>
                </a:xfrm>
                <a:custGeom>
                  <a:avLst/>
                  <a:gdLst>
                    <a:gd name="T0" fmla="*/ 0 w 21"/>
                    <a:gd name="T1" fmla="*/ 7 h 15"/>
                    <a:gd name="T2" fmla="*/ 0 w 21"/>
                    <a:gd name="T3" fmla="*/ 0 h 15"/>
                    <a:gd name="T4" fmla="*/ 11 w 21"/>
                    <a:gd name="T5" fmla="*/ 0 h 15"/>
                    <a:gd name="T6" fmla="*/ 11 w 21"/>
                    <a:gd name="T7" fmla="*/ 2 h 15"/>
                    <a:gd name="T8" fmla="*/ 3 w 21"/>
                    <a:gd name="T9" fmla="*/ 2 h 15"/>
                    <a:gd name="T10" fmla="*/ 3 w 21"/>
                    <a:gd name="T11" fmla="*/ 7 h 15"/>
                    <a:gd name="T12" fmla="*/ 0 w 21"/>
                    <a:gd name="T13" fmla="*/ 7 h 1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15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21" y="0"/>
                      </a:lnTo>
                      <a:lnTo>
                        <a:pt x="21" y="5"/>
                      </a:lnTo>
                      <a:lnTo>
                        <a:pt x="6" y="5"/>
                      </a:lnTo>
                      <a:lnTo>
                        <a:pt x="6" y="15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903" name="Freeform 130"/>
                <p:cNvSpPr>
                  <a:spLocks/>
                </p:cNvSpPr>
                <p:nvPr/>
              </p:nvSpPr>
              <p:spPr bwMode="auto">
                <a:xfrm>
                  <a:off x="1751" y="2604"/>
                  <a:ext cx="33" cy="32"/>
                </a:xfrm>
                <a:custGeom>
                  <a:avLst/>
                  <a:gdLst>
                    <a:gd name="T0" fmla="*/ 0 w 67"/>
                    <a:gd name="T1" fmla="*/ 0 h 64"/>
                    <a:gd name="T2" fmla="*/ 33 w 67"/>
                    <a:gd name="T3" fmla="*/ 32 h 64"/>
                    <a:gd name="T4" fmla="*/ 28 w 67"/>
                    <a:gd name="T5" fmla="*/ 32 h 64"/>
                    <a:gd name="T6" fmla="*/ 0 w 67"/>
                    <a:gd name="T7" fmla="*/ 5 h 64"/>
                    <a:gd name="T8" fmla="*/ 0 w 67"/>
                    <a:gd name="T9" fmla="*/ 0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7" h="64">
                      <a:moveTo>
                        <a:pt x="0" y="0"/>
                      </a:moveTo>
                      <a:lnTo>
                        <a:pt x="67" y="64"/>
                      </a:lnTo>
                      <a:lnTo>
                        <a:pt x="57" y="63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904" name="Freeform 131"/>
                <p:cNvSpPr>
                  <a:spLocks/>
                </p:cNvSpPr>
                <p:nvPr/>
              </p:nvSpPr>
              <p:spPr bwMode="auto">
                <a:xfrm>
                  <a:off x="1674" y="2622"/>
                  <a:ext cx="28" cy="35"/>
                </a:xfrm>
                <a:custGeom>
                  <a:avLst/>
                  <a:gdLst>
                    <a:gd name="T0" fmla="*/ 21 w 56"/>
                    <a:gd name="T1" fmla="*/ 0 h 70"/>
                    <a:gd name="T2" fmla="*/ 0 w 56"/>
                    <a:gd name="T3" fmla="*/ 13 h 70"/>
                    <a:gd name="T4" fmla="*/ 0 w 56"/>
                    <a:gd name="T5" fmla="*/ 35 h 70"/>
                    <a:gd name="T6" fmla="*/ 28 w 56"/>
                    <a:gd name="T7" fmla="*/ 35 h 70"/>
                    <a:gd name="T8" fmla="*/ 28 w 56"/>
                    <a:gd name="T9" fmla="*/ 9 h 70"/>
                    <a:gd name="T10" fmla="*/ 21 w 56"/>
                    <a:gd name="T11" fmla="*/ 0 h 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6" h="70">
                      <a:moveTo>
                        <a:pt x="42" y="0"/>
                      </a:moveTo>
                      <a:lnTo>
                        <a:pt x="0" y="26"/>
                      </a:lnTo>
                      <a:lnTo>
                        <a:pt x="0" y="70"/>
                      </a:lnTo>
                      <a:lnTo>
                        <a:pt x="56" y="70"/>
                      </a:lnTo>
                      <a:lnTo>
                        <a:pt x="56" y="17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905" name="Rectangle 132"/>
                <p:cNvSpPr>
                  <a:spLocks noChangeArrowheads="1"/>
                </p:cNvSpPr>
                <p:nvPr/>
              </p:nvSpPr>
              <p:spPr bwMode="auto">
                <a:xfrm>
                  <a:off x="1671" y="2677"/>
                  <a:ext cx="187" cy="0"/>
                </a:xfrm>
                <a:prstGeom prst="rect">
                  <a:avLst/>
                </a:prstGeom>
                <a:solidFill>
                  <a:srgbClr val="A0A0A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906" name="Rectangle 133"/>
                <p:cNvSpPr>
                  <a:spLocks noChangeArrowheads="1"/>
                </p:cNvSpPr>
                <p:nvPr/>
              </p:nvSpPr>
              <p:spPr bwMode="auto">
                <a:xfrm>
                  <a:off x="1671" y="2669"/>
                  <a:ext cx="187" cy="2"/>
                </a:xfrm>
                <a:prstGeom prst="rect">
                  <a:avLst/>
                </a:prstGeom>
                <a:solidFill>
                  <a:srgbClr val="A0A0A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907" name="Rectangle 134"/>
                <p:cNvSpPr>
                  <a:spLocks noChangeArrowheads="1"/>
                </p:cNvSpPr>
                <p:nvPr/>
              </p:nvSpPr>
              <p:spPr bwMode="auto">
                <a:xfrm>
                  <a:off x="1671" y="2660"/>
                  <a:ext cx="187" cy="3"/>
                </a:xfrm>
                <a:prstGeom prst="rect">
                  <a:avLst/>
                </a:prstGeom>
                <a:solidFill>
                  <a:srgbClr val="A0A0A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908" name="Rectangle 135"/>
                <p:cNvSpPr>
                  <a:spLocks noChangeArrowheads="1"/>
                </p:cNvSpPr>
                <p:nvPr/>
              </p:nvSpPr>
              <p:spPr bwMode="auto">
                <a:xfrm>
                  <a:off x="1834" y="2650"/>
                  <a:ext cx="21" cy="5"/>
                </a:xfrm>
                <a:prstGeom prst="rect">
                  <a:avLst/>
                </a:prstGeom>
                <a:solidFill>
                  <a:srgbClr val="A0A0A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909" name="Oval 136"/>
                <p:cNvSpPr>
                  <a:spLocks noChangeArrowheads="1"/>
                </p:cNvSpPr>
                <p:nvPr/>
              </p:nvSpPr>
              <p:spPr bwMode="auto">
                <a:xfrm>
                  <a:off x="1691" y="2620"/>
                  <a:ext cx="14" cy="8"/>
                </a:xfrm>
                <a:prstGeom prst="ellipse">
                  <a:avLst/>
                </a:prstGeom>
                <a:solidFill>
                  <a:srgbClr val="A0A0A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910" name="Rectangle 137"/>
                <p:cNvSpPr>
                  <a:spLocks noChangeArrowheads="1"/>
                </p:cNvSpPr>
                <p:nvPr/>
              </p:nvSpPr>
              <p:spPr bwMode="auto">
                <a:xfrm>
                  <a:off x="1740" y="2603"/>
                  <a:ext cx="8" cy="3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911" name="Freeform 138"/>
                <p:cNvSpPr>
                  <a:spLocks/>
                </p:cNvSpPr>
                <p:nvPr/>
              </p:nvSpPr>
              <p:spPr bwMode="auto">
                <a:xfrm>
                  <a:off x="1729" y="2596"/>
                  <a:ext cx="55" cy="35"/>
                </a:xfrm>
                <a:custGeom>
                  <a:avLst/>
                  <a:gdLst>
                    <a:gd name="T0" fmla="*/ 7 w 110"/>
                    <a:gd name="T1" fmla="*/ 35 h 71"/>
                    <a:gd name="T2" fmla="*/ 7 w 110"/>
                    <a:gd name="T3" fmla="*/ 4 h 71"/>
                    <a:gd name="T4" fmla="*/ 55 w 110"/>
                    <a:gd name="T5" fmla="*/ 4 h 71"/>
                    <a:gd name="T6" fmla="*/ 55 w 110"/>
                    <a:gd name="T7" fmla="*/ 0 h 71"/>
                    <a:gd name="T8" fmla="*/ 0 w 110"/>
                    <a:gd name="T9" fmla="*/ 0 h 71"/>
                    <a:gd name="T10" fmla="*/ 0 w 110"/>
                    <a:gd name="T11" fmla="*/ 35 h 71"/>
                    <a:gd name="T12" fmla="*/ 7 w 110"/>
                    <a:gd name="T13" fmla="*/ 35 h 7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10" h="71">
                      <a:moveTo>
                        <a:pt x="14" y="71"/>
                      </a:moveTo>
                      <a:lnTo>
                        <a:pt x="14" y="9"/>
                      </a:lnTo>
                      <a:lnTo>
                        <a:pt x="110" y="9"/>
                      </a:lnTo>
                      <a:lnTo>
                        <a:pt x="110" y="0"/>
                      </a:ln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14" y="7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grpSp>
              <p:nvGrpSpPr>
                <p:cNvPr id="16912" name="Group 139"/>
                <p:cNvGrpSpPr>
                  <a:grpSpLocks/>
                </p:cNvGrpSpPr>
                <p:nvPr/>
              </p:nvGrpSpPr>
              <p:grpSpPr bwMode="auto">
                <a:xfrm>
                  <a:off x="1688" y="2565"/>
                  <a:ext cx="61" cy="34"/>
                  <a:chOff x="1688" y="2565"/>
                  <a:chExt cx="61" cy="34"/>
                </a:xfrm>
              </p:grpSpPr>
              <p:sp>
                <p:nvSpPr>
                  <p:cNvPr id="16924" name="Oval 140"/>
                  <p:cNvSpPr>
                    <a:spLocks noChangeArrowheads="1"/>
                  </p:cNvSpPr>
                  <p:nvPr/>
                </p:nvSpPr>
                <p:spPr bwMode="auto">
                  <a:xfrm>
                    <a:off x="1693" y="2565"/>
                    <a:ext cx="56" cy="34"/>
                  </a:xfrm>
                  <a:prstGeom prst="ellipse">
                    <a:avLst/>
                  </a:prstGeom>
                  <a:solidFill>
                    <a:srgbClr val="80808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925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1688" y="2565"/>
                    <a:ext cx="56" cy="34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</p:grpSp>
            <p:grpSp>
              <p:nvGrpSpPr>
                <p:cNvPr id="16913" name="Group 142"/>
                <p:cNvGrpSpPr>
                  <a:grpSpLocks/>
                </p:cNvGrpSpPr>
                <p:nvPr/>
              </p:nvGrpSpPr>
              <p:grpSpPr bwMode="auto">
                <a:xfrm>
                  <a:off x="1708" y="2634"/>
                  <a:ext cx="27" cy="29"/>
                  <a:chOff x="1708" y="2634"/>
                  <a:chExt cx="27" cy="29"/>
                </a:xfrm>
              </p:grpSpPr>
              <p:sp>
                <p:nvSpPr>
                  <p:cNvPr id="16915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1711" y="2634"/>
                    <a:ext cx="15" cy="29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grpSp>
                <p:nvGrpSpPr>
                  <p:cNvPr id="16916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1708" y="2635"/>
                    <a:ext cx="27" cy="27"/>
                    <a:chOff x="1708" y="2635"/>
                    <a:chExt cx="27" cy="27"/>
                  </a:xfrm>
                </p:grpSpPr>
                <p:sp>
                  <p:nvSpPr>
                    <p:cNvPr id="16917" name="Line 1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8" y="2640"/>
                      <a:ext cx="27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918" name="Line 1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8" y="2653"/>
                      <a:ext cx="27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919" name="Line 1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8" y="2648"/>
                      <a:ext cx="27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920" name="Line 1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8" y="2644"/>
                      <a:ext cx="27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921" name="Line 1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8" y="2635"/>
                      <a:ext cx="27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922" name="Line 1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8" y="2657"/>
                      <a:ext cx="27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923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8" y="2661"/>
                      <a:ext cx="27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</p:grpSp>
            </p:grpSp>
            <p:sp>
              <p:nvSpPr>
                <p:cNvPr id="16914" name="Rectangle 152"/>
                <p:cNvSpPr>
                  <a:spLocks noChangeArrowheads="1"/>
                </p:cNvSpPr>
                <p:nvPr/>
              </p:nvSpPr>
              <p:spPr bwMode="auto">
                <a:xfrm>
                  <a:off x="1840" y="2643"/>
                  <a:ext cx="0" cy="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</p:grpSp>
          <p:grpSp>
            <p:nvGrpSpPr>
              <p:cNvPr id="16877" name="Group 153"/>
              <p:cNvGrpSpPr>
                <a:grpSpLocks/>
              </p:cNvGrpSpPr>
              <p:nvPr/>
            </p:nvGrpSpPr>
            <p:grpSpPr bwMode="auto">
              <a:xfrm>
                <a:off x="1783" y="2541"/>
                <a:ext cx="35" cy="25"/>
                <a:chOff x="1783" y="2541"/>
                <a:chExt cx="35" cy="25"/>
              </a:xfrm>
            </p:grpSpPr>
            <p:sp>
              <p:nvSpPr>
                <p:cNvPr id="16890" name="Freeform 154"/>
                <p:cNvSpPr>
                  <a:spLocks/>
                </p:cNvSpPr>
                <p:nvPr/>
              </p:nvSpPr>
              <p:spPr bwMode="auto">
                <a:xfrm>
                  <a:off x="1803" y="2548"/>
                  <a:ext cx="15" cy="18"/>
                </a:xfrm>
                <a:custGeom>
                  <a:avLst/>
                  <a:gdLst>
                    <a:gd name="T0" fmla="*/ 13 w 30"/>
                    <a:gd name="T1" fmla="*/ 0 h 35"/>
                    <a:gd name="T2" fmla="*/ 0 w 30"/>
                    <a:gd name="T3" fmla="*/ 15 h 35"/>
                    <a:gd name="T4" fmla="*/ 3 w 30"/>
                    <a:gd name="T5" fmla="*/ 18 h 35"/>
                    <a:gd name="T6" fmla="*/ 15 w 30"/>
                    <a:gd name="T7" fmla="*/ 1 h 35"/>
                    <a:gd name="T8" fmla="*/ 13 w 30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" h="35">
                      <a:moveTo>
                        <a:pt x="25" y="0"/>
                      </a:moveTo>
                      <a:lnTo>
                        <a:pt x="0" y="29"/>
                      </a:lnTo>
                      <a:lnTo>
                        <a:pt x="5" y="35"/>
                      </a:lnTo>
                      <a:lnTo>
                        <a:pt x="30" y="1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C0C0E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891" name="Freeform 155"/>
                <p:cNvSpPr>
                  <a:spLocks/>
                </p:cNvSpPr>
                <p:nvPr/>
              </p:nvSpPr>
              <p:spPr bwMode="auto">
                <a:xfrm>
                  <a:off x="1783" y="2541"/>
                  <a:ext cx="30" cy="4"/>
                </a:xfrm>
                <a:custGeom>
                  <a:avLst/>
                  <a:gdLst>
                    <a:gd name="T0" fmla="*/ 29 w 61"/>
                    <a:gd name="T1" fmla="*/ 0 h 9"/>
                    <a:gd name="T2" fmla="*/ 0 w 61"/>
                    <a:gd name="T3" fmla="*/ 2 h 9"/>
                    <a:gd name="T4" fmla="*/ 4 w 61"/>
                    <a:gd name="T5" fmla="*/ 4 h 9"/>
                    <a:gd name="T6" fmla="*/ 30 w 61"/>
                    <a:gd name="T7" fmla="*/ 1 h 9"/>
                    <a:gd name="T8" fmla="*/ 29 w 61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9">
                      <a:moveTo>
                        <a:pt x="59" y="0"/>
                      </a:moveTo>
                      <a:lnTo>
                        <a:pt x="0" y="5"/>
                      </a:lnTo>
                      <a:lnTo>
                        <a:pt x="8" y="9"/>
                      </a:lnTo>
                      <a:lnTo>
                        <a:pt x="61" y="3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C0C0E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</p:grpSp>
          <p:grpSp>
            <p:nvGrpSpPr>
              <p:cNvPr id="16878" name="Group 156"/>
              <p:cNvGrpSpPr>
                <a:grpSpLocks/>
              </p:cNvGrpSpPr>
              <p:nvPr/>
            </p:nvGrpSpPr>
            <p:grpSpPr bwMode="auto">
              <a:xfrm>
                <a:off x="1714" y="2501"/>
                <a:ext cx="113" cy="116"/>
                <a:chOff x="1714" y="2501"/>
                <a:chExt cx="113" cy="116"/>
              </a:xfrm>
            </p:grpSpPr>
            <p:sp>
              <p:nvSpPr>
                <p:cNvPr id="16888" name="Freeform 157"/>
                <p:cNvSpPr>
                  <a:spLocks/>
                </p:cNvSpPr>
                <p:nvPr/>
              </p:nvSpPr>
              <p:spPr bwMode="auto">
                <a:xfrm>
                  <a:off x="1714" y="2501"/>
                  <a:ext cx="113" cy="116"/>
                </a:xfrm>
                <a:custGeom>
                  <a:avLst/>
                  <a:gdLst>
                    <a:gd name="T0" fmla="*/ 4 w 226"/>
                    <a:gd name="T1" fmla="*/ 4 h 230"/>
                    <a:gd name="T2" fmla="*/ 2 w 226"/>
                    <a:gd name="T3" fmla="*/ 7 h 230"/>
                    <a:gd name="T4" fmla="*/ 1 w 226"/>
                    <a:gd name="T5" fmla="*/ 12 h 230"/>
                    <a:gd name="T6" fmla="*/ 0 w 226"/>
                    <a:gd name="T7" fmla="*/ 16 h 230"/>
                    <a:gd name="T8" fmla="*/ 0 w 226"/>
                    <a:gd name="T9" fmla="*/ 21 h 230"/>
                    <a:gd name="T10" fmla="*/ 1 w 226"/>
                    <a:gd name="T11" fmla="*/ 26 h 230"/>
                    <a:gd name="T12" fmla="*/ 3 w 226"/>
                    <a:gd name="T13" fmla="*/ 34 h 230"/>
                    <a:gd name="T14" fmla="*/ 5 w 226"/>
                    <a:gd name="T15" fmla="*/ 42 h 230"/>
                    <a:gd name="T16" fmla="*/ 10 w 226"/>
                    <a:gd name="T17" fmla="*/ 51 h 230"/>
                    <a:gd name="T18" fmla="*/ 16 w 226"/>
                    <a:gd name="T19" fmla="*/ 61 h 230"/>
                    <a:gd name="T20" fmla="*/ 27 w 226"/>
                    <a:gd name="T21" fmla="*/ 72 h 230"/>
                    <a:gd name="T22" fmla="*/ 37 w 226"/>
                    <a:gd name="T23" fmla="*/ 81 h 230"/>
                    <a:gd name="T24" fmla="*/ 45 w 226"/>
                    <a:gd name="T25" fmla="*/ 88 h 230"/>
                    <a:gd name="T26" fmla="*/ 58 w 226"/>
                    <a:gd name="T27" fmla="*/ 96 h 230"/>
                    <a:gd name="T28" fmla="*/ 70 w 226"/>
                    <a:gd name="T29" fmla="*/ 103 h 230"/>
                    <a:gd name="T30" fmla="*/ 81 w 226"/>
                    <a:gd name="T31" fmla="*/ 108 h 230"/>
                    <a:gd name="T32" fmla="*/ 89 w 226"/>
                    <a:gd name="T33" fmla="*/ 111 h 230"/>
                    <a:gd name="T34" fmla="*/ 98 w 226"/>
                    <a:gd name="T35" fmla="*/ 114 h 230"/>
                    <a:gd name="T36" fmla="*/ 104 w 226"/>
                    <a:gd name="T37" fmla="*/ 116 h 230"/>
                    <a:gd name="T38" fmla="*/ 109 w 226"/>
                    <a:gd name="T39" fmla="*/ 116 h 230"/>
                    <a:gd name="T40" fmla="*/ 113 w 226"/>
                    <a:gd name="T41" fmla="*/ 115 h 230"/>
                    <a:gd name="T42" fmla="*/ 8 w 226"/>
                    <a:gd name="T43" fmla="*/ 0 h 230"/>
                    <a:gd name="T44" fmla="*/ 4 w 226"/>
                    <a:gd name="T45" fmla="*/ 4 h 23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26" h="230">
                      <a:moveTo>
                        <a:pt x="7" y="8"/>
                      </a:moveTo>
                      <a:lnTo>
                        <a:pt x="3" y="14"/>
                      </a:lnTo>
                      <a:lnTo>
                        <a:pt x="2" y="23"/>
                      </a:lnTo>
                      <a:lnTo>
                        <a:pt x="0" y="31"/>
                      </a:lnTo>
                      <a:lnTo>
                        <a:pt x="0" y="41"/>
                      </a:lnTo>
                      <a:lnTo>
                        <a:pt x="2" y="52"/>
                      </a:lnTo>
                      <a:lnTo>
                        <a:pt x="5" y="67"/>
                      </a:lnTo>
                      <a:lnTo>
                        <a:pt x="10" y="84"/>
                      </a:lnTo>
                      <a:lnTo>
                        <a:pt x="19" y="101"/>
                      </a:lnTo>
                      <a:lnTo>
                        <a:pt x="32" y="120"/>
                      </a:lnTo>
                      <a:lnTo>
                        <a:pt x="53" y="142"/>
                      </a:lnTo>
                      <a:lnTo>
                        <a:pt x="74" y="161"/>
                      </a:lnTo>
                      <a:lnTo>
                        <a:pt x="90" y="175"/>
                      </a:lnTo>
                      <a:lnTo>
                        <a:pt x="115" y="191"/>
                      </a:lnTo>
                      <a:lnTo>
                        <a:pt x="139" y="204"/>
                      </a:lnTo>
                      <a:lnTo>
                        <a:pt x="162" y="215"/>
                      </a:lnTo>
                      <a:lnTo>
                        <a:pt x="178" y="221"/>
                      </a:lnTo>
                      <a:lnTo>
                        <a:pt x="195" y="226"/>
                      </a:lnTo>
                      <a:lnTo>
                        <a:pt x="208" y="230"/>
                      </a:lnTo>
                      <a:lnTo>
                        <a:pt x="218" y="230"/>
                      </a:lnTo>
                      <a:lnTo>
                        <a:pt x="226" y="228"/>
                      </a:lnTo>
                      <a:lnTo>
                        <a:pt x="15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889" name="Freeform 158"/>
                <p:cNvSpPr>
                  <a:spLocks/>
                </p:cNvSpPr>
                <p:nvPr/>
              </p:nvSpPr>
              <p:spPr bwMode="auto">
                <a:xfrm>
                  <a:off x="1720" y="2501"/>
                  <a:ext cx="107" cy="114"/>
                </a:xfrm>
                <a:custGeom>
                  <a:avLst/>
                  <a:gdLst>
                    <a:gd name="T0" fmla="*/ 1 w 213"/>
                    <a:gd name="T1" fmla="*/ 0 h 226"/>
                    <a:gd name="T2" fmla="*/ 0 w 213"/>
                    <a:gd name="T3" fmla="*/ 2 h 226"/>
                    <a:gd name="T4" fmla="*/ 0 w 213"/>
                    <a:gd name="T5" fmla="*/ 7 h 226"/>
                    <a:gd name="T6" fmla="*/ 1 w 213"/>
                    <a:gd name="T7" fmla="*/ 13 h 226"/>
                    <a:gd name="T8" fmla="*/ 2 w 213"/>
                    <a:gd name="T9" fmla="*/ 18 h 226"/>
                    <a:gd name="T10" fmla="*/ 3 w 213"/>
                    <a:gd name="T11" fmla="*/ 24 h 226"/>
                    <a:gd name="T12" fmla="*/ 4 w 213"/>
                    <a:gd name="T13" fmla="*/ 31 h 226"/>
                    <a:gd name="T14" fmla="*/ 7 w 213"/>
                    <a:gd name="T15" fmla="*/ 39 h 226"/>
                    <a:gd name="T16" fmla="*/ 12 w 213"/>
                    <a:gd name="T17" fmla="*/ 48 h 226"/>
                    <a:gd name="T18" fmla="*/ 20 w 213"/>
                    <a:gd name="T19" fmla="*/ 59 h 226"/>
                    <a:gd name="T20" fmla="*/ 29 w 213"/>
                    <a:gd name="T21" fmla="*/ 69 h 226"/>
                    <a:gd name="T22" fmla="*/ 39 w 213"/>
                    <a:gd name="T23" fmla="*/ 78 h 226"/>
                    <a:gd name="T24" fmla="*/ 48 w 213"/>
                    <a:gd name="T25" fmla="*/ 85 h 226"/>
                    <a:gd name="T26" fmla="*/ 56 w 213"/>
                    <a:gd name="T27" fmla="*/ 90 h 226"/>
                    <a:gd name="T28" fmla="*/ 63 w 213"/>
                    <a:gd name="T29" fmla="*/ 94 h 226"/>
                    <a:gd name="T30" fmla="*/ 70 w 213"/>
                    <a:gd name="T31" fmla="*/ 99 h 226"/>
                    <a:gd name="T32" fmla="*/ 78 w 213"/>
                    <a:gd name="T33" fmla="*/ 104 h 226"/>
                    <a:gd name="T34" fmla="*/ 84 w 213"/>
                    <a:gd name="T35" fmla="*/ 106 h 226"/>
                    <a:gd name="T36" fmla="*/ 90 w 213"/>
                    <a:gd name="T37" fmla="*/ 108 h 226"/>
                    <a:gd name="T38" fmla="*/ 96 w 213"/>
                    <a:gd name="T39" fmla="*/ 111 h 226"/>
                    <a:gd name="T40" fmla="*/ 102 w 213"/>
                    <a:gd name="T41" fmla="*/ 113 h 226"/>
                    <a:gd name="T42" fmla="*/ 105 w 213"/>
                    <a:gd name="T43" fmla="*/ 114 h 226"/>
                    <a:gd name="T44" fmla="*/ 107 w 213"/>
                    <a:gd name="T45" fmla="*/ 112 h 226"/>
                    <a:gd name="T46" fmla="*/ 107 w 213"/>
                    <a:gd name="T47" fmla="*/ 110 h 226"/>
                    <a:gd name="T48" fmla="*/ 106 w 213"/>
                    <a:gd name="T49" fmla="*/ 107 h 226"/>
                    <a:gd name="T50" fmla="*/ 104 w 213"/>
                    <a:gd name="T51" fmla="*/ 103 h 226"/>
                    <a:gd name="T52" fmla="*/ 103 w 213"/>
                    <a:gd name="T53" fmla="*/ 96 h 226"/>
                    <a:gd name="T54" fmla="*/ 100 w 213"/>
                    <a:gd name="T55" fmla="*/ 91 h 226"/>
                    <a:gd name="T56" fmla="*/ 98 w 213"/>
                    <a:gd name="T57" fmla="*/ 84 h 226"/>
                    <a:gd name="T58" fmla="*/ 94 w 213"/>
                    <a:gd name="T59" fmla="*/ 77 h 226"/>
                    <a:gd name="T60" fmla="*/ 91 w 213"/>
                    <a:gd name="T61" fmla="*/ 71 h 226"/>
                    <a:gd name="T62" fmla="*/ 87 w 213"/>
                    <a:gd name="T63" fmla="*/ 66 h 226"/>
                    <a:gd name="T64" fmla="*/ 83 w 213"/>
                    <a:gd name="T65" fmla="*/ 59 h 226"/>
                    <a:gd name="T66" fmla="*/ 77 w 213"/>
                    <a:gd name="T67" fmla="*/ 53 h 226"/>
                    <a:gd name="T68" fmla="*/ 71 w 213"/>
                    <a:gd name="T69" fmla="*/ 47 h 226"/>
                    <a:gd name="T70" fmla="*/ 62 w 213"/>
                    <a:gd name="T71" fmla="*/ 39 h 226"/>
                    <a:gd name="T72" fmla="*/ 56 w 213"/>
                    <a:gd name="T73" fmla="*/ 34 h 226"/>
                    <a:gd name="T74" fmla="*/ 47 w 213"/>
                    <a:gd name="T75" fmla="*/ 26 h 226"/>
                    <a:gd name="T76" fmla="*/ 38 w 213"/>
                    <a:gd name="T77" fmla="*/ 21 h 226"/>
                    <a:gd name="T78" fmla="*/ 29 w 213"/>
                    <a:gd name="T79" fmla="*/ 15 h 226"/>
                    <a:gd name="T80" fmla="*/ 23 w 213"/>
                    <a:gd name="T81" fmla="*/ 11 h 226"/>
                    <a:gd name="T82" fmla="*/ 15 w 213"/>
                    <a:gd name="T83" fmla="*/ 7 h 226"/>
                    <a:gd name="T84" fmla="*/ 11 w 213"/>
                    <a:gd name="T85" fmla="*/ 4 h 226"/>
                    <a:gd name="T86" fmla="*/ 5 w 213"/>
                    <a:gd name="T87" fmla="*/ 1 h 226"/>
                    <a:gd name="T88" fmla="*/ 1 w 213"/>
                    <a:gd name="T89" fmla="*/ 0 h 22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213" h="226">
                      <a:moveTo>
                        <a:pt x="2" y="0"/>
                      </a:moveTo>
                      <a:lnTo>
                        <a:pt x="0" y="4"/>
                      </a:lnTo>
                      <a:lnTo>
                        <a:pt x="0" y="14"/>
                      </a:lnTo>
                      <a:lnTo>
                        <a:pt x="2" y="25"/>
                      </a:lnTo>
                      <a:lnTo>
                        <a:pt x="3" y="35"/>
                      </a:lnTo>
                      <a:lnTo>
                        <a:pt x="5" y="47"/>
                      </a:lnTo>
                      <a:lnTo>
                        <a:pt x="8" y="62"/>
                      </a:lnTo>
                      <a:lnTo>
                        <a:pt x="14" y="77"/>
                      </a:lnTo>
                      <a:lnTo>
                        <a:pt x="24" y="95"/>
                      </a:lnTo>
                      <a:lnTo>
                        <a:pt x="40" y="117"/>
                      </a:lnTo>
                      <a:lnTo>
                        <a:pt x="58" y="136"/>
                      </a:lnTo>
                      <a:lnTo>
                        <a:pt x="77" y="154"/>
                      </a:lnTo>
                      <a:lnTo>
                        <a:pt x="96" y="169"/>
                      </a:lnTo>
                      <a:lnTo>
                        <a:pt x="112" y="179"/>
                      </a:lnTo>
                      <a:lnTo>
                        <a:pt x="125" y="187"/>
                      </a:lnTo>
                      <a:lnTo>
                        <a:pt x="139" y="197"/>
                      </a:lnTo>
                      <a:lnTo>
                        <a:pt x="155" y="206"/>
                      </a:lnTo>
                      <a:lnTo>
                        <a:pt x="168" y="210"/>
                      </a:lnTo>
                      <a:lnTo>
                        <a:pt x="179" y="215"/>
                      </a:lnTo>
                      <a:lnTo>
                        <a:pt x="192" y="220"/>
                      </a:lnTo>
                      <a:lnTo>
                        <a:pt x="203" y="225"/>
                      </a:lnTo>
                      <a:lnTo>
                        <a:pt x="210" y="226"/>
                      </a:lnTo>
                      <a:lnTo>
                        <a:pt x="213" y="223"/>
                      </a:lnTo>
                      <a:lnTo>
                        <a:pt x="213" y="218"/>
                      </a:lnTo>
                      <a:lnTo>
                        <a:pt x="211" y="213"/>
                      </a:lnTo>
                      <a:lnTo>
                        <a:pt x="208" y="204"/>
                      </a:lnTo>
                      <a:lnTo>
                        <a:pt x="205" y="191"/>
                      </a:lnTo>
                      <a:lnTo>
                        <a:pt x="200" y="180"/>
                      </a:lnTo>
                      <a:lnTo>
                        <a:pt x="195" y="166"/>
                      </a:lnTo>
                      <a:lnTo>
                        <a:pt x="187" y="152"/>
                      </a:lnTo>
                      <a:lnTo>
                        <a:pt x="181" y="141"/>
                      </a:lnTo>
                      <a:lnTo>
                        <a:pt x="174" y="131"/>
                      </a:lnTo>
                      <a:lnTo>
                        <a:pt x="165" y="117"/>
                      </a:lnTo>
                      <a:lnTo>
                        <a:pt x="154" y="106"/>
                      </a:lnTo>
                      <a:lnTo>
                        <a:pt x="142" y="94"/>
                      </a:lnTo>
                      <a:lnTo>
                        <a:pt x="123" y="78"/>
                      </a:lnTo>
                      <a:lnTo>
                        <a:pt x="112" y="67"/>
                      </a:lnTo>
                      <a:lnTo>
                        <a:pt x="93" y="52"/>
                      </a:lnTo>
                      <a:lnTo>
                        <a:pt x="75" y="41"/>
                      </a:lnTo>
                      <a:lnTo>
                        <a:pt x="58" y="30"/>
                      </a:lnTo>
                      <a:lnTo>
                        <a:pt x="45" y="22"/>
                      </a:lnTo>
                      <a:lnTo>
                        <a:pt x="30" y="13"/>
                      </a:lnTo>
                      <a:lnTo>
                        <a:pt x="21" y="7"/>
                      </a:lnTo>
                      <a:lnTo>
                        <a:pt x="10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</p:grpSp>
          <p:grpSp>
            <p:nvGrpSpPr>
              <p:cNvPr id="16879" name="Group 159"/>
              <p:cNvGrpSpPr>
                <a:grpSpLocks/>
              </p:cNvGrpSpPr>
              <p:nvPr/>
            </p:nvGrpSpPr>
            <p:grpSpPr bwMode="auto">
              <a:xfrm>
                <a:off x="1724" y="2531"/>
                <a:ext cx="110" cy="73"/>
                <a:chOff x="1724" y="2531"/>
                <a:chExt cx="110" cy="73"/>
              </a:xfrm>
            </p:grpSpPr>
            <p:sp>
              <p:nvSpPr>
                <p:cNvPr id="16886" name="Freeform 160"/>
                <p:cNvSpPr>
                  <a:spLocks/>
                </p:cNvSpPr>
                <p:nvPr/>
              </p:nvSpPr>
              <p:spPr bwMode="auto">
                <a:xfrm>
                  <a:off x="1724" y="2531"/>
                  <a:ext cx="107" cy="4"/>
                </a:xfrm>
                <a:custGeom>
                  <a:avLst/>
                  <a:gdLst>
                    <a:gd name="T0" fmla="*/ 0 w 215"/>
                    <a:gd name="T1" fmla="*/ 0 h 9"/>
                    <a:gd name="T2" fmla="*/ 107 w 215"/>
                    <a:gd name="T3" fmla="*/ 2 h 9"/>
                    <a:gd name="T4" fmla="*/ 106 w 215"/>
                    <a:gd name="T5" fmla="*/ 4 h 9"/>
                    <a:gd name="T6" fmla="*/ 1 w 215"/>
                    <a:gd name="T7" fmla="*/ 2 h 9"/>
                    <a:gd name="T8" fmla="*/ 0 w 215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5" h="9">
                      <a:moveTo>
                        <a:pt x="0" y="0"/>
                      </a:moveTo>
                      <a:lnTo>
                        <a:pt x="215" y="5"/>
                      </a:lnTo>
                      <a:lnTo>
                        <a:pt x="213" y="9"/>
                      </a:lnTo>
                      <a:lnTo>
                        <a:pt x="2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887" name="Freeform 161"/>
                <p:cNvSpPr>
                  <a:spLocks/>
                </p:cNvSpPr>
                <p:nvPr/>
              </p:nvSpPr>
              <p:spPr bwMode="auto">
                <a:xfrm>
                  <a:off x="1796" y="2545"/>
                  <a:ext cx="38" cy="59"/>
                </a:xfrm>
                <a:custGeom>
                  <a:avLst/>
                  <a:gdLst>
                    <a:gd name="T0" fmla="*/ 34 w 75"/>
                    <a:gd name="T1" fmla="*/ 1 h 118"/>
                    <a:gd name="T2" fmla="*/ 0 w 75"/>
                    <a:gd name="T3" fmla="*/ 58 h 118"/>
                    <a:gd name="T4" fmla="*/ 3 w 75"/>
                    <a:gd name="T5" fmla="*/ 59 h 118"/>
                    <a:gd name="T6" fmla="*/ 38 w 75"/>
                    <a:gd name="T7" fmla="*/ 0 h 118"/>
                    <a:gd name="T8" fmla="*/ 34 w 75"/>
                    <a:gd name="T9" fmla="*/ 1 h 1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" h="118">
                      <a:moveTo>
                        <a:pt x="67" y="2"/>
                      </a:moveTo>
                      <a:lnTo>
                        <a:pt x="0" y="115"/>
                      </a:lnTo>
                      <a:lnTo>
                        <a:pt x="6" y="118"/>
                      </a:lnTo>
                      <a:lnTo>
                        <a:pt x="75" y="0"/>
                      </a:lnTo>
                      <a:lnTo>
                        <a:pt x="67" y="2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</p:grpSp>
          <p:grpSp>
            <p:nvGrpSpPr>
              <p:cNvPr id="16880" name="Group 162"/>
              <p:cNvGrpSpPr>
                <a:grpSpLocks/>
              </p:cNvGrpSpPr>
              <p:nvPr/>
            </p:nvGrpSpPr>
            <p:grpSpPr bwMode="auto">
              <a:xfrm>
                <a:off x="1809" y="2531"/>
                <a:ext cx="45" cy="19"/>
                <a:chOff x="1809" y="2531"/>
                <a:chExt cx="45" cy="19"/>
              </a:xfrm>
            </p:grpSpPr>
            <p:sp>
              <p:nvSpPr>
                <p:cNvPr id="16881" name="Freeform 163"/>
                <p:cNvSpPr>
                  <a:spLocks/>
                </p:cNvSpPr>
                <p:nvPr/>
              </p:nvSpPr>
              <p:spPr bwMode="auto">
                <a:xfrm>
                  <a:off x="1809" y="2534"/>
                  <a:ext cx="31" cy="16"/>
                </a:xfrm>
                <a:custGeom>
                  <a:avLst/>
                  <a:gdLst>
                    <a:gd name="T0" fmla="*/ 23 w 62"/>
                    <a:gd name="T1" fmla="*/ 0 h 31"/>
                    <a:gd name="T2" fmla="*/ 2 w 62"/>
                    <a:gd name="T3" fmla="*/ 5 h 31"/>
                    <a:gd name="T4" fmla="*/ 1 w 62"/>
                    <a:gd name="T5" fmla="*/ 6 h 31"/>
                    <a:gd name="T6" fmla="*/ 0 w 62"/>
                    <a:gd name="T7" fmla="*/ 7 h 31"/>
                    <a:gd name="T8" fmla="*/ 0 w 62"/>
                    <a:gd name="T9" fmla="*/ 10 h 31"/>
                    <a:gd name="T10" fmla="*/ 1 w 62"/>
                    <a:gd name="T11" fmla="*/ 11 h 31"/>
                    <a:gd name="T12" fmla="*/ 2 w 62"/>
                    <a:gd name="T13" fmla="*/ 13 h 31"/>
                    <a:gd name="T14" fmla="*/ 4 w 62"/>
                    <a:gd name="T15" fmla="*/ 15 h 31"/>
                    <a:gd name="T16" fmla="*/ 7 w 62"/>
                    <a:gd name="T17" fmla="*/ 16 h 31"/>
                    <a:gd name="T18" fmla="*/ 9 w 62"/>
                    <a:gd name="T19" fmla="*/ 16 h 31"/>
                    <a:gd name="T20" fmla="*/ 10 w 62"/>
                    <a:gd name="T21" fmla="*/ 16 h 31"/>
                    <a:gd name="T22" fmla="*/ 31 w 62"/>
                    <a:gd name="T23" fmla="*/ 10 h 31"/>
                    <a:gd name="T24" fmla="*/ 27 w 62"/>
                    <a:gd name="T25" fmla="*/ 8 h 31"/>
                    <a:gd name="T26" fmla="*/ 25 w 62"/>
                    <a:gd name="T27" fmla="*/ 6 h 31"/>
                    <a:gd name="T28" fmla="*/ 23 w 62"/>
                    <a:gd name="T29" fmla="*/ 0 h 3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62" h="31">
                      <a:moveTo>
                        <a:pt x="46" y="0"/>
                      </a:moveTo>
                      <a:lnTo>
                        <a:pt x="3" y="9"/>
                      </a:lnTo>
                      <a:lnTo>
                        <a:pt x="1" y="11"/>
                      </a:lnTo>
                      <a:lnTo>
                        <a:pt x="0" y="14"/>
                      </a:lnTo>
                      <a:lnTo>
                        <a:pt x="0" y="19"/>
                      </a:lnTo>
                      <a:lnTo>
                        <a:pt x="1" y="22"/>
                      </a:lnTo>
                      <a:lnTo>
                        <a:pt x="3" y="25"/>
                      </a:lnTo>
                      <a:lnTo>
                        <a:pt x="8" y="29"/>
                      </a:lnTo>
                      <a:lnTo>
                        <a:pt x="14" y="31"/>
                      </a:lnTo>
                      <a:lnTo>
                        <a:pt x="17" y="31"/>
                      </a:lnTo>
                      <a:lnTo>
                        <a:pt x="20" y="31"/>
                      </a:lnTo>
                      <a:lnTo>
                        <a:pt x="62" y="19"/>
                      </a:lnTo>
                      <a:lnTo>
                        <a:pt x="54" y="15"/>
                      </a:lnTo>
                      <a:lnTo>
                        <a:pt x="49" y="12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C0C0E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882" name="Freeform 164"/>
                <p:cNvSpPr>
                  <a:spLocks/>
                </p:cNvSpPr>
                <p:nvPr/>
              </p:nvSpPr>
              <p:spPr bwMode="auto">
                <a:xfrm>
                  <a:off x="1827" y="2531"/>
                  <a:ext cx="19" cy="14"/>
                </a:xfrm>
                <a:custGeom>
                  <a:avLst/>
                  <a:gdLst>
                    <a:gd name="T0" fmla="*/ 11 w 38"/>
                    <a:gd name="T1" fmla="*/ 2 h 28"/>
                    <a:gd name="T2" fmla="*/ 10 w 38"/>
                    <a:gd name="T3" fmla="*/ 1 h 28"/>
                    <a:gd name="T4" fmla="*/ 8 w 38"/>
                    <a:gd name="T5" fmla="*/ 1 h 28"/>
                    <a:gd name="T6" fmla="*/ 5 w 38"/>
                    <a:gd name="T7" fmla="*/ 0 h 28"/>
                    <a:gd name="T8" fmla="*/ 3 w 38"/>
                    <a:gd name="T9" fmla="*/ 0 h 28"/>
                    <a:gd name="T10" fmla="*/ 2 w 38"/>
                    <a:gd name="T11" fmla="*/ 1 h 28"/>
                    <a:gd name="T12" fmla="*/ 1 w 38"/>
                    <a:gd name="T13" fmla="*/ 2 h 28"/>
                    <a:gd name="T14" fmla="*/ 0 w 38"/>
                    <a:gd name="T15" fmla="*/ 4 h 28"/>
                    <a:gd name="T16" fmla="*/ 0 w 38"/>
                    <a:gd name="T17" fmla="*/ 5 h 28"/>
                    <a:gd name="T18" fmla="*/ 1 w 38"/>
                    <a:gd name="T19" fmla="*/ 6 h 28"/>
                    <a:gd name="T20" fmla="*/ 2 w 38"/>
                    <a:gd name="T21" fmla="*/ 8 h 28"/>
                    <a:gd name="T22" fmla="*/ 3 w 38"/>
                    <a:gd name="T23" fmla="*/ 10 h 28"/>
                    <a:gd name="T24" fmla="*/ 4 w 38"/>
                    <a:gd name="T25" fmla="*/ 11 h 28"/>
                    <a:gd name="T26" fmla="*/ 6 w 38"/>
                    <a:gd name="T27" fmla="*/ 12 h 28"/>
                    <a:gd name="T28" fmla="*/ 8 w 38"/>
                    <a:gd name="T29" fmla="*/ 13 h 28"/>
                    <a:gd name="T30" fmla="*/ 10 w 38"/>
                    <a:gd name="T31" fmla="*/ 14 h 28"/>
                    <a:gd name="T32" fmla="*/ 14 w 38"/>
                    <a:gd name="T33" fmla="*/ 14 h 28"/>
                    <a:gd name="T34" fmla="*/ 16 w 38"/>
                    <a:gd name="T35" fmla="*/ 14 h 28"/>
                    <a:gd name="T36" fmla="*/ 18 w 38"/>
                    <a:gd name="T37" fmla="*/ 14 h 28"/>
                    <a:gd name="T38" fmla="*/ 19 w 38"/>
                    <a:gd name="T39" fmla="*/ 12 h 28"/>
                    <a:gd name="T40" fmla="*/ 19 w 38"/>
                    <a:gd name="T41" fmla="*/ 11 h 28"/>
                    <a:gd name="T42" fmla="*/ 18 w 38"/>
                    <a:gd name="T43" fmla="*/ 9 h 28"/>
                    <a:gd name="T44" fmla="*/ 17 w 38"/>
                    <a:gd name="T45" fmla="*/ 7 h 28"/>
                    <a:gd name="T46" fmla="*/ 14 w 38"/>
                    <a:gd name="T47" fmla="*/ 4 h 28"/>
                    <a:gd name="T48" fmla="*/ 11 w 38"/>
                    <a:gd name="T49" fmla="*/ 2 h 2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8" h="28">
                      <a:moveTo>
                        <a:pt x="22" y="3"/>
                      </a:moveTo>
                      <a:lnTo>
                        <a:pt x="20" y="2"/>
                      </a:lnTo>
                      <a:lnTo>
                        <a:pt x="16" y="1"/>
                      </a:lnTo>
                      <a:lnTo>
                        <a:pt x="9" y="0"/>
                      </a:lnTo>
                      <a:lnTo>
                        <a:pt x="6" y="0"/>
                      </a:lnTo>
                      <a:lnTo>
                        <a:pt x="3" y="2"/>
                      </a:lnTo>
                      <a:lnTo>
                        <a:pt x="1" y="3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1" y="12"/>
                      </a:lnTo>
                      <a:lnTo>
                        <a:pt x="3" y="16"/>
                      </a:lnTo>
                      <a:lnTo>
                        <a:pt x="5" y="19"/>
                      </a:lnTo>
                      <a:lnTo>
                        <a:pt x="8" y="22"/>
                      </a:lnTo>
                      <a:lnTo>
                        <a:pt x="12" y="24"/>
                      </a:lnTo>
                      <a:lnTo>
                        <a:pt x="16" y="25"/>
                      </a:lnTo>
                      <a:lnTo>
                        <a:pt x="20" y="27"/>
                      </a:lnTo>
                      <a:lnTo>
                        <a:pt x="27" y="28"/>
                      </a:lnTo>
                      <a:lnTo>
                        <a:pt x="32" y="28"/>
                      </a:lnTo>
                      <a:lnTo>
                        <a:pt x="36" y="27"/>
                      </a:lnTo>
                      <a:lnTo>
                        <a:pt x="38" y="24"/>
                      </a:lnTo>
                      <a:lnTo>
                        <a:pt x="38" y="22"/>
                      </a:lnTo>
                      <a:lnTo>
                        <a:pt x="36" y="18"/>
                      </a:lnTo>
                      <a:lnTo>
                        <a:pt x="33" y="13"/>
                      </a:lnTo>
                      <a:lnTo>
                        <a:pt x="27" y="7"/>
                      </a:lnTo>
                      <a:lnTo>
                        <a:pt x="22" y="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883" name="Freeform 165"/>
                <p:cNvSpPr>
                  <a:spLocks/>
                </p:cNvSpPr>
                <p:nvPr/>
              </p:nvSpPr>
              <p:spPr bwMode="auto">
                <a:xfrm>
                  <a:off x="1832" y="2533"/>
                  <a:ext cx="22" cy="11"/>
                </a:xfrm>
                <a:custGeom>
                  <a:avLst/>
                  <a:gdLst>
                    <a:gd name="T0" fmla="*/ 2 w 43"/>
                    <a:gd name="T1" fmla="*/ 2 h 23"/>
                    <a:gd name="T2" fmla="*/ 15 w 43"/>
                    <a:gd name="T3" fmla="*/ 0 h 23"/>
                    <a:gd name="T4" fmla="*/ 19 w 43"/>
                    <a:gd name="T5" fmla="*/ 0 h 23"/>
                    <a:gd name="T6" fmla="*/ 21 w 43"/>
                    <a:gd name="T7" fmla="*/ 0 h 23"/>
                    <a:gd name="T8" fmla="*/ 22 w 43"/>
                    <a:gd name="T9" fmla="*/ 0 h 23"/>
                    <a:gd name="T10" fmla="*/ 22 w 43"/>
                    <a:gd name="T11" fmla="*/ 2 h 23"/>
                    <a:gd name="T12" fmla="*/ 21 w 43"/>
                    <a:gd name="T13" fmla="*/ 3 h 23"/>
                    <a:gd name="T14" fmla="*/ 8 w 43"/>
                    <a:gd name="T15" fmla="*/ 11 h 23"/>
                    <a:gd name="T16" fmla="*/ 7 w 43"/>
                    <a:gd name="T17" fmla="*/ 11 h 23"/>
                    <a:gd name="T18" fmla="*/ 4 w 43"/>
                    <a:gd name="T19" fmla="*/ 11 h 23"/>
                    <a:gd name="T20" fmla="*/ 3 w 43"/>
                    <a:gd name="T21" fmla="*/ 10 h 23"/>
                    <a:gd name="T22" fmla="*/ 1 w 43"/>
                    <a:gd name="T23" fmla="*/ 8 h 23"/>
                    <a:gd name="T24" fmla="*/ 0 w 43"/>
                    <a:gd name="T25" fmla="*/ 7 h 23"/>
                    <a:gd name="T26" fmla="*/ 0 w 43"/>
                    <a:gd name="T27" fmla="*/ 5 h 23"/>
                    <a:gd name="T28" fmla="*/ 1 w 43"/>
                    <a:gd name="T29" fmla="*/ 3 h 23"/>
                    <a:gd name="T30" fmla="*/ 2 w 43"/>
                    <a:gd name="T31" fmla="*/ 2 h 2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3" h="23">
                      <a:moveTo>
                        <a:pt x="3" y="5"/>
                      </a:moveTo>
                      <a:lnTo>
                        <a:pt x="30" y="0"/>
                      </a:lnTo>
                      <a:lnTo>
                        <a:pt x="37" y="0"/>
                      </a:lnTo>
                      <a:lnTo>
                        <a:pt x="41" y="0"/>
                      </a:lnTo>
                      <a:lnTo>
                        <a:pt x="43" y="1"/>
                      </a:lnTo>
                      <a:lnTo>
                        <a:pt x="43" y="4"/>
                      </a:lnTo>
                      <a:lnTo>
                        <a:pt x="41" y="7"/>
                      </a:lnTo>
                      <a:lnTo>
                        <a:pt x="16" y="23"/>
                      </a:lnTo>
                      <a:lnTo>
                        <a:pt x="13" y="23"/>
                      </a:lnTo>
                      <a:lnTo>
                        <a:pt x="8" y="22"/>
                      </a:lnTo>
                      <a:lnTo>
                        <a:pt x="6" y="20"/>
                      </a:lnTo>
                      <a:lnTo>
                        <a:pt x="1" y="17"/>
                      </a:lnTo>
                      <a:lnTo>
                        <a:pt x="0" y="15"/>
                      </a:lnTo>
                      <a:lnTo>
                        <a:pt x="0" y="11"/>
                      </a:lnTo>
                      <a:lnTo>
                        <a:pt x="1" y="7"/>
                      </a:lnTo>
                      <a:lnTo>
                        <a:pt x="3" y="5"/>
                      </a:lnTo>
                      <a:close/>
                    </a:path>
                  </a:pathLst>
                </a:custGeom>
                <a:solidFill>
                  <a:srgbClr val="A0A0C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884" name="Freeform 166"/>
                <p:cNvSpPr>
                  <a:spLocks/>
                </p:cNvSpPr>
                <p:nvPr/>
              </p:nvSpPr>
              <p:spPr bwMode="auto">
                <a:xfrm>
                  <a:off x="1816" y="2538"/>
                  <a:ext cx="8" cy="10"/>
                </a:xfrm>
                <a:custGeom>
                  <a:avLst/>
                  <a:gdLst>
                    <a:gd name="T0" fmla="*/ 1 w 16"/>
                    <a:gd name="T1" fmla="*/ 0 h 20"/>
                    <a:gd name="T2" fmla="*/ 0 w 16"/>
                    <a:gd name="T3" fmla="*/ 2 h 20"/>
                    <a:gd name="T4" fmla="*/ 0 w 16"/>
                    <a:gd name="T5" fmla="*/ 3 h 20"/>
                    <a:gd name="T6" fmla="*/ 1 w 16"/>
                    <a:gd name="T7" fmla="*/ 5 h 20"/>
                    <a:gd name="T8" fmla="*/ 2 w 16"/>
                    <a:gd name="T9" fmla="*/ 6 h 20"/>
                    <a:gd name="T10" fmla="*/ 3 w 16"/>
                    <a:gd name="T11" fmla="*/ 8 h 20"/>
                    <a:gd name="T12" fmla="*/ 5 w 16"/>
                    <a:gd name="T13" fmla="*/ 9 h 20"/>
                    <a:gd name="T14" fmla="*/ 6 w 16"/>
                    <a:gd name="T15" fmla="*/ 10 h 20"/>
                    <a:gd name="T16" fmla="*/ 7 w 16"/>
                    <a:gd name="T17" fmla="*/ 10 h 20"/>
                    <a:gd name="T18" fmla="*/ 8 w 16"/>
                    <a:gd name="T19" fmla="*/ 10 h 2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6" h="20">
                      <a:moveTo>
                        <a:pt x="2" y="0"/>
                      </a:move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2" y="10"/>
                      </a:lnTo>
                      <a:lnTo>
                        <a:pt x="3" y="12"/>
                      </a:lnTo>
                      <a:lnTo>
                        <a:pt x="6" y="15"/>
                      </a:lnTo>
                      <a:lnTo>
                        <a:pt x="10" y="17"/>
                      </a:lnTo>
                      <a:lnTo>
                        <a:pt x="11" y="19"/>
                      </a:lnTo>
                      <a:lnTo>
                        <a:pt x="13" y="19"/>
                      </a:lnTo>
                      <a:lnTo>
                        <a:pt x="16" y="2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885" name="Freeform 167"/>
                <p:cNvSpPr>
                  <a:spLocks/>
                </p:cNvSpPr>
                <p:nvPr/>
              </p:nvSpPr>
              <p:spPr bwMode="auto">
                <a:xfrm>
                  <a:off x="1821" y="2536"/>
                  <a:ext cx="11" cy="10"/>
                </a:xfrm>
                <a:custGeom>
                  <a:avLst/>
                  <a:gdLst>
                    <a:gd name="T0" fmla="*/ 1 w 22"/>
                    <a:gd name="T1" fmla="*/ 0 h 20"/>
                    <a:gd name="T2" fmla="*/ 0 w 22"/>
                    <a:gd name="T3" fmla="*/ 2 h 20"/>
                    <a:gd name="T4" fmla="*/ 0 w 22"/>
                    <a:gd name="T5" fmla="*/ 4 h 20"/>
                    <a:gd name="T6" fmla="*/ 1 w 22"/>
                    <a:gd name="T7" fmla="*/ 5 h 20"/>
                    <a:gd name="T8" fmla="*/ 2 w 22"/>
                    <a:gd name="T9" fmla="*/ 7 h 20"/>
                    <a:gd name="T10" fmla="*/ 4 w 22"/>
                    <a:gd name="T11" fmla="*/ 8 h 20"/>
                    <a:gd name="T12" fmla="*/ 6 w 22"/>
                    <a:gd name="T13" fmla="*/ 9 h 20"/>
                    <a:gd name="T14" fmla="*/ 8 w 22"/>
                    <a:gd name="T15" fmla="*/ 10 h 20"/>
                    <a:gd name="T16" fmla="*/ 10 w 22"/>
                    <a:gd name="T17" fmla="*/ 10 h 20"/>
                    <a:gd name="T18" fmla="*/ 11 w 22"/>
                    <a:gd name="T19" fmla="*/ 10 h 2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" h="20">
                      <a:moveTo>
                        <a:pt x="1" y="0"/>
                      </a:moveTo>
                      <a:lnTo>
                        <a:pt x="0" y="4"/>
                      </a:lnTo>
                      <a:lnTo>
                        <a:pt x="0" y="7"/>
                      </a:lnTo>
                      <a:lnTo>
                        <a:pt x="1" y="10"/>
                      </a:lnTo>
                      <a:lnTo>
                        <a:pt x="3" y="13"/>
                      </a:lnTo>
                      <a:lnTo>
                        <a:pt x="8" y="16"/>
                      </a:lnTo>
                      <a:lnTo>
                        <a:pt x="12" y="18"/>
                      </a:lnTo>
                      <a:lnTo>
                        <a:pt x="16" y="19"/>
                      </a:lnTo>
                      <a:lnTo>
                        <a:pt x="19" y="19"/>
                      </a:lnTo>
                      <a:lnTo>
                        <a:pt x="22" y="2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16405" name="Group 168"/>
            <p:cNvGrpSpPr>
              <a:grpSpLocks/>
            </p:cNvGrpSpPr>
            <p:nvPr/>
          </p:nvGrpSpPr>
          <p:grpSpPr bwMode="auto">
            <a:xfrm>
              <a:off x="2172" y="2493"/>
              <a:ext cx="378" cy="201"/>
              <a:chOff x="2172" y="2493"/>
              <a:chExt cx="378" cy="201"/>
            </a:xfrm>
          </p:grpSpPr>
          <p:grpSp>
            <p:nvGrpSpPr>
              <p:cNvPr id="16690" name="Group 169"/>
              <p:cNvGrpSpPr>
                <a:grpSpLocks/>
              </p:cNvGrpSpPr>
              <p:nvPr/>
            </p:nvGrpSpPr>
            <p:grpSpPr bwMode="auto">
              <a:xfrm>
                <a:off x="2278" y="2493"/>
                <a:ext cx="272" cy="176"/>
                <a:chOff x="2278" y="2493"/>
                <a:chExt cx="272" cy="176"/>
              </a:xfrm>
            </p:grpSpPr>
            <p:grpSp>
              <p:nvGrpSpPr>
                <p:cNvPr id="16867" name="Group 170"/>
                <p:cNvGrpSpPr>
                  <a:grpSpLocks/>
                </p:cNvGrpSpPr>
                <p:nvPr/>
              </p:nvGrpSpPr>
              <p:grpSpPr bwMode="auto">
                <a:xfrm>
                  <a:off x="2462" y="2536"/>
                  <a:ext cx="88" cy="121"/>
                  <a:chOff x="2462" y="2536"/>
                  <a:chExt cx="88" cy="121"/>
                </a:xfrm>
              </p:grpSpPr>
              <p:sp>
                <p:nvSpPr>
                  <p:cNvPr id="16874" name="Freeform 171"/>
                  <p:cNvSpPr>
                    <a:spLocks/>
                  </p:cNvSpPr>
                  <p:nvPr/>
                </p:nvSpPr>
                <p:spPr bwMode="auto">
                  <a:xfrm>
                    <a:off x="2462" y="2536"/>
                    <a:ext cx="88" cy="121"/>
                  </a:xfrm>
                  <a:custGeom>
                    <a:avLst/>
                    <a:gdLst>
                      <a:gd name="T0" fmla="*/ 27 w 176"/>
                      <a:gd name="T1" fmla="*/ 6 h 242"/>
                      <a:gd name="T2" fmla="*/ 30 w 176"/>
                      <a:gd name="T3" fmla="*/ 4 h 242"/>
                      <a:gd name="T4" fmla="*/ 34 w 176"/>
                      <a:gd name="T5" fmla="*/ 2 h 242"/>
                      <a:gd name="T6" fmla="*/ 39 w 176"/>
                      <a:gd name="T7" fmla="*/ 1 h 242"/>
                      <a:gd name="T8" fmla="*/ 44 w 176"/>
                      <a:gd name="T9" fmla="*/ 0 h 242"/>
                      <a:gd name="T10" fmla="*/ 49 w 176"/>
                      <a:gd name="T11" fmla="*/ 0 h 242"/>
                      <a:gd name="T12" fmla="*/ 53 w 176"/>
                      <a:gd name="T13" fmla="*/ 1 h 242"/>
                      <a:gd name="T14" fmla="*/ 56 w 176"/>
                      <a:gd name="T15" fmla="*/ 2 h 242"/>
                      <a:gd name="T16" fmla="*/ 60 w 176"/>
                      <a:gd name="T17" fmla="*/ 3 h 242"/>
                      <a:gd name="T18" fmla="*/ 63 w 176"/>
                      <a:gd name="T19" fmla="*/ 5 h 242"/>
                      <a:gd name="T20" fmla="*/ 65 w 176"/>
                      <a:gd name="T21" fmla="*/ 6 h 242"/>
                      <a:gd name="T22" fmla="*/ 64 w 176"/>
                      <a:gd name="T23" fmla="*/ 13 h 242"/>
                      <a:gd name="T24" fmla="*/ 63 w 176"/>
                      <a:gd name="T25" fmla="*/ 20 h 242"/>
                      <a:gd name="T26" fmla="*/ 63 w 176"/>
                      <a:gd name="T27" fmla="*/ 26 h 242"/>
                      <a:gd name="T28" fmla="*/ 63 w 176"/>
                      <a:gd name="T29" fmla="*/ 32 h 242"/>
                      <a:gd name="T30" fmla="*/ 64 w 176"/>
                      <a:gd name="T31" fmla="*/ 37 h 242"/>
                      <a:gd name="T32" fmla="*/ 65 w 176"/>
                      <a:gd name="T33" fmla="*/ 41 h 242"/>
                      <a:gd name="T34" fmla="*/ 65 w 176"/>
                      <a:gd name="T35" fmla="*/ 44 h 242"/>
                      <a:gd name="T36" fmla="*/ 66 w 176"/>
                      <a:gd name="T37" fmla="*/ 47 h 242"/>
                      <a:gd name="T38" fmla="*/ 67 w 176"/>
                      <a:gd name="T39" fmla="*/ 51 h 242"/>
                      <a:gd name="T40" fmla="*/ 67 w 176"/>
                      <a:gd name="T41" fmla="*/ 54 h 242"/>
                      <a:gd name="T42" fmla="*/ 69 w 176"/>
                      <a:gd name="T43" fmla="*/ 57 h 242"/>
                      <a:gd name="T44" fmla="*/ 71 w 176"/>
                      <a:gd name="T45" fmla="*/ 62 h 242"/>
                      <a:gd name="T46" fmla="*/ 72 w 176"/>
                      <a:gd name="T47" fmla="*/ 68 h 242"/>
                      <a:gd name="T48" fmla="*/ 75 w 176"/>
                      <a:gd name="T49" fmla="*/ 76 h 242"/>
                      <a:gd name="T50" fmla="*/ 79 w 176"/>
                      <a:gd name="T51" fmla="*/ 83 h 242"/>
                      <a:gd name="T52" fmla="*/ 83 w 176"/>
                      <a:gd name="T53" fmla="*/ 91 h 242"/>
                      <a:gd name="T54" fmla="*/ 85 w 176"/>
                      <a:gd name="T55" fmla="*/ 95 h 242"/>
                      <a:gd name="T56" fmla="*/ 88 w 176"/>
                      <a:gd name="T57" fmla="*/ 100 h 242"/>
                      <a:gd name="T58" fmla="*/ 88 w 176"/>
                      <a:gd name="T59" fmla="*/ 116 h 242"/>
                      <a:gd name="T60" fmla="*/ 83 w 176"/>
                      <a:gd name="T61" fmla="*/ 118 h 242"/>
                      <a:gd name="T62" fmla="*/ 77 w 176"/>
                      <a:gd name="T63" fmla="*/ 119 h 242"/>
                      <a:gd name="T64" fmla="*/ 69 w 176"/>
                      <a:gd name="T65" fmla="*/ 120 h 242"/>
                      <a:gd name="T66" fmla="*/ 59 w 176"/>
                      <a:gd name="T67" fmla="*/ 121 h 242"/>
                      <a:gd name="T68" fmla="*/ 50 w 176"/>
                      <a:gd name="T69" fmla="*/ 121 h 242"/>
                      <a:gd name="T70" fmla="*/ 37 w 176"/>
                      <a:gd name="T71" fmla="*/ 121 h 242"/>
                      <a:gd name="T72" fmla="*/ 27 w 176"/>
                      <a:gd name="T73" fmla="*/ 120 h 242"/>
                      <a:gd name="T74" fmla="*/ 17 w 176"/>
                      <a:gd name="T75" fmla="*/ 119 h 242"/>
                      <a:gd name="T76" fmla="*/ 10 w 176"/>
                      <a:gd name="T77" fmla="*/ 118 h 242"/>
                      <a:gd name="T78" fmla="*/ 6 w 176"/>
                      <a:gd name="T79" fmla="*/ 118 h 242"/>
                      <a:gd name="T80" fmla="*/ 0 w 176"/>
                      <a:gd name="T81" fmla="*/ 115 h 242"/>
                      <a:gd name="T82" fmla="*/ 0 w 176"/>
                      <a:gd name="T83" fmla="*/ 100 h 242"/>
                      <a:gd name="T84" fmla="*/ 3 w 176"/>
                      <a:gd name="T85" fmla="*/ 97 h 242"/>
                      <a:gd name="T86" fmla="*/ 5 w 176"/>
                      <a:gd name="T87" fmla="*/ 93 h 242"/>
                      <a:gd name="T88" fmla="*/ 7 w 176"/>
                      <a:gd name="T89" fmla="*/ 89 h 242"/>
                      <a:gd name="T90" fmla="*/ 11 w 176"/>
                      <a:gd name="T91" fmla="*/ 82 h 242"/>
                      <a:gd name="T92" fmla="*/ 15 w 176"/>
                      <a:gd name="T93" fmla="*/ 76 h 242"/>
                      <a:gd name="T94" fmla="*/ 17 w 176"/>
                      <a:gd name="T95" fmla="*/ 70 h 242"/>
                      <a:gd name="T96" fmla="*/ 19 w 176"/>
                      <a:gd name="T97" fmla="*/ 64 h 242"/>
                      <a:gd name="T98" fmla="*/ 22 w 176"/>
                      <a:gd name="T99" fmla="*/ 57 h 242"/>
                      <a:gd name="T100" fmla="*/ 24 w 176"/>
                      <a:gd name="T101" fmla="*/ 50 h 242"/>
                      <a:gd name="T102" fmla="*/ 26 w 176"/>
                      <a:gd name="T103" fmla="*/ 43 h 242"/>
                      <a:gd name="T104" fmla="*/ 27 w 176"/>
                      <a:gd name="T105" fmla="*/ 36 h 242"/>
                      <a:gd name="T106" fmla="*/ 28 w 176"/>
                      <a:gd name="T107" fmla="*/ 30 h 242"/>
                      <a:gd name="T108" fmla="*/ 28 w 176"/>
                      <a:gd name="T109" fmla="*/ 23 h 242"/>
                      <a:gd name="T110" fmla="*/ 28 w 176"/>
                      <a:gd name="T111" fmla="*/ 17 h 242"/>
                      <a:gd name="T112" fmla="*/ 28 w 176"/>
                      <a:gd name="T113" fmla="*/ 12 h 242"/>
                      <a:gd name="T114" fmla="*/ 27 w 176"/>
                      <a:gd name="T115" fmla="*/ 6 h 242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</a:gdLst>
                    <a:ahLst/>
                    <a:cxnLst>
                      <a:cxn ang="T116">
                        <a:pos x="T0" y="T1"/>
                      </a:cxn>
                      <a:cxn ang="T117">
                        <a:pos x="T2" y="T3"/>
                      </a:cxn>
                      <a:cxn ang="T118">
                        <a:pos x="T4" y="T5"/>
                      </a:cxn>
                      <a:cxn ang="T119">
                        <a:pos x="T6" y="T7"/>
                      </a:cxn>
                      <a:cxn ang="T120">
                        <a:pos x="T8" y="T9"/>
                      </a:cxn>
                      <a:cxn ang="T121">
                        <a:pos x="T10" y="T11"/>
                      </a:cxn>
                      <a:cxn ang="T122">
                        <a:pos x="T12" y="T13"/>
                      </a:cxn>
                      <a:cxn ang="T123">
                        <a:pos x="T14" y="T15"/>
                      </a:cxn>
                      <a:cxn ang="T124">
                        <a:pos x="T16" y="T17"/>
                      </a:cxn>
                      <a:cxn ang="T125">
                        <a:pos x="T18" y="T19"/>
                      </a:cxn>
                      <a:cxn ang="T126">
                        <a:pos x="T20" y="T21"/>
                      </a:cxn>
                      <a:cxn ang="T127">
                        <a:pos x="T22" y="T23"/>
                      </a:cxn>
                      <a:cxn ang="T128">
                        <a:pos x="T24" y="T25"/>
                      </a:cxn>
                      <a:cxn ang="T129">
                        <a:pos x="T26" y="T27"/>
                      </a:cxn>
                      <a:cxn ang="T130">
                        <a:pos x="T28" y="T29"/>
                      </a:cxn>
                      <a:cxn ang="T131">
                        <a:pos x="T30" y="T31"/>
                      </a:cxn>
                      <a:cxn ang="T132">
                        <a:pos x="T32" y="T33"/>
                      </a:cxn>
                      <a:cxn ang="T133">
                        <a:pos x="T34" y="T35"/>
                      </a:cxn>
                      <a:cxn ang="T134">
                        <a:pos x="T36" y="T37"/>
                      </a:cxn>
                      <a:cxn ang="T135">
                        <a:pos x="T38" y="T39"/>
                      </a:cxn>
                      <a:cxn ang="T136">
                        <a:pos x="T40" y="T41"/>
                      </a:cxn>
                      <a:cxn ang="T137">
                        <a:pos x="T42" y="T43"/>
                      </a:cxn>
                      <a:cxn ang="T138">
                        <a:pos x="T44" y="T45"/>
                      </a:cxn>
                      <a:cxn ang="T139">
                        <a:pos x="T46" y="T47"/>
                      </a:cxn>
                      <a:cxn ang="T140">
                        <a:pos x="T48" y="T49"/>
                      </a:cxn>
                      <a:cxn ang="T141">
                        <a:pos x="T50" y="T51"/>
                      </a:cxn>
                      <a:cxn ang="T142">
                        <a:pos x="T52" y="T53"/>
                      </a:cxn>
                      <a:cxn ang="T143">
                        <a:pos x="T54" y="T55"/>
                      </a:cxn>
                      <a:cxn ang="T144">
                        <a:pos x="T56" y="T57"/>
                      </a:cxn>
                      <a:cxn ang="T145">
                        <a:pos x="T58" y="T59"/>
                      </a:cxn>
                      <a:cxn ang="T146">
                        <a:pos x="T60" y="T61"/>
                      </a:cxn>
                      <a:cxn ang="T147">
                        <a:pos x="T62" y="T63"/>
                      </a:cxn>
                      <a:cxn ang="T148">
                        <a:pos x="T64" y="T65"/>
                      </a:cxn>
                      <a:cxn ang="T149">
                        <a:pos x="T66" y="T67"/>
                      </a:cxn>
                      <a:cxn ang="T150">
                        <a:pos x="T68" y="T69"/>
                      </a:cxn>
                      <a:cxn ang="T151">
                        <a:pos x="T70" y="T71"/>
                      </a:cxn>
                      <a:cxn ang="T152">
                        <a:pos x="T72" y="T73"/>
                      </a:cxn>
                      <a:cxn ang="T153">
                        <a:pos x="T74" y="T75"/>
                      </a:cxn>
                      <a:cxn ang="T154">
                        <a:pos x="T76" y="T77"/>
                      </a:cxn>
                      <a:cxn ang="T155">
                        <a:pos x="T78" y="T79"/>
                      </a:cxn>
                      <a:cxn ang="T156">
                        <a:pos x="T80" y="T81"/>
                      </a:cxn>
                      <a:cxn ang="T157">
                        <a:pos x="T82" y="T83"/>
                      </a:cxn>
                      <a:cxn ang="T158">
                        <a:pos x="T84" y="T85"/>
                      </a:cxn>
                      <a:cxn ang="T159">
                        <a:pos x="T86" y="T87"/>
                      </a:cxn>
                      <a:cxn ang="T160">
                        <a:pos x="T88" y="T89"/>
                      </a:cxn>
                      <a:cxn ang="T161">
                        <a:pos x="T90" y="T91"/>
                      </a:cxn>
                      <a:cxn ang="T162">
                        <a:pos x="T92" y="T93"/>
                      </a:cxn>
                      <a:cxn ang="T163">
                        <a:pos x="T94" y="T95"/>
                      </a:cxn>
                      <a:cxn ang="T164">
                        <a:pos x="T96" y="T97"/>
                      </a:cxn>
                      <a:cxn ang="T165">
                        <a:pos x="T98" y="T99"/>
                      </a:cxn>
                      <a:cxn ang="T166">
                        <a:pos x="T100" y="T101"/>
                      </a:cxn>
                      <a:cxn ang="T167">
                        <a:pos x="T102" y="T103"/>
                      </a:cxn>
                      <a:cxn ang="T168">
                        <a:pos x="T104" y="T105"/>
                      </a:cxn>
                      <a:cxn ang="T169">
                        <a:pos x="T106" y="T107"/>
                      </a:cxn>
                      <a:cxn ang="T170">
                        <a:pos x="T108" y="T109"/>
                      </a:cxn>
                      <a:cxn ang="T171">
                        <a:pos x="T110" y="T111"/>
                      </a:cxn>
                      <a:cxn ang="T172">
                        <a:pos x="T112" y="T113"/>
                      </a:cxn>
                      <a:cxn ang="T173">
                        <a:pos x="T114" y="T115"/>
                      </a:cxn>
                    </a:cxnLst>
                    <a:rect l="0" t="0" r="r" b="b"/>
                    <a:pathLst>
                      <a:path w="176" h="242">
                        <a:moveTo>
                          <a:pt x="53" y="11"/>
                        </a:moveTo>
                        <a:lnTo>
                          <a:pt x="59" y="8"/>
                        </a:lnTo>
                        <a:lnTo>
                          <a:pt x="67" y="4"/>
                        </a:lnTo>
                        <a:lnTo>
                          <a:pt x="77" y="2"/>
                        </a:lnTo>
                        <a:lnTo>
                          <a:pt x="88" y="0"/>
                        </a:lnTo>
                        <a:lnTo>
                          <a:pt x="97" y="0"/>
                        </a:lnTo>
                        <a:lnTo>
                          <a:pt x="105" y="2"/>
                        </a:lnTo>
                        <a:lnTo>
                          <a:pt x="112" y="3"/>
                        </a:lnTo>
                        <a:lnTo>
                          <a:pt x="120" y="5"/>
                        </a:lnTo>
                        <a:lnTo>
                          <a:pt x="126" y="9"/>
                        </a:lnTo>
                        <a:lnTo>
                          <a:pt x="129" y="11"/>
                        </a:lnTo>
                        <a:lnTo>
                          <a:pt x="128" y="25"/>
                        </a:lnTo>
                        <a:lnTo>
                          <a:pt x="126" y="40"/>
                        </a:lnTo>
                        <a:lnTo>
                          <a:pt x="126" y="52"/>
                        </a:lnTo>
                        <a:lnTo>
                          <a:pt x="126" y="63"/>
                        </a:lnTo>
                        <a:lnTo>
                          <a:pt x="128" y="73"/>
                        </a:lnTo>
                        <a:lnTo>
                          <a:pt x="129" y="81"/>
                        </a:lnTo>
                        <a:lnTo>
                          <a:pt x="129" y="87"/>
                        </a:lnTo>
                        <a:lnTo>
                          <a:pt x="131" y="94"/>
                        </a:lnTo>
                        <a:lnTo>
                          <a:pt x="133" y="101"/>
                        </a:lnTo>
                        <a:lnTo>
                          <a:pt x="134" y="107"/>
                        </a:lnTo>
                        <a:lnTo>
                          <a:pt x="137" y="113"/>
                        </a:lnTo>
                        <a:lnTo>
                          <a:pt x="141" y="123"/>
                        </a:lnTo>
                        <a:lnTo>
                          <a:pt x="144" y="135"/>
                        </a:lnTo>
                        <a:lnTo>
                          <a:pt x="150" y="151"/>
                        </a:lnTo>
                        <a:lnTo>
                          <a:pt x="157" y="166"/>
                        </a:lnTo>
                        <a:lnTo>
                          <a:pt x="165" y="182"/>
                        </a:lnTo>
                        <a:lnTo>
                          <a:pt x="169" y="190"/>
                        </a:lnTo>
                        <a:lnTo>
                          <a:pt x="176" y="200"/>
                        </a:lnTo>
                        <a:lnTo>
                          <a:pt x="176" y="231"/>
                        </a:lnTo>
                        <a:lnTo>
                          <a:pt x="165" y="235"/>
                        </a:lnTo>
                        <a:lnTo>
                          <a:pt x="153" y="237"/>
                        </a:lnTo>
                        <a:lnTo>
                          <a:pt x="137" y="239"/>
                        </a:lnTo>
                        <a:lnTo>
                          <a:pt x="118" y="241"/>
                        </a:lnTo>
                        <a:lnTo>
                          <a:pt x="99" y="242"/>
                        </a:lnTo>
                        <a:lnTo>
                          <a:pt x="73" y="242"/>
                        </a:lnTo>
                        <a:lnTo>
                          <a:pt x="54" y="239"/>
                        </a:lnTo>
                        <a:lnTo>
                          <a:pt x="33" y="238"/>
                        </a:lnTo>
                        <a:lnTo>
                          <a:pt x="19" y="236"/>
                        </a:lnTo>
                        <a:lnTo>
                          <a:pt x="11" y="235"/>
                        </a:lnTo>
                        <a:lnTo>
                          <a:pt x="0" y="230"/>
                        </a:lnTo>
                        <a:lnTo>
                          <a:pt x="0" y="200"/>
                        </a:lnTo>
                        <a:lnTo>
                          <a:pt x="5" y="194"/>
                        </a:lnTo>
                        <a:lnTo>
                          <a:pt x="9" y="186"/>
                        </a:lnTo>
                        <a:lnTo>
                          <a:pt x="14" y="178"/>
                        </a:lnTo>
                        <a:lnTo>
                          <a:pt x="22" y="163"/>
                        </a:lnTo>
                        <a:lnTo>
                          <a:pt x="29" y="151"/>
                        </a:lnTo>
                        <a:lnTo>
                          <a:pt x="33" y="140"/>
                        </a:lnTo>
                        <a:lnTo>
                          <a:pt x="38" y="128"/>
                        </a:lnTo>
                        <a:lnTo>
                          <a:pt x="43" y="114"/>
                        </a:lnTo>
                        <a:lnTo>
                          <a:pt x="48" y="99"/>
                        </a:lnTo>
                        <a:lnTo>
                          <a:pt x="51" y="85"/>
                        </a:lnTo>
                        <a:lnTo>
                          <a:pt x="53" y="72"/>
                        </a:lnTo>
                        <a:lnTo>
                          <a:pt x="56" y="59"/>
                        </a:lnTo>
                        <a:lnTo>
                          <a:pt x="56" y="46"/>
                        </a:lnTo>
                        <a:lnTo>
                          <a:pt x="56" y="34"/>
                        </a:lnTo>
                        <a:lnTo>
                          <a:pt x="56" y="23"/>
                        </a:lnTo>
                        <a:lnTo>
                          <a:pt x="53" y="11"/>
                        </a:lnTo>
                        <a:close/>
                      </a:path>
                    </a:pathLst>
                  </a:custGeom>
                  <a:solidFill>
                    <a:srgbClr val="C0C0E0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875" name="Freeform 172"/>
                  <p:cNvSpPr>
                    <a:spLocks/>
                  </p:cNvSpPr>
                  <p:nvPr/>
                </p:nvSpPr>
                <p:spPr bwMode="auto">
                  <a:xfrm>
                    <a:off x="2462" y="2536"/>
                    <a:ext cx="69" cy="121"/>
                  </a:xfrm>
                  <a:custGeom>
                    <a:avLst/>
                    <a:gdLst>
                      <a:gd name="T0" fmla="*/ 26 w 139"/>
                      <a:gd name="T1" fmla="*/ 6 h 242"/>
                      <a:gd name="T2" fmla="*/ 30 w 139"/>
                      <a:gd name="T3" fmla="*/ 4 h 242"/>
                      <a:gd name="T4" fmla="*/ 34 w 139"/>
                      <a:gd name="T5" fmla="*/ 2 h 242"/>
                      <a:gd name="T6" fmla="*/ 39 w 139"/>
                      <a:gd name="T7" fmla="*/ 1 h 242"/>
                      <a:gd name="T8" fmla="*/ 44 w 139"/>
                      <a:gd name="T9" fmla="*/ 0 h 242"/>
                      <a:gd name="T10" fmla="*/ 48 w 139"/>
                      <a:gd name="T11" fmla="*/ 0 h 242"/>
                      <a:gd name="T12" fmla="*/ 52 w 139"/>
                      <a:gd name="T13" fmla="*/ 1 h 242"/>
                      <a:gd name="T14" fmla="*/ 56 w 139"/>
                      <a:gd name="T15" fmla="*/ 2 h 242"/>
                      <a:gd name="T16" fmla="*/ 56 w 139"/>
                      <a:gd name="T17" fmla="*/ 7 h 242"/>
                      <a:gd name="T18" fmla="*/ 56 w 139"/>
                      <a:gd name="T19" fmla="*/ 13 h 242"/>
                      <a:gd name="T20" fmla="*/ 55 w 139"/>
                      <a:gd name="T21" fmla="*/ 19 h 242"/>
                      <a:gd name="T22" fmla="*/ 55 w 139"/>
                      <a:gd name="T23" fmla="*/ 26 h 242"/>
                      <a:gd name="T24" fmla="*/ 55 w 139"/>
                      <a:gd name="T25" fmla="*/ 32 h 242"/>
                      <a:gd name="T26" fmla="*/ 55 w 139"/>
                      <a:gd name="T27" fmla="*/ 38 h 242"/>
                      <a:gd name="T28" fmla="*/ 55 w 139"/>
                      <a:gd name="T29" fmla="*/ 45 h 242"/>
                      <a:gd name="T30" fmla="*/ 56 w 139"/>
                      <a:gd name="T31" fmla="*/ 50 h 242"/>
                      <a:gd name="T32" fmla="*/ 56 w 139"/>
                      <a:gd name="T33" fmla="*/ 55 h 242"/>
                      <a:gd name="T34" fmla="*/ 56 w 139"/>
                      <a:gd name="T35" fmla="*/ 60 h 242"/>
                      <a:gd name="T36" fmla="*/ 56 w 139"/>
                      <a:gd name="T37" fmla="*/ 64 h 242"/>
                      <a:gd name="T38" fmla="*/ 57 w 139"/>
                      <a:gd name="T39" fmla="*/ 69 h 242"/>
                      <a:gd name="T40" fmla="*/ 58 w 139"/>
                      <a:gd name="T41" fmla="*/ 73 h 242"/>
                      <a:gd name="T42" fmla="*/ 58 w 139"/>
                      <a:gd name="T43" fmla="*/ 78 h 242"/>
                      <a:gd name="T44" fmla="*/ 60 w 139"/>
                      <a:gd name="T45" fmla="*/ 82 h 242"/>
                      <a:gd name="T46" fmla="*/ 61 w 139"/>
                      <a:gd name="T47" fmla="*/ 86 h 242"/>
                      <a:gd name="T48" fmla="*/ 64 w 139"/>
                      <a:gd name="T49" fmla="*/ 92 h 242"/>
                      <a:gd name="T50" fmla="*/ 66 w 139"/>
                      <a:gd name="T51" fmla="*/ 101 h 242"/>
                      <a:gd name="T52" fmla="*/ 68 w 139"/>
                      <a:gd name="T53" fmla="*/ 105 h 242"/>
                      <a:gd name="T54" fmla="*/ 69 w 139"/>
                      <a:gd name="T55" fmla="*/ 109 h 242"/>
                      <a:gd name="T56" fmla="*/ 69 w 139"/>
                      <a:gd name="T57" fmla="*/ 120 h 242"/>
                      <a:gd name="T58" fmla="*/ 60 w 139"/>
                      <a:gd name="T59" fmla="*/ 121 h 242"/>
                      <a:gd name="T60" fmla="*/ 49 w 139"/>
                      <a:gd name="T61" fmla="*/ 121 h 242"/>
                      <a:gd name="T62" fmla="*/ 37 w 139"/>
                      <a:gd name="T63" fmla="*/ 121 h 242"/>
                      <a:gd name="T64" fmla="*/ 27 w 139"/>
                      <a:gd name="T65" fmla="*/ 120 h 242"/>
                      <a:gd name="T66" fmla="*/ 16 w 139"/>
                      <a:gd name="T67" fmla="*/ 119 h 242"/>
                      <a:gd name="T68" fmla="*/ 9 w 139"/>
                      <a:gd name="T69" fmla="*/ 118 h 242"/>
                      <a:gd name="T70" fmla="*/ 5 w 139"/>
                      <a:gd name="T71" fmla="*/ 118 h 242"/>
                      <a:gd name="T72" fmla="*/ 0 w 139"/>
                      <a:gd name="T73" fmla="*/ 115 h 242"/>
                      <a:gd name="T74" fmla="*/ 0 w 139"/>
                      <a:gd name="T75" fmla="*/ 100 h 242"/>
                      <a:gd name="T76" fmla="*/ 2 w 139"/>
                      <a:gd name="T77" fmla="*/ 97 h 242"/>
                      <a:gd name="T78" fmla="*/ 4 w 139"/>
                      <a:gd name="T79" fmla="*/ 93 h 242"/>
                      <a:gd name="T80" fmla="*/ 7 w 139"/>
                      <a:gd name="T81" fmla="*/ 89 h 242"/>
                      <a:gd name="T82" fmla="*/ 11 w 139"/>
                      <a:gd name="T83" fmla="*/ 82 h 242"/>
                      <a:gd name="T84" fmla="*/ 14 w 139"/>
                      <a:gd name="T85" fmla="*/ 76 h 242"/>
                      <a:gd name="T86" fmla="*/ 16 w 139"/>
                      <a:gd name="T87" fmla="*/ 70 h 242"/>
                      <a:gd name="T88" fmla="*/ 20 w 139"/>
                      <a:gd name="T89" fmla="*/ 64 h 242"/>
                      <a:gd name="T90" fmla="*/ 21 w 139"/>
                      <a:gd name="T91" fmla="*/ 57 h 242"/>
                      <a:gd name="T92" fmla="*/ 24 w 139"/>
                      <a:gd name="T93" fmla="*/ 50 h 242"/>
                      <a:gd name="T94" fmla="*/ 25 w 139"/>
                      <a:gd name="T95" fmla="*/ 43 h 242"/>
                      <a:gd name="T96" fmla="*/ 27 w 139"/>
                      <a:gd name="T97" fmla="*/ 36 h 242"/>
                      <a:gd name="T98" fmla="*/ 28 w 139"/>
                      <a:gd name="T99" fmla="*/ 30 h 242"/>
                      <a:gd name="T100" fmla="*/ 28 w 139"/>
                      <a:gd name="T101" fmla="*/ 23 h 242"/>
                      <a:gd name="T102" fmla="*/ 28 w 139"/>
                      <a:gd name="T103" fmla="*/ 17 h 242"/>
                      <a:gd name="T104" fmla="*/ 28 w 139"/>
                      <a:gd name="T105" fmla="*/ 12 h 242"/>
                      <a:gd name="T106" fmla="*/ 26 w 139"/>
                      <a:gd name="T107" fmla="*/ 6 h 242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139" h="242">
                        <a:moveTo>
                          <a:pt x="53" y="11"/>
                        </a:moveTo>
                        <a:lnTo>
                          <a:pt x="61" y="8"/>
                        </a:lnTo>
                        <a:lnTo>
                          <a:pt x="69" y="4"/>
                        </a:lnTo>
                        <a:lnTo>
                          <a:pt x="78" y="2"/>
                        </a:lnTo>
                        <a:lnTo>
                          <a:pt x="88" y="0"/>
                        </a:lnTo>
                        <a:lnTo>
                          <a:pt x="97" y="0"/>
                        </a:lnTo>
                        <a:lnTo>
                          <a:pt x="105" y="2"/>
                        </a:lnTo>
                        <a:lnTo>
                          <a:pt x="112" y="3"/>
                        </a:lnTo>
                        <a:lnTo>
                          <a:pt x="112" y="14"/>
                        </a:lnTo>
                        <a:lnTo>
                          <a:pt x="112" y="25"/>
                        </a:lnTo>
                        <a:lnTo>
                          <a:pt x="110" y="38"/>
                        </a:lnTo>
                        <a:lnTo>
                          <a:pt x="110" y="52"/>
                        </a:lnTo>
                        <a:lnTo>
                          <a:pt x="110" y="63"/>
                        </a:lnTo>
                        <a:lnTo>
                          <a:pt x="110" y="76"/>
                        </a:lnTo>
                        <a:lnTo>
                          <a:pt x="110" y="89"/>
                        </a:lnTo>
                        <a:lnTo>
                          <a:pt x="112" y="99"/>
                        </a:lnTo>
                        <a:lnTo>
                          <a:pt x="112" y="110"/>
                        </a:lnTo>
                        <a:lnTo>
                          <a:pt x="113" y="119"/>
                        </a:lnTo>
                        <a:lnTo>
                          <a:pt x="113" y="128"/>
                        </a:lnTo>
                        <a:lnTo>
                          <a:pt x="115" y="138"/>
                        </a:lnTo>
                        <a:lnTo>
                          <a:pt x="117" y="146"/>
                        </a:lnTo>
                        <a:lnTo>
                          <a:pt x="117" y="155"/>
                        </a:lnTo>
                        <a:lnTo>
                          <a:pt x="120" y="163"/>
                        </a:lnTo>
                        <a:lnTo>
                          <a:pt x="123" y="172"/>
                        </a:lnTo>
                        <a:lnTo>
                          <a:pt x="128" y="184"/>
                        </a:lnTo>
                        <a:lnTo>
                          <a:pt x="133" y="201"/>
                        </a:lnTo>
                        <a:lnTo>
                          <a:pt x="137" y="210"/>
                        </a:lnTo>
                        <a:lnTo>
                          <a:pt x="139" y="217"/>
                        </a:lnTo>
                        <a:lnTo>
                          <a:pt x="139" y="239"/>
                        </a:lnTo>
                        <a:lnTo>
                          <a:pt x="120" y="241"/>
                        </a:lnTo>
                        <a:lnTo>
                          <a:pt x="99" y="242"/>
                        </a:lnTo>
                        <a:lnTo>
                          <a:pt x="75" y="242"/>
                        </a:lnTo>
                        <a:lnTo>
                          <a:pt x="54" y="239"/>
                        </a:lnTo>
                        <a:lnTo>
                          <a:pt x="33" y="238"/>
                        </a:lnTo>
                        <a:lnTo>
                          <a:pt x="19" y="236"/>
                        </a:lnTo>
                        <a:lnTo>
                          <a:pt x="11" y="235"/>
                        </a:lnTo>
                        <a:lnTo>
                          <a:pt x="0" y="230"/>
                        </a:lnTo>
                        <a:lnTo>
                          <a:pt x="0" y="200"/>
                        </a:lnTo>
                        <a:lnTo>
                          <a:pt x="5" y="194"/>
                        </a:lnTo>
                        <a:lnTo>
                          <a:pt x="9" y="186"/>
                        </a:lnTo>
                        <a:lnTo>
                          <a:pt x="14" y="178"/>
                        </a:lnTo>
                        <a:lnTo>
                          <a:pt x="22" y="163"/>
                        </a:lnTo>
                        <a:lnTo>
                          <a:pt x="29" y="151"/>
                        </a:lnTo>
                        <a:lnTo>
                          <a:pt x="33" y="140"/>
                        </a:lnTo>
                        <a:lnTo>
                          <a:pt x="40" y="128"/>
                        </a:lnTo>
                        <a:lnTo>
                          <a:pt x="43" y="114"/>
                        </a:lnTo>
                        <a:lnTo>
                          <a:pt x="48" y="99"/>
                        </a:lnTo>
                        <a:lnTo>
                          <a:pt x="51" y="85"/>
                        </a:lnTo>
                        <a:lnTo>
                          <a:pt x="54" y="72"/>
                        </a:lnTo>
                        <a:lnTo>
                          <a:pt x="56" y="59"/>
                        </a:lnTo>
                        <a:lnTo>
                          <a:pt x="56" y="46"/>
                        </a:lnTo>
                        <a:lnTo>
                          <a:pt x="56" y="34"/>
                        </a:lnTo>
                        <a:lnTo>
                          <a:pt x="56" y="23"/>
                        </a:lnTo>
                        <a:lnTo>
                          <a:pt x="53" y="11"/>
                        </a:lnTo>
                        <a:close/>
                      </a:path>
                    </a:pathLst>
                  </a:custGeom>
                  <a:solidFill>
                    <a:srgbClr val="8080A0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</p:grpSp>
            <p:grpSp>
              <p:nvGrpSpPr>
                <p:cNvPr id="16868" name="Group 173"/>
                <p:cNvGrpSpPr>
                  <a:grpSpLocks/>
                </p:cNvGrpSpPr>
                <p:nvPr/>
              </p:nvGrpSpPr>
              <p:grpSpPr bwMode="auto">
                <a:xfrm>
                  <a:off x="2383" y="2513"/>
                  <a:ext cx="110" cy="149"/>
                  <a:chOff x="2383" y="2513"/>
                  <a:chExt cx="110" cy="149"/>
                </a:xfrm>
              </p:grpSpPr>
              <p:sp>
                <p:nvSpPr>
                  <p:cNvPr id="16872" name="Freeform 174"/>
                  <p:cNvSpPr>
                    <a:spLocks/>
                  </p:cNvSpPr>
                  <p:nvPr/>
                </p:nvSpPr>
                <p:spPr bwMode="auto">
                  <a:xfrm>
                    <a:off x="2383" y="2513"/>
                    <a:ext cx="110" cy="149"/>
                  </a:xfrm>
                  <a:custGeom>
                    <a:avLst/>
                    <a:gdLst>
                      <a:gd name="T0" fmla="*/ 33 w 221"/>
                      <a:gd name="T1" fmla="*/ 7 h 298"/>
                      <a:gd name="T2" fmla="*/ 38 w 221"/>
                      <a:gd name="T3" fmla="*/ 4 h 298"/>
                      <a:gd name="T4" fmla="*/ 42 w 221"/>
                      <a:gd name="T5" fmla="*/ 3 h 298"/>
                      <a:gd name="T6" fmla="*/ 49 w 221"/>
                      <a:gd name="T7" fmla="*/ 1 h 298"/>
                      <a:gd name="T8" fmla="*/ 54 w 221"/>
                      <a:gd name="T9" fmla="*/ 0 h 298"/>
                      <a:gd name="T10" fmla="*/ 61 w 221"/>
                      <a:gd name="T11" fmla="*/ 0 h 298"/>
                      <a:gd name="T12" fmla="*/ 66 w 221"/>
                      <a:gd name="T13" fmla="*/ 1 h 298"/>
                      <a:gd name="T14" fmla="*/ 70 w 221"/>
                      <a:gd name="T15" fmla="*/ 1 h 298"/>
                      <a:gd name="T16" fmla="*/ 75 w 221"/>
                      <a:gd name="T17" fmla="*/ 3 h 298"/>
                      <a:gd name="T18" fmla="*/ 79 w 221"/>
                      <a:gd name="T19" fmla="*/ 6 h 298"/>
                      <a:gd name="T20" fmla="*/ 82 w 221"/>
                      <a:gd name="T21" fmla="*/ 8 h 298"/>
                      <a:gd name="T22" fmla="*/ 80 w 221"/>
                      <a:gd name="T23" fmla="*/ 16 h 298"/>
                      <a:gd name="T24" fmla="*/ 80 w 221"/>
                      <a:gd name="T25" fmla="*/ 24 h 298"/>
                      <a:gd name="T26" fmla="*/ 80 w 221"/>
                      <a:gd name="T27" fmla="*/ 32 h 298"/>
                      <a:gd name="T28" fmla="*/ 80 w 221"/>
                      <a:gd name="T29" fmla="*/ 39 h 298"/>
                      <a:gd name="T30" fmla="*/ 80 w 221"/>
                      <a:gd name="T31" fmla="*/ 45 h 298"/>
                      <a:gd name="T32" fmla="*/ 81 w 221"/>
                      <a:gd name="T33" fmla="*/ 50 h 298"/>
                      <a:gd name="T34" fmla="*/ 82 w 221"/>
                      <a:gd name="T35" fmla="*/ 54 h 298"/>
                      <a:gd name="T36" fmla="*/ 82 w 221"/>
                      <a:gd name="T37" fmla="*/ 58 h 298"/>
                      <a:gd name="T38" fmla="*/ 83 w 221"/>
                      <a:gd name="T39" fmla="*/ 62 h 298"/>
                      <a:gd name="T40" fmla="*/ 85 w 221"/>
                      <a:gd name="T41" fmla="*/ 66 h 298"/>
                      <a:gd name="T42" fmla="*/ 86 w 221"/>
                      <a:gd name="T43" fmla="*/ 69 h 298"/>
                      <a:gd name="T44" fmla="*/ 88 w 221"/>
                      <a:gd name="T45" fmla="*/ 76 h 298"/>
                      <a:gd name="T46" fmla="*/ 90 w 221"/>
                      <a:gd name="T47" fmla="*/ 84 h 298"/>
                      <a:gd name="T48" fmla="*/ 94 w 221"/>
                      <a:gd name="T49" fmla="*/ 93 h 298"/>
                      <a:gd name="T50" fmla="*/ 98 w 221"/>
                      <a:gd name="T51" fmla="*/ 103 h 298"/>
                      <a:gd name="T52" fmla="*/ 103 w 221"/>
                      <a:gd name="T53" fmla="*/ 112 h 298"/>
                      <a:gd name="T54" fmla="*/ 106 w 221"/>
                      <a:gd name="T55" fmla="*/ 117 h 298"/>
                      <a:gd name="T56" fmla="*/ 110 w 221"/>
                      <a:gd name="T57" fmla="*/ 123 h 298"/>
                      <a:gd name="T58" fmla="*/ 110 w 221"/>
                      <a:gd name="T59" fmla="*/ 142 h 298"/>
                      <a:gd name="T60" fmla="*/ 104 w 221"/>
                      <a:gd name="T61" fmla="*/ 144 h 298"/>
                      <a:gd name="T62" fmla="*/ 97 w 221"/>
                      <a:gd name="T63" fmla="*/ 145 h 298"/>
                      <a:gd name="T64" fmla="*/ 86 w 221"/>
                      <a:gd name="T65" fmla="*/ 147 h 298"/>
                      <a:gd name="T66" fmla="*/ 74 w 221"/>
                      <a:gd name="T67" fmla="*/ 149 h 298"/>
                      <a:gd name="T68" fmla="*/ 62 w 221"/>
                      <a:gd name="T69" fmla="*/ 149 h 298"/>
                      <a:gd name="T70" fmla="*/ 46 w 221"/>
                      <a:gd name="T71" fmla="*/ 149 h 298"/>
                      <a:gd name="T72" fmla="*/ 34 w 221"/>
                      <a:gd name="T73" fmla="*/ 148 h 298"/>
                      <a:gd name="T74" fmla="*/ 21 w 221"/>
                      <a:gd name="T75" fmla="*/ 147 h 298"/>
                      <a:gd name="T76" fmla="*/ 12 w 221"/>
                      <a:gd name="T77" fmla="*/ 145 h 298"/>
                      <a:gd name="T78" fmla="*/ 6 w 221"/>
                      <a:gd name="T79" fmla="*/ 144 h 298"/>
                      <a:gd name="T80" fmla="*/ 0 w 221"/>
                      <a:gd name="T81" fmla="*/ 141 h 298"/>
                      <a:gd name="T82" fmla="*/ 0 w 221"/>
                      <a:gd name="T83" fmla="*/ 123 h 298"/>
                      <a:gd name="T84" fmla="*/ 3 w 221"/>
                      <a:gd name="T85" fmla="*/ 120 h 298"/>
                      <a:gd name="T86" fmla="*/ 6 w 221"/>
                      <a:gd name="T87" fmla="*/ 114 h 298"/>
                      <a:gd name="T88" fmla="*/ 9 w 221"/>
                      <a:gd name="T89" fmla="*/ 109 h 298"/>
                      <a:gd name="T90" fmla="*/ 14 w 221"/>
                      <a:gd name="T91" fmla="*/ 101 h 298"/>
                      <a:gd name="T92" fmla="*/ 18 w 221"/>
                      <a:gd name="T93" fmla="*/ 93 h 298"/>
                      <a:gd name="T94" fmla="*/ 21 w 221"/>
                      <a:gd name="T95" fmla="*/ 86 h 298"/>
                      <a:gd name="T96" fmla="*/ 24 w 221"/>
                      <a:gd name="T97" fmla="*/ 79 h 298"/>
                      <a:gd name="T98" fmla="*/ 27 w 221"/>
                      <a:gd name="T99" fmla="*/ 71 h 298"/>
                      <a:gd name="T100" fmla="*/ 30 w 221"/>
                      <a:gd name="T101" fmla="*/ 61 h 298"/>
                      <a:gd name="T102" fmla="*/ 32 w 221"/>
                      <a:gd name="T103" fmla="*/ 52 h 298"/>
                      <a:gd name="T104" fmla="*/ 34 w 221"/>
                      <a:gd name="T105" fmla="*/ 44 h 298"/>
                      <a:gd name="T106" fmla="*/ 34 w 221"/>
                      <a:gd name="T107" fmla="*/ 37 h 298"/>
                      <a:gd name="T108" fmla="*/ 35 w 221"/>
                      <a:gd name="T109" fmla="*/ 28 h 298"/>
                      <a:gd name="T110" fmla="*/ 35 w 221"/>
                      <a:gd name="T111" fmla="*/ 20 h 298"/>
                      <a:gd name="T112" fmla="*/ 34 w 221"/>
                      <a:gd name="T113" fmla="*/ 14 h 298"/>
                      <a:gd name="T114" fmla="*/ 33 w 221"/>
                      <a:gd name="T115" fmla="*/ 7 h 298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</a:gdLst>
                    <a:ahLst/>
                    <a:cxnLst>
                      <a:cxn ang="T116">
                        <a:pos x="T0" y="T1"/>
                      </a:cxn>
                      <a:cxn ang="T117">
                        <a:pos x="T2" y="T3"/>
                      </a:cxn>
                      <a:cxn ang="T118">
                        <a:pos x="T4" y="T5"/>
                      </a:cxn>
                      <a:cxn ang="T119">
                        <a:pos x="T6" y="T7"/>
                      </a:cxn>
                      <a:cxn ang="T120">
                        <a:pos x="T8" y="T9"/>
                      </a:cxn>
                      <a:cxn ang="T121">
                        <a:pos x="T10" y="T11"/>
                      </a:cxn>
                      <a:cxn ang="T122">
                        <a:pos x="T12" y="T13"/>
                      </a:cxn>
                      <a:cxn ang="T123">
                        <a:pos x="T14" y="T15"/>
                      </a:cxn>
                      <a:cxn ang="T124">
                        <a:pos x="T16" y="T17"/>
                      </a:cxn>
                      <a:cxn ang="T125">
                        <a:pos x="T18" y="T19"/>
                      </a:cxn>
                      <a:cxn ang="T126">
                        <a:pos x="T20" y="T21"/>
                      </a:cxn>
                      <a:cxn ang="T127">
                        <a:pos x="T22" y="T23"/>
                      </a:cxn>
                      <a:cxn ang="T128">
                        <a:pos x="T24" y="T25"/>
                      </a:cxn>
                      <a:cxn ang="T129">
                        <a:pos x="T26" y="T27"/>
                      </a:cxn>
                      <a:cxn ang="T130">
                        <a:pos x="T28" y="T29"/>
                      </a:cxn>
                      <a:cxn ang="T131">
                        <a:pos x="T30" y="T31"/>
                      </a:cxn>
                      <a:cxn ang="T132">
                        <a:pos x="T32" y="T33"/>
                      </a:cxn>
                      <a:cxn ang="T133">
                        <a:pos x="T34" y="T35"/>
                      </a:cxn>
                      <a:cxn ang="T134">
                        <a:pos x="T36" y="T37"/>
                      </a:cxn>
                      <a:cxn ang="T135">
                        <a:pos x="T38" y="T39"/>
                      </a:cxn>
                      <a:cxn ang="T136">
                        <a:pos x="T40" y="T41"/>
                      </a:cxn>
                      <a:cxn ang="T137">
                        <a:pos x="T42" y="T43"/>
                      </a:cxn>
                      <a:cxn ang="T138">
                        <a:pos x="T44" y="T45"/>
                      </a:cxn>
                      <a:cxn ang="T139">
                        <a:pos x="T46" y="T47"/>
                      </a:cxn>
                      <a:cxn ang="T140">
                        <a:pos x="T48" y="T49"/>
                      </a:cxn>
                      <a:cxn ang="T141">
                        <a:pos x="T50" y="T51"/>
                      </a:cxn>
                      <a:cxn ang="T142">
                        <a:pos x="T52" y="T53"/>
                      </a:cxn>
                      <a:cxn ang="T143">
                        <a:pos x="T54" y="T55"/>
                      </a:cxn>
                      <a:cxn ang="T144">
                        <a:pos x="T56" y="T57"/>
                      </a:cxn>
                      <a:cxn ang="T145">
                        <a:pos x="T58" y="T59"/>
                      </a:cxn>
                      <a:cxn ang="T146">
                        <a:pos x="T60" y="T61"/>
                      </a:cxn>
                      <a:cxn ang="T147">
                        <a:pos x="T62" y="T63"/>
                      </a:cxn>
                      <a:cxn ang="T148">
                        <a:pos x="T64" y="T65"/>
                      </a:cxn>
                      <a:cxn ang="T149">
                        <a:pos x="T66" y="T67"/>
                      </a:cxn>
                      <a:cxn ang="T150">
                        <a:pos x="T68" y="T69"/>
                      </a:cxn>
                      <a:cxn ang="T151">
                        <a:pos x="T70" y="T71"/>
                      </a:cxn>
                      <a:cxn ang="T152">
                        <a:pos x="T72" y="T73"/>
                      </a:cxn>
                      <a:cxn ang="T153">
                        <a:pos x="T74" y="T75"/>
                      </a:cxn>
                      <a:cxn ang="T154">
                        <a:pos x="T76" y="T77"/>
                      </a:cxn>
                      <a:cxn ang="T155">
                        <a:pos x="T78" y="T79"/>
                      </a:cxn>
                      <a:cxn ang="T156">
                        <a:pos x="T80" y="T81"/>
                      </a:cxn>
                      <a:cxn ang="T157">
                        <a:pos x="T82" y="T83"/>
                      </a:cxn>
                      <a:cxn ang="T158">
                        <a:pos x="T84" y="T85"/>
                      </a:cxn>
                      <a:cxn ang="T159">
                        <a:pos x="T86" y="T87"/>
                      </a:cxn>
                      <a:cxn ang="T160">
                        <a:pos x="T88" y="T89"/>
                      </a:cxn>
                      <a:cxn ang="T161">
                        <a:pos x="T90" y="T91"/>
                      </a:cxn>
                      <a:cxn ang="T162">
                        <a:pos x="T92" y="T93"/>
                      </a:cxn>
                      <a:cxn ang="T163">
                        <a:pos x="T94" y="T95"/>
                      </a:cxn>
                      <a:cxn ang="T164">
                        <a:pos x="T96" y="T97"/>
                      </a:cxn>
                      <a:cxn ang="T165">
                        <a:pos x="T98" y="T99"/>
                      </a:cxn>
                      <a:cxn ang="T166">
                        <a:pos x="T100" y="T101"/>
                      </a:cxn>
                      <a:cxn ang="T167">
                        <a:pos x="T102" y="T103"/>
                      </a:cxn>
                      <a:cxn ang="T168">
                        <a:pos x="T104" y="T105"/>
                      </a:cxn>
                      <a:cxn ang="T169">
                        <a:pos x="T106" y="T107"/>
                      </a:cxn>
                      <a:cxn ang="T170">
                        <a:pos x="T108" y="T109"/>
                      </a:cxn>
                      <a:cxn ang="T171">
                        <a:pos x="T110" y="T111"/>
                      </a:cxn>
                      <a:cxn ang="T172">
                        <a:pos x="T112" y="T113"/>
                      </a:cxn>
                      <a:cxn ang="T173">
                        <a:pos x="T114" y="T115"/>
                      </a:cxn>
                    </a:cxnLst>
                    <a:rect l="0" t="0" r="r" b="b"/>
                    <a:pathLst>
                      <a:path w="221" h="298">
                        <a:moveTo>
                          <a:pt x="66" y="13"/>
                        </a:moveTo>
                        <a:lnTo>
                          <a:pt x="76" y="8"/>
                        </a:lnTo>
                        <a:lnTo>
                          <a:pt x="85" y="5"/>
                        </a:lnTo>
                        <a:lnTo>
                          <a:pt x="98" y="1"/>
                        </a:lnTo>
                        <a:lnTo>
                          <a:pt x="109" y="0"/>
                        </a:lnTo>
                        <a:lnTo>
                          <a:pt x="122" y="0"/>
                        </a:lnTo>
                        <a:lnTo>
                          <a:pt x="132" y="1"/>
                        </a:lnTo>
                        <a:lnTo>
                          <a:pt x="140" y="2"/>
                        </a:lnTo>
                        <a:lnTo>
                          <a:pt x="151" y="6"/>
                        </a:lnTo>
                        <a:lnTo>
                          <a:pt x="159" y="11"/>
                        </a:lnTo>
                        <a:lnTo>
                          <a:pt x="164" y="15"/>
                        </a:lnTo>
                        <a:lnTo>
                          <a:pt x="160" y="31"/>
                        </a:lnTo>
                        <a:lnTo>
                          <a:pt x="160" y="48"/>
                        </a:lnTo>
                        <a:lnTo>
                          <a:pt x="160" y="64"/>
                        </a:lnTo>
                        <a:lnTo>
                          <a:pt x="160" y="77"/>
                        </a:lnTo>
                        <a:lnTo>
                          <a:pt x="160" y="89"/>
                        </a:lnTo>
                        <a:lnTo>
                          <a:pt x="162" y="99"/>
                        </a:lnTo>
                        <a:lnTo>
                          <a:pt x="164" y="108"/>
                        </a:lnTo>
                        <a:lnTo>
                          <a:pt x="165" y="115"/>
                        </a:lnTo>
                        <a:lnTo>
                          <a:pt x="167" y="124"/>
                        </a:lnTo>
                        <a:lnTo>
                          <a:pt x="170" y="132"/>
                        </a:lnTo>
                        <a:lnTo>
                          <a:pt x="172" y="138"/>
                        </a:lnTo>
                        <a:lnTo>
                          <a:pt x="176" y="152"/>
                        </a:lnTo>
                        <a:lnTo>
                          <a:pt x="181" y="167"/>
                        </a:lnTo>
                        <a:lnTo>
                          <a:pt x="189" y="185"/>
                        </a:lnTo>
                        <a:lnTo>
                          <a:pt x="197" y="205"/>
                        </a:lnTo>
                        <a:lnTo>
                          <a:pt x="207" y="223"/>
                        </a:lnTo>
                        <a:lnTo>
                          <a:pt x="212" y="234"/>
                        </a:lnTo>
                        <a:lnTo>
                          <a:pt x="221" y="246"/>
                        </a:lnTo>
                        <a:lnTo>
                          <a:pt x="221" y="283"/>
                        </a:lnTo>
                        <a:lnTo>
                          <a:pt x="208" y="288"/>
                        </a:lnTo>
                        <a:lnTo>
                          <a:pt x="194" y="290"/>
                        </a:lnTo>
                        <a:lnTo>
                          <a:pt x="173" y="294"/>
                        </a:lnTo>
                        <a:lnTo>
                          <a:pt x="149" y="297"/>
                        </a:lnTo>
                        <a:lnTo>
                          <a:pt x="124" y="298"/>
                        </a:lnTo>
                        <a:lnTo>
                          <a:pt x="93" y="298"/>
                        </a:lnTo>
                        <a:lnTo>
                          <a:pt x="68" y="295"/>
                        </a:lnTo>
                        <a:lnTo>
                          <a:pt x="42" y="293"/>
                        </a:lnTo>
                        <a:lnTo>
                          <a:pt x="24" y="289"/>
                        </a:lnTo>
                        <a:lnTo>
                          <a:pt x="13" y="288"/>
                        </a:lnTo>
                        <a:lnTo>
                          <a:pt x="0" y="282"/>
                        </a:lnTo>
                        <a:lnTo>
                          <a:pt x="0" y="246"/>
                        </a:lnTo>
                        <a:lnTo>
                          <a:pt x="7" y="239"/>
                        </a:lnTo>
                        <a:lnTo>
                          <a:pt x="13" y="228"/>
                        </a:lnTo>
                        <a:lnTo>
                          <a:pt x="18" y="218"/>
                        </a:lnTo>
                        <a:lnTo>
                          <a:pt x="29" y="201"/>
                        </a:lnTo>
                        <a:lnTo>
                          <a:pt x="36" y="186"/>
                        </a:lnTo>
                        <a:lnTo>
                          <a:pt x="42" y="171"/>
                        </a:lnTo>
                        <a:lnTo>
                          <a:pt x="48" y="157"/>
                        </a:lnTo>
                        <a:lnTo>
                          <a:pt x="55" y="141"/>
                        </a:lnTo>
                        <a:lnTo>
                          <a:pt x="61" y="121"/>
                        </a:lnTo>
                        <a:lnTo>
                          <a:pt x="64" y="104"/>
                        </a:lnTo>
                        <a:lnTo>
                          <a:pt x="68" y="88"/>
                        </a:lnTo>
                        <a:lnTo>
                          <a:pt x="69" y="73"/>
                        </a:lnTo>
                        <a:lnTo>
                          <a:pt x="71" y="56"/>
                        </a:lnTo>
                        <a:lnTo>
                          <a:pt x="71" y="40"/>
                        </a:lnTo>
                        <a:lnTo>
                          <a:pt x="69" y="27"/>
                        </a:lnTo>
                        <a:lnTo>
                          <a:pt x="66" y="13"/>
                        </a:lnTo>
                        <a:close/>
                      </a:path>
                    </a:pathLst>
                  </a:custGeom>
                  <a:solidFill>
                    <a:srgbClr val="C0C0E0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873" name="Freeform 175"/>
                  <p:cNvSpPr>
                    <a:spLocks/>
                  </p:cNvSpPr>
                  <p:nvPr/>
                </p:nvSpPr>
                <p:spPr bwMode="auto">
                  <a:xfrm>
                    <a:off x="2383" y="2513"/>
                    <a:ext cx="86" cy="149"/>
                  </a:xfrm>
                  <a:custGeom>
                    <a:avLst/>
                    <a:gdLst>
                      <a:gd name="T0" fmla="*/ 34 w 173"/>
                      <a:gd name="T1" fmla="*/ 7 h 298"/>
                      <a:gd name="T2" fmla="*/ 38 w 173"/>
                      <a:gd name="T3" fmla="*/ 4 h 298"/>
                      <a:gd name="T4" fmla="*/ 42 w 173"/>
                      <a:gd name="T5" fmla="*/ 3 h 298"/>
                      <a:gd name="T6" fmla="*/ 49 w 173"/>
                      <a:gd name="T7" fmla="*/ 1 h 298"/>
                      <a:gd name="T8" fmla="*/ 54 w 173"/>
                      <a:gd name="T9" fmla="*/ 0 h 298"/>
                      <a:gd name="T10" fmla="*/ 61 w 173"/>
                      <a:gd name="T11" fmla="*/ 0 h 298"/>
                      <a:gd name="T12" fmla="*/ 66 w 173"/>
                      <a:gd name="T13" fmla="*/ 1 h 298"/>
                      <a:gd name="T14" fmla="*/ 70 w 173"/>
                      <a:gd name="T15" fmla="*/ 1 h 298"/>
                      <a:gd name="T16" fmla="*/ 70 w 173"/>
                      <a:gd name="T17" fmla="*/ 9 h 298"/>
                      <a:gd name="T18" fmla="*/ 70 w 173"/>
                      <a:gd name="T19" fmla="*/ 16 h 298"/>
                      <a:gd name="T20" fmla="*/ 69 w 173"/>
                      <a:gd name="T21" fmla="*/ 23 h 298"/>
                      <a:gd name="T22" fmla="*/ 69 w 173"/>
                      <a:gd name="T23" fmla="*/ 31 h 298"/>
                      <a:gd name="T24" fmla="*/ 69 w 173"/>
                      <a:gd name="T25" fmla="*/ 39 h 298"/>
                      <a:gd name="T26" fmla="*/ 69 w 173"/>
                      <a:gd name="T27" fmla="*/ 47 h 298"/>
                      <a:gd name="T28" fmla="*/ 69 w 173"/>
                      <a:gd name="T29" fmla="*/ 55 h 298"/>
                      <a:gd name="T30" fmla="*/ 69 w 173"/>
                      <a:gd name="T31" fmla="*/ 61 h 298"/>
                      <a:gd name="T32" fmla="*/ 70 w 173"/>
                      <a:gd name="T33" fmla="*/ 68 h 298"/>
                      <a:gd name="T34" fmla="*/ 70 w 173"/>
                      <a:gd name="T35" fmla="*/ 74 h 298"/>
                      <a:gd name="T36" fmla="*/ 70 w 173"/>
                      <a:gd name="T37" fmla="*/ 79 h 298"/>
                      <a:gd name="T38" fmla="*/ 71 w 173"/>
                      <a:gd name="T39" fmla="*/ 85 h 298"/>
                      <a:gd name="T40" fmla="*/ 72 w 173"/>
                      <a:gd name="T41" fmla="*/ 90 h 298"/>
                      <a:gd name="T42" fmla="*/ 73 w 173"/>
                      <a:gd name="T43" fmla="*/ 95 h 298"/>
                      <a:gd name="T44" fmla="*/ 74 w 173"/>
                      <a:gd name="T45" fmla="*/ 101 h 298"/>
                      <a:gd name="T46" fmla="*/ 76 w 173"/>
                      <a:gd name="T47" fmla="*/ 106 h 298"/>
                      <a:gd name="T48" fmla="*/ 79 w 173"/>
                      <a:gd name="T49" fmla="*/ 114 h 298"/>
                      <a:gd name="T50" fmla="*/ 82 w 173"/>
                      <a:gd name="T51" fmla="*/ 124 h 298"/>
                      <a:gd name="T52" fmla="*/ 86 w 173"/>
                      <a:gd name="T53" fmla="*/ 130 h 298"/>
                      <a:gd name="T54" fmla="*/ 86 w 173"/>
                      <a:gd name="T55" fmla="*/ 134 h 298"/>
                      <a:gd name="T56" fmla="*/ 86 w 173"/>
                      <a:gd name="T57" fmla="*/ 147 h 298"/>
                      <a:gd name="T58" fmla="*/ 74 w 173"/>
                      <a:gd name="T59" fmla="*/ 149 h 298"/>
                      <a:gd name="T60" fmla="*/ 62 w 173"/>
                      <a:gd name="T61" fmla="*/ 149 h 298"/>
                      <a:gd name="T62" fmla="*/ 46 w 173"/>
                      <a:gd name="T63" fmla="*/ 149 h 298"/>
                      <a:gd name="T64" fmla="*/ 34 w 173"/>
                      <a:gd name="T65" fmla="*/ 148 h 298"/>
                      <a:gd name="T66" fmla="*/ 21 w 173"/>
                      <a:gd name="T67" fmla="*/ 147 h 298"/>
                      <a:gd name="T68" fmla="*/ 12 w 173"/>
                      <a:gd name="T69" fmla="*/ 145 h 298"/>
                      <a:gd name="T70" fmla="*/ 6 w 173"/>
                      <a:gd name="T71" fmla="*/ 144 h 298"/>
                      <a:gd name="T72" fmla="*/ 0 w 173"/>
                      <a:gd name="T73" fmla="*/ 141 h 298"/>
                      <a:gd name="T74" fmla="*/ 0 w 173"/>
                      <a:gd name="T75" fmla="*/ 123 h 298"/>
                      <a:gd name="T76" fmla="*/ 3 w 173"/>
                      <a:gd name="T77" fmla="*/ 120 h 298"/>
                      <a:gd name="T78" fmla="*/ 6 w 173"/>
                      <a:gd name="T79" fmla="*/ 114 h 298"/>
                      <a:gd name="T80" fmla="*/ 9 w 173"/>
                      <a:gd name="T81" fmla="*/ 109 h 298"/>
                      <a:gd name="T82" fmla="*/ 14 w 173"/>
                      <a:gd name="T83" fmla="*/ 101 h 298"/>
                      <a:gd name="T84" fmla="*/ 18 w 173"/>
                      <a:gd name="T85" fmla="*/ 93 h 298"/>
                      <a:gd name="T86" fmla="*/ 21 w 173"/>
                      <a:gd name="T87" fmla="*/ 86 h 298"/>
                      <a:gd name="T88" fmla="*/ 25 w 173"/>
                      <a:gd name="T89" fmla="*/ 79 h 298"/>
                      <a:gd name="T90" fmla="*/ 27 w 173"/>
                      <a:gd name="T91" fmla="*/ 71 h 298"/>
                      <a:gd name="T92" fmla="*/ 30 w 173"/>
                      <a:gd name="T93" fmla="*/ 61 h 298"/>
                      <a:gd name="T94" fmla="*/ 33 w 173"/>
                      <a:gd name="T95" fmla="*/ 52 h 298"/>
                      <a:gd name="T96" fmla="*/ 34 w 173"/>
                      <a:gd name="T97" fmla="*/ 44 h 298"/>
                      <a:gd name="T98" fmla="*/ 34 w 173"/>
                      <a:gd name="T99" fmla="*/ 37 h 298"/>
                      <a:gd name="T100" fmla="*/ 35 w 173"/>
                      <a:gd name="T101" fmla="*/ 28 h 298"/>
                      <a:gd name="T102" fmla="*/ 35 w 173"/>
                      <a:gd name="T103" fmla="*/ 20 h 298"/>
                      <a:gd name="T104" fmla="*/ 34 w 173"/>
                      <a:gd name="T105" fmla="*/ 14 h 298"/>
                      <a:gd name="T106" fmla="*/ 34 w 173"/>
                      <a:gd name="T107" fmla="*/ 7 h 298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173" h="298">
                        <a:moveTo>
                          <a:pt x="68" y="13"/>
                        </a:moveTo>
                        <a:lnTo>
                          <a:pt x="76" y="8"/>
                        </a:lnTo>
                        <a:lnTo>
                          <a:pt x="85" y="5"/>
                        </a:lnTo>
                        <a:lnTo>
                          <a:pt x="98" y="1"/>
                        </a:lnTo>
                        <a:lnTo>
                          <a:pt x="109" y="0"/>
                        </a:lnTo>
                        <a:lnTo>
                          <a:pt x="122" y="0"/>
                        </a:lnTo>
                        <a:lnTo>
                          <a:pt x="133" y="1"/>
                        </a:lnTo>
                        <a:lnTo>
                          <a:pt x="140" y="2"/>
                        </a:lnTo>
                        <a:lnTo>
                          <a:pt x="140" y="17"/>
                        </a:lnTo>
                        <a:lnTo>
                          <a:pt x="140" y="31"/>
                        </a:lnTo>
                        <a:lnTo>
                          <a:pt x="138" y="46"/>
                        </a:lnTo>
                        <a:lnTo>
                          <a:pt x="138" y="62"/>
                        </a:lnTo>
                        <a:lnTo>
                          <a:pt x="138" y="78"/>
                        </a:lnTo>
                        <a:lnTo>
                          <a:pt x="138" y="94"/>
                        </a:lnTo>
                        <a:lnTo>
                          <a:pt x="138" y="109"/>
                        </a:lnTo>
                        <a:lnTo>
                          <a:pt x="138" y="121"/>
                        </a:lnTo>
                        <a:lnTo>
                          <a:pt x="140" y="135"/>
                        </a:lnTo>
                        <a:lnTo>
                          <a:pt x="141" y="147"/>
                        </a:lnTo>
                        <a:lnTo>
                          <a:pt x="141" y="157"/>
                        </a:lnTo>
                        <a:lnTo>
                          <a:pt x="143" y="169"/>
                        </a:lnTo>
                        <a:lnTo>
                          <a:pt x="144" y="179"/>
                        </a:lnTo>
                        <a:lnTo>
                          <a:pt x="146" y="190"/>
                        </a:lnTo>
                        <a:lnTo>
                          <a:pt x="149" y="201"/>
                        </a:lnTo>
                        <a:lnTo>
                          <a:pt x="152" y="211"/>
                        </a:lnTo>
                        <a:lnTo>
                          <a:pt x="159" y="227"/>
                        </a:lnTo>
                        <a:lnTo>
                          <a:pt x="165" y="247"/>
                        </a:lnTo>
                        <a:lnTo>
                          <a:pt x="172" y="259"/>
                        </a:lnTo>
                        <a:lnTo>
                          <a:pt x="173" y="267"/>
                        </a:lnTo>
                        <a:lnTo>
                          <a:pt x="173" y="294"/>
                        </a:lnTo>
                        <a:lnTo>
                          <a:pt x="149" y="297"/>
                        </a:lnTo>
                        <a:lnTo>
                          <a:pt x="124" y="298"/>
                        </a:lnTo>
                        <a:lnTo>
                          <a:pt x="93" y="298"/>
                        </a:lnTo>
                        <a:lnTo>
                          <a:pt x="68" y="295"/>
                        </a:lnTo>
                        <a:lnTo>
                          <a:pt x="42" y="293"/>
                        </a:lnTo>
                        <a:lnTo>
                          <a:pt x="24" y="289"/>
                        </a:lnTo>
                        <a:lnTo>
                          <a:pt x="13" y="288"/>
                        </a:lnTo>
                        <a:lnTo>
                          <a:pt x="0" y="282"/>
                        </a:lnTo>
                        <a:lnTo>
                          <a:pt x="0" y="246"/>
                        </a:lnTo>
                        <a:lnTo>
                          <a:pt x="7" y="239"/>
                        </a:lnTo>
                        <a:lnTo>
                          <a:pt x="13" y="228"/>
                        </a:lnTo>
                        <a:lnTo>
                          <a:pt x="18" y="218"/>
                        </a:lnTo>
                        <a:lnTo>
                          <a:pt x="29" y="201"/>
                        </a:lnTo>
                        <a:lnTo>
                          <a:pt x="36" y="186"/>
                        </a:lnTo>
                        <a:lnTo>
                          <a:pt x="42" y="171"/>
                        </a:lnTo>
                        <a:lnTo>
                          <a:pt x="50" y="157"/>
                        </a:lnTo>
                        <a:lnTo>
                          <a:pt x="55" y="141"/>
                        </a:lnTo>
                        <a:lnTo>
                          <a:pt x="61" y="121"/>
                        </a:lnTo>
                        <a:lnTo>
                          <a:pt x="66" y="104"/>
                        </a:lnTo>
                        <a:lnTo>
                          <a:pt x="68" y="88"/>
                        </a:lnTo>
                        <a:lnTo>
                          <a:pt x="69" y="73"/>
                        </a:lnTo>
                        <a:lnTo>
                          <a:pt x="71" y="56"/>
                        </a:lnTo>
                        <a:lnTo>
                          <a:pt x="71" y="40"/>
                        </a:lnTo>
                        <a:lnTo>
                          <a:pt x="69" y="27"/>
                        </a:lnTo>
                        <a:lnTo>
                          <a:pt x="68" y="13"/>
                        </a:lnTo>
                        <a:close/>
                      </a:path>
                    </a:pathLst>
                  </a:custGeom>
                  <a:solidFill>
                    <a:srgbClr val="8080A0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</p:grpSp>
            <p:grpSp>
              <p:nvGrpSpPr>
                <p:cNvPr id="16869" name="Group 176"/>
                <p:cNvGrpSpPr>
                  <a:grpSpLocks/>
                </p:cNvGrpSpPr>
                <p:nvPr/>
              </p:nvGrpSpPr>
              <p:grpSpPr bwMode="auto">
                <a:xfrm>
                  <a:off x="2278" y="2493"/>
                  <a:ext cx="132" cy="176"/>
                  <a:chOff x="2278" y="2493"/>
                  <a:chExt cx="132" cy="176"/>
                </a:xfrm>
              </p:grpSpPr>
              <p:sp>
                <p:nvSpPr>
                  <p:cNvPr id="16870" name="Freeform 177"/>
                  <p:cNvSpPr>
                    <a:spLocks/>
                  </p:cNvSpPr>
                  <p:nvPr/>
                </p:nvSpPr>
                <p:spPr bwMode="auto">
                  <a:xfrm>
                    <a:off x="2278" y="2493"/>
                    <a:ext cx="132" cy="176"/>
                  </a:xfrm>
                  <a:custGeom>
                    <a:avLst/>
                    <a:gdLst>
                      <a:gd name="T0" fmla="*/ 40 w 264"/>
                      <a:gd name="T1" fmla="*/ 8 h 350"/>
                      <a:gd name="T2" fmla="*/ 45 w 264"/>
                      <a:gd name="T3" fmla="*/ 5 h 350"/>
                      <a:gd name="T4" fmla="*/ 51 w 264"/>
                      <a:gd name="T5" fmla="*/ 3 h 350"/>
                      <a:gd name="T6" fmla="*/ 59 w 264"/>
                      <a:gd name="T7" fmla="*/ 1 h 350"/>
                      <a:gd name="T8" fmla="*/ 66 w 264"/>
                      <a:gd name="T9" fmla="*/ 0 h 350"/>
                      <a:gd name="T10" fmla="*/ 73 w 264"/>
                      <a:gd name="T11" fmla="*/ 0 h 350"/>
                      <a:gd name="T12" fmla="*/ 79 w 264"/>
                      <a:gd name="T13" fmla="*/ 1 h 350"/>
                      <a:gd name="T14" fmla="*/ 83 w 264"/>
                      <a:gd name="T15" fmla="*/ 2 h 350"/>
                      <a:gd name="T16" fmla="*/ 90 w 264"/>
                      <a:gd name="T17" fmla="*/ 4 h 350"/>
                      <a:gd name="T18" fmla="*/ 95 w 264"/>
                      <a:gd name="T19" fmla="*/ 6 h 350"/>
                      <a:gd name="T20" fmla="*/ 97 w 264"/>
                      <a:gd name="T21" fmla="*/ 9 h 350"/>
                      <a:gd name="T22" fmla="*/ 96 w 264"/>
                      <a:gd name="T23" fmla="*/ 18 h 350"/>
                      <a:gd name="T24" fmla="*/ 95 w 264"/>
                      <a:gd name="T25" fmla="*/ 28 h 350"/>
                      <a:gd name="T26" fmla="*/ 95 w 264"/>
                      <a:gd name="T27" fmla="*/ 38 h 350"/>
                      <a:gd name="T28" fmla="*/ 95 w 264"/>
                      <a:gd name="T29" fmla="*/ 45 h 350"/>
                      <a:gd name="T30" fmla="*/ 96 w 264"/>
                      <a:gd name="T31" fmla="*/ 53 h 350"/>
                      <a:gd name="T32" fmla="*/ 97 w 264"/>
                      <a:gd name="T33" fmla="*/ 59 h 350"/>
                      <a:gd name="T34" fmla="*/ 98 w 264"/>
                      <a:gd name="T35" fmla="*/ 64 h 350"/>
                      <a:gd name="T36" fmla="*/ 99 w 264"/>
                      <a:gd name="T37" fmla="*/ 68 h 350"/>
                      <a:gd name="T38" fmla="*/ 100 w 264"/>
                      <a:gd name="T39" fmla="*/ 73 h 350"/>
                      <a:gd name="T40" fmla="*/ 101 w 264"/>
                      <a:gd name="T41" fmla="*/ 78 h 350"/>
                      <a:gd name="T42" fmla="*/ 103 w 264"/>
                      <a:gd name="T43" fmla="*/ 82 h 350"/>
                      <a:gd name="T44" fmla="*/ 105 w 264"/>
                      <a:gd name="T45" fmla="*/ 90 h 350"/>
                      <a:gd name="T46" fmla="*/ 108 w 264"/>
                      <a:gd name="T47" fmla="*/ 99 h 350"/>
                      <a:gd name="T48" fmla="*/ 113 w 264"/>
                      <a:gd name="T49" fmla="*/ 110 h 350"/>
                      <a:gd name="T50" fmla="*/ 118 w 264"/>
                      <a:gd name="T51" fmla="*/ 121 h 350"/>
                      <a:gd name="T52" fmla="*/ 123 w 264"/>
                      <a:gd name="T53" fmla="*/ 132 h 350"/>
                      <a:gd name="T54" fmla="*/ 127 w 264"/>
                      <a:gd name="T55" fmla="*/ 138 h 350"/>
                      <a:gd name="T56" fmla="*/ 132 w 264"/>
                      <a:gd name="T57" fmla="*/ 146 h 350"/>
                      <a:gd name="T58" fmla="*/ 132 w 264"/>
                      <a:gd name="T59" fmla="*/ 167 h 350"/>
                      <a:gd name="T60" fmla="*/ 124 w 264"/>
                      <a:gd name="T61" fmla="*/ 170 h 350"/>
                      <a:gd name="T62" fmla="*/ 115 w 264"/>
                      <a:gd name="T63" fmla="*/ 172 h 350"/>
                      <a:gd name="T64" fmla="*/ 103 w 264"/>
                      <a:gd name="T65" fmla="*/ 174 h 350"/>
                      <a:gd name="T66" fmla="*/ 89 w 264"/>
                      <a:gd name="T67" fmla="*/ 175 h 350"/>
                      <a:gd name="T68" fmla="*/ 74 w 264"/>
                      <a:gd name="T69" fmla="*/ 176 h 350"/>
                      <a:gd name="T70" fmla="*/ 55 w 264"/>
                      <a:gd name="T71" fmla="*/ 176 h 350"/>
                      <a:gd name="T72" fmla="*/ 40 w 264"/>
                      <a:gd name="T73" fmla="*/ 175 h 350"/>
                      <a:gd name="T74" fmla="*/ 25 w 264"/>
                      <a:gd name="T75" fmla="*/ 173 h 350"/>
                      <a:gd name="T76" fmla="*/ 15 w 264"/>
                      <a:gd name="T77" fmla="*/ 171 h 350"/>
                      <a:gd name="T78" fmla="*/ 8 w 264"/>
                      <a:gd name="T79" fmla="*/ 170 h 350"/>
                      <a:gd name="T80" fmla="*/ 0 w 264"/>
                      <a:gd name="T81" fmla="*/ 167 h 350"/>
                      <a:gd name="T82" fmla="*/ 0 w 264"/>
                      <a:gd name="T83" fmla="*/ 146 h 350"/>
                      <a:gd name="T84" fmla="*/ 3 w 264"/>
                      <a:gd name="T85" fmla="*/ 142 h 350"/>
                      <a:gd name="T86" fmla="*/ 7 w 264"/>
                      <a:gd name="T87" fmla="*/ 135 h 350"/>
                      <a:gd name="T88" fmla="*/ 11 w 264"/>
                      <a:gd name="T89" fmla="*/ 129 h 350"/>
                      <a:gd name="T90" fmla="*/ 17 w 264"/>
                      <a:gd name="T91" fmla="*/ 119 h 350"/>
                      <a:gd name="T92" fmla="*/ 21 w 264"/>
                      <a:gd name="T93" fmla="*/ 110 h 350"/>
                      <a:gd name="T94" fmla="*/ 25 w 264"/>
                      <a:gd name="T95" fmla="*/ 102 h 350"/>
                      <a:gd name="T96" fmla="*/ 29 w 264"/>
                      <a:gd name="T97" fmla="*/ 93 h 350"/>
                      <a:gd name="T98" fmla="*/ 32 w 264"/>
                      <a:gd name="T99" fmla="*/ 83 h 350"/>
                      <a:gd name="T100" fmla="*/ 36 w 264"/>
                      <a:gd name="T101" fmla="*/ 71 h 350"/>
                      <a:gd name="T102" fmla="*/ 39 w 264"/>
                      <a:gd name="T103" fmla="*/ 61 h 350"/>
                      <a:gd name="T104" fmla="*/ 40 w 264"/>
                      <a:gd name="T105" fmla="*/ 52 h 350"/>
                      <a:gd name="T106" fmla="*/ 42 w 264"/>
                      <a:gd name="T107" fmla="*/ 44 h 350"/>
                      <a:gd name="T108" fmla="*/ 43 w 264"/>
                      <a:gd name="T109" fmla="*/ 33 h 350"/>
                      <a:gd name="T110" fmla="*/ 43 w 264"/>
                      <a:gd name="T111" fmla="*/ 24 h 350"/>
                      <a:gd name="T112" fmla="*/ 42 w 264"/>
                      <a:gd name="T113" fmla="*/ 16 h 350"/>
                      <a:gd name="T114" fmla="*/ 40 w 264"/>
                      <a:gd name="T115" fmla="*/ 8 h 350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</a:gdLst>
                    <a:ahLst/>
                    <a:cxnLst>
                      <a:cxn ang="T116">
                        <a:pos x="T0" y="T1"/>
                      </a:cxn>
                      <a:cxn ang="T117">
                        <a:pos x="T2" y="T3"/>
                      </a:cxn>
                      <a:cxn ang="T118">
                        <a:pos x="T4" y="T5"/>
                      </a:cxn>
                      <a:cxn ang="T119">
                        <a:pos x="T6" y="T7"/>
                      </a:cxn>
                      <a:cxn ang="T120">
                        <a:pos x="T8" y="T9"/>
                      </a:cxn>
                      <a:cxn ang="T121">
                        <a:pos x="T10" y="T11"/>
                      </a:cxn>
                      <a:cxn ang="T122">
                        <a:pos x="T12" y="T13"/>
                      </a:cxn>
                      <a:cxn ang="T123">
                        <a:pos x="T14" y="T15"/>
                      </a:cxn>
                      <a:cxn ang="T124">
                        <a:pos x="T16" y="T17"/>
                      </a:cxn>
                      <a:cxn ang="T125">
                        <a:pos x="T18" y="T19"/>
                      </a:cxn>
                      <a:cxn ang="T126">
                        <a:pos x="T20" y="T21"/>
                      </a:cxn>
                      <a:cxn ang="T127">
                        <a:pos x="T22" y="T23"/>
                      </a:cxn>
                      <a:cxn ang="T128">
                        <a:pos x="T24" y="T25"/>
                      </a:cxn>
                      <a:cxn ang="T129">
                        <a:pos x="T26" y="T27"/>
                      </a:cxn>
                      <a:cxn ang="T130">
                        <a:pos x="T28" y="T29"/>
                      </a:cxn>
                      <a:cxn ang="T131">
                        <a:pos x="T30" y="T31"/>
                      </a:cxn>
                      <a:cxn ang="T132">
                        <a:pos x="T32" y="T33"/>
                      </a:cxn>
                      <a:cxn ang="T133">
                        <a:pos x="T34" y="T35"/>
                      </a:cxn>
                      <a:cxn ang="T134">
                        <a:pos x="T36" y="T37"/>
                      </a:cxn>
                      <a:cxn ang="T135">
                        <a:pos x="T38" y="T39"/>
                      </a:cxn>
                      <a:cxn ang="T136">
                        <a:pos x="T40" y="T41"/>
                      </a:cxn>
                      <a:cxn ang="T137">
                        <a:pos x="T42" y="T43"/>
                      </a:cxn>
                      <a:cxn ang="T138">
                        <a:pos x="T44" y="T45"/>
                      </a:cxn>
                      <a:cxn ang="T139">
                        <a:pos x="T46" y="T47"/>
                      </a:cxn>
                      <a:cxn ang="T140">
                        <a:pos x="T48" y="T49"/>
                      </a:cxn>
                      <a:cxn ang="T141">
                        <a:pos x="T50" y="T51"/>
                      </a:cxn>
                      <a:cxn ang="T142">
                        <a:pos x="T52" y="T53"/>
                      </a:cxn>
                      <a:cxn ang="T143">
                        <a:pos x="T54" y="T55"/>
                      </a:cxn>
                      <a:cxn ang="T144">
                        <a:pos x="T56" y="T57"/>
                      </a:cxn>
                      <a:cxn ang="T145">
                        <a:pos x="T58" y="T59"/>
                      </a:cxn>
                      <a:cxn ang="T146">
                        <a:pos x="T60" y="T61"/>
                      </a:cxn>
                      <a:cxn ang="T147">
                        <a:pos x="T62" y="T63"/>
                      </a:cxn>
                      <a:cxn ang="T148">
                        <a:pos x="T64" y="T65"/>
                      </a:cxn>
                      <a:cxn ang="T149">
                        <a:pos x="T66" y="T67"/>
                      </a:cxn>
                      <a:cxn ang="T150">
                        <a:pos x="T68" y="T69"/>
                      </a:cxn>
                      <a:cxn ang="T151">
                        <a:pos x="T70" y="T71"/>
                      </a:cxn>
                      <a:cxn ang="T152">
                        <a:pos x="T72" y="T73"/>
                      </a:cxn>
                      <a:cxn ang="T153">
                        <a:pos x="T74" y="T75"/>
                      </a:cxn>
                      <a:cxn ang="T154">
                        <a:pos x="T76" y="T77"/>
                      </a:cxn>
                      <a:cxn ang="T155">
                        <a:pos x="T78" y="T79"/>
                      </a:cxn>
                      <a:cxn ang="T156">
                        <a:pos x="T80" y="T81"/>
                      </a:cxn>
                      <a:cxn ang="T157">
                        <a:pos x="T82" y="T83"/>
                      </a:cxn>
                      <a:cxn ang="T158">
                        <a:pos x="T84" y="T85"/>
                      </a:cxn>
                      <a:cxn ang="T159">
                        <a:pos x="T86" y="T87"/>
                      </a:cxn>
                      <a:cxn ang="T160">
                        <a:pos x="T88" y="T89"/>
                      </a:cxn>
                      <a:cxn ang="T161">
                        <a:pos x="T90" y="T91"/>
                      </a:cxn>
                      <a:cxn ang="T162">
                        <a:pos x="T92" y="T93"/>
                      </a:cxn>
                      <a:cxn ang="T163">
                        <a:pos x="T94" y="T95"/>
                      </a:cxn>
                      <a:cxn ang="T164">
                        <a:pos x="T96" y="T97"/>
                      </a:cxn>
                      <a:cxn ang="T165">
                        <a:pos x="T98" y="T99"/>
                      </a:cxn>
                      <a:cxn ang="T166">
                        <a:pos x="T100" y="T101"/>
                      </a:cxn>
                      <a:cxn ang="T167">
                        <a:pos x="T102" y="T103"/>
                      </a:cxn>
                      <a:cxn ang="T168">
                        <a:pos x="T104" y="T105"/>
                      </a:cxn>
                      <a:cxn ang="T169">
                        <a:pos x="T106" y="T107"/>
                      </a:cxn>
                      <a:cxn ang="T170">
                        <a:pos x="T108" y="T109"/>
                      </a:cxn>
                      <a:cxn ang="T171">
                        <a:pos x="T110" y="T111"/>
                      </a:cxn>
                      <a:cxn ang="T172">
                        <a:pos x="T112" y="T113"/>
                      </a:cxn>
                      <a:cxn ang="T173">
                        <a:pos x="T114" y="T115"/>
                      </a:cxn>
                    </a:cxnLst>
                    <a:rect l="0" t="0" r="r" b="b"/>
                    <a:pathLst>
                      <a:path w="264" h="350">
                        <a:moveTo>
                          <a:pt x="80" y="16"/>
                        </a:moveTo>
                        <a:lnTo>
                          <a:pt x="89" y="9"/>
                        </a:lnTo>
                        <a:lnTo>
                          <a:pt x="101" y="5"/>
                        </a:lnTo>
                        <a:lnTo>
                          <a:pt x="117" y="1"/>
                        </a:lnTo>
                        <a:lnTo>
                          <a:pt x="131" y="0"/>
                        </a:lnTo>
                        <a:lnTo>
                          <a:pt x="145" y="0"/>
                        </a:lnTo>
                        <a:lnTo>
                          <a:pt x="158" y="1"/>
                        </a:lnTo>
                        <a:lnTo>
                          <a:pt x="166" y="3"/>
                        </a:lnTo>
                        <a:lnTo>
                          <a:pt x="179" y="7"/>
                        </a:lnTo>
                        <a:lnTo>
                          <a:pt x="189" y="12"/>
                        </a:lnTo>
                        <a:lnTo>
                          <a:pt x="193" y="17"/>
                        </a:lnTo>
                        <a:lnTo>
                          <a:pt x="192" y="36"/>
                        </a:lnTo>
                        <a:lnTo>
                          <a:pt x="190" y="56"/>
                        </a:lnTo>
                        <a:lnTo>
                          <a:pt x="190" y="76"/>
                        </a:lnTo>
                        <a:lnTo>
                          <a:pt x="190" y="90"/>
                        </a:lnTo>
                        <a:lnTo>
                          <a:pt x="192" y="105"/>
                        </a:lnTo>
                        <a:lnTo>
                          <a:pt x="193" y="117"/>
                        </a:lnTo>
                        <a:lnTo>
                          <a:pt x="195" y="127"/>
                        </a:lnTo>
                        <a:lnTo>
                          <a:pt x="197" y="136"/>
                        </a:lnTo>
                        <a:lnTo>
                          <a:pt x="200" y="146"/>
                        </a:lnTo>
                        <a:lnTo>
                          <a:pt x="201" y="155"/>
                        </a:lnTo>
                        <a:lnTo>
                          <a:pt x="205" y="163"/>
                        </a:lnTo>
                        <a:lnTo>
                          <a:pt x="209" y="179"/>
                        </a:lnTo>
                        <a:lnTo>
                          <a:pt x="216" y="196"/>
                        </a:lnTo>
                        <a:lnTo>
                          <a:pt x="225" y="218"/>
                        </a:lnTo>
                        <a:lnTo>
                          <a:pt x="235" y="240"/>
                        </a:lnTo>
                        <a:lnTo>
                          <a:pt x="246" y="263"/>
                        </a:lnTo>
                        <a:lnTo>
                          <a:pt x="253" y="275"/>
                        </a:lnTo>
                        <a:lnTo>
                          <a:pt x="264" y="290"/>
                        </a:lnTo>
                        <a:lnTo>
                          <a:pt x="264" y="333"/>
                        </a:lnTo>
                        <a:lnTo>
                          <a:pt x="248" y="339"/>
                        </a:lnTo>
                        <a:lnTo>
                          <a:pt x="230" y="342"/>
                        </a:lnTo>
                        <a:lnTo>
                          <a:pt x="206" y="347"/>
                        </a:lnTo>
                        <a:lnTo>
                          <a:pt x="177" y="349"/>
                        </a:lnTo>
                        <a:lnTo>
                          <a:pt x="147" y="350"/>
                        </a:lnTo>
                        <a:lnTo>
                          <a:pt x="110" y="350"/>
                        </a:lnTo>
                        <a:lnTo>
                          <a:pt x="80" y="348"/>
                        </a:lnTo>
                        <a:lnTo>
                          <a:pt x="49" y="345"/>
                        </a:lnTo>
                        <a:lnTo>
                          <a:pt x="29" y="340"/>
                        </a:lnTo>
                        <a:lnTo>
                          <a:pt x="16" y="339"/>
                        </a:lnTo>
                        <a:lnTo>
                          <a:pt x="0" y="332"/>
                        </a:lnTo>
                        <a:lnTo>
                          <a:pt x="0" y="290"/>
                        </a:lnTo>
                        <a:lnTo>
                          <a:pt x="6" y="282"/>
                        </a:lnTo>
                        <a:lnTo>
                          <a:pt x="14" y="268"/>
                        </a:lnTo>
                        <a:lnTo>
                          <a:pt x="22" y="257"/>
                        </a:lnTo>
                        <a:lnTo>
                          <a:pt x="33" y="236"/>
                        </a:lnTo>
                        <a:lnTo>
                          <a:pt x="41" y="219"/>
                        </a:lnTo>
                        <a:lnTo>
                          <a:pt x="49" y="203"/>
                        </a:lnTo>
                        <a:lnTo>
                          <a:pt x="57" y="184"/>
                        </a:lnTo>
                        <a:lnTo>
                          <a:pt x="64" y="166"/>
                        </a:lnTo>
                        <a:lnTo>
                          <a:pt x="72" y="142"/>
                        </a:lnTo>
                        <a:lnTo>
                          <a:pt x="77" y="122"/>
                        </a:lnTo>
                        <a:lnTo>
                          <a:pt x="80" y="104"/>
                        </a:lnTo>
                        <a:lnTo>
                          <a:pt x="83" y="87"/>
                        </a:lnTo>
                        <a:lnTo>
                          <a:pt x="85" y="66"/>
                        </a:lnTo>
                        <a:lnTo>
                          <a:pt x="85" y="47"/>
                        </a:lnTo>
                        <a:lnTo>
                          <a:pt x="83" y="32"/>
                        </a:lnTo>
                        <a:lnTo>
                          <a:pt x="80" y="16"/>
                        </a:lnTo>
                        <a:close/>
                      </a:path>
                    </a:pathLst>
                  </a:custGeom>
                  <a:solidFill>
                    <a:srgbClr val="C0C0E0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871" name="Freeform 178"/>
                  <p:cNvSpPr>
                    <a:spLocks/>
                  </p:cNvSpPr>
                  <p:nvPr/>
                </p:nvSpPr>
                <p:spPr bwMode="auto">
                  <a:xfrm>
                    <a:off x="2278" y="2493"/>
                    <a:ext cx="103" cy="176"/>
                  </a:xfrm>
                  <a:custGeom>
                    <a:avLst/>
                    <a:gdLst>
                      <a:gd name="T0" fmla="*/ 40 w 206"/>
                      <a:gd name="T1" fmla="*/ 8 h 350"/>
                      <a:gd name="T2" fmla="*/ 45 w 206"/>
                      <a:gd name="T3" fmla="*/ 5 h 350"/>
                      <a:gd name="T4" fmla="*/ 51 w 206"/>
                      <a:gd name="T5" fmla="*/ 3 h 350"/>
                      <a:gd name="T6" fmla="*/ 59 w 206"/>
                      <a:gd name="T7" fmla="*/ 1 h 350"/>
                      <a:gd name="T8" fmla="*/ 66 w 206"/>
                      <a:gd name="T9" fmla="*/ 0 h 350"/>
                      <a:gd name="T10" fmla="*/ 73 w 206"/>
                      <a:gd name="T11" fmla="*/ 0 h 350"/>
                      <a:gd name="T12" fmla="*/ 79 w 206"/>
                      <a:gd name="T13" fmla="*/ 1 h 350"/>
                      <a:gd name="T14" fmla="*/ 84 w 206"/>
                      <a:gd name="T15" fmla="*/ 2 h 350"/>
                      <a:gd name="T16" fmla="*/ 83 w 206"/>
                      <a:gd name="T17" fmla="*/ 10 h 350"/>
                      <a:gd name="T18" fmla="*/ 83 w 206"/>
                      <a:gd name="T19" fmla="*/ 18 h 350"/>
                      <a:gd name="T20" fmla="*/ 83 w 206"/>
                      <a:gd name="T21" fmla="*/ 28 h 350"/>
                      <a:gd name="T22" fmla="*/ 83 w 206"/>
                      <a:gd name="T23" fmla="*/ 37 h 350"/>
                      <a:gd name="T24" fmla="*/ 82 w 206"/>
                      <a:gd name="T25" fmla="*/ 46 h 350"/>
                      <a:gd name="T26" fmla="*/ 82 w 206"/>
                      <a:gd name="T27" fmla="*/ 55 h 350"/>
                      <a:gd name="T28" fmla="*/ 82 w 206"/>
                      <a:gd name="T29" fmla="*/ 64 h 350"/>
                      <a:gd name="T30" fmla="*/ 83 w 206"/>
                      <a:gd name="T31" fmla="*/ 71 h 350"/>
                      <a:gd name="T32" fmla="*/ 83 w 206"/>
                      <a:gd name="T33" fmla="*/ 79 h 350"/>
                      <a:gd name="T34" fmla="*/ 84 w 206"/>
                      <a:gd name="T35" fmla="*/ 86 h 350"/>
                      <a:gd name="T36" fmla="*/ 84 w 206"/>
                      <a:gd name="T37" fmla="*/ 93 h 350"/>
                      <a:gd name="T38" fmla="*/ 86 w 206"/>
                      <a:gd name="T39" fmla="*/ 100 h 350"/>
                      <a:gd name="T40" fmla="*/ 87 w 206"/>
                      <a:gd name="T41" fmla="*/ 107 h 350"/>
                      <a:gd name="T42" fmla="*/ 87 w 206"/>
                      <a:gd name="T43" fmla="*/ 112 h 350"/>
                      <a:gd name="T44" fmla="*/ 89 w 206"/>
                      <a:gd name="T45" fmla="*/ 119 h 350"/>
                      <a:gd name="T46" fmla="*/ 91 w 206"/>
                      <a:gd name="T47" fmla="*/ 125 h 350"/>
                      <a:gd name="T48" fmla="*/ 95 w 206"/>
                      <a:gd name="T49" fmla="*/ 134 h 350"/>
                      <a:gd name="T50" fmla="*/ 99 w 206"/>
                      <a:gd name="T51" fmla="*/ 146 h 350"/>
                      <a:gd name="T52" fmla="*/ 102 w 206"/>
                      <a:gd name="T53" fmla="*/ 153 h 350"/>
                      <a:gd name="T54" fmla="*/ 103 w 206"/>
                      <a:gd name="T55" fmla="*/ 157 h 350"/>
                      <a:gd name="T56" fmla="*/ 103 w 206"/>
                      <a:gd name="T57" fmla="*/ 174 h 350"/>
                      <a:gd name="T58" fmla="*/ 89 w 206"/>
                      <a:gd name="T59" fmla="*/ 175 h 350"/>
                      <a:gd name="T60" fmla="*/ 74 w 206"/>
                      <a:gd name="T61" fmla="*/ 176 h 350"/>
                      <a:gd name="T62" fmla="*/ 55 w 206"/>
                      <a:gd name="T63" fmla="*/ 176 h 350"/>
                      <a:gd name="T64" fmla="*/ 40 w 206"/>
                      <a:gd name="T65" fmla="*/ 175 h 350"/>
                      <a:gd name="T66" fmla="*/ 25 w 206"/>
                      <a:gd name="T67" fmla="*/ 173 h 350"/>
                      <a:gd name="T68" fmla="*/ 15 w 206"/>
                      <a:gd name="T69" fmla="*/ 171 h 350"/>
                      <a:gd name="T70" fmla="*/ 8 w 206"/>
                      <a:gd name="T71" fmla="*/ 170 h 350"/>
                      <a:gd name="T72" fmla="*/ 0 w 206"/>
                      <a:gd name="T73" fmla="*/ 167 h 350"/>
                      <a:gd name="T74" fmla="*/ 0 w 206"/>
                      <a:gd name="T75" fmla="*/ 146 h 350"/>
                      <a:gd name="T76" fmla="*/ 3 w 206"/>
                      <a:gd name="T77" fmla="*/ 142 h 350"/>
                      <a:gd name="T78" fmla="*/ 7 w 206"/>
                      <a:gd name="T79" fmla="*/ 135 h 350"/>
                      <a:gd name="T80" fmla="*/ 11 w 206"/>
                      <a:gd name="T81" fmla="*/ 129 h 350"/>
                      <a:gd name="T82" fmla="*/ 17 w 206"/>
                      <a:gd name="T83" fmla="*/ 119 h 350"/>
                      <a:gd name="T84" fmla="*/ 21 w 206"/>
                      <a:gd name="T85" fmla="*/ 110 h 350"/>
                      <a:gd name="T86" fmla="*/ 25 w 206"/>
                      <a:gd name="T87" fmla="*/ 102 h 350"/>
                      <a:gd name="T88" fmla="*/ 29 w 206"/>
                      <a:gd name="T89" fmla="*/ 93 h 350"/>
                      <a:gd name="T90" fmla="*/ 32 w 206"/>
                      <a:gd name="T91" fmla="*/ 83 h 350"/>
                      <a:gd name="T92" fmla="*/ 36 w 206"/>
                      <a:gd name="T93" fmla="*/ 71 h 350"/>
                      <a:gd name="T94" fmla="*/ 39 w 206"/>
                      <a:gd name="T95" fmla="*/ 61 h 350"/>
                      <a:gd name="T96" fmla="*/ 40 w 206"/>
                      <a:gd name="T97" fmla="*/ 52 h 350"/>
                      <a:gd name="T98" fmla="*/ 42 w 206"/>
                      <a:gd name="T99" fmla="*/ 44 h 350"/>
                      <a:gd name="T100" fmla="*/ 43 w 206"/>
                      <a:gd name="T101" fmla="*/ 33 h 350"/>
                      <a:gd name="T102" fmla="*/ 43 w 206"/>
                      <a:gd name="T103" fmla="*/ 24 h 350"/>
                      <a:gd name="T104" fmla="*/ 42 w 206"/>
                      <a:gd name="T105" fmla="*/ 16 h 350"/>
                      <a:gd name="T106" fmla="*/ 40 w 206"/>
                      <a:gd name="T107" fmla="*/ 8 h 350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206" h="350">
                        <a:moveTo>
                          <a:pt x="80" y="16"/>
                        </a:moveTo>
                        <a:lnTo>
                          <a:pt x="89" y="9"/>
                        </a:lnTo>
                        <a:lnTo>
                          <a:pt x="101" y="5"/>
                        </a:lnTo>
                        <a:lnTo>
                          <a:pt x="117" y="1"/>
                        </a:lnTo>
                        <a:lnTo>
                          <a:pt x="131" y="0"/>
                        </a:lnTo>
                        <a:lnTo>
                          <a:pt x="145" y="0"/>
                        </a:lnTo>
                        <a:lnTo>
                          <a:pt x="158" y="1"/>
                        </a:lnTo>
                        <a:lnTo>
                          <a:pt x="168" y="3"/>
                        </a:lnTo>
                        <a:lnTo>
                          <a:pt x="166" y="19"/>
                        </a:lnTo>
                        <a:lnTo>
                          <a:pt x="165" y="35"/>
                        </a:lnTo>
                        <a:lnTo>
                          <a:pt x="165" y="55"/>
                        </a:lnTo>
                        <a:lnTo>
                          <a:pt x="165" y="74"/>
                        </a:lnTo>
                        <a:lnTo>
                          <a:pt x="163" y="92"/>
                        </a:lnTo>
                        <a:lnTo>
                          <a:pt x="163" y="110"/>
                        </a:lnTo>
                        <a:lnTo>
                          <a:pt x="163" y="128"/>
                        </a:lnTo>
                        <a:lnTo>
                          <a:pt x="165" y="142"/>
                        </a:lnTo>
                        <a:lnTo>
                          <a:pt x="166" y="158"/>
                        </a:lnTo>
                        <a:lnTo>
                          <a:pt x="168" y="172"/>
                        </a:lnTo>
                        <a:lnTo>
                          <a:pt x="168" y="185"/>
                        </a:lnTo>
                        <a:lnTo>
                          <a:pt x="171" y="199"/>
                        </a:lnTo>
                        <a:lnTo>
                          <a:pt x="173" y="212"/>
                        </a:lnTo>
                        <a:lnTo>
                          <a:pt x="174" y="223"/>
                        </a:lnTo>
                        <a:lnTo>
                          <a:pt x="177" y="236"/>
                        </a:lnTo>
                        <a:lnTo>
                          <a:pt x="182" y="248"/>
                        </a:lnTo>
                        <a:lnTo>
                          <a:pt x="189" y="267"/>
                        </a:lnTo>
                        <a:lnTo>
                          <a:pt x="197" y="290"/>
                        </a:lnTo>
                        <a:lnTo>
                          <a:pt x="203" y="304"/>
                        </a:lnTo>
                        <a:lnTo>
                          <a:pt x="206" y="313"/>
                        </a:lnTo>
                        <a:lnTo>
                          <a:pt x="206" y="347"/>
                        </a:lnTo>
                        <a:lnTo>
                          <a:pt x="177" y="349"/>
                        </a:lnTo>
                        <a:lnTo>
                          <a:pt x="147" y="350"/>
                        </a:lnTo>
                        <a:lnTo>
                          <a:pt x="110" y="350"/>
                        </a:lnTo>
                        <a:lnTo>
                          <a:pt x="80" y="348"/>
                        </a:lnTo>
                        <a:lnTo>
                          <a:pt x="49" y="345"/>
                        </a:lnTo>
                        <a:lnTo>
                          <a:pt x="29" y="340"/>
                        </a:lnTo>
                        <a:lnTo>
                          <a:pt x="16" y="339"/>
                        </a:lnTo>
                        <a:lnTo>
                          <a:pt x="0" y="332"/>
                        </a:lnTo>
                        <a:lnTo>
                          <a:pt x="0" y="290"/>
                        </a:lnTo>
                        <a:lnTo>
                          <a:pt x="6" y="282"/>
                        </a:lnTo>
                        <a:lnTo>
                          <a:pt x="14" y="268"/>
                        </a:lnTo>
                        <a:lnTo>
                          <a:pt x="22" y="257"/>
                        </a:lnTo>
                        <a:lnTo>
                          <a:pt x="33" y="236"/>
                        </a:lnTo>
                        <a:lnTo>
                          <a:pt x="41" y="219"/>
                        </a:lnTo>
                        <a:lnTo>
                          <a:pt x="49" y="203"/>
                        </a:lnTo>
                        <a:lnTo>
                          <a:pt x="57" y="184"/>
                        </a:lnTo>
                        <a:lnTo>
                          <a:pt x="64" y="166"/>
                        </a:lnTo>
                        <a:lnTo>
                          <a:pt x="72" y="142"/>
                        </a:lnTo>
                        <a:lnTo>
                          <a:pt x="77" y="122"/>
                        </a:lnTo>
                        <a:lnTo>
                          <a:pt x="80" y="104"/>
                        </a:lnTo>
                        <a:lnTo>
                          <a:pt x="83" y="87"/>
                        </a:lnTo>
                        <a:lnTo>
                          <a:pt x="85" y="66"/>
                        </a:lnTo>
                        <a:lnTo>
                          <a:pt x="85" y="47"/>
                        </a:lnTo>
                        <a:lnTo>
                          <a:pt x="83" y="32"/>
                        </a:lnTo>
                        <a:lnTo>
                          <a:pt x="80" y="16"/>
                        </a:lnTo>
                        <a:close/>
                      </a:path>
                    </a:pathLst>
                  </a:custGeom>
                  <a:solidFill>
                    <a:srgbClr val="8080A0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</p:grpSp>
          </p:grpSp>
          <p:grpSp>
            <p:nvGrpSpPr>
              <p:cNvPr id="16691" name="Group 179"/>
              <p:cNvGrpSpPr>
                <a:grpSpLocks/>
              </p:cNvGrpSpPr>
              <p:nvPr/>
            </p:nvGrpSpPr>
            <p:grpSpPr bwMode="auto">
              <a:xfrm>
                <a:off x="2172" y="2534"/>
                <a:ext cx="365" cy="160"/>
                <a:chOff x="2172" y="2534"/>
                <a:chExt cx="365" cy="160"/>
              </a:xfrm>
            </p:grpSpPr>
            <p:sp>
              <p:nvSpPr>
                <p:cNvPr id="16692" name="Freeform 180"/>
                <p:cNvSpPr>
                  <a:spLocks/>
                </p:cNvSpPr>
                <p:nvPr/>
              </p:nvSpPr>
              <p:spPr bwMode="auto">
                <a:xfrm>
                  <a:off x="2172" y="2660"/>
                  <a:ext cx="16" cy="20"/>
                </a:xfrm>
                <a:custGeom>
                  <a:avLst/>
                  <a:gdLst>
                    <a:gd name="T0" fmla="*/ 16 w 32"/>
                    <a:gd name="T1" fmla="*/ 0 h 41"/>
                    <a:gd name="T2" fmla="*/ 0 w 32"/>
                    <a:gd name="T3" fmla="*/ 4 h 41"/>
                    <a:gd name="T4" fmla="*/ 0 w 32"/>
                    <a:gd name="T5" fmla="*/ 11 h 41"/>
                    <a:gd name="T6" fmla="*/ 3 w 32"/>
                    <a:gd name="T7" fmla="*/ 11 h 41"/>
                    <a:gd name="T8" fmla="*/ 3 w 32"/>
                    <a:gd name="T9" fmla="*/ 20 h 41"/>
                    <a:gd name="T10" fmla="*/ 7 w 32"/>
                    <a:gd name="T11" fmla="*/ 20 h 41"/>
                    <a:gd name="T12" fmla="*/ 7 w 32"/>
                    <a:gd name="T13" fmla="*/ 11 h 41"/>
                    <a:gd name="T14" fmla="*/ 16 w 32"/>
                    <a:gd name="T15" fmla="*/ 11 h 41"/>
                    <a:gd name="T16" fmla="*/ 16 w 32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2" h="41">
                      <a:moveTo>
                        <a:pt x="32" y="0"/>
                      </a:moveTo>
                      <a:lnTo>
                        <a:pt x="0" y="9"/>
                      </a:lnTo>
                      <a:lnTo>
                        <a:pt x="0" y="22"/>
                      </a:lnTo>
                      <a:lnTo>
                        <a:pt x="5" y="22"/>
                      </a:lnTo>
                      <a:lnTo>
                        <a:pt x="5" y="41"/>
                      </a:lnTo>
                      <a:lnTo>
                        <a:pt x="13" y="41"/>
                      </a:lnTo>
                      <a:lnTo>
                        <a:pt x="13" y="22"/>
                      </a:lnTo>
                      <a:lnTo>
                        <a:pt x="31" y="22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00606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grpSp>
              <p:nvGrpSpPr>
                <p:cNvPr id="16693" name="Group 181"/>
                <p:cNvGrpSpPr>
                  <a:grpSpLocks/>
                </p:cNvGrpSpPr>
                <p:nvPr/>
              </p:nvGrpSpPr>
              <p:grpSpPr bwMode="auto">
                <a:xfrm>
                  <a:off x="2187" y="2538"/>
                  <a:ext cx="338" cy="150"/>
                  <a:chOff x="2187" y="2538"/>
                  <a:chExt cx="338" cy="150"/>
                </a:xfrm>
              </p:grpSpPr>
              <p:grpSp>
                <p:nvGrpSpPr>
                  <p:cNvPr id="16820" name="Group 182"/>
                  <p:cNvGrpSpPr>
                    <a:grpSpLocks/>
                  </p:cNvGrpSpPr>
                  <p:nvPr/>
                </p:nvGrpSpPr>
                <p:grpSpPr bwMode="auto">
                  <a:xfrm>
                    <a:off x="2336" y="2566"/>
                    <a:ext cx="189" cy="120"/>
                    <a:chOff x="2336" y="2566"/>
                    <a:chExt cx="189" cy="120"/>
                  </a:xfrm>
                </p:grpSpPr>
                <p:sp>
                  <p:nvSpPr>
                    <p:cNvPr id="16839" name="Freeform 183"/>
                    <p:cNvSpPr>
                      <a:spLocks/>
                    </p:cNvSpPr>
                    <p:nvPr/>
                  </p:nvSpPr>
                  <p:spPr bwMode="auto">
                    <a:xfrm>
                      <a:off x="2490" y="2651"/>
                      <a:ext cx="35" cy="25"/>
                    </a:xfrm>
                    <a:custGeom>
                      <a:avLst/>
                      <a:gdLst>
                        <a:gd name="T0" fmla="*/ 0 w 70"/>
                        <a:gd name="T1" fmla="*/ 6 h 49"/>
                        <a:gd name="T2" fmla="*/ 11 w 70"/>
                        <a:gd name="T3" fmla="*/ 6 h 49"/>
                        <a:gd name="T4" fmla="*/ 11 w 70"/>
                        <a:gd name="T5" fmla="*/ 1 h 49"/>
                        <a:gd name="T6" fmla="*/ 19 w 70"/>
                        <a:gd name="T7" fmla="*/ 0 h 49"/>
                        <a:gd name="T8" fmla="*/ 19 w 70"/>
                        <a:gd name="T9" fmla="*/ 6 h 49"/>
                        <a:gd name="T10" fmla="*/ 23 w 70"/>
                        <a:gd name="T11" fmla="*/ 8 h 49"/>
                        <a:gd name="T12" fmla="*/ 23 w 70"/>
                        <a:gd name="T13" fmla="*/ 3 h 49"/>
                        <a:gd name="T14" fmla="*/ 29 w 70"/>
                        <a:gd name="T15" fmla="*/ 3 h 49"/>
                        <a:gd name="T16" fmla="*/ 29 w 70"/>
                        <a:gd name="T17" fmla="*/ 9 h 49"/>
                        <a:gd name="T18" fmla="*/ 35 w 70"/>
                        <a:gd name="T19" fmla="*/ 11 h 49"/>
                        <a:gd name="T20" fmla="*/ 35 w 70"/>
                        <a:gd name="T21" fmla="*/ 25 h 49"/>
                        <a:gd name="T22" fmla="*/ 0 w 70"/>
                        <a:gd name="T23" fmla="*/ 25 h 49"/>
                        <a:gd name="T24" fmla="*/ 0 w 70"/>
                        <a:gd name="T25" fmla="*/ 6 h 49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0" t="0" r="r" b="b"/>
                      <a:pathLst>
                        <a:path w="70" h="49">
                          <a:moveTo>
                            <a:pt x="0" y="12"/>
                          </a:moveTo>
                          <a:lnTo>
                            <a:pt x="22" y="12"/>
                          </a:lnTo>
                          <a:lnTo>
                            <a:pt x="22" y="1"/>
                          </a:lnTo>
                          <a:lnTo>
                            <a:pt x="37" y="0"/>
                          </a:lnTo>
                          <a:lnTo>
                            <a:pt x="37" y="12"/>
                          </a:lnTo>
                          <a:lnTo>
                            <a:pt x="45" y="15"/>
                          </a:lnTo>
                          <a:lnTo>
                            <a:pt x="45" y="6"/>
                          </a:lnTo>
                          <a:lnTo>
                            <a:pt x="57" y="6"/>
                          </a:lnTo>
                          <a:lnTo>
                            <a:pt x="57" y="17"/>
                          </a:lnTo>
                          <a:lnTo>
                            <a:pt x="70" y="21"/>
                          </a:lnTo>
                          <a:lnTo>
                            <a:pt x="70" y="49"/>
                          </a:lnTo>
                          <a:lnTo>
                            <a:pt x="0" y="49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rgbClr val="008080"/>
                    </a:solidFill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grpSp>
                  <p:nvGrpSpPr>
                    <p:cNvPr id="16840" name="Group 1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36" y="2566"/>
                      <a:ext cx="159" cy="120"/>
                      <a:chOff x="2336" y="2566"/>
                      <a:chExt cx="159" cy="120"/>
                    </a:xfrm>
                  </p:grpSpPr>
                  <p:grpSp>
                    <p:nvGrpSpPr>
                      <p:cNvPr id="16841" name="Group 18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65" y="2610"/>
                        <a:ext cx="30" cy="73"/>
                        <a:chOff x="2465" y="2610"/>
                        <a:chExt cx="30" cy="73"/>
                      </a:xfrm>
                    </p:grpSpPr>
                    <p:sp>
                      <p:nvSpPr>
                        <p:cNvPr id="16865" name="Freeform 18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465" y="2610"/>
                          <a:ext cx="30" cy="73"/>
                        </a:xfrm>
                        <a:custGeom>
                          <a:avLst/>
                          <a:gdLst>
                            <a:gd name="T0" fmla="*/ 0 w 59"/>
                            <a:gd name="T1" fmla="*/ 0 h 146"/>
                            <a:gd name="T2" fmla="*/ 11 w 59"/>
                            <a:gd name="T3" fmla="*/ 5 h 146"/>
                            <a:gd name="T4" fmla="*/ 11 w 59"/>
                            <a:gd name="T5" fmla="*/ 15 h 146"/>
                            <a:gd name="T6" fmla="*/ 24 w 59"/>
                            <a:gd name="T7" fmla="*/ 19 h 146"/>
                            <a:gd name="T8" fmla="*/ 24 w 59"/>
                            <a:gd name="T9" fmla="*/ 14 h 146"/>
                            <a:gd name="T10" fmla="*/ 30 w 59"/>
                            <a:gd name="T11" fmla="*/ 15 h 146"/>
                            <a:gd name="T12" fmla="*/ 30 w 59"/>
                            <a:gd name="T13" fmla="*/ 66 h 146"/>
                            <a:gd name="T14" fmla="*/ 0 w 59"/>
                            <a:gd name="T15" fmla="*/ 73 h 146"/>
                            <a:gd name="T16" fmla="*/ 0 w 59"/>
                            <a:gd name="T17" fmla="*/ 0 h 146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0" t="0" r="r" b="b"/>
                          <a:pathLst>
                            <a:path w="59" h="146">
                              <a:moveTo>
                                <a:pt x="0" y="0"/>
                              </a:moveTo>
                              <a:lnTo>
                                <a:pt x="21" y="10"/>
                              </a:lnTo>
                              <a:lnTo>
                                <a:pt x="21" y="29"/>
                              </a:lnTo>
                              <a:lnTo>
                                <a:pt x="47" y="37"/>
                              </a:lnTo>
                              <a:lnTo>
                                <a:pt x="47" y="27"/>
                              </a:lnTo>
                              <a:lnTo>
                                <a:pt x="59" y="30"/>
                              </a:lnTo>
                              <a:lnTo>
                                <a:pt x="59" y="132"/>
                              </a:lnTo>
                              <a:lnTo>
                                <a:pt x="0" y="146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FFFF"/>
                        </a:solidFill>
                        <a:ln w="952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  <p:sp>
                      <p:nvSpPr>
                        <p:cNvPr id="16866" name="Freeform 18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465" y="2635"/>
                          <a:ext cx="14" cy="46"/>
                        </a:xfrm>
                        <a:custGeom>
                          <a:avLst/>
                          <a:gdLst>
                            <a:gd name="T0" fmla="*/ 0 w 29"/>
                            <a:gd name="T1" fmla="*/ 0 h 92"/>
                            <a:gd name="T2" fmla="*/ 14 w 29"/>
                            <a:gd name="T3" fmla="*/ 6 h 92"/>
                            <a:gd name="T4" fmla="*/ 14 w 29"/>
                            <a:gd name="T5" fmla="*/ 45 h 92"/>
                            <a:gd name="T6" fmla="*/ 9 w 29"/>
                            <a:gd name="T7" fmla="*/ 46 h 92"/>
                            <a:gd name="T8" fmla="*/ 9 w 29"/>
                            <a:gd name="T9" fmla="*/ 8 h 92"/>
                            <a:gd name="T10" fmla="*/ 0 w 29"/>
                            <a:gd name="T11" fmla="*/ 4 h 92"/>
                            <a:gd name="T12" fmla="*/ 0 w 29"/>
                            <a:gd name="T13" fmla="*/ 0 h 92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29" h="92">
                              <a:moveTo>
                                <a:pt x="0" y="0"/>
                              </a:moveTo>
                              <a:lnTo>
                                <a:pt x="29" y="12"/>
                              </a:lnTo>
                              <a:lnTo>
                                <a:pt x="29" y="89"/>
                              </a:lnTo>
                              <a:lnTo>
                                <a:pt x="19" y="92"/>
                              </a:lnTo>
                              <a:lnTo>
                                <a:pt x="19" y="15"/>
                              </a:lnTo>
                              <a:lnTo>
                                <a:pt x="0" y="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6060"/>
                        </a:solidFill>
                        <a:ln w="952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</p:grpSp>
                  <p:grpSp>
                    <p:nvGrpSpPr>
                      <p:cNvPr id="16842" name="Group 18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36" y="2566"/>
                        <a:ext cx="140" cy="120"/>
                        <a:chOff x="2336" y="2566"/>
                        <a:chExt cx="140" cy="120"/>
                      </a:xfrm>
                    </p:grpSpPr>
                    <p:sp>
                      <p:nvSpPr>
                        <p:cNvPr id="16863" name="Freeform 18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336" y="2566"/>
                          <a:ext cx="109" cy="120"/>
                        </a:xfrm>
                        <a:custGeom>
                          <a:avLst/>
                          <a:gdLst>
                            <a:gd name="T0" fmla="*/ 0 w 219"/>
                            <a:gd name="T1" fmla="*/ 26 h 240"/>
                            <a:gd name="T2" fmla="*/ 109 w 219"/>
                            <a:gd name="T3" fmla="*/ 0 h 240"/>
                            <a:gd name="T4" fmla="*/ 109 w 219"/>
                            <a:gd name="T5" fmla="*/ 120 h 240"/>
                            <a:gd name="T6" fmla="*/ 0 w 219"/>
                            <a:gd name="T7" fmla="*/ 120 h 240"/>
                            <a:gd name="T8" fmla="*/ 0 w 219"/>
                            <a:gd name="T9" fmla="*/ 26 h 240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219" h="240">
                              <a:moveTo>
                                <a:pt x="0" y="52"/>
                              </a:moveTo>
                              <a:lnTo>
                                <a:pt x="219" y="0"/>
                              </a:lnTo>
                              <a:lnTo>
                                <a:pt x="219" y="240"/>
                              </a:lnTo>
                              <a:lnTo>
                                <a:pt x="0" y="240"/>
                              </a:lnTo>
                              <a:lnTo>
                                <a:pt x="0" y="5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8080"/>
                        </a:solidFill>
                        <a:ln w="952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  <p:sp>
                      <p:nvSpPr>
                        <p:cNvPr id="16864" name="Freeform 19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445" y="2566"/>
                          <a:ext cx="31" cy="120"/>
                        </a:xfrm>
                        <a:custGeom>
                          <a:avLst/>
                          <a:gdLst>
                            <a:gd name="T0" fmla="*/ 20 w 63"/>
                            <a:gd name="T1" fmla="*/ 1 h 239"/>
                            <a:gd name="T2" fmla="*/ 20 w 63"/>
                            <a:gd name="T3" fmla="*/ 6 h 239"/>
                            <a:gd name="T4" fmla="*/ 0 w 63"/>
                            <a:gd name="T5" fmla="*/ 0 h 239"/>
                            <a:gd name="T6" fmla="*/ 0 w 63"/>
                            <a:gd name="T7" fmla="*/ 120 h 239"/>
                            <a:gd name="T8" fmla="*/ 21 w 63"/>
                            <a:gd name="T9" fmla="*/ 116 h 239"/>
                            <a:gd name="T10" fmla="*/ 21 w 63"/>
                            <a:gd name="T11" fmla="*/ 26 h 239"/>
                            <a:gd name="T12" fmla="*/ 31 w 63"/>
                            <a:gd name="T13" fmla="*/ 28 h 239"/>
                            <a:gd name="T14" fmla="*/ 31 w 63"/>
                            <a:gd name="T15" fmla="*/ 4 h 239"/>
                            <a:gd name="T16" fmla="*/ 20 w 63"/>
                            <a:gd name="T17" fmla="*/ 1 h 239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0" t="0" r="r" b="b"/>
                          <a:pathLst>
                            <a:path w="63" h="239">
                              <a:moveTo>
                                <a:pt x="40" y="1"/>
                              </a:moveTo>
                              <a:lnTo>
                                <a:pt x="40" y="11"/>
                              </a:lnTo>
                              <a:lnTo>
                                <a:pt x="0" y="0"/>
                              </a:lnTo>
                              <a:lnTo>
                                <a:pt x="0" y="239"/>
                              </a:lnTo>
                              <a:lnTo>
                                <a:pt x="42" y="232"/>
                              </a:lnTo>
                              <a:lnTo>
                                <a:pt x="42" y="51"/>
                              </a:lnTo>
                              <a:lnTo>
                                <a:pt x="63" y="55"/>
                              </a:lnTo>
                              <a:lnTo>
                                <a:pt x="63" y="7"/>
                              </a:lnTo>
                              <a:lnTo>
                                <a:pt x="40" y="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FFE0"/>
                        </a:solidFill>
                        <a:ln w="952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</p:grpSp>
                  <p:grpSp>
                    <p:nvGrpSpPr>
                      <p:cNvPr id="16843" name="Group 19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84" y="2575"/>
                        <a:ext cx="24" cy="86"/>
                        <a:chOff x="2384" y="2575"/>
                        <a:chExt cx="24" cy="86"/>
                      </a:xfrm>
                    </p:grpSpPr>
                    <p:sp>
                      <p:nvSpPr>
                        <p:cNvPr id="16860" name="Freeform 19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384" y="2575"/>
                          <a:ext cx="17" cy="71"/>
                        </a:xfrm>
                        <a:custGeom>
                          <a:avLst/>
                          <a:gdLst>
                            <a:gd name="T0" fmla="*/ 17 w 33"/>
                            <a:gd name="T1" fmla="*/ 0 h 142"/>
                            <a:gd name="T2" fmla="*/ 17 w 33"/>
                            <a:gd name="T3" fmla="*/ 70 h 142"/>
                            <a:gd name="T4" fmla="*/ 0 w 33"/>
                            <a:gd name="T5" fmla="*/ 71 h 142"/>
                            <a:gd name="T6" fmla="*/ 0 w 33"/>
                            <a:gd name="T7" fmla="*/ 3 h 142"/>
                            <a:gd name="T8" fmla="*/ 17 w 33"/>
                            <a:gd name="T9" fmla="*/ 0 h 142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33" h="142">
                              <a:moveTo>
                                <a:pt x="33" y="0"/>
                              </a:moveTo>
                              <a:lnTo>
                                <a:pt x="33" y="139"/>
                              </a:lnTo>
                              <a:lnTo>
                                <a:pt x="0" y="142"/>
                              </a:lnTo>
                              <a:lnTo>
                                <a:pt x="0" y="6"/>
                              </a:lnTo>
                              <a:lnTo>
                                <a:pt x="3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E0C0"/>
                        </a:solidFill>
                        <a:ln w="952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  <p:sp>
                      <p:nvSpPr>
                        <p:cNvPr id="16861" name="Freeform 19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384" y="2646"/>
                          <a:ext cx="24" cy="15"/>
                        </a:xfrm>
                        <a:custGeom>
                          <a:avLst/>
                          <a:gdLst>
                            <a:gd name="T0" fmla="*/ 0 w 46"/>
                            <a:gd name="T1" fmla="*/ 1 h 29"/>
                            <a:gd name="T2" fmla="*/ 18 w 46"/>
                            <a:gd name="T3" fmla="*/ 0 h 29"/>
                            <a:gd name="T4" fmla="*/ 24 w 46"/>
                            <a:gd name="T5" fmla="*/ 15 h 29"/>
                            <a:gd name="T6" fmla="*/ 8 w 46"/>
                            <a:gd name="T7" fmla="*/ 15 h 29"/>
                            <a:gd name="T8" fmla="*/ 0 w 46"/>
                            <a:gd name="T9" fmla="*/ 1 h 29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46" h="29">
                              <a:moveTo>
                                <a:pt x="0" y="2"/>
                              </a:moveTo>
                              <a:lnTo>
                                <a:pt x="35" y="0"/>
                              </a:lnTo>
                              <a:lnTo>
                                <a:pt x="46" y="29"/>
                              </a:lnTo>
                              <a:lnTo>
                                <a:pt x="16" y="29"/>
                              </a:lnTo>
                              <a:lnTo>
                                <a:pt x="0" y="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8080"/>
                        </a:solidFill>
                        <a:ln w="952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  <p:sp>
                      <p:nvSpPr>
                        <p:cNvPr id="16862" name="Freeform 19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401" y="2575"/>
                          <a:ext cx="7" cy="86"/>
                        </a:xfrm>
                        <a:custGeom>
                          <a:avLst/>
                          <a:gdLst>
                            <a:gd name="T0" fmla="*/ 0 w 15"/>
                            <a:gd name="T1" fmla="*/ 0 h 173"/>
                            <a:gd name="T2" fmla="*/ 7 w 15"/>
                            <a:gd name="T3" fmla="*/ 0 h 173"/>
                            <a:gd name="T4" fmla="*/ 7 w 15"/>
                            <a:gd name="T5" fmla="*/ 86 h 173"/>
                            <a:gd name="T6" fmla="*/ 0 w 15"/>
                            <a:gd name="T7" fmla="*/ 69 h 173"/>
                            <a:gd name="T8" fmla="*/ 0 w 15"/>
                            <a:gd name="T9" fmla="*/ 0 h 173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5" h="173">
                              <a:moveTo>
                                <a:pt x="0" y="0"/>
                              </a:moveTo>
                              <a:lnTo>
                                <a:pt x="15" y="1"/>
                              </a:lnTo>
                              <a:lnTo>
                                <a:pt x="15" y="173"/>
                              </a:lnTo>
                              <a:lnTo>
                                <a:pt x="0" y="138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FFE0"/>
                        </a:solidFill>
                        <a:ln w="952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</p:grpSp>
                  <p:grpSp>
                    <p:nvGrpSpPr>
                      <p:cNvPr id="16844" name="Group 19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45" y="2585"/>
                        <a:ext cx="28" cy="77"/>
                        <a:chOff x="2345" y="2585"/>
                        <a:chExt cx="28" cy="77"/>
                      </a:xfrm>
                    </p:grpSpPr>
                    <p:sp>
                      <p:nvSpPr>
                        <p:cNvPr id="16857" name="Freeform 19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364" y="2585"/>
                          <a:ext cx="9" cy="77"/>
                        </a:xfrm>
                        <a:custGeom>
                          <a:avLst/>
                          <a:gdLst>
                            <a:gd name="T0" fmla="*/ 0 w 17"/>
                            <a:gd name="T1" fmla="*/ 0 h 156"/>
                            <a:gd name="T2" fmla="*/ 0 w 17"/>
                            <a:gd name="T3" fmla="*/ 61 h 156"/>
                            <a:gd name="T4" fmla="*/ 9 w 17"/>
                            <a:gd name="T5" fmla="*/ 77 h 156"/>
                            <a:gd name="T6" fmla="*/ 9 w 17"/>
                            <a:gd name="T7" fmla="*/ 1 h 156"/>
                            <a:gd name="T8" fmla="*/ 0 w 17"/>
                            <a:gd name="T9" fmla="*/ 0 h 15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7" h="156">
                              <a:moveTo>
                                <a:pt x="0" y="0"/>
                              </a:moveTo>
                              <a:lnTo>
                                <a:pt x="0" y="124"/>
                              </a:lnTo>
                              <a:lnTo>
                                <a:pt x="17" y="156"/>
                              </a:lnTo>
                              <a:lnTo>
                                <a:pt x="17" y="2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FFE0"/>
                        </a:solidFill>
                        <a:ln w="952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  <p:sp>
                      <p:nvSpPr>
                        <p:cNvPr id="16858" name="Freeform 19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346" y="2585"/>
                          <a:ext cx="18" cy="64"/>
                        </a:xfrm>
                        <a:custGeom>
                          <a:avLst/>
                          <a:gdLst>
                            <a:gd name="T0" fmla="*/ 0 w 37"/>
                            <a:gd name="T1" fmla="*/ 3 h 129"/>
                            <a:gd name="T2" fmla="*/ 18 w 37"/>
                            <a:gd name="T3" fmla="*/ 0 h 129"/>
                            <a:gd name="T4" fmla="*/ 18 w 37"/>
                            <a:gd name="T5" fmla="*/ 63 h 129"/>
                            <a:gd name="T6" fmla="*/ 0 w 37"/>
                            <a:gd name="T7" fmla="*/ 64 h 129"/>
                            <a:gd name="T8" fmla="*/ 0 w 37"/>
                            <a:gd name="T9" fmla="*/ 3 h 129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37" h="129">
                              <a:moveTo>
                                <a:pt x="0" y="6"/>
                              </a:moveTo>
                              <a:lnTo>
                                <a:pt x="37" y="0"/>
                              </a:lnTo>
                              <a:lnTo>
                                <a:pt x="37" y="127"/>
                              </a:lnTo>
                              <a:lnTo>
                                <a:pt x="0" y="129"/>
                              </a:lnTo>
                              <a:lnTo>
                                <a:pt x="0" y="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E0C0"/>
                        </a:solidFill>
                        <a:ln w="952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  <p:sp>
                      <p:nvSpPr>
                        <p:cNvPr id="16859" name="Freeform 19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345" y="2647"/>
                          <a:ext cx="27" cy="15"/>
                        </a:xfrm>
                        <a:custGeom>
                          <a:avLst/>
                          <a:gdLst>
                            <a:gd name="T0" fmla="*/ 0 w 55"/>
                            <a:gd name="T1" fmla="*/ 1 h 32"/>
                            <a:gd name="T2" fmla="*/ 17 w 55"/>
                            <a:gd name="T3" fmla="*/ 0 h 32"/>
                            <a:gd name="T4" fmla="*/ 27 w 55"/>
                            <a:gd name="T5" fmla="*/ 15 h 32"/>
                            <a:gd name="T6" fmla="*/ 9 w 55"/>
                            <a:gd name="T7" fmla="*/ 15 h 32"/>
                            <a:gd name="T8" fmla="*/ 0 w 55"/>
                            <a:gd name="T9" fmla="*/ 1 h 32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55" h="32">
                              <a:moveTo>
                                <a:pt x="0" y="3"/>
                              </a:moveTo>
                              <a:lnTo>
                                <a:pt x="35" y="0"/>
                              </a:lnTo>
                              <a:lnTo>
                                <a:pt x="55" y="32"/>
                              </a:lnTo>
                              <a:lnTo>
                                <a:pt x="19" y="32"/>
                              </a:lnTo>
                              <a:lnTo>
                                <a:pt x="0" y="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8080"/>
                        </a:solidFill>
                        <a:ln w="952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</p:grpSp>
                  <p:grpSp>
                    <p:nvGrpSpPr>
                      <p:cNvPr id="16845" name="Group 19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20" y="2567"/>
                        <a:ext cx="25" cy="70"/>
                        <a:chOff x="2420" y="2567"/>
                        <a:chExt cx="25" cy="70"/>
                      </a:xfrm>
                    </p:grpSpPr>
                    <p:sp>
                      <p:nvSpPr>
                        <p:cNvPr id="16854" name="Freeform 20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420" y="2614"/>
                          <a:ext cx="24" cy="23"/>
                        </a:xfrm>
                        <a:custGeom>
                          <a:avLst/>
                          <a:gdLst>
                            <a:gd name="T0" fmla="*/ 0 w 50"/>
                            <a:gd name="T1" fmla="*/ 1 h 45"/>
                            <a:gd name="T2" fmla="*/ 16 w 50"/>
                            <a:gd name="T3" fmla="*/ 0 h 45"/>
                            <a:gd name="T4" fmla="*/ 24 w 50"/>
                            <a:gd name="T5" fmla="*/ 23 h 45"/>
                            <a:gd name="T6" fmla="*/ 9 w 50"/>
                            <a:gd name="T7" fmla="*/ 23 h 45"/>
                            <a:gd name="T8" fmla="*/ 0 w 50"/>
                            <a:gd name="T9" fmla="*/ 1 h 4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50" h="45">
                              <a:moveTo>
                                <a:pt x="0" y="1"/>
                              </a:moveTo>
                              <a:lnTo>
                                <a:pt x="34" y="0"/>
                              </a:lnTo>
                              <a:lnTo>
                                <a:pt x="50" y="45"/>
                              </a:lnTo>
                              <a:lnTo>
                                <a:pt x="18" y="45"/>
                              </a:lnTo>
                              <a:lnTo>
                                <a:pt x="0" y="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8080"/>
                        </a:solidFill>
                        <a:ln w="952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  <p:sp>
                      <p:nvSpPr>
                        <p:cNvPr id="16855" name="Freeform 20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420" y="2567"/>
                          <a:ext cx="15" cy="48"/>
                        </a:xfrm>
                        <a:custGeom>
                          <a:avLst/>
                          <a:gdLst>
                            <a:gd name="T0" fmla="*/ 0 w 30"/>
                            <a:gd name="T1" fmla="*/ 48 h 96"/>
                            <a:gd name="T2" fmla="*/ 15 w 30"/>
                            <a:gd name="T3" fmla="*/ 46 h 96"/>
                            <a:gd name="T4" fmla="*/ 15 w 30"/>
                            <a:gd name="T5" fmla="*/ 0 h 96"/>
                            <a:gd name="T6" fmla="*/ 0 w 30"/>
                            <a:gd name="T7" fmla="*/ 3 h 96"/>
                            <a:gd name="T8" fmla="*/ 0 w 30"/>
                            <a:gd name="T9" fmla="*/ 48 h 9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30" h="96">
                              <a:moveTo>
                                <a:pt x="0" y="96"/>
                              </a:moveTo>
                              <a:lnTo>
                                <a:pt x="30" y="92"/>
                              </a:lnTo>
                              <a:lnTo>
                                <a:pt x="30" y="0"/>
                              </a:lnTo>
                              <a:lnTo>
                                <a:pt x="0" y="6"/>
                              </a:lnTo>
                              <a:lnTo>
                                <a:pt x="0" y="9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E0C0"/>
                        </a:solidFill>
                        <a:ln w="952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  <p:sp>
                      <p:nvSpPr>
                        <p:cNvPr id="16856" name="Freeform 20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435" y="2567"/>
                          <a:ext cx="10" cy="70"/>
                        </a:xfrm>
                        <a:custGeom>
                          <a:avLst/>
                          <a:gdLst>
                            <a:gd name="T0" fmla="*/ 0 w 21"/>
                            <a:gd name="T1" fmla="*/ 0 h 138"/>
                            <a:gd name="T2" fmla="*/ 0 w 21"/>
                            <a:gd name="T3" fmla="*/ 46 h 138"/>
                            <a:gd name="T4" fmla="*/ 10 w 21"/>
                            <a:gd name="T5" fmla="*/ 70 h 138"/>
                            <a:gd name="T6" fmla="*/ 10 w 21"/>
                            <a:gd name="T7" fmla="*/ 2 h 138"/>
                            <a:gd name="T8" fmla="*/ 0 w 21"/>
                            <a:gd name="T9" fmla="*/ 0 h 138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21" h="138">
                              <a:moveTo>
                                <a:pt x="0" y="0"/>
                              </a:moveTo>
                              <a:lnTo>
                                <a:pt x="0" y="91"/>
                              </a:lnTo>
                              <a:lnTo>
                                <a:pt x="21" y="138"/>
                              </a:lnTo>
                              <a:lnTo>
                                <a:pt x="21" y="4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FFE0"/>
                        </a:solidFill>
                        <a:ln w="952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</p:grpSp>
                  <p:grpSp>
                    <p:nvGrpSpPr>
                      <p:cNvPr id="16846" name="Group 20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81" y="2580"/>
                        <a:ext cx="19" cy="59"/>
                        <a:chOff x="2381" y="2580"/>
                        <a:chExt cx="19" cy="59"/>
                      </a:xfrm>
                    </p:grpSpPr>
                    <p:sp>
                      <p:nvSpPr>
                        <p:cNvPr id="16851" name="Freeform 20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381" y="2580"/>
                          <a:ext cx="11" cy="38"/>
                        </a:xfrm>
                        <a:custGeom>
                          <a:avLst/>
                          <a:gdLst>
                            <a:gd name="T0" fmla="*/ 0 w 21"/>
                            <a:gd name="T1" fmla="*/ 2 h 78"/>
                            <a:gd name="T2" fmla="*/ 11 w 21"/>
                            <a:gd name="T3" fmla="*/ 0 h 78"/>
                            <a:gd name="T4" fmla="*/ 11 w 21"/>
                            <a:gd name="T5" fmla="*/ 38 h 78"/>
                            <a:gd name="T6" fmla="*/ 0 w 21"/>
                            <a:gd name="T7" fmla="*/ 38 h 78"/>
                            <a:gd name="T8" fmla="*/ 0 w 21"/>
                            <a:gd name="T9" fmla="*/ 2 h 78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21" h="78">
                              <a:moveTo>
                                <a:pt x="0" y="4"/>
                              </a:moveTo>
                              <a:lnTo>
                                <a:pt x="21" y="0"/>
                              </a:lnTo>
                              <a:lnTo>
                                <a:pt x="21" y="78"/>
                              </a:lnTo>
                              <a:lnTo>
                                <a:pt x="0" y="78"/>
                              </a:lnTo>
                              <a:lnTo>
                                <a:pt x="0" y="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E0C0"/>
                        </a:solidFill>
                        <a:ln w="952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  <p:sp>
                      <p:nvSpPr>
                        <p:cNvPr id="16852" name="Freeform 20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381" y="2618"/>
                          <a:ext cx="19" cy="21"/>
                        </a:xfrm>
                        <a:custGeom>
                          <a:avLst/>
                          <a:gdLst>
                            <a:gd name="T0" fmla="*/ 0 w 37"/>
                            <a:gd name="T1" fmla="*/ 0 h 41"/>
                            <a:gd name="T2" fmla="*/ 10 w 37"/>
                            <a:gd name="T3" fmla="*/ 0 h 41"/>
                            <a:gd name="T4" fmla="*/ 19 w 37"/>
                            <a:gd name="T5" fmla="*/ 21 h 41"/>
                            <a:gd name="T6" fmla="*/ 9 w 37"/>
                            <a:gd name="T7" fmla="*/ 21 h 41"/>
                            <a:gd name="T8" fmla="*/ 0 w 37"/>
                            <a:gd name="T9" fmla="*/ 0 h 41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37" h="41">
                              <a:moveTo>
                                <a:pt x="0" y="0"/>
                              </a:moveTo>
                              <a:lnTo>
                                <a:pt x="19" y="0"/>
                              </a:lnTo>
                              <a:lnTo>
                                <a:pt x="37" y="41"/>
                              </a:lnTo>
                              <a:lnTo>
                                <a:pt x="18" y="41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8080"/>
                        </a:solidFill>
                        <a:ln w="952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  <p:sp>
                      <p:nvSpPr>
                        <p:cNvPr id="16853" name="Freeform 20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392" y="2580"/>
                          <a:ext cx="8" cy="59"/>
                        </a:xfrm>
                        <a:custGeom>
                          <a:avLst/>
                          <a:gdLst>
                            <a:gd name="T0" fmla="*/ 8 w 16"/>
                            <a:gd name="T1" fmla="*/ 59 h 119"/>
                            <a:gd name="T2" fmla="*/ 8 w 16"/>
                            <a:gd name="T3" fmla="*/ 2 h 119"/>
                            <a:gd name="T4" fmla="*/ 0 w 16"/>
                            <a:gd name="T5" fmla="*/ 0 h 119"/>
                            <a:gd name="T6" fmla="*/ 0 w 16"/>
                            <a:gd name="T7" fmla="*/ 39 h 119"/>
                            <a:gd name="T8" fmla="*/ 8 w 16"/>
                            <a:gd name="T9" fmla="*/ 59 h 119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6" h="119">
                              <a:moveTo>
                                <a:pt x="16" y="119"/>
                              </a:moveTo>
                              <a:lnTo>
                                <a:pt x="16" y="5"/>
                              </a:lnTo>
                              <a:lnTo>
                                <a:pt x="0" y="0"/>
                              </a:lnTo>
                              <a:lnTo>
                                <a:pt x="0" y="79"/>
                              </a:lnTo>
                              <a:lnTo>
                                <a:pt x="16" y="11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FFE0"/>
                        </a:solidFill>
                        <a:ln w="952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</p:grpSp>
                  <p:grpSp>
                    <p:nvGrpSpPr>
                      <p:cNvPr id="16847" name="Group 20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44" y="2594"/>
                        <a:ext cx="18" cy="48"/>
                        <a:chOff x="2344" y="2594"/>
                        <a:chExt cx="18" cy="48"/>
                      </a:xfrm>
                    </p:grpSpPr>
                    <p:sp>
                      <p:nvSpPr>
                        <p:cNvPr id="16848" name="Freeform 20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344" y="2621"/>
                          <a:ext cx="16" cy="19"/>
                        </a:xfrm>
                        <a:custGeom>
                          <a:avLst/>
                          <a:gdLst>
                            <a:gd name="T0" fmla="*/ 7 w 34"/>
                            <a:gd name="T1" fmla="*/ 19 h 38"/>
                            <a:gd name="T2" fmla="*/ 16 w 34"/>
                            <a:gd name="T3" fmla="*/ 19 h 38"/>
                            <a:gd name="T4" fmla="*/ 9 w 34"/>
                            <a:gd name="T5" fmla="*/ 0 h 38"/>
                            <a:gd name="T6" fmla="*/ 0 w 34"/>
                            <a:gd name="T7" fmla="*/ 0 h 38"/>
                            <a:gd name="T8" fmla="*/ 7 w 34"/>
                            <a:gd name="T9" fmla="*/ 19 h 38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34" h="38">
                              <a:moveTo>
                                <a:pt x="14" y="38"/>
                              </a:moveTo>
                              <a:lnTo>
                                <a:pt x="34" y="38"/>
                              </a:lnTo>
                              <a:lnTo>
                                <a:pt x="19" y="0"/>
                              </a:lnTo>
                              <a:lnTo>
                                <a:pt x="0" y="0"/>
                              </a:lnTo>
                              <a:lnTo>
                                <a:pt x="14" y="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8080"/>
                        </a:solidFill>
                        <a:ln w="952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  <p:sp>
                      <p:nvSpPr>
                        <p:cNvPr id="16849" name="Freeform 20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344" y="2594"/>
                          <a:ext cx="10" cy="27"/>
                        </a:xfrm>
                        <a:custGeom>
                          <a:avLst/>
                          <a:gdLst>
                            <a:gd name="T0" fmla="*/ 0 w 21"/>
                            <a:gd name="T1" fmla="*/ 27 h 54"/>
                            <a:gd name="T2" fmla="*/ 9 w 21"/>
                            <a:gd name="T3" fmla="*/ 27 h 54"/>
                            <a:gd name="T4" fmla="*/ 10 w 21"/>
                            <a:gd name="T5" fmla="*/ 0 h 54"/>
                            <a:gd name="T6" fmla="*/ 0 w 21"/>
                            <a:gd name="T7" fmla="*/ 2 h 54"/>
                            <a:gd name="T8" fmla="*/ 0 w 21"/>
                            <a:gd name="T9" fmla="*/ 27 h 54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21" h="54">
                              <a:moveTo>
                                <a:pt x="0" y="54"/>
                              </a:moveTo>
                              <a:lnTo>
                                <a:pt x="19" y="54"/>
                              </a:lnTo>
                              <a:lnTo>
                                <a:pt x="21" y="0"/>
                              </a:lnTo>
                              <a:lnTo>
                                <a:pt x="0" y="4"/>
                              </a:lnTo>
                              <a:lnTo>
                                <a:pt x="0" y="5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E0C0"/>
                        </a:solidFill>
                        <a:ln w="952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  <p:sp>
                      <p:nvSpPr>
                        <p:cNvPr id="16850" name="Freeform 2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354" y="2594"/>
                          <a:ext cx="8" cy="48"/>
                        </a:xfrm>
                        <a:custGeom>
                          <a:avLst/>
                          <a:gdLst>
                            <a:gd name="T0" fmla="*/ 0 w 16"/>
                            <a:gd name="T1" fmla="*/ 0 h 96"/>
                            <a:gd name="T2" fmla="*/ 0 w 16"/>
                            <a:gd name="T3" fmla="*/ 27 h 96"/>
                            <a:gd name="T4" fmla="*/ 8 w 16"/>
                            <a:gd name="T5" fmla="*/ 48 h 96"/>
                            <a:gd name="T6" fmla="*/ 7 w 16"/>
                            <a:gd name="T7" fmla="*/ 7 h 96"/>
                            <a:gd name="T8" fmla="*/ 0 w 16"/>
                            <a:gd name="T9" fmla="*/ 0 h 9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6" h="96">
                              <a:moveTo>
                                <a:pt x="0" y="0"/>
                              </a:moveTo>
                              <a:lnTo>
                                <a:pt x="0" y="54"/>
                              </a:lnTo>
                              <a:lnTo>
                                <a:pt x="16" y="96"/>
                              </a:lnTo>
                              <a:lnTo>
                                <a:pt x="14" y="13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FFFF"/>
                        </a:solidFill>
                        <a:ln w="952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</p:grpSp>
                </p:grpSp>
              </p:grpSp>
              <p:grpSp>
                <p:nvGrpSpPr>
                  <p:cNvPr id="16821" name="Group 211"/>
                  <p:cNvGrpSpPr>
                    <a:grpSpLocks/>
                  </p:cNvGrpSpPr>
                  <p:nvPr/>
                </p:nvGrpSpPr>
                <p:grpSpPr bwMode="auto">
                  <a:xfrm>
                    <a:off x="2193" y="2538"/>
                    <a:ext cx="147" cy="150"/>
                    <a:chOff x="2193" y="2538"/>
                    <a:chExt cx="147" cy="150"/>
                  </a:xfrm>
                </p:grpSpPr>
                <p:grpSp>
                  <p:nvGrpSpPr>
                    <p:cNvPr id="16833" name="Group 2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93" y="2538"/>
                      <a:ext cx="147" cy="150"/>
                      <a:chOff x="2193" y="2538"/>
                      <a:chExt cx="147" cy="150"/>
                    </a:xfrm>
                  </p:grpSpPr>
                  <p:sp>
                    <p:nvSpPr>
                      <p:cNvPr id="16835" name="Freeform 2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11" y="2579"/>
                        <a:ext cx="29" cy="106"/>
                      </a:xfrm>
                      <a:custGeom>
                        <a:avLst/>
                        <a:gdLst>
                          <a:gd name="T0" fmla="*/ 8 w 58"/>
                          <a:gd name="T1" fmla="*/ 0 h 212"/>
                          <a:gd name="T2" fmla="*/ 8 w 58"/>
                          <a:gd name="T3" fmla="*/ 13 h 212"/>
                          <a:gd name="T4" fmla="*/ 0 w 58"/>
                          <a:gd name="T5" fmla="*/ 11 h 212"/>
                          <a:gd name="T6" fmla="*/ 0 w 58"/>
                          <a:gd name="T7" fmla="*/ 106 h 212"/>
                          <a:gd name="T8" fmla="*/ 29 w 58"/>
                          <a:gd name="T9" fmla="*/ 105 h 212"/>
                          <a:gd name="T10" fmla="*/ 29 w 58"/>
                          <a:gd name="T11" fmla="*/ 13 h 212"/>
                          <a:gd name="T12" fmla="*/ 8 w 58"/>
                          <a:gd name="T13" fmla="*/ 0 h 212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58" h="212">
                            <a:moveTo>
                              <a:pt x="16" y="0"/>
                            </a:moveTo>
                            <a:lnTo>
                              <a:pt x="16" y="25"/>
                            </a:lnTo>
                            <a:lnTo>
                              <a:pt x="0" y="21"/>
                            </a:lnTo>
                            <a:lnTo>
                              <a:pt x="0" y="212"/>
                            </a:lnTo>
                            <a:lnTo>
                              <a:pt x="58" y="210"/>
                            </a:lnTo>
                            <a:lnTo>
                              <a:pt x="58" y="25"/>
                            </a:lnTo>
                            <a:lnTo>
                              <a:pt x="16" y="0"/>
                            </a:lnTo>
                            <a:close/>
                          </a:path>
                        </a:pathLst>
                      </a:custGeom>
                      <a:solidFill>
                        <a:srgbClr val="00FFFF"/>
                      </a:solidFill>
                      <a:ln w="952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836" name="Freeform 2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05" y="2579"/>
                        <a:ext cx="13" cy="18"/>
                      </a:xfrm>
                      <a:custGeom>
                        <a:avLst/>
                        <a:gdLst>
                          <a:gd name="T0" fmla="*/ 13 w 26"/>
                          <a:gd name="T1" fmla="*/ 0 h 37"/>
                          <a:gd name="T2" fmla="*/ 0 w 26"/>
                          <a:gd name="T3" fmla="*/ 3 h 37"/>
                          <a:gd name="T4" fmla="*/ 0 w 26"/>
                          <a:gd name="T5" fmla="*/ 18 h 37"/>
                          <a:gd name="T6" fmla="*/ 13 w 26"/>
                          <a:gd name="T7" fmla="*/ 18 h 37"/>
                          <a:gd name="T8" fmla="*/ 13 w 26"/>
                          <a:gd name="T9" fmla="*/ 0 h 3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26" h="37">
                            <a:moveTo>
                              <a:pt x="26" y="0"/>
                            </a:moveTo>
                            <a:lnTo>
                              <a:pt x="0" y="6"/>
                            </a:lnTo>
                            <a:lnTo>
                              <a:pt x="0" y="37"/>
                            </a:lnTo>
                            <a:lnTo>
                              <a:pt x="26" y="37"/>
                            </a:lnTo>
                            <a:lnTo>
                              <a:pt x="26" y="0"/>
                            </a:lnTo>
                            <a:close/>
                          </a:path>
                        </a:pathLst>
                      </a:custGeom>
                      <a:solidFill>
                        <a:srgbClr val="008080"/>
                      </a:solidFill>
                      <a:ln w="952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837" name="Freeform 2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93" y="2538"/>
                        <a:ext cx="79" cy="150"/>
                      </a:xfrm>
                      <a:custGeom>
                        <a:avLst/>
                        <a:gdLst>
                          <a:gd name="T0" fmla="*/ 0 w 159"/>
                          <a:gd name="T1" fmla="*/ 28 h 300"/>
                          <a:gd name="T2" fmla="*/ 79 w 159"/>
                          <a:gd name="T3" fmla="*/ 0 h 300"/>
                          <a:gd name="T4" fmla="*/ 79 w 159"/>
                          <a:gd name="T5" fmla="*/ 150 h 300"/>
                          <a:gd name="T6" fmla="*/ 0 w 159"/>
                          <a:gd name="T7" fmla="*/ 147 h 300"/>
                          <a:gd name="T8" fmla="*/ 0 w 159"/>
                          <a:gd name="T9" fmla="*/ 28 h 30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59" h="300">
                            <a:moveTo>
                              <a:pt x="0" y="55"/>
                            </a:moveTo>
                            <a:lnTo>
                              <a:pt x="159" y="0"/>
                            </a:lnTo>
                            <a:lnTo>
                              <a:pt x="159" y="300"/>
                            </a:lnTo>
                            <a:lnTo>
                              <a:pt x="0" y="294"/>
                            </a:lnTo>
                            <a:lnTo>
                              <a:pt x="0" y="55"/>
                            </a:lnTo>
                            <a:close/>
                          </a:path>
                        </a:pathLst>
                      </a:custGeom>
                      <a:solidFill>
                        <a:srgbClr val="008080"/>
                      </a:solidFill>
                      <a:ln w="952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838" name="Freeform 2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72" y="2540"/>
                        <a:ext cx="40" cy="148"/>
                      </a:xfrm>
                      <a:custGeom>
                        <a:avLst/>
                        <a:gdLst>
                          <a:gd name="T0" fmla="*/ 0 w 80"/>
                          <a:gd name="T1" fmla="*/ 0 h 296"/>
                          <a:gd name="T2" fmla="*/ 6 w 80"/>
                          <a:gd name="T3" fmla="*/ 2 h 296"/>
                          <a:gd name="T4" fmla="*/ 15 w 80"/>
                          <a:gd name="T5" fmla="*/ 1 h 296"/>
                          <a:gd name="T6" fmla="*/ 25 w 80"/>
                          <a:gd name="T7" fmla="*/ 3 h 296"/>
                          <a:gd name="T8" fmla="*/ 25 w 80"/>
                          <a:gd name="T9" fmla="*/ 9 h 296"/>
                          <a:gd name="T10" fmla="*/ 40 w 80"/>
                          <a:gd name="T11" fmla="*/ 15 h 296"/>
                          <a:gd name="T12" fmla="*/ 40 w 80"/>
                          <a:gd name="T13" fmla="*/ 143 h 296"/>
                          <a:gd name="T14" fmla="*/ 0 w 80"/>
                          <a:gd name="T15" fmla="*/ 148 h 296"/>
                          <a:gd name="T16" fmla="*/ 0 w 80"/>
                          <a:gd name="T17" fmla="*/ 0 h 29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0" t="0" r="r" b="b"/>
                        <a:pathLst>
                          <a:path w="80" h="296">
                            <a:moveTo>
                              <a:pt x="0" y="0"/>
                            </a:moveTo>
                            <a:lnTo>
                              <a:pt x="12" y="3"/>
                            </a:lnTo>
                            <a:lnTo>
                              <a:pt x="30" y="2"/>
                            </a:lnTo>
                            <a:lnTo>
                              <a:pt x="49" y="6"/>
                            </a:lnTo>
                            <a:lnTo>
                              <a:pt x="49" y="17"/>
                            </a:lnTo>
                            <a:lnTo>
                              <a:pt x="80" y="30"/>
                            </a:lnTo>
                            <a:lnTo>
                              <a:pt x="80" y="285"/>
                            </a:lnTo>
                            <a:lnTo>
                              <a:pt x="0" y="296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FFFF"/>
                      </a:solidFill>
                      <a:ln w="952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</p:grpSp>
                <p:sp>
                  <p:nvSpPr>
                    <p:cNvPr id="16834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2322" y="2585"/>
                      <a:ext cx="14" cy="14"/>
                    </a:xfrm>
                    <a:custGeom>
                      <a:avLst/>
                      <a:gdLst>
                        <a:gd name="T0" fmla="*/ 0 w 29"/>
                        <a:gd name="T1" fmla="*/ 0 h 30"/>
                        <a:gd name="T2" fmla="*/ 0 w 29"/>
                        <a:gd name="T3" fmla="*/ 7 h 30"/>
                        <a:gd name="T4" fmla="*/ 14 w 29"/>
                        <a:gd name="T5" fmla="*/ 14 h 30"/>
                        <a:gd name="T6" fmla="*/ 14 w 29"/>
                        <a:gd name="T7" fmla="*/ 8 h 30"/>
                        <a:gd name="T8" fmla="*/ 0 w 29"/>
                        <a:gd name="T9" fmla="*/ 0 h 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9" h="30">
                          <a:moveTo>
                            <a:pt x="0" y="0"/>
                          </a:moveTo>
                          <a:lnTo>
                            <a:pt x="0" y="16"/>
                          </a:lnTo>
                          <a:lnTo>
                            <a:pt x="29" y="30"/>
                          </a:lnTo>
                          <a:lnTo>
                            <a:pt x="29" y="1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</p:grpSp>
              <p:grpSp>
                <p:nvGrpSpPr>
                  <p:cNvPr id="16822" name="Group 218"/>
                  <p:cNvGrpSpPr>
                    <a:grpSpLocks/>
                  </p:cNvGrpSpPr>
                  <p:nvPr/>
                </p:nvGrpSpPr>
                <p:grpSpPr bwMode="auto">
                  <a:xfrm>
                    <a:off x="2187" y="2588"/>
                    <a:ext cx="15" cy="97"/>
                    <a:chOff x="2187" y="2588"/>
                    <a:chExt cx="15" cy="97"/>
                  </a:xfrm>
                </p:grpSpPr>
                <p:grpSp>
                  <p:nvGrpSpPr>
                    <p:cNvPr id="16823" name="Group 2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87" y="2588"/>
                      <a:ext cx="15" cy="97"/>
                      <a:chOff x="2187" y="2588"/>
                      <a:chExt cx="15" cy="97"/>
                    </a:xfrm>
                  </p:grpSpPr>
                  <p:sp>
                    <p:nvSpPr>
                      <p:cNvPr id="16831" name="Freeform 2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87" y="2588"/>
                        <a:ext cx="9" cy="97"/>
                      </a:xfrm>
                      <a:custGeom>
                        <a:avLst/>
                        <a:gdLst>
                          <a:gd name="T0" fmla="*/ 0 w 19"/>
                          <a:gd name="T1" fmla="*/ 4 h 194"/>
                          <a:gd name="T2" fmla="*/ 9 w 19"/>
                          <a:gd name="T3" fmla="*/ 0 h 194"/>
                          <a:gd name="T4" fmla="*/ 9 w 19"/>
                          <a:gd name="T5" fmla="*/ 97 h 194"/>
                          <a:gd name="T6" fmla="*/ 0 w 19"/>
                          <a:gd name="T7" fmla="*/ 97 h 194"/>
                          <a:gd name="T8" fmla="*/ 0 w 19"/>
                          <a:gd name="T9" fmla="*/ 4 h 19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9" h="194">
                            <a:moveTo>
                              <a:pt x="0" y="7"/>
                            </a:moveTo>
                            <a:lnTo>
                              <a:pt x="19" y="0"/>
                            </a:lnTo>
                            <a:lnTo>
                              <a:pt x="19" y="194"/>
                            </a:lnTo>
                            <a:lnTo>
                              <a:pt x="0" y="194"/>
                            </a:lnTo>
                            <a:lnTo>
                              <a:pt x="0" y="7"/>
                            </a:lnTo>
                            <a:close/>
                          </a:path>
                        </a:pathLst>
                      </a:custGeom>
                      <a:solidFill>
                        <a:srgbClr val="008080"/>
                      </a:solidFill>
                      <a:ln w="952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83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99" y="2591"/>
                        <a:ext cx="3" cy="91"/>
                      </a:xfrm>
                      <a:prstGeom prst="rect">
                        <a:avLst/>
                      </a:prstGeom>
                      <a:solidFill>
                        <a:srgbClr val="00E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</p:grpSp>
                <p:grpSp>
                  <p:nvGrpSpPr>
                    <p:cNvPr id="16824" name="Group 2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99" y="2591"/>
                      <a:ext cx="1" cy="42"/>
                      <a:chOff x="2199" y="2591"/>
                      <a:chExt cx="1" cy="42"/>
                    </a:xfrm>
                  </p:grpSpPr>
                  <p:grpSp>
                    <p:nvGrpSpPr>
                      <p:cNvPr id="16825" name="Group 22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99" y="2591"/>
                        <a:ext cx="1" cy="19"/>
                        <a:chOff x="2199" y="2591"/>
                        <a:chExt cx="1" cy="19"/>
                      </a:xfrm>
                    </p:grpSpPr>
                    <p:sp>
                      <p:nvSpPr>
                        <p:cNvPr id="16829" name="Rectangle 2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99" y="2591"/>
                          <a:ext cx="1" cy="8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  <p:sp>
                      <p:nvSpPr>
                        <p:cNvPr id="16830" name="Rectangle 2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99" y="2602"/>
                          <a:ext cx="1" cy="8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</p:grpSp>
                  <p:grpSp>
                    <p:nvGrpSpPr>
                      <p:cNvPr id="16826" name="Group 22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99" y="2615"/>
                        <a:ext cx="1" cy="18"/>
                        <a:chOff x="2199" y="2615"/>
                        <a:chExt cx="1" cy="18"/>
                      </a:xfrm>
                    </p:grpSpPr>
                    <p:sp>
                      <p:nvSpPr>
                        <p:cNvPr id="16827" name="Rectangle 22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99" y="2615"/>
                          <a:ext cx="1" cy="7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  <p:sp>
                      <p:nvSpPr>
                        <p:cNvPr id="16828" name="Rectangle 22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99" y="2626"/>
                          <a:ext cx="1" cy="7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6694" name="Group 229"/>
                <p:cNvGrpSpPr>
                  <a:grpSpLocks/>
                </p:cNvGrpSpPr>
                <p:nvPr/>
              </p:nvGrpSpPr>
              <p:grpSpPr bwMode="auto">
                <a:xfrm>
                  <a:off x="2208" y="2534"/>
                  <a:ext cx="54" cy="27"/>
                  <a:chOff x="2208" y="2534"/>
                  <a:chExt cx="54" cy="27"/>
                </a:xfrm>
              </p:grpSpPr>
              <p:sp>
                <p:nvSpPr>
                  <p:cNvPr id="16816" name="Freeform 230"/>
                  <p:cNvSpPr>
                    <a:spLocks/>
                  </p:cNvSpPr>
                  <p:nvPr/>
                </p:nvSpPr>
                <p:spPr bwMode="auto">
                  <a:xfrm>
                    <a:off x="2208" y="2551"/>
                    <a:ext cx="4" cy="10"/>
                  </a:xfrm>
                  <a:custGeom>
                    <a:avLst/>
                    <a:gdLst>
                      <a:gd name="T0" fmla="*/ 0 w 8"/>
                      <a:gd name="T1" fmla="*/ 0 h 19"/>
                      <a:gd name="T2" fmla="*/ 0 w 8"/>
                      <a:gd name="T3" fmla="*/ 10 h 19"/>
                      <a:gd name="T4" fmla="*/ 4 w 8"/>
                      <a:gd name="T5" fmla="*/ 8 h 19"/>
                      <a:gd name="T6" fmla="*/ 4 w 8"/>
                      <a:gd name="T7" fmla="*/ 0 h 19"/>
                      <a:gd name="T8" fmla="*/ 0 w 8"/>
                      <a:gd name="T9" fmla="*/ 0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" h="19">
                        <a:moveTo>
                          <a:pt x="0" y="0"/>
                        </a:moveTo>
                        <a:lnTo>
                          <a:pt x="0" y="19"/>
                        </a:lnTo>
                        <a:lnTo>
                          <a:pt x="8" y="16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8080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817" name="Freeform 231"/>
                  <p:cNvSpPr>
                    <a:spLocks/>
                  </p:cNvSpPr>
                  <p:nvPr/>
                </p:nvSpPr>
                <p:spPr bwMode="auto">
                  <a:xfrm>
                    <a:off x="2238" y="2541"/>
                    <a:ext cx="4" cy="10"/>
                  </a:xfrm>
                  <a:custGeom>
                    <a:avLst/>
                    <a:gdLst>
                      <a:gd name="T0" fmla="*/ 0 w 8"/>
                      <a:gd name="T1" fmla="*/ 0 h 21"/>
                      <a:gd name="T2" fmla="*/ 0 w 8"/>
                      <a:gd name="T3" fmla="*/ 10 h 21"/>
                      <a:gd name="T4" fmla="*/ 4 w 8"/>
                      <a:gd name="T5" fmla="*/ 8 h 21"/>
                      <a:gd name="T6" fmla="*/ 4 w 8"/>
                      <a:gd name="T7" fmla="*/ 0 h 21"/>
                      <a:gd name="T8" fmla="*/ 0 w 8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" h="21">
                        <a:moveTo>
                          <a:pt x="0" y="0"/>
                        </a:moveTo>
                        <a:lnTo>
                          <a:pt x="0" y="21"/>
                        </a:lnTo>
                        <a:lnTo>
                          <a:pt x="8" y="17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8080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818" name="Freeform 232"/>
                  <p:cNvSpPr>
                    <a:spLocks/>
                  </p:cNvSpPr>
                  <p:nvPr/>
                </p:nvSpPr>
                <p:spPr bwMode="auto">
                  <a:xfrm>
                    <a:off x="2224" y="2545"/>
                    <a:ext cx="4" cy="10"/>
                  </a:xfrm>
                  <a:custGeom>
                    <a:avLst/>
                    <a:gdLst>
                      <a:gd name="T0" fmla="*/ 0 w 8"/>
                      <a:gd name="T1" fmla="*/ 0 h 20"/>
                      <a:gd name="T2" fmla="*/ 0 w 8"/>
                      <a:gd name="T3" fmla="*/ 10 h 20"/>
                      <a:gd name="T4" fmla="*/ 4 w 8"/>
                      <a:gd name="T5" fmla="*/ 9 h 20"/>
                      <a:gd name="T6" fmla="*/ 4 w 8"/>
                      <a:gd name="T7" fmla="*/ 0 h 20"/>
                      <a:gd name="T8" fmla="*/ 0 w 8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" h="20">
                        <a:moveTo>
                          <a:pt x="0" y="0"/>
                        </a:moveTo>
                        <a:lnTo>
                          <a:pt x="0" y="20"/>
                        </a:lnTo>
                        <a:lnTo>
                          <a:pt x="8" y="17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8080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819" name="Freeform 233"/>
                  <p:cNvSpPr>
                    <a:spLocks/>
                  </p:cNvSpPr>
                  <p:nvPr/>
                </p:nvSpPr>
                <p:spPr bwMode="auto">
                  <a:xfrm>
                    <a:off x="2258" y="2534"/>
                    <a:ext cx="4" cy="10"/>
                  </a:xfrm>
                  <a:custGeom>
                    <a:avLst/>
                    <a:gdLst>
                      <a:gd name="T0" fmla="*/ 0 w 8"/>
                      <a:gd name="T1" fmla="*/ 0 h 20"/>
                      <a:gd name="T2" fmla="*/ 0 w 8"/>
                      <a:gd name="T3" fmla="*/ 10 h 20"/>
                      <a:gd name="T4" fmla="*/ 4 w 8"/>
                      <a:gd name="T5" fmla="*/ 9 h 20"/>
                      <a:gd name="T6" fmla="*/ 4 w 8"/>
                      <a:gd name="T7" fmla="*/ 0 h 20"/>
                      <a:gd name="T8" fmla="*/ 0 w 8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" h="20">
                        <a:moveTo>
                          <a:pt x="0" y="0"/>
                        </a:moveTo>
                        <a:lnTo>
                          <a:pt x="0" y="20"/>
                        </a:lnTo>
                        <a:lnTo>
                          <a:pt x="8" y="17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8080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</p:grpSp>
            <p:grpSp>
              <p:nvGrpSpPr>
                <p:cNvPr id="16695" name="Group 234"/>
                <p:cNvGrpSpPr>
                  <a:grpSpLocks/>
                </p:cNvGrpSpPr>
                <p:nvPr/>
              </p:nvGrpSpPr>
              <p:grpSpPr bwMode="auto">
                <a:xfrm>
                  <a:off x="2288" y="2582"/>
                  <a:ext cx="29" cy="106"/>
                  <a:chOff x="2288" y="2582"/>
                  <a:chExt cx="29" cy="106"/>
                </a:xfrm>
              </p:grpSpPr>
              <p:grpSp>
                <p:nvGrpSpPr>
                  <p:cNvPr id="16806" name="Group 235"/>
                  <p:cNvGrpSpPr>
                    <a:grpSpLocks/>
                  </p:cNvGrpSpPr>
                  <p:nvPr/>
                </p:nvGrpSpPr>
                <p:grpSpPr bwMode="auto">
                  <a:xfrm>
                    <a:off x="2288" y="2582"/>
                    <a:ext cx="29" cy="106"/>
                    <a:chOff x="2288" y="2582"/>
                    <a:chExt cx="29" cy="106"/>
                  </a:xfrm>
                </p:grpSpPr>
                <p:sp>
                  <p:nvSpPr>
                    <p:cNvPr id="16814" name="Freeform 236"/>
                    <p:cNvSpPr>
                      <a:spLocks/>
                    </p:cNvSpPr>
                    <p:nvPr/>
                  </p:nvSpPr>
                  <p:spPr bwMode="auto">
                    <a:xfrm>
                      <a:off x="2297" y="2582"/>
                      <a:ext cx="20" cy="106"/>
                    </a:xfrm>
                    <a:custGeom>
                      <a:avLst/>
                      <a:gdLst>
                        <a:gd name="T0" fmla="*/ 0 w 40"/>
                        <a:gd name="T1" fmla="*/ 0 h 213"/>
                        <a:gd name="T2" fmla="*/ 20 w 40"/>
                        <a:gd name="T3" fmla="*/ 5 h 213"/>
                        <a:gd name="T4" fmla="*/ 20 w 40"/>
                        <a:gd name="T5" fmla="*/ 104 h 213"/>
                        <a:gd name="T6" fmla="*/ 0 w 40"/>
                        <a:gd name="T7" fmla="*/ 106 h 213"/>
                        <a:gd name="T8" fmla="*/ 0 w 40"/>
                        <a:gd name="T9" fmla="*/ 0 h 21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" h="213">
                          <a:moveTo>
                            <a:pt x="0" y="0"/>
                          </a:moveTo>
                          <a:lnTo>
                            <a:pt x="40" y="11"/>
                          </a:lnTo>
                          <a:lnTo>
                            <a:pt x="40" y="209"/>
                          </a:lnTo>
                          <a:lnTo>
                            <a:pt x="0" y="21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FFFF"/>
                    </a:solidFill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815" name="Freeform 237"/>
                    <p:cNvSpPr>
                      <a:spLocks/>
                    </p:cNvSpPr>
                    <p:nvPr/>
                  </p:nvSpPr>
                  <p:spPr bwMode="auto">
                    <a:xfrm>
                      <a:off x="2288" y="2582"/>
                      <a:ext cx="9" cy="106"/>
                    </a:xfrm>
                    <a:custGeom>
                      <a:avLst/>
                      <a:gdLst>
                        <a:gd name="T0" fmla="*/ 9 w 19"/>
                        <a:gd name="T1" fmla="*/ 0 h 213"/>
                        <a:gd name="T2" fmla="*/ 9 w 19"/>
                        <a:gd name="T3" fmla="*/ 106 h 213"/>
                        <a:gd name="T4" fmla="*/ 0 w 19"/>
                        <a:gd name="T5" fmla="*/ 105 h 213"/>
                        <a:gd name="T6" fmla="*/ 0 w 19"/>
                        <a:gd name="T7" fmla="*/ 2 h 213"/>
                        <a:gd name="T8" fmla="*/ 9 w 19"/>
                        <a:gd name="T9" fmla="*/ 0 h 21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9" h="213">
                          <a:moveTo>
                            <a:pt x="19" y="0"/>
                          </a:moveTo>
                          <a:lnTo>
                            <a:pt x="19" y="213"/>
                          </a:lnTo>
                          <a:lnTo>
                            <a:pt x="0" y="210"/>
                          </a:lnTo>
                          <a:lnTo>
                            <a:pt x="0" y="5"/>
                          </a:ln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8080"/>
                    </a:solidFill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</p:grpSp>
              <p:grpSp>
                <p:nvGrpSpPr>
                  <p:cNvPr id="16807" name="Group 238"/>
                  <p:cNvGrpSpPr>
                    <a:grpSpLocks/>
                  </p:cNvGrpSpPr>
                  <p:nvPr/>
                </p:nvGrpSpPr>
                <p:grpSpPr bwMode="auto">
                  <a:xfrm>
                    <a:off x="2304" y="2598"/>
                    <a:ext cx="0" cy="41"/>
                    <a:chOff x="2304" y="2598"/>
                    <a:chExt cx="0" cy="41"/>
                  </a:xfrm>
                </p:grpSpPr>
                <p:grpSp>
                  <p:nvGrpSpPr>
                    <p:cNvPr id="16808" name="Group 2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04" y="2598"/>
                      <a:ext cx="0" cy="17"/>
                      <a:chOff x="2304" y="2598"/>
                      <a:chExt cx="0" cy="17"/>
                    </a:xfrm>
                  </p:grpSpPr>
                  <p:sp>
                    <p:nvSpPr>
                      <p:cNvPr id="16812" name="Rectangle 2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4" y="2598"/>
                        <a:ext cx="0" cy="6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813" name="Rectangle 2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4" y="2608"/>
                        <a:ext cx="0" cy="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</p:grpSp>
                <p:grpSp>
                  <p:nvGrpSpPr>
                    <p:cNvPr id="16809" name="Group 2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04" y="2620"/>
                      <a:ext cx="0" cy="19"/>
                      <a:chOff x="2304" y="2620"/>
                      <a:chExt cx="0" cy="19"/>
                    </a:xfrm>
                  </p:grpSpPr>
                  <p:sp>
                    <p:nvSpPr>
                      <p:cNvPr id="16810" name="Rectangle 2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4" y="2620"/>
                        <a:ext cx="0" cy="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811" name="Rectangle 2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4" y="2631"/>
                        <a:ext cx="0" cy="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</p:grpSp>
              </p:grpSp>
            </p:grpSp>
            <p:sp>
              <p:nvSpPr>
                <p:cNvPr id="16696" name="Freeform 245"/>
                <p:cNvSpPr>
                  <a:spLocks/>
                </p:cNvSpPr>
                <p:nvPr/>
              </p:nvSpPr>
              <p:spPr bwMode="auto">
                <a:xfrm>
                  <a:off x="2311" y="2617"/>
                  <a:ext cx="46" cy="68"/>
                </a:xfrm>
                <a:custGeom>
                  <a:avLst/>
                  <a:gdLst>
                    <a:gd name="T0" fmla="*/ 0 w 93"/>
                    <a:gd name="T1" fmla="*/ 68 h 136"/>
                    <a:gd name="T2" fmla="*/ 46 w 93"/>
                    <a:gd name="T3" fmla="*/ 68 h 136"/>
                    <a:gd name="T4" fmla="*/ 46 w 93"/>
                    <a:gd name="T5" fmla="*/ 0 h 136"/>
                    <a:gd name="T6" fmla="*/ 18 w 93"/>
                    <a:gd name="T7" fmla="*/ 2 h 136"/>
                    <a:gd name="T8" fmla="*/ 18 w 93"/>
                    <a:gd name="T9" fmla="*/ 51 h 136"/>
                    <a:gd name="T10" fmla="*/ 0 w 93"/>
                    <a:gd name="T11" fmla="*/ 55 h 136"/>
                    <a:gd name="T12" fmla="*/ 0 w 93"/>
                    <a:gd name="T13" fmla="*/ 68 h 1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3" h="136">
                      <a:moveTo>
                        <a:pt x="0" y="136"/>
                      </a:moveTo>
                      <a:lnTo>
                        <a:pt x="93" y="136"/>
                      </a:lnTo>
                      <a:lnTo>
                        <a:pt x="93" y="0"/>
                      </a:lnTo>
                      <a:lnTo>
                        <a:pt x="36" y="4"/>
                      </a:lnTo>
                      <a:lnTo>
                        <a:pt x="36" y="101"/>
                      </a:lnTo>
                      <a:lnTo>
                        <a:pt x="0" y="109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solidFill>
                  <a:srgbClr val="60402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697" name="Freeform 246"/>
                <p:cNvSpPr>
                  <a:spLocks/>
                </p:cNvSpPr>
                <p:nvPr/>
              </p:nvSpPr>
              <p:spPr bwMode="auto">
                <a:xfrm>
                  <a:off x="2507" y="2643"/>
                  <a:ext cx="10" cy="38"/>
                </a:xfrm>
                <a:custGeom>
                  <a:avLst/>
                  <a:gdLst>
                    <a:gd name="T0" fmla="*/ 0 w 19"/>
                    <a:gd name="T1" fmla="*/ 6 h 76"/>
                    <a:gd name="T2" fmla="*/ 0 w 19"/>
                    <a:gd name="T3" fmla="*/ 4 h 76"/>
                    <a:gd name="T4" fmla="*/ 1 w 19"/>
                    <a:gd name="T5" fmla="*/ 3 h 76"/>
                    <a:gd name="T6" fmla="*/ 3 w 19"/>
                    <a:gd name="T7" fmla="*/ 1 h 76"/>
                    <a:gd name="T8" fmla="*/ 4 w 19"/>
                    <a:gd name="T9" fmla="*/ 0 h 76"/>
                    <a:gd name="T10" fmla="*/ 6 w 19"/>
                    <a:gd name="T11" fmla="*/ 0 h 76"/>
                    <a:gd name="T12" fmla="*/ 7 w 19"/>
                    <a:gd name="T13" fmla="*/ 1 h 76"/>
                    <a:gd name="T14" fmla="*/ 8 w 19"/>
                    <a:gd name="T15" fmla="*/ 2 h 76"/>
                    <a:gd name="T16" fmla="*/ 9 w 19"/>
                    <a:gd name="T17" fmla="*/ 3 h 76"/>
                    <a:gd name="T18" fmla="*/ 10 w 19"/>
                    <a:gd name="T19" fmla="*/ 4 h 76"/>
                    <a:gd name="T20" fmla="*/ 10 w 19"/>
                    <a:gd name="T21" fmla="*/ 5 h 76"/>
                    <a:gd name="T22" fmla="*/ 10 w 19"/>
                    <a:gd name="T23" fmla="*/ 7 h 76"/>
                    <a:gd name="T24" fmla="*/ 8 w 19"/>
                    <a:gd name="T25" fmla="*/ 7 h 76"/>
                    <a:gd name="T26" fmla="*/ 8 w 19"/>
                    <a:gd name="T27" fmla="*/ 4 h 76"/>
                    <a:gd name="T28" fmla="*/ 7 w 19"/>
                    <a:gd name="T29" fmla="*/ 3 h 76"/>
                    <a:gd name="T30" fmla="*/ 7 w 19"/>
                    <a:gd name="T31" fmla="*/ 2 h 76"/>
                    <a:gd name="T32" fmla="*/ 5 w 19"/>
                    <a:gd name="T33" fmla="*/ 2 h 76"/>
                    <a:gd name="T34" fmla="*/ 3 w 19"/>
                    <a:gd name="T35" fmla="*/ 3 h 76"/>
                    <a:gd name="T36" fmla="*/ 3 w 19"/>
                    <a:gd name="T37" fmla="*/ 4 h 76"/>
                    <a:gd name="T38" fmla="*/ 2 w 19"/>
                    <a:gd name="T39" fmla="*/ 6 h 76"/>
                    <a:gd name="T40" fmla="*/ 2 w 19"/>
                    <a:gd name="T41" fmla="*/ 7 h 76"/>
                    <a:gd name="T42" fmla="*/ 2 w 19"/>
                    <a:gd name="T43" fmla="*/ 38 h 76"/>
                    <a:gd name="T44" fmla="*/ 0 w 19"/>
                    <a:gd name="T45" fmla="*/ 38 h 76"/>
                    <a:gd name="T46" fmla="*/ 0 w 19"/>
                    <a:gd name="T47" fmla="*/ 6 h 7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9" h="76">
                      <a:moveTo>
                        <a:pt x="0" y="12"/>
                      </a:moveTo>
                      <a:lnTo>
                        <a:pt x="0" y="8"/>
                      </a:lnTo>
                      <a:lnTo>
                        <a:pt x="2" y="5"/>
                      </a:lnTo>
                      <a:lnTo>
                        <a:pt x="5" y="1"/>
                      </a:lnTo>
                      <a:lnTo>
                        <a:pt x="8" y="0"/>
                      </a:lnTo>
                      <a:lnTo>
                        <a:pt x="11" y="0"/>
                      </a:lnTo>
                      <a:lnTo>
                        <a:pt x="14" y="1"/>
                      </a:lnTo>
                      <a:lnTo>
                        <a:pt x="16" y="3"/>
                      </a:lnTo>
                      <a:lnTo>
                        <a:pt x="18" y="6"/>
                      </a:lnTo>
                      <a:lnTo>
                        <a:pt x="19" y="8"/>
                      </a:lnTo>
                      <a:lnTo>
                        <a:pt x="19" y="10"/>
                      </a:lnTo>
                      <a:lnTo>
                        <a:pt x="19" y="13"/>
                      </a:lnTo>
                      <a:lnTo>
                        <a:pt x="16" y="13"/>
                      </a:lnTo>
                      <a:lnTo>
                        <a:pt x="16" y="8"/>
                      </a:lnTo>
                      <a:lnTo>
                        <a:pt x="14" y="6"/>
                      </a:lnTo>
                      <a:lnTo>
                        <a:pt x="13" y="3"/>
                      </a:lnTo>
                      <a:lnTo>
                        <a:pt x="10" y="3"/>
                      </a:lnTo>
                      <a:lnTo>
                        <a:pt x="6" y="5"/>
                      </a:lnTo>
                      <a:lnTo>
                        <a:pt x="5" y="7"/>
                      </a:lnTo>
                      <a:lnTo>
                        <a:pt x="3" y="11"/>
                      </a:lnTo>
                      <a:lnTo>
                        <a:pt x="3" y="14"/>
                      </a:lnTo>
                      <a:lnTo>
                        <a:pt x="3" y="76"/>
                      </a:lnTo>
                      <a:lnTo>
                        <a:pt x="0" y="76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60608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grpSp>
              <p:nvGrpSpPr>
                <p:cNvPr id="16698" name="Group 247"/>
                <p:cNvGrpSpPr>
                  <a:grpSpLocks/>
                </p:cNvGrpSpPr>
                <p:nvPr/>
              </p:nvGrpSpPr>
              <p:grpSpPr bwMode="auto">
                <a:xfrm>
                  <a:off x="2333" y="2673"/>
                  <a:ext cx="107" cy="21"/>
                  <a:chOff x="2333" y="2673"/>
                  <a:chExt cx="107" cy="21"/>
                </a:xfrm>
              </p:grpSpPr>
              <p:grpSp>
                <p:nvGrpSpPr>
                  <p:cNvPr id="16772" name="Group 248"/>
                  <p:cNvGrpSpPr>
                    <a:grpSpLocks/>
                  </p:cNvGrpSpPr>
                  <p:nvPr/>
                </p:nvGrpSpPr>
                <p:grpSpPr bwMode="auto">
                  <a:xfrm>
                    <a:off x="2333" y="2673"/>
                    <a:ext cx="53" cy="16"/>
                    <a:chOff x="2333" y="2673"/>
                    <a:chExt cx="53" cy="16"/>
                  </a:xfrm>
                </p:grpSpPr>
                <p:grpSp>
                  <p:nvGrpSpPr>
                    <p:cNvPr id="16794" name="Group 24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33" y="2673"/>
                      <a:ext cx="13" cy="16"/>
                      <a:chOff x="2333" y="2673"/>
                      <a:chExt cx="13" cy="16"/>
                    </a:xfrm>
                  </p:grpSpPr>
                  <p:sp>
                    <p:nvSpPr>
                      <p:cNvPr id="16804" name="Rectangle 2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36" y="2676"/>
                        <a:ext cx="7" cy="1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805" name="Freeform 2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33" y="2673"/>
                        <a:ext cx="13" cy="16"/>
                      </a:xfrm>
                      <a:custGeom>
                        <a:avLst/>
                        <a:gdLst>
                          <a:gd name="T0" fmla="*/ 0 w 26"/>
                          <a:gd name="T1" fmla="*/ 0 h 33"/>
                          <a:gd name="T2" fmla="*/ 13 w 26"/>
                          <a:gd name="T3" fmla="*/ 16 h 33"/>
                          <a:gd name="T4" fmla="*/ 13 w 26"/>
                          <a:gd name="T5" fmla="*/ 0 h 33"/>
                          <a:gd name="T6" fmla="*/ 0 w 26"/>
                          <a:gd name="T7" fmla="*/ 16 h 33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6" h="33">
                            <a:moveTo>
                              <a:pt x="0" y="0"/>
                            </a:moveTo>
                            <a:lnTo>
                              <a:pt x="26" y="33"/>
                            </a:lnTo>
                            <a:lnTo>
                              <a:pt x="26" y="0"/>
                            </a:lnTo>
                            <a:lnTo>
                              <a:pt x="0" y="33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</p:grpSp>
                <p:grpSp>
                  <p:nvGrpSpPr>
                    <p:cNvPr id="16795" name="Group 2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46" y="2673"/>
                      <a:ext cx="14" cy="16"/>
                      <a:chOff x="2346" y="2673"/>
                      <a:chExt cx="14" cy="16"/>
                    </a:xfrm>
                  </p:grpSpPr>
                  <p:sp>
                    <p:nvSpPr>
                      <p:cNvPr id="16802" name="Rectangle 2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49" y="2676"/>
                        <a:ext cx="8" cy="1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803" name="Freeform 2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46" y="2673"/>
                        <a:ext cx="14" cy="16"/>
                      </a:xfrm>
                      <a:custGeom>
                        <a:avLst/>
                        <a:gdLst>
                          <a:gd name="T0" fmla="*/ 0 w 27"/>
                          <a:gd name="T1" fmla="*/ 0 h 33"/>
                          <a:gd name="T2" fmla="*/ 14 w 27"/>
                          <a:gd name="T3" fmla="*/ 16 h 33"/>
                          <a:gd name="T4" fmla="*/ 14 w 27"/>
                          <a:gd name="T5" fmla="*/ 0 h 33"/>
                          <a:gd name="T6" fmla="*/ 0 w 27"/>
                          <a:gd name="T7" fmla="*/ 16 h 33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7" h="33">
                            <a:moveTo>
                              <a:pt x="0" y="0"/>
                            </a:moveTo>
                            <a:lnTo>
                              <a:pt x="27" y="33"/>
                            </a:lnTo>
                            <a:lnTo>
                              <a:pt x="27" y="0"/>
                            </a:lnTo>
                            <a:lnTo>
                              <a:pt x="0" y="33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</p:grpSp>
                <p:grpSp>
                  <p:nvGrpSpPr>
                    <p:cNvPr id="16796" name="Group 2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60" y="2673"/>
                      <a:ext cx="14" cy="16"/>
                      <a:chOff x="2360" y="2673"/>
                      <a:chExt cx="14" cy="16"/>
                    </a:xfrm>
                  </p:grpSpPr>
                  <p:sp>
                    <p:nvSpPr>
                      <p:cNvPr id="16800" name="Rectangle 2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63" y="2676"/>
                        <a:ext cx="8" cy="1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801" name="Freeform 2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60" y="2673"/>
                        <a:ext cx="14" cy="16"/>
                      </a:xfrm>
                      <a:custGeom>
                        <a:avLst/>
                        <a:gdLst>
                          <a:gd name="T0" fmla="*/ 0 w 29"/>
                          <a:gd name="T1" fmla="*/ 0 h 33"/>
                          <a:gd name="T2" fmla="*/ 14 w 29"/>
                          <a:gd name="T3" fmla="*/ 16 h 33"/>
                          <a:gd name="T4" fmla="*/ 14 w 29"/>
                          <a:gd name="T5" fmla="*/ 0 h 33"/>
                          <a:gd name="T6" fmla="*/ 0 w 29"/>
                          <a:gd name="T7" fmla="*/ 16 h 33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9" h="33">
                            <a:moveTo>
                              <a:pt x="0" y="0"/>
                            </a:moveTo>
                            <a:lnTo>
                              <a:pt x="29" y="33"/>
                            </a:lnTo>
                            <a:lnTo>
                              <a:pt x="29" y="0"/>
                            </a:lnTo>
                            <a:lnTo>
                              <a:pt x="0" y="33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</p:grpSp>
                <p:grpSp>
                  <p:nvGrpSpPr>
                    <p:cNvPr id="16797" name="Group 2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74" y="2673"/>
                      <a:ext cx="12" cy="16"/>
                      <a:chOff x="2374" y="2673"/>
                      <a:chExt cx="12" cy="16"/>
                    </a:xfrm>
                  </p:grpSpPr>
                  <p:sp>
                    <p:nvSpPr>
                      <p:cNvPr id="16798" name="Rectangle 2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7" y="2676"/>
                        <a:ext cx="6" cy="1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799" name="Freeform 2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74" y="2673"/>
                        <a:ext cx="12" cy="16"/>
                      </a:xfrm>
                      <a:custGeom>
                        <a:avLst/>
                        <a:gdLst>
                          <a:gd name="T0" fmla="*/ 0 w 24"/>
                          <a:gd name="T1" fmla="*/ 0 h 33"/>
                          <a:gd name="T2" fmla="*/ 12 w 24"/>
                          <a:gd name="T3" fmla="*/ 16 h 33"/>
                          <a:gd name="T4" fmla="*/ 12 w 24"/>
                          <a:gd name="T5" fmla="*/ 0 h 33"/>
                          <a:gd name="T6" fmla="*/ 0 w 24"/>
                          <a:gd name="T7" fmla="*/ 16 h 33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4" h="33">
                            <a:moveTo>
                              <a:pt x="0" y="0"/>
                            </a:moveTo>
                            <a:lnTo>
                              <a:pt x="24" y="33"/>
                            </a:lnTo>
                            <a:lnTo>
                              <a:pt x="24" y="0"/>
                            </a:lnTo>
                            <a:lnTo>
                              <a:pt x="0" y="33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</p:grpSp>
              </p:grpSp>
              <p:grpSp>
                <p:nvGrpSpPr>
                  <p:cNvPr id="16773" name="Group 261"/>
                  <p:cNvGrpSpPr>
                    <a:grpSpLocks/>
                  </p:cNvGrpSpPr>
                  <p:nvPr/>
                </p:nvGrpSpPr>
                <p:grpSpPr bwMode="auto">
                  <a:xfrm>
                    <a:off x="2386" y="2673"/>
                    <a:ext cx="54" cy="16"/>
                    <a:chOff x="2386" y="2673"/>
                    <a:chExt cx="54" cy="16"/>
                  </a:xfrm>
                </p:grpSpPr>
                <p:grpSp>
                  <p:nvGrpSpPr>
                    <p:cNvPr id="16782" name="Group 2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6" y="2673"/>
                      <a:ext cx="14" cy="16"/>
                      <a:chOff x="2386" y="2673"/>
                      <a:chExt cx="14" cy="16"/>
                    </a:xfrm>
                  </p:grpSpPr>
                  <p:sp>
                    <p:nvSpPr>
                      <p:cNvPr id="16792" name="Rectangle 2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9" y="2676"/>
                        <a:ext cx="8" cy="1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793" name="Freeform 26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86" y="2673"/>
                        <a:ext cx="14" cy="16"/>
                      </a:xfrm>
                      <a:custGeom>
                        <a:avLst/>
                        <a:gdLst>
                          <a:gd name="T0" fmla="*/ 0 w 27"/>
                          <a:gd name="T1" fmla="*/ 0 h 33"/>
                          <a:gd name="T2" fmla="*/ 14 w 27"/>
                          <a:gd name="T3" fmla="*/ 16 h 33"/>
                          <a:gd name="T4" fmla="*/ 14 w 27"/>
                          <a:gd name="T5" fmla="*/ 0 h 33"/>
                          <a:gd name="T6" fmla="*/ 0 w 27"/>
                          <a:gd name="T7" fmla="*/ 16 h 33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7" h="33">
                            <a:moveTo>
                              <a:pt x="0" y="0"/>
                            </a:moveTo>
                            <a:lnTo>
                              <a:pt x="27" y="33"/>
                            </a:lnTo>
                            <a:lnTo>
                              <a:pt x="27" y="0"/>
                            </a:lnTo>
                            <a:lnTo>
                              <a:pt x="0" y="33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</p:grpSp>
                <p:grpSp>
                  <p:nvGrpSpPr>
                    <p:cNvPr id="16783" name="Group 2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0" y="2673"/>
                      <a:ext cx="15" cy="16"/>
                      <a:chOff x="2400" y="2673"/>
                      <a:chExt cx="15" cy="16"/>
                    </a:xfrm>
                  </p:grpSpPr>
                  <p:sp>
                    <p:nvSpPr>
                      <p:cNvPr id="16790" name="Rectangle 2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3" y="2676"/>
                        <a:ext cx="9" cy="1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791" name="Freeform 26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00" y="2673"/>
                        <a:ext cx="15" cy="16"/>
                      </a:xfrm>
                      <a:custGeom>
                        <a:avLst/>
                        <a:gdLst>
                          <a:gd name="T0" fmla="*/ 0 w 30"/>
                          <a:gd name="T1" fmla="*/ 0 h 33"/>
                          <a:gd name="T2" fmla="*/ 15 w 30"/>
                          <a:gd name="T3" fmla="*/ 16 h 33"/>
                          <a:gd name="T4" fmla="*/ 15 w 30"/>
                          <a:gd name="T5" fmla="*/ 0 h 33"/>
                          <a:gd name="T6" fmla="*/ 0 w 30"/>
                          <a:gd name="T7" fmla="*/ 16 h 33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30" h="33">
                            <a:moveTo>
                              <a:pt x="0" y="0"/>
                            </a:moveTo>
                            <a:lnTo>
                              <a:pt x="30" y="33"/>
                            </a:lnTo>
                            <a:lnTo>
                              <a:pt x="30" y="0"/>
                            </a:lnTo>
                            <a:lnTo>
                              <a:pt x="0" y="33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</p:grpSp>
                <p:grpSp>
                  <p:nvGrpSpPr>
                    <p:cNvPr id="16784" name="Group 2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15" y="2673"/>
                      <a:ext cx="12" cy="16"/>
                      <a:chOff x="2415" y="2673"/>
                      <a:chExt cx="12" cy="16"/>
                    </a:xfrm>
                  </p:grpSpPr>
                  <p:sp>
                    <p:nvSpPr>
                      <p:cNvPr id="16788" name="Rectangle 2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18" y="2676"/>
                        <a:ext cx="6" cy="1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789" name="Freeform 27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15" y="2673"/>
                        <a:ext cx="12" cy="16"/>
                      </a:xfrm>
                      <a:custGeom>
                        <a:avLst/>
                        <a:gdLst>
                          <a:gd name="T0" fmla="*/ 0 w 24"/>
                          <a:gd name="T1" fmla="*/ 0 h 33"/>
                          <a:gd name="T2" fmla="*/ 12 w 24"/>
                          <a:gd name="T3" fmla="*/ 16 h 33"/>
                          <a:gd name="T4" fmla="*/ 12 w 24"/>
                          <a:gd name="T5" fmla="*/ 0 h 33"/>
                          <a:gd name="T6" fmla="*/ 0 w 24"/>
                          <a:gd name="T7" fmla="*/ 16 h 33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4" h="33">
                            <a:moveTo>
                              <a:pt x="0" y="0"/>
                            </a:moveTo>
                            <a:lnTo>
                              <a:pt x="24" y="33"/>
                            </a:lnTo>
                            <a:lnTo>
                              <a:pt x="24" y="0"/>
                            </a:lnTo>
                            <a:lnTo>
                              <a:pt x="0" y="33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</p:grpSp>
                <p:grpSp>
                  <p:nvGrpSpPr>
                    <p:cNvPr id="16785" name="Group 2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7" y="2673"/>
                      <a:ext cx="13" cy="16"/>
                      <a:chOff x="2427" y="2673"/>
                      <a:chExt cx="13" cy="16"/>
                    </a:xfrm>
                  </p:grpSpPr>
                  <p:sp>
                    <p:nvSpPr>
                      <p:cNvPr id="16786" name="Rectangle 2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30" y="2676"/>
                        <a:ext cx="7" cy="1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787" name="Freeform 2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27" y="2673"/>
                        <a:ext cx="13" cy="16"/>
                      </a:xfrm>
                      <a:custGeom>
                        <a:avLst/>
                        <a:gdLst>
                          <a:gd name="T0" fmla="*/ 0 w 26"/>
                          <a:gd name="T1" fmla="*/ 0 h 33"/>
                          <a:gd name="T2" fmla="*/ 13 w 26"/>
                          <a:gd name="T3" fmla="*/ 16 h 33"/>
                          <a:gd name="T4" fmla="*/ 13 w 26"/>
                          <a:gd name="T5" fmla="*/ 0 h 33"/>
                          <a:gd name="T6" fmla="*/ 0 w 26"/>
                          <a:gd name="T7" fmla="*/ 16 h 33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6" h="33">
                            <a:moveTo>
                              <a:pt x="0" y="0"/>
                            </a:moveTo>
                            <a:lnTo>
                              <a:pt x="26" y="33"/>
                            </a:lnTo>
                            <a:lnTo>
                              <a:pt x="26" y="0"/>
                            </a:lnTo>
                            <a:lnTo>
                              <a:pt x="0" y="33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</p:grpSp>
              </p:grpSp>
              <p:sp>
                <p:nvSpPr>
                  <p:cNvPr id="16774" name="Line 274"/>
                  <p:cNvSpPr>
                    <a:spLocks noChangeShapeType="1"/>
                  </p:cNvSpPr>
                  <p:nvPr/>
                </p:nvSpPr>
                <p:spPr bwMode="auto">
                  <a:xfrm>
                    <a:off x="2367" y="2673"/>
                    <a:ext cx="1" cy="2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775" name="Line 275"/>
                  <p:cNvSpPr>
                    <a:spLocks noChangeShapeType="1"/>
                  </p:cNvSpPr>
                  <p:nvPr/>
                </p:nvSpPr>
                <p:spPr bwMode="auto">
                  <a:xfrm>
                    <a:off x="2408" y="2673"/>
                    <a:ext cx="1" cy="2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776" name="Line 276"/>
                  <p:cNvSpPr>
                    <a:spLocks noChangeShapeType="1"/>
                  </p:cNvSpPr>
                  <p:nvPr/>
                </p:nvSpPr>
                <p:spPr bwMode="auto">
                  <a:xfrm>
                    <a:off x="2380" y="2673"/>
                    <a:ext cx="1" cy="2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777" name="Line 277"/>
                  <p:cNvSpPr>
                    <a:spLocks noChangeShapeType="1"/>
                  </p:cNvSpPr>
                  <p:nvPr/>
                </p:nvSpPr>
                <p:spPr bwMode="auto">
                  <a:xfrm>
                    <a:off x="2395" y="2673"/>
                    <a:ext cx="1" cy="2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778" name="Line 278"/>
                  <p:cNvSpPr>
                    <a:spLocks noChangeShapeType="1"/>
                  </p:cNvSpPr>
                  <p:nvPr/>
                </p:nvSpPr>
                <p:spPr bwMode="auto">
                  <a:xfrm>
                    <a:off x="2353" y="2673"/>
                    <a:ext cx="1" cy="2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779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2340" y="2673"/>
                    <a:ext cx="1" cy="2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780" name="Line 280"/>
                  <p:cNvSpPr>
                    <a:spLocks noChangeShapeType="1"/>
                  </p:cNvSpPr>
                  <p:nvPr/>
                </p:nvSpPr>
                <p:spPr bwMode="auto">
                  <a:xfrm>
                    <a:off x="2420" y="2673"/>
                    <a:ext cx="1" cy="2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781" name="Line 281"/>
                  <p:cNvSpPr>
                    <a:spLocks noChangeShapeType="1"/>
                  </p:cNvSpPr>
                  <p:nvPr/>
                </p:nvSpPr>
                <p:spPr bwMode="auto">
                  <a:xfrm>
                    <a:off x="2434" y="2673"/>
                    <a:ext cx="1" cy="2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</p:grpSp>
            <p:sp>
              <p:nvSpPr>
                <p:cNvPr id="16699" name="Freeform 282"/>
                <p:cNvSpPr>
                  <a:spLocks/>
                </p:cNvSpPr>
                <p:nvPr/>
              </p:nvSpPr>
              <p:spPr bwMode="auto">
                <a:xfrm>
                  <a:off x="2313" y="2666"/>
                  <a:ext cx="116" cy="7"/>
                </a:xfrm>
                <a:custGeom>
                  <a:avLst/>
                  <a:gdLst>
                    <a:gd name="T0" fmla="*/ 0 w 232"/>
                    <a:gd name="T1" fmla="*/ 6 h 15"/>
                    <a:gd name="T2" fmla="*/ 8 w 232"/>
                    <a:gd name="T3" fmla="*/ 0 h 15"/>
                    <a:gd name="T4" fmla="*/ 116 w 232"/>
                    <a:gd name="T5" fmla="*/ 0 h 15"/>
                    <a:gd name="T6" fmla="*/ 116 w 232"/>
                    <a:gd name="T7" fmla="*/ 7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32" h="15">
                      <a:moveTo>
                        <a:pt x="0" y="12"/>
                      </a:moveTo>
                      <a:lnTo>
                        <a:pt x="15" y="0"/>
                      </a:lnTo>
                      <a:lnTo>
                        <a:pt x="231" y="0"/>
                      </a:lnTo>
                      <a:lnTo>
                        <a:pt x="232" y="1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700" name="Freeform 283"/>
                <p:cNvSpPr>
                  <a:spLocks/>
                </p:cNvSpPr>
                <p:nvPr/>
              </p:nvSpPr>
              <p:spPr bwMode="auto">
                <a:xfrm>
                  <a:off x="2484" y="2636"/>
                  <a:ext cx="11" cy="52"/>
                </a:xfrm>
                <a:custGeom>
                  <a:avLst/>
                  <a:gdLst>
                    <a:gd name="T0" fmla="*/ 0 w 22"/>
                    <a:gd name="T1" fmla="*/ 9 h 104"/>
                    <a:gd name="T2" fmla="*/ 0 w 22"/>
                    <a:gd name="T3" fmla="*/ 7 h 104"/>
                    <a:gd name="T4" fmla="*/ 1 w 22"/>
                    <a:gd name="T5" fmla="*/ 3 h 104"/>
                    <a:gd name="T6" fmla="*/ 2 w 22"/>
                    <a:gd name="T7" fmla="*/ 2 h 104"/>
                    <a:gd name="T8" fmla="*/ 4 w 22"/>
                    <a:gd name="T9" fmla="*/ 0 h 104"/>
                    <a:gd name="T10" fmla="*/ 6 w 22"/>
                    <a:gd name="T11" fmla="*/ 0 h 104"/>
                    <a:gd name="T12" fmla="*/ 8 w 22"/>
                    <a:gd name="T13" fmla="*/ 1 h 104"/>
                    <a:gd name="T14" fmla="*/ 10 w 22"/>
                    <a:gd name="T15" fmla="*/ 2 h 104"/>
                    <a:gd name="T16" fmla="*/ 10 w 22"/>
                    <a:gd name="T17" fmla="*/ 4 h 104"/>
                    <a:gd name="T18" fmla="*/ 11 w 22"/>
                    <a:gd name="T19" fmla="*/ 6 h 104"/>
                    <a:gd name="T20" fmla="*/ 11 w 22"/>
                    <a:gd name="T21" fmla="*/ 7 h 104"/>
                    <a:gd name="T22" fmla="*/ 11 w 22"/>
                    <a:gd name="T23" fmla="*/ 10 h 104"/>
                    <a:gd name="T24" fmla="*/ 9 w 22"/>
                    <a:gd name="T25" fmla="*/ 10 h 104"/>
                    <a:gd name="T26" fmla="*/ 9 w 22"/>
                    <a:gd name="T27" fmla="*/ 7 h 104"/>
                    <a:gd name="T28" fmla="*/ 8 w 22"/>
                    <a:gd name="T29" fmla="*/ 4 h 104"/>
                    <a:gd name="T30" fmla="*/ 7 w 22"/>
                    <a:gd name="T31" fmla="*/ 3 h 104"/>
                    <a:gd name="T32" fmla="*/ 6 w 22"/>
                    <a:gd name="T33" fmla="*/ 3 h 104"/>
                    <a:gd name="T34" fmla="*/ 4 w 22"/>
                    <a:gd name="T35" fmla="*/ 4 h 104"/>
                    <a:gd name="T36" fmla="*/ 2 w 22"/>
                    <a:gd name="T37" fmla="*/ 5 h 104"/>
                    <a:gd name="T38" fmla="*/ 2 w 22"/>
                    <a:gd name="T39" fmla="*/ 8 h 104"/>
                    <a:gd name="T40" fmla="*/ 2 w 22"/>
                    <a:gd name="T41" fmla="*/ 10 h 104"/>
                    <a:gd name="T42" fmla="*/ 2 w 22"/>
                    <a:gd name="T43" fmla="*/ 52 h 104"/>
                    <a:gd name="T44" fmla="*/ 0 w 22"/>
                    <a:gd name="T45" fmla="*/ 52 h 104"/>
                    <a:gd name="T46" fmla="*/ 0 w 22"/>
                    <a:gd name="T47" fmla="*/ 9 h 10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22" h="104">
                      <a:moveTo>
                        <a:pt x="0" y="17"/>
                      </a:moveTo>
                      <a:lnTo>
                        <a:pt x="0" y="13"/>
                      </a:lnTo>
                      <a:lnTo>
                        <a:pt x="1" y="6"/>
                      </a:lnTo>
                      <a:lnTo>
                        <a:pt x="4" y="3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6" y="1"/>
                      </a:lnTo>
                      <a:lnTo>
                        <a:pt x="19" y="4"/>
                      </a:lnTo>
                      <a:lnTo>
                        <a:pt x="20" y="8"/>
                      </a:lnTo>
                      <a:lnTo>
                        <a:pt x="22" y="11"/>
                      </a:lnTo>
                      <a:lnTo>
                        <a:pt x="22" y="14"/>
                      </a:lnTo>
                      <a:lnTo>
                        <a:pt x="22" y="19"/>
                      </a:lnTo>
                      <a:lnTo>
                        <a:pt x="17" y="19"/>
                      </a:lnTo>
                      <a:lnTo>
                        <a:pt x="17" y="13"/>
                      </a:lnTo>
                      <a:lnTo>
                        <a:pt x="16" y="8"/>
                      </a:lnTo>
                      <a:lnTo>
                        <a:pt x="14" y="6"/>
                      </a:lnTo>
                      <a:lnTo>
                        <a:pt x="11" y="6"/>
                      </a:lnTo>
                      <a:lnTo>
                        <a:pt x="8" y="8"/>
                      </a:lnTo>
                      <a:lnTo>
                        <a:pt x="4" y="10"/>
                      </a:lnTo>
                      <a:lnTo>
                        <a:pt x="4" y="15"/>
                      </a:lnTo>
                      <a:lnTo>
                        <a:pt x="4" y="20"/>
                      </a:lnTo>
                      <a:lnTo>
                        <a:pt x="4" y="104"/>
                      </a:lnTo>
                      <a:lnTo>
                        <a:pt x="0" y="104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60608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grpSp>
              <p:nvGrpSpPr>
                <p:cNvPr id="16701" name="Group 284"/>
                <p:cNvGrpSpPr>
                  <a:grpSpLocks/>
                </p:cNvGrpSpPr>
                <p:nvPr/>
              </p:nvGrpSpPr>
              <p:grpSpPr bwMode="auto">
                <a:xfrm>
                  <a:off x="2462" y="2675"/>
                  <a:ext cx="18" cy="14"/>
                  <a:chOff x="2462" y="2675"/>
                  <a:chExt cx="18" cy="14"/>
                </a:xfrm>
              </p:grpSpPr>
              <p:sp>
                <p:nvSpPr>
                  <p:cNvPr id="16770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2462" y="2678"/>
                    <a:ext cx="11" cy="8"/>
                  </a:xfrm>
                  <a:prstGeom prst="rect">
                    <a:avLst/>
                  </a:prstGeom>
                  <a:solidFill>
                    <a:srgbClr val="00A0A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771" name="Freeform 286"/>
                  <p:cNvSpPr>
                    <a:spLocks/>
                  </p:cNvSpPr>
                  <p:nvPr/>
                </p:nvSpPr>
                <p:spPr bwMode="auto">
                  <a:xfrm>
                    <a:off x="2476" y="2675"/>
                    <a:ext cx="4" cy="14"/>
                  </a:xfrm>
                  <a:custGeom>
                    <a:avLst/>
                    <a:gdLst>
                      <a:gd name="T0" fmla="*/ 0 w 8"/>
                      <a:gd name="T1" fmla="*/ 0 h 30"/>
                      <a:gd name="T2" fmla="*/ 0 w 8"/>
                      <a:gd name="T3" fmla="*/ 14 h 30"/>
                      <a:gd name="T4" fmla="*/ 4 w 8"/>
                      <a:gd name="T5" fmla="*/ 14 h 30"/>
                      <a:gd name="T6" fmla="*/ 4 w 8"/>
                      <a:gd name="T7" fmla="*/ 1 h 30"/>
                      <a:gd name="T8" fmla="*/ 0 w 8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" h="30">
                        <a:moveTo>
                          <a:pt x="0" y="0"/>
                        </a:moveTo>
                        <a:lnTo>
                          <a:pt x="0" y="30"/>
                        </a:lnTo>
                        <a:lnTo>
                          <a:pt x="8" y="29"/>
                        </a:lnTo>
                        <a:lnTo>
                          <a:pt x="8" y="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FFFF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</p:grpSp>
            <p:sp>
              <p:nvSpPr>
                <p:cNvPr id="16702" name="Freeform 287"/>
                <p:cNvSpPr>
                  <a:spLocks/>
                </p:cNvSpPr>
                <p:nvPr/>
              </p:nvSpPr>
              <p:spPr bwMode="auto">
                <a:xfrm>
                  <a:off x="2530" y="2650"/>
                  <a:ext cx="7" cy="27"/>
                </a:xfrm>
                <a:custGeom>
                  <a:avLst/>
                  <a:gdLst>
                    <a:gd name="T0" fmla="*/ 0 w 14"/>
                    <a:gd name="T1" fmla="*/ 5 h 54"/>
                    <a:gd name="T2" fmla="*/ 0 w 14"/>
                    <a:gd name="T3" fmla="*/ 3 h 54"/>
                    <a:gd name="T4" fmla="*/ 1 w 14"/>
                    <a:gd name="T5" fmla="*/ 2 h 54"/>
                    <a:gd name="T6" fmla="*/ 2 w 14"/>
                    <a:gd name="T7" fmla="*/ 1 h 54"/>
                    <a:gd name="T8" fmla="*/ 3 w 14"/>
                    <a:gd name="T9" fmla="*/ 0 h 54"/>
                    <a:gd name="T10" fmla="*/ 4 w 14"/>
                    <a:gd name="T11" fmla="*/ 0 h 54"/>
                    <a:gd name="T12" fmla="*/ 5 w 14"/>
                    <a:gd name="T13" fmla="*/ 1 h 54"/>
                    <a:gd name="T14" fmla="*/ 7 w 14"/>
                    <a:gd name="T15" fmla="*/ 2 h 54"/>
                    <a:gd name="T16" fmla="*/ 7 w 14"/>
                    <a:gd name="T17" fmla="*/ 2 h 54"/>
                    <a:gd name="T18" fmla="*/ 7 w 14"/>
                    <a:gd name="T19" fmla="*/ 3 h 54"/>
                    <a:gd name="T20" fmla="*/ 7 w 14"/>
                    <a:gd name="T21" fmla="*/ 4 h 54"/>
                    <a:gd name="T22" fmla="*/ 7 w 14"/>
                    <a:gd name="T23" fmla="*/ 5 h 54"/>
                    <a:gd name="T24" fmla="*/ 6 w 14"/>
                    <a:gd name="T25" fmla="*/ 5 h 54"/>
                    <a:gd name="T26" fmla="*/ 6 w 14"/>
                    <a:gd name="T27" fmla="*/ 3 h 54"/>
                    <a:gd name="T28" fmla="*/ 6 w 14"/>
                    <a:gd name="T29" fmla="*/ 2 h 54"/>
                    <a:gd name="T30" fmla="*/ 4 w 14"/>
                    <a:gd name="T31" fmla="*/ 2 h 54"/>
                    <a:gd name="T32" fmla="*/ 3 w 14"/>
                    <a:gd name="T33" fmla="*/ 2 h 54"/>
                    <a:gd name="T34" fmla="*/ 3 w 14"/>
                    <a:gd name="T35" fmla="*/ 2 h 54"/>
                    <a:gd name="T36" fmla="*/ 2 w 14"/>
                    <a:gd name="T37" fmla="*/ 3 h 54"/>
                    <a:gd name="T38" fmla="*/ 2 w 14"/>
                    <a:gd name="T39" fmla="*/ 4 h 54"/>
                    <a:gd name="T40" fmla="*/ 2 w 14"/>
                    <a:gd name="T41" fmla="*/ 6 h 54"/>
                    <a:gd name="T42" fmla="*/ 2 w 14"/>
                    <a:gd name="T43" fmla="*/ 27 h 54"/>
                    <a:gd name="T44" fmla="*/ 0 w 14"/>
                    <a:gd name="T45" fmla="*/ 27 h 54"/>
                    <a:gd name="T46" fmla="*/ 0 w 14"/>
                    <a:gd name="T47" fmla="*/ 5 h 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4" h="54">
                      <a:moveTo>
                        <a:pt x="0" y="10"/>
                      </a:moveTo>
                      <a:lnTo>
                        <a:pt x="0" y="6"/>
                      </a:lnTo>
                      <a:lnTo>
                        <a:pt x="1" y="4"/>
                      </a:lnTo>
                      <a:lnTo>
                        <a:pt x="3" y="1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9" y="1"/>
                      </a:lnTo>
                      <a:lnTo>
                        <a:pt x="13" y="3"/>
                      </a:lnTo>
                      <a:lnTo>
                        <a:pt x="13" y="4"/>
                      </a:lnTo>
                      <a:lnTo>
                        <a:pt x="14" y="6"/>
                      </a:lnTo>
                      <a:lnTo>
                        <a:pt x="14" y="8"/>
                      </a:lnTo>
                      <a:lnTo>
                        <a:pt x="14" y="10"/>
                      </a:lnTo>
                      <a:lnTo>
                        <a:pt x="11" y="10"/>
                      </a:lnTo>
                      <a:lnTo>
                        <a:pt x="11" y="6"/>
                      </a:lnTo>
                      <a:lnTo>
                        <a:pt x="11" y="4"/>
                      </a:lnTo>
                      <a:lnTo>
                        <a:pt x="8" y="4"/>
                      </a:lnTo>
                      <a:lnTo>
                        <a:pt x="6" y="4"/>
                      </a:lnTo>
                      <a:lnTo>
                        <a:pt x="5" y="4"/>
                      </a:lnTo>
                      <a:lnTo>
                        <a:pt x="3" y="6"/>
                      </a:lnTo>
                      <a:lnTo>
                        <a:pt x="3" y="8"/>
                      </a:lnTo>
                      <a:lnTo>
                        <a:pt x="3" y="11"/>
                      </a:lnTo>
                      <a:lnTo>
                        <a:pt x="3" y="54"/>
                      </a:lnTo>
                      <a:lnTo>
                        <a:pt x="0" y="5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60608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grpSp>
              <p:nvGrpSpPr>
                <p:cNvPr id="16703" name="Group 288"/>
                <p:cNvGrpSpPr>
                  <a:grpSpLocks/>
                </p:cNvGrpSpPr>
                <p:nvPr/>
              </p:nvGrpSpPr>
              <p:grpSpPr bwMode="auto">
                <a:xfrm>
                  <a:off x="2458" y="2637"/>
                  <a:ext cx="10" cy="53"/>
                  <a:chOff x="2458" y="2637"/>
                  <a:chExt cx="10" cy="53"/>
                </a:xfrm>
              </p:grpSpPr>
              <p:grpSp>
                <p:nvGrpSpPr>
                  <p:cNvPr id="16755" name="Group 289"/>
                  <p:cNvGrpSpPr>
                    <a:grpSpLocks/>
                  </p:cNvGrpSpPr>
                  <p:nvPr/>
                </p:nvGrpSpPr>
                <p:grpSpPr bwMode="auto">
                  <a:xfrm>
                    <a:off x="2458" y="2672"/>
                    <a:ext cx="10" cy="18"/>
                    <a:chOff x="2458" y="2672"/>
                    <a:chExt cx="10" cy="18"/>
                  </a:xfrm>
                </p:grpSpPr>
                <p:sp>
                  <p:nvSpPr>
                    <p:cNvPr id="16766" name="Rectangle 2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1" y="2683"/>
                      <a:ext cx="7" cy="7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767" name="Freeform 291"/>
                    <p:cNvSpPr>
                      <a:spLocks/>
                    </p:cNvSpPr>
                    <p:nvPr/>
                  </p:nvSpPr>
                  <p:spPr bwMode="auto">
                    <a:xfrm>
                      <a:off x="2458" y="2680"/>
                      <a:ext cx="6" cy="8"/>
                    </a:xfrm>
                    <a:custGeom>
                      <a:avLst/>
                      <a:gdLst>
                        <a:gd name="T0" fmla="*/ 0 w 13"/>
                        <a:gd name="T1" fmla="*/ 0 h 17"/>
                        <a:gd name="T2" fmla="*/ 6 w 13"/>
                        <a:gd name="T3" fmla="*/ 8 h 17"/>
                        <a:gd name="T4" fmla="*/ 6 w 13"/>
                        <a:gd name="T5" fmla="*/ 0 h 17"/>
                        <a:gd name="T6" fmla="*/ 0 w 13"/>
                        <a:gd name="T7" fmla="*/ 8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3" h="17">
                          <a:moveTo>
                            <a:pt x="0" y="0"/>
                          </a:moveTo>
                          <a:lnTo>
                            <a:pt x="13" y="17"/>
                          </a:lnTo>
                          <a:lnTo>
                            <a:pt x="13" y="0"/>
                          </a:lnTo>
                          <a:lnTo>
                            <a:pt x="0" y="17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768" name="Rectangle 2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1" y="2675"/>
                      <a:ext cx="0" cy="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769" name="Freeform 293"/>
                    <p:cNvSpPr>
                      <a:spLocks/>
                    </p:cNvSpPr>
                    <p:nvPr/>
                  </p:nvSpPr>
                  <p:spPr bwMode="auto">
                    <a:xfrm>
                      <a:off x="2458" y="2672"/>
                      <a:ext cx="6" cy="8"/>
                    </a:xfrm>
                    <a:custGeom>
                      <a:avLst/>
                      <a:gdLst>
                        <a:gd name="T0" fmla="*/ 0 w 13"/>
                        <a:gd name="T1" fmla="*/ 0 h 16"/>
                        <a:gd name="T2" fmla="*/ 6 w 13"/>
                        <a:gd name="T3" fmla="*/ 8 h 16"/>
                        <a:gd name="T4" fmla="*/ 6 w 13"/>
                        <a:gd name="T5" fmla="*/ 0 h 16"/>
                        <a:gd name="T6" fmla="*/ 0 w 13"/>
                        <a:gd name="T7" fmla="*/ 8 h 1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3" h="16">
                          <a:moveTo>
                            <a:pt x="0" y="0"/>
                          </a:moveTo>
                          <a:lnTo>
                            <a:pt x="13" y="16"/>
                          </a:lnTo>
                          <a:lnTo>
                            <a:pt x="13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</p:grpSp>
              <p:grpSp>
                <p:nvGrpSpPr>
                  <p:cNvPr id="16756" name="Group 294"/>
                  <p:cNvGrpSpPr>
                    <a:grpSpLocks/>
                  </p:cNvGrpSpPr>
                  <p:nvPr/>
                </p:nvGrpSpPr>
                <p:grpSpPr bwMode="auto">
                  <a:xfrm>
                    <a:off x="2458" y="2654"/>
                    <a:ext cx="10" cy="19"/>
                    <a:chOff x="2458" y="2654"/>
                    <a:chExt cx="10" cy="19"/>
                  </a:xfrm>
                </p:grpSpPr>
                <p:sp>
                  <p:nvSpPr>
                    <p:cNvPr id="16762" name="Rectangle 2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9" y="2664"/>
                      <a:ext cx="9" cy="9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763" name="Freeform 296"/>
                    <p:cNvSpPr>
                      <a:spLocks/>
                    </p:cNvSpPr>
                    <p:nvPr/>
                  </p:nvSpPr>
                  <p:spPr bwMode="auto">
                    <a:xfrm>
                      <a:off x="2458" y="2662"/>
                      <a:ext cx="6" cy="10"/>
                    </a:xfrm>
                    <a:custGeom>
                      <a:avLst/>
                      <a:gdLst>
                        <a:gd name="T0" fmla="*/ 0 w 13"/>
                        <a:gd name="T1" fmla="*/ 0 h 19"/>
                        <a:gd name="T2" fmla="*/ 6 w 13"/>
                        <a:gd name="T3" fmla="*/ 10 h 19"/>
                        <a:gd name="T4" fmla="*/ 6 w 13"/>
                        <a:gd name="T5" fmla="*/ 0 h 19"/>
                        <a:gd name="T6" fmla="*/ 0 w 13"/>
                        <a:gd name="T7" fmla="*/ 10 h 19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3" h="19">
                          <a:moveTo>
                            <a:pt x="0" y="0"/>
                          </a:moveTo>
                          <a:lnTo>
                            <a:pt x="13" y="19"/>
                          </a:lnTo>
                          <a:lnTo>
                            <a:pt x="13" y="0"/>
                          </a:lnTo>
                          <a:lnTo>
                            <a:pt x="0" y="19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764" name="Rectangle 2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1" y="2657"/>
                      <a:ext cx="0" cy="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765" name="Freeform 298"/>
                    <p:cNvSpPr>
                      <a:spLocks/>
                    </p:cNvSpPr>
                    <p:nvPr/>
                  </p:nvSpPr>
                  <p:spPr bwMode="auto">
                    <a:xfrm>
                      <a:off x="2458" y="2654"/>
                      <a:ext cx="6" cy="8"/>
                    </a:xfrm>
                    <a:custGeom>
                      <a:avLst/>
                      <a:gdLst>
                        <a:gd name="T0" fmla="*/ 0 w 13"/>
                        <a:gd name="T1" fmla="*/ 0 h 16"/>
                        <a:gd name="T2" fmla="*/ 6 w 13"/>
                        <a:gd name="T3" fmla="*/ 8 h 16"/>
                        <a:gd name="T4" fmla="*/ 6 w 13"/>
                        <a:gd name="T5" fmla="*/ 0 h 16"/>
                        <a:gd name="T6" fmla="*/ 0 w 13"/>
                        <a:gd name="T7" fmla="*/ 8 h 1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3" h="16">
                          <a:moveTo>
                            <a:pt x="0" y="0"/>
                          </a:moveTo>
                          <a:lnTo>
                            <a:pt x="13" y="16"/>
                          </a:lnTo>
                          <a:lnTo>
                            <a:pt x="13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</p:grpSp>
              <p:grpSp>
                <p:nvGrpSpPr>
                  <p:cNvPr id="16757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2458" y="2637"/>
                    <a:ext cx="10" cy="19"/>
                    <a:chOff x="2458" y="2637"/>
                    <a:chExt cx="10" cy="19"/>
                  </a:xfrm>
                </p:grpSpPr>
                <p:sp>
                  <p:nvSpPr>
                    <p:cNvPr id="16758" name="Rectangle 3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9" y="2649"/>
                      <a:ext cx="9" cy="7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759" name="Freeform 301"/>
                    <p:cNvSpPr>
                      <a:spLocks/>
                    </p:cNvSpPr>
                    <p:nvPr/>
                  </p:nvSpPr>
                  <p:spPr bwMode="auto">
                    <a:xfrm>
                      <a:off x="2458" y="2646"/>
                      <a:ext cx="6" cy="8"/>
                    </a:xfrm>
                    <a:custGeom>
                      <a:avLst/>
                      <a:gdLst>
                        <a:gd name="T0" fmla="*/ 0 w 13"/>
                        <a:gd name="T1" fmla="*/ 0 h 16"/>
                        <a:gd name="T2" fmla="*/ 6 w 13"/>
                        <a:gd name="T3" fmla="*/ 8 h 16"/>
                        <a:gd name="T4" fmla="*/ 6 w 13"/>
                        <a:gd name="T5" fmla="*/ 0 h 16"/>
                        <a:gd name="T6" fmla="*/ 0 w 13"/>
                        <a:gd name="T7" fmla="*/ 8 h 1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3" h="16">
                          <a:moveTo>
                            <a:pt x="0" y="0"/>
                          </a:moveTo>
                          <a:lnTo>
                            <a:pt x="13" y="16"/>
                          </a:lnTo>
                          <a:lnTo>
                            <a:pt x="13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760" name="Rectangle 3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1" y="2640"/>
                      <a:ext cx="0" cy="3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761" name="Freeform 303"/>
                    <p:cNvSpPr>
                      <a:spLocks/>
                    </p:cNvSpPr>
                    <p:nvPr/>
                  </p:nvSpPr>
                  <p:spPr bwMode="auto">
                    <a:xfrm>
                      <a:off x="2458" y="2637"/>
                      <a:ext cx="6" cy="9"/>
                    </a:xfrm>
                    <a:custGeom>
                      <a:avLst/>
                      <a:gdLst>
                        <a:gd name="T0" fmla="*/ 0 w 13"/>
                        <a:gd name="T1" fmla="*/ 0 h 19"/>
                        <a:gd name="T2" fmla="*/ 6 w 13"/>
                        <a:gd name="T3" fmla="*/ 9 h 19"/>
                        <a:gd name="T4" fmla="*/ 6 w 13"/>
                        <a:gd name="T5" fmla="*/ 0 h 19"/>
                        <a:gd name="T6" fmla="*/ 0 w 13"/>
                        <a:gd name="T7" fmla="*/ 9 h 19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13" h="19">
                          <a:moveTo>
                            <a:pt x="0" y="0"/>
                          </a:moveTo>
                          <a:lnTo>
                            <a:pt x="13" y="19"/>
                          </a:lnTo>
                          <a:lnTo>
                            <a:pt x="13" y="0"/>
                          </a:lnTo>
                          <a:lnTo>
                            <a:pt x="0" y="19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</p:grpSp>
            </p:grpSp>
            <p:sp>
              <p:nvSpPr>
                <p:cNvPr id="16704" name="Freeform 304"/>
                <p:cNvSpPr>
                  <a:spLocks/>
                </p:cNvSpPr>
                <p:nvPr/>
              </p:nvSpPr>
              <p:spPr bwMode="auto">
                <a:xfrm>
                  <a:off x="2184" y="2601"/>
                  <a:ext cx="247" cy="60"/>
                </a:xfrm>
                <a:custGeom>
                  <a:avLst/>
                  <a:gdLst>
                    <a:gd name="T0" fmla="*/ 247 w 494"/>
                    <a:gd name="T1" fmla="*/ 0 h 122"/>
                    <a:gd name="T2" fmla="*/ 247 w 494"/>
                    <a:gd name="T3" fmla="*/ 11 h 122"/>
                    <a:gd name="T4" fmla="*/ 151 w 494"/>
                    <a:gd name="T5" fmla="*/ 20 h 122"/>
                    <a:gd name="T6" fmla="*/ 128 w 494"/>
                    <a:gd name="T7" fmla="*/ 57 h 122"/>
                    <a:gd name="T8" fmla="*/ 0 w 494"/>
                    <a:gd name="T9" fmla="*/ 60 h 122"/>
                    <a:gd name="T10" fmla="*/ 0 w 494"/>
                    <a:gd name="T11" fmla="*/ 53 h 122"/>
                    <a:gd name="T12" fmla="*/ 120 w 494"/>
                    <a:gd name="T13" fmla="*/ 48 h 122"/>
                    <a:gd name="T14" fmla="*/ 146 w 494"/>
                    <a:gd name="T15" fmla="*/ 10 h 122"/>
                    <a:gd name="T16" fmla="*/ 247 w 494"/>
                    <a:gd name="T17" fmla="*/ 0 h 12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494" h="122">
                      <a:moveTo>
                        <a:pt x="494" y="0"/>
                      </a:moveTo>
                      <a:lnTo>
                        <a:pt x="494" y="22"/>
                      </a:lnTo>
                      <a:lnTo>
                        <a:pt x="301" y="41"/>
                      </a:lnTo>
                      <a:lnTo>
                        <a:pt x="256" y="115"/>
                      </a:lnTo>
                      <a:lnTo>
                        <a:pt x="0" y="122"/>
                      </a:lnTo>
                      <a:lnTo>
                        <a:pt x="0" y="107"/>
                      </a:lnTo>
                      <a:lnTo>
                        <a:pt x="240" y="97"/>
                      </a:lnTo>
                      <a:lnTo>
                        <a:pt x="291" y="21"/>
                      </a:lnTo>
                      <a:lnTo>
                        <a:pt x="494" y="0"/>
                      </a:lnTo>
                      <a:close/>
                    </a:path>
                  </a:pathLst>
                </a:custGeom>
                <a:solidFill>
                  <a:srgbClr val="A0806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grpSp>
              <p:nvGrpSpPr>
                <p:cNvPr id="16705" name="Group 305"/>
                <p:cNvGrpSpPr>
                  <a:grpSpLocks/>
                </p:cNvGrpSpPr>
                <p:nvPr/>
              </p:nvGrpSpPr>
              <p:grpSpPr bwMode="auto">
                <a:xfrm>
                  <a:off x="2362" y="2579"/>
                  <a:ext cx="27" cy="35"/>
                  <a:chOff x="2362" y="2579"/>
                  <a:chExt cx="27" cy="35"/>
                </a:xfrm>
              </p:grpSpPr>
              <p:sp>
                <p:nvSpPr>
                  <p:cNvPr id="16753" name="Freeform 306"/>
                  <p:cNvSpPr>
                    <a:spLocks/>
                  </p:cNvSpPr>
                  <p:nvPr/>
                </p:nvSpPr>
                <p:spPr bwMode="auto">
                  <a:xfrm>
                    <a:off x="2371" y="2580"/>
                    <a:ext cx="18" cy="34"/>
                  </a:xfrm>
                  <a:custGeom>
                    <a:avLst/>
                    <a:gdLst>
                      <a:gd name="T0" fmla="*/ 10 w 37"/>
                      <a:gd name="T1" fmla="*/ 0 h 69"/>
                      <a:gd name="T2" fmla="*/ 18 w 37"/>
                      <a:gd name="T3" fmla="*/ 5 h 69"/>
                      <a:gd name="T4" fmla="*/ 18 w 37"/>
                      <a:gd name="T5" fmla="*/ 15 h 69"/>
                      <a:gd name="T6" fmla="*/ 10 w 37"/>
                      <a:gd name="T7" fmla="*/ 15 h 69"/>
                      <a:gd name="T8" fmla="*/ 6 w 37"/>
                      <a:gd name="T9" fmla="*/ 32 h 69"/>
                      <a:gd name="T10" fmla="*/ 0 w 37"/>
                      <a:gd name="T11" fmla="*/ 34 h 69"/>
                      <a:gd name="T12" fmla="*/ 10 w 37"/>
                      <a:gd name="T13" fmla="*/ 0 h 6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7" h="69">
                        <a:moveTo>
                          <a:pt x="20" y="0"/>
                        </a:moveTo>
                        <a:lnTo>
                          <a:pt x="37" y="10"/>
                        </a:lnTo>
                        <a:lnTo>
                          <a:pt x="37" y="30"/>
                        </a:lnTo>
                        <a:lnTo>
                          <a:pt x="21" y="31"/>
                        </a:lnTo>
                        <a:lnTo>
                          <a:pt x="13" y="65"/>
                        </a:lnTo>
                        <a:lnTo>
                          <a:pt x="0" y="69"/>
                        </a:lnTo>
                        <a:lnTo>
                          <a:pt x="20" y="0"/>
                        </a:lnTo>
                        <a:close/>
                      </a:path>
                    </a:pathLst>
                  </a:custGeom>
                  <a:solidFill>
                    <a:srgbClr val="80FFE0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754" name="Freeform 307"/>
                  <p:cNvSpPr>
                    <a:spLocks/>
                  </p:cNvSpPr>
                  <p:nvPr/>
                </p:nvSpPr>
                <p:spPr bwMode="auto">
                  <a:xfrm>
                    <a:off x="2362" y="2579"/>
                    <a:ext cx="19" cy="35"/>
                  </a:xfrm>
                  <a:custGeom>
                    <a:avLst/>
                    <a:gdLst>
                      <a:gd name="T0" fmla="*/ 11 w 38"/>
                      <a:gd name="T1" fmla="*/ 3 h 71"/>
                      <a:gd name="T2" fmla="*/ 19 w 38"/>
                      <a:gd name="T3" fmla="*/ 0 h 71"/>
                      <a:gd name="T4" fmla="*/ 9 w 38"/>
                      <a:gd name="T5" fmla="*/ 35 h 71"/>
                      <a:gd name="T6" fmla="*/ 0 w 38"/>
                      <a:gd name="T7" fmla="*/ 35 h 71"/>
                      <a:gd name="T8" fmla="*/ 11 w 38"/>
                      <a:gd name="T9" fmla="*/ 3 h 7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8" h="71">
                        <a:moveTo>
                          <a:pt x="21" y="6"/>
                        </a:moveTo>
                        <a:lnTo>
                          <a:pt x="38" y="0"/>
                        </a:lnTo>
                        <a:lnTo>
                          <a:pt x="17" y="70"/>
                        </a:lnTo>
                        <a:lnTo>
                          <a:pt x="0" y="71"/>
                        </a:lnTo>
                        <a:lnTo>
                          <a:pt x="21" y="6"/>
                        </a:lnTo>
                        <a:close/>
                      </a:path>
                    </a:pathLst>
                  </a:custGeom>
                  <a:solidFill>
                    <a:srgbClr val="00FFFF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</p:grpSp>
            <p:grpSp>
              <p:nvGrpSpPr>
                <p:cNvPr id="16706" name="Group 308"/>
                <p:cNvGrpSpPr>
                  <a:grpSpLocks/>
                </p:cNvGrpSpPr>
                <p:nvPr/>
              </p:nvGrpSpPr>
              <p:grpSpPr bwMode="auto">
                <a:xfrm>
                  <a:off x="2401" y="2570"/>
                  <a:ext cx="32" cy="39"/>
                  <a:chOff x="2401" y="2570"/>
                  <a:chExt cx="32" cy="39"/>
                </a:xfrm>
              </p:grpSpPr>
              <p:sp>
                <p:nvSpPr>
                  <p:cNvPr id="16751" name="Freeform 309"/>
                  <p:cNvSpPr>
                    <a:spLocks/>
                  </p:cNvSpPr>
                  <p:nvPr/>
                </p:nvSpPr>
                <p:spPr bwMode="auto">
                  <a:xfrm>
                    <a:off x="2401" y="2570"/>
                    <a:ext cx="23" cy="39"/>
                  </a:xfrm>
                  <a:custGeom>
                    <a:avLst/>
                    <a:gdLst>
                      <a:gd name="T0" fmla="*/ 12 w 45"/>
                      <a:gd name="T1" fmla="*/ 2 h 78"/>
                      <a:gd name="T2" fmla="*/ 23 w 45"/>
                      <a:gd name="T3" fmla="*/ 0 h 78"/>
                      <a:gd name="T4" fmla="*/ 12 w 45"/>
                      <a:gd name="T5" fmla="*/ 39 h 78"/>
                      <a:gd name="T6" fmla="*/ 0 w 45"/>
                      <a:gd name="T7" fmla="*/ 39 h 78"/>
                      <a:gd name="T8" fmla="*/ 12 w 45"/>
                      <a:gd name="T9" fmla="*/ 2 h 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5" h="78">
                        <a:moveTo>
                          <a:pt x="24" y="4"/>
                        </a:moveTo>
                        <a:lnTo>
                          <a:pt x="45" y="0"/>
                        </a:lnTo>
                        <a:lnTo>
                          <a:pt x="23" y="77"/>
                        </a:lnTo>
                        <a:lnTo>
                          <a:pt x="0" y="78"/>
                        </a:lnTo>
                        <a:lnTo>
                          <a:pt x="24" y="4"/>
                        </a:lnTo>
                        <a:close/>
                      </a:path>
                    </a:pathLst>
                  </a:custGeom>
                  <a:solidFill>
                    <a:srgbClr val="00FFFF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752" name="Freeform 310"/>
                  <p:cNvSpPr>
                    <a:spLocks/>
                  </p:cNvSpPr>
                  <p:nvPr/>
                </p:nvSpPr>
                <p:spPr bwMode="auto">
                  <a:xfrm>
                    <a:off x="2413" y="2570"/>
                    <a:ext cx="20" cy="38"/>
                  </a:xfrm>
                  <a:custGeom>
                    <a:avLst/>
                    <a:gdLst>
                      <a:gd name="T0" fmla="*/ 12 w 40"/>
                      <a:gd name="T1" fmla="*/ 0 h 76"/>
                      <a:gd name="T2" fmla="*/ 0 w 40"/>
                      <a:gd name="T3" fmla="*/ 38 h 76"/>
                      <a:gd name="T4" fmla="*/ 8 w 40"/>
                      <a:gd name="T5" fmla="*/ 35 h 76"/>
                      <a:gd name="T6" fmla="*/ 12 w 40"/>
                      <a:gd name="T7" fmla="*/ 18 h 76"/>
                      <a:gd name="T8" fmla="*/ 20 w 40"/>
                      <a:gd name="T9" fmla="*/ 17 h 76"/>
                      <a:gd name="T10" fmla="*/ 20 w 40"/>
                      <a:gd name="T11" fmla="*/ 7 h 76"/>
                      <a:gd name="T12" fmla="*/ 12 w 40"/>
                      <a:gd name="T13" fmla="*/ 0 h 7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0" h="76">
                        <a:moveTo>
                          <a:pt x="23" y="0"/>
                        </a:moveTo>
                        <a:lnTo>
                          <a:pt x="0" y="76"/>
                        </a:lnTo>
                        <a:lnTo>
                          <a:pt x="15" y="69"/>
                        </a:lnTo>
                        <a:lnTo>
                          <a:pt x="23" y="35"/>
                        </a:lnTo>
                        <a:lnTo>
                          <a:pt x="40" y="34"/>
                        </a:lnTo>
                        <a:lnTo>
                          <a:pt x="40" y="13"/>
                        </a:lnTo>
                        <a:lnTo>
                          <a:pt x="23" y="0"/>
                        </a:lnTo>
                        <a:close/>
                      </a:path>
                    </a:pathLst>
                  </a:custGeom>
                  <a:solidFill>
                    <a:srgbClr val="80FFE0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</p:grpSp>
            <p:grpSp>
              <p:nvGrpSpPr>
                <p:cNvPr id="16707" name="Group 311"/>
                <p:cNvGrpSpPr>
                  <a:grpSpLocks/>
                </p:cNvGrpSpPr>
                <p:nvPr/>
              </p:nvGrpSpPr>
              <p:grpSpPr bwMode="auto">
                <a:xfrm>
                  <a:off x="2435" y="2674"/>
                  <a:ext cx="26" cy="18"/>
                  <a:chOff x="2435" y="2674"/>
                  <a:chExt cx="26" cy="18"/>
                </a:xfrm>
              </p:grpSpPr>
              <p:sp>
                <p:nvSpPr>
                  <p:cNvPr id="16749" name="Rectangle 312"/>
                  <p:cNvSpPr>
                    <a:spLocks noChangeArrowheads="1"/>
                  </p:cNvSpPr>
                  <p:nvPr/>
                </p:nvSpPr>
                <p:spPr bwMode="auto">
                  <a:xfrm>
                    <a:off x="2435" y="2677"/>
                    <a:ext cx="16" cy="12"/>
                  </a:xfrm>
                  <a:prstGeom prst="rect">
                    <a:avLst/>
                  </a:prstGeom>
                  <a:solidFill>
                    <a:srgbClr val="00A0A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750" name="Freeform 313"/>
                  <p:cNvSpPr>
                    <a:spLocks/>
                  </p:cNvSpPr>
                  <p:nvPr/>
                </p:nvSpPr>
                <p:spPr bwMode="auto">
                  <a:xfrm>
                    <a:off x="2454" y="2674"/>
                    <a:ext cx="7" cy="18"/>
                  </a:xfrm>
                  <a:custGeom>
                    <a:avLst/>
                    <a:gdLst>
                      <a:gd name="T0" fmla="*/ 0 w 14"/>
                      <a:gd name="T1" fmla="*/ 0 h 37"/>
                      <a:gd name="T2" fmla="*/ 0 w 14"/>
                      <a:gd name="T3" fmla="*/ 18 h 37"/>
                      <a:gd name="T4" fmla="*/ 7 w 14"/>
                      <a:gd name="T5" fmla="*/ 18 h 37"/>
                      <a:gd name="T6" fmla="*/ 7 w 14"/>
                      <a:gd name="T7" fmla="*/ 1 h 37"/>
                      <a:gd name="T8" fmla="*/ 0 w 14"/>
                      <a:gd name="T9" fmla="*/ 0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4" h="37">
                        <a:moveTo>
                          <a:pt x="0" y="0"/>
                        </a:moveTo>
                        <a:lnTo>
                          <a:pt x="0" y="37"/>
                        </a:lnTo>
                        <a:lnTo>
                          <a:pt x="14" y="36"/>
                        </a:lnTo>
                        <a:lnTo>
                          <a:pt x="14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FFFF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</p:grpSp>
            <p:grpSp>
              <p:nvGrpSpPr>
                <p:cNvPr id="16708" name="Group 314"/>
                <p:cNvGrpSpPr>
                  <a:grpSpLocks/>
                </p:cNvGrpSpPr>
                <p:nvPr/>
              </p:nvGrpSpPr>
              <p:grpSpPr bwMode="auto">
                <a:xfrm>
                  <a:off x="2333" y="2623"/>
                  <a:ext cx="77" cy="68"/>
                  <a:chOff x="2333" y="2623"/>
                  <a:chExt cx="77" cy="68"/>
                </a:xfrm>
              </p:grpSpPr>
              <p:sp>
                <p:nvSpPr>
                  <p:cNvPr id="16744" name="Freeform 315"/>
                  <p:cNvSpPr>
                    <a:spLocks/>
                  </p:cNvSpPr>
                  <p:nvPr/>
                </p:nvSpPr>
                <p:spPr bwMode="auto">
                  <a:xfrm>
                    <a:off x="2333" y="2626"/>
                    <a:ext cx="37" cy="4"/>
                  </a:xfrm>
                  <a:custGeom>
                    <a:avLst/>
                    <a:gdLst>
                      <a:gd name="T0" fmla="*/ 0 w 74"/>
                      <a:gd name="T1" fmla="*/ 2 h 9"/>
                      <a:gd name="T2" fmla="*/ 33 w 74"/>
                      <a:gd name="T3" fmla="*/ 0 h 9"/>
                      <a:gd name="T4" fmla="*/ 37 w 74"/>
                      <a:gd name="T5" fmla="*/ 3 h 9"/>
                      <a:gd name="T6" fmla="*/ 4 w 74"/>
                      <a:gd name="T7" fmla="*/ 4 h 9"/>
                      <a:gd name="T8" fmla="*/ 0 w 74"/>
                      <a:gd name="T9" fmla="*/ 2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4" h="9">
                        <a:moveTo>
                          <a:pt x="0" y="4"/>
                        </a:moveTo>
                        <a:lnTo>
                          <a:pt x="66" y="0"/>
                        </a:lnTo>
                        <a:lnTo>
                          <a:pt x="74" y="7"/>
                        </a:lnTo>
                        <a:lnTo>
                          <a:pt x="7" y="9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008080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745" name="Freeform 316"/>
                  <p:cNvSpPr>
                    <a:spLocks/>
                  </p:cNvSpPr>
                  <p:nvPr/>
                </p:nvSpPr>
                <p:spPr bwMode="auto">
                  <a:xfrm>
                    <a:off x="2333" y="2628"/>
                    <a:ext cx="3" cy="61"/>
                  </a:xfrm>
                  <a:custGeom>
                    <a:avLst/>
                    <a:gdLst>
                      <a:gd name="T0" fmla="*/ 0 w 5"/>
                      <a:gd name="T1" fmla="*/ 61 h 124"/>
                      <a:gd name="T2" fmla="*/ 0 w 5"/>
                      <a:gd name="T3" fmla="*/ 0 h 124"/>
                      <a:gd name="T4" fmla="*/ 3 w 5"/>
                      <a:gd name="T5" fmla="*/ 3 h 124"/>
                      <a:gd name="T6" fmla="*/ 3 w 5"/>
                      <a:gd name="T7" fmla="*/ 61 h 124"/>
                      <a:gd name="T8" fmla="*/ 0 w 5"/>
                      <a:gd name="T9" fmla="*/ 61 h 1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" h="124">
                        <a:moveTo>
                          <a:pt x="0" y="124"/>
                        </a:moveTo>
                        <a:lnTo>
                          <a:pt x="0" y="0"/>
                        </a:lnTo>
                        <a:lnTo>
                          <a:pt x="5" y="6"/>
                        </a:lnTo>
                        <a:lnTo>
                          <a:pt x="5" y="124"/>
                        </a:lnTo>
                        <a:lnTo>
                          <a:pt x="0" y="124"/>
                        </a:lnTo>
                        <a:close/>
                      </a:path>
                    </a:pathLst>
                  </a:custGeom>
                  <a:solidFill>
                    <a:srgbClr val="00C0A0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746" name="Freeform 317"/>
                  <p:cNvSpPr>
                    <a:spLocks/>
                  </p:cNvSpPr>
                  <p:nvPr/>
                </p:nvSpPr>
                <p:spPr bwMode="auto">
                  <a:xfrm>
                    <a:off x="2366" y="2626"/>
                    <a:ext cx="4" cy="65"/>
                  </a:xfrm>
                  <a:custGeom>
                    <a:avLst/>
                    <a:gdLst>
                      <a:gd name="T0" fmla="*/ 0 w 8"/>
                      <a:gd name="T1" fmla="*/ 65 h 130"/>
                      <a:gd name="T2" fmla="*/ 0 w 8"/>
                      <a:gd name="T3" fmla="*/ 0 h 130"/>
                      <a:gd name="T4" fmla="*/ 4 w 8"/>
                      <a:gd name="T5" fmla="*/ 4 h 130"/>
                      <a:gd name="T6" fmla="*/ 4 w 8"/>
                      <a:gd name="T7" fmla="*/ 65 h 130"/>
                      <a:gd name="T8" fmla="*/ 0 w 8"/>
                      <a:gd name="T9" fmla="*/ 65 h 1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" h="130">
                        <a:moveTo>
                          <a:pt x="0" y="130"/>
                        </a:moveTo>
                        <a:lnTo>
                          <a:pt x="0" y="0"/>
                        </a:lnTo>
                        <a:lnTo>
                          <a:pt x="8" y="8"/>
                        </a:lnTo>
                        <a:lnTo>
                          <a:pt x="8" y="130"/>
                        </a:lnTo>
                        <a:lnTo>
                          <a:pt x="0" y="130"/>
                        </a:lnTo>
                        <a:close/>
                      </a:path>
                    </a:pathLst>
                  </a:custGeom>
                  <a:solidFill>
                    <a:srgbClr val="00C0A0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747" name="Freeform 318"/>
                  <p:cNvSpPr>
                    <a:spLocks/>
                  </p:cNvSpPr>
                  <p:nvPr/>
                </p:nvSpPr>
                <p:spPr bwMode="auto">
                  <a:xfrm>
                    <a:off x="2366" y="2623"/>
                    <a:ext cx="44" cy="6"/>
                  </a:xfrm>
                  <a:custGeom>
                    <a:avLst/>
                    <a:gdLst>
                      <a:gd name="T0" fmla="*/ 0 w 88"/>
                      <a:gd name="T1" fmla="*/ 2 h 13"/>
                      <a:gd name="T2" fmla="*/ 39 w 88"/>
                      <a:gd name="T3" fmla="*/ 0 h 13"/>
                      <a:gd name="T4" fmla="*/ 44 w 88"/>
                      <a:gd name="T5" fmla="*/ 4 h 13"/>
                      <a:gd name="T6" fmla="*/ 4 w 88"/>
                      <a:gd name="T7" fmla="*/ 6 h 13"/>
                      <a:gd name="T8" fmla="*/ 0 w 88"/>
                      <a:gd name="T9" fmla="*/ 2 h 1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8" h="13">
                        <a:moveTo>
                          <a:pt x="0" y="5"/>
                        </a:moveTo>
                        <a:lnTo>
                          <a:pt x="77" y="0"/>
                        </a:lnTo>
                        <a:lnTo>
                          <a:pt x="88" y="8"/>
                        </a:lnTo>
                        <a:lnTo>
                          <a:pt x="8" y="13"/>
                        </a:lnTo>
                        <a:lnTo>
                          <a:pt x="0" y="5"/>
                        </a:lnTo>
                        <a:close/>
                      </a:path>
                    </a:pathLst>
                  </a:custGeom>
                  <a:solidFill>
                    <a:srgbClr val="008080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748" name="Freeform 319"/>
                  <p:cNvSpPr>
                    <a:spLocks/>
                  </p:cNvSpPr>
                  <p:nvPr/>
                </p:nvSpPr>
                <p:spPr bwMode="auto">
                  <a:xfrm>
                    <a:off x="2407" y="2623"/>
                    <a:ext cx="3" cy="68"/>
                  </a:xfrm>
                  <a:custGeom>
                    <a:avLst/>
                    <a:gdLst>
                      <a:gd name="T0" fmla="*/ 0 w 7"/>
                      <a:gd name="T1" fmla="*/ 68 h 136"/>
                      <a:gd name="T2" fmla="*/ 0 w 7"/>
                      <a:gd name="T3" fmla="*/ 0 h 136"/>
                      <a:gd name="T4" fmla="*/ 3 w 7"/>
                      <a:gd name="T5" fmla="*/ 4 h 136"/>
                      <a:gd name="T6" fmla="*/ 3 w 7"/>
                      <a:gd name="T7" fmla="*/ 68 h 136"/>
                      <a:gd name="T8" fmla="*/ 0 w 7"/>
                      <a:gd name="T9" fmla="*/ 68 h 1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" h="136">
                        <a:moveTo>
                          <a:pt x="0" y="136"/>
                        </a:moveTo>
                        <a:lnTo>
                          <a:pt x="0" y="0"/>
                        </a:lnTo>
                        <a:lnTo>
                          <a:pt x="7" y="8"/>
                        </a:lnTo>
                        <a:lnTo>
                          <a:pt x="7" y="136"/>
                        </a:lnTo>
                        <a:lnTo>
                          <a:pt x="0" y="136"/>
                        </a:lnTo>
                        <a:close/>
                      </a:path>
                    </a:pathLst>
                  </a:custGeom>
                  <a:solidFill>
                    <a:srgbClr val="00C0A0"/>
                  </a:solidFill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</p:grpSp>
            <p:grpSp>
              <p:nvGrpSpPr>
                <p:cNvPr id="16709" name="Group 320"/>
                <p:cNvGrpSpPr>
                  <a:grpSpLocks/>
                </p:cNvGrpSpPr>
                <p:nvPr/>
              </p:nvGrpSpPr>
              <p:grpSpPr bwMode="auto">
                <a:xfrm>
                  <a:off x="2188" y="2673"/>
                  <a:ext cx="101" cy="19"/>
                  <a:chOff x="2188" y="2673"/>
                  <a:chExt cx="101" cy="19"/>
                </a:xfrm>
              </p:grpSpPr>
              <p:grpSp>
                <p:nvGrpSpPr>
                  <p:cNvPr id="16710" name="Group 321"/>
                  <p:cNvGrpSpPr>
                    <a:grpSpLocks/>
                  </p:cNvGrpSpPr>
                  <p:nvPr/>
                </p:nvGrpSpPr>
                <p:grpSpPr bwMode="auto">
                  <a:xfrm>
                    <a:off x="2188" y="2673"/>
                    <a:ext cx="50" cy="15"/>
                    <a:chOff x="2188" y="2673"/>
                    <a:chExt cx="50" cy="15"/>
                  </a:xfrm>
                </p:grpSpPr>
                <p:grpSp>
                  <p:nvGrpSpPr>
                    <p:cNvPr id="16732" name="Group 3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88" y="2673"/>
                      <a:ext cx="11" cy="15"/>
                      <a:chOff x="2188" y="2673"/>
                      <a:chExt cx="11" cy="15"/>
                    </a:xfrm>
                  </p:grpSpPr>
                  <p:sp>
                    <p:nvSpPr>
                      <p:cNvPr id="16742" name="Rectangle 3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91" y="2676"/>
                        <a:ext cx="5" cy="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743" name="Freeform 3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88" y="2673"/>
                        <a:ext cx="11" cy="15"/>
                      </a:xfrm>
                      <a:custGeom>
                        <a:avLst/>
                        <a:gdLst>
                          <a:gd name="T0" fmla="*/ 0 w 23"/>
                          <a:gd name="T1" fmla="*/ 0 h 30"/>
                          <a:gd name="T2" fmla="*/ 11 w 23"/>
                          <a:gd name="T3" fmla="*/ 15 h 30"/>
                          <a:gd name="T4" fmla="*/ 11 w 23"/>
                          <a:gd name="T5" fmla="*/ 0 h 30"/>
                          <a:gd name="T6" fmla="*/ 0 w 23"/>
                          <a:gd name="T7" fmla="*/ 15 h 3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3" h="30">
                            <a:moveTo>
                              <a:pt x="0" y="0"/>
                            </a:moveTo>
                            <a:lnTo>
                              <a:pt x="23" y="30"/>
                            </a:lnTo>
                            <a:lnTo>
                              <a:pt x="23" y="0"/>
                            </a:lnTo>
                            <a:lnTo>
                              <a:pt x="0" y="30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</p:grpSp>
                <p:grpSp>
                  <p:nvGrpSpPr>
                    <p:cNvPr id="16733" name="Group 3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99" y="2673"/>
                      <a:ext cx="13" cy="15"/>
                      <a:chOff x="2199" y="2673"/>
                      <a:chExt cx="13" cy="15"/>
                    </a:xfrm>
                  </p:grpSpPr>
                  <p:sp>
                    <p:nvSpPr>
                      <p:cNvPr id="16740" name="Rectangle 3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02" y="2676"/>
                        <a:ext cx="7" cy="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741" name="Freeform 3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99" y="2673"/>
                        <a:ext cx="13" cy="15"/>
                      </a:xfrm>
                      <a:custGeom>
                        <a:avLst/>
                        <a:gdLst>
                          <a:gd name="T0" fmla="*/ 0 w 27"/>
                          <a:gd name="T1" fmla="*/ 0 h 30"/>
                          <a:gd name="T2" fmla="*/ 13 w 27"/>
                          <a:gd name="T3" fmla="*/ 15 h 30"/>
                          <a:gd name="T4" fmla="*/ 13 w 27"/>
                          <a:gd name="T5" fmla="*/ 0 h 30"/>
                          <a:gd name="T6" fmla="*/ 0 w 27"/>
                          <a:gd name="T7" fmla="*/ 15 h 3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7" h="30">
                            <a:moveTo>
                              <a:pt x="0" y="0"/>
                            </a:moveTo>
                            <a:lnTo>
                              <a:pt x="27" y="30"/>
                            </a:lnTo>
                            <a:lnTo>
                              <a:pt x="27" y="0"/>
                            </a:lnTo>
                            <a:lnTo>
                              <a:pt x="0" y="30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</p:grpSp>
                <p:grpSp>
                  <p:nvGrpSpPr>
                    <p:cNvPr id="16734" name="Group 3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12" y="2673"/>
                      <a:ext cx="14" cy="15"/>
                      <a:chOff x="2212" y="2673"/>
                      <a:chExt cx="14" cy="15"/>
                    </a:xfrm>
                  </p:grpSpPr>
                  <p:sp>
                    <p:nvSpPr>
                      <p:cNvPr id="16738" name="Rectangle 3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5" y="2676"/>
                        <a:ext cx="8" cy="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739" name="Freeform 3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12" y="2673"/>
                        <a:ext cx="14" cy="15"/>
                      </a:xfrm>
                      <a:custGeom>
                        <a:avLst/>
                        <a:gdLst>
                          <a:gd name="T0" fmla="*/ 0 w 27"/>
                          <a:gd name="T1" fmla="*/ 0 h 30"/>
                          <a:gd name="T2" fmla="*/ 14 w 27"/>
                          <a:gd name="T3" fmla="*/ 15 h 30"/>
                          <a:gd name="T4" fmla="*/ 14 w 27"/>
                          <a:gd name="T5" fmla="*/ 0 h 30"/>
                          <a:gd name="T6" fmla="*/ 0 w 27"/>
                          <a:gd name="T7" fmla="*/ 15 h 3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7" h="30">
                            <a:moveTo>
                              <a:pt x="0" y="0"/>
                            </a:moveTo>
                            <a:lnTo>
                              <a:pt x="27" y="30"/>
                            </a:lnTo>
                            <a:lnTo>
                              <a:pt x="27" y="0"/>
                            </a:lnTo>
                            <a:lnTo>
                              <a:pt x="0" y="30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</p:grpSp>
                <p:grpSp>
                  <p:nvGrpSpPr>
                    <p:cNvPr id="16735" name="Group 3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26" y="2673"/>
                      <a:ext cx="12" cy="15"/>
                      <a:chOff x="2226" y="2673"/>
                      <a:chExt cx="12" cy="15"/>
                    </a:xfrm>
                  </p:grpSpPr>
                  <p:sp>
                    <p:nvSpPr>
                      <p:cNvPr id="16736" name="Rectangle 3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29" y="2676"/>
                        <a:ext cx="6" cy="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737" name="Freeform 3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26" y="2673"/>
                        <a:ext cx="12" cy="15"/>
                      </a:xfrm>
                      <a:custGeom>
                        <a:avLst/>
                        <a:gdLst>
                          <a:gd name="T0" fmla="*/ 0 w 24"/>
                          <a:gd name="T1" fmla="*/ 0 h 30"/>
                          <a:gd name="T2" fmla="*/ 12 w 24"/>
                          <a:gd name="T3" fmla="*/ 15 h 30"/>
                          <a:gd name="T4" fmla="*/ 12 w 24"/>
                          <a:gd name="T5" fmla="*/ 0 h 30"/>
                          <a:gd name="T6" fmla="*/ 0 w 24"/>
                          <a:gd name="T7" fmla="*/ 15 h 3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4" h="30">
                            <a:moveTo>
                              <a:pt x="0" y="0"/>
                            </a:moveTo>
                            <a:lnTo>
                              <a:pt x="24" y="30"/>
                            </a:lnTo>
                            <a:lnTo>
                              <a:pt x="24" y="0"/>
                            </a:lnTo>
                            <a:lnTo>
                              <a:pt x="0" y="30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</p:grpSp>
              </p:grpSp>
              <p:grpSp>
                <p:nvGrpSpPr>
                  <p:cNvPr id="16711" name="Group 334"/>
                  <p:cNvGrpSpPr>
                    <a:grpSpLocks/>
                  </p:cNvGrpSpPr>
                  <p:nvPr/>
                </p:nvGrpSpPr>
                <p:grpSpPr bwMode="auto">
                  <a:xfrm>
                    <a:off x="2238" y="2673"/>
                    <a:ext cx="51" cy="15"/>
                    <a:chOff x="2238" y="2673"/>
                    <a:chExt cx="51" cy="15"/>
                  </a:xfrm>
                </p:grpSpPr>
                <p:grpSp>
                  <p:nvGrpSpPr>
                    <p:cNvPr id="16720" name="Group 3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38" y="2673"/>
                      <a:ext cx="14" cy="15"/>
                      <a:chOff x="2238" y="2673"/>
                      <a:chExt cx="14" cy="15"/>
                    </a:xfrm>
                  </p:grpSpPr>
                  <p:sp>
                    <p:nvSpPr>
                      <p:cNvPr id="16730" name="Rectangle 3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41" y="2676"/>
                        <a:ext cx="8" cy="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731" name="Freeform 3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38" y="2673"/>
                        <a:ext cx="14" cy="15"/>
                      </a:xfrm>
                      <a:custGeom>
                        <a:avLst/>
                        <a:gdLst>
                          <a:gd name="T0" fmla="*/ 0 w 27"/>
                          <a:gd name="T1" fmla="*/ 0 h 30"/>
                          <a:gd name="T2" fmla="*/ 14 w 27"/>
                          <a:gd name="T3" fmla="*/ 15 h 30"/>
                          <a:gd name="T4" fmla="*/ 14 w 27"/>
                          <a:gd name="T5" fmla="*/ 0 h 30"/>
                          <a:gd name="T6" fmla="*/ 0 w 27"/>
                          <a:gd name="T7" fmla="*/ 15 h 3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7" h="30">
                            <a:moveTo>
                              <a:pt x="0" y="0"/>
                            </a:moveTo>
                            <a:lnTo>
                              <a:pt x="27" y="30"/>
                            </a:lnTo>
                            <a:lnTo>
                              <a:pt x="27" y="0"/>
                            </a:lnTo>
                            <a:lnTo>
                              <a:pt x="0" y="30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</p:grpSp>
                <p:grpSp>
                  <p:nvGrpSpPr>
                    <p:cNvPr id="16721" name="Group 3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2" y="2673"/>
                      <a:ext cx="12" cy="15"/>
                      <a:chOff x="2252" y="2673"/>
                      <a:chExt cx="12" cy="15"/>
                    </a:xfrm>
                  </p:grpSpPr>
                  <p:sp>
                    <p:nvSpPr>
                      <p:cNvPr id="16728" name="Rectangle 3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55" y="2676"/>
                        <a:ext cx="6" cy="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729" name="Freeform 3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52" y="2673"/>
                        <a:ext cx="12" cy="15"/>
                      </a:xfrm>
                      <a:custGeom>
                        <a:avLst/>
                        <a:gdLst>
                          <a:gd name="T0" fmla="*/ 0 w 24"/>
                          <a:gd name="T1" fmla="*/ 0 h 30"/>
                          <a:gd name="T2" fmla="*/ 12 w 24"/>
                          <a:gd name="T3" fmla="*/ 15 h 30"/>
                          <a:gd name="T4" fmla="*/ 12 w 24"/>
                          <a:gd name="T5" fmla="*/ 0 h 30"/>
                          <a:gd name="T6" fmla="*/ 0 w 24"/>
                          <a:gd name="T7" fmla="*/ 15 h 3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4" h="30">
                            <a:moveTo>
                              <a:pt x="0" y="0"/>
                            </a:moveTo>
                            <a:lnTo>
                              <a:pt x="24" y="30"/>
                            </a:lnTo>
                            <a:lnTo>
                              <a:pt x="24" y="0"/>
                            </a:lnTo>
                            <a:lnTo>
                              <a:pt x="0" y="30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</p:grpSp>
                <p:grpSp>
                  <p:nvGrpSpPr>
                    <p:cNvPr id="16722" name="Group 3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64" y="2673"/>
                      <a:ext cx="12" cy="15"/>
                      <a:chOff x="2264" y="2673"/>
                      <a:chExt cx="12" cy="15"/>
                    </a:xfrm>
                  </p:grpSpPr>
                  <p:sp>
                    <p:nvSpPr>
                      <p:cNvPr id="16726" name="Rectangle 3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67" y="2676"/>
                        <a:ext cx="6" cy="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727" name="Freeform 3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64" y="2673"/>
                        <a:ext cx="12" cy="15"/>
                      </a:xfrm>
                      <a:custGeom>
                        <a:avLst/>
                        <a:gdLst>
                          <a:gd name="T0" fmla="*/ 0 w 26"/>
                          <a:gd name="T1" fmla="*/ 0 h 30"/>
                          <a:gd name="T2" fmla="*/ 12 w 26"/>
                          <a:gd name="T3" fmla="*/ 15 h 30"/>
                          <a:gd name="T4" fmla="*/ 12 w 26"/>
                          <a:gd name="T5" fmla="*/ 0 h 30"/>
                          <a:gd name="T6" fmla="*/ 0 w 26"/>
                          <a:gd name="T7" fmla="*/ 15 h 3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6" h="30">
                            <a:moveTo>
                              <a:pt x="0" y="0"/>
                            </a:moveTo>
                            <a:lnTo>
                              <a:pt x="26" y="30"/>
                            </a:lnTo>
                            <a:lnTo>
                              <a:pt x="26" y="0"/>
                            </a:lnTo>
                            <a:lnTo>
                              <a:pt x="0" y="30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</p:grpSp>
                <p:grpSp>
                  <p:nvGrpSpPr>
                    <p:cNvPr id="16723" name="Group 3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76" y="2673"/>
                      <a:ext cx="13" cy="15"/>
                      <a:chOff x="2276" y="2673"/>
                      <a:chExt cx="13" cy="15"/>
                    </a:xfrm>
                  </p:grpSpPr>
                  <p:sp>
                    <p:nvSpPr>
                      <p:cNvPr id="16724" name="Rectangle 3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79" y="2676"/>
                        <a:ext cx="7" cy="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725" name="Freeform 3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76" y="2673"/>
                        <a:ext cx="13" cy="15"/>
                      </a:xfrm>
                      <a:custGeom>
                        <a:avLst/>
                        <a:gdLst>
                          <a:gd name="T0" fmla="*/ 0 w 25"/>
                          <a:gd name="T1" fmla="*/ 0 h 30"/>
                          <a:gd name="T2" fmla="*/ 13 w 25"/>
                          <a:gd name="T3" fmla="*/ 15 h 30"/>
                          <a:gd name="T4" fmla="*/ 13 w 25"/>
                          <a:gd name="T5" fmla="*/ 0 h 30"/>
                          <a:gd name="T6" fmla="*/ 0 w 25"/>
                          <a:gd name="T7" fmla="*/ 15 h 3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5" h="30">
                            <a:moveTo>
                              <a:pt x="0" y="0"/>
                            </a:moveTo>
                            <a:lnTo>
                              <a:pt x="25" y="30"/>
                            </a:lnTo>
                            <a:lnTo>
                              <a:pt x="25" y="0"/>
                            </a:lnTo>
                            <a:lnTo>
                              <a:pt x="0" y="30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</p:grpSp>
              </p:grpSp>
              <p:sp>
                <p:nvSpPr>
                  <p:cNvPr id="16712" name="Line 347"/>
                  <p:cNvSpPr>
                    <a:spLocks noChangeShapeType="1"/>
                  </p:cNvSpPr>
                  <p:nvPr/>
                </p:nvSpPr>
                <p:spPr bwMode="auto">
                  <a:xfrm>
                    <a:off x="2220" y="2673"/>
                    <a:ext cx="1" cy="1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713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2258" y="2673"/>
                    <a:ext cx="1" cy="1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714" name="Line 349"/>
                  <p:cNvSpPr>
                    <a:spLocks noChangeShapeType="1"/>
                  </p:cNvSpPr>
                  <p:nvPr/>
                </p:nvSpPr>
                <p:spPr bwMode="auto">
                  <a:xfrm>
                    <a:off x="2233" y="2673"/>
                    <a:ext cx="1" cy="1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715" name="Line 350"/>
                  <p:cNvSpPr>
                    <a:spLocks noChangeShapeType="1"/>
                  </p:cNvSpPr>
                  <p:nvPr/>
                </p:nvSpPr>
                <p:spPr bwMode="auto">
                  <a:xfrm>
                    <a:off x="2244" y="2673"/>
                    <a:ext cx="1" cy="1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716" name="Line 351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673"/>
                    <a:ext cx="1" cy="1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717" name="Line 352"/>
                  <p:cNvSpPr>
                    <a:spLocks noChangeShapeType="1"/>
                  </p:cNvSpPr>
                  <p:nvPr/>
                </p:nvSpPr>
                <p:spPr bwMode="auto">
                  <a:xfrm>
                    <a:off x="2195" y="2673"/>
                    <a:ext cx="1" cy="1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718" name="Line 353"/>
                  <p:cNvSpPr>
                    <a:spLocks noChangeShapeType="1"/>
                  </p:cNvSpPr>
                  <p:nvPr/>
                </p:nvSpPr>
                <p:spPr bwMode="auto">
                  <a:xfrm>
                    <a:off x="2271" y="2673"/>
                    <a:ext cx="1" cy="1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719" name="Line 354"/>
                  <p:cNvSpPr>
                    <a:spLocks noChangeShapeType="1"/>
                  </p:cNvSpPr>
                  <p:nvPr/>
                </p:nvSpPr>
                <p:spPr bwMode="auto">
                  <a:xfrm>
                    <a:off x="2284" y="2673"/>
                    <a:ext cx="1" cy="1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</p:grpSp>
          </p:grpSp>
        </p:grpSp>
        <p:grpSp>
          <p:nvGrpSpPr>
            <p:cNvPr id="16406" name="Group 355"/>
            <p:cNvGrpSpPr>
              <a:grpSpLocks/>
            </p:cNvGrpSpPr>
            <p:nvPr/>
          </p:nvGrpSpPr>
          <p:grpSpPr bwMode="auto">
            <a:xfrm>
              <a:off x="2695" y="2501"/>
              <a:ext cx="372" cy="152"/>
              <a:chOff x="2695" y="2501"/>
              <a:chExt cx="372" cy="152"/>
            </a:xfrm>
          </p:grpSpPr>
          <p:grpSp>
            <p:nvGrpSpPr>
              <p:cNvPr id="16605" name="Group 356"/>
              <p:cNvGrpSpPr>
                <a:grpSpLocks/>
              </p:cNvGrpSpPr>
              <p:nvPr/>
            </p:nvGrpSpPr>
            <p:grpSpPr bwMode="auto">
              <a:xfrm>
                <a:off x="2695" y="2501"/>
                <a:ext cx="372" cy="152"/>
                <a:chOff x="2695" y="2501"/>
                <a:chExt cx="372" cy="152"/>
              </a:xfrm>
            </p:grpSpPr>
            <p:grpSp>
              <p:nvGrpSpPr>
                <p:cNvPr id="16616" name="Group 357"/>
                <p:cNvGrpSpPr>
                  <a:grpSpLocks/>
                </p:cNvGrpSpPr>
                <p:nvPr/>
              </p:nvGrpSpPr>
              <p:grpSpPr bwMode="auto">
                <a:xfrm>
                  <a:off x="2695" y="2501"/>
                  <a:ext cx="372" cy="133"/>
                  <a:chOff x="2695" y="2501"/>
                  <a:chExt cx="372" cy="133"/>
                </a:xfrm>
              </p:grpSpPr>
              <p:grpSp>
                <p:nvGrpSpPr>
                  <p:cNvPr id="16624" name="Group 358"/>
                  <p:cNvGrpSpPr>
                    <a:grpSpLocks/>
                  </p:cNvGrpSpPr>
                  <p:nvPr/>
                </p:nvGrpSpPr>
                <p:grpSpPr bwMode="auto">
                  <a:xfrm>
                    <a:off x="2695" y="2501"/>
                    <a:ext cx="357" cy="129"/>
                    <a:chOff x="2695" y="2501"/>
                    <a:chExt cx="357" cy="129"/>
                  </a:xfrm>
                </p:grpSpPr>
                <p:grpSp>
                  <p:nvGrpSpPr>
                    <p:cNvPr id="16626" name="Group 3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95" y="2501"/>
                      <a:ext cx="357" cy="129"/>
                      <a:chOff x="2695" y="2501"/>
                      <a:chExt cx="357" cy="129"/>
                    </a:xfrm>
                  </p:grpSpPr>
                  <p:grpSp>
                    <p:nvGrpSpPr>
                      <p:cNvPr id="16637" name="Group 36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95" y="2506"/>
                        <a:ext cx="357" cy="124"/>
                        <a:chOff x="2695" y="2506"/>
                        <a:chExt cx="357" cy="124"/>
                      </a:xfrm>
                    </p:grpSpPr>
                    <p:grpSp>
                      <p:nvGrpSpPr>
                        <p:cNvPr id="16661" name="Group 36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95" y="2506"/>
                          <a:ext cx="357" cy="124"/>
                          <a:chOff x="2695" y="2506"/>
                          <a:chExt cx="357" cy="124"/>
                        </a:xfrm>
                      </p:grpSpPr>
                      <p:grpSp>
                        <p:nvGrpSpPr>
                          <p:cNvPr id="16667" name="Group 36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95" y="2506"/>
                            <a:ext cx="279" cy="124"/>
                            <a:chOff x="2695" y="2506"/>
                            <a:chExt cx="279" cy="124"/>
                          </a:xfrm>
                        </p:grpSpPr>
                        <p:sp>
                          <p:nvSpPr>
                            <p:cNvPr id="16676" name="Freeform 36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95" y="2506"/>
                              <a:ext cx="279" cy="124"/>
                            </a:xfrm>
                            <a:custGeom>
                              <a:avLst/>
                              <a:gdLst>
                                <a:gd name="T0" fmla="*/ 0 w 559"/>
                                <a:gd name="T1" fmla="*/ 112 h 249"/>
                                <a:gd name="T2" fmla="*/ 0 w 559"/>
                                <a:gd name="T3" fmla="*/ 0 h 249"/>
                                <a:gd name="T4" fmla="*/ 203 w 559"/>
                                <a:gd name="T5" fmla="*/ 0 h 249"/>
                                <a:gd name="T6" fmla="*/ 279 w 559"/>
                                <a:gd name="T7" fmla="*/ 37 h 249"/>
                                <a:gd name="T8" fmla="*/ 279 w 559"/>
                                <a:gd name="T9" fmla="*/ 105 h 249"/>
                                <a:gd name="T10" fmla="*/ 140 w 559"/>
                                <a:gd name="T11" fmla="*/ 124 h 249"/>
                                <a:gd name="T12" fmla="*/ 0 w 559"/>
                                <a:gd name="T13" fmla="*/ 112 h 249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</a:gdLst>
                              <a:ahLst/>
                              <a:cxnLst>
                                <a:cxn ang="T14">
                                  <a:pos x="T0" y="T1"/>
                                </a:cxn>
                                <a:cxn ang="T15">
                                  <a:pos x="T2" y="T3"/>
                                </a:cxn>
                                <a:cxn ang="T16">
                                  <a:pos x="T4" y="T5"/>
                                </a:cxn>
                                <a:cxn ang="T17">
                                  <a:pos x="T6" y="T7"/>
                                </a:cxn>
                                <a:cxn ang="T18">
                                  <a:pos x="T8" y="T9"/>
                                </a:cxn>
                                <a:cxn ang="T19">
                                  <a:pos x="T10" y="T11"/>
                                </a:cxn>
                                <a:cxn ang="T20">
                                  <a:pos x="T12" y="T13"/>
                                </a:cxn>
                              </a:cxnLst>
                              <a:rect l="0" t="0" r="r" b="b"/>
                              <a:pathLst>
                                <a:path w="559" h="249">
                                  <a:moveTo>
                                    <a:pt x="0" y="224"/>
                                  </a:moveTo>
                                  <a:lnTo>
                                    <a:pt x="0" y="0"/>
                                  </a:lnTo>
                                  <a:lnTo>
                                    <a:pt x="407" y="0"/>
                                  </a:lnTo>
                                  <a:lnTo>
                                    <a:pt x="559" y="75"/>
                                  </a:lnTo>
                                  <a:lnTo>
                                    <a:pt x="559" y="210"/>
                                  </a:lnTo>
                                  <a:lnTo>
                                    <a:pt x="280" y="249"/>
                                  </a:lnTo>
                                  <a:lnTo>
                                    <a:pt x="0" y="22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9F3F00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nl-BE"/>
                            </a:p>
                          </p:txBody>
                        </p:sp>
                        <p:grpSp>
                          <p:nvGrpSpPr>
                            <p:cNvPr id="16677" name="Group 36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695" y="2506"/>
                              <a:ext cx="272" cy="124"/>
                              <a:chOff x="2695" y="2506"/>
                              <a:chExt cx="272" cy="124"/>
                            </a:xfrm>
                          </p:grpSpPr>
                          <p:sp>
                            <p:nvSpPr>
                              <p:cNvPr id="16678" name="Freeform 365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779" y="2553"/>
                                <a:ext cx="55" cy="77"/>
                              </a:xfrm>
                              <a:custGeom>
                                <a:avLst/>
                                <a:gdLst>
                                  <a:gd name="T0" fmla="*/ 55 w 109"/>
                                  <a:gd name="T1" fmla="*/ 37 h 154"/>
                                  <a:gd name="T2" fmla="*/ 0 w 109"/>
                                  <a:gd name="T3" fmla="*/ 0 h 154"/>
                                  <a:gd name="T4" fmla="*/ 1 w 109"/>
                                  <a:gd name="T5" fmla="*/ 68 h 154"/>
                                  <a:gd name="T6" fmla="*/ 55 w 109"/>
                                  <a:gd name="T7" fmla="*/ 77 h 154"/>
                                  <a:gd name="T8" fmla="*/ 55 w 109"/>
                                  <a:gd name="T9" fmla="*/ 37 h 154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09" h="154">
                                    <a:moveTo>
                                      <a:pt x="109" y="74"/>
                                    </a:moveTo>
                                    <a:lnTo>
                                      <a:pt x="0" y="0"/>
                                    </a:lnTo>
                                    <a:lnTo>
                                      <a:pt x="1" y="136"/>
                                    </a:lnTo>
                                    <a:lnTo>
                                      <a:pt x="109" y="154"/>
                                    </a:lnTo>
                                    <a:lnTo>
                                      <a:pt x="109" y="74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7F3F00"/>
                              </a:solidFill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nl-BE"/>
                              </a:p>
                            </p:txBody>
                          </p:sp>
                          <p:sp>
                            <p:nvSpPr>
                              <p:cNvPr id="16679" name="Freeform 366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695" y="2506"/>
                                <a:ext cx="76" cy="111"/>
                              </a:xfrm>
                              <a:custGeom>
                                <a:avLst/>
                                <a:gdLst>
                                  <a:gd name="T0" fmla="*/ 0 w 152"/>
                                  <a:gd name="T1" fmla="*/ 0 h 222"/>
                                  <a:gd name="T2" fmla="*/ 76 w 152"/>
                                  <a:gd name="T3" fmla="*/ 38 h 222"/>
                                  <a:gd name="T4" fmla="*/ 76 w 152"/>
                                  <a:gd name="T5" fmla="*/ 105 h 222"/>
                                  <a:gd name="T6" fmla="*/ 0 w 152"/>
                                  <a:gd name="T7" fmla="*/ 111 h 222"/>
                                  <a:gd name="T8" fmla="*/ 0 w 152"/>
                                  <a:gd name="T9" fmla="*/ 0 h 222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52" h="222">
                                    <a:moveTo>
                                      <a:pt x="0" y="0"/>
                                    </a:moveTo>
                                    <a:lnTo>
                                      <a:pt x="152" y="76"/>
                                    </a:lnTo>
                                    <a:lnTo>
                                      <a:pt x="152" y="210"/>
                                    </a:lnTo>
                                    <a:lnTo>
                                      <a:pt x="0" y="222"/>
                                    </a:lnTo>
                                    <a:lnTo>
                                      <a:pt x="0" y="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7F5F3F"/>
                              </a:solidFill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nl-BE"/>
                              </a:p>
                            </p:txBody>
                          </p:sp>
                          <p:sp>
                            <p:nvSpPr>
                              <p:cNvPr id="16680" name="Freeform 367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759" y="2534"/>
                                <a:ext cx="205" cy="19"/>
                              </a:xfrm>
                              <a:custGeom>
                                <a:avLst/>
                                <a:gdLst>
                                  <a:gd name="T0" fmla="*/ 0 w 411"/>
                                  <a:gd name="T1" fmla="*/ 4 h 38"/>
                                  <a:gd name="T2" fmla="*/ 196 w 411"/>
                                  <a:gd name="T3" fmla="*/ 0 h 38"/>
                                  <a:gd name="T4" fmla="*/ 205 w 411"/>
                                  <a:gd name="T5" fmla="*/ 13 h 38"/>
                                  <a:gd name="T6" fmla="*/ 0 w 411"/>
                                  <a:gd name="T7" fmla="*/ 19 h 38"/>
                                  <a:gd name="T8" fmla="*/ 0 w 411"/>
                                  <a:gd name="T9" fmla="*/ 4 h 38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411" h="38">
                                    <a:moveTo>
                                      <a:pt x="0" y="8"/>
                                    </a:moveTo>
                                    <a:lnTo>
                                      <a:pt x="392" y="0"/>
                                    </a:lnTo>
                                    <a:lnTo>
                                      <a:pt x="411" y="26"/>
                                    </a:lnTo>
                                    <a:lnTo>
                                      <a:pt x="0" y="38"/>
                                    </a:lnTo>
                                    <a:lnTo>
                                      <a:pt x="0" y="8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BF7F1F"/>
                              </a:solidFill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nl-BE"/>
                              </a:p>
                            </p:txBody>
                          </p:sp>
                          <p:sp>
                            <p:nvSpPr>
                              <p:cNvPr id="16681" name="Freeform 368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698" y="2569"/>
                                <a:ext cx="29" cy="11"/>
                              </a:xfrm>
                              <a:custGeom>
                                <a:avLst/>
                                <a:gdLst>
                                  <a:gd name="T0" fmla="*/ 0 w 59"/>
                                  <a:gd name="T1" fmla="*/ 4 h 22"/>
                                  <a:gd name="T2" fmla="*/ 29 w 59"/>
                                  <a:gd name="T3" fmla="*/ 11 h 22"/>
                                  <a:gd name="T4" fmla="*/ 29 w 59"/>
                                  <a:gd name="T5" fmla="*/ 0 h 22"/>
                                  <a:gd name="T6" fmla="*/ 0 w 59"/>
                                  <a:gd name="T7" fmla="*/ 4 h 22"/>
                                  <a:gd name="T8" fmla="*/ 0 60000 65536"/>
                                  <a:gd name="T9" fmla="*/ 0 60000 65536"/>
                                  <a:gd name="T10" fmla="*/ 0 60000 65536"/>
                                  <a:gd name="T11" fmla="*/ 0 60000 65536"/>
                                </a:gdLst>
                                <a:ahLst/>
                                <a:cxnLst>
                                  <a:cxn ang="T8">
                                    <a:pos x="T0" y="T1"/>
                                  </a:cxn>
                                  <a:cxn ang="T9">
                                    <a:pos x="T2" y="T3"/>
                                  </a:cxn>
                                  <a:cxn ang="T10">
                                    <a:pos x="T4" y="T5"/>
                                  </a:cxn>
                                  <a:cxn ang="T11">
                                    <a:pos x="T6" y="T7"/>
                                  </a:cxn>
                                </a:cxnLst>
                                <a:rect l="0" t="0" r="r" b="b"/>
                                <a:pathLst>
                                  <a:path w="59" h="22">
                                    <a:moveTo>
                                      <a:pt x="0" y="8"/>
                                    </a:moveTo>
                                    <a:lnTo>
                                      <a:pt x="59" y="22"/>
                                    </a:lnTo>
                                    <a:lnTo>
                                      <a:pt x="59" y="0"/>
                                    </a:lnTo>
                                    <a:lnTo>
                                      <a:pt x="0" y="8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BF7F3F"/>
                              </a:solidFill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nl-BE"/>
                              </a:p>
                            </p:txBody>
                          </p:sp>
                          <p:sp>
                            <p:nvSpPr>
                              <p:cNvPr id="16682" name="Freeform 369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695" y="2572"/>
                                <a:ext cx="33" cy="51"/>
                              </a:xfrm>
                              <a:custGeom>
                                <a:avLst/>
                                <a:gdLst>
                                  <a:gd name="T0" fmla="*/ 0 w 67"/>
                                  <a:gd name="T1" fmla="*/ 0 h 103"/>
                                  <a:gd name="T2" fmla="*/ 33 w 67"/>
                                  <a:gd name="T3" fmla="*/ 8 h 103"/>
                                  <a:gd name="T4" fmla="*/ 33 w 67"/>
                                  <a:gd name="T5" fmla="*/ 51 h 103"/>
                                  <a:gd name="T6" fmla="*/ 0 w 67"/>
                                  <a:gd name="T7" fmla="*/ 46 h 103"/>
                                  <a:gd name="T8" fmla="*/ 0 w 67"/>
                                  <a:gd name="T9" fmla="*/ 0 h 103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7" h="103">
                                    <a:moveTo>
                                      <a:pt x="0" y="0"/>
                                    </a:moveTo>
                                    <a:lnTo>
                                      <a:pt x="67" y="17"/>
                                    </a:lnTo>
                                    <a:lnTo>
                                      <a:pt x="67" y="103"/>
                                    </a:lnTo>
                                    <a:lnTo>
                                      <a:pt x="0" y="93"/>
                                    </a:lnTo>
                                    <a:lnTo>
                                      <a:pt x="0" y="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7F3F00"/>
                              </a:solidFill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nl-BE"/>
                              </a:p>
                            </p:txBody>
                          </p:sp>
                          <p:grpSp>
                            <p:nvGrpSpPr>
                              <p:cNvPr id="16683" name="Group 37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695" y="2560"/>
                                <a:ext cx="33" cy="20"/>
                                <a:chOff x="2695" y="2560"/>
                                <a:chExt cx="33" cy="20"/>
                              </a:xfrm>
                            </p:grpSpPr>
                            <p:sp>
                              <p:nvSpPr>
                                <p:cNvPr id="16685" name="Freeform 37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2695" y="2560"/>
                                  <a:ext cx="33" cy="20"/>
                                </a:xfrm>
                                <a:custGeom>
                                  <a:avLst/>
                                  <a:gdLst>
                                    <a:gd name="T0" fmla="*/ 32 w 65"/>
                                    <a:gd name="T1" fmla="*/ 20 h 41"/>
                                    <a:gd name="T2" fmla="*/ 0 w 65"/>
                                    <a:gd name="T3" fmla="*/ 12 h 41"/>
                                    <a:gd name="T4" fmla="*/ 0 w 65"/>
                                    <a:gd name="T5" fmla="*/ 0 h 41"/>
                                    <a:gd name="T6" fmla="*/ 33 w 65"/>
                                    <a:gd name="T7" fmla="*/ 7 h 41"/>
                                    <a:gd name="T8" fmla="*/ 0 60000 65536"/>
                                    <a:gd name="T9" fmla="*/ 0 60000 65536"/>
                                    <a:gd name="T10" fmla="*/ 0 60000 65536"/>
                                    <a:gd name="T11" fmla="*/ 0 60000 65536"/>
                                  </a:gdLst>
                                  <a:ahLst/>
                                  <a:cxnLst>
                                    <a:cxn ang="T8">
                                      <a:pos x="T0" y="T1"/>
                                    </a:cxn>
                                    <a:cxn ang="T9">
                                      <a:pos x="T2" y="T3"/>
                                    </a:cxn>
                                    <a:cxn ang="T10">
                                      <a:pos x="T4" y="T5"/>
                                    </a:cxn>
                                    <a:cxn ang="T11">
                                      <a:pos x="T6" y="T7"/>
                                    </a:cxn>
                                  </a:cxnLst>
                                  <a:rect l="0" t="0" r="r" b="b"/>
                                  <a:pathLst>
                                    <a:path w="65" h="41">
                                      <a:moveTo>
                                        <a:pt x="64" y="41"/>
                                      </a:moveTo>
                                      <a:lnTo>
                                        <a:pt x="0" y="24"/>
                                      </a:lnTo>
                                      <a:lnTo>
                                        <a:pt x="0" y="0"/>
                                      </a:lnTo>
                                      <a:lnTo>
                                        <a:pt x="65" y="14"/>
                                      </a:lnTo>
                                    </a:path>
                                  </a:pathLst>
                                </a:custGeom>
                                <a:noFill/>
                                <a:ln w="1588">
                                  <a:solidFill>
                                    <a:srgbClr val="3F1F00"/>
                                  </a:solidFill>
                                  <a:prstDash val="solid"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endParaRPr lang="nl-BE"/>
                                </a:p>
                              </p:txBody>
                            </p:sp>
                            <p:sp>
                              <p:nvSpPr>
                                <p:cNvPr id="16686" name="Line 372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722" y="2566"/>
                                  <a:ext cx="1" cy="13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588">
                                  <a:solidFill>
                                    <a:srgbClr val="3F1F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endParaRPr lang="nl-BE"/>
                                </a:p>
                              </p:txBody>
                            </p:sp>
                            <p:sp>
                              <p:nvSpPr>
                                <p:cNvPr id="16687" name="Line 373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715" y="2564"/>
                                  <a:ext cx="1" cy="13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588">
                                  <a:solidFill>
                                    <a:srgbClr val="3F1F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endParaRPr lang="nl-BE"/>
                                </a:p>
                              </p:txBody>
                            </p:sp>
                            <p:sp>
                              <p:nvSpPr>
                                <p:cNvPr id="16688" name="Line 374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709" y="2563"/>
                                  <a:ext cx="1" cy="12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588">
                                  <a:solidFill>
                                    <a:srgbClr val="3F1F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endParaRPr lang="nl-BE"/>
                                </a:p>
                              </p:txBody>
                            </p:sp>
                            <p:sp>
                              <p:nvSpPr>
                                <p:cNvPr id="16689" name="Line 375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703" y="2562"/>
                                  <a:ext cx="1" cy="12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588">
                                  <a:solidFill>
                                    <a:srgbClr val="3F1F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endParaRPr lang="nl-BE"/>
                                </a:p>
                              </p:txBody>
                            </p:sp>
                          </p:grpSp>
                          <p:sp>
                            <p:nvSpPr>
                              <p:cNvPr id="16684" name="Freeform 376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755" y="2533"/>
                                <a:ext cx="212" cy="7"/>
                              </a:xfrm>
                              <a:custGeom>
                                <a:avLst/>
                                <a:gdLst>
                                  <a:gd name="T0" fmla="*/ 0 w 426"/>
                                  <a:gd name="T1" fmla="*/ 5 h 14"/>
                                  <a:gd name="T2" fmla="*/ 212 w 426"/>
                                  <a:gd name="T3" fmla="*/ 0 h 14"/>
                                  <a:gd name="T4" fmla="*/ 212 w 426"/>
                                  <a:gd name="T5" fmla="*/ 2 h 14"/>
                                  <a:gd name="T6" fmla="*/ 1 w 426"/>
                                  <a:gd name="T7" fmla="*/ 7 h 14"/>
                                  <a:gd name="T8" fmla="*/ 0 w 426"/>
                                  <a:gd name="T9" fmla="*/ 5 h 14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426" h="14">
                                    <a:moveTo>
                                      <a:pt x="0" y="10"/>
                                    </a:moveTo>
                                    <a:lnTo>
                                      <a:pt x="426" y="0"/>
                                    </a:lnTo>
                                    <a:lnTo>
                                      <a:pt x="426" y="4"/>
                                    </a:lnTo>
                                    <a:lnTo>
                                      <a:pt x="2" y="14"/>
                                    </a:lnTo>
                                    <a:lnTo>
                                      <a:pt x="0" y="1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5F3F1F"/>
                              </a:solidFill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nl-BE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6668" name="Group 37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82" y="2540"/>
                            <a:ext cx="170" cy="70"/>
                            <a:chOff x="2882" y="2540"/>
                            <a:chExt cx="170" cy="70"/>
                          </a:xfrm>
                        </p:grpSpPr>
                        <p:grpSp>
                          <p:nvGrpSpPr>
                            <p:cNvPr id="16669" name="Group 37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882" y="2540"/>
                              <a:ext cx="170" cy="65"/>
                              <a:chOff x="2882" y="2540"/>
                              <a:chExt cx="170" cy="65"/>
                            </a:xfrm>
                          </p:grpSpPr>
                          <p:sp>
                            <p:nvSpPr>
                              <p:cNvPr id="16673" name="Freeform 379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51" y="2540"/>
                                <a:ext cx="96" cy="65"/>
                              </a:xfrm>
                              <a:custGeom>
                                <a:avLst/>
                                <a:gdLst>
                                  <a:gd name="T0" fmla="*/ 96 w 194"/>
                                  <a:gd name="T1" fmla="*/ 65 h 131"/>
                                  <a:gd name="T2" fmla="*/ 96 w 194"/>
                                  <a:gd name="T3" fmla="*/ 29 h 131"/>
                                  <a:gd name="T4" fmla="*/ 30 w 194"/>
                                  <a:gd name="T5" fmla="*/ 0 h 131"/>
                                  <a:gd name="T6" fmla="*/ 0 w 194"/>
                                  <a:gd name="T7" fmla="*/ 8 h 131"/>
                                  <a:gd name="T8" fmla="*/ 51 w 194"/>
                                  <a:gd name="T9" fmla="*/ 35 h 131"/>
                                  <a:gd name="T10" fmla="*/ 89 w 194"/>
                                  <a:gd name="T11" fmla="*/ 34 h 131"/>
                                  <a:gd name="T12" fmla="*/ 89 w 194"/>
                                  <a:gd name="T13" fmla="*/ 65 h 131"/>
                                  <a:gd name="T14" fmla="*/ 96 w 194"/>
                                  <a:gd name="T15" fmla="*/ 65 h 131"/>
                                  <a:gd name="T16" fmla="*/ 0 60000 65536"/>
                                  <a:gd name="T17" fmla="*/ 0 60000 65536"/>
                                  <a:gd name="T18" fmla="*/ 0 60000 65536"/>
                                  <a:gd name="T19" fmla="*/ 0 60000 65536"/>
                                  <a:gd name="T20" fmla="*/ 0 60000 65536"/>
                                  <a:gd name="T21" fmla="*/ 0 60000 65536"/>
                                  <a:gd name="T22" fmla="*/ 0 60000 65536"/>
                                  <a:gd name="T23" fmla="*/ 0 60000 65536"/>
                                </a:gdLst>
                                <a:ahLst/>
                                <a:cxnLst>
                                  <a:cxn ang="T16">
                                    <a:pos x="T0" y="T1"/>
                                  </a:cxn>
                                  <a:cxn ang="T17">
                                    <a:pos x="T2" y="T3"/>
                                  </a:cxn>
                                  <a:cxn ang="T18">
                                    <a:pos x="T4" y="T5"/>
                                  </a:cxn>
                                  <a:cxn ang="T19">
                                    <a:pos x="T6" y="T7"/>
                                  </a:cxn>
                                  <a:cxn ang="T20">
                                    <a:pos x="T8" y="T9"/>
                                  </a:cxn>
                                  <a:cxn ang="T21">
                                    <a:pos x="T10" y="T11"/>
                                  </a:cxn>
                                  <a:cxn ang="T22">
                                    <a:pos x="T12" y="T13"/>
                                  </a:cxn>
                                  <a:cxn ang="T23">
                                    <a:pos x="T14" y="T15"/>
                                  </a:cxn>
                                </a:cxnLst>
                                <a:rect l="0" t="0" r="r" b="b"/>
                                <a:pathLst>
                                  <a:path w="194" h="131">
                                    <a:moveTo>
                                      <a:pt x="194" y="130"/>
                                    </a:moveTo>
                                    <a:lnTo>
                                      <a:pt x="194" y="59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0" y="17"/>
                                    </a:lnTo>
                                    <a:lnTo>
                                      <a:pt x="104" y="71"/>
                                    </a:lnTo>
                                    <a:lnTo>
                                      <a:pt x="179" y="68"/>
                                    </a:lnTo>
                                    <a:lnTo>
                                      <a:pt x="179" y="131"/>
                                    </a:lnTo>
                                    <a:lnTo>
                                      <a:pt x="194" y="13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7F5F3F"/>
                              </a:solidFill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nl-BE"/>
                              </a:p>
                            </p:txBody>
                          </p:sp>
                          <p:sp>
                            <p:nvSpPr>
                              <p:cNvPr id="16674" name="Freeform 380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882" y="2545"/>
                                <a:ext cx="167" cy="34"/>
                              </a:xfrm>
                              <a:custGeom>
                                <a:avLst/>
                                <a:gdLst>
                                  <a:gd name="T0" fmla="*/ 0 w 334"/>
                                  <a:gd name="T1" fmla="*/ 4 h 66"/>
                                  <a:gd name="T2" fmla="*/ 112 w 334"/>
                                  <a:gd name="T3" fmla="*/ 0 h 66"/>
                                  <a:gd name="T4" fmla="*/ 167 w 334"/>
                                  <a:gd name="T5" fmla="*/ 25 h 66"/>
                                  <a:gd name="T6" fmla="*/ 68 w 334"/>
                                  <a:gd name="T7" fmla="*/ 34 h 66"/>
                                  <a:gd name="T8" fmla="*/ 0 w 334"/>
                                  <a:gd name="T9" fmla="*/ 4 h 66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34" h="66">
                                    <a:moveTo>
                                      <a:pt x="0" y="7"/>
                                    </a:moveTo>
                                    <a:lnTo>
                                      <a:pt x="224" y="0"/>
                                    </a:lnTo>
                                    <a:lnTo>
                                      <a:pt x="334" y="49"/>
                                    </a:lnTo>
                                    <a:lnTo>
                                      <a:pt x="136" y="66"/>
                                    </a:lnTo>
                                    <a:lnTo>
                                      <a:pt x="0" y="7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9F7F5F"/>
                              </a:solidFill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nl-BE"/>
                              </a:p>
                            </p:txBody>
                          </p:sp>
                          <p:sp>
                            <p:nvSpPr>
                              <p:cNvPr id="16675" name="Freeform 381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89" y="2570"/>
                                <a:ext cx="63" cy="8"/>
                              </a:xfrm>
                              <a:custGeom>
                                <a:avLst/>
                                <a:gdLst>
                                  <a:gd name="T0" fmla="*/ 0 w 126"/>
                                  <a:gd name="T1" fmla="*/ 6 h 16"/>
                                  <a:gd name="T2" fmla="*/ 60 w 126"/>
                                  <a:gd name="T3" fmla="*/ 0 h 16"/>
                                  <a:gd name="T4" fmla="*/ 63 w 126"/>
                                  <a:gd name="T5" fmla="*/ 2 h 16"/>
                                  <a:gd name="T6" fmla="*/ 1 w 126"/>
                                  <a:gd name="T7" fmla="*/ 8 h 16"/>
                                  <a:gd name="T8" fmla="*/ 0 w 126"/>
                                  <a:gd name="T9" fmla="*/ 6 h 16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26" h="16">
                                    <a:moveTo>
                                      <a:pt x="0" y="11"/>
                                    </a:moveTo>
                                    <a:lnTo>
                                      <a:pt x="120" y="0"/>
                                    </a:lnTo>
                                    <a:lnTo>
                                      <a:pt x="126" y="4"/>
                                    </a:lnTo>
                                    <a:lnTo>
                                      <a:pt x="2" y="16"/>
                                    </a:lnTo>
                                    <a:lnTo>
                                      <a:pt x="0" y="11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5F3F1F"/>
                              </a:solidFill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nl-BE"/>
                              </a:p>
                            </p:txBody>
                          </p:sp>
                        </p:grpSp>
                        <p:grpSp>
                          <p:nvGrpSpPr>
                            <p:cNvPr id="16670" name="Group 38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14" y="2573"/>
                              <a:ext cx="28" cy="37"/>
                              <a:chOff x="3014" y="2573"/>
                              <a:chExt cx="28" cy="37"/>
                            </a:xfrm>
                          </p:grpSpPr>
                          <p:sp>
                            <p:nvSpPr>
                              <p:cNvPr id="16671" name="Freeform 383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14" y="2573"/>
                                <a:ext cx="28" cy="37"/>
                              </a:xfrm>
                              <a:custGeom>
                                <a:avLst/>
                                <a:gdLst>
                                  <a:gd name="T0" fmla="*/ 0 w 56"/>
                                  <a:gd name="T1" fmla="*/ 2 h 75"/>
                                  <a:gd name="T2" fmla="*/ 28 w 56"/>
                                  <a:gd name="T3" fmla="*/ 0 h 75"/>
                                  <a:gd name="T4" fmla="*/ 28 w 56"/>
                                  <a:gd name="T5" fmla="*/ 33 h 75"/>
                                  <a:gd name="T6" fmla="*/ 0 w 56"/>
                                  <a:gd name="T7" fmla="*/ 37 h 75"/>
                                  <a:gd name="T8" fmla="*/ 0 w 56"/>
                                  <a:gd name="T9" fmla="*/ 2 h 75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56" h="75">
                                    <a:moveTo>
                                      <a:pt x="0" y="5"/>
                                    </a:moveTo>
                                    <a:lnTo>
                                      <a:pt x="56" y="0"/>
                                    </a:lnTo>
                                    <a:lnTo>
                                      <a:pt x="56" y="66"/>
                                    </a:lnTo>
                                    <a:lnTo>
                                      <a:pt x="0" y="75"/>
                                    </a:lnTo>
                                    <a:lnTo>
                                      <a:pt x="0" y="5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3F1F00"/>
                              </a:solidFill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nl-BE"/>
                              </a:p>
                            </p:txBody>
                          </p:sp>
                          <p:sp>
                            <p:nvSpPr>
                              <p:cNvPr id="16672" name="Freeform 384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16" y="2575"/>
                                <a:ext cx="23" cy="32"/>
                              </a:xfrm>
                              <a:custGeom>
                                <a:avLst/>
                                <a:gdLst>
                                  <a:gd name="T0" fmla="*/ 0 w 45"/>
                                  <a:gd name="T1" fmla="*/ 3 h 63"/>
                                  <a:gd name="T2" fmla="*/ 23 w 45"/>
                                  <a:gd name="T3" fmla="*/ 0 h 63"/>
                                  <a:gd name="T4" fmla="*/ 23 w 45"/>
                                  <a:gd name="T5" fmla="*/ 28 h 63"/>
                                  <a:gd name="T6" fmla="*/ 0 w 45"/>
                                  <a:gd name="T7" fmla="*/ 32 h 63"/>
                                  <a:gd name="T8" fmla="*/ 0 w 45"/>
                                  <a:gd name="T9" fmla="*/ 3 h 63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45" h="63">
                                    <a:moveTo>
                                      <a:pt x="0" y="5"/>
                                    </a:moveTo>
                                    <a:lnTo>
                                      <a:pt x="45" y="0"/>
                                    </a:lnTo>
                                    <a:lnTo>
                                      <a:pt x="45" y="56"/>
                                    </a:lnTo>
                                    <a:lnTo>
                                      <a:pt x="0" y="63"/>
                                    </a:lnTo>
                                    <a:lnTo>
                                      <a:pt x="0" y="5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BFBFDF"/>
                              </a:solidFill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nl-BE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6662" name="Group 38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31" y="2579"/>
                          <a:ext cx="124" cy="51"/>
                          <a:chOff x="2831" y="2579"/>
                          <a:chExt cx="124" cy="51"/>
                        </a:xfrm>
                      </p:grpSpPr>
                      <p:sp>
                        <p:nvSpPr>
                          <p:cNvPr id="16663" name="Freeform 386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35" y="2581"/>
                            <a:ext cx="116" cy="49"/>
                          </a:xfrm>
                          <a:custGeom>
                            <a:avLst/>
                            <a:gdLst>
                              <a:gd name="T0" fmla="*/ 0 w 232"/>
                              <a:gd name="T1" fmla="*/ 11 h 98"/>
                              <a:gd name="T2" fmla="*/ 116 w 232"/>
                              <a:gd name="T3" fmla="*/ 0 h 98"/>
                              <a:gd name="T4" fmla="*/ 116 w 232"/>
                              <a:gd name="T5" fmla="*/ 33 h 98"/>
                              <a:gd name="T6" fmla="*/ 0 w 232"/>
                              <a:gd name="T7" fmla="*/ 49 h 98"/>
                              <a:gd name="T8" fmla="*/ 0 w 232"/>
                              <a:gd name="T9" fmla="*/ 11 h 98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232" h="98">
                                <a:moveTo>
                                  <a:pt x="0" y="21"/>
                                </a:moveTo>
                                <a:lnTo>
                                  <a:pt x="232" y="0"/>
                                </a:lnTo>
                                <a:lnTo>
                                  <a:pt x="232" y="65"/>
                                </a:lnTo>
                                <a:lnTo>
                                  <a:pt x="0" y="98"/>
                                </a:lnTo>
                                <a:lnTo>
                                  <a:pt x="0" y="2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BFBFDF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nl-BE"/>
                          </a:p>
                        </p:txBody>
                      </p:sp>
                      <p:sp>
                        <p:nvSpPr>
                          <p:cNvPr id="16664" name="Freeform 387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909" y="2584"/>
                            <a:ext cx="4" cy="34"/>
                          </a:xfrm>
                          <a:custGeom>
                            <a:avLst/>
                            <a:gdLst>
                              <a:gd name="T0" fmla="*/ 0 w 8"/>
                              <a:gd name="T1" fmla="*/ 0 h 69"/>
                              <a:gd name="T2" fmla="*/ 0 w 8"/>
                              <a:gd name="T3" fmla="*/ 34 h 69"/>
                              <a:gd name="T4" fmla="*/ 4 w 8"/>
                              <a:gd name="T5" fmla="*/ 33 h 69"/>
                              <a:gd name="T6" fmla="*/ 4 w 8"/>
                              <a:gd name="T7" fmla="*/ 0 h 69"/>
                              <a:gd name="T8" fmla="*/ 0 w 8"/>
                              <a:gd name="T9" fmla="*/ 0 h 69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8" h="69">
                                <a:moveTo>
                                  <a:pt x="0" y="1"/>
                                </a:moveTo>
                                <a:lnTo>
                                  <a:pt x="0" y="69"/>
                                </a:lnTo>
                                <a:lnTo>
                                  <a:pt x="8" y="67"/>
                                </a:lnTo>
                                <a:lnTo>
                                  <a:pt x="8" y="0"/>
                                </a:lnTo>
                                <a:lnTo>
                                  <a:pt x="0" y="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5F3F1F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nl-BE"/>
                          </a:p>
                        </p:txBody>
                      </p:sp>
                      <p:sp>
                        <p:nvSpPr>
                          <p:cNvPr id="16665" name="Freeform 38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71" y="2589"/>
                            <a:ext cx="4" cy="34"/>
                          </a:xfrm>
                          <a:custGeom>
                            <a:avLst/>
                            <a:gdLst>
                              <a:gd name="T0" fmla="*/ 0 w 8"/>
                              <a:gd name="T1" fmla="*/ 0 h 69"/>
                              <a:gd name="T2" fmla="*/ 0 w 8"/>
                              <a:gd name="T3" fmla="*/ 34 h 69"/>
                              <a:gd name="T4" fmla="*/ 4 w 8"/>
                              <a:gd name="T5" fmla="*/ 33 h 69"/>
                              <a:gd name="T6" fmla="*/ 4 w 8"/>
                              <a:gd name="T7" fmla="*/ 0 h 69"/>
                              <a:gd name="T8" fmla="*/ 0 w 8"/>
                              <a:gd name="T9" fmla="*/ 0 h 69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8" h="69">
                                <a:moveTo>
                                  <a:pt x="0" y="1"/>
                                </a:moveTo>
                                <a:lnTo>
                                  <a:pt x="0" y="69"/>
                                </a:lnTo>
                                <a:lnTo>
                                  <a:pt x="8" y="67"/>
                                </a:lnTo>
                                <a:lnTo>
                                  <a:pt x="8" y="0"/>
                                </a:lnTo>
                                <a:lnTo>
                                  <a:pt x="0" y="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5F3F1F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nl-BE"/>
                          </a:p>
                        </p:txBody>
                      </p:sp>
                      <p:sp>
                        <p:nvSpPr>
                          <p:cNvPr id="16666" name="Freeform 38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31" y="2579"/>
                            <a:ext cx="124" cy="14"/>
                          </a:xfrm>
                          <a:custGeom>
                            <a:avLst/>
                            <a:gdLst>
                              <a:gd name="T0" fmla="*/ 0 w 248"/>
                              <a:gd name="T1" fmla="*/ 11 h 28"/>
                              <a:gd name="T2" fmla="*/ 119 w 248"/>
                              <a:gd name="T3" fmla="*/ 0 h 28"/>
                              <a:gd name="T4" fmla="*/ 124 w 248"/>
                              <a:gd name="T5" fmla="*/ 3 h 28"/>
                              <a:gd name="T6" fmla="*/ 4 w 248"/>
                              <a:gd name="T7" fmla="*/ 14 h 28"/>
                              <a:gd name="T8" fmla="*/ 0 w 248"/>
                              <a:gd name="T9" fmla="*/ 11 h 28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248" h="28">
                                <a:moveTo>
                                  <a:pt x="0" y="21"/>
                                </a:moveTo>
                                <a:lnTo>
                                  <a:pt x="237" y="0"/>
                                </a:lnTo>
                                <a:lnTo>
                                  <a:pt x="248" y="6"/>
                                </a:lnTo>
                                <a:lnTo>
                                  <a:pt x="8" y="28"/>
                                </a:lnTo>
                                <a:lnTo>
                                  <a:pt x="0" y="2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5F3F1F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nl-BE"/>
                          </a:p>
                        </p:txBody>
                      </p:sp>
                    </p:grpSp>
                  </p:grpSp>
                  <p:grpSp>
                    <p:nvGrpSpPr>
                      <p:cNvPr id="16638" name="Group 39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89" y="2501"/>
                        <a:ext cx="150" cy="79"/>
                        <a:chOff x="2789" y="2501"/>
                        <a:chExt cx="150" cy="79"/>
                      </a:xfrm>
                    </p:grpSpPr>
                    <p:grpSp>
                      <p:nvGrpSpPr>
                        <p:cNvPr id="16639" name="Group 39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796" y="2557"/>
                          <a:ext cx="83" cy="23"/>
                          <a:chOff x="2796" y="2557"/>
                          <a:chExt cx="83" cy="23"/>
                        </a:xfrm>
                      </p:grpSpPr>
                      <p:sp>
                        <p:nvSpPr>
                          <p:cNvPr id="16657" name="Freeform 39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22" y="2557"/>
                            <a:ext cx="57" cy="23"/>
                          </a:xfrm>
                          <a:custGeom>
                            <a:avLst/>
                            <a:gdLst>
                              <a:gd name="T0" fmla="*/ 0 w 113"/>
                              <a:gd name="T1" fmla="*/ 3 h 45"/>
                              <a:gd name="T2" fmla="*/ 0 w 113"/>
                              <a:gd name="T3" fmla="*/ 23 h 45"/>
                              <a:gd name="T4" fmla="*/ 51 w 113"/>
                              <a:gd name="T5" fmla="*/ 19 h 45"/>
                              <a:gd name="T6" fmla="*/ 51 w 113"/>
                              <a:gd name="T7" fmla="*/ 3 h 45"/>
                              <a:gd name="T8" fmla="*/ 57 w 113"/>
                              <a:gd name="T9" fmla="*/ 3 h 45"/>
                              <a:gd name="T10" fmla="*/ 57 w 113"/>
                              <a:gd name="T11" fmla="*/ 0 h 45"/>
                              <a:gd name="T12" fmla="*/ 0 w 113"/>
                              <a:gd name="T13" fmla="*/ 3 h 45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0" t="0" r="r" b="b"/>
                            <a:pathLst>
                              <a:path w="113" h="45">
                                <a:moveTo>
                                  <a:pt x="0" y="5"/>
                                </a:moveTo>
                                <a:lnTo>
                                  <a:pt x="0" y="45"/>
                                </a:lnTo>
                                <a:lnTo>
                                  <a:pt x="102" y="38"/>
                                </a:lnTo>
                                <a:lnTo>
                                  <a:pt x="102" y="6"/>
                                </a:lnTo>
                                <a:lnTo>
                                  <a:pt x="113" y="6"/>
                                </a:lnTo>
                                <a:lnTo>
                                  <a:pt x="113" y="0"/>
                                </a:lnTo>
                                <a:lnTo>
                                  <a:pt x="0" y="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5F3F1F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nl-BE"/>
                          </a:p>
                        </p:txBody>
                      </p:sp>
                      <p:sp>
                        <p:nvSpPr>
                          <p:cNvPr id="16658" name="Freeform 39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796" y="2560"/>
                            <a:ext cx="26" cy="20"/>
                          </a:xfrm>
                          <a:custGeom>
                            <a:avLst/>
                            <a:gdLst>
                              <a:gd name="T0" fmla="*/ 26 w 52"/>
                              <a:gd name="T1" fmla="*/ 0 h 40"/>
                              <a:gd name="T2" fmla="*/ 26 w 52"/>
                              <a:gd name="T3" fmla="*/ 20 h 40"/>
                              <a:gd name="T4" fmla="*/ 0 w 52"/>
                              <a:gd name="T5" fmla="*/ 3 h 40"/>
                              <a:gd name="T6" fmla="*/ 26 w 52"/>
                              <a:gd name="T7" fmla="*/ 0 h 40"/>
                              <a:gd name="T8" fmla="*/ 0 60000 65536"/>
                              <a:gd name="T9" fmla="*/ 0 60000 65536"/>
                              <a:gd name="T10" fmla="*/ 0 60000 65536"/>
                              <a:gd name="T11" fmla="*/ 0 60000 65536"/>
                            </a:gdLst>
                            <a:ahLst/>
                            <a:cxnLst>
                              <a:cxn ang="T8">
                                <a:pos x="T0" y="T1"/>
                              </a:cxn>
                              <a:cxn ang="T9">
                                <a:pos x="T2" y="T3"/>
                              </a:cxn>
                              <a:cxn ang="T10">
                                <a:pos x="T4" y="T5"/>
                              </a:cxn>
                              <a:cxn ang="T11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52" h="40">
                                <a:moveTo>
                                  <a:pt x="52" y="0"/>
                                </a:moveTo>
                                <a:lnTo>
                                  <a:pt x="52" y="40"/>
                                </a:lnTo>
                                <a:lnTo>
                                  <a:pt x="0" y="6"/>
                                </a:lnTo>
                                <a:lnTo>
                                  <a:pt x="52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F1F00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nl-BE"/>
                          </a:p>
                        </p:txBody>
                      </p:sp>
                      <p:sp>
                        <p:nvSpPr>
                          <p:cNvPr id="16659" name="Freeform 39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27" y="2562"/>
                            <a:ext cx="18" cy="14"/>
                          </a:xfrm>
                          <a:custGeom>
                            <a:avLst/>
                            <a:gdLst>
                              <a:gd name="T0" fmla="*/ 0 w 37"/>
                              <a:gd name="T1" fmla="*/ 1 h 28"/>
                              <a:gd name="T2" fmla="*/ 0 w 37"/>
                              <a:gd name="T3" fmla="*/ 14 h 28"/>
                              <a:gd name="T4" fmla="*/ 18 w 37"/>
                              <a:gd name="T5" fmla="*/ 13 h 28"/>
                              <a:gd name="T6" fmla="*/ 18 w 37"/>
                              <a:gd name="T7" fmla="*/ 0 h 28"/>
                              <a:gd name="T8" fmla="*/ 0 w 37"/>
                              <a:gd name="T9" fmla="*/ 1 h 28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37" h="28">
                                <a:moveTo>
                                  <a:pt x="0" y="1"/>
                                </a:moveTo>
                                <a:lnTo>
                                  <a:pt x="0" y="28"/>
                                </a:lnTo>
                                <a:lnTo>
                                  <a:pt x="37" y="26"/>
                                </a:lnTo>
                                <a:lnTo>
                                  <a:pt x="37" y="0"/>
                                </a:lnTo>
                                <a:lnTo>
                                  <a:pt x="0" y="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BFBFDF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nl-BE"/>
                          </a:p>
                        </p:txBody>
                      </p:sp>
                      <p:sp>
                        <p:nvSpPr>
                          <p:cNvPr id="16660" name="Freeform 395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51" y="2560"/>
                            <a:ext cx="17" cy="14"/>
                          </a:xfrm>
                          <a:custGeom>
                            <a:avLst/>
                            <a:gdLst>
                              <a:gd name="T0" fmla="*/ 0 w 35"/>
                              <a:gd name="T1" fmla="*/ 2 h 28"/>
                              <a:gd name="T2" fmla="*/ 0 w 35"/>
                              <a:gd name="T3" fmla="*/ 14 h 28"/>
                              <a:gd name="T4" fmla="*/ 17 w 35"/>
                              <a:gd name="T5" fmla="*/ 13 h 28"/>
                              <a:gd name="T6" fmla="*/ 17 w 35"/>
                              <a:gd name="T7" fmla="*/ 0 h 28"/>
                              <a:gd name="T8" fmla="*/ 0 w 35"/>
                              <a:gd name="T9" fmla="*/ 2 h 28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35" h="28">
                                <a:moveTo>
                                  <a:pt x="0" y="3"/>
                                </a:moveTo>
                                <a:lnTo>
                                  <a:pt x="0" y="28"/>
                                </a:lnTo>
                                <a:lnTo>
                                  <a:pt x="35" y="26"/>
                                </a:lnTo>
                                <a:lnTo>
                                  <a:pt x="35" y="0"/>
                                </a:lnTo>
                                <a:lnTo>
                                  <a:pt x="0" y="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BFBFDF"/>
                          </a:solidFill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nl-BE"/>
                          </a:p>
                        </p:txBody>
                      </p:sp>
                    </p:grpSp>
                    <p:grpSp>
                      <p:nvGrpSpPr>
                        <p:cNvPr id="16640" name="Group 39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789" y="2501"/>
                          <a:ext cx="150" cy="51"/>
                          <a:chOff x="2789" y="2501"/>
                          <a:chExt cx="150" cy="51"/>
                        </a:xfrm>
                      </p:grpSpPr>
                      <p:grpSp>
                        <p:nvGrpSpPr>
                          <p:cNvPr id="16641" name="Group 39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789" y="2536"/>
                            <a:ext cx="150" cy="16"/>
                            <a:chOff x="2789" y="2536"/>
                            <a:chExt cx="150" cy="16"/>
                          </a:xfrm>
                        </p:grpSpPr>
                        <p:grpSp>
                          <p:nvGrpSpPr>
                            <p:cNvPr id="16651" name="Group 39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909" y="2536"/>
                              <a:ext cx="30" cy="12"/>
                              <a:chOff x="2909" y="2536"/>
                              <a:chExt cx="30" cy="12"/>
                            </a:xfrm>
                          </p:grpSpPr>
                          <p:sp>
                            <p:nvSpPr>
                              <p:cNvPr id="16655" name="Freeform 399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909" y="2536"/>
                                <a:ext cx="30" cy="12"/>
                              </a:xfrm>
                              <a:custGeom>
                                <a:avLst/>
                                <a:gdLst>
                                  <a:gd name="T0" fmla="*/ 0 w 59"/>
                                  <a:gd name="T1" fmla="*/ 0 h 26"/>
                                  <a:gd name="T2" fmla="*/ 0 w 59"/>
                                  <a:gd name="T3" fmla="*/ 12 h 26"/>
                                  <a:gd name="T4" fmla="*/ 30 w 59"/>
                                  <a:gd name="T5" fmla="*/ 11 h 26"/>
                                  <a:gd name="T6" fmla="*/ 30 w 59"/>
                                  <a:gd name="T7" fmla="*/ 0 h 26"/>
                                  <a:gd name="T8" fmla="*/ 0 w 59"/>
                                  <a:gd name="T9" fmla="*/ 0 h 26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59" h="26">
                                    <a:moveTo>
                                      <a:pt x="0" y="1"/>
                                    </a:moveTo>
                                    <a:lnTo>
                                      <a:pt x="0" y="26"/>
                                    </a:lnTo>
                                    <a:lnTo>
                                      <a:pt x="59" y="24"/>
                                    </a:lnTo>
                                    <a:lnTo>
                                      <a:pt x="59" y="0"/>
                                    </a:lnTo>
                                    <a:lnTo>
                                      <a:pt x="0" y="1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BFBFDF"/>
                              </a:solidFill>
                              <a:ln w="1588">
                                <a:solidFill>
                                  <a:srgbClr val="3F1F00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nl-BE"/>
                              </a:p>
                            </p:txBody>
                          </p:sp>
                          <p:sp>
                            <p:nvSpPr>
                              <p:cNvPr id="16656" name="Line 40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24" y="2536"/>
                                <a:ext cx="1" cy="11"/>
                              </a:xfrm>
                              <a:prstGeom prst="line">
                                <a:avLst/>
                              </a:prstGeom>
                              <a:noFill/>
                              <a:ln w="1588">
                                <a:solidFill>
                                  <a:srgbClr val="3F1F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nl-BE"/>
                              </a:p>
                            </p:txBody>
                          </p:sp>
                        </p:grpSp>
                        <p:grpSp>
                          <p:nvGrpSpPr>
                            <p:cNvPr id="16652" name="Group 40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789" y="2538"/>
                              <a:ext cx="30" cy="14"/>
                              <a:chOff x="2789" y="2538"/>
                              <a:chExt cx="30" cy="14"/>
                            </a:xfrm>
                          </p:grpSpPr>
                          <p:sp>
                            <p:nvSpPr>
                              <p:cNvPr id="16653" name="Freeform 402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789" y="2538"/>
                                <a:ext cx="30" cy="14"/>
                              </a:xfrm>
                              <a:custGeom>
                                <a:avLst/>
                                <a:gdLst>
                                  <a:gd name="T0" fmla="*/ 0 w 59"/>
                                  <a:gd name="T1" fmla="*/ 1 h 28"/>
                                  <a:gd name="T2" fmla="*/ 0 w 59"/>
                                  <a:gd name="T3" fmla="*/ 14 h 28"/>
                                  <a:gd name="T4" fmla="*/ 30 w 59"/>
                                  <a:gd name="T5" fmla="*/ 13 h 28"/>
                                  <a:gd name="T6" fmla="*/ 30 w 59"/>
                                  <a:gd name="T7" fmla="*/ 0 h 28"/>
                                  <a:gd name="T8" fmla="*/ 0 w 59"/>
                                  <a:gd name="T9" fmla="*/ 1 h 28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59" h="28">
                                    <a:moveTo>
                                      <a:pt x="0" y="1"/>
                                    </a:moveTo>
                                    <a:lnTo>
                                      <a:pt x="0" y="28"/>
                                    </a:lnTo>
                                    <a:lnTo>
                                      <a:pt x="59" y="26"/>
                                    </a:lnTo>
                                    <a:lnTo>
                                      <a:pt x="59" y="0"/>
                                    </a:lnTo>
                                    <a:lnTo>
                                      <a:pt x="0" y="1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BFBFDF"/>
                              </a:solidFill>
                              <a:ln w="1588">
                                <a:solidFill>
                                  <a:srgbClr val="3F1F00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nl-BE"/>
                              </a:p>
                            </p:txBody>
                          </p:sp>
                          <p:sp>
                            <p:nvSpPr>
                              <p:cNvPr id="16654" name="Line 40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804" y="2539"/>
                                <a:ext cx="1" cy="13"/>
                              </a:xfrm>
                              <a:prstGeom prst="line">
                                <a:avLst/>
                              </a:prstGeom>
                              <a:noFill/>
                              <a:ln w="1588">
                                <a:solidFill>
                                  <a:srgbClr val="3F1F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nl-BE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6642" name="Group 40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06" y="2501"/>
                            <a:ext cx="85" cy="29"/>
                            <a:chOff x="2806" y="2501"/>
                            <a:chExt cx="85" cy="29"/>
                          </a:xfrm>
                        </p:grpSpPr>
                        <p:grpSp>
                          <p:nvGrpSpPr>
                            <p:cNvPr id="16643" name="Group 40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806" y="2501"/>
                              <a:ext cx="62" cy="14"/>
                              <a:chOff x="2806" y="2501"/>
                              <a:chExt cx="62" cy="14"/>
                            </a:xfrm>
                          </p:grpSpPr>
                          <p:sp>
                            <p:nvSpPr>
                              <p:cNvPr id="16648" name="Freeform 406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807" y="2502"/>
                                <a:ext cx="61" cy="13"/>
                              </a:xfrm>
                              <a:custGeom>
                                <a:avLst/>
                                <a:gdLst>
                                  <a:gd name="T0" fmla="*/ 0 w 123"/>
                                  <a:gd name="T1" fmla="*/ 0 h 26"/>
                                  <a:gd name="T2" fmla="*/ 17 w 123"/>
                                  <a:gd name="T3" fmla="*/ 10 h 26"/>
                                  <a:gd name="T4" fmla="*/ 61 w 123"/>
                                  <a:gd name="T5" fmla="*/ 10 h 26"/>
                                  <a:gd name="T6" fmla="*/ 61 w 123"/>
                                  <a:gd name="T7" fmla="*/ 13 h 26"/>
                                  <a:gd name="T8" fmla="*/ 17 w 123"/>
                                  <a:gd name="T9" fmla="*/ 13 h 26"/>
                                  <a:gd name="T10" fmla="*/ 0 w 123"/>
                                  <a:gd name="T11" fmla="*/ 4 h 26"/>
                                  <a:gd name="T12" fmla="*/ 0 w 123"/>
                                  <a:gd name="T13" fmla="*/ 0 h 26"/>
                                  <a:gd name="T14" fmla="*/ 0 60000 65536"/>
                                  <a:gd name="T15" fmla="*/ 0 60000 65536"/>
                                  <a:gd name="T16" fmla="*/ 0 60000 65536"/>
                                  <a:gd name="T17" fmla="*/ 0 60000 65536"/>
                                  <a:gd name="T18" fmla="*/ 0 60000 65536"/>
                                  <a:gd name="T19" fmla="*/ 0 60000 65536"/>
                                  <a:gd name="T20" fmla="*/ 0 60000 65536"/>
                                </a:gdLst>
                                <a:ahLst/>
                                <a:cxnLst>
                                  <a:cxn ang="T14">
                                    <a:pos x="T0" y="T1"/>
                                  </a:cxn>
                                  <a:cxn ang="T15">
                                    <a:pos x="T2" y="T3"/>
                                  </a:cxn>
                                  <a:cxn ang="T16">
                                    <a:pos x="T4" y="T5"/>
                                  </a:cxn>
                                  <a:cxn ang="T17">
                                    <a:pos x="T6" y="T7"/>
                                  </a:cxn>
                                  <a:cxn ang="T18">
                                    <a:pos x="T8" y="T9"/>
                                  </a:cxn>
                                  <a:cxn ang="T19">
                                    <a:pos x="T10" y="T11"/>
                                  </a:cxn>
                                  <a:cxn ang="T20">
                                    <a:pos x="T12" y="T13"/>
                                  </a:cxn>
                                </a:cxnLst>
                                <a:rect l="0" t="0" r="r" b="b"/>
                                <a:pathLst>
                                  <a:path w="123" h="26">
                                    <a:moveTo>
                                      <a:pt x="0" y="0"/>
                                    </a:moveTo>
                                    <a:lnTo>
                                      <a:pt x="35" y="19"/>
                                    </a:lnTo>
                                    <a:lnTo>
                                      <a:pt x="123" y="19"/>
                                    </a:lnTo>
                                    <a:lnTo>
                                      <a:pt x="123" y="26"/>
                                    </a:lnTo>
                                    <a:lnTo>
                                      <a:pt x="35" y="26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0" y="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7F5F3F"/>
                              </a:solidFill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nl-BE"/>
                              </a:p>
                            </p:txBody>
                          </p:sp>
                          <p:sp>
                            <p:nvSpPr>
                              <p:cNvPr id="16649" name="Freeform 407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806" y="2501"/>
                                <a:ext cx="62" cy="10"/>
                              </a:xfrm>
                              <a:custGeom>
                                <a:avLst/>
                                <a:gdLst>
                                  <a:gd name="T0" fmla="*/ 0 w 124"/>
                                  <a:gd name="T1" fmla="*/ 0 h 19"/>
                                  <a:gd name="T2" fmla="*/ 18 w 124"/>
                                  <a:gd name="T3" fmla="*/ 10 h 19"/>
                                  <a:gd name="T4" fmla="*/ 62 w 124"/>
                                  <a:gd name="T5" fmla="*/ 10 h 19"/>
                                  <a:gd name="T6" fmla="*/ 43 w 124"/>
                                  <a:gd name="T7" fmla="*/ 0 h 19"/>
                                  <a:gd name="T8" fmla="*/ 0 w 124"/>
                                  <a:gd name="T9" fmla="*/ 0 h 19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24" h="19">
                                    <a:moveTo>
                                      <a:pt x="0" y="0"/>
                                    </a:moveTo>
                                    <a:lnTo>
                                      <a:pt x="36" y="19"/>
                                    </a:lnTo>
                                    <a:lnTo>
                                      <a:pt x="124" y="19"/>
                                    </a:lnTo>
                                    <a:lnTo>
                                      <a:pt x="86" y="0"/>
                                    </a:lnTo>
                                    <a:lnTo>
                                      <a:pt x="0" y="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9F9FBF"/>
                              </a:solidFill>
                              <a:ln w="1588">
                                <a:solidFill>
                                  <a:srgbClr val="3F1F00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nl-BE"/>
                              </a:p>
                            </p:txBody>
                          </p:sp>
                          <p:sp>
                            <p:nvSpPr>
                              <p:cNvPr id="16650" name="Line 40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829" y="2501"/>
                                <a:ext cx="18" cy="10"/>
                              </a:xfrm>
                              <a:prstGeom prst="line">
                                <a:avLst/>
                              </a:prstGeom>
                              <a:noFill/>
                              <a:ln w="1588">
                                <a:solidFill>
                                  <a:srgbClr val="3F1F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nl-BE"/>
                              </a:p>
                            </p:txBody>
                          </p:sp>
                        </p:grpSp>
                        <p:grpSp>
                          <p:nvGrpSpPr>
                            <p:cNvPr id="16644" name="Group 40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828" y="2517"/>
                              <a:ext cx="63" cy="13"/>
                              <a:chOff x="2828" y="2517"/>
                              <a:chExt cx="63" cy="13"/>
                            </a:xfrm>
                          </p:grpSpPr>
                          <p:sp>
                            <p:nvSpPr>
                              <p:cNvPr id="16645" name="Freeform 410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829" y="2518"/>
                                <a:ext cx="62" cy="12"/>
                              </a:xfrm>
                              <a:custGeom>
                                <a:avLst/>
                                <a:gdLst>
                                  <a:gd name="T0" fmla="*/ 0 w 123"/>
                                  <a:gd name="T1" fmla="*/ 0 h 24"/>
                                  <a:gd name="T2" fmla="*/ 19 w 123"/>
                                  <a:gd name="T3" fmla="*/ 9 h 24"/>
                                  <a:gd name="T4" fmla="*/ 62 w 123"/>
                                  <a:gd name="T5" fmla="*/ 9 h 24"/>
                                  <a:gd name="T6" fmla="*/ 62 w 123"/>
                                  <a:gd name="T7" fmla="*/ 12 h 24"/>
                                  <a:gd name="T8" fmla="*/ 18 w 123"/>
                                  <a:gd name="T9" fmla="*/ 12 h 24"/>
                                  <a:gd name="T10" fmla="*/ 0 w 123"/>
                                  <a:gd name="T11" fmla="*/ 3 h 24"/>
                                  <a:gd name="T12" fmla="*/ 0 w 123"/>
                                  <a:gd name="T13" fmla="*/ 0 h 24"/>
                                  <a:gd name="T14" fmla="*/ 0 60000 65536"/>
                                  <a:gd name="T15" fmla="*/ 0 60000 65536"/>
                                  <a:gd name="T16" fmla="*/ 0 60000 65536"/>
                                  <a:gd name="T17" fmla="*/ 0 60000 65536"/>
                                  <a:gd name="T18" fmla="*/ 0 60000 65536"/>
                                  <a:gd name="T19" fmla="*/ 0 60000 65536"/>
                                  <a:gd name="T20" fmla="*/ 0 60000 65536"/>
                                </a:gdLst>
                                <a:ahLst/>
                                <a:cxnLst>
                                  <a:cxn ang="T14">
                                    <a:pos x="T0" y="T1"/>
                                  </a:cxn>
                                  <a:cxn ang="T15">
                                    <a:pos x="T2" y="T3"/>
                                  </a:cxn>
                                  <a:cxn ang="T16">
                                    <a:pos x="T4" y="T5"/>
                                  </a:cxn>
                                  <a:cxn ang="T17">
                                    <a:pos x="T6" y="T7"/>
                                  </a:cxn>
                                  <a:cxn ang="T18">
                                    <a:pos x="T8" y="T9"/>
                                  </a:cxn>
                                  <a:cxn ang="T19">
                                    <a:pos x="T10" y="T11"/>
                                  </a:cxn>
                                  <a:cxn ang="T20">
                                    <a:pos x="T12" y="T13"/>
                                  </a:cxn>
                                </a:cxnLst>
                                <a:rect l="0" t="0" r="r" b="b"/>
                                <a:pathLst>
                                  <a:path w="123" h="24">
                                    <a:moveTo>
                                      <a:pt x="0" y="0"/>
                                    </a:moveTo>
                                    <a:lnTo>
                                      <a:pt x="37" y="18"/>
                                    </a:lnTo>
                                    <a:lnTo>
                                      <a:pt x="123" y="18"/>
                                    </a:lnTo>
                                    <a:lnTo>
                                      <a:pt x="123" y="24"/>
                                    </a:lnTo>
                                    <a:lnTo>
                                      <a:pt x="35" y="24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0" y="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7F5F3F"/>
                              </a:solidFill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nl-BE"/>
                              </a:p>
                            </p:txBody>
                          </p:sp>
                          <p:sp>
                            <p:nvSpPr>
                              <p:cNvPr id="16646" name="Freeform 411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828" y="2517"/>
                                <a:ext cx="63" cy="9"/>
                              </a:xfrm>
                              <a:custGeom>
                                <a:avLst/>
                                <a:gdLst>
                                  <a:gd name="T0" fmla="*/ 0 w 125"/>
                                  <a:gd name="T1" fmla="*/ 0 h 19"/>
                                  <a:gd name="T2" fmla="*/ 20 w 125"/>
                                  <a:gd name="T3" fmla="*/ 9 h 19"/>
                                  <a:gd name="T4" fmla="*/ 63 w 125"/>
                                  <a:gd name="T5" fmla="*/ 9 h 19"/>
                                  <a:gd name="T6" fmla="*/ 44 w 125"/>
                                  <a:gd name="T7" fmla="*/ 0 h 19"/>
                                  <a:gd name="T8" fmla="*/ 0 w 125"/>
                                  <a:gd name="T9" fmla="*/ 0 h 19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25" h="19">
                                    <a:moveTo>
                                      <a:pt x="0" y="0"/>
                                    </a:moveTo>
                                    <a:lnTo>
                                      <a:pt x="39" y="19"/>
                                    </a:lnTo>
                                    <a:lnTo>
                                      <a:pt x="125" y="19"/>
                                    </a:lnTo>
                                    <a:lnTo>
                                      <a:pt x="88" y="0"/>
                                    </a:lnTo>
                                    <a:lnTo>
                                      <a:pt x="0" y="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9F9FBF"/>
                              </a:solidFill>
                              <a:ln w="1588">
                                <a:solidFill>
                                  <a:srgbClr val="3F1F00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nl-BE"/>
                              </a:p>
                            </p:txBody>
                          </p:sp>
                          <p:sp>
                            <p:nvSpPr>
                              <p:cNvPr id="16647" name="Line 41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851" y="2517"/>
                                <a:ext cx="18" cy="9"/>
                              </a:xfrm>
                              <a:prstGeom prst="line">
                                <a:avLst/>
                              </a:prstGeom>
                              <a:noFill/>
                              <a:ln w="1588">
                                <a:solidFill>
                                  <a:srgbClr val="3F1F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nl-BE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6627" name="Group 4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51" y="2507"/>
                      <a:ext cx="64" cy="111"/>
                      <a:chOff x="2951" y="2507"/>
                      <a:chExt cx="64" cy="111"/>
                    </a:xfrm>
                  </p:grpSpPr>
                  <p:grpSp>
                    <p:nvGrpSpPr>
                      <p:cNvPr id="16628" name="Group 4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71" y="2507"/>
                        <a:ext cx="10" cy="5"/>
                        <a:chOff x="2971" y="2507"/>
                        <a:chExt cx="10" cy="5"/>
                      </a:xfrm>
                    </p:grpSpPr>
                    <p:sp>
                      <p:nvSpPr>
                        <p:cNvPr id="16635" name="Freeform 41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71" y="2508"/>
                          <a:ext cx="4" cy="4"/>
                        </a:xfrm>
                        <a:custGeom>
                          <a:avLst/>
                          <a:gdLst>
                            <a:gd name="T0" fmla="*/ 4 w 8"/>
                            <a:gd name="T1" fmla="*/ 0 h 9"/>
                            <a:gd name="T2" fmla="*/ 0 w 8"/>
                            <a:gd name="T3" fmla="*/ 0 h 9"/>
                            <a:gd name="T4" fmla="*/ 0 w 8"/>
                            <a:gd name="T5" fmla="*/ 4 h 9"/>
                            <a:gd name="T6" fmla="*/ 4 w 8"/>
                            <a:gd name="T7" fmla="*/ 4 h 9"/>
                            <a:gd name="T8" fmla="*/ 4 w 8"/>
                            <a:gd name="T9" fmla="*/ 0 h 9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8" h="9">
                              <a:moveTo>
                                <a:pt x="8" y="0"/>
                              </a:moveTo>
                              <a:lnTo>
                                <a:pt x="0" y="1"/>
                              </a:lnTo>
                              <a:lnTo>
                                <a:pt x="0" y="9"/>
                              </a:lnTo>
                              <a:lnTo>
                                <a:pt x="8" y="9"/>
                              </a:lnTo>
                              <a:lnTo>
                                <a:pt x="8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7F3F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  <p:sp>
                      <p:nvSpPr>
                        <p:cNvPr id="16636" name="Freeform 41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75" y="2507"/>
                          <a:ext cx="6" cy="5"/>
                        </a:xfrm>
                        <a:custGeom>
                          <a:avLst/>
                          <a:gdLst>
                            <a:gd name="T0" fmla="*/ 0 w 13"/>
                            <a:gd name="T1" fmla="*/ 1 h 10"/>
                            <a:gd name="T2" fmla="*/ 0 w 13"/>
                            <a:gd name="T3" fmla="*/ 5 h 10"/>
                            <a:gd name="T4" fmla="*/ 6 w 13"/>
                            <a:gd name="T5" fmla="*/ 5 h 10"/>
                            <a:gd name="T6" fmla="*/ 6 w 13"/>
                            <a:gd name="T7" fmla="*/ 0 h 10"/>
                            <a:gd name="T8" fmla="*/ 0 w 13"/>
                            <a:gd name="T9" fmla="*/ 1 h 10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3" h="10">
                              <a:moveTo>
                                <a:pt x="0" y="1"/>
                              </a:moveTo>
                              <a:lnTo>
                                <a:pt x="0" y="10"/>
                              </a:lnTo>
                              <a:lnTo>
                                <a:pt x="13" y="10"/>
                              </a:lnTo>
                              <a:lnTo>
                                <a:pt x="13" y="0"/>
                              </a:lnTo>
                              <a:lnTo>
                                <a:pt x="0" y="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BF7F3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</p:grpSp>
                  <p:grpSp>
                    <p:nvGrpSpPr>
                      <p:cNvPr id="16629" name="Group 4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91" y="2507"/>
                        <a:ext cx="11" cy="5"/>
                        <a:chOff x="2991" y="2507"/>
                        <a:chExt cx="11" cy="5"/>
                      </a:xfrm>
                    </p:grpSpPr>
                    <p:sp>
                      <p:nvSpPr>
                        <p:cNvPr id="16633" name="Freeform 4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91" y="2508"/>
                          <a:ext cx="4" cy="4"/>
                        </a:xfrm>
                        <a:custGeom>
                          <a:avLst/>
                          <a:gdLst>
                            <a:gd name="T0" fmla="*/ 4 w 10"/>
                            <a:gd name="T1" fmla="*/ 0 h 9"/>
                            <a:gd name="T2" fmla="*/ 0 w 10"/>
                            <a:gd name="T3" fmla="*/ 0 h 9"/>
                            <a:gd name="T4" fmla="*/ 0 w 10"/>
                            <a:gd name="T5" fmla="*/ 4 h 9"/>
                            <a:gd name="T6" fmla="*/ 4 w 10"/>
                            <a:gd name="T7" fmla="*/ 4 h 9"/>
                            <a:gd name="T8" fmla="*/ 4 w 10"/>
                            <a:gd name="T9" fmla="*/ 0 h 9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0" h="9">
                              <a:moveTo>
                                <a:pt x="10" y="0"/>
                              </a:moveTo>
                              <a:lnTo>
                                <a:pt x="0" y="1"/>
                              </a:lnTo>
                              <a:lnTo>
                                <a:pt x="0" y="9"/>
                              </a:lnTo>
                              <a:lnTo>
                                <a:pt x="10" y="9"/>
                              </a:lnTo>
                              <a:lnTo>
                                <a:pt x="1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7F3F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  <p:sp>
                      <p:nvSpPr>
                        <p:cNvPr id="16634" name="Freeform 41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95" y="2507"/>
                          <a:ext cx="7" cy="5"/>
                        </a:xfrm>
                        <a:custGeom>
                          <a:avLst/>
                          <a:gdLst>
                            <a:gd name="T0" fmla="*/ 0 w 15"/>
                            <a:gd name="T1" fmla="*/ 1 h 10"/>
                            <a:gd name="T2" fmla="*/ 0 w 15"/>
                            <a:gd name="T3" fmla="*/ 5 h 10"/>
                            <a:gd name="T4" fmla="*/ 7 w 15"/>
                            <a:gd name="T5" fmla="*/ 5 h 10"/>
                            <a:gd name="T6" fmla="*/ 7 w 15"/>
                            <a:gd name="T7" fmla="*/ 0 h 10"/>
                            <a:gd name="T8" fmla="*/ 0 w 15"/>
                            <a:gd name="T9" fmla="*/ 1 h 10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5" h="10">
                              <a:moveTo>
                                <a:pt x="0" y="1"/>
                              </a:moveTo>
                              <a:lnTo>
                                <a:pt x="0" y="10"/>
                              </a:lnTo>
                              <a:lnTo>
                                <a:pt x="15" y="10"/>
                              </a:lnTo>
                              <a:lnTo>
                                <a:pt x="15" y="0"/>
                              </a:lnTo>
                              <a:lnTo>
                                <a:pt x="0" y="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BF7F3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</p:grpSp>
                  <p:grpSp>
                    <p:nvGrpSpPr>
                      <p:cNvPr id="16630" name="Group 4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51" y="2511"/>
                        <a:ext cx="64" cy="107"/>
                        <a:chOff x="2951" y="2511"/>
                        <a:chExt cx="64" cy="107"/>
                      </a:xfrm>
                    </p:grpSpPr>
                    <p:sp>
                      <p:nvSpPr>
                        <p:cNvPr id="16631" name="Freeform 42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66" y="2511"/>
                          <a:ext cx="49" cy="107"/>
                        </a:xfrm>
                        <a:custGeom>
                          <a:avLst/>
                          <a:gdLst>
                            <a:gd name="T0" fmla="*/ 0 w 99"/>
                            <a:gd name="T1" fmla="*/ 1 h 215"/>
                            <a:gd name="T2" fmla="*/ 0 w 99"/>
                            <a:gd name="T3" fmla="*/ 107 h 215"/>
                            <a:gd name="T4" fmla="*/ 49 w 99"/>
                            <a:gd name="T5" fmla="*/ 100 h 215"/>
                            <a:gd name="T6" fmla="*/ 49 w 99"/>
                            <a:gd name="T7" fmla="*/ 0 h 215"/>
                            <a:gd name="T8" fmla="*/ 0 w 99"/>
                            <a:gd name="T9" fmla="*/ 1 h 21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99" h="215">
                              <a:moveTo>
                                <a:pt x="0" y="3"/>
                              </a:moveTo>
                              <a:lnTo>
                                <a:pt x="0" y="215"/>
                              </a:lnTo>
                              <a:lnTo>
                                <a:pt x="99" y="200"/>
                              </a:lnTo>
                              <a:lnTo>
                                <a:pt x="99" y="0"/>
                              </a:lnTo>
                              <a:lnTo>
                                <a:pt x="0" y="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F3F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  <p:sp>
                      <p:nvSpPr>
                        <p:cNvPr id="16632" name="Freeform 42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51" y="2512"/>
                          <a:ext cx="15" cy="106"/>
                        </a:xfrm>
                        <a:custGeom>
                          <a:avLst/>
                          <a:gdLst>
                            <a:gd name="T0" fmla="*/ 15 w 31"/>
                            <a:gd name="T1" fmla="*/ 0 h 210"/>
                            <a:gd name="T2" fmla="*/ 0 w 31"/>
                            <a:gd name="T3" fmla="*/ 1 h 210"/>
                            <a:gd name="T4" fmla="*/ 0 w 31"/>
                            <a:gd name="T5" fmla="*/ 101 h 210"/>
                            <a:gd name="T6" fmla="*/ 15 w 31"/>
                            <a:gd name="T7" fmla="*/ 106 h 210"/>
                            <a:gd name="T8" fmla="*/ 15 w 31"/>
                            <a:gd name="T9" fmla="*/ 0 h 210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31" h="210">
                              <a:moveTo>
                                <a:pt x="31" y="0"/>
                              </a:moveTo>
                              <a:lnTo>
                                <a:pt x="0" y="1"/>
                              </a:lnTo>
                              <a:lnTo>
                                <a:pt x="0" y="201"/>
                              </a:lnTo>
                              <a:lnTo>
                                <a:pt x="31" y="210"/>
                              </a:lnTo>
                              <a:lnTo>
                                <a:pt x="3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7F3F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</p:grpSp>
                </p:grpSp>
              </p:grpSp>
              <p:sp>
                <p:nvSpPr>
                  <p:cNvPr id="16625" name="Freeform 423"/>
                  <p:cNvSpPr>
                    <a:spLocks/>
                  </p:cNvSpPr>
                  <p:nvPr/>
                </p:nvSpPr>
                <p:spPr bwMode="auto">
                  <a:xfrm>
                    <a:off x="2835" y="2604"/>
                    <a:ext cx="232" cy="30"/>
                  </a:xfrm>
                  <a:custGeom>
                    <a:avLst/>
                    <a:gdLst>
                      <a:gd name="T0" fmla="*/ 0 w 464"/>
                      <a:gd name="T1" fmla="*/ 25 h 60"/>
                      <a:gd name="T2" fmla="*/ 116 w 464"/>
                      <a:gd name="T3" fmla="*/ 8 h 60"/>
                      <a:gd name="T4" fmla="*/ 131 w 464"/>
                      <a:gd name="T5" fmla="*/ 13 h 60"/>
                      <a:gd name="T6" fmla="*/ 180 w 464"/>
                      <a:gd name="T7" fmla="*/ 7 h 60"/>
                      <a:gd name="T8" fmla="*/ 180 w 464"/>
                      <a:gd name="T9" fmla="*/ 5 h 60"/>
                      <a:gd name="T10" fmla="*/ 212 w 464"/>
                      <a:gd name="T11" fmla="*/ 0 h 60"/>
                      <a:gd name="T12" fmla="*/ 232 w 464"/>
                      <a:gd name="T13" fmla="*/ 5 h 60"/>
                      <a:gd name="T14" fmla="*/ 163 w 464"/>
                      <a:gd name="T15" fmla="*/ 15 h 60"/>
                      <a:gd name="T16" fmla="*/ 221 w 464"/>
                      <a:gd name="T17" fmla="*/ 25 h 60"/>
                      <a:gd name="T18" fmla="*/ 198 w 464"/>
                      <a:gd name="T19" fmla="*/ 30 h 60"/>
                      <a:gd name="T20" fmla="*/ 120 w 464"/>
                      <a:gd name="T21" fmla="*/ 18 h 60"/>
                      <a:gd name="T22" fmla="*/ 47 w 464"/>
                      <a:gd name="T23" fmla="*/ 29 h 60"/>
                      <a:gd name="T24" fmla="*/ 0 w 464"/>
                      <a:gd name="T25" fmla="*/ 25 h 6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464" h="60">
                        <a:moveTo>
                          <a:pt x="0" y="49"/>
                        </a:moveTo>
                        <a:lnTo>
                          <a:pt x="232" y="15"/>
                        </a:lnTo>
                        <a:lnTo>
                          <a:pt x="261" y="26"/>
                        </a:lnTo>
                        <a:lnTo>
                          <a:pt x="360" y="13"/>
                        </a:lnTo>
                        <a:lnTo>
                          <a:pt x="360" y="9"/>
                        </a:lnTo>
                        <a:lnTo>
                          <a:pt x="424" y="0"/>
                        </a:lnTo>
                        <a:lnTo>
                          <a:pt x="464" y="9"/>
                        </a:lnTo>
                        <a:lnTo>
                          <a:pt x="326" y="30"/>
                        </a:lnTo>
                        <a:lnTo>
                          <a:pt x="441" y="50"/>
                        </a:lnTo>
                        <a:lnTo>
                          <a:pt x="395" y="60"/>
                        </a:lnTo>
                        <a:lnTo>
                          <a:pt x="240" y="36"/>
                        </a:lnTo>
                        <a:lnTo>
                          <a:pt x="93" y="58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</p:grpSp>
            <p:grpSp>
              <p:nvGrpSpPr>
                <p:cNvPr id="16617" name="Group 424"/>
                <p:cNvGrpSpPr>
                  <a:grpSpLocks/>
                </p:cNvGrpSpPr>
                <p:nvPr/>
              </p:nvGrpSpPr>
              <p:grpSpPr bwMode="auto">
                <a:xfrm>
                  <a:off x="2727" y="2520"/>
                  <a:ext cx="156" cy="133"/>
                  <a:chOff x="2727" y="2520"/>
                  <a:chExt cx="156" cy="133"/>
                </a:xfrm>
              </p:grpSpPr>
              <p:sp>
                <p:nvSpPr>
                  <p:cNvPr id="16618" name="Freeform 425"/>
                  <p:cNvSpPr>
                    <a:spLocks/>
                  </p:cNvSpPr>
                  <p:nvPr/>
                </p:nvSpPr>
                <p:spPr bwMode="auto">
                  <a:xfrm>
                    <a:off x="2727" y="2520"/>
                    <a:ext cx="156" cy="103"/>
                  </a:xfrm>
                  <a:custGeom>
                    <a:avLst/>
                    <a:gdLst>
                      <a:gd name="T0" fmla="*/ 0 w 314"/>
                      <a:gd name="T1" fmla="*/ 0 h 204"/>
                      <a:gd name="T2" fmla="*/ 150 w 314"/>
                      <a:gd name="T3" fmla="*/ 103 h 204"/>
                      <a:gd name="T4" fmla="*/ 156 w 314"/>
                      <a:gd name="T5" fmla="*/ 103 h 204"/>
                      <a:gd name="T6" fmla="*/ 6 w 314"/>
                      <a:gd name="T7" fmla="*/ 0 h 204"/>
                      <a:gd name="T8" fmla="*/ 0 w 314"/>
                      <a:gd name="T9" fmla="*/ 0 h 2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14" h="204">
                        <a:moveTo>
                          <a:pt x="0" y="0"/>
                        </a:moveTo>
                        <a:lnTo>
                          <a:pt x="301" y="204"/>
                        </a:lnTo>
                        <a:lnTo>
                          <a:pt x="314" y="204"/>
                        </a:lnTo>
                        <a:lnTo>
                          <a:pt x="1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F5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619" name="Freeform 426"/>
                  <p:cNvSpPr>
                    <a:spLocks/>
                  </p:cNvSpPr>
                  <p:nvPr/>
                </p:nvSpPr>
                <p:spPr bwMode="auto">
                  <a:xfrm>
                    <a:off x="2877" y="2622"/>
                    <a:ext cx="6" cy="31"/>
                  </a:xfrm>
                  <a:custGeom>
                    <a:avLst/>
                    <a:gdLst>
                      <a:gd name="T0" fmla="*/ 0 w 11"/>
                      <a:gd name="T1" fmla="*/ 1 h 61"/>
                      <a:gd name="T2" fmla="*/ 0 w 11"/>
                      <a:gd name="T3" fmla="*/ 31 h 61"/>
                      <a:gd name="T4" fmla="*/ 6 w 11"/>
                      <a:gd name="T5" fmla="*/ 29 h 61"/>
                      <a:gd name="T6" fmla="*/ 6 w 11"/>
                      <a:gd name="T7" fmla="*/ 0 h 61"/>
                      <a:gd name="T8" fmla="*/ 0 w 11"/>
                      <a:gd name="T9" fmla="*/ 1 h 6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" h="61">
                        <a:moveTo>
                          <a:pt x="0" y="1"/>
                        </a:moveTo>
                        <a:lnTo>
                          <a:pt x="0" y="61"/>
                        </a:lnTo>
                        <a:lnTo>
                          <a:pt x="11" y="58"/>
                        </a:lnTo>
                        <a:lnTo>
                          <a:pt x="11" y="0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9F7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620" name="Freeform 427"/>
                  <p:cNvSpPr>
                    <a:spLocks/>
                  </p:cNvSpPr>
                  <p:nvPr/>
                </p:nvSpPr>
                <p:spPr bwMode="auto">
                  <a:xfrm>
                    <a:off x="2844" y="2604"/>
                    <a:ext cx="6" cy="41"/>
                  </a:xfrm>
                  <a:custGeom>
                    <a:avLst/>
                    <a:gdLst>
                      <a:gd name="T0" fmla="*/ 0 w 12"/>
                      <a:gd name="T1" fmla="*/ 0 h 84"/>
                      <a:gd name="T2" fmla="*/ 0 w 12"/>
                      <a:gd name="T3" fmla="*/ 41 h 84"/>
                      <a:gd name="T4" fmla="*/ 6 w 12"/>
                      <a:gd name="T5" fmla="*/ 39 h 84"/>
                      <a:gd name="T6" fmla="*/ 6 w 12"/>
                      <a:gd name="T7" fmla="*/ 4 h 84"/>
                      <a:gd name="T8" fmla="*/ 0 w 12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2" h="84">
                        <a:moveTo>
                          <a:pt x="0" y="0"/>
                        </a:moveTo>
                        <a:lnTo>
                          <a:pt x="0" y="84"/>
                        </a:lnTo>
                        <a:lnTo>
                          <a:pt x="12" y="80"/>
                        </a:lnTo>
                        <a:lnTo>
                          <a:pt x="12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F7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621" name="Freeform 428"/>
                  <p:cNvSpPr>
                    <a:spLocks/>
                  </p:cNvSpPr>
                  <p:nvPr/>
                </p:nvSpPr>
                <p:spPr bwMode="auto">
                  <a:xfrm>
                    <a:off x="2813" y="2582"/>
                    <a:ext cx="6" cy="55"/>
                  </a:xfrm>
                  <a:custGeom>
                    <a:avLst/>
                    <a:gdLst>
                      <a:gd name="T0" fmla="*/ 0 w 11"/>
                      <a:gd name="T1" fmla="*/ 0 h 112"/>
                      <a:gd name="T2" fmla="*/ 0 w 11"/>
                      <a:gd name="T3" fmla="*/ 55 h 112"/>
                      <a:gd name="T4" fmla="*/ 6 w 11"/>
                      <a:gd name="T5" fmla="*/ 53 h 112"/>
                      <a:gd name="T6" fmla="*/ 6 w 11"/>
                      <a:gd name="T7" fmla="*/ 4 h 112"/>
                      <a:gd name="T8" fmla="*/ 0 w 11"/>
                      <a:gd name="T9" fmla="*/ 0 h 1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" h="112">
                        <a:moveTo>
                          <a:pt x="0" y="0"/>
                        </a:moveTo>
                        <a:lnTo>
                          <a:pt x="0" y="112"/>
                        </a:lnTo>
                        <a:lnTo>
                          <a:pt x="11" y="108"/>
                        </a:lnTo>
                        <a:lnTo>
                          <a:pt x="11" y="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F7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622" name="Freeform 429"/>
                  <p:cNvSpPr>
                    <a:spLocks/>
                  </p:cNvSpPr>
                  <p:nvPr/>
                </p:nvSpPr>
                <p:spPr bwMode="auto">
                  <a:xfrm>
                    <a:off x="2784" y="2564"/>
                    <a:ext cx="6" cy="68"/>
                  </a:xfrm>
                  <a:custGeom>
                    <a:avLst/>
                    <a:gdLst>
                      <a:gd name="T0" fmla="*/ 0 w 12"/>
                      <a:gd name="T1" fmla="*/ 0 h 136"/>
                      <a:gd name="T2" fmla="*/ 0 w 12"/>
                      <a:gd name="T3" fmla="*/ 68 h 136"/>
                      <a:gd name="T4" fmla="*/ 6 w 12"/>
                      <a:gd name="T5" fmla="*/ 66 h 136"/>
                      <a:gd name="T6" fmla="*/ 5 w 12"/>
                      <a:gd name="T7" fmla="*/ 3 h 136"/>
                      <a:gd name="T8" fmla="*/ 0 w 12"/>
                      <a:gd name="T9" fmla="*/ 0 h 1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2" h="136">
                        <a:moveTo>
                          <a:pt x="0" y="0"/>
                        </a:moveTo>
                        <a:lnTo>
                          <a:pt x="0" y="136"/>
                        </a:lnTo>
                        <a:lnTo>
                          <a:pt x="12" y="132"/>
                        </a:lnTo>
                        <a:lnTo>
                          <a:pt x="10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F7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623" name="Freeform 430"/>
                  <p:cNvSpPr>
                    <a:spLocks/>
                  </p:cNvSpPr>
                  <p:nvPr/>
                </p:nvSpPr>
                <p:spPr bwMode="auto">
                  <a:xfrm>
                    <a:off x="2727" y="2520"/>
                    <a:ext cx="150" cy="133"/>
                  </a:xfrm>
                  <a:custGeom>
                    <a:avLst/>
                    <a:gdLst>
                      <a:gd name="T0" fmla="*/ 0 w 299"/>
                      <a:gd name="T1" fmla="*/ 106 h 264"/>
                      <a:gd name="T2" fmla="*/ 0 w 299"/>
                      <a:gd name="T3" fmla="*/ 0 h 264"/>
                      <a:gd name="T4" fmla="*/ 150 w 299"/>
                      <a:gd name="T5" fmla="*/ 103 h 264"/>
                      <a:gd name="T6" fmla="*/ 150 w 299"/>
                      <a:gd name="T7" fmla="*/ 133 h 264"/>
                      <a:gd name="T8" fmla="*/ 143 w 299"/>
                      <a:gd name="T9" fmla="*/ 133 h 264"/>
                      <a:gd name="T10" fmla="*/ 143 w 299"/>
                      <a:gd name="T11" fmla="*/ 104 h 264"/>
                      <a:gd name="T12" fmla="*/ 117 w 299"/>
                      <a:gd name="T13" fmla="*/ 87 h 264"/>
                      <a:gd name="T14" fmla="*/ 117 w 299"/>
                      <a:gd name="T15" fmla="*/ 126 h 264"/>
                      <a:gd name="T16" fmla="*/ 110 w 299"/>
                      <a:gd name="T17" fmla="*/ 126 h 264"/>
                      <a:gd name="T18" fmla="*/ 110 w 299"/>
                      <a:gd name="T19" fmla="*/ 82 h 264"/>
                      <a:gd name="T20" fmla="*/ 87 w 299"/>
                      <a:gd name="T21" fmla="*/ 66 h 264"/>
                      <a:gd name="T22" fmla="*/ 87 w 299"/>
                      <a:gd name="T23" fmla="*/ 118 h 264"/>
                      <a:gd name="T24" fmla="*/ 79 w 299"/>
                      <a:gd name="T25" fmla="*/ 118 h 264"/>
                      <a:gd name="T26" fmla="*/ 79 w 299"/>
                      <a:gd name="T27" fmla="*/ 61 h 264"/>
                      <a:gd name="T28" fmla="*/ 59 w 299"/>
                      <a:gd name="T29" fmla="*/ 47 h 264"/>
                      <a:gd name="T30" fmla="*/ 59 w 299"/>
                      <a:gd name="T31" fmla="*/ 113 h 264"/>
                      <a:gd name="T32" fmla="*/ 0 w 299"/>
                      <a:gd name="T33" fmla="*/ 106 h 264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299" h="264">
                        <a:moveTo>
                          <a:pt x="0" y="210"/>
                        </a:moveTo>
                        <a:lnTo>
                          <a:pt x="0" y="0"/>
                        </a:lnTo>
                        <a:lnTo>
                          <a:pt x="299" y="204"/>
                        </a:lnTo>
                        <a:lnTo>
                          <a:pt x="299" y="264"/>
                        </a:lnTo>
                        <a:lnTo>
                          <a:pt x="286" y="264"/>
                        </a:lnTo>
                        <a:lnTo>
                          <a:pt x="286" y="207"/>
                        </a:lnTo>
                        <a:lnTo>
                          <a:pt x="233" y="172"/>
                        </a:lnTo>
                        <a:lnTo>
                          <a:pt x="233" y="250"/>
                        </a:lnTo>
                        <a:lnTo>
                          <a:pt x="219" y="250"/>
                        </a:lnTo>
                        <a:lnTo>
                          <a:pt x="219" y="163"/>
                        </a:lnTo>
                        <a:lnTo>
                          <a:pt x="173" y="131"/>
                        </a:lnTo>
                        <a:lnTo>
                          <a:pt x="173" y="234"/>
                        </a:lnTo>
                        <a:lnTo>
                          <a:pt x="158" y="234"/>
                        </a:lnTo>
                        <a:lnTo>
                          <a:pt x="158" y="122"/>
                        </a:lnTo>
                        <a:lnTo>
                          <a:pt x="117" y="93"/>
                        </a:lnTo>
                        <a:lnTo>
                          <a:pt x="117" y="225"/>
                        </a:lnTo>
                        <a:lnTo>
                          <a:pt x="0" y="210"/>
                        </a:lnTo>
                        <a:close/>
                      </a:path>
                    </a:pathLst>
                  </a:custGeom>
                  <a:solidFill>
                    <a:srgbClr val="3F1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</p:grpSp>
          </p:grpSp>
          <p:grpSp>
            <p:nvGrpSpPr>
              <p:cNvPr id="16606" name="Group 431"/>
              <p:cNvGrpSpPr>
                <a:grpSpLocks/>
              </p:cNvGrpSpPr>
              <p:nvPr/>
            </p:nvGrpSpPr>
            <p:grpSpPr bwMode="auto">
              <a:xfrm>
                <a:off x="2763" y="2610"/>
                <a:ext cx="100" cy="36"/>
                <a:chOff x="2763" y="2610"/>
                <a:chExt cx="100" cy="36"/>
              </a:xfrm>
            </p:grpSpPr>
            <p:sp>
              <p:nvSpPr>
                <p:cNvPr id="16611" name="Freeform 432"/>
                <p:cNvSpPr>
                  <a:spLocks/>
                </p:cNvSpPr>
                <p:nvPr/>
              </p:nvSpPr>
              <p:spPr bwMode="auto">
                <a:xfrm>
                  <a:off x="2813" y="2620"/>
                  <a:ext cx="50" cy="26"/>
                </a:xfrm>
                <a:custGeom>
                  <a:avLst/>
                  <a:gdLst>
                    <a:gd name="T0" fmla="*/ 1 w 101"/>
                    <a:gd name="T1" fmla="*/ 18 h 53"/>
                    <a:gd name="T2" fmla="*/ 2 w 101"/>
                    <a:gd name="T3" fmla="*/ 16 h 53"/>
                    <a:gd name="T4" fmla="*/ 5 w 101"/>
                    <a:gd name="T5" fmla="*/ 15 h 53"/>
                    <a:gd name="T6" fmla="*/ 8 w 101"/>
                    <a:gd name="T7" fmla="*/ 13 h 53"/>
                    <a:gd name="T8" fmla="*/ 10 w 101"/>
                    <a:gd name="T9" fmla="*/ 12 h 53"/>
                    <a:gd name="T10" fmla="*/ 13 w 101"/>
                    <a:gd name="T11" fmla="*/ 11 h 53"/>
                    <a:gd name="T12" fmla="*/ 14 w 101"/>
                    <a:gd name="T13" fmla="*/ 9 h 53"/>
                    <a:gd name="T14" fmla="*/ 17 w 101"/>
                    <a:gd name="T15" fmla="*/ 8 h 53"/>
                    <a:gd name="T16" fmla="*/ 18 w 101"/>
                    <a:gd name="T17" fmla="*/ 7 h 53"/>
                    <a:gd name="T18" fmla="*/ 19 w 101"/>
                    <a:gd name="T19" fmla="*/ 6 h 53"/>
                    <a:gd name="T20" fmla="*/ 19 w 101"/>
                    <a:gd name="T21" fmla="*/ 4 h 53"/>
                    <a:gd name="T22" fmla="*/ 21 w 101"/>
                    <a:gd name="T23" fmla="*/ 2 h 53"/>
                    <a:gd name="T24" fmla="*/ 23 w 101"/>
                    <a:gd name="T25" fmla="*/ 1 h 53"/>
                    <a:gd name="T26" fmla="*/ 25 w 101"/>
                    <a:gd name="T27" fmla="*/ 0 h 53"/>
                    <a:gd name="T28" fmla="*/ 28 w 101"/>
                    <a:gd name="T29" fmla="*/ 0 h 53"/>
                    <a:gd name="T30" fmla="*/ 30 w 101"/>
                    <a:gd name="T31" fmla="*/ 0 h 53"/>
                    <a:gd name="T32" fmla="*/ 33 w 101"/>
                    <a:gd name="T33" fmla="*/ 0 h 53"/>
                    <a:gd name="T34" fmla="*/ 34 w 101"/>
                    <a:gd name="T35" fmla="*/ 2 h 53"/>
                    <a:gd name="T36" fmla="*/ 35 w 101"/>
                    <a:gd name="T37" fmla="*/ 4 h 53"/>
                    <a:gd name="T38" fmla="*/ 35 w 101"/>
                    <a:gd name="T39" fmla="*/ 5 h 53"/>
                    <a:gd name="T40" fmla="*/ 34 w 101"/>
                    <a:gd name="T41" fmla="*/ 7 h 53"/>
                    <a:gd name="T42" fmla="*/ 35 w 101"/>
                    <a:gd name="T43" fmla="*/ 8 h 53"/>
                    <a:gd name="T44" fmla="*/ 37 w 101"/>
                    <a:gd name="T45" fmla="*/ 9 h 53"/>
                    <a:gd name="T46" fmla="*/ 39 w 101"/>
                    <a:gd name="T47" fmla="*/ 11 h 53"/>
                    <a:gd name="T48" fmla="*/ 41 w 101"/>
                    <a:gd name="T49" fmla="*/ 13 h 53"/>
                    <a:gd name="T50" fmla="*/ 41 w 101"/>
                    <a:gd name="T51" fmla="*/ 15 h 53"/>
                    <a:gd name="T52" fmla="*/ 42 w 101"/>
                    <a:gd name="T53" fmla="*/ 16 h 53"/>
                    <a:gd name="T54" fmla="*/ 44 w 101"/>
                    <a:gd name="T55" fmla="*/ 16 h 53"/>
                    <a:gd name="T56" fmla="*/ 46 w 101"/>
                    <a:gd name="T57" fmla="*/ 16 h 53"/>
                    <a:gd name="T58" fmla="*/ 48 w 101"/>
                    <a:gd name="T59" fmla="*/ 17 h 53"/>
                    <a:gd name="T60" fmla="*/ 49 w 101"/>
                    <a:gd name="T61" fmla="*/ 19 h 53"/>
                    <a:gd name="T62" fmla="*/ 50 w 101"/>
                    <a:gd name="T63" fmla="*/ 20 h 53"/>
                    <a:gd name="T64" fmla="*/ 49 w 101"/>
                    <a:gd name="T65" fmla="*/ 22 h 53"/>
                    <a:gd name="T66" fmla="*/ 48 w 101"/>
                    <a:gd name="T67" fmla="*/ 24 h 53"/>
                    <a:gd name="T68" fmla="*/ 46 w 101"/>
                    <a:gd name="T69" fmla="*/ 24 h 53"/>
                    <a:gd name="T70" fmla="*/ 43 w 101"/>
                    <a:gd name="T71" fmla="*/ 25 h 53"/>
                    <a:gd name="T72" fmla="*/ 41 w 101"/>
                    <a:gd name="T73" fmla="*/ 26 h 53"/>
                    <a:gd name="T74" fmla="*/ 38 w 101"/>
                    <a:gd name="T75" fmla="*/ 26 h 53"/>
                    <a:gd name="T76" fmla="*/ 34 w 101"/>
                    <a:gd name="T77" fmla="*/ 26 h 53"/>
                    <a:gd name="T78" fmla="*/ 30 w 101"/>
                    <a:gd name="T79" fmla="*/ 26 h 53"/>
                    <a:gd name="T80" fmla="*/ 28 w 101"/>
                    <a:gd name="T81" fmla="*/ 26 h 53"/>
                    <a:gd name="T82" fmla="*/ 25 w 101"/>
                    <a:gd name="T83" fmla="*/ 26 h 53"/>
                    <a:gd name="T84" fmla="*/ 21 w 101"/>
                    <a:gd name="T85" fmla="*/ 26 h 53"/>
                    <a:gd name="T86" fmla="*/ 19 w 101"/>
                    <a:gd name="T87" fmla="*/ 26 h 53"/>
                    <a:gd name="T88" fmla="*/ 16 w 101"/>
                    <a:gd name="T89" fmla="*/ 26 h 53"/>
                    <a:gd name="T90" fmla="*/ 12 w 101"/>
                    <a:gd name="T91" fmla="*/ 24 h 53"/>
                    <a:gd name="T92" fmla="*/ 9 w 101"/>
                    <a:gd name="T93" fmla="*/ 24 h 53"/>
                    <a:gd name="T94" fmla="*/ 4 w 101"/>
                    <a:gd name="T95" fmla="*/ 23 h 53"/>
                    <a:gd name="T96" fmla="*/ 1 w 101"/>
                    <a:gd name="T97" fmla="*/ 23 h 53"/>
                    <a:gd name="T98" fmla="*/ 0 w 101"/>
                    <a:gd name="T99" fmla="*/ 22 h 53"/>
                    <a:gd name="T100" fmla="*/ 0 w 101"/>
                    <a:gd name="T101" fmla="*/ 20 h 53"/>
                    <a:gd name="T102" fmla="*/ 1 w 101"/>
                    <a:gd name="T103" fmla="*/ 18 h 5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101" h="53">
                      <a:moveTo>
                        <a:pt x="2" y="37"/>
                      </a:moveTo>
                      <a:lnTo>
                        <a:pt x="5" y="33"/>
                      </a:lnTo>
                      <a:lnTo>
                        <a:pt x="10" y="30"/>
                      </a:lnTo>
                      <a:lnTo>
                        <a:pt x="16" y="27"/>
                      </a:lnTo>
                      <a:lnTo>
                        <a:pt x="21" y="25"/>
                      </a:lnTo>
                      <a:lnTo>
                        <a:pt x="26" y="22"/>
                      </a:lnTo>
                      <a:lnTo>
                        <a:pt x="29" y="19"/>
                      </a:lnTo>
                      <a:lnTo>
                        <a:pt x="34" y="16"/>
                      </a:lnTo>
                      <a:lnTo>
                        <a:pt x="37" y="14"/>
                      </a:lnTo>
                      <a:lnTo>
                        <a:pt x="38" y="12"/>
                      </a:lnTo>
                      <a:lnTo>
                        <a:pt x="38" y="9"/>
                      </a:lnTo>
                      <a:lnTo>
                        <a:pt x="42" y="5"/>
                      </a:lnTo>
                      <a:lnTo>
                        <a:pt x="46" y="3"/>
                      </a:lnTo>
                      <a:lnTo>
                        <a:pt x="51" y="0"/>
                      </a:lnTo>
                      <a:lnTo>
                        <a:pt x="56" y="0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9" y="5"/>
                      </a:lnTo>
                      <a:lnTo>
                        <a:pt x="70" y="9"/>
                      </a:lnTo>
                      <a:lnTo>
                        <a:pt x="70" y="11"/>
                      </a:lnTo>
                      <a:lnTo>
                        <a:pt x="69" y="15"/>
                      </a:lnTo>
                      <a:lnTo>
                        <a:pt x="70" y="17"/>
                      </a:lnTo>
                      <a:lnTo>
                        <a:pt x="74" y="19"/>
                      </a:lnTo>
                      <a:lnTo>
                        <a:pt x="78" y="22"/>
                      </a:lnTo>
                      <a:lnTo>
                        <a:pt x="82" y="26"/>
                      </a:lnTo>
                      <a:lnTo>
                        <a:pt x="83" y="30"/>
                      </a:lnTo>
                      <a:lnTo>
                        <a:pt x="85" y="32"/>
                      </a:lnTo>
                      <a:lnTo>
                        <a:pt x="88" y="33"/>
                      </a:lnTo>
                      <a:lnTo>
                        <a:pt x="93" y="33"/>
                      </a:lnTo>
                      <a:lnTo>
                        <a:pt x="96" y="34"/>
                      </a:lnTo>
                      <a:lnTo>
                        <a:pt x="99" y="38"/>
                      </a:lnTo>
                      <a:lnTo>
                        <a:pt x="101" y="41"/>
                      </a:lnTo>
                      <a:lnTo>
                        <a:pt x="99" y="44"/>
                      </a:lnTo>
                      <a:lnTo>
                        <a:pt x="96" y="48"/>
                      </a:lnTo>
                      <a:lnTo>
                        <a:pt x="93" y="49"/>
                      </a:lnTo>
                      <a:lnTo>
                        <a:pt x="86" y="50"/>
                      </a:lnTo>
                      <a:lnTo>
                        <a:pt x="82" y="52"/>
                      </a:lnTo>
                      <a:lnTo>
                        <a:pt x="77" y="53"/>
                      </a:lnTo>
                      <a:lnTo>
                        <a:pt x="69" y="53"/>
                      </a:lnTo>
                      <a:lnTo>
                        <a:pt x="61" y="52"/>
                      </a:lnTo>
                      <a:lnTo>
                        <a:pt x="56" y="52"/>
                      </a:lnTo>
                      <a:lnTo>
                        <a:pt x="50" y="52"/>
                      </a:lnTo>
                      <a:lnTo>
                        <a:pt x="43" y="53"/>
                      </a:lnTo>
                      <a:lnTo>
                        <a:pt x="38" y="53"/>
                      </a:lnTo>
                      <a:lnTo>
                        <a:pt x="32" y="53"/>
                      </a:lnTo>
                      <a:lnTo>
                        <a:pt x="24" y="49"/>
                      </a:lnTo>
                      <a:lnTo>
                        <a:pt x="18" y="48"/>
                      </a:lnTo>
                      <a:lnTo>
                        <a:pt x="8" y="47"/>
                      </a:lnTo>
                      <a:lnTo>
                        <a:pt x="3" y="47"/>
                      </a:lnTo>
                      <a:lnTo>
                        <a:pt x="0" y="44"/>
                      </a:lnTo>
                      <a:lnTo>
                        <a:pt x="0" y="41"/>
                      </a:lnTo>
                      <a:lnTo>
                        <a:pt x="2" y="37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612" name="Freeform 433"/>
                <p:cNvSpPr>
                  <a:spLocks/>
                </p:cNvSpPr>
                <p:nvPr/>
              </p:nvSpPr>
              <p:spPr bwMode="auto">
                <a:xfrm>
                  <a:off x="2763" y="2610"/>
                  <a:ext cx="50" cy="27"/>
                </a:xfrm>
                <a:custGeom>
                  <a:avLst/>
                  <a:gdLst>
                    <a:gd name="T0" fmla="*/ 1 w 101"/>
                    <a:gd name="T1" fmla="*/ 19 h 52"/>
                    <a:gd name="T2" fmla="*/ 3 w 101"/>
                    <a:gd name="T3" fmla="*/ 17 h 52"/>
                    <a:gd name="T4" fmla="*/ 5 w 101"/>
                    <a:gd name="T5" fmla="*/ 15 h 52"/>
                    <a:gd name="T6" fmla="*/ 9 w 101"/>
                    <a:gd name="T7" fmla="*/ 14 h 52"/>
                    <a:gd name="T8" fmla="*/ 11 w 101"/>
                    <a:gd name="T9" fmla="*/ 12 h 52"/>
                    <a:gd name="T10" fmla="*/ 13 w 101"/>
                    <a:gd name="T11" fmla="*/ 11 h 52"/>
                    <a:gd name="T12" fmla="*/ 15 w 101"/>
                    <a:gd name="T13" fmla="*/ 9 h 52"/>
                    <a:gd name="T14" fmla="*/ 17 w 101"/>
                    <a:gd name="T15" fmla="*/ 8 h 52"/>
                    <a:gd name="T16" fmla="*/ 19 w 101"/>
                    <a:gd name="T17" fmla="*/ 7 h 52"/>
                    <a:gd name="T18" fmla="*/ 19 w 101"/>
                    <a:gd name="T19" fmla="*/ 6 h 52"/>
                    <a:gd name="T20" fmla="*/ 20 w 101"/>
                    <a:gd name="T21" fmla="*/ 4 h 52"/>
                    <a:gd name="T22" fmla="*/ 21 w 101"/>
                    <a:gd name="T23" fmla="*/ 3 h 52"/>
                    <a:gd name="T24" fmla="*/ 23 w 101"/>
                    <a:gd name="T25" fmla="*/ 1 h 52"/>
                    <a:gd name="T26" fmla="*/ 25 w 101"/>
                    <a:gd name="T27" fmla="*/ 0 h 52"/>
                    <a:gd name="T28" fmla="*/ 29 w 101"/>
                    <a:gd name="T29" fmla="*/ 0 h 52"/>
                    <a:gd name="T30" fmla="*/ 31 w 101"/>
                    <a:gd name="T31" fmla="*/ 0 h 52"/>
                    <a:gd name="T32" fmla="*/ 33 w 101"/>
                    <a:gd name="T33" fmla="*/ 1 h 52"/>
                    <a:gd name="T34" fmla="*/ 34 w 101"/>
                    <a:gd name="T35" fmla="*/ 3 h 52"/>
                    <a:gd name="T36" fmla="*/ 36 w 101"/>
                    <a:gd name="T37" fmla="*/ 4 h 52"/>
                    <a:gd name="T38" fmla="*/ 36 w 101"/>
                    <a:gd name="T39" fmla="*/ 6 h 52"/>
                    <a:gd name="T40" fmla="*/ 34 w 101"/>
                    <a:gd name="T41" fmla="*/ 7 h 52"/>
                    <a:gd name="T42" fmla="*/ 35 w 101"/>
                    <a:gd name="T43" fmla="*/ 9 h 52"/>
                    <a:gd name="T44" fmla="*/ 37 w 101"/>
                    <a:gd name="T45" fmla="*/ 10 h 52"/>
                    <a:gd name="T46" fmla="*/ 39 w 101"/>
                    <a:gd name="T47" fmla="*/ 11 h 52"/>
                    <a:gd name="T48" fmla="*/ 41 w 101"/>
                    <a:gd name="T49" fmla="*/ 14 h 52"/>
                    <a:gd name="T50" fmla="*/ 41 w 101"/>
                    <a:gd name="T51" fmla="*/ 15 h 52"/>
                    <a:gd name="T52" fmla="*/ 43 w 101"/>
                    <a:gd name="T53" fmla="*/ 17 h 52"/>
                    <a:gd name="T54" fmla="*/ 45 w 101"/>
                    <a:gd name="T55" fmla="*/ 17 h 52"/>
                    <a:gd name="T56" fmla="*/ 47 w 101"/>
                    <a:gd name="T57" fmla="*/ 18 h 52"/>
                    <a:gd name="T58" fmla="*/ 49 w 101"/>
                    <a:gd name="T59" fmla="*/ 18 h 52"/>
                    <a:gd name="T60" fmla="*/ 49 w 101"/>
                    <a:gd name="T61" fmla="*/ 20 h 52"/>
                    <a:gd name="T62" fmla="*/ 50 w 101"/>
                    <a:gd name="T63" fmla="*/ 21 h 52"/>
                    <a:gd name="T64" fmla="*/ 50 w 101"/>
                    <a:gd name="T65" fmla="*/ 23 h 52"/>
                    <a:gd name="T66" fmla="*/ 49 w 101"/>
                    <a:gd name="T67" fmla="*/ 25 h 52"/>
                    <a:gd name="T68" fmla="*/ 46 w 101"/>
                    <a:gd name="T69" fmla="*/ 25 h 52"/>
                    <a:gd name="T70" fmla="*/ 44 w 101"/>
                    <a:gd name="T71" fmla="*/ 26 h 52"/>
                    <a:gd name="T72" fmla="*/ 41 w 101"/>
                    <a:gd name="T73" fmla="*/ 26 h 52"/>
                    <a:gd name="T74" fmla="*/ 38 w 101"/>
                    <a:gd name="T75" fmla="*/ 27 h 52"/>
                    <a:gd name="T76" fmla="*/ 35 w 101"/>
                    <a:gd name="T77" fmla="*/ 27 h 52"/>
                    <a:gd name="T78" fmla="*/ 31 w 101"/>
                    <a:gd name="T79" fmla="*/ 27 h 52"/>
                    <a:gd name="T80" fmla="*/ 28 w 101"/>
                    <a:gd name="T81" fmla="*/ 26 h 52"/>
                    <a:gd name="T82" fmla="*/ 25 w 101"/>
                    <a:gd name="T83" fmla="*/ 26 h 52"/>
                    <a:gd name="T84" fmla="*/ 22 w 101"/>
                    <a:gd name="T85" fmla="*/ 27 h 52"/>
                    <a:gd name="T86" fmla="*/ 20 w 101"/>
                    <a:gd name="T87" fmla="*/ 27 h 52"/>
                    <a:gd name="T88" fmla="*/ 17 w 101"/>
                    <a:gd name="T89" fmla="*/ 27 h 52"/>
                    <a:gd name="T90" fmla="*/ 13 w 101"/>
                    <a:gd name="T91" fmla="*/ 26 h 52"/>
                    <a:gd name="T92" fmla="*/ 9 w 101"/>
                    <a:gd name="T93" fmla="*/ 25 h 52"/>
                    <a:gd name="T94" fmla="*/ 5 w 101"/>
                    <a:gd name="T95" fmla="*/ 25 h 52"/>
                    <a:gd name="T96" fmla="*/ 2 w 101"/>
                    <a:gd name="T97" fmla="*/ 24 h 52"/>
                    <a:gd name="T98" fmla="*/ 0 w 101"/>
                    <a:gd name="T99" fmla="*/ 23 h 52"/>
                    <a:gd name="T100" fmla="*/ 0 w 101"/>
                    <a:gd name="T101" fmla="*/ 21 h 52"/>
                    <a:gd name="T102" fmla="*/ 1 w 101"/>
                    <a:gd name="T103" fmla="*/ 19 h 5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101" h="52">
                      <a:moveTo>
                        <a:pt x="2" y="37"/>
                      </a:moveTo>
                      <a:lnTo>
                        <a:pt x="7" y="33"/>
                      </a:lnTo>
                      <a:lnTo>
                        <a:pt x="11" y="29"/>
                      </a:lnTo>
                      <a:lnTo>
                        <a:pt x="18" y="27"/>
                      </a:lnTo>
                      <a:lnTo>
                        <a:pt x="23" y="24"/>
                      </a:lnTo>
                      <a:lnTo>
                        <a:pt x="26" y="22"/>
                      </a:lnTo>
                      <a:lnTo>
                        <a:pt x="31" y="18"/>
                      </a:lnTo>
                      <a:lnTo>
                        <a:pt x="34" y="16"/>
                      </a:lnTo>
                      <a:lnTo>
                        <a:pt x="39" y="14"/>
                      </a:lnTo>
                      <a:lnTo>
                        <a:pt x="39" y="12"/>
                      </a:lnTo>
                      <a:lnTo>
                        <a:pt x="40" y="8"/>
                      </a:lnTo>
                      <a:lnTo>
                        <a:pt x="43" y="5"/>
                      </a:lnTo>
                      <a:lnTo>
                        <a:pt x="47" y="2"/>
                      </a:lnTo>
                      <a:lnTo>
                        <a:pt x="51" y="0"/>
                      </a:lnTo>
                      <a:lnTo>
                        <a:pt x="58" y="0"/>
                      </a:lnTo>
                      <a:lnTo>
                        <a:pt x="63" y="0"/>
                      </a:lnTo>
                      <a:lnTo>
                        <a:pt x="67" y="2"/>
                      </a:lnTo>
                      <a:lnTo>
                        <a:pt x="69" y="5"/>
                      </a:lnTo>
                      <a:lnTo>
                        <a:pt x="72" y="8"/>
                      </a:lnTo>
                      <a:lnTo>
                        <a:pt x="72" y="11"/>
                      </a:lnTo>
                      <a:lnTo>
                        <a:pt x="69" y="14"/>
                      </a:lnTo>
                      <a:lnTo>
                        <a:pt x="71" y="17"/>
                      </a:lnTo>
                      <a:lnTo>
                        <a:pt x="75" y="19"/>
                      </a:lnTo>
                      <a:lnTo>
                        <a:pt x="79" y="22"/>
                      </a:lnTo>
                      <a:lnTo>
                        <a:pt x="83" y="27"/>
                      </a:lnTo>
                      <a:lnTo>
                        <a:pt x="83" y="29"/>
                      </a:lnTo>
                      <a:lnTo>
                        <a:pt x="87" y="32"/>
                      </a:lnTo>
                      <a:lnTo>
                        <a:pt x="90" y="33"/>
                      </a:lnTo>
                      <a:lnTo>
                        <a:pt x="95" y="34"/>
                      </a:lnTo>
                      <a:lnTo>
                        <a:pt x="98" y="35"/>
                      </a:lnTo>
                      <a:lnTo>
                        <a:pt x="99" y="38"/>
                      </a:lnTo>
                      <a:lnTo>
                        <a:pt x="101" y="40"/>
                      </a:lnTo>
                      <a:lnTo>
                        <a:pt x="101" y="44"/>
                      </a:lnTo>
                      <a:lnTo>
                        <a:pt x="98" y="48"/>
                      </a:lnTo>
                      <a:lnTo>
                        <a:pt x="93" y="49"/>
                      </a:lnTo>
                      <a:lnTo>
                        <a:pt x="88" y="50"/>
                      </a:lnTo>
                      <a:lnTo>
                        <a:pt x="83" y="51"/>
                      </a:lnTo>
                      <a:lnTo>
                        <a:pt x="77" y="52"/>
                      </a:lnTo>
                      <a:lnTo>
                        <a:pt x="71" y="52"/>
                      </a:lnTo>
                      <a:lnTo>
                        <a:pt x="63" y="52"/>
                      </a:lnTo>
                      <a:lnTo>
                        <a:pt x="56" y="51"/>
                      </a:lnTo>
                      <a:lnTo>
                        <a:pt x="50" y="51"/>
                      </a:lnTo>
                      <a:lnTo>
                        <a:pt x="45" y="52"/>
                      </a:lnTo>
                      <a:lnTo>
                        <a:pt x="40" y="52"/>
                      </a:lnTo>
                      <a:lnTo>
                        <a:pt x="34" y="52"/>
                      </a:lnTo>
                      <a:lnTo>
                        <a:pt x="26" y="50"/>
                      </a:lnTo>
                      <a:lnTo>
                        <a:pt x="19" y="48"/>
                      </a:lnTo>
                      <a:lnTo>
                        <a:pt x="10" y="48"/>
                      </a:lnTo>
                      <a:lnTo>
                        <a:pt x="5" y="46"/>
                      </a:lnTo>
                      <a:lnTo>
                        <a:pt x="0" y="44"/>
                      </a:lnTo>
                      <a:lnTo>
                        <a:pt x="0" y="40"/>
                      </a:lnTo>
                      <a:lnTo>
                        <a:pt x="2" y="37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613" name="Freeform 434"/>
                <p:cNvSpPr>
                  <a:spLocks/>
                </p:cNvSpPr>
                <p:nvPr/>
              </p:nvSpPr>
              <p:spPr bwMode="auto">
                <a:xfrm>
                  <a:off x="2791" y="2615"/>
                  <a:ext cx="43" cy="25"/>
                </a:xfrm>
                <a:custGeom>
                  <a:avLst/>
                  <a:gdLst>
                    <a:gd name="T0" fmla="*/ 1 w 87"/>
                    <a:gd name="T1" fmla="*/ 17 h 52"/>
                    <a:gd name="T2" fmla="*/ 2 w 87"/>
                    <a:gd name="T3" fmla="*/ 15 h 52"/>
                    <a:gd name="T4" fmla="*/ 4 w 87"/>
                    <a:gd name="T5" fmla="*/ 14 h 52"/>
                    <a:gd name="T6" fmla="*/ 6 w 87"/>
                    <a:gd name="T7" fmla="*/ 13 h 52"/>
                    <a:gd name="T8" fmla="*/ 9 w 87"/>
                    <a:gd name="T9" fmla="*/ 12 h 52"/>
                    <a:gd name="T10" fmla="*/ 10 w 87"/>
                    <a:gd name="T11" fmla="*/ 10 h 52"/>
                    <a:gd name="T12" fmla="*/ 12 w 87"/>
                    <a:gd name="T13" fmla="*/ 9 h 52"/>
                    <a:gd name="T14" fmla="*/ 14 w 87"/>
                    <a:gd name="T15" fmla="*/ 7 h 52"/>
                    <a:gd name="T16" fmla="*/ 16 w 87"/>
                    <a:gd name="T17" fmla="*/ 7 h 52"/>
                    <a:gd name="T18" fmla="*/ 16 w 87"/>
                    <a:gd name="T19" fmla="*/ 6 h 52"/>
                    <a:gd name="T20" fmla="*/ 17 w 87"/>
                    <a:gd name="T21" fmla="*/ 4 h 52"/>
                    <a:gd name="T22" fmla="*/ 17 w 87"/>
                    <a:gd name="T23" fmla="*/ 2 h 52"/>
                    <a:gd name="T24" fmla="*/ 19 w 87"/>
                    <a:gd name="T25" fmla="*/ 1 h 52"/>
                    <a:gd name="T26" fmla="*/ 21 w 87"/>
                    <a:gd name="T27" fmla="*/ 0 h 52"/>
                    <a:gd name="T28" fmla="*/ 33 w 87"/>
                    <a:gd name="T29" fmla="*/ 15 h 52"/>
                    <a:gd name="T30" fmla="*/ 37 w 87"/>
                    <a:gd name="T31" fmla="*/ 15 h 52"/>
                    <a:gd name="T32" fmla="*/ 37 w 87"/>
                    <a:gd name="T33" fmla="*/ 15 h 52"/>
                    <a:gd name="T34" fmla="*/ 40 w 87"/>
                    <a:gd name="T35" fmla="*/ 16 h 52"/>
                    <a:gd name="T36" fmla="*/ 41 w 87"/>
                    <a:gd name="T37" fmla="*/ 17 h 52"/>
                    <a:gd name="T38" fmla="*/ 42 w 87"/>
                    <a:gd name="T39" fmla="*/ 18 h 52"/>
                    <a:gd name="T40" fmla="*/ 43 w 87"/>
                    <a:gd name="T41" fmla="*/ 19 h 52"/>
                    <a:gd name="T42" fmla="*/ 42 w 87"/>
                    <a:gd name="T43" fmla="*/ 21 h 52"/>
                    <a:gd name="T44" fmla="*/ 41 w 87"/>
                    <a:gd name="T45" fmla="*/ 23 h 52"/>
                    <a:gd name="T46" fmla="*/ 39 w 87"/>
                    <a:gd name="T47" fmla="*/ 23 h 52"/>
                    <a:gd name="T48" fmla="*/ 37 w 87"/>
                    <a:gd name="T49" fmla="*/ 24 h 52"/>
                    <a:gd name="T50" fmla="*/ 35 w 87"/>
                    <a:gd name="T51" fmla="*/ 25 h 52"/>
                    <a:gd name="T52" fmla="*/ 33 w 87"/>
                    <a:gd name="T53" fmla="*/ 25 h 52"/>
                    <a:gd name="T54" fmla="*/ 29 w 87"/>
                    <a:gd name="T55" fmla="*/ 25 h 52"/>
                    <a:gd name="T56" fmla="*/ 26 w 87"/>
                    <a:gd name="T57" fmla="*/ 25 h 52"/>
                    <a:gd name="T58" fmla="*/ 24 w 87"/>
                    <a:gd name="T59" fmla="*/ 25 h 52"/>
                    <a:gd name="T60" fmla="*/ 21 w 87"/>
                    <a:gd name="T61" fmla="*/ 25 h 52"/>
                    <a:gd name="T62" fmla="*/ 18 w 87"/>
                    <a:gd name="T63" fmla="*/ 25 h 52"/>
                    <a:gd name="T64" fmla="*/ 16 w 87"/>
                    <a:gd name="T65" fmla="*/ 25 h 52"/>
                    <a:gd name="T66" fmla="*/ 13 w 87"/>
                    <a:gd name="T67" fmla="*/ 25 h 52"/>
                    <a:gd name="T68" fmla="*/ 10 w 87"/>
                    <a:gd name="T69" fmla="*/ 24 h 52"/>
                    <a:gd name="T70" fmla="*/ 8 w 87"/>
                    <a:gd name="T71" fmla="*/ 23 h 52"/>
                    <a:gd name="T72" fmla="*/ 3 w 87"/>
                    <a:gd name="T73" fmla="*/ 23 h 52"/>
                    <a:gd name="T74" fmla="*/ 1 w 87"/>
                    <a:gd name="T75" fmla="*/ 22 h 52"/>
                    <a:gd name="T76" fmla="*/ 0 w 87"/>
                    <a:gd name="T77" fmla="*/ 21 h 52"/>
                    <a:gd name="T78" fmla="*/ 0 w 87"/>
                    <a:gd name="T79" fmla="*/ 19 h 52"/>
                    <a:gd name="T80" fmla="*/ 1 w 87"/>
                    <a:gd name="T81" fmla="*/ 17 h 5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87" h="52">
                      <a:moveTo>
                        <a:pt x="2" y="36"/>
                      </a:moveTo>
                      <a:lnTo>
                        <a:pt x="5" y="32"/>
                      </a:lnTo>
                      <a:lnTo>
                        <a:pt x="8" y="29"/>
                      </a:lnTo>
                      <a:lnTo>
                        <a:pt x="13" y="26"/>
                      </a:lnTo>
                      <a:lnTo>
                        <a:pt x="18" y="24"/>
                      </a:lnTo>
                      <a:lnTo>
                        <a:pt x="21" y="21"/>
                      </a:lnTo>
                      <a:lnTo>
                        <a:pt x="24" y="19"/>
                      </a:lnTo>
                      <a:lnTo>
                        <a:pt x="29" y="15"/>
                      </a:lnTo>
                      <a:lnTo>
                        <a:pt x="32" y="14"/>
                      </a:lnTo>
                      <a:lnTo>
                        <a:pt x="32" y="13"/>
                      </a:lnTo>
                      <a:lnTo>
                        <a:pt x="34" y="9"/>
                      </a:lnTo>
                      <a:lnTo>
                        <a:pt x="35" y="4"/>
                      </a:lnTo>
                      <a:lnTo>
                        <a:pt x="39" y="3"/>
                      </a:lnTo>
                      <a:lnTo>
                        <a:pt x="43" y="0"/>
                      </a:lnTo>
                      <a:lnTo>
                        <a:pt x="66" y="31"/>
                      </a:lnTo>
                      <a:lnTo>
                        <a:pt x="74" y="31"/>
                      </a:lnTo>
                      <a:lnTo>
                        <a:pt x="75" y="32"/>
                      </a:lnTo>
                      <a:lnTo>
                        <a:pt x="80" y="33"/>
                      </a:lnTo>
                      <a:lnTo>
                        <a:pt x="83" y="35"/>
                      </a:lnTo>
                      <a:lnTo>
                        <a:pt x="85" y="37"/>
                      </a:lnTo>
                      <a:lnTo>
                        <a:pt x="87" y="40"/>
                      </a:lnTo>
                      <a:lnTo>
                        <a:pt x="85" y="43"/>
                      </a:lnTo>
                      <a:lnTo>
                        <a:pt x="83" y="47"/>
                      </a:lnTo>
                      <a:lnTo>
                        <a:pt x="79" y="48"/>
                      </a:lnTo>
                      <a:lnTo>
                        <a:pt x="75" y="49"/>
                      </a:lnTo>
                      <a:lnTo>
                        <a:pt x="71" y="51"/>
                      </a:lnTo>
                      <a:lnTo>
                        <a:pt x="66" y="52"/>
                      </a:lnTo>
                      <a:lnTo>
                        <a:pt x="59" y="52"/>
                      </a:lnTo>
                      <a:lnTo>
                        <a:pt x="53" y="52"/>
                      </a:lnTo>
                      <a:lnTo>
                        <a:pt x="48" y="51"/>
                      </a:lnTo>
                      <a:lnTo>
                        <a:pt x="42" y="51"/>
                      </a:lnTo>
                      <a:lnTo>
                        <a:pt x="37" y="52"/>
                      </a:lnTo>
                      <a:lnTo>
                        <a:pt x="32" y="52"/>
                      </a:lnTo>
                      <a:lnTo>
                        <a:pt x="27" y="52"/>
                      </a:lnTo>
                      <a:lnTo>
                        <a:pt x="21" y="49"/>
                      </a:lnTo>
                      <a:lnTo>
                        <a:pt x="16" y="47"/>
                      </a:lnTo>
                      <a:lnTo>
                        <a:pt x="7" y="47"/>
                      </a:lnTo>
                      <a:lnTo>
                        <a:pt x="3" y="46"/>
                      </a:lnTo>
                      <a:lnTo>
                        <a:pt x="0" y="43"/>
                      </a:lnTo>
                      <a:lnTo>
                        <a:pt x="0" y="40"/>
                      </a:lnTo>
                      <a:lnTo>
                        <a:pt x="2" y="36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614" name="Freeform 435"/>
                <p:cNvSpPr>
                  <a:spLocks/>
                </p:cNvSpPr>
                <p:nvPr/>
              </p:nvSpPr>
              <p:spPr bwMode="auto">
                <a:xfrm>
                  <a:off x="2787" y="2621"/>
                  <a:ext cx="43" cy="19"/>
                </a:xfrm>
                <a:custGeom>
                  <a:avLst/>
                  <a:gdLst>
                    <a:gd name="T0" fmla="*/ 1 w 87"/>
                    <a:gd name="T1" fmla="*/ 11 h 39"/>
                    <a:gd name="T2" fmla="*/ 2 w 87"/>
                    <a:gd name="T3" fmla="*/ 9 h 39"/>
                    <a:gd name="T4" fmla="*/ 4 w 87"/>
                    <a:gd name="T5" fmla="*/ 8 h 39"/>
                    <a:gd name="T6" fmla="*/ 7 w 87"/>
                    <a:gd name="T7" fmla="*/ 6 h 39"/>
                    <a:gd name="T8" fmla="*/ 9 w 87"/>
                    <a:gd name="T9" fmla="*/ 5 h 39"/>
                    <a:gd name="T10" fmla="*/ 11 w 87"/>
                    <a:gd name="T11" fmla="*/ 4 h 39"/>
                    <a:gd name="T12" fmla="*/ 13 w 87"/>
                    <a:gd name="T13" fmla="*/ 2 h 39"/>
                    <a:gd name="T14" fmla="*/ 15 w 87"/>
                    <a:gd name="T15" fmla="*/ 1 h 39"/>
                    <a:gd name="T16" fmla="*/ 19 w 87"/>
                    <a:gd name="T17" fmla="*/ 2 h 39"/>
                    <a:gd name="T18" fmla="*/ 21 w 87"/>
                    <a:gd name="T19" fmla="*/ 0 h 39"/>
                    <a:gd name="T20" fmla="*/ 29 w 87"/>
                    <a:gd name="T21" fmla="*/ 0 h 39"/>
                    <a:gd name="T22" fmla="*/ 30 w 87"/>
                    <a:gd name="T23" fmla="*/ 1 h 39"/>
                    <a:gd name="T24" fmla="*/ 32 w 87"/>
                    <a:gd name="T25" fmla="*/ 3 h 39"/>
                    <a:gd name="T26" fmla="*/ 33 w 87"/>
                    <a:gd name="T27" fmla="*/ 4 h 39"/>
                    <a:gd name="T28" fmla="*/ 35 w 87"/>
                    <a:gd name="T29" fmla="*/ 6 h 39"/>
                    <a:gd name="T30" fmla="*/ 36 w 87"/>
                    <a:gd name="T31" fmla="*/ 8 h 39"/>
                    <a:gd name="T32" fmla="*/ 37 w 87"/>
                    <a:gd name="T33" fmla="*/ 9 h 39"/>
                    <a:gd name="T34" fmla="*/ 38 w 87"/>
                    <a:gd name="T35" fmla="*/ 9 h 39"/>
                    <a:gd name="T36" fmla="*/ 40 w 87"/>
                    <a:gd name="T37" fmla="*/ 9 h 39"/>
                    <a:gd name="T38" fmla="*/ 41 w 87"/>
                    <a:gd name="T39" fmla="*/ 11 h 39"/>
                    <a:gd name="T40" fmla="*/ 42 w 87"/>
                    <a:gd name="T41" fmla="*/ 12 h 39"/>
                    <a:gd name="T42" fmla="*/ 43 w 87"/>
                    <a:gd name="T43" fmla="*/ 13 h 39"/>
                    <a:gd name="T44" fmla="*/ 43 w 87"/>
                    <a:gd name="T45" fmla="*/ 15 h 39"/>
                    <a:gd name="T46" fmla="*/ 41 w 87"/>
                    <a:gd name="T47" fmla="*/ 16 h 39"/>
                    <a:gd name="T48" fmla="*/ 40 w 87"/>
                    <a:gd name="T49" fmla="*/ 17 h 39"/>
                    <a:gd name="T50" fmla="*/ 37 w 87"/>
                    <a:gd name="T51" fmla="*/ 17 h 39"/>
                    <a:gd name="T52" fmla="*/ 35 w 87"/>
                    <a:gd name="T53" fmla="*/ 19 h 39"/>
                    <a:gd name="T54" fmla="*/ 33 w 87"/>
                    <a:gd name="T55" fmla="*/ 19 h 39"/>
                    <a:gd name="T56" fmla="*/ 29 w 87"/>
                    <a:gd name="T57" fmla="*/ 19 h 39"/>
                    <a:gd name="T58" fmla="*/ 26 w 87"/>
                    <a:gd name="T59" fmla="*/ 19 h 39"/>
                    <a:gd name="T60" fmla="*/ 24 w 87"/>
                    <a:gd name="T61" fmla="*/ 19 h 39"/>
                    <a:gd name="T62" fmla="*/ 21 w 87"/>
                    <a:gd name="T63" fmla="*/ 19 h 39"/>
                    <a:gd name="T64" fmla="*/ 19 w 87"/>
                    <a:gd name="T65" fmla="*/ 19 h 39"/>
                    <a:gd name="T66" fmla="*/ 17 w 87"/>
                    <a:gd name="T67" fmla="*/ 19 h 39"/>
                    <a:gd name="T68" fmla="*/ 14 w 87"/>
                    <a:gd name="T69" fmla="*/ 19 h 39"/>
                    <a:gd name="T70" fmla="*/ 11 w 87"/>
                    <a:gd name="T71" fmla="*/ 17 h 39"/>
                    <a:gd name="T72" fmla="*/ 8 w 87"/>
                    <a:gd name="T73" fmla="*/ 17 h 39"/>
                    <a:gd name="T74" fmla="*/ 4 w 87"/>
                    <a:gd name="T75" fmla="*/ 16 h 39"/>
                    <a:gd name="T76" fmla="*/ 1 w 87"/>
                    <a:gd name="T77" fmla="*/ 16 h 39"/>
                    <a:gd name="T78" fmla="*/ 0 w 87"/>
                    <a:gd name="T79" fmla="*/ 15 h 39"/>
                    <a:gd name="T80" fmla="*/ 0 w 87"/>
                    <a:gd name="T81" fmla="*/ 13 h 39"/>
                    <a:gd name="T82" fmla="*/ 1 w 87"/>
                    <a:gd name="T83" fmla="*/ 11 h 3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87" h="39">
                      <a:moveTo>
                        <a:pt x="2" y="23"/>
                      </a:moveTo>
                      <a:lnTo>
                        <a:pt x="5" y="19"/>
                      </a:lnTo>
                      <a:lnTo>
                        <a:pt x="8" y="16"/>
                      </a:lnTo>
                      <a:lnTo>
                        <a:pt x="15" y="13"/>
                      </a:lnTo>
                      <a:lnTo>
                        <a:pt x="19" y="11"/>
                      </a:lnTo>
                      <a:lnTo>
                        <a:pt x="23" y="8"/>
                      </a:lnTo>
                      <a:lnTo>
                        <a:pt x="26" y="5"/>
                      </a:lnTo>
                      <a:lnTo>
                        <a:pt x="31" y="3"/>
                      </a:lnTo>
                      <a:lnTo>
                        <a:pt x="39" y="5"/>
                      </a:lnTo>
                      <a:lnTo>
                        <a:pt x="43" y="0"/>
                      </a:lnTo>
                      <a:lnTo>
                        <a:pt x="59" y="1"/>
                      </a:lnTo>
                      <a:lnTo>
                        <a:pt x="61" y="3"/>
                      </a:lnTo>
                      <a:lnTo>
                        <a:pt x="64" y="6"/>
                      </a:lnTo>
                      <a:lnTo>
                        <a:pt x="67" y="8"/>
                      </a:lnTo>
                      <a:lnTo>
                        <a:pt x="71" y="12"/>
                      </a:lnTo>
                      <a:lnTo>
                        <a:pt x="72" y="16"/>
                      </a:lnTo>
                      <a:lnTo>
                        <a:pt x="74" y="18"/>
                      </a:lnTo>
                      <a:lnTo>
                        <a:pt x="77" y="19"/>
                      </a:lnTo>
                      <a:lnTo>
                        <a:pt x="80" y="19"/>
                      </a:lnTo>
                      <a:lnTo>
                        <a:pt x="83" y="22"/>
                      </a:lnTo>
                      <a:lnTo>
                        <a:pt x="85" y="24"/>
                      </a:lnTo>
                      <a:lnTo>
                        <a:pt x="87" y="27"/>
                      </a:lnTo>
                      <a:lnTo>
                        <a:pt x="87" y="30"/>
                      </a:lnTo>
                      <a:lnTo>
                        <a:pt x="83" y="33"/>
                      </a:lnTo>
                      <a:lnTo>
                        <a:pt x="80" y="35"/>
                      </a:lnTo>
                      <a:lnTo>
                        <a:pt x="75" y="35"/>
                      </a:lnTo>
                      <a:lnTo>
                        <a:pt x="71" y="38"/>
                      </a:lnTo>
                      <a:lnTo>
                        <a:pt x="66" y="39"/>
                      </a:lnTo>
                      <a:lnTo>
                        <a:pt x="59" y="39"/>
                      </a:lnTo>
                      <a:lnTo>
                        <a:pt x="53" y="38"/>
                      </a:lnTo>
                      <a:lnTo>
                        <a:pt x="48" y="38"/>
                      </a:lnTo>
                      <a:lnTo>
                        <a:pt x="43" y="38"/>
                      </a:lnTo>
                      <a:lnTo>
                        <a:pt x="39" y="39"/>
                      </a:lnTo>
                      <a:lnTo>
                        <a:pt x="34" y="39"/>
                      </a:lnTo>
                      <a:lnTo>
                        <a:pt x="29" y="39"/>
                      </a:lnTo>
                      <a:lnTo>
                        <a:pt x="23" y="35"/>
                      </a:lnTo>
                      <a:lnTo>
                        <a:pt x="16" y="34"/>
                      </a:lnTo>
                      <a:lnTo>
                        <a:pt x="8" y="33"/>
                      </a:lnTo>
                      <a:lnTo>
                        <a:pt x="3" y="33"/>
                      </a:lnTo>
                      <a:lnTo>
                        <a:pt x="0" y="30"/>
                      </a:lnTo>
                      <a:lnTo>
                        <a:pt x="0" y="27"/>
                      </a:lnTo>
                      <a:lnTo>
                        <a:pt x="2" y="23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615" name="Freeform 436"/>
                <p:cNvSpPr>
                  <a:spLocks/>
                </p:cNvSpPr>
                <p:nvPr/>
              </p:nvSpPr>
              <p:spPr bwMode="auto">
                <a:xfrm>
                  <a:off x="2789" y="2615"/>
                  <a:ext cx="43" cy="27"/>
                </a:xfrm>
                <a:custGeom>
                  <a:avLst/>
                  <a:gdLst>
                    <a:gd name="T0" fmla="*/ 1 w 86"/>
                    <a:gd name="T1" fmla="*/ 18 h 52"/>
                    <a:gd name="T2" fmla="*/ 3 w 86"/>
                    <a:gd name="T3" fmla="*/ 17 h 52"/>
                    <a:gd name="T4" fmla="*/ 4 w 86"/>
                    <a:gd name="T5" fmla="*/ 15 h 52"/>
                    <a:gd name="T6" fmla="*/ 7 w 86"/>
                    <a:gd name="T7" fmla="*/ 14 h 52"/>
                    <a:gd name="T8" fmla="*/ 10 w 86"/>
                    <a:gd name="T9" fmla="*/ 12 h 52"/>
                    <a:gd name="T10" fmla="*/ 11 w 86"/>
                    <a:gd name="T11" fmla="*/ 10 h 52"/>
                    <a:gd name="T12" fmla="*/ 13 w 86"/>
                    <a:gd name="T13" fmla="*/ 9 h 52"/>
                    <a:gd name="T14" fmla="*/ 15 w 86"/>
                    <a:gd name="T15" fmla="*/ 8 h 52"/>
                    <a:gd name="T16" fmla="*/ 17 w 86"/>
                    <a:gd name="T17" fmla="*/ 7 h 52"/>
                    <a:gd name="T18" fmla="*/ 17 w 86"/>
                    <a:gd name="T19" fmla="*/ 6 h 52"/>
                    <a:gd name="T20" fmla="*/ 17 w 86"/>
                    <a:gd name="T21" fmla="*/ 4 h 52"/>
                    <a:gd name="T22" fmla="*/ 19 w 86"/>
                    <a:gd name="T23" fmla="*/ 2 h 52"/>
                    <a:gd name="T24" fmla="*/ 20 w 86"/>
                    <a:gd name="T25" fmla="*/ 1 h 52"/>
                    <a:gd name="T26" fmla="*/ 23 w 86"/>
                    <a:gd name="T27" fmla="*/ 0 h 52"/>
                    <a:gd name="T28" fmla="*/ 25 w 86"/>
                    <a:gd name="T29" fmla="*/ 0 h 52"/>
                    <a:gd name="T30" fmla="*/ 27 w 86"/>
                    <a:gd name="T31" fmla="*/ 0 h 52"/>
                    <a:gd name="T32" fmla="*/ 29 w 86"/>
                    <a:gd name="T33" fmla="*/ 1 h 52"/>
                    <a:gd name="T34" fmla="*/ 30 w 86"/>
                    <a:gd name="T35" fmla="*/ 2 h 52"/>
                    <a:gd name="T36" fmla="*/ 31 w 86"/>
                    <a:gd name="T37" fmla="*/ 4 h 52"/>
                    <a:gd name="T38" fmla="*/ 31 w 86"/>
                    <a:gd name="T39" fmla="*/ 6 h 52"/>
                    <a:gd name="T40" fmla="*/ 30 w 86"/>
                    <a:gd name="T41" fmla="*/ 7 h 52"/>
                    <a:gd name="T42" fmla="*/ 31 w 86"/>
                    <a:gd name="T43" fmla="*/ 9 h 52"/>
                    <a:gd name="T44" fmla="*/ 32 w 86"/>
                    <a:gd name="T45" fmla="*/ 9 h 52"/>
                    <a:gd name="T46" fmla="*/ 34 w 86"/>
                    <a:gd name="T47" fmla="*/ 11 h 52"/>
                    <a:gd name="T48" fmla="*/ 35 w 86"/>
                    <a:gd name="T49" fmla="*/ 13 h 52"/>
                    <a:gd name="T50" fmla="*/ 36 w 86"/>
                    <a:gd name="T51" fmla="*/ 15 h 52"/>
                    <a:gd name="T52" fmla="*/ 37 w 86"/>
                    <a:gd name="T53" fmla="*/ 16 h 52"/>
                    <a:gd name="T54" fmla="*/ 39 w 86"/>
                    <a:gd name="T55" fmla="*/ 17 h 52"/>
                    <a:gd name="T56" fmla="*/ 41 w 86"/>
                    <a:gd name="T57" fmla="*/ 17 h 52"/>
                    <a:gd name="T58" fmla="*/ 42 w 86"/>
                    <a:gd name="T59" fmla="*/ 18 h 52"/>
                    <a:gd name="T60" fmla="*/ 43 w 86"/>
                    <a:gd name="T61" fmla="*/ 19 h 52"/>
                    <a:gd name="T62" fmla="*/ 43 w 86"/>
                    <a:gd name="T63" fmla="*/ 21 h 52"/>
                    <a:gd name="T64" fmla="*/ 43 w 86"/>
                    <a:gd name="T65" fmla="*/ 22 h 52"/>
                    <a:gd name="T66" fmla="*/ 42 w 86"/>
                    <a:gd name="T67" fmla="*/ 24 h 52"/>
                    <a:gd name="T68" fmla="*/ 40 w 86"/>
                    <a:gd name="T69" fmla="*/ 25 h 52"/>
                    <a:gd name="T70" fmla="*/ 38 w 86"/>
                    <a:gd name="T71" fmla="*/ 25 h 52"/>
                    <a:gd name="T72" fmla="*/ 35 w 86"/>
                    <a:gd name="T73" fmla="*/ 26 h 52"/>
                    <a:gd name="T74" fmla="*/ 33 w 86"/>
                    <a:gd name="T75" fmla="*/ 26 h 52"/>
                    <a:gd name="T76" fmla="*/ 30 w 86"/>
                    <a:gd name="T77" fmla="*/ 26 h 52"/>
                    <a:gd name="T78" fmla="*/ 27 w 86"/>
                    <a:gd name="T79" fmla="*/ 26 h 52"/>
                    <a:gd name="T80" fmla="*/ 24 w 86"/>
                    <a:gd name="T81" fmla="*/ 26 h 52"/>
                    <a:gd name="T82" fmla="*/ 22 w 86"/>
                    <a:gd name="T83" fmla="*/ 26 h 52"/>
                    <a:gd name="T84" fmla="*/ 19 w 86"/>
                    <a:gd name="T85" fmla="*/ 26 h 52"/>
                    <a:gd name="T86" fmla="*/ 17 w 86"/>
                    <a:gd name="T87" fmla="*/ 27 h 52"/>
                    <a:gd name="T88" fmla="*/ 15 w 86"/>
                    <a:gd name="T89" fmla="*/ 26 h 52"/>
                    <a:gd name="T90" fmla="*/ 11 w 86"/>
                    <a:gd name="T91" fmla="*/ 25 h 52"/>
                    <a:gd name="T92" fmla="*/ 8 w 86"/>
                    <a:gd name="T93" fmla="*/ 24 h 52"/>
                    <a:gd name="T94" fmla="*/ 4 w 86"/>
                    <a:gd name="T95" fmla="*/ 24 h 52"/>
                    <a:gd name="T96" fmla="*/ 2 w 86"/>
                    <a:gd name="T97" fmla="*/ 24 h 52"/>
                    <a:gd name="T98" fmla="*/ 0 w 86"/>
                    <a:gd name="T99" fmla="*/ 23 h 52"/>
                    <a:gd name="T100" fmla="*/ 0 w 86"/>
                    <a:gd name="T101" fmla="*/ 21 h 52"/>
                    <a:gd name="T102" fmla="*/ 1 w 86"/>
                    <a:gd name="T103" fmla="*/ 18 h 5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86" h="52">
                      <a:moveTo>
                        <a:pt x="2" y="35"/>
                      </a:moveTo>
                      <a:lnTo>
                        <a:pt x="5" y="33"/>
                      </a:lnTo>
                      <a:lnTo>
                        <a:pt x="8" y="29"/>
                      </a:lnTo>
                      <a:lnTo>
                        <a:pt x="14" y="27"/>
                      </a:lnTo>
                      <a:lnTo>
                        <a:pt x="19" y="23"/>
                      </a:lnTo>
                      <a:lnTo>
                        <a:pt x="22" y="20"/>
                      </a:lnTo>
                      <a:lnTo>
                        <a:pt x="26" y="18"/>
                      </a:lnTo>
                      <a:lnTo>
                        <a:pt x="29" y="16"/>
                      </a:lnTo>
                      <a:lnTo>
                        <a:pt x="34" y="13"/>
                      </a:lnTo>
                      <a:lnTo>
                        <a:pt x="34" y="12"/>
                      </a:lnTo>
                      <a:lnTo>
                        <a:pt x="34" y="8"/>
                      </a:lnTo>
                      <a:lnTo>
                        <a:pt x="37" y="4"/>
                      </a:lnTo>
                      <a:lnTo>
                        <a:pt x="40" y="2"/>
                      </a:lnTo>
                      <a:lnTo>
                        <a:pt x="45" y="0"/>
                      </a:lnTo>
                      <a:lnTo>
                        <a:pt x="50" y="0"/>
                      </a:lnTo>
                      <a:lnTo>
                        <a:pt x="53" y="0"/>
                      </a:lnTo>
                      <a:lnTo>
                        <a:pt x="58" y="1"/>
                      </a:lnTo>
                      <a:lnTo>
                        <a:pt x="59" y="3"/>
                      </a:lnTo>
                      <a:lnTo>
                        <a:pt x="61" y="8"/>
                      </a:lnTo>
                      <a:lnTo>
                        <a:pt x="61" y="11"/>
                      </a:lnTo>
                      <a:lnTo>
                        <a:pt x="59" y="14"/>
                      </a:lnTo>
                      <a:lnTo>
                        <a:pt x="61" y="17"/>
                      </a:lnTo>
                      <a:lnTo>
                        <a:pt x="64" y="18"/>
                      </a:lnTo>
                      <a:lnTo>
                        <a:pt x="67" y="22"/>
                      </a:lnTo>
                      <a:lnTo>
                        <a:pt x="70" y="25"/>
                      </a:lnTo>
                      <a:lnTo>
                        <a:pt x="72" y="29"/>
                      </a:lnTo>
                      <a:lnTo>
                        <a:pt x="74" y="31"/>
                      </a:lnTo>
                      <a:lnTo>
                        <a:pt x="77" y="33"/>
                      </a:lnTo>
                      <a:lnTo>
                        <a:pt x="82" y="33"/>
                      </a:lnTo>
                      <a:lnTo>
                        <a:pt x="83" y="34"/>
                      </a:lnTo>
                      <a:lnTo>
                        <a:pt x="86" y="36"/>
                      </a:lnTo>
                      <a:lnTo>
                        <a:pt x="86" y="40"/>
                      </a:lnTo>
                      <a:lnTo>
                        <a:pt x="86" y="42"/>
                      </a:lnTo>
                      <a:lnTo>
                        <a:pt x="83" y="46"/>
                      </a:lnTo>
                      <a:lnTo>
                        <a:pt x="80" y="49"/>
                      </a:lnTo>
                      <a:lnTo>
                        <a:pt x="75" y="49"/>
                      </a:lnTo>
                      <a:lnTo>
                        <a:pt x="70" y="50"/>
                      </a:lnTo>
                      <a:lnTo>
                        <a:pt x="66" y="51"/>
                      </a:lnTo>
                      <a:lnTo>
                        <a:pt x="59" y="51"/>
                      </a:lnTo>
                      <a:lnTo>
                        <a:pt x="53" y="51"/>
                      </a:lnTo>
                      <a:lnTo>
                        <a:pt x="48" y="50"/>
                      </a:lnTo>
                      <a:lnTo>
                        <a:pt x="43" y="50"/>
                      </a:lnTo>
                      <a:lnTo>
                        <a:pt x="38" y="51"/>
                      </a:lnTo>
                      <a:lnTo>
                        <a:pt x="34" y="52"/>
                      </a:lnTo>
                      <a:lnTo>
                        <a:pt x="29" y="51"/>
                      </a:lnTo>
                      <a:lnTo>
                        <a:pt x="22" y="49"/>
                      </a:lnTo>
                      <a:lnTo>
                        <a:pt x="16" y="47"/>
                      </a:lnTo>
                      <a:lnTo>
                        <a:pt x="8" y="46"/>
                      </a:lnTo>
                      <a:lnTo>
                        <a:pt x="3" y="46"/>
                      </a:lnTo>
                      <a:lnTo>
                        <a:pt x="0" y="44"/>
                      </a:lnTo>
                      <a:lnTo>
                        <a:pt x="0" y="40"/>
                      </a:lnTo>
                      <a:lnTo>
                        <a:pt x="2" y="35"/>
                      </a:lnTo>
                      <a:close/>
                    </a:path>
                  </a:pathLst>
                </a:custGeom>
                <a:solidFill>
                  <a:srgbClr val="5FC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</p:grpSp>
          <p:sp>
            <p:nvSpPr>
              <p:cNvPr id="16607" name="Freeform 437"/>
              <p:cNvSpPr>
                <a:spLocks/>
              </p:cNvSpPr>
              <p:nvPr/>
            </p:nvSpPr>
            <p:spPr bwMode="auto">
              <a:xfrm>
                <a:off x="2776" y="2546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B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608" name="Freeform 438"/>
              <p:cNvSpPr>
                <a:spLocks/>
              </p:cNvSpPr>
              <p:nvPr/>
            </p:nvSpPr>
            <p:spPr bwMode="auto">
              <a:xfrm>
                <a:off x="2776" y="2545"/>
                <a:ext cx="1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0 w 2"/>
                  <a:gd name="T5" fmla="*/ 1 h 2"/>
                  <a:gd name="T6" fmla="*/ 0 w 2"/>
                  <a:gd name="T7" fmla="*/ 1 h 2"/>
                  <a:gd name="T8" fmla="*/ 0 w 2"/>
                  <a:gd name="T9" fmla="*/ 1 h 2"/>
                  <a:gd name="T10" fmla="*/ 1 w 2"/>
                  <a:gd name="T11" fmla="*/ 2 h 2"/>
                  <a:gd name="T12" fmla="*/ 0 w 2"/>
                  <a:gd name="T13" fmla="*/ 0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1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B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609" name="Freeform 439"/>
              <p:cNvSpPr>
                <a:spLocks/>
              </p:cNvSpPr>
              <p:nvPr/>
            </p:nvSpPr>
            <p:spPr bwMode="auto">
              <a:xfrm>
                <a:off x="2776" y="2546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B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610" name="Freeform 440"/>
              <p:cNvSpPr>
                <a:spLocks/>
              </p:cNvSpPr>
              <p:nvPr/>
            </p:nvSpPr>
            <p:spPr bwMode="auto">
              <a:xfrm>
                <a:off x="2776" y="2545"/>
                <a:ext cx="1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0 w 2"/>
                  <a:gd name="T5" fmla="*/ 1 h 2"/>
                  <a:gd name="T6" fmla="*/ 0 w 2"/>
                  <a:gd name="T7" fmla="*/ 1 h 2"/>
                  <a:gd name="T8" fmla="*/ 0 w 2"/>
                  <a:gd name="T9" fmla="*/ 1 h 2"/>
                  <a:gd name="T10" fmla="*/ 1 w 2"/>
                  <a:gd name="T11" fmla="*/ 2 h 2"/>
                  <a:gd name="T12" fmla="*/ 0 w 2"/>
                  <a:gd name="T13" fmla="*/ 0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1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B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407" name="Group 441"/>
            <p:cNvGrpSpPr>
              <a:grpSpLocks/>
            </p:cNvGrpSpPr>
            <p:nvPr/>
          </p:nvGrpSpPr>
          <p:grpSpPr bwMode="auto">
            <a:xfrm>
              <a:off x="1960" y="2496"/>
              <a:ext cx="216" cy="200"/>
              <a:chOff x="1960" y="2496"/>
              <a:chExt cx="216" cy="200"/>
            </a:xfrm>
          </p:grpSpPr>
          <p:grpSp>
            <p:nvGrpSpPr>
              <p:cNvPr id="16516" name="Group 442"/>
              <p:cNvGrpSpPr>
                <a:grpSpLocks/>
              </p:cNvGrpSpPr>
              <p:nvPr/>
            </p:nvGrpSpPr>
            <p:grpSpPr bwMode="auto">
              <a:xfrm>
                <a:off x="1960" y="2496"/>
                <a:ext cx="216" cy="110"/>
                <a:chOff x="1960" y="2496"/>
                <a:chExt cx="216" cy="110"/>
              </a:xfrm>
            </p:grpSpPr>
            <p:grpSp>
              <p:nvGrpSpPr>
                <p:cNvPr id="16534" name="Group 443"/>
                <p:cNvGrpSpPr>
                  <a:grpSpLocks/>
                </p:cNvGrpSpPr>
                <p:nvPr/>
              </p:nvGrpSpPr>
              <p:grpSpPr bwMode="auto">
                <a:xfrm>
                  <a:off x="1960" y="2496"/>
                  <a:ext cx="216" cy="110"/>
                  <a:chOff x="1960" y="2496"/>
                  <a:chExt cx="216" cy="110"/>
                </a:xfrm>
              </p:grpSpPr>
              <p:sp>
                <p:nvSpPr>
                  <p:cNvPr id="16575" name="Line 44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174" y="2547"/>
                    <a:ext cx="1" cy="4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76" name="Line 44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164" y="2527"/>
                    <a:ext cx="4" cy="4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77" name="Line 44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140" y="2511"/>
                    <a:ext cx="5" cy="2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78" name="Line 44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114" y="2503"/>
                    <a:ext cx="1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79" name="Line 44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088" y="2497"/>
                    <a:ext cx="6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80" name="Line 4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2496"/>
                    <a:ext cx="2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81" name="Line 4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3" y="2496"/>
                    <a:ext cx="5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82" name="Line 4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37" y="2498"/>
                    <a:ext cx="2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83" name="Line 4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14" y="2503"/>
                    <a:ext cx="3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84" name="Line 4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09" y="2503"/>
                    <a:ext cx="7" cy="2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85" name="Line 4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6" y="2512"/>
                    <a:ext cx="6" cy="2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86" name="Line 4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67" y="2530"/>
                    <a:ext cx="2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87" name="Line 4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66" y="2533"/>
                    <a:ext cx="1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88" name="Line 457"/>
                  <p:cNvSpPr>
                    <a:spLocks noChangeShapeType="1"/>
                  </p:cNvSpPr>
                  <p:nvPr/>
                </p:nvSpPr>
                <p:spPr bwMode="auto">
                  <a:xfrm>
                    <a:off x="1960" y="2550"/>
                    <a:ext cx="1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89" name="Line 458"/>
                  <p:cNvSpPr>
                    <a:spLocks noChangeShapeType="1"/>
                  </p:cNvSpPr>
                  <p:nvPr/>
                </p:nvSpPr>
                <p:spPr bwMode="auto">
                  <a:xfrm>
                    <a:off x="1960" y="2551"/>
                    <a:ext cx="1" cy="3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90" name="Line 459"/>
                  <p:cNvSpPr>
                    <a:spLocks noChangeShapeType="1"/>
                  </p:cNvSpPr>
                  <p:nvPr/>
                </p:nvSpPr>
                <p:spPr bwMode="auto">
                  <a:xfrm>
                    <a:off x="1967" y="2569"/>
                    <a:ext cx="1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91" name="Line 460"/>
                  <p:cNvSpPr>
                    <a:spLocks noChangeShapeType="1"/>
                  </p:cNvSpPr>
                  <p:nvPr/>
                </p:nvSpPr>
                <p:spPr bwMode="auto">
                  <a:xfrm>
                    <a:off x="1967" y="2569"/>
                    <a:ext cx="4" cy="4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92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1988" y="2588"/>
                    <a:ext cx="6" cy="2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93" name="Line 462"/>
                  <p:cNvSpPr>
                    <a:spLocks noChangeShapeType="1"/>
                  </p:cNvSpPr>
                  <p:nvPr/>
                </p:nvSpPr>
                <p:spPr bwMode="auto">
                  <a:xfrm>
                    <a:off x="2014" y="2598"/>
                    <a:ext cx="1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94" name="Line 463"/>
                  <p:cNvSpPr>
                    <a:spLocks noChangeShapeType="1"/>
                  </p:cNvSpPr>
                  <p:nvPr/>
                </p:nvSpPr>
                <p:spPr bwMode="auto">
                  <a:xfrm>
                    <a:off x="2014" y="2598"/>
                    <a:ext cx="6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95" name="Line 464"/>
                  <p:cNvSpPr>
                    <a:spLocks noChangeShapeType="1"/>
                  </p:cNvSpPr>
                  <p:nvPr/>
                </p:nvSpPr>
                <p:spPr bwMode="auto">
                  <a:xfrm>
                    <a:off x="2034" y="2603"/>
                    <a:ext cx="17" cy="2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96" name="Line 465"/>
                  <p:cNvSpPr>
                    <a:spLocks noChangeShapeType="1"/>
                  </p:cNvSpPr>
                  <p:nvPr/>
                </p:nvSpPr>
                <p:spPr bwMode="auto">
                  <a:xfrm>
                    <a:off x="2065" y="2605"/>
                    <a:ext cx="3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97" name="Line 466"/>
                  <p:cNvSpPr>
                    <a:spLocks noChangeShapeType="1"/>
                  </p:cNvSpPr>
                  <p:nvPr/>
                </p:nvSpPr>
                <p:spPr bwMode="auto">
                  <a:xfrm>
                    <a:off x="2068" y="2605"/>
                    <a:ext cx="3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98" name="Line 4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85" y="2603"/>
                    <a:ext cx="17" cy="2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99" name="Line 4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9" y="2599"/>
                    <a:ext cx="2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600" name="Line 469"/>
                  <p:cNvSpPr>
                    <a:spLocks noChangeShapeType="1"/>
                  </p:cNvSpPr>
                  <p:nvPr/>
                </p:nvSpPr>
                <p:spPr bwMode="auto">
                  <a:xfrm>
                    <a:off x="2121" y="2598"/>
                    <a:ext cx="1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601" name="Line 4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44" y="2589"/>
                    <a:ext cx="4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602" name="Line 4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5" y="2570"/>
                    <a:ext cx="3" cy="3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603" name="Line 4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8" y="2568"/>
                    <a:ext cx="1" cy="2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604" name="Line 4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75" y="2551"/>
                    <a:ext cx="1" cy="2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</p:grpSp>
            <p:grpSp>
              <p:nvGrpSpPr>
                <p:cNvPr id="16535" name="Group 474"/>
                <p:cNvGrpSpPr>
                  <a:grpSpLocks/>
                </p:cNvGrpSpPr>
                <p:nvPr/>
              </p:nvGrpSpPr>
              <p:grpSpPr bwMode="auto">
                <a:xfrm>
                  <a:off x="1989" y="2513"/>
                  <a:ext cx="162" cy="82"/>
                  <a:chOff x="1989" y="2513"/>
                  <a:chExt cx="162" cy="82"/>
                </a:xfrm>
              </p:grpSpPr>
              <p:sp>
                <p:nvSpPr>
                  <p:cNvPr id="16552" name="Line 47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149" y="2549"/>
                    <a:ext cx="1" cy="4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53" name="Line 47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139" y="2534"/>
                    <a:ext cx="1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54" name="Line 47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134" y="2531"/>
                    <a:ext cx="4" cy="2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55" name="Line 47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109" y="2520"/>
                    <a:ext cx="2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56" name="Line 47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08" y="2518"/>
                    <a:ext cx="1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57" name="Line 48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079" y="2513"/>
                    <a:ext cx="14" cy="2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58" name="Line 48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83" y="2514"/>
                    <a:ext cx="1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59" name="Line 48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52" y="2513"/>
                    <a:ext cx="3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60" name="Line 4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32" y="2517"/>
                    <a:ext cx="1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61" name="Line 48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08" y="2525"/>
                    <a:ext cx="4" cy="2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62" name="Line 48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06" y="2527"/>
                    <a:ext cx="1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63" name="Line 48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9" y="2544"/>
                    <a:ext cx="1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64" name="Line 487"/>
                  <p:cNvSpPr>
                    <a:spLocks noChangeShapeType="1"/>
                  </p:cNvSpPr>
                  <p:nvPr/>
                </p:nvSpPr>
                <p:spPr bwMode="auto">
                  <a:xfrm>
                    <a:off x="1989" y="2546"/>
                    <a:ext cx="1" cy="2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65" name="Line 488"/>
                  <p:cNvSpPr>
                    <a:spLocks noChangeShapeType="1"/>
                  </p:cNvSpPr>
                  <p:nvPr/>
                </p:nvSpPr>
                <p:spPr bwMode="auto">
                  <a:xfrm>
                    <a:off x="1991" y="2564"/>
                    <a:ext cx="2" cy="2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66" name="Line 489"/>
                  <p:cNvSpPr>
                    <a:spLocks noChangeShapeType="1"/>
                  </p:cNvSpPr>
                  <p:nvPr/>
                </p:nvSpPr>
                <p:spPr bwMode="auto">
                  <a:xfrm>
                    <a:off x="1992" y="2566"/>
                    <a:ext cx="3" cy="2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67" name="Line 490"/>
                  <p:cNvSpPr>
                    <a:spLocks noChangeShapeType="1"/>
                  </p:cNvSpPr>
                  <p:nvPr/>
                </p:nvSpPr>
                <p:spPr bwMode="auto">
                  <a:xfrm>
                    <a:off x="2014" y="2582"/>
                    <a:ext cx="3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68" name="Line 491"/>
                  <p:cNvSpPr>
                    <a:spLocks noChangeShapeType="1"/>
                  </p:cNvSpPr>
                  <p:nvPr/>
                </p:nvSpPr>
                <p:spPr bwMode="auto">
                  <a:xfrm>
                    <a:off x="2037" y="2590"/>
                    <a:ext cx="5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69" name="Line 492"/>
                  <p:cNvSpPr>
                    <a:spLocks noChangeShapeType="1"/>
                  </p:cNvSpPr>
                  <p:nvPr/>
                </p:nvSpPr>
                <p:spPr bwMode="auto">
                  <a:xfrm>
                    <a:off x="2042" y="2591"/>
                    <a:ext cx="1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70" name="Line 493"/>
                  <p:cNvSpPr>
                    <a:spLocks noChangeShapeType="1"/>
                  </p:cNvSpPr>
                  <p:nvPr/>
                </p:nvSpPr>
                <p:spPr bwMode="auto">
                  <a:xfrm>
                    <a:off x="2063" y="2594"/>
                    <a:ext cx="5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71" name="Line 4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88" y="2593"/>
                    <a:ext cx="6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72" name="Line 4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7" y="2586"/>
                    <a:ext cx="3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73" name="Line 4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40" y="2569"/>
                    <a:ext cx="4" cy="4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74" name="Line 497"/>
                  <p:cNvSpPr>
                    <a:spLocks noChangeShapeType="1"/>
                  </p:cNvSpPr>
                  <p:nvPr/>
                </p:nvSpPr>
                <p:spPr bwMode="auto">
                  <a:xfrm>
                    <a:off x="2150" y="2553"/>
                    <a:ext cx="1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</p:grpSp>
            <p:grpSp>
              <p:nvGrpSpPr>
                <p:cNvPr id="16536" name="Group 498"/>
                <p:cNvGrpSpPr>
                  <a:grpSpLocks/>
                </p:cNvGrpSpPr>
                <p:nvPr/>
              </p:nvGrpSpPr>
              <p:grpSpPr bwMode="auto">
                <a:xfrm>
                  <a:off x="2022" y="2527"/>
                  <a:ext cx="99" cy="46"/>
                  <a:chOff x="2022" y="2527"/>
                  <a:chExt cx="99" cy="46"/>
                </a:xfrm>
              </p:grpSpPr>
              <p:sp>
                <p:nvSpPr>
                  <p:cNvPr id="16537" name="Line 49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119" y="2542"/>
                    <a:ext cx="2" cy="13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38" name="Line 50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096" y="2532"/>
                    <a:ext cx="4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39" name="Line 50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065" y="2527"/>
                    <a:ext cx="17" cy="2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40" name="Line 50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45" y="2529"/>
                    <a:ext cx="6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41" name="Line 5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23" y="2541"/>
                    <a:ext cx="1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42" name="Line 5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22" y="2543"/>
                    <a:ext cx="1" cy="2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43" name="Line 505"/>
                  <p:cNvSpPr>
                    <a:spLocks noChangeShapeType="1"/>
                  </p:cNvSpPr>
                  <p:nvPr/>
                </p:nvSpPr>
                <p:spPr bwMode="auto">
                  <a:xfrm>
                    <a:off x="2025" y="2560"/>
                    <a:ext cx="1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44" name="Line 506"/>
                  <p:cNvSpPr>
                    <a:spLocks noChangeShapeType="1"/>
                  </p:cNvSpPr>
                  <p:nvPr/>
                </p:nvSpPr>
                <p:spPr bwMode="auto">
                  <a:xfrm>
                    <a:off x="2027" y="2561"/>
                    <a:ext cx="4" cy="3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45" name="Line 507"/>
                  <p:cNvSpPr>
                    <a:spLocks noChangeShapeType="1"/>
                  </p:cNvSpPr>
                  <p:nvPr/>
                </p:nvSpPr>
                <p:spPr bwMode="auto">
                  <a:xfrm>
                    <a:off x="2051" y="2571"/>
                    <a:ext cx="2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46" name="Line 508"/>
                  <p:cNvSpPr>
                    <a:spLocks noChangeShapeType="1"/>
                  </p:cNvSpPr>
                  <p:nvPr/>
                </p:nvSpPr>
                <p:spPr bwMode="auto">
                  <a:xfrm>
                    <a:off x="2053" y="2572"/>
                    <a:ext cx="3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47" name="Line 509"/>
                  <p:cNvSpPr>
                    <a:spLocks noChangeShapeType="1"/>
                  </p:cNvSpPr>
                  <p:nvPr/>
                </p:nvSpPr>
                <p:spPr bwMode="auto">
                  <a:xfrm>
                    <a:off x="2076" y="2572"/>
                    <a:ext cx="3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48" name="Line 510"/>
                  <p:cNvSpPr>
                    <a:spLocks noChangeShapeType="1"/>
                  </p:cNvSpPr>
                  <p:nvPr/>
                </p:nvSpPr>
                <p:spPr bwMode="auto">
                  <a:xfrm>
                    <a:off x="2079" y="2572"/>
                    <a:ext cx="3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49" name="Line 5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03" y="2568"/>
                    <a:ext cx="1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50" name="Line 5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05" y="2566"/>
                    <a:ext cx="3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  <p:sp>
                <p:nvSpPr>
                  <p:cNvPr id="16551" name="Line 513"/>
                  <p:cNvSpPr>
                    <a:spLocks noChangeShapeType="1"/>
                  </p:cNvSpPr>
                  <p:nvPr/>
                </p:nvSpPr>
                <p:spPr bwMode="auto">
                  <a:xfrm>
                    <a:off x="2120" y="2550"/>
                    <a:ext cx="1" cy="1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nl-BE"/>
                  </a:p>
                </p:txBody>
              </p:sp>
            </p:grpSp>
          </p:grpSp>
          <p:sp>
            <p:nvSpPr>
              <p:cNvPr id="16517" name="Rectangle 514"/>
              <p:cNvSpPr>
                <a:spLocks noChangeArrowheads="1"/>
              </p:cNvSpPr>
              <p:nvPr/>
            </p:nvSpPr>
            <p:spPr bwMode="auto">
              <a:xfrm>
                <a:off x="2024" y="2635"/>
                <a:ext cx="75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518" name="Rectangle 515"/>
              <p:cNvSpPr>
                <a:spLocks noChangeArrowheads="1"/>
              </p:cNvSpPr>
              <p:nvPr/>
            </p:nvSpPr>
            <p:spPr bwMode="auto">
              <a:xfrm>
                <a:off x="2019" y="2658"/>
                <a:ext cx="85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519" name="Rectangle 516"/>
              <p:cNvSpPr>
                <a:spLocks noChangeArrowheads="1"/>
              </p:cNvSpPr>
              <p:nvPr/>
            </p:nvSpPr>
            <p:spPr bwMode="auto">
              <a:xfrm>
                <a:off x="2032" y="2609"/>
                <a:ext cx="61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520" name="Rectangle 517"/>
              <p:cNvSpPr>
                <a:spLocks noChangeArrowheads="1"/>
              </p:cNvSpPr>
              <p:nvPr/>
            </p:nvSpPr>
            <p:spPr bwMode="auto">
              <a:xfrm>
                <a:off x="2036" y="2586"/>
                <a:ext cx="51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521" name="Rectangle 518"/>
              <p:cNvSpPr>
                <a:spLocks noChangeArrowheads="1"/>
              </p:cNvSpPr>
              <p:nvPr/>
            </p:nvSpPr>
            <p:spPr bwMode="auto">
              <a:xfrm>
                <a:off x="2056" y="2551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522" name="Freeform 519"/>
              <p:cNvSpPr>
                <a:spLocks/>
              </p:cNvSpPr>
              <p:nvPr/>
            </p:nvSpPr>
            <p:spPr bwMode="auto">
              <a:xfrm>
                <a:off x="2073" y="2564"/>
                <a:ext cx="39" cy="125"/>
              </a:xfrm>
              <a:custGeom>
                <a:avLst/>
                <a:gdLst>
                  <a:gd name="T0" fmla="*/ 0 w 79"/>
                  <a:gd name="T1" fmla="*/ 0 h 249"/>
                  <a:gd name="T2" fmla="*/ 36 w 79"/>
                  <a:gd name="T3" fmla="*/ 125 h 249"/>
                  <a:gd name="T4" fmla="*/ 39 w 79"/>
                  <a:gd name="T5" fmla="*/ 125 h 249"/>
                  <a:gd name="T6" fmla="*/ 3 w 79"/>
                  <a:gd name="T7" fmla="*/ 0 h 249"/>
                  <a:gd name="T8" fmla="*/ 0 w 79"/>
                  <a:gd name="T9" fmla="*/ 0 h 2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" h="249">
                    <a:moveTo>
                      <a:pt x="0" y="0"/>
                    </a:moveTo>
                    <a:lnTo>
                      <a:pt x="72" y="249"/>
                    </a:lnTo>
                    <a:lnTo>
                      <a:pt x="79" y="249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523" name="Freeform 520"/>
              <p:cNvSpPr>
                <a:spLocks/>
              </p:cNvSpPr>
              <p:nvPr/>
            </p:nvSpPr>
            <p:spPr bwMode="auto">
              <a:xfrm>
                <a:off x="2010" y="2564"/>
                <a:ext cx="41" cy="125"/>
              </a:xfrm>
              <a:custGeom>
                <a:avLst/>
                <a:gdLst>
                  <a:gd name="T0" fmla="*/ 41 w 82"/>
                  <a:gd name="T1" fmla="*/ 0 h 249"/>
                  <a:gd name="T2" fmla="*/ 3 w 82"/>
                  <a:gd name="T3" fmla="*/ 125 h 249"/>
                  <a:gd name="T4" fmla="*/ 0 w 82"/>
                  <a:gd name="T5" fmla="*/ 125 h 249"/>
                  <a:gd name="T6" fmla="*/ 38 w 82"/>
                  <a:gd name="T7" fmla="*/ 0 h 249"/>
                  <a:gd name="T8" fmla="*/ 41 w 82"/>
                  <a:gd name="T9" fmla="*/ 0 h 2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2" h="249">
                    <a:moveTo>
                      <a:pt x="82" y="0"/>
                    </a:moveTo>
                    <a:lnTo>
                      <a:pt x="6" y="249"/>
                    </a:lnTo>
                    <a:lnTo>
                      <a:pt x="0" y="249"/>
                    </a:lnTo>
                    <a:lnTo>
                      <a:pt x="75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524" name="Freeform 521"/>
              <p:cNvSpPr>
                <a:spLocks/>
              </p:cNvSpPr>
              <p:nvPr/>
            </p:nvSpPr>
            <p:spPr bwMode="auto">
              <a:xfrm>
                <a:off x="2044" y="2564"/>
                <a:ext cx="44" cy="26"/>
              </a:xfrm>
              <a:custGeom>
                <a:avLst/>
                <a:gdLst>
                  <a:gd name="T0" fmla="*/ 0 w 88"/>
                  <a:gd name="T1" fmla="*/ 0 h 51"/>
                  <a:gd name="T2" fmla="*/ 41 w 88"/>
                  <a:gd name="T3" fmla="*/ 26 h 51"/>
                  <a:gd name="T4" fmla="*/ 44 w 88"/>
                  <a:gd name="T5" fmla="*/ 26 h 51"/>
                  <a:gd name="T6" fmla="*/ 4 w 88"/>
                  <a:gd name="T7" fmla="*/ 0 h 51"/>
                  <a:gd name="T8" fmla="*/ 0 w 88"/>
                  <a:gd name="T9" fmla="*/ 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8" h="51">
                    <a:moveTo>
                      <a:pt x="0" y="0"/>
                    </a:moveTo>
                    <a:lnTo>
                      <a:pt x="82" y="51"/>
                    </a:lnTo>
                    <a:lnTo>
                      <a:pt x="88" y="51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525" name="Freeform 522"/>
              <p:cNvSpPr>
                <a:spLocks/>
              </p:cNvSpPr>
              <p:nvPr/>
            </p:nvSpPr>
            <p:spPr bwMode="auto">
              <a:xfrm>
                <a:off x="2036" y="2564"/>
                <a:ext cx="44" cy="26"/>
              </a:xfrm>
              <a:custGeom>
                <a:avLst/>
                <a:gdLst>
                  <a:gd name="T0" fmla="*/ 44 w 90"/>
                  <a:gd name="T1" fmla="*/ 0 h 51"/>
                  <a:gd name="T2" fmla="*/ 3 w 90"/>
                  <a:gd name="T3" fmla="*/ 26 h 51"/>
                  <a:gd name="T4" fmla="*/ 0 w 90"/>
                  <a:gd name="T5" fmla="*/ 26 h 51"/>
                  <a:gd name="T6" fmla="*/ 41 w 90"/>
                  <a:gd name="T7" fmla="*/ 0 h 51"/>
                  <a:gd name="T8" fmla="*/ 44 w 90"/>
                  <a:gd name="T9" fmla="*/ 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51">
                    <a:moveTo>
                      <a:pt x="90" y="0"/>
                    </a:moveTo>
                    <a:lnTo>
                      <a:pt x="7" y="51"/>
                    </a:lnTo>
                    <a:lnTo>
                      <a:pt x="0" y="51"/>
                    </a:lnTo>
                    <a:lnTo>
                      <a:pt x="83" y="0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526" name="Freeform 523"/>
              <p:cNvSpPr>
                <a:spLocks/>
              </p:cNvSpPr>
              <p:nvPr/>
            </p:nvSpPr>
            <p:spPr bwMode="auto">
              <a:xfrm>
                <a:off x="2036" y="2590"/>
                <a:ext cx="54" cy="24"/>
              </a:xfrm>
              <a:custGeom>
                <a:avLst/>
                <a:gdLst>
                  <a:gd name="T0" fmla="*/ 3 w 109"/>
                  <a:gd name="T1" fmla="*/ 0 h 49"/>
                  <a:gd name="T2" fmla="*/ 54 w 109"/>
                  <a:gd name="T3" fmla="*/ 24 h 49"/>
                  <a:gd name="T4" fmla="*/ 51 w 109"/>
                  <a:gd name="T5" fmla="*/ 24 h 49"/>
                  <a:gd name="T6" fmla="*/ 0 w 109"/>
                  <a:gd name="T7" fmla="*/ 0 h 49"/>
                  <a:gd name="T8" fmla="*/ 3 w 109"/>
                  <a:gd name="T9" fmla="*/ 0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" h="49">
                    <a:moveTo>
                      <a:pt x="7" y="0"/>
                    </a:moveTo>
                    <a:lnTo>
                      <a:pt x="109" y="49"/>
                    </a:lnTo>
                    <a:lnTo>
                      <a:pt x="103" y="49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527" name="Freeform 524"/>
              <p:cNvSpPr>
                <a:spLocks/>
              </p:cNvSpPr>
              <p:nvPr/>
            </p:nvSpPr>
            <p:spPr bwMode="auto">
              <a:xfrm>
                <a:off x="2032" y="2590"/>
                <a:ext cx="56" cy="24"/>
              </a:xfrm>
              <a:custGeom>
                <a:avLst/>
                <a:gdLst>
                  <a:gd name="T0" fmla="*/ 53 w 110"/>
                  <a:gd name="T1" fmla="*/ 0 h 49"/>
                  <a:gd name="T2" fmla="*/ 0 w 110"/>
                  <a:gd name="T3" fmla="*/ 24 h 49"/>
                  <a:gd name="T4" fmla="*/ 3 w 110"/>
                  <a:gd name="T5" fmla="*/ 24 h 49"/>
                  <a:gd name="T6" fmla="*/ 56 w 110"/>
                  <a:gd name="T7" fmla="*/ 0 h 49"/>
                  <a:gd name="T8" fmla="*/ 53 w 110"/>
                  <a:gd name="T9" fmla="*/ 0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0" h="49">
                    <a:moveTo>
                      <a:pt x="104" y="0"/>
                    </a:moveTo>
                    <a:lnTo>
                      <a:pt x="0" y="49"/>
                    </a:lnTo>
                    <a:lnTo>
                      <a:pt x="6" y="49"/>
                    </a:lnTo>
                    <a:lnTo>
                      <a:pt x="110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528" name="Freeform 525"/>
              <p:cNvSpPr>
                <a:spLocks/>
              </p:cNvSpPr>
              <p:nvPr/>
            </p:nvSpPr>
            <p:spPr bwMode="auto">
              <a:xfrm>
                <a:off x="2032" y="2612"/>
                <a:ext cx="67" cy="28"/>
              </a:xfrm>
              <a:custGeom>
                <a:avLst/>
                <a:gdLst>
                  <a:gd name="T0" fmla="*/ 0 w 135"/>
                  <a:gd name="T1" fmla="*/ 0 h 57"/>
                  <a:gd name="T2" fmla="*/ 64 w 135"/>
                  <a:gd name="T3" fmla="*/ 28 h 57"/>
                  <a:gd name="T4" fmla="*/ 67 w 135"/>
                  <a:gd name="T5" fmla="*/ 28 h 57"/>
                  <a:gd name="T6" fmla="*/ 3 w 135"/>
                  <a:gd name="T7" fmla="*/ 0 h 57"/>
                  <a:gd name="T8" fmla="*/ 0 w 135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5" h="57">
                    <a:moveTo>
                      <a:pt x="0" y="0"/>
                    </a:moveTo>
                    <a:lnTo>
                      <a:pt x="128" y="57"/>
                    </a:lnTo>
                    <a:lnTo>
                      <a:pt x="135" y="57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529" name="Freeform 526"/>
              <p:cNvSpPr>
                <a:spLocks/>
              </p:cNvSpPr>
              <p:nvPr/>
            </p:nvSpPr>
            <p:spPr bwMode="auto">
              <a:xfrm>
                <a:off x="2024" y="2612"/>
                <a:ext cx="69" cy="28"/>
              </a:xfrm>
              <a:custGeom>
                <a:avLst/>
                <a:gdLst>
                  <a:gd name="T0" fmla="*/ 69 w 137"/>
                  <a:gd name="T1" fmla="*/ 0 h 57"/>
                  <a:gd name="T2" fmla="*/ 3 w 137"/>
                  <a:gd name="T3" fmla="*/ 28 h 57"/>
                  <a:gd name="T4" fmla="*/ 0 w 137"/>
                  <a:gd name="T5" fmla="*/ 28 h 57"/>
                  <a:gd name="T6" fmla="*/ 66 w 137"/>
                  <a:gd name="T7" fmla="*/ 0 h 57"/>
                  <a:gd name="T8" fmla="*/ 69 w 13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57">
                    <a:moveTo>
                      <a:pt x="137" y="0"/>
                    </a:moveTo>
                    <a:lnTo>
                      <a:pt x="6" y="57"/>
                    </a:lnTo>
                    <a:lnTo>
                      <a:pt x="0" y="57"/>
                    </a:lnTo>
                    <a:lnTo>
                      <a:pt x="131" y="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530" name="Freeform 527"/>
              <p:cNvSpPr>
                <a:spLocks/>
              </p:cNvSpPr>
              <p:nvPr/>
            </p:nvSpPr>
            <p:spPr bwMode="auto">
              <a:xfrm>
                <a:off x="2024" y="2638"/>
                <a:ext cx="80" cy="24"/>
              </a:xfrm>
              <a:custGeom>
                <a:avLst/>
                <a:gdLst>
                  <a:gd name="T0" fmla="*/ 0 w 160"/>
                  <a:gd name="T1" fmla="*/ 0 h 48"/>
                  <a:gd name="T2" fmla="*/ 77 w 160"/>
                  <a:gd name="T3" fmla="*/ 24 h 48"/>
                  <a:gd name="T4" fmla="*/ 80 w 160"/>
                  <a:gd name="T5" fmla="*/ 24 h 48"/>
                  <a:gd name="T6" fmla="*/ 4 w 160"/>
                  <a:gd name="T7" fmla="*/ 0 h 48"/>
                  <a:gd name="T8" fmla="*/ 0 w 160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0" h="48">
                    <a:moveTo>
                      <a:pt x="0" y="0"/>
                    </a:moveTo>
                    <a:lnTo>
                      <a:pt x="153" y="48"/>
                    </a:lnTo>
                    <a:lnTo>
                      <a:pt x="160" y="48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531" name="Freeform 528"/>
              <p:cNvSpPr>
                <a:spLocks/>
              </p:cNvSpPr>
              <p:nvPr/>
            </p:nvSpPr>
            <p:spPr bwMode="auto">
              <a:xfrm>
                <a:off x="2019" y="2638"/>
                <a:ext cx="79" cy="24"/>
              </a:xfrm>
              <a:custGeom>
                <a:avLst/>
                <a:gdLst>
                  <a:gd name="T0" fmla="*/ 79 w 158"/>
                  <a:gd name="T1" fmla="*/ 0 h 48"/>
                  <a:gd name="T2" fmla="*/ 3 w 158"/>
                  <a:gd name="T3" fmla="*/ 24 h 48"/>
                  <a:gd name="T4" fmla="*/ 0 w 158"/>
                  <a:gd name="T5" fmla="*/ 24 h 48"/>
                  <a:gd name="T6" fmla="*/ 75 w 158"/>
                  <a:gd name="T7" fmla="*/ 0 h 48"/>
                  <a:gd name="T8" fmla="*/ 79 w 158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8" h="48">
                    <a:moveTo>
                      <a:pt x="158" y="0"/>
                    </a:moveTo>
                    <a:lnTo>
                      <a:pt x="6" y="48"/>
                    </a:lnTo>
                    <a:lnTo>
                      <a:pt x="0" y="48"/>
                    </a:lnTo>
                    <a:lnTo>
                      <a:pt x="150" y="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532" name="Rectangle 529"/>
              <p:cNvSpPr>
                <a:spLocks noChangeArrowheads="1"/>
              </p:cNvSpPr>
              <p:nvPr/>
            </p:nvSpPr>
            <p:spPr bwMode="auto">
              <a:xfrm>
                <a:off x="2036" y="2558"/>
                <a:ext cx="49" cy="11"/>
              </a:xfrm>
              <a:prstGeom prst="rect">
                <a:avLst/>
              </a:prstGeom>
              <a:solidFill>
                <a:srgbClr val="000000"/>
              </a:solidFill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533" name="Rectangle 530"/>
              <p:cNvSpPr>
                <a:spLocks noChangeArrowheads="1"/>
              </p:cNvSpPr>
              <p:nvPr/>
            </p:nvSpPr>
            <p:spPr bwMode="auto">
              <a:xfrm>
                <a:off x="2002" y="2680"/>
                <a:ext cx="120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16408" name="Rectangle 531"/>
            <p:cNvSpPr>
              <a:spLocks noChangeArrowheads="1"/>
            </p:cNvSpPr>
            <p:nvPr/>
          </p:nvSpPr>
          <p:spPr bwMode="auto">
            <a:xfrm>
              <a:off x="1978" y="2269"/>
              <a:ext cx="200" cy="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Satellite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6409" name="Rectangle 532"/>
            <p:cNvSpPr>
              <a:spLocks noChangeArrowheads="1"/>
            </p:cNvSpPr>
            <p:nvPr/>
          </p:nvSpPr>
          <p:spPr bwMode="auto">
            <a:xfrm>
              <a:off x="2271" y="2714"/>
              <a:ext cx="269" cy="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Macro-Cell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6410" name="Rectangle 533"/>
            <p:cNvSpPr>
              <a:spLocks noChangeArrowheads="1"/>
            </p:cNvSpPr>
            <p:nvPr/>
          </p:nvSpPr>
          <p:spPr bwMode="auto">
            <a:xfrm>
              <a:off x="2810" y="2664"/>
              <a:ext cx="254" cy="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Micro-Cell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6411" name="Rectangle 534"/>
            <p:cNvSpPr>
              <a:spLocks noChangeArrowheads="1"/>
            </p:cNvSpPr>
            <p:nvPr/>
          </p:nvSpPr>
          <p:spPr bwMode="auto">
            <a:xfrm>
              <a:off x="3001" y="2413"/>
              <a:ext cx="154" cy="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Urban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6412" name="Rectangle 535"/>
            <p:cNvSpPr>
              <a:spLocks noChangeArrowheads="1"/>
            </p:cNvSpPr>
            <p:nvPr/>
          </p:nvSpPr>
          <p:spPr bwMode="auto">
            <a:xfrm>
              <a:off x="3329" y="2468"/>
              <a:ext cx="266" cy="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In-Building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6413" name="Rectangle 536"/>
            <p:cNvSpPr>
              <a:spLocks noChangeArrowheads="1"/>
            </p:cNvSpPr>
            <p:nvPr/>
          </p:nvSpPr>
          <p:spPr bwMode="auto">
            <a:xfrm>
              <a:off x="3281" y="2647"/>
              <a:ext cx="212" cy="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Pico-Cell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6414" name="Rectangle 537"/>
            <p:cNvSpPr>
              <a:spLocks noChangeArrowheads="1"/>
            </p:cNvSpPr>
            <p:nvPr/>
          </p:nvSpPr>
          <p:spPr bwMode="auto">
            <a:xfrm>
              <a:off x="2631" y="2139"/>
              <a:ext cx="160" cy="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Global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6415" name="Rectangle 538"/>
            <p:cNvSpPr>
              <a:spLocks noChangeArrowheads="1"/>
            </p:cNvSpPr>
            <p:nvPr/>
          </p:nvSpPr>
          <p:spPr bwMode="auto">
            <a:xfrm>
              <a:off x="2439" y="2344"/>
              <a:ext cx="238" cy="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Suburban</a:t>
              </a:r>
              <a:endParaRPr lang="en-US" sz="1400">
                <a:latin typeface="Times New Roman" pitchFamily="18" charset="0"/>
              </a:endParaRPr>
            </a:p>
          </p:txBody>
        </p:sp>
        <p:grpSp>
          <p:nvGrpSpPr>
            <p:cNvPr id="16416" name="Group 539"/>
            <p:cNvGrpSpPr>
              <a:grpSpLocks/>
            </p:cNvGrpSpPr>
            <p:nvPr/>
          </p:nvGrpSpPr>
          <p:grpSpPr bwMode="auto">
            <a:xfrm>
              <a:off x="3631" y="2480"/>
              <a:ext cx="354" cy="222"/>
              <a:chOff x="3631" y="2480"/>
              <a:chExt cx="354" cy="222"/>
            </a:xfrm>
          </p:grpSpPr>
          <p:grpSp>
            <p:nvGrpSpPr>
              <p:cNvPr id="16420" name="Group 540"/>
              <p:cNvGrpSpPr>
                <a:grpSpLocks/>
              </p:cNvGrpSpPr>
              <p:nvPr/>
            </p:nvGrpSpPr>
            <p:grpSpPr bwMode="auto">
              <a:xfrm>
                <a:off x="3786" y="2480"/>
                <a:ext cx="199" cy="222"/>
                <a:chOff x="3786" y="2480"/>
                <a:chExt cx="199" cy="222"/>
              </a:xfrm>
            </p:grpSpPr>
            <p:grpSp>
              <p:nvGrpSpPr>
                <p:cNvPr id="16462" name="Group 541"/>
                <p:cNvGrpSpPr>
                  <a:grpSpLocks/>
                </p:cNvGrpSpPr>
                <p:nvPr/>
              </p:nvGrpSpPr>
              <p:grpSpPr bwMode="auto">
                <a:xfrm>
                  <a:off x="3786" y="2480"/>
                  <a:ext cx="199" cy="222"/>
                  <a:chOff x="3786" y="2480"/>
                  <a:chExt cx="199" cy="222"/>
                </a:xfrm>
              </p:grpSpPr>
              <p:grpSp>
                <p:nvGrpSpPr>
                  <p:cNvPr id="16508" name="Group 542"/>
                  <p:cNvGrpSpPr>
                    <a:grpSpLocks/>
                  </p:cNvGrpSpPr>
                  <p:nvPr/>
                </p:nvGrpSpPr>
                <p:grpSpPr bwMode="auto">
                  <a:xfrm>
                    <a:off x="3841" y="2480"/>
                    <a:ext cx="81" cy="15"/>
                    <a:chOff x="3841" y="2480"/>
                    <a:chExt cx="81" cy="15"/>
                  </a:xfrm>
                </p:grpSpPr>
                <p:sp>
                  <p:nvSpPr>
                    <p:cNvPr id="16513" name="Freeform 543"/>
                    <p:cNvSpPr>
                      <a:spLocks/>
                    </p:cNvSpPr>
                    <p:nvPr/>
                  </p:nvSpPr>
                  <p:spPr bwMode="auto">
                    <a:xfrm>
                      <a:off x="3862" y="2480"/>
                      <a:ext cx="60" cy="14"/>
                    </a:xfrm>
                    <a:custGeom>
                      <a:avLst/>
                      <a:gdLst>
                        <a:gd name="T0" fmla="*/ 0 w 122"/>
                        <a:gd name="T1" fmla="*/ 0 h 27"/>
                        <a:gd name="T2" fmla="*/ 60 w 122"/>
                        <a:gd name="T3" fmla="*/ 5 h 27"/>
                        <a:gd name="T4" fmla="*/ 60 w 122"/>
                        <a:gd name="T5" fmla="*/ 14 h 27"/>
                        <a:gd name="T6" fmla="*/ 0 w 122"/>
                        <a:gd name="T7" fmla="*/ 8 h 27"/>
                        <a:gd name="T8" fmla="*/ 0 w 122"/>
                        <a:gd name="T9" fmla="*/ 0 h 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22" h="27">
                          <a:moveTo>
                            <a:pt x="0" y="0"/>
                          </a:moveTo>
                          <a:lnTo>
                            <a:pt x="122" y="10"/>
                          </a:lnTo>
                          <a:lnTo>
                            <a:pt x="122" y="27"/>
                          </a:lnTo>
                          <a:lnTo>
                            <a:pt x="0" y="1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514" name="Freeform 544"/>
                    <p:cNvSpPr>
                      <a:spLocks/>
                    </p:cNvSpPr>
                    <p:nvPr/>
                  </p:nvSpPr>
                  <p:spPr bwMode="auto">
                    <a:xfrm>
                      <a:off x="3841" y="2482"/>
                      <a:ext cx="23" cy="13"/>
                    </a:xfrm>
                    <a:custGeom>
                      <a:avLst/>
                      <a:gdLst>
                        <a:gd name="T0" fmla="*/ 23 w 46"/>
                        <a:gd name="T1" fmla="*/ 0 h 26"/>
                        <a:gd name="T2" fmla="*/ 23 w 46"/>
                        <a:gd name="T3" fmla="*/ 8 h 26"/>
                        <a:gd name="T4" fmla="*/ 0 w 46"/>
                        <a:gd name="T5" fmla="*/ 13 h 26"/>
                        <a:gd name="T6" fmla="*/ 0 w 46"/>
                        <a:gd name="T7" fmla="*/ 6 h 26"/>
                        <a:gd name="T8" fmla="*/ 23 w 46"/>
                        <a:gd name="T9" fmla="*/ 0 h 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6" h="26">
                          <a:moveTo>
                            <a:pt x="46" y="0"/>
                          </a:moveTo>
                          <a:lnTo>
                            <a:pt x="46" y="15"/>
                          </a:lnTo>
                          <a:lnTo>
                            <a:pt x="0" y="26"/>
                          </a:lnTo>
                          <a:lnTo>
                            <a:pt x="0" y="11"/>
                          </a:lnTo>
                          <a:lnTo>
                            <a:pt x="46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515" name="Freeform 545"/>
                    <p:cNvSpPr>
                      <a:spLocks/>
                    </p:cNvSpPr>
                    <p:nvPr/>
                  </p:nvSpPr>
                  <p:spPr bwMode="auto">
                    <a:xfrm>
                      <a:off x="3845" y="2483"/>
                      <a:ext cx="16" cy="10"/>
                    </a:xfrm>
                    <a:custGeom>
                      <a:avLst/>
                      <a:gdLst>
                        <a:gd name="T0" fmla="*/ 0 w 32"/>
                        <a:gd name="T1" fmla="*/ 10 h 21"/>
                        <a:gd name="T2" fmla="*/ 0 w 32"/>
                        <a:gd name="T3" fmla="*/ 4 h 21"/>
                        <a:gd name="T4" fmla="*/ 16 w 32"/>
                        <a:gd name="T5" fmla="*/ 0 h 21"/>
                        <a:gd name="T6" fmla="*/ 16 w 32"/>
                        <a:gd name="T7" fmla="*/ 5 h 21"/>
                        <a:gd name="T8" fmla="*/ 0 w 32"/>
                        <a:gd name="T9" fmla="*/ 10 h 2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2" h="21">
                          <a:moveTo>
                            <a:pt x="0" y="21"/>
                          </a:moveTo>
                          <a:lnTo>
                            <a:pt x="0" y="8"/>
                          </a:lnTo>
                          <a:lnTo>
                            <a:pt x="32" y="0"/>
                          </a:lnTo>
                          <a:lnTo>
                            <a:pt x="32" y="11"/>
                          </a:lnTo>
                          <a:lnTo>
                            <a:pt x="0" y="21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</p:grpSp>
              <p:grpSp>
                <p:nvGrpSpPr>
                  <p:cNvPr id="16509" name="Group 546"/>
                  <p:cNvGrpSpPr>
                    <a:grpSpLocks/>
                  </p:cNvGrpSpPr>
                  <p:nvPr/>
                </p:nvGrpSpPr>
                <p:grpSpPr bwMode="auto">
                  <a:xfrm>
                    <a:off x="3786" y="2485"/>
                    <a:ext cx="199" cy="217"/>
                    <a:chOff x="3786" y="2485"/>
                    <a:chExt cx="199" cy="217"/>
                  </a:xfrm>
                </p:grpSpPr>
                <p:sp>
                  <p:nvSpPr>
                    <p:cNvPr id="16510" name="Freeform 547"/>
                    <p:cNvSpPr>
                      <a:spLocks/>
                    </p:cNvSpPr>
                    <p:nvPr/>
                  </p:nvSpPr>
                  <p:spPr bwMode="auto">
                    <a:xfrm>
                      <a:off x="3786" y="2486"/>
                      <a:ext cx="79" cy="216"/>
                    </a:xfrm>
                    <a:custGeom>
                      <a:avLst/>
                      <a:gdLst>
                        <a:gd name="T0" fmla="*/ 0 w 157"/>
                        <a:gd name="T1" fmla="*/ 21 h 433"/>
                        <a:gd name="T2" fmla="*/ 79 w 157"/>
                        <a:gd name="T3" fmla="*/ 0 h 433"/>
                        <a:gd name="T4" fmla="*/ 78 w 157"/>
                        <a:gd name="T5" fmla="*/ 216 h 433"/>
                        <a:gd name="T6" fmla="*/ 0 w 157"/>
                        <a:gd name="T7" fmla="*/ 215 h 433"/>
                        <a:gd name="T8" fmla="*/ 0 w 157"/>
                        <a:gd name="T9" fmla="*/ 21 h 4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57" h="433">
                          <a:moveTo>
                            <a:pt x="0" y="43"/>
                          </a:moveTo>
                          <a:lnTo>
                            <a:pt x="157" y="0"/>
                          </a:lnTo>
                          <a:lnTo>
                            <a:pt x="155" y="433"/>
                          </a:lnTo>
                          <a:lnTo>
                            <a:pt x="0" y="431"/>
                          </a:lnTo>
                          <a:lnTo>
                            <a:pt x="0" y="43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511" name="Freeform 548"/>
                    <p:cNvSpPr>
                      <a:spLocks/>
                    </p:cNvSpPr>
                    <p:nvPr/>
                  </p:nvSpPr>
                  <p:spPr bwMode="auto">
                    <a:xfrm>
                      <a:off x="3862" y="2485"/>
                      <a:ext cx="123" cy="217"/>
                    </a:xfrm>
                    <a:custGeom>
                      <a:avLst/>
                      <a:gdLst>
                        <a:gd name="T0" fmla="*/ 0 w 244"/>
                        <a:gd name="T1" fmla="*/ 0 h 434"/>
                        <a:gd name="T2" fmla="*/ 100 w 244"/>
                        <a:gd name="T3" fmla="*/ 7 h 434"/>
                        <a:gd name="T4" fmla="*/ 100 w 244"/>
                        <a:gd name="T5" fmla="*/ 207 h 434"/>
                        <a:gd name="T6" fmla="*/ 109 w 244"/>
                        <a:gd name="T7" fmla="*/ 208 h 434"/>
                        <a:gd name="T8" fmla="*/ 113 w 244"/>
                        <a:gd name="T9" fmla="*/ 213 h 434"/>
                        <a:gd name="T10" fmla="*/ 123 w 244"/>
                        <a:gd name="T11" fmla="*/ 217 h 434"/>
                        <a:gd name="T12" fmla="*/ 0 w 244"/>
                        <a:gd name="T13" fmla="*/ 217 h 434"/>
                        <a:gd name="T14" fmla="*/ 0 w 244"/>
                        <a:gd name="T15" fmla="*/ 0 h 43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44" h="434">
                          <a:moveTo>
                            <a:pt x="0" y="0"/>
                          </a:moveTo>
                          <a:lnTo>
                            <a:pt x="198" y="14"/>
                          </a:lnTo>
                          <a:lnTo>
                            <a:pt x="198" y="414"/>
                          </a:lnTo>
                          <a:lnTo>
                            <a:pt x="216" y="416"/>
                          </a:lnTo>
                          <a:lnTo>
                            <a:pt x="224" y="426"/>
                          </a:lnTo>
                          <a:lnTo>
                            <a:pt x="244" y="434"/>
                          </a:lnTo>
                          <a:lnTo>
                            <a:pt x="0" y="4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512" name="Freeform 549"/>
                    <p:cNvSpPr>
                      <a:spLocks/>
                    </p:cNvSpPr>
                    <p:nvPr/>
                  </p:nvSpPr>
                  <p:spPr bwMode="auto">
                    <a:xfrm>
                      <a:off x="3862" y="2486"/>
                      <a:ext cx="121" cy="215"/>
                    </a:xfrm>
                    <a:custGeom>
                      <a:avLst/>
                      <a:gdLst>
                        <a:gd name="T0" fmla="*/ 0 w 241"/>
                        <a:gd name="T1" fmla="*/ 0 h 430"/>
                        <a:gd name="T2" fmla="*/ 98 w 241"/>
                        <a:gd name="T3" fmla="*/ 8 h 430"/>
                        <a:gd name="T4" fmla="*/ 98 w 241"/>
                        <a:gd name="T5" fmla="*/ 206 h 430"/>
                        <a:gd name="T6" fmla="*/ 106 w 241"/>
                        <a:gd name="T7" fmla="*/ 207 h 430"/>
                        <a:gd name="T8" fmla="*/ 110 w 241"/>
                        <a:gd name="T9" fmla="*/ 212 h 430"/>
                        <a:gd name="T10" fmla="*/ 121 w 241"/>
                        <a:gd name="T11" fmla="*/ 215 h 430"/>
                        <a:gd name="T12" fmla="*/ 0 w 241"/>
                        <a:gd name="T13" fmla="*/ 215 h 430"/>
                        <a:gd name="T14" fmla="*/ 0 w 241"/>
                        <a:gd name="T15" fmla="*/ 0 h 430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41" h="430">
                          <a:moveTo>
                            <a:pt x="0" y="0"/>
                          </a:moveTo>
                          <a:lnTo>
                            <a:pt x="196" y="15"/>
                          </a:lnTo>
                          <a:lnTo>
                            <a:pt x="196" y="412"/>
                          </a:lnTo>
                          <a:lnTo>
                            <a:pt x="212" y="414"/>
                          </a:lnTo>
                          <a:lnTo>
                            <a:pt x="220" y="424"/>
                          </a:lnTo>
                          <a:lnTo>
                            <a:pt x="241" y="430"/>
                          </a:lnTo>
                          <a:lnTo>
                            <a:pt x="0" y="43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</p:grpSp>
            </p:grpSp>
            <p:grpSp>
              <p:nvGrpSpPr>
                <p:cNvPr id="16463" name="Group 550"/>
                <p:cNvGrpSpPr>
                  <a:grpSpLocks/>
                </p:cNvGrpSpPr>
                <p:nvPr/>
              </p:nvGrpSpPr>
              <p:grpSpPr bwMode="auto">
                <a:xfrm>
                  <a:off x="3787" y="2486"/>
                  <a:ext cx="177" cy="216"/>
                  <a:chOff x="3787" y="2486"/>
                  <a:chExt cx="177" cy="216"/>
                </a:xfrm>
              </p:grpSpPr>
              <p:grpSp>
                <p:nvGrpSpPr>
                  <p:cNvPr id="16464" name="Group 551"/>
                  <p:cNvGrpSpPr>
                    <a:grpSpLocks/>
                  </p:cNvGrpSpPr>
                  <p:nvPr/>
                </p:nvGrpSpPr>
                <p:grpSpPr bwMode="auto">
                  <a:xfrm>
                    <a:off x="3862" y="2486"/>
                    <a:ext cx="102" cy="210"/>
                    <a:chOff x="3862" y="2486"/>
                    <a:chExt cx="102" cy="210"/>
                  </a:xfrm>
                </p:grpSpPr>
                <p:sp>
                  <p:nvSpPr>
                    <p:cNvPr id="16491" name="Freeform 552"/>
                    <p:cNvSpPr>
                      <a:spLocks/>
                    </p:cNvSpPr>
                    <p:nvPr/>
                  </p:nvSpPr>
                  <p:spPr bwMode="auto">
                    <a:xfrm>
                      <a:off x="3862" y="2647"/>
                      <a:ext cx="102" cy="12"/>
                    </a:xfrm>
                    <a:custGeom>
                      <a:avLst/>
                      <a:gdLst>
                        <a:gd name="T0" fmla="*/ 0 w 203"/>
                        <a:gd name="T1" fmla="*/ 0 h 24"/>
                        <a:gd name="T2" fmla="*/ 102 w 203"/>
                        <a:gd name="T3" fmla="*/ 1 h 24"/>
                        <a:gd name="T4" fmla="*/ 101 w 203"/>
                        <a:gd name="T5" fmla="*/ 12 h 24"/>
                        <a:gd name="T6" fmla="*/ 0 w 203"/>
                        <a:gd name="T7" fmla="*/ 11 h 24"/>
                        <a:gd name="T8" fmla="*/ 0 w 203"/>
                        <a:gd name="T9" fmla="*/ 0 h 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3" h="24">
                          <a:moveTo>
                            <a:pt x="0" y="0"/>
                          </a:moveTo>
                          <a:lnTo>
                            <a:pt x="203" y="2"/>
                          </a:lnTo>
                          <a:lnTo>
                            <a:pt x="201" y="24"/>
                          </a:lnTo>
                          <a:lnTo>
                            <a:pt x="0" y="2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92" name="Rectangle 5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62" y="2685"/>
                      <a:ext cx="101" cy="1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93" name="Rectangle 5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62" y="2672"/>
                      <a:ext cx="101" cy="1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94" name="Rectangle 5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62" y="2660"/>
                      <a:ext cx="102" cy="1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95" name="Freeform 556"/>
                    <p:cNvSpPr>
                      <a:spLocks/>
                    </p:cNvSpPr>
                    <p:nvPr/>
                  </p:nvSpPr>
                  <p:spPr bwMode="auto">
                    <a:xfrm>
                      <a:off x="3862" y="2635"/>
                      <a:ext cx="101" cy="10"/>
                    </a:xfrm>
                    <a:custGeom>
                      <a:avLst/>
                      <a:gdLst>
                        <a:gd name="T0" fmla="*/ 0 w 201"/>
                        <a:gd name="T1" fmla="*/ 0 h 21"/>
                        <a:gd name="T2" fmla="*/ 101 w 201"/>
                        <a:gd name="T3" fmla="*/ 1 h 21"/>
                        <a:gd name="T4" fmla="*/ 101 w 201"/>
                        <a:gd name="T5" fmla="*/ 10 h 21"/>
                        <a:gd name="T6" fmla="*/ 0 w 201"/>
                        <a:gd name="T7" fmla="*/ 9 h 21"/>
                        <a:gd name="T8" fmla="*/ 0 w 201"/>
                        <a:gd name="T9" fmla="*/ 0 h 2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1" h="21">
                          <a:moveTo>
                            <a:pt x="0" y="0"/>
                          </a:moveTo>
                          <a:lnTo>
                            <a:pt x="201" y="2"/>
                          </a:lnTo>
                          <a:lnTo>
                            <a:pt x="201" y="21"/>
                          </a:lnTo>
                          <a:lnTo>
                            <a:pt x="0" y="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96" name="Freeform 557"/>
                    <p:cNvSpPr>
                      <a:spLocks/>
                    </p:cNvSpPr>
                    <p:nvPr/>
                  </p:nvSpPr>
                  <p:spPr bwMode="auto">
                    <a:xfrm>
                      <a:off x="3862" y="2622"/>
                      <a:ext cx="101" cy="13"/>
                    </a:xfrm>
                    <a:custGeom>
                      <a:avLst/>
                      <a:gdLst>
                        <a:gd name="T0" fmla="*/ 0 w 203"/>
                        <a:gd name="T1" fmla="*/ 0 h 26"/>
                        <a:gd name="T2" fmla="*/ 101 w 203"/>
                        <a:gd name="T3" fmla="*/ 4 h 26"/>
                        <a:gd name="T4" fmla="*/ 101 w 203"/>
                        <a:gd name="T5" fmla="*/ 13 h 26"/>
                        <a:gd name="T6" fmla="*/ 0 w 203"/>
                        <a:gd name="T7" fmla="*/ 11 h 26"/>
                        <a:gd name="T8" fmla="*/ 0 w 203"/>
                        <a:gd name="T9" fmla="*/ 0 h 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3" h="26">
                          <a:moveTo>
                            <a:pt x="0" y="0"/>
                          </a:moveTo>
                          <a:lnTo>
                            <a:pt x="203" y="7"/>
                          </a:lnTo>
                          <a:lnTo>
                            <a:pt x="203" y="26"/>
                          </a:lnTo>
                          <a:lnTo>
                            <a:pt x="0" y="2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97" name="Freeform 558"/>
                    <p:cNvSpPr>
                      <a:spLocks/>
                    </p:cNvSpPr>
                    <p:nvPr/>
                  </p:nvSpPr>
                  <p:spPr bwMode="auto">
                    <a:xfrm>
                      <a:off x="3862" y="2610"/>
                      <a:ext cx="102" cy="12"/>
                    </a:xfrm>
                    <a:custGeom>
                      <a:avLst/>
                      <a:gdLst>
                        <a:gd name="T0" fmla="*/ 1 w 205"/>
                        <a:gd name="T1" fmla="*/ 0 h 24"/>
                        <a:gd name="T2" fmla="*/ 102 w 205"/>
                        <a:gd name="T3" fmla="*/ 4 h 24"/>
                        <a:gd name="T4" fmla="*/ 102 w 205"/>
                        <a:gd name="T5" fmla="*/ 12 h 24"/>
                        <a:gd name="T6" fmla="*/ 0 w 205"/>
                        <a:gd name="T7" fmla="*/ 10 h 24"/>
                        <a:gd name="T8" fmla="*/ 1 w 205"/>
                        <a:gd name="T9" fmla="*/ 0 h 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5" h="24">
                          <a:moveTo>
                            <a:pt x="2" y="0"/>
                          </a:moveTo>
                          <a:lnTo>
                            <a:pt x="205" y="7"/>
                          </a:lnTo>
                          <a:lnTo>
                            <a:pt x="205" y="24"/>
                          </a:lnTo>
                          <a:lnTo>
                            <a:pt x="0" y="19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98" name="Freeform 559"/>
                    <p:cNvSpPr>
                      <a:spLocks/>
                    </p:cNvSpPr>
                    <p:nvPr/>
                  </p:nvSpPr>
                  <p:spPr bwMode="auto">
                    <a:xfrm>
                      <a:off x="3862" y="2597"/>
                      <a:ext cx="101" cy="15"/>
                    </a:xfrm>
                    <a:custGeom>
                      <a:avLst/>
                      <a:gdLst>
                        <a:gd name="T0" fmla="*/ 0 w 203"/>
                        <a:gd name="T1" fmla="*/ 0 h 30"/>
                        <a:gd name="T2" fmla="*/ 101 w 203"/>
                        <a:gd name="T3" fmla="*/ 6 h 30"/>
                        <a:gd name="T4" fmla="*/ 101 w 203"/>
                        <a:gd name="T5" fmla="*/ 15 h 30"/>
                        <a:gd name="T6" fmla="*/ 0 w 203"/>
                        <a:gd name="T7" fmla="*/ 10 h 30"/>
                        <a:gd name="T8" fmla="*/ 0 w 203"/>
                        <a:gd name="T9" fmla="*/ 0 h 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3" h="30">
                          <a:moveTo>
                            <a:pt x="0" y="0"/>
                          </a:moveTo>
                          <a:lnTo>
                            <a:pt x="203" y="12"/>
                          </a:lnTo>
                          <a:lnTo>
                            <a:pt x="203" y="30"/>
                          </a:lnTo>
                          <a:lnTo>
                            <a:pt x="0" y="1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99" name="Freeform 560"/>
                    <p:cNvSpPr>
                      <a:spLocks/>
                    </p:cNvSpPr>
                    <p:nvPr/>
                  </p:nvSpPr>
                  <p:spPr bwMode="auto">
                    <a:xfrm>
                      <a:off x="3862" y="2585"/>
                      <a:ext cx="101" cy="14"/>
                    </a:xfrm>
                    <a:custGeom>
                      <a:avLst/>
                      <a:gdLst>
                        <a:gd name="T0" fmla="*/ 0 w 203"/>
                        <a:gd name="T1" fmla="*/ 0 h 30"/>
                        <a:gd name="T2" fmla="*/ 101 w 203"/>
                        <a:gd name="T3" fmla="*/ 6 h 30"/>
                        <a:gd name="T4" fmla="*/ 101 w 203"/>
                        <a:gd name="T5" fmla="*/ 14 h 30"/>
                        <a:gd name="T6" fmla="*/ 0 w 203"/>
                        <a:gd name="T7" fmla="*/ 9 h 30"/>
                        <a:gd name="T8" fmla="*/ 0 w 203"/>
                        <a:gd name="T9" fmla="*/ 0 h 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3" h="30">
                          <a:moveTo>
                            <a:pt x="0" y="0"/>
                          </a:moveTo>
                          <a:lnTo>
                            <a:pt x="203" y="13"/>
                          </a:lnTo>
                          <a:lnTo>
                            <a:pt x="203" y="30"/>
                          </a:lnTo>
                          <a:lnTo>
                            <a:pt x="0" y="2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500" name="Freeform 561"/>
                    <p:cNvSpPr>
                      <a:spLocks/>
                    </p:cNvSpPr>
                    <p:nvPr/>
                  </p:nvSpPr>
                  <p:spPr bwMode="auto">
                    <a:xfrm>
                      <a:off x="3862" y="2571"/>
                      <a:ext cx="101" cy="18"/>
                    </a:xfrm>
                    <a:custGeom>
                      <a:avLst/>
                      <a:gdLst>
                        <a:gd name="T0" fmla="*/ 0 w 203"/>
                        <a:gd name="T1" fmla="*/ 0 h 36"/>
                        <a:gd name="T2" fmla="*/ 101 w 203"/>
                        <a:gd name="T3" fmla="*/ 8 h 36"/>
                        <a:gd name="T4" fmla="*/ 101 w 203"/>
                        <a:gd name="T5" fmla="*/ 18 h 36"/>
                        <a:gd name="T6" fmla="*/ 0 w 203"/>
                        <a:gd name="T7" fmla="*/ 11 h 36"/>
                        <a:gd name="T8" fmla="*/ 0 w 203"/>
                        <a:gd name="T9" fmla="*/ 0 h 3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3" h="36">
                          <a:moveTo>
                            <a:pt x="0" y="0"/>
                          </a:moveTo>
                          <a:lnTo>
                            <a:pt x="203" y="16"/>
                          </a:lnTo>
                          <a:lnTo>
                            <a:pt x="203" y="36"/>
                          </a:lnTo>
                          <a:lnTo>
                            <a:pt x="0" y="2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501" name="Freeform 562"/>
                    <p:cNvSpPr>
                      <a:spLocks/>
                    </p:cNvSpPr>
                    <p:nvPr/>
                  </p:nvSpPr>
                  <p:spPr bwMode="auto">
                    <a:xfrm>
                      <a:off x="3862" y="2559"/>
                      <a:ext cx="102" cy="17"/>
                    </a:xfrm>
                    <a:custGeom>
                      <a:avLst/>
                      <a:gdLst>
                        <a:gd name="T0" fmla="*/ 0 w 205"/>
                        <a:gd name="T1" fmla="*/ 0 h 34"/>
                        <a:gd name="T2" fmla="*/ 101 w 205"/>
                        <a:gd name="T3" fmla="*/ 8 h 34"/>
                        <a:gd name="T4" fmla="*/ 102 w 205"/>
                        <a:gd name="T5" fmla="*/ 17 h 34"/>
                        <a:gd name="T6" fmla="*/ 0 w 205"/>
                        <a:gd name="T7" fmla="*/ 10 h 34"/>
                        <a:gd name="T8" fmla="*/ 0 w 205"/>
                        <a:gd name="T9" fmla="*/ 0 h 3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5" h="34">
                          <a:moveTo>
                            <a:pt x="0" y="0"/>
                          </a:moveTo>
                          <a:lnTo>
                            <a:pt x="203" y="15"/>
                          </a:lnTo>
                          <a:lnTo>
                            <a:pt x="205" y="34"/>
                          </a:lnTo>
                          <a:lnTo>
                            <a:pt x="0" y="1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502" name="Freeform 563"/>
                    <p:cNvSpPr>
                      <a:spLocks/>
                    </p:cNvSpPr>
                    <p:nvPr/>
                  </p:nvSpPr>
                  <p:spPr bwMode="auto">
                    <a:xfrm>
                      <a:off x="3862" y="2546"/>
                      <a:ext cx="101" cy="17"/>
                    </a:xfrm>
                    <a:custGeom>
                      <a:avLst/>
                      <a:gdLst>
                        <a:gd name="T0" fmla="*/ 0 w 201"/>
                        <a:gd name="T1" fmla="*/ 0 h 34"/>
                        <a:gd name="T2" fmla="*/ 101 w 201"/>
                        <a:gd name="T3" fmla="*/ 8 h 34"/>
                        <a:gd name="T4" fmla="*/ 101 w 201"/>
                        <a:gd name="T5" fmla="*/ 17 h 34"/>
                        <a:gd name="T6" fmla="*/ 1 w 201"/>
                        <a:gd name="T7" fmla="*/ 9 h 34"/>
                        <a:gd name="T8" fmla="*/ 0 w 201"/>
                        <a:gd name="T9" fmla="*/ 0 h 3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1" h="34">
                          <a:moveTo>
                            <a:pt x="0" y="0"/>
                          </a:moveTo>
                          <a:lnTo>
                            <a:pt x="201" y="16"/>
                          </a:lnTo>
                          <a:lnTo>
                            <a:pt x="201" y="34"/>
                          </a:lnTo>
                          <a:lnTo>
                            <a:pt x="1" y="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503" name="Freeform 564"/>
                    <p:cNvSpPr>
                      <a:spLocks/>
                    </p:cNvSpPr>
                    <p:nvPr/>
                  </p:nvSpPr>
                  <p:spPr bwMode="auto">
                    <a:xfrm>
                      <a:off x="3862" y="2534"/>
                      <a:ext cx="101" cy="18"/>
                    </a:xfrm>
                    <a:custGeom>
                      <a:avLst/>
                      <a:gdLst>
                        <a:gd name="T0" fmla="*/ 0 w 201"/>
                        <a:gd name="T1" fmla="*/ 0 h 36"/>
                        <a:gd name="T2" fmla="*/ 101 w 201"/>
                        <a:gd name="T3" fmla="*/ 9 h 36"/>
                        <a:gd name="T4" fmla="*/ 101 w 201"/>
                        <a:gd name="T5" fmla="*/ 18 h 36"/>
                        <a:gd name="T6" fmla="*/ 0 w 201"/>
                        <a:gd name="T7" fmla="*/ 10 h 36"/>
                        <a:gd name="T8" fmla="*/ 0 w 201"/>
                        <a:gd name="T9" fmla="*/ 0 h 3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1" h="36">
                          <a:moveTo>
                            <a:pt x="0" y="0"/>
                          </a:moveTo>
                          <a:lnTo>
                            <a:pt x="201" y="17"/>
                          </a:lnTo>
                          <a:lnTo>
                            <a:pt x="201" y="36"/>
                          </a:lnTo>
                          <a:lnTo>
                            <a:pt x="0" y="1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504" name="Freeform 565"/>
                    <p:cNvSpPr>
                      <a:spLocks/>
                    </p:cNvSpPr>
                    <p:nvPr/>
                  </p:nvSpPr>
                  <p:spPr bwMode="auto">
                    <a:xfrm>
                      <a:off x="3862" y="2520"/>
                      <a:ext cx="101" cy="19"/>
                    </a:xfrm>
                    <a:custGeom>
                      <a:avLst/>
                      <a:gdLst>
                        <a:gd name="T0" fmla="*/ 1 w 203"/>
                        <a:gd name="T1" fmla="*/ 0 h 38"/>
                        <a:gd name="T2" fmla="*/ 101 w 203"/>
                        <a:gd name="T3" fmla="*/ 10 h 38"/>
                        <a:gd name="T4" fmla="*/ 101 w 203"/>
                        <a:gd name="T5" fmla="*/ 19 h 38"/>
                        <a:gd name="T6" fmla="*/ 0 w 203"/>
                        <a:gd name="T7" fmla="*/ 11 h 38"/>
                        <a:gd name="T8" fmla="*/ 1 w 203"/>
                        <a:gd name="T9" fmla="*/ 0 h 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3" h="38">
                          <a:moveTo>
                            <a:pt x="2" y="0"/>
                          </a:moveTo>
                          <a:lnTo>
                            <a:pt x="203" y="19"/>
                          </a:lnTo>
                          <a:lnTo>
                            <a:pt x="203" y="38"/>
                          </a:lnTo>
                          <a:lnTo>
                            <a:pt x="0" y="21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505" name="Freeform 566"/>
                    <p:cNvSpPr>
                      <a:spLocks/>
                    </p:cNvSpPr>
                    <p:nvPr/>
                  </p:nvSpPr>
                  <p:spPr bwMode="auto">
                    <a:xfrm>
                      <a:off x="3862" y="2509"/>
                      <a:ext cx="101" cy="16"/>
                    </a:xfrm>
                    <a:custGeom>
                      <a:avLst/>
                      <a:gdLst>
                        <a:gd name="T0" fmla="*/ 0 w 203"/>
                        <a:gd name="T1" fmla="*/ 0 h 33"/>
                        <a:gd name="T2" fmla="*/ 101 w 203"/>
                        <a:gd name="T3" fmla="*/ 8 h 33"/>
                        <a:gd name="T4" fmla="*/ 101 w 203"/>
                        <a:gd name="T5" fmla="*/ 16 h 33"/>
                        <a:gd name="T6" fmla="*/ 0 w 203"/>
                        <a:gd name="T7" fmla="*/ 8 h 33"/>
                        <a:gd name="T8" fmla="*/ 0 w 203"/>
                        <a:gd name="T9" fmla="*/ 0 h 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3" h="33">
                          <a:moveTo>
                            <a:pt x="0" y="0"/>
                          </a:moveTo>
                          <a:lnTo>
                            <a:pt x="203" y="17"/>
                          </a:lnTo>
                          <a:lnTo>
                            <a:pt x="203" y="33"/>
                          </a:lnTo>
                          <a:lnTo>
                            <a:pt x="0" y="1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506" name="Freeform 567"/>
                    <p:cNvSpPr>
                      <a:spLocks/>
                    </p:cNvSpPr>
                    <p:nvPr/>
                  </p:nvSpPr>
                  <p:spPr bwMode="auto">
                    <a:xfrm>
                      <a:off x="3862" y="2496"/>
                      <a:ext cx="101" cy="18"/>
                    </a:xfrm>
                    <a:custGeom>
                      <a:avLst/>
                      <a:gdLst>
                        <a:gd name="T0" fmla="*/ 0 w 203"/>
                        <a:gd name="T1" fmla="*/ 0 h 34"/>
                        <a:gd name="T2" fmla="*/ 101 w 203"/>
                        <a:gd name="T3" fmla="*/ 8 h 34"/>
                        <a:gd name="T4" fmla="*/ 101 w 203"/>
                        <a:gd name="T5" fmla="*/ 18 h 34"/>
                        <a:gd name="T6" fmla="*/ 1 w 203"/>
                        <a:gd name="T7" fmla="*/ 10 h 34"/>
                        <a:gd name="T8" fmla="*/ 0 w 203"/>
                        <a:gd name="T9" fmla="*/ 0 h 3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3" h="34">
                          <a:moveTo>
                            <a:pt x="0" y="0"/>
                          </a:moveTo>
                          <a:lnTo>
                            <a:pt x="203" y="16"/>
                          </a:lnTo>
                          <a:lnTo>
                            <a:pt x="203" y="34"/>
                          </a:lnTo>
                          <a:lnTo>
                            <a:pt x="2" y="1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507" name="Freeform 568"/>
                    <p:cNvSpPr>
                      <a:spLocks/>
                    </p:cNvSpPr>
                    <p:nvPr/>
                  </p:nvSpPr>
                  <p:spPr bwMode="auto">
                    <a:xfrm>
                      <a:off x="3862" y="2486"/>
                      <a:ext cx="101" cy="17"/>
                    </a:xfrm>
                    <a:custGeom>
                      <a:avLst/>
                      <a:gdLst>
                        <a:gd name="T0" fmla="*/ 0 w 203"/>
                        <a:gd name="T1" fmla="*/ 0 h 33"/>
                        <a:gd name="T2" fmla="*/ 101 w 203"/>
                        <a:gd name="T3" fmla="*/ 8 h 33"/>
                        <a:gd name="T4" fmla="*/ 101 w 203"/>
                        <a:gd name="T5" fmla="*/ 17 h 33"/>
                        <a:gd name="T6" fmla="*/ 1 w 203"/>
                        <a:gd name="T7" fmla="*/ 9 h 33"/>
                        <a:gd name="T8" fmla="*/ 0 w 203"/>
                        <a:gd name="T9" fmla="*/ 0 h 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3" h="33">
                          <a:moveTo>
                            <a:pt x="0" y="0"/>
                          </a:moveTo>
                          <a:lnTo>
                            <a:pt x="203" y="16"/>
                          </a:lnTo>
                          <a:lnTo>
                            <a:pt x="203" y="33"/>
                          </a:lnTo>
                          <a:lnTo>
                            <a:pt x="2" y="1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</p:grpSp>
              <p:grpSp>
                <p:nvGrpSpPr>
                  <p:cNvPr id="16465" name="Group 569"/>
                  <p:cNvGrpSpPr>
                    <a:grpSpLocks/>
                  </p:cNvGrpSpPr>
                  <p:nvPr/>
                </p:nvGrpSpPr>
                <p:grpSpPr bwMode="auto">
                  <a:xfrm>
                    <a:off x="3872" y="2487"/>
                    <a:ext cx="79" cy="215"/>
                    <a:chOff x="3872" y="2487"/>
                    <a:chExt cx="79" cy="215"/>
                  </a:xfrm>
                </p:grpSpPr>
                <p:sp>
                  <p:nvSpPr>
                    <p:cNvPr id="16483" name="Line 5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50" y="2493"/>
                      <a:ext cx="1" cy="20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84" name="Line 5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8" y="2491"/>
                      <a:ext cx="1" cy="2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85" name="Line 5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27" y="2490"/>
                      <a:ext cx="1" cy="21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86" name="Line 5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17" y="2489"/>
                      <a:ext cx="1" cy="21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87" name="Line 5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05" y="2488"/>
                      <a:ext cx="1" cy="21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88" name="Line 5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95" y="2487"/>
                      <a:ext cx="1" cy="2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89" name="Line 5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83" y="2487"/>
                      <a:ext cx="1" cy="2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90" name="Line 5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72" y="2487"/>
                      <a:ext cx="1" cy="21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</p:grpSp>
              <p:grpSp>
                <p:nvGrpSpPr>
                  <p:cNvPr id="16466" name="Group 578"/>
                  <p:cNvGrpSpPr>
                    <a:grpSpLocks/>
                  </p:cNvGrpSpPr>
                  <p:nvPr/>
                </p:nvGrpSpPr>
                <p:grpSpPr bwMode="auto">
                  <a:xfrm>
                    <a:off x="3787" y="2494"/>
                    <a:ext cx="79" cy="192"/>
                    <a:chOff x="3787" y="2494"/>
                    <a:chExt cx="79" cy="192"/>
                  </a:xfrm>
                </p:grpSpPr>
                <p:sp>
                  <p:nvSpPr>
                    <p:cNvPr id="16467" name="Line 57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87" y="2494"/>
                      <a:ext cx="79" cy="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68" name="Line 58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89" y="2506"/>
                      <a:ext cx="77" cy="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69" name="Freeform 581"/>
                    <p:cNvSpPr>
                      <a:spLocks/>
                    </p:cNvSpPr>
                    <p:nvPr/>
                  </p:nvSpPr>
                  <p:spPr bwMode="auto">
                    <a:xfrm>
                      <a:off x="3787" y="2520"/>
                      <a:ext cx="74" cy="19"/>
                    </a:xfrm>
                    <a:custGeom>
                      <a:avLst/>
                      <a:gdLst>
                        <a:gd name="T0" fmla="*/ 74 w 148"/>
                        <a:gd name="T1" fmla="*/ 0 h 38"/>
                        <a:gd name="T2" fmla="*/ 1 w 148"/>
                        <a:gd name="T3" fmla="*/ 19 h 38"/>
                        <a:gd name="T4" fmla="*/ 0 w 148"/>
                        <a:gd name="T5" fmla="*/ 19 h 38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148" h="38">
                          <a:moveTo>
                            <a:pt x="148" y="0"/>
                          </a:moveTo>
                          <a:lnTo>
                            <a:pt x="2" y="38"/>
                          </a:lnTo>
                          <a:lnTo>
                            <a:pt x="0" y="38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70" name="Line 58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87" y="2532"/>
                      <a:ext cx="79" cy="1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71" name="Line 5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87" y="2544"/>
                      <a:ext cx="79" cy="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72" name="Line 58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87" y="2557"/>
                      <a:ext cx="79" cy="1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73" name="Line 58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87" y="2570"/>
                      <a:ext cx="79" cy="1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74" name="Line 58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87" y="2583"/>
                      <a:ext cx="79" cy="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75" name="Line 5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87" y="2595"/>
                      <a:ext cx="79" cy="1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76" name="Line 58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87" y="2608"/>
                      <a:ext cx="79" cy="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77" name="Line 58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87" y="2621"/>
                      <a:ext cx="79" cy="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78" name="Line 59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87" y="2634"/>
                      <a:ext cx="79" cy="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79" name="Line 5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87" y="2646"/>
                      <a:ext cx="79" cy="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80" name="Line 59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90" y="2659"/>
                      <a:ext cx="76" cy="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81" name="Line 59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90" y="2671"/>
                      <a:ext cx="76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82" name="Line 59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90" y="2685"/>
                      <a:ext cx="76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</p:grpSp>
            </p:grpSp>
          </p:grpSp>
          <p:grpSp>
            <p:nvGrpSpPr>
              <p:cNvPr id="16421" name="Group 595"/>
              <p:cNvGrpSpPr>
                <a:grpSpLocks/>
              </p:cNvGrpSpPr>
              <p:nvPr/>
            </p:nvGrpSpPr>
            <p:grpSpPr bwMode="auto">
              <a:xfrm>
                <a:off x="3631" y="2529"/>
                <a:ext cx="139" cy="173"/>
                <a:chOff x="3631" y="2529"/>
                <a:chExt cx="139" cy="173"/>
              </a:xfrm>
            </p:grpSpPr>
            <p:sp>
              <p:nvSpPr>
                <p:cNvPr id="16422" name="Freeform 596"/>
                <p:cNvSpPr>
                  <a:spLocks/>
                </p:cNvSpPr>
                <p:nvPr/>
              </p:nvSpPr>
              <p:spPr bwMode="auto">
                <a:xfrm>
                  <a:off x="3681" y="2530"/>
                  <a:ext cx="89" cy="172"/>
                </a:xfrm>
                <a:custGeom>
                  <a:avLst/>
                  <a:gdLst>
                    <a:gd name="T0" fmla="*/ 0 w 179"/>
                    <a:gd name="T1" fmla="*/ 0 h 343"/>
                    <a:gd name="T2" fmla="*/ 88 w 179"/>
                    <a:gd name="T3" fmla="*/ 6 h 343"/>
                    <a:gd name="T4" fmla="*/ 89 w 179"/>
                    <a:gd name="T5" fmla="*/ 172 h 343"/>
                    <a:gd name="T6" fmla="*/ 0 w 179"/>
                    <a:gd name="T7" fmla="*/ 172 h 343"/>
                    <a:gd name="T8" fmla="*/ 0 w 179"/>
                    <a:gd name="T9" fmla="*/ 0 h 3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9" h="343">
                      <a:moveTo>
                        <a:pt x="0" y="0"/>
                      </a:moveTo>
                      <a:lnTo>
                        <a:pt x="177" y="11"/>
                      </a:lnTo>
                      <a:lnTo>
                        <a:pt x="179" y="343"/>
                      </a:lnTo>
                      <a:lnTo>
                        <a:pt x="0" y="3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423" name="Freeform 597"/>
                <p:cNvSpPr>
                  <a:spLocks/>
                </p:cNvSpPr>
                <p:nvPr/>
              </p:nvSpPr>
              <p:spPr bwMode="auto">
                <a:xfrm>
                  <a:off x="3681" y="2529"/>
                  <a:ext cx="87" cy="171"/>
                </a:xfrm>
                <a:custGeom>
                  <a:avLst/>
                  <a:gdLst>
                    <a:gd name="T0" fmla="*/ 0 w 174"/>
                    <a:gd name="T1" fmla="*/ 0 h 342"/>
                    <a:gd name="T2" fmla="*/ 87 w 174"/>
                    <a:gd name="T3" fmla="*/ 6 h 342"/>
                    <a:gd name="T4" fmla="*/ 87 w 174"/>
                    <a:gd name="T5" fmla="*/ 171 h 342"/>
                    <a:gd name="T6" fmla="*/ 0 w 174"/>
                    <a:gd name="T7" fmla="*/ 171 h 342"/>
                    <a:gd name="T8" fmla="*/ 0 w 174"/>
                    <a:gd name="T9" fmla="*/ 0 h 3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4" h="342">
                      <a:moveTo>
                        <a:pt x="0" y="0"/>
                      </a:moveTo>
                      <a:lnTo>
                        <a:pt x="174" y="11"/>
                      </a:lnTo>
                      <a:lnTo>
                        <a:pt x="174" y="342"/>
                      </a:lnTo>
                      <a:lnTo>
                        <a:pt x="0" y="3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BE"/>
                </a:p>
              </p:txBody>
            </p:sp>
            <p:grpSp>
              <p:nvGrpSpPr>
                <p:cNvPr id="16424" name="Group 598"/>
                <p:cNvGrpSpPr>
                  <a:grpSpLocks/>
                </p:cNvGrpSpPr>
                <p:nvPr/>
              </p:nvGrpSpPr>
              <p:grpSpPr bwMode="auto">
                <a:xfrm>
                  <a:off x="3631" y="2529"/>
                  <a:ext cx="135" cy="173"/>
                  <a:chOff x="3631" y="2529"/>
                  <a:chExt cx="135" cy="173"/>
                </a:xfrm>
              </p:grpSpPr>
              <p:grpSp>
                <p:nvGrpSpPr>
                  <p:cNvPr id="16425" name="Group 599"/>
                  <p:cNvGrpSpPr>
                    <a:grpSpLocks/>
                  </p:cNvGrpSpPr>
                  <p:nvPr/>
                </p:nvGrpSpPr>
                <p:grpSpPr bwMode="auto">
                  <a:xfrm>
                    <a:off x="3631" y="2529"/>
                    <a:ext cx="52" cy="173"/>
                    <a:chOff x="3631" y="2529"/>
                    <a:chExt cx="52" cy="173"/>
                  </a:xfrm>
                </p:grpSpPr>
                <p:sp>
                  <p:nvSpPr>
                    <p:cNvPr id="16457" name="Freeform 600"/>
                    <p:cNvSpPr>
                      <a:spLocks/>
                    </p:cNvSpPr>
                    <p:nvPr/>
                  </p:nvSpPr>
                  <p:spPr bwMode="auto">
                    <a:xfrm>
                      <a:off x="3631" y="2529"/>
                      <a:ext cx="52" cy="173"/>
                    </a:xfrm>
                    <a:custGeom>
                      <a:avLst/>
                      <a:gdLst>
                        <a:gd name="T0" fmla="*/ 0 w 104"/>
                        <a:gd name="T1" fmla="*/ 14 h 344"/>
                        <a:gd name="T2" fmla="*/ 52 w 104"/>
                        <a:gd name="T3" fmla="*/ 0 h 344"/>
                        <a:gd name="T4" fmla="*/ 52 w 104"/>
                        <a:gd name="T5" fmla="*/ 173 h 344"/>
                        <a:gd name="T6" fmla="*/ 0 w 104"/>
                        <a:gd name="T7" fmla="*/ 173 h 344"/>
                        <a:gd name="T8" fmla="*/ 0 w 104"/>
                        <a:gd name="T9" fmla="*/ 14 h 34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04" h="344">
                          <a:moveTo>
                            <a:pt x="0" y="27"/>
                          </a:moveTo>
                          <a:lnTo>
                            <a:pt x="104" y="0"/>
                          </a:lnTo>
                          <a:lnTo>
                            <a:pt x="104" y="344"/>
                          </a:lnTo>
                          <a:lnTo>
                            <a:pt x="0" y="344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58" name="Line 60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67" y="2533"/>
                      <a:ext cx="1" cy="1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59" name="Line 6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0" y="2538"/>
                      <a:ext cx="1" cy="16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60" name="Rectangle 6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63" y="2689"/>
                      <a:ext cx="11" cy="1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  <p:sp>
                  <p:nvSpPr>
                    <p:cNvPr id="16461" name="Rectangle 6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46" y="2689"/>
                      <a:ext cx="11" cy="11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nl-BE"/>
                    </a:p>
                  </p:txBody>
                </p:sp>
              </p:grpSp>
              <p:grpSp>
                <p:nvGrpSpPr>
                  <p:cNvPr id="16426" name="Group 605"/>
                  <p:cNvGrpSpPr>
                    <a:grpSpLocks/>
                  </p:cNvGrpSpPr>
                  <p:nvPr/>
                </p:nvGrpSpPr>
                <p:grpSpPr bwMode="auto">
                  <a:xfrm>
                    <a:off x="3686" y="2541"/>
                    <a:ext cx="80" cy="159"/>
                    <a:chOff x="3686" y="2541"/>
                    <a:chExt cx="80" cy="159"/>
                  </a:xfrm>
                </p:grpSpPr>
                <p:grpSp>
                  <p:nvGrpSpPr>
                    <p:cNvPr id="16427" name="Group 6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2688"/>
                      <a:ext cx="64" cy="12"/>
                      <a:chOff x="3694" y="2688"/>
                      <a:chExt cx="64" cy="12"/>
                    </a:xfrm>
                  </p:grpSpPr>
                  <p:sp>
                    <p:nvSpPr>
                      <p:cNvPr id="16453" name="Rectangle 60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32" y="2688"/>
                        <a:ext cx="11" cy="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454" name="Rectangle 6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7" y="2688"/>
                        <a:ext cx="11" cy="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455" name="Rectangle 60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94" y="2688"/>
                        <a:ext cx="12" cy="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456" name="Rectangle 6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9" y="2688"/>
                        <a:ext cx="13" cy="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</p:grpSp>
                <p:grpSp>
                  <p:nvGrpSpPr>
                    <p:cNvPr id="16428" name="Group 6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86" y="2542"/>
                      <a:ext cx="80" cy="140"/>
                      <a:chOff x="3686" y="2542"/>
                      <a:chExt cx="80" cy="140"/>
                    </a:xfrm>
                  </p:grpSpPr>
                  <p:sp>
                    <p:nvSpPr>
                      <p:cNvPr id="16436" name="Freeform 6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87" y="2542"/>
                        <a:ext cx="79" cy="11"/>
                      </a:xfrm>
                      <a:custGeom>
                        <a:avLst/>
                        <a:gdLst>
                          <a:gd name="T0" fmla="*/ 0 w 157"/>
                          <a:gd name="T1" fmla="*/ 0 h 22"/>
                          <a:gd name="T2" fmla="*/ 79 w 157"/>
                          <a:gd name="T3" fmla="*/ 6 h 22"/>
                          <a:gd name="T4" fmla="*/ 79 w 157"/>
                          <a:gd name="T5" fmla="*/ 11 h 22"/>
                          <a:gd name="T6" fmla="*/ 0 w 157"/>
                          <a:gd name="T7" fmla="*/ 6 h 22"/>
                          <a:gd name="T8" fmla="*/ 0 w 157"/>
                          <a:gd name="T9" fmla="*/ 0 h 2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57" h="22">
                            <a:moveTo>
                              <a:pt x="0" y="0"/>
                            </a:moveTo>
                            <a:lnTo>
                              <a:pt x="157" y="11"/>
                            </a:lnTo>
                            <a:lnTo>
                              <a:pt x="157" y="22"/>
                            </a:lnTo>
                            <a:lnTo>
                              <a:pt x="0" y="1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437" name="Freeform 6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87" y="2551"/>
                        <a:ext cx="79" cy="10"/>
                      </a:xfrm>
                      <a:custGeom>
                        <a:avLst/>
                        <a:gdLst>
                          <a:gd name="T0" fmla="*/ 0 w 157"/>
                          <a:gd name="T1" fmla="*/ 0 h 21"/>
                          <a:gd name="T2" fmla="*/ 79 w 157"/>
                          <a:gd name="T3" fmla="*/ 5 h 21"/>
                          <a:gd name="T4" fmla="*/ 79 w 157"/>
                          <a:gd name="T5" fmla="*/ 10 h 21"/>
                          <a:gd name="T6" fmla="*/ 0 w 157"/>
                          <a:gd name="T7" fmla="*/ 5 h 21"/>
                          <a:gd name="T8" fmla="*/ 0 w 157"/>
                          <a:gd name="T9" fmla="*/ 0 h 21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57" h="21">
                            <a:moveTo>
                              <a:pt x="0" y="0"/>
                            </a:moveTo>
                            <a:lnTo>
                              <a:pt x="157" y="11"/>
                            </a:lnTo>
                            <a:lnTo>
                              <a:pt x="157" y="21"/>
                            </a:lnTo>
                            <a:lnTo>
                              <a:pt x="0" y="1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438" name="Freeform 6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87" y="2558"/>
                        <a:ext cx="79" cy="11"/>
                      </a:xfrm>
                      <a:custGeom>
                        <a:avLst/>
                        <a:gdLst>
                          <a:gd name="T0" fmla="*/ 0 w 157"/>
                          <a:gd name="T1" fmla="*/ 0 h 22"/>
                          <a:gd name="T2" fmla="*/ 79 w 157"/>
                          <a:gd name="T3" fmla="*/ 6 h 22"/>
                          <a:gd name="T4" fmla="*/ 79 w 157"/>
                          <a:gd name="T5" fmla="*/ 11 h 22"/>
                          <a:gd name="T6" fmla="*/ 0 w 157"/>
                          <a:gd name="T7" fmla="*/ 6 h 22"/>
                          <a:gd name="T8" fmla="*/ 0 w 157"/>
                          <a:gd name="T9" fmla="*/ 0 h 2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57" h="22">
                            <a:moveTo>
                              <a:pt x="0" y="0"/>
                            </a:moveTo>
                            <a:lnTo>
                              <a:pt x="157" y="11"/>
                            </a:lnTo>
                            <a:lnTo>
                              <a:pt x="157" y="22"/>
                            </a:lnTo>
                            <a:lnTo>
                              <a:pt x="0" y="1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439" name="Freeform 6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87" y="2566"/>
                        <a:ext cx="79" cy="12"/>
                      </a:xfrm>
                      <a:custGeom>
                        <a:avLst/>
                        <a:gdLst>
                          <a:gd name="T0" fmla="*/ 0 w 157"/>
                          <a:gd name="T1" fmla="*/ 0 h 23"/>
                          <a:gd name="T2" fmla="*/ 79 w 157"/>
                          <a:gd name="T3" fmla="*/ 6 h 23"/>
                          <a:gd name="T4" fmla="*/ 79 w 157"/>
                          <a:gd name="T5" fmla="*/ 12 h 23"/>
                          <a:gd name="T6" fmla="*/ 0 w 157"/>
                          <a:gd name="T7" fmla="*/ 6 h 23"/>
                          <a:gd name="T8" fmla="*/ 0 w 157"/>
                          <a:gd name="T9" fmla="*/ 0 h 2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57" h="23">
                            <a:moveTo>
                              <a:pt x="0" y="0"/>
                            </a:moveTo>
                            <a:lnTo>
                              <a:pt x="157" y="11"/>
                            </a:lnTo>
                            <a:lnTo>
                              <a:pt x="157" y="23"/>
                            </a:lnTo>
                            <a:lnTo>
                              <a:pt x="0" y="1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440" name="Freeform 6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87" y="2575"/>
                        <a:ext cx="79" cy="10"/>
                      </a:xfrm>
                      <a:custGeom>
                        <a:avLst/>
                        <a:gdLst>
                          <a:gd name="T0" fmla="*/ 0 w 157"/>
                          <a:gd name="T1" fmla="*/ 0 h 19"/>
                          <a:gd name="T2" fmla="*/ 79 w 157"/>
                          <a:gd name="T3" fmla="*/ 5 h 19"/>
                          <a:gd name="T4" fmla="*/ 79 w 157"/>
                          <a:gd name="T5" fmla="*/ 10 h 19"/>
                          <a:gd name="T6" fmla="*/ 0 w 157"/>
                          <a:gd name="T7" fmla="*/ 5 h 19"/>
                          <a:gd name="T8" fmla="*/ 0 w 157"/>
                          <a:gd name="T9" fmla="*/ 0 h 1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57" h="19">
                            <a:moveTo>
                              <a:pt x="0" y="0"/>
                            </a:moveTo>
                            <a:lnTo>
                              <a:pt x="157" y="9"/>
                            </a:lnTo>
                            <a:lnTo>
                              <a:pt x="157" y="19"/>
                            </a:lnTo>
                            <a:lnTo>
                              <a:pt x="0" y="9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441" name="Freeform 6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87" y="2582"/>
                        <a:ext cx="79" cy="11"/>
                      </a:xfrm>
                      <a:custGeom>
                        <a:avLst/>
                        <a:gdLst>
                          <a:gd name="T0" fmla="*/ 0 w 157"/>
                          <a:gd name="T1" fmla="*/ 0 h 22"/>
                          <a:gd name="T2" fmla="*/ 79 w 157"/>
                          <a:gd name="T3" fmla="*/ 6 h 22"/>
                          <a:gd name="T4" fmla="*/ 79 w 157"/>
                          <a:gd name="T5" fmla="*/ 11 h 22"/>
                          <a:gd name="T6" fmla="*/ 0 w 157"/>
                          <a:gd name="T7" fmla="*/ 6 h 22"/>
                          <a:gd name="T8" fmla="*/ 0 w 157"/>
                          <a:gd name="T9" fmla="*/ 0 h 2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57" h="22">
                            <a:moveTo>
                              <a:pt x="0" y="0"/>
                            </a:moveTo>
                            <a:lnTo>
                              <a:pt x="157" y="11"/>
                            </a:lnTo>
                            <a:lnTo>
                              <a:pt x="157" y="22"/>
                            </a:lnTo>
                            <a:lnTo>
                              <a:pt x="0" y="1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442" name="Freeform 6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87" y="2590"/>
                        <a:ext cx="79" cy="11"/>
                      </a:xfrm>
                      <a:custGeom>
                        <a:avLst/>
                        <a:gdLst>
                          <a:gd name="T0" fmla="*/ 0 w 157"/>
                          <a:gd name="T1" fmla="*/ 0 h 22"/>
                          <a:gd name="T2" fmla="*/ 79 w 157"/>
                          <a:gd name="T3" fmla="*/ 6 h 22"/>
                          <a:gd name="T4" fmla="*/ 79 w 157"/>
                          <a:gd name="T5" fmla="*/ 11 h 22"/>
                          <a:gd name="T6" fmla="*/ 0 w 157"/>
                          <a:gd name="T7" fmla="*/ 6 h 22"/>
                          <a:gd name="T8" fmla="*/ 0 w 157"/>
                          <a:gd name="T9" fmla="*/ 0 h 2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57" h="22">
                            <a:moveTo>
                              <a:pt x="0" y="0"/>
                            </a:moveTo>
                            <a:lnTo>
                              <a:pt x="157" y="11"/>
                            </a:lnTo>
                            <a:lnTo>
                              <a:pt x="157" y="22"/>
                            </a:lnTo>
                            <a:lnTo>
                              <a:pt x="0" y="1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443" name="Freeform 6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87" y="2598"/>
                        <a:ext cx="79" cy="10"/>
                      </a:xfrm>
                      <a:custGeom>
                        <a:avLst/>
                        <a:gdLst>
                          <a:gd name="T0" fmla="*/ 0 w 157"/>
                          <a:gd name="T1" fmla="*/ 0 h 20"/>
                          <a:gd name="T2" fmla="*/ 79 w 157"/>
                          <a:gd name="T3" fmla="*/ 4 h 20"/>
                          <a:gd name="T4" fmla="*/ 79 w 157"/>
                          <a:gd name="T5" fmla="*/ 10 h 20"/>
                          <a:gd name="T6" fmla="*/ 0 w 157"/>
                          <a:gd name="T7" fmla="*/ 6 h 20"/>
                          <a:gd name="T8" fmla="*/ 0 w 157"/>
                          <a:gd name="T9" fmla="*/ 0 h 2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57" h="20">
                            <a:moveTo>
                              <a:pt x="0" y="0"/>
                            </a:moveTo>
                            <a:lnTo>
                              <a:pt x="157" y="8"/>
                            </a:lnTo>
                            <a:lnTo>
                              <a:pt x="157" y="20"/>
                            </a:lnTo>
                            <a:lnTo>
                              <a:pt x="0" y="1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444" name="Freeform 6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87" y="2605"/>
                        <a:ext cx="79" cy="10"/>
                      </a:xfrm>
                      <a:custGeom>
                        <a:avLst/>
                        <a:gdLst>
                          <a:gd name="T0" fmla="*/ 0 w 157"/>
                          <a:gd name="T1" fmla="*/ 0 h 20"/>
                          <a:gd name="T2" fmla="*/ 79 w 157"/>
                          <a:gd name="T3" fmla="*/ 5 h 20"/>
                          <a:gd name="T4" fmla="*/ 79 w 157"/>
                          <a:gd name="T5" fmla="*/ 10 h 20"/>
                          <a:gd name="T6" fmla="*/ 0 w 157"/>
                          <a:gd name="T7" fmla="*/ 6 h 20"/>
                          <a:gd name="T8" fmla="*/ 0 w 157"/>
                          <a:gd name="T9" fmla="*/ 0 h 2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57" h="20">
                            <a:moveTo>
                              <a:pt x="0" y="0"/>
                            </a:moveTo>
                            <a:lnTo>
                              <a:pt x="157" y="9"/>
                            </a:lnTo>
                            <a:lnTo>
                              <a:pt x="157" y="20"/>
                            </a:lnTo>
                            <a:lnTo>
                              <a:pt x="0" y="1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445" name="Freeform 6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87" y="2613"/>
                        <a:ext cx="79" cy="10"/>
                      </a:xfrm>
                      <a:custGeom>
                        <a:avLst/>
                        <a:gdLst>
                          <a:gd name="T0" fmla="*/ 0 w 157"/>
                          <a:gd name="T1" fmla="*/ 0 h 20"/>
                          <a:gd name="T2" fmla="*/ 79 w 157"/>
                          <a:gd name="T3" fmla="*/ 4 h 20"/>
                          <a:gd name="T4" fmla="*/ 79 w 157"/>
                          <a:gd name="T5" fmla="*/ 10 h 20"/>
                          <a:gd name="T6" fmla="*/ 0 w 157"/>
                          <a:gd name="T7" fmla="*/ 6 h 20"/>
                          <a:gd name="T8" fmla="*/ 0 w 157"/>
                          <a:gd name="T9" fmla="*/ 0 h 2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57" h="20">
                            <a:moveTo>
                              <a:pt x="0" y="0"/>
                            </a:moveTo>
                            <a:lnTo>
                              <a:pt x="157" y="8"/>
                            </a:lnTo>
                            <a:lnTo>
                              <a:pt x="157" y="20"/>
                            </a:lnTo>
                            <a:lnTo>
                              <a:pt x="0" y="1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446" name="Freeform 6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87" y="2622"/>
                        <a:ext cx="79" cy="9"/>
                      </a:xfrm>
                      <a:custGeom>
                        <a:avLst/>
                        <a:gdLst>
                          <a:gd name="T0" fmla="*/ 0 w 157"/>
                          <a:gd name="T1" fmla="*/ 0 h 18"/>
                          <a:gd name="T2" fmla="*/ 79 w 157"/>
                          <a:gd name="T3" fmla="*/ 4 h 18"/>
                          <a:gd name="T4" fmla="*/ 79 w 157"/>
                          <a:gd name="T5" fmla="*/ 9 h 18"/>
                          <a:gd name="T6" fmla="*/ 0 w 157"/>
                          <a:gd name="T7" fmla="*/ 6 h 18"/>
                          <a:gd name="T8" fmla="*/ 0 w 157"/>
                          <a:gd name="T9" fmla="*/ 0 h 1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57" h="18">
                            <a:moveTo>
                              <a:pt x="0" y="0"/>
                            </a:moveTo>
                            <a:lnTo>
                              <a:pt x="157" y="7"/>
                            </a:lnTo>
                            <a:lnTo>
                              <a:pt x="157" y="18"/>
                            </a:lnTo>
                            <a:lnTo>
                              <a:pt x="0" y="1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447" name="Freeform 6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87" y="2630"/>
                        <a:ext cx="79" cy="10"/>
                      </a:xfrm>
                      <a:custGeom>
                        <a:avLst/>
                        <a:gdLst>
                          <a:gd name="T0" fmla="*/ 0 w 157"/>
                          <a:gd name="T1" fmla="*/ 0 h 20"/>
                          <a:gd name="T2" fmla="*/ 79 w 157"/>
                          <a:gd name="T3" fmla="*/ 5 h 20"/>
                          <a:gd name="T4" fmla="*/ 79 w 157"/>
                          <a:gd name="T5" fmla="*/ 10 h 20"/>
                          <a:gd name="T6" fmla="*/ 0 w 157"/>
                          <a:gd name="T7" fmla="*/ 6 h 20"/>
                          <a:gd name="T8" fmla="*/ 0 w 157"/>
                          <a:gd name="T9" fmla="*/ 0 h 2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57" h="20">
                            <a:moveTo>
                              <a:pt x="0" y="0"/>
                            </a:moveTo>
                            <a:lnTo>
                              <a:pt x="157" y="9"/>
                            </a:lnTo>
                            <a:lnTo>
                              <a:pt x="157" y="20"/>
                            </a:lnTo>
                            <a:lnTo>
                              <a:pt x="0" y="1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448" name="Freeform 6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87" y="2639"/>
                        <a:ext cx="79" cy="9"/>
                      </a:xfrm>
                      <a:custGeom>
                        <a:avLst/>
                        <a:gdLst>
                          <a:gd name="T0" fmla="*/ 0 w 157"/>
                          <a:gd name="T1" fmla="*/ 0 h 19"/>
                          <a:gd name="T2" fmla="*/ 79 w 157"/>
                          <a:gd name="T3" fmla="*/ 3 h 19"/>
                          <a:gd name="T4" fmla="*/ 79 w 157"/>
                          <a:gd name="T5" fmla="*/ 9 h 19"/>
                          <a:gd name="T6" fmla="*/ 0 w 157"/>
                          <a:gd name="T7" fmla="*/ 6 h 19"/>
                          <a:gd name="T8" fmla="*/ 0 w 157"/>
                          <a:gd name="T9" fmla="*/ 0 h 1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57" h="19">
                            <a:moveTo>
                              <a:pt x="0" y="0"/>
                            </a:moveTo>
                            <a:lnTo>
                              <a:pt x="157" y="7"/>
                            </a:lnTo>
                            <a:lnTo>
                              <a:pt x="157" y="19"/>
                            </a:lnTo>
                            <a:lnTo>
                              <a:pt x="0" y="1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449" name="Freeform 6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87" y="2648"/>
                        <a:ext cx="79" cy="8"/>
                      </a:xfrm>
                      <a:custGeom>
                        <a:avLst/>
                        <a:gdLst>
                          <a:gd name="T0" fmla="*/ 0 w 157"/>
                          <a:gd name="T1" fmla="*/ 0 h 17"/>
                          <a:gd name="T2" fmla="*/ 79 w 157"/>
                          <a:gd name="T3" fmla="*/ 3 h 17"/>
                          <a:gd name="T4" fmla="*/ 79 w 157"/>
                          <a:gd name="T5" fmla="*/ 8 h 17"/>
                          <a:gd name="T6" fmla="*/ 0 w 157"/>
                          <a:gd name="T7" fmla="*/ 5 h 17"/>
                          <a:gd name="T8" fmla="*/ 0 w 157"/>
                          <a:gd name="T9" fmla="*/ 0 h 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57" h="17">
                            <a:moveTo>
                              <a:pt x="0" y="0"/>
                            </a:moveTo>
                            <a:lnTo>
                              <a:pt x="157" y="6"/>
                            </a:lnTo>
                            <a:lnTo>
                              <a:pt x="157" y="17"/>
                            </a:lnTo>
                            <a:lnTo>
                              <a:pt x="0" y="1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450" name="Freeform 6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86" y="2657"/>
                        <a:ext cx="80" cy="9"/>
                      </a:xfrm>
                      <a:custGeom>
                        <a:avLst/>
                        <a:gdLst>
                          <a:gd name="T0" fmla="*/ 0 w 160"/>
                          <a:gd name="T1" fmla="*/ 0 h 17"/>
                          <a:gd name="T2" fmla="*/ 80 w 160"/>
                          <a:gd name="T3" fmla="*/ 3 h 17"/>
                          <a:gd name="T4" fmla="*/ 80 w 160"/>
                          <a:gd name="T5" fmla="*/ 9 h 17"/>
                          <a:gd name="T6" fmla="*/ 0 w 160"/>
                          <a:gd name="T7" fmla="*/ 6 h 17"/>
                          <a:gd name="T8" fmla="*/ 0 w 160"/>
                          <a:gd name="T9" fmla="*/ 0 h 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60" h="17">
                            <a:moveTo>
                              <a:pt x="0" y="0"/>
                            </a:moveTo>
                            <a:lnTo>
                              <a:pt x="160" y="6"/>
                            </a:lnTo>
                            <a:lnTo>
                              <a:pt x="160" y="17"/>
                            </a:lnTo>
                            <a:lnTo>
                              <a:pt x="0" y="1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451" name="Freeform 6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86" y="2666"/>
                        <a:ext cx="80" cy="8"/>
                      </a:xfrm>
                      <a:custGeom>
                        <a:avLst/>
                        <a:gdLst>
                          <a:gd name="T0" fmla="*/ 0 w 160"/>
                          <a:gd name="T1" fmla="*/ 0 h 15"/>
                          <a:gd name="T2" fmla="*/ 80 w 160"/>
                          <a:gd name="T3" fmla="*/ 2 h 15"/>
                          <a:gd name="T4" fmla="*/ 80 w 160"/>
                          <a:gd name="T5" fmla="*/ 8 h 15"/>
                          <a:gd name="T6" fmla="*/ 0 w 160"/>
                          <a:gd name="T7" fmla="*/ 7 h 15"/>
                          <a:gd name="T8" fmla="*/ 0 w 160"/>
                          <a:gd name="T9" fmla="*/ 0 h 1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60" h="15">
                            <a:moveTo>
                              <a:pt x="0" y="0"/>
                            </a:moveTo>
                            <a:lnTo>
                              <a:pt x="160" y="4"/>
                            </a:lnTo>
                            <a:lnTo>
                              <a:pt x="160" y="15"/>
                            </a:lnTo>
                            <a:lnTo>
                              <a:pt x="0" y="1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  <p:sp>
                    <p:nvSpPr>
                      <p:cNvPr id="16452" name="Freeform 6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86" y="2675"/>
                        <a:ext cx="80" cy="7"/>
                      </a:xfrm>
                      <a:custGeom>
                        <a:avLst/>
                        <a:gdLst>
                          <a:gd name="T0" fmla="*/ 0 w 160"/>
                          <a:gd name="T1" fmla="*/ 0 h 15"/>
                          <a:gd name="T2" fmla="*/ 80 w 160"/>
                          <a:gd name="T3" fmla="*/ 1 h 15"/>
                          <a:gd name="T4" fmla="*/ 80 w 160"/>
                          <a:gd name="T5" fmla="*/ 7 h 15"/>
                          <a:gd name="T6" fmla="*/ 0 w 160"/>
                          <a:gd name="T7" fmla="*/ 6 h 15"/>
                          <a:gd name="T8" fmla="*/ 0 w 160"/>
                          <a:gd name="T9" fmla="*/ 0 h 1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60" h="15">
                            <a:moveTo>
                              <a:pt x="0" y="0"/>
                            </a:moveTo>
                            <a:lnTo>
                              <a:pt x="160" y="3"/>
                            </a:lnTo>
                            <a:lnTo>
                              <a:pt x="160" y="15"/>
                            </a:lnTo>
                            <a:lnTo>
                              <a:pt x="0" y="1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nl-BE"/>
                      </a:p>
                    </p:txBody>
                  </p:sp>
                </p:grpSp>
                <p:grpSp>
                  <p:nvGrpSpPr>
                    <p:cNvPr id="16429" name="Group 6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04" y="2541"/>
                      <a:ext cx="43" cy="151"/>
                      <a:chOff x="3704" y="2541"/>
                      <a:chExt cx="43" cy="151"/>
                    </a:xfrm>
                  </p:grpSpPr>
                  <p:grpSp>
                    <p:nvGrpSpPr>
                      <p:cNvPr id="16430" name="Group 6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04" y="2541"/>
                        <a:ext cx="8" cy="151"/>
                        <a:chOff x="3704" y="2541"/>
                        <a:chExt cx="8" cy="151"/>
                      </a:xfrm>
                    </p:grpSpPr>
                    <p:sp>
                      <p:nvSpPr>
                        <p:cNvPr id="16434" name="Line 6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704" y="2541"/>
                          <a:ext cx="1" cy="15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  <p:sp>
                      <p:nvSpPr>
                        <p:cNvPr id="16435" name="Line 6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711" y="2541"/>
                          <a:ext cx="1" cy="15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</p:grpSp>
                  <p:grpSp>
                    <p:nvGrpSpPr>
                      <p:cNvPr id="16431" name="Group 6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37" y="2542"/>
                        <a:ext cx="10" cy="150"/>
                        <a:chOff x="3737" y="2542"/>
                        <a:chExt cx="10" cy="150"/>
                      </a:xfrm>
                    </p:grpSpPr>
                    <p:sp>
                      <p:nvSpPr>
                        <p:cNvPr id="16432" name="Line 6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737" y="2542"/>
                          <a:ext cx="1" cy="15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  <p:sp>
                      <p:nvSpPr>
                        <p:cNvPr id="16433" name="Line 6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746" y="2544"/>
                          <a:ext cx="1" cy="14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C0C0C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nl-BE"/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16417" name="Group 636"/>
            <p:cNvGrpSpPr>
              <a:grpSpLocks/>
            </p:cNvGrpSpPr>
            <p:nvPr/>
          </p:nvGrpSpPr>
          <p:grpSpPr bwMode="auto">
            <a:xfrm>
              <a:off x="3704" y="2758"/>
              <a:ext cx="116" cy="57"/>
              <a:chOff x="3704" y="2758"/>
              <a:chExt cx="116" cy="57"/>
            </a:xfrm>
          </p:grpSpPr>
          <p:sp>
            <p:nvSpPr>
              <p:cNvPr id="16418" name="Rectangle 637"/>
              <p:cNvSpPr>
                <a:spLocks noChangeArrowheads="1"/>
              </p:cNvSpPr>
              <p:nvPr/>
            </p:nvSpPr>
            <p:spPr bwMode="auto">
              <a:xfrm>
                <a:off x="3704" y="2758"/>
                <a:ext cx="17" cy="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Brush Script MT"/>
                  </a:rPr>
                  <a:t> </a:t>
                </a:r>
                <a:endParaRPr lang="en-US" sz="1400">
                  <a:latin typeface="Times New Roman" pitchFamily="18" charset="0"/>
                </a:endParaRPr>
              </a:p>
            </p:txBody>
          </p:sp>
          <p:sp>
            <p:nvSpPr>
              <p:cNvPr id="16419" name="Rectangle 638"/>
              <p:cNvSpPr>
                <a:spLocks noChangeArrowheads="1"/>
              </p:cNvSpPr>
              <p:nvPr/>
            </p:nvSpPr>
            <p:spPr bwMode="auto">
              <a:xfrm>
                <a:off x="3820" y="2765"/>
                <a:ext cx="0" cy="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GB" sz="1400">
                  <a:latin typeface="Times New Roman" pitchFamily="18" charset="0"/>
                </a:endParaRPr>
              </a:p>
            </p:txBody>
          </p:sp>
        </p:grp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170C69D-C5B1-EA00-EC2B-76BCD97B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12"/>
            <a:ext cx="10515600" cy="786344"/>
          </a:xfrm>
        </p:spPr>
        <p:txBody>
          <a:bodyPr/>
          <a:lstStyle/>
          <a:p>
            <a:r>
              <a:rPr lang="en-US" dirty="0"/>
              <a:t>UMTS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504122797"/>
      </p:ext>
    </p:extLst>
  </p:cSld>
  <p:clrMapOvr>
    <a:masterClrMapping/>
  </p:clrMapOvr>
  <p:transition spd="med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3775" y="1258713"/>
            <a:ext cx="10515600" cy="4859867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dirty="0"/>
              <a:t>Radio Interface </a:t>
            </a:r>
          </a:p>
          <a:p>
            <a:pPr lvl="1" eaLnBrk="1" hangingPunct="1"/>
            <a:r>
              <a:rPr lang="en-GB" dirty="0"/>
              <a:t>UMTS uses Wideband-Code Division Multiple Access (W-CDMA)</a:t>
            </a:r>
          </a:p>
          <a:p>
            <a:pPr lvl="2" eaLnBrk="1" hangingPunct="1"/>
            <a:r>
              <a:rPr lang="en-GB" sz="1800" dirty="0"/>
              <a:t>Also known as “IMT-2000 Direct Spread”</a:t>
            </a:r>
          </a:p>
          <a:p>
            <a:pPr lvl="2" eaLnBrk="1" hangingPunct="1"/>
            <a:r>
              <a:rPr lang="en-GB" sz="1800" dirty="0"/>
              <a:t>Extremely complex algorithms</a:t>
            </a:r>
          </a:p>
          <a:p>
            <a:pPr lvl="2" eaLnBrk="1" hangingPunct="1"/>
            <a:r>
              <a:rPr lang="en-GB" sz="1800" dirty="0"/>
              <a:t>Uses 10x the current 2G processing power!</a:t>
            </a:r>
          </a:p>
          <a:p>
            <a:pPr lvl="2" eaLnBrk="1" hangingPunct="1"/>
            <a:r>
              <a:rPr lang="en-GB" sz="1800" dirty="0"/>
              <a:t>Modulation is done with Quadrature phase shift keying (QPSK)</a:t>
            </a:r>
          </a:p>
          <a:p>
            <a:pPr lvl="3" eaLnBrk="1" hangingPunct="1"/>
            <a:r>
              <a:rPr lang="en-GB" sz="1600" dirty="0"/>
              <a:t>This encodes 2 bits with each change</a:t>
            </a:r>
          </a:p>
          <a:p>
            <a:pPr lvl="2" eaLnBrk="1" hangingPunct="1"/>
            <a:r>
              <a:rPr lang="en-GB" sz="1800" dirty="0"/>
              <a:t> Supports two modes of operation</a:t>
            </a:r>
          </a:p>
          <a:p>
            <a:pPr lvl="3" eaLnBrk="1" hangingPunct="1"/>
            <a:r>
              <a:rPr lang="en-GB" sz="1600" dirty="0"/>
              <a:t>Frequency Division Duplex (FDD)</a:t>
            </a:r>
          </a:p>
          <a:p>
            <a:pPr lvl="3" eaLnBrk="1" hangingPunct="1"/>
            <a:r>
              <a:rPr lang="en-GB" sz="1600" dirty="0"/>
              <a:t>Time Division Duplex (TDD)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W-CDMA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Operates in the same manner as the CDMA used in the US</a:t>
            </a:r>
          </a:p>
          <a:p>
            <a:pPr lvl="2" eaLnBrk="1" hangingPunct="1">
              <a:lnSpc>
                <a:spcPct val="90000"/>
              </a:lnSpc>
            </a:pPr>
            <a:r>
              <a:rPr lang="en-GB" dirty="0"/>
              <a:t>CDMA allows multiple users to communicate at the same time over the same frequency</a:t>
            </a:r>
          </a:p>
          <a:p>
            <a:pPr lvl="3" eaLnBrk="1" hangingPunct="1">
              <a:lnSpc>
                <a:spcPct val="90000"/>
              </a:lnSpc>
            </a:pPr>
            <a:r>
              <a:rPr lang="en-GB" dirty="0"/>
              <a:t>Each of the devices is given a “Chipping code” this is known by the device and the base station.</a:t>
            </a:r>
          </a:p>
          <a:p>
            <a:pPr lvl="3" eaLnBrk="1" hangingPunct="1">
              <a:lnSpc>
                <a:spcPct val="90000"/>
              </a:lnSpc>
            </a:pPr>
            <a:r>
              <a:rPr lang="en-GB" dirty="0"/>
              <a:t>This chipping code is then used to identify the signal and allows the BS to receive the signal</a:t>
            </a:r>
          </a:p>
          <a:p>
            <a:pPr lvl="3" eaLnBrk="1" hangingPunct="1">
              <a:lnSpc>
                <a:spcPct val="90000"/>
              </a:lnSpc>
            </a:pPr>
            <a:r>
              <a:rPr lang="en-GB" dirty="0"/>
              <a:t>The chipping code is used to adjust the frequency of data transferred during the transfer</a:t>
            </a:r>
          </a:p>
          <a:p>
            <a:pPr lvl="3" eaLnBrk="1" hangingPunct="1">
              <a:lnSpc>
                <a:spcPct val="90000"/>
              </a:lnSpc>
            </a:pPr>
            <a:r>
              <a:rPr lang="en-GB" dirty="0"/>
              <a:t>The essential point of CDMA is the use of power control</a:t>
            </a:r>
          </a:p>
          <a:p>
            <a:pPr lvl="3" eaLnBrk="1" hangingPunct="1"/>
            <a:endParaRPr lang="en-GB" sz="1600" dirty="0"/>
          </a:p>
          <a:p>
            <a:pPr lvl="3" eaLnBrk="1" hangingPunct="1"/>
            <a:endParaRPr lang="en-GB" sz="1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EE6FE5F-9118-5CAC-C50F-786A0DD55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625" y="80702"/>
            <a:ext cx="7750175" cy="1048189"/>
          </a:xfrm>
        </p:spPr>
        <p:txBody>
          <a:bodyPr/>
          <a:lstStyle/>
          <a:p>
            <a:r>
              <a:rPr lang="en-US" altLang="fr-FR" dirty="0"/>
              <a:t>UMTS Air Interface</a:t>
            </a:r>
          </a:p>
        </p:txBody>
      </p:sp>
    </p:spTree>
    <p:extLst>
      <p:ext uri="{BB962C8B-B14F-4D97-AF65-F5344CB8AC3E}">
        <p14:creationId xmlns:p14="http://schemas.microsoft.com/office/powerpoint/2010/main" val="3933170377"/>
      </p:ext>
    </p:extLst>
  </p:cSld>
  <p:clrMapOvr>
    <a:masterClrMapping/>
  </p:clrMapOvr>
  <p:transition spd="med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>
            <a:extLst>
              <a:ext uri="{FF2B5EF4-FFF2-40B4-BE49-F238E27FC236}">
                <a16:creationId xmlns:a16="http://schemas.microsoft.com/office/drawing/2014/main" id="{60D1F61E-DADD-0725-B354-3FC12C0E24D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58625" y="1557338"/>
            <a:ext cx="5198708" cy="3737151"/>
          </a:xfrm>
        </p:spPr>
        <p:txBody>
          <a:bodyPr/>
          <a:lstStyle/>
          <a:p>
            <a:r>
              <a:rPr lang="en-GB" altLang="fr-FR" dirty="0"/>
              <a:t>W-CDMA:</a:t>
            </a:r>
          </a:p>
          <a:p>
            <a:pPr lvl="1"/>
            <a:r>
              <a:rPr lang="en-GB" altLang="fr-FR" dirty="0"/>
              <a:t>Signal coding:</a:t>
            </a:r>
          </a:p>
          <a:p>
            <a:pPr lvl="2"/>
            <a:r>
              <a:rPr lang="en-GB" altLang="fr-FR" dirty="0"/>
              <a:t>Non Return To Zero Transmission</a:t>
            </a:r>
          </a:p>
          <a:p>
            <a:pPr lvl="2"/>
            <a:r>
              <a:rPr lang="en-GB" altLang="fr-FR" dirty="0"/>
              <a:t>Signal bit combined with code pattern (chips)</a:t>
            </a:r>
          </a:p>
          <a:p>
            <a:pPr lvl="2"/>
            <a:r>
              <a:rPr lang="en-GB" altLang="fr-FR" dirty="0"/>
              <a:t>Every bit is substituted with the resulting pattern</a:t>
            </a:r>
          </a:p>
          <a:p>
            <a:pPr lvl="3"/>
            <a:r>
              <a:rPr lang="en-GB" altLang="fr-FR" dirty="0"/>
              <a:t>Increased data rate</a:t>
            </a:r>
          </a:p>
          <a:p>
            <a:pPr lvl="3"/>
            <a:r>
              <a:rPr lang="en-GB" altLang="fr-FR" dirty="0"/>
              <a:t>Increased need of bandwidth</a:t>
            </a:r>
          </a:p>
          <a:p>
            <a:pPr lvl="3"/>
            <a:r>
              <a:rPr lang="en-GB" altLang="fr-FR" dirty="0"/>
              <a:t>Band spreading</a:t>
            </a:r>
          </a:p>
        </p:txBody>
      </p:sp>
      <p:pic>
        <p:nvPicPr>
          <p:cNvPr id="83975" name="Picture 7">
            <a:extLst>
              <a:ext uri="{FF2B5EF4-FFF2-40B4-BE49-F238E27FC236}">
                <a16:creationId xmlns:a16="http://schemas.microsoft.com/office/drawing/2014/main" id="{513DB577-D16A-5497-1DEB-E6E259E349A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34669" y="1646579"/>
            <a:ext cx="4944531" cy="36649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D8E937D-FCA9-D177-994D-682C81692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625" y="80702"/>
            <a:ext cx="7750175" cy="1048189"/>
          </a:xfrm>
        </p:spPr>
        <p:txBody>
          <a:bodyPr/>
          <a:lstStyle/>
          <a:p>
            <a:r>
              <a:rPr lang="en-US" altLang="fr-FR" dirty="0"/>
              <a:t>UMTS Air Interface</a:t>
            </a:r>
          </a:p>
        </p:txBody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DEE592E-0D33-C849-BE02-027CA73F4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sz="3200"/>
              <a:t>Wireless Communication Systems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3E1BAE6-D5E8-113B-41C7-1A8A120EB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/>
              <a:t>Transition from 2G to 3G (2.5G):</a:t>
            </a:r>
          </a:p>
          <a:p>
            <a:pPr lvl="1"/>
            <a:r>
              <a:rPr lang="en-GB" altLang="fr-FR"/>
              <a:t>Intermediate standards to 3G</a:t>
            </a:r>
          </a:p>
          <a:p>
            <a:pPr lvl="1"/>
            <a:r>
              <a:rPr lang="en-GB" altLang="fr-FR"/>
              <a:t>Motivation: Avoiding costs for new transmission technologies and infrastructure</a:t>
            </a:r>
          </a:p>
          <a:p>
            <a:pPr lvl="1"/>
            <a:r>
              <a:rPr lang="en-GB" altLang="fr-FR"/>
              <a:t>HSCSD (High Speed Circuit Switched Data)</a:t>
            </a:r>
          </a:p>
          <a:p>
            <a:pPr lvl="1"/>
            <a:r>
              <a:rPr lang="en-GB" altLang="fr-FR"/>
              <a:t>GPRS (General Packet Radio Service)</a:t>
            </a:r>
          </a:p>
          <a:p>
            <a:pPr lvl="2"/>
            <a:r>
              <a:rPr lang="en-GB" altLang="fr-FR"/>
              <a:t>New Core Network (routing)</a:t>
            </a:r>
          </a:p>
          <a:p>
            <a:pPr lvl="2"/>
            <a:r>
              <a:rPr lang="en-GB" altLang="fr-FR"/>
              <a:t>Importance of IP and internet access</a:t>
            </a:r>
          </a:p>
          <a:p>
            <a:pPr lvl="1"/>
            <a:endParaRPr lang="en-GB" altLang="fr-FR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2A8AF0-5C0F-16EC-8F82-FC1860D1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E758-9BD3-439B-8126-8A40C0941D5E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0A55C1-CFA3-4BAA-B63E-41C33338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B9BA2C-BAF1-BFFE-8C90-05DDAC2F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562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C6277EEB-C327-B838-9301-07583C50A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625" y="-178945"/>
            <a:ext cx="10515600" cy="1325563"/>
          </a:xfrm>
        </p:spPr>
        <p:txBody>
          <a:bodyPr/>
          <a:lstStyle/>
          <a:p>
            <a:r>
              <a:rPr lang="en-US" altLang="fr-FR" dirty="0"/>
              <a:t>WCDMA Air Interface</a:t>
            </a:r>
          </a:p>
        </p:txBody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0283A86F-B41A-4231-F655-AB9746FDF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9775" y="1141413"/>
            <a:ext cx="7861300" cy="48641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fr-FR" dirty="0"/>
              <a:t>In UMTS, the UTRAN is used to keep the mobility management (MM) and connection management (CM) layers independent of the air interface radio technology</a:t>
            </a:r>
          </a:p>
          <a:p>
            <a:pPr>
              <a:lnSpc>
                <a:spcPct val="90000"/>
              </a:lnSpc>
            </a:pPr>
            <a:r>
              <a:rPr lang="en-US" altLang="fr-FR" dirty="0"/>
              <a:t>This idea is realized as the concepts of access stratum (AS) and nonaccess stratum (NAS)</a:t>
            </a:r>
          </a:p>
          <a:p>
            <a:pPr lvl="1">
              <a:lnSpc>
                <a:spcPct val="90000"/>
              </a:lnSpc>
            </a:pPr>
            <a:r>
              <a:rPr lang="en-US" altLang="fr-FR" sz="2000" dirty="0"/>
              <a:t>AS: functional entity that includes radio access protocols between the user equipment (UE) and the UTRAN (terminate here).</a:t>
            </a:r>
          </a:p>
          <a:p>
            <a:pPr lvl="1">
              <a:lnSpc>
                <a:spcPct val="90000"/>
              </a:lnSpc>
            </a:pPr>
            <a:r>
              <a:rPr lang="en-US" altLang="fr-FR" sz="2000" dirty="0"/>
              <a:t>NAS: includes core network (CN) protocols between the UE and the CN itself</a:t>
            </a:r>
            <a:r>
              <a:rPr lang="en-US" altLang="fr-FR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fr-FR" dirty="0"/>
              <a:t>The NAS protocols can be kept the same, thus, the GSM’s MM and CM resources are used almost unchanged in 3G NAS.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98ABEA-9479-0456-C1F4-92C07828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6825-DBDF-4F45-B989-A93666653625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1F793C-7A8F-AC74-8839-F8BE541D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E42C09-8A4C-3EAE-C04F-3011A786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40</a:t>
            </a:fld>
            <a:endParaRPr lang="fr-F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61003EAD-5DAB-E995-E9E5-1C9ED5413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UMTS architecture (Release 99)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4E8117D-42E4-FA8C-4EDD-1B4A3408A060}"/>
              </a:ext>
            </a:extLst>
          </p:cNvPr>
          <p:cNvGrpSpPr/>
          <p:nvPr/>
        </p:nvGrpSpPr>
        <p:grpSpPr>
          <a:xfrm>
            <a:off x="7473245" y="2008716"/>
            <a:ext cx="4061178" cy="2055284"/>
            <a:chOff x="4191000" y="4495800"/>
            <a:chExt cx="3124200" cy="914400"/>
          </a:xfrm>
        </p:grpSpPr>
        <p:sp>
          <p:nvSpPr>
            <p:cNvPr id="98307" name="Rectangle 3">
              <a:extLst>
                <a:ext uri="{FF2B5EF4-FFF2-40B4-BE49-F238E27FC236}">
                  <a16:creationId xmlns:a16="http://schemas.microsoft.com/office/drawing/2014/main" id="{31FCD0FE-7191-D82D-6955-202666203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4876800"/>
              <a:ext cx="838200" cy="457200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fr-FR" sz="1600" b="1" dirty="0"/>
                <a:t>UTRAN</a:t>
              </a:r>
            </a:p>
          </p:txBody>
        </p:sp>
        <p:sp>
          <p:nvSpPr>
            <p:cNvPr id="98308" name="Rectangle 5">
              <a:extLst>
                <a:ext uri="{FF2B5EF4-FFF2-40B4-BE49-F238E27FC236}">
                  <a16:creationId xmlns:a16="http://schemas.microsoft.com/office/drawing/2014/main" id="{3F3C9868-6284-F8EE-7C53-73BA39BB6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876800"/>
              <a:ext cx="533400" cy="457200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fr-FR" sz="1600" b="1" dirty="0"/>
                <a:t>UE</a:t>
              </a:r>
            </a:p>
          </p:txBody>
        </p:sp>
        <p:sp>
          <p:nvSpPr>
            <p:cNvPr id="98309" name="Rectangle 6">
              <a:extLst>
                <a:ext uri="{FF2B5EF4-FFF2-40B4-BE49-F238E27FC236}">
                  <a16:creationId xmlns:a16="http://schemas.microsoft.com/office/drawing/2014/main" id="{8AB52130-68B7-78CD-EE92-299FA387B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76800"/>
              <a:ext cx="533400" cy="457200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fr-FR" sz="1600" b="1" dirty="0"/>
                <a:t>CN</a:t>
              </a:r>
            </a:p>
          </p:txBody>
        </p:sp>
        <p:cxnSp>
          <p:nvCxnSpPr>
            <p:cNvPr id="98310" name="AutoShape 7">
              <a:extLst>
                <a:ext uri="{FF2B5EF4-FFF2-40B4-BE49-F238E27FC236}">
                  <a16:creationId xmlns:a16="http://schemas.microsoft.com/office/drawing/2014/main" id="{A05F54FF-CDA2-E4F1-2379-0A507ACE22EE}"/>
                </a:ext>
              </a:extLst>
            </p:cNvPr>
            <p:cNvCxnSpPr>
              <a:cxnSpLocks noChangeShapeType="1"/>
              <a:stCxn id="98308" idx="3"/>
              <a:endCxn id="98307" idx="1"/>
            </p:cNvCxnSpPr>
            <p:nvPr/>
          </p:nvCxnSpPr>
          <p:spPr bwMode="auto">
            <a:xfrm>
              <a:off x="4724400" y="5105400"/>
              <a:ext cx="609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11" name="AutoShape 8">
              <a:extLst>
                <a:ext uri="{FF2B5EF4-FFF2-40B4-BE49-F238E27FC236}">
                  <a16:creationId xmlns:a16="http://schemas.microsoft.com/office/drawing/2014/main" id="{8E6135D0-6ED9-FD15-AEE1-AB01F756B4ED}"/>
                </a:ext>
              </a:extLst>
            </p:cNvPr>
            <p:cNvCxnSpPr>
              <a:cxnSpLocks noChangeShapeType="1"/>
              <a:stCxn id="98307" idx="3"/>
              <a:endCxn id="98309" idx="1"/>
            </p:cNvCxnSpPr>
            <p:nvPr/>
          </p:nvCxnSpPr>
          <p:spPr bwMode="auto">
            <a:xfrm>
              <a:off x="6172200" y="5105400"/>
              <a:ext cx="609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312" name="Line 9">
              <a:extLst>
                <a:ext uri="{FF2B5EF4-FFF2-40B4-BE49-F238E27FC236}">
                  <a16:creationId xmlns:a16="http://schemas.microsoft.com/office/drawing/2014/main" id="{24EE6DC0-F458-6DD1-09F4-61389AB83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9200" y="48006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8313" name="Line 10">
              <a:extLst>
                <a:ext uri="{FF2B5EF4-FFF2-40B4-BE49-F238E27FC236}">
                  <a16:creationId xmlns:a16="http://schemas.microsoft.com/office/drawing/2014/main" id="{6C27F135-97AA-BDC2-3033-FC39055906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77000" y="48006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8314" name="Text Box 11">
              <a:extLst>
                <a:ext uri="{FF2B5EF4-FFF2-40B4-BE49-F238E27FC236}">
                  <a16:creationId xmlns:a16="http://schemas.microsoft.com/office/drawing/2014/main" id="{FEA13EA6-60C1-A57A-9ADF-C91E6ACFB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4495800"/>
              <a:ext cx="3190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fr-FR" sz="1600"/>
                <a:t>I</a:t>
              </a:r>
              <a:r>
                <a:rPr lang="de-DE" altLang="fr-FR" sz="1600" baseline="-25000"/>
                <a:t>u</a:t>
              </a:r>
              <a:endParaRPr lang="de-DE" altLang="fr-FR" sz="1600"/>
            </a:p>
          </p:txBody>
        </p:sp>
        <p:sp>
          <p:nvSpPr>
            <p:cNvPr id="98315" name="Text Box 12">
              <a:extLst>
                <a:ext uri="{FF2B5EF4-FFF2-40B4-BE49-F238E27FC236}">
                  <a16:creationId xmlns:a16="http://schemas.microsoft.com/office/drawing/2014/main" id="{709FADB1-65BD-549B-7D50-274222962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00" y="4495800"/>
              <a:ext cx="407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fr-FR" sz="1600"/>
                <a:t>U</a:t>
              </a:r>
              <a:r>
                <a:rPr lang="de-DE" altLang="fr-FR" sz="1600" baseline="-25000"/>
                <a:t>u</a:t>
              </a:r>
              <a:endParaRPr lang="de-DE" altLang="fr-FR" sz="1600"/>
            </a:p>
          </p:txBody>
        </p:sp>
      </p:grpSp>
      <p:sp>
        <p:nvSpPr>
          <p:cNvPr id="98316" name="Rectangle 14">
            <a:extLst>
              <a:ext uri="{FF2B5EF4-FFF2-40B4-BE49-F238E27FC236}">
                <a16:creationId xmlns:a16="http://schemas.microsoft.com/office/drawing/2014/main" id="{BF31EF7E-79EF-B6E8-26E1-57CB244D9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3983" y="1841156"/>
            <a:ext cx="8582027" cy="4351338"/>
          </a:xfrm>
        </p:spPr>
        <p:txBody>
          <a:bodyPr/>
          <a:lstStyle/>
          <a:p>
            <a:r>
              <a:rPr lang="en-US" altLang="fr-FR" dirty="0"/>
              <a:t>UTRAN (UTRA Network)</a:t>
            </a:r>
          </a:p>
          <a:p>
            <a:pPr lvl="1"/>
            <a:r>
              <a:rPr lang="en-US" altLang="fr-FR" dirty="0"/>
              <a:t>Cell level mobility</a:t>
            </a:r>
          </a:p>
          <a:p>
            <a:pPr lvl="1"/>
            <a:r>
              <a:rPr lang="en-US" altLang="fr-FR" dirty="0"/>
              <a:t>Radio Network Subsystem (RNS)</a:t>
            </a:r>
          </a:p>
          <a:p>
            <a:pPr lvl="1"/>
            <a:r>
              <a:rPr lang="en-US" altLang="fr-FR" dirty="0"/>
              <a:t>Encapsulation of all radio specific tasks</a:t>
            </a:r>
          </a:p>
          <a:p>
            <a:r>
              <a:rPr lang="en-US" altLang="fr-FR" dirty="0"/>
              <a:t>UE (User Equipment)</a:t>
            </a:r>
          </a:p>
          <a:p>
            <a:r>
              <a:rPr lang="en-US" altLang="fr-FR" dirty="0"/>
              <a:t>CN (Core Network)</a:t>
            </a:r>
          </a:p>
          <a:p>
            <a:pPr lvl="1"/>
            <a:r>
              <a:rPr lang="en-US" altLang="fr-FR" dirty="0"/>
              <a:t>Inter system handover</a:t>
            </a:r>
          </a:p>
          <a:p>
            <a:pPr lvl="1"/>
            <a:r>
              <a:rPr lang="en-US" altLang="fr-FR" dirty="0"/>
              <a:t>Location management if there is no dedicated connection between UE and UTRAN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E13222-1FFA-FE17-9014-BA2EAEA9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5D8A-2BDF-42D2-8D02-40E6DD46A6B3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AB736F-EADF-FB33-B40B-C13F34D6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D71A10-C416-E827-8B41-C60E6044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41</a:t>
            </a:fld>
            <a:endParaRPr lang="fr-FR"/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UMTS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GSM/GPRS networks use Time Division Multiple Access (TDMA) and Frequency Division Multiple Access (FDMA) air interface transmission</a:t>
            </a:r>
          </a:p>
          <a:p>
            <a:r>
              <a:rPr lang="en-US" dirty="0"/>
              <a:t>UMTS networks use  Wide-band Code Division Multiple Access (WCDMA), 2 modes of operation (Frequency Division Duplex (FDD) and Time Division Duplex (TDD))</a:t>
            </a:r>
          </a:p>
          <a:p>
            <a:r>
              <a:rPr lang="en-US" dirty="0"/>
              <a:t>Requires new radio access network (RAN) called UMTS Terrestrial RAN (UTRAN)</a:t>
            </a:r>
          </a:p>
          <a:p>
            <a:r>
              <a:rPr lang="en-US" dirty="0"/>
              <a:t>UTRAN introduces 2 new network elements:</a:t>
            </a:r>
          </a:p>
          <a:p>
            <a:pPr lvl="2"/>
            <a:r>
              <a:rPr lang="en-US" dirty="0"/>
              <a:t>Radio Network Controller (RNC) equivalent to BSC</a:t>
            </a:r>
          </a:p>
          <a:p>
            <a:pPr lvl="2"/>
            <a:r>
              <a:rPr lang="en-US" dirty="0"/>
              <a:t>Node B equivalent to BTS (extends service to multiple cells)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ECC81C-4D3E-75FD-A777-653704C9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9AEA-437B-49E8-B501-3F5E301F9011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91B1E-C1F1-7217-BB4E-8F362E44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367407-D579-F389-2D3E-C268D8D2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039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>
            <a:extLst>
              <a:ext uri="{FF2B5EF4-FFF2-40B4-BE49-F238E27FC236}">
                <a16:creationId xmlns:a16="http://schemas.microsoft.com/office/drawing/2014/main" id="{516CDF5F-41A0-02E3-A12E-336A3ED6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29123" name="Rectangle 3">
            <a:extLst>
              <a:ext uri="{FF2B5EF4-FFF2-40B4-BE49-F238E27FC236}">
                <a16:creationId xmlns:a16="http://schemas.microsoft.com/office/drawing/2014/main" id="{680666DE-9A2F-1568-AF98-38FAE3339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29124" name="Rectangle 4">
            <a:extLst>
              <a:ext uri="{FF2B5EF4-FFF2-40B4-BE49-F238E27FC236}">
                <a16:creationId xmlns:a16="http://schemas.microsoft.com/office/drawing/2014/main" id="{A81E0A70-6DFC-7702-9513-149200A35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28057"/>
            <a:ext cx="10515600" cy="805396"/>
          </a:xfrm>
          <a:noFill/>
          <a:ln/>
        </p:spPr>
        <p:txBody>
          <a:bodyPr vert="horz" lIns="90488" tIns="45720" rIns="90488" bIns="45720" rtlCol="0" anchor="ctr">
            <a:normAutofit/>
          </a:bodyPr>
          <a:lstStyle/>
          <a:p>
            <a:r>
              <a:rPr lang="en-US" altLang="fr-FR" dirty="0"/>
              <a:t>UTRAN Architecture</a:t>
            </a:r>
          </a:p>
        </p:txBody>
      </p:sp>
      <p:sp>
        <p:nvSpPr>
          <p:cNvPr id="1029125" name="Rectangle 5">
            <a:extLst>
              <a:ext uri="{FF2B5EF4-FFF2-40B4-BE49-F238E27FC236}">
                <a16:creationId xmlns:a16="http://schemas.microsoft.com/office/drawing/2014/main" id="{361DC57A-EDCA-71E0-F50B-6F3CF720E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75" y="1447801"/>
            <a:ext cx="7837488" cy="606425"/>
          </a:xfrm>
          <a:prstGeom prst="rect">
            <a:avLst/>
          </a:prstGeom>
          <a:solidFill>
            <a:srgbClr val="FFFF66"/>
          </a:solidFill>
          <a:ln w="12700">
            <a:solidFill>
              <a:srgbClr val="FFFF99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29126" name="Rectangle 6">
            <a:extLst>
              <a:ext uri="{FF2B5EF4-FFF2-40B4-BE49-F238E27FC236}">
                <a16:creationId xmlns:a16="http://schemas.microsoft.com/office/drawing/2014/main" id="{E3B76003-1909-8A9F-A269-903D97B6A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0" y="1535114"/>
            <a:ext cx="13144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fr-FR">
                <a:solidFill>
                  <a:srgbClr val="080808"/>
                </a:solidFill>
                <a:latin typeface="Times New Roman" panose="02020603050405020304" pitchFamily="18" charset="0"/>
              </a:rPr>
              <a:t>Core Network</a:t>
            </a:r>
            <a:endParaRPr lang="en-US" altLang="fr-FR">
              <a:solidFill>
                <a:srgbClr val="080808"/>
              </a:solidFill>
            </a:endParaRPr>
          </a:p>
        </p:txBody>
      </p:sp>
      <p:sp>
        <p:nvSpPr>
          <p:cNvPr id="1029127" name="Rectangle 7">
            <a:extLst>
              <a:ext uri="{FF2B5EF4-FFF2-40B4-BE49-F238E27FC236}">
                <a16:creationId xmlns:a16="http://schemas.microsoft.com/office/drawing/2014/main" id="{69A30523-F70E-0D1B-9754-6F9CF47FB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895600"/>
            <a:ext cx="3630612" cy="2376488"/>
          </a:xfrm>
          <a:prstGeom prst="rect">
            <a:avLst/>
          </a:prstGeom>
          <a:solidFill>
            <a:srgbClr val="FFFF66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1029128" name="Group 8">
            <a:extLst>
              <a:ext uri="{FF2B5EF4-FFF2-40B4-BE49-F238E27FC236}">
                <a16:creationId xmlns:a16="http://schemas.microsoft.com/office/drawing/2014/main" id="{35AFC97F-A911-9F7B-6592-489AA5924659}"/>
              </a:ext>
            </a:extLst>
          </p:cNvPr>
          <p:cNvGrpSpPr>
            <a:grpSpLocks/>
          </p:cNvGrpSpPr>
          <p:nvPr/>
        </p:nvGrpSpPr>
        <p:grpSpPr bwMode="auto">
          <a:xfrm>
            <a:off x="2251076" y="3983038"/>
            <a:ext cx="3255963" cy="1103312"/>
            <a:chOff x="659" y="2500"/>
            <a:chExt cx="2051" cy="695"/>
          </a:xfrm>
        </p:grpSpPr>
        <p:sp>
          <p:nvSpPr>
            <p:cNvPr id="1029129" name="Oval 9">
              <a:extLst>
                <a:ext uri="{FF2B5EF4-FFF2-40B4-BE49-F238E27FC236}">
                  <a16:creationId xmlns:a16="http://schemas.microsoft.com/office/drawing/2014/main" id="{A2D92961-9FAC-77DF-759F-AFC01FBB8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3075"/>
              <a:ext cx="308" cy="120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29130" name="Freeform 10">
              <a:extLst>
                <a:ext uri="{FF2B5EF4-FFF2-40B4-BE49-F238E27FC236}">
                  <a16:creationId xmlns:a16="http://schemas.microsoft.com/office/drawing/2014/main" id="{61890049-B530-908E-E1ED-D173670A0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5" y="2809"/>
              <a:ext cx="924" cy="329"/>
            </a:xfrm>
            <a:custGeom>
              <a:avLst/>
              <a:gdLst>
                <a:gd name="T0" fmla="*/ 0 w 742"/>
                <a:gd name="T1" fmla="*/ 312 h 312"/>
                <a:gd name="T2" fmla="*/ 0 w 742"/>
                <a:gd name="T3" fmla="*/ 0 h 312"/>
                <a:gd name="T4" fmla="*/ 742 w 742"/>
                <a:gd name="T5" fmla="*/ 0 h 312"/>
                <a:gd name="T6" fmla="*/ 742 w 742"/>
                <a:gd name="T7" fmla="*/ 299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2" h="312">
                  <a:moveTo>
                    <a:pt x="0" y="312"/>
                  </a:moveTo>
                  <a:lnTo>
                    <a:pt x="0" y="0"/>
                  </a:lnTo>
                  <a:lnTo>
                    <a:pt x="742" y="0"/>
                  </a:lnTo>
                  <a:lnTo>
                    <a:pt x="742" y="29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9131" name="Oval 11">
              <a:extLst>
                <a:ext uri="{FF2B5EF4-FFF2-40B4-BE49-F238E27FC236}">
                  <a16:creationId xmlns:a16="http://schemas.microsoft.com/office/drawing/2014/main" id="{36E159D0-5412-6D6A-69BB-8B0216FCC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3075"/>
              <a:ext cx="310" cy="120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29132" name="Oval 12">
              <a:extLst>
                <a:ext uri="{FF2B5EF4-FFF2-40B4-BE49-F238E27FC236}">
                  <a16:creationId xmlns:a16="http://schemas.microsoft.com/office/drawing/2014/main" id="{B3A9BE4C-5E3D-A7CC-3F16-687AFEEF9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3075"/>
              <a:ext cx="307" cy="120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29133" name="Oval 13">
              <a:extLst>
                <a:ext uri="{FF2B5EF4-FFF2-40B4-BE49-F238E27FC236}">
                  <a16:creationId xmlns:a16="http://schemas.microsoft.com/office/drawing/2014/main" id="{319879BB-51AA-D258-7F7B-4F20F4F8A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3075"/>
              <a:ext cx="310" cy="120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29134" name="Freeform 14">
              <a:extLst>
                <a:ext uri="{FF2B5EF4-FFF2-40B4-BE49-F238E27FC236}">
                  <a16:creationId xmlns:a16="http://schemas.microsoft.com/office/drawing/2014/main" id="{68F810A1-DDB3-FF8A-FE92-08AEBCF05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" y="2809"/>
              <a:ext cx="921" cy="329"/>
            </a:xfrm>
            <a:custGeom>
              <a:avLst/>
              <a:gdLst>
                <a:gd name="T0" fmla="*/ 0 w 740"/>
                <a:gd name="T1" fmla="*/ 312 h 312"/>
                <a:gd name="T2" fmla="*/ 0 w 740"/>
                <a:gd name="T3" fmla="*/ 0 h 312"/>
                <a:gd name="T4" fmla="*/ 740 w 740"/>
                <a:gd name="T5" fmla="*/ 0 h 312"/>
                <a:gd name="T6" fmla="*/ 740 w 740"/>
                <a:gd name="T7" fmla="*/ 299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0" h="312">
                  <a:moveTo>
                    <a:pt x="0" y="312"/>
                  </a:moveTo>
                  <a:lnTo>
                    <a:pt x="0" y="0"/>
                  </a:lnTo>
                  <a:lnTo>
                    <a:pt x="740" y="0"/>
                  </a:lnTo>
                  <a:lnTo>
                    <a:pt x="740" y="29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9135" name="Oval 15">
              <a:extLst>
                <a:ext uri="{FF2B5EF4-FFF2-40B4-BE49-F238E27FC236}">
                  <a16:creationId xmlns:a16="http://schemas.microsoft.com/office/drawing/2014/main" id="{EF3D6887-E918-2F37-F963-D40350185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" y="3075"/>
              <a:ext cx="307" cy="120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29136" name="Oval 16">
              <a:extLst>
                <a:ext uri="{FF2B5EF4-FFF2-40B4-BE49-F238E27FC236}">
                  <a16:creationId xmlns:a16="http://schemas.microsoft.com/office/drawing/2014/main" id="{8B0EC1F7-3148-E798-322E-CDA20D0FC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075"/>
              <a:ext cx="310" cy="120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29137" name="Line 17">
              <a:extLst>
                <a:ext uri="{FF2B5EF4-FFF2-40B4-BE49-F238E27FC236}">
                  <a16:creationId xmlns:a16="http://schemas.microsoft.com/office/drawing/2014/main" id="{DF1035C9-00E8-6672-771A-1B7C6ADBE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6" y="2500"/>
              <a:ext cx="573" cy="3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9138" name="Line 18">
              <a:extLst>
                <a:ext uri="{FF2B5EF4-FFF2-40B4-BE49-F238E27FC236}">
                  <a16:creationId xmlns:a16="http://schemas.microsoft.com/office/drawing/2014/main" id="{E527218E-89E7-52EB-673E-8FD0643F1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1" y="2500"/>
              <a:ext cx="575" cy="3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9139" name="Rectangle 19">
              <a:extLst>
                <a:ext uri="{FF2B5EF4-FFF2-40B4-BE49-F238E27FC236}">
                  <a16:creationId xmlns:a16="http://schemas.microsoft.com/office/drawing/2014/main" id="{31DFCED2-2F05-D27A-B7AF-2AFE883E9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" y="2818"/>
              <a:ext cx="67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9140" name="Rectangle 20">
              <a:extLst>
                <a:ext uri="{FF2B5EF4-FFF2-40B4-BE49-F238E27FC236}">
                  <a16:creationId xmlns:a16="http://schemas.microsoft.com/office/drawing/2014/main" id="{F93EA150-85D7-FC75-89B4-00E1D921E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2509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fr-FR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Iub</a:t>
              </a:r>
              <a:endParaRPr lang="en-US" altLang="fr-FR" sz="2000"/>
            </a:p>
          </p:txBody>
        </p:sp>
      </p:grpSp>
      <p:sp>
        <p:nvSpPr>
          <p:cNvPr id="1029141" name="Rectangle 21">
            <a:extLst>
              <a:ext uri="{FF2B5EF4-FFF2-40B4-BE49-F238E27FC236}">
                <a16:creationId xmlns:a16="http://schemas.microsoft.com/office/drawing/2014/main" id="{55194A95-2DC4-47E9-71CA-7F320E1A1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663" y="2959100"/>
            <a:ext cx="495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fr-FR" sz="2000">
                <a:solidFill>
                  <a:srgbClr val="000000"/>
                </a:solidFill>
                <a:latin typeface="Times New Roman" panose="02020603050405020304" pitchFamily="18" charset="0"/>
              </a:rPr>
              <a:t>RNS</a:t>
            </a:r>
            <a:endParaRPr lang="en-US" altLang="fr-FR" sz="2000"/>
          </a:p>
        </p:txBody>
      </p:sp>
      <p:sp>
        <p:nvSpPr>
          <p:cNvPr id="1029142" name="Rectangle 22">
            <a:extLst>
              <a:ext uri="{FF2B5EF4-FFF2-40B4-BE49-F238E27FC236}">
                <a16:creationId xmlns:a16="http://schemas.microsoft.com/office/drawing/2014/main" id="{A7B6CE4D-6A3F-340F-3540-C8F6CCC00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726" y="3263900"/>
            <a:ext cx="1624013" cy="635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29143" name="Rectangle 23">
            <a:extLst>
              <a:ext uri="{FF2B5EF4-FFF2-40B4-BE49-F238E27FC236}">
                <a16:creationId xmlns:a16="http://schemas.microsoft.com/office/drawing/2014/main" id="{94273C5D-A040-9D4C-F5AA-8F3ED25CA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451" y="3397251"/>
            <a:ext cx="4744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fr-FR">
                <a:solidFill>
                  <a:schemeClr val="bg1"/>
                </a:solidFill>
                <a:latin typeface="Times New Roman" panose="02020603050405020304" pitchFamily="18" charset="0"/>
              </a:rPr>
              <a:t>RNC</a:t>
            </a:r>
            <a:endParaRPr lang="en-US" altLang="fr-FR">
              <a:solidFill>
                <a:schemeClr val="bg1"/>
              </a:solidFill>
            </a:endParaRPr>
          </a:p>
        </p:txBody>
      </p:sp>
      <p:sp>
        <p:nvSpPr>
          <p:cNvPr id="1029144" name="Line 24">
            <a:extLst>
              <a:ext uri="{FF2B5EF4-FFF2-40B4-BE49-F238E27FC236}">
                <a16:creationId xmlns:a16="http://schemas.microsoft.com/office/drawing/2014/main" id="{54CB0FA7-45A9-B044-5025-41C1F1FB8F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4650" y="2066926"/>
            <a:ext cx="1588" cy="906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29145" name="Line 25">
            <a:extLst>
              <a:ext uri="{FF2B5EF4-FFF2-40B4-BE49-F238E27FC236}">
                <a16:creationId xmlns:a16="http://schemas.microsoft.com/office/drawing/2014/main" id="{335BB60F-F266-B9BF-0B1E-C10B86ACF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389" y="3578225"/>
            <a:ext cx="1951037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29146" name="Rectangle 26">
            <a:extLst>
              <a:ext uri="{FF2B5EF4-FFF2-40B4-BE49-F238E27FC236}">
                <a16:creationId xmlns:a16="http://schemas.microsoft.com/office/drawing/2014/main" id="{024F9831-0274-3723-A04D-E527B67D2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9" y="4348163"/>
            <a:ext cx="8651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29147" name="Rectangle 27">
            <a:extLst>
              <a:ext uri="{FF2B5EF4-FFF2-40B4-BE49-F238E27FC236}">
                <a16:creationId xmlns:a16="http://schemas.microsoft.com/office/drawing/2014/main" id="{100CB7D8-0D2B-BD07-E18F-84CFA94E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6" y="4508500"/>
            <a:ext cx="809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fr-FR" sz="2000">
                <a:solidFill>
                  <a:srgbClr val="000000"/>
                </a:solidFill>
                <a:latin typeface="Times New Roman" panose="02020603050405020304" pitchFamily="18" charset="0"/>
              </a:rPr>
              <a:t>Node B</a:t>
            </a:r>
            <a:endParaRPr lang="en-US" altLang="fr-FR" sz="2000"/>
          </a:p>
        </p:txBody>
      </p:sp>
      <p:sp>
        <p:nvSpPr>
          <p:cNvPr id="1029148" name="Rectangle 28">
            <a:extLst>
              <a:ext uri="{FF2B5EF4-FFF2-40B4-BE49-F238E27FC236}">
                <a16:creationId xmlns:a16="http://schemas.microsoft.com/office/drawing/2014/main" id="{6E1CCE71-DCD3-89A7-96DA-73964A971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426" y="4462463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fr-FR" sz="2000">
                <a:solidFill>
                  <a:srgbClr val="000000"/>
                </a:solidFill>
                <a:latin typeface="Times New Roman" panose="02020603050405020304" pitchFamily="18" charset="0"/>
              </a:rPr>
              <a:t>Node B</a:t>
            </a:r>
            <a:endParaRPr lang="en-US" altLang="fr-FR" sz="2000"/>
          </a:p>
        </p:txBody>
      </p:sp>
      <p:sp>
        <p:nvSpPr>
          <p:cNvPr id="1029149" name="Rectangle 29">
            <a:extLst>
              <a:ext uri="{FF2B5EF4-FFF2-40B4-BE49-F238E27FC236}">
                <a16:creationId xmlns:a16="http://schemas.microsoft.com/office/drawing/2014/main" id="{2EE4AE99-6253-60B6-301A-930785369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650" y="2389188"/>
            <a:ext cx="444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29150" name="Rectangle 30">
            <a:extLst>
              <a:ext uri="{FF2B5EF4-FFF2-40B4-BE49-F238E27FC236}">
                <a16:creationId xmlns:a16="http://schemas.microsoft.com/office/drawing/2014/main" id="{84797D1A-0654-569B-33AB-49C1E9F79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2330451"/>
            <a:ext cx="1795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fr-FR"/>
              <a:t>Iu</a:t>
            </a:r>
          </a:p>
        </p:txBody>
      </p:sp>
      <p:sp>
        <p:nvSpPr>
          <p:cNvPr id="1029151" name="Rectangle 31">
            <a:extLst>
              <a:ext uri="{FF2B5EF4-FFF2-40B4-BE49-F238E27FC236}">
                <a16:creationId xmlns:a16="http://schemas.microsoft.com/office/drawing/2014/main" id="{94460006-A930-A1DD-E841-B1FF5FDB1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6" y="3921126"/>
            <a:ext cx="5254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29152" name="Rectangle 32">
            <a:extLst>
              <a:ext uri="{FF2B5EF4-FFF2-40B4-BE49-F238E27FC236}">
                <a16:creationId xmlns:a16="http://schemas.microsoft.com/office/drawing/2014/main" id="{04608089-8017-4826-84AE-F8A1EF09C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775" y="3992563"/>
            <a:ext cx="338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fr-FR" sz="2000">
                <a:solidFill>
                  <a:srgbClr val="000000"/>
                </a:solidFill>
                <a:latin typeface="Times New Roman" panose="02020603050405020304" pitchFamily="18" charset="0"/>
              </a:rPr>
              <a:t>Iub</a:t>
            </a:r>
            <a:endParaRPr lang="en-US" altLang="fr-FR" sz="2000"/>
          </a:p>
        </p:txBody>
      </p:sp>
      <p:sp>
        <p:nvSpPr>
          <p:cNvPr id="1029153" name="Line 33">
            <a:extLst>
              <a:ext uri="{FF2B5EF4-FFF2-40B4-BE49-F238E27FC236}">
                <a16:creationId xmlns:a16="http://schemas.microsoft.com/office/drawing/2014/main" id="{1EEF5287-1F5E-A62C-9431-6E5CF3FE7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2588" y="4192589"/>
            <a:ext cx="1841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29154" name="Rectangle 34">
            <a:extLst>
              <a:ext uri="{FF2B5EF4-FFF2-40B4-BE49-F238E27FC236}">
                <a16:creationId xmlns:a16="http://schemas.microsoft.com/office/drawing/2014/main" id="{4AE3BF53-06F1-2EA7-8757-A246A5BFA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588" y="3932239"/>
            <a:ext cx="5254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29155" name="Line 35">
            <a:extLst>
              <a:ext uri="{FF2B5EF4-FFF2-40B4-BE49-F238E27FC236}">
                <a16:creationId xmlns:a16="http://schemas.microsoft.com/office/drawing/2014/main" id="{241673BC-4A8B-5D35-AD41-34747590C6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6138" y="4197350"/>
            <a:ext cx="18256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29156" name="Line 36">
            <a:extLst>
              <a:ext uri="{FF2B5EF4-FFF2-40B4-BE49-F238E27FC236}">
                <a16:creationId xmlns:a16="http://schemas.microsoft.com/office/drawing/2014/main" id="{5EEA266C-94FF-693B-6EA4-A2845523E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851" y="256857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29157" name="Line 37">
            <a:extLst>
              <a:ext uri="{FF2B5EF4-FFF2-40B4-BE49-F238E27FC236}">
                <a16:creationId xmlns:a16="http://schemas.microsoft.com/office/drawing/2014/main" id="{8A57F42A-49BB-C905-FE30-98F118A986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45514" y="2060576"/>
            <a:ext cx="1587" cy="906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29158" name="Rectangle 38">
            <a:extLst>
              <a:ext uri="{FF2B5EF4-FFF2-40B4-BE49-F238E27FC236}">
                <a16:creationId xmlns:a16="http://schemas.microsoft.com/office/drawing/2014/main" id="{3D37A17F-6AE5-9A5D-1EED-88BC5FD0C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663" y="2374901"/>
            <a:ext cx="444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29159" name="Rectangle 39">
            <a:extLst>
              <a:ext uri="{FF2B5EF4-FFF2-40B4-BE49-F238E27FC236}">
                <a16:creationId xmlns:a16="http://schemas.microsoft.com/office/drawing/2014/main" id="{1C49B62F-955A-60BD-FE95-30964BF94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1" y="2889250"/>
            <a:ext cx="3630613" cy="2376488"/>
          </a:xfrm>
          <a:prstGeom prst="rect">
            <a:avLst/>
          </a:prstGeom>
          <a:solidFill>
            <a:srgbClr val="FFFF66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1029160" name="Group 40">
            <a:extLst>
              <a:ext uri="{FF2B5EF4-FFF2-40B4-BE49-F238E27FC236}">
                <a16:creationId xmlns:a16="http://schemas.microsoft.com/office/drawing/2014/main" id="{1A565BC6-68EF-DCA7-5815-992FF4A3230D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3976688"/>
            <a:ext cx="3255962" cy="1103312"/>
            <a:chOff x="659" y="2500"/>
            <a:chExt cx="2051" cy="695"/>
          </a:xfrm>
        </p:grpSpPr>
        <p:sp>
          <p:nvSpPr>
            <p:cNvPr id="1029161" name="Oval 41">
              <a:extLst>
                <a:ext uri="{FF2B5EF4-FFF2-40B4-BE49-F238E27FC236}">
                  <a16:creationId xmlns:a16="http://schemas.microsoft.com/office/drawing/2014/main" id="{70BAA82E-56B5-35FA-82C2-A016A0886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3075"/>
              <a:ext cx="308" cy="120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29162" name="Freeform 42">
              <a:extLst>
                <a:ext uri="{FF2B5EF4-FFF2-40B4-BE49-F238E27FC236}">
                  <a16:creationId xmlns:a16="http://schemas.microsoft.com/office/drawing/2014/main" id="{59101D0B-B626-E882-C05B-EBF4D43CF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5" y="2809"/>
              <a:ext cx="924" cy="329"/>
            </a:xfrm>
            <a:custGeom>
              <a:avLst/>
              <a:gdLst>
                <a:gd name="T0" fmla="*/ 0 w 742"/>
                <a:gd name="T1" fmla="*/ 312 h 312"/>
                <a:gd name="T2" fmla="*/ 0 w 742"/>
                <a:gd name="T3" fmla="*/ 0 h 312"/>
                <a:gd name="T4" fmla="*/ 742 w 742"/>
                <a:gd name="T5" fmla="*/ 0 h 312"/>
                <a:gd name="T6" fmla="*/ 742 w 742"/>
                <a:gd name="T7" fmla="*/ 299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2" h="312">
                  <a:moveTo>
                    <a:pt x="0" y="312"/>
                  </a:moveTo>
                  <a:lnTo>
                    <a:pt x="0" y="0"/>
                  </a:lnTo>
                  <a:lnTo>
                    <a:pt x="742" y="0"/>
                  </a:lnTo>
                  <a:lnTo>
                    <a:pt x="742" y="29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9163" name="Oval 43">
              <a:extLst>
                <a:ext uri="{FF2B5EF4-FFF2-40B4-BE49-F238E27FC236}">
                  <a16:creationId xmlns:a16="http://schemas.microsoft.com/office/drawing/2014/main" id="{6459F6ED-71E7-2804-721F-4F87FFA73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3075"/>
              <a:ext cx="310" cy="120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29164" name="Oval 44">
              <a:extLst>
                <a:ext uri="{FF2B5EF4-FFF2-40B4-BE49-F238E27FC236}">
                  <a16:creationId xmlns:a16="http://schemas.microsoft.com/office/drawing/2014/main" id="{2B06DAC7-3D50-B902-4F23-29107CB7A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3075"/>
              <a:ext cx="307" cy="120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29165" name="Oval 45">
              <a:extLst>
                <a:ext uri="{FF2B5EF4-FFF2-40B4-BE49-F238E27FC236}">
                  <a16:creationId xmlns:a16="http://schemas.microsoft.com/office/drawing/2014/main" id="{D296D62A-6369-C998-F1E9-F4B7C2E5F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3075"/>
              <a:ext cx="310" cy="120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29166" name="Freeform 46">
              <a:extLst>
                <a:ext uri="{FF2B5EF4-FFF2-40B4-BE49-F238E27FC236}">
                  <a16:creationId xmlns:a16="http://schemas.microsoft.com/office/drawing/2014/main" id="{03D399C0-A69B-A22D-7582-58C75675D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" y="2809"/>
              <a:ext cx="921" cy="329"/>
            </a:xfrm>
            <a:custGeom>
              <a:avLst/>
              <a:gdLst>
                <a:gd name="T0" fmla="*/ 0 w 740"/>
                <a:gd name="T1" fmla="*/ 312 h 312"/>
                <a:gd name="T2" fmla="*/ 0 w 740"/>
                <a:gd name="T3" fmla="*/ 0 h 312"/>
                <a:gd name="T4" fmla="*/ 740 w 740"/>
                <a:gd name="T5" fmla="*/ 0 h 312"/>
                <a:gd name="T6" fmla="*/ 740 w 740"/>
                <a:gd name="T7" fmla="*/ 299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0" h="312">
                  <a:moveTo>
                    <a:pt x="0" y="312"/>
                  </a:moveTo>
                  <a:lnTo>
                    <a:pt x="0" y="0"/>
                  </a:lnTo>
                  <a:lnTo>
                    <a:pt x="740" y="0"/>
                  </a:lnTo>
                  <a:lnTo>
                    <a:pt x="740" y="29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9167" name="Oval 47">
              <a:extLst>
                <a:ext uri="{FF2B5EF4-FFF2-40B4-BE49-F238E27FC236}">
                  <a16:creationId xmlns:a16="http://schemas.microsoft.com/office/drawing/2014/main" id="{3E26D506-549E-D24D-CD0C-61AA9A4AB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" y="3075"/>
              <a:ext cx="307" cy="120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29168" name="Oval 48">
              <a:extLst>
                <a:ext uri="{FF2B5EF4-FFF2-40B4-BE49-F238E27FC236}">
                  <a16:creationId xmlns:a16="http://schemas.microsoft.com/office/drawing/2014/main" id="{E5E09A63-1862-566C-AA0F-E5A6AF94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075"/>
              <a:ext cx="310" cy="120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29169" name="Line 49">
              <a:extLst>
                <a:ext uri="{FF2B5EF4-FFF2-40B4-BE49-F238E27FC236}">
                  <a16:creationId xmlns:a16="http://schemas.microsoft.com/office/drawing/2014/main" id="{D4468FE4-B259-7600-011C-69075FDF1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6" y="2500"/>
              <a:ext cx="573" cy="3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9170" name="Line 50">
              <a:extLst>
                <a:ext uri="{FF2B5EF4-FFF2-40B4-BE49-F238E27FC236}">
                  <a16:creationId xmlns:a16="http://schemas.microsoft.com/office/drawing/2014/main" id="{AFF2DD2C-400B-D9C4-2521-7FE2F9C86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1" y="2500"/>
              <a:ext cx="575" cy="3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9171" name="Rectangle 51">
              <a:extLst>
                <a:ext uri="{FF2B5EF4-FFF2-40B4-BE49-F238E27FC236}">
                  <a16:creationId xmlns:a16="http://schemas.microsoft.com/office/drawing/2014/main" id="{54EC22A8-7D1E-BB6C-A038-019710544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" y="2818"/>
              <a:ext cx="67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9172" name="Rectangle 52">
              <a:extLst>
                <a:ext uri="{FF2B5EF4-FFF2-40B4-BE49-F238E27FC236}">
                  <a16:creationId xmlns:a16="http://schemas.microsoft.com/office/drawing/2014/main" id="{83117716-9602-FE34-0311-26DABE77A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2509"/>
              <a:ext cx="21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fr-FR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Iub</a:t>
              </a:r>
              <a:endParaRPr lang="en-US" altLang="fr-FR" sz="2000"/>
            </a:p>
          </p:txBody>
        </p:sp>
      </p:grpSp>
      <p:sp>
        <p:nvSpPr>
          <p:cNvPr id="1029173" name="Rectangle 53">
            <a:extLst>
              <a:ext uri="{FF2B5EF4-FFF2-40B4-BE49-F238E27FC236}">
                <a16:creationId xmlns:a16="http://schemas.microsoft.com/office/drawing/2014/main" id="{1C79ACDC-F0D1-356A-1ADE-77E8ED053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0" y="2952750"/>
            <a:ext cx="495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fr-FR" sz="2000">
                <a:solidFill>
                  <a:srgbClr val="000000"/>
                </a:solidFill>
                <a:latin typeface="Times New Roman" panose="02020603050405020304" pitchFamily="18" charset="0"/>
              </a:rPr>
              <a:t>RNS</a:t>
            </a:r>
            <a:endParaRPr lang="en-US" altLang="fr-FR" sz="2000"/>
          </a:p>
        </p:txBody>
      </p:sp>
      <p:sp>
        <p:nvSpPr>
          <p:cNvPr id="1029174" name="Rectangle 54">
            <a:extLst>
              <a:ext uri="{FF2B5EF4-FFF2-40B4-BE49-F238E27FC236}">
                <a16:creationId xmlns:a16="http://schemas.microsoft.com/office/drawing/2014/main" id="{D0B1C991-E0EF-5D8A-F80C-D1114F7A2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813" y="3257550"/>
            <a:ext cx="1624012" cy="635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29175" name="Rectangle 55">
            <a:extLst>
              <a:ext uri="{FF2B5EF4-FFF2-40B4-BE49-F238E27FC236}">
                <a16:creationId xmlns:a16="http://schemas.microsoft.com/office/drawing/2014/main" id="{D8004AEC-4848-C448-C451-4033A7A10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539" y="3390901"/>
            <a:ext cx="4744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fr-FR">
                <a:solidFill>
                  <a:schemeClr val="bg1"/>
                </a:solidFill>
                <a:latin typeface="Times New Roman" panose="02020603050405020304" pitchFamily="18" charset="0"/>
              </a:rPr>
              <a:t>RNC</a:t>
            </a:r>
            <a:endParaRPr lang="en-US" altLang="fr-FR">
              <a:solidFill>
                <a:schemeClr val="bg1"/>
              </a:solidFill>
            </a:endParaRPr>
          </a:p>
        </p:txBody>
      </p:sp>
      <p:sp>
        <p:nvSpPr>
          <p:cNvPr id="1029176" name="Rectangle 56">
            <a:extLst>
              <a:ext uri="{FF2B5EF4-FFF2-40B4-BE49-F238E27FC236}">
                <a16:creationId xmlns:a16="http://schemas.microsoft.com/office/drawing/2014/main" id="{2829E002-009C-F622-3E01-BD32CB2AB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975" y="4341813"/>
            <a:ext cx="865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29177" name="Rectangle 57">
            <a:extLst>
              <a:ext uri="{FF2B5EF4-FFF2-40B4-BE49-F238E27FC236}">
                <a16:creationId xmlns:a16="http://schemas.microsoft.com/office/drawing/2014/main" id="{9ED47CEC-ECAE-5294-DCFF-9EC1C2700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4" y="4502150"/>
            <a:ext cx="809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fr-FR" sz="2000">
                <a:solidFill>
                  <a:srgbClr val="000000"/>
                </a:solidFill>
                <a:latin typeface="Times New Roman" panose="02020603050405020304" pitchFamily="18" charset="0"/>
              </a:rPr>
              <a:t>Node B</a:t>
            </a:r>
            <a:endParaRPr lang="en-US" altLang="fr-FR" sz="2000"/>
          </a:p>
        </p:txBody>
      </p:sp>
      <p:sp>
        <p:nvSpPr>
          <p:cNvPr id="1029178" name="Rectangle 58">
            <a:extLst>
              <a:ext uri="{FF2B5EF4-FFF2-40B4-BE49-F238E27FC236}">
                <a16:creationId xmlns:a16="http://schemas.microsoft.com/office/drawing/2014/main" id="{B5266E9A-1BFC-9AEB-81B9-683E53D4D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513" y="4456113"/>
            <a:ext cx="1001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fr-FR" sz="2000">
                <a:solidFill>
                  <a:srgbClr val="000000"/>
                </a:solidFill>
                <a:latin typeface="Times New Roman" panose="02020603050405020304" pitchFamily="18" charset="0"/>
              </a:rPr>
              <a:t>Node B</a:t>
            </a:r>
            <a:endParaRPr lang="en-US" altLang="fr-FR" sz="2000"/>
          </a:p>
        </p:txBody>
      </p:sp>
      <p:sp>
        <p:nvSpPr>
          <p:cNvPr id="1029179" name="Rectangle 59">
            <a:extLst>
              <a:ext uri="{FF2B5EF4-FFF2-40B4-BE49-F238E27FC236}">
                <a16:creationId xmlns:a16="http://schemas.microsoft.com/office/drawing/2014/main" id="{FA6DF780-2A3C-0305-66AA-0BB661544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738" y="2382838"/>
            <a:ext cx="444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29180" name="Rectangle 60">
            <a:extLst>
              <a:ext uri="{FF2B5EF4-FFF2-40B4-BE49-F238E27FC236}">
                <a16:creationId xmlns:a16="http://schemas.microsoft.com/office/drawing/2014/main" id="{6FF6D77A-FC63-C149-B859-22D5C38CE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676" y="2324101"/>
            <a:ext cx="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altLang="fr-FR" sz="2000"/>
          </a:p>
        </p:txBody>
      </p:sp>
      <p:sp>
        <p:nvSpPr>
          <p:cNvPr id="1029181" name="Rectangle 61">
            <a:extLst>
              <a:ext uri="{FF2B5EF4-FFF2-40B4-BE49-F238E27FC236}">
                <a16:creationId xmlns:a16="http://schemas.microsoft.com/office/drawing/2014/main" id="{BBAAE3B5-CC90-5CA6-23B7-F2B478897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363" y="3914776"/>
            <a:ext cx="5254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29182" name="Rectangle 62">
            <a:extLst>
              <a:ext uri="{FF2B5EF4-FFF2-40B4-BE49-F238E27FC236}">
                <a16:creationId xmlns:a16="http://schemas.microsoft.com/office/drawing/2014/main" id="{1167C800-6E0F-715D-FC9A-3675039E8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863" y="3986214"/>
            <a:ext cx="341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fr-FR" sz="2000">
                <a:solidFill>
                  <a:srgbClr val="000000"/>
                </a:solidFill>
                <a:latin typeface="Times New Roman" panose="02020603050405020304" pitchFamily="18" charset="0"/>
              </a:rPr>
              <a:t>Iub</a:t>
            </a:r>
            <a:endParaRPr lang="en-US" altLang="fr-FR" sz="2000"/>
          </a:p>
        </p:txBody>
      </p:sp>
      <p:sp>
        <p:nvSpPr>
          <p:cNvPr id="1029183" name="Line 63">
            <a:extLst>
              <a:ext uri="{FF2B5EF4-FFF2-40B4-BE49-F238E27FC236}">
                <a16:creationId xmlns:a16="http://schemas.microsoft.com/office/drawing/2014/main" id="{887CA90C-855F-F3A9-7123-93057FE93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9675" y="4186239"/>
            <a:ext cx="1841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29184" name="Rectangle 64">
            <a:extLst>
              <a:ext uri="{FF2B5EF4-FFF2-40B4-BE49-F238E27FC236}">
                <a16:creationId xmlns:a16="http://schemas.microsoft.com/office/drawing/2014/main" id="{1A9D6584-0C35-ABA4-3880-F184DD90F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676" y="3925889"/>
            <a:ext cx="5254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29185" name="Line 65">
            <a:extLst>
              <a:ext uri="{FF2B5EF4-FFF2-40B4-BE49-F238E27FC236}">
                <a16:creationId xmlns:a16="http://schemas.microsoft.com/office/drawing/2014/main" id="{DBC72EBE-EBC5-A8B6-8905-3420E55C9E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3226" y="4191000"/>
            <a:ext cx="1825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29186" name="Line 66">
            <a:extLst>
              <a:ext uri="{FF2B5EF4-FFF2-40B4-BE49-F238E27FC236}">
                <a16:creationId xmlns:a16="http://schemas.microsoft.com/office/drawing/2014/main" id="{93B3B9DD-ED87-4E00-F892-3D374606B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6289" y="257651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29187" name="Line 67">
            <a:extLst>
              <a:ext uri="{FF2B5EF4-FFF2-40B4-BE49-F238E27FC236}">
                <a16:creationId xmlns:a16="http://schemas.microsoft.com/office/drawing/2014/main" id="{F990C5C2-1798-FBB6-7DD3-79DEB279C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3139" y="3440113"/>
            <a:ext cx="14287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29188" name="Rectangle 68">
            <a:extLst>
              <a:ext uri="{FF2B5EF4-FFF2-40B4-BE49-F238E27FC236}">
                <a16:creationId xmlns:a16="http://schemas.microsoft.com/office/drawing/2014/main" id="{8D989880-FF7C-3797-6FFC-F858D7648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263" y="2974976"/>
            <a:ext cx="3857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fr-FR"/>
              <a:t>Iur</a:t>
            </a:r>
          </a:p>
        </p:txBody>
      </p:sp>
      <p:sp>
        <p:nvSpPr>
          <p:cNvPr id="1029189" name="Rectangle 69">
            <a:extLst>
              <a:ext uri="{FF2B5EF4-FFF2-40B4-BE49-F238E27FC236}">
                <a16:creationId xmlns:a16="http://schemas.microsoft.com/office/drawing/2014/main" id="{2A94332C-8C2F-3992-877F-CA3873E91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8550" y="2371726"/>
            <a:ext cx="25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fr-FR"/>
              <a:t>Iu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1D8AA25-C0F8-14FA-D63F-67C0394F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29E-B33E-45BB-A054-E51262A8427E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77981E-49C4-3229-5711-E5F96712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63E2E8-88D2-080B-D0A8-FCDC30BB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43</a:t>
            </a:fld>
            <a:endParaRPr lang="fr-FR"/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CDB5E4C6-662F-1E52-106A-873F864249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altLang="fr-FR"/>
              <a:t>Aliou Bamba, Ing., Ph.D, Consultant en Télécommunications</a:t>
            </a:r>
            <a:endParaRPr lang="en-US" altLang="fr-FR"/>
          </a:p>
        </p:txBody>
      </p:sp>
      <p:sp>
        <p:nvSpPr>
          <p:cNvPr id="373763" name="AutoShape 3">
            <a:extLst>
              <a:ext uri="{FF2B5EF4-FFF2-40B4-BE49-F238E27FC236}">
                <a16:creationId xmlns:a16="http://schemas.microsoft.com/office/drawing/2014/main" id="{D34AA287-FCA1-1991-5A09-336F85C6F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38" y="1919288"/>
            <a:ext cx="7124700" cy="1231900"/>
          </a:xfrm>
          <a:prstGeom prst="roundRect">
            <a:avLst>
              <a:gd name="adj" fmla="val 16667"/>
            </a:avLst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kumimoji="1" lang="fr-FR" altLang="fr-FR" sz="2800">
              <a:latin typeface="Arial" panose="020B0604020202020204" pitchFamily="34" charset="0"/>
            </a:endParaRPr>
          </a:p>
        </p:txBody>
      </p:sp>
      <p:sp>
        <p:nvSpPr>
          <p:cNvPr id="373764" name="AutoShape 4">
            <a:extLst>
              <a:ext uri="{FF2B5EF4-FFF2-40B4-BE49-F238E27FC236}">
                <a16:creationId xmlns:a16="http://schemas.microsoft.com/office/drawing/2014/main" id="{685FDD2B-073F-8531-6A3F-6B01F20EA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2147888"/>
            <a:ext cx="1943100" cy="7493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en-US" altLang="fr-FR" sz="2000">
                <a:latin typeface="Arial" panose="020B0604020202020204" pitchFamily="34" charset="0"/>
              </a:rPr>
              <a:t>Core network </a:t>
            </a:r>
          </a:p>
          <a:p>
            <a:pPr eaLnBrk="0" hangingPunct="0"/>
            <a:r>
              <a:rPr kumimoji="1" lang="en-US" altLang="fr-FR" sz="2000">
                <a:latin typeface="Arial" panose="020B0604020202020204" pitchFamily="34" charset="0"/>
              </a:rPr>
              <a:t>protocols</a:t>
            </a:r>
          </a:p>
        </p:txBody>
      </p:sp>
      <p:sp>
        <p:nvSpPr>
          <p:cNvPr id="373765" name="AutoShape 5">
            <a:extLst>
              <a:ext uri="{FF2B5EF4-FFF2-40B4-BE49-F238E27FC236}">
                <a16:creationId xmlns:a16="http://schemas.microsoft.com/office/drawing/2014/main" id="{9EFD3702-8364-1B97-6023-A36FD1C5F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2097088"/>
            <a:ext cx="1841500" cy="7239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en-US" altLang="fr-FR" sz="2000">
                <a:latin typeface="Arial" panose="020B0604020202020204" pitchFamily="34" charset="0"/>
              </a:rPr>
              <a:t>Core network </a:t>
            </a:r>
          </a:p>
          <a:p>
            <a:pPr eaLnBrk="0" hangingPunct="0"/>
            <a:r>
              <a:rPr kumimoji="1" lang="en-US" altLang="fr-FR" sz="2000">
                <a:latin typeface="Arial" panose="020B0604020202020204" pitchFamily="34" charset="0"/>
              </a:rPr>
              <a:t>protocols</a:t>
            </a:r>
          </a:p>
        </p:txBody>
      </p:sp>
      <p:sp>
        <p:nvSpPr>
          <p:cNvPr id="373766" name="Line 6">
            <a:extLst>
              <a:ext uri="{FF2B5EF4-FFF2-40B4-BE49-F238E27FC236}">
                <a16:creationId xmlns:a16="http://schemas.microsoft.com/office/drawing/2014/main" id="{A2DD3654-5AEE-968D-BE2C-0BEBD5E181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5938" y="2528888"/>
            <a:ext cx="3200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73767" name="Text Box 7">
            <a:extLst>
              <a:ext uri="{FF2B5EF4-FFF2-40B4-BE49-F238E27FC236}">
                <a16:creationId xmlns:a16="http://schemas.microsoft.com/office/drawing/2014/main" id="{A7E05BCF-BE76-4E94-E4A0-1835B4D72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2463" y="2070100"/>
            <a:ext cx="25058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en-US" altLang="fr-FR" sz="2000">
                <a:latin typeface="Arial" panose="020B0604020202020204" pitchFamily="34" charset="0"/>
              </a:rPr>
              <a:t>Non-access Stratum</a:t>
            </a:r>
          </a:p>
        </p:txBody>
      </p:sp>
      <p:sp>
        <p:nvSpPr>
          <p:cNvPr id="373768" name="AutoShape 8">
            <a:extLst>
              <a:ext uri="{FF2B5EF4-FFF2-40B4-BE49-F238E27FC236}">
                <a16:creationId xmlns:a16="http://schemas.microsoft.com/office/drawing/2014/main" id="{1D6061D1-6A0F-E3A6-8AD3-492B20D2F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38" y="3659188"/>
            <a:ext cx="7124700" cy="1714500"/>
          </a:xfrm>
          <a:prstGeom prst="roundRect">
            <a:avLst>
              <a:gd name="adj" fmla="val 16667"/>
            </a:avLst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kumimoji="1" lang="fr-FR" altLang="fr-FR" sz="2800">
              <a:latin typeface="Arial" panose="020B0604020202020204" pitchFamily="34" charset="0"/>
            </a:endParaRPr>
          </a:p>
        </p:txBody>
      </p:sp>
      <p:sp>
        <p:nvSpPr>
          <p:cNvPr id="373769" name="AutoShape 9">
            <a:extLst>
              <a:ext uri="{FF2B5EF4-FFF2-40B4-BE49-F238E27FC236}">
                <a16:creationId xmlns:a16="http://schemas.microsoft.com/office/drawing/2014/main" id="{CA58EF0C-C37F-9750-0B7F-30AA478A8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4078288"/>
            <a:ext cx="1308100" cy="10287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en-US" altLang="fr-FR" sz="2000">
                <a:latin typeface="Arial" panose="020B0604020202020204" pitchFamily="34" charset="0"/>
              </a:rPr>
              <a:t>Radio</a:t>
            </a:r>
          </a:p>
          <a:p>
            <a:pPr eaLnBrk="0" hangingPunct="0"/>
            <a:r>
              <a:rPr kumimoji="1" lang="en-US" altLang="fr-FR" sz="2000">
                <a:latin typeface="Arial" panose="020B0604020202020204" pitchFamily="34" charset="0"/>
              </a:rPr>
              <a:t>Protocols</a:t>
            </a:r>
          </a:p>
        </p:txBody>
      </p:sp>
      <p:sp>
        <p:nvSpPr>
          <p:cNvPr id="373770" name="AutoShape 10">
            <a:extLst>
              <a:ext uri="{FF2B5EF4-FFF2-40B4-BE49-F238E27FC236}">
                <a16:creationId xmlns:a16="http://schemas.microsoft.com/office/drawing/2014/main" id="{34C89D52-289F-DA01-5176-D2AAA1F3A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638" y="4090988"/>
            <a:ext cx="1295400" cy="10668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en-US" altLang="fr-FR" sz="2000">
                <a:latin typeface="Arial" panose="020B0604020202020204" pitchFamily="34" charset="0"/>
              </a:rPr>
              <a:t>Radio</a:t>
            </a:r>
          </a:p>
          <a:p>
            <a:pPr eaLnBrk="0" hangingPunct="0"/>
            <a:r>
              <a:rPr kumimoji="1" lang="en-US" altLang="fr-FR" sz="2000">
                <a:latin typeface="Arial" panose="020B0604020202020204" pitchFamily="34" charset="0"/>
              </a:rPr>
              <a:t>Protocols</a:t>
            </a:r>
          </a:p>
        </p:txBody>
      </p:sp>
      <p:sp>
        <p:nvSpPr>
          <p:cNvPr id="373771" name="AutoShape 11">
            <a:extLst>
              <a:ext uri="{FF2B5EF4-FFF2-40B4-BE49-F238E27FC236}">
                <a16:creationId xmlns:a16="http://schemas.microsoft.com/office/drawing/2014/main" id="{1AF92C02-6250-9403-D1EC-0157A7F38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38" y="4090988"/>
            <a:ext cx="1257300" cy="10668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en-US" altLang="fr-FR" sz="2000">
                <a:latin typeface="Arial" panose="020B0604020202020204" pitchFamily="34" charset="0"/>
              </a:rPr>
              <a:t>lu</a:t>
            </a:r>
          </a:p>
          <a:p>
            <a:pPr eaLnBrk="0" hangingPunct="0"/>
            <a:r>
              <a:rPr kumimoji="1" lang="en-US" altLang="fr-FR" sz="2000">
                <a:latin typeface="Arial" panose="020B0604020202020204" pitchFamily="34" charset="0"/>
              </a:rPr>
              <a:t>Protocols</a:t>
            </a:r>
          </a:p>
        </p:txBody>
      </p:sp>
      <p:sp>
        <p:nvSpPr>
          <p:cNvPr id="373772" name="AutoShape 12">
            <a:extLst>
              <a:ext uri="{FF2B5EF4-FFF2-40B4-BE49-F238E27FC236}">
                <a16:creationId xmlns:a16="http://schemas.microsoft.com/office/drawing/2014/main" id="{14F0E12D-3D37-F23F-DE10-33C0F04FD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8" y="4078288"/>
            <a:ext cx="1231900" cy="1092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1" lang="en-US" altLang="fr-FR" sz="2000">
                <a:latin typeface="Arial" panose="020B0604020202020204" pitchFamily="34" charset="0"/>
              </a:rPr>
              <a:t>lu</a:t>
            </a:r>
          </a:p>
          <a:p>
            <a:pPr eaLnBrk="0" hangingPunct="0"/>
            <a:r>
              <a:rPr kumimoji="1" lang="en-US" altLang="fr-FR" sz="2000">
                <a:latin typeface="Arial" panose="020B0604020202020204" pitchFamily="34" charset="0"/>
              </a:rPr>
              <a:t>Protocols</a:t>
            </a:r>
          </a:p>
        </p:txBody>
      </p:sp>
      <p:sp>
        <p:nvSpPr>
          <p:cNvPr id="373773" name="Line 13">
            <a:extLst>
              <a:ext uri="{FF2B5EF4-FFF2-40B4-BE49-F238E27FC236}">
                <a16:creationId xmlns:a16="http://schemas.microsoft.com/office/drawing/2014/main" id="{35AE56A0-BD53-3688-4581-89A229743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38" y="4573588"/>
            <a:ext cx="762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73774" name="Line 14">
            <a:extLst>
              <a:ext uri="{FF2B5EF4-FFF2-40B4-BE49-F238E27FC236}">
                <a16:creationId xmlns:a16="http://schemas.microsoft.com/office/drawing/2014/main" id="{8A7DC15F-4841-CBCA-B868-48340262C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0738" y="4611688"/>
            <a:ext cx="762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73775" name="Line 15">
            <a:extLst>
              <a:ext uri="{FF2B5EF4-FFF2-40B4-BE49-F238E27FC236}">
                <a16:creationId xmlns:a16="http://schemas.microsoft.com/office/drawing/2014/main" id="{87F172DC-9D4C-4CE7-AE0B-DE3C2C485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4538" y="2897188"/>
            <a:ext cx="0" cy="1168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73776" name="Line 16">
            <a:extLst>
              <a:ext uri="{FF2B5EF4-FFF2-40B4-BE49-F238E27FC236}">
                <a16:creationId xmlns:a16="http://schemas.microsoft.com/office/drawing/2014/main" id="{01D84248-5051-D0F6-F5FF-590811E19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0738" y="2897188"/>
            <a:ext cx="0" cy="1168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73777" name="Text Box 17">
            <a:extLst>
              <a:ext uri="{FF2B5EF4-FFF2-40B4-BE49-F238E27FC236}">
                <a16:creationId xmlns:a16="http://schemas.microsoft.com/office/drawing/2014/main" id="{C2182E7B-28DA-BF06-A5B0-ECCE72F6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4" y="3657600"/>
            <a:ext cx="19784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en-US" altLang="fr-FR" sz="2000">
                <a:latin typeface="Arial" panose="020B0604020202020204" pitchFamily="34" charset="0"/>
              </a:rPr>
              <a:t>Access Stratum</a:t>
            </a:r>
          </a:p>
        </p:txBody>
      </p:sp>
      <p:sp>
        <p:nvSpPr>
          <p:cNvPr id="373778" name="Line 18">
            <a:extLst>
              <a:ext uri="{FF2B5EF4-FFF2-40B4-BE49-F238E27FC236}">
                <a16:creationId xmlns:a16="http://schemas.microsoft.com/office/drawing/2014/main" id="{CF337277-7866-FB8D-C304-0F5038B9A0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2938" y="1690688"/>
            <a:ext cx="12700" cy="39497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73779" name="Line 19">
            <a:extLst>
              <a:ext uri="{FF2B5EF4-FFF2-40B4-BE49-F238E27FC236}">
                <a16:creationId xmlns:a16="http://schemas.microsoft.com/office/drawing/2014/main" id="{8516B0FB-DD4C-D9D1-C67B-DFC5052D19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1652588"/>
            <a:ext cx="12700" cy="3987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73780" name="Text Box 20">
            <a:extLst>
              <a:ext uri="{FF2B5EF4-FFF2-40B4-BE49-F238E27FC236}">
                <a16:creationId xmlns:a16="http://schemas.microsoft.com/office/drawing/2014/main" id="{E1DDD4CC-C2F0-1108-F505-69D66D13E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5734050"/>
            <a:ext cx="15808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en-US" altLang="fr-FR" sz="2000">
                <a:latin typeface="Arial" panose="020B0604020202020204" pitchFamily="34" charset="0"/>
              </a:rPr>
              <a:t>Uu-interface</a:t>
            </a:r>
          </a:p>
        </p:txBody>
      </p:sp>
      <p:sp>
        <p:nvSpPr>
          <p:cNvPr id="373781" name="Text Box 21">
            <a:extLst>
              <a:ext uri="{FF2B5EF4-FFF2-40B4-BE49-F238E27FC236}">
                <a16:creationId xmlns:a16="http://schemas.microsoft.com/office/drawing/2014/main" id="{B9568B1B-F19D-7D43-13E2-4B01E479D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763" y="5695950"/>
            <a:ext cx="14654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en-US" altLang="fr-FR" sz="2000">
                <a:latin typeface="Arial" panose="020B0604020202020204" pitchFamily="34" charset="0"/>
              </a:rPr>
              <a:t>Iu-interface</a:t>
            </a:r>
          </a:p>
        </p:txBody>
      </p:sp>
      <p:sp>
        <p:nvSpPr>
          <p:cNvPr id="373782" name="Text Box 22">
            <a:extLst>
              <a:ext uri="{FF2B5EF4-FFF2-40B4-BE49-F238E27FC236}">
                <a16:creationId xmlns:a16="http://schemas.microsoft.com/office/drawing/2014/main" id="{05B90124-C3A4-5BA1-F048-448AF9148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63" y="1247775"/>
            <a:ext cx="608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en-US" altLang="fr-FR" sz="2400">
                <a:latin typeface="Arial" panose="020B0604020202020204" pitchFamily="34" charset="0"/>
              </a:rPr>
              <a:t>UE</a:t>
            </a:r>
          </a:p>
        </p:txBody>
      </p:sp>
      <p:sp>
        <p:nvSpPr>
          <p:cNvPr id="373783" name="Text Box 23">
            <a:extLst>
              <a:ext uri="{FF2B5EF4-FFF2-40B4-BE49-F238E27FC236}">
                <a16:creationId xmlns:a16="http://schemas.microsoft.com/office/drawing/2014/main" id="{879F3C48-4E0A-1D14-A1CC-1BB493686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1285875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en-US" altLang="fr-FR" sz="2400">
                <a:latin typeface="Arial" panose="020B0604020202020204" pitchFamily="34" charset="0"/>
              </a:rPr>
              <a:t>UTRAN</a:t>
            </a:r>
          </a:p>
        </p:txBody>
      </p:sp>
      <p:sp>
        <p:nvSpPr>
          <p:cNvPr id="373784" name="Text Box 24">
            <a:extLst>
              <a:ext uri="{FF2B5EF4-FFF2-40B4-BE49-F238E27FC236}">
                <a16:creationId xmlns:a16="http://schemas.microsoft.com/office/drawing/2014/main" id="{6CC8CF61-BFAA-28D9-1777-EDF8407E9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3364" y="1298576"/>
            <a:ext cx="6303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en-US" altLang="fr-FR" sz="2400">
                <a:latin typeface="Arial" panose="020B0604020202020204" pitchFamily="34" charset="0"/>
              </a:rPr>
              <a:t>CN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3B39954-A76C-9AC0-97FD-62288587A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28057"/>
            <a:ext cx="8091311" cy="805396"/>
          </a:xfrm>
          <a:noFill/>
          <a:ln/>
        </p:spPr>
        <p:txBody>
          <a:bodyPr vert="horz" lIns="90488" tIns="45720" rIns="90488" bIns="45720" rtlCol="0" anchor="ctr">
            <a:normAutofit/>
          </a:bodyPr>
          <a:lstStyle/>
          <a:p>
            <a:r>
              <a:rPr lang="en-US" altLang="fr-FR" dirty="0"/>
              <a:t>UTRAN Architecture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C9CCEB6-C0AA-634A-4DDB-04CC406E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5985-44C6-4891-8233-063060DDFA00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8B5D268-8F79-928A-054A-90597164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44</a:t>
            </a:fld>
            <a:endParaRPr lang="fr-F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DEDC098-4D61-E662-A57C-D6CE1CEE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UMTS – Architecture</a:t>
            </a:r>
            <a:endParaRPr lang="en-US" altLang="en-US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F9BDDA7C-6B5A-98CC-B3DA-0344F3279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289"/>
            <a:ext cx="10515600" cy="4641674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UTRA Network - Universal Terrestrial Radio Access Network .</a:t>
            </a:r>
          </a:p>
          <a:p>
            <a:pPr algn="just"/>
            <a:r>
              <a:rPr lang="en-US" altLang="en-US" dirty="0"/>
              <a:t>The UTRAN is connected to user equipment (UE) via a radio interface via </a:t>
            </a:r>
            <a:r>
              <a:rPr lang="en-US" altLang="en-US" dirty="0" err="1"/>
              <a:t>Uu</a:t>
            </a:r>
            <a:r>
              <a:rPr lang="en-US" altLang="en-US" dirty="0"/>
              <a:t> and via </a:t>
            </a:r>
            <a:r>
              <a:rPr lang="en-US" altLang="en-US" dirty="0" err="1"/>
              <a:t>Iu</a:t>
            </a:r>
            <a:r>
              <a:rPr lang="en-US" altLang="en-US" dirty="0"/>
              <a:t> interface the UTRAN communicates with core Network (CN).</a:t>
            </a:r>
          </a:p>
          <a:p>
            <a:pPr algn="just"/>
            <a:r>
              <a:rPr lang="en-US" altLang="en-US" dirty="0"/>
              <a:t>It handles cell level mobility and comprises several Radio Network Sub system (RNS).</a:t>
            </a:r>
          </a:p>
          <a:p>
            <a:pPr algn="just"/>
            <a:r>
              <a:rPr lang="en-US" altLang="en-US" dirty="0"/>
              <a:t>The functions of RNS include ciphering, deciphering hand over control, Radio resource management.</a:t>
            </a:r>
          </a:p>
          <a:p>
            <a:pPr algn="just"/>
            <a:r>
              <a:rPr lang="en-US" altLang="en-US" dirty="0"/>
              <a:t>It contains functions for inter system hand over, gate ways to other system networks etc.,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0D6423-8D5C-4C7C-8087-861D97FB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37AA-6894-4F84-939A-1655A6196CAC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D97732-D1F5-EC4D-F22A-F0679FE3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377F1C-F509-E0DC-08C4-6F19827B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006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Equipment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UMTS uses USIM which identifies the subscriber to the core network</a:t>
            </a:r>
          </a:p>
          <a:p>
            <a:r>
              <a:rPr lang="en-US" dirty="0"/>
              <a:t>USIM functions:</a:t>
            </a:r>
          </a:p>
          <a:p>
            <a:pPr lvl="2"/>
            <a:r>
              <a:rPr lang="en-US" dirty="0"/>
              <a:t>Supports multiple user profiles</a:t>
            </a:r>
          </a:p>
          <a:p>
            <a:pPr lvl="2"/>
            <a:r>
              <a:rPr lang="en-US" dirty="0"/>
              <a:t>Security</a:t>
            </a:r>
          </a:p>
          <a:p>
            <a:pPr lvl="2"/>
            <a:r>
              <a:rPr lang="en-US" dirty="0"/>
              <a:t>User authentication</a:t>
            </a:r>
          </a:p>
          <a:p>
            <a:r>
              <a:rPr lang="en-US" dirty="0"/>
              <a:t>UE is attached to both packet-switched (data) and circuit-switched (voice) domains and can concurrently use both services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E1B8BF-00DF-C3B6-A437-4E19079D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8784-4718-48E9-9894-C61270EF732E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159C41-E133-D994-EB3C-CC97D0DF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11B5E1-F398-1628-7536-9A0BE237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681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3"/>
            <a:ext cx="6759222" cy="7186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Node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693" y="956730"/>
            <a:ext cx="10667999" cy="5334000"/>
          </a:xfrm>
        </p:spPr>
        <p:txBody>
          <a:bodyPr>
            <a:normAutofit fontScale="85000" lnSpcReduction="20000"/>
          </a:bodyPr>
          <a:lstStyle/>
          <a:p>
            <a:r>
              <a:rPr lang="en-US" altLang="fr-FR" sz="2800" dirty="0"/>
              <a:t>Node B is the UMTS equivalent of a base station transceiver. It may support one or more cells, although in general only one cell one Node B.</a:t>
            </a:r>
          </a:p>
          <a:p>
            <a:r>
              <a:rPr lang="en-US" dirty="0"/>
              <a:t>Provide service to one or more cells</a:t>
            </a:r>
          </a:p>
          <a:p>
            <a:r>
              <a:rPr lang="en-US" dirty="0"/>
              <a:t>Can be physically located within existing GSM BTS</a:t>
            </a:r>
          </a:p>
          <a:p>
            <a:r>
              <a:rPr lang="en-US" dirty="0"/>
              <a:t>Uses WCDMA to connect to UE</a:t>
            </a:r>
          </a:p>
          <a:p>
            <a:r>
              <a:rPr lang="en-US" dirty="0"/>
              <a:t>Support both FDD and TDD modes</a:t>
            </a:r>
          </a:p>
          <a:p>
            <a:r>
              <a:rPr lang="en-US" dirty="0"/>
              <a:t>ATM switching between Node B and RNC</a:t>
            </a:r>
          </a:p>
          <a:p>
            <a:r>
              <a:rPr lang="en-US" dirty="0"/>
              <a:t>Monitoring quality &amp; strength of connection and calculates frame error rates</a:t>
            </a:r>
          </a:p>
          <a:p>
            <a:r>
              <a:rPr lang="en-US" dirty="0"/>
              <a:t>Other functions include:</a:t>
            </a:r>
          </a:p>
          <a:p>
            <a:pPr lvl="1"/>
            <a:r>
              <a:rPr lang="en-US" dirty="0"/>
              <a:t>Air transmission and reception, CDMA physical channel coding</a:t>
            </a:r>
          </a:p>
          <a:p>
            <a:pPr lvl="1"/>
            <a:r>
              <a:rPr lang="en-US" dirty="0"/>
              <a:t>Modulation and demodulation, Closed loop power control</a:t>
            </a:r>
          </a:p>
          <a:p>
            <a:pPr lvl="1">
              <a:lnSpc>
                <a:spcPct val="90000"/>
              </a:lnSpc>
            </a:pPr>
            <a:r>
              <a:rPr lang="en-US" altLang="fr-FR" dirty="0"/>
              <a:t>Mapping of Node B logical resources onto hardware resources</a:t>
            </a:r>
          </a:p>
          <a:p>
            <a:pPr lvl="1">
              <a:lnSpc>
                <a:spcPct val="90000"/>
              </a:lnSpc>
            </a:pPr>
            <a:r>
              <a:rPr lang="en-US" altLang="fr-FR" dirty="0"/>
              <a:t>Uplink power control</a:t>
            </a:r>
          </a:p>
          <a:p>
            <a:pPr lvl="1">
              <a:lnSpc>
                <a:spcPct val="90000"/>
              </a:lnSpc>
            </a:pPr>
            <a:r>
              <a:rPr lang="en-US" altLang="fr-FR" dirty="0"/>
              <a:t>Reporting of uplink interference measurements and downlink power information</a:t>
            </a:r>
          </a:p>
          <a:p>
            <a:pPr lvl="1">
              <a:lnSpc>
                <a:spcPct val="90000"/>
              </a:lnSpc>
            </a:pPr>
            <a:r>
              <a:rPr lang="en-US" altLang="fr-FR" dirty="0"/>
              <a:t>Contains the air interface physical layer, performs many functions such as RF processing, modulations, coding, and so on.</a:t>
            </a:r>
          </a:p>
          <a:p>
            <a:pPr lvl="2"/>
            <a:endParaRPr lang="en-US" dirty="0"/>
          </a:p>
          <a:p>
            <a:pPr lvl="2">
              <a:buNone/>
            </a:pP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D86502-0820-D349-7BA9-47E53E97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4122-F8D3-483D-A412-A361C32B4D2A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AA2FE3-B39F-3416-12BE-FAE0CEBA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11F808-DEE4-D881-C958-AFF2B0B5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755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>
            <a:extLst>
              <a:ext uri="{FF2B5EF4-FFF2-40B4-BE49-F238E27FC236}">
                <a16:creationId xmlns:a16="http://schemas.microsoft.com/office/drawing/2014/main" id="{CC351F59-AD8A-79DD-91F0-3722030C8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4267" y="215901"/>
            <a:ext cx="7678208" cy="845255"/>
          </a:xfrm>
        </p:spPr>
        <p:txBody>
          <a:bodyPr>
            <a:noAutofit/>
          </a:bodyPr>
          <a:lstStyle/>
          <a:p>
            <a:r>
              <a:rPr lang="en-US" altLang="fr-FR" b="1" dirty="0">
                <a:solidFill>
                  <a:srgbClr val="FF0000"/>
                </a:solidFill>
              </a:rPr>
              <a:t>Radio Network Controller (RNC)</a:t>
            </a:r>
          </a:p>
        </p:txBody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282D1D14-A281-3A0D-D8C0-73E5F98F9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17620"/>
            <a:ext cx="10515600" cy="4351338"/>
          </a:xfrm>
        </p:spPr>
        <p:txBody>
          <a:bodyPr/>
          <a:lstStyle/>
          <a:p>
            <a:r>
              <a:rPr lang="en-US" altLang="fr-FR" dirty="0"/>
              <a:t>One RNC controls one or more Node Bs.</a:t>
            </a:r>
          </a:p>
          <a:p>
            <a:r>
              <a:rPr lang="en-US" altLang="fr-FR" dirty="0"/>
              <a:t>It may be connected via </a:t>
            </a:r>
            <a:r>
              <a:rPr lang="en-US" altLang="fr-FR" dirty="0" err="1"/>
              <a:t>Iu</a:t>
            </a:r>
            <a:r>
              <a:rPr lang="en-US" altLang="fr-FR" dirty="0"/>
              <a:t> interface to an MSC (</a:t>
            </a:r>
            <a:r>
              <a:rPr lang="en-US" altLang="fr-FR" dirty="0" err="1"/>
              <a:t>IuCS</a:t>
            </a:r>
            <a:r>
              <a:rPr lang="en-US" altLang="fr-FR" dirty="0"/>
              <a:t>), or to an SGSN via </a:t>
            </a:r>
            <a:r>
              <a:rPr lang="en-US" altLang="fr-FR" dirty="0" err="1"/>
              <a:t>Iu</a:t>
            </a:r>
            <a:r>
              <a:rPr lang="en-US" altLang="fr-FR" dirty="0"/>
              <a:t> (</a:t>
            </a:r>
            <a:r>
              <a:rPr lang="en-US" altLang="fr-FR" dirty="0" err="1"/>
              <a:t>IuPS</a:t>
            </a:r>
            <a:r>
              <a:rPr lang="en-US" altLang="fr-FR" dirty="0"/>
              <a:t>).</a:t>
            </a:r>
          </a:p>
          <a:p>
            <a:r>
              <a:rPr lang="en-US" altLang="fr-FR" dirty="0"/>
              <a:t>The interface between RNCs (</a:t>
            </a:r>
            <a:r>
              <a:rPr lang="en-US" altLang="fr-FR" dirty="0" err="1"/>
              <a:t>Iur</a:t>
            </a:r>
            <a:r>
              <a:rPr lang="en-US" altLang="fr-FR" dirty="0"/>
              <a:t>) is logical interface, and a direct physical connection does not necessarily exist.</a:t>
            </a:r>
          </a:p>
          <a:p>
            <a:r>
              <a:rPr lang="en-US" altLang="fr-FR" dirty="0"/>
              <a:t>An RNC is comparable to a base station controller (BSC) in GSM networks.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1B90E-31E0-B9E2-C729-165DB568F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C772-FAB5-4B8D-BEB5-F87D7EB41182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07F3DE-B8B8-B7B4-BE76-5204EF7F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F6F3B3-6872-14F9-8EA8-A8A02249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48</a:t>
            </a:fld>
            <a:endParaRPr lang="fr-F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711" y="1447800"/>
            <a:ext cx="10349089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RNC provides centralized control of node B elements</a:t>
            </a:r>
          </a:p>
          <a:p>
            <a:r>
              <a:rPr lang="en-US" dirty="0"/>
              <a:t>Interfaces are ATM-based</a:t>
            </a:r>
          </a:p>
          <a:p>
            <a:r>
              <a:rPr lang="en-US" dirty="0"/>
              <a:t>Radio Resource Management is distributed to the RNC (GSM RRM is performed in the core network)</a:t>
            </a:r>
          </a:p>
          <a:p>
            <a:r>
              <a:rPr lang="en-US" dirty="0"/>
              <a:t>Other RNC functions:</a:t>
            </a:r>
          </a:p>
          <a:p>
            <a:pPr lvl="2"/>
            <a:r>
              <a:rPr lang="en-US" dirty="0"/>
              <a:t>Connection to User Equipment (UE), </a:t>
            </a:r>
            <a:r>
              <a:rPr lang="en-US" altLang="fr-FR" sz="2000" dirty="0"/>
              <a:t>Soft handover</a:t>
            </a:r>
            <a:endParaRPr lang="en-US" dirty="0"/>
          </a:p>
          <a:p>
            <a:pPr lvl="2"/>
            <a:r>
              <a:rPr lang="en-US" dirty="0"/>
              <a:t>Congestion control, Handover control</a:t>
            </a:r>
          </a:p>
          <a:p>
            <a:pPr lvl="2"/>
            <a:r>
              <a:rPr lang="en-US" dirty="0"/>
              <a:t>Broadcast signaling, Ciphering</a:t>
            </a:r>
          </a:p>
          <a:p>
            <a:pPr lvl="2"/>
            <a:r>
              <a:rPr lang="en-US" dirty="0"/>
              <a:t>Channel allocation, Call admission control</a:t>
            </a:r>
          </a:p>
          <a:p>
            <a:pPr lvl="2"/>
            <a:r>
              <a:rPr lang="en-US" dirty="0"/>
              <a:t>Encryption / Decryption</a:t>
            </a:r>
          </a:p>
          <a:p>
            <a:pPr lvl="2"/>
            <a:r>
              <a:rPr lang="en-US" dirty="0"/>
              <a:t>ATM switching and multiplexing , protocol conversion</a:t>
            </a:r>
          </a:p>
          <a:p>
            <a:pPr lvl="2"/>
            <a:r>
              <a:rPr lang="en-US" dirty="0"/>
              <a:t>Radio Resource Control, Code Allocation</a:t>
            </a:r>
          </a:p>
          <a:p>
            <a:pPr lvl="2"/>
            <a:r>
              <a:rPr lang="en-US" dirty="0"/>
              <a:t>Power control, Hand over control</a:t>
            </a:r>
          </a:p>
          <a:p>
            <a:pPr lvl="2"/>
            <a:r>
              <a:rPr lang="en-US" dirty="0"/>
              <a:t>Management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BF5A9A1-F497-AE0A-CE45-E54A54D54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4267" y="215901"/>
            <a:ext cx="7678208" cy="845255"/>
          </a:xfrm>
        </p:spPr>
        <p:txBody>
          <a:bodyPr>
            <a:noAutofit/>
          </a:bodyPr>
          <a:lstStyle/>
          <a:p>
            <a:r>
              <a:rPr lang="en-US" altLang="fr-FR" b="1" dirty="0">
                <a:solidFill>
                  <a:srgbClr val="FF0000"/>
                </a:solidFill>
              </a:rPr>
              <a:t>Radio Network Controller (RNC)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F7A709-E462-7088-F95A-72398DB6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C89-0FDD-45C0-824B-F0D50FBE5604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F72EBCE-296F-5501-8D44-42F6FAE4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EB40192-66A0-DA3F-0C97-6B36E65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89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FDCC1015-79C2-44F2-3011-A105CFE6A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sz="3200"/>
              <a:t>Wireless Communication Systems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34103CD-48F4-070E-58F3-C3485B0D9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/>
              <a:t>Transition from 2G to 3G (2.5G):</a:t>
            </a:r>
          </a:p>
          <a:p>
            <a:pPr lvl="1"/>
            <a:r>
              <a:rPr lang="en-GB" altLang="fr-FR"/>
              <a:t>EDGE (Enhanced Data for Global Evolution)</a:t>
            </a:r>
          </a:p>
          <a:p>
            <a:pPr lvl="2"/>
            <a:r>
              <a:rPr lang="en-GB" altLang="fr-FR"/>
              <a:t>GSM/GPRS upgrade (TDMA/FDMA)</a:t>
            </a:r>
          </a:p>
          <a:p>
            <a:pPr lvl="2"/>
            <a:r>
              <a:rPr lang="en-GB" altLang="fr-FR"/>
              <a:t>Modulation Enhancement (8-PSK, Phase Shift Keying)</a:t>
            </a:r>
          </a:p>
          <a:p>
            <a:pPr lvl="2"/>
            <a:r>
              <a:rPr lang="en-GB" altLang="fr-FR"/>
              <a:t>Attractive for operators which cannot afford a licence for the radio spectrum</a:t>
            </a:r>
          </a:p>
          <a:p>
            <a:pPr lvl="2"/>
            <a:r>
              <a:rPr lang="en-GB" altLang="fr-FR"/>
              <a:t>Possible data rate of 384 kbit/s</a:t>
            </a:r>
          </a:p>
          <a:p>
            <a:pPr lvl="2">
              <a:buFont typeface="Wingdings" panose="05000000000000000000" pitchFamily="2" charset="2"/>
              <a:buNone/>
            </a:pPr>
            <a:endParaRPr lang="en-GB" altLang="fr-FR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632F5C-7024-05DC-A21D-FAAD5236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BC84-FBD2-4ABE-9159-9505D77F2AB4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58C343-93BA-662B-3AC3-BDE2573E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2D67F1-219B-DB23-BF09-82B0E787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3856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155B5488-374A-8FC7-E1E4-1A1E9B1E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Core Network (CN)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13EE1F91-56C8-37F4-C432-0313A8AC4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422" y="1295400"/>
            <a:ext cx="10487378" cy="3920067"/>
          </a:xfrm>
        </p:spPr>
        <p:txBody>
          <a:bodyPr/>
          <a:lstStyle/>
          <a:p>
            <a:pPr algn="just"/>
            <a:r>
              <a:rPr lang="en-US" altLang="en-US" dirty="0"/>
              <a:t>The Circuit Switched Domain  (CSD) comprises the classical circuit switched services including signaling.</a:t>
            </a:r>
          </a:p>
          <a:p>
            <a:pPr algn="just"/>
            <a:r>
              <a:rPr lang="en-US" altLang="en-US" dirty="0"/>
              <a:t>Resources are reserved at connection setup and GSM components MSC, GMSC (Gate way Mobile Switching Network) and VLR are used.</a:t>
            </a:r>
          </a:p>
          <a:p>
            <a:pPr algn="just"/>
            <a:r>
              <a:rPr lang="en-US" altLang="en-US" dirty="0"/>
              <a:t>The Packet Switched Domain (PSD) uses GPRS components SGSN and CGSN and connects to the RNS interface.</a:t>
            </a:r>
          </a:p>
          <a:p>
            <a:pPr>
              <a:buFontTx/>
              <a:buNone/>
            </a:pPr>
            <a:endParaRPr lang="en-US" altLang="en-US" sz="360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5FB233-9D5B-DC7E-E639-471B8AF8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DD90-4E26-4CA7-B6EA-1BF858F8FBF3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D15B570-F24F-34BF-6712-738CD256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984C3A-5E53-AC76-381C-C95A798C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608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B9697B7-C1CC-AEDC-FB59-98FBB988B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05479"/>
            <a:ext cx="10515600" cy="887944"/>
          </a:xfrm>
        </p:spPr>
        <p:txBody>
          <a:bodyPr>
            <a:normAutofit/>
          </a:bodyPr>
          <a:lstStyle/>
          <a:p>
            <a:r>
              <a:rPr lang="en-US" altLang="fr-FR" b="1" dirty="0">
                <a:solidFill>
                  <a:srgbClr val="FF0000"/>
                </a:solidFill>
              </a:rPr>
              <a:t>Core network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D531EEE2-AFFF-CED9-24AA-72F5E15EF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99822"/>
            <a:ext cx="10515600" cy="477714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fr-FR" sz="2000" dirty="0"/>
              <a:t>The Core Network (CN) and thus the Interface </a:t>
            </a:r>
            <a:r>
              <a:rPr lang="en-US" altLang="fr-FR" sz="2000" dirty="0" err="1"/>
              <a:t>I</a:t>
            </a:r>
            <a:r>
              <a:rPr lang="en-US" altLang="fr-FR" sz="2000" baseline="-25000" dirty="0" err="1"/>
              <a:t>u</a:t>
            </a:r>
            <a:r>
              <a:rPr lang="en-US" altLang="fr-FR" sz="2000" dirty="0"/>
              <a:t>, too, are separated into two logical domains:</a:t>
            </a:r>
          </a:p>
          <a:p>
            <a:pPr>
              <a:lnSpc>
                <a:spcPct val="90000"/>
              </a:lnSpc>
            </a:pPr>
            <a:r>
              <a:rPr lang="en-US" altLang="fr-FR" sz="2000" dirty="0"/>
              <a:t>Circuit Switched Domain (CSD)</a:t>
            </a:r>
          </a:p>
          <a:p>
            <a:pPr lvl="1">
              <a:lnSpc>
                <a:spcPct val="90000"/>
              </a:lnSpc>
            </a:pPr>
            <a:r>
              <a:rPr lang="en-US" altLang="fr-FR" sz="1800" dirty="0"/>
              <a:t>Circuit switched service incl. signaling</a:t>
            </a:r>
          </a:p>
          <a:p>
            <a:pPr lvl="1">
              <a:lnSpc>
                <a:spcPct val="90000"/>
              </a:lnSpc>
            </a:pPr>
            <a:r>
              <a:rPr lang="en-US" altLang="fr-FR" sz="1800" dirty="0"/>
              <a:t>Resource reservation at connection setup</a:t>
            </a:r>
          </a:p>
          <a:p>
            <a:pPr lvl="1">
              <a:lnSpc>
                <a:spcPct val="90000"/>
              </a:lnSpc>
            </a:pPr>
            <a:r>
              <a:rPr lang="en-US" altLang="fr-FR" sz="1800" dirty="0"/>
              <a:t>GSM components (MSC, GMSC, VLR)</a:t>
            </a:r>
          </a:p>
          <a:p>
            <a:pPr lvl="1">
              <a:lnSpc>
                <a:spcPct val="90000"/>
              </a:lnSpc>
            </a:pPr>
            <a:r>
              <a:rPr lang="en-US" altLang="fr-FR" sz="1800" dirty="0" err="1"/>
              <a:t>I</a:t>
            </a:r>
            <a:r>
              <a:rPr lang="en-US" altLang="fr-FR" sz="1800" baseline="-25000" dirty="0" err="1"/>
              <a:t>u</a:t>
            </a:r>
            <a:r>
              <a:rPr lang="en-US" altLang="fr-FR" sz="1800" dirty="0" err="1"/>
              <a:t>CS</a:t>
            </a:r>
            <a:endParaRPr lang="en-US" altLang="fr-FR" sz="1800" dirty="0"/>
          </a:p>
          <a:p>
            <a:pPr>
              <a:lnSpc>
                <a:spcPct val="90000"/>
              </a:lnSpc>
            </a:pPr>
            <a:r>
              <a:rPr lang="en-US" altLang="fr-FR" sz="2000" dirty="0"/>
              <a:t>Packet Switched Domain (PSD)</a:t>
            </a:r>
          </a:p>
          <a:p>
            <a:pPr lvl="1">
              <a:lnSpc>
                <a:spcPct val="90000"/>
              </a:lnSpc>
            </a:pPr>
            <a:r>
              <a:rPr lang="en-US" altLang="fr-FR" sz="1800" dirty="0"/>
              <a:t>GPRS components (SGSN, GGSN)</a:t>
            </a:r>
          </a:p>
          <a:p>
            <a:pPr lvl="1">
              <a:lnSpc>
                <a:spcPct val="90000"/>
              </a:lnSpc>
            </a:pPr>
            <a:r>
              <a:rPr lang="en-US" altLang="fr-FR" sz="1800" dirty="0" err="1"/>
              <a:t>I</a:t>
            </a:r>
            <a:r>
              <a:rPr lang="en-US" altLang="fr-FR" sz="1800" baseline="-25000" dirty="0" err="1"/>
              <a:t>u</a:t>
            </a:r>
            <a:r>
              <a:rPr lang="en-US" altLang="fr-FR" sz="1800" dirty="0" err="1"/>
              <a:t>PS</a:t>
            </a:r>
            <a:endParaRPr lang="en-US" altLang="fr-FR" sz="1800" dirty="0"/>
          </a:p>
          <a:p>
            <a:pPr>
              <a:lnSpc>
                <a:spcPct val="90000"/>
              </a:lnSpc>
            </a:pPr>
            <a:r>
              <a:rPr lang="en-US" altLang="fr-FR" sz="2000" dirty="0"/>
              <a:t>Release 99 uses the GSM/GPRS network and adds a new radio access!</a:t>
            </a:r>
          </a:p>
          <a:p>
            <a:pPr lvl="1">
              <a:lnSpc>
                <a:spcPct val="90000"/>
              </a:lnSpc>
            </a:pPr>
            <a:r>
              <a:rPr lang="en-US" altLang="fr-FR" sz="1800" dirty="0"/>
              <a:t>Helps to save a lot of money …</a:t>
            </a:r>
          </a:p>
          <a:p>
            <a:pPr lvl="1">
              <a:lnSpc>
                <a:spcPct val="90000"/>
              </a:lnSpc>
            </a:pPr>
            <a:r>
              <a:rPr lang="en-US" altLang="fr-FR" sz="1800" dirty="0"/>
              <a:t>Much faster deployment</a:t>
            </a:r>
          </a:p>
          <a:p>
            <a:pPr lvl="1">
              <a:lnSpc>
                <a:spcPct val="90000"/>
              </a:lnSpc>
            </a:pPr>
            <a:r>
              <a:rPr lang="en-US" altLang="fr-FR" sz="1800" dirty="0"/>
              <a:t>Not as flexible as newer releases (5, 6)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6C8A19-4EA9-16CB-5CDD-F9CF41DE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1E42-E72E-4522-9680-F8E6CBF2C56A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343231F-C512-FCC0-E2F2-F9FDBEF3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6BF4E5-7AE3-1F1A-5259-3A8F358D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51</a:t>
            </a:fld>
            <a:endParaRPr lang="fr-FR"/>
          </a:p>
        </p:txBody>
      </p:sp>
    </p:spTree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E098AAC2-8B80-8999-6839-DFB9BA4F2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z="3200"/>
              <a:t>From Mobile Networks to UMTS Revolution </a:t>
            </a:r>
            <a:r>
              <a:rPr lang="en-US" altLang="fr-FR" sz="1000"/>
              <a:t>(1/6)</a:t>
            </a:r>
            <a:endParaRPr lang="en-US" altLang="fr-FR" sz="3200"/>
          </a:p>
        </p:txBody>
      </p:sp>
      <p:sp>
        <p:nvSpPr>
          <p:cNvPr id="340996" name="Rectangle 4">
            <a:extLst>
              <a:ext uri="{FF2B5EF4-FFF2-40B4-BE49-F238E27FC236}">
                <a16:creationId xmlns:a16="http://schemas.microsoft.com/office/drawing/2014/main" id="{9CC1A9D7-20E7-F7EE-7BC8-354559999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1" y="646378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340997" name="Picture 5">
            <a:extLst>
              <a:ext uri="{FF2B5EF4-FFF2-40B4-BE49-F238E27FC236}">
                <a16:creationId xmlns:a16="http://schemas.microsoft.com/office/drawing/2014/main" id="{EABBCCDD-2E22-40EB-FA41-A84E00FBCA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3689" y="2014539"/>
            <a:ext cx="6524625" cy="3438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0999" name="Text Box 7">
            <a:extLst>
              <a:ext uri="{FF2B5EF4-FFF2-40B4-BE49-F238E27FC236}">
                <a16:creationId xmlns:a16="http://schemas.microsoft.com/office/drawing/2014/main" id="{FBD2B5D9-4AB8-6CCA-2AC2-4FBA37653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664" y="5938839"/>
            <a:ext cx="12287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1pPr>
            <a:lvl2pPr marL="5715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9pPr>
          </a:lstStyle>
          <a:p>
            <a:pPr algn="ctr"/>
            <a:r>
              <a:rPr lang="en-US" altLang="fr-FR" sz="1400" b="1"/>
              <a:t>GSM Network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2B1194-0197-F32F-2B46-CA15A88C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84D4-DF48-4A63-A5C5-A943FDF393C8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F9D2E9-5C26-AF51-D990-61CDF1B9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B25E32-C9CB-13F8-FBBE-06CD8801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8011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A128497D-0077-C8FA-923E-18A04C7C7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z="3200"/>
              <a:t>From Mobile Networks to UMTS Revolution </a:t>
            </a:r>
            <a:r>
              <a:rPr lang="en-US" altLang="fr-FR" sz="1000"/>
              <a:t>(2/6)</a:t>
            </a:r>
          </a:p>
        </p:txBody>
      </p:sp>
      <p:sp>
        <p:nvSpPr>
          <p:cNvPr id="339972" name="Rectangle 4">
            <a:extLst>
              <a:ext uri="{FF2B5EF4-FFF2-40B4-BE49-F238E27FC236}">
                <a16:creationId xmlns:a16="http://schemas.microsoft.com/office/drawing/2014/main" id="{F720BF63-F12A-F07A-F253-097CCF7D3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1" y="6420922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339973" name="Rectangle 5">
            <a:extLst>
              <a:ext uri="{FF2B5EF4-FFF2-40B4-BE49-F238E27FC236}">
                <a16:creationId xmlns:a16="http://schemas.microsoft.com/office/drawing/2014/main" id="{D19D56A6-E06F-F259-E176-570AAB7C9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601" y="64447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339974" name="Picture 6">
            <a:extLst>
              <a:ext uri="{FF2B5EF4-FFF2-40B4-BE49-F238E27FC236}">
                <a16:creationId xmlns:a16="http://schemas.microsoft.com/office/drawing/2014/main" id="{1F4E6922-44D3-492F-A428-55799DF95E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9350" y="2014539"/>
            <a:ext cx="7353300" cy="3438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9976" name="Text Box 8">
            <a:extLst>
              <a:ext uri="{FF2B5EF4-FFF2-40B4-BE49-F238E27FC236}">
                <a16:creationId xmlns:a16="http://schemas.microsoft.com/office/drawing/2014/main" id="{E06302AC-0087-E637-C703-B917FDD11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088" y="5868989"/>
            <a:ext cx="4108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1pPr>
            <a:lvl2pPr marL="5715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9pPr>
          </a:lstStyle>
          <a:p>
            <a:r>
              <a:rPr lang="en-US" altLang="fr-FR" sz="1400" b="1"/>
              <a:t>VALUE ADDED Service Platform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21B2C0-9E61-55D5-65E8-FD611200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A624-5ACB-439A-BD41-BC8788293B6A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D65F14-7EEF-F85F-89C9-4166A8E6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08388C-C637-46A8-0E55-059A00C5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1195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7817B119-6749-DBB7-A9FE-B80ADA1EC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z="3200"/>
              <a:t>From Mobile Networks to UMTS Revolution </a:t>
            </a:r>
            <a:r>
              <a:rPr lang="en-US" altLang="fr-FR" sz="1000"/>
              <a:t>(3/6)</a:t>
            </a:r>
          </a:p>
        </p:txBody>
      </p:sp>
      <p:pic>
        <p:nvPicPr>
          <p:cNvPr id="345092" name="Picture 4">
            <a:extLst>
              <a:ext uri="{FF2B5EF4-FFF2-40B4-BE49-F238E27FC236}">
                <a16:creationId xmlns:a16="http://schemas.microsoft.com/office/drawing/2014/main" id="{8EB5548D-DA47-B6A6-BF8E-653EAAAFE8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9350" y="1328739"/>
            <a:ext cx="7353300" cy="481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5094" name="Text Box 6">
            <a:extLst>
              <a:ext uri="{FF2B5EF4-FFF2-40B4-BE49-F238E27FC236}">
                <a16:creationId xmlns:a16="http://schemas.microsoft.com/office/drawing/2014/main" id="{67BFE2A9-ED0C-C557-B78F-A4C9A565A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0551" y="6319839"/>
            <a:ext cx="19399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1pPr>
            <a:lvl2pPr marL="5715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9pPr>
          </a:lstStyle>
          <a:p>
            <a:r>
              <a:rPr lang="en-US" altLang="fr-FR" sz="1400" b="1"/>
              <a:t>GPRS Service</a:t>
            </a:r>
          </a:p>
        </p:txBody>
      </p:sp>
      <p:sp>
        <p:nvSpPr>
          <p:cNvPr id="345099" name="Rectangle 11">
            <a:extLst>
              <a:ext uri="{FF2B5EF4-FFF2-40B4-BE49-F238E27FC236}">
                <a16:creationId xmlns:a16="http://schemas.microsoft.com/office/drawing/2014/main" id="{C39AB9DA-F2B0-AACA-A06B-4C59BDBBF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164" y="643917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6BC931-BAE3-1111-6D86-816DC043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88E6-977D-461E-8A47-27B9E3740A32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421660-FE24-8526-E177-F4646220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DA3A50-C03B-313D-DFA3-9066A98F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6149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AED77396-6E82-65B9-823D-5373CB45C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z="3200"/>
              <a:t>From Mobile Networks to UMTS Revolution </a:t>
            </a:r>
            <a:r>
              <a:rPr lang="en-US" altLang="fr-FR" sz="1000"/>
              <a:t>(4/6)</a:t>
            </a:r>
          </a:p>
        </p:txBody>
      </p:sp>
      <p:pic>
        <p:nvPicPr>
          <p:cNvPr id="358404" name="Picture 4">
            <a:extLst>
              <a:ext uri="{FF2B5EF4-FFF2-40B4-BE49-F238E27FC236}">
                <a16:creationId xmlns:a16="http://schemas.microsoft.com/office/drawing/2014/main" id="{289E2EC0-7A99-5CBA-CBA6-C38DDC0713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3625" y="1228725"/>
            <a:ext cx="7524750" cy="5010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406" name="Text Box 6">
            <a:extLst>
              <a:ext uri="{FF2B5EF4-FFF2-40B4-BE49-F238E27FC236}">
                <a16:creationId xmlns:a16="http://schemas.microsoft.com/office/drawing/2014/main" id="{0DA3FAD3-BC83-1FC9-C484-F67E16BAC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900" y="6394451"/>
            <a:ext cx="21034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1pPr>
            <a:lvl2pPr marL="5715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9pPr>
          </a:lstStyle>
          <a:p>
            <a:r>
              <a:rPr lang="en-US" altLang="fr-FR" sz="1400" b="1"/>
              <a:t>3GPP R99 Network</a:t>
            </a:r>
          </a:p>
        </p:txBody>
      </p:sp>
      <p:sp>
        <p:nvSpPr>
          <p:cNvPr id="358407" name="Rectangle 7">
            <a:extLst>
              <a:ext uri="{FF2B5EF4-FFF2-40B4-BE49-F238E27FC236}">
                <a16:creationId xmlns:a16="http://schemas.microsoft.com/office/drawing/2014/main" id="{FC67C850-FBB6-E6F0-2E3C-0269B2CD7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4976" y="64447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D46824-92F8-F9B2-3CCA-0A139C61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D54D-C60A-4F8D-981F-D1795707E07E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900D45-4F7F-695D-D631-2DCD9FD4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7CCE1C-02D0-51E0-CB8B-BA53430C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9749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F764E63A-0FF6-9654-6222-82653A25B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z="3200"/>
              <a:t>From Mobile Networks to UMTS Revolution </a:t>
            </a:r>
            <a:r>
              <a:rPr lang="en-US" altLang="fr-FR" sz="1000"/>
              <a:t>(5/6)</a:t>
            </a:r>
          </a:p>
        </p:txBody>
      </p:sp>
      <p:pic>
        <p:nvPicPr>
          <p:cNvPr id="359428" name="Picture 4">
            <a:extLst>
              <a:ext uri="{FF2B5EF4-FFF2-40B4-BE49-F238E27FC236}">
                <a16:creationId xmlns:a16="http://schemas.microsoft.com/office/drawing/2014/main" id="{556ABAC9-5786-EC58-03D9-35FD104D02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8375" y="1285875"/>
            <a:ext cx="7715250" cy="4895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9430" name="Text Box 6">
            <a:extLst>
              <a:ext uri="{FF2B5EF4-FFF2-40B4-BE49-F238E27FC236}">
                <a16:creationId xmlns:a16="http://schemas.microsoft.com/office/drawing/2014/main" id="{8B0546B4-EE9A-7E9F-970D-7D149A9AE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189" y="6367464"/>
            <a:ext cx="15028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1pPr>
            <a:lvl2pPr marL="5715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9pPr>
          </a:lstStyle>
          <a:p>
            <a:r>
              <a:rPr lang="en-US" altLang="fr-FR" sz="1400" b="1"/>
              <a:t>3GPP R4 Network</a:t>
            </a:r>
          </a:p>
        </p:txBody>
      </p:sp>
      <p:sp>
        <p:nvSpPr>
          <p:cNvPr id="359431" name="Rectangle 7">
            <a:extLst>
              <a:ext uri="{FF2B5EF4-FFF2-40B4-BE49-F238E27FC236}">
                <a16:creationId xmlns:a16="http://schemas.microsoft.com/office/drawing/2014/main" id="{AB78F6B4-53E4-1954-D2A6-B2B36B20A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89" y="643917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BB1A2C-3AB6-9F89-78CE-1E513C57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2361-8FAA-4816-8543-FCB79E77222D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95C9F2-BC49-3F54-1C02-66DB91DB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FFCBC3-859D-B86B-21C1-C8915DDB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3063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DCCA8283-02DD-ABCD-4C02-185AC8E18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z="3200"/>
              <a:t>From Mobile Networks to UMTS Revolution </a:t>
            </a:r>
            <a:r>
              <a:rPr lang="en-US" altLang="fr-FR" sz="1000"/>
              <a:t>(6/6)</a:t>
            </a:r>
          </a:p>
        </p:txBody>
      </p:sp>
      <p:pic>
        <p:nvPicPr>
          <p:cNvPr id="360452" name="Picture 4">
            <a:extLst>
              <a:ext uri="{FF2B5EF4-FFF2-40B4-BE49-F238E27FC236}">
                <a16:creationId xmlns:a16="http://schemas.microsoft.com/office/drawing/2014/main" id="{E6091F1B-3786-71B6-25BA-07D883C008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550" y="1500189"/>
            <a:ext cx="796290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0454" name="Text Box 6">
            <a:extLst>
              <a:ext uri="{FF2B5EF4-FFF2-40B4-BE49-F238E27FC236}">
                <a16:creationId xmlns:a16="http://schemas.microsoft.com/office/drawing/2014/main" id="{3D07562F-C98F-963F-F1D2-ABE29B06B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514" y="6224589"/>
            <a:ext cx="15028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1pPr>
            <a:lvl2pPr marL="5715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9pPr>
          </a:lstStyle>
          <a:p>
            <a:r>
              <a:rPr lang="en-US" altLang="fr-FR" sz="1400" b="1"/>
              <a:t>3GPP R5 Network</a:t>
            </a:r>
          </a:p>
        </p:txBody>
      </p:sp>
      <p:sp>
        <p:nvSpPr>
          <p:cNvPr id="360455" name="Rectangle 7">
            <a:extLst>
              <a:ext uri="{FF2B5EF4-FFF2-40B4-BE49-F238E27FC236}">
                <a16:creationId xmlns:a16="http://schemas.microsoft.com/office/drawing/2014/main" id="{6D8C619F-DEDA-F41A-7AAE-095AE1AD1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339" y="646854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2C31A1-5C0E-F7A8-F53B-82EA1269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EBD4-E66D-40A7-B762-B57D3B28F8FA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A37006-0378-9A92-DF48-499F36EC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E29097-9ACF-B0F3-FF6B-FF0CBD67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0338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1D247F6A-F902-0EBA-A301-5EB6BD172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UMTS Radio Access Network </a:t>
            </a:r>
            <a:r>
              <a:rPr lang="en-US" altLang="fr-FR" sz="1200"/>
              <a:t>(1/7)</a:t>
            </a:r>
          </a:p>
        </p:txBody>
      </p:sp>
      <p:sp>
        <p:nvSpPr>
          <p:cNvPr id="361476" name="Rectangle 4">
            <a:extLst>
              <a:ext uri="{FF2B5EF4-FFF2-40B4-BE49-F238E27FC236}">
                <a16:creationId xmlns:a16="http://schemas.microsoft.com/office/drawing/2014/main" id="{20DDF5F8-FB3E-AC1E-AA56-807290011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526" y="646854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361486" name="Picture 14">
            <a:extLst>
              <a:ext uri="{FF2B5EF4-FFF2-40B4-BE49-F238E27FC236}">
                <a16:creationId xmlns:a16="http://schemas.microsoft.com/office/drawing/2014/main" id="{70A5B13C-49B9-770C-AB65-07275E91440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46463" y="1490664"/>
            <a:ext cx="5143500" cy="4486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15C6F3-CFB1-BB55-188C-B5C4D127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23F3-1709-42D7-A9F5-D76F501BA221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C3DDE4-4D31-0963-73BB-4CCF79CA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AC3DDF-EC06-4FAD-8A90-E4E2D9AE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147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C20CEB-1B53-E253-1BD6-D364C07B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B6F4-3409-42B9-B234-DC31DB1A2185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701B30-0947-DAF3-4FFD-D9F7DE19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422" y="51222"/>
            <a:ext cx="9166577" cy="6201763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F8E9C6C-DC8B-E48D-C8D1-71BAAAAD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2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3D0C3E3-654F-0C2B-3C01-E852388BD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fr-FR" dirty="0"/>
              <a:t>Introduction to GPRS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2E2A5A4-9D90-B376-1E35-235F44575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0" y="1524000"/>
            <a:ext cx="7239000" cy="4038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fr-FR"/>
              <a:t>1.1. What is GPRS 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fr-FR"/>
              <a:t>1.2. GPRS access interfaces and reference points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fr-FR"/>
              <a:t>1.3. How is GPRS seen by external networks and GPRS users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fr-FR"/>
              <a:t>1.4. Air interface resources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fr-FR"/>
              <a:t>1.5. GPRS characteristics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fr-FR"/>
              <a:t>1.6. Applications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35338F-3574-B019-E69A-8F1D569F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D02B-821F-4CB8-BE39-47B465C23429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9E48C8-4D11-54FA-13EA-3039AC09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36975D-FAEB-5720-6485-2938800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4">
            <a:extLst>
              <a:ext uri="{FF2B5EF4-FFF2-40B4-BE49-F238E27FC236}">
                <a16:creationId xmlns:a16="http://schemas.microsoft.com/office/drawing/2014/main" id="{3DB6D2B1-9D50-6AF6-0530-30C77BD05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0323"/>
            <a:ext cx="10515600" cy="806453"/>
          </a:xfrm>
        </p:spPr>
        <p:txBody>
          <a:bodyPr/>
          <a:lstStyle/>
          <a:p>
            <a:r>
              <a:rPr lang="en-US" altLang="fr-FR" dirty="0"/>
              <a:t>Core network: protocols</a:t>
            </a:r>
          </a:p>
        </p:txBody>
      </p:sp>
      <p:sp>
        <p:nvSpPr>
          <p:cNvPr id="108547" name="Line 5">
            <a:extLst>
              <a:ext uri="{FF2B5EF4-FFF2-40B4-BE49-F238E27FC236}">
                <a16:creationId xmlns:a16="http://schemas.microsoft.com/office/drawing/2014/main" id="{F5832E86-A30C-7969-C827-59BD8ABF5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0775" y="184785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8548" name="Line 6">
            <a:extLst>
              <a:ext uri="{FF2B5EF4-FFF2-40B4-BE49-F238E27FC236}">
                <a16:creationId xmlns:a16="http://schemas.microsoft.com/office/drawing/2014/main" id="{168D8128-C332-8B49-29A5-C4E1EF4B5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0775" y="451485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8549" name="AutoShape 7">
            <a:extLst>
              <a:ext uri="{FF2B5EF4-FFF2-40B4-BE49-F238E27FC236}">
                <a16:creationId xmlns:a16="http://schemas.microsoft.com/office/drawing/2014/main" id="{517F641F-9243-F1B8-2528-9AEC56B25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5" y="1123950"/>
            <a:ext cx="2362200" cy="4267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 sz="1600">
              <a:solidFill>
                <a:srgbClr val="002060"/>
              </a:solidFill>
            </a:endParaRPr>
          </a:p>
        </p:txBody>
      </p:sp>
      <p:sp>
        <p:nvSpPr>
          <p:cNvPr id="108550" name="AutoShape 8">
            <a:extLst>
              <a:ext uri="{FF2B5EF4-FFF2-40B4-BE49-F238E27FC236}">
                <a16:creationId xmlns:a16="http://schemas.microsoft.com/office/drawing/2014/main" id="{A6D3DFD7-81B5-E377-87F0-64E5E9FC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1428750"/>
            <a:ext cx="2057400" cy="43434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 sz="1600">
              <a:solidFill>
                <a:srgbClr val="002060"/>
              </a:solidFill>
            </a:endParaRPr>
          </a:p>
        </p:txBody>
      </p:sp>
      <p:sp>
        <p:nvSpPr>
          <p:cNvPr id="108551" name="AutoShape 9">
            <a:extLst>
              <a:ext uri="{FF2B5EF4-FFF2-40B4-BE49-F238E27FC236}">
                <a16:creationId xmlns:a16="http://schemas.microsoft.com/office/drawing/2014/main" id="{92D1790E-8490-0970-4F6B-23B6BC4E8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5" y="1581150"/>
            <a:ext cx="1905000" cy="35814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>
              <a:solidFill>
                <a:srgbClr val="002060"/>
              </a:solidFill>
            </a:endParaRPr>
          </a:p>
        </p:txBody>
      </p:sp>
      <p:sp>
        <p:nvSpPr>
          <p:cNvPr id="108552" name="AutoShape 10">
            <a:extLst>
              <a:ext uri="{FF2B5EF4-FFF2-40B4-BE49-F238E27FC236}">
                <a16:creationId xmlns:a16="http://schemas.microsoft.com/office/drawing/2014/main" id="{9018BB0F-C008-8E0F-4A99-28C08C46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5" y="1200150"/>
            <a:ext cx="1828800" cy="1219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>
              <a:solidFill>
                <a:srgbClr val="002060"/>
              </a:solidFill>
            </a:endParaRPr>
          </a:p>
        </p:txBody>
      </p:sp>
      <p:sp>
        <p:nvSpPr>
          <p:cNvPr id="108553" name="Rectangle 11">
            <a:extLst>
              <a:ext uri="{FF2B5EF4-FFF2-40B4-BE49-F238E27FC236}">
                <a16:creationId xmlns:a16="http://schemas.microsoft.com/office/drawing/2014/main" id="{9AF73D8A-A664-BD9F-DC16-F2DCA2B33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5" y="1657350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rgbClr val="002060"/>
                </a:solidFill>
              </a:rPr>
              <a:t>MSC</a:t>
            </a:r>
          </a:p>
        </p:txBody>
      </p:sp>
      <p:sp>
        <p:nvSpPr>
          <p:cNvPr id="108554" name="AutoShape 12">
            <a:extLst>
              <a:ext uri="{FF2B5EF4-FFF2-40B4-BE49-F238E27FC236}">
                <a16:creationId xmlns:a16="http://schemas.microsoft.com/office/drawing/2014/main" id="{71CAFF79-388B-48BB-C454-2B0022199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3790950"/>
            <a:ext cx="1752600" cy="9906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>
              <a:solidFill>
                <a:srgbClr val="002060"/>
              </a:solidFill>
            </a:endParaRPr>
          </a:p>
        </p:txBody>
      </p:sp>
      <p:sp>
        <p:nvSpPr>
          <p:cNvPr id="108555" name="Rectangle 13">
            <a:extLst>
              <a:ext uri="{FF2B5EF4-FFF2-40B4-BE49-F238E27FC236}">
                <a16:creationId xmlns:a16="http://schemas.microsoft.com/office/drawing/2014/main" id="{DBC76F73-7D19-13FA-1F22-2AE874A3E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5" y="3943350"/>
            <a:ext cx="7620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rgbClr val="002060"/>
                </a:solidFill>
              </a:rPr>
              <a:t>RNS</a:t>
            </a:r>
          </a:p>
        </p:txBody>
      </p:sp>
      <p:cxnSp>
        <p:nvCxnSpPr>
          <p:cNvPr id="108556" name="AutoShape 14">
            <a:extLst>
              <a:ext uri="{FF2B5EF4-FFF2-40B4-BE49-F238E27FC236}">
                <a16:creationId xmlns:a16="http://schemas.microsoft.com/office/drawing/2014/main" id="{9C56F174-AED3-5ABC-99B6-59086F2B385A}"/>
              </a:ext>
            </a:extLst>
          </p:cNvPr>
          <p:cNvCxnSpPr>
            <a:cxnSpLocks noChangeShapeType="1"/>
            <a:stCxn id="108555" idx="3"/>
            <a:endCxn id="108558" idx="1"/>
          </p:cNvCxnSpPr>
          <p:nvPr/>
        </p:nvCxnSpPr>
        <p:spPr bwMode="auto">
          <a:xfrm>
            <a:off x="2974975" y="4133850"/>
            <a:ext cx="1371600" cy="38100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57" name="AutoShape 15">
            <a:extLst>
              <a:ext uri="{FF2B5EF4-FFF2-40B4-BE49-F238E27FC236}">
                <a16:creationId xmlns:a16="http://schemas.microsoft.com/office/drawing/2014/main" id="{F7B6A271-F019-99DA-E6AB-969EA385F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4248150"/>
            <a:ext cx="2057400" cy="7620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>
              <a:solidFill>
                <a:srgbClr val="002060"/>
              </a:solidFill>
            </a:endParaRPr>
          </a:p>
        </p:txBody>
      </p:sp>
      <p:sp>
        <p:nvSpPr>
          <p:cNvPr id="108558" name="Rectangle 16">
            <a:extLst>
              <a:ext uri="{FF2B5EF4-FFF2-40B4-BE49-F238E27FC236}">
                <a16:creationId xmlns:a16="http://schemas.microsoft.com/office/drawing/2014/main" id="{7C27CEFA-88D2-0593-57FB-6A83D4699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5" y="4324350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rgbClr val="002060"/>
                </a:solidFill>
              </a:rPr>
              <a:t>SGSN</a:t>
            </a:r>
          </a:p>
        </p:txBody>
      </p:sp>
      <p:sp>
        <p:nvSpPr>
          <p:cNvPr id="108559" name="Rectangle 17">
            <a:extLst>
              <a:ext uri="{FF2B5EF4-FFF2-40B4-BE49-F238E27FC236}">
                <a16:creationId xmlns:a16="http://schemas.microsoft.com/office/drawing/2014/main" id="{251F79D3-D852-336A-28DD-14CBC1BEF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4324350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rgbClr val="002060"/>
                </a:solidFill>
              </a:rPr>
              <a:t>GGSN</a:t>
            </a:r>
          </a:p>
        </p:txBody>
      </p:sp>
      <p:sp>
        <p:nvSpPr>
          <p:cNvPr id="108560" name="Rectangle 18">
            <a:extLst>
              <a:ext uri="{FF2B5EF4-FFF2-40B4-BE49-F238E27FC236}">
                <a16:creationId xmlns:a16="http://schemas.microsoft.com/office/drawing/2014/main" id="{22C36B2C-3D15-67ED-AC13-E9C3D5846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1657350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rgbClr val="002060"/>
                </a:solidFill>
              </a:rPr>
              <a:t>GMSC</a:t>
            </a:r>
          </a:p>
        </p:txBody>
      </p:sp>
      <p:sp>
        <p:nvSpPr>
          <p:cNvPr id="108561" name="Rectangle 19">
            <a:extLst>
              <a:ext uri="{FF2B5EF4-FFF2-40B4-BE49-F238E27FC236}">
                <a16:creationId xmlns:a16="http://schemas.microsoft.com/office/drawing/2014/main" id="{FAFF17EC-E52E-5CB3-7299-EB4ECA78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775" y="3028950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rgbClr val="002060"/>
                </a:solidFill>
              </a:rPr>
              <a:t>HLR</a:t>
            </a:r>
          </a:p>
        </p:txBody>
      </p:sp>
      <p:sp>
        <p:nvSpPr>
          <p:cNvPr id="108562" name="Rectangle 20">
            <a:extLst>
              <a:ext uri="{FF2B5EF4-FFF2-40B4-BE49-F238E27FC236}">
                <a16:creationId xmlns:a16="http://schemas.microsoft.com/office/drawing/2014/main" id="{83D17B02-C081-5487-6F73-B677009A0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75" y="1047750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rgbClr val="002060"/>
                </a:solidFill>
              </a:rPr>
              <a:t>VLR</a:t>
            </a:r>
          </a:p>
        </p:txBody>
      </p:sp>
      <p:cxnSp>
        <p:nvCxnSpPr>
          <p:cNvPr id="108563" name="AutoShape 21">
            <a:extLst>
              <a:ext uri="{FF2B5EF4-FFF2-40B4-BE49-F238E27FC236}">
                <a16:creationId xmlns:a16="http://schemas.microsoft.com/office/drawing/2014/main" id="{C5DE8721-CE62-5D7E-B161-FD9C8A8E3C6A}"/>
              </a:ext>
            </a:extLst>
          </p:cNvPr>
          <p:cNvCxnSpPr>
            <a:cxnSpLocks noChangeShapeType="1"/>
            <a:stCxn id="108555" idx="3"/>
            <a:endCxn id="108553" idx="1"/>
          </p:cNvCxnSpPr>
          <p:nvPr/>
        </p:nvCxnSpPr>
        <p:spPr bwMode="auto">
          <a:xfrm flipV="1">
            <a:off x="2974975" y="1847850"/>
            <a:ext cx="1371600" cy="228600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64" name="AutoShape 22">
            <a:extLst>
              <a:ext uri="{FF2B5EF4-FFF2-40B4-BE49-F238E27FC236}">
                <a16:creationId xmlns:a16="http://schemas.microsoft.com/office/drawing/2014/main" id="{D10BE60D-2196-6447-7ADC-274D0DDF3F67}"/>
              </a:ext>
            </a:extLst>
          </p:cNvPr>
          <p:cNvCxnSpPr>
            <a:cxnSpLocks noChangeShapeType="1"/>
            <a:stCxn id="108558" idx="3"/>
            <a:endCxn id="108559" idx="1"/>
          </p:cNvCxnSpPr>
          <p:nvPr/>
        </p:nvCxnSpPr>
        <p:spPr bwMode="auto">
          <a:xfrm>
            <a:off x="5184775" y="4514850"/>
            <a:ext cx="1447800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65" name="AutoShape 23">
            <a:extLst>
              <a:ext uri="{FF2B5EF4-FFF2-40B4-BE49-F238E27FC236}">
                <a16:creationId xmlns:a16="http://schemas.microsoft.com/office/drawing/2014/main" id="{B452BF2F-BC44-5257-FB05-BF7E4FE3F3B0}"/>
              </a:ext>
            </a:extLst>
          </p:cNvPr>
          <p:cNvCxnSpPr>
            <a:cxnSpLocks noChangeShapeType="1"/>
            <a:stCxn id="108558" idx="0"/>
            <a:endCxn id="108561" idx="1"/>
          </p:cNvCxnSpPr>
          <p:nvPr/>
        </p:nvCxnSpPr>
        <p:spPr bwMode="auto">
          <a:xfrm flipV="1">
            <a:off x="4765675" y="3219450"/>
            <a:ext cx="800100" cy="110490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66" name="AutoShape 24">
            <a:extLst>
              <a:ext uri="{FF2B5EF4-FFF2-40B4-BE49-F238E27FC236}">
                <a16:creationId xmlns:a16="http://schemas.microsoft.com/office/drawing/2014/main" id="{72A4C457-13E1-00BC-410A-CC24E7B10BBD}"/>
              </a:ext>
            </a:extLst>
          </p:cNvPr>
          <p:cNvCxnSpPr>
            <a:cxnSpLocks noChangeShapeType="1"/>
            <a:stCxn id="108553" idx="2"/>
            <a:endCxn id="108561" idx="1"/>
          </p:cNvCxnSpPr>
          <p:nvPr/>
        </p:nvCxnSpPr>
        <p:spPr bwMode="auto">
          <a:xfrm>
            <a:off x="4765675" y="2038350"/>
            <a:ext cx="800100" cy="118110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67" name="AutoShape 25">
            <a:extLst>
              <a:ext uri="{FF2B5EF4-FFF2-40B4-BE49-F238E27FC236}">
                <a16:creationId xmlns:a16="http://schemas.microsoft.com/office/drawing/2014/main" id="{8870AF1F-CF91-6038-0730-9DE77555195F}"/>
              </a:ext>
            </a:extLst>
          </p:cNvPr>
          <p:cNvCxnSpPr>
            <a:cxnSpLocks noChangeShapeType="1"/>
            <a:stCxn id="108559" idx="0"/>
            <a:endCxn id="108561" idx="3"/>
          </p:cNvCxnSpPr>
          <p:nvPr/>
        </p:nvCxnSpPr>
        <p:spPr bwMode="auto">
          <a:xfrm flipH="1" flipV="1">
            <a:off x="6403975" y="3219450"/>
            <a:ext cx="647700" cy="110490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68" name="AutoShape 26">
            <a:extLst>
              <a:ext uri="{FF2B5EF4-FFF2-40B4-BE49-F238E27FC236}">
                <a16:creationId xmlns:a16="http://schemas.microsoft.com/office/drawing/2014/main" id="{162BA89D-174A-73C7-8C4D-D390EA1E649D}"/>
              </a:ext>
            </a:extLst>
          </p:cNvPr>
          <p:cNvCxnSpPr>
            <a:cxnSpLocks noChangeShapeType="1"/>
            <a:stCxn id="108560" idx="2"/>
            <a:endCxn id="108561" idx="3"/>
          </p:cNvCxnSpPr>
          <p:nvPr/>
        </p:nvCxnSpPr>
        <p:spPr bwMode="auto">
          <a:xfrm flipH="1">
            <a:off x="6403975" y="2038350"/>
            <a:ext cx="647700" cy="118110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69" name="AutoShape 27">
            <a:extLst>
              <a:ext uri="{FF2B5EF4-FFF2-40B4-BE49-F238E27FC236}">
                <a16:creationId xmlns:a16="http://schemas.microsoft.com/office/drawing/2014/main" id="{A98B80D7-B959-651A-BDCC-27FB44B6F217}"/>
              </a:ext>
            </a:extLst>
          </p:cNvPr>
          <p:cNvCxnSpPr>
            <a:cxnSpLocks noChangeShapeType="1"/>
            <a:stCxn id="108553" idx="3"/>
            <a:endCxn id="108560" idx="1"/>
          </p:cNvCxnSpPr>
          <p:nvPr/>
        </p:nvCxnSpPr>
        <p:spPr bwMode="auto">
          <a:xfrm>
            <a:off x="5184775" y="1847850"/>
            <a:ext cx="1447800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70" name="AutoShape 28">
            <a:extLst>
              <a:ext uri="{FF2B5EF4-FFF2-40B4-BE49-F238E27FC236}">
                <a16:creationId xmlns:a16="http://schemas.microsoft.com/office/drawing/2014/main" id="{96E9CFC8-F22A-A9A2-E292-09CCCED4DB19}"/>
              </a:ext>
            </a:extLst>
          </p:cNvPr>
          <p:cNvCxnSpPr>
            <a:cxnSpLocks noChangeShapeType="1"/>
            <a:stCxn id="108553" idx="3"/>
            <a:endCxn id="108562" idx="2"/>
          </p:cNvCxnSpPr>
          <p:nvPr/>
        </p:nvCxnSpPr>
        <p:spPr bwMode="auto">
          <a:xfrm flipV="1">
            <a:off x="5184775" y="1428750"/>
            <a:ext cx="571500" cy="41910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71" name="Rectangle 29">
            <a:extLst>
              <a:ext uri="{FF2B5EF4-FFF2-40B4-BE49-F238E27FC236}">
                <a16:creationId xmlns:a16="http://schemas.microsoft.com/office/drawing/2014/main" id="{297F0635-5391-3213-B9F0-5AE5D7D56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75" y="1962150"/>
            <a:ext cx="7620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rgbClr val="002060"/>
                </a:solidFill>
              </a:rPr>
              <a:t>RNS</a:t>
            </a:r>
          </a:p>
        </p:txBody>
      </p:sp>
      <p:cxnSp>
        <p:nvCxnSpPr>
          <p:cNvPr id="108572" name="AutoShape 30">
            <a:extLst>
              <a:ext uri="{FF2B5EF4-FFF2-40B4-BE49-F238E27FC236}">
                <a16:creationId xmlns:a16="http://schemas.microsoft.com/office/drawing/2014/main" id="{FBA7C4F1-6DEC-B94E-DB8F-4DDB603EDF51}"/>
              </a:ext>
            </a:extLst>
          </p:cNvPr>
          <p:cNvCxnSpPr>
            <a:cxnSpLocks noChangeShapeType="1"/>
            <a:stCxn id="108553" idx="1"/>
            <a:endCxn id="108571" idx="3"/>
          </p:cNvCxnSpPr>
          <p:nvPr/>
        </p:nvCxnSpPr>
        <p:spPr bwMode="auto">
          <a:xfrm flipH="1">
            <a:off x="2898775" y="1847850"/>
            <a:ext cx="1447800" cy="30480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73" name="AutoShape 31">
            <a:extLst>
              <a:ext uri="{FF2B5EF4-FFF2-40B4-BE49-F238E27FC236}">
                <a16:creationId xmlns:a16="http://schemas.microsoft.com/office/drawing/2014/main" id="{2B7EA1EB-EA42-A9BF-E902-99F314CBF9AC}"/>
              </a:ext>
            </a:extLst>
          </p:cNvPr>
          <p:cNvCxnSpPr>
            <a:cxnSpLocks noChangeShapeType="1"/>
            <a:stCxn id="108558" idx="1"/>
            <a:endCxn id="108571" idx="3"/>
          </p:cNvCxnSpPr>
          <p:nvPr/>
        </p:nvCxnSpPr>
        <p:spPr bwMode="auto">
          <a:xfrm flipH="1" flipV="1">
            <a:off x="2898775" y="2152650"/>
            <a:ext cx="1447800" cy="236220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74" name="Text Box 32">
            <a:extLst>
              <a:ext uri="{FF2B5EF4-FFF2-40B4-BE49-F238E27FC236}">
                <a16:creationId xmlns:a16="http://schemas.microsoft.com/office/drawing/2014/main" id="{2E18D834-5ED1-A13D-8ED8-F22C3ACEB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5238751"/>
            <a:ext cx="15176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>
                <a:solidFill>
                  <a:srgbClr val="002060"/>
                </a:solidFill>
              </a:rPr>
              <a:t>Layer 1: PDH, </a:t>
            </a:r>
            <a:br>
              <a:rPr lang="de-DE" altLang="fr-FR" sz="1600">
                <a:solidFill>
                  <a:srgbClr val="002060"/>
                </a:solidFill>
              </a:rPr>
            </a:br>
            <a:r>
              <a:rPr lang="de-DE" altLang="fr-FR" sz="1600">
                <a:solidFill>
                  <a:srgbClr val="002060"/>
                </a:solidFill>
              </a:rPr>
              <a:t>SDH, SONET</a:t>
            </a:r>
            <a:endParaRPr lang="en-US" altLang="fr-FR" sz="1600">
              <a:solidFill>
                <a:srgbClr val="002060"/>
              </a:solidFill>
            </a:endParaRPr>
          </a:p>
        </p:txBody>
      </p:sp>
      <p:sp>
        <p:nvSpPr>
          <p:cNvPr id="108575" name="Text Box 33">
            <a:extLst>
              <a:ext uri="{FF2B5EF4-FFF2-40B4-BE49-F238E27FC236}">
                <a16:creationId xmlns:a16="http://schemas.microsoft.com/office/drawing/2014/main" id="{63B1F979-1AF1-0EB6-AF1E-D6D47B568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75" y="4857750"/>
            <a:ext cx="1404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>
                <a:solidFill>
                  <a:srgbClr val="002060"/>
                </a:solidFill>
              </a:rPr>
              <a:t>Layer 2: ATM</a:t>
            </a:r>
            <a:endParaRPr lang="en-US" altLang="fr-FR" sz="1600">
              <a:solidFill>
                <a:srgbClr val="002060"/>
              </a:solidFill>
            </a:endParaRPr>
          </a:p>
        </p:txBody>
      </p:sp>
      <p:sp>
        <p:nvSpPr>
          <p:cNvPr id="108576" name="Text Box 34">
            <a:extLst>
              <a:ext uri="{FF2B5EF4-FFF2-40B4-BE49-F238E27FC236}">
                <a16:creationId xmlns:a16="http://schemas.microsoft.com/office/drawing/2014/main" id="{DAC40F97-2982-14EC-8F52-AC435B59A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75" y="4476750"/>
            <a:ext cx="116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>
                <a:solidFill>
                  <a:srgbClr val="002060"/>
                </a:solidFill>
              </a:rPr>
              <a:t>Layer 3: IP</a:t>
            </a:r>
            <a:endParaRPr lang="en-US" altLang="fr-FR" sz="1600">
              <a:solidFill>
                <a:srgbClr val="002060"/>
              </a:solidFill>
            </a:endParaRPr>
          </a:p>
        </p:txBody>
      </p:sp>
      <p:sp>
        <p:nvSpPr>
          <p:cNvPr id="108577" name="Text Box 35">
            <a:extLst>
              <a:ext uri="{FF2B5EF4-FFF2-40B4-BE49-F238E27FC236}">
                <a16:creationId xmlns:a16="http://schemas.microsoft.com/office/drawing/2014/main" id="{DFE62E79-0332-DA1B-AC57-130CDF2DC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976" y="4673600"/>
            <a:ext cx="2081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>
                <a:solidFill>
                  <a:srgbClr val="002060"/>
                </a:solidFill>
              </a:rPr>
              <a:t>GPRS backbone (IP)</a:t>
            </a:r>
            <a:endParaRPr lang="en-US" altLang="fr-FR" sz="1600">
              <a:solidFill>
                <a:srgbClr val="002060"/>
              </a:solidFill>
            </a:endParaRPr>
          </a:p>
        </p:txBody>
      </p:sp>
      <p:sp>
        <p:nvSpPr>
          <p:cNvPr id="108578" name="Text Box 36">
            <a:extLst>
              <a:ext uri="{FF2B5EF4-FFF2-40B4-BE49-F238E27FC236}">
                <a16:creationId xmlns:a16="http://schemas.microsoft.com/office/drawing/2014/main" id="{8C3CF710-BB2A-7F88-8245-D74E23648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5" y="5054600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>
                <a:solidFill>
                  <a:srgbClr val="002060"/>
                </a:solidFill>
              </a:rPr>
              <a:t>SS 7</a:t>
            </a:r>
            <a:endParaRPr lang="en-US" altLang="fr-FR" sz="1600">
              <a:solidFill>
                <a:srgbClr val="002060"/>
              </a:solidFill>
            </a:endParaRPr>
          </a:p>
        </p:txBody>
      </p:sp>
      <p:sp>
        <p:nvSpPr>
          <p:cNvPr id="108579" name="Text Box 37">
            <a:extLst>
              <a:ext uri="{FF2B5EF4-FFF2-40B4-BE49-F238E27FC236}">
                <a16:creationId xmlns:a16="http://schemas.microsoft.com/office/drawing/2014/main" id="{F23A4522-FBE2-5CD9-C83E-A5796A346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0" y="1857376"/>
            <a:ext cx="1828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>
                <a:solidFill>
                  <a:srgbClr val="002060"/>
                </a:solidFill>
              </a:rPr>
              <a:t>GSM-CS</a:t>
            </a:r>
          </a:p>
          <a:p>
            <a:r>
              <a:rPr lang="de-DE" altLang="fr-FR" sz="1600">
                <a:solidFill>
                  <a:srgbClr val="002060"/>
                </a:solidFill>
              </a:rPr>
              <a:t>backbone</a:t>
            </a:r>
            <a:endParaRPr lang="en-US" altLang="fr-FR" sz="1600">
              <a:solidFill>
                <a:srgbClr val="002060"/>
              </a:solidFill>
            </a:endParaRPr>
          </a:p>
        </p:txBody>
      </p:sp>
      <p:grpSp>
        <p:nvGrpSpPr>
          <p:cNvPr id="108580" name="Group 38">
            <a:extLst>
              <a:ext uri="{FF2B5EF4-FFF2-40B4-BE49-F238E27FC236}">
                <a16:creationId xmlns:a16="http://schemas.microsoft.com/office/drawing/2014/main" id="{42510082-E246-566E-7478-63A421E423EB}"/>
              </a:ext>
            </a:extLst>
          </p:cNvPr>
          <p:cNvGrpSpPr>
            <a:grpSpLocks/>
          </p:cNvGrpSpPr>
          <p:nvPr/>
        </p:nvGrpSpPr>
        <p:grpSpPr bwMode="auto">
          <a:xfrm>
            <a:off x="8308975" y="1352550"/>
            <a:ext cx="1676400" cy="990600"/>
            <a:chOff x="4123" y="816"/>
            <a:chExt cx="1056" cy="624"/>
          </a:xfrm>
        </p:grpSpPr>
        <p:grpSp>
          <p:nvGrpSpPr>
            <p:cNvPr id="108589" name="Group 39">
              <a:extLst>
                <a:ext uri="{FF2B5EF4-FFF2-40B4-BE49-F238E27FC236}">
                  <a16:creationId xmlns:a16="http://schemas.microsoft.com/office/drawing/2014/main" id="{A9155F4E-0A18-EF29-828B-DD60B49D014C}"/>
                </a:ext>
              </a:extLst>
            </p:cNvPr>
            <p:cNvGrpSpPr>
              <a:grpSpLocks/>
            </p:cNvGrpSpPr>
            <p:nvPr/>
          </p:nvGrpSpPr>
          <p:grpSpPr bwMode="auto">
            <a:xfrm rot="-5719908">
              <a:off x="4339" y="600"/>
              <a:ext cx="624" cy="1056"/>
              <a:chOff x="1776" y="3408"/>
              <a:chExt cx="2832" cy="528"/>
            </a:xfrm>
          </p:grpSpPr>
          <p:sp>
            <p:nvSpPr>
              <p:cNvPr id="108591" name="AutoShape 40">
                <a:extLst>
                  <a:ext uri="{FF2B5EF4-FFF2-40B4-BE49-F238E27FC236}">
                    <a16:creationId xmlns:a16="http://schemas.microsoft.com/office/drawing/2014/main" id="{8CEE8869-17D6-E525-E665-FDDFEB66A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4978">
                <a:off x="1776" y="3408"/>
                <a:ext cx="2832" cy="528"/>
              </a:xfrm>
              <a:prstGeom prst="cloudCallout">
                <a:avLst>
                  <a:gd name="adj1" fmla="val -15144"/>
                  <a:gd name="adj2" fmla="val 15741"/>
                </a:avLst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fr-FR" altLang="fr-FR" sz="1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08592" name="Oval 41">
                <a:extLst>
                  <a:ext uri="{FF2B5EF4-FFF2-40B4-BE49-F238E27FC236}">
                    <a16:creationId xmlns:a16="http://schemas.microsoft.com/office/drawing/2014/main" id="{5DF7C401-A985-3EE1-F2B5-0318D6516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55840">
                <a:off x="2178" y="3685"/>
                <a:ext cx="758" cy="176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r-FR" altLang="fr-FR">
                  <a:solidFill>
                    <a:srgbClr val="002060"/>
                  </a:solidFill>
                </a:endParaRPr>
              </a:p>
            </p:txBody>
          </p:sp>
          <p:sp>
            <p:nvSpPr>
              <p:cNvPr id="108593" name="Rectangle 42">
                <a:extLst>
                  <a:ext uri="{FF2B5EF4-FFF2-40B4-BE49-F238E27FC236}">
                    <a16:creationId xmlns:a16="http://schemas.microsoft.com/office/drawing/2014/main" id="{4DB53C81-780F-20C1-68CD-1320C1E6E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648"/>
                <a:ext cx="33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rgbClr val="EAEAEA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r-FR" altLang="fr-FR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8590" name="Text Box 43">
              <a:extLst>
                <a:ext uri="{FF2B5EF4-FFF2-40B4-BE49-F238E27FC236}">
                  <a16:creationId xmlns:a16="http://schemas.microsoft.com/office/drawing/2014/main" id="{448C25D2-D868-7817-7784-3EBCE45CF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" y="945"/>
              <a:ext cx="4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fr-FR" sz="1600">
                  <a:solidFill>
                    <a:srgbClr val="002060"/>
                  </a:solidFill>
                </a:rPr>
                <a:t>PSTN/</a:t>
              </a:r>
            </a:p>
            <a:p>
              <a:r>
                <a:rPr lang="de-DE" altLang="fr-FR" sz="1600">
                  <a:solidFill>
                    <a:srgbClr val="002060"/>
                  </a:solidFill>
                </a:rPr>
                <a:t>ISDN</a:t>
              </a:r>
              <a:endParaRPr lang="en-US" altLang="fr-FR" sz="1600">
                <a:solidFill>
                  <a:srgbClr val="002060"/>
                </a:solidFill>
              </a:endParaRPr>
            </a:p>
          </p:txBody>
        </p:sp>
      </p:grpSp>
      <p:grpSp>
        <p:nvGrpSpPr>
          <p:cNvPr id="108581" name="Group 44">
            <a:extLst>
              <a:ext uri="{FF2B5EF4-FFF2-40B4-BE49-F238E27FC236}">
                <a16:creationId xmlns:a16="http://schemas.microsoft.com/office/drawing/2014/main" id="{177D79D7-45DD-210A-5A9D-F5356C48A322}"/>
              </a:ext>
            </a:extLst>
          </p:cNvPr>
          <p:cNvGrpSpPr>
            <a:grpSpLocks/>
          </p:cNvGrpSpPr>
          <p:nvPr/>
        </p:nvGrpSpPr>
        <p:grpSpPr bwMode="auto">
          <a:xfrm>
            <a:off x="8308975" y="4095750"/>
            <a:ext cx="1676400" cy="990600"/>
            <a:chOff x="4272" y="2496"/>
            <a:chExt cx="1056" cy="624"/>
          </a:xfrm>
        </p:grpSpPr>
        <p:grpSp>
          <p:nvGrpSpPr>
            <p:cNvPr id="108584" name="Group 45">
              <a:extLst>
                <a:ext uri="{FF2B5EF4-FFF2-40B4-BE49-F238E27FC236}">
                  <a16:creationId xmlns:a16="http://schemas.microsoft.com/office/drawing/2014/main" id="{338F6350-BA3A-87E4-C0C4-09FAB7C3174A}"/>
                </a:ext>
              </a:extLst>
            </p:cNvPr>
            <p:cNvGrpSpPr>
              <a:grpSpLocks/>
            </p:cNvGrpSpPr>
            <p:nvPr/>
          </p:nvGrpSpPr>
          <p:grpSpPr bwMode="auto">
            <a:xfrm rot="-5719908">
              <a:off x="4488" y="2280"/>
              <a:ext cx="624" cy="1056"/>
              <a:chOff x="1776" y="3408"/>
              <a:chExt cx="2832" cy="528"/>
            </a:xfrm>
          </p:grpSpPr>
          <p:sp>
            <p:nvSpPr>
              <p:cNvPr id="108586" name="AutoShape 46">
                <a:extLst>
                  <a:ext uri="{FF2B5EF4-FFF2-40B4-BE49-F238E27FC236}">
                    <a16:creationId xmlns:a16="http://schemas.microsoft.com/office/drawing/2014/main" id="{A5B86DC9-01D4-7E6A-2F28-17C3F302D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4978">
                <a:off x="1776" y="3408"/>
                <a:ext cx="2832" cy="528"/>
              </a:xfrm>
              <a:prstGeom prst="cloudCallout">
                <a:avLst>
                  <a:gd name="adj1" fmla="val -15144"/>
                  <a:gd name="adj2" fmla="val 15741"/>
                </a:avLst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fr-FR" altLang="fr-FR" sz="1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08587" name="Oval 47">
                <a:extLst>
                  <a:ext uri="{FF2B5EF4-FFF2-40B4-BE49-F238E27FC236}">
                    <a16:creationId xmlns:a16="http://schemas.microsoft.com/office/drawing/2014/main" id="{8538EB71-3F61-12AE-F277-A1CC1C974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55840">
                <a:off x="2178" y="3685"/>
                <a:ext cx="758" cy="176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r-FR" altLang="fr-FR">
                  <a:solidFill>
                    <a:srgbClr val="002060"/>
                  </a:solidFill>
                </a:endParaRPr>
              </a:p>
            </p:txBody>
          </p:sp>
          <p:sp>
            <p:nvSpPr>
              <p:cNvPr id="108588" name="Rectangle 48">
                <a:extLst>
                  <a:ext uri="{FF2B5EF4-FFF2-40B4-BE49-F238E27FC236}">
                    <a16:creationId xmlns:a16="http://schemas.microsoft.com/office/drawing/2014/main" id="{7789E0BA-0146-4EEB-2006-8FC487C0F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648"/>
                <a:ext cx="336" cy="14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rgbClr val="EAEAEA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r-FR" altLang="fr-FR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8585" name="Text Box 49">
              <a:extLst>
                <a:ext uri="{FF2B5EF4-FFF2-40B4-BE49-F238E27FC236}">
                  <a16:creationId xmlns:a16="http://schemas.microsoft.com/office/drawing/2014/main" id="{8034BB83-5C71-8FD2-044A-84569B2C1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2625"/>
              <a:ext cx="80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fr-FR" sz="1600">
                  <a:solidFill>
                    <a:srgbClr val="002060"/>
                  </a:solidFill>
                </a:rPr>
                <a:t>PDN (X.25),</a:t>
              </a:r>
            </a:p>
            <a:p>
              <a:r>
                <a:rPr lang="de-DE" altLang="fr-FR" sz="1600">
                  <a:solidFill>
                    <a:srgbClr val="002060"/>
                  </a:solidFill>
                </a:rPr>
                <a:t>Internet (IP)</a:t>
              </a:r>
              <a:endParaRPr lang="en-US" altLang="fr-FR" sz="1600">
                <a:solidFill>
                  <a:srgbClr val="002060"/>
                </a:solidFill>
              </a:endParaRPr>
            </a:p>
          </p:txBody>
        </p:sp>
      </p:grpSp>
      <p:sp>
        <p:nvSpPr>
          <p:cNvPr id="108582" name="Text Box 50">
            <a:extLst>
              <a:ext uri="{FF2B5EF4-FFF2-40B4-BE49-F238E27FC236}">
                <a16:creationId xmlns:a16="http://schemas.microsoft.com/office/drawing/2014/main" id="{580ABE58-2D2B-A4DA-C796-2C3A42399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6" y="6000750"/>
            <a:ext cx="881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>
                <a:solidFill>
                  <a:schemeClr val="tx2"/>
                </a:solidFill>
              </a:rPr>
              <a:t>UTRAN</a:t>
            </a:r>
            <a:endParaRPr lang="en-US" altLang="fr-FR" sz="1600">
              <a:solidFill>
                <a:schemeClr val="tx2"/>
              </a:solidFill>
            </a:endParaRPr>
          </a:p>
        </p:txBody>
      </p:sp>
      <p:sp>
        <p:nvSpPr>
          <p:cNvPr id="108583" name="Text Box 51">
            <a:extLst>
              <a:ext uri="{FF2B5EF4-FFF2-40B4-BE49-F238E27FC236}">
                <a16:creationId xmlns:a16="http://schemas.microsoft.com/office/drawing/2014/main" id="{D9156391-355D-FF29-14CF-CFC1CF34A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6000750"/>
            <a:ext cx="476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>
                <a:solidFill>
                  <a:schemeClr val="tx2"/>
                </a:solidFill>
              </a:rPr>
              <a:t>CN</a:t>
            </a:r>
            <a:endParaRPr lang="en-US" altLang="fr-FR" sz="1600">
              <a:solidFill>
                <a:schemeClr val="tx2"/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D137CB-FE23-3B3D-58BC-ADFF22B2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56D-4AAB-45A4-9737-008717666066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FE4C78-C29F-5648-B182-59854AB1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56ED54-FBE1-3B95-830A-BFA9D961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60</a:t>
            </a:fld>
            <a:endParaRPr lang="fr-FR"/>
          </a:p>
        </p:txBody>
      </p:sp>
    </p:spTree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4">
            <a:extLst>
              <a:ext uri="{FF2B5EF4-FFF2-40B4-BE49-F238E27FC236}">
                <a16:creationId xmlns:a16="http://schemas.microsoft.com/office/drawing/2014/main" id="{38B57A98-A54B-C42B-7AB4-49F12CB0F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UMTS protocol stacks (user plane)</a:t>
            </a:r>
          </a:p>
        </p:txBody>
      </p:sp>
      <p:sp>
        <p:nvSpPr>
          <p:cNvPr id="111619" name="Rectangle 5">
            <a:extLst>
              <a:ext uri="{FF2B5EF4-FFF2-40B4-BE49-F238E27FC236}">
                <a16:creationId xmlns:a16="http://schemas.microsoft.com/office/drawing/2014/main" id="{BA35B77A-CFAD-34AC-DB5F-42A5EB6DA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4" y="1701800"/>
            <a:ext cx="720725" cy="503238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apps. &amp;</a:t>
            </a:r>
          </a:p>
          <a:p>
            <a:pPr algn="ctr"/>
            <a:r>
              <a:rPr lang="en-US" altLang="fr-FR" sz="1400">
                <a:solidFill>
                  <a:schemeClr val="accent1"/>
                </a:solidFill>
              </a:rPr>
              <a:t>protocols</a:t>
            </a:r>
          </a:p>
        </p:txBody>
      </p:sp>
      <p:sp>
        <p:nvSpPr>
          <p:cNvPr id="111620" name="Rectangle 9">
            <a:extLst>
              <a:ext uri="{FF2B5EF4-FFF2-40B4-BE49-F238E27FC236}">
                <a16:creationId xmlns:a16="http://schemas.microsoft.com/office/drawing/2014/main" id="{56937808-2748-D2F9-947E-4C07C24CF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4" y="2565401"/>
            <a:ext cx="720725" cy="360363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MAC</a:t>
            </a:r>
          </a:p>
        </p:txBody>
      </p:sp>
      <p:sp>
        <p:nvSpPr>
          <p:cNvPr id="111621" name="Rectangle 10">
            <a:extLst>
              <a:ext uri="{FF2B5EF4-FFF2-40B4-BE49-F238E27FC236}">
                <a16:creationId xmlns:a16="http://schemas.microsoft.com/office/drawing/2014/main" id="{0E454039-1FCC-2943-9B59-5F6C7114C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4" y="2925763"/>
            <a:ext cx="720725" cy="360362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radio</a:t>
            </a:r>
          </a:p>
        </p:txBody>
      </p:sp>
      <p:sp>
        <p:nvSpPr>
          <p:cNvPr id="111622" name="Rectangle 11">
            <a:extLst>
              <a:ext uri="{FF2B5EF4-FFF2-40B4-BE49-F238E27FC236}">
                <a16:creationId xmlns:a16="http://schemas.microsoft.com/office/drawing/2014/main" id="{F829E3EE-7B48-245E-2117-D84BAA34C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9" y="2565401"/>
            <a:ext cx="720725" cy="360363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MAC</a:t>
            </a:r>
          </a:p>
        </p:txBody>
      </p:sp>
      <p:sp>
        <p:nvSpPr>
          <p:cNvPr id="111623" name="Rectangle 12">
            <a:extLst>
              <a:ext uri="{FF2B5EF4-FFF2-40B4-BE49-F238E27FC236}">
                <a16:creationId xmlns:a16="http://schemas.microsoft.com/office/drawing/2014/main" id="{AFABC121-06AC-4417-BA62-9480E3B46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9" y="2925763"/>
            <a:ext cx="720725" cy="360362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radio</a:t>
            </a:r>
          </a:p>
        </p:txBody>
      </p:sp>
      <p:sp>
        <p:nvSpPr>
          <p:cNvPr id="111624" name="AutoShape 14">
            <a:extLst>
              <a:ext uri="{FF2B5EF4-FFF2-40B4-BE49-F238E27FC236}">
                <a16:creationId xmlns:a16="http://schemas.microsoft.com/office/drawing/2014/main" id="{21CA4CA8-C9F5-3B5E-AFD4-A446F067F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9" y="2205038"/>
            <a:ext cx="720725" cy="361950"/>
          </a:xfrm>
          <a:prstGeom prst="rtTriangle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chemeClr val="accent1"/>
                </a:solidFill>
              </a:rPr>
              <a:t>RLC  </a:t>
            </a:r>
          </a:p>
        </p:txBody>
      </p:sp>
      <p:sp>
        <p:nvSpPr>
          <p:cNvPr id="111625" name="AutoShape 15">
            <a:extLst>
              <a:ext uri="{FF2B5EF4-FFF2-40B4-BE49-F238E27FC236}">
                <a16:creationId xmlns:a16="http://schemas.microsoft.com/office/drawing/2014/main" id="{43D77CDA-0C81-FF9C-8FC0-9F5F3A662A8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76864" y="2205038"/>
            <a:ext cx="719137" cy="361950"/>
          </a:xfrm>
          <a:prstGeom prst="rtTriangle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600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fr-FR" sz="1400">
                <a:solidFill>
                  <a:schemeClr val="accent1"/>
                </a:solidFill>
              </a:rPr>
              <a:t>   SAR</a:t>
            </a:r>
          </a:p>
        </p:txBody>
      </p:sp>
      <p:sp>
        <p:nvSpPr>
          <p:cNvPr id="111626" name="AutoShape 16">
            <a:extLst>
              <a:ext uri="{FF2B5EF4-FFF2-40B4-BE49-F238E27FC236}">
                <a16:creationId xmlns:a16="http://schemas.microsoft.com/office/drawing/2014/main" id="{CDDD8449-BC37-AFD4-497E-EC010EB796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56138" y="2205038"/>
            <a:ext cx="1439862" cy="360362"/>
          </a:xfrm>
          <a:prstGeom prst="triangle">
            <a:avLst>
              <a:gd name="adj" fmla="val 50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>
              <a:solidFill>
                <a:schemeClr val="accent1"/>
              </a:solidFill>
            </a:endParaRPr>
          </a:p>
        </p:txBody>
      </p:sp>
      <p:cxnSp>
        <p:nvCxnSpPr>
          <p:cNvPr id="111627" name="AutoShape 17">
            <a:extLst>
              <a:ext uri="{FF2B5EF4-FFF2-40B4-BE49-F238E27FC236}">
                <a16:creationId xmlns:a16="http://schemas.microsoft.com/office/drawing/2014/main" id="{6DE47837-158A-CA0A-2DB8-8411B0C9CD74}"/>
              </a:ext>
            </a:extLst>
          </p:cNvPr>
          <p:cNvCxnSpPr>
            <a:cxnSpLocks noChangeShapeType="1"/>
            <a:stCxn id="111621" idx="2"/>
            <a:endCxn id="111623" idx="2"/>
          </p:cNvCxnSpPr>
          <p:nvPr/>
        </p:nvCxnSpPr>
        <p:spPr bwMode="auto">
          <a:xfrm rot="16200000" flipH="1">
            <a:off x="4439444" y="2710657"/>
            <a:ext cx="1588" cy="1152525"/>
          </a:xfrm>
          <a:prstGeom prst="bentConnector3">
            <a:avLst>
              <a:gd name="adj1" fmla="val 132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28" name="AutoShape 20">
            <a:extLst>
              <a:ext uri="{FF2B5EF4-FFF2-40B4-BE49-F238E27FC236}">
                <a16:creationId xmlns:a16="http://schemas.microsoft.com/office/drawing/2014/main" id="{038C33FA-1FF6-3ECE-B082-14BF32FC08E6}"/>
              </a:ext>
            </a:extLst>
          </p:cNvPr>
          <p:cNvCxnSpPr>
            <a:cxnSpLocks noChangeShapeType="1"/>
            <a:stCxn id="111638" idx="2"/>
            <a:endCxn id="111640" idx="2"/>
          </p:cNvCxnSpPr>
          <p:nvPr/>
        </p:nvCxnSpPr>
        <p:spPr bwMode="auto">
          <a:xfrm rot="16200000" flipH="1">
            <a:off x="6312694" y="2710657"/>
            <a:ext cx="1588" cy="1152525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629" name="Line 21">
            <a:extLst>
              <a:ext uri="{FF2B5EF4-FFF2-40B4-BE49-F238E27FC236}">
                <a16:creationId xmlns:a16="http://schemas.microsoft.com/office/drawing/2014/main" id="{07FFC66A-4860-05D0-0011-AF9677B44D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0238" y="1557338"/>
            <a:ext cx="0" cy="20875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1630" name="Line 22">
            <a:extLst>
              <a:ext uri="{FF2B5EF4-FFF2-40B4-BE49-F238E27FC236}">
                <a16:creationId xmlns:a16="http://schemas.microsoft.com/office/drawing/2014/main" id="{A399ADFC-4958-F853-4760-30C14AD167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1900" y="1557338"/>
            <a:ext cx="0" cy="20875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1631" name="Text Box 23">
            <a:extLst>
              <a:ext uri="{FF2B5EF4-FFF2-40B4-BE49-F238E27FC236}">
                <a16:creationId xmlns:a16="http://schemas.microsoft.com/office/drawing/2014/main" id="{0D46B786-5CB8-3924-84A7-76F80E169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9" y="1220788"/>
            <a:ext cx="407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600"/>
              <a:t>U</a:t>
            </a:r>
            <a:r>
              <a:rPr lang="en-US" altLang="fr-FR" sz="1600" baseline="-25000"/>
              <a:t>u</a:t>
            </a:r>
            <a:endParaRPr lang="en-US" altLang="fr-FR" sz="1600"/>
          </a:p>
        </p:txBody>
      </p:sp>
      <p:sp>
        <p:nvSpPr>
          <p:cNvPr id="111632" name="Text Box 24">
            <a:extLst>
              <a:ext uri="{FF2B5EF4-FFF2-40B4-BE49-F238E27FC236}">
                <a16:creationId xmlns:a16="http://schemas.microsoft.com/office/drawing/2014/main" id="{DBF8042C-FDB3-88BC-00C5-89359F321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1" y="1196975"/>
            <a:ext cx="60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600"/>
              <a:t>I</a:t>
            </a:r>
            <a:r>
              <a:rPr lang="en-US" altLang="fr-FR" sz="1600" baseline="-25000"/>
              <a:t>u</a:t>
            </a:r>
            <a:r>
              <a:rPr lang="en-US" altLang="fr-FR" sz="1600"/>
              <a:t>CS</a:t>
            </a:r>
          </a:p>
        </p:txBody>
      </p:sp>
      <p:sp>
        <p:nvSpPr>
          <p:cNvPr id="111633" name="Text Box 30">
            <a:extLst>
              <a:ext uri="{FF2B5EF4-FFF2-40B4-BE49-F238E27FC236}">
                <a16:creationId xmlns:a16="http://schemas.microsoft.com/office/drawing/2014/main" id="{E98945BB-B397-8342-F7B6-91254E39C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1220788"/>
            <a:ext cx="465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600" b="1"/>
              <a:t>UE</a:t>
            </a:r>
          </a:p>
        </p:txBody>
      </p:sp>
      <p:sp>
        <p:nvSpPr>
          <p:cNvPr id="111634" name="Text Box 31">
            <a:extLst>
              <a:ext uri="{FF2B5EF4-FFF2-40B4-BE49-F238E27FC236}">
                <a16:creationId xmlns:a16="http://schemas.microsoft.com/office/drawing/2014/main" id="{E2C014B9-7650-4686-AF85-5F9DAF0E5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4" y="1196975"/>
            <a:ext cx="892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600" b="1"/>
              <a:t>UTRAN</a:t>
            </a:r>
          </a:p>
        </p:txBody>
      </p:sp>
      <p:sp>
        <p:nvSpPr>
          <p:cNvPr id="111635" name="Text Box 32">
            <a:extLst>
              <a:ext uri="{FF2B5EF4-FFF2-40B4-BE49-F238E27FC236}">
                <a16:creationId xmlns:a16="http://schemas.microsoft.com/office/drawing/2014/main" id="{0ABF6BB1-3485-E97F-6A29-0FF8CF719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088" y="1196976"/>
            <a:ext cx="635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600" b="1"/>
              <a:t>3G</a:t>
            </a:r>
          </a:p>
          <a:p>
            <a:r>
              <a:rPr lang="en-US" altLang="fr-FR" sz="1600" b="1"/>
              <a:t>MSC</a:t>
            </a:r>
          </a:p>
        </p:txBody>
      </p:sp>
      <p:sp>
        <p:nvSpPr>
          <p:cNvPr id="111636" name="Rectangle 38">
            <a:extLst>
              <a:ext uri="{FF2B5EF4-FFF2-40B4-BE49-F238E27FC236}">
                <a16:creationId xmlns:a16="http://schemas.microsoft.com/office/drawing/2014/main" id="{486C09A1-5650-9232-F4A5-ADCF95862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4" y="2205038"/>
            <a:ext cx="720725" cy="360362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RLC</a:t>
            </a:r>
          </a:p>
        </p:txBody>
      </p:sp>
      <p:sp>
        <p:nvSpPr>
          <p:cNvPr id="111637" name="Rectangle 47">
            <a:extLst>
              <a:ext uri="{FF2B5EF4-FFF2-40B4-BE49-F238E27FC236}">
                <a16:creationId xmlns:a16="http://schemas.microsoft.com/office/drawing/2014/main" id="{09200278-A231-21FA-DB06-3D17CE033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864" y="2565401"/>
            <a:ext cx="719137" cy="360363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AAL2</a:t>
            </a:r>
          </a:p>
        </p:txBody>
      </p:sp>
      <p:sp>
        <p:nvSpPr>
          <p:cNvPr id="111638" name="Rectangle 48">
            <a:extLst>
              <a:ext uri="{FF2B5EF4-FFF2-40B4-BE49-F238E27FC236}">
                <a16:creationId xmlns:a16="http://schemas.microsoft.com/office/drawing/2014/main" id="{F737FB30-B154-B142-4789-BF82A946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864" y="2925763"/>
            <a:ext cx="719137" cy="360362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ATM</a:t>
            </a:r>
          </a:p>
        </p:txBody>
      </p:sp>
      <p:sp>
        <p:nvSpPr>
          <p:cNvPr id="111639" name="Rectangle 49">
            <a:extLst>
              <a:ext uri="{FF2B5EF4-FFF2-40B4-BE49-F238E27FC236}">
                <a16:creationId xmlns:a16="http://schemas.microsoft.com/office/drawing/2014/main" id="{4299F88F-48EA-73CE-6BB0-A909D1940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9" y="2565401"/>
            <a:ext cx="719137" cy="360363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AAL2</a:t>
            </a:r>
          </a:p>
        </p:txBody>
      </p:sp>
      <p:sp>
        <p:nvSpPr>
          <p:cNvPr id="111640" name="Rectangle 50">
            <a:extLst>
              <a:ext uri="{FF2B5EF4-FFF2-40B4-BE49-F238E27FC236}">
                <a16:creationId xmlns:a16="http://schemas.microsoft.com/office/drawing/2014/main" id="{1FDC54F1-0A37-B1AF-90FB-F121D45D0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9" y="2925763"/>
            <a:ext cx="719137" cy="360362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ATM</a:t>
            </a:r>
          </a:p>
        </p:txBody>
      </p:sp>
      <p:sp>
        <p:nvSpPr>
          <p:cNvPr id="111641" name="Rectangle 51">
            <a:extLst>
              <a:ext uri="{FF2B5EF4-FFF2-40B4-BE49-F238E27FC236}">
                <a16:creationId xmlns:a16="http://schemas.microsoft.com/office/drawing/2014/main" id="{AD206185-9996-1B29-E40F-3DEE7359C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9" y="2205038"/>
            <a:ext cx="719137" cy="360362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SAR</a:t>
            </a:r>
          </a:p>
        </p:txBody>
      </p:sp>
      <p:sp>
        <p:nvSpPr>
          <p:cNvPr id="111642" name="Rectangle 52">
            <a:extLst>
              <a:ext uri="{FF2B5EF4-FFF2-40B4-BE49-F238E27FC236}">
                <a16:creationId xmlns:a16="http://schemas.microsoft.com/office/drawing/2014/main" id="{1A891F28-3B75-7322-23F6-F5737664D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4" y="4076700"/>
            <a:ext cx="720725" cy="4318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apps. &amp;</a:t>
            </a:r>
          </a:p>
          <a:p>
            <a:pPr algn="ctr"/>
            <a:r>
              <a:rPr lang="en-US" altLang="fr-FR" sz="1400">
                <a:solidFill>
                  <a:schemeClr val="accent1"/>
                </a:solidFill>
              </a:rPr>
              <a:t>protocols</a:t>
            </a:r>
          </a:p>
        </p:txBody>
      </p:sp>
      <p:sp>
        <p:nvSpPr>
          <p:cNvPr id="111643" name="Rectangle 53">
            <a:extLst>
              <a:ext uri="{FF2B5EF4-FFF2-40B4-BE49-F238E27FC236}">
                <a16:creationId xmlns:a16="http://schemas.microsoft.com/office/drawing/2014/main" id="{F1DC5244-9F17-7256-31A1-73E6FCDF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4" y="5516564"/>
            <a:ext cx="720725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MAC</a:t>
            </a:r>
          </a:p>
        </p:txBody>
      </p:sp>
      <p:sp>
        <p:nvSpPr>
          <p:cNvPr id="111644" name="Rectangle 54">
            <a:extLst>
              <a:ext uri="{FF2B5EF4-FFF2-40B4-BE49-F238E27FC236}">
                <a16:creationId xmlns:a16="http://schemas.microsoft.com/office/drawing/2014/main" id="{A6762AB0-7B9E-9B8C-A4BA-107CF853E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4" y="5805489"/>
            <a:ext cx="720725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radio</a:t>
            </a:r>
          </a:p>
        </p:txBody>
      </p:sp>
      <p:sp>
        <p:nvSpPr>
          <p:cNvPr id="111645" name="Rectangle 55">
            <a:extLst>
              <a:ext uri="{FF2B5EF4-FFF2-40B4-BE49-F238E27FC236}">
                <a16:creationId xmlns:a16="http://schemas.microsoft.com/office/drawing/2014/main" id="{95379D13-CB7A-00FD-B790-DC5AB264E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9" y="5516564"/>
            <a:ext cx="720725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MAC</a:t>
            </a:r>
          </a:p>
        </p:txBody>
      </p:sp>
      <p:sp>
        <p:nvSpPr>
          <p:cNvPr id="111646" name="Rectangle 56">
            <a:extLst>
              <a:ext uri="{FF2B5EF4-FFF2-40B4-BE49-F238E27FC236}">
                <a16:creationId xmlns:a16="http://schemas.microsoft.com/office/drawing/2014/main" id="{DEE95006-3258-D02E-B106-B5B64F004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9" y="5805489"/>
            <a:ext cx="720725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radio</a:t>
            </a:r>
          </a:p>
        </p:txBody>
      </p:sp>
      <p:sp>
        <p:nvSpPr>
          <p:cNvPr id="111647" name="AutoShape 57">
            <a:extLst>
              <a:ext uri="{FF2B5EF4-FFF2-40B4-BE49-F238E27FC236}">
                <a16:creationId xmlns:a16="http://schemas.microsoft.com/office/drawing/2014/main" id="{2189F71E-47E5-AADC-24E0-5F3CFA2BA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9" y="4940301"/>
            <a:ext cx="720725" cy="288925"/>
          </a:xfrm>
          <a:prstGeom prst="rtTriangle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300">
                <a:solidFill>
                  <a:schemeClr val="accent1"/>
                </a:solidFill>
              </a:rPr>
              <a:t>  PDCP  </a:t>
            </a:r>
          </a:p>
        </p:txBody>
      </p:sp>
      <p:sp>
        <p:nvSpPr>
          <p:cNvPr id="111648" name="AutoShape 58">
            <a:extLst>
              <a:ext uri="{FF2B5EF4-FFF2-40B4-BE49-F238E27FC236}">
                <a16:creationId xmlns:a16="http://schemas.microsoft.com/office/drawing/2014/main" id="{E5D13548-CBE8-DC4F-4A4A-B4573B1AEF1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76864" y="4940301"/>
            <a:ext cx="719137" cy="288925"/>
          </a:xfrm>
          <a:prstGeom prst="rtTriangle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600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fr-FR" sz="1400">
                <a:solidFill>
                  <a:schemeClr val="accent1"/>
                </a:solidFill>
              </a:rPr>
              <a:t>   GTP</a:t>
            </a:r>
          </a:p>
        </p:txBody>
      </p:sp>
      <p:sp>
        <p:nvSpPr>
          <p:cNvPr id="111649" name="AutoShape 59">
            <a:extLst>
              <a:ext uri="{FF2B5EF4-FFF2-40B4-BE49-F238E27FC236}">
                <a16:creationId xmlns:a16="http://schemas.microsoft.com/office/drawing/2014/main" id="{CBE51D2D-CC03-B753-1E44-F982B05888D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56138" y="4940300"/>
            <a:ext cx="1439862" cy="287338"/>
          </a:xfrm>
          <a:prstGeom prst="triangle">
            <a:avLst>
              <a:gd name="adj" fmla="val 50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>
              <a:solidFill>
                <a:schemeClr val="accent1"/>
              </a:solidFill>
            </a:endParaRPr>
          </a:p>
        </p:txBody>
      </p:sp>
      <p:cxnSp>
        <p:nvCxnSpPr>
          <p:cNvPr id="111650" name="AutoShape 60">
            <a:extLst>
              <a:ext uri="{FF2B5EF4-FFF2-40B4-BE49-F238E27FC236}">
                <a16:creationId xmlns:a16="http://schemas.microsoft.com/office/drawing/2014/main" id="{70AAB5F8-C2B2-1D42-05A7-4A7E23102E18}"/>
              </a:ext>
            </a:extLst>
          </p:cNvPr>
          <p:cNvCxnSpPr>
            <a:cxnSpLocks noChangeShapeType="1"/>
            <a:stCxn id="111644" idx="2"/>
            <a:endCxn id="111646" idx="2"/>
          </p:cNvCxnSpPr>
          <p:nvPr/>
        </p:nvCxnSpPr>
        <p:spPr bwMode="auto">
          <a:xfrm rot="16200000" flipH="1">
            <a:off x="4439445" y="5518945"/>
            <a:ext cx="1587" cy="1152525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51" name="AutoShape 61">
            <a:extLst>
              <a:ext uri="{FF2B5EF4-FFF2-40B4-BE49-F238E27FC236}">
                <a16:creationId xmlns:a16="http://schemas.microsoft.com/office/drawing/2014/main" id="{DEF5E80B-A106-4238-B7E9-A625B39E0D67}"/>
              </a:ext>
            </a:extLst>
          </p:cNvPr>
          <p:cNvCxnSpPr>
            <a:cxnSpLocks noChangeShapeType="1"/>
            <a:stCxn id="111661" idx="2"/>
            <a:endCxn id="111663" idx="2"/>
          </p:cNvCxnSpPr>
          <p:nvPr/>
        </p:nvCxnSpPr>
        <p:spPr bwMode="auto">
          <a:xfrm rot="16200000" flipH="1">
            <a:off x="6312695" y="5518945"/>
            <a:ext cx="1587" cy="1152525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652" name="Line 62">
            <a:extLst>
              <a:ext uri="{FF2B5EF4-FFF2-40B4-BE49-F238E27FC236}">
                <a16:creationId xmlns:a16="http://schemas.microsoft.com/office/drawing/2014/main" id="{0AED5ABC-6F42-712E-91BB-F07E0961FE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0238" y="4076701"/>
            <a:ext cx="0" cy="2378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1653" name="Line 63">
            <a:extLst>
              <a:ext uri="{FF2B5EF4-FFF2-40B4-BE49-F238E27FC236}">
                <a16:creationId xmlns:a16="http://schemas.microsoft.com/office/drawing/2014/main" id="{6E8ECD32-74D3-D2BC-5CB6-851ABA0192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1900" y="4076701"/>
            <a:ext cx="0" cy="2378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1654" name="Text Box 64">
            <a:extLst>
              <a:ext uri="{FF2B5EF4-FFF2-40B4-BE49-F238E27FC236}">
                <a16:creationId xmlns:a16="http://schemas.microsoft.com/office/drawing/2014/main" id="{452F1A21-28E9-C595-A1B7-4267B2CEF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9" y="3716338"/>
            <a:ext cx="407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600"/>
              <a:t>U</a:t>
            </a:r>
            <a:r>
              <a:rPr lang="en-US" altLang="fr-FR" sz="1600" baseline="-25000"/>
              <a:t>u</a:t>
            </a:r>
            <a:endParaRPr lang="en-US" altLang="fr-FR" sz="1600"/>
          </a:p>
        </p:txBody>
      </p:sp>
      <p:sp>
        <p:nvSpPr>
          <p:cNvPr id="111655" name="Text Box 65">
            <a:extLst>
              <a:ext uri="{FF2B5EF4-FFF2-40B4-BE49-F238E27FC236}">
                <a16:creationId xmlns:a16="http://schemas.microsoft.com/office/drawing/2014/main" id="{E4447C9E-4C6A-CC6E-B3BC-D219EF01B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1" y="3716338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600"/>
              <a:t>I</a:t>
            </a:r>
            <a:r>
              <a:rPr lang="en-US" altLang="fr-FR" sz="1600" baseline="-25000"/>
              <a:t>u</a:t>
            </a:r>
            <a:r>
              <a:rPr lang="en-US" altLang="fr-FR" sz="1600"/>
              <a:t>PS</a:t>
            </a:r>
          </a:p>
        </p:txBody>
      </p:sp>
      <p:sp>
        <p:nvSpPr>
          <p:cNvPr id="111656" name="Text Box 66">
            <a:extLst>
              <a:ext uri="{FF2B5EF4-FFF2-40B4-BE49-F238E27FC236}">
                <a16:creationId xmlns:a16="http://schemas.microsoft.com/office/drawing/2014/main" id="{7394639A-256E-525F-37F6-2BDAC3D3B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3716338"/>
            <a:ext cx="465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600" b="1"/>
              <a:t>UE</a:t>
            </a:r>
          </a:p>
        </p:txBody>
      </p:sp>
      <p:sp>
        <p:nvSpPr>
          <p:cNvPr id="111657" name="Text Box 67">
            <a:extLst>
              <a:ext uri="{FF2B5EF4-FFF2-40B4-BE49-F238E27FC236}">
                <a16:creationId xmlns:a16="http://schemas.microsoft.com/office/drawing/2014/main" id="{FBB8F113-4DBE-146A-AC8A-7F80E4C02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4" y="3716338"/>
            <a:ext cx="892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600" b="1"/>
              <a:t>UTRAN</a:t>
            </a:r>
          </a:p>
        </p:txBody>
      </p:sp>
      <p:sp>
        <p:nvSpPr>
          <p:cNvPr id="111658" name="Text Box 68">
            <a:extLst>
              <a:ext uri="{FF2B5EF4-FFF2-40B4-BE49-F238E27FC236}">
                <a16:creationId xmlns:a16="http://schemas.microsoft.com/office/drawing/2014/main" id="{12B3EF63-A523-FF81-FF51-AD06F98FF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4" y="3716339"/>
            <a:ext cx="758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600" b="1"/>
              <a:t>3G</a:t>
            </a:r>
          </a:p>
          <a:p>
            <a:r>
              <a:rPr lang="en-US" altLang="fr-FR" sz="1600" b="1"/>
              <a:t>SGSN</a:t>
            </a:r>
          </a:p>
        </p:txBody>
      </p:sp>
      <p:sp>
        <p:nvSpPr>
          <p:cNvPr id="111659" name="Rectangle 69">
            <a:extLst>
              <a:ext uri="{FF2B5EF4-FFF2-40B4-BE49-F238E27FC236}">
                <a16:creationId xmlns:a16="http://schemas.microsoft.com/office/drawing/2014/main" id="{9A17B988-513B-2A46-DD81-E4FE5CAF6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4" y="5229225"/>
            <a:ext cx="720725" cy="287338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RLC</a:t>
            </a:r>
          </a:p>
        </p:txBody>
      </p:sp>
      <p:sp>
        <p:nvSpPr>
          <p:cNvPr id="111660" name="Rectangle 70">
            <a:extLst>
              <a:ext uri="{FF2B5EF4-FFF2-40B4-BE49-F238E27FC236}">
                <a16:creationId xmlns:a16="http://schemas.microsoft.com/office/drawing/2014/main" id="{EA2B546C-8299-135B-79DB-0258F1CCC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864" y="5516564"/>
            <a:ext cx="719137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AAL5</a:t>
            </a:r>
          </a:p>
        </p:txBody>
      </p:sp>
      <p:sp>
        <p:nvSpPr>
          <p:cNvPr id="111661" name="Rectangle 71">
            <a:extLst>
              <a:ext uri="{FF2B5EF4-FFF2-40B4-BE49-F238E27FC236}">
                <a16:creationId xmlns:a16="http://schemas.microsoft.com/office/drawing/2014/main" id="{250F3A95-C340-E67C-DF01-73EEDC622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864" y="5805489"/>
            <a:ext cx="719137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ATM</a:t>
            </a:r>
          </a:p>
        </p:txBody>
      </p:sp>
      <p:sp>
        <p:nvSpPr>
          <p:cNvPr id="111662" name="Rectangle 72">
            <a:extLst>
              <a:ext uri="{FF2B5EF4-FFF2-40B4-BE49-F238E27FC236}">
                <a16:creationId xmlns:a16="http://schemas.microsoft.com/office/drawing/2014/main" id="{E82702DA-9502-0E35-4C56-17007731A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9" y="5516564"/>
            <a:ext cx="719137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AAL5</a:t>
            </a:r>
          </a:p>
        </p:txBody>
      </p:sp>
      <p:sp>
        <p:nvSpPr>
          <p:cNvPr id="111663" name="Rectangle 73">
            <a:extLst>
              <a:ext uri="{FF2B5EF4-FFF2-40B4-BE49-F238E27FC236}">
                <a16:creationId xmlns:a16="http://schemas.microsoft.com/office/drawing/2014/main" id="{951D84AB-A626-80CA-3E35-92FAF79AB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9" y="5805489"/>
            <a:ext cx="719137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ATM</a:t>
            </a:r>
          </a:p>
        </p:txBody>
      </p:sp>
      <p:sp>
        <p:nvSpPr>
          <p:cNvPr id="111664" name="Rectangle 74">
            <a:extLst>
              <a:ext uri="{FF2B5EF4-FFF2-40B4-BE49-F238E27FC236}">
                <a16:creationId xmlns:a16="http://schemas.microsoft.com/office/drawing/2014/main" id="{4BCE059A-53A5-4A0F-0509-1414E0549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9" y="5229226"/>
            <a:ext cx="719137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UDP/IP</a:t>
            </a:r>
          </a:p>
        </p:txBody>
      </p:sp>
      <p:sp>
        <p:nvSpPr>
          <p:cNvPr id="111665" name="Rectangle 75">
            <a:extLst>
              <a:ext uri="{FF2B5EF4-FFF2-40B4-BE49-F238E27FC236}">
                <a16:creationId xmlns:a16="http://schemas.microsoft.com/office/drawing/2014/main" id="{EDB7C60A-5E35-2264-70B4-2EC466F0D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4" y="4940301"/>
            <a:ext cx="720725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PDCP</a:t>
            </a:r>
          </a:p>
        </p:txBody>
      </p:sp>
      <p:sp>
        <p:nvSpPr>
          <p:cNvPr id="111666" name="Rectangle 76">
            <a:extLst>
              <a:ext uri="{FF2B5EF4-FFF2-40B4-BE49-F238E27FC236}">
                <a16:creationId xmlns:a16="http://schemas.microsoft.com/office/drawing/2014/main" id="{25429DF0-0DCB-CA94-C444-B5D38CD30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9" y="5229225"/>
            <a:ext cx="720725" cy="287338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RLC</a:t>
            </a:r>
          </a:p>
        </p:txBody>
      </p:sp>
      <p:sp>
        <p:nvSpPr>
          <p:cNvPr id="111667" name="Rectangle 77">
            <a:extLst>
              <a:ext uri="{FF2B5EF4-FFF2-40B4-BE49-F238E27FC236}">
                <a16:creationId xmlns:a16="http://schemas.microsoft.com/office/drawing/2014/main" id="{5DB9821D-5627-2B81-C878-7865D283E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864" y="5229225"/>
            <a:ext cx="720725" cy="287338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UDP/IP</a:t>
            </a:r>
          </a:p>
        </p:txBody>
      </p:sp>
      <p:sp>
        <p:nvSpPr>
          <p:cNvPr id="111668" name="Rectangle 78">
            <a:extLst>
              <a:ext uri="{FF2B5EF4-FFF2-40B4-BE49-F238E27FC236}">
                <a16:creationId xmlns:a16="http://schemas.microsoft.com/office/drawing/2014/main" id="{55C4F1F9-E1EB-5BDD-5273-2E9CD690C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5229225"/>
            <a:ext cx="719138" cy="287338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UDP/IP</a:t>
            </a:r>
          </a:p>
        </p:txBody>
      </p:sp>
      <p:sp>
        <p:nvSpPr>
          <p:cNvPr id="111669" name="Line 79">
            <a:extLst>
              <a:ext uri="{FF2B5EF4-FFF2-40B4-BE49-F238E27FC236}">
                <a16:creationId xmlns:a16="http://schemas.microsoft.com/office/drawing/2014/main" id="{D0C2757E-CB68-1EBF-4C51-272F910055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5150" y="4076701"/>
            <a:ext cx="0" cy="2378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1670" name="Text Box 80">
            <a:extLst>
              <a:ext uri="{FF2B5EF4-FFF2-40B4-BE49-F238E27FC236}">
                <a16:creationId xmlns:a16="http://schemas.microsoft.com/office/drawing/2014/main" id="{DDB5C3DE-48F4-2289-35E3-97D59F39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3716338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600"/>
              <a:t>G</a:t>
            </a:r>
            <a:r>
              <a:rPr lang="en-US" altLang="fr-FR" sz="1600" baseline="-25000"/>
              <a:t>n</a:t>
            </a:r>
            <a:endParaRPr lang="en-US" altLang="fr-FR" sz="1600"/>
          </a:p>
        </p:txBody>
      </p:sp>
      <p:sp>
        <p:nvSpPr>
          <p:cNvPr id="111671" name="AutoShape 81">
            <a:extLst>
              <a:ext uri="{FF2B5EF4-FFF2-40B4-BE49-F238E27FC236}">
                <a16:creationId xmlns:a16="http://schemas.microsoft.com/office/drawing/2014/main" id="{2AABDE22-DE36-C0C9-4551-6F5008462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1" y="4940301"/>
            <a:ext cx="720725" cy="290513"/>
          </a:xfrm>
          <a:prstGeom prst="rtTriangle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300">
                <a:solidFill>
                  <a:schemeClr val="accent1"/>
                </a:solidFill>
              </a:rPr>
              <a:t>GTP  </a:t>
            </a:r>
          </a:p>
        </p:txBody>
      </p:sp>
      <p:sp>
        <p:nvSpPr>
          <p:cNvPr id="111672" name="AutoShape 82">
            <a:extLst>
              <a:ext uri="{FF2B5EF4-FFF2-40B4-BE49-F238E27FC236}">
                <a16:creationId xmlns:a16="http://schemas.microsoft.com/office/drawing/2014/main" id="{1580E91B-2F6A-86FA-A42E-717E939CEF0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48525" y="4940301"/>
            <a:ext cx="719138" cy="290513"/>
          </a:xfrm>
          <a:prstGeom prst="rtTriangle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600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fr-FR" sz="1400">
                <a:solidFill>
                  <a:schemeClr val="accent1"/>
                </a:solidFill>
              </a:rPr>
              <a:t>   GTP</a:t>
            </a:r>
          </a:p>
        </p:txBody>
      </p:sp>
      <p:sp>
        <p:nvSpPr>
          <p:cNvPr id="111673" name="AutoShape 83">
            <a:extLst>
              <a:ext uri="{FF2B5EF4-FFF2-40B4-BE49-F238E27FC236}">
                <a16:creationId xmlns:a16="http://schemas.microsoft.com/office/drawing/2014/main" id="{0314D9CA-3D6F-E421-51B1-CDAC80C3F64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27801" y="4940301"/>
            <a:ext cx="1439863" cy="288925"/>
          </a:xfrm>
          <a:prstGeom prst="triangle">
            <a:avLst>
              <a:gd name="adj" fmla="val 50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>
              <a:solidFill>
                <a:schemeClr val="accent1"/>
              </a:solidFill>
            </a:endParaRPr>
          </a:p>
        </p:txBody>
      </p:sp>
      <p:sp>
        <p:nvSpPr>
          <p:cNvPr id="111674" name="Rectangle 84">
            <a:extLst>
              <a:ext uri="{FF2B5EF4-FFF2-40B4-BE49-F238E27FC236}">
                <a16:creationId xmlns:a16="http://schemas.microsoft.com/office/drawing/2014/main" id="{22C1A385-5C8E-4026-7290-618A85A0C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5516564"/>
            <a:ext cx="719138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L2</a:t>
            </a:r>
          </a:p>
        </p:txBody>
      </p:sp>
      <p:sp>
        <p:nvSpPr>
          <p:cNvPr id="111675" name="Rectangle 85">
            <a:extLst>
              <a:ext uri="{FF2B5EF4-FFF2-40B4-BE49-F238E27FC236}">
                <a16:creationId xmlns:a16="http://schemas.microsoft.com/office/drawing/2014/main" id="{8AB37E58-F3D8-427D-815E-84BE72CCE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5805489"/>
            <a:ext cx="719138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L1</a:t>
            </a:r>
          </a:p>
        </p:txBody>
      </p:sp>
      <p:sp>
        <p:nvSpPr>
          <p:cNvPr id="111676" name="Rectangle 86">
            <a:extLst>
              <a:ext uri="{FF2B5EF4-FFF2-40B4-BE49-F238E27FC236}">
                <a16:creationId xmlns:a16="http://schemas.microsoft.com/office/drawing/2014/main" id="{0210656B-5C6B-92D6-0177-753FAF59B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5227639"/>
            <a:ext cx="719138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UDP/IP</a:t>
            </a:r>
          </a:p>
        </p:txBody>
      </p:sp>
      <p:sp>
        <p:nvSpPr>
          <p:cNvPr id="111677" name="Rectangle 87">
            <a:extLst>
              <a:ext uri="{FF2B5EF4-FFF2-40B4-BE49-F238E27FC236}">
                <a16:creationId xmlns:a16="http://schemas.microsoft.com/office/drawing/2014/main" id="{508393FF-E573-6C1E-5012-9E664F863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5516564"/>
            <a:ext cx="719138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L2</a:t>
            </a:r>
          </a:p>
        </p:txBody>
      </p:sp>
      <p:sp>
        <p:nvSpPr>
          <p:cNvPr id="111678" name="Rectangle 88">
            <a:extLst>
              <a:ext uri="{FF2B5EF4-FFF2-40B4-BE49-F238E27FC236}">
                <a16:creationId xmlns:a16="http://schemas.microsoft.com/office/drawing/2014/main" id="{A4C94937-B129-7A72-59A5-6B51238C7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5805489"/>
            <a:ext cx="719138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L1</a:t>
            </a:r>
          </a:p>
        </p:txBody>
      </p:sp>
      <p:sp>
        <p:nvSpPr>
          <p:cNvPr id="111679" name="Rectangle 89">
            <a:extLst>
              <a:ext uri="{FF2B5EF4-FFF2-40B4-BE49-F238E27FC236}">
                <a16:creationId xmlns:a16="http://schemas.microsoft.com/office/drawing/2014/main" id="{53F54AB3-B6F1-E016-553C-A66B1CA92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4938713"/>
            <a:ext cx="719138" cy="290512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GTP</a:t>
            </a:r>
          </a:p>
        </p:txBody>
      </p:sp>
      <p:cxnSp>
        <p:nvCxnSpPr>
          <p:cNvPr id="111680" name="AutoShape 90">
            <a:extLst>
              <a:ext uri="{FF2B5EF4-FFF2-40B4-BE49-F238E27FC236}">
                <a16:creationId xmlns:a16="http://schemas.microsoft.com/office/drawing/2014/main" id="{71069A83-6A2B-EE14-FC03-555AF47E54AF}"/>
              </a:ext>
            </a:extLst>
          </p:cNvPr>
          <p:cNvCxnSpPr>
            <a:cxnSpLocks noChangeShapeType="1"/>
            <a:stCxn id="111675" idx="2"/>
            <a:endCxn id="111678" idx="2"/>
          </p:cNvCxnSpPr>
          <p:nvPr/>
        </p:nvCxnSpPr>
        <p:spPr bwMode="auto">
          <a:xfrm rot="16200000" flipH="1">
            <a:off x="8184358" y="5518945"/>
            <a:ext cx="1587" cy="1152525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681" name="Text Box 91">
            <a:extLst>
              <a:ext uri="{FF2B5EF4-FFF2-40B4-BE49-F238E27FC236}">
                <a16:creationId xmlns:a16="http://schemas.microsoft.com/office/drawing/2014/main" id="{59A204CC-78BB-254F-FE14-4D90539B1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939" y="3716339"/>
            <a:ext cx="7826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600" b="1"/>
              <a:t>3G</a:t>
            </a:r>
          </a:p>
          <a:p>
            <a:r>
              <a:rPr lang="en-US" altLang="fr-FR" sz="1600" b="1"/>
              <a:t>GGSN</a:t>
            </a:r>
          </a:p>
        </p:txBody>
      </p:sp>
      <p:sp>
        <p:nvSpPr>
          <p:cNvPr id="111682" name="Rectangle 92">
            <a:extLst>
              <a:ext uri="{FF2B5EF4-FFF2-40B4-BE49-F238E27FC236}">
                <a16:creationId xmlns:a16="http://schemas.microsoft.com/office/drawing/2014/main" id="{E87F1DA4-ED0C-CBB1-10F3-F66A34356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4" y="4508500"/>
            <a:ext cx="720725" cy="433388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IP, PPP,</a:t>
            </a:r>
          </a:p>
          <a:p>
            <a:pPr algn="ctr"/>
            <a:r>
              <a:rPr lang="en-US" altLang="fr-FR" sz="140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11683" name="Rectangle 93">
            <a:extLst>
              <a:ext uri="{FF2B5EF4-FFF2-40B4-BE49-F238E27FC236}">
                <a16:creationId xmlns:a16="http://schemas.microsoft.com/office/drawing/2014/main" id="{E194D000-3364-981A-30EF-70AECC7D9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1" y="4508500"/>
            <a:ext cx="720725" cy="433388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</a:rPr>
              <a:t>IP, PPP,</a:t>
            </a:r>
          </a:p>
          <a:p>
            <a:pPr algn="ctr"/>
            <a:r>
              <a:rPr lang="en-US" altLang="fr-FR" sz="140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11684" name="AutoShape 94">
            <a:extLst>
              <a:ext uri="{FF2B5EF4-FFF2-40B4-BE49-F238E27FC236}">
                <a16:creationId xmlns:a16="http://schemas.microsoft.com/office/drawing/2014/main" id="{CFB56F54-1115-9317-865F-1C7C5F0E5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4508501"/>
            <a:ext cx="4176712" cy="360363"/>
          </a:xfrm>
          <a:prstGeom prst="leftRightArrow">
            <a:avLst>
              <a:gd name="adj1" fmla="val 50278"/>
              <a:gd name="adj2" fmla="val 114561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/>
              <a:t>IP tunnel</a:t>
            </a:r>
          </a:p>
        </p:txBody>
      </p:sp>
      <p:sp>
        <p:nvSpPr>
          <p:cNvPr id="111685" name="Text Box 95">
            <a:extLst>
              <a:ext uri="{FF2B5EF4-FFF2-40B4-BE49-F238E27FC236}">
                <a16:creationId xmlns:a16="http://schemas.microsoft.com/office/drawing/2014/main" id="{3DB65300-8156-5ABF-33B2-E18F6FE97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5" y="220503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/>
              <a:t>Circuit</a:t>
            </a:r>
          </a:p>
          <a:p>
            <a:r>
              <a:rPr lang="de-DE" altLang="fr-FR"/>
              <a:t>switched</a:t>
            </a:r>
          </a:p>
        </p:txBody>
      </p:sp>
      <p:sp>
        <p:nvSpPr>
          <p:cNvPr id="111686" name="Text Box 96">
            <a:extLst>
              <a:ext uri="{FF2B5EF4-FFF2-40B4-BE49-F238E27FC236}">
                <a16:creationId xmlns:a16="http://schemas.microsoft.com/office/drawing/2014/main" id="{9097EE9C-0467-B3C4-45EE-D05158F07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5" y="479742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/>
              <a:t>Packet</a:t>
            </a:r>
          </a:p>
          <a:p>
            <a:r>
              <a:rPr lang="de-DE" altLang="fr-FR"/>
              <a:t>switched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16AAC9-652D-C492-B1C7-153C41B7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C248-596B-4E87-BB18-1B335D9BB67C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3C39B2-A9DB-E3C6-6607-683DC6E0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80073-4344-C103-C4E1-D7467898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61</a:t>
            </a:fld>
            <a:endParaRPr lang="fr-FR"/>
          </a:p>
        </p:txBody>
      </p:sp>
    </p:spTree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>
            <a:extLst>
              <a:ext uri="{FF2B5EF4-FFF2-40B4-BE49-F238E27FC236}">
                <a16:creationId xmlns:a16="http://schemas.microsoft.com/office/drawing/2014/main" id="{9E0ABDB6-1BF3-1419-CCB7-268DD2424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UMTS Core Network </a:t>
            </a:r>
            <a:r>
              <a:rPr lang="en-US" altLang="fr-FR" sz="1200" dirty="0"/>
              <a:t>(1/2)</a:t>
            </a:r>
            <a:r>
              <a:rPr lang="en-US" altLang="fr-FR" dirty="0"/>
              <a:t> </a:t>
            </a:r>
          </a:p>
        </p:txBody>
      </p:sp>
      <p:sp>
        <p:nvSpPr>
          <p:cNvPr id="385028" name="Rectangle 4">
            <a:extLst>
              <a:ext uri="{FF2B5EF4-FFF2-40B4-BE49-F238E27FC236}">
                <a16:creationId xmlns:a16="http://schemas.microsoft.com/office/drawing/2014/main" id="{A829A6AB-310A-7CA5-C303-DA691CBC4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89" y="6456640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385029" name="Picture 5">
            <a:extLst>
              <a:ext uri="{FF2B5EF4-FFF2-40B4-BE49-F238E27FC236}">
                <a16:creationId xmlns:a16="http://schemas.microsoft.com/office/drawing/2014/main" id="{753016FF-3B24-58F7-EE69-AFE5DFBB5E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0289" y="1490664"/>
            <a:ext cx="7591425" cy="4486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CA67BC-1F13-889B-FC3E-432840F9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57F5-7134-4F74-9020-2DA9E961E9E7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788E4E-0195-33B9-BBA1-103A8A0D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A879ED-705A-8C27-AE51-19F8B022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382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>
            <a:extLst>
              <a:ext uri="{FF2B5EF4-FFF2-40B4-BE49-F238E27FC236}">
                <a16:creationId xmlns:a16="http://schemas.microsoft.com/office/drawing/2014/main" id="{692A0CDA-825B-B0A4-335B-A6DE360AA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2900"/>
            <a:ext cx="10515600" cy="1325563"/>
          </a:xfrm>
        </p:spPr>
        <p:txBody>
          <a:bodyPr/>
          <a:lstStyle/>
          <a:p>
            <a:r>
              <a:rPr lang="en-US" altLang="fr-FR" dirty="0"/>
              <a:t>UMTS Core Network </a:t>
            </a:r>
            <a:r>
              <a:rPr lang="en-US" altLang="fr-FR" sz="1200" dirty="0"/>
              <a:t>(2/2)</a:t>
            </a:r>
          </a:p>
        </p:txBody>
      </p:sp>
      <p:pic>
        <p:nvPicPr>
          <p:cNvPr id="387078" name="Picture 6">
            <a:extLst>
              <a:ext uri="{FF2B5EF4-FFF2-40B4-BE49-F238E27FC236}">
                <a16:creationId xmlns:a16="http://schemas.microsoft.com/office/drawing/2014/main" id="{55723869-4D7D-820A-FC2F-9B39E5F304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3556" y="1357135"/>
            <a:ext cx="7036682" cy="466399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7080" name="Text Box 8">
            <a:extLst>
              <a:ext uri="{FF2B5EF4-FFF2-40B4-BE49-F238E27FC236}">
                <a16:creationId xmlns:a16="http://schemas.microsoft.com/office/drawing/2014/main" id="{70BCB3AC-F5EC-F8CF-8C88-081FD4328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6" y="5949950"/>
            <a:ext cx="267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1pPr>
            <a:lvl2pPr marL="5715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fr-FR" sz="2000"/>
              <a:t> end-to-end Services</a:t>
            </a:r>
          </a:p>
        </p:txBody>
      </p:sp>
      <p:sp>
        <p:nvSpPr>
          <p:cNvPr id="387081" name="Rectangle 9">
            <a:extLst>
              <a:ext uri="{FF2B5EF4-FFF2-40B4-BE49-F238E27FC236}">
                <a16:creationId xmlns:a16="http://schemas.microsoft.com/office/drawing/2014/main" id="{6BFEEC64-601F-CA13-1D26-77E81D938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339" y="64447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AF6BDE-6C68-3293-70E5-CDED2777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B481-E72A-4710-BAB5-61793F3A27AE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7FFB02-1218-AE60-6ED1-5514BE6B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E4EBEE-0F19-FDC4-B969-48765F68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169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3EDE01C-1DA1-C352-572C-C48C7A5AD2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9771"/>
            <a:ext cx="10515600" cy="1001893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fr-FR"/>
              <a:t>Spreading and scrambling of user data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9F33C34F-5D8D-477E-84BE-26A692CF4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5023" y="1184277"/>
            <a:ext cx="10258778" cy="2505605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fr-FR" sz="2400" dirty="0"/>
              <a:t>Constant chipping rate of 3.84 </a:t>
            </a:r>
            <a:r>
              <a:rPr lang="en-US" altLang="fr-FR" sz="2400" dirty="0" err="1"/>
              <a:t>Mchip</a:t>
            </a:r>
            <a:r>
              <a:rPr lang="en-US" altLang="fr-FR" sz="2400" dirty="0"/>
              <a:t>/s</a:t>
            </a:r>
          </a:p>
          <a:p>
            <a:pPr>
              <a:lnSpc>
                <a:spcPct val="90000"/>
              </a:lnSpc>
            </a:pPr>
            <a:r>
              <a:rPr lang="en-US" altLang="fr-FR" sz="2400" dirty="0"/>
              <a:t>Different user data rates supported via different spreading factors</a:t>
            </a:r>
          </a:p>
          <a:p>
            <a:pPr lvl="1">
              <a:lnSpc>
                <a:spcPct val="90000"/>
              </a:lnSpc>
            </a:pPr>
            <a:r>
              <a:rPr lang="en-US" altLang="fr-FR" sz="1800" dirty="0"/>
              <a:t>higher data rate: less chips per bit and vice versa</a:t>
            </a:r>
          </a:p>
          <a:p>
            <a:r>
              <a:rPr lang="en-US" altLang="fr-FR" sz="2400" dirty="0"/>
              <a:t>User separation via unique, quasi orthogonal scrambling codes</a:t>
            </a:r>
          </a:p>
          <a:p>
            <a:pPr lvl="1">
              <a:lnSpc>
                <a:spcPct val="90000"/>
              </a:lnSpc>
            </a:pPr>
            <a:r>
              <a:rPr lang="en-US" altLang="fr-FR" sz="1800" dirty="0"/>
              <a:t>users are not separated via orthogonal spreading codes</a:t>
            </a:r>
          </a:p>
          <a:p>
            <a:pPr lvl="1">
              <a:lnSpc>
                <a:spcPct val="90000"/>
              </a:lnSpc>
            </a:pPr>
            <a:r>
              <a:rPr lang="en-US" altLang="fr-FR" sz="1800" dirty="0"/>
              <a:t>much simpler management of codes: each station can use the same orthogonal spreading codes</a:t>
            </a:r>
          </a:p>
          <a:p>
            <a:pPr lvl="1">
              <a:lnSpc>
                <a:spcPct val="90000"/>
              </a:lnSpc>
            </a:pPr>
            <a:r>
              <a:rPr lang="en-US" altLang="fr-FR" sz="1800" dirty="0"/>
              <a:t>precise synchronization not necessary as the scrambling codes stay quasi-orthogonal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2E22BCE-F5C1-19E9-1EDF-F7CC47D9DFFF}"/>
              </a:ext>
            </a:extLst>
          </p:cNvPr>
          <p:cNvGrpSpPr/>
          <p:nvPr/>
        </p:nvGrpSpPr>
        <p:grpSpPr>
          <a:xfrm>
            <a:off x="3000375" y="3861333"/>
            <a:ext cx="5616576" cy="2539999"/>
            <a:chOff x="3000375" y="3624264"/>
            <a:chExt cx="5616576" cy="2539999"/>
          </a:xfrm>
        </p:grpSpPr>
        <p:sp>
          <p:nvSpPr>
            <p:cNvPr id="101380" name="Rectangle 4">
              <a:extLst>
                <a:ext uri="{FF2B5EF4-FFF2-40B4-BE49-F238E27FC236}">
                  <a16:creationId xmlns:a16="http://schemas.microsoft.com/office/drawing/2014/main" id="{9E4126A8-3202-1BF9-406A-433FF18C6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375" y="4005263"/>
              <a:ext cx="2592388" cy="16573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101381" name="AutoShape 6">
              <a:extLst>
                <a:ext uri="{FF2B5EF4-FFF2-40B4-BE49-F238E27FC236}">
                  <a16:creationId xmlns:a16="http://schemas.microsoft.com/office/drawing/2014/main" id="{5F3F7A9B-6901-CD03-917B-DEF77E626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775" y="4221164"/>
              <a:ext cx="287338" cy="287337"/>
            </a:xfrm>
            <a:prstGeom prst="flowChartSummingJunction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101382" name="AutoShape 7">
              <a:extLst>
                <a:ext uri="{FF2B5EF4-FFF2-40B4-BE49-F238E27FC236}">
                  <a16:creationId xmlns:a16="http://schemas.microsoft.com/office/drawing/2014/main" id="{94935B9B-AEB1-D902-EDAC-9D2F713E2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3614" y="4221164"/>
              <a:ext cx="287337" cy="287337"/>
            </a:xfrm>
            <a:prstGeom prst="flowChartSummingJunction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101383" name="AutoShape 8">
              <a:extLst>
                <a:ext uri="{FF2B5EF4-FFF2-40B4-BE49-F238E27FC236}">
                  <a16:creationId xmlns:a16="http://schemas.microsoft.com/office/drawing/2014/main" id="{BEC335F4-2F5C-8BAE-BB63-F19956CAB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75" y="4221164"/>
              <a:ext cx="287338" cy="287337"/>
            </a:xfrm>
            <a:prstGeom prst="flowChartSummingJunction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101384" name="AutoShape 11">
              <a:extLst>
                <a:ext uri="{FF2B5EF4-FFF2-40B4-BE49-F238E27FC236}">
                  <a16:creationId xmlns:a16="http://schemas.microsoft.com/office/drawing/2014/main" id="{5C89F787-30C3-F15C-DC43-ACF3D20DA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0101" y="5589589"/>
              <a:ext cx="288925" cy="288925"/>
            </a:xfrm>
            <a:prstGeom prst="flowChartOr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cxnSp>
          <p:nvCxnSpPr>
            <p:cNvPr id="101385" name="AutoShape 12">
              <a:extLst>
                <a:ext uri="{FF2B5EF4-FFF2-40B4-BE49-F238E27FC236}">
                  <a16:creationId xmlns:a16="http://schemas.microsoft.com/office/drawing/2014/main" id="{76C1A61D-C976-BC6C-2E9C-8C2A531AB537}"/>
                </a:ext>
              </a:extLst>
            </p:cNvPr>
            <p:cNvCxnSpPr>
              <a:cxnSpLocks noChangeShapeType="1"/>
              <a:endCxn id="101382" idx="0"/>
            </p:cNvCxnSpPr>
            <p:nvPr/>
          </p:nvCxnSpPr>
          <p:spPr bwMode="auto">
            <a:xfrm>
              <a:off x="3644901" y="3765551"/>
              <a:ext cx="3175" cy="455613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86" name="AutoShape 13">
              <a:extLst>
                <a:ext uri="{FF2B5EF4-FFF2-40B4-BE49-F238E27FC236}">
                  <a16:creationId xmlns:a16="http://schemas.microsoft.com/office/drawing/2014/main" id="{92B31BFC-8862-D213-F11A-BBE69CDADB31}"/>
                </a:ext>
              </a:extLst>
            </p:cNvPr>
            <p:cNvCxnSpPr>
              <a:cxnSpLocks noChangeShapeType="1"/>
              <a:endCxn id="101381" idx="0"/>
            </p:cNvCxnSpPr>
            <p:nvPr/>
          </p:nvCxnSpPr>
          <p:spPr bwMode="auto">
            <a:xfrm>
              <a:off x="4440238" y="3789363"/>
              <a:ext cx="0" cy="4318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87" name="AutoShape 14">
              <a:extLst>
                <a:ext uri="{FF2B5EF4-FFF2-40B4-BE49-F238E27FC236}">
                  <a16:creationId xmlns:a16="http://schemas.microsoft.com/office/drawing/2014/main" id="{F0545E11-C600-27CC-8444-6611ACEDABF7}"/>
                </a:ext>
              </a:extLst>
            </p:cNvPr>
            <p:cNvCxnSpPr>
              <a:cxnSpLocks noChangeShapeType="1"/>
              <a:endCxn id="101383" idx="0"/>
            </p:cNvCxnSpPr>
            <p:nvPr/>
          </p:nvCxnSpPr>
          <p:spPr bwMode="auto">
            <a:xfrm>
              <a:off x="5303838" y="3789363"/>
              <a:ext cx="0" cy="4318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388" name="Text Box 16">
              <a:extLst>
                <a:ext uri="{FF2B5EF4-FFF2-40B4-BE49-F238E27FC236}">
                  <a16:creationId xmlns:a16="http://schemas.microsoft.com/office/drawing/2014/main" id="{68B50A48-697D-6213-AC02-EC5735195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13" y="3624264"/>
              <a:ext cx="59984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r-FR" sz="1400"/>
                <a:t>data</a:t>
              </a:r>
              <a:r>
                <a:rPr lang="de-DE" altLang="fr-FR" sz="1400" baseline="-25000"/>
                <a:t>1</a:t>
              </a:r>
              <a:endParaRPr lang="de-DE" altLang="fr-FR" sz="1400"/>
            </a:p>
          </p:txBody>
        </p:sp>
        <p:sp>
          <p:nvSpPr>
            <p:cNvPr id="101389" name="Text Box 17">
              <a:extLst>
                <a:ext uri="{FF2B5EF4-FFF2-40B4-BE49-F238E27FC236}">
                  <a16:creationId xmlns:a16="http://schemas.microsoft.com/office/drawing/2014/main" id="{67005768-BA67-21AD-0B23-BC2DD35D3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8100" y="3624264"/>
              <a:ext cx="59984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r-FR" sz="1400"/>
                <a:t>data</a:t>
              </a:r>
              <a:r>
                <a:rPr lang="de-DE" altLang="fr-FR" sz="1400" baseline="-25000"/>
                <a:t>2</a:t>
              </a:r>
              <a:endParaRPr lang="de-DE" altLang="fr-FR" sz="1400"/>
            </a:p>
          </p:txBody>
        </p:sp>
        <p:sp>
          <p:nvSpPr>
            <p:cNvPr id="101390" name="Text Box 18">
              <a:extLst>
                <a:ext uri="{FF2B5EF4-FFF2-40B4-BE49-F238E27FC236}">
                  <a16:creationId xmlns:a16="http://schemas.microsoft.com/office/drawing/2014/main" id="{1B3FD958-9A90-DF81-4F82-967F90B7F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7575" y="3624264"/>
              <a:ext cx="59984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r-FR" sz="1400"/>
                <a:t>data</a:t>
              </a:r>
              <a:r>
                <a:rPr lang="de-DE" altLang="fr-FR" sz="1400" baseline="-25000"/>
                <a:t>3</a:t>
              </a:r>
              <a:endParaRPr lang="de-DE" altLang="fr-FR" sz="1400"/>
            </a:p>
          </p:txBody>
        </p:sp>
        <p:sp>
          <p:nvSpPr>
            <p:cNvPr id="101391" name="AutoShape 19">
              <a:extLst>
                <a:ext uri="{FF2B5EF4-FFF2-40B4-BE49-F238E27FC236}">
                  <a16:creationId xmlns:a16="http://schemas.microsoft.com/office/drawing/2014/main" id="{F7E2764B-D793-B1E7-B396-C9E570FA2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425" y="5229225"/>
              <a:ext cx="287338" cy="287338"/>
            </a:xfrm>
            <a:prstGeom prst="flowChartSummingJunction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cxnSp>
          <p:nvCxnSpPr>
            <p:cNvPr id="101392" name="AutoShape 20">
              <a:extLst>
                <a:ext uri="{FF2B5EF4-FFF2-40B4-BE49-F238E27FC236}">
                  <a16:creationId xmlns:a16="http://schemas.microsoft.com/office/drawing/2014/main" id="{E5ECF255-965C-E501-5199-12F9551ED327}"/>
                </a:ext>
              </a:extLst>
            </p:cNvPr>
            <p:cNvCxnSpPr>
              <a:cxnSpLocks noChangeShapeType="1"/>
              <a:stCxn id="101391" idx="2"/>
            </p:cNvCxnSpPr>
            <p:nvPr/>
          </p:nvCxnSpPr>
          <p:spPr bwMode="auto">
            <a:xfrm flipH="1">
              <a:off x="3863975" y="5373688"/>
              <a:ext cx="425450" cy="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393" name="Text Box 21">
              <a:extLst>
                <a:ext uri="{FF2B5EF4-FFF2-40B4-BE49-F238E27FC236}">
                  <a16:creationId xmlns:a16="http://schemas.microsoft.com/office/drawing/2014/main" id="{A217B21B-740E-C7DE-3C33-BE3730057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376" y="5086351"/>
              <a:ext cx="1050925" cy="5238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r-FR" sz="1400"/>
                <a:t>scrambling</a:t>
              </a:r>
            </a:p>
            <a:p>
              <a:r>
                <a:rPr lang="en-US" altLang="fr-FR" sz="1400"/>
                <a:t>code</a:t>
              </a:r>
              <a:r>
                <a:rPr lang="de-DE" altLang="fr-FR" sz="1400" baseline="-25000"/>
                <a:t>1</a:t>
              </a:r>
              <a:endParaRPr lang="de-DE" altLang="fr-FR" sz="1400"/>
            </a:p>
          </p:txBody>
        </p:sp>
        <p:sp>
          <p:nvSpPr>
            <p:cNvPr id="101394" name="AutoShape 23">
              <a:extLst>
                <a:ext uri="{FF2B5EF4-FFF2-40B4-BE49-F238E27FC236}">
                  <a16:creationId xmlns:a16="http://schemas.microsoft.com/office/drawing/2014/main" id="{2FC5B8B8-6F1F-2E31-8807-D44D33EB3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776" y="4654551"/>
              <a:ext cx="288925" cy="288925"/>
            </a:xfrm>
            <a:prstGeom prst="flowChartOr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cxnSp>
          <p:nvCxnSpPr>
            <p:cNvPr id="101395" name="AutoShape 24">
              <a:extLst>
                <a:ext uri="{FF2B5EF4-FFF2-40B4-BE49-F238E27FC236}">
                  <a16:creationId xmlns:a16="http://schemas.microsoft.com/office/drawing/2014/main" id="{D48FEED2-AC3D-E7CD-A8EF-FAAF345A78F3}"/>
                </a:ext>
              </a:extLst>
            </p:cNvPr>
            <p:cNvCxnSpPr>
              <a:cxnSpLocks noChangeShapeType="1"/>
              <a:stCxn id="101382" idx="4"/>
              <a:endCxn id="101394" idx="2"/>
            </p:cNvCxnSpPr>
            <p:nvPr/>
          </p:nvCxnSpPr>
          <p:spPr bwMode="auto">
            <a:xfrm rot="16200000" flipH="1">
              <a:off x="3826669" y="4329907"/>
              <a:ext cx="290513" cy="647700"/>
            </a:xfrm>
            <a:prstGeom prst="bentConnector2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6" name="AutoShape 25">
              <a:extLst>
                <a:ext uri="{FF2B5EF4-FFF2-40B4-BE49-F238E27FC236}">
                  <a16:creationId xmlns:a16="http://schemas.microsoft.com/office/drawing/2014/main" id="{F9D8411C-5631-458F-0C42-73FB412CD2C5}"/>
                </a:ext>
              </a:extLst>
            </p:cNvPr>
            <p:cNvCxnSpPr>
              <a:cxnSpLocks noChangeShapeType="1"/>
              <a:stCxn id="101383" idx="4"/>
              <a:endCxn id="101394" idx="6"/>
            </p:cNvCxnSpPr>
            <p:nvPr/>
          </p:nvCxnSpPr>
          <p:spPr bwMode="auto">
            <a:xfrm rot="5400000">
              <a:off x="4799013" y="4294188"/>
              <a:ext cx="290513" cy="719138"/>
            </a:xfrm>
            <a:prstGeom prst="bentConnector2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7" name="AutoShape 26">
              <a:extLst>
                <a:ext uri="{FF2B5EF4-FFF2-40B4-BE49-F238E27FC236}">
                  <a16:creationId xmlns:a16="http://schemas.microsoft.com/office/drawing/2014/main" id="{E983B2E6-7901-6BDF-B883-3D9723B6208B}"/>
                </a:ext>
              </a:extLst>
            </p:cNvPr>
            <p:cNvCxnSpPr>
              <a:cxnSpLocks noChangeShapeType="1"/>
              <a:stCxn id="101381" idx="4"/>
              <a:endCxn id="101394" idx="0"/>
            </p:cNvCxnSpPr>
            <p:nvPr/>
          </p:nvCxnSpPr>
          <p:spPr bwMode="auto">
            <a:xfrm>
              <a:off x="4440238" y="4508500"/>
              <a:ext cx="0" cy="14605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8" name="AutoShape 28">
              <a:extLst>
                <a:ext uri="{FF2B5EF4-FFF2-40B4-BE49-F238E27FC236}">
                  <a16:creationId xmlns:a16="http://schemas.microsoft.com/office/drawing/2014/main" id="{AE42244E-A525-32E5-A164-046D56E69B64}"/>
                </a:ext>
              </a:extLst>
            </p:cNvPr>
            <p:cNvCxnSpPr>
              <a:cxnSpLocks noChangeShapeType="1"/>
              <a:stCxn id="101394" idx="4"/>
              <a:endCxn id="101391" idx="0"/>
            </p:cNvCxnSpPr>
            <p:nvPr/>
          </p:nvCxnSpPr>
          <p:spPr bwMode="auto">
            <a:xfrm flipH="1">
              <a:off x="4433888" y="4943475"/>
              <a:ext cx="6350" cy="28575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9" name="AutoShape 30">
              <a:extLst>
                <a:ext uri="{FF2B5EF4-FFF2-40B4-BE49-F238E27FC236}">
                  <a16:creationId xmlns:a16="http://schemas.microsoft.com/office/drawing/2014/main" id="{E1928B46-56C2-CA82-AEE2-38367BE08C38}"/>
                </a:ext>
              </a:extLst>
            </p:cNvPr>
            <p:cNvCxnSpPr>
              <a:cxnSpLocks noChangeShapeType="1"/>
              <a:stCxn id="101391" idx="4"/>
              <a:endCxn id="101384" idx="2"/>
            </p:cNvCxnSpPr>
            <p:nvPr/>
          </p:nvCxnSpPr>
          <p:spPr bwMode="auto">
            <a:xfrm rot="16200000" flipH="1">
              <a:off x="5048251" y="4902201"/>
              <a:ext cx="217487" cy="1446212"/>
            </a:xfrm>
            <a:prstGeom prst="bentConnector2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00" name="AutoShape 31">
              <a:extLst>
                <a:ext uri="{FF2B5EF4-FFF2-40B4-BE49-F238E27FC236}">
                  <a16:creationId xmlns:a16="http://schemas.microsoft.com/office/drawing/2014/main" id="{A76F4F83-F8D3-6BB9-2EF9-341DC4BBBFBA}"/>
                </a:ext>
              </a:extLst>
            </p:cNvPr>
            <p:cNvCxnSpPr>
              <a:cxnSpLocks noChangeShapeType="1"/>
              <a:stCxn id="101384" idx="4"/>
            </p:cNvCxnSpPr>
            <p:nvPr/>
          </p:nvCxnSpPr>
          <p:spPr bwMode="auto">
            <a:xfrm>
              <a:off x="6024563" y="5878513"/>
              <a:ext cx="0" cy="28575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01" name="AutoShape 32">
              <a:extLst>
                <a:ext uri="{FF2B5EF4-FFF2-40B4-BE49-F238E27FC236}">
                  <a16:creationId xmlns:a16="http://schemas.microsoft.com/office/drawing/2014/main" id="{DFF87072-6EC8-7AEC-5E16-EC515F47A1CD}"/>
                </a:ext>
              </a:extLst>
            </p:cNvPr>
            <p:cNvCxnSpPr>
              <a:cxnSpLocks noChangeShapeType="1"/>
              <a:stCxn id="101382" idx="2"/>
            </p:cNvCxnSpPr>
            <p:nvPr/>
          </p:nvCxnSpPr>
          <p:spPr bwMode="auto">
            <a:xfrm flipH="1" flipV="1">
              <a:off x="3230563" y="4357689"/>
              <a:ext cx="273050" cy="7937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02" name="AutoShape 33">
              <a:extLst>
                <a:ext uri="{FF2B5EF4-FFF2-40B4-BE49-F238E27FC236}">
                  <a16:creationId xmlns:a16="http://schemas.microsoft.com/office/drawing/2014/main" id="{97AB0AF0-CBE3-263E-C5BB-FE130F478436}"/>
                </a:ext>
              </a:extLst>
            </p:cNvPr>
            <p:cNvCxnSpPr>
              <a:cxnSpLocks noChangeShapeType="1"/>
              <a:stCxn id="101381" idx="2"/>
            </p:cNvCxnSpPr>
            <p:nvPr/>
          </p:nvCxnSpPr>
          <p:spPr bwMode="auto">
            <a:xfrm flipH="1">
              <a:off x="4008439" y="4365625"/>
              <a:ext cx="287337" cy="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03" name="AutoShape 34">
              <a:extLst>
                <a:ext uri="{FF2B5EF4-FFF2-40B4-BE49-F238E27FC236}">
                  <a16:creationId xmlns:a16="http://schemas.microsoft.com/office/drawing/2014/main" id="{8B72B302-DB44-9E50-9BCE-2360961372FF}"/>
                </a:ext>
              </a:extLst>
            </p:cNvPr>
            <p:cNvCxnSpPr>
              <a:cxnSpLocks noChangeShapeType="1"/>
              <a:stCxn id="101383" idx="2"/>
            </p:cNvCxnSpPr>
            <p:nvPr/>
          </p:nvCxnSpPr>
          <p:spPr bwMode="auto">
            <a:xfrm flipH="1">
              <a:off x="4872039" y="4365625"/>
              <a:ext cx="287337" cy="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404" name="Text Box 35">
              <a:extLst>
                <a:ext uri="{FF2B5EF4-FFF2-40B4-BE49-F238E27FC236}">
                  <a16:creationId xmlns:a16="http://schemas.microsoft.com/office/drawing/2014/main" id="{ED40BD80-8B3B-5F14-329D-B61031055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138" y="4078289"/>
              <a:ext cx="639762" cy="5238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r-FR" sz="1400"/>
                <a:t>spr.</a:t>
              </a:r>
            </a:p>
            <a:p>
              <a:r>
                <a:rPr lang="en-US" altLang="fr-FR" sz="1400"/>
                <a:t>code</a:t>
              </a:r>
              <a:r>
                <a:rPr lang="de-DE" altLang="fr-FR" sz="1400" baseline="-25000"/>
                <a:t>3</a:t>
              </a:r>
              <a:endParaRPr lang="de-DE" altLang="fr-FR" sz="1400"/>
            </a:p>
          </p:txBody>
        </p:sp>
        <p:sp>
          <p:nvSpPr>
            <p:cNvPr id="101405" name="Text Box 36">
              <a:extLst>
                <a:ext uri="{FF2B5EF4-FFF2-40B4-BE49-F238E27FC236}">
                  <a16:creationId xmlns:a16="http://schemas.microsoft.com/office/drawing/2014/main" id="{0DA79CAC-6388-4032-025C-2650FE8D2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538" y="4078289"/>
              <a:ext cx="639762" cy="5238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r-FR" sz="1400" dirty="0"/>
                <a:t>spr.</a:t>
              </a:r>
            </a:p>
            <a:p>
              <a:r>
                <a:rPr lang="en-US" altLang="fr-FR" sz="1400" dirty="0"/>
                <a:t>code</a:t>
              </a:r>
              <a:r>
                <a:rPr lang="de-DE" altLang="fr-FR" sz="1400" baseline="-25000" dirty="0"/>
                <a:t>2</a:t>
              </a:r>
              <a:endParaRPr lang="de-DE" altLang="fr-FR" sz="1400" dirty="0"/>
            </a:p>
          </p:txBody>
        </p:sp>
        <p:sp>
          <p:nvSpPr>
            <p:cNvPr id="101406" name="Text Box 37">
              <a:extLst>
                <a:ext uri="{FF2B5EF4-FFF2-40B4-BE49-F238E27FC236}">
                  <a16:creationId xmlns:a16="http://schemas.microsoft.com/office/drawing/2014/main" id="{64CB8CE5-2F42-1635-438B-5543C0D95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376" y="4078289"/>
              <a:ext cx="668773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r-FR" sz="1400" b="1" dirty="0"/>
                <a:t>spr.</a:t>
              </a:r>
            </a:p>
            <a:p>
              <a:r>
                <a:rPr lang="en-US" altLang="fr-FR" sz="1400" b="1" dirty="0"/>
                <a:t>code</a:t>
              </a:r>
              <a:r>
                <a:rPr lang="de-DE" altLang="fr-FR" sz="1400" b="1" baseline="-25000" dirty="0"/>
                <a:t>1</a:t>
              </a:r>
              <a:endParaRPr lang="de-DE" altLang="fr-FR" sz="1400" b="1" dirty="0"/>
            </a:p>
          </p:txBody>
        </p:sp>
        <p:sp>
          <p:nvSpPr>
            <p:cNvPr id="101407" name="Rectangle 38">
              <a:extLst>
                <a:ext uri="{FF2B5EF4-FFF2-40B4-BE49-F238E27FC236}">
                  <a16:creationId xmlns:a16="http://schemas.microsoft.com/office/drawing/2014/main" id="{6B954D02-9784-DEFA-C1FD-D8D164417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364" y="4005263"/>
              <a:ext cx="2160587" cy="16573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101408" name="AutoShape 40">
              <a:extLst>
                <a:ext uri="{FF2B5EF4-FFF2-40B4-BE49-F238E27FC236}">
                  <a16:creationId xmlns:a16="http://schemas.microsoft.com/office/drawing/2014/main" id="{D5AC2DB8-263A-F73B-51B7-215BF027C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189" y="4221164"/>
              <a:ext cx="287337" cy="287337"/>
            </a:xfrm>
            <a:prstGeom prst="flowChartSummingJunction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101409" name="AutoShape 41">
              <a:extLst>
                <a:ext uri="{FF2B5EF4-FFF2-40B4-BE49-F238E27FC236}">
                  <a16:creationId xmlns:a16="http://schemas.microsoft.com/office/drawing/2014/main" id="{9AB2F285-03F0-48DC-8023-9F201579A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64" y="4221164"/>
              <a:ext cx="287337" cy="287337"/>
            </a:xfrm>
            <a:prstGeom prst="flowChartSummingJunction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cxnSp>
          <p:nvCxnSpPr>
            <p:cNvPr id="101410" name="AutoShape 42">
              <a:extLst>
                <a:ext uri="{FF2B5EF4-FFF2-40B4-BE49-F238E27FC236}">
                  <a16:creationId xmlns:a16="http://schemas.microsoft.com/office/drawing/2014/main" id="{17185732-AC04-EA37-DA3C-DC647120191B}"/>
                </a:ext>
              </a:extLst>
            </p:cNvPr>
            <p:cNvCxnSpPr>
              <a:cxnSpLocks noChangeShapeType="1"/>
              <a:endCxn id="101408" idx="0"/>
            </p:cNvCxnSpPr>
            <p:nvPr/>
          </p:nvCxnSpPr>
          <p:spPr bwMode="auto">
            <a:xfrm>
              <a:off x="7102476" y="3765551"/>
              <a:ext cx="3175" cy="455613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11" name="AutoShape 44">
              <a:extLst>
                <a:ext uri="{FF2B5EF4-FFF2-40B4-BE49-F238E27FC236}">
                  <a16:creationId xmlns:a16="http://schemas.microsoft.com/office/drawing/2014/main" id="{380807AE-20CE-4493-E067-11EF76F280A9}"/>
                </a:ext>
              </a:extLst>
            </p:cNvPr>
            <p:cNvCxnSpPr>
              <a:cxnSpLocks noChangeShapeType="1"/>
              <a:endCxn id="101409" idx="0"/>
            </p:cNvCxnSpPr>
            <p:nvPr/>
          </p:nvCxnSpPr>
          <p:spPr bwMode="auto">
            <a:xfrm>
              <a:off x="8328025" y="3789363"/>
              <a:ext cx="0" cy="4318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412" name="Text Box 45">
              <a:extLst>
                <a:ext uri="{FF2B5EF4-FFF2-40B4-BE49-F238E27FC236}">
                  <a16:creationId xmlns:a16="http://schemas.microsoft.com/office/drawing/2014/main" id="{2E8ECBF8-AF86-9F0B-F4EE-D4E76B52A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9388" y="3624264"/>
              <a:ext cx="59984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r-FR" sz="1400"/>
                <a:t>data</a:t>
              </a:r>
              <a:r>
                <a:rPr lang="de-DE" altLang="fr-FR" sz="1400" baseline="-25000"/>
                <a:t>4</a:t>
              </a:r>
              <a:endParaRPr lang="de-DE" altLang="fr-FR" sz="1400"/>
            </a:p>
          </p:txBody>
        </p:sp>
        <p:sp>
          <p:nvSpPr>
            <p:cNvPr id="101413" name="Text Box 47">
              <a:extLst>
                <a:ext uri="{FF2B5EF4-FFF2-40B4-BE49-F238E27FC236}">
                  <a16:creationId xmlns:a16="http://schemas.microsoft.com/office/drawing/2014/main" id="{7D891453-92C6-0A49-93A4-ED535FB0E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1763" y="3624264"/>
              <a:ext cx="59984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r-FR" sz="1400"/>
                <a:t>data</a:t>
              </a:r>
              <a:r>
                <a:rPr lang="de-DE" altLang="fr-FR" sz="1400" baseline="-25000"/>
                <a:t>5</a:t>
              </a:r>
              <a:endParaRPr lang="de-DE" altLang="fr-FR" sz="1400"/>
            </a:p>
          </p:txBody>
        </p:sp>
        <p:sp>
          <p:nvSpPr>
            <p:cNvPr id="101414" name="AutoShape 48">
              <a:extLst>
                <a:ext uri="{FF2B5EF4-FFF2-40B4-BE49-F238E27FC236}">
                  <a16:creationId xmlns:a16="http://schemas.microsoft.com/office/drawing/2014/main" id="{610A4027-E152-B926-E1DB-624A7932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2850" y="5229225"/>
              <a:ext cx="287338" cy="287338"/>
            </a:xfrm>
            <a:prstGeom prst="flowChartSummingJunction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cxnSp>
          <p:nvCxnSpPr>
            <p:cNvPr id="101415" name="AutoShape 49">
              <a:extLst>
                <a:ext uri="{FF2B5EF4-FFF2-40B4-BE49-F238E27FC236}">
                  <a16:creationId xmlns:a16="http://schemas.microsoft.com/office/drawing/2014/main" id="{5CCDE905-AB28-1BDF-3FCA-3269BC07253B}"/>
                </a:ext>
              </a:extLst>
            </p:cNvPr>
            <p:cNvCxnSpPr>
              <a:cxnSpLocks noChangeShapeType="1"/>
              <a:stCxn id="101414" idx="2"/>
            </p:cNvCxnSpPr>
            <p:nvPr/>
          </p:nvCxnSpPr>
          <p:spPr bwMode="auto">
            <a:xfrm flipH="1">
              <a:off x="7137400" y="5373688"/>
              <a:ext cx="425450" cy="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416" name="Text Box 50">
              <a:extLst>
                <a:ext uri="{FF2B5EF4-FFF2-40B4-BE49-F238E27FC236}">
                  <a16:creationId xmlns:a16="http://schemas.microsoft.com/office/drawing/2014/main" id="{15B0AD63-EF4E-128E-9E7F-8AB4556A5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7801" y="5086351"/>
              <a:ext cx="1050925" cy="5238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r-FR" sz="1400"/>
                <a:t>scrambling</a:t>
              </a:r>
            </a:p>
            <a:p>
              <a:r>
                <a:rPr lang="en-US" altLang="fr-FR" sz="1400"/>
                <a:t>code</a:t>
              </a:r>
              <a:r>
                <a:rPr lang="de-DE" altLang="fr-FR" sz="1400" baseline="-25000"/>
                <a:t>2</a:t>
              </a:r>
              <a:endParaRPr lang="de-DE" altLang="fr-FR" sz="1400"/>
            </a:p>
          </p:txBody>
        </p:sp>
        <p:sp>
          <p:nvSpPr>
            <p:cNvPr id="101417" name="AutoShape 51">
              <a:extLst>
                <a:ext uri="{FF2B5EF4-FFF2-40B4-BE49-F238E27FC236}">
                  <a16:creationId xmlns:a16="http://schemas.microsoft.com/office/drawing/2014/main" id="{498B80AD-C444-759B-1A3F-27128F8CF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1" y="4654551"/>
              <a:ext cx="288925" cy="288925"/>
            </a:xfrm>
            <a:prstGeom prst="flowChartOr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cxnSp>
          <p:nvCxnSpPr>
            <p:cNvPr id="101418" name="AutoShape 52">
              <a:extLst>
                <a:ext uri="{FF2B5EF4-FFF2-40B4-BE49-F238E27FC236}">
                  <a16:creationId xmlns:a16="http://schemas.microsoft.com/office/drawing/2014/main" id="{7ADCB17D-EEE5-465A-7967-5190DE44F5B0}"/>
                </a:ext>
              </a:extLst>
            </p:cNvPr>
            <p:cNvCxnSpPr>
              <a:cxnSpLocks noChangeShapeType="1"/>
              <a:stCxn id="101408" idx="4"/>
              <a:endCxn id="101417" idx="2"/>
            </p:cNvCxnSpPr>
            <p:nvPr/>
          </p:nvCxnSpPr>
          <p:spPr bwMode="auto">
            <a:xfrm rot="16200000" flipH="1">
              <a:off x="7192169" y="4421982"/>
              <a:ext cx="290513" cy="463550"/>
            </a:xfrm>
            <a:prstGeom prst="bentConnector2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19" name="AutoShape 53">
              <a:extLst>
                <a:ext uri="{FF2B5EF4-FFF2-40B4-BE49-F238E27FC236}">
                  <a16:creationId xmlns:a16="http://schemas.microsoft.com/office/drawing/2014/main" id="{7F170B06-B7F8-9E9A-DA23-38CAF3F02041}"/>
                </a:ext>
              </a:extLst>
            </p:cNvPr>
            <p:cNvCxnSpPr>
              <a:cxnSpLocks noChangeShapeType="1"/>
              <a:stCxn id="101409" idx="4"/>
              <a:endCxn id="101417" idx="6"/>
            </p:cNvCxnSpPr>
            <p:nvPr/>
          </p:nvCxnSpPr>
          <p:spPr bwMode="auto">
            <a:xfrm rot="5400000">
              <a:off x="7947819" y="4418807"/>
              <a:ext cx="290513" cy="469900"/>
            </a:xfrm>
            <a:prstGeom prst="bentConnector2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20" name="AutoShape 55">
              <a:extLst>
                <a:ext uri="{FF2B5EF4-FFF2-40B4-BE49-F238E27FC236}">
                  <a16:creationId xmlns:a16="http://schemas.microsoft.com/office/drawing/2014/main" id="{E91C0ED7-C331-8DCA-C8F0-EF95451F7E8B}"/>
                </a:ext>
              </a:extLst>
            </p:cNvPr>
            <p:cNvCxnSpPr>
              <a:cxnSpLocks noChangeShapeType="1"/>
              <a:stCxn id="101417" idx="4"/>
              <a:endCxn id="101414" idx="0"/>
            </p:cNvCxnSpPr>
            <p:nvPr/>
          </p:nvCxnSpPr>
          <p:spPr bwMode="auto">
            <a:xfrm flipH="1">
              <a:off x="7707313" y="4943475"/>
              <a:ext cx="6350" cy="28575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21" name="AutoShape 56">
              <a:extLst>
                <a:ext uri="{FF2B5EF4-FFF2-40B4-BE49-F238E27FC236}">
                  <a16:creationId xmlns:a16="http://schemas.microsoft.com/office/drawing/2014/main" id="{A081B0DA-970F-4549-B19B-0615468DEBD3}"/>
                </a:ext>
              </a:extLst>
            </p:cNvPr>
            <p:cNvCxnSpPr>
              <a:cxnSpLocks noChangeShapeType="1"/>
              <a:stCxn id="101408" idx="2"/>
            </p:cNvCxnSpPr>
            <p:nvPr/>
          </p:nvCxnSpPr>
          <p:spPr bwMode="auto">
            <a:xfrm flipH="1" flipV="1">
              <a:off x="6688138" y="4357689"/>
              <a:ext cx="273050" cy="7937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22" name="AutoShape 58">
              <a:extLst>
                <a:ext uri="{FF2B5EF4-FFF2-40B4-BE49-F238E27FC236}">
                  <a16:creationId xmlns:a16="http://schemas.microsoft.com/office/drawing/2014/main" id="{9CED2FB9-C40B-1659-1538-8C89E815ADA0}"/>
                </a:ext>
              </a:extLst>
            </p:cNvPr>
            <p:cNvCxnSpPr>
              <a:cxnSpLocks noChangeShapeType="1"/>
              <a:stCxn id="101409" idx="2"/>
            </p:cNvCxnSpPr>
            <p:nvPr/>
          </p:nvCxnSpPr>
          <p:spPr bwMode="auto">
            <a:xfrm flipH="1">
              <a:off x="7896225" y="4365625"/>
              <a:ext cx="287338" cy="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423" name="Text Box 59">
              <a:extLst>
                <a:ext uri="{FF2B5EF4-FFF2-40B4-BE49-F238E27FC236}">
                  <a16:creationId xmlns:a16="http://schemas.microsoft.com/office/drawing/2014/main" id="{77C4AECD-0918-1046-57AA-8BC058360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0326" y="4078289"/>
              <a:ext cx="639763" cy="5238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r-FR" sz="1400"/>
                <a:t>spr.</a:t>
              </a:r>
            </a:p>
            <a:p>
              <a:r>
                <a:rPr lang="en-US" altLang="fr-FR" sz="1400"/>
                <a:t>code</a:t>
              </a:r>
              <a:r>
                <a:rPr lang="de-DE" altLang="fr-FR" sz="1400" baseline="-25000"/>
                <a:t>4</a:t>
              </a:r>
              <a:endParaRPr lang="de-DE" altLang="fr-FR" sz="1400"/>
            </a:p>
          </p:txBody>
        </p:sp>
        <p:sp>
          <p:nvSpPr>
            <p:cNvPr id="101424" name="Text Box 61">
              <a:extLst>
                <a:ext uri="{FF2B5EF4-FFF2-40B4-BE49-F238E27FC236}">
                  <a16:creationId xmlns:a16="http://schemas.microsoft.com/office/drawing/2014/main" id="{4694C184-A4CE-827D-2927-D9DF85B52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7951" y="4078289"/>
              <a:ext cx="639763" cy="5238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r-FR" sz="1400"/>
                <a:t>spr.</a:t>
              </a:r>
            </a:p>
            <a:p>
              <a:r>
                <a:rPr lang="en-US" altLang="fr-FR" sz="1400"/>
                <a:t>code</a:t>
              </a:r>
              <a:r>
                <a:rPr lang="de-DE" altLang="fr-FR" sz="1400" baseline="-25000"/>
                <a:t>1</a:t>
              </a:r>
              <a:endParaRPr lang="de-DE" altLang="fr-FR" sz="1400"/>
            </a:p>
          </p:txBody>
        </p:sp>
        <p:cxnSp>
          <p:nvCxnSpPr>
            <p:cNvPr id="101425" name="AutoShape 62">
              <a:extLst>
                <a:ext uri="{FF2B5EF4-FFF2-40B4-BE49-F238E27FC236}">
                  <a16:creationId xmlns:a16="http://schemas.microsoft.com/office/drawing/2014/main" id="{D6A9CD3B-EB54-D79F-D259-5AE0592392C8}"/>
                </a:ext>
              </a:extLst>
            </p:cNvPr>
            <p:cNvCxnSpPr>
              <a:cxnSpLocks noChangeShapeType="1"/>
              <a:stCxn id="101414" idx="4"/>
              <a:endCxn id="101384" idx="6"/>
            </p:cNvCxnSpPr>
            <p:nvPr/>
          </p:nvCxnSpPr>
          <p:spPr bwMode="auto">
            <a:xfrm rot="5400000">
              <a:off x="6829426" y="4856163"/>
              <a:ext cx="217487" cy="1538288"/>
            </a:xfrm>
            <a:prstGeom prst="bentConnector2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0399" name="Text Box 63">
              <a:extLst>
                <a:ext uri="{FF2B5EF4-FFF2-40B4-BE49-F238E27FC236}">
                  <a16:creationId xmlns:a16="http://schemas.microsoft.com/office/drawing/2014/main" id="{B4AE3FC7-0F81-4DC7-1DF7-F247259D8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538" y="5734050"/>
              <a:ext cx="927100" cy="3365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600" b="1">
                  <a:latin typeface="Arial" charset="0"/>
                </a:rPr>
                <a:t>sender</a:t>
              </a:r>
              <a:r>
                <a:rPr lang="en-US" sz="1600" b="1" baseline="-25000">
                  <a:latin typeface="Arial" charset="0"/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270400" name="Text Box 64">
              <a:extLst>
                <a:ext uri="{FF2B5EF4-FFF2-40B4-BE49-F238E27FC236}">
                  <a16:creationId xmlns:a16="http://schemas.microsoft.com/office/drawing/2014/main" id="{F13C6318-8CB6-6710-C558-989A54E5C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4063" y="5734050"/>
              <a:ext cx="927100" cy="3365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600" b="1">
                  <a:latin typeface="Arial" charset="0"/>
                </a:rPr>
                <a:t>sender</a:t>
              </a:r>
              <a:r>
                <a:rPr lang="en-US" sz="1600" b="1" baseline="-25000">
                  <a:latin typeface="Arial" charset="0"/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</p:grp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3AC440-225D-E281-6B75-65D2685B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412E-31FF-49CA-82BB-CB92456BDD06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875694-762F-0145-E03D-E0E87E31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569D27-B7A2-7FC3-38BF-EA720397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64</a:t>
            </a:fld>
            <a:endParaRPr lang="fr-FR"/>
          </a:p>
        </p:txBody>
      </p:sp>
    </p:spTree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4">
            <a:extLst>
              <a:ext uri="{FF2B5EF4-FFF2-40B4-BE49-F238E27FC236}">
                <a16:creationId xmlns:a16="http://schemas.microsoft.com/office/drawing/2014/main" id="{8850CE38-1E04-DBE5-D0AE-5EE05BE66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solidFill>
                  <a:srgbClr val="FF0000"/>
                </a:solidFill>
              </a:rPr>
              <a:t>Orthogonal </a:t>
            </a:r>
            <a:r>
              <a:rPr lang="fr-FR" sz="4000" dirty="0" err="1">
                <a:solidFill>
                  <a:srgbClr val="FF0000"/>
                </a:solidFill>
              </a:rPr>
              <a:t>Spreading</a:t>
            </a:r>
            <a:r>
              <a:rPr lang="fr-FR" sz="4000" dirty="0">
                <a:solidFill>
                  <a:srgbClr val="FF0000"/>
                </a:solidFill>
              </a:rPr>
              <a:t> Variable Factor Coding</a:t>
            </a:r>
            <a:endParaRPr lang="en-US" altLang="fr-FR" sz="4000" dirty="0">
              <a:solidFill>
                <a:srgbClr val="FF0000"/>
              </a:solidFill>
            </a:endParaRPr>
          </a:p>
        </p:txBody>
      </p:sp>
      <p:sp>
        <p:nvSpPr>
          <p:cNvPr id="102403" name="Rectangle 27">
            <a:extLst>
              <a:ext uri="{FF2B5EF4-FFF2-40B4-BE49-F238E27FC236}">
                <a16:creationId xmlns:a16="http://schemas.microsoft.com/office/drawing/2014/main" id="{ED1D71B6-5034-11DA-C0CF-FEC5249D3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9" y="3214689"/>
            <a:ext cx="287337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 b="1" dirty="0"/>
              <a:t>1</a:t>
            </a:r>
            <a:endParaRPr lang="en-US" altLang="fr-FR" sz="1600" b="1" dirty="0"/>
          </a:p>
        </p:txBody>
      </p:sp>
      <p:sp>
        <p:nvSpPr>
          <p:cNvPr id="102404" name="Rectangle 28">
            <a:extLst>
              <a:ext uri="{FF2B5EF4-FFF2-40B4-BE49-F238E27FC236}">
                <a16:creationId xmlns:a16="http://schemas.microsoft.com/office/drawing/2014/main" id="{1D7181D6-944F-933B-BC6F-439FED44E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1" y="2278064"/>
            <a:ext cx="360363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fr-FR" sz="1600" b="1" dirty="0"/>
              <a:t>1,1</a:t>
            </a:r>
            <a:endParaRPr lang="en-US" altLang="fr-FR" sz="1600" b="1" dirty="0"/>
          </a:p>
        </p:txBody>
      </p:sp>
      <p:sp>
        <p:nvSpPr>
          <p:cNvPr id="102405" name="Rectangle 29">
            <a:extLst>
              <a:ext uri="{FF2B5EF4-FFF2-40B4-BE49-F238E27FC236}">
                <a16:creationId xmlns:a16="http://schemas.microsoft.com/office/drawing/2014/main" id="{4A4155CD-9304-49DE-42DD-00F2D321E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1" y="4221164"/>
            <a:ext cx="360363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fr-FR" sz="1600" b="1" dirty="0"/>
              <a:t>1,-1</a:t>
            </a:r>
            <a:endParaRPr lang="en-US" altLang="fr-FR" sz="1600" b="1" dirty="0"/>
          </a:p>
        </p:txBody>
      </p:sp>
      <p:sp>
        <p:nvSpPr>
          <p:cNvPr id="102406" name="Line 30">
            <a:extLst>
              <a:ext uri="{FF2B5EF4-FFF2-40B4-BE49-F238E27FC236}">
                <a16:creationId xmlns:a16="http://schemas.microsoft.com/office/drawing/2014/main" id="{387BD48F-0105-7E0E-AE1C-D6AB5796A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6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02407" name="AutoShape 31">
            <a:extLst>
              <a:ext uri="{FF2B5EF4-FFF2-40B4-BE49-F238E27FC236}">
                <a16:creationId xmlns:a16="http://schemas.microsoft.com/office/drawing/2014/main" id="{1DFA08A3-0C05-DA94-6A3E-C69640FDD0AF}"/>
              </a:ext>
            </a:extLst>
          </p:cNvPr>
          <p:cNvCxnSpPr>
            <a:cxnSpLocks noChangeShapeType="1"/>
            <a:stCxn id="102403" idx="0"/>
            <a:endCxn id="102404" idx="1"/>
          </p:cNvCxnSpPr>
          <p:nvPr/>
        </p:nvCxnSpPr>
        <p:spPr bwMode="auto">
          <a:xfrm rot="16200000">
            <a:off x="5052219" y="2602707"/>
            <a:ext cx="792163" cy="431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08" name="AutoShape 32">
            <a:extLst>
              <a:ext uri="{FF2B5EF4-FFF2-40B4-BE49-F238E27FC236}">
                <a16:creationId xmlns:a16="http://schemas.microsoft.com/office/drawing/2014/main" id="{C1F26768-B7C0-DF73-4B5D-5BC7A09E574E}"/>
              </a:ext>
            </a:extLst>
          </p:cNvPr>
          <p:cNvCxnSpPr>
            <a:cxnSpLocks noChangeShapeType="1"/>
            <a:stCxn id="102403" idx="2"/>
            <a:endCxn id="102405" idx="1"/>
          </p:cNvCxnSpPr>
          <p:nvPr/>
        </p:nvCxnSpPr>
        <p:spPr bwMode="auto">
          <a:xfrm rot="16200000" flipH="1">
            <a:off x="5017294" y="3718719"/>
            <a:ext cx="862012" cy="431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09" name="Rectangle 33">
            <a:extLst>
              <a:ext uri="{FF2B5EF4-FFF2-40B4-BE49-F238E27FC236}">
                <a16:creationId xmlns:a16="http://schemas.microsoft.com/office/drawing/2014/main" id="{0CDCED70-289A-523F-69B0-5C4AFE823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1844676"/>
            <a:ext cx="792163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 b="1" dirty="0"/>
              <a:t>1,1,1,1</a:t>
            </a:r>
            <a:endParaRPr lang="en-US" altLang="fr-FR" sz="1600" b="1" dirty="0"/>
          </a:p>
        </p:txBody>
      </p:sp>
      <p:sp>
        <p:nvSpPr>
          <p:cNvPr id="102410" name="Rectangle 34">
            <a:extLst>
              <a:ext uri="{FF2B5EF4-FFF2-40B4-BE49-F238E27FC236}">
                <a16:creationId xmlns:a16="http://schemas.microsoft.com/office/drawing/2014/main" id="{31481435-305E-05BF-9A14-C703CAAD5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2782889"/>
            <a:ext cx="792163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fr-FR" sz="1600" b="1" dirty="0"/>
              <a:t>1,1,-1,-1</a:t>
            </a:r>
            <a:endParaRPr lang="en-US" altLang="fr-FR" sz="1600" b="1" dirty="0"/>
          </a:p>
        </p:txBody>
      </p:sp>
      <p:cxnSp>
        <p:nvCxnSpPr>
          <p:cNvPr id="102411" name="AutoShape 35">
            <a:extLst>
              <a:ext uri="{FF2B5EF4-FFF2-40B4-BE49-F238E27FC236}">
                <a16:creationId xmlns:a16="http://schemas.microsoft.com/office/drawing/2014/main" id="{27EB7569-CA7D-1A3B-DF4C-14B7E2331D6D}"/>
              </a:ext>
            </a:extLst>
          </p:cNvPr>
          <p:cNvCxnSpPr>
            <a:cxnSpLocks noChangeShapeType="1"/>
            <a:stCxn id="102404" idx="0"/>
            <a:endCxn id="102409" idx="1"/>
          </p:cNvCxnSpPr>
          <p:nvPr/>
        </p:nvCxnSpPr>
        <p:spPr bwMode="auto">
          <a:xfrm rot="16200000">
            <a:off x="5934076" y="1900239"/>
            <a:ext cx="288925" cy="4667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12" name="AutoShape 36">
            <a:extLst>
              <a:ext uri="{FF2B5EF4-FFF2-40B4-BE49-F238E27FC236}">
                <a16:creationId xmlns:a16="http://schemas.microsoft.com/office/drawing/2014/main" id="{347B2CA3-1BFA-397B-26CF-4167F6965F2F}"/>
              </a:ext>
            </a:extLst>
          </p:cNvPr>
          <p:cNvCxnSpPr>
            <a:cxnSpLocks noChangeShapeType="1"/>
            <a:stCxn id="102404" idx="2"/>
            <a:endCxn id="102410" idx="1"/>
          </p:cNvCxnSpPr>
          <p:nvPr/>
        </p:nvCxnSpPr>
        <p:spPr bwMode="auto">
          <a:xfrm rot="16200000" flipH="1">
            <a:off x="5898357" y="2513807"/>
            <a:ext cx="360362" cy="4667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13" name="Rectangle 37">
            <a:extLst>
              <a:ext uri="{FF2B5EF4-FFF2-40B4-BE49-F238E27FC236}">
                <a16:creationId xmlns:a16="http://schemas.microsoft.com/office/drawing/2014/main" id="{E6C55B23-4581-9231-CB75-306DF948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3284539"/>
            <a:ext cx="574675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fr-FR" sz="1600" b="1" dirty="0"/>
              <a:t>X</a:t>
            </a:r>
            <a:endParaRPr lang="en-US" altLang="fr-FR" sz="1600" b="1" dirty="0"/>
          </a:p>
        </p:txBody>
      </p:sp>
      <p:sp>
        <p:nvSpPr>
          <p:cNvPr id="102414" name="Rectangle 38">
            <a:extLst>
              <a:ext uri="{FF2B5EF4-FFF2-40B4-BE49-F238E27FC236}">
                <a16:creationId xmlns:a16="http://schemas.microsoft.com/office/drawing/2014/main" id="{350CD469-1E06-9375-D4E1-3B935497B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1" y="2925764"/>
            <a:ext cx="574675" cy="287337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 b="1" dirty="0"/>
              <a:t>X,X</a:t>
            </a:r>
            <a:endParaRPr lang="en-US" altLang="fr-FR" sz="1600" b="1" dirty="0"/>
          </a:p>
        </p:txBody>
      </p:sp>
      <p:sp>
        <p:nvSpPr>
          <p:cNvPr id="102415" name="Rectangle 39">
            <a:extLst>
              <a:ext uri="{FF2B5EF4-FFF2-40B4-BE49-F238E27FC236}">
                <a16:creationId xmlns:a16="http://schemas.microsoft.com/office/drawing/2014/main" id="{FD8C66D3-947F-22C8-8A47-D60BBAE7D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1" y="3644901"/>
            <a:ext cx="574675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 b="1" dirty="0"/>
              <a:t>X,-X</a:t>
            </a:r>
            <a:endParaRPr lang="en-US" altLang="fr-FR" sz="1600" b="1" dirty="0"/>
          </a:p>
        </p:txBody>
      </p:sp>
      <p:cxnSp>
        <p:nvCxnSpPr>
          <p:cNvPr id="102416" name="AutoShape 40">
            <a:extLst>
              <a:ext uri="{FF2B5EF4-FFF2-40B4-BE49-F238E27FC236}">
                <a16:creationId xmlns:a16="http://schemas.microsoft.com/office/drawing/2014/main" id="{3A649DA1-7C30-FF80-B307-1CD94D0E4D70}"/>
              </a:ext>
            </a:extLst>
          </p:cNvPr>
          <p:cNvCxnSpPr>
            <a:cxnSpLocks noChangeShapeType="1"/>
            <a:stCxn id="102413" idx="2"/>
            <a:endCxn id="102415" idx="1"/>
          </p:cNvCxnSpPr>
          <p:nvPr/>
        </p:nvCxnSpPr>
        <p:spPr bwMode="auto">
          <a:xfrm rot="16200000" flipH="1">
            <a:off x="2998788" y="3429001"/>
            <a:ext cx="215900" cy="5048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17" name="AutoShape 41">
            <a:extLst>
              <a:ext uri="{FF2B5EF4-FFF2-40B4-BE49-F238E27FC236}">
                <a16:creationId xmlns:a16="http://schemas.microsoft.com/office/drawing/2014/main" id="{85A291FC-2115-0167-FC68-13F4AB842CC4}"/>
              </a:ext>
            </a:extLst>
          </p:cNvPr>
          <p:cNvCxnSpPr>
            <a:cxnSpLocks noChangeShapeType="1"/>
            <a:stCxn id="102413" idx="0"/>
            <a:endCxn id="102414" idx="1"/>
          </p:cNvCxnSpPr>
          <p:nvPr/>
        </p:nvCxnSpPr>
        <p:spPr bwMode="auto">
          <a:xfrm rot="16200000">
            <a:off x="2999582" y="2924970"/>
            <a:ext cx="214313" cy="5048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18" name="Line 42">
            <a:extLst>
              <a:ext uri="{FF2B5EF4-FFF2-40B4-BE49-F238E27FC236}">
                <a16:creationId xmlns:a16="http://schemas.microsoft.com/office/drawing/2014/main" id="{D634DCAC-EBE3-169A-1AF8-5DE80CF05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626" y="34290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2419" name="Rectangle 43">
            <a:extLst>
              <a:ext uri="{FF2B5EF4-FFF2-40B4-BE49-F238E27FC236}">
                <a16:creationId xmlns:a16="http://schemas.microsoft.com/office/drawing/2014/main" id="{7BA1BB72-0685-E634-69DB-3BB7F158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3717926"/>
            <a:ext cx="792163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fr-FR" sz="1600" b="1" dirty="0"/>
              <a:t>1,-1,1,-1</a:t>
            </a:r>
            <a:endParaRPr lang="en-US" altLang="fr-FR" sz="1600" b="1" dirty="0"/>
          </a:p>
        </p:txBody>
      </p:sp>
      <p:sp>
        <p:nvSpPr>
          <p:cNvPr id="102420" name="Rectangle 44">
            <a:extLst>
              <a:ext uri="{FF2B5EF4-FFF2-40B4-BE49-F238E27FC236}">
                <a16:creationId xmlns:a16="http://schemas.microsoft.com/office/drawing/2014/main" id="{7290AD1B-2ED9-79D2-082D-A76E6C892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4652964"/>
            <a:ext cx="792163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fr-FR" sz="1600" b="1" dirty="0"/>
              <a:t>1,-1,-1,1</a:t>
            </a:r>
            <a:endParaRPr lang="en-US" altLang="fr-FR" sz="1600" b="1" dirty="0"/>
          </a:p>
        </p:txBody>
      </p:sp>
      <p:cxnSp>
        <p:nvCxnSpPr>
          <p:cNvPr id="102421" name="AutoShape 45">
            <a:extLst>
              <a:ext uri="{FF2B5EF4-FFF2-40B4-BE49-F238E27FC236}">
                <a16:creationId xmlns:a16="http://schemas.microsoft.com/office/drawing/2014/main" id="{F5133135-C632-3DF0-DBE9-06ECCBE9FCD0}"/>
              </a:ext>
            </a:extLst>
          </p:cNvPr>
          <p:cNvCxnSpPr>
            <a:cxnSpLocks noChangeShapeType="1"/>
            <a:stCxn id="102405" idx="0"/>
            <a:endCxn id="102419" idx="1"/>
          </p:cNvCxnSpPr>
          <p:nvPr/>
        </p:nvCxnSpPr>
        <p:spPr bwMode="auto">
          <a:xfrm rot="16200000">
            <a:off x="5899151" y="3808414"/>
            <a:ext cx="358775" cy="4667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22" name="AutoShape 46">
            <a:extLst>
              <a:ext uri="{FF2B5EF4-FFF2-40B4-BE49-F238E27FC236}">
                <a16:creationId xmlns:a16="http://schemas.microsoft.com/office/drawing/2014/main" id="{A6AEF905-A5E7-3CE2-2CFF-E2A4B5A37A9C}"/>
              </a:ext>
            </a:extLst>
          </p:cNvPr>
          <p:cNvCxnSpPr>
            <a:cxnSpLocks noChangeShapeType="1"/>
            <a:stCxn id="102405" idx="2"/>
            <a:endCxn id="102420" idx="1"/>
          </p:cNvCxnSpPr>
          <p:nvPr/>
        </p:nvCxnSpPr>
        <p:spPr bwMode="auto">
          <a:xfrm rot="16200000" flipH="1">
            <a:off x="5934870" y="4420395"/>
            <a:ext cx="287337" cy="4667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23" name="Rectangle 47">
            <a:extLst>
              <a:ext uri="{FF2B5EF4-FFF2-40B4-BE49-F238E27FC236}">
                <a16:creationId xmlns:a16="http://schemas.microsoft.com/office/drawing/2014/main" id="{3A0CFC6B-A5CF-C736-643A-0D92C7791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1" y="4365626"/>
            <a:ext cx="1584325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fr-FR" sz="1600" b="1" dirty="0"/>
              <a:t>1,-1,-1,1,1,-1,-1,1</a:t>
            </a:r>
            <a:endParaRPr lang="en-US" altLang="fr-FR" sz="1600" b="1" dirty="0"/>
          </a:p>
        </p:txBody>
      </p:sp>
      <p:sp>
        <p:nvSpPr>
          <p:cNvPr id="102424" name="Rectangle 48">
            <a:extLst>
              <a:ext uri="{FF2B5EF4-FFF2-40B4-BE49-F238E27FC236}">
                <a16:creationId xmlns:a16="http://schemas.microsoft.com/office/drawing/2014/main" id="{910554A8-8C59-DCCD-8C11-B10C9E1FF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1" y="4941889"/>
            <a:ext cx="1584325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fr-FR" sz="1600" b="1" dirty="0"/>
              <a:t>1,-1,-1,1,-1,1,1,-1</a:t>
            </a:r>
            <a:endParaRPr lang="en-US" altLang="fr-FR" sz="1600" b="1" dirty="0"/>
          </a:p>
        </p:txBody>
      </p:sp>
      <p:cxnSp>
        <p:nvCxnSpPr>
          <p:cNvPr id="102425" name="AutoShape 49">
            <a:extLst>
              <a:ext uri="{FF2B5EF4-FFF2-40B4-BE49-F238E27FC236}">
                <a16:creationId xmlns:a16="http://schemas.microsoft.com/office/drawing/2014/main" id="{5DB7B1FF-2C2F-2F4A-E87C-EC9875D392FB}"/>
              </a:ext>
            </a:extLst>
          </p:cNvPr>
          <p:cNvCxnSpPr>
            <a:cxnSpLocks noChangeShapeType="1"/>
            <a:stCxn id="102420" idx="0"/>
            <a:endCxn id="102423" idx="1"/>
          </p:cNvCxnSpPr>
          <p:nvPr/>
        </p:nvCxnSpPr>
        <p:spPr bwMode="auto">
          <a:xfrm rot="16200000">
            <a:off x="6870701" y="4348164"/>
            <a:ext cx="142875" cy="4667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26" name="AutoShape 50">
            <a:extLst>
              <a:ext uri="{FF2B5EF4-FFF2-40B4-BE49-F238E27FC236}">
                <a16:creationId xmlns:a16="http://schemas.microsoft.com/office/drawing/2014/main" id="{A0AAB00C-940D-A316-3529-17539AE0B7D9}"/>
              </a:ext>
            </a:extLst>
          </p:cNvPr>
          <p:cNvCxnSpPr>
            <a:cxnSpLocks noChangeShapeType="1"/>
            <a:stCxn id="102420" idx="2"/>
            <a:endCxn id="102424" idx="1"/>
          </p:cNvCxnSpPr>
          <p:nvPr/>
        </p:nvCxnSpPr>
        <p:spPr bwMode="auto">
          <a:xfrm rot="16200000" flipH="1">
            <a:off x="6869907" y="4780757"/>
            <a:ext cx="144462" cy="4667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27" name="Rectangle 51">
            <a:extLst>
              <a:ext uri="{FF2B5EF4-FFF2-40B4-BE49-F238E27FC236}">
                <a16:creationId xmlns:a16="http://schemas.microsoft.com/office/drawing/2014/main" id="{8CCAC3DB-8C8B-CB7F-E6D5-D2859284C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1" y="3429001"/>
            <a:ext cx="1584325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fr-FR" sz="1600" b="1" dirty="0"/>
              <a:t>1,-1,1,-1,1,-1,1,-1</a:t>
            </a:r>
            <a:endParaRPr lang="en-US" altLang="fr-FR" sz="1600" b="1" dirty="0"/>
          </a:p>
        </p:txBody>
      </p:sp>
      <p:sp>
        <p:nvSpPr>
          <p:cNvPr id="102428" name="Rectangle 52">
            <a:extLst>
              <a:ext uri="{FF2B5EF4-FFF2-40B4-BE49-F238E27FC236}">
                <a16:creationId xmlns:a16="http://schemas.microsoft.com/office/drawing/2014/main" id="{122EF2C9-F68F-7AE9-CD01-E0188272B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1" y="4005264"/>
            <a:ext cx="1584325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fr-FR" sz="1600" b="1" dirty="0"/>
              <a:t>1,-1,1,-1,-1,1,-1,1</a:t>
            </a:r>
            <a:endParaRPr lang="en-US" altLang="fr-FR" sz="1600" b="1" dirty="0"/>
          </a:p>
        </p:txBody>
      </p:sp>
      <p:cxnSp>
        <p:nvCxnSpPr>
          <p:cNvPr id="102429" name="AutoShape 53">
            <a:extLst>
              <a:ext uri="{FF2B5EF4-FFF2-40B4-BE49-F238E27FC236}">
                <a16:creationId xmlns:a16="http://schemas.microsoft.com/office/drawing/2014/main" id="{9B20A1EA-13D1-E7E0-0B05-BA0FB044AE40}"/>
              </a:ext>
            </a:extLst>
          </p:cNvPr>
          <p:cNvCxnSpPr>
            <a:cxnSpLocks noChangeShapeType="1"/>
            <a:stCxn id="102419" idx="0"/>
            <a:endCxn id="102427" idx="1"/>
          </p:cNvCxnSpPr>
          <p:nvPr/>
        </p:nvCxnSpPr>
        <p:spPr bwMode="auto">
          <a:xfrm rot="16200000">
            <a:off x="6869907" y="3412332"/>
            <a:ext cx="144462" cy="4667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30" name="AutoShape 54">
            <a:extLst>
              <a:ext uri="{FF2B5EF4-FFF2-40B4-BE49-F238E27FC236}">
                <a16:creationId xmlns:a16="http://schemas.microsoft.com/office/drawing/2014/main" id="{324EB9A1-8904-683F-880E-47D86660D7C3}"/>
              </a:ext>
            </a:extLst>
          </p:cNvPr>
          <p:cNvCxnSpPr>
            <a:cxnSpLocks noChangeShapeType="1"/>
            <a:stCxn id="102419" idx="2"/>
            <a:endCxn id="102428" idx="1"/>
          </p:cNvCxnSpPr>
          <p:nvPr/>
        </p:nvCxnSpPr>
        <p:spPr bwMode="auto">
          <a:xfrm rot="16200000" flipH="1">
            <a:off x="6870701" y="3844926"/>
            <a:ext cx="142875" cy="4667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31" name="Rectangle 56">
            <a:extLst>
              <a:ext uri="{FF2B5EF4-FFF2-40B4-BE49-F238E27FC236}">
                <a16:creationId xmlns:a16="http://schemas.microsoft.com/office/drawing/2014/main" id="{2FEAEE72-FBBC-0E0E-6643-7CDAA119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1" y="2493964"/>
            <a:ext cx="1584325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fr-FR" sz="1600" b="1" dirty="0"/>
              <a:t>1,1,-1,-1,1,1,-1,-1</a:t>
            </a:r>
            <a:endParaRPr lang="en-US" altLang="fr-FR" sz="1600" b="1" dirty="0"/>
          </a:p>
        </p:txBody>
      </p:sp>
      <p:sp>
        <p:nvSpPr>
          <p:cNvPr id="102432" name="Rectangle 57">
            <a:extLst>
              <a:ext uri="{FF2B5EF4-FFF2-40B4-BE49-F238E27FC236}">
                <a16:creationId xmlns:a16="http://schemas.microsoft.com/office/drawing/2014/main" id="{FD809FCC-B274-A7ED-96C9-288EE757D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1" y="3070226"/>
            <a:ext cx="1584325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fr-FR" sz="1600" b="1" dirty="0"/>
              <a:t>1,1,-1,-1,-1,-1,1,1</a:t>
            </a:r>
            <a:endParaRPr lang="en-US" altLang="fr-FR" sz="1600" b="1" dirty="0"/>
          </a:p>
        </p:txBody>
      </p:sp>
      <p:cxnSp>
        <p:nvCxnSpPr>
          <p:cNvPr id="102433" name="AutoShape 58">
            <a:extLst>
              <a:ext uri="{FF2B5EF4-FFF2-40B4-BE49-F238E27FC236}">
                <a16:creationId xmlns:a16="http://schemas.microsoft.com/office/drawing/2014/main" id="{57D3B696-82CB-FBC5-946B-B2ACB2C2E4A2}"/>
              </a:ext>
            </a:extLst>
          </p:cNvPr>
          <p:cNvCxnSpPr>
            <a:cxnSpLocks noChangeShapeType="1"/>
            <a:stCxn id="102410" idx="0"/>
            <a:endCxn id="102431" idx="1"/>
          </p:cNvCxnSpPr>
          <p:nvPr/>
        </p:nvCxnSpPr>
        <p:spPr bwMode="auto">
          <a:xfrm rot="16200000">
            <a:off x="6869907" y="2477295"/>
            <a:ext cx="144463" cy="4667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34" name="AutoShape 59">
            <a:extLst>
              <a:ext uri="{FF2B5EF4-FFF2-40B4-BE49-F238E27FC236}">
                <a16:creationId xmlns:a16="http://schemas.microsoft.com/office/drawing/2014/main" id="{58BD5088-D596-2E08-426A-635DD2E6489D}"/>
              </a:ext>
            </a:extLst>
          </p:cNvPr>
          <p:cNvCxnSpPr>
            <a:cxnSpLocks noChangeShapeType="1"/>
            <a:stCxn id="102410" idx="2"/>
            <a:endCxn id="102432" idx="1"/>
          </p:cNvCxnSpPr>
          <p:nvPr/>
        </p:nvCxnSpPr>
        <p:spPr bwMode="auto">
          <a:xfrm rot="16200000" flipH="1">
            <a:off x="6870701" y="2909889"/>
            <a:ext cx="142875" cy="4667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35" name="Rectangle 60">
            <a:extLst>
              <a:ext uri="{FF2B5EF4-FFF2-40B4-BE49-F238E27FC236}">
                <a16:creationId xmlns:a16="http://schemas.microsoft.com/office/drawing/2014/main" id="{F43933F0-24B3-DA4F-F3BA-7D192C2A3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1" y="1557339"/>
            <a:ext cx="1584325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 b="1" dirty="0"/>
              <a:t>1,1,1,1,1,1,1,1</a:t>
            </a:r>
            <a:endParaRPr lang="en-US" altLang="fr-FR" sz="1600" b="1" dirty="0"/>
          </a:p>
        </p:txBody>
      </p:sp>
      <p:sp>
        <p:nvSpPr>
          <p:cNvPr id="102436" name="Rectangle 61">
            <a:extLst>
              <a:ext uri="{FF2B5EF4-FFF2-40B4-BE49-F238E27FC236}">
                <a16:creationId xmlns:a16="http://schemas.microsoft.com/office/drawing/2014/main" id="{0947B681-5AF5-36DF-6F1B-69912FA4C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1" y="2133601"/>
            <a:ext cx="1584325" cy="288925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fr-FR" sz="1600" b="1" dirty="0"/>
              <a:t>1,1,1,1,-1,-1,-1,-1</a:t>
            </a:r>
            <a:endParaRPr lang="en-US" altLang="fr-FR" sz="1600" b="1" dirty="0"/>
          </a:p>
        </p:txBody>
      </p:sp>
      <p:cxnSp>
        <p:nvCxnSpPr>
          <p:cNvPr id="102437" name="AutoShape 62">
            <a:extLst>
              <a:ext uri="{FF2B5EF4-FFF2-40B4-BE49-F238E27FC236}">
                <a16:creationId xmlns:a16="http://schemas.microsoft.com/office/drawing/2014/main" id="{A42D9DB3-24D0-3BE4-D443-FD7417401678}"/>
              </a:ext>
            </a:extLst>
          </p:cNvPr>
          <p:cNvCxnSpPr>
            <a:cxnSpLocks noChangeShapeType="1"/>
            <a:stCxn id="102409" idx="0"/>
            <a:endCxn id="102435" idx="1"/>
          </p:cNvCxnSpPr>
          <p:nvPr/>
        </p:nvCxnSpPr>
        <p:spPr bwMode="auto">
          <a:xfrm rot="16200000">
            <a:off x="6870701" y="1539876"/>
            <a:ext cx="142875" cy="4667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38" name="AutoShape 63">
            <a:extLst>
              <a:ext uri="{FF2B5EF4-FFF2-40B4-BE49-F238E27FC236}">
                <a16:creationId xmlns:a16="http://schemas.microsoft.com/office/drawing/2014/main" id="{1A28B907-15E1-0566-55DA-C2411CF13874}"/>
              </a:ext>
            </a:extLst>
          </p:cNvPr>
          <p:cNvCxnSpPr>
            <a:cxnSpLocks noChangeShapeType="1"/>
            <a:stCxn id="102409" idx="2"/>
            <a:endCxn id="102436" idx="1"/>
          </p:cNvCxnSpPr>
          <p:nvPr/>
        </p:nvCxnSpPr>
        <p:spPr bwMode="auto">
          <a:xfrm rot="16200000" flipH="1">
            <a:off x="6869907" y="1972470"/>
            <a:ext cx="144463" cy="4667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39" name="Text Box 64">
            <a:extLst>
              <a:ext uri="{FF2B5EF4-FFF2-40B4-BE49-F238E27FC236}">
                <a16:creationId xmlns:a16="http://schemas.microsoft.com/office/drawing/2014/main" id="{5F2EB2D1-BF6D-C9C9-3728-B2BFB45F2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9" y="5516563"/>
            <a:ext cx="674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/>
              <a:t>SF=1</a:t>
            </a:r>
            <a:endParaRPr lang="en-US" altLang="fr-FR" sz="1600"/>
          </a:p>
        </p:txBody>
      </p:sp>
      <p:sp>
        <p:nvSpPr>
          <p:cNvPr id="102440" name="Text Box 65">
            <a:extLst>
              <a:ext uri="{FF2B5EF4-FFF2-40B4-BE49-F238E27FC236}">
                <a16:creationId xmlns:a16="http://schemas.microsoft.com/office/drawing/2014/main" id="{9015702D-795C-7C61-5549-C2B056B69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9" y="5516563"/>
            <a:ext cx="674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/>
              <a:t>SF=2</a:t>
            </a:r>
            <a:endParaRPr lang="en-US" altLang="fr-FR" sz="1600"/>
          </a:p>
        </p:txBody>
      </p:sp>
      <p:sp>
        <p:nvSpPr>
          <p:cNvPr id="102441" name="Text Box 66">
            <a:extLst>
              <a:ext uri="{FF2B5EF4-FFF2-40B4-BE49-F238E27FC236}">
                <a16:creationId xmlns:a16="http://schemas.microsoft.com/office/drawing/2014/main" id="{58F19B30-A9EF-3AB8-35FF-F8A8542B1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5516563"/>
            <a:ext cx="674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/>
              <a:t>SF=4</a:t>
            </a:r>
            <a:endParaRPr lang="en-US" altLang="fr-FR" sz="1600"/>
          </a:p>
        </p:txBody>
      </p:sp>
      <p:sp>
        <p:nvSpPr>
          <p:cNvPr id="102442" name="Text Box 67">
            <a:extLst>
              <a:ext uri="{FF2B5EF4-FFF2-40B4-BE49-F238E27FC236}">
                <a16:creationId xmlns:a16="http://schemas.microsoft.com/office/drawing/2014/main" id="{93B4F0A2-7916-5E58-F559-A02BCE989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5516563"/>
            <a:ext cx="674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/>
              <a:t>SF=8</a:t>
            </a:r>
            <a:endParaRPr lang="en-US" altLang="fr-FR" sz="1600"/>
          </a:p>
        </p:txBody>
      </p:sp>
      <p:sp>
        <p:nvSpPr>
          <p:cNvPr id="102443" name="Text Box 68">
            <a:extLst>
              <a:ext uri="{FF2B5EF4-FFF2-40B4-BE49-F238E27FC236}">
                <a16:creationId xmlns:a16="http://schemas.microsoft.com/office/drawing/2014/main" id="{FDCD7460-21AA-CF32-E4DA-E920D1F56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4292600"/>
            <a:ext cx="674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/>
              <a:t>SF=n</a:t>
            </a:r>
            <a:endParaRPr lang="en-US" altLang="fr-FR" sz="1600"/>
          </a:p>
        </p:txBody>
      </p:sp>
      <p:sp>
        <p:nvSpPr>
          <p:cNvPr id="102444" name="Text Box 69">
            <a:extLst>
              <a:ext uri="{FF2B5EF4-FFF2-40B4-BE49-F238E27FC236}">
                <a16:creationId xmlns:a16="http://schemas.microsoft.com/office/drawing/2014/main" id="{4D8D9386-AD26-A926-EE92-67D653F3F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4292600"/>
            <a:ext cx="78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/>
              <a:t>SF=2n</a:t>
            </a:r>
            <a:endParaRPr lang="en-US" altLang="fr-FR" sz="1600"/>
          </a:p>
        </p:txBody>
      </p:sp>
      <p:sp>
        <p:nvSpPr>
          <p:cNvPr id="102445" name="Text Box 70">
            <a:extLst>
              <a:ext uri="{FF2B5EF4-FFF2-40B4-BE49-F238E27FC236}">
                <a16:creationId xmlns:a16="http://schemas.microsoft.com/office/drawing/2014/main" id="{4EC89F73-0DE1-6025-49DB-C8C34BA5D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2213" y="181610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>
                <a:solidFill>
                  <a:schemeClr val="bg2"/>
                </a:solidFill>
              </a:rPr>
              <a:t>...</a:t>
            </a:r>
            <a:endParaRPr lang="en-US" altLang="fr-FR" sz="1600">
              <a:solidFill>
                <a:schemeClr val="bg2"/>
              </a:solidFill>
            </a:endParaRPr>
          </a:p>
        </p:txBody>
      </p:sp>
      <p:sp>
        <p:nvSpPr>
          <p:cNvPr id="102446" name="Text Box 71">
            <a:extLst>
              <a:ext uri="{FF2B5EF4-FFF2-40B4-BE49-F238E27FC236}">
                <a16:creationId xmlns:a16="http://schemas.microsoft.com/office/drawing/2014/main" id="{22CDCA6B-4784-AB53-F9D8-305E114D8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850" y="270827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>
                <a:solidFill>
                  <a:schemeClr val="bg2"/>
                </a:solidFill>
              </a:rPr>
              <a:t>...</a:t>
            </a:r>
            <a:endParaRPr lang="en-US" altLang="fr-FR" sz="1600">
              <a:solidFill>
                <a:schemeClr val="bg2"/>
              </a:solidFill>
            </a:endParaRPr>
          </a:p>
        </p:txBody>
      </p:sp>
      <p:sp>
        <p:nvSpPr>
          <p:cNvPr id="102447" name="Text Box 72">
            <a:extLst>
              <a:ext uri="{FF2B5EF4-FFF2-40B4-BE49-F238E27FC236}">
                <a16:creationId xmlns:a16="http://schemas.microsoft.com/office/drawing/2014/main" id="{008011E9-C7D5-490C-1E62-C19987D18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850" y="364490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>
                <a:solidFill>
                  <a:schemeClr val="bg2"/>
                </a:solidFill>
              </a:rPr>
              <a:t>...</a:t>
            </a:r>
            <a:endParaRPr lang="en-US" altLang="fr-FR" sz="1600">
              <a:solidFill>
                <a:schemeClr val="bg2"/>
              </a:solidFill>
            </a:endParaRPr>
          </a:p>
        </p:txBody>
      </p:sp>
      <p:sp>
        <p:nvSpPr>
          <p:cNvPr id="102448" name="Text Box 73">
            <a:extLst>
              <a:ext uri="{FF2B5EF4-FFF2-40B4-BE49-F238E27FC236}">
                <a16:creationId xmlns:a16="http://schemas.microsoft.com/office/drawing/2014/main" id="{3D862BD1-023B-4976-A14E-3BB9E846D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850" y="458152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>
                <a:solidFill>
                  <a:schemeClr val="bg2"/>
                </a:solidFill>
              </a:rPr>
              <a:t>...</a:t>
            </a:r>
            <a:endParaRPr lang="en-US" altLang="fr-FR" sz="1600">
              <a:solidFill>
                <a:schemeClr val="bg2"/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D62B1F-AA1B-D064-C73C-EE386298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B65A-35B4-4829-BA85-BDC3982CB0A6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06C8E7-FD27-2788-AA9A-453CFE5E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C6A95F-275F-375F-1354-D93B92E5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65</a:t>
            </a:fld>
            <a:endParaRPr lang="fr-FR"/>
          </a:p>
        </p:txBody>
      </p:sp>
    </p:spTree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5DBF3E2E-6F63-3729-5F8C-5646B73170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altLang="fr-FR"/>
              <a:t>Aliou Bamba, Ing., Ph.D, Consultant en Télécommunications</a:t>
            </a:r>
            <a:endParaRPr lang="en-US" altLang="fr-FR"/>
          </a:p>
        </p:txBody>
      </p:sp>
      <p:sp>
        <p:nvSpPr>
          <p:cNvPr id="386050" name="Rectangle 2">
            <a:extLst>
              <a:ext uri="{FF2B5EF4-FFF2-40B4-BE49-F238E27FC236}">
                <a16:creationId xmlns:a16="http://schemas.microsoft.com/office/drawing/2014/main" id="{76E68745-DC0E-6C89-0AE2-43BCCE0A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1360489"/>
            <a:ext cx="63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fr-FR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BC31AC5F-6722-D7FE-0B26-C745107AF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938" y="1358900"/>
            <a:ext cx="63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fr-FR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86052" name="Rectangle 4">
            <a:extLst>
              <a:ext uri="{FF2B5EF4-FFF2-40B4-BE49-F238E27FC236}">
                <a16:creationId xmlns:a16="http://schemas.microsoft.com/office/drawing/2014/main" id="{EB34AEBE-7282-9966-19AC-7A5AA5FFE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564" y="1384301"/>
            <a:ext cx="36420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fr-FR">
                <a:solidFill>
                  <a:srgbClr val="000066"/>
                </a:solidFill>
                <a:latin typeface="Arial" panose="020B0604020202020204" pitchFamily="34" charset="0"/>
              </a:rPr>
              <a:t>Broadcast Control Channel (BCCH)</a:t>
            </a:r>
          </a:p>
        </p:txBody>
      </p:sp>
      <p:sp>
        <p:nvSpPr>
          <p:cNvPr id="386053" name="Rectangle 5">
            <a:extLst>
              <a:ext uri="{FF2B5EF4-FFF2-40B4-BE49-F238E27FC236}">
                <a16:creationId xmlns:a16="http://schemas.microsoft.com/office/drawing/2014/main" id="{AAEBA492-9E9E-6977-77D9-F22BDA3C9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475" y="1511300"/>
            <a:ext cx="63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fr-FR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86054" name="Rectangle 6">
            <a:extLst>
              <a:ext uri="{FF2B5EF4-FFF2-40B4-BE49-F238E27FC236}">
                <a16:creationId xmlns:a16="http://schemas.microsoft.com/office/drawing/2014/main" id="{685BEE04-265D-37A9-996F-9B802075C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563" y="1765301"/>
            <a:ext cx="33214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fr-FR">
                <a:solidFill>
                  <a:srgbClr val="000066"/>
                </a:solidFill>
                <a:latin typeface="Arial" panose="020B0604020202020204" pitchFamily="34" charset="0"/>
              </a:rPr>
              <a:t>Paging Control Channel (PCCH)</a:t>
            </a:r>
          </a:p>
        </p:txBody>
      </p:sp>
      <p:sp>
        <p:nvSpPr>
          <p:cNvPr id="386055" name="Rectangle 7">
            <a:extLst>
              <a:ext uri="{FF2B5EF4-FFF2-40B4-BE49-F238E27FC236}">
                <a16:creationId xmlns:a16="http://schemas.microsoft.com/office/drawing/2014/main" id="{3A6CC080-35DC-D0DC-A945-DCF8FFF63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400" y="1881189"/>
            <a:ext cx="63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fr-FR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86056" name="Rectangle 8">
            <a:extLst>
              <a:ext uri="{FF2B5EF4-FFF2-40B4-BE49-F238E27FC236}">
                <a16:creationId xmlns:a16="http://schemas.microsoft.com/office/drawing/2014/main" id="{C952077E-9F77-B190-DC5D-9D14CD5A0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564" y="2162176"/>
            <a:ext cx="36548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fr-FR">
                <a:solidFill>
                  <a:srgbClr val="000066"/>
                </a:solidFill>
                <a:latin typeface="Arial" panose="020B0604020202020204" pitchFamily="34" charset="0"/>
              </a:rPr>
              <a:t>Dedicated Control Channel (DCCH)</a:t>
            </a:r>
          </a:p>
        </p:txBody>
      </p:sp>
      <p:sp>
        <p:nvSpPr>
          <p:cNvPr id="386057" name="Rectangle 9">
            <a:extLst>
              <a:ext uri="{FF2B5EF4-FFF2-40B4-BE49-F238E27FC236}">
                <a16:creationId xmlns:a16="http://schemas.microsoft.com/office/drawing/2014/main" id="{B8CC45FE-D9D5-D7E4-0C51-81ECE2E71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2463800"/>
            <a:ext cx="63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fr-FR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86058" name="Rectangle 10">
            <a:extLst>
              <a:ext uri="{FF2B5EF4-FFF2-40B4-BE49-F238E27FC236}">
                <a16:creationId xmlns:a16="http://schemas.microsoft.com/office/drawing/2014/main" id="{BD7AE915-97EA-4177-0A7F-13ABD86D8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563" y="2527301"/>
            <a:ext cx="35522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fr-FR">
                <a:solidFill>
                  <a:srgbClr val="000066"/>
                </a:solidFill>
                <a:latin typeface="Arial" panose="020B0604020202020204" pitchFamily="34" charset="0"/>
              </a:rPr>
              <a:t>Common Control Channel (CCCH)</a:t>
            </a:r>
          </a:p>
        </p:txBody>
      </p:sp>
      <p:sp>
        <p:nvSpPr>
          <p:cNvPr id="386059" name="Rectangle 11">
            <a:extLst>
              <a:ext uri="{FF2B5EF4-FFF2-40B4-BE49-F238E27FC236}">
                <a16:creationId xmlns:a16="http://schemas.microsoft.com/office/drawing/2014/main" id="{FEB72D8C-426C-597A-5F0D-34F8CAE82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2654300"/>
            <a:ext cx="63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fr-FR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86060" name="Rectangle 12">
            <a:extLst>
              <a:ext uri="{FF2B5EF4-FFF2-40B4-BE49-F238E27FC236}">
                <a16:creationId xmlns:a16="http://schemas.microsoft.com/office/drawing/2014/main" id="{5C10DDC1-8523-B503-9C98-8BE0DAD9C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1216026"/>
            <a:ext cx="2652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fr-FR" sz="2000">
                <a:solidFill>
                  <a:srgbClr val="000066"/>
                </a:solidFill>
                <a:latin typeface="Arial" panose="020B0604020202020204" pitchFamily="34" charset="0"/>
              </a:rPr>
              <a:t>Control Channel (CCH)</a:t>
            </a:r>
          </a:p>
        </p:txBody>
      </p:sp>
      <p:sp>
        <p:nvSpPr>
          <p:cNvPr id="386061" name="Line 13">
            <a:extLst>
              <a:ext uri="{FF2B5EF4-FFF2-40B4-BE49-F238E27FC236}">
                <a16:creationId xmlns:a16="http://schemas.microsoft.com/office/drawing/2014/main" id="{0EF107A9-E1F8-273A-2D75-C7D385EC5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7825" y="1536700"/>
            <a:ext cx="909638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86062" name="Line 14">
            <a:extLst>
              <a:ext uri="{FF2B5EF4-FFF2-40B4-BE49-F238E27FC236}">
                <a16:creationId xmlns:a16="http://schemas.microsoft.com/office/drawing/2014/main" id="{5F290DDC-73F6-E00E-4403-D9F70F688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3738" y="1909764"/>
            <a:ext cx="59531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86063" name="Line 15">
            <a:extLst>
              <a:ext uri="{FF2B5EF4-FFF2-40B4-BE49-F238E27FC236}">
                <a16:creationId xmlns:a16="http://schemas.microsoft.com/office/drawing/2014/main" id="{1DD4FD5E-2F0E-24A1-7D75-E5D71DC649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6750" y="2298700"/>
            <a:ext cx="609600" cy="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86064" name="Line 16">
            <a:extLst>
              <a:ext uri="{FF2B5EF4-FFF2-40B4-BE49-F238E27FC236}">
                <a16:creationId xmlns:a16="http://schemas.microsoft.com/office/drawing/2014/main" id="{37F24FDD-4EC9-F5D7-338C-9D46B51D4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6" y="2646364"/>
            <a:ext cx="59531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86065" name="Line 17">
            <a:extLst>
              <a:ext uri="{FF2B5EF4-FFF2-40B4-BE49-F238E27FC236}">
                <a16:creationId xmlns:a16="http://schemas.microsoft.com/office/drawing/2014/main" id="{142E39DD-BF78-5442-9D7F-A7F545CEA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6" y="3024189"/>
            <a:ext cx="59531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86066" name="Rectangle 18">
            <a:extLst>
              <a:ext uri="{FF2B5EF4-FFF2-40B4-BE49-F238E27FC236}">
                <a16:creationId xmlns:a16="http://schemas.microsoft.com/office/drawing/2014/main" id="{9DC6DAE5-F2F2-A1FE-B204-75322720F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9" y="4624389"/>
            <a:ext cx="3509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fr-FR">
                <a:solidFill>
                  <a:srgbClr val="000066"/>
                </a:solidFill>
                <a:latin typeface="Arial" panose="020B0604020202020204" pitchFamily="34" charset="0"/>
              </a:rPr>
              <a:t>Dedicated Traffic Channel (DTCH)</a:t>
            </a:r>
          </a:p>
        </p:txBody>
      </p:sp>
      <p:sp>
        <p:nvSpPr>
          <p:cNvPr id="386067" name="Rectangle 19">
            <a:extLst>
              <a:ext uri="{FF2B5EF4-FFF2-40B4-BE49-F238E27FC236}">
                <a16:creationId xmlns:a16="http://schemas.microsoft.com/office/drawing/2014/main" id="{843D726B-A035-F7C1-B373-8798D50B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100" y="4652964"/>
            <a:ext cx="63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fr-FR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86068" name="Rectangle 20">
            <a:extLst>
              <a:ext uri="{FF2B5EF4-FFF2-40B4-BE49-F238E27FC236}">
                <a16:creationId xmlns:a16="http://schemas.microsoft.com/office/drawing/2014/main" id="{0B99D004-F343-5DD6-94B7-DE0DDE7B4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50" y="3998914"/>
            <a:ext cx="24945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fr-FR" sz="2000">
                <a:solidFill>
                  <a:srgbClr val="000066"/>
                </a:solidFill>
                <a:latin typeface="Arial" panose="020B0604020202020204" pitchFamily="34" charset="0"/>
              </a:rPr>
              <a:t>Traffic Channel (TCH)</a:t>
            </a:r>
          </a:p>
        </p:txBody>
      </p:sp>
      <p:sp>
        <p:nvSpPr>
          <p:cNvPr id="386069" name="Line 21">
            <a:extLst>
              <a:ext uri="{FF2B5EF4-FFF2-40B4-BE49-F238E27FC236}">
                <a16:creationId xmlns:a16="http://schemas.microsoft.com/office/drawing/2014/main" id="{D3BC75E4-E1AF-33CE-501C-75916E703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0213" y="4729164"/>
            <a:ext cx="91281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86070" name="Line 22">
            <a:extLst>
              <a:ext uri="{FF2B5EF4-FFF2-40B4-BE49-F238E27FC236}">
                <a16:creationId xmlns:a16="http://schemas.microsoft.com/office/drawing/2014/main" id="{77EFE701-2DBA-F48F-AF8E-6EE4E3F0B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3738" y="3019425"/>
            <a:ext cx="59531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86071" name="Line 23">
            <a:extLst>
              <a:ext uri="{FF2B5EF4-FFF2-40B4-BE49-F238E27FC236}">
                <a16:creationId xmlns:a16="http://schemas.microsoft.com/office/drawing/2014/main" id="{46FFF45F-551F-13F2-EB39-C0032AD20A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6750" y="3746500"/>
            <a:ext cx="609600" cy="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86072" name="Line 24">
            <a:extLst>
              <a:ext uri="{FF2B5EF4-FFF2-40B4-BE49-F238E27FC236}">
                <a16:creationId xmlns:a16="http://schemas.microsoft.com/office/drawing/2014/main" id="{3DE4A167-8A70-EC72-538D-5CC9C73E3E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27551" y="4725988"/>
            <a:ext cx="3175" cy="8128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86073" name="Line 25">
            <a:extLst>
              <a:ext uri="{FF2B5EF4-FFF2-40B4-BE49-F238E27FC236}">
                <a16:creationId xmlns:a16="http://schemas.microsoft.com/office/drawing/2014/main" id="{E3B46A95-BCD4-1567-877B-C5664D6A3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7551" y="5133976"/>
            <a:ext cx="638175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86074" name="Rectangle 26">
            <a:extLst>
              <a:ext uri="{FF2B5EF4-FFF2-40B4-BE49-F238E27FC236}">
                <a16:creationId xmlns:a16="http://schemas.microsoft.com/office/drawing/2014/main" id="{3F57EBB3-6940-8871-EFB6-339714027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3259139"/>
            <a:ext cx="4749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fr-FR">
                <a:solidFill>
                  <a:srgbClr val="000066"/>
                </a:solidFill>
                <a:latin typeface="Arial" panose="020B0604020202020204" pitchFamily="34" charset="0"/>
              </a:rPr>
              <a:t>ODMA Dedicated Control Channel (ODCCH)</a:t>
            </a:r>
          </a:p>
        </p:txBody>
      </p:sp>
      <p:sp>
        <p:nvSpPr>
          <p:cNvPr id="386075" name="Rectangle 27">
            <a:extLst>
              <a:ext uri="{FF2B5EF4-FFF2-40B4-BE49-F238E27FC236}">
                <a16:creationId xmlns:a16="http://schemas.microsoft.com/office/drawing/2014/main" id="{BF86D2AC-CCE8-5E19-4999-8CAFA63C6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25" y="3346450"/>
            <a:ext cx="63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fr-FR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86076" name="Rectangle 28">
            <a:extLst>
              <a:ext uri="{FF2B5EF4-FFF2-40B4-BE49-F238E27FC236}">
                <a16:creationId xmlns:a16="http://schemas.microsoft.com/office/drawing/2014/main" id="{6BE95DBF-2FE6-8D94-963F-54746C1FB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3686175"/>
            <a:ext cx="4648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fr-FR">
                <a:solidFill>
                  <a:srgbClr val="000066"/>
                </a:solidFill>
                <a:latin typeface="Arial" panose="020B0604020202020204" pitchFamily="34" charset="0"/>
              </a:rPr>
              <a:t>ODMA Common Control Channel (OCCCH)</a:t>
            </a:r>
          </a:p>
        </p:txBody>
      </p:sp>
      <p:sp>
        <p:nvSpPr>
          <p:cNvPr id="386077" name="Rectangle 29">
            <a:extLst>
              <a:ext uri="{FF2B5EF4-FFF2-40B4-BE49-F238E27FC236}">
                <a16:creationId xmlns:a16="http://schemas.microsoft.com/office/drawing/2014/main" id="{DA2B12BD-2DEB-1A4A-0578-732C9E71A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388" y="3727450"/>
            <a:ext cx="63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fr-FR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86078" name="Rectangle 30">
            <a:extLst>
              <a:ext uri="{FF2B5EF4-FFF2-40B4-BE49-F238E27FC236}">
                <a16:creationId xmlns:a16="http://schemas.microsoft.com/office/drawing/2014/main" id="{EC6B2163-11D9-8307-524C-3CB24C697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9" y="5027614"/>
            <a:ext cx="44330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fr-FR">
                <a:solidFill>
                  <a:srgbClr val="000066"/>
                </a:solidFill>
                <a:latin typeface="Arial" panose="020B0604020202020204" pitchFamily="34" charset="0"/>
              </a:rPr>
              <a:t>ODMA Dedicated Traffic Channel (ODTCH)</a:t>
            </a:r>
          </a:p>
        </p:txBody>
      </p:sp>
      <p:sp>
        <p:nvSpPr>
          <p:cNvPr id="386079" name="Rectangle 31">
            <a:extLst>
              <a:ext uri="{FF2B5EF4-FFF2-40B4-BE49-F238E27FC236}">
                <a16:creationId xmlns:a16="http://schemas.microsoft.com/office/drawing/2014/main" id="{2010A7B4-DA7F-AB49-8C04-BCF78706D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88" y="5027614"/>
            <a:ext cx="63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fr-FR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86080" name="Rectangle 32">
            <a:extLst>
              <a:ext uri="{FF2B5EF4-FFF2-40B4-BE49-F238E27FC236}">
                <a16:creationId xmlns:a16="http://schemas.microsoft.com/office/drawing/2014/main" id="{DD425931-720F-79CA-7618-2B7290864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1" y="5475289"/>
            <a:ext cx="34712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fr-FR">
                <a:solidFill>
                  <a:srgbClr val="000066"/>
                </a:solidFill>
                <a:latin typeface="Arial" panose="020B0604020202020204" pitchFamily="34" charset="0"/>
              </a:rPr>
              <a:t>Common Traffic Channel (CTCH) </a:t>
            </a:r>
          </a:p>
        </p:txBody>
      </p:sp>
      <p:sp>
        <p:nvSpPr>
          <p:cNvPr id="386081" name="Rectangle 33">
            <a:extLst>
              <a:ext uri="{FF2B5EF4-FFF2-40B4-BE49-F238E27FC236}">
                <a16:creationId xmlns:a16="http://schemas.microsoft.com/office/drawing/2014/main" id="{EC5C507B-7186-27F3-81E6-DBD6A6D21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538" y="5475289"/>
            <a:ext cx="63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fr-FR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86082" name="Line 34">
            <a:extLst>
              <a:ext uri="{FF2B5EF4-FFF2-40B4-BE49-F238E27FC236}">
                <a16:creationId xmlns:a16="http://schemas.microsoft.com/office/drawing/2014/main" id="{09848DDE-16FD-BA70-67EA-FA9A8EB6C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3901" y="5564189"/>
            <a:ext cx="6191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86083" name="Line 35">
            <a:extLst>
              <a:ext uri="{FF2B5EF4-FFF2-40B4-BE49-F238E27FC236}">
                <a16:creationId xmlns:a16="http://schemas.microsoft.com/office/drawing/2014/main" id="{920EFD50-3F84-468F-3D5C-202F060B1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3738" y="3365500"/>
            <a:ext cx="59531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86084" name="Rectangle 36">
            <a:extLst>
              <a:ext uri="{FF2B5EF4-FFF2-40B4-BE49-F238E27FC236}">
                <a16:creationId xmlns:a16="http://schemas.microsoft.com/office/drawing/2014/main" id="{15AEE573-3507-52B9-2F0A-264A4B76B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2908300"/>
            <a:ext cx="467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fr-FR">
                <a:solidFill>
                  <a:srgbClr val="000066"/>
                </a:solidFill>
                <a:latin typeface="Arial" panose="020B0604020202020204" pitchFamily="34" charset="0"/>
              </a:rPr>
              <a:t>Shared Channel Control Channel (SHCCH) </a:t>
            </a:r>
          </a:p>
        </p:txBody>
      </p:sp>
      <p:sp>
        <p:nvSpPr>
          <p:cNvPr id="386085" name="Rectangle 37">
            <a:extLst>
              <a:ext uri="{FF2B5EF4-FFF2-40B4-BE49-F238E27FC236}">
                <a16:creationId xmlns:a16="http://schemas.microsoft.com/office/drawing/2014/main" id="{2A64FEE7-7DA7-C6D4-81D7-1085F5FC8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188" y="2982914"/>
            <a:ext cx="63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fr-FR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86086" name="Line 38">
            <a:extLst>
              <a:ext uri="{FF2B5EF4-FFF2-40B4-BE49-F238E27FC236}">
                <a16:creationId xmlns:a16="http://schemas.microsoft.com/office/drawing/2014/main" id="{94D552DB-453C-A25C-EC43-58BD989C3F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6750" y="15367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86087" name="Rectangle 39">
            <a:extLst>
              <a:ext uri="{FF2B5EF4-FFF2-40B4-BE49-F238E27FC236}">
                <a16:creationId xmlns:a16="http://schemas.microsoft.com/office/drawing/2014/main" id="{42EDFDBD-0FF2-C435-312E-FD13D75E2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032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fr-FR" sz="4000" dirty="0">
                <a:solidFill>
                  <a:srgbClr val="FF0000"/>
                </a:solidFill>
              </a:rPr>
              <a:t>Logical Channels in UTRAN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32F7F9-76EF-943F-6F8C-C0476277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59AA-6E38-43D0-B7D9-0EB8CA135B64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209D3F-A6AE-B257-DD34-B6E154C4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66</a:t>
            </a:fld>
            <a:endParaRPr lang="fr-FR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5067CC75-1BC3-F6A3-7E35-D47EB063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55" y="152400"/>
            <a:ext cx="9369777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Dedicated Physical Control </a:t>
            </a:r>
            <a:r>
              <a:rPr lang="en-US" altLang="en-US" dirty="0" err="1">
                <a:solidFill>
                  <a:srgbClr val="FF0000"/>
                </a:solidFill>
              </a:rPr>
              <a:t>CHannel</a:t>
            </a:r>
            <a:r>
              <a:rPr lang="en-US" altLang="en-US" dirty="0">
                <a:solidFill>
                  <a:srgbClr val="FF0000"/>
                </a:solidFill>
              </a:rPr>
              <a:t> (DPCCH)</a:t>
            </a:r>
            <a:endParaRPr lang="en-US" altLang="en-US" dirty="0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94BFD7D1-B071-1B2D-2BB7-2919D934C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95400"/>
            <a:ext cx="8077200" cy="5257800"/>
          </a:xfrm>
        </p:spPr>
        <p:txBody>
          <a:bodyPr/>
          <a:lstStyle/>
          <a:p>
            <a:endParaRPr lang="en-US" altLang="en-US"/>
          </a:p>
          <a:p>
            <a:pPr algn="just"/>
            <a:r>
              <a:rPr lang="en-US" altLang="en-US"/>
              <a:t>The channel conveys physical layer control data.</a:t>
            </a:r>
          </a:p>
          <a:p>
            <a:pPr algn="just"/>
            <a:r>
              <a:rPr lang="en-US" altLang="en-US"/>
              <a:t>The pilot is used for channel estimation.</a:t>
            </a:r>
          </a:p>
          <a:p>
            <a:pPr algn="just"/>
            <a:r>
              <a:rPr lang="en-US" altLang="en-US"/>
              <a:t>The transport Format Combination Identifier (TFCI) specifies the channels transported with in the DPDCHs.</a:t>
            </a:r>
          </a:p>
          <a:p>
            <a:pPr algn="just"/>
            <a:r>
              <a:rPr lang="en-US" altLang="en-US"/>
              <a:t>Signaling for slot handover is supported by Feedback Information Field (FBI)</a:t>
            </a:r>
          </a:p>
          <a:p>
            <a:pPr algn="just"/>
            <a:r>
              <a:rPr lang="en-US" altLang="en-US"/>
              <a:t>The Transmit Power Control  ( TPC ) is used for controlling the transmission power of sender.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756331-34E1-3CEF-EC7F-15B94A36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6BAD-ABF5-410F-A0E9-9C51F37386FC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D4358E-FC26-E0C0-E563-D47DB397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B205B0-E399-8960-EC17-CA895E83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7651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83C51180-0887-5FAD-DCD7-76F8A1B0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799" y="152400"/>
            <a:ext cx="9144001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Dedicated Physical Data Channel (DPDCH )</a:t>
            </a:r>
            <a:endParaRPr lang="en-US" altLang="en-US" dirty="0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5552A633-F161-2B50-BDAE-531A1BDF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95400"/>
            <a:ext cx="8077200" cy="5257800"/>
          </a:xfrm>
        </p:spPr>
        <p:txBody>
          <a:bodyPr/>
          <a:lstStyle/>
          <a:p>
            <a:endParaRPr lang="en-US" altLang="en-US"/>
          </a:p>
          <a:p>
            <a:pPr algn="just"/>
            <a:r>
              <a:rPr lang="en-US" altLang="en-US"/>
              <a:t>The channel conveys user or signaling data</a:t>
            </a:r>
          </a:p>
          <a:p>
            <a:pPr algn="just"/>
            <a:r>
              <a:rPr lang="en-US" altLang="en-US"/>
              <a:t>The spreading factor (SF) of this channel is vary from 4 to 256.</a:t>
            </a:r>
          </a:p>
          <a:p>
            <a:pPr algn="just"/>
            <a:r>
              <a:rPr lang="en-US" altLang="en-US"/>
              <a:t>The data rates can offer this channel are : 960 kbits/s, 480,240,120,60,30 and 15 kbits / s.</a:t>
            </a:r>
          </a:p>
          <a:p>
            <a:pPr algn="just"/>
            <a:r>
              <a:rPr lang="en-US" altLang="en-US"/>
              <a:t>Bandwidth used by the user equipment is wasted due to orthogonal variable spreading factor.</a:t>
            </a:r>
          </a:p>
          <a:p>
            <a:endParaRPr lang="en-US" altLang="en-US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D8E276-4CB8-3B76-15BA-9A0226DA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B14-DC8C-4AEF-915D-481060FC4C34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C74EA1-C226-938C-EF95-98B97A94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2C9501-E302-CE6B-F850-8D9655BE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3817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F5ECEF1E-17F5-EDC9-F2C9-B0D76EB9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Dedicated Physical Channel   (DPCH)</a:t>
            </a:r>
            <a:endParaRPr lang="en-US" altLang="en-US" dirty="0"/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D7B65935-FA3F-0269-9566-F97AD357D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5400"/>
            <a:ext cx="10653889" cy="4032956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The downlink time of DPCH multiplexes both control and user data.</a:t>
            </a:r>
          </a:p>
          <a:p>
            <a:r>
              <a:rPr lang="en-US" altLang="en-US" dirty="0"/>
              <a:t>A Physical Random Access Channel (PRACH) is used for this purpose.</a:t>
            </a:r>
          </a:p>
          <a:p>
            <a:r>
              <a:rPr lang="en-US" altLang="en-US" dirty="0"/>
              <a:t>Spreading factors between 4 and 256 are used.</a:t>
            </a:r>
          </a:p>
          <a:p>
            <a:r>
              <a:rPr lang="en-US" altLang="en-US" dirty="0"/>
              <a:t>After power on the User Equipment (UE ) has to perform the following steps during the search for a cell.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B03375-13D4-6333-2B8B-8D812B48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B758-C570-4D83-AF89-567A3BACA9D4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62A673C-28BB-95D8-0289-6F9B5B15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3A9CCB-7CEF-94B8-62BE-5BD337A3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54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A1218251-69AB-CE27-0FBB-89B50638D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12711" y="1619955"/>
            <a:ext cx="8686800" cy="4385733"/>
          </a:xfrm>
        </p:spPr>
        <p:txBody>
          <a:bodyPr/>
          <a:lstStyle/>
          <a:p>
            <a:pPr marL="971550" lvl="1" indent="-571500">
              <a:buNone/>
              <a:defRPr/>
            </a:pPr>
            <a:endParaRPr lang="en-GB" sz="3200" dirty="0">
              <a:solidFill>
                <a:srgbClr val="FF0000"/>
              </a:solidFill>
              <a:latin typeface="Arial" pitchFamily="34" charset="0"/>
            </a:endParaRPr>
          </a:p>
          <a:p>
            <a:pPr marL="182563" lvl="1" indent="-182563" algn="just">
              <a:defRPr/>
            </a:pPr>
            <a:r>
              <a:rPr lang="en-GB" sz="3200" dirty="0">
                <a:latin typeface="Arial" pitchFamily="34" charset="0"/>
              </a:rPr>
              <a:t>  It is an enhancement of GSM.</a:t>
            </a:r>
          </a:p>
          <a:p>
            <a:pPr marL="182563" lvl="1" indent="-182563" algn="just">
              <a:defRPr/>
            </a:pPr>
            <a:endParaRPr lang="en-GB" sz="3200" dirty="0">
              <a:latin typeface="Arial" pitchFamily="34" charset="0"/>
            </a:endParaRPr>
          </a:p>
          <a:p>
            <a:pPr marL="182563" lvl="1" indent="-182563" algn="just">
              <a:defRPr/>
            </a:pPr>
            <a:r>
              <a:rPr lang="en-GB" sz="3200" dirty="0">
                <a:latin typeface="Arial" pitchFamily="34" charset="0"/>
              </a:rPr>
              <a:t>Allocation to GPRS is done dynamically according to capacity on demand. </a:t>
            </a:r>
          </a:p>
          <a:p>
            <a:pPr marL="182563" lvl="1" indent="-182563" algn="just">
              <a:defRPr/>
            </a:pPr>
            <a:endParaRPr lang="en-GB" sz="3200" dirty="0">
              <a:latin typeface="Arial" pitchFamily="34" charset="0"/>
            </a:endParaRPr>
          </a:p>
          <a:p>
            <a:pPr marL="182563" lvl="1" indent="-182563" algn="just">
              <a:defRPr/>
            </a:pPr>
            <a:r>
              <a:rPr lang="en-GB" sz="3200" dirty="0">
                <a:latin typeface="Arial" pitchFamily="34" charset="0"/>
              </a:rPr>
              <a:t>GPRS is also allow for broadcast multicast and unicast services.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72720F-9BAE-926F-6C0F-5FC21B1CC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fr-FR" dirty="0"/>
              <a:t>Introduction to GPRS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9A6A4A-EF08-28E8-7F99-6C29F205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2F7C-EC8A-4EB6-9D4E-4800AB2E71B1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6ED1590-D720-D97E-BFBC-3EFC67B7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98E6F1-FB78-BA77-193A-23A7C778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025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08162074-7A82-3B3A-F6A3-39373658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11" y="152400"/>
            <a:ext cx="8571089" cy="11430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Dedicated Physical Channel   (DPCH)</a:t>
            </a:r>
            <a:endParaRPr lang="en-US" altLang="en-US" dirty="0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24CD4D63-2168-9242-76E8-67871E7A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111" y="1848555"/>
            <a:ext cx="8571089" cy="338948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00B050"/>
                </a:solidFill>
              </a:rPr>
              <a:t> Primary synchronization :</a:t>
            </a:r>
          </a:p>
          <a:p>
            <a:pPr marL="514350" indent="-514350" algn="just">
              <a:buNone/>
            </a:pPr>
            <a:r>
              <a:rPr lang="en-US" altLang="en-US" dirty="0"/>
              <a:t>	A UE has to synchronize with the time slot structure with the help of a 256 chip primary code.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00B050"/>
                </a:solidFill>
              </a:rPr>
              <a:t> Secondary synchronization :</a:t>
            </a:r>
          </a:p>
          <a:p>
            <a:pPr marL="514350" indent="-514350" algn="just">
              <a:buNone/>
            </a:pPr>
            <a:r>
              <a:rPr lang="en-US" altLang="en-US" dirty="0"/>
              <a:t>	UE is now synchronized with the frame structure.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00B050"/>
                </a:solidFill>
              </a:rPr>
              <a:t> Identification of the scrambling code :</a:t>
            </a:r>
          </a:p>
          <a:p>
            <a:pPr marL="514350" indent="-514350" algn="just">
              <a:buNone/>
            </a:pPr>
            <a:r>
              <a:rPr lang="en-US" altLang="en-US" dirty="0"/>
              <a:t>	To find the right code using a correlator.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BF4F288-66A9-615A-02F9-18630369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3A80-5FA4-4B42-A471-5142C1E57E49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684930-34DD-2F76-7C89-59A0A4FC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BF87D1-77E3-2FD2-84A4-4C8675F5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8311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4D8DC394-CC65-517C-0EF9-7BEEF52F9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29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fr-FR" dirty="0">
                <a:solidFill>
                  <a:srgbClr val="FF0000"/>
                </a:solidFill>
              </a:rPr>
              <a:t>UMTS FDD frame structure</a:t>
            </a:r>
          </a:p>
        </p:txBody>
      </p:sp>
      <p:sp>
        <p:nvSpPr>
          <p:cNvPr id="103427" name="Text Box 48">
            <a:extLst>
              <a:ext uri="{FF2B5EF4-FFF2-40B4-BE49-F238E27FC236}">
                <a16:creationId xmlns:a16="http://schemas.microsoft.com/office/drawing/2014/main" id="{B31171E9-C50D-BF77-021A-9A0E7CDC5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005" y="1131537"/>
            <a:ext cx="4090283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2400" b="1" dirty="0"/>
              <a:t>W-CDMA</a:t>
            </a:r>
            <a:endParaRPr lang="en-US" altLang="fr-FR" sz="2400" dirty="0"/>
          </a:p>
          <a:p>
            <a:pPr>
              <a:buFontTx/>
              <a:buChar char="•"/>
            </a:pPr>
            <a:r>
              <a:rPr lang="en-US" altLang="fr-FR" sz="2000" dirty="0"/>
              <a:t> 1920-1980 MHz uplink</a:t>
            </a:r>
          </a:p>
          <a:p>
            <a:pPr>
              <a:buFontTx/>
              <a:buChar char="•"/>
            </a:pPr>
            <a:r>
              <a:rPr lang="en-US" altLang="fr-FR" sz="2000" dirty="0"/>
              <a:t> 2110-2170 MHz downlink</a:t>
            </a:r>
          </a:p>
          <a:p>
            <a:pPr>
              <a:buFontTx/>
              <a:buChar char="•"/>
            </a:pPr>
            <a:r>
              <a:rPr lang="en-US" altLang="fr-FR" sz="2000" dirty="0"/>
              <a:t> chipping rate: 3.840 </a:t>
            </a:r>
            <a:r>
              <a:rPr lang="en-US" altLang="fr-FR" sz="2000" dirty="0" err="1"/>
              <a:t>Mchip</a:t>
            </a:r>
            <a:r>
              <a:rPr lang="en-US" altLang="fr-FR" sz="2000" dirty="0"/>
              <a:t>/s</a:t>
            </a:r>
          </a:p>
          <a:p>
            <a:pPr>
              <a:buFontTx/>
              <a:buChar char="•"/>
            </a:pPr>
            <a:r>
              <a:rPr lang="en-US" altLang="fr-FR" sz="2000" dirty="0"/>
              <a:t> soft handover</a:t>
            </a:r>
          </a:p>
          <a:p>
            <a:pPr>
              <a:buFontTx/>
              <a:buChar char="•"/>
            </a:pPr>
            <a:r>
              <a:rPr lang="en-US" altLang="fr-FR" sz="2000" dirty="0"/>
              <a:t> QPSK</a:t>
            </a:r>
          </a:p>
          <a:p>
            <a:pPr>
              <a:buFontTx/>
              <a:buChar char="•"/>
            </a:pPr>
            <a:r>
              <a:rPr lang="en-US" altLang="fr-FR" sz="2000" dirty="0"/>
              <a:t> complex power control </a:t>
            </a:r>
            <a:br>
              <a:rPr lang="en-US" altLang="fr-FR" sz="2000" dirty="0"/>
            </a:br>
            <a:r>
              <a:rPr lang="en-US" altLang="fr-FR" sz="2000" dirty="0"/>
              <a:t>   (1500 power control cycles/s)</a:t>
            </a:r>
          </a:p>
          <a:p>
            <a:pPr>
              <a:buFontTx/>
              <a:buChar char="•"/>
            </a:pPr>
            <a:r>
              <a:rPr lang="en-US" altLang="fr-FR" sz="2000" dirty="0"/>
              <a:t> spreading: UL: 4-256; DL:4-512</a:t>
            </a:r>
          </a:p>
        </p:txBody>
      </p:sp>
      <p:sp>
        <p:nvSpPr>
          <p:cNvPr id="103428" name="Freeform 50">
            <a:extLst>
              <a:ext uri="{FF2B5EF4-FFF2-40B4-BE49-F238E27FC236}">
                <a16:creationId xmlns:a16="http://schemas.microsoft.com/office/drawing/2014/main" id="{E2E82C9E-4B96-D9F0-278D-52AAF50F0DF5}"/>
              </a:ext>
            </a:extLst>
          </p:cNvPr>
          <p:cNvSpPr>
            <a:spLocks/>
          </p:cNvSpPr>
          <p:nvPr/>
        </p:nvSpPr>
        <p:spPr bwMode="auto">
          <a:xfrm>
            <a:off x="2428875" y="1897063"/>
            <a:ext cx="2763838" cy="576262"/>
          </a:xfrm>
          <a:custGeom>
            <a:avLst/>
            <a:gdLst>
              <a:gd name="T0" fmla="*/ 0 w 1730"/>
              <a:gd name="T1" fmla="*/ 2147483647 h 381"/>
              <a:gd name="T2" fmla="*/ 2147483647 w 1730"/>
              <a:gd name="T3" fmla="*/ 0 h 381"/>
              <a:gd name="T4" fmla="*/ 2147483647 w 1730"/>
              <a:gd name="T5" fmla="*/ 0 h 381"/>
              <a:gd name="T6" fmla="*/ 2147483647 w 1730"/>
              <a:gd name="T7" fmla="*/ 2147483647 h 381"/>
              <a:gd name="T8" fmla="*/ 0 w 1730"/>
              <a:gd name="T9" fmla="*/ 2147483647 h 3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30" h="381">
                <a:moveTo>
                  <a:pt x="0" y="381"/>
                </a:moveTo>
                <a:lnTo>
                  <a:pt x="336" y="0"/>
                </a:lnTo>
                <a:lnTo>
                  <a:pt x="672" y="0"/>
                </a:lnTo>
                <a:lnTo>
                  <a:pt x="1730" y="381"/>
                </a:lnTo>
                <a:lnTo>
                  <a:pt x="0" y="381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3429" name="Rectangle 60">
            <a:extLst>
              <a:ext uri="{FF2B5EF4-FFF2-40B4-BE49-F238E27FC236}">
                <a16:creationId xmlns:a16="http://schemas.microsoft.com/office/drawing/2014/main" id="{CE491990-261A-9895-9810-9DACDA02B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6" y="1535113"/>
            <a:ext cx="536575" cy="36195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103430" name="Rectangle 61">
            <a:extLst>
              <a:ext uri="{FF2B5EF4-FFF2-40B4-BE49-F238E27FC236}">
                <a16:creationId xmlns:a16="http://schemas.microsoft.com/office/drawing/2014/main" id="{070F0270-025E-6978-09BB-5DA9655DB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51" y="1535113"/>
            <a:ext cx="536575" cy="36195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03431" name="Rectangle 62">
            <a:extLst>
              <a:ext uri="{FF2B5EF4-FFF2-40B4-BE49-F238E27FC236}">
                <a16:creationId xmlns:a16="http://schemas.microsoft.com/office/drawing/2014/main" id="{4CAAD7FC-420F-8A72-E140-BB979AE35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6" y="1535113"/>
            <a:ext cx="538163" cy="36195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03432" name="Rectangle 63">
            <a:extLst>
              <a:ext uri="{FF2B5EF4-FFF2-40B4-BE49-F238E27FC236}">
                <a16:creationId xmlns:a16="http://schemas.microsoft.com/office/drawing/2014/main" id="{DF6463A3-314B-B1F1-CBCC-48D9A3DDC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6" y="1535113"/>
            <a:ext cx="536575" cy="36195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1</a:t>
            </a:r>
            <a:r>
              <a:rPr lang="de-DE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2</a:t>
            </a:r>
            <a:endParaRPr lang="en-US" altLang="fr-FR" sz="1400">
              <a:solidFill>
                <a:schemeClr val="accent1"/>
              </a:solidFill>
              <a:latin typeface="Helvetica" panose="020B0604020202020204" pitchFamily="34" charset="0"/>
            </a:endParaRPr>
          </a:p>
        </p:txBody>
      </p:sp>
      <p:sp>
        <p:nvSpPr>
          <p:cNvPr id="103433" name="Rectangle 64">
            <a:extLst>
              <a:ext uri="{FF2B5EF4-FFF2-40B4-BE49-F238E27FC236}">
                <a16:creationId xmlns:a16="http://schemas.microsoft.com/office/drawing/2014/main" id="{99DF9429-9112-BD2C-60C8-2A22D68AB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1535113"/>
            <a:ext cx="536575" cy="36195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1</a:t>
            </a:r>
            <a:r>
              <a:rPr lang="de-DE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3</a:t>
            </a:r>
            <a:endParaRPr lang="en-US" altLang="fr-FR" sz="1400">
              <a:solidFill>
                <a:schemeClr val="accent1"/>
              </a:solidFill>
              <a:latin typeface="Helvetica" panose="020B0604020202020204" pitchFamily="34" charset="0"/>
            </a:endParaRPr>
          </a:p>
        </p:txBody>
      </p:sp>
      <p:sp>
        <p:nvSpPr>
          <p:cNvPr id="103434" name="Rectangle 65">
            <a:extLst>
              <a:ext uri="{FF2B5EF4-FFF2-40B4-BE49-F238E27FC236}">
                <a16:creationId xmlns:a16="http://schemas.microsoft.com/office/drawing/2014/main" id="{769A5FF2-50F0-0EA2-B211-14FF55519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6" y="1535113"/>
            <a:ext cx="536575" cy="36195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1</a:t>
            </a:r>
            <a:r>
              <a:rPr lang="de-DE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4</a:t>
            </a:r>
            <a:endParaRPr lang="en-US" altLang="fr-FR" sz="1400">
              <a:solidFill>
                <a:schemeClr val="accent1"/>
              </a:solidFill>
              <a:latin typeface="Helvetica" panose="020B0604020202020204" pitchFamily="34" charset="0"/>
            </a:endParaRPr>
          </a:p>
        </p:txBody>
      </p:sp>
      <p:sp>
        <p:nvSpPr>
          <p:cNvPr id="103435" name="Rectangle 66">
            <a:extLst>
              <a:ext uri="{FF2B5EF4-FFF2-40B4-BE49-F238E27FC236}">
                <a16:creationId xmlns:a16="http://schemas.microsoft.com/office/drawing/2014/main" id="{F41689C1-A749-BB2F-7971-616E95C91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189" y="1535113"/>
            <a:ext cx="1303337" cy="36195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...</a:t>
            </a:r>
          </a:p>
        </p:txBody>
      </p:sp>
      <p:sp>
        <p:nvSpPr>
          <p:cNvPr id="103436" name="Text Box 67">
            <a:extLst>
              <a:ext uri="{FF2B5EF4-FFF2-40B4-BE49-F238E27FC236}">
                <a16:creationId xmlns:a16="http://schemas.microsoft.com/office/drawing/2014/main" id="{298B8EEA-F099-07AE-D984-CD5E05C89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9" y="1196975"/>
            <a:ext cx="115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latin typeface="Helvetica" panose="020B0604020202020204" pitchFamily="34" charset="0"/>
              </a:rPr>
              <a:t>Radio frame</a:t>
            </a:r>
          </a:p>
        </p:txBody>
      </p:sp>
      <p:sp>
        <p:nvSpPr>
          <p:cNvPr id="103437" name="Rectangle 68">
            <a:extLst>
              <a:ext uri="{FF2B5EF4-FFF2-40B4-BE49-F238E27FC236}">
                <a16:creationId xmlns:a16="http://schemas.microsoft.com/office/drawing/2014/main" id="{5BEF06B3-D94C-EBEC-9D1E-9C3D3DC64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2478089"/>
            <a:ext cx="1073150" cy="363537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Pilot</a:t>
            </a:r>
          </a:p>
        </p:txBody>
      </p:sp>
      <p:sp>
        <p:nvSpPr>
          <p:cNvPr id="103438" name="Rectangle 69">
            <a:extLst>
              <a:ext uri="{FF2B5EF4-FFF2-40B4-BE49-F238E27FC236}">
                <a16:creationId xmlns:a16="http://schemas.microsoft.com/office/drawing/2014/main" id="{71914711-4212-27CA-7EDC-68D380046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189" y="2478089"/>
            <a:ext cx="515937" cy="363537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FBI</a:t>
            </a:r>
            <a:endParaRPr lang="en-US" altLang="fr-FR" sz="1400">
              <a:solidFill>
                <a:schemeClr val="accent1"/>
              </a:solidFill>
              <a:latin typeface="Helvetica" panose="020B0604020202020204" pitchFamily="34" charset="0"/>
            </a:endParaRPr>
          </a:p>
        </p:txBody>
      </p:sp>
      <p:sp>
        <p:nvSpPr>
          <p:cNvPr id="103439" name="Rectangle 70">
            <a:extLst>
              <a:ext uri="{FF2B5EF4-FFF2-40B4-BE49-F238E27FC236}">
                <a16:creationId xmlns:a16="http://schemas.microsoft.com/office/drawing/2014/main" id="{5BA49FE5-4FCD-5A0D-7029-49E635BB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6" y="2478089"/>
            <a:ext cx="633413" cy="363537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TPC</a:t>
            </a:r>
            <a:endParaRPr lang="en-US" altLang="fr-FR" sz="1400">
              <a:solidFill>
                <a:schemeClr val="accent1"/>
              </a:solidFill>
              <a:latin typeface="Helvetica" panose="020B0604020202020204" pitchFamily="34" charset="0"/>
            </a:endParaRPr>
          </a:p>
        </p:txBody>
      </p:sp>
      <p:sp>
        <p:nvSpPr>
          <p:cNvPr id="103440" name="Text Box 71">
            <a:extLst>
              <a:ext uri="{FF2B5EF4-FFF2-40B4-BE49-F238E27FC236}">
                <a16:creationId xmlns:a16="http://schemas.microsoft.com/office/drawing/2014/main" id="{9F3BF8D1-9F4E-A7FE-9606-7B94507EC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2152650"/>
            <a:ext cx="908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chemeClr val="tx2"/>
                </a:solidFill>
                <a:latin typeface="Helvetica" panose="020B0604020202020204" pitchFamily="34" charset="0"/>
              </a:rPr>
              <a:t>Time slot</a:t>
            </a:r>
          </a:p>
        </p:txBody>
      </p:sp>
      <p:sp>
        <p:nvSpPr>
          <p:cNvPr id="103441" name="Text Box 72">
            <a:extLst>
              <a:ext uri="{FF2B5EF4-FFF2-40B4-BE49-F238E27FC236}">
                <a16:creationId xmlns:a16="http://schemas.microsoft.com/office/drawing/2014/main" id="{B1B738FB-3635-8384-CE0C-3A7E367C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6" y="2503488"/>
            <a:ext cx="868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fr-FR" sz="1400">
                <a:latin typeface="Helvetica" panose="020B0604020202020204" pitchFamily="34" charset="0"/>
              </a:rPr>
              <a:t>6</a:t>
            </a:r>
            <a:r>
              <a:rPr lang="de-DE" altLang="fr-FR" sz="1400">
                <a:latin typeface="Helvetica" panose="020B0604020202020204" pitchFamily="34" charset="0"/>
              </a:rPr>
              <a:t>66.7</a:t>
            </a:r>
            <a:r>
              <a:rPr lang="en-US" altLang="fr-FR" sz="1400">
                <a:latin typeface="Helvetica" panose="020B0604020202020204" pitchFamily="34" charset="0"/>
              </a:rPr>
              <a:t> µs</a:t>
            </a:r>
          </a:p>
        </p:txBody>
      </p:sp>
      <p:sp>
        <p:nvSpPr>
          <p:cNvPr id="103442" name="Text Box 73">
            <a:extLst>
              <a:ext uri="{FF2B5EF4-FFF2-40B4-BE49-F238E27FC236}">
                <a16:creationId xmlns:a16="http://schemas.microsoft.com/office/drawing/2014/main" id="{17022A71-37CA-1AF4-8B46-FA2102D2D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4" y="1562100"/>
            <a:ext cx="669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fr-FR" sz="1400">
                <a:latin typeface="Helvetica" panose="020B0604020202020204" pitchFamily="34" charset="0"/>
              </a:rPr>
              <a:t>10 ms</a:t>
            </a:r>
          </a:p>
        </p:txBody>
      </p:sp>
      <p:sp>
        <p:nvSpPr>
          <p:cNvPr id="103443" name="Rectangle 75">
            <a:extLst>
              <a:ext uri="{FF2B5EF4-FFF2-40B4-BE49-F238E27FC236}">
                <a16:creationId xmlns:a16="http://schemas.microsoft.com/office/drawing/2014/main" id="{909D11F7-305F-0FC2-2073-7A5529212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6" y="3279775"/>
            <a:ext cx="2760663" cy="36195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103444" name="Rectangle 76">
            <a:extLst>
              <a:ext uri="{FF2B5EF4-FFF2-40B4-BE49-F238E27FC236}">
                <a16:creationId xmlns:a16="http://schemas.microsoft.com/office/drawing/2014/main" id="{3E0B8151-A1A0-A960-623A-D5F05CAD9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051" y="4108450"/>
            <a:ext cx="688975" cy="36195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Data</a:t>
            </a:r>
            <a:r>
              <a:rPr lang="de-DE" altLang="fr-FR" sz="1400" baseline="-25000">
                <a:solidFill>
                  <a:schemeClr val="accent1"/>
                </a:solidFill>
                <a:latin typeface="Helvetica" panose="020B0604020202020204" pitchFamily="34" charset="0"/>
              </a:rPr>
              <a:t>1</a:t>
            </a:r>
            <a:endParaRPr lang="en-US" altLang="fr-FR" sz="1400">
              <a:solidFill>
                <a:schemeClr val="accent1"/>
              </a:solidFill>
              <a:latin typeface="Helvetica" panose="020B0604020202020204" pitchFamily="34" charset="0"/>
            </a:endParaRPr>
          </a:p>
        </p:txBody>
      </p:sp>
      <p:sp>
        <p:nvSpPr>
          <p:cNvPr id="103445" name="Text Box 77">
            <a:extLst>
              <a:ext uri="{FF2B5EF4-FFF2-40B4-BE49-F238E27FC236}">
                <a16:creationId xmlns:a16="http://schemas.microsoft.com/office/drawing/2014/main" id="{F1F388C4-7A87-03F7-1CC7-B3AF03A13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38" y="3305175"/>
            <a:ext cx="1331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latin typeface="Helvetica" panose="020B0604020202020204" pitchFamily="34" charset="0"/>
              </a:rPr>
              <a:t>uplink DPDCH</a:t>
            </a:r>
          </a:p>
        </p:txBody>
      </p:sp>
      <p:sp>
        <p:nvSpPr>
          <p:cNvPr id="103446" name="Text Box 78">
            <a:extLst>
              <a:ext uri="{FF2B5EF4-FFF2-40B4-BE49-F238E27FC236}">
                <a16:creationId xmlns:a16="http://schemas.microsoft.com/office/drawing/2014/main" id="{BEDC63A0-2490-BFEA-947D-CE4053883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38" y="2503488"/>
            <a:ext cx="1331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latin typeface="Helvetica" panose="020B0604020202020204" pitchFamily="34" charset="0"/>
              </a:rPr>
              <a:t>uplink DPCCH</a:t>
            </a:r>
          </a:p>
        </p:txBody>
      </p:sp>
      <p:sp>
        <p:nvSpPr>
          <p:cNvPr id="103447" name="Text Box 79">
            <a:extLst>
              <a:ext uri="{FF2B5EF4-FFF2-40B4-BE49-F238E27FC236}">
                <a16:creationId xmlns:a16="http://schemas.microsoft.com/office/drawing/2014/main" id="{EBF16197-95A3-ACA7-1C2D-F861336AE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4133850"/>
            <a:ext cx="1428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latin typeface="Helvetica" panose="020B0604020202020204" pitchFamily="34" charset="0"/>
              </a:rPr>
              <a:t>downlink DPCH</a:t>
            </a:r>
          </a:p>
        </p:txBody>
      </p:sp>
      <p:sp>
        <p:nvSpPr>
          <p:cNvPr id="103448" name="Rectangle 80">
            <a:extLst>
              <a:ext uri="{FF2B5EF4-FFF2-40B4-BE49-F238E27FC236}">
                <a16:creationId xmlns:a16="http://schemas.microsoft.com/office/drawing/2014/main" id="{27AEA4FB-5E85-BDCA-CF5B-D01070BCB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25" y="4108450"/>
            <a:ext cx="381000" cy="36195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TPC</a:t>
            </a:r>
          </a:p>
        </p:txBody>
      </p:sp>
      <p:sp>
        <p:nvSpPr>
          <p:cNvPr id="103449" name="Rectangle 81">
            <a:extLst>
              <a:ext uri="{FF2B5EF4-FFF2-40B4-BE49-F238E27FC236}">
                <a16:creationId xmlns:a16="http://schemas.microsoft.com/office/drawing/2014/main" id="{12909B71-B24D-61D0-DA35-A66F1E994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6" y="4108450"/>
            <a:ext cx="485775" cy="36195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TF</a:t>
            </a:r>
            <a:r>
              <a:rPr lang="de-DE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C</a:t>
            </a:r>
            <a:r>
              <a:rPr lang="en-US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I</a:t>
            </a:r>
          </a:p>
        </p:txBody>
      </p:sp>
      <p:sp>
        <p:nvSpPr>
          <p:cNvPr id="103450" name="Rectangle 82">
            <a:extLst>
              <a:ext uri="{FF2B5EF4-FFF2-40B4-BE49-F238E27FC236}">
                <a16:creationId xmlns:a16="http://schemas.microsoft.com/office/drawing/2014/main" id="{84708243-D5B0-93EF-BFF6-8F7D66262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5" y="4108450"/>
            <a:ext cx="636588" cy="36195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Pilot</a:t>
            </a:r>
            <a:endParaRPr lang="en-US" altLang="fr-FR" sz="1400">
              <a:solidFill>
                <a:schemeClr val="accent1"/>
              </a:solidFill>
              <a:latin typeface="Helvetica" panose="020B0604020202020204" pitchFamily="34" charset="0"/>
            </a:endParaRPr>
          </a:p>
        </p:txBody>
      </p:sp>
      <p:sp>
        <p:nvSpPr>
          <p:cNvPr id="103451" name="Text Box 83">
            <a:extLst>
              <a:ext uri="{FF2B5EF4-FFF2-40B4-BE49-F238E27FC236}">
                <a16:creationId xmlns:a16="http://schemas.microsoft.com/office/drawing/2014/main" id="{0F15949C-4A3A-1976-0986-6084BD26F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3" y="3305175"/>
            <a:ext cx="868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fr-FR" sz="1400">
                <a:latin typeface="Helvetica" panose="020B0604020202020204" pitchFamily="34" charset="0"/>
              </a:rPr>
              <a:t>6</a:t>
            </a:r>
            <a:r>
              <a:rPr lang="de-DE" altLang="fr-FR" sz="1400">
                <a:latin typeface="Helvetica" panose="020B0604020202020204" pitchFamily="34" charset="0"/>
              </a:rPr>
              <a:t>66.7</a:t>
            </a:r>
            <a:r>
              <a:rPr lang="en-US" altLang="fr-FR" sz="1400">
                <a:latin typeface="Helvetica" panose="020B0604020202020204" pitchFamily="34" charset="0"/>
              </a:rPr>
              <a:t> µs</a:t>
            </a:r>
          </a:p>
        </p:txBody>
      </p:sp>
      <p:sp>
        <p:nvSpPr>
          <p:cNvPr id="103452" name="Text Box 84">
            <a:extLst>
              <a:ext uri="{FF2B5EF4-FFF2-40B4-BE49-F238E27FC236}">
                <a16:creationId xmlns:a16="http://schemas.microsoft.com/office/drawing/2014/main" id="{1EF2C22F-BF76-6DAA-89C3-4406D22D1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3" y="4133850"/>
            <a:ext cx="868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fr-FR" sz="1400">
                <a:latin typeface="Helvetica" panose="020B0604020202020204" pitchFamily="34" charset="0"/>
              </a:rPr>
              <a:t>6</a:t>
            </a:r>
            <a:r>
              <a:rPr lang="de-DE" altLang="fr-FR" sz="1400">
                <a:latin typeface="Helvetica" panose="020B0604020202020204" pitchFamily="34" charset="0"/>
              </a:rPr>
              <a:t>66.7</a:t>
            </a:r>
            <a:r>
              <a:rPr lang="en-US" altLang="fr-FR" sz="1400">
                <a:latin typeface="Helvetica" panose="020B0604020202020204" pitchFamily="34" charset="0"/>
              </a:rPr>
              <a:t> µs</a:t>
            </a:r>
          </a:p>
        </p:txBody>
      </p:sp>
      <p:sp>
        <p:nvSpPr>
          <p:cNvPr id="103453" name="AutoShape 85">
            <a:extLst>
              <a:ext uri="{FF2B5EF4-FFF2-40B4-BE49-F238E27FC236}">
                <a16:creationId xmlns:a16="http://schemas.microsoft.com/office/drawing/2014/main" id="{D2C5E5EC-4291-06E2-D9C1-6C4BFF21B1BA}"/>
              </a:ext>
            </a:extLst>
          </p:cNvPr>
          <p:cNvSpPr>
            <a:spLocks/>
          </p:cNvSpPr>
          <p:nvPr/>
        </p:nvSpPr>
        <p:spPr bwMode="auto">
          <a:xfrm rot="16200000">
            <a:off x="3480594" y="4109244"/>
            <a:ext cx="146050" cy="868362"/>
          </a:xfrm>
          <a:prstGeom prst="leftBrace">
            <a:avLst>
              <a:gd name="adj1" fmla="val 4954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03454" name="Text Box 86">
            <a:extLst>
              <a:ext uri="{FF2B5EF4-FFF2-40B4-BE49-F238E27FC236}">
                <a16:creationId xmlns:a16="http://schemas.microsoft.com/office/drawing/2014/main" id="{C0E27DC8-D1B5-1287-DDF9-48366C62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701" y="4568826"/>
            <a:ext cx="8242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latin typeface="Helvetica" panose="020B0604020202020204" pitchFamily="34" charset="0"/>
              </a:rPr>
              <a:t>DPCCH</a:t>
            </a:r>
          </a:p>
        </p:txBody>
      </p:sp>
      <p:sp>
        <p:nvSpPr>
          <p:cNvPr id="103455" name="AutoShape 87">
            <a:extLst>
              <a:ext uri="{FF2B5EF4-FFF2-40B4-BE49-F238E27FC236}">
                <a16:creationId xmlns:a16="http://schemas.microsoft.com/office/drawing/2014/main" id="{1B44B370-5917-77C5-4539-35F63CEBE2AA}"/>
              </a:ext>
            </a:extLst>
          </p:cNvPr>
          <p:cNvSpPr>
            <a:spLocks/>
          </p:cNvSpPr>
          <p:nvPr/>
        </p:nvSpPr>
        <p:spPr bwMode="auto">
          <a:xfrm rot="16200000">
            <a:off x="4801394" y="4225131"/>
            <a:ext cx="146050" cy="636588"/>
          </a:xfrm>
          <a:prstGeom prst="leftBrace">
            <a:avLst>
              <a:gd name="adj1" fmla="val 363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03456" name="Text Box 88">
            <a:extLst>
              <a:ext uri="{FF2B5EF4-FFF2-40B4-BE49-F238E27FC236}">
                <a16:creationId xmlns:a16="http://schemas.microsoft.com/office/drawing/2014/main" id="{39371A2C-5404-800C-86CE-D97EA6A9A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1914" y="4568826"/>
            <a:ext cx="8242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latin typeface="Helvetica" panose="020B0604020202020204" pitchFamily="34" charset="0"/>
              </a:rPr>
              <a:t>DPDCH</a:t>
            </a:r>
          </a:p>
        </p:txBody>
      </p:sp>
      <p:sp>
        <p:nvSpPr>
          <p:cNvPr id="103457" name="Line 89">
            <a:extLst>
              <a:ext uri="{FF2B5EF4-FFF2-40B4-BE49-F238E27FC236}">
                <a16:creationId xmlns:a16="http://schemas.microsoft.com/office/drawing/2014/main" id="{2AC581B8-444C-0250-ACCC-AF2FC75A23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7450" y="2940051"/>
            <a:ext cx="2762250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3458" name="Text Box 90">
            <a:extLst>
              <a:ext uri="{FF2B5EF4-FFF2-40B4-BE49-F238E27FC236}">
                <a16:creationId xmlns:a16="http://schemas.microsoft.com/office/drawing/2014/main" id="{216EE300-625C-3D81-0393-F4F62668A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2906713"/>
            <a:ext cx="1662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 sz="1400">
                <a:solidFill>
                  <a:schemeClr val="tx2"/>
                </a:solidFill>
                <a:latin typeface="Helvetica" panose="020B0604020202020204" pitchFamily="34" charset="0"/>
              </a:rPr>
              <a:t>2560 chips, 10 bits</a:t>
            </a:r>
            <a:endParaRPr lang="en-US" altLang="fr-FR" sz="140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103459" name="Line 91">
            <a:extLst>
              <a:ext uri="{FF2B5EF4-FFF2-40B4-BE49-F238E27FC236}">
                <a16:creationId xmlns:a16="http://schemas.microsoft.com/office/drawing/2014/main" id="{7876B155-3158-2CAA-2DDF-E774837D84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2050" y="3746501"/>
            <a:ext cx="2762250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3460" name="Text Box 92">
            <a:extLst>
              <a:ext uri="{FF2B5EF4-FFF2-40B4-BE49-F238E27FC236}">
                <a16:creationId xmlns:a16="http://schemas.microsoft.com/office/drawing/2014/main" id="{0C281DCA-5BD5-F691-6761-E16744CE3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3744914"/>
            <a:ext cx="2716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 sz="1400">
                <a:solidFill>
                  <a:schemeClr val="tx2"/>
                </a:solidFill>
                <a:latin typeface="Helvetica" panose="020B0604020202020204" pitchFamily="34" charset="0"/>
              </a:rPr>
              <a:t>2560 chips, 10*2</a:t>
            </a:r>
            <a:r>
              <a:rPr lang="de-DE" altLang="fr-FR" sz="1400" baseline="30000">
                <a:solidFill>
                  <a:schemeClr val="tx2"/>
                </a:solidFill>
                <a:latin typeface="Helvetica" panose="020B0604020202020204" pitchFamily="34" charset="0"/>
              </a:rPr>
              <a:t>k</a:t>
            </a:r>
            <a:r>
              <a:rPr lang="de-DE" altLang="fr-FR" sz="1400">
                <a:solidFill>
                  <a:schemeClr val="tx2"/>
                </a:solidFill>
                <a:latin typeface="Helvetica" panose="020B0604020202020204" pitchFamily="34" charset="0"/>
              </a:rPr>
              <a:t> bits (k = 0...6)</a:t>
            </a:r>
            <a:endParaRPr lang="en-US" altLang="fr-FR" sz="140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103461" name="Rectangle 93">
            <a:extLst>
              <a:ext uri="{FF2B5EF4-FFF2-40B4-BE49-F238E27FC236}">
                <a16:creationId xmlns:a16="http://schemas.microsoft.com/office/drawing/2014/main" id="{1FD83006-6238-8987-7492-1E7E58CF9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6" y="2476500"/>
            <a:ext cx="538163" cy="363538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TFCI</a:t>
            </a:r>
            <a:endParaRPr lang="en-US" altLang="fr-FR" sz="1400">
              <a:solidFill>
                <a:schemeClr val="accent1"/>
              </a:solidFill>
              <a:latin typeface="Helvetica" panose="020B0604020202020204" pitchFamily="34" charset="0"/>
            </a:endParaRPr>
          </a:p>
        </p:txBody>
      </p:sp>
      <p:sp>
        <p:nvSpPr>
          <p:cNvPr id="103462" name="Line 94">
            <a:extLst>
              <a:ext uri="{FF2B5EF4-FFF2-40B4-BE49-F238E27FC236}">
                <a16:creationId xmlns:a16="http://schemas.microsoft.com/office/drawing/2014/main" id="{B2F8C36F-5227-3ACD-3F0A-830A0D0A7E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2050" y="4889501"/>
            <a:ext cx="2762250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3463" name="Text Box 95">
            <a:extLst>
              <a:ext uri="{FF2B5EF4-FFF2-40B4-BE49-F238E27FC236}">
                <a16:creationId xmlns:a16="http://schemas.microsoft.com/office/drawing/2014/main" id="{D27D6DDA-16EE-523C-5B27-4B81D22FF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87914"/>
            <a:ext cx="2715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 sz="1400">
                <a:latin typeface="Helvetica" panose="020B0604020202020204" pitchFamily="34" charset="0"/>
              </a:rPr>
              <a:t>2560 chips, 10*2</a:t>
            </a:r>
            <a:r>
              <a:rPr lang="de-DE" altLang="fr-FR" sz="1400" baseline="30000">
                <a:latin typeface="Helvetica" panose="020B0604020202020204" pitchFamily="34" charset="0"/>
              </a:rPr>
              <a:t>k</a:t>
            </a:r>
            <a:r>
              <a:rPr lang="de-DE" altLang="fr-FR" sz="1400">
                <a:latin typeface="Helvetica" panose="020B0604020202020204" pitchFamily="34" charset="0"/>
              </a:rPr>
              <a:t> bits (k = 0...7)</a:t>
            </a:r>
            <a:endParaRPr lang="en-US" altLang="fr-FR" sz="1400">
              <a:latin typeface="Helvetica" panose="020B0604020202020204" pitchFamily="34" charset="0"/>
            </a:endParaRPr>
          </a:p>
        </p:txBody>
      </p:sp>
      <p:sp>
        <p:nvSpPr>
          <p:cNvPr id="103464" name="Rectangle 96">
            <a:extLst>
              <a:ext uri="{FF2B5EF4-FFF2-40B4-BE49-F238E27FC236}">
                <a16:creationId xmlns:a16="http://schemas.microsoft.com/office/drawing/2014/main" id="{A80B21ED-EE90-F764-6F9E-1235E7462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1" y="4108450"/>
            <a:ext cx="568325" cy="36195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Data</a:t>
            </a:r>
            <a:r>
              <a:rPr lang="de-DE" altLang="fr-FR" sz="1400" baseline="-25000">
                <a:solidFill>
                  <a:schemeClr val="accent1"/>
                </a:solidFill>
                <a:latin typeface="Helvetica" panose="020B0604020202020204" pitchFamily="34" charset="0"/>
              </a:rPr>
              <a:t>2</a:t>
            </a:r>
            <a:endParaRPr lang="en-US" altLang="fr-FR" sz="1400">
              <a:solidFill>
                <a:schemeClr val="accent1"/>
              </a:solidFill>
              <a:latin typeface="Helvetica" panose="020B0604020202020204" pitchFamily="34" charset="0"/>
            </a:endParaRPr>
          </a:p>
        </p:txBody>
      </p:sp>
      <p:sp>
        <p:nvSpPr>
          <p:cNvPr id="103465" name="AutoShape 97">
            <a:extLst>
              <a:ext uri="{FF2B5EF4-FFF2-40B4-BE49-F238E27FC236}">
                <a16:creationId xmlns:a16="http://schemas.microsoft.com/office/drawing/2014/main" id="{01CDD4DE-3FF1-94D1-41FD-C9910A9131C9}"/>
              </a:ext>
            </a:extLst>
          </p:cNvPr>
          <p:cNvSpPr>
            <a:spLocks/>
          </p:cNvSpPr>
          <p:nvPr/>
        </p:nvSpPr>
        <p:spPr bwMode="auto">
          <a:xfrm rot="16200000">
            <a:off x="4198938" y="4259263"/>
            <a:ext cx="146050" cy="568325"/>
          </a:xfrm>
          <a:prstGeom prst="leftBrace">
            <a:avLst>
              <a:gd name="adj1" fmla="val 324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03466" name="AutoShape 98">
            <a:extLst>
              <a:ext uri="{FF2B5EF4-FFF2-40B4-BE49-F238E27FC236}">
                <a16:creationId xmlns:a16="http://schemas.microsoft.com/office/drawing/2014/main" id="{A077499E-B0B3-AF3A-CF93-6DA62D74104E}"/>
              </a:ext>
            </a:extLst>
          </p:cNvPr>
          <p:cNvSpPr>
            <a:spLocks/>
          </p:cNvSpPr>
          <p:nvPr/>
        </p:nvSpPr>
        <p:spPr bwMode="auto">
          <a:xfrm rot="16200000">
            <a:off x="2701132" y="4198144"/>
            <a:ext cx="146050" cy="690563"/>
          </a:xfrm>
          <a:prstGeom prst="leftBrace">
            <a:avLst>
              <a:gd name="adj1" fmla="val 3940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03467" name="Text Box 99">
            <a:extLst>
              <a:ext uri="{FF2B5EF4-FFF2-40B4-BE49-F238E27FC236}">
                <a16:creationId xmlns:a16="http://schemas.microsoft.com/office/drawing/2014/main" id="{0FBE6A9E-844A-E8C8-6CF7-5A826761E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1" y="4568826"/>
            <a:ext cx="8242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latin typeface="Helvetica" panose="020B0604020202020204" pitchFamily="34" charset="0"/>
              </a:rPr>
              <a:t>DPDCH</a:t>
            </a:r>
          </a:p>
        </p:txBody>
      </p:sp>
      <p:sp>
        <p:nvSpPr>
          <p:cNvPr id="103468" name="Text Box 100">
            <a:extLst>
              <a:ext uri="{FF2B5EF4-FFF2-40B4-BE49-F238E27FC236}">
                <a16:creationId xmlns:a16="http://schemas.microsoft.com/office/drawing/2014/main" id="{9A1831D7-B181-9EF3-88C6-4C9254AE7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8" y="4568825"/>
            <a:ext cx="819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latin typeface="Helvetica" panose="020B0604020202020204" pitchFamily="34" charset="0"/>
              </a:rPr>
              <a:t>DPCCH</a:t>
            </a:r>
          </a:p>
        </p:txBody>
      </p:sp>
      <p:sp>
        <p:nvSpPr>
          <p:cNvPr id="103469" name="Text Box 101">
            <a:extLst>
              <a:ext uri="{FF2B5EF4-FFF2-40B4-BE49-F238E27FC236}">
                <a16:creationId xmlns:a16="http://schemas.microsoft.com/office/drawing/2014/main" id="{7C70A2A6-159D-9E80-BAB2-F2F83A289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5035" y="4641859"/>
            <a:ext cx="5244746" cy="17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dirty="0"/>
              <a:t>FBI: Feedback Information</a:t>
            </a:r>
          </a:p>
          <a:p>
            <a:r>
              <a:rPr lang="en-US" altLang="fr-FR" dirty="0"/>
              <a:t>TPC: Transmit Power Control</a:t>
            </a:r>
          </a:p>
          <a:p>
            <a:r>
              <a:rPr lang="en-US" altLang="fr-FR" dirty="0"/>
              <a:t>TF</a:t>
            </a:r>
            <a:r>
              <a:rPr lang="de-DE" altLang="fr-FR" dirty="0"/>
              <a:t>C</a:t>
            </a:r>
            <a:r>
              <a:rPr lang="en-US" altLang="fr-FR" dirty="0"/>
              <a:t>I: Transport Format Combination</a:t>
            </a:r>
            <a:r>
              <a:rPr lang="de-DE" altLang="fr-FR" dirty="0"/>
              <a:t> </a:t>
            </a:r>
            <a:r>
              <a:rPr lang="en-US" altLang="fr-FR" dirty="0"/>
              <a:t>Indicator</a:t>
            </a:r>
          </a:p>
          <a:p>
            <a:r>
              <a:rPr lang="en-US" altLang="fr-FR" dirty="0"/>
              <a:t>DPCCH: Dedicated Physical Control Channel</a:t>
            </a:r>
          </a:p>
          <a:p>
            <a:r>
              <a:rPr lang="en-US" altLang="fr-FR" dirty="0"/>
              <a:t>DPDCH: Dedicated Physical Data Channel</a:t>
            </a:r>
          </a:p>
          <a:p>
            <a:r>
              <a:rPr lang="en-US" altLang="fr-FR" dirty="0"/>
              <a:t>DPCH: Dedicated Physical Channel</a:t>
            </a:r>
          </a:p>
        </p:txBody>
      </p:sp>
      <p:sp>
        <p:nvSpPr>
          <p:cNvPr id="103470" name="Text Box 102">
            <a:extLst>
              <a:ext uri="{FF2B5EF4-FFF2-40B4-BE49-F238E27FC236}">
                <a16:creationId xmlns:a16="http://schemas.microsoft.com/office/drawing/2014/main" id="{8F12E4E2-ABB6-A0D5-59F3-4C3DFFEBB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5445125"/>
            <a:ext cx="43307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 b="1" dirty="0">
                <a:solidFill>
                  <a:schemeClr val="accent5"/>
                </a:solidFill>
              </a:rPr>
              <a:t>Slot </a:t>
            </a:r>
            <a:r>
              <a:rPr lang="de-DE" altLang="fr-FR" sz="1600" b="1" dirty="0" err="1">
                <a:solidFill>
                  <a:schemeClr val="accent5"/>
                </a:solidFill>
              </a:rPr>
              <a:t>structure</a:t>
            </a:r>
            <a:r>
              <a:rPr lang="de-DE" altLang="fr-FR" sz="1600" b="1" dirty="0">
                <a:solidFill>
                  <a:schemeClr val="accent5"/>
                </a:solidFill>
              </a:rPr>
              <a:t> NOT </a:t>
            </a:r>
            <a:r>
              <a:rPr lang="de-DE" altLang="fr-FR" sz="1600" b="1" dirty="0" err="1">
                <a:solidFill>
                  <a:schemeClr val="accent5"/>
                </a:solidFill>
              </a:rPr>
              <a:t>for</a:t>
            </a:r>
            <a:r>
              <a:rPr lang="de-DE" altLang="fr-FR" sz="1600" b="1" dirty="0">
                <a:solidFill>
                  <a:schemeClr val="accent5"/>
                </a:solidFill>
              </a:rPr>
              <a:t> </a:t>
            </a:r>
            <a:r>
              <a:rPr lang="de-DE" altLang="fr-FR" sz="1600" b="1" dirty="0" err="1">
                <a:solidFill>
                  <a:schemeClr val="accent5"/>
                </a:solidFill>
              </a:rPr>
              <a:t>user</a:t>
            </a:r>
            <a:r>
              <a:rPr lang="de-DE" altLang="fr-FR" sz="1600" b="1" dirty="0">
                <a:solidFill>
                  <a:schemeClr val="accent5"/>
                </a:solidFill>
              </a:rPr>
              <a:t> </a:t>
            </a:r>
            <a:r>
              <a:rPr lang="de-DE" altLang="fr-FR" sz="1600" b="1" dirty="0" err="1">
                <a:solidFill>
                  <a:schemeClr val="accent5"/>
                </a:solidFill>
              </a:rPr>
              <a:t>separation</a:t>
            </a:r>
            <a:r>
              <a:rPr lang="de-DE" altLang="fr-FR" sz="1600" b="1" dirty="0">
                <a:solidFill>
                  <a:schemeClr val="accent5"/>
                </a:solidFill>
              </a:rPr>
              <a:t> </a:t>
            </a:r>
          </a:p>
          <a:p>
            <a:r>
              <a:rPr lang="de-DE" altLang="fr-FR" sz="1600" b="1" dirty="0">
                <a:solidFill>
                  <a:schemeClr val="accent5"/>
                </a:solidFill>
              </a:rPr>
              <a:t>but </a:t>
            </a:r>
            <a:r>
              <a:rPr lang="de-DE" altLang="fr-FR" sz="1600" b="1" dirty="0" err="1">
                <a:solidFill>
                  <a:schemeClr val="accent5"/>
                </a:solidFill>
              </a:rPr>
              <a:t>synchronization</a:t>
            </a:r>
            <a:r>
              <a:rPr lang="de-DE" altLang="fr-FR" sz="1600" b="1" dirty="0">
                <a:solidFill>
                  <a:schemeClr val="accent5"/>
                </a:solidFill>
              </a:rPr>
              <a:t> </a:t>
            </a:r>
            <a:r>
              <a:rPr lang="de-DE" altLang="fr-FR" sz="1600" b="1" dirty="0" err="1">
                <a:solidFill>
                  <a:schemeClr val="accent5"/>
                </a:solidFill>
              </a:rPr>
              <a:t>for</a:t>
            </a:r>
            <a:r>
              <a:rPr lang="de-DE" altLang="fr-FR" sz="1600" b="1" dirty="0">
                <a:solidFill>
                  <a:schemeClr val="accent5"/>
                </a:solidFill>
              </a:rPr>
              <a:t> </a:t>
            </a:r>
            <a:r>
              <a:rPr lang="de-DE" altLang="fr-FR" sz="1600" b="1" dirty="0" err="1">
                <a:solidFill>
                  <a:schemeClr val="accent5"/>
                </a:solidFill>
              </a:rPr>
              <a:t>periodic</a:t>
            </a:r>
            <a:r>
              <a:rPr lang="de-DE" altLang="fr-FR" sz="1600" b="1" dirty="0">
                <a:solidFill>
                  <a:schemeClr val="accent5"/>
                </a:solidFill>
              </a:rPr>
              <a:t> </a:t>
            </a:r>
            <a:r>
              <a:rPr lang="de-DE" altLang="fr-FR" sz="1600" b="1" dirty="0" err="1">
                <a:solidFill>
                  <a:schemeClr val="accent5"/>
                </a:solidFill>
              </a:rPr>
              <a:t>functions</a:t>
            </a:r>
            <a:r>
              <a:rPr lang="de-DE" altLang="fr-FR" sz="1600" b="1" dirty="0">
                <a:solidFill>
                  <a:schemeClr val="accent5"/>
                </a:solidFill>
              </a:rPr>
              <a:t>!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FA4EDE-9268-2897-FCB1-B7D9AEF2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F241-EF6A-4253-BA47-540DAA88D161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320DC69-3C34-BB4F-3884-CD5FDE9B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BE50FF-7738-DDA1-324D-68BAFD62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71</a:t>
            </a:fld>
            <a:endParaRPr lang="fr-FR"/>
          </a:p>
        </p:txBody>
      </p:sp>
    </p:spTree>
  </p:cSld>
  <p:clrMapOvr>
    <a:masterClrMapping/>
  </p:clrMapOvr>
  <p:transition spd="med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8FC819A4-F648-CF14-1070-924119D4E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2900"/>
            <a:ext cx="10515600" cy="1048987"/>
          </a:xfrm>
        </p:spPr>
        <p:txBody>
          <a:bodyPr>
            <a:normAutofit/>
          </a:bodyPr>
          <a:lstStyle/>
          <a:p>
            <a:r>
              <a:rPr lang="en-US" altLang="fr-FR" dirty="0">
                <a:solidFill>
                  <a:srgbClr val="FF0000"/>
                </a:solidFill>
              </a:rPr>
              <a:t>UMTS TDD frame structure (burst type 2)</a:t>
            </a:r>
          </a:p>
        </p:txBody>
      </p:sp>
      <p:sp>
        <p:nvSpPr>
          <p:cNvPr id="105475" name="Text Box 40">
            <a:extLst>
              <a:ext uri="{FF2B5EF4-FFF2-40B4-BE49-F238E27FC236}">
                <a16:creationId xmlns:a16="http://schemas.microsoft.com/office/drawing/2014/main" id="{81F63BC8-98BE-BF44-60F3-7B188EA94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3" y="3773357"/>
            <a:ext cx="77533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2400" b="1" dirty="0"/>
              <a:t>TD-CDMA</a:t>
            </a:r>
          </a:p>
          <a:p>
            <a:pPr>
              <a:buFontTx/>
              <a:buChar char="•"/>
            </a:pPr>
            <a:r>
              <a:rPr lang="en-US" altLang="fr-FR" sz="2000" dirty="0"/>
              <a:t> 2560 chips per slot</a:t>
            </a:r>
          </a:p>
          <a:p>
            <a:pPr>
              <a:buFontTx/>
              <a:buChar char="•"/>
            </a:pPr>
            <a:r>
              <a:rPr lang="en-US" altLang="fr-FR" sz="2000" dirty="0"/>
              <a:t> spreading: 1-16</a:t>
            </a:r>
          </a:p>
          <a:p>
            <a:pPr>
              <a:buFontTx/>
              <a:buChar char="•"/>
            </a:pPr>
            <a:r>
              <a:rPr lang="en-US" altLang="fr-FR" sz="2000" dirty="0"/>
              <a:t> symmetric or asymmetric slot assignment to UL/DL (min. 1 per direction)</a:t>
            </a:r>
          </a:p>
          <a:p>
            <a:pPr>
              <a:buFontTx/>
              <a:buChar char="•"/>
            </a:pPr>
            <a:r>
              <a:rPr lang="en-US" altLang="fr-FR" sz="2000" dirty="0"/>
              <a:t> tight synchronization needed</a:t>
            </a:r>
          </a:p>
          <a:p>
            <a:pPr>
              <a:buFontTx/>
              <a:buChar char="•"/>
            </a:pPr>
            <a:r>
              <a:rPr lang="en-US" altLang="fr-FR" sz="2000" dirty="0"/>
              <a:t> simpler power control (100-800 power control cycles/s)</a:t>
            </a:r>
          </a:p>
        </p:txBody>
      </p:sp>
      <p:sp>
        <p:nvSpPr>
          <p:cNvPr id="105476" name="Freeform 43">
            <a:extLst>
              <a:ext uri="{FF2B5EF4-FFF2-40B4-BE49-F238E27FC236}">
                <a16:creationId xmlns:a16="http://schemas.microsoft.com/office/drawing/2014/main" id="{FD3FB7D5-2C9B-4C7A-0A97-56C3DBA0866C}"/>
              </a:ext>
            </a:extLst>
          </p:cNvPr>
          <p:cNvSpPr>
            <a:spLocks/>
          </p:cNvSpPr>
          <p:nvPr/>
        </p:nvSpPr>
        <p:spPr bwMode="auto">
          <a:xfrm>
            <a:off x="2811464" y="1806576"/>
            <a:ext cx="3506787" cy="696913"/>
          </a:xfrm>
          <a:custGeom>
            <a:avLst/>
            <a:gdLst>
              <a:gd name="T0" fmla="*/ 0 w 1971"/>
              <a:gd name="T1" fmla="*/ 2147483647 h 386"/>
              <a:gd name="T2" fmla="*/ 2147483647 w 1971"/>
              <a:gd name="T3" fmla="*/ 0 h 386"/>
              <a:gd name="T4" fmla="*/ 2147483647 w 1971"/>
              <a:gd name="T5" fmla="*/ 0 h 386"/>
              <a:gd name="T6" fmla="*/ 2147483647 w 1971"/>
              <a:gd name="T7" fmla="*/ 2147483647 h 386"/>
              <a:gd name="T8" fmla="*/ 0 w 1971"/>
              <a:gd name="T9" fmla="*/ 2147483647 h 3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71" h="386">
                <a:moveTo>
                  <a:pt x="0" y="381"/>
                </a:moveTo>
                <a:lnTo>
                  <a:pt x="336" y="0"/>
                </a:lnTo>
                <a:lnTo>
                  <a:pt x="672" y="0"/>
                </a:lnTo>
                <a:lnTo>
                  <a:pt x="1971" y="386"/>
                </a:lnTo>
                <a:lnTo>
                  <a:pt x="0" y="381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5477" name="Rectangle 44">
            <a:extLst>
              <a:ext uri="{FF2B5EF4-FFF2-40B4-BE49-F238E27FC236}">
                <a16:creationId xmlns:a16="http://schemas.microsoft.com/office/drawing/2014/main" id="{74477BEE-0378-AA2A-5683-95ABAF0C3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4" y="1374775"/>
            <a:ext cx="598487" cy="4318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105478" name="Rectangle 45">
            <a:extLst>
              <a:ext uri="{FF2B5EF4-FFF2-40B4-BE49-F238E27FC236}">
                <a16:creationId xmlns:a16="http://schemas.microsoft.com/office/drawing/2014/main" id="{ACC3323A-B6BC-E446-75AE-6B009B311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1374775"/>
            <a:ext cx="598488" cy="4318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05479" name="Rectangle 46">
            <a:extLst>
              <a:ext uri="{FF2B5EF4-FFF2-40B4-BE49-F238E27FC236}">
                <a16:creationId xmlns:a16="http://schemas.microsoft.com/office/drawing/2014/main" id="{0ABF010F-C03D-1E18-702B-D6E51E140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1374775"/>
            <a:ext cx="596900" cy="4318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05480" name="Rectangle 47">
            <a:extLst>
              <a:ext uri="{FF2B5EF4-FFF2-40B4-BE49-F238E27FC236}">
                <a16:creationId xmlns:a16="http://schemas.microsoft.com/office/drawing/2014/main" id="{6787550C-82AC-831C-2B89-9123AED0C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1374775"/>
            <a:ext cx="598488" cy="4318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1</a:t>
            </a:r>
            <a:r>
              <a:rPr lang="de-DE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2</a:t>
            </a:r>
            <a:endParaRPr lang="en-US" altLang="fr-FR" sz="1400">
              <a:solidFill>
                <a:schemeClr val="accent1"/>
              </a:solidFill>
              <a:latin typeface="Helvetica" panose="020B0604020202020204" pitchFamily="34" charset="0"/>
            </a:endParaRPr>
          </a:p>
        </p:txBody>
      </p:sp>
      <p:sp>
        <p:nvSpPr>
          <p:cNvPr id="105481" name="Rectangle 48">
            <a:extLst>
              <a:ext uri="{FF2B5EF4-FFF2-40B4-BE49-F238E27FC236}">
                <a16:creationId xmlns:a16="http://schemas.microsoft.com/office/drawing/2014/main" id="{5756BA33-245B-8773-9DD9-5510F7BE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88" y="1374775"/>
            <a:ext cx="596900" cy="4318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1</a:t>
            </a:r>
            <a:r>
              <a:rPr lang="de-DE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3</a:t>
            </a:r>
            <a:endParaRPr lang="en-US" altLang="fr-FR" sz="1400">
              <a:solidFill>
                <a:schemeClr val="accent1"/>
              </a:solidFill>
              <a:latin typeface="Helvetica" panose="020B0604020202020204" pitchFamily="34" charset="0"/>
            </a:endParaRPr>
          </a:p>
        </p:txBody>
      </p:sp>
      <p:sp>
        <p:nvSpPr>
          <p:cNvPr id="105482" name="Rectangle 49">
            <a:extLst>
              <a:ext uri="{FF2B5EF4-FFF2-40B4-BE49-F238E27FC236}">
                <a16:creationId xmlns:a16="http://schemas.microsoft.com/office/drawing/2014/main" id="{9F06FE66-B374-5F7D-0D96-9EB4B62AB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289" y="1374775"/>
            <a:ext cx="598487" cy="4318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1</a:t>
            </a:r>
            <a:r>
              <a:rPr lang="de-DE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4</a:t>
            </a:r>
            <a:endParaRPr lang="en-US" altLang="fr-FR" sz="1400">
              <a:solidFill>
                <a:schemeClr val="accent1"/>
              </a:solidFill>
              <a:latin typeface="Helvetica" panose="020B0604020202020204" pitchFamily="34" charset="0"/>
            </a:endParaRPr>
          </a:p>
        </p:txBody>
      </p:sp>
      <p:sp>
        <p:nvSpPr>
          <p:cNvPr id="105483" name="Rectangle 50">
            <a:extLst>
              <a:ext uri="{FF2B5EF4-FFF2-40B4-BE49-F238E27FC236}">
                <a16:creationId xmlns:a16="http://schemas.microsoft.com/office/drawing/2014/main" id="{8BC07CC6-9382-7EE4-54BB-874B04F20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338" y="1374775"/>
            <a:ext cx="1452562" cy="4318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...</a:t>
            </a:r>
          </a:p>
        </p:txBody>
      </p:sp>
      <p:sp>
        <p:nvSpPr>
          <p:cNvPr id="105484" name="Text Box 51">
            <a:extLst>
              <a:ext uri="{FF2B5EF4-FFF2-40B4-BE49-F238E27FC236}">
                <a16:creationId xmlns:a16="http://schemas.microsoft.com/office/drawing/2014/main" id="{77A198A6-517C-4F3A-803A-F6D87AFD8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4239" y="1066800"/>
            <a:ext cx="11525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latin typeface="Helvetica" panose="020B0604020202020204" pitchFamily="34" charset="0"/>
              </a:rPr>
              <a:t>Radio frame</a:t>
            </a:r>
          </a:p>
        </p:txBody>
      </p:sp>
      <p:sp>
        <p:nvSpPr>
          <p:cNvPr id="105485" name="Rectangle 52">
            <a:extLst>
              <a:ext uri="{FF2B5EF4-FFF2-40B4-BE49-F238E27FC236}">
                <a16:creationId xmlns:a16="http://schemas.microsoft.com/office/drawing/2014/main" id="{A3AA44AB-C52D-DD3A-3DDD-3B1C16632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4" y="2500314"/>
            <a:ext cx="1025525" cy="433387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Data</a:t>
            </a:r>
            <a:endParaRPr lang="de-DE" altLang="fr-FR" sz="1400">
              <a:solidFill>
                <a:schemeClr val="accent1"/>
              </a:solidFill>
              <a:latin typeface="Helvetica" panose="020B0604020202020204" pitchFamily="34" charset="0"/>
            </a:endParaRPr>
          </a:p>
          <a:p>
            <a:r>
              <a:rPr lang="de-DE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1104 chips</a:t>
            </a:r>
            <a:endParaRPr lang="en-US" altLang="fr-FR" sz="1400">
              <a:solidFill>
                <a:schemeClr val="accent1"/>
              </a:solidFill>
              <a:latin typeface="Helvetica" panose="020B0604020202020204" pitchFamily="34" charset="0"/>
            </a:endParaRPr>
          </a:p>
        </p:txBody>
      </p:sp>
      <p:sp>
        <p:nvSpPr>
          <p:cNvPr id="105486" name="Rectangle 53">
            <a:extLst>
              <a:ext uri="{FF2B5EF4-FFF2-40B4-BE49-F238E27FC236}">
                <a16:creationId xmlns:a16="http://schemas.microsoft.com/office/drawing/2014/main" id="{E3B220B5-4707-5EBC-B6E4-8090B0FFD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988" y="2500314"/>
            <a:ext cx="1109662" cy="433387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Midample</a:t>
            </a:r>
            <a:endParaRPr lang="de-DE" altLang="fr-FR" sz="1400">
              <a:solidFill>
                <a:schemeClr val="accent1"/>
              </a:solidFill>
              <a:latin typeface="Helvetica" panose="020B0604020202020204" pitchFamily="34" charset="0"/>
            </a:endParaRPr>
          </a:p>
          <a:p>
            <a:r>
              <a:rPr lang="de-DE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256 chips</a:t>
            </a:r>
            <a:endParaRPr lang="en-US" altLang="fr-FR" sz="1400">
              <a:solidFill>
                <a:schemeClr val="accent1"/>
              </a:solidFill>
              <a:latin typeface="Helvetica" panose="020B0604020202020204" pitchFamily="34" charset="0"/>
            </a:endParaRPr>
          </a:p>
        </p:txBody>
      </p:sp>
      <p:sp>
        <p:nvSpPr>
          <p:cNvPr id="105487" name="Rectangle 54">
            <a:extLst>
              <a:ext uri="{FF2B5EF4-FFF2-40B4-BE49-F238E27FC236}">
                <a16:creationId xmlns:a16="http://schemas.microsoft.com/office/drawing/2014/main" id="{B356934C-C079-0C2A-BEB3-CA8001B34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2500314"/>
            <a:ext cx="939800" cy="433387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Data</a:t>
            </a:r>
            <a:endParaRPr lang="de-DE" altLang="fr-FR" sz="1400">
              <a:solidFill>
                <a:schemeClr val="accent1"/>
              </a:solidFill>
              <a:latin typeface="Helvetica" panose="020B0604020202020204" pitchFamily="34" charset="0"/>
            </a:endParaRPr>
          </a:p>
          <a:p>
            <a:r>
              <a:rPr lang="de-DE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1104 chips</a:t>
            </a:r>
            <a:endParaRPr lang="en-US" altLang="fr-FR" sz="1400">
              <a:solidFill>
                <a:schemeClr val="accent1"/>
              </a:solidFill>
              <a:latin typeface="Helvetica" panose="020B0604020202020204" pitchFamily="34" charset="0"/>
            </a:endParaRPr>
          </a:p>
        </p:txBody>
      </p:sp>
      <p:sp>
        <p:nvSpPr>
          <p:cNvPr id="105488" name="Text Box 55">
            <a:extLst>
              <a:ext uri="{FF2B5EF4-FFF2-40B4-BE49-F238E27FC236}">
                <a16:creationId xmlns:a16="http://schemas.microsoft.com/office/drawing/2014/main" id="{8B1CA84A-F508-0A57-91AF-5F81A666B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92338"/>
            <a:ext cx="908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latin typeface="Helvetica" panose="020B0604020202020204" pitchFamily="34" charset="0"/>
              </a:rPr>
              <a:t>Time slot</a:t>
            </a:r>
          </a:p>
        </p:txBody>
      </p:sp>
      <p:sp>
        <p:nvSpPr>
          <p:cNvPr id="105489" name="Text Box 56">
            <a:extLst>
              <a:ext uri="{FF2B5EF4-FFF2-40B4-BE49-F238E27FC236}">
                <a16:creationId xmlns:a16="http://schemas.microsoft.com/office/drawing/2014/main" id="{3AC5BA2B-1E9A-9A33-8F29-CAFFB3533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53" y="2538414"/>
            <a:ext cx="8755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fr-FR" sz="1400">
                <a:latin typeface="Helvetica" panose="020B0604020202020204" pitchFamily="34" charset="0"/>
              </a:rPr>
              <a:t>6</a:t>
            </a:r>
            <a:r>
              <a:rPr lang="de-DE" altLang="fr-FR" sz="1400">
                <a:latin typeface="Helvetica" panose="020B0604020202020204" pitchFamily="34" charset="0"/>
              </a:rPr>
              <a:t>66.7</a:t>
            </a:r>
            <a:r>
              <a:rPr lang="en-US" altLang="fr-FR" sz="1400">
                <a:latin typeface="Helvetica" panose="020B0604020202020204" pitchFamily="34" charset="0"/>
              </a:rPr>
              <a:t> µs</a:t>
            </a:r>
          </a:p>
        </p:txBody>
      </p:sp>
      <p:sp>
        <p:nvSpPr>
          <p:cNvPr id="105490" name="Text Box 57">
            <a:extLst>
              <a:ext uri="{FF2B5EF4-FFF2-40B4-BE49-F238E27FC236}">
                <a16:creationId xmlns:a16="http://schemas.microsoft.com/office/drawing/2014/main" id="{8028B349-F071-1E47-61B9-952C83E5A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447" y="1414464"/>
            <a:ext cx="6719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fr-FR" sz="1400">
                <a:latin typeface="Helvetica" panose="020B0604020202020204" pitchFamily="34" charset="0"/>
              </a:rPr>
              <a:t>10 ms</a:t>
            </a:r>
          </a:p>
        </p:txBody>
      </p:sp>
      <p:sp>
        <p:nvSpPr>
          <p:cNvPr id="105491" name="Text Box 58">
            <a:extLst>
              <a:ext uri="{FF2B5EF4-FFF2-40B4-BE49-F238E27FC236}">
                <a16:creationId xmlns:a16="http://schemas.microsoft.com/office/drawing/2014/main" id="{F58E3F3B-5774-4CD6-A4C9-E7BDCEA88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38" y="2538414"/>
            <a:ext cx="1118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latin typeface="Helvetica" panose="020B0604020202020204" pitchFamily="34" charset="0"/>
              </a:rPr>
              <a:t>Traffic burst</a:t>
            </a:r>
          </a:p>
        </p:txBody>
      </p:sp>
      <p:sp>
        <p:nvSpPr>
          <p:cNvPr id="105492" name="Rectangle 59">
            <a:extLst>
              <a:ext uri="{FF2B5EF4-FFF2-40B4-BE49-F238E27FC236}">
                <a16:creationId xmlns:a16="http://schemas.microsoft.com/office/drawing/2014/main" id="{0C5F8CF2-FBA1-0BA5-E9D0-BE68BD8F5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2500314"/>
            <a:ext cx="427038" cy="433387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solidFill>
                  <a:schemeClr val="accent1"/>
                </a:solidFill>
                <a:latin typeface="Helvetica" panose="020B0604020202020204" pitchFamily="34" charset="0"/>
              </a:rPr>
              <a:t>GP</a:t>
            </a:r>
          </a:p>
        </p:txBody>
      </p:sp>
      <p:sp>
        <p:nvSpPr>
          <p:cNvPr id="105493" name="Text Box 60">
            <a:extLst>
              <a:ext uri="{FF2B5EF4-FFF2-40B4-BE49-F238E27FC236}">
                <a16:creationId xmlns:a16="http://schemas.microsoft.com/office/drawing/2014/main" id="{4955AF1E-5C8E-93E3-C120-2633C04B1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38" y="2873375"/>
            <a:ext cx="1547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sz="1400">
                <a:latin typeface="Helvetica" panose="020B0604020202020204" pitchFamily="34" charset="0"/>
              </a:rPr>
              <a:t>GP: guard period</a:t>
            </a:r>
            <a:endParaRPr lang="de-DE" altLang="fr-FR" sz="1400">
              <a:latin typeface="Helvetica" panose="020B0604020202020204" pitchFamily="34" charset="0"/>
            </a:endParaRPr>
          </a:p>
          <a:p>
            <a:r>
              <a:rPr lang="de-DE" altLang="fr-FR" sz="1400">
                <a:latin typeface="Helvetica" panose="020B0604020202020204" pitchFamily="34" charset="0"/>
              </a:rPr>
              <a:t>       96 chips</a:t>
            </a:r>
            <a:endParaRPr lang="en-US" altLang="fr-FR" sz="1400">
              <a:latin typeface="Helvetica" panose="020B0604020202020204" pitchFamily="34" charset="0"/>
            </a:endParaRPr>
          </a:p>
        </p:txBody>
      </p:sp>
      <p:sp>
        <p:nvSpPr>
          <p:cNvPr id="105494" name="Line 61">
            <a:extLst>
              <a:ext uri="{FF2B5EF4-FFF2-40B4-BE49-F238E27FC236}">
                <a16:creationId xmlns:a16="http://schemas.microsoft.com/office/drawing/2014/main" id="{B1D67235-6F46-806C-26EB-42A2A893BE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2100" y="3092450"/>
            <a:ext cx="3487738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5495" name="Text Box 62">
            <a:extLst>
              <a:ext uri="{FF2B5EF4-FFF2-40B4-BE49-F238E27FC236}">
                <a16:creationId xmlns:a16="http://schemas.microsoft.com/office/drawing/2014/main" id="{FE70CB9F-AC85-E16E-0530-82B062F1A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3043238"/>
            <a:ext cx="1041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fr-FR" sz="1400">
                <a:latin typeface="Helvetica" panose="020B0604020202020204" pitchFamily="34" charset="0"/>
              </a:rPr>
              <a:t>2560 chips</a:t>
            </a:r>
            <a:endParaRPr lang="en-US" altLang="fr-FR" sz="1400">
              <a:latin typeface="Helvetica" panose="020B0604020202020204" pitchFamily="34" charset="0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F45DD9-5C78-1BB7-D139-4B2EBA7B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7494-EF02-432C-8DCE-C00CF4269FDA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041CB1-E61C-28B6-B81F-1F960D94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41575B-8481-3BD6-D66B-42D1CFC0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72</a:t>
            </a:fld>
            <a:endParaRPr lang="fr-FR"/>
          </a:p>
        </p:txBody>
      </p:sp>
    </p:spTree>
  </p:cSld>
  <p:clrMapOvr>
    <a:masterClrMapping/>
  </p:clrMapOvr>
  <p:transition spd="med"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FD4EE6FD-F999-79D6-E546-CF5A759D3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0776"/>
            <a:ext cx="10515600" cy="1055768"/>
          </a:xfrm>
        </p:spPr>
        <p:txBody>
          <a:bodyPr>
            <a:normAutofit/>
          </a:bodyPr>
          <a:lstStyle/>
          <a:p>
            <a:r>
              <a:rPr lang="en-US" altLang="fr-FR" dirty="0">
                <a:solidFill>
                  <a:srgbClr val="FF0000"/>
                </a:solidFill>
              </a:rPr>
              <a:t>Support of mobility: macro diversity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6B3D1B6D-ABB9-AA4C-DC9F-9F2A66BE64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72934" y="1240721"/>
            <a:ext cx="4465638" cy="4584347"/>
          </a:xfrm>
        </p:spPr>
        <p:txBody>
          <a:bodyPr>
            <a:normAutofit fontScale="92500" lnSpcReduction="20000"/>
          </a:bodyPr>
          <a:lstStyle/>
          <a:p>
            <a:r>
              <a:rPr lang="en-US" altLang="fr-FR" dirty="0"/>
              <a:t>Multicasting of data via several physical channels</a:t>
            </a:r>
          </a:p>
          <a:p>
            <a:pPr lvl="1"/>
            <a:r>
              <a:rPr lang="en-US" altLang="fr-FR" dirty="0"/>
              <a:t>Enables soft handover</a:t>
            </a:r>
          </a:p>
          <a:p>
            <a:pPr lvl="1"/>
            <a:r>
              <a:rPr lang="en-US" altLang="fr-FR" dirty="0"/>
              <a:t>FDD mode only</a:t>
            </a:r>
          </a:p>
          <a:p>
            <a:r>
              <a:rPr lang="en-US" altLang="fr-FR" dirty="0"/>
              <a:t>Uplink</a:t>
            </a:r>
          </a:p>
          <a:p>
            <a:pPr lvl="1"/>
            <a:r>
              <a:rPr lang="en-US" altLang="fr-FR" dirty="0"/>
              <a:t>simultaneous reception of UE data at several Node Bs</a:t>
            </a:r>
          </a:p>
          <a:p>
            <a:pPr lvl="1"/>
            <a:r>
              <a:rPr lang="en-US" altLang="fr-FR" dirty="0"/>
              <a:t>Reconstruction of data at Node B, SRNC or DRNC</a:t>
            </a:r>
          </a:p>
          <a:p>
            <a:r>
              <a:rPr lang="en-US" altLang="fr-FR" dirty="0"/>
              <a:t>Downlink</a:t>
            </a:r>
          </a:p>
          <a:p>
            <a:pPr lvl="1"/>
            <a:r>
              <a:rPr lang="en-US" altLang="fr-FR" dirty="0"/>
              <a:t>Simultaneous transmission of data via different cells</a:t>
            </a:r>
          </a:p>
          <a:p>
            <a:pPr lvl="1"/>
            <a:r>
              <a:rPr lang="en-US" altLang="fr-FR" dirty="0"/>
              <a:t>Different spreading codes in different cells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A87FD89-5A93-E3BF-54E7-228B29B3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8C5F-0D67-4BBC-9309-9E81F5825D90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028D32-5207-703D-FB22-BC13C3EA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9C1472-0CFE-6319-2984-849C3F4F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73</a:t>
            </a:fld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ACE5FE3-6BEE-90A7-E1BA-2ABF86AD646F}"/>
              </a:ext>
            </a:extLst>
          </p:cNvPr>
          <p:cNvGrpSpPr/>
          <p:nvPr/>
        </p:nvGrpSpPr>
        <p:grpSpPr>
          <a:xfrm>
            <a:off x="970845" y="1687513"/>
            <a:ext cx="4879094" cy="3177997"/>
            <a:chOff x="1838325" y="1687514"/>
            <a:chExt cx="4011613" cy="2554286"/>
          </a:xfrm>
        </p:grpSpPr>
        <p:sp>
          <p:nvSpPr>
            <p:cNvPr id="112644" name="Rectangle 102">
              <a:extLst>
                <a:ext uri="{FF2B5EF4-FFF2-40B4-BE49-F238E27FC236}">
                  <a16:creationId xmlns:a16="http://schemas.microsoft.com/office/drawing/2014/main" id="{5BDD9BDB-4CA2-4860-6F79-DBACDD5C1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7938" y="3860800"/>
              <a:ext cx="762000" cy="381000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fr-FR" sz="1400">
                  <a:solidFill>
                    <a:schemeClr val="accent1"/>
                  </a:solidFill>
                </a:rPr>
                <a:t>CN</a:t>
              </a:r>
            </a:p>
          </p:txBody>
        </p:sp>
        <p:sp>
          <p:nvSpPr>
            <p:cNvPr id="112645" name="Rectangle 103">
              <a:extLst>
                <a:ext uri="{FF2B5EF4-FFF2-40B4-BE49-F238E27FC236}">
                  <a16:creationId xmlns:a16="http://schemas.microsoft.com/office/drawing/2014/main" id="{14FF09D6-D321-AC5C-F0CE-2FC4D1657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650" y="3860800"/>
              <a:ext cx="762000" cy="381000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de-DE" altLang="fr-FR" sz="1400">
                  <a:solidFill>
                    <a:schemeClr val="accent1"/>
                  </a:solidFill>
                </a:rPr>
                <a:t>Node B</a:t>
              </a:r>
            </a:p>
          </p:txBody>
        </p:sp>
        <p:sp>
          <p:nvSpPr>
            <p:cNvPr id="112646" name="Rectangle 104">
              <a:extLst>
                <a:ext uri="{FF2B5EF4-FFF2-40B4-BE49-F238E27FC236}">
                  <a16:creationId xmlns:a16="http://schemas.microsoft.com/office/drawing/2014/main" id="{466C693B-A978-86E3-F01E-C87BAA3BC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413" y="3860800"/>
              <a:ext cx="762000" cy="381000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fr-FR" sz="1400">
                  <a:solidFill>
                    <a:schemeClr val="accent1"/>
                  </a:solidFill>
                </a:rPr>
                <a:t>RNC</a:t>
              </a:r>
            </a:p>
          </p:txBody>
        </p:sp>
        <p:cxnSp>
          <p:nvCxnSpPr>
            <p:cNvPr id="112647" name="AutoShape 105">
              <a:extLst>
                <a:ext uri="{FF2B5EF4-FFF2-40B4-BE49-F238E27FC236}">
                  <a16:creationId xmlns:a16="http://schemas.microsoft.com/office/drawing/2014/main" id="{8FE14A59-8788-96D0-0FC2-C263F9BD2504}"/>
                </a:ext>
              </a:extLst>
            </p:cNvPr>
            <p:cNvCxnSpPr>
              <a:cxnSpLocks noChangeShapeType="1"/>
              <a:stCxn id="112646" idx="1"/>
              <a:endCxn id="112645" idx="3"/>
            </p:cNvCxnSpPr>
            <p:nvPr/>
          </p:nvCxnSpPr>
          <p:spPr bwMode="auto">
            <a:xfrm flipH="1">
              <a:off x="3041651" y="4051300"/>
              <a:ext cx="8937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48" name="AutoShape 106">
              <a:extLst>
                <a:ext uri="{FF2B5EF4-FFF2-40B4-BE49-F238E27FC236}">
                  <a16:creationId xmlns:a16="http://schemas.microsoft.com/office/drawing/2014/main" id="{43F914D7-705D-FAD2-F05B-1A40F87DFA05}"/>
                </a:ext>
              </a:extLst>
            </p:cNvPr>
            <p:cNvCxnSpPr>
              <a:cxnSpLocks noChangeShapeType="1"/>
              <a:stCxn id="112646" idx="3"/>
              <a:endCxn id="112644" idx="1"/>
            </p:cNvCxnSpPr>
            <p:nvPr/>
          </p:nvCxnSpPr>
          <p:spPr bwMode="auto">
            <a:xfrm>
              <a:off x="4697414" y="4051300"/>
              <a:ext cx="3905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649" name="Rectangle 107">
              <a:extLst>
                <a:ext uri="{FF2B5EF4-FFF2-40B4-BE49-F238E27FC236}">
                  <a16:creationId xmlns:a16="http://schemas.microsoft.com/office/drawing/2014/main" id="{BFE8CCBE-E330-1392-4745-2BDD44574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413" y="2565400"/>
              <a:ext cx="762000" cy="381000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de-DE" altLang="fr-FR" sz="1400">
                  <a:solidFill>
                    <a:schemeClr val="accent1"/>
                  </a:solidFill>
                </a:rPr>
                <a:t>Node B</a:t>
              </a:r>
            </a:p>
          </p:txBody>
        </p:sp>
        <p:cxnSp>
          <p:nvCxnSpPr>
            <p:cNvPr id="112650" name="AutoShape 108">
              <a:extLst>
                <a:ext uri="{FF2B5EF4-FFF2-40B4-BE49-F238E27FC236}">
                  <a16:creationId xmlns:a16="http://schemas.microsoft.com/office/drawing/2014/main" id="{B8AFC960-8382-E1EC-423A-80EC77B9296D}"/>
                </a:ext>
              </a:extLst>
            </p:cNvPr>
            <p:cNvCxnSpPr>
              <a:cxnSpLocks noChangeShapeType="1"/>
              <a:stCxn id="112649" idx="2"/>
              <a:endCxn id="112646" idx="0"/>
            </p:cNvCxnSpPr>
            <p:nvPr/>
          </p:nvCxnSpPr>
          <p:spPr bwMode="auto">
            <a:xfrm>
              <a:off x="4316413" y="2946400"/>
              <a:ext cx="0" cy="914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51" name="AutoShape 109">
              <a:extLst>
                <a:ext uri="{FF2B5EF4-FFF2-40B4-BE49-F238E27FC236}">
                  <a16:creationId xmlns:a16="http://schemas.microsoft.com/office/drawing/2014/main" id="{D98D59C3-11CD-C74D-0B3D-D458C9D0CB75}"/>
                </a:ext>
              </a:extLst>
            </p:cNvPr>
            <p:cNvCxnSpPr>
              <a:cxnSpLocks noChangeShapeType="1"/>
              <a:stCxn id="112645" idx="0"/>
              <a:endCxn id="112679" idx="1"/>
            </p:cNvCxnSpPr>
            <p:nvPr/>
          </p:nvCxnSpPr>
          <p:spPr bwMode="auto">
            <a:xfrm flipV="1">
              <a:off x="2660650" y="3511550"/>
              <a:ext cx="704850" cy="349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52" name="AutoShape 110">
              <a:extLst>
                <a:ext uri="{FF2B5EF4-FFF2-40B4-BE49-F238E27FC236}">
                  <a16:creationId xmlns:a16="http://schemas.microsoft.com/office/drawing/2014/main" id="{331069DB-2AF8-6C98-B0A9-974DF7E90A15}"/>
                </a:ext>
              </a:extLst>
            </p:cNvPr>
            <p:cNvCxnSpPr>
              <a:cxnSpLocks noChangeShapeType="1"/>
              <a:stCxn id="112645" idx="0"/>
              <a:endCxn id="112702" idx="1"/>
            </p:cNvCxnSpPr>
            <p:nvPr/>
          </p:nvCxnSpPr>
          <p:spPr bwMode="auto">
            <a:xfrm flipH="1" flipV="1">
              <a:off x="2489200" y="3108326"/>
              <a:ext cx="171450" cy="7524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53" name="AutoShape 111">
              <a:extLst>
                <a:ext uri="{FF2B5EF4-FFF2-40B4-BE49-F238E27FC236}">
                  <a16:creationId xmlns:a16="http://schemas.microsoft.com/office/drawing/2014/main" id="{1B97672D-2768-F171-F75E-79E0BE053FDF}"/>
                </a:ext>
              </a:extLst>
            </p:cNvPr>
            <p:cNvCxnSpPr>
              <a:cxnSpLocks noChangeShapeType="1"/>
              <a:stCxn id="112649" idx="1"/>
              <a:endCxn id="112725" idx="1"/>
            </p:cNvCxnSpPr>
            <p:nvPr/>
          </p:nvCxnSpPr>
          <p:spPr bwMode="auto">
            <a:xfrm flipH="1" flipV="1">
              <a:off x="3365501" y="2635250"/>
              <a:ext cx="569913" cy="120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654" name="Oval 220">
              <a:extLst>
                <a:ext uri="{FF2B5EF4-FFF2-40B4-BE49-F238E27FC236}">
                  <a16:creationId xmlns:a16="http://schemas.microsoft.com/office/drawing/2014/main" id="{88A1EDAD-42D5-CE65-BF9C-5672F687E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325" y="2160588"/>
              <a:ext cx="1195388" cy="1193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112655" name="Oval 221">
              <a:extLst>
                <a:ext uri="{FF2B5EF4-FFF2-40B4-BE49-F238E27FC236}">
                  <a16:creationId xmlns:a16="http://schemas.microsoft.com/office/drawing/2014/main" id="{FB6A32D7-91C9-E797-0FD0-1B3EDA26C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5" y="1687514"/>
              <a:ext cx="1195388" cy="1195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112656" name="Oval 222">
              <a:extLst>
                <a:ext uri="{FF2B5EF4-FFF2-40B4-BE49-F238E27FC236}">
                  <a16:creationId xmlns:a16="http://schemas.microsoft.com/office/drawing/2014/main" id="{DDFBE6E6-6751-7EC4-0FA3-DC9ED7FFE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5" y="2563814"/>
              <a:ext cx="1195388" cy="1195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grpSp>
          <p:nvGrpSpPr>
            <p:cNvPr id="112657" name="Group 278">
              <a:extLst>
                <a:ext uri="{FF2B5EF4-FFF2-40B4-BE49-F238E27FC236}">
                  <a16:creationId xmlns:a16="http://schemas.microsoft.com/office/drawing/2014/main" id="{59A72175-A4BD-F72F-C7EB-F257B0DA300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44851" y="2295526"/>
              <a:ext cx="125413" cy="358775"/>
              <a:chOff x="3319" y="2565"/>
              <a:chExt cx="155" cy="419"/>
            </a:xfrm>
          </p:grpSpPr>
          <p:grpSp>
            <p:nvGrpSpPr>
              <p:cNvPr id="112719" name="Group 279">
                <a:extLst>
                  <a:ext uri="{FF2B5EF4-FFF2-40B4-BE49-F238E27FC236}">
                    <a16:creationId xmlns:a16="http://schemas.microsoft.com/office/drawing/2014/main" id="{733B30CE-CA2B-BD69-0EC4-9C4D983D6F9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20" y="2709"/>
                <a:ext cx="154" cy="275"/>
                <a:chOff x="3320" y="2709"/>
                <a:chExt cx="154" cy="275"/>
              </a:xfrm>
            </p:grpSpPr>
            <p:grpSp>
              <p:nvGrpSpPr>
                <p:cNvPr id="112727" name="Group 280">
                  <a:extLst>
                    <a:ext uri="{FF2B5EF4-FFF2-40B4-BE49-F238E27FC236}">
                      <a16:creationId xmlns:a16="http://schemas.microsoft.com/office/drawing/2014/main" id="{D7CC5A8D-3E69-F9FA-28CA-E19B13D1D55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320" y="2716"/>
                  <a:ext cx="99" cy="266"/>
                  <a:chOff x="3320" y="2716"/>
                  <a:chExt cx="99" cy="266"/>
                </a:xfrm>
              </p:grpSpPr>
              <p:sp>
                <p:nvSpPr>
                  <p:cNvPr id="112735" name="Line 281">
                    <a:extLst>
                      <a:ext uri="{FF2B5EF4-FFF2-40B4-BE49-F238E27FC236}">
                        <a16:creationId xmlns:a16="http://schemas.microsoft.com/office/drawing/2014/main" id="{9D397988-04D7-5F27-F9A0-B8B2D579F9A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60" y="2717"/>
                    <a:ext cx="3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2736" name="Line 282">
                    <a:extLst>
                      <a:ext uri="{FF2B5EF4-FFF2-40B4-BE49-F238E27FC236}">
                        <a16:creationId xmlns:a16="http://schemas.microsoft.com/office/drawing/2014/main" id="{F39E126B-C458-EEC9-27F4-3E69484F074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48" y="2719"/>
                    <a:ext cx="46" cy="56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2737" name="Line 283">
                    <a:extLst>
                      <a:ext uri="{FF2B5EF4-FFF2-40B4-BE49-F238E27FC236}">
                        <a16:creationId xmlns:a16="http://schemas.microsoft.com/office/drawing/2014/main" id="{40E2FA82-4A99-F804-7F2C-80237F927A8C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47" y="2775"/>
                    <a:ext cx="62" cy="119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2738" name="Line 284">
                    <a:extLst>
                      <a:ext uri="{FF2B5EF4-FFF2-40B4-BE49-F238E27FC236}">
                        <a16:creationId xmlns:a16="http://schemas.microsoft.com/office/drawing/2014/main" id="{0E92705E-AE50-72CC-923F-1DD79573341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20" y="2892"/>
                    <a:ext cx="89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2739" name="Line 285">
                    <a:extLst>
                      <a:ext uri="{FF2B5EF4-FFF2-40B4-BE49-F238E27FC236}">
                        <a16:creationId xmlns:a16="http://schemas.microsoft.com/office/drawing/2014/main" id="{02D13B4C-5130-102E-0986-95816B62B80A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32" y="2892"/>
                    <a:ext cx="87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2740" name="Line 286">
                    <a:extLst>
                      <a:ext uri="{FF2B5EF4-FFF2-40B4-BE49-F238E27FC236}">
                        <a16:creationId xmlns:a16="http://schemas.microsoft.com/office/drawing/2014/main" id="{B5B64BFA-E3E7-1A4E-27F1-43E9BE638E84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31" y="2776"/>
                    <a:ext cx="68" cy="115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2741" name="Line 287">
                    <a:extLst>
                      <a:ext uri="{FF2B5EF4-FFF2-40B4-BE49-F238E27FC236}">
                        <a16:creationId xmlns:a16="http://schemas.microsoft.com/office/drawing/2014/main" id="{7F131010-E8DA-70A0-A756-36AC4031619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60" y="2716"/>
                    <a:ext cx="42" cy="63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12728" name="Line 288">
                  <a:extLst>
                    <a:ext uri="{FF2B5EF4-FFF2-40B4-BE49-F238E27FC236}">
                      <a16:creationId xmlns:a16="http://schemas.microsoft.com/office/drawing/2014/main" id="{07E4FF24-1472-FD14-D1C0-94B568BE515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7" y="2874"/>
                  <a:ext cx="36" cy="1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729" name="Line 289">
                  <a:extLst>
                    <a:ext uri="{FF2B5EF4-FFF2-40B4-BE49-F238E27FC236}">
                      <a16:creationId xmlns:a16="http://schemas.microsoft.com/office/drawing/2014/main" id="{D83A6868-E374-006D-60B5-1CB1938A650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03" y="2778"/>
                  <a:ext cx="52" cy="9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730" name="Line 290">
                  <a:extLst>
                    <a:ext uri="{FF2B5EF4-FFF2-40B4-BE49-F238E27FC236}">
                      <a16:creationId xmlns:a16="http://schemas.microsoft.com/office/drawing/2014/main" id="{81EA9BB6-04CD-0A33-D086-72BFB4DABD3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02" y="2710"/>
                  <a:ext cx="12" cy="6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731" name="Line 291">
                  <a:extLst>
                    <a:ext uri="{FF2B5EF4-FFF2-40B4-BE49-F238E27FC236}">
                      <a16:creationId xmlns:a16="http://schemas.microsoft.com/office/drawing/2014/main" id="{73A0BB7E-496D-DC44-73CB-A8D568E4A85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396" y="2709"/>
                  <a:ext cx="22" cy="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732" name="Line 292">
                  <a:extLst>
                    <a:ext uri="{FF2B5EF4-FFF2-40B4-BE49-F238E27FC236}">
                      <a16:creationId xmlns:a16="http://schemas.microsoft.com/office/drawing/2014/main" id="{A2C20FC6-02D3-9751-36C6-1A40BE0B0F3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97" y="2718"/>
                  <a:ext cx="32" cy="4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733" name="Line 293">
                  <a:extLst>
                    <a:ext uri="{FF2B5EF4-FFF2-40B4-BE49-F238E27FC236}">
                      <a16:creationId xmlns:a16="http://schemas.microsoft.com/office/drawing/2014/main" id="{A227E863-B371-C760-554E-089F2E65510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2" y="2767"/>
                  <a:ext cx="14" cy="126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734" name="Line 294">
                  <a:extLst>
                    <a:ext uri="{FF2B5EF4-FFF2-40B4-BE49-F238E27FC236}">
                      <a16:creationId xmlns:a16="http://schemas.microsoft.com/office/drawing/2014/main" id="{D53675E5-D506-7BB3-9308-F7EF6925543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12" y="2892"/>
                  <a:ext cx="62" cy="5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12720" name="Group 295">
                <a:extLst>
                  <a:ext uri="{FF2B5EF4-FFF2-40B4-BE49-F238E27FC236}">
                    <a16:creationId xmlns:a16="http://schemas.microsoft.com/office/drawing/2014/main" id="{8AD22407-169A-35F7-76BA-2E34619BCCE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9" y="2579"/>
                <a:ext cx="152" cy="403"/>
                <a:chOff x="3319" y="2579"/>
                <a:chExt cx="152" cy="403"/>
              </a:xfrm>
            </p:grpSpPr>
            <p:sp>
              <p:nvSpPr>
                <p:cNvPr id="112722" name="Line 296">
                  <a:extLst>
                    <a:ext uri="{FF2B5EF4-FFF2-40B4-BE49-F238E27FC236}">
                      <a16:creationId xmlns:a16="http://schemas.microsoft.com/office/drawing/2014/main" id="{07F09DCD-C331-E0E6-1B94-089265CFFE1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319" y="2579"/>
                  <a:ext cx="59" cy="399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723" name="Line 297">
                  <a:extLst>
                    <a:ext uri="{FF2B5EF4-FFF2-40B4-BE49-F238E27FC236}">
                      <a16:creationId xmlns:a16="http://schemas.microsoft.com/office/drawing/2014/main" id="{646D7B30-996C-BCDC-E310-68DDA879936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79" y="2589"/>
                  <a:ext cx="38" cy="393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724" name="Line 298">
                  <a:extLst>
                    <a:ext uri="{FF2B5EF4-FFF2-40B4-BE49-F238E27FC236}">
                      <a16:creationId xmlns:a16="http://schemas.microsoft.com/office/drawing/2014/main" id="{1556B674-BCF9-61A3-D0E4-C827354BC7D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8" y="2948"/>
                  <a:ext cx="53" cy="3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725" name="Line 299">
                  <a:extLst>
                    <a:ext uri="{FF2B5EF4-FFF2-40B4-BE49-F238E27FC236}">
                      <a16:creationId xmlns:a16="http://schemas.microsoft.com/office/drawing/2014/main" id="{DAC95179-574F-0943-AFDD-70A6877563F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87" y="2587"/>
                  <a:ext cx="83" cy="364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726" name="Line 300">
                  <a:extLst>
                    <a:ext uri="{FF2B5EF4-FFF2-40B4-BE49-F238E27FC236}">
                      <a16:creationId xmlns:a16="http://schemas.microsoft.com/office/drawing/2014/main" id="{4303F36A-70B1-B2D1-6C5E-B17F3F826BA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19" y="2979"/>
                  <a:ext cx="100" cy="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112721" name="Oval 301">
                <a:extLst>
                  <a:ext uri="{FF2B5EF4-FFF2-40B4-BE49-F238E27FC236}">
                    <a16:creationId xmlns:a16="http://schemas.microsoft.com/office/drawing/2014/main" id="{2BD8EC17-330D-F81C-7530-A871784CD02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63" y="2565"/>
                <a:ext cx="43" cy="4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r-FR" altLang="fr-FR"/>
              </a:p>
            </p:txBody>
          </p:sp>
        </p:grpSp>
        <p:grpSp>
          <p:nvGrpSpPr>
            <p:cNvPr id="112658" name="Group 302">
              <a:extLst>
                <a:ext uri="{FF2B5EF4-FFF2-40B4-BE49-F238E27FC236}">
                  <a16:creationId xmlns:a16="http://schemas.microsoft.com/office/drawing/2014/main" id="{921FBEEE-6CE1-9968-623F-7E576939BD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68551" y="2767013"/>
              <a:ext cx="125413" cy="360362"/>
              <a:chOff x="3319" y="2565"/>
              <a:chExt cx="155" cy="419"/>
            </a:xfrm>
          </p:grpSpPr>
          <p:grpSp>
            <p:nvGrpSpPr>
              <p:cNvPr id="112696" name="Group 303">
                <a:extLst>
                  <a:ext uri="{FF2B5EF4-FFF2-40B4-BE49-F238E27FC236}">
                    <a16:creationId xmlns:a16="http://schemas.microsoft.com/office/drawing/2014/main" id="{310EA011-2EC6-23E5-A70B-F2F5953FDD9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20" y="2709"/>
                <a:ext cx="154" cy="275"/>
                <a:chOff x="3320" y="2709"/>
                <a:chExt cx="154" cy="275"/>
              </a:xfrm>
            </p:grpSpPr>
            <p:grpSp>
              <p:nvGrpSpPr>
                <p:cNvPr id="112704" name="Group 304">
                  <a:extLst>
                    <a:ext uri="{FF2B5EF4-FFF2-40B4-BE49-F238E27FC236}">
                      <a16:creationId xmlns:a16="http://schemas.microsoft.com/office/drawing/2014/main" id="{B0A811CB-F352-95EB-AEEA-4CDF65F98F1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320" y="2716"/>
                  <a:ext cx="99" cy="266"/>
                  <a:chOff x="3320" y="2716"/>
                  <a:chExt cx="99" cy="266"/>
                </a:xfrm>
              </p:grpSpPr>
              <p:sp>
                <p:nvSpPr>
                  <p:cNvPr id="112712" name="Line 305">
                    <a:extLst>
                      <a:ext uri="{FF2B5EF4-FFF2-40B4-BE49-F238E27FC236}">
                        <a16:creationId xmlns:a16="http://schemas.microsoft.com/office/drawing/2014/main" id="{3C751328-5284-3D3D-2D28-5C539A4AFB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60" y="2717"/>
                    <a:ext cx="3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2713" name="Line 306">
                    <a:extLst>
                      <a:ext uri="{FF2B5EF4-FFF2-40B4-BE49-F238E27FC236}">
                        <a16:creationId xmlns:a16="http://schemas.microsoft.com/office/drawing/2014/main" id="{7591129B-6FCC-AF5C-CF4C-475D55CBDB74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48" y="2719"/>
                    <a:ext cx="46" cy="56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2714" name="Line 307">
                    <a:extLst>
                      <a:ext uri="{FF2B5EF4-FFF2-40B4-BE49-F238E27FC236}">
                        <a16:creationId xmlns:a16="http://schemas.microsoft.com/office/drawing/2014/main" id="{16A4DD7C-C307-58CE-098B-1A0401764ADC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47" y="2775"/>
                    <a:ext cx="62" cy="119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2715" name="Line 308">
                    <a:extLst>
                      <a:ext uri="{FF2B5EF4-FFF2-40B4-BE49-F238E27FC236}">
                        <a16:creationId xmlns:a16="http://schemas.microsoft.com/office/drawing/2014/main" id="{E5185151-B8F6-5D24-EB5B-54FD61A3C19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20" y="2892"/>
                    <a:ext cx="89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2716" name="Line 309">
                    <a:extLst>
                      <a:ext uri="{FF2B5EF4-FFF2-40B4-BE49-F238E27FC236}">
                        <a16:creationId xmlns:a16="http://schemas.microsoft.com/office/drawing/2014/main" id="{F3350923-BA86-B8AC-CA72-D4CCB93242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32" y="2892"/>
                    <a:ext cx="87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2717" name="Line 310">
                    <a:extLst>
                      <a:ext uri="{FF2B5EF4-FFF2-40B4-BE49-F238E27FC236}">
                        <a16:creationId xmlns:a16="http://schemas.microsoft.com/office/drawing/2014/main" id="{C7042875-8638-E487-EA89-13047906D95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31" y="2776"/>
                    <a:ext cx="68" cy="115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2718" name="Line 311">
                    <a:extLst>
                      <a:ext uri="{FF2B5EF4-FFF2-40B4-BE49-F238E27FC236}">
                        <a16:creationId xmlns:a16="http://schemas.microsoft.com/office/drawing/2014/main" id="{37FBB973-E626-29DE-CAD4-1DF260EFFE81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60" y="2716"/>
                    <a:ext cx="42" cy="63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12705" name="Line 312">
                  <a:extLst>
                    <a:ext uri="{FF2B5EF4-FFF2-40B4-BE49-F238E27FC236}">
                      <a16:creationId xmlns:a16="http://schemas.microsoft.com/office/drawing/2014/main" id="{4B72740E-EA48-B6EA-A1AC-6BFC2778C89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7" y="2874"/>
                  <a:ext cx="36" cy="1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706" name="Line 313">
                  <a:extLst>
                    <a:ext uri="{FF2B5EF4-FFF2-40B4-BE49-F238E27FC236}">
                      <a16:creationId xmlns:a16="http://schemas.microsoft.com/office/drawing/2014/main" id="{E43F4FBD-196B-5C3B-3C0C-BA72F1E2A4A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03" y="2778"/>
                  <a:ext cx="52" cy="9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707" name="Line 314">
                  <a:extLst>
                    <a:ext uri="{FF2B5EF4-FFF2-40B4-BE49-F238E27FC236}">
                      <a16:creationId xmlns:a16="http://schemas.microsoft.com/office/drawing/2014/main" id="{A4B6D9C0-BEA7-BDB9-4ED8-45F00EFCA51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02" y="2710"/>
                  <a:ext cx="12" cy="6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708" name="Line 315">
                  <a:extLst>
                    <a:ext uri="{FF2B5EF4-FFF2-40B4-BE49-F238E27FC236}">
                      <a16:creationId xmlns:a16="http://schemas.microsoft.com/office/drawing/2014/main" id="{18E4472F-2237-E536-E96A-32D0A898D90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396" y="2709"/>
                  <a:ext cx="22" cy="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709" name="Line 316">
                  <a:extLst>
                    <a:ext uri="{FF2B5EF4-FFF2-40B4-BE49-F238E27FC236}">
                      <a16:creationId xmlns:a16="http://schemas.microsoft.com/office/drawing/2014/main" id="{25430B40-A5A3-13F1-AA75-1213D06101E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97" y="2718"/>
                  <a:ext cx="32" cy="4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710" name="Line 317">
                  <a:extLst>
                    <a:ext uri="{FF2B5EF4-FFF2-40B4-BE49-F238E27FC236}">
                      <a16:creationId xmlns:a16="http://schemas.microsoft.com/office/drawing/2014/main" id="{39BEE365-198F-7A44-9C26-0E67187B8B3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2" y="2767"/>
                  <a:ext cx="14" cy="126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711" name="Line 318">
                  <a:extLst>
                    <a:ext uri="{FF2B5EF4-FFF2-40B4-BE49-F238E27FC236}">
                      <a16:creationId xmlns:a16="http://schemas.microsoft.com/office/drawing/2014/main" id="{050A85F5-461D-9BEB-F8DA-46EA144032C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12" y="2892"/>
                  <a:ext cx="62" cy="5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12697" name="Group 319">
                <a:extLst>
                  <a:ext uri="{FF2B5EF4-FFF2-40B4-BE49-F238E27FC236}">
                    <a16:creationId xmlns:a16="http://schemas.microsoft.com/office/drawing/2014/main" id="{9848AFDD-4D73-4D80-BD05-6ABD3AAA6A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9" y="2579"/>
                <a:ext cx="152" cy="403"/>
                <a:chOff x="3319" y="2579"/>
                <a:chExt cx="152" cy="403"/>
              </a:xfrm>
            </p:grpSpPr>
            <p:sp>
              <p:nvSpPr>
                <p:cNvPr id="112699" name="Line 320">
                  <a:extLst>
                    <a:ext uri="{FF2B5EF4-FFF2-40B4-BE49-F238E27FC236}">
                      <a16:creationId xmlns:a16="http://schemas.microsoft.com/office/drawing/2014/main" id="{D603931C-8F5F-E66E-9709-51D6C23489F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319" y="2579"/>
                  <a:ext cx="59" cy="399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700" name="Line 321">
                  <a:extLst>
                    <a:ext uri="{FF2B5EF4-FFF2-40B4-BE49-F238E27FC236}">
                      <a16:creationId xmlns:a16="http://schemas.microsoft.com/office/drawing/2014/main" id="{568AFFDF-2B80-D6D6-83FE-4A713413845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79" y="2589"/>
                  <a:ext cx="38" cy="393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701" name="Line 322">
                  <a:extLst>
                    <a:ext uri="{FF2B5EF4-FFF2-40B4-BE49-F238E27FC236}">
                      <a16:creationId xmlns:a16="http://schemas.microsoft.com/office/drawing/2014/main" id="{142DD6C8-1E21-C48C-8EAF-C61F18F68E6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8" y="2948"/>
                  <a:ext cx="53" cy="3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702" name="Line 323">
                  <a:extLst>
                    <a:ext uri="{FF2B5EF4-FFF2-40B4-BE49-F238E27FC236}">
                      <a16:creationId xmlns:a16="http://schemas.microsoft.com/office/drawing/2014/main" id="{59C28391-7877-DD73-92D6-BC5DAA7EA68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87" y="2587"/>
                  <a:ext cx="83" cy="364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703" name="Line 324">
                  <a:extLst>
                    <a:ext uri="{FF2B5EF4-FFF2-40B4-BE49-F238E27FC236}">
                      <a16:creationId xmlns:a16="http://schemas.microsoft.com/office/drawing/2014/main" id="{AE0FF545-D52D-1000-2D25-92003D297B3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19" y="2979"/>
                  <a:ext cx="100" cy="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112698" name="Oval 325">
                <a:extLst>
                  <a:ext uri="{FF2B5EF4-FFF2-40B4-BE49-F238E27FC236}">
                    <a16:creationId xmlns:a16="http://schemas.microsoft.com/office/drawing/2014/main" id="{060A4CEF-FD76-067A-5CC1-193FDF60859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63" y="2565"/>
                <a:ext cx="43" cy="4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r-FR" altLang="fr-FR"/>
              </a:p>
            </p:txBody>
          </p:sp>
        </p:grpSp>
        <p:grpSp>
          <p:nvGrpSpPr>
            <p:cNvPr id="112659" name="Group 326">
              <a:extLst>
                <a:ext uri="{FF2B5EF4-FFF2-40B4-BE49-F238E27FC236}">
                  <a16:creationId xmlns:a16="http://schemas.microsoft.com/office/drawing/2014/main" id="{87477708-4DF1-AD92-8FD1-7C3C471636D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44851" y="3171826"/>
              <a:ext cx="125413" cy="358775"/>
              <a:chOff x="3319" y="2565"/>
              <a:chExt cx="155" cy="419"/>
            </a:xfrm>
          </p:grpSpPr>
          <p:grpSp>
            <p:nvGrpSpPr>
              <p:cNvPr id="112673" name="Group 327">
                <a:extLst>
                  <a:ext uri="{FF2B5EF4-FFF2-40B4-BE49-F238E27FC236}">
                    <a16:creationId xmlns:a16="http://schemas.microsoft.com/office/drawing/2014/main" id="{2DE16356-8CF8-FA1A-FF70-E7479A45BC3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20" y="2709"/>
                <a:ext cx="154" cy="275"/>
                <a:chOff x="3320" y="2709"/>
                <a:chExt cx="154" cy="275"/>
              </a:xfrm>
            </p:grpSpPr>
            <p:grpSp>
              <p:nvGrpSpPr>
                <p:cNvPr id="112681" name="Group 328">
                  <a:extLst>
                    <a:ext uri="{FF2B5EF4-FFF2-40B4-BE49-F238E27FC236}">
                      <a16:creationId xmlns:a16="http://schemas.microsoft.com/office/drawing/2014/main" id="{39B90A58-8DFE-4F8E-852D-51A6206AA2B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320" y="2716"/>
                  <a:ext cx="99" cy="266"/>
                  <a:chOff x="3320" y="2716"/>
                  <a:chExt cx="99" cy="266"/>
                </a:xfrm>
              </p:grpSpPr>
              <p:sp>
                <p:nvSpPr>
                  <p:cNvPr id="112689" name="Line 329">
                    <a:extLst>
                      <a:ext uri="{FF2B5EF4-FFF2-40B4-BE49-F238E27FC236}">
                        <a16:creationId xmlns:a16="http://schemas.microsoft.com/office/drawing/2014/main" id="{769C2773-1D3B-20AA-4CB3-35672A3D5A71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60" y="2717"/>
                    <a:ext cx="3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2690" name="Line 330">
                    <a:extLst>
                      <a:ext uri="{FF2B5EF4-FFF2-40B4-BE49-F238E27FC236}">
                        <a16:creationId xmlns:a16="http://schemas.microsoft.com/office/drawing/2014/main" id="{B57DE1DE-4DB8-0DC6-FCBE-4CCB12C4E0C0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48" y="2719"/>
                    <a:ext cx="46" cy="56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2691" name="Line 331">
                    <a:extLst>
                      <a:ext uri="{FF2B5EF4-FFF2-40B4-BE49-F238E27FC236}">
                        <a16:creationId xmlns:a16="http://schemas.microsoft.com/office/drawing/2014/main" id="{955154B2-95CF-97FB-4F68-601BA7E726E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47" y="2775"/>
                    <a:ext cx="62" cy="119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2692" name="Line 332">
                    <a:extLst>
                      <a:ext uri="{FF2B5EF4-FFF2-40B4-BE49-F238E27FC236}">
                        <a16:creationId xmlns:a16="http://schemas.microsoft.com/office/drawing/2014/main" id="{A4A2B903-FEF0-956A-1C30-FBD2EDE58E8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20" y="2892"/>
                    <a:ext cx="89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2693" name="Line 333">
                    <a:extLst>
                      <a:ext uri="{FF2B5EF4-FFF2-40B4-BE49-F238E27FC236}">
                        <a16:creationId xmlns:a16="http://schemas.microsoft.com/office/drawing/2014/main" id="{9CFA8271-70A3-FAF8-CA53-14342FF219C4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32" y="2892"/>
                    <a:ext cx="87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2694" name="Line 334">
                    <a:extLst>
                      <a:ext uri="{FF2B5EF4-FFF2-40B4-BE49-F238E27FC236}">
                        <a16:creationId xmlns:a16="http://schemas.microsoft.com/office/drawing/2014/main" id="{52A1A11D-0666-BCA5-3901-0E3445E28966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31" y="2776"/>
                    <a:ext cx="68" cy="115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2695" name="Line 335">
                    <a:extLst>
                      <a:ext uri="{FF2B5EF4-FFF2-40B4-BE49-F238E27FC236}">
                        <a16:creationId xmlns:a16="http://schemas.microsoft.com/office/drawing/2014/main" id="{F95521EA-A18C-A97B-5C1A-9356434F74E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60" y="2716"/>
                    <a:ext cx="42" cy="63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12682" name="Line 336">
                  <a:extLst>
                    <a:ext uri="{FF2B5EF4-FFF2-40B4-BE49-F238E27FC236}">
                      <a16:creationId xmlns:a16="http://schemas.microsoft.com/office/drawing/2014/main" id="{6FABE63A-7AC3-802D-7753-957A1C4A1BA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7" y="2874"/>
                  <a:ext cx="36" cy="1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683" name="Line 337">
                  <a:extLst>
                    <a:ext uri="{FF2B5EF4-FFF2-40B4-BE49-F238E27FC236}">
                      <a16:creationId xmlns:a16="http://schemas.microsoft.com/office/drawing/2014/main" id="{BB7E10D8-6C58-DEEA-7A48-2DA2DD4DD44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03" y="2778"/>
                  <a:ext cx="52" cy="9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684" name="Line 338">
                  <a:extLst>
                    <a:ext uri="{FF2B5EF4-FFF2-40B4-BE49-F238E27FC236}">
                      <a16:creationId xmlns:a16="http://schemas.microsoft.com/office/drawing/2014/main" id="{120A4ECF-9F60-103D-10DD-B9F0C0F7E62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02" y="2710"/>
                  <a:ext cx="12" cy="6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685" name="Line 339">
                  <a:extLst>
                    <a:ext uri="{FF2B5EF4-FFF2-40B4-BE49-F238E27FC236}">
                      <a16:creationId xmlns:a16="http://schemas.microsoft.com/office/drawing/2014/main" id="{07F6AA38-4E53-3F30-3FA5-36D8EB0D962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396" y="2709"/>
                  <a:ext cx="22" cy="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686" name="Line 340">
                  <a:extLst>
                    <a:ext uri="{FF2B5EF4-FFF2-40B4-BE49-F238E27FC236}">
                      <a16:creationId xmlns:a16="http://schemas.microsoft.com/office/drawing/2014/main" id="{F74B304D-9015-85BF-3D6E-DF54A7EE789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97" y="2718"/>
                  <a:ext cx="32" cy="4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687" name="Line 341">
                  <a:extLst>
                    <a:ext uri="{FF2B5EF4-FFF2-40B4-BE49-F238E27FC236}">
                      <a16:creationId xmlns:a16="http://schemas.microsoft.com/office/drawing/2014/main" id="{AE1BB904-EA17-DAB5-70B4-D89598849B9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2" y="2767"/>
                  <a:ext cx="14" cy="126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688" name="Line 342">
                  <a:extLst>
                    <a:ext uri="{FF2B5EF4-FFF2-40B4-BE49-F238E27FC236}">
                      <a16:creationId xmlns:a16="http://schemas.microsoft.com/office/drawing/2014/main" id="{B8A2325F-4F34-9E5D-B962-D2F6A8E9135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12" y="2892"/>
                  <a:ext cx="62" cy="5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12674" name="Group 343">
                <a:extLst>
                  <a:ext uri="{FF2B5EF4-FFF2-40B4-BE49-F238E27FC236}">
                    <a16:creationId xmlns:a16="http://schemas.microsoft.com/office/drawing/2014/main" id="{8A25D77C-A8B6-379F-75AC-82093FC8F2D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9" y="2579"/>
                <a:ext cx="152" cy="403"/>
                <a:chOff x="3319" y="2579"/>
                <a:chExt cx="152" cy="403"/>
              </a:xfrm>
            </p:grpSpPr>
            <p:sp>
              <p:nvSpPr>
                <p:cNvPr id="112676" name="Line 344">
                  <a:extLst>
                    <a:ext uri="{FF2B5EF4-FFF2-40B4-BE49-F238E27FC236}">
                      <a16:creationId xmlns:a16="http://schemas.microsoft.com/office/drawing/2014/main" id="{A5CABD5C-941C-CCDF-9A00-7FA4E88887D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319" y="2579"/>
                  <a:ext cx="59" cy="399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677" name="Line 345">
                  <a:extLst>
                    <a:ext uri="{FF2B5EF4-FFF2-40B4-BE49-F238E27FC236}">
                      <a16:creationId xmlns:a16="http://schemas.microsoft.com/office/drawing/2014/main" id="{2014C8BC-AD7E-9AC1-0785-507B960557F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79" y="2589"/>
                  <a:ext cx="38" cy="393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678" name="Line 346">
                  <a:extLst>
                    <a:ext uri="{FF2B5EF4-FFF2-40B4-BE49-F238E27FC236}">
                      <a16:creationId xmlns:a16="http://schemas.microsoft.com/office/drawing/2014/main" id="{3FB59F92-2D17-C430-7D8A-1DA644AFF86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8" y="2948"/>
                  <a:ext cx="53" cy="3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679" name="Line 347">
                  <a:extLst>
                    <a:ext uri="{FF2B5EF4-FFF2-40B4-BE49-F238E27FC236}">
                      <a16:creationId xmlns:a16="http://schemas.microsoft.com/office/drawing/2014/main" id="{1CA2D1A3-102D-C2BA-74A0-BAD4CD3F711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87" y="2587"/>
                  <a:ext cx="83" cy="364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2680" name="Line 348">
                  <a:extLst>
                    <a:ext uri="{FF2B5EF4-FFF2-40B4-BE49-F238E27FC236}">
                      <a16:creationId xmlns:a16="http://schemas.microsoft.com/office/drawing/2014/main" id="{D60B5BDA-5CDF-9164-AF24-7C24A1B2AF9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19" y="2979"/>
                  <a:ext cx="100" cy="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112675" name="Oval 349">
                <a:extLst>
                  <a:ext uri="{FF2B5EF4-FFF2-40B4-BE49-F238E27FC236}">
                    <a16:creationId xmlns:a16="http://schemas.microsoft.com/office/drawing/2014/main" id="{3B9A0A06-93C7-DDB8-4CB3-F8E4E6C6073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63" y="2565"/>
                <a:ext cx="43" cy="4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r-FR" altLang="fr-FR"/>
              </a:p>
            </p:txBody>
          </p:sp>
        </p:grpSp>
        <p:grpSp>
          <p:nvGrpSpPr>
            <p:cNvPr id="112660" name="Group 359">
              <a:extLst>
                <a:ext uri="{FF2B5EF4-FFF2-40B4-BE49-F238E27FC236}">
                  <a16:creationId xmlns:a16="http://schemas.microsoft.com/office/drawing/2014/main" id="{6C76D024-5624-C591-52AC-05606D6A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9439" y="2986088"/>
              <a:ext cx="346075" cy="330200"/>
              <a:chOff x="74" y="2819"/>
              <a:chExt cx="218" cy="208"/>
            </a:xfrm>
          </p:grpSpPr>
          <p:sp>
            <p:nvSpPr>
              <p:cNvPr id="112671" name="Arc 360">
                <a:extLst>
                  <a:ext uri="{FF2B5EF4-FFF2-40B4-BE49-F238E27FC236}">
                    <a16:creationId xmlns:a16="http://schemas.microsoft.com/office/drawing/2014/main" id="{6336EAEB-A9B4-A502-6E82-DD808E6D0C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712493">
                <a:off x="79" y="2814"/>
                <a:ext cx="208" cy="218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12672" name="Arc 361">
                <a:extLst>
                  <a:ext uri="{FF2B5EF4-FFF2-40B4-BE49-F238E27FC236}">
                    <a16:creationId xmlns:a16="http://schemas.microsoft.com/office/drawing/2014/main" id="{ED324716-B8A5-52F9-6522-DF2C762411E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712493">
                <a:off x="133" y="2878"/>
                <a:ext cx="119" cy="119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112661" name="Group 362">
              <a:extLst>
                <a:ext uri="{FF2B5EF4-FFF2-40B4-BE49-F238E27FC236}">
                  <a16:creationId xmlns:a16="http://schemas.microsoft.com/office/drawing/2014/main" id="{B91F3395-6BBB-6F85-10A3-B63F5B0EFA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9439" y="2122488"/>
              <a:ext cx="346075" cy="330200"/>
              <a:chOff x="74" y="2819"/>
              <a:chExt cx="218" cy="208"/>
            </a:xfrm>
          </p:grpSpPr>
          <p:sp>
            <p:nvSpPr>
              <p:cNvPr id="112669" name="Arc 363">
                <a:extLst>
                  <a:ext uri="{FF2B5EF4-FFF2-40B4-BE49-F238E27FC236}">
                    <a16:creationId xmlns:a16="http://schemas.microsoft.com/office/drawing/2014/main" id="{B539F798-404B-4A78-F128-6471698B3ED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712493">
                <a:off x="79" y="2814"/>
                <a:ext cx="208" cy="218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12670" name="Arc 364">
                <a:extLst>
                  <a:ext uri="{FF2B5EF4-FFF2-40B4-BE49-F238E27FC236}">
                    <a16:creationId xmlns:a16="http://schemas.microsoft.com/office/drawing/2014/main" id="{D2CF7598-BA8A-27DE-2B91-17E0739DD0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712493">
                <a:off x="133" y="2878"/>
                <a:ext cx="119" cy="119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112662" name="Group 371">
              <a:extLst>
                <a:ext uri="{FF2B5EF4-FFF2-40B4-BE49-F238E27FC236}">
                  <a16:creationId xmlns:a16="http://schemas.microsoft.com/office/drawing/2014/main" id="{77A88BDC-3B19-1B44-09D2-EC37D40490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3139" y="2611438"/>
              <a:ext cx="346075" cy="330200"/>
              <a:chOff x="74" y="2819"/>
              <a:chExt cx="218" cy="208"/>
            </a:xfrm>
          </p:grpSpPr>
          <p:sp>
            <p:nvSpPr>
              <p:cNvPr id="112667" name="Arc 372">
                <a:extLst>
                  <a:ext uri="{FF2B5EF4-FFF2-40B4-BE49-F238E27FC236}">
                    <a16:creationId xmlns:a16="http://schemas.microsoft.com/office/drawing/2014/main" id="{2E695E47-028C-4382-4AD4-ABC19C03CF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712493">
                <a:off x="79" y="2814"/>
                <a:ext cx="208" cy="218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12668" name="Arc 373">
                <a:extLst>
                  <a:ext uri="{FF2B5EF4-FFF2-40B4-BE49-F238E27FC236}">
                    <a16:creationId xmlns:a16="http://schemas.microsoft.com/office/drawing/2014/main" id="{FA063915-F941-F1FB-EECA-8547F6CFD01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712493">
                <a:off x="133" y="2878"/>
                <a:ext cx="119" cy="119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12663" name="Oval 98">
              <a:extLst>
                <a:ext uri="{FF2B5EF4-FFF2-40B4-BE49-F238E27FC236}">
                  <a16:creationId xmlns:a16="http://schemas.microsoft.com/office/drawing/2014/main" id="{C09D6D93-1BE8-12E4-F58D-E4E1483A22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59075" y="2554288"/>
              <a:ext cx="374650" cy="374650"/>
            </a:xfrm>
            <a:prstGeom prst="ellipse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de-DE" altLang="fr-FR" sz="1400">
                  <a:solidFill>
                    <a:schemeClr val="accent1"/>
                  </a:solidFill>
                </a:rPr>
                <a:t>UE</a:t>
              </a:r>
              <a:endParaRPr lang="de-DE" altLang="fr-FR" sz="1400" baseline="-25000">
                <a:solidFill>
                  <a:schemeClr val="accent1"/>
                </a:solidFill>
              </a:endParaRPr>
            </a:p>
          </p:txBody>
        </p:sp>
        <p:sp>
          <p:nvSpPr>
            <p:cNvPr id="112664" name="Line 99">
              <a:extLst>
                <a:ext uri="{FF2B5EF4-FFF2-40B4-BE49-F238E27FC236}">
                  <a16:creationId xmlns:a16="http://schemas.microsoft.com/office/drawing/2014/main" id="{47CF9344-FB9E-57FD-DFA1-9ADCF2350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7288" y="2708275"/>
              <a:ext cx="360362" cy="714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665" name="Line 374">
              <a:extLst>
                <a:ext uri="{FF2B5EF4-FFF2-40B4-BE49-F238E27FC236}">
                  <a16:creationId xmlns:a16="http://schemas.microsoft.com/office/drawing/2014/main" id="{86ADD7BC-E076-78DF-3DBC-939F4ED2F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74988" y="2852739"/>
              <a:ext cx="215900" cy="358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666" name="Line 375">
              <a:extLst>
                <a:ext uri="{FF2B5EF4-FFF2-40B4-BE49-F238E27FC236}">
                  <a16:creationId xmlns:a16="http://schemas.microsoft.com/office/drawing/2014/main" id="{2591C06C-57A5-8D5F-CFAF-E5972D0245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3550" y="2347913"/>
              <a:ext cx="287338" cy="215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>
            <a:extLst>
              <a:ext uri="{FF2B5EF4-FFF2-40B4-BE49-F238E27FC236}">
                <a16:creationId xmlns:a16="http://schemas.microsoft.com/office/drawing/2014/main" id="{18DF245E-E1CA-EB8D-5CBD-48FA78B28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fr-FR" sz="4900" dirty="0">
                <a:solidFill>
                  <a:srgbClr val="FF0000"/>
                </a:solidFill>
              </a:rPr>
              <a:t>UMTS Radio Access Network</a:t>
            </a:r>
            <a:endParaRPr lang="en-US" altLang="fr-FR" sz="1200" dirty="0"/>
          </a:p>
        </p:txBody>
      </p:sp>
      <p:pic>
        <p:nvPicPr>
          <p:cNvPr id="377861" name="Picture 5">
            <a:extLst>
              <a:ext uri="{FF2B5EF4-FFF2-40B4-BE49-F238E27FC236}">
                <a16:creationId xmlns:a16="http://schemas.microsoft.com/office/drawing/2014/main" id="{D97193C3-2F0A-0D16-42F9-45029BA1633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977" y="2660650"/>
            <a:ext cx="5614900" cy="22951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7860" name="Rectangle 4">
            <a:extLst>
              <a:ext uri="{FF2B5EF4-FFF2-40B4-BE49-F238E27FC236}">
                <a16:creationId xmlns:a16="http://schemas.microsoft.com/office/drawing/2014/main" id="{25A428FF-B78F-8339-7900-EF4BD4D01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1" y="643282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377863" name="Picture 7">
            <a:extLst>
              <a:ext uri="{FF2B5EF4-FFF2-40B4-BE49-F238E27FC236}">
                <a16:creationId xmlns:a16="http://schemas.microsoft.com/office/drawing/2014/main" id="{429735DA-D445-C64F-A12B-DD88B052CA50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4379" y="2128768"/>
            <a:ext cx="4645905" cy="31926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7865" name="Text Box 9">
            <a:extLst>
              <a:ext uri="{FF2B5EF4-FFF2-40B4-BE49-F238E27FC236}">
                <a16:creationId xmlns:a16="http://schemas.microsoft.com/office/drawing/2014/main" id="{2F1278F0-0C9A-C9DD-012C-F4256EE37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3271" y="1374715"/>
            <a:ext cx="18527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1pPr>
            <a:lvl2pPr marL="5715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9pPr>
          </a:lstStyle>
          <a:p>
            <a:r>
              <a:rPr lang="en-US" altLang="fr-FR" sz="2000" b="1"/>
              <a:t>Macrodiversity:</a:t>
            </a:r>
          </a:p>
        </p:txBody>
      </p:sp>
      <p:sp>
        <p:nvSpPr>
          <p:cNvPr id="377866" name="Text Box 10">
            <a:extLst>
              <a:ext uri="{FF2B5EF4-FFF2-40B4-BE49-F238E27FC236}">
                <a16:creationId xmlns:a16="http://schemas.microsoft.com/office/drawing/2014/main" id="{A7F404E5-24EB-ACDC-F156-D102AD677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193" y="1420882"/>
            <a:ext cx="16518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1pPr>
            <a:lvl2pPr marL="5715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tis Sans Serif for Nokia" pitchFamily="34" charset="0"/>
              </a:defRPr>
            </a:lvl9pPr>
          </a:lstStyle>
          <a:p>
            <a:pPr>
              <a:spcBef>
                <a:spcPct val="40000"/>
              </a:spcBef>
              <a:buClr>
                <a:srgbClr val="0052BA"/>
              </a:buClr>
              <a:buSzPct val="80000"/>
            </a:pPr>
            <a:r>
              <a:rPr lang="en-US" altLang="fr-FR" sz="2000" b="1" dirty="0"/>
              <a:t>RNC Changes:</a:t>
            </a:r>
          </a:p>
          <a:p>
            <a:endParaRPr lang="en-US" altLang="fr-FR" sz="2000" dirty="0"/>
          </a:p>
        </p:txBody>
      </p:sp>
    </p:spTree>
    <p:extLst>
      <p:ext uri="{BB962C8B-B14F-4D97-AF65-F5344CB8AC3E}">
        <p14:creationId xmlns:p14="http://schemas.microsoft.com/office/powerpoint/2010/main" val="3102289833"/>
      </p:ext>
    </p:extLst>
  </p:cSld>
  <p:clrMapOvr>
    <a:masterClrMapping/>
  </p:clrMapOvr>
  <p:transition spd="med"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0F2B0F78-E33B-3E4A-C243-CBF7A882B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fr-FR" dirty="0">
                <a:solidFill>
                  <a:srgbClr val="FF0000"/>
                </a:solidFill>
              </a:rPr>
              <a:t>Support of mobility: handover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CDB56CC3-623C-AB2C-D5FE-B1226B7BD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000"/>
              <a:t>From and to other systems (e.g., UMTS to GSM)</a:t>
            </a:r>
          </a:p>
          <a:p>
            <a:pPr lvl="1"/>
            <a:r>
              <a:rPr lang="en-US" altLang="fr-FR" sz="1800"/>
              <a:t>This is a must as UMTS coverage will be poor in the beginning</a:t>
            </a:r>
          </a:p>
          <a:p>
            <a:r>
              <a:rPr lang="en-US" altLang="fr-FR" sz="2000"/>
              <a:t>RNS controlling the connection is called SRNS (Serving RNS)</a:t>
            </a:r>
          </a:p>
          <a:p>
            <a:r>
              <a:rPr lang="en-US" altLang="fr-FR" sz="2000"/>
              <a:t>RNS offering additional resources (e.g., for soft handover) is called Drift RNS (DRNS)</a:t>
            </a:r>
          </a:p>
          <a:p>
            <a:r>
              <a:rPr lang="en-US" altLang="fr-FR" sz="2000"/>
              <a:t>End-to-end connections between UE and CN only via I</a:t>
            </a:r>
            <a:r>
              <a:rPr lang="en-US" altLang="fr-FR" sz="2000" baseline="-25000"/>
              <a:t>u</a:t>
            </a:r>
            <a:r>
              <a:rPr lang="en-US" altLang="fr-FR" sz="2000"/>
              <a:t> at the SRNS</a:t>
            </a:r>
          </a:p>
          <a:p>
            <a:pPr lvl="1"/>
            <a:r>
              <a:rPr lang="en-US" altLang="fr-FR" sz="1800"/>
              <a:t>Change of SRNS requires change of I</a:t>
            </a:r>
            <a:r>
              <a:rPr lang="en-US" altLang="fr-FR" sz="1800" baseline="-25000"/>
              <a:t>u</a:t>
            </a:r>
            <a:endParaRPr lang="en-US" altLang="fr-FR" sz="1800"/>
          </a:p>
          <a:p>
            <a:pPr lvl="1"/>
            <a:r>
              <a:rPr lang="en-US" altLang="fr-FR" sz="1800"/>
              <a:t>Initiated by the SRNS</a:t>
            </a:r>
          </a:p>
          <a:p>
            <a:pPr lvl="1"/>
            <a:r>
              <a:rPr lang="en-US" altLang="fr-FR" sz="1800"/>
              <a:t>Controlled by the RNC and CN</a:t>
            </a:r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BED3FD08-9810-71BE-65BE-515CCB5E8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652963"/>
            <a:ext cx="762000" cy="360362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chemeClr val="accent1"/>
                </a:solidFill>
              </a:rPr>
              <a:t>SRNC</a:t>
            </a:r>
          </a:p>
        </p:txBody>
      </p:sp>
      <p:sp>
        <p:nvSpPr>
          <p:cNvPr id="113669" name="Oval 5">
            <a:extLst>
              <a:ext uri="{FF2B5EF4-FFF2-40B4-BE49-F238E27FC236}">
                <a16:creationId xmlns:a16="http://schemas.microsoft.com/office/drawing/2014/main" id="{D751E987-E067-2F80-DD6E-2626B6857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5013325"/>
            <a:ext cx="457200" cy="4572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fr-FR" sz="1400">
                <a:solidFill>
                  <a:schemeClr val="accent1"/>
                </a:solidFill>
              </a:rPr>
              <a:t>UE</a:t>
            </a:r>
            <a:endParaRPr lang="de-DE" altLang="fr-FR" sz="1400" baseline="-25000">
              <a:solidFill>
                <a:schemeClr val="accent1"/>
              </a:solidFill>
            </a:endParaRP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D1FD8F56-938A-46FE-0C63-085B8142A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516563"/>
            <a:ext cx="762000" cy="360362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chemeClr val="accent1"/>
                </a:solidFill>
              </a:rPr>
              <a:t>DRNC</a:t>
            </a:r>
          </a:p>
        </p:txBody>
      </p:sp>
      <p:cxnSp>
        <p:nvCxnSpPr>
          <p:cNvPr id="113671" name="AutoShape 7">
            <a:extLst>
              <a:ext uri="{FF2B5EF4-FFF2-40B4-BE49-F238E27FC236}">
                <a16:creationId xmlns:a16="http://schemas.microsoft.com/office/drawing/2014/main" id="{C5F17C9C-2A61-D04E-550A-531ECC1122D2}"/>
              </a:ext>
            </a:extLst>
          </p:cNvPr>
          <p:cNvCxnSpPr>
            <a:cxnSpLocks noChangeShapeType="1"/>
            <a:stCxn id="113668" idx="2"/>
            <a:endCxn id="113670" idx="0"/>
          </p:cNvCxnSpPr>
          <p:nvPr/>
        </p:nvCxnSpPr>
        <p:spPr bwMode="auto">
          <a:xfrm>
            <a:off x="8215313" y="5013325"/>
            <a:ext cx="0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72" name="Text Box 8">
            <a:extLst>
              <a:ext uri="{FF2B5EF4-FFF2-40B4-BE49-F238E27FC236}">
                <a16:creationId xmlns:a16="http://schemas.microsoft.com/office/drawing/2014/main" id="{148EF9DA-7DAA-599A-8A4D-D0D19975C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3589" y="5048250"/>
            <a:ext cx="365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/>
              <a:t>I</a:t>
            </a:r>
            <a:r>
              <a:rPr lang="de-DE" altLang="fr-FR" sz="1600" baseline="-25000"/>
              <a:t>ur</a:t>
            </a:r>
          </a:p>
        </p:txBody>
      </p:sp>
      <p:sp>
        <p:nvSpPr>
          <p:cNvPr id="113673" name="Line 9">
            <a:extLst>
              <a:ext uri="{FF2B5EF4-FFF2-40B4-BE49-F238E27FC236}">
                <a16:creationId xmlns:a16="http://schemas.microsoft.com/office/drawing/2014/main" id="{CF98F4EC-A6D2-76F8-32CF-083B5C89A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2913" y="5232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grpSp>
        <p:nvGrpSpPr>
          <p:cNvPr id="113674" name="Group 10">
            <a:extLst>
              <a:ext uri="{FF2B5EF4-FFF2-40B4-BE49-F238E27FC236}">
                <a16:creationId xmlns:a16="http://schemas.microsoft.com/office/drawing/2014/main" id="{ED36C81B-6E85-B856-FB40-E82A739C01ED}"/>
              </a:ext>
            </a:extLst>
          </p:cNvPr>
          <p:cNvGrpSpPr>
            <a:grpSpLocks/>
          </p:cNvGrpSpPr>
          <p:nvPr/>
        </p:nvGrpSpPr>
        <p:grpSpPr bwMode="auto">
          <a:xfrm rot="1527637" flipV="1">
            <a:off x="4278313" y="5489575"/>
            <a:ext cx="1143000" cy="152400"/>
            <a:chOff x="1632" y="3456"/>
            <a:chExt cx="528" cy="96"/>
          </a:xfrm>
        </p:grpSpPr>
        <p:sp>
          <p:nvSpPr>
            <p:cNvPr id="113752" name="Line 11">
              <a:extLst>
                <a:ext uri="{FF2B5EF4-FFF2-40B4-BE49-F238E27FC236}">
                  <a16:creationId xmlns:a16="http://schemas.microsoft.com/office/drawing/2014/main" id="{94D4886E-E02E-DF84-9897-68BD10A45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3753" name="Line 12">
              <a:extLst>
                <a:ext uri="{FF2B5EF4-FFF2-40B4-BE49-F238E27FC236}">
                  <a16:creationId xmlns:a16="http://schemas.microsoft.com/office/drawing/2014/main" id="{5D897D5F-AF32-B115-FFE9-C18EA6247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3754" name="Line 13">
              <a:extLst>
                <a:ext uri="{FF2B5EF4-FFF2-40B4-BE49-F238E27FC236}">
                  <a16:creationId xmlns:a16="http://schemas.microsoft.com/office/drawing/2014/main" id="{109B7232-4913-89BE-B1F0-379768123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3456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3755" name="Line 14">
              <a:extLst>
                <a:ext uri="{FF2B5EF4-FFF2-40B4-BE49-F238E27FC236}">
                  <a16:creationId xmlns:a16="http://schemas.microsoft.com/office/drawing/2014/main" id="{400EC4C3-CF90-C4A6-E9F2-90F7227D8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504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3756" name="Line 15">
              <a:extLst>
                <a:ext uri="{FF2B5EF4-FFF2-40B4-BE49-F238E27FC236}">
                  <a16:creationId xmlns:a16="http://schemas.microsoft.com/office/drawing/2014/main" id="{254CA5C2-025A-7D2F-603A-496F68AC3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13675" name="Rectangle 16">
            <a:extLst>
              <a:ext uri="{FF2B5EF4-FFF2-40B4-BE49-F238E27FC236}">
                <a16:creationId xmlns:a16="http://schemas.microsoft.com/office/drawing/2014/main" id="{7432B836-46B8-9FEA-A6E0-2395186C9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4513" y="4632325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chemeClr val="accent1"/>
                </a:solidFill>
              </a:rPr>
              <a:t>CN</a:t>
            </a:r>
          </a:p>
        </p:txBody>
      </p:sp>
      <p:sp>
        <p:nvSpPr>
          <p:cNvPr id="113676" name="Line 17">
            <a:extLst>
              <a:ext uri="{FF2B5EF4-FFF2-40B4-BE49-F238E27FC236}">
                <a16:creationId xmlns:a16="http://schemas.microsoft.com/office/drawing/2014/main" id="{89EEE4E0-304F-743C-F432-ACD16958DF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77313" y="46529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13677" name="Text Box 18">
            <a:extLst>
              <a:ext uri="{FF2B5EF4-FFF2-40B4-BE49-F238E27FC236}">
                <a16:creationId xmlns:a16="http://schemas.microsoft.com/office/drawing/2014/main" id="{3A0D2F8F-3EBA-C684-BFF9-164E40357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314" y="4940300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/>
              <a:t>I</a:t>
            </a:r>
            <a:r>
              <a:rPr lang="de-DE" altLang="fr-FR" sz="1600" baseline="-25000"/>
              <a:t>u</a:t>
            </a:r>
          </a:p>
        </p:txBody>
      </p:sp>
      <p:cxnSp>
        <p:nvCxnSpPr>
          <p:cNvPr id="113678" name="AutoShape 20">
            <a:extLst>
              <a:ext uri="{FF2B5EF4-FFF2-40B4-BE49-F238E27FC236}">
                <a16:creationId xmlns:a16="http://schemas.microsoft.com/office/drawing/2014/main" id="{F161F6E5-1E8B-28FF-2DDE-0CD311A857F6}"/>
              </a:ext>
            </a:extLst>
          </p:cNvPr>
          <p:cNvCxnSpPr>
            <a:cxnSpLocks noChangeShapeType="1"/>
            <a:stCxn id="113668" idx="3"/>
            <a:endCxn id="113675" idx="1"/>
          </p:cNvCxnSpPr>
          <p:nvPr/>
        </p:nvCxnSpPr>
        <p:spPr bwMode="auto">
          <a:xfrm flipV="1">
            <a:off x="8596313" y="4822826"/>
            <a:ext cx="838200" cy="11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3679" name="Group 21">
            <a:extLst>
              <a:ext uri="{FF2B5EF4-FFF2-40B4-BE49-F238E27FC236}">
                <a16:creationId xmlns:a16="http://schemas.microsoft.com/office/drawing/2014/main" id="{06D45D6D-FB4A-B81E-E932-ECDB5AC12AEE}"/>
              </a:ext>
            </a:extLst>
          </p:cNvPr>
          <p:cNvGrpSpPr>
            <a:grpSpLocks/>
          </p:cNvGrpSpPr>
          <p:nvPr/>
        </p:nvGrpSpPr>
        <p:grpSpPr bwMode="auto">
          <a:xfrm rot="20072363">
            <a:off x="4278313" y="4803775"/>
            <a:ext cx="1143000" cy="152400"/>
            <a:chOff x="1632" y="3456"/>
            <a:chExt cx="528" cy="96"/>
          </a:xfrm>
        </p:grpSpPr>
        <p:sp>
          <p:nvSpPr>
            <p:cNvPr id="113747" name="Line 22">
              <a:extLst>
                <a:ext uri="{FF2B5EF4-FFF2-40B4-BE49-F238E27FC236}">
                  <a16:creationId xmlns:a16="http://schemas.microsoft.com/office/drawing/2014/main" id="{E585C42E-3B37-3DED-7989-B17E1FF3B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3748" name="Line 23">
              <a:extLst>
                <a:ext uri="{FF2B5EF4-FFF2-40B4-BE49-F238E27FC236}">
                  <a16:creationId xmlns:a16="http://schemas.microsoft.com/office/drawing/2014/main" id="{3ADE083A-5E08-7BA2-F472-07DCEF6C4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3749" name="Line 24">
              <a:extLst>
                <a:ext uri="{FF2B5EF4-FFF2-40B4-BE49-F238E27FC236}">
                  <a16:creationId xmlns:a16="http://schemas.microsoft.com/office/drawing/2014/main" id="{8A07D210-9D75-C2DA-65FC-ED975B7E6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3456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3750" name="Line 25">
              <a:extLst>
                <a:ext uri="{FF2B5EF4-FFF2-40B4-BE49-F238E27FC236}">
                  <a16:creationId xmlns:a16="http://schemas.microsoft.com/office/drawing/2014/main" id="{39C20188-224D-F454-E603-9E335F82A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504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3751" name="Line 26">
              <a:extLst>
                <a:ext uri="{FF2B5EF4-FFF2-40B4-BE49-F238E27FC236}">
                  <a16:creationId xmlns:a16="http://schemas.microsoft.com/office/drawing/2014/main" id="{B2C9010D-2140-5AB5-C052-83B9C1A01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13680" name="Rectangle 27">
            <a:extLst>
              <a:ext uri="{FF2B5EF4-FFF2-40B4-BE49-F238E27FC236}">
                <a16:creationId xmlns:a16="http://schemas.microsoft.com/office/drawing/2014/main" id="{362B5AD4-CE2F-B944-080D-83C98E036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4652963"/>
            <a:ext cx="762000" cy="360362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chemeClr val="accent1"/>
                </a:solidFill>
              </a:rPr>
              <a:t>Node B</a:t>
            </a:r>
          </a:p>
        </p:txBody>
      </p:sp>
      <p:cxnSp>
        <p:nvCxnSpPr>
          <p:cNvPr id="113681" name="AutoShape 29">
            <a:extLst>
              <a:ext uri="{FF2B5EF4-FFF2-40B4-BE49-F238E27FC236}">
                <a16:creationId xmlns:a16="http://schemas.microsoft.com/office/drawing/2014/main" id="{A8DF2DC5-E954-FF12-41C3-003630CC91C4}"/>
              </a:ext>
            </a:extLst>
          </p:cNvPr>
          <p:cNvCxnSpPr>
            <a:cxnSpLocks noChangeShapeType="1"/>
            <a:stCxn id="113668" idx="1"/>
            <a:endCxn id="113680" idx="3"/>
          </p:cNvCxnSpPr>
          <p:nvPr/>
        </p:nvCxnSpPr>
        <p:spPr bwMode="auto">
          <a:xfrm flipH="1">
            <a:off x="7073901" y="4833938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82" name="Text Box 30">
            <a:extLst>
              <a:ext uri="{FF2B5EF4-FFF2-40B4-BE49-F238E27FC236}">
                <a16:creationId xmlns:a16="http://schemas.microsoft.com/office/drawing/2014/main" id="{72A18779-55D0-41F5-82E9-18F1F55B1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4868863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/>
              <a:t>I</a:t>
            </a:r>
            <a:r>
              <a:rPr lang="de-DE" altLang="fr-FR" sz="1600" baseline="-25000"/>
              <a:t>ub</a:t>
            </a:r>
          </a:p>
        </p:txBody>
      </p:sp>
      <p:sp>
        <p:nvSpPr>
          <p:cNvPr id="113683" name="Line 31">
            <a:extLst>
              <a:ext uri="{FF2B5EF4-FFF2-40B4-BE49-F238E27FC236}">
                <a16:creationId xmlns:a16="http://schemas.microsoft.com/office/drawing/2014/main" id="{D090F78A-3495-19A8-5BAC-16F1DC97B7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4425" y="46529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13684" name="Rectangle 32">
            <a:extLst>
              <a:ext uri="{FF2B5EF4-FFF2-40B4-BE49-F238E27FC236}">
                <a16:creationId xmlns:a16="http://schemas.microsoft.com/office/drawing/2014/main" id="{81BB179D-665A-AA74-94D9-A5F830A7E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5516563"/>
            <a:ext cx="762000" cy="360362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chemeClr val="accent1"/>
                </a:solidFill>
              </a:rPr>
              <a:t>Node B</a:t>
            </a:r>
          </a:p>
        </p:txBody>
      </p:sp>
      <p:cxnSp>
        <p:nvCxnSpPr>
          <p:cNvPr id="113685" name="AutoShape 33">
            <a:extLst>
              <a:ext uri="{FF2B5EF4-FFF2-40B4-BE49-F238E27FC236}">
                <a16:creationId xmlns:a16="http://schemas.microsoft.com/office/drawing/2014/main" id="{C0FA2D3E-89D5-A1F2-2D34-B96F61D31896}"/>
              </a:ext>
            </a:extLst>
          </p:cNvPr>
          <p:cNvCxnSpPr>
            <a:cxnSpLocks noChangeShapeType="1"/>
            <a:stCxn id="113670" idx="1"/>
            <a:endCxn id="113684" idx="3"/>
          </p:cNvCxnSpPr>
          <p:nvPr/>
        </p:nvCxnSpPr>
        <p:spPr bwMode="auto">
          <a:xfrm flipH="1">
            <a:off x="7073901" y="5697538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86" name="Text Box 34">
            <a:extLst>
              <a:ext uri="{FF2B5EF4-FFF2-40B4-BE49-F238E27FC236}">
                <a16:creationId xmlns:a16="http://schemas.microsoft.com/office/drawing/2014/main" id="{188FC0B1-DF53-0008-CE88-1EC91FC9A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5732463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/>
              <a:t>I</a:t>
            </a:r>
            <a:r>
              <a:rPr lang="de-DE" altLang="fr-FR" sz="1600" baseline="-25000"/>
              <a:t>ub</a:t>
            </a:r>
          </a:p>
        </p:txBody>
      </p:sp>
      <p:sp>
        <p:nvSpPr>
          <p:cNvPr id="113687" name="Line 35">
            <a:extLst>
              <a:ext uri="{FF2B5EF4-FFF2-40B4-BE49-F238E27FC236}">
                <a16:creationId xmlns:a16="http://schemas.microsoft.com/office/drawing/2014/main" id="{8D795C34-B49F-ED51-ABC7-8F98253FA1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4425" y="55165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grpSp>
        <p:nvGrpSpPr>
          <p:cNvPr id="113688" name="Group 63">
            <a:extLst>
              <a:ext uri="{FF2B5EF4-FFF2-40B4-BE49-F238E27FC236}">
                <a16:creationId xmlns:a16="http://schemas.microsoft.com/office/drawing/2014/main" id="{B2905D15-D703-C3AB-6179-8B27B3078006}"/>
              </a:ext>
            </a:extLst>
          </p:cNvPr>
          <p:cNvGrpSpPr>
            <a:grpSpLocks/>
          </p:cNvGrpSpPr>
          <p:nvPr/>
        </p:nvGrpSpPr>
        <p:grpSpPr bwMode="auto">
          <a:xfrm>
            <a:off x="5376864" y="4473575"/>
            <a:ext cx="346075" cy="539750"/>
            <a:chOff x="421" y="3294"/>
            <a:chExt cx="218" cy="340"/>
          </a:xfrm>
        </p:grpSpPr>
        <p:grpSp>
          <p:nvGrpSpPr>
            <p:cNvPr id="113720" name="Group 36">
              <a:extLst>
                <a:ext uri="{FF2B5EF4-FFF2-40B4-BE49-F238E27FC236}">
                  <a16:creationId xmlns:a16="http://schemas.microsoft.com/office/drawing/2014/main" id="{7FCC5E46-73F2-8804-198C-C9B6F775FAF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2" y="3408"/>
              <a:ext cx="79" cy="226"/>
              <a:chOff x="3319" y="2565"/>
              <a:chExt cx="155" cy="419"/>
            </a:xfrm>
          </p:grpSpPr>
          <p:grpSp>
            <p:nvGrpSpPr>
              <p:cNvPr id="113724" name="Group 37">
                <a:extLst>
                  <a:ext uri="{FF2B5EF4-FFF2-40B4-BE49-F238E27FC236}">
                    <a16:creationId xmlns:a16="http://schemas.microsoft.com/office/drawing/2014/main" id="{5CBC829A-7CAA-8B09-E8E6-0EDAA87A2B2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20" y="2709"/>
                <a:ext cx="154" cy="275"/>
                <a:chOff x="3320" y="2709"/>
                <a:chExt cx="154" cy="275"/>
              </a:xfrm>
            </p:grpSpPr>
            <p:grpSp>
              <p:nvGrpSpPr>
                <p:cNvPr id="113732" name="Group 38">
                  <a:extLst>
                    <a:ext uri="{FF2B5EF4-FFF2-40B4-BE49-F238E27FC236}">
                      <a16:creationId xmlns:a16="http://schemas.microsoft.com/office/drawing/2014/main" id="{445D62D7-6EB4-7D01-BCDA-53EE59BEA27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320" y="2716"/>
                  <a:ext cx="99" cy="266"/>
                  <a:chOff x="3320" y="2716"/>
                  <a:chExt cx="99" cy="266"/>
                </a:xfrm>
              </p:grpSpPr>
              <p:sp>
                <p:nvSpPr>
                  <p:cNvPr id="113740" name="Line 39">
                    <a:extLst>
                      <a:ext uri="{FF2B5EF4-FFF2-40B4-BE49-F238E27FC236}">
                        <a16:creationId xmlns:a16="http://schemas.microsoft.com/office/drawing/2014/main" id="{96F65A48-7405-6884-5FB0-E977A37515C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60" y="2717"/>
                    <a:ext cx="3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3741" name="Line 40">
                    <a:extLst>
                      <a:ext uri="{FF2B5EF4-FFF2-40B4-BE49-F238E27FC236}">
                        <a16:creationId xmlns:a16="http://schemas.microsoft.com/office/drawing/2014/main" id="{F2D45970-8DAA-062A-9AC5-F933DEC5726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48" y="2719"/>
                    <a:ext cx="46" cy="56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3742" name="Line 41">
                    <a:extLst>
                      <a:ext uri="{FF2B5EF4-FFF2-40B4-BE49-F238E27FC236}">
                        <a16:creationId xmlns:a16="http://schemas.microsoft.com/office/drawing/2014/main" id="{1EA19CF8-20E9-8E9A-DECC-1FD4011553D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47" y="2775"/>
                    <a:ext cx="62" cy="119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3743" name="Line 42">
                    <a:extLst>
                      <a:ext uri="{FF2B5EF4-FFF2-40B4-BE49-F238E27FC236}">
                        <a16:creationId xmlns:a16="http://schemas.microsoft.com/office/drawing/2014/main" id="{0D6C1709-0269-D676-F23B-2BBFED2A8190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20" y="2892"/>
                    <a:ext cx="89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3744" name="Line 43">
                    <a:extLst>
                      <a:ext uri="{FF2B5EF4-FFF2-40B4-BE49-F238E27FC236}">
                        <a16:creationId xmlns:a16="http://schemas.microsoft.com/office/drawing/2014/main" id="{4B4683DE-13DF-0726-8694-0D0BD51BB62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32" y="2892"/>
                    <a:ext cx="87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3745" name="Line 44">
                    <a:extLst>
                      <a:ext uri="{FF2B5EF4-FFF2-40B4-BE49-F238E27FC236}">
                        <a16:creationId xmlns:a16="http://schemas.microsoft.com/office/drawing/2014/main" id="{34A095E1-5B50-F88C-8AB0-02B2737919B1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31" y="2776"/>
                    <a:ext cx="68" cy="115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3746" name="Line 45">
                    <a:extLst>
                      <a:ext uri="{FF2B5EF4-FFF2-40B4-BE49-F238E27FC236}">
                        <a16:creationId xmlns:a16="http://schemas.microsoft.com/office/drawing/2014/main" id="{2ECB5B01-7132-D527-A99A-C9244CEBA7E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60" y="2716"/>
                    <a:ext cx="42" cy="63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13733" name="Line 46">
                  <a:extLst>
                    <a:ext uri="{FF2B5EF4-FFF2-40B4-BE49-F238E27FC236}">
                      <a16:creationId xmlns:a16="http://schemas.microsoft.com/office/drawing/2014/main" id="{63968935-A6BB-6C2C-7616-1EFF2AD8D3F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7" y="2874"/>
                  <a:ext cx="36" cy="1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3734" name="Line 47">
                  <a:extLst>
                    <a:ext uri="{FF2B5EF4-FFF2-40B4-BE49-F238E27FC236}">
                      <a16:creationId xmlns:a16="http://schemas.microsoft.com/office/drawing/2014/main" id="{0BC2AF3B-83E6-82E0-B2B6-AE732BF093D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03" y="2778"/>
                  <a:ext cx="52" cy="9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3735" name="Line 48">
                  <a:extLst>
                    <a:ext uri="{FF2B5EF4-FFF2-40B4-BE49-F238E27FC236}">
                      <a16:creationId xmlns:a16="http://schemas.microsoft.com/office/drawing/2014/main" id="{F2F1A074-0023-ADAA-B542-C5FAFCCD533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02" y="2710"/>
                  <a:ext cx="12" cy="6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3736" name="Line 49">
                  <a:extLst>
                    <a:ext uri="{FF2B5EF4-FFF2-40B4-BE49-F238E27FC236}">
                      <a16:creationId xmlns:a16="http://schemas.microsoft.com/office/drawing/2014/main" id="{F2C3FE98-9669-D093-12D1-734637D944A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396" y="2709"/>
                  <a:ext cx="22" cy="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3737" name="Line 50">
                  <a:extLst>
                    <a:ext uri="{FF2B5EF4-FFF2-40B4-BE49-F238E27FC236}">
                      <a16:creationId xmlns:a16="http://schemas.microsoft.com/office/drawing/2014/main" id="{7E54C67F-9102-4515-681A-37EB13D980C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97" y="2718"/>
                  <a:ext cx="32" cy="4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3738" name="Line 51">
                  <a:extLst>
                    <a:ext uri="{FF2B5EF4-FFF2-40B4-BE49-F238E27FC236}">
                      <a16:creationId xmlns:a16="http://schemas.microsoft.com/office/drawing/2014/main" id="{F6B85C23-1AC6-2A5C-5A37-1263DF553D2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2" y="2767"/>
                  <a:ext cx="14" cy="126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3739" name="Line 52">
                  <a:extLst>
                    <a:ext uri="{FF2B5EF4-FFF2-40B4-BE49-F238E27FC236}">
                      <a16:creationId xmlns:a16="http://schemas.microsoft.com/office/drawing/2014/main" id="{DB4F2278-4439-304C-E79F-DA222144C72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12" y="2892"/>
                  <a:ext cx="62" cy="5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13725" name="Group 53">
                <a:extLst>
                  <a:ext uri="{FF2B5EF4-FFF2-40B4-BE49-F238E27FC236}">
                    <a16:creationId xmlns:a16="http://schemas.microsoft.com/office/drawing/2014/main" id="{28D58550-C7C2-05B5-75E4-CD04879D4E8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9" y="2579"/>
                <a:ext cx="152" cy="403"/>
                <a:chOff x="3319" y="2579"/>
                <a:chExt cx="152" cy="403"/>
              </a:xfrm>
            </p:grpSpPr>
            <p:sp>
              <p:nvSpPr>
                <p:cNvPr id="113727" name="Line 54">
                  <a:extLst>
                    <a:ext uri="{FF2B5EF4-FFF2-40B4-BE49-F238E27FC236}">
                      <a16:creationId xmlns:a16="http://schemas.microsoft.com/office/drawing/2014/main" id="{D0866B36-FD40-3B54-936B-4082028E27C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319" y="2579"/>
                  <a:ext cx="59" cy="399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3728" name="Line 55">
                  <a:extLst>
                    <a:ext uri="{FF2B5EF4-FFF2-40B4-BE49-F238E27FC236}">
                      <a16:creationId xmlns:a16="http://schemas.microsoft.com/office/drawing/2014/main" id="{895D3B7D-0436-8DC0-5517-B3B2CBB915B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79" y="2589"/>
                  <a:ext cx="38" cy="393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3729" name="Line 56">
                  <a:extLst>
                    <a:ext uri="{FF2B5EF4-FFF2-40B4-BE49-F238E27FC236}">
                      <a16:creationId xmlns:a16="http://schemas.microsoft.com/office/drawing/2014/main" id="{DC625FBE-F601-2F87-1A40-306D1B312C6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8" y="2948"/>
                  <a:ext cx="53" cy="3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3730" name="Line 57">
                  <a:extLst>
                    <a:ext uri="{FF2B5EF4-FFF2-40B4-BE49-F238E27FC236}">
                      <a16:creationId xmlns:a16="http://schemas.microsoft.com/office/drawing/2014/main" id="{6FF490C8-E7B6-5801-C2FF-F29A42446F2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87" y="2587"/>
                  <a:ext cx="83" cy="364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3731" name="Line 58">
                  <a:extLst>
                    <a:ext uri="{FF2B5EF4-FFF2-40B4-BE49-F238E27FC236}">
                      <a16:creationId xmlns:a16="http://schemas.microsoft.com/office/drawing/2014/main" id="{D795FE28-A9C2-180E-CE1F-EBF8E8D5CBF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19" y="2979"/>
                  <a:ext cx="100" cy="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113726" name="Oval 59">
                <a:extLst>
                  <a:ext uri="{FF2B5EF4-FFF2-40B4-BE49-F238E27FC236}">
                    <a16:creationId xmlns:a16="http://schemas.microsoft.com/office/drawing/2014/main" id="{B9AA4504-6623-0910-8BEC-8DE174B54E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63" y="2565"/>
                <a:ext cx="43" cy="4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r-FR" altLang="fr-FR"/>
              </a:p>
            </p:txBody>
          </p:sp>
        </p:grpSp>
        <p:grpSp>
          <p:nvGrpSpPr>
            <p:cNvPr id="113721" name="Group 60">
              <a:extLst>
                <a:ext uri="{FF2B5EF4-FFF2-40B4-BE49-F238E27FC236}">
                  <a16:creationId xmlns:a16="http://schemas.microsoft.com/office/drawing/2014/main" id="{5AADC0AA-9440-0BB9-8711-26936DBF8C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" y="3294"/>
              <a:ext cx="218" cy="208"/>
              <a:chOff x="74" y="2819"/>
              <a:chExt cx="218" cy="208"/>
            </a:xfrm>
          </p:grpSpPr>
          <p:sp>
            <p:nvSpPr>
              <p:cNvPr id="113722" name="Arc 61">
                <a:extLst>
                  <a:ext uri="{FF2B5EF4-FFF2-40B4-BE49-F238E27FC236}">
                    <a16:creationId xmlns:a16="http://schemas.microsoft.com/office/drawing/2014/main" id="{F861A1A7-BAAF-0343-0850-224EBA0A44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712493">
                <a:off x="79" y="2814"/>
                <a:ext cx="208" cy="218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13723" name="Arc 62">
                <a:extLst>
                  <a:ext uri="{FF2B5EF4-FFF2-40B4-BE49-F238E27FC236}">
                    <a16:creationId xmlns:a16="http://schemas.microsoft.com/office/drawing/2014/main" id="{7602AC00-53CC-CF30-2E9F-2DC64A750CC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712493">
                <a:off x="133" y="2878"/>
                <a:ext cx="119" cy="119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cxnSp>
        <p:nvCxnSpPr>
          <p:cNvPr id="113689" name="AutoShape 64">
            <a:extLst>
              <a:ext uri="{FF2B5EF4-FFF2-40B4-BE49-F238E27FC236}">
                <a16:creationId xmlns:a16="http://schemas.microsoft.com/office/drawing/2014/main" id="{AEC711FA-B366-81A8-E355-88EB0585566D}"/>
              </a:ext>
            </a:extLst>
          </p:cNvPr>
          <p:cNvCxnSpPr>
            <a:cxnSpLocks noChangeShapeType="1"/>
            <a:stCxn id="113680" idx="1"/>
            <a:endCxn id="113730" idx="1"/>
          </p:cNvCxnSpPr>
          <p:nvPr/>
        </p:nvCxnSpPr>
        <p:spPr bwMode="auto">
          <a:xfrm flipH="1">
            <a:off x="5626100" y="4833939"/>
            <a:ext cx="685800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3690" name="Group 65">
            <a:extLst>
              <a:ext uri="{FF2B5EF4-FFF2-40B4-BE49-F238E27FC236}">
                <a16:creationId xmlns:a16="http://schemas.microsoft.com/office/drawing/2014/main" id="{8E280D20-088D-58C4-6ECF-E6CCF12330B2}"/>
              </a:ext>
            </a:extLst>
          </p:cNvPr>
          <p:cNvGrpSpPr>
            <a:grpSpLocks/>
          </p:cNvGrpSpPr>
          <p:nvPr/>
        </p:nvGrpSpPr>
        <p:grpSpPr bwMode="auto">
          <a:xfrm>
            <a:off x="5376864" y="5373688"/>
            <a:ext cx="346075" cy="539750"/>
            <a:chOff x="421" y="3294"/>
            <a:chExt cx="218" cy="340"/>
          </a:xfrm>
        </p:grpSpPr>
        <p:grpSp>
          <p:nvGrpSpPr>
            <p:cNvPr id="113693" name="Group 66">
              <a:extLst>
                <a:ext uri="{FF2B5EF4-FFF2-40B4-BE49-F238E27FC236}">
                  <a16:creationId xmlns:a16="http://schemas.microsoft.com/office/drawing/2014/main" id="{31345D81-8871-AF79-6595-7B5A32E85BB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2" y="3408"/>
              <a:ext cx="79" cy="226"/>
              <a:chOff x="3319" y="2565"/>
              <a:chExt cx="155" cy="419"/>
            </a:xfrm>
          </p:grpSpPr>
          <p:grpSp>
            <p:nvGrpSpPr>
              <p:cNvPr id="113697" name="Group 67">
                <a:extLst>
                  <a:ext uri="{FF2B5EF4-FFF2-40B4-BE49-F238E27FC236}">
                    <a16:creationId xmlns:a16="http://schemas.microsoft.com/office/drawing/2014/main" id="{F9219B08-D598-4DED-4F8A-098F48F294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20" y="2709"/>
                <a:ext cx="154" cy="275"/>
                <a:chOff x="3320" y="2709"/>
                <a:chExt cx="154" cy="275"/>
              </a:xfrm>
            </p:grpSpPr>
            <p:grpSp>
              <p:nvGrpSpPr>
                <p:cNvPr id="113705" name="Group 68">
                  <a:extLst>
                    <a:ext uri="{FF2B5EF4-FFF2-40B4-BE49-F238E27FC236}">
                      <a16:creationId xmlns:a16="http://schemas.microsoft.com/office/drawing/2014/main" id="{D96121A4-06F9-CB4A-2CF3-CB90546B025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320" y="2716"/>
                  <a:ext cx="99" cy="266"/>
                  <a:chOff x="3320" y="2716"/>
                  <a:chExt cx="99" cy="266"/>
                </a:xfrm>
              </p:grpSpPr>
              <p:sp>
                <p:nvSpPr>
                  <p:cNvPr id="113713" name="Line 69">
                    <a:extLst>
                      <a:ext uri="{FF2B5EF4-FFF2-40B4-BE49-F238E27FC236}">
                        <a16:creationId xmlns:a16="http://schemas.microsoft.com/office/drawing/2014/main" id="{79B71642-DADA-9922-7411-8F809E43DBDA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60" y="2717"/>
                    <a:ext cx="3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3714" name="Line 70">
                    <a:extLst>
                      <a:ext uri="{FF2B5EF4-FFF2-40B4-BE49-F238E27FC236}">
                        <a16:creationId xmlns:a16="http://schemas.microsoft.com/office/drawing/2014/main" id="{198CF380-F33D-EABF-5FD6-15C234C22AF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48" y="2719"/>
                    <a:ext cx="46" cy="56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3715" name="Line 71">
                    <a:extLst>
                      <a:ext uri="{FF2B5EF4-FFF2-40B4-BE49-F238E27FC236}">
                        <a16:creationId xmlns:a16="http://schemas.microsoft.com/office/drawing/2014/main" id="{520EBED4-419A-67C2-6D4E-D9A14FD6CB06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47" y="2775"/>
                    <a:ext cx="62" cy="119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3716" name="Line 72">
                    <a:extLst>
                      <a:ext uri="{FF2B5EF4-FFF2-40B4-BE49-F238E27FC236}">
                        <a16:creationId xmlns:a16="http://schemas.microsoft.com/office/drawing/2014/main" id="{25DB8478-E55D-68BA-F79B-B5C705B46CF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20" y="2892"/>
                    <a:ext cx="89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3717" name="Line 73">
                    <a:extLst>
                      <a:ext uri="{FF2B5EF4-FFF2-40B4-BE49-F238E27FC236}">
                        <a16:creationId xmlns:a16="http://schemas.microsoft.com/office/drawing/2014/main" id="{429DDA76-D8C7-16F3-F890-4BF21AC9A47A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32" y="2892"/>
                    <a:ext cx="87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3718" name="Line 74">
                    <a:extLst>
                      <a:ext uri="{FF2B5EF4-FFF2-40B4-BE49-F238E27FC236}">
                        <a16:creationId xmlns:a16="http://schemas.microsoft.com/office/drawing/2014/main" id="{C698B3A0-4E07-9EFB-9C26-0306B669B98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31" y="2776"/>
                    <a:ext cx="68" cy="115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3719" name="Line 75">
                    <a:extLst>
                      <a:ext uri="{FF2B5EF4-FFF2-40B4-BE49-F238E27FC236}">
                        <a16:creationId xmlns:a16="http://schemas.microsoft.com/office/drawing/2014/main" id="{5F41F222-7324-1EC7-A754-AC83F3CAD6C6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60" y="2716"/>
                    <a:ext cx="42" cy="63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13706" name="Line 76">
                  <a:extLst>
                    <a:ext uri="{FF2B5EF4-FFF2-40B4-BE49-F238E27FC236}">
                      <a16:creationId xmlns:a16="http://schemas.microsoft.com/office/drawing/2014/main" id="{FB3C97EF-7C0C-F033-C373-85C11755E37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7" y="2874"/>
                  <a:ext cx="36" cy="1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3707" name="Line 77">
                  <a:extLst>
                    <a:ext uri="{FF2B5EF4-FFF2-40B4-BE49-F238E27FC236}">
                      <a16:creationId xmlns:a16="http://schemas.microsoft.com/office/drawing/2014/main" id="{66E8B450-72F6-34F2-0FA2-DA40C8A2107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03" y="2778"/>
                  <a:ext cx="52" cy="9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3708" name="Line 78">
                  <a:extLst>
                    <a:ext uri="{FF2B5EF4-FFF2-40B4-BE49-F238E27FC236}">
                      <a16:creationId xmlns:a16="http://schemas.microsoft.com/office/drawing/2014/main" id="{2163D7D7-4EEE-2B12-D48B-6B85198052F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02" y="2710"/>
                  <a:ext cx="12" cy="6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3709" name="Line 79">
                  <a:extLst>
                    <a:ext uri="{FF2B5EF4-FFF2-40B4-BE49-F238E27FC236}">
                      <a16:creationId xmlns:a16="http://schemas.microsoft.com/office/drawing/2014/main" id="{168B773C-3F89-0571-5C0B-2C2EFD6EAF6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396" y="2709"/>
                  <a:ext cx="22" cy="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3710" name="Line 80">
                  <a:extLst>
                    <a:ext uri="{FF2B5EF4-FFF2-40B4-BE49-F238E27FC236}">
                      <a16:creationId xmlns:a16="http://schemas.microsoft.com/office/drawing/2014/main" id="{4FF6D608-ABB2-6C67-7DFF-CB97800FB3D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97" y="2718"/>
                  <a:ext cx="32" cy="4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3711" name="Line 81">
                  <a:extLst>
                    <a:ext uri="{FF2B5EF4-FFF2-40B4-BE49-F238E27FC236}">
                      <a16:creationId xmlns:a16="http://schemas.microsoft.com/office/drawing/2014/main" id="{2179052F-880D-EA75-C3B1-2BCBE1C4D50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2" y="2767"/>
                  <a:ext cx="14" cy="126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3712" name="Line 82">
                  <a:extLst>
                    <a:ext uri="{FF2B5EF4-FFF2-40B4-BE49-F238E27FC236}">
                      <a16:creationId xmlns:a16="http://schemas.microsoft.com/office/drawing/2014/main" id="{1BF7D066-FD8A-D9BD-FA57-E6E77D10A9E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12" y="2892"/>
                  <a:ext cx="62" cy="5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13698" name="Group 83">
                <a:extLst>
                  <a:ext uri="{FF2B5EF4-FFF2-40B4-BE49-F238E27FC236}">
                    <a16:creationId xmlns:a16="http://schemas.microsoft.com/office/drawing/2014/main" id="{924B5B8E-0933-B859-5252-49C1353A6BC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9" y="2579"/>
                <a:ext cx="152" cy="403"/>
                <a:chOff x="3319" y="2579"/>
                <a:chExt cx="152" cy="403"/>
              </a:xfrm>
            </p:grpSpPr>
            <p:sp>
              <p:nvSpPr>
                <p:cNvPr id="113700" name="Line 84">
                  <a:extLst>
                    <a:ext uri="{FF2B5EF4-FFF2-40B4-BE49-F238E27FC236}">
                      <a16:creationId xmlns:a16="http://schemas.microsoft.com/office/drawing/2014/main" id="{EFD2F81C-87D4-3F9A-4496-AEDC4B462CE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319" y="2579"/>
                  <a:ext cx="59" cy="399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3701" name="Line 85">
                  <a:extLst>
                    <a:ext uri="{FF2B5EF4-FFF2-40B4-BE49-F238E27FC236}">
                      <a16:creationId xmlns:a16="http://schemas.microsoft.com/office/drawing/2014/main" id="{343A2B5D-7DEE-BFF7-9549-AEC88728459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79" y="2589"/>
                  <a:ext cx="38" cy="393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3702" name="Line 86">
                  <a:extLst>
                    <a:ext uri="{FF2B5EF4-FFF2-40B4-BE49-F238E27FC236}">
                      <a16:creationId xmlns:a16="http://schemas.microsoft.com/office/drawing/2014/main" id="{9600CCDC-4E77-7F3E-CF4A-1693F173C2A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8" y="2948"/>
                  <a:ext cx="53" cy="3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3703" name="Line 87">
                  <a:extLst>
                    <a:ext uri="{FF2B5EF4-FFF2-40B4-BE49-F238E27FC236}">
                      <a16:creationId xmlns:a16="http://schemas.microsoft.com/office/drawing/2014/main" id="{8AB64419-09D7-6D59-5654-E2A9FAB9193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87" y="2587"/>
                  <a:ext cx="83" cy="364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3704" name="Line 88">
                  <a:extLst>
                    <a:ext uri="{FF2B5EF4-FFF2-40B4-BE49-F238E27FC236}">
                      <a16:creationId xmlns:a16="http://schemas.microsoft.com/office/drawing/2014/main" id="{FC2887EE-F1F4-AFC2-8A0E-E5685DFAAAB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19" y="2979"/>
                  <a:ext cx="100" cy="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113699" name="Oval 89">
                <a:extLst>
                  <a:ext uri="{FF2B5EF4-FFF2-40B4-BE49-F238E27FC236}">
                    <a16:creationId xmlns:a16="http://schemas.microsoft.com/office/drawing/2014/main" id="{2E97788B-5236-9F60-C949-229892E0D96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63" y="2565"/>
                <a:ext cx="43" cy="4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r-FR" altLang="fr-FR"/>
              </a:p>
            </p:txBody>
          </p:sp>
        </p:grpSp>
        <p:grpSp>
          <p:nvGrpSpPr>
            <p:cNvPr id="113694" name="Group 90">
              <a:extLst>
                <a:ext uri="{FF2B5EF4-FFF2-40B4-BE49-F238E27FC236}">
                  <a16:creationId xmlns:a16="http://schemas.microsoft.com/office/drawing/2014/main" id="{261ABC75-B2ED-1413-2810-03129AD077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" y="3294"/>
              <a:ext cx="218" cy="208"/>
              <a:chOff x="74" y="2819"/>
              <a:chExt cx="218" cy="208"/>
            </a:xfrm>
          </p:grpSpPr>
          <p:sp>
            <p:nvSpPr>
              <p:cNvPr id="113695" name="Arc 91">
                <a:extLst>
                  <a:ext uri="{FF2B5EF4-FFF2-40B4-BE49-F238E27FC236}">
                    <a16:creationId xmlns:a16="http://schemas.microsoft.com/office/drawing/2014/main" id="{1C023F8A-0A41-DDDD-60A4-0164F8CAD5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712493">
                <a:off x="79" y="2814"/>
                <a:ext cx="208" cy="218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13696" name="Arc 92">
                <a:extLst>
                  <a:ext uri="{FF2B5EF4-FFF2-40B4-BE49-F238E27FC236}">
                    <a16:creationId xmlns:a16="http://schemas.microsoft.com/office/drawing/2014/main" id="{0D18D3B0-5501-6288-5073-FD7834D7EB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712493">
                <a:off x="133" y="2878"/>
                <a:ext cx="119" cy="119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cxnSp>
        <p:nvCxnSpPr>
          <p:cNvPr id="113691" name="AutoShape 93">
            <a:extLst>
              <a:ext uri="{FF2B5EF4-FFF2-40B4-BE49-F238E27FC236}">
                <a16:creationId xmlns:a16="http://schemas.microsoft.com/office/drawing/2014/main" id="{DCE6B6F6-65BF-E420-DFD8-A1DC837E5910}"/>
              </a:ext>
            </a:extLst>
          </p:cNvPr>
          <p:cNvCxnSpPr>
            <a:cxnSpLocks noChangeShapeType="1"/>
            <a:stCxn id="113684" idx="1"/>
            <a:endCxn id="113703" idx="1"/>
          </p:cNvCxnSpPr>
          <p:nvPr/>
        </p:nvCxnSpPr>
        <p:spPr bwMode="auto">
          <a:xfrm flipH="1">
            <a:off x="5626100" y="5697538"/>
            <a:ext cx="685800" cy="196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92" name="AutoShape 94">
            <a:extLst>
              <a:ext uri="{FF2B5EF4-FFF2-40B4-BE49-F238E27FC236}">
                <a16:creationId xmlns:a16="http://schemas.microsoft.com/office/drawing/2014/main" id="{BBB96F11-D710-079B-4566-840010BC9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4868863"/>
            <a:ext cx="215900" cy="792162"/>
          </a:xfrm>
          <a:prstGeom prst="downArrow">
            <a:avLst>
              <a:gd name="adj1" fmla="val 50000"/>
              <a:gd name="adj2" fmla="val 91728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ED38F1-7714-F1A2-87DB-344ED286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D212-30DF-4F0E-9FD8-A4A28E3689DB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B768CF-72BF-CB9D-14DA-4B254CE1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84F63A-C684-B160-DE46-F8717D89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75</a:t>
            </a:fld>
            <a:endParaRPr lang="fr-FR"/>
          </a:p>
        </p:txBody>
      </p:sp>
    </p:spTree>
  </p:cSld>
  <p:clrMapOvr>
    <a:masterClrMapping/>
  </p:clrMapOvr>
  <p:transition spd="med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4">
            <a:extLst>
              <a:ext uri="{FF2B5EF4-FFF2-40B4-BE49-F238E27FC236}">
                <a16:creationId xmlns:a16="http://schemas.microsoft.com/office/drawing/2014/main" id="{C3BD6A8A-0A89-17FE-FAFE-C2CE0DFAF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fr-FR" dirty="0">
                <a:solidFill>
                  <a:srgbClr val="FF0000"/>
                </a:solidFill>
              </a:rPr>
              <a:t>Example handover types in UMTS/GSM</a:t>
            </a:r>
          </a:p>
        </p:txBody>
      </p:sp>
      <p:sp>
        <p:nvSpPr>
          <p:cNvPr id="114691" name="Rectangle 5">
            <a:extLst>
              <a:ext uri="{FF2B5EF4-FFF2-40B4-BE49-F238E27FC236}">
                <a16:creationId xmlns:a16="http://schemas.microsoft.com/office/drawing/2014/main" id="{E139F7E8-CF83-8C8C-B6D3-84EA5C011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2755901"/>
            <a:ext cx="762000" cy="360363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chemeClr val="accent1"/>
                </a:solidFill>
              </a:rPr>
              <a:t>RNC</a:t>
            </a:r>
            <a:r>
              <a:rPr lang="de-DE" altLang="fr-FR" sz="1400" baseline="-25000">
                <a:solidFill>
                  <a:schemeClr val="accent1"/>
                </a:solidFill>
              </a:rPr>
              <a:t>1</a:t>
            </a:r>
            <a:endParaRPr lang="de-DE" altLang="fr-FR" sz="1400">
              <a:solidFill>
                <a:schemeClr val="accent1"/>
              </a:solidFill>
            </a:endParaRPr>
          </a:p>
        </p:txBody>
      </p:sp>
      <p:sp>
        <p:nvSpPr>
          <p:cNvPr id="114692" name="Oval 6">
            <a:extLst>
              <a:ext uri="{FF2B5EF4-FFF2-40B4-BE49-F238E27FC236}">
                <a16:creationId xmlns:a16="http://schemas.microsoft.com/office/drawing/2014/main" id="{5F3E76A1-31D8-AEC3-0215-92B462569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2351088"/>
            <a:ext cx="457200" cy="4572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fr-FR" sz="1400">
                <a:solidFill>
                  <a:schemeClr val="accent1"/>
                </a:solidFill>
              </a:rPr>
              <a:t>UE</a:t>
            </a:r>
            <a:r>
              <a:rPr lang="de-DE" altLang="fr-FR" sz="1400" baseline="-250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4693" name="Rectangle 7">
            <a:extLst>
              <a:ext uri="{FF2B5EF4-FFF2-40B4-BE49-F238E27FC236}">
                <a16:creationId xmlns:a16="http://schemas.microsoft.com/office/drawing/2014/main" id="{873706C3-B002-C637-727B-EE969806D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3906838"/>
            <a:ext cx="762000" cy="360362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chemeClr val="accent1"/>
                </a:solidFill>
              </a:rPr>
              <a:t>RNC</a:t>
            </a:r>
            <a:r>
              <a:rPr lang="de-DE" altLang="fr-FR" sz="1400" baseline="-25000">
                <a:solidFill>
                  <a:schemeClr val="accent1"/>
                </a:solidFill>
              </a:rPr>
              <a:t>2</a:t>
            </a:r>
            <a:endParaRPr lang="de-DE" altLang="fr-FR" sz="1400">
              <a:solidFill>
                <a:schemeClr val="accent1"/>
              </a:solidFill>
            </a:endParaRPr>
          </a:p>
        </p:txBody>
      </p:sp>
      <p:cxnSp>
        <p:nvCxnSpPr>
          <p:cNvPr id="114694" name="AutoShape 8">
            <a:extLst>
              <a:ext uri="{FF2B5EF4-FFF2-40B4-BE49-F238E27FC236}">
                <a16:creationId xmlns:a16="http://schemas.microsoft.com/office/drawing/2014/main" id="{DE5DB1B5-CA7C-CCF2-868C-D2D347E92F1B}"/>
              </a:ext>
            </a:extLst>
          </p:cNvPr>
          <p:cNvCxnSpPr>
            <a:cxnSpLocks noChangeShapeType="1"/>
            <a:stCxn id="114691" idx="2"/>
            <a:endCxn id="114693" idx="0"/>
          </p:cNvCxnSpPr>
          <p:nvPr/>
        </p:nvCxnSpPr>
        <p:spPr bwMode="auto">
          <a:xfrm>
            <a:off x="7485063" y="3116264"/>
            <a:ext cx="0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695" name="Text Box 9">
            <a:extLst>
              <a:ext uri="{FF2B5EF4-FFF2-40B4-BE49-F238E27FC236}">
                <a16:creationId xmlns:a16="http://schemas.microsoft.com/office/drawing/2014/main" id="{A668864F-A269-FA63-5B5A-14E6B61BA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339" y="3367088"/>
            <a:ext cx="365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/>
              <a:t>I</a:t>
            </a:r>
            <a:r>
              <a:rPr lang="de-DE" altLang="fr-FR" sz="1600" baseline="-25000"/>
              <a:t>ur</a:t>
            </a:r>
          </a:p>
        </p:txBody>
      </p:sp>
      <p:sp>
        <p:nvSpPr>
          <p:cNvPr id="114696" name="Line 10">
            <a:extLst>
              <a:ext uri="{FF2B5EF4-FFF2-40B4-BE49-F238E27FC236}">
                <a16:creationId xmlns:a16="http://schemas.microsoft.com/office/drawing/2014/main" id="{47F9EEDB-0AD5-F682-85BE-55B7B4BD7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2663" y="35512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grpSp>
        <p:nvGrpSpPr>
          <p:cNvPr id="114697" name="Group 11">
            <a:extLst>
              <a:ext uri="{FF2B5EF4-FFF2-40B4-BE49-F238E27FC236}">
                <a16:creationId xmlns:a16="http://schemas.microsoft.com/office/drawing/2014/main" id="{73165F87-E743-4417-8F77-C9EB2223C79F}"/>
              </a:ext>
            </a:extLst>
          </p:cNvPr>
          <p:cNvGrpSpPr>
            <a:grpSpLocks/>
          </p:cNvGrpSpPr>
          <p:nvPr/>
        </p:nvGrpSpPr>
        <p:grpSpPr bwMode="auto">
          <a:xfrm rot="580792" flipV="1">
            <a:off x="3503613" y="2682875"/>
            <a:ext cx="1143000" cy="152400"/>
            <a:chOff x="1632" y="3456"/>
            <a:chExt cx="528" cy="96"/>
          </a:xfrm>
        </p:grpSpPr>
        <p:sp>
          <p:nvSpPr>
            <p:cNvPr id="114915" name="Line 12">
              <a:extLst>
                <a:ext uri="{FF2B5EF4-FFF2-40B4-BE49-F238E27FC236}">
                  <a16:creationId xmlns:a16="http://schemas.microsoft.com/office/drawing/2014/main" id="{932A4C22-2886-40BB-6412-1CEC1A33E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916" name="Line 13">
              <a:extLst>
                <a:ext uri="{FF2B5EF4-FFF2-40B4-BE49-F238E27FC236}">
                  <a16:creationId xmlns:a16="http://schemas.microsoft.com/office/drawing/2014/main" id="{F8737A77-2609-7CCA-B99F-4BBFD95A9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917" name="Line 14">
              <a:extLst>
                <a:ext uri="{FF2B5EF4-FFF2-40B4-BE49-F238E27FC236}">
                  <a16:creationId xmlns:a16="http://schemas.microsoft.com/office/drawing/2014/main" id="{11493C29-3B89-F1CF-D31B-DFABC39E0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3456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918" name="Line 15">
              <a:extLst>
                <a:ext uri="{FF2B5EF4-FFF2-40B4-BE49-F238E27FC236}">
                  <a16:creationId xmlns:a16="http://schemas.microsoft.com/office/drawing/2014/main" id="{35E17F57-39CF-E1DC-D0BE-F1F7B00053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504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919" name="Line 16">
              <a:extLst>
                <a:ext uri="{FF2B5EF4-FFF2-40B4-BE49-F238E27FC236}">
                  <a16:creationId xmlns:a16="http://schemas.microsoft.com/office/drawing/2014/main" id="{2C948581-D9EE-1C0F-1E61-F9056234C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14698" name="Rectangle 17">
            <a:extLst>
              <a:ext uri="{FF2B5EF4-FFF2-40B4-BE49-F238E27FC236}">
                <a16:creationId xmlns:a16="http://schemas.microsoft.com/office/drawing/2014/main" id="{4D7B5367-1A6C-6F63-FCA3-227AD9D9B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2755900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chemeClr val="accent1"/>
                </a:solidFill>
              </a:rPr>
              <a:t>3G MSC</a:t>
            </a:r>
            <a:r>
              <a:rPr lang="de-DE" altLang="fr-FR" sz="1400" baseline="-25000">
                <a:solidFill>
                  <a:schemeClr val="accent1"/>
                </a:solidFill>
              </a:rPr>
              <a:t>1</a:t>
            </a:r>
            <a:endParaRPr lang="de-DE" altLang="fr-FR" sz="1400">
              <a:solidFill>
                <a:schemeClr val="accent1"/>
              </a:solidFill>
            </a:endParaRPr>
          </a:p>
        </p:txBody>
      </p:sp>
      <p:sp>
        <p:nvSpPr>
          <p:cNvPr id="114699" name="Line 18">
            <a:extLst>
              <a:ext uri="{FF2B5EF4-FFF2-40B4-BE49-F238E27FC236}">
                <a16:creationId xmlns:a16="http://schemas.microsoft.com/office/drawing/2014/main" id="{694CA750-ECC4-26A4-033C-9EA59A8785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5000" y="2755901"/>
            <a:ext cx="1588" cy="1609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14700" name="Text Box 19">
            <a:extLst>
              <a:ext uri="{FF2B5EF4-FFF2-40B4-BE49-F238E27FC236}">
                <a16:creationId xmlns:a16="http://schemas.microsoft.com/office/drawing/2014/main" id="{DF9FEDFB-AC44-1FCD-9659-7E2E14F71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9" y="3043238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/>
              <a:t>I</a:t>
            </a:r>
            <a:r>
              <a:rPr lang="de-DE" altLang="fr-FR" sz="1600" baseline="-25000"/>
              <a:t>u</a:t>
            </a:r>
          </a:p>
        </p:txBody>
      </p:sp>
      <p:cxnSp>
        <p:nvCxnSpPr>
          <p:cNvPr id="114701" name="AutoShape 20">
            <a:extLst>
              <a:ext uri="{FF2B5EF4-FFF2-40B4-BE49-F238E27FC236}">
                <a16:creationId xmlns:a16="http://schemas.microsoft.com/office/drawing/2014/main" id="{01EF2575-EB88-FBE9-274C-EC0407E5E26B}"/>
              </a:ext>
            </a:extLst>
          </p:cNvPr>
          <p:cNvCxnSpPr>
            <a:cxnSpLocks noChangeShapeType="1"/>
            <a:stCxn id="114691" idx="3"/>
            <a:endCxn id="114698" idx="1"/>
          </p:cNvCxnSpPr>
          <p:nvPr/>
        </p:nvCxnSpPr>
        <p:spPr bwMode="auto">
          <a:xfrm>
            <a:off x="7866063" y="2936876"/>
            <a:ext cx="893762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4702" name="Group 21">
            <a:extLst>
              <a:ext uri="{FF2B5EF4-FFF2-40B4-BE49-F238E27FC236}">
                <a16:creationId xmlns:a16="http://schemas.microsoft.com/office/drawing/2014/main" id="{442C8766-01BB-B390-A176-8CA967E8315C}"/>
              </a:ext>
            </a:extLst>
          </p:cNvPr>
          <p:cNvGrpSpPr>
            <a:grpSpLocks/>
          </p:cNvGrpSpPr>
          <p:nvPr/>
        </p:nvGrpSpPr>
        <p:grpSpPr bwMode="auto">
          <a:xfrm rot="20072363">
            <a:off x="3432175" y="2141538"/>
            <a:ext cx="1143000" cy="152400"/>
            <a:chOff x="1632" y="3456"/>
            <a:chExt cx="528" cy="96"/>
          </a:xfrm>
        </p:grpSpPr>
        <p:sp>
          <p:nvSpPr>
            <p:cNvPr id="114910" name="Line 22">
              <a:extLst>
                <a:ext uri="{FF2B5EF4-FFF2-40B4-BE49-F238E27FC236}">
                  <a16:creationId xmlns:a16="http://schemas.microsoft.com/office/drawing/2014/main" id="{3BF949E3-B0AC-EFB4-7369-A4B568D5F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911" name="Line 23">
              <a:extLst>
                <a:ext uri="{FF2B5EF4-FFF2-40B4-BE49-F238E27FC236}">
                  <a16:creationId xmlns:a16="http://schemas.microsoft.com/office/drawing/2014/main" id="{F814035D-2C64-122C-6CEB-9DC630784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912" name="Line 24">
              <a:extLst>
                <a:ext uri="{FF2B5EF4-FFF2-40B4-BE49-F238E27FC236}">
                  <a16:creationId xmlns:a16="http://schemas.microsoft.com/office/drawing/2014/main" id="{E489A034-D573-3A05-3549-A7593AB30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3456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913" name="Line 25">
              <a:extLst>
                <a:ext uri="{FF2B5EF4-FFF2-40B4-BE49-F238E27FC236}">
                  <a16:creationId xmlns:a16="http://schemas.microsoft.com/office/drawing/2014/main" id="{1D0A06D3-9420-2660-4EFB-1D1A94385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504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914" name="Line 26">
              <a:extLst>
                <a:ext uri="{FF2B5EF4-FFF2-40B4-BE49-F238E27FC236}">
                  <a16:creationId xmlns:a16="http://schemas.microsoft.com/office/drawing/2014/main" id="{6D39156D-4BD6-0616-8F03-EB0F419A0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14703" name="Rectangle 27">
            <a:extLst>
              <a:ext uri="{FF2B5EF4-FFF2-40B4-BE49-F238E27FC236}">
                <a16:creationId xmlns:a16="http://schemas.microsoft.com/office/drawing/2014/main" id="{0BB9624F-3F93-F620-4194-5B12645F3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2755901"/>
            <a:ext cx="762000" cy="360363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chemeClr val="accent1"/>
                </a:solidFill>
              </a:rPr>
              <a:t>Node B</a:t>
            </a:r>
            <a:r>
              <a:rPr lang="de-DE" altLang="fr-FR" sz="1400" baseline="-25000">
                <a:solidFill>
                  <a:schemeClr val="accent1"/>
                </a:solidFill>
              </a:rPr>
              <a:t>1</a:t>
            </a:r>
            <a:endParaRPr lang="de-DE" altLang="fr-FR" sz="1400">
              <a:solidFill>
                <a:schemeClr val="accent1"/>
              </a:solidFill>
            </a:endParaRPr>
          </a:p>
        </p:txBody>
      </p:sp>
      <p:cxnSp>
        <p:nvCxnSpPr>
          <p:cNvPr id="114704" name="AutoShape 28">
            <a:extLst>
              <a:ext uri="{FF2B5EF4-FFF2-40B4-BE49-F238E27FC236}">
                <a16:creationId xmlns:a16="http://schemas.microsoft.com/office/drawing/2014/main" id="{B3F78A8D-1151-9F59-EB9F-6AE6D465205F}"/>
              </a:ext>
            </a:extLst>
          </p:cNvPr>
          <p:cNvCxnSpPr>
            <a:cxnSpLocks noChangeShapeType="1"/>
            <a:stCxn id="114691" idx="1"/>
            <a:endCxn id="114703" idx="3"/>
          </p:cNvCxnSpPr>
          <p:nvPr/>
        </p:nvCxnSpPr>
        <p:spPr bwMode="auto">
          <a:xfrm flipH="1">
            <a:off x="6353175" y="2936875"/>
            <a:ext cx="7508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05" name="Text Box 29">
            <a:extLst>
              <a:ext uri="{FF2B5EF4-FFF2-40B4-BE49-F238E27FC236}">
                <a16:creationId xmlns:a16="http://schemas.microsoft.com/office/drawing/2014/main" id="{081ECD26-F3E7-B9F5-76F5-369FDBD08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3403600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/>
              <a:t>I</a:t>
            </a:r>
            <a:r>
              <a:rPr lang="de-DE" altLang="fr-FR" sz="1600" baseline="-25000"/>
              <a:t>ub</a:t>
            </a:r>
          </a:p>
        </p:txBody>
      </p:sp>
      <p:sp>
        <p:nvSpPr>
          <p:cNvPr id="114706" name="Line 30">
            <a:extLst>
              <a:ext uri="{FF2B5EF4-FFF2-40B4-BE49-F238E27FC236}">
                <a16:creationId xmlns:a16="http://schemas.microsoft.com/office/drawing/2014/main" id="{44F40AD8-ECF5-A946-3F59-B46374EE79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2263" y="275590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cxnSp>
        <p:nvCxnSpPr>
          <p:cNvPr id="114707" name="AutoShape 32">
            <a:extLst>
              <a:ext uri="{FF2B5EF4-FFF2-40B4-BE49-F238E27FC236}">
                <a16:creationId xmlns:a16="http://schemas.microsoft.com/office/drawing/2014/main" id="{3F85E155-7165-D36D-FB2E-9F2F5BD41E14}"/>
              </a:ext>
            </a:extLst>
          </p:cNvPr>
          <p:cNvCxnSpPr>
            <a:cxnSpLocks noChangeShapeType="1"/>
            <a:stCxn id="114693" idx="1"/>
            <a:endCxn id="114716" idx="3"/>
          </p:cNvCxnSpPr>
          <p:nvPr/>
        </p:nvCxnSpPr>
        <p:spPr bwMode="auto">
          <a:xfrm flipH="1">
            <a:off x="6353175" y="4087813"/>
            <a:ext cx="7508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4708" name="Group 35">
            <a:extLst>
              <a:ext uri="{FF2B5EF4-FFF2-40B4-BE49-F238E27FC236}">
                <a16:creationId xmlns:a16="http://schemas.microsoft.com/office/drawing/2014/main" id="{62FA72D6-1D43-7117-AF8C-68CBB1D393DB}"/>
              </a:ext>
            </a:extLst>
          </p:cNvPr>
          <p:cNvGrpSpPr>
            <a:grpSpLocks/>
          </p:cNvGrpSpPr>
          <p:nvPr/>
        </p:nvGrpSpPr>
        <p:grpSpPr bwMode="auto">
          <a:xfrm>
            <a:off x="4656139" y="2576513"/>
            <a:ext cx="346075" cy="539750"/>
            <a:chOff x="421" y="3294"/>
            <a:chExt cx="218" cy="340"/>
          </a:xfrm>
        </p:grpSpPr>
        <p:grpSp>
          <p:nvGrpSpPr>
            <p:cNvPr id="114883" name="Group 36">
              <a:extLst>
                <a:ext uri="{FF2B5EF4-FFF2-40B4-BE49-F238E27FC236}">
                  <a16:creationId xmlns:a16="http://schemas.microsoft.com/office/drawing/2014/main" id="{A5F98C7A-DF05-31D1-EED2-465445F49D4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2" y="3408"/>
              <a:ext cx="79" cy="226"/>
              <a:chOff x="3319" y="2565"/>
              <a:chExt cx="155" cy="419"/>
            </a:xfrm>
          </p:grpSpPr>
          <p:grpSp>
            <p:nvGrpSpPr>
              <p:cNvPr id="114887" name="Group 37">
                <a:extLst>
                  <a:ext uri="{FF2B5EF4-FFF2-40B4-BE49-F238E27FC236}">
                    <a16:creationId xmlns:a16="http://schemas.microsoft.com/office/drawing/2014/main" id="{503C1D75-B035-3C33-A4AA-DB26FC33BE6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20" y="2709"/>
                <a:ext cx="154" cy="275"/>
                <a:chOff x="3320" y="2709"/>
                <a:chExt cx="154" cy="275"/>
              </a:xfrm>
            </p:grpSpPr>
            <p:grpSp>
              <p:nvGrpSpPr>
                <p:cNvPr id="114895" name="Group 38">
                  <a:extLst>
                    <a:ext uri="{FF2B5EF4-FFF2-40B4-BE49-F238E27FC236}">
                      <a16:creationId xmlns:a16="http://schemas.microsoft.com/office/drawing/2014/main" id="{24E08593-6A67-F4FE-1737-B84899521DE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320" y="2716"/>
                  <a:ext cx="99" cy="266"/>
                  <a:chOff x="3320" y="2716"/>
                  <a:chExt cx="99" cy="266"/>
                </a:xfrm>
              </p:grpSpPr>
              <p:sp>
                <p:nvSpPr>
                  <p:cNvPr id="114903" name="Line 39">
                    <a:extLst>
                      <a:ext uri="{FF2B5EF4-FFF2-40B4-BE49-F238E27FC236}">
                        <a16:creationId xmlns:a16="http://schemas.microsoft.com/office/drawing/2014/main" id="{2D1E2159-FE20-2573-D080-D57127034A05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60" y="2717"/>
                    <a:ext cx="3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904" name="Line 40">
                    <a:extLst>
                      <a:ext uri="{FF2B5EF4-FFF2-40B4-BE49-F238E27FC236}">
                        <a16:creationId xmlns:a16="http://schemas.microsoft.com/office/drawing/2014/main" id="{DA2E3343-4B34-3C3A-E157-11AFAB57521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48" y="2719"/>
                    <a:ext cx="46" cy="56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905" name="Line 41">
                    <a:extLst>
                      <a:ext uri="{FF2B5EF4-FFF2-40B4-BE49-F238E27FC236}">
                        <a16:creationId xmlns:a16="http://schemas.microsoft.com/office/drawing/2014/main" id="{3D82C0B7-FB84-37DC-3FA5-AC0291F823A1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47" y="2775"/>
                    <a:ext cx="62" cy="119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906" name="Line 42">
                    <a:extLst>
                      <a:ext uri="{FF2B5EF4-FFF2-40B4-BE49-F238E27FC236}">
                        <a16:creationId xmlns:a16="http://schemas.microsoft.com/office/drawing/2014/main" id="{BD0AD0F5-CC4C-174D-FB87-AF9C3C94025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20" y="2892"/>
                    <a:ext cx="89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907" name="Line 43">
                    <a:extLst>
                      <a:ext uri="{FF2B5EF4-FFF2-40B4-BE49-F238E27FC236}">
                        <a16:creationId xmlns:a16="http://schemas.microsoft.com/office/drawing/2014/main" id="{DB006843-6C5B-C8B2-A714-4C1AC4CA4BA6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32" y="2892"/>
                    <a:ext cx="87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908" name="Line 44">
                    <a:extLst>
                      <a:ext uri="{FF2B5EF4-FFF2-40B4-BE49-F238E27FC236}">
                        <a16:creationId xmlns:a16="http://schemas.microsoft.com/office/drawing/2014/main" id="{8292E757-EFA7-A5E2-6D8A-01D81D84ED4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31" y="2776"/>
                    <a:ext cx="68" cy="115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909" name="Line 45">
                    <a:extLst>
                      <a:ext uri="{FF2B5EF4-FFF2-40B4-BE49-F238E27FC236}">
                        <a16:creationId xmlns:a16="http://schemas.microsoft.com/office/drawing/2014/main" id="{2729C6B9-C2F3-33B5-02C0-C0F9F67DD56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60" y="2716"/>
                    <a:ext cx="42" cy="63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14896" name="Line 46">
                  <a:extLst>
                    <a:ext uri="{FF2B5EF4-FFF2-40B4-BE49-F238E27FC236}">
                      <a16:creationId xmlns:a16="http://schemas.microsoft.com/office/drawing/2014/main" id="{C7D810C5-AA51-F099-0C51-752CBA18314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7" y="2874"/>
                  <a:ext cx="36" cy="1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97" name="Line 47">
                  <a:extLst>
                    <a:ext uri="{FF2B5EF4-FFF2-40B4-BE49-F238E27FC236}">
                      <a16:creationId xmlns:a16="http://schemas.microsoft.com/office/drawing/2014/main" id="{B35AE7DB-0D83-B0B4-5209-5B9706E64F8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03" y="2778"/>
                  <a:ext cx="52" cy="9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98" name="Line 48">
                  <a:extLst>
                    <a:ext uri="{FF2B5EF4-FFF2-40B4-BE49-F238E27FC236}">
                      <a16:creationId xmlns:a16="http://schemas.microsoft.com/office/drawing/2014/main" id="{485E7B13-BB6E-53CE-C4BF-E9BE8A63A7D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02" y="2710"/>
                  <a:ext cx="12" cy="6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99" name="Line 49">
                  <a:extLst>
                    <a:ext uri="{FF2B5EF4-FFF2-40B4-BE49-F238E27FC236}">
                      <a16:creationId xmlns:a16="http://schemas.microsoft.com/office/drawing/2014/main" id="{183B621B-7434-2582-1CD8-0A6E12DC5D3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396" y="2709"/>
                  <a:ext cx="22" cy="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900" name="Line 50">
                  <a:extLst>
                    <a:ext uri="{FF2B5EF4-FFF2-40B4-BE49-F238E27FC236}">
                      <a16:creationId xmlns:a16="http://schemas.microsoft.com/office/drawing/2014/main" id="{919CA943-0C04-15DC-A5D8-3E09D149A30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97" y="2718"/>
                  <a:ext cx="32" cy="4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901" name="Line 51">
                  <a:extLst>
                    <a:ext uri="{FF2B5EF4-FFF2-40B4-BE49-F238E27FC236}">
                      <a16:creationId xmlns:a16="http://schemas.microsoft.com/office/drawing/2014/main" id="{AD74294A-DB6A-A600-DF6A-933CB49DBE5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2" y="2767"/>
                  <a:ext cx="14" cy="126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902" name="Line 52">
                  <a:extLst>
                    <a:ext uri="{FF2B5EF4-FFF2-40B4-BE49-F238E27FC236}">
                      <a16:creationId xmlns:a16="http://schemas.microsoft.com/office/drawing/2014/main" id="{F4D0D688-55E8-AC3E-3762-A86BB8A2986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12" y="2892"/>
                  <a:ext cx="62" cy="5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14888" name="Group 53">
                <a:extLst>
                  <a:ext uri="{FF2B5EF4-FFF2-40B4-BE49-F238E27FC236}">
                    <a16:creationId xmlns:a16="http://schemas.microsoft.com/office/drawing/2014/main" id="{CE4F3CD7-4696-EF66-0DDC-3E9B4D16F6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9" y="2579"/>
                <a:ext cx="152" cy="403"/>
                <a:chOff x="3319" y="2579"/>
                <a:chExt cx="152" cy="403"/>
              </a:xfrm>
            </p:grpSpPr>
            <p:sp>
              <p:nvSpPr>
                <p:cNvPr id="114890" name="Line 54">
                  <a:extLst>
                    <a:ext uri="{FF2B5EF4-FFF2-40B4-BE49-F238E27FC236}">
                      <a16:creationId xmlns:a16="http://schemas.microsoft.com/office/drawing/2014/main" id="{7D9E2F9D-6ED0-06EE-98B6-66D0ADD9EA4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319" y="2579"/>
                  <a:ext cx="59" cy="399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91" name="Line 55">
                  <a:extLst>
                    <a:ext uri="{FF2B5EF4-FFF2-40B4-BE49-F238E27FC236}">
                      <a16:creationId xmlns:a16="http://schemas.microsoft.com/office/drawing/2014/main" id="{0C4C6C1D-9317-2EBF-274B-B3533319FD8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79" y="2589"/>
                  <a:ext cx="38" cy="393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92" name="Line 56">
                  <a:extLst>
                    <a:ext uri="{FF2B5EF4-FFF2-40B4-BE49-F238E27FC236}">
                      <a16:creationId xmlns:a16="http://schemas.microsoft.com/office/drawing/2014/main" id="{427BAA71-280D-278B-085F-164B00C60E3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8" y="2948"/>
                  <a:ext cx="53" cy="3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93" name="Line 57">
                  <a:extLst>
                    <a:ext uri="{FF2B5EF4-FFF2-40B4-BE49-F238E27FC236}">
                      <a16:creationId xmlns:a16="http://schemas.microsoft.com/office/drawing/2014/main" id="{0E82D083-6BB9-5811-44FB-DCA7B439B39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87" y="2587"/>
                  <a:ext cx="83" cy="364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94" name="Line 58">
                  <a:extLst>
                    <a:ext uri="{FF2B5EF4-FFF2-40B4-BE49-F238E27FC236}">
                      <a16:creationId xmlns:a16="http://schemas.microsoft.com/office/drawing/2014/main" id="{8DE514EA-A467-3B89-28B2-8F06B7321FB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19" y="2979"/>
                  <a:ext cx="100" cy="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114889" name="Oval 59">
                <a:extLst>
                  <a:ext uri="{FF2B5EF4-FFF2-40B4-BE49-F238E27FC236}">
                    <a16:creationId xmlns:a16="http://schemas.microsoft.com/office/drawing/2014/main" id="{9BE700DF-459C-D5F1-F016-C5C6DADE132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63" y="2565"/>
                <a:ext cx="43" cy="4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r-FR" altLang="fr-FR"/>
              </a:p>
            </p:txBody>
          </p:sp>
        </p:grpSp>
        <p:grpSp>
          <p:nvGrpSpPr>
            <p:cNvPr id="114884" name="Group 60">
              <a:extLst>
                <a:ext uri="{FF2B5EF4-FFF2-40B4-BE49-F238E27FC236}">
                  <a16:creationId xmlns:a16="http://schemas.microsoft.com/office/drawing/2014/main" id="{B54C55D8-E4AE-50FC-2656-DF4169824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" y="3294"/>
              <a:ext cx="218" cy="208"/>
              <a:chOff x="74" y="2819"/>
              <a:chExt cx="218" cy="208"/>
            </a:xfrm>
          </p:grpSpPr>
          <p:sp>
            <p:nvSpPr>
              <p:cNvPr id="114885" name="Arc 61">
                <a:extLst>
                  <a:ext uri="{FF2B5EF4-FFF2-40B4-BE49-F238E27FC236}">
                    <a16:creationId xmlns:a16="http://schemas.microsoft.com/office/drawing/2014/main" id="{87EFD6FF-F032-43D0-47B9-4AE5A6FB34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712493">
                <a:off x="79" y="2814"/>
                <a:ext cx="208" cy="218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14886" name="Arc 62">
                <a:extLst>
                  <a:ext uri="{FF2B5EF4-FFF2-40B4-BE49-F238E27FC236}">
                    <a16:creationId xmlns:a16="http://schemas.microsoft.com/office/drawing/2014/main" id="{0AB104EC-1F92-AABA-DEDD-D70984D64D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712493">
                <a:off x="133" y="2878"/>
                <a:ext cx="119" cy="119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cxnSp>
        <p:nvCxnSpPr>
          <p:cNvPr id="114709" name="AutoShape 63">
            <a:extLst>
              <a:ext uri="{FF2B5EF4-FFF2-40B4-BE49-F238E27FC236}">
                <a16:creationId xmlns:a16="http://schemas.microsoft.com/office/drawing/2014/main" id="{FE1DE5E4-DFF5-9AF8-7480-9D992693FD84}"/>
              </a:ext>
            </a:extLst>
          </p:cNvPr>
          <p:cNvCxnSpPr>
            <a:cxnSpLocks noChangeShapeType="1"/>
            <a:stCxn id="114703" idx="1"/>
            <a:endCxn id="114893" idx="1"/>
          </p:cNvCxnSpPr>
          <p:nvPr/>
        </p:nvCxnSpPr>
        <p:spPr bwMode="auto">
          <a:xfrm flipH="1">
            <a:off x="4905375" y="2936875"/>
            <a:ext cx="685800" cy="160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4710" name="Group 93">
            <a:extLst>
              <a:ext uri="{FF2B5EF4-FFF2-40B4-BE49-F238E27FC236}">
                <a16:creationId xmlns:a16="http://schemas.microsoft.com/office/drawing/2014/main" id="{788FB63A-656F-EEB1-54C4-064283CBDD0F}"/>
              </a:ext>
            </a:extLst>
          </p:cNvPr>
          <p:cNvGrpSpPr>
            <a:grpSpLocks/>
          </p:cNvGrpSpPr>
          <p:nvPr/>
        </p:nvGrpSpPr>
        <p:grpSpPr bwMode="auto">
          <a:xfrm>
            <a:off x="4622801" y="1892300"/>
            <a:ext cx="346075" cy="539750"/>
            <a:chOff x="421" y="3294"/>
            <a:chExt cx="218" cy="340"/>
          </a:xfrm>
        </p:grpSpPr>
        <p:grpSp>
          <p:nvGrpSpPr>
            <p:cNvPr id="114856" name="Group 94">
              <a:extLst>
                <a:ext uri="{FF2B5EF4-FFF2-40B4-BE49-F238E27FC236}">
                  <a16:creationId xmlns:a16="http://schemas.microsoft.com/office/drawing/2014/main" id="{D69CB55B-6E11-406E-6AF0-A81B9FCF6EA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2" y="3408"/>
              <a:ext cx="79" cy="226"/>
              <a:chOff x="3319" y="2565"/>
              <a:chExt cx="155" cy="419"/>
            </a:xfrm>
          </p:grpSpPr>
          <p:grpSp>
            <p:nvGrpSpPr>
              <p:cNvPr id="114860" name="Group 95">
                <a:extLst>
                  <a:ext uri="{FF2B5EF4-FFF2-40B4-BE49-F238E27FC236}">
                    <a16:creationId xmlns:a16="http://schemas.microsoft.com/office/drawing/2014/main" id="{D361485A-0F03-30DC-6160-0A0061B8FF1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20" y="2709"/>
                <a:ext cx="154" cy="275"/>
                <a:chOff x="3320" y="2709"/>
                <a:chExt cx="154" cy="275"/>
              </a:xfrm>
            </p:grpSpPr>
            <p:grpSp>
              <p:nvGrpSpPr>
                <p:cNvPr id="114868" name="Group 96">
                  <a:extLst>
                    <a:ext uri="{FF2B5EF4-FFF2-40B4-BE49-F238E27FC236}">
                      <a16:creationId xmlns:a16="http://schemas.microsoft.com/office/drawing/2014/main" id="{A83FBF52-3FC3-E9C2-B7AC-7C1019DB82C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320" y="2716"/>
                  <a:ext cx="99" cy="266"/>
                  <a:chOff x="3320" y="2716"/>
                  <a:chExt cx="99" cy="266"/>
                </a:xfrm>
              </p:grpSpPr>
              <p:sp>
                <p:nvSpPr>
                  <p:cNvPr id="114876" name="Line 97">
                    <a:extLst>
                      <a:ext uri="{FF2B5EF4-FFF2-40B4-BE49-F238E27FC236}">
                        <a16:creationId xmlns:a16="http://schemas.microsoft.com/office/drawing/2014/main" id="{2CD1892C-4099-E64F-DE89-21A14896214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60" y="2717"/>
                    <a:ext cx="3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877" name="Line 98">
                    <a:extLst>
                      <a:ext uri="{FF2B5EF4-FFF2-40B4-BE49-F238E27FC236}">
                        <a16:creationId xmlns:a16="http://schemas.microsoft.com/office/drawing/2014/main" id="{12F52776-7A22-730D-58F2-896C7D75E09C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48" y="2719"/>
                    <a:ext cx="46" cy="56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878" name="Line 99">
                    <a:extLst>
                      <a:ext uri="{FF2B5EF4-FFF2-40B4-BE49-F238E27FC236}">
                        <a16:creationId xmlns:a16="http://schemas.microsoft.com/office/drawing/2014/main" id="{A886D13D-F79A-43ED-8284-68A0F4276466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47" y="2775"/>
                    <a:ext cx="62" cy="119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879" name="Line 100">
                    <a:extLst>
                      <a:ext uri="{FF2B5EF4-FFF2-40B4-BE49-F238E27FC236}">
                        <a16:creationId xmlns:a16="http://schemas.microsoft.com/office/drawing/2014/main" id="{A8BAAC6D-2B68-074A-ED78-8E72DBBB95B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20" y="2892"/>
                    <a:ext cx="89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880" name="Line 101">
                    <a:extLst>
                      <a:ext uri="{FF2B5EF4-FFF2-40B4-BE49-F238E27FC236}">
                        <a16:creationId xmlns:a16="http://schemas.microsoft.com/office/drawing/2014/main" id="{F584DD8D-BAE7-A34C-C8B3-C319DCBE81E1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32" y="2892"/>
                    <a:ext cx="87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881" name="Line 102">
                    <a:extLst>
                      <a:ext uri="{FF2B5EF4-FFF2-40B4-BE49-F238E27FC236}">
                        <a16:creationId xmlns:a16="http://schemas.microsoft.com/office/drawing/2014/main" id="{A38424CA-96DA-41C1-4A2C-D2693F5E2C65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31" y="2776"/>
                    <a:ext cx="68" cy="115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882" name="Line 103">
                    <a:extLst>
                      <a:ext uri="{FF2B5EF4-FFF2-40B4-BE49-F238E27FC236}">
                        <a16:creationId xmlns:a16="http://schemas.microsoft.com/office/drawing/2014/main" id="{F788E075-062E-F08B-D8A5-2AB4491045E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60" y="2716"/>
                    <a:ext cx="42" cy="63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14869" name="Line 104">
                  <a:extLst>
                    <a:ext uri="{FF2B5EF4-FFF2-40B4-BE49-F238E27FC236}">
                      <a16:creationId xmlns:a16="http://schemas.microsoft.com/office/drawing/2014/main" id="{CCF7D6C2-0D33-8ED1-EDEA-17FBE8D999F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7" y="2874"/>
                  <a:ext cx="36" cy="1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70" name="Line 105">
                  <a:extLst>
                    <a:ext uri="{FF2B5EF4-FFF2-40B4-BE49-F238E27FC236}">
                      <a16:creationId xmlns:a16="http://schemas.microsoft.com/office/drawing/2014/main" id="{21FDD8C8-18D4-7400-8A5B-19A4B432392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03" y="2778"/>
                  <a:ext cx="52" cy="9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71" name="Line 106">
                  <a:extLst>
                    <a:ext uri="{FF2B5EF4-FFF2-40B4-BE49-F238E27FC236}">
                      <a16:creationId xmlns:a16="http://schemas.microsoft.com/office/drawing/2014/main" id="{1845E933-13E8-DADD-7E40-22C65FBED1D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02" y="2710"/>
                  <a:ext cx="12" cy="6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72" name="Line 107">
                  <a:extLst>
                    <a:ext uri="{FF2B5EF4-FFF2-40B4-BE49-F238E27FC236}">
                      <a16:creationId xmlns:a16="http://schemas.microsoft.com/office/drawing/2014/main" id="{520A04A0-E2E5-8CBB-1506-B338DA7877A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396" y="2709"/>
                  <a:ext cx="22" cy="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73" name="Line 108">
                  <a:extLst>
                    <a:ext uri="{FF2B5EF4-FFF2-40B4-BE49-F238E27FC236}">
                      <a16:creationId xmlns:a16="http://schemas.microsoft.com/office/drawing/2014/main" id="{B9CE8897-5F8F-F87A-40CF-33F9D6E3B07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97" y="2718"/>
                  <a:ext cx="32" cy="4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74" name="Line 109">
                  <a:extLst>
                    <a:ext uri="{FF2B5EF4-FFF2-40B4-BE49-F238E27FC236}">
                      <a16:creationId xmlns:a16="http://schemas.microsoft.com/office/drawing/2014/main" id="{1CAE41BF-B147-1CE0-9DF4-92271D3E73F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2" y="2767"/>
                  <a:ext cx="14" cy="126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75" name="Line 110">
                  <a:extLst>
                    <a:ext uri="{FF2B5EF4-FFF2-40B4-BE49-F238E27FC236}">
                      <a16:creationId xmlns:a16="http://schemas.microsoft.com/office/drawing/2014/main" id="{622A1B31-81FD-E321-F3E1-5709D82CEC0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12" y="2892"/>
                  <a:ext cx="62" cy="5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14861" name="Group 111">
                <a:extLst>
                  <a:ext uri="{FF2B5EF4-FFF2-40B4-BE49-F238E27FC236}">
                    <a16:creationId xmlns:a16="http://schemas.microsoft.com/office/drawing/2014/main" id="{BB9A2923-3997-8546-F4C3-039852A0582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9" y="2579"/>
                <a:ext cx="152" cy="403"/>
                <a:chOff x="3319" y="2579"/>
                <a:chExt cx="152" cy="403"/>
              </a:xfrm>
            </p:grpSpPr>
            <p:sp>
              <p:nvSpPr>
                <p:cNvPr id="114863" name="Line 112">
                  <a:extLst>
                    <a:ext uri="{FF2B5EF4-FFF2-40B4-BE49-F238E27FC236}">
                      <a16:creationId xmlns:a16="http://schemas.microsoft.com/office/drawing/2014/main" id="{1A34C6B6-FB1A-3544-E479-F2B9684D20A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319" y="2579"/>
                  <a:ext cx="59" cy="399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64" name="Line 113">
                  <a:extLst>
                    <a:ext uri="{FF2B5EF4-FFF2-40B4-BE49-F238E27FC236}">
                      <a16:creationId xmlns:a16="http://schemas.microsoft.com/office/drawing/2014/main" id="{11EC8907-DCAE-F4CC-C26A-AC3641A9B41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79" y="2589"/>
                  <a:ext cx="38" cy="393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65" name="Line 114">
                  <a:extLst>
                    <a:ext uri="{FF2B5EF4-FFF2-40B4-BE49-F238E27FC236}">
                      <a16:creationId xmlns:a16="http://schemas.microsoft.com/office/drawing/2014/main" id="{7397A64D-A2A5-BAC7-CF09-AE35D401A5D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8" y="2948"/>
                  <a:ext cx="53" cy="3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66" name="Line 115">
                  <a:extLst>
                    <a:ext uri="{FF2B5EF4-FFF2-40B4-BE49-F238E27FC236}">
                      <a16:creationId xmlns:a16="http://schemas.microsoft.com/office/drawing/2014/main" id="{55506413-1547-FED6-E15F-DB8FFCF4698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87" y="2587"/>
                  <a:ext cx="83" cy="364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67" name="Line 116">
                  <a:extLst>
                    <a:ext uri="{FF2B5EF4-FFF2-40B4-BE49-F238E27FC236}">
                      <a16:creationId xmlns:a16="http://schemas.microsoft.com/office/drawing/2014/main" id="{3A5CEE76-C9FA-2D1B-2292-77B1893FECA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19" y="2979"/>
                  <a:ext cx="100" cy="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114862" name="Oval 117">
                <a:extLst>
                  <a:ext uri="{FF2B5EF4-FFF2-40B4-BE49-F238E27FC236}">
                    <a16:creationId xmlns:a16="http://schemas.microsoft.com/office/drawing/2014/main" id="{3C61D756-5063-52D7-E654-4A964B367D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63" y="2565"/>
                <a:ext cx="43" cy="4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r-FR" altLang="fr-FR"/>
              </a:p>
            </p:txBody>
          </p:sp>
        </p:grpSp>
        <p:grpSp>
          <p:nvGrpSpPr>
            <p:cNvPr id="114857" name="Group 118">
              <a:extLst>
                <a:ext uri="{FF2B5EF4-FFF2-40B4-BE49-F238E27FC236}">
                  <a16:creationId xmlns:a16="http://schemas.microsoft.com/office/drawing/2014/main" id="{05BD93B1-A6FB-C773-5EF3-BD708B40C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" y="3294"/>
              <a:ext cx="218" cy="208"/>
              <a:chOff x="74" y="2819"/>
              <a:chExt cx="218" cy="208"/>
            </a:xfrm>
          </p:grpSpPr>
          <p:sp>
            <p:nvSpPr>
              <p:cNvPr id="114858" name="Arc 119">
                <a:extLst>
                  <a:ext uri="{FF2B5EF4-FFF2-40B4-BE49-F238E27FC236}">
                    <a16:creationId xmlns:a16="http://schemas.microsoft.com/office/drawing/2014/main" id="{A5D2375C-49B6-8B3D-0977-3D209A6C30B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712493">
                <a:off x="79" y="2814"/>
                <a:ext cx="208" cy="218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14859" name="Arc 120">
                <a:extLst>
                  <a:ext uri="{FF2B5EF4-FFF2-40B4-BE49-F238E27FC236}">
                    <a16:creationId xmlns:a16="http://schemas.microsoft.com/office/drawing/2014/main" id="{B90970B7-F1D8-A226-2E30-9FAC2631F4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712493">
                <a:off x="133" y="2878"/>
                <a:ext cx="119" cy="119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cxnSp>
        <p:nvCxnSpPr>
          <p:cNvPr id="114711" name="AutoShape 121">
            <a:extLst>
              <a:ext uri="{FF2B5EF4-FFF2-40B4-BE49-F238E27FC236}">
                <a16:creationId xmlns:a16="http://schemas.microsoft.com/office/drawing/2014/main" id="{E83938C6-0819-BEBA-BF5D-012F36CD45E6}"/>
              </a:ext>
            </a:extLst>
          </p:cNvPr>
          <p:cNvCxnSpPr>
            <a:cxnSpLocks noChangeShapeType="1"/>
            <a:stCxn id="114703" idx="1"/>
            <a:endCxn id="114866" idx="1"/>
          </p:cNvCxnSpPr>
          <p:nvPr/>
        </p:nvCxnSpPr>
        <p:spPr bwMode="auto">
          <a:xfrm flipH="1" flipV="1">
            <a:off x="4872039" y="2413001"/>
            <a:ext cx="719137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12" name="Rectangle 122">
            <a:extLst>
              <a:ext uri="{FF2B5EF4-FFF2-40B4-BE49-F238E27FC236}">
                <a16:creationId xmlns:a16="http://schemas.microsoft.com/office/drawing/2014/main" id="{2DDFB4A6-8822-BEB5-164D-5F048C663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3332163"/>
            <a:ext cx="762000" cy="360362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chemeClr val="accent1"/>
                </a:solidFill>
              </a:rPr>
              <a:t>Node B</a:t>
            </a:r>
            <a:r>
              <a:rPr lang="de-DE" altLang="fr-FR" sz="1400" baseline="-25000">
                <a:solidFill>
                  <a:schemeClr val="accent1"/>
                </a:solidFill>
              </a:rPr>
              <a:t>2</a:t>
            </a:r>
            <a:endParaRPr lang="de-DE" altLang="fr-FR" sz="1400">
              <a:solidFill>
                <a:schemeClr val="accent1"/>
              </a:solidFill>
            </a:endParaRPr>
          </a:p>
        </p:txBody>
      </p:sp>
      <p:cxnSp>
        <p:nvCxnSpPr>
          <p:cNvPr id="114713" name="AutoShape 123">
            <a:extLst>
              <a:ext uri="{FF2B5EF4-FFF2-40B4-BE49-F238E27FC236}">
                <a16:creationId xmlns:a16="http://schemas.microsoft.com/office/drawing/2014/main" id="{30B1D9F3-A3FA-ABEC-A272-4BDC6E937F95}"/>
              </a:ext>
            </a:extLst>
          </p:cNvPr>
          <p:cNvCxnSpPr>
            <a:cxnSpLocks noChangeShapeType="1"/>
            <a:stCxn id="114691" idx="1"/>
            <a:endCxn id="114712" idx="3"/>
          </p:cNvCxnSpPr>
          <p:nvPr/>
        </p:nvCxnSpPr>
        <p:spPr bwMode="auto">
          <a:xfrm flipH="1">
            <a:off x="6353175" y="2936876"/>
            <a:ext cx="750888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4714" name="Group 126">
            <a:extLst>
              <a:ext uri="{FF2B5EF4-FFF2-40B4-BE49-F238E27FC236}">
                <a16:creationId xmlns:a16="http://schemas.microsoft.com/office/drawing/2014/main" id="{E813241A-C182-0BC5-72BA-C33AAA9A8D25}"/>
              </a:ext>
            </a:extLst>
          </p:cNvPr>
          <p:cNvGrpSpPr>
            <a:grpSpLocks/>
          </p:cNvGrpSpPr>
          <p:nvPr/>
        </p:nvGrpSpPr>
        <p:grpSpPr bwMode="auto">
          <a:xfrm>
            <a:off x="4656139" y="3152775"/>
            <a:ext cx="346075" cy="539750"/>
            <a:chOff x="421" y="3294"/>
            <a:chExt cx="218" cy="340"/>
          </a:xfrm>
        </p:grpSpPr>
        <p:grpSp>
          <p:nvGrpSpPr>
            <p:cNvPr id="114829" name="Group 127">
              <a:extLst>
                <a:ext uri="{FF2B5EF4-FFF2-40B4-BE49-F238E27FC236}">
                  <a16:creationId xmlns:a16="http://schemas.microsoft.com/office/drawing/2014/main" id="{BC3F79ED-A3B5-F2C3-E01F-FA0AA13810E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2" y="3408"/>
              <a:ext cx="79" cy="226"/>
              <a:chOff x="3319" y="2565"/>
              <a:chExt cx="155" cy="419"/>
            </a:xfrm>
          </p:grpSpPr>
          <p:grpSp>
            <p:nvGrpSpPr>
              <p:cNvPr id="114833" name="Group 128">
                <a:extLst>
                  <a:ext uri="{FF2B5EF4-FFF2-40B4-BE49-F238E27FC236}">
                    <a16:creationId xmlns:a16="http://schemas.microsoft.com/office/drawing/2014/main" id="{42A66D95-5A36-2E34-C234-FACD6C96971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20" y="2709"/>
                <a:ext cx="154" cy="275"/>
                <a:chOff x="3320" y="2709"/>
                <a:chExt cx="154" cy="275"/>
              </a:xfrm>
            </p:grpSpPr>
            <p:grpSp>
              <p:nvGrpSpPr>
                <p:cNvPr id="114841" name="Group 129">
                  <a:extLst>
                    <a:ext uri="{FF2B5EF4-FFF2-40B4-BE49-F238E27FC236}">
                      <a16:creationId xmlns:a16="http://schemas.microsoft.com/office/drawing/2014/main" id="{E2119EAC-92ED-918F-380F-2CA6A2A52D9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320" y="2716"/>
                  <a:ext cx="99" cy="266"/>
                  <a:chOff x="3320" y="2716"/>
                  <a:chExt cx="99" cy="266"/>
                </a:xfrm>
              </p:grpSpPr>
              <p:sp>
                <p:nvSpPr>
                  <p:cNvPr id="114849" name="Line 130">
                    <a:extLst>
                      <a:ext uri="{FF2B5EF4-FFF2-40B4-BE49-F238E27FC236}">
                        <a16:creationId xmlns:a16="http://schemas.microsoft.com/office/drawing/2014/main" id="{C0771065-2365-C8AA-DA3C-2A9412141166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60" y="2717"/>
                    <a:ext cx="3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850" name="Line 131">
                    <a:extLst>
                      <a:ext uri="{FF2B5EF4-FFF2-40B4-BE49-F238E27FC236}">
                        <a16:creationId xmlns:a16="http://schemas.microsoft.com/office/drawing/2014/main" id="{9D98D089-E7D2-0FF1-0707-56556F8C9E9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48" y="2719"/>
                    <a:ext cx="46" cy="56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851" name="Line 132">
                    <a:extLst>
                      <a:ext uri="{FF2B5EF4-FFF2-40B4-BE49-F238E27FC236}">
                        <a16:creationId xmlns:a16="http://schemas.microsoft.com/office/drawing/2014/main" id="{81FE626A-DEC8-ED51-EE44-62D737C81ED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47" y="2775"/>
                    <a:ext cx="62" cy="119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852" name="Line 133">
                    <a:extLst>
                      <a:ext uri="{FF2B5EF4-FFF2-40B4-BE49-F238E27FC236}">
                        <a16:creationId xmlns:a16="http://schemas.microsoft.com/office/drawing/2014/main" id="{73D0122F-90A1-9DD5-DF9F-9BCC2CF12ED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20" y="2892"/>
                    <a:ext cx="89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853" name="Line 134">
                    <a:extLst>
                      <a:ext uri="{FF2B5EF4-FFF2-40B4-BE49-F238E27FC236}">
                        <a16:creationId xmlns:a16="http://schemas.microsoft.com/office/drawing/2014/main" id="{3C9DE836-A560-4FA7-D861-CEC06E5EFC5C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32" y="2892"/>
                    <a:ext cx="87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854" name="Line 135">
                    <a:extLst>
                      <a:ext uri="{FF2B5EF4-FFF2-40B4-BE49-F238E27FC236}">
                        <a16:creationId xmlns:a16="http://schemas.microsoft.com/office/drawing/2014/main" id="{DB8A0324-E9EC-C88B-BCAA-727612C070B0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31" y="2776"/>
                    <a:ext cx="68" cy="115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855" name="Line 136">
                    <a:extLst>
                      <a:ext uri="{FF2B5EF4-FFF2-40B4-BE49-F238E27FC236}">
                        <a16:creationId xmlns:a16="http://schemas.microsoft.com/office/drawing/2014/main" id="{F047830B-60E2-CDBD-619D-361B5A0769EA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60" y="2716"/>
                    <a:ext cx="42" cy="63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14842" name="Line 137">
                  <a:extLst>
                    <a:ext uri="{FF2B5EF4-FFF2-40B4-BE49-F238E27FC236}">
                      <a16:creationId xmlns:a16="http://schemas.microsoft.com/office/drawing/2014/main" id="{6B9A2CC4-1E62-97B0-8B7B-D80A971942D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7" y="2874"/>
                  <a:ext cx="36" cy="1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43" name="Line 138">
                  <a:extLst>
                    <a:ext uri="{FF2B5EF4-FFF2-40B4-BE49-F238E27FC236}">
                      <a16:creationId xmlns:a16="http://schemas.microsoft.com/office/drawing/2014/main" id="{7B9CB8B0-99B3-8DB2-8B99-53C4FC758E7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03" y="2778"/>
                  <a:ext cx="52" cy="9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44" name="Line 139">
                  <a:extLst>
                    <a:ext uri="{FF2B5EF4-FFF2-40B4-BE49-F238E27FC236}">
                      <a16:creationId xmlns:a16="http://schemas.microsoft.com/office/drawing/2014/main" id="{896E2668-D417-A229-1164-6B0E177C4A9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02" y="2710"/>
                  <a:ext cx="12" cy="6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45" name="Line 140">
                  <a:extLst>
                    <a:ext uri="{FF2B5EF4-FFF2-40B4-BE49-F238E27FC236}">
                      <a16:creationId xmlns:a16="http://schemas.microsoft.com/office/drawing/2014/main" id="{DB5531C7-7A95-6ED9-FA5B-9A4149E0126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396" y="2709"/>
                  <a:ext cx="22" cy="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46" name="Line 141">
                  <a:extLst>
                    <a:ext uri="{FF2B5EF4-FFF2-40B4-BE49-F238E27FC236}">
                      <a16:creationId xmlns:a16="http://schemas.microsoft.com/office/drawing/2014/main" id="{D57BF025-7E69-2DF2-2FDD-1ADC5B8B3BD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97" y="2718"/>
                  <a:ext cx="32" cy="4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47" name="Line 142">
                  <a:extLst>
                    <a:ext uri="{FF2B5EF4-FFF2-40B4-BE49-F238E27FC236}">
                      <a16:creationId xmlns:a16="http://schemas.microsoft.com/office/drawing/2014/main" id="{43859788-09A6-26DA-3527-5EAFE324074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2" y="2767"/>
                  <a:ext cx="14" cy="126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48" name="Line 143">
                  <a:extLst>
                    <a:ext uri="{FF2B5EF4-FFF2-40B4-BE49-F238E27FC236}">
                      <a16:creationId xmlns:a16="http://schemas.microsoft.com/office/drawing/2014/main" id="{CB5B32A7-A957-2A7A-A115-BB591345F0F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12" y="2892"/>
                  <a:ext cx="62" cy="5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14834" name="Group 144">
                <a:extLst>
                  <a:ext uri="{FF2B5EF4-FFF2-40B4-BE49-F238E27FC236}">
                    <a16:creationId xmlns:a16="http://schemas.microsoft.com/office/drawing/2014/main" id="{333B15E1-1688-0C24-7C92-04C399631FE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9" y="2579"/>
                <a:ext cx="152" cy="403"/>
                <a:chOff x="3319" y="2579"/>
                <a:chExt cx="152" cy="403"/>
              </a:xfrm>
            </p:grpSpPr>
            <p:sp>
              <p:nvSpPr>
                <p:cNvPr id="114836" name="Line 145">
                  <a:extLst>
                    <a:ext uri="{FF2B5EF4-FFF2-40B4-BE49-F238E27FC236}">
                      <a16:creationId xmlns:a16="http://schemas.microsoft.com/office/drawing/2014/main" id="{AF8A4D4A-D2F4-0037-798C-614DCFE05F0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319" y="2579"/>
                  <a:ext cx="59" cy="399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37" name="Line 146">
                  <a:extLst>
                    <a:ext uri="{FF2B5EF4-FFF2-40B4-BE49-F238E27FC236}">
                      <a16:creationId xmlns:a16="http://schemas.microsoft.com/office/drawing/2014/main" id="{32A8E5F8-3D8C-CB6C-E289-389E58082A2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79" y="2589"/>
                  <a:ext cx="38" cy="393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38" name="Line 147">
                  <a:extLst>
                    <a:ext uri="{FF2B5EF4-FFF2-40B4-BE49-F238E27FC236}">
                      <a16:creationId xmlns:a16="http://schemas.microsoft.com/office/drawing/2014/main" id="{F8A2332F-98C8-B535-F1DF-6E32870A5D5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8" y="2948"/>
                  <a:ext cx="53" cy="3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39" name="Line 148">
                  <a:extLst>
                    <a:ext uri="{FF2B5EF4-FFF2-40B4-BE49-F238E27FC236}">
                      <a16:creationId xmlns:a16="http://schemas.microsoft.com/office/drawing/2014/main" id="{87BEC5BE-77CF-0279-DB83-D8E8B14A80A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87" y="2587"/>
                  <a:ext cx="83" cy="364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40" name="Line 149">
                  <a:extLst>
                    <a:ext uri="{FF2B5EF4-FFF2-40B4-BE49-F238E27FC236}">
                      <a16:creationId xmlns:a16="http://schemas.microsoft.com/office/drawing/2014/main" id="{741BCFDF-1FC1-3A4E-357E-CCDF002E26A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19" y="2979"/>
                  <a:ext cx="100" cy="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114835" name="Oval 150">
                <a:extLst>
                  <a:ext uri="{FF2B5EF4-FFF2-40B4-BE49-F238E27FC236}">
                    <a16:creationId xmlns:a16="http://schemas.microsoft.com/office/drawing/2014/main" id="{69A984FC-EBC4-843E-0201-E78D62ADB1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63" y="2565"/>
                <a:ext cx="43" cy="4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r-FR" altLang="fr-FR"/>
              </a:p>
            </p:txBody>
          </p:sp>
        </p:grpSp>
        <p:grpSp>
          <p:nvGrpSpPr>
            <p:cNvPr id="114830" name="Group 151">
              <a:extLst>
                <a:ext uri="{FF2B5EF4-FFF2-40B4-BE49-F238E27FC236}">
                  <a16:creationId xmlns:a16="http://schemas.microsoft.com/office/drawing/2014/main" id="{AAC4DA30-6468-2616-37AB-DF6F750CB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" y="3294"/>
              <a:ext cx="218" cy="208"/>
              <a:chOff x="74" y="2819"/>
              <a:chExt cx="218" cy="208"/>
            </a:xfrm>
          </p:grpSpPr>
          <p:sp>
            <p:nvSpPr>
              <p:cNvPr id="114831" name="Arc 152">
                <a:extLst>
                  <a:ext uri="{FF2B5EF4-FFF2-40B4-BE49-F238E27FC236}">
                    <a16:creationId xmlns:a16="http://schemas.microsoft.com/office/drawing/2014/main" id="{9F31B5EE-D417-16C8-8A12-D429F2DFA7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712493">
                <a:off x="79" y="2814"/>
                <a:ext cx="208" cy="218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14832" name="Arc 153">
                <a:extLst>
                  <a:ext uri="{FF2B5EF4-FFF2-40B4-BE49-F238E27FC236}">
                    <a16:creationId xmlns:a16="http://schemas.microsoft.com/office/drawing/2014/main" id="{A042FD04-C53B-A2EB-5BEA-FB338C3EBB0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712493">
                <a:off x="133" y="2878"/>
                <a:ext cx="119" cy="119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cxnSp>
        <p:nvCxnSpPr>
          <p:cNvPr id="114715" name="AutoShape 154">
            <a:extLst>
              <a:ext uri="{FF2B5EF4-FFF2-40B4-BE49-F238E27FC236}">
                <a16:creationId xmlns:a16="http://schemas.microsoft.com/office/drawing/2014/main" id="{5A94F4C2-8D2A-1C63-8277-129F28395419}"/>
              </a:ext>
            </a:extLst>
          </p:cNvPr>
          <p:cNvCxnSpPr>
            <a:cxnSpLocks noChangeShapeType="1"/>
            <a:stCxn id="114712" idx="1"/>
            <a:endCxn id="114839" idx="1"/>
          </p:cNvCxnSpPr>
          <p:nvPr/>
        </p:nvCxnSpPr>
        <p:spPr bwMode="auto">
          <a:xfrm flipH="1">
            <a:off x="4905375" y="3513139"/>
            <a:ext cx="685800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16" name="Rectangle 155">
            <a:extLst>
              <a:ext uri="{FF2B5EF4-FFF2-40B4-BE49-F238E27FC236}">
                <a16:creationId xmlns:a16="http://schemas.microsoft.com/office/drawing/2014/main" id="{108FC0A5-73A9-DAF2-9C3E-B5AD22987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3906838"/>
            <a:ext cx="762000" cy="360362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chemeClr val="accent1"/>
                </a:solidFill>
              </a:rPr>
              <a:t>Node B</a:t>
            </a:r>
            <a:r>
              <a:rPr lang="de-DE" altLang="fr-FR" sz="1400" baseline="-25000">
                <a:solidFill>
                  <a:schemeClr val="accent1"/>
                </a:solidFill>
              </a:rPr>
              <a:t>3</a:t>
            </a:r>
            <a:endParaRPr lang="de-DE" altLang="fr-FR" sz="1400">
              <a:solidFill>
                <a:schemeClr val="accent1"/>
              </a:solidFill>
            </a:endParaRPr>
          </a:p>
        </p:txBody>
      </p:sp>
      <p:grpSp>
        <p:nvGrpSpPr>
          <p:cNvPr id="114717" name="Group 156">
            <a:extLst>
              <a:ext uri="{FF2B5EF4-FFF2-40B4-BE49-F238E27FC236}">
                <a16:creationId xmlns:a16="http://schemas.microsoft.com/office/drawing/2014/main" id="{B4EDADAE-B3A6-AE61-9272-D500DCBE2995}"/>
              </a:ext>
            </a:extLst>
          </p:cNvPr>
          <p:cNvGrpSpPr>
            <a:grpSpLocks/>
          </p:cNvGrpSpPr>
          <p:nvPr/>
        </p:nvGrpSpPr>
        <p:grpSpPr bwMode="auto">
          <a:xfrm>
            <a:off x="4656139" y="3763963"/>
            <a:ext cx="346075" cy="539750"/>
            <a:chOff x="421" y="3294"/>
            <a:chExt cx="218" cy="340"/>
          </a:xfrm>
        </p:grpSpPr>
        <p:grpSp>
          <p:nvGrpSpPr>
            <p:cNvPr id="114802" name="Group 157">
              <a:extLst>
                <a:ext uri="{FF2B5EF4-FFF2-40B4-BE49-F238E27FC236}">
                  <a16:creationId xmlns:a16="http://schemas.microsoft.com/office/drawing/2014/main" id="{9DD40269-A0DF-9C20-0BB7-4E2ADFBFB0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2" y="3408"/>
              <a:ext cx="79" cy="226"/>
              <a:chOff x="3319" y="2565"/>
              <a:chExt cx="155" cy="419"/>
            </a:xfrm>
          </p:grpSpPr>
          <p:grpSp>
            <p:nvGrpSpPr>
              <p:cNvPr id="114806" name="Group 158">
                <a:extLst>
                  <a:ext uri="{FF2B5EF4-FFF2-40B4-BE49-F238E27FC236}">
                    <a16:creationId xmlns:a16="http://schemas.microsoft.com/office/drawing/2014/main" id="{83D1E287-C24C-92F1-BF44-6D739B2998E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20" y="2709"/>
                <a:ext cx="154" cy="275"/>
                <a:chOff x="3320" y="2709"/>
                <a:chExt cx="154" cy="275"/>
              </a:xfrm>
            </p:grpSpPr>
            <p:grpSp>
              <p:nvGrpSpPr>
                <p:cNvPr id="114814" name="Group 159">
                  <a:extLst>
                    <a:ext uri="{FF2B5EF4-FFF2-40B4-BE49-F238E27FC236}">
                      <a16:creationId xmlns:a16="http://schemas.microsoft.com/office/drawing/2014/main" id="{769413F3-FC53-51F1-8DEF-86689005858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320" y="2716"/>
                  <a:ext cx="99" cy="266"/>
                  <a:chOff x="3320" y="2716"/>
                  <a:chExt cx="99" cy="266"/>
                </a:xfrm>
              </p:grpSpPr>
              <p:sp>
                <p:nvSpPr>
                  <p:cNvPr id="114822" name="Line 160">
                    <a:extLst>
                      <a:ext uri="{FF2B5EF4-FFF2-40B4-BE49-F238E27FC236}">
                        <a16:creationId xmlns:a16="http://schemas.microsoft.com/office/drawing/2014/main" id="{27AF86C6-C018-5194-86A6-65DFD00EDE0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60" y="2717"/>
                    <a:ext cx="3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823" name="Line 161">
                    <a:extLst>
                      <a:ext uri="{FF2B5EF4-FFF2-40B4-BE49-F238E27FC236}">
                        <a16:creationId xmlns:a16="http://schemas.microsoft.com/office/drawing/2014/main" id="{85098F2E-DEBE-4353-4061-5BE838C2D76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48" y="2719"/>
                    <a:ext cx="46" cy="56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824" name="Line 162">
                    <a:extLst>
                      <a:ext uri="{FF2B5EF4-FFF2-40B4-BE49-F238E27FC236}">
                        <a16:creationId xmlns:a16="http://schemas.microsoft.com/office/drawing/2014/main" id="{140DE7BB-7B85-ABD7-E491-200A83915140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47" y="2775"/>
                    <a:ext cx="62" cy="119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825" name="Line 163">
                    <a:extLst>
                      <a:ext uri="{FF2B5EF4-FFF2-40B4-BE49-F238E27FC236}">
                        <a16:creationId xmlns:a16="http://schemas.microsoft.com/office/drawing/2014/main" id="{5B5528CF-2890-5537-CF24-9D5EDAA959D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20" y="2892"/>
                    <a:ext cx="89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826" name="Line 164">
                    <a:extLst>
                      <a:ext uri="{FF2B5EF4-FFF2-40B4-BE49-F238E27FC236}">
                        <a16:creationId xmlns:a16="http://schemas.microsoft.com/office/drawing/2014/main" id="{E5774833-7B2E-4871-EE92-7FE481C77050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32" y="2892"/>
                    <a:ext cx="87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827" name="Line 165">
                    <a:extLst>
                      <a:ext uri="{FF2B5EF4-FFF2-40B4-BE49-F238E27FC236}">
                        <a16:creationId xmlns:a16="http://schemas.microsoft.com/office/drawing/2014/main" id="{31F44285-9B56-59B5-E8B0-D821D3242E8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31" y="2776"/>
                    <a:ext cx="68" cy="115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828" name="Line 166">
                    <a:extLst>
                      <a:ext uri="{FF2B5EF4-FFF2-40B4-BE49-F238E27FC236}">
                        <a16:creationId xmlns:a16="http://schemas.microsoft.com/office/drawing/2014/main" id="{D15D2DF2-717D-9C2B-E702-6977F9316F54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60" y="2716"/>
                    <a:ext cx="42" cy="63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14815" name="Line 167">
                  <a:extLst>
                    <a:ext uri="{FF2B5EF4-FFF2-40B4-BE49-F238E27FC236}">
                      <a16:creationId xmlns:a16="http://schemas.microsoft.com/office/drawing/2014/main" id="{799279E0-C3EE-70BB-814D-3B9F69C45A0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7" y="2874"/>
                  <a:ext cx="36" cy="1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16" name="Line 168">
                  <a:extLst>
                    <a:ext uri="{FF2B5EF4-FFF2-40B4-BE49-F238E27FC236}">
                      <a16:creationId xmlns:a16="http://schemas.microsoft.com/office/drawing/2014/main" id="{3B9EAA67-2F23-72E0-ADAE-7EBE7EACC82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03" y="2778"/>
                  <a:ext cx="52" cy="9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17" name="Line 169">
                  <a:extLst>
                    <a:ext uri="{FF2B5EF4-FFF2-40B4-BE49-F238E27FC236}">
                      <a16:creationId xmlns:a16="http://schemas.microsoft.com/office/drawing/2014/main" id="{46756743-B936-0D71-7623-E960B6CD1DA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02" y="2710"/>
                  <a:ext cx="12" cy="6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18" name="Line 170">
                  <a:extLst>
                    <a:ext uri="{FF2B5EF4-FFF2-40B4-BE49-F238E27FC236}">
                      <a16:creationId xmlns:a16="http://schemas.microsoft.com/office/drawing/2014/main" id="{DA1DF07A-6BC1-A56D-ED15-8E218D10E24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396" y="2709"/>
                  <a:ext cx="22" cy="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19" name="Line 171">
                  <a:extLst>
                    <a:ext uri="{FF2B5EF4-FFF2-40B4-BE49-F238E27FC236}">
                      <a16:creationId xmlns:a16="http://schemas.microsoft.com/office/drawing/2014/main" id="{4E2AAEBF-D332-5F9E-4B37-E4EA6BD5FA7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97" y="2718"/>
                  <a:ext cx="32" cy="4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20" name="Line 172">
                  <a:extLst>
                    <a:ext uri="{FF2B5EF4-FFF2-40B4-BE49-F238E27FC236}">
                      <a16:creationId xmlns:a16="http://schemas.microsoft.com/office/drawing/2014/main" id="{FAE44454-08ED-029C-87F9-62DE80CCC1F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2" y="2767"/>
                  <a:ext cx="14" cy="126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21" name="Line 173">
                  <a:extLst>
                    <a:ext uri="{FF2B5EF4-FFF2-40B4-BE49-F238E27FC236}">
                      <a16:creationId xmlns:a16="http://schemas.microsoft.com/office/drawing/2014/main" id="{1B4167A5-057F-3646-2786-06708CA7890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12" y="2892"/>
                  <a:ext cx="62" cy="5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14807" name="Group 174">
                <a:extLst>
                  <a:ext uri="{FF2B5EF4-FFF2-40B4-BE49-F238E27FC236}">
                    <a16:creationId xmlns:a16="http://schemas.microsoft.com/office/drawing/2014/main" id="{9C3276F8-700E-B208-B845-10DEB37F765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9" y="2579"/>
                <a:ext cx="152" cy="403"/>
                <a:chOff x="3319" y="2579"/>
                <a:chExt cx="152" cy="403"/>
              </a:xfrm>
            </p:grpSpPr>
            <p:sp>
              <p:nvSpPr>
                <p:cNvPr id="114809" name="Line 175">
                  <a:extLst>
                    <a:ext uri="{FF2B5EF4-FFF2-40B4-BE49-F238E27FC236}">
                      <a16:creationId xmlns:a16="http://schemas.microsoft.com/office/drawing/2014/main" id="{B8D51B2B-61FE-C84F-72B1-6ADFC839BAB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319" y="2579"/>
                  <a:ext cx="59" cy="399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10" name="Line 176">
                  <a:extLst>
                    <a:ext uri="{FF2B5EF4-FFF2-40B4-BE49-F238E27FC236}">
                      <a16:creationId xmlns:a16="http://schemas.microsoft.com/office/drawing/2014/main" id="{676AC035-4B54-4844-1E64-A6DD63639D4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79" y="2589"/>
                  <a:ext cx="38" cy="393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11" name="Line 177">
                  <a:extLst>
                    <a:ext uri="{FF2B5EF4-FFF2-40B4-BE49-F238E27FC236}">
                      <a16:creationId xmlns:a16="http://schemas.microsoft.com/office/drawing/2014/main" id="{144DFE57-2E6F-9015-931B-776591D5088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8" y="2948"/>
                  <a:ext cx="53" cy="3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12" name="Line 178">
                  <a:extLst>
                    <a:ext uri="{FF2B5EF4-FFF2-40B4-BE49-F238E27FC236}">
                      <a16:creationId xmlns:a16="http://schemas.microsoft.com/office/drawing/2014/main" id="{FEB4D7FE-93B7-C175-EB4B-2312C5D1B93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87" y="2587"/>
                  <a:ext cx="83" cy="364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813" name="Line 179">
                  <a:extLst>
                    <a:ext uri="{FF2B5EF4-FFF2-40B4-BE49-F238E27FC236}">
                      <a16:creationId xmlns:a16="http://schemas.microsoft.com/office/drawing/2014/main" id="{EE0C8F1C-58DA-7CAB-5843-AEC12948025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19" y="2979"/>
                  <a:ext cx="100" cy="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114808" name="Oval 180">
                <a:extLst>
                  <a:ext uri="{FF2B5EF4-FFF2-40B4-BE49-F238E27FC236}">
                    <a16:creationId xmlns:a16="http://schemas.microsoft.com/office/drawing/2014/main" id="{85EDA61C-0697-0183-BFCC-60AE468A464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63" y="2565"/>
                <a:ext cx="43" cy="4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r-FR" altLang="fr-FR"/>
              </a:p>
            </p:txBody>
          </p:sp>
        </p:grpSp>
        <p:grpSp>
          <p:nvGrpSpPr>
            <p:cNvPr id="114803" name="Group 181">
              <a:extLst>
                <a:ext uri="{FF2B5EF4-FFF2-40B4-BE49-F238E27FC236}">
                  <a16:creationId xmlns:a16="http://schemas.microsoft.com/office/drawing/2014/main" id="{DA436D3C-4B1A-9FF2-B699-842CC4FA5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" y="3294"/>
              <a:ext cx="218" cy="208"/>
              <a:chOff x="74" y="2819"/>
              <a:chExt cx="218" cy="208"/>
            </a:xfrm>
          </p:grpSpPr>
          <p:sp>
            <p:nvSpPr>
              <p:cNvPr id="114804" name="Arc 182">
                <a:extLst>
                  <a:ext uri="{FF2B5EF4-FFF2-40B4-BE49-F238E27FC236}">
                    <a16:creationId xmlns:a16="http://schemas.microsoft.com/office/drawing/2014/main" id="{7E44A6C8-07E8-4EC1-4694-30F9335E02A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712493">
                <a:off x="79" y="2814"/>
                <a:ext cx="208" cy="218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14805" name="Arc 183">
                <a:extLst>
                  <a:ext uri="{FF2B5EF4-FFF2-40B4-BE49-F238E27FC236}">
                    <a16:creationId xmlns:a16="http://schemas.microsoft.com/office/drawing/2014/main" id="{CCFD2CD0-BC1D-1CAF-6B41-E21479AF4E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712493">
                <a:off x="133" y="2878"/>
                <a:ext cx="119" cy="119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cxnSp>
        <p:nvCxnSpPr>
          <p:cNvPr id="114718" name="AutoShape 184">
            <a:extLst>
              <a:ext uri="{FF2B5EF4-FFF2-40B4-BE49-F238E27FC236}">
                <a16:creationId xmlns:a16="http://schemas.microsoft.com/office/drawing/2014/main" id="{22C64460-397B-832B-53DC-E6F6B45B63BD}"/>
              </a:ext>
            </a:extLst>
          </p:cNvPr>
          <p:cNvCxnSpPr>
            <a:cxnSpLocks noChangeShapeType="1"/>
            <a:stCxn id="114716" idx="1"/>
            <a:endCxn id="114812" idx="1"/>
          </p:cNvCxnSpPr>
          <p:nvPr/>
        </p:nvCxnSpPr>
        <p:spPr bwMode="auto">
          <a:xfrm flipH="1">
            <a:off x="4905375" y="4087813"/>
            <a:ext cx="685800" cy="196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19" name="Rectangle 186">
            <a:extLst>
              <a:ext uri="{FF2B5EF4-FFF2-40B4-BE49-F238E27FC236}">
                <a16:creationId xmlns:a16="http://schemas.microsoft.com/office/drawing/2014/main" id="{1335C3DA-E730-5CD4-9AEB-C73515A5F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3906838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chemeClr val="accent1"/>
                </a:solidFill>
              </a:rPr>
              <a:t>3G MSC</a:t>
            </a:r>
            <a:r>
              <a:rPr lang="de-DE" altLang="fr-FR" sz="1400" baseline="-25000">
                <a:solidFill>
                  <a:schemeClr val="accent1"/>
                </a:solidFill>
              </a:rPr>
              <a:t>2</a:t>
            </a:r>
            <a:endParaRPr lang="de-DE" altLang="fr-FR" sz="1400">
              <a:solidFill>
                <a:schemeClr val="accent1"/>
              </a:solidFill>
            </a:endParaRPr>
          </a:p>
        </p:txBody>
      </p:sp>
      <p:cxnSp>
        <p:nvCxnSpPr>
          <p:cNvPr id="114720" name="AutoShape 189">
            <a:extLst>
              <a:ext uri="{FF2B5EF4-FFF2-40B4-BE49-F238E27FC236}">
                <a16:creationId xmlns:a16="http://schemas.microsoft.com/office/drawing/2014/main" id="{31EFCE4E-5476-7E6D-AE0D-8A580BBFD233}"/>
              </a:ext>
            </a:extLst>
          </p:cNvPr>
          <p:cNvCxnSpPr>
            <a:cxnSpLocks noChangeShapeType="1"/>
            <a:stCxn id="114693" idx="3"/>
            <a:endCxn id="114719" idx="1"/>
          </p:cNvCxnSpPr>
          <p:nvPr/>
        </p:nvCxnSpPr>
        <p:spPr bwMode="auto">
          <a:xfrm>
            <a:off x="7866063" y="4087814"/>
            <a:ext cx="893762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21" name="AutoShape 190">
            <a:extLst>
              <a:ext uri="{FF2B5EF4-FFF2-40B4-BE49-F238E27FC236}">
                <a16:creationId xmlns:a16="http://schemas.microsoft.com/office/drawing/2014/main" id="{C3852364-B73D-D060-DD48-50C2927985B3}"/>
              </a:ext>
            </a:extLst>
          </p:cNvPr>
          <p:cNvCxnSpPr>
            <a:cxnSpLocks noChangeShapeType="1"/>
            <a:stCxn id="114719" idx="0"/>
            <a:endCxn id="114698" idx="2"/>
          </p:cNvCxnSpPr>
          <p:nvPr/>
        </p:nvCxnSpPr>
        <p:spPr bwMode="auto">
          <a:xfrm flipV="1">
            <a:off x="9178925" y="3136900"/>
            <a:ext cx="0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22" name="Rectangle 191">
            <a:extLst>
              <a:ext uri="{FF2B5EF4-FFF2-40B4-BE49-F238E27FC236}">
                <a16:creationId xmlns:a16="http://schemas.microsoft.com/office/drawing/2014/main" id="{671C285A-02FA-5C63-3D16-4ADE3CDDC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4724401"/>
            <a:ext cx="762000" cy="360363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chemeClr val="accent1"/>
                </a:solidFill>
              </a:rPr>
              <a:t>BSC</a:t>
            </a:r>
          </a:p>
        </p:txBody>
      </p:sp>
      <p:cxnSp>
        <p:nvCxnSpPr>
          <p:cNvPr id="114723" name="AutoShape 192">
            <a:extLst>
              <a:ext uri="{FF2B5EF4-FFF2-40B4-BE49-F238E27FC236}">
                <a16:creationId xmlns:a16="http://schemas.microsoft.com/office/drawing/2014/main" id="{EE262DB2-BC2C-6D8D-828C-512E6D8D3003}"/>
              </a:ext>
            </a:extLst>
          </p:cNvPr>
          <p:cNvCxnSpPr>
            <a:cxnSpLocks noChangeShapeType="1"/>
            <a:stCxn id="114722" idx="1"/>
            <a:endCxn id="114724" idx="3"/>
          </p:cNvCxnSpPr>
          <p:nvPr/>
        </p:nvCxnSpPr>
        <p:spPr bwMode="auto">
          <a:xfrm flipH="1">
            <a:off x="6353175" y="4905375"/>
            <a:ext cx="7508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24" name="Rectangle 193">
            <a:extLst>
              <a:ext uri="{FF2B5EF4-FFF2-40B4-BE49-F238E27FC236}">
                <a16:creationId xmlns:a16="http://schemas.microsoft.com/office/drawing/2014/main" id="{7173741F-E08D-C1BA-D208-9E32FC4CC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4724401"/>
            <a:ext cx="762000" cy="360363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chemeClr val="accent1"/>
                </a:solidFill>
              </a:rPr>
              <a:t>BTS</a:t>
            </a:r>
          </a:p>
        </p:txBody>
      </p:sp>
      <p:grpSp>
        <p:nvGrpSpPr>
          <p:cNvPr id="114725" name="Group 194">
            <a:extLst>
              <a:ext uri="{FF2B5EF4-FFF2-40B4-BE49-F238E27FC236}">
                <a16:creationId xmlns:a16="http://schemas.microsoft.com/office/drawing/2014/main" id="{18C1566B-0D91-DCA7-F9E8-ADFC6FA3F5A4}"/>
              </a:ext>
            </a:extLst>
          </p:cNvPr>
          <p:cNvGrpSpPr>
            <a:grpSpLocks/>
          </p:cNvGrpSpPr>
          <p:nvPr/>
        </p:nvGrpSpPr>
        <p:grpSpPr bwMode="auto">
          <a:xfrm>
            <a:off x="4656139" y="4581525"/>
            <a:ext cx="346075" cy="539750"/>
            <a:chOff x="421" y="3294"/>
            <a:chExt cx="218" cy="340"/>
          </a:xfrm>
        </p:grpSpPr>
        <p:grpSp>
          <p:nvGrpSpPr>
            <p:cNvPr id="114775" name="Group 195">
              <a:extLst>
                <a:ext uri="{FF2B5EF4-FFF2-40B4-BE49-F238E27FC236}">
                  <a16:creationId xmlns:a16="http://schemas.microsoft.com/office/drawing/2014/main" id="{46B53DA1-143A-6761-65E4-AC53655E253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2" y="3408"/>
              <a:ext cx="79" cy="226"/>
              <a:chOff x="3319" y="2565"/>
              <a:chExt cx="155" cy="419"/>
            </a:xfrm>
          </p:grpSpPr>
          <p:grpSp>
            <p:nvGrpSpPr>
              <p:cNvPr id="114779" name="Group 196">
                <a:extLst>
                  <a:ext uri="{FF2B5EF4-FFF2-40B4-BE49-F238E27FC236}">
                    <a16:creationId xmlns:a16="http://schemas.microsoft.com/office/drawing/2014/main" id="{4EDDF9FF-EBE3-693A-C6B8-C6A078976F0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20" y="2709"/>
                <a:ext cx="154" cy="275"/>
                <a:chOff x="3320" y="2709"/>
                <a:chExt cx="154" cy="275"/>
              </a:xfrm>
            </p:grpSpPr>
            <p:grpSp>
              <p:nvGrpSpPr>
                <p:cNvPr id="114787" name="Group 197">
                  <a:extLst>
                    <a:ext uri="{FF2B5EF4-FFF2-40B4-BE49-F238E27FC236}">
                      <a16:creationId xmlns:a16="http://schemas.microsoft.com/office/drawing/2014/main" id="{C0E689C4-56B7-65CE-8C41-522D2C08A62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320" y="2716"/>
                  <a:ext cx="99" cy="266"/>
                  <a:chOff x="3320" y="2716"/>
                  <a:chExt cx="99" cy="266"/>
                </a:xfrm>
              </p:grpSpPr>
              <p:sp>
                <p:nvSpPr>
                  <p:cNvPr id="114795" name="Line 198">
                    <a:extLst>
                      <a:ext uri="{FF2B5EF4-FFF2-40B4-BE49-F238E27FC236}">
                        <a16:creationId xmlns:a16="http://schemas.microsoft.com/office/drawing/2014/main" id="{2EC1457F-FA5B-D26C-E3B7-7D012BB4404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60" y="2717"/>
                    <a:ext cx="3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796" name="Line 199">
                    <a:extLst>
                      <a:ext uri="{FF2B5EF4-FFF2-40B4-BE49-F238E27FC236}">
                        <a16:creationId xmlns:a16="http://schemas.microsoft.com/office/drawing/2014/main" id="{D79B0957-9AD8-96D5-0C70-B62D6F94A5D6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48" y="2719"/>
                    <a:ext cx="46" cy="56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797" name="Line 200">
                    <a:extLst>
                      <a:ext uri="{FF2B5EF4-FFF2-40B4-BE49-F238E27FC236}">
                        <a16:creationId xmlns:a16="http://schemas.microsoft.com/office/drawing/2014/main" id="{01F0AEAD-B256-6B30-ACC1-D704537E920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47" y="2775"/>
                    <a:ext cx="62" cy="119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798" name="Line 201">
                    <a:extLst>
                      <a:ext uri="{FF2B5EF4-FFF2-40B4-BE49-F238E27FC236}">
                        <a16:creationId xmlns:a16="http://schemas.microsoft.com/office/drawing/2014/main" id="{58AED4D0-E85C-0B7A-CA0D-3006C8C03EC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20" y="2892"/>
                    <a:ext cx="89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799" name="Line 202">
                    <a:extLst>
                      <a:ext uri="{FF2B5EF4-FFF2-40B4-BE49-F238E27FC236}">
                        <a16:creationId xmlns:a16="http://schemas.microsoft.com/office/drawing/2014/main" id="{CCBD7E48-34A5-E859-C446-07D16194AB3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32" y="2892"/>
                    <a:ext cx="87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800" name="Line 203">
                    <a:extLst>
                      <a:ext uri="{FF2B5EF4-FFF2-40B4-BE49-F238E27FC236}">
                        <a16:creationId xmlns:a16="http://schemas.microsoft.com/office/drawing/2014/main" id="{F6909BE3-741F-51F2-6A02-8A8BF4F3BF4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31" y="2776"/>
                    <a:ext cx="68" cy="115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4801" name="Line 204">
                    <a:extLst>
                      <a:ext uri="{FF2B5EF4-FFF2-40B4-BE49-F238E27FC236}">
                        <a16:creationId xmlns:a16="http://schemas.microsoft.com/office/drawing/2014/main" id="{B3246C48-E8D3-5F76-35EC-98B1939DD2E4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60" y="2716"/>
                    <a:ext cx="42" cy="63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14788" name="Line 205">
                  <a:extLst>
                    <a:ext uri="{FF2B5EF4-FFF2-40B4-BE49-F238E27FC236}">
                      <a16:creationId xmlns:a16="http://schemas.microsoft.com/office/drawing/2014/main" id="{F42AD8FB-0F30-741A-EC71-8C85ACDDBF2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7" y="2874"/>
                  <a:ext cx="36" cy="1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789" name="Line 206">
                  <a:extLst>
                    <a:ext uri="{FF2B5EF4-FFF2-40B4-BE49-F238E27FC236}">
                      <a16:creationId xmlns:a16="http://schemas.microsoft.com/office/drawing/2014/main" id="{E52C64DD-9303-435F-61D6-52FF838FB02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03" y="2778"/>
                  <a:ext cx="52" cy="9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790" name="Line 207">
                  <a:extLst>
                    <a:ext uri="{FF2B5EF4-FFF2-40B4-BE49-F238E27FC236}">
                      <a16:creationId xmlns:a16="http://schemas.microsoft.com/office/drawing/2014/main" id="{2BC10E6A-E17F-93F9-B7D2-6B99793FC33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02" y="2710"/>
                  <a:ext cx="12" cy="6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791" name="Line 208">
                  <a:extLst>
                    <a:ext uri="{FF2B5EF4-FFF2-40B4-BE49-F238E27FC236}">
                      <a16:creationId xmlns:a16="http://schemas.microsoft.com/office/drawing/2014/main" id="{1C17EE15-A753-B0C7-E940-772F134FDBB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396" y="2709"/>
                  <a:ext cx="22" cy="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792" name="Line 209">
                  <a:extLst>
                    <a:ext uri="{FF2B5EF4-FFF2-40B4-BE49-F238E27FC236}">
                      <a16:creationId xmlns:a16="http://schemas.microsoft.com/office/drawing/2014/main" id="{5D45741D-B1FF-AD4A-1278-D7328726904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97" y="2718"/>
                  <a:ext cx="32" cy="4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793" name="Line 210">
                  <a:extLst>
                    <a:ext uri="{FF2B5EF4-FFF2-40B4-BE49-F238E27FC236}">
                      <a16:creationId xmlns:a16="http://schemas.microsoft.com/office/drawing/2014/main" id="{A7DB7320-ACD4-A86D-42E4-EB78EED837C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2" y="2767"/>
                  <a:ext cx="14" cy="126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794" name="Line 211">
                  <a:extLst>
                    <a:ext uri="{FF2B5EF4-FFF2-40B4-BE49-F238E27FC236}">
                      <a16:creationId xmlns:a16="http://schemas.microsoft.com/office/drawing/2014/main" id="{52BB9CF9-FE55-1102-4336-9CF8A9F4A4D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12" y="2892"/>
                  <a:ext cx="62" cy="5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14780" name="Group 212">
                <a:extLst>
                  <a:ext uri="{FF2B5EF4-FFF2-40B4-BE49-F238E27FC236}">
                    <a16:creationId xmlns:a16="http://schemas.microsoft.com/office/drawing/2014/main" id="{0BAECEB5-8DA2-B4E2-19A3-10927101C42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9" y="2579"/>
                <a:ext cx="152" cy="403"/>
                <a:chOff x="3319" y="2579"/>
                <a:chExt cx="152" cy="403"/>
              </a:xfrm>
            </p:grpSpPr>
            <p:sp>
              <p:nvSpPr>
                <p:cNvPr id="114782" name="Line 213">
                  <a:extLst>
                    <a:ext uri="{FF2B5EF4-FFF2-40B4-BE49-F238E27FC236}">
                      <a16:creationId xmlns:a16="http://schemas.microsoft.com/office/drawing/2014/main" id="{BDB103B1-15AF-37CC-4CF4-FCAD92A6AC2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319" y="2579"/>
                  <a:ext cx="59" cy="399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783" name="Line 214">
                  <a:extLst>
                    <a:ext uri="{FF2B5EF4-FFF2-40B4-BE49-F238E27FC236}">
                      <a16:creationId xmlns:a16="http://schemas.microsoft.com/office/drawing/2014/main" id="{1129D10B-57CC-B705-FF02-01121A1611A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79" y="2589"/>
                  <a:ext cx="38" cy="393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784" name="Line 215">
                  <a:extLst>
                    <a:ext uri="{FF2B5EF4-FFF2-40B4-BE49-F238E27FC236}">
                      <a16:creationId xmlns:a16="http://schemas.microsoft.com/office/drawing/2014/main" id="{9EDDA331-F2C2-7794-389C-1CE13D05B33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18" y="2948"/>
                  <a:ext cx="53" cy="3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785" name="Line 216">
                  <a:extLst>
                    <a:ext uri="{FF2B5EF4-FFF2-40B4-BE49-F238E27FC236}">
                      <a16:creationId xmlns:a16="http://schemas.microsoft.com/office/drawing/2014/main" id="{59905B64-2365-149E-C871-67A74E410CD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87" y="2587"/>
                  <a:ext cx="83" cy="364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14786" name="Line 217">
                  <a:extLst>
                    <a:ext uri="{FF2B5EF4-FFF2-40B4-BE49-F238E27FC236}">
                      <a16:creationId xmlns:a16="http://schemas.microsoft.com/office/drawing/2014/main" id="{8DD9F33D-15D0-7FE2-DCFA-2DBEFE53B41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19" y="2979"/>
                  <a:ext cx="100" cy="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114781" name="Oval 218">
                <a:extLst>
                  <a:ext uri="{FF2B5EF4-FFF2-40B4-BE49-F238E27FC236}">
                    <a16:creationId xmlns:a16="http://schemas.microsoft.com/office/drawing/2014/main" id="{0FFAB54A-C619-5B27-DFA2-A5F9160755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63" y="2565"/>
                <a:ext cx="43" cy="4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r-FR" altLang="fr-FR"/>
              </a:p>
            </p:txBody>
          </p:sp>
        </p:grpSp>
        <p:grpSp>
          <p:nvGrpSpPr>
            <p:cNvPr id="114776" name="Group 219">
              <a:extLst>
                <a:ext uri="{FF2B5EF4-FFF2-40B4-BE49-F238E27FC236}">
                  <a16:creationId xmlns:a16="http://schemas.microsoft.com/office/drawing/2014/main" id="{34B225C0-7479-18C9-1748-39B97BB6F5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" y="3294"/>
              <a:ext cx="218" cy="208"/>
              <a:chOff x="74" y="2819"/>
              <a:chExt cx="218" cy="208"/>
            </a:xfrm>
          </p:grpSpPr>
          <p:sp>
            <p:nvSpPr>
              <p:cNvPr id="114777" name="Arc 220">
                <a:extLst>
                  <a:ext uri="{FF2B5EF4-FFF2-40B4-BE49-F238E27FC236}">
                    <a16:creationId xmlns:a16="http://schemas.microsoft.com/office/drawing/2014/main" id="{61DD7FF1-0B25-3872-471D-EC1B84CF081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712493">
                <a:off x="79" y="2814"/>
                <a:ext cx="208" cy="218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14778" name="Arc 221">
                <a:extLst>
                  <a:ext uri="{FF2B5EF4-FFF2-40B4-BE49-F238E27FC236}">
                    <a16:creationId xmlns:a16="http://schemas.microsoft.com/office/drawing/2014/main" id="{A0DD68E6-8518-2E7D-9223-1417B3DDB5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712493">
                <a:off x="133" y="2878"/>
                <a:ext cx="119" cy="119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cxnSp>
        <p:nvCxnSpPr>
          <p:cNvPr id="114726" name="AutoShape 222">
            <a:extLst>
              <a:ext uri="{FF2B5EF4-FFF2-40B4-BE49-F238E27FC236}">
                <a16:creationId xmlns:a16="http://schemas.microsoft.com/office/drawing/2014/main" id="{5C31F7B0-0AF9-C104-2307-3D7ACCCD2F59}"/>
              </a:ext>
            </a:extLst>
          </p:cNvPr>
          <p:cNvCxnSpPr>
            <a:cxnSpLocks noChangeShapeType="1"/>
            <a:stCxn id="114724" idx="1"/>
            <a:endCxn id="114785" idx="1"/>
          </p:cNvCxnSpPr>
          <p:nvPr/>
        </p:nvCxnSpPr>
        <p:spPr bwMode="auto">
          <a:xfrm flipH="1">
            <a:off x="4905375" y="4905375"/>
            <a:ext cx="685800" cy="196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27" name="Rectangle 223">
            <a:extLst>
              <a:ext uri="{FF2B5EF4-FFF2-40B4-BE49-F238E27FC236}">
                <a16:creationId xmlns:a16="http://schemas.microsoft.com/office/drawing/2014/main" id="{9B021768-BDD8-CA31-8D88-D259E58B2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4724400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400">
                <a:solidFill>
                  <a:schemeClr val="accent1"/>
                </a:solidFill>
              </a:rPr>
              <a:t>2G MSC</a:t>
            </a:r>
            <a:r>
              <a:rPr lang="de-DE" altLang="fr-FR" sz="1400" baseline="-25000">
                <a:solidFill>
                  <a:schemeClr val="accent1"/>
                </a:solidFill>
              </a:rPr>
              <a:t>3</a:t>
            </a:r>
            <a:endParaRPr lang="de-DE" altLang="fr-FR" sz="1400">
              <a:solidFill>
                <a:schemeClr val="accent1"/>
              </a:solidFill>
            </a:endParaRPr>
          </a:p>
        </p:txBody>
      </p:sp>
      <p:sp>
        <p:nvSpPr>
          <p:cNvPr id="114728" name="Line 224">
            <a:extLst>
              <a:ext uri="{FF2B5EF4-FFF2-40B4-BE49-F238E27FC236}">
                <a16:creationId xmlns:a16="http://schemas.microsoft.com/office/drawing/2014/main" id="{5DEFB063-0BB2-32CD-9C98-05A7001EC5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6588" y="472440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14729" name="Text Box 225">
            <a:extLst>
              <a:ext uri="{FF2B5EF4-FFF2-40B4-BE49-F238E27FC236}">
                <a16:creationId xmlns:a16="http://schemas.microsoft.com/office/drawing/2014/main" id="{730D2DEB-9048-E619-5510-030660447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9" y="5011738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/>
              <a:t>A</a:t>
            </a:r>
            <a:endParaRPr lang="de-DE" altLang="fr-FR" sz="1600" baseline="-25000"/>
          </a:p>
        </p:txBody>
      </p:sp>
      <p:cxnSp>
        <p:nvCxnSpPr>
          <p:cNvPr id="114730" name="AutoShape 226">
            <a:extLst>
              <a:ext uri="{FF2B5EF4-FFF2-40B4-BE49-F238E27FC236}">
                <a16:creationId xmlns:a16="http://schemas.microsoft.com/office/drawing/2014/main" id="{8BEB4660-7D00-F745-8CCF-BE7446EAC64C}"/>
              </a:ext>
            </a:extLst>
          </p:cNvPr>
          <p:cNvCxnSpPr>
            <a:cxnSpLocks noChangeShapeType="1"/>
            <a:stCxn id="114722" idx="3"/>
            <a:endCxn id="114727" idx="1"/>
          </p:cNvCxnSpPr>
          <p:nvPr/>
        </p:nvCxnSpPr>
        <p:spPr bwMode="auto">
          <a:xfrm>
            <a:off x="7866063" y="4905376"/>
            <a:ext cx="893762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31" name="Line 227">
            <a:extLst>
              <a:ext uri="{FF2B5EF4-FFF2-40B4-BE49-F238E27FC236}">
                <a16:creationId xmlns:a16="http://schemas.microsoft.com/office/drawing/2014/main" id="{CEAD5201-6641-C52E-D742-0A91A71DE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2263" y="469900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14732" name="Text Box 228">
            <a:extLst>
              <a:ext uri="{FF2B5EF4-FFF2-40B4-BE49-F238E27FC236}">
                <a16:creationId xmlns:a16="http://schemas.microsoft.com/office/drawing/2014/main" id="{1BD7A0D9-D510-97CB-1AB5-958D0036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4986338"/>
            <a:ext cx="498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fr-FR" sz="1600"/>
              <a:t>A</a:t>
            </a:r>
            <a:r>
              <a:rPr lang="de-DE" altLang="fr-FR" sz="1600" baseline="-25000"/>
              <a:t>bis</a:t>
            </a:r>
          </a:p>
        </p:txBody>
      </p:sp>
      <p:cxnSp>
        <p:nvCxnSpPr>
          <p:cNvPr id="114733" name="AutoShape 229">
            <a:extLst>
              <a:ext uri="{FF2B5EF4-FFF2-40B4-BE49-F238E27FC236}">
                <a16:creationId xmlns:a16="http://schemas.microsoft.com/office/drawing/2014/main" id="{CC209975-BD1D-8F94-4683-A8EBD5816523}"/>
              </a:ext>
            </a:extLst>
          </p:cNvPr>
          <p:cNvCxnSpPr>
            <a:cxnSpLocks noChangeShapeType="1"/>
            <a:stCxn id="114727" idx="0"/>
            <a:endCxn id="114719" idx="2"/>
          </p:cNvCxnSpPr>
          <p:nvPr/>
        </p:nvCxnSpPr>
        <p:spPr bwMode="auto">
          <a:xfrm flipV="1">
            <a:off x="9178925" y="4287838"/>
            <a:ext cx="0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34" name="Oval 230">
            <a:extLst>
              <a:ext uri="{FF2B5EF4-FFF2-40B4-BE49-F238E27FC236}">
                <a16:creationId xmlns:a16="http://schemas.microsoft.com/office/drawing/2014/main" id="{27F098EE-3164-F14F-4EE3-B05812ED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3143250"/>
            <a:ext cx="457200" cy="4572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fr-FR" sz="1400">
                <a:solidFill>
                  <a:schemeClr val="accent1"/>
                </a:solidFill>
              </a:rPr>
              <a:t>UE</a:t>
            </a:r>
            <a:r>
              <a:rPr lang="de-DE" altLang="fr-FR" sz="1400" baseline="-25000">
                <a:solidFill>
                  <a:schemeClr val="accent1"/>
                </a:solidFill>
              </a:rPr>
              <a:t>2</a:t>
            </a:r>
          </a:p>
        </p:txBody>
      </p:sp>
      <p:grpSp>
        <p:nvGrpSpPr>
          <p:cNvPr id="114735" name="Group 231">
            <a:extLst>
              <a:ext uri="{FF2B5EF4-FFF2-40B4-BE49-F238E27FC236}">
                <a16:creationId xmlns:a16="http://schemas.microsoft.com/office/drawing/2014/main" id="{5135D218-C09E-922D-6432-2B2FB539208A}"/>
              </a:ext>
            </a:extLst>
          </p:cNvPr>
          <p:cNvGrpSpPr>
            <a:grpSpLocks/>
          </p:cNvGrpSpPr>
          <p:nvPr/>
        </p:nvGrpSpPr>
        <p:grpSpPr bwMode="auto">
          <a:xfrm rot="1198" flipV="1">
            <a:off x="3503613" y="3332163"/>
            <a:ext cx="1143000" cy="152400"/>
            <a:chOff x="1632" y="3456"/>
            <a:chExt cx="528" cy="96"/>
          </a:xfrm>
        </p:grpSpPr>
        <p:sp>
          <p:nvSpPr>
            <p:cNvPr id="114770" name="Line 232">
              <a:extLst>
                <a:ext uri="{FF2B5EF4-FFF2-40B4-BE49-F238E27FC236}">
                  <a16:creationId xmlns:a16="http://schemas.microsoft.com/office/drawing/2014/main" id="{AC058C5C-851C-EC24-4DAC-51BE5035C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771" name="Line 233">
              <a:extLst>
                <a:ext uri="{FF2B5EF4-FFF2-40B4-BE49-F238E27FC236}">
                  <a16:creationId xmlns:a16="http://schemas.microsoft.com/office/drawing/2014/main" id="{E995E94C-644B-7AA4-23C2-E5499936A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772" name="Line 234">
              <a:extLst>
                <a:ext uri="{FF2B5EF4-FFF2-40B4-BE49-F238E27FC236}">
                  <a16:creationId xmlns:a16="http://schemas.microsoft.com/office/drawing/2014/main" id="{B538BF13-DE30-60D9-2B72-9DA51201E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3456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773" name="Line 235">
              <a:extLst>
                <a:ext uri="{FF2B5EF4-FFF2-40B4-BE49-F238E27FC236}">
                  <a16:creationId xmlns:a16="http://schemas.microsoft.com/office/drawing/2014/main" id="{611BA37A-D941-7C1C-20DF-85EA951CE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504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774" name="Line 236">
              <a:extLst>
                <a:ext uri="{FF2B5EF4-FFF2-40B4-BE49-F238E27FC236}">
                  <a16:creationId xmlns:a16="http://schemas.microsoft.com/office/drawing/2014/main" id="{0DEA3986-110C-1F14-8E62-B0D9CCC0F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14736" name="Group 237">
            <a:extLst>
              <a:ext uri="{FF2B5EF4-FFF2-40B4-BE49-F238E27FC236}">
                <a16:creationId xmlns:a16="http://schemas.microsoft.com/office/drawing/2014/main" id="{F798758A-55BB-15AD-B07E-7F53B970458F}"/>
              </a:ext>
            </a:extLst>
          </p:cNvPr>
          <p:cNvGrpSpPr>
            <a:grpSpLocks/>
          </p:cNvGrpSpPr>
          <p:nvPr/>
        </p:nvGrpSpPr>
        <p:grpSpPr bwMode="auto">
          <a:xfrm rot="20072363">
            <a:off x="3432175" y="2971800"/>
            <a:ext cx="1143000" cy="152400"/>
            <a:chOff x="1632" y="3456"/>
            <a:chExt cx="528" cy="96"/>
          </a:xfrm>
        </p:grpSpPr>
        <p:sp>
          <p:nvSpPr>
            <p:cNvPr id="114765" name="Line 238">
              <a:extLst>
                <a:ext uri="{FF2B5EF4-FFF2-40B4-BE49-F238E27FC236}">
                  <a16:creationId xmlns:a16="http://schemas.microsoft.com/office/drawing/2014/main" id="{11AD6F0C-B073-840D-311D-00E12C5FF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766" name="Line 239">
              <a:extLst>
                <a:ext uri="{FF2B5EF4-FFF2-40B4-BE49-F238E27FC236}">
                  <a16:creationId xmlns:a16="http://schemas.microsoft.com/office/drawing/2014/main" id="{30A32130-F611-D77D-6B97-34457DAAB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767" name="Line 240">
              <a:extLst>
                <a:ext uri="{FF2B5EF4-FFF2-40B4-BE49-F238E27FC236}">
                  <a16:creationId xmlns:a16="http://schemas.microsoft.com/office/drawing/2014/main" id="{A762CF57-0565-2832-C18C-F97D873E6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3456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768" name="Line 241">
              <a:extLst>
                <a:ext uri="{FF2B5EF4-FFF2-40B4-BE49-F238E27FC236}">
                  <a16:creationId xmlns:a16="http://schemas.microsoft.com/office/drawing/2014/main" id="{ECE29511-48D0-7452-45D3-CD26CCFD0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504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769" name="Line 242">
              <a:extLst>
                <a:ext uri="{FF2B5EF4-FFF2-40B4-BE49-F238E27FC236}">
                  <a16:creationId xmlns:a16="http://schemas.microsoft.com/office/drawing/2014/main" id="{6FDD41EF-E32E-48BA-2FDF-94EEC3990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14737" name="Oval 243">
            <a:extLst>
              <a:ext uri="{FF2B5EF4-FFF2-40B4-BE49-F238E27FC236}">
                <a16:creationId xmlns:a16="http://schemas.microsoft.com/office/drawing/2014/main" id="{48A536A0-2F54-E3CC-007B-676A340A7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3790950"/>
            <a:ext cx="457200" cy="4572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fr-FR" sz="1400">
                <a:solidFill>
                  <a:schemeClr val="accent1"/>
                </a:solidFill>
              </a:rPr>
              <a:t>UE</a:t>
            </a:r>
            <a:r>
              <a:rPr lang="de-DE" altLang="fr-FR" sz="1400" baseline="-25000">
                <a:solidFill>
                  <a:schemeClr val="accent1"/>
                </a:solidFill>
              </a:rPr>
              <a:t>3</a:t>
            </a:r>
          </a:p>
        </p:txBody>
      </p:sp>
      <p:grpSp>
        <p:nvGrpSpPr>
          <p:cNvPr id="114738" name="Group 244">
            <a:extLst>
              <a:ext uri="{FF2B5EF4-FFF2-40B4-BE49-F238E27FC236}">
                <a16:creationId xmlns:a16="http://schemas.microsoft.com/office/drawing/2014/main" id="{39FA2DF9-DD3F-971F-DBBC-2F683869B584}"/>
              </a:ext>
            </a:extLst>
          </p:cNvPr>
          <p:cNvGrpSpPr>
            <a:grpSpLocks/>
          </p:cNvGrpSpPr>
          <p:nvPr/>
        </p:nvGrpSpPr>
        <p:grpSpPr bwMode="auto">
          <a:xfrm rot="1198" flipV="1">
            <a:off x="3503613" y="3979863"/>
            <a:ext cx="1143000" cy="152400"/>
            <a:chOff x="1632" y="3456"/>
            <a:chExt cx="528" cy="96"/>
          </a:xfrm>
        </p:grpSpPr>
        <p:sp>
          <p:nvSpPr>
            <p:cNvPr id="114760" name="Line 245">
              <a:extLst>
                <a:ext uri="{FF2B5EF4-FFF2-40B4-BE49-F238E27FC236}">
                  <a16:creationId xmlns:a16="http://schemas.microsoft.com/office/drawing/2014/main" id="{158376DE-5F2F-27D7-B80E-6AD49239D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761" name="Line 246">
              <a:extLst>
                <a:ext uri="{FF2B5EF4-FFF2-40B4-BE49-F238E27FC236}">
                  <a16:creationId xmlns:a16="http://schemas.microsoft.com/office/drawing/2014/main" id="{33A5E289-B9DF-ADFE-35F5-ADD24DE6A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762" name="Line 247">
              <a:extLst>
                <a:ext uri="{FF2B5EF4-FFF2-40B4-BE49-F238E27FC236}">
                  <a16:creationId xmlns:a16="http://schemas.microsoft.com/office/drawing/2014/main" id="{3BA7736F-42A9-217E-C2D2-2641AC2A4A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3456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763" name="Line 248">
              <a:extLst>
                <a:ext uri="{FF2B5EF4-FFF2-40B4-BE49-F238E27FC236}">
                  <a16:creationId xmlns:a16="http://schemas.microsoft.com/office/drawing/2014/main" id="{DAE8AB14-A1DB-9F26-4E90-F0C139E7AD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504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764" name="Line 249">
              <a:extLst>
                <a:ext uri="{FF2B5EF4-FFF2-40B4-BE49-F238E27FC236}">
                  <a16:creationId xmlns:a16="http://schemas.microsoft.com/office/drawing/2014/main" id="{A3FE211A-04B3-8040-662F-0793FC582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14739" name="Group 250">
            <a:extLst>
              <a:ext uri="{FF2B5EF4-FFF2-40B4-BE49-F238E27FC236}">
                <a16:creationId xmlns:a16="http://schemas.microsoft.com/office/drawing/2014/main" id="{8D089EC6-3C3D-4A75-ED07-4A145DC35E05}"/>
              </a:ext>
            </a:extLst>
          </p:cNvPr>
          <p:cNvGrpSpPr>
            <a:grpSpLocks/>
          </p:cNvGrpSpPr>
          <p:nvPr/>
        </p:nvGrpSpPr>
        <p:grpSpPr bwMode="auto">
          <a:xfrm rot="20072363">
            <a:off x="3432175" y="3619500"/>
            <a:ext cx="1143000" cy="152400"/>
            <a:chOff x="1632" y="3456"/>
            <a:chExt cx="528" cy="96"/>
          </a:xfrm>
        </p:grpSpPr>
        <p:sp>
          <p:nvSpPr>
            <p:cNvPr id="114755" name="Line 251">
              <a:extLst>
                <a:ext uri="{FF2B5EF4-FFF2-40B4-BE49-F238E27FC236}">
                  <a16:creationId xmlns:a16="http://schemas.microsoft.com/office/drawing/2014/main" id="{F0EB9CF3-9F9A-9BC5-59B0-01F60A2A2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756" name="Line 252">
              <a:extLst>
                <a:ext uri="{FF2B5EF4-FFF2-40B4-BE49-F238E27FC236}">
                  <a16:creationId xmlns:a16="http://schemas.microsoft.com/office/drawing/2014/main" id="{C1F085BA-49BB-D5A5-963B-2FD77F058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757" name="Line 253">
              <a:extLst>
                <a:ext uri="{FF2B5EF4-FFF2-40B4-BE49-F238E27FC236}">
                  <a16:creationId xmlns:a16="http://schemas.microsoft.com/office/drawing/2014/main" id="{2958C58A-2B89-4C42-9A08-0BC924B316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3456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758" name="Line 254">
              <a:extLst>
                <a:ext uri="{FF2B5EF4-FFF2-40B4-BE49-F238E27FC236}">
                  <a16:creationId xmlns:a16="http://schemas.microsoft.com/office/drawing/2014/main" id="{ECB7EEC0-7C4D-C74F-390E-F42BE7A4D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504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759" name="Line 255">
              <a:extLst>
                <a:ext uri="{FF2B5EF4-FFF2-40B4-BE49-F238E27FC236}">
                  <a16:creationId xmlns:a16="http://schemas.microsoft.com/office/drawing/2014/main" id="{6987A34C-4FDF-11A8-7C06-8F3E1A791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14740" name="Group 256">
            <a:extLst>
              <a:ext uri="{FF2B5EF4-FFF2-40B4-BE49-F238E27FC236}">
                <a16:creationId xmlns:a16="http://schemas.microsoft.com/office/drawing/2014/main" id="{1869A68C-30C2-F9AC-A76E-C9DD2EACC030}"/>
              </a:ext>
            </a:extLst>
          </p:cNvPr>
          <p:cNvGrpSpPr>
            <a:grpSpLocks/>
          </p:cNvGrpSpPr>
          <p:nvPr/>
        </p:nvGrpSpPr>
        <p:grpSpPr bwMode="auto">
          <a:xfrm rot="1198" flipV="1">
            <a:off x="3432175" y="4772025"/>
            <a:ext cx="1143000" cy="152400"/>
            <a:chOff x="1632" y="3456"/>
            <a:chExt cx="528" cy="96"/>
          </a:xfrm>
        </p:grpSpPr>
        <p:sp>
          <p:nvSpPr>
            <p:cNvPr id="114750" name="Line 257">
              <a:extLst>
                <a:ext uri="{FF2B5EF4-FFF2-40B4-BE49-F238E27FC236}">
                  <a16:creationId xmlns:a16="http://schemas.microsoft.com/office/drawing/2014/main" id="{AAF72579-AF08-2BF5-C1EF-2A44DE800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751" name="Line 258">
              <a:extLst>
                <a:ext uri="{FF2B5EF4-FFF2-40B4-BE49-F238E27FC236}">
                  <a16:creationId xmlns:a16="http://schemas.microsoft.com/office/drawing/2014/main" id="{AFA79D15-5C03-8063-1CD9-C94D17B72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752" name="Line 259">
              <a:extLst>
                <a:ext uri="{FF2B5EF4-FFF2-40B4-BE49-F238E27FC236}">
                  <a16:creationId xmlns:a16="http://schemas.microsoft.com/office/drawing/2014/main" id="{B5F05293-4748-FB4C-FF25-3352CAA41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3456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753" name="Line 260">
              <a:extLst>
                <a:ext uri="{FF2B5EF4-FFF2-40B4-BE49-F238E27FC236}">
                  <a16:creationId xmlns:a16="http://schemas.microsoft.com/office/drawing/2014/main" id="{777D4910-8BB8-16AD-9D4C-6AC57E842F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504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754" name="Line 261">
              <a:extLst>
                <a:ext uri="{FF2B5EF4-FFF2-40B4-BE49-F238E27FC236}">
                  <a16:creationId xmlns:a16="http://schemas.microsoft.com/office/drawing/2014/main" id="{E5BFF198-0E4F-0833-56E8-2ADC1C698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14741" name="Group 262">
            <a:extLst>
              <a:ext uri="{FF2B5EF4-FFF2-40B4-BE49-F238E27FC236}">
                <a16:creationId xmlns:a16="http://schemas.microsoft.com/office/drawing/2014/main" id="{11FE4F15-DEE0-C55A-972F-8499CF66F17E}"/>
              </a:ext>
            </a:extLst>
          </p:cNvPr>
          <p:cNvGrpSpPr>
            <a:grpSpLocks/>
          </p:cNvGrpSpPr>
          <p:nvPr/>
        </p:nvGrpSpPr>
        <p:grpSpPr bwMode="auto">
          <a:xfrm rot="20072363">
            <a:off x="3503613" y="4340225"/>
            <a:ext cx="1143000" cy="152400"/>
            <a:chOff x="1632" y="3456"/>
            <a:chExt cx="528" cy="96"/>
          </a:xfrm>
        </p:grpSpPr>
        <p:sp>
          <p:nvSpPr>
            <p:cNvPr id="114745" name="Line 263">
              <a:extLst>
                <a:ext uri="{FF2B5EF4-FFF2-40B4-BE49-F238E27FC236}">
                  <a16:creationId xmlns:a16="http://schemas.microsoft.com/office/drawing/2014/main" id="{F6A5CAAF-42B4-E22D-0441-1F8CAD2EA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746" name="Line 264">
              <a:extLst>
                <a:ext uri="{FF2B5EF4-FFF2-40B4-BE49-F238E27FC236}">
                  <a16:creationId xmlns:a16="http://schemas.microsoft.com/office/drawing/2014/main" id="{639AA001-EF5D-7541-2DDF-B077E58DD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747" name="Line 265">
              <a:extLst>
                <a:ext uri="{FF2B5EF4-FFF2-40B4-BE49-F238E27FC236}">
                  <a16:creationId xmlns:a16="http://schemas.microsoft.com/office/drawing/2014/main" id="{ECD92B60-060F-36C6-699D-73B374B92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3456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748" name="Line 266">
              <a:extLst>
                <a:ext uri="{FF2B5EF4-FFF2-40B4-BE49-F238E27FC236}">
                  <a16:creationId xmlns:a16="http://schemas.microsoft.com/office/drawing/2014/main" id="{E1C5652A-BA59-1F96-49D7-3C4BB16F1D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504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4749" name="Line 267">
              <a:extLst>
                <a:ext uri="{FF2B5EF4-FFF2-40B4-BE49-F238E27FC236}">
                  <a16:creationId xmlns:a16="http://schemas.microsoft.com/office/drawing/2014/main" id="{15072D64-315E-3650-8114-DA9EEA172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14742" name="Oval 269">
            <a:extLst>
              <a:ext uri="{FF2B5EF4-FFF2-40B4-BE49-F238E27FC236}">
                <a16:creationId xmlns:a16="http://schemas.microsoft.com/office/drawing/2014/main" id="{D862B50D-2513-B8A5-B923-6EEC69362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4483100"/>
            <a:ext cx="457200" cy="4572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fr-FR" sz="1400">
                <a:solidFill>
                  <a:schemeClr val="accent1"/>
                </a:solidFill>
              </a:rPr>
              <a:t>UE</a:t>
            </a:r>
            <a:r>
              <a:rPr lang="de-DE" altLang="fr-FR" sz="1400" baseline="-2500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4743" name="AutoShape 270">
            <a:extLst>
              <a:ext uri="{FF2B5EF4-FFF2-40B4-BE49-F238E27FC236}">
                <a16:creationId xmlns:a16="http://schemas.microsoft.com/office/drawing/2014/main" id="{DED97738-692B-00EE-09EB-09F2271D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2132013"/>
            <a:ext cx="288925" cy="3167062"/>
          </a:xfrm>
          <a:prstGeom prst="downArrow">
            <a:avLst>
              <a:gd name="adj1" fmla="val 31870"/>
              <a:gd name="adj2" fmla="val 124738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cxnSp>
        <p:nvCxnSpPr>
          <p:cNvPr id="114744" name="AutoShape 271">
            <a:extLst>
              <a:ext uri="{FF2B5EF4-FFF2-40B4-BE49-F238E27FC236}">
                <a16:creationId xmlns:a16="http://schemas.microsoft.com/office/drawing/2014/main" id="{A8C71BFF-B76E-DBAA-4D77-453D41A0A04C}"/>
              </a:ext>
            </a:extLst>
          </p:cNvPr>
          <p:cNvCxnSpPr>
            <a:cxnSpLocks noChangeShapeType="1"/>
            <a:stCxn id="114693" idx="3"/>
            <a:endCxn id="114698" idx="2"/>
          </p:cNvCxnSpPr>
          <p:nvPr/>
        </p:nvCxnSpPr>
        <p:spPr bwMode="auto">
          <a:xfrm flipV="1">
            <a:off x="7866063" y="3136901"/>
            <a:ext cx="1312862" cy="950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5CE4C7-E7DA-AE2F-FDF8-DD4AE511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8FE5-2E89-4E42-91E4-0B74663C2575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193694-705D-619A-E77B-AF97D36A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FAC8E6-B5D6-8D05-9216-5E13F1DE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76</a:t>
            </a:fld>
            <a:endParaRPr lang="fr-FR"/>
          </a:p>
        </p:txBody>
      </p:sp>
    </p:spTree>
  </p:cSld>
  <p:clrMapOvr>
    <a:masterClrMapping/>
  </p:clrMapOvr>
  <p:transition spd="med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85422" y="1126133"/>
            <a:ext cx="11391387" cy="4817467"/>
          </a:xfrm>
        </p:spPr>
        <p:txBody>
          <a:bodyPr>
            <a:normAutofit/>
          </a:bodyPr>
          <a:lstStyle/>
          <a:p>
            <a:r>
              <a:rPr lang="en-US" dirty="0"/>
              <a:t>WCDMA is used to spreading the data spectrum and hence increase the data rate;</a:t>
            </a:r>
          </a:p>
          <a:p>
            <a:r>
              <a:rPr lang="en-US" noProof="1"/>
              <a:t>Development</a:t>
            </a:r>
            <a:r>
              <a:rPr lang="en-US" dirty="0"/>
              <a:t> of a variety of applications and services with different level of QoS, leading to four classes of services.</a:t>
            </a:r>
          </a:p>
          <a:p>
            <a:r>
              <a:rPr lang="en-US" dirty="0"/>
              <a:t>Mobile network of third generation is the foundation for broadband communications;</a:t>
            </a:r>
          </a:p>
          <a:p>
            <a:r>
              <a:rPr lang="en-US" dirty="0"/>
              <a:t>Introduction of PS domain in the CN;</a:t>
            </a:r>
          </a:p>
          <a:p>
            <a:r>
              <a:rPr lang="en-US" dirty="0"/>
              <a:t>Notion of QoS is addressed for the first time</a:t>
            </a:r>
          </a:p>
          <a:p>
            <a:r>
              <a:rPr lang="en-US" dirty="0"/>
              <a:t>Communication between network elements through the different interfaces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E00D364-F47A-4A4B-B491-09D5B3F40EEF}"/>
              </a:ext>
            </a:extLst>
          </p:cNvPr>
          <p:cNvSpPr txBox="1">
            <a:spLocks/>
          </p:cNvSpPr>
          <p:nvPr/>
        </p:nvSpPr>
        <p:spPr>
          <a:xfrm>
            <a:off x="1861782" y="95536"/>
            <a:ext cx="7315200" cy="1030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3600" b="1" dirty="0">
              <a:solidFill>
                <a:srgbClr val="FF0000"/>
              </a:solidFill>
            </a:endParaRPr>
          </a:p>
          <a:p>
            <a:pPr algn="ctr"/>
            <a:r>
              <a:rPr lang="fr-FR" sz="3600" b="1" dirty="0">
                <a:solidFill>
                  <a:srgbClr val="FF0000"/>
                </a:solidFill>
              </a:rPr>
              <a:t>Conclusions</a:t>
            </a:r>
            <a:endParaRPr lang="fr-FR" sz="3200" dirty="0"/>
          </a:p>
          <a:p>
            <a:pPr algn="ctr"/>
            <a:endParaRPr lang="fr-FR" sz="3600" b="1" dirty="0">
              <a:solidFill>
                <a:srgbClr val="FF0000"/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D96548D-10C1-3026-4864-68138C47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BF0E-CBEC-424D-B08B-82367EA7C309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CFD05C-DA7F-9556-35F7-D4FA6600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422B61-2CD6-0311-4C27-5705F5A9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3067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1790"/>
            <a:ext cx="5715000" cy="5715000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14F94A-72AA-66F3-C8CB-1CD21FE4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C01F-D5B7-4EB4-B5CB-397CDF457E50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3B7B598-F653-24A2-113F-D14A965F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73CC80-EF89-4B8F-3D1D-ECAFE35C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76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BAE09FF0-2763-3B8A-8192-01AEC34F9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667" y="1377246"/>
            <a:ext cx="9527822" cy="51054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SzPct val="160000"/>
            </a:pPr>
            <a:r>
              <a:rPr lang="en-US" altLang="fr-FR" dirty="0"/>
              <a:t>Part of GSM phase 2+</a:t>
            </a:r>
          </a:p>
          <a:p>
            <a:pPr>
              <a:lnSpc>
                <a:spcPct val="90000"/>
              </a:lnSpc>
              <a:buSzPct val="160000"/>
            </a:pPr>
            <a:r>
              <a:rPr lang="en-US" altLang="fr-FR" dirty="0"/>
              <a:t>General Packet Radio Service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1800" dirty="0">
                <a:latin typeface="Arial" panose="020B0604020202020204" pitchFamily="34" charset="0"/>
              </a:rPr>
              <a:t>General -&gt; not restricted to GSM use (DECT ?, 3rd generation systems ?)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1800" dirty="0">
                <a:latin typeface="Arial" panose="020B0604020202020204" pitchFamily="34" charset="0"/>
              </a:rPr>
              <a:t>Packet Radio -&gt; enables packet mode communication over air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1800" dirty="0">
                <a:latin typeface="Arial" panose="020B0604020202020204" pitchFamily="34" charset="0"/>
              </a:rPr>
              <a:t>Service, not System -&gt; existing BSS (partially also NSS) infrastructure is used </a:t>
            </a:r>
            <a:endParaRPr lang="en-US" altLang="fr-FR" sz="20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SzPct val="160000"/>
            </a:pPr>
            <a:r>
              <a:rPr lang="en-US" altLang="fr-FR" dirty="0"/>
              <a:t>Requires many new network elements into NSS</a:t>
            </a:r>
          </a:p>
          <a:p>
            <a:pPr>
              <a:lnSpc>
                <a:spcPct val="90000"/>
              </a:lnSpc>
              <a:buSzPct val="160000"/>
            </a:pPr>
            <a:r>
              <a:rPr lang="en-US" altLang="fr-FR" dirty="0"/>
              <a:t>Provides connections to external packet data networks (Internet, X.25)</a:t>
            </a:r>
          </a:p>
          <a:p>
            <a:pPr>
              <a:lnSpc>
                <a:spcPct val="90000"/>
              </a:lnSpc>
              <a:buSzPct val="160000"/>
            </a:pPr>
            <a:r>
              <a:rPr lang="en-US" altLang="fr-FR" dirty="0"/>
              <a:t>Main benefits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1800" dirty="0">
                <a:latin typeface="Arial" panose="020B0604020202020204" pitchFamily="34" charset="0"/>
              </a:rPr>
              <a:t>Resources are reserved only when needed and charged accordingly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1800" dirty="0">
                <a:latin typeface="Arial" panose="020B0604020202020204" pitchFamily="34" charset="0"/>
              </a:rPr>
              <a:t>Connection setup times are reduced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1800" dirty="0">
                <a:latin typeface="Arial" panose="020B0604020202020204" pitchFamily="34" charset="0"/>
              </a:rPr>
              <a:t>Enables new service opportunities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325581-19F5-B695-2A3F-05F6F47A9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10519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fr-FR" dirty="0"/>
              <a:t>Introduction to GPRS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6B524F-1C65-24E3-D5B9-84AB45B4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468E-FE5B-4598-8626-A707C745A759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CCD051-F7A2-C290-4CF1-9608ABCE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40E3E9-88A9-EEEA-2D09-4524344A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09DD19F-A0B5-1B17-DEE5-6AE3E56D9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fr-FR"/>
              <a:t>1.5. GPRS characteristics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22C14DC-B4EC-10F6-D373-67304B54E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8138" y="1219200"/>
            <a:ext cx="67056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fr-FR"/>
              <a:t>GPRS uses packet switched resource allocation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>
                <a:latin typeface="Arial" panose="020B0604020202020204" pitchFamily="34" charset="0"/>
              </a:rPr>
              <a:t>resources allocated only when data is to be sent/received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fr-FR"/>
              <a:t>Flexible channel allocation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>
                <a:latin typeface="Arial" panose="020B0604020202020204" pitchFamily="34" charset="0"/>
              </a:rPr>
              <a:t>one to eight time slots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>
                <a:latin typeface="Arial" panose="020B0604020202020204" pitchFamily="34" charset="0"/>
              </a:rPr>
              <a:t>available resources shared by active users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>
                <a:latin typeface="Arial" panose="020B0604020202020204" pitchFamily="34" charset="0"/>
              </a:rPr>
              <a:t>up and down link channels reserved separately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>
                <a:latin typeface="Arial" panose="020B0604020202020204" pitchFamily="34" charset="0"/>
              </a:rPr>
              <a:t>GPRS and circuit switched GSM services can use same time slots alternatively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fr-FR"/>
              <a:t>Traffic characteristics suitable for GPRS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>
                <a:latin typeface="Arial" panose="020B0604020202020204" pitchFamily="34" charset="0"/>
              </a:rPr>
              <a:t>Intermittent, bursty data transmissions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>
                <a:latin typeface="Arial" panose="020B0604020202020204" pitchFamily="34" charset="0"/>
              </a:rPr>
              <a:t>Frequent transmissions of small volumes of data</a:t>
            </a:r>
          </a:p>
          <a:p>
            <a:pPr marL="742950" lvl="1" indent="-285750">
              <a:buClr>
                <a:schemeClr val="hlink"/>
              </a:buClr>
              <a:buSzPct val="159000"/>
              <a:buFontTx/>
              <a:buChar char="•"/>
            </a:pPr>
            <a:r>
              <a:rPr lang="en-US" altLang="fr-FR" sz="2000">
                <a:latin typeface="Arial" panose="020B0604020202020204" pitchFamily="34" charset="0"/>
              </a:rPr>
              <a:t>Infrequent transmission of larger volumes of data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Pct val="159000"/>
            </a:pPr>
            <a:endParaRPr lang="en-US" altLang="fr-FR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76A846-6687-B80F-3F32-E838C310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EC2A-4E75-4B73-BB74-CED88C079FA6}" type="datetime2">
              <a:rPr lang="fr-FR" smtClean="0"/>
              <a:t>jeudi 31 octobre 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B42E44-40FE-C713-278D-2BE105DF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Aliou Bamba, Ing., Ph.D, Consultant en Télécommunications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BE4015-31EE-6080-09FA-1E8B2CA0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06B9-213D-47DA-8199-214EE40994D4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-1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0000"/>
        </a:accent6>
        <a:hlink>
          <a:srgbClr val="00336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8A2D"/>
        </a:accent6>
        <a:hlink>
          <a:srgbClr val="00336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DDEFF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DBECFF"/>
        </a:accent5>
        <a:accent6>
          <a:srgbClr val="E78A2D"/>
        </a:accent6>
        <a:hlink>
          <a:srgbClr val="00336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E78A2D"/>
        </a:accent6>
        <a:hlink>
          <a:srgbClr val="00336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18694</TotalTime>
  <Words>5904</Words>
  <Application>Microsoft Office PowerPoint</Application>
  <PresentationFormat>Grand écran</PresentationFormat>
  <Paragraphs>1204</Paragraphs>
  <Slides>78</Slides>
  <Notes>28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78</vt:i4>
      </vt:variant>
    </vt:vector>
  </HeadingPairs>
  <TitlesOfParts>
    <vt:vector size="91" baseType="lpstr">
      <vt:lpstr>Arial</vt:lpstr>
      <vt:lpstr>Brush Script MT</vt:lpstr>
      <vt:lpstr>Calibri</vt:lpstr>
      <vt:lpstr>Calibri Light</vt:lpstr>
      <vt:lpstr>Helvetica</vt:lpstr>
      <vt:lpstr>Small Fonts</vt:lpstr>
      <vt:lpstr>Times New Roman</vt:lpstr>
      <vt:lpstr>Verdana</vt:lpstr>
      <vt:lpstr>Wingdings</vt:lpstr>
      <vt:lpstr>Thème Office</vt:lpstr>
      <vt:lpstr>Default Design</vt:lpstr>
      <vt:lpstr>Picture</vt:lpstr>
      <vt:lpstr>Document</vt:lpstr>
      <vt:lpstr>Présentation PowerPoint</vt:lpstr>
      <vt:lpstr>Outline</vt:lpstr>
      <vt:lpstr>Introduction</vt:lpstr>
      <vt:lpstr>Wireless Communication Systems</vt:lpstr>
      <vt:lpstr>Wireless Communication Systems</vt:lpstr>
      <vt:lpstr>Introduction to GPRS</vt:lpstr>
      <vt:lpstr>Introduction to GPRS</vt:lpstr>
      <vt:lpstr>Introduction to GPRS</vt:lpstr>
      <vt:lpstr>1.5. GPRS characteristics</vt:lpstr>
      <vt:lpstr>GPRS architecture</vt:lpstr>
      <vt:lpstr>GPRS access interfaces and reference points</vt:lpstr>
      <vt:lpstr>2.1. Interfaces, reference points and network elements</vt:lpstr>
      <vt:lpstr>GPRS architecture and interfaces</vt:lpstr>
      <vt:lpstr>GPRS protocol architecture</vt:lpstr>
      <vt:lpstr>2.2. Functional view on GPRS</vt:lpstr>
      <vt:lpstr>Assignment of functions to general logical architecture</vt:lpstr>
      <vt:lpstr>Gateway GPRS Support Node</vt:lpstr>
      <vt:lpstr>Serving GPRS Support Node</vt:lpstr>
      <vt:lpstr>Security: Based on GSM phase 2</vt:lpstr>
      <vt:lpstr>GPRS Attach</vt:lpstr>
      <vt:lpstr>FROM 2G TO 3G</vt:lpstr>
      <vt:lpstr>Introducing UMTS</vt:lpstr>
      <vt:lpstr>UTRAN Technology - FDD</vt:lpstr>
      <vt:lpstr>UTRAN Technology - TDD</vt:lpstr>
      <vt:lpstr>UTRAN Technology - TDD</vt:lpstr>
      <vt:lpstr>UTRA – FDD (W – CDMA)</vt:lpstr>
      <vt:lpstr>UMTS Specifications</vt:lpstr>
      <vt:lpstr>UMTS Specifications</vt:lpstr>
      <vt:lpstr>UMTS Specifications</vt:lpstr>
      <vt:lpstr>UMTS Specifications</vt:lpstr>
      <vt:lpstr>UMTS Specifications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UMTS Specifications</vt:lpstr>
      <vt:lpstr>UMTS Air Interface</vt:lpstr>
      <vt:lpstr>UMTS Air Interface</vt:lpstr>
      <vt:lpstr>WCDMA Air Interface</vt:lpstr>
      <vt:lpstr>UMTS architecture (Release 99)</vt:lpstr>
      <vt:lpstr>UMTS Architecture</vt:lpstr>
      <vt:lpstr>UTRAN Architecture</vt:lpstr>
      <vt:lpstr>UTRAN Architecture</vt:lpstr>
      <vt:lpstr>UMTS – Architecture</vt:lpstr>
      <vt:lpstr>User Equipment</vt:lpstr>
      <vt:lpstr>Node B</vt:lpstr>
      <vt:lpstr>Radio Network Controller (RNC)</vt:lpstr>
      <vt:lpstr>Radio Network Controller (RNC)</vt:lpstr>
      <vt:lpstr>Core Network (CN)</vt:lpstr>
      <vt:lpstr>Core network</vt:lpstr>
      <vt:lpstr>From Mobile Networks to UMTS Revolution (1/6)</vt:lpstr>
      <vt:lpstr>From Mobile Networks to UMTS Revolution (2/6)</vt:lpstr>
      <vt:lpstr>From Mobile Networks to UMTS Revolution (3/6)</vt:lpstr>
      <vt:lpstr>From Mobile Networks to UMTS Revolution (4/6)</vt:lpstr>
      <vt:lpstr>From Mobile Networks to UMTS Revolution (5/6)</vt:lpstr>
      <vt:lpstr>From Mobile Networks to UMTS Revolution (6/6)</vt:lpstr>
      <vt:lpstr>UMTS Radio Access Network (1/7)</vt:lpstr>
      <vt:lpstr>Présentation PowerPoint</vt:lpstr>
      <vt:lpstr>Core network: protocols</vt:lpstr>
      <vt:lpstr>UMTS protocol stacks (user plane)</vt:lpstr>
      <vt:lpstr>UMTS Core Network (1/2) </vt:lpstr>
      <vt:lpstr>UMTS Core Network (2/2)</vt:lpstr>
      <vt:lpstr>Spreading and scrambling of user data</vt:lpstr>
      <vt:lpstr>Orthogonal Spreading Variable Factor Coding</vt:lpstr>
      <vt:lpstr>Logical Channels in UTRAN</vt:lpstr>
      <vt:lpstr>Dedicated Physical Control CHannel (DPCCH)</vt:lpstr>
      <vt:lpstr>Dedicated Physical Data Channel (DPDCH )</vt:lpstr>
      <vt:lpstr>Dedicated Physical Channel   (DPCH)</vt:lpstr>
      <vt:lpstr>Dedicated Physical Channel   (DPCH)</vt:lpstr>
      <vt:lpstr>UMTS FDD frame structure</vt:lpstr>
      <vt:lpstr>UMTS TDD frame structure (burst type 2)</vt:lpstr>
      <vt:lpstr>Support of mobility: macro diversity</vt:lpstr>
      <vt:lpstr>UMTS Radio Access Network</vt:lpstr>
      <vt:lpstr>Support of mobility: handover</vt:lpstr>
      <vt:lpstr>Example handover types in UMTS/GSM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 pour la 5G en Côte d’Ivoire: Défis technologiques, enjeux économiques et opportunités</dc:title>
  <dc:creator>BAMBA ALIOU</dc:creator>
  <cp:lastModifiedBy>BAMBA ALIOU</cp:lastModifiedBy>
  <cp:revision>620</cp:revision>
  <dcterms:created xsi:type="dcterms:W3CDTF">2020-02-28T11:32:11Z</dcterms:created>
  <dcterms:modified xsi:type="dcterms:W3CDTF">2024-10-31T11:36:19Z</dcterms:modified>
</cp:coreProperties>
</file>