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0" r:id="rId4"/>
    <p:sldId id="258" r:id="rId5"/>
    <p:sldId id="259" r:id="rId6"/>
    <p:sldId id="280" r:id="rId7"/>
    <p:sldId id="281" r:id="rId8"/>
    <p:sldId id="282" r:id="rId9"/>
    <p:sldId id="284" r:id="rId10"/>
    <p:sldId id="266" r:id="rId11"/>
    <p:sldId id="285" r:id="rId12"/>
    <p:sldId id="286" r:id="rId13"/>
    <p:sldId id="287" r:id="rId14"/>
    <p:sldId id="260" r:id="rId15"/>
    <p:sldId id="261" r:id="rId16"/>
    <p:sldId id="262" r:id="rId17"/>
    <p:sldId id="263" r:id="rId18"/>
    <p:sldId id="264" r:id="rId19"/>
    <p:sldId id="267" r:id="rId20"/>
    <p:sldId id="288" r:id="rId21"/>
    <p:sldId id="289" r:id="rId22"/>
    <p:sldId id="268" r:id="rId23"/>
    <p:sldId id="269" r:id="rId24"/>
    <p:sldId id="270" r:id="rId25"/>
    <p:sldId id="271" r:id="rId26"/>
    <p:sldId id="272" r:id="rId27"/>
    <p:sldId id="273" r:id="rId28"/>
    <p:sldId id="275" r:id="rId29"/>
    <p:sldId id="276" r:id="rId30"/>
    <p:sldId id="277"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BA2E13-7DDD-425C-A465-37531271C026}" type="datetimeFigureOut">
              <a:rPr lang="en-US" smtClean="0"/>
              <a:t>22/07/2019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D5EEF-82EB-4CD3-8DFF-4BD6E8C42DA1}" type="slidenum">
              <a:rPr lang="en-US" smtClean="0"/>
              <a:t>‹#›</a:t>
            </a:fld>
            <a:endParaRPr lang="en-US"/>
          </a:p>
        </p:txBody>
      </p:sp>
    </p:spTree>
    <p:extLst>
      <p:ext uri="{BB962C8B-B14F-4D97-AF65-F5344CB8AC3E}">
        <p14:creationId xmlns:p14="http://schemas.microsoft.com/office/powerpoint/2010/main" val="29663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BA2E13-7DDD-425C-A465-37531271C026}" type="datetimeFigureOut">
              <a:rPr lang="en-US" smtClean="0"/>
              <a:t>22/07/2019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D5EEF-82EB-4CD3-8DFF-4BD6E8C42DA1}" type="slidenum">
              <a:rPr lang="en-US" smtClean="0"/>
              <a:t>‹#›</a:t>
            </a:fld>
            <a:endParaRPr lang="en-US"/>
          </a:p>
        </p:txBody>
      </p:sp>
    </p:spTree>
    <p:extLst>
      <p:ext uri="{BB962C8B-B14F-4D97-AF65-F5344CB8AC3E}">
        <p14:creationId xmlns:p14="http://schemas.microsoft.com/office/powerpoint/2010/main" val="207875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BA2E13-7DDD-425C-A465-37531271C026}" type="datetimeFigureOut">
              <a:rPr lang="en-US" smtClean="0"/>
              <a:t>22/07/2019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D5EEF-82EB-4CD3-8DFF-4BD6E8C42DA1}" type="slidenum">
              <a:rPr lang="en-US" smtClean="0"/>
              <a:t>‹#›</a:t>
            </a:fld>
            <a:endParaRPr lang="en-US"/>
          </a:p>
        </p:txBody>
      </p:sp>
    </p:spTree>
    <p:extLst>
      <p:ext uri="{BB962C8B-B14F-4D97-AF65-F5344CB8AC3E}">
        <p14:creationId xmlns:p14="http://schemas.microsoft.com/office/powerpoint/2010/main" val="117050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BA2E13-7DDD-425C-A465-37531271C026}" type="datetimeFigureOut">
              <a:rPr lang="en-US" smtClean="0"/>
              <a:t>22/07/2019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D5EEF-82EB-4CD3-8DFF-4BD6E8C42DA1}" type="slidenum">
              <a:rPr lang="en-US" smtClean="0"/>
              <a:t>‹#›</a:t>
            </a:fld>
            <a:endParaRPr lang="en-US"/>
          </a:p>
        </p:txBody>
      </p:sp>
    </p:spTree>
    <p:extLst>
      <p:ext uri="{BB962C8B-B14F-4D97-AF65-F5344CB8AC3E}">
        <p14:creationId xmlns:p14="http://schemas.microsoft.com/office/powerpoint/2010/main" val="321930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BA2E13-7DDD-425C-A465-37531271C026}" type="datetimeFigureOut">
              <a:rPr lang="en-US" smtClean="0"/>
              <a:t>22/07/2019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D5EEF-82EB-4CD3-8DFF-4BD6E8C42DA1}" type="slidenum">
              <a:rPr lang="en-US" smtClean="0"/>
              <a:t>‹#›</a:t>
            </a:fld>
            <a:endParaRPr lang="en-US"/>
          </a:p>
        </p:txBody>
      </p:sp>
    </p:spTree>
    <p:extLst>
      <p:ext uri="{BB962C8B-B14F-4D97-AF65-F5344CB8AC3E}">
        <p14:creationId xmlns:p14="http://schemas.microsoft.com/office/powerpoint/2010/main" val="15948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BA2E13-7DDD-425C-A465-37531271C026}" type="datetimeFigureOut">
              <a:rPr lang="en-US" smtClean="0"/>
              <a:t>22/07/2019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D5EEF-82EB-4CD3-8DFF-4BD6E8C42DA1}" type="slidenum">
              <a:rPr lang="en-US" smtClean="0"/>
              <a:t>‹#›</a:t>
            </a:fld>
            <a:endParaRPr lang="en-US"/>
          </a:p>
        </p:txBody>
      </p:sp>
    </p:spTree>
    <p:extLst>
      <p:ext uri="{BB962C8B-B14F-4D97-AF65-F5344CB8AC3E}">
        <p14:creationId xmlns:p14="http://schemas.microsoft.com/office/powerpoint/2010/main" val="201165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BA2E13-7DDD-425C-A465-37531271C026}" type="datetimeFigureOut">
              <a:rPr lang="en-US" smtClean="0"/>
              <a:t>22/07/2019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5D5EEF-82EB-4CD3-8DFF-4BD6E8C42DA1}" type="slidenum">
              <a:rPr lang="en-US" smtClean="0"/>
              <a:t>‹#›</a:t>
            </a:fld>
            <a:endParaRPr lang="en-US"/>
          </a:p>
        </p:txBody>
      </p:sp>
    </p:spTree>
    <p:extLst>
      <p:ext uri="{BB962C8B-B14F-4D97-AF65-F5344CB8AC3E}">
        <p14:creationId xmlns:p14="http://schemas.microsoft.com/office/powerpoint/2010/main" val="517487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BA2E13-7DDD-425C-A465-37531271C026}" type="datetimeFigureOut">
              <a:rPr lang="en-US" smtClean="0"/>
              <a:t>22/07/2019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D5EEF-82EB-4CD3-8DFF-4BD6E8C42DA1}" type="slidenum">
              <a:rPr lang="en-US" smtClean="0"/>
              <a:t>‹#›</a:t>
            </a:fld>
            <a:endParaRPr lang="en-US"/>
          </a:p>
        </p:txBody>
      </p:sp>
    </p:spTree>
    <p:extLst>
      <p:ext uri="{BB962C8B-B14F-4D97-AF65-F5344CB8AC3E}">
        <p14:creationId xmlns:p14="http://schemas.microsoft.com/office/powerpoint/2010/main" val="210240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BA2E13-7DDD-425C-A465-37531271C026}" type="datetimeFigureOut">
              <a:rPr lang="en-US" smtClean="0"/>
              <a:t>22/07/2019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5D5EEF-82EB-4CD3-8DFF-4BD6E8C42DA1}" type="slidenum">
              <a:rPr lang="en-US" smtClean="0"/>
              <a:t>‹#›</a:t>
            </a:fld>
            <a:endParaRPr lang="en-US"/>
          </a:p>
        </p:txBody>
      </p:sp>
    </p:spTree>
    <p:extLst>
      <p:ext uri="{BB962C8B-B14F-4D97-AF65-F5344CB8AC3E}">
        <p14:creationId xmlns:p14="http://schemas.microsoft.com/office/powerpoint/2010/main" val="4168521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BA2E13-7DDD-425C-A465-37531271C026}" type="datetimeFigureOut">
              <a:rPr lang="en-US" smtClean="0"/>
              <a:t>22/07/2019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D5EEF-82EB-4CD3-8DFF-4BD6E8C42DA1}" type="slidenum">
              <a:rPr lang="en-US" smtClean="0"/>
              <a:t>‹#›</a:t>
            </a:fld>
            <a:endParaRPr lang="en-US"/>
          </a:p>
        </p:txBody>
      </p:sp>
    </p:spTree>
    <p:extLst>
      <p:ext uri="{BB962C8B-B14F-4D97-AF65-F5344CB8AC3E}">
        <p14:creationId xmlns:p14="http://schemas.microsoft.com/office/powerpoint/2010/main" val="135740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BA2E13-7DDD-425C-A465-37531271C026}" type="datetimeFigureOut">
              <a:rPr lang="en-US" smtClean="0"/>
              <a:t>22/07/2019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D5EEF-82EB-4CD3-8DFF-4BD6E8C42DA1}" type="slidenum">
              <a:rPr lang="en-US" smtClean="0"/>
              <a:t>‹#›</a:t>
            </a:fld>
            <a:endParaRPr lang="en-US"/>
          </a:p>
        </p:txBody>
      </p:sp>
    </p:spTree>
    <p:extLst>
      <p:ext uri="{BB962C8B-B14F-4D97-AF65-F5344CB8AC3E}">
        <p14:creationId xmlns:p14="http://schemas.microsoft.com/office/powerpoint/2010/main" val="82133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A2E13-7DDD-425C-A465-37531271C026}" type="datetimeFigureOut">
              <a:rPr lang="en-US" smtClean="0"/>
              <a:t>22/07/2019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D5EEF-82EB-4CD3-8DFF-4BD6E8C42DA1}" type="slidenum">
              <a:rPr lang="en-US" smtClean="0"/>
              <a:t>‹#›</a:t>
            </a:fld>
            <a:endParaRPr lang="en-US"/>
          </a:p>
        </p:txBody>
      </p:sp>
    </p:spTree>
    <p:extLst>
      <p:ext uri="{BB962C8B-B14F-4D97-AF65-F5344CB8AC3E}">
        <p14:creationId xmlns:p14="http://schemas.microsoft.com/office/powerpoint/2010/main" val="2701646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tmp"/></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4200" y="1058863"/>
            <a:ext cx="9144000" cy="2387600"/>
          </a:xfrm>
        </p:spPr>
        <p:txBody>
          <a:bodyPr/>
          <a:lstStyle/>
          <a:p>
            <a:r>
              <a:rPr lang="en-US" dirty="0"/>
              <a:t>Hibernate</a:t>
            </a:r>
            <a:br>
              <a:rPr lang="en-US" dirty="0"/>
            </a:br>
            <a:r>
              <a:rPr lang="en-US" dirty="0"/>
              <a:t>Java ORM</a:t>
            </a:r>
          </a:p>
        </p:txBody>
      </p:sp>
      <p:pic>
        <p:nvPicPr>
          <p:cNvPr id="4" name="Picture 3"/>
          <p:cNvPicPr>
            <a:picLocks noChangeAspect="1"/>
          </p:cNvPicPr>
          <p:nvPr/>
        </p:nvPicPr>
        <p:blipFill>
          <a:blip r:embed="rId2"/>
          <a:stretch>
            <a:fillRect/>
          </a:stretch>
        </p:blipFill>
        <p:spPr>
          <a:xfrm>
            <a:off x="1524000" y="1738548"/>
            <a:ext cx="2419048" cy="1876190"/>
          </a:xfrm>
          <a:prstGeom prst="rect">
            <a:avLst/>
          </a:prstGeom>
        </p:spPr>
      </p:pic>
    </p:spTree>
    <p:extLst>
      <p:ext uri="{BB962C8B-B14F-4D97-AF65-F5344CB8AC3E}">
        <p14:creationId xmlns:p14="http://schemas.microsoft.com/office/powerpoint/2010/main" val="15896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549400" y="876300"/>
            <a:ext cx="5257800" cy="1323439"/>
          </a:xfrm>
          <a:prstGeom prst="rect">
            <a:avLst/>
          </a:prstGeom>
          <a:noFill/>
        </p:spPr>
        <p:txBody>
          <a:bodyPr wrap="square" rtlCol="0">
            <a:spAutoFit/>
          </a:bodyPr>
          <a:lstStyle/>
          <a:p>
            <a:r>
              <a:rPr lang="en-US" sz="4000" dirty="0"/>
              <a:t>Caching</a:t>
            </a:r>
          </a:p>
          <a:p>
            <a:endParaRPr lang="en-US" sz="4000" dirty="0"/>
          </a:p>
        </p:txBody>
      </p:sp>
      <p:pic>
        <p:nvPicPr>
          <p:cNvPr id="5" name="Picture 4"/>
          <p:cNvPicPr>
            <a:picLocks noChangeAspect="1"/>
          </p:cNvPicPr>
          <p:nvPr/>
        </p:nvPicPr>
        <p:blipFill>
          <a:blip r:embed="rId3"/>
          <a:stretch>
            <a:fillRect/>
          </a:stretch>
        </p:blipFill>
        <p:spPr>
          <a:xfrm>
            <a:off x="5929305" y="562211"/>
            <a:ext cx="6262695" cy="4430587"/>
          </a:xfrm>
          <a:prstGeom prst="rect">
            <a:avLst/>
          </a:prstGeom>
        </p:spPr>
      </p:pic>
      <p:sp>
        <p:nvSpPr>
          <p:cNvPr id="6" name="TextBox 5"/>
          <p:cNvSpPr txBox="1"/>
          <p:nvPr/>
        </p:nvSpPr>
        <p:spPr>
          <a:xfrm>
            <a:off x="737182" y="2020705"/>
            <a:ext cx="6004342" cy="4062651"/>
          </a:xfrm>
          <a:prstGeom prst="rect">
            <a:avLst/>
          </a:prstGeom>
          <a:noFill/>
        </p:spPr>
        <p:txBody>
          <a:bodyPr wrap="square" rtlCol="0">
            <a:spAutoFit/>
          </a:bodyPr>
          <a:lstStyle/>
          <a:p>
            <a:r>
              <a:rPr lang="en-US" sz="2000" b="1" dirty="0"/>
              <a:t>First-level Cache – Performance</a:t>
            </a:r>
          </a:p>
          <a:p>
            <a:endParaRPr lang="en-US" sz="2000" b="1" dirty="0"/>
          </a:p>
          <a:p>
            <a:pPr marL="342900" indent="-342900">
              <a:buFont typeface="Arial" panose="020B0604020202020204" pitchFamily="34" charset="0"/>
              <a:buChar char="•"/>
            </a:pPr>
            <a:r>
              <a:rPr lang="en-US" dirty="0"/>
              <a:t>The first-level cache is the Session cache and is a mandatory cache through which all requests must pass. The Session object keeps an object under its own power before committing it to the database.</a:t>
            </a:r>
          </a:p>
          <a:p>
            <a:endParaRPr lang="en-US" dirty="0"/>
          </a:p>
          <a:p>
            <a:pPr marL="342900" indent="-342900">
              <a:buFont typeface="Arial" panose="020B0604020202020204" pitchFamily="34" charset="0"/>
              <a:buChar char="•"/>
            </a:pPr>
            <a:r>
              <a:rPr lang="en-US" dirty="0"/>
              <a:t>If you issue multiple updates to an object, Hibernate tries to delay doing the update as long as possible to reduce the number of update SQL statements issued.</a:t>
            </a:r>
          </a:p>
          <a:p>
            <a:r>
              <a:rPr lang="en-US" dirty="0"/>
              <a:t> </a:t>
            </a:r>
          </a:p>
          <a:p>
            <a:pPr marL="342900" indent="-342900">
              <a:buFont typeface="Arial" panose="020B0604020202020204" pitchFamily="34" charset="0"/>
              <a:buChar char="•"/>
            </a:pPr>
            <a:r>
              <a:rPr lang="en-US" dirty="0"/>
              <a:t>If you close the session, all the objects being cached are lost and either persisted or updated in the database.</a:t>
            </a:r>
          </a:p>
          <a:p>
            <a:endParaRPr lang="en-US" sz="2000" dirty="0"/>
          </a:p>
        </p:txBody>
      </p:sp>
    </p:spTree>
    <p:extLst>
      <p:ext uri="{BB962C8B-B14F-4D97-AF65-F5344CB8AC3E}">
        <p14:creationId xmlns:p14="http://schemas.microsoft.com/office/powerpoint/2010/main" val="415479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838200" y="864532"/>
            <a:ext cx="5257800" cy="1323439"/>
          </a:xfrm>
          <a:prstGeom prst="rect">
            <a:avLst/>
          </a:prstGeom>
          <a:noFill/>
        </p:spPr>
        <p:txBody>
          <a:bodyPr wrap="square" rtlCol="0">
            <a:spAutoFit/>
          </a:bodyPr>
          <a:lstStyle/>
          <a:p>
            <a:r>
              <a:rPr lang="en-US" sz="4000" dirty="0"/>
              <a:t>Relationship</a:t>
            </a:r>
          </a:p>
          <a:p>
            <a:endParaRPr lang="en-US" sz="4000" dirty="0"/>
          </a:p>
        </p:txBody>
      </p:sp>
      <p:sp>
        <p:nvSpPr>
          <p:cNvPr id="6" name="TextBox 5"/>
          <p:cNvSpPr txBox="1"/>
          <p:nvPr/>
        </p:nvSpPr>
        <p:spPr>
          <a:xfrm>
            <a:off x="600009" y="2271330"/>
            <a:ext cx="6004342" cy="1323439"/>
          </a:xfrm>
          <a:prstGeom prst="rect">
            <a:avLst/>
          </a:prstGeom>
          <a:noFill/>
        </p:spPr>
        <p:txBody>
          <a:bodyPr wrap="square" rtlCol="0">
            <a:spAutoFit/>
          </a:bodyPr>
          <a:lstStyle/>
          <a:p>
            <a:r>
              <a:rPr lang="en-US" sz="2000" dirty="0"/>
              <a:t>@</a:t>
            </a:r>
            <a:r>
              <a:rPr lang="en-US" sz="2000" dirty="0" err="1"/>
              <a:t>ManyToOne</a:t>
            </a:r>
            <a:endParaRPr lang="en-US" sz="2000" dirty="0"/>
          </a:p>
          <a:p>
            <a:r>
              <a:rPr lang="en-US" sz="2000" dirty="0"/>
              <a:t>@</a:t>
            </a:r>
            <a:r>
              <a:rPr lang="en-US" sz="2000" dirty="0" err="1"/>
              <a:t>OneToMany</a:t>
            </a:r>
            <a:endParaRPr lang="en-US" sz="2000" dirty="0"/>
          </a:p>
          <a:p>
            <a:r>
              <a:rPr lang="en-US" sz="2000" dirty="0"/>
              <a:t>@</a:t>
            </a:r>
            <a:r>
              <a:rPr lang="en-US" sz="2000" dirty="0" err="1"/>
              <a:t>OneToOne</a:t>
            </a:r>
            <a:endParaRPr lang="en-US" sz="2000" dirty="0"/>
          </a:p>
          <a:p>
            <a:endParaRPr lang="en-US" sz="2000" dirty="0"/>
          </a:p>
        </p:txBody>
      </p:sp>
      <p:pic>
        <p:nvPicPr>
          <p:cNvPr id="7" name="תמונה 2" descr="גזירת מסך">
            <a:extLst>
              <a:ext uri="{FF2B5EF4-FFF2-40B4-BE49-F238E27FC236}">
                <a16:creationId xmlns:a16="http://schemas.microsoft.com/office/drawing/2014/main" id="{F8481681-0E74-40CA-9878-B4B1CC05D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041" y="1171585"/>
            <a:ext cx="3718299" cy="2376264"/>
          </a:xfrm>
          <a:prstGeom prst="rect">
            <a:avLst/>
          </a:prstGeom>
        </p:spPr>
      </p:pic>
      <p:pic>
        <p:nvPicPr>
          <p:cNvPr id="8" name="תמונה 4" descr="גזירת מסך">
            <a:extLst>
              <a:ext uri="{FF2B5EF4-FFF2-40B4-BE49-F238E27FC236}">
                <a16:creationId xmlns:a16="http://schemas.microsoft.com/office/drawing/2014/main" id="{697C5D95-12AD-4A93-B2A5-20A5B65B2E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2777" y="3931230"/>
            <a:ext cx="4583149" cy="1973480"/>
          </a:xfrm>
          <a:prstGeom prst="rect">
            <a:avLst/>
          </a:prstGeom>
        </p:spPr>
      </p:pic>
    </p:spTree>
    <p:extLst>
      <p:ext uri="{BB962C8B-B14F-4D97-AF65-F5344CB8AC3E}">
        <p14:creationId xmlns:p14="http://schemas.microsoft.com/office/powerpoint/2010/main" val="283274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838200" y="864532"/>
            <a:ext cx="5257800" cy="1323439"/>
          </a:xfrm>
          <a:prstGeom prst="rect">
            <a:avLst/>
          </a:prstGeom>
          <a:noFill/>
        </p:spPr>
        <p:txBody>
          <a:bodyPr wrap="square" rtlCol="0">
            <a:spAutoFit/>
          </a:bodyPr>
          <a:lstStyle/>
          <a:p>
            <a:r>
              <a:rPr lang="en-US" sz="4000" dirty="0"/>
              <a:t>Relationship</a:t>
            </a:r>
          </a:p>
          <a:p>
            <a:endParaRPr lang="en-US" sz="4000" dirty="0"/>
          </a:p>
        </p:txBody>
      </p:sp>
      <p:sp>
        <p:nvSpPr>
          <p:cNvPr id="6" name="TextBox 5"/>
          <p:cNvSpPr txBox="1"/>
          <p:nvPr/>
        </p:nvSpPr>
        <p:spPr>
          <a:xfrm>
            <a:off x="600009" y="2271330"/>
            <a:ext cx="6004342" cy="707886"/>
          </a:xfrm>
          <a:prstGeom prst="rect">
            <a:avLst/>
          </a:prstGeom>
          <a:noFill/>
        </p:spPr>
        <p:txBody>
          <a:bodyPr wrap="square" rtlCol="0">
            <a:spAutoFit/>
          </a:bodyPr>
          <a:lstStyle/>
          <a:p>
            <a:r>
              <a:rPr lang="en-US" sz="2000" dirty="0"/>
              <a:t>@</a:t>
            </a:r>
            <a:r>
              <a:rPr lang="en-US" sz="2000" dirty="0" err="1"/>
              <a:t>ManyToMany</a:t>
            </a:r>
            <a:endParaRPr lang="en-US" sz="2000" dirty="0"/>
          </a:p>
          <a:p>
            <a:endParaRPr lang="en-US" sz="2000" dirty="0"/>
          </a:p>
        </p:txBody>
      </p:sp>
      <p:pic>
        <p:nvPicPr>
          <p:cNvPr id="9" name="תמונה 4" descr="גזירת מסך">
            <a:extLst>
              <a:ext uri="{FF2B5EF4-FFF2-40B4-BE49-F238E27FC236}">
                <a16:creationId xmlns:a16="http://schemas.microsoft.com/office/drawing/2014/main" id="{BD5C39DB-FF8A-4C3D-84B4-7CAE7C06D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100" y="1867055"/>
            <a:ext cx="5688632" cy="4126413"/>
          </a:xfrm>
          <a:prstGeom prst="rect">
            <a:avLst/>
          </a:prstGeom>
        </p:spPr>
      </p:pic>
    </p:spTree>
    <p:extLst>
      <p:ext uri="{BB962C8B-B14F-4D97-AF65-F5344CB8AC3E}">
        <p14:creationId xmlns:p14="http://schemas.microsoft.com/office/powerpoint/2010/main" val="4131515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2167351" y="320821"/>
            <a:ext cx="5257800" cy="1323439"/>
          </a:xfrm>
          <a:prstGeom prst="rect">
            <a:avLst/>
          </a:prstGeom>
          <a:noFill/>
        </p:spPr>
        <p:txBody>
          <a:bodyPr wrap="square" rtlCol="0">
            <a:spAutoFit/>
          </a:bodyPr>
          <a:lstStyle/>
          <a:p>
            <a:r>
              <a:rPr lang="en-US" sz="4000" dirty="0"/>
              <a:t>Primary Key</a:t>
            </a:r>
          </a:p>
          <a:p>
            <a:endParaRPr lang="en-US" sz="4000" dirty="0"/>
          </a:p>
        </p:txBody>
      </p:sp>
      <p:sp>
        <p:nvSpPr>
          <p:cNvPr id="6" name="TextBox 5"/>
          <p:cNvSpPr txBox="1"/>
          <p:nvPr/>
        </p:nvSpPr>
        <p:spPr>
          <a:xfrm>
            <a:off x="5217669" y="545020"/>
            <a:ext cx="6004342" cy="707886"/>
          </a:xfrm>
          <a:prstGeom prst="rect">
            <a:avLst/>
          </a:prstGeom>
          <a:noFill/>
        </p:spPr>
        <p:txBody>
          <a:bodyPr wrap="square" rtlCol="0">
            <a:spAutoFit/>
          </a:bodyPr>
          <a:lstStyle/>
          <a:p>
            <a:r>
              <a:rPr lang="en-US" sz="2000" kern="0" dirty="0">
                <a:latin typeface="Arial"/>
                <a:cs typeface="Arial"/>
              </a:rPr>
              <a:t>Two ways to manage composite primary key</a:t>
            </a:r>
            <a:endParaRPr lang="en-US" sz="2000" dirty="0"/>
          </a:p>
          <a:p>
            <a:endParaRPr lang="en-US" sz="2000" dirty="0"/>
          </a:p>
        </p:txBody>
      </p:sp>
      <p:pic>
        <p:nvPicPr>
          <p:cNvPr id="7" name="תמונה 4" descr="גזירת מסך">
            <a:extLst>
              <a:ext uri="{FF2B5EF4-FFF2-40B4-BE49-F238E27FC236}">
                <a16:creationId xmlns:a16="http://schemas.microsoft.com/office/drawing/2014/main" id="{8B76AE50-0E74-40C3-9723-6937FA9B28DD}"/>
              </a:ext>
            </a:extLst>
          </p:cNvPr>
          <p:cNvPicPr>
            <a:picLocks noChangeAspect="1"/>
          </p:cNvPicPr>
          <p:nvPr/>
        </p:nvPicPr>
        <p:blipFill rotWithShape="1">
          <a:blip r:embed="rId3">
            <a:extLst>
              <a:ext uri="{28A0092B-C50C-407E-A947-70E740481C1C}">
                <a14:useLocalDpi xmlns:a14="http://schemas.microsoft.com/office/drawing/2010/main" val="0"/>
              </a:ext>
            </a:extLst>
          </a:blip>
          <a:srcRect l="278" t="7467" r="20158" b="52866"/>
          <a:stretch/>
        </p:blipFill>
        <p:spPr>
          <a:xfrm>
            <a:off x="4071317" y="3801604"/>
            <a:ext cx="3600400" cy="1728193"/>
          </a:xfrm>
          <a:prstGeom prst="rect">
            <a:avLst/>
          </a:prstGeom>
        </p:spPr>
      </p:pic>
      <p:pic>
        <p:nvPicPr>
          <p:cNvPr id="8" name="תמונה 6" descr="גזירת מסך">
            <a:extLst>
              <a:ext uri="{FF2B5EF4-FFF2-40B4-BE49-F238E27FC236}">
                <a16:creationId xmlns:a16="http://schemas.microsoft.com/office/drawing/2014/main" id="{B0517C47-F2B6-4340-A2AF-69416D43FAEC}"/>
              </a:ext>
            </a:extLst>
          </p:cNvPr>
          <p:cNvPicPr>
            <a:picLocks noChangeAspect="1"/>
          </p:cNvPicPr>
          <p:nvPr/>
        </p:nvPicPr>
        <p:blipFill rotWithShape="1">
          <a:blip r:embed="rId3">
            <a:extLst>
              <a:ext uri="{28A0092B-C50C-407E-A947-70E740481C1C}">
                <a14:useLocalDpi xmlns:a14="http://schemas.microsoft.com/office/drawing/2010/main" val="0"/>
              </a:ext>
            </a:extLst>
          </a:blip>
          <a:srcRect t="55081" r="46017" b="8557"/>
          <a:stretch/>
        </p:blipFill>
        <p:spPr>
          <a:xfrm>
            <a:off x="5455617" y="4737708"/>
            <a:ext cx="2442870" cy="1584177"/>
          </a:xfrm>
          <a:prstGeom prst="rect">
            <a:avLst/>
          </a:prstGeom>
        </p:spPr>
      </p:pic>
      <p:sp>
        <p:nvSpPr>
          <p:cNvPr id="10" name="מלבן 10">
            <a:extLst>
              <a:ext uri="{FF2B5EF4-FFF2-40B4-BE49-F238E27FC236}">
                <a16:creationId xmlns:a16="http://schemas.microsoft.com/office/drawing/2014/main" id="{7C1EFCE8-0448-4811-B954-3DCA57844045}"/>
              </a:ext>
            </a:extLst>
          </p:cNvPr>
          <p:cNvSpPr/>
          <p:nvPr/>
        </p:nvSpPr>
        <p:spPr>
          <a:xfrm>
            <a:off x="4065141" y="3226963"/>
            <a:ext cx="1726756" cy="369332"/>
          </a:xfrm>
          <a:prstGeom prst="rect">
            <a:avLst/>
          </a:prstGeom>
        </p:spPr>
        <p:txBody>
          <a:bodyPr wrap="none">
            <a:spAutoFit/>
          </a:bodyPr>
          <a:lstStyle/>
          <a:p>
            <a:r>
              <a:rPr lang="en-US" dirty="0"/>
              <a:t>@</a:t>
            </a:r>
            <a:r>
              <a:rPr lang="en-US" dirty="0" err="1"/>
              <a:t>EmbaddedId</a:t>
            </a:r>
            <a:endParaRPr lang="en-US" dirty="0"/>
          </a:p>
        </p:txBody>
      </p:sp>
      <p:pic>
        <p:nvPicPr>
          <p:cNvPr id="11" name="תמונה 3" descr="גזירת מסך">
            <a:extLst>
              <a:ext uri="{FF2B5EF4-FFF2-40B4-BE49-F238E27FC236}">
                <a16:creationId xmlns:a16="http://schemas.microsoft.com/office/drawing/2014/main" id="{A51A865D-3D0D-490E-9F70-B24A55DD662C}"/>
              </a:ext>
            </a:extLst>
          </p:cNvPr>
          <p:cNvPicPr>
            <a:picLocks noChangeAspect="1"/>
          </p:cNvPicPr>
          <p:nvPr/>
        </p:nvPicPr>
        <p:blipFill rotWithShape="1">
          <a:blip r:embed="rId4">
            <a:extLst>
              <a:ext uri="{28A0092B-C50C-407E-A947-70E740481C1C}">
                <a14:useLocalDpi xmlns:a14="http://schemas.microsoft.com/office/drawing/2010/main" val="0"/>
              </a:ext>
            </a:extLst>
          </a:blip>
          <a:srcRect t="13619" r="15788" b="52467"/>
          <a:stretch/>
        </p:blipFill>
        <p:spPr>
          <a:xfrm>
            <a:off x="8257318" y="2416963"/>
            <a:ext cx="3672408" cy="1512168"/>
          </a:xfrm>
          <a:prstGeom prst="rect">
            <a:avLst/>
          </a:prstGeom>
        </p:spPr>
      </p:pic>
      <p:pic>
        <p:nvPicPr>
          <p:cNvPr id="12" name="תמונה 7" descr="גזירת מסך">
            <a:extLst>
              <a:ext uri="{FF2B5EF4-FFF2-40B4-BE49-F238E27FC236}">
                <a16:creationId xmlns:a16="http://schemas.microsoft.com/office/drawing/2014/main" id="{8874F1D0-E56A-4C79-B346-E2D89FF4A2FB}"/>
              </a:ext>
            </a:extLst>
          </p:cNvPr>
          <p:cNvPicPr>
            <a:picLocks noChangeAspect="1"/>
          </p:cNvPicPr>
          <p:nvPr/>
        </p:nvPicPr>
        <p:blipFill rotWithShape="1">
          <a:blip r:embed="rId4">
            <a:extLst>
              <a:ext uri="{28A0092B-C50C-407E-A947-70E740481C1C}">
                <a14:useLocalDpi xmlns:a14="http://schemas.microsoft.com/office/drawing/2010/main" val="0"/>
              </a:ext>
            </a:extLst>
          </a:blip>
          <a:srcRect t="55419" r="41823" b="2592"/>
          <a:stretch/>
        </p:blipFill>
        <p:spPr>
          <a:xfrm>
            <a:off x="8361401" y="4367121"/>
            <a:ext cx="2537063" cy="1872208"/>
          </a:xfrm>
          <a:prstGeom prst="rect">
            <a:avLst/>
          </a:prstGeom>
        </p:spPr>
      </p:pic>
      <p:sp>
        <p:nvSpPr>
          <p:cNvPr id="13" name="מלבן 9">
            <a:extLst>
              <a:ext uri="{FF2B5EF4-FFF2-40B4-BE49-F238E27FC236}">
                <a16:creationId xmlns:a16="http://schemas.microsoft.com/office/drawing/2014/main" id="{38A8C26F-00BE-46D6-9C44-D8B6D67D68E8}"/>
              </a:ext>
            </a:extLst>
          </p:cNvPr>
          <p:cNvSpPr/>
          <p:nvPr/>
        </p:nvSpPr>
        <p:spPr>
          <a:xfrm>
            <a:off x="8257318" y="1876651"/>
            <a:ext cx="1188146" cy="369332"/>
          </a:xfrm>
          <a:prstGeom prst="rect">
            <a:avLst/>
          </a:prstGeom>
        </p:spPr>
        <p:txBody>
          <a:bodyPr wrap="none">
            <a:spAutoFit/>
          </a:bodyPr>
          <a:lstStyle/>
          <a:p>
            <a:r>
              <a:rPr lang="en-US" dirty="0"/>
              <a:t>@</a:t>
            </a:r>
            <a:r>
              <a:rPr lang="en-US" dirty="0" err="1"/>
              <a:t>IdClass</a:t>
            </a:r>
            <a:endParaRPr lang="en-US" dirty="0"/>
          </a:p>
        </p:txBody>
      </p:sp>
      <p:pic>
        <p:nvPicPr>
          <p:cNvPr id="4" name="Picture 3"/>
          <p:cNvPicPr>
            <a:picLocks noChangeAspect="1"/>
          </p:cNvPicPr>
          <p:nvPr/>
        </p:nvPicPr>
        <p:blipFill>
          <a:blip r:embed="rId5"/>
          <a:stretch>
            <a:fillRect/>
          </a:stretch>
        </p:blipFill>
        <p:spPr>
          <a:xfrm>
            <a:off x="109951" y="1285023"/>
            <a:ext cx="5457143" cy="1695238"/>
          </a:xfrm>
          <a:prstGeom prst="rect">
            <a:avLst/>
          </a:prstGeom>
        </p:spPr>
      </p:pic>
      <p:sp>
        <p:nvSpPr>
          <p:cNvPr id="14" name="מלבן 9">
            <a:extLst>
              <a:ext uri="{FF2B5EF4-FFF2-40B4-BE49-F238E27FC236}">
                <a16:creationId xmlns:a16="http://schemas.microsoft.com/office/drawing/2014/main" id="{38A8C26F-00BE-46D6-9C44-D8B6D67D68E8}"/>
              </a:ext>
            </a:extLst>
          </p:cNvPr>
          <p:cNvSpPr/>
          <p:nvPr/>
        </p:nvSpPr>
        <p:spPr>
          <a:xfrm>
            <a:off x="3965797" y="1398279"/>
            <a:ext cx="2554161" cy="369332"/>
          </a:xfrm>
          <a:prstGeom prst="rect">
            <a:avLst/>
          </a:prstGeom>
        </p:spPr>
        <p:txBody>
          <a:bodyPr wrap="none">
            <a:spAutoFit/>
          </a:bodyPr>
          <a:lstStyle/>
          <a:p>
            <a:r>
              <a:rPr lang="en-US" dirty="0"/>
              <a:t>@Id &amp; @</a:t>
            </a:r>
            <a:r>
              <a:rPr lang="en-US" dirty="0" err="1"/>
              <a:t>GeneratedValue</a:t>
            </a:r>
            <a:endParaRPr lang="en-US" dirty="0"/>
          </a:p>
        </p:txBody>
      </p:sp>
    </p:spTree>
    <p:extLst>
      <p:ext uri="{BB962C8B-B14F-4D97-AF65-F5344CB8AC3E}">
        <p14:creationId xmlns:p14="http://schemas.microsoft.com/office/powerpoint/2010/main" val="264076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549400" y="876300"/>
            <a:ext cx="5257800" cy="707886"/>
          </a:xfrm>
          <a:prstGeom prst="rect">
            <a:avLst/>
          </a:prstGeom>
          <a:noFill/>
        </p:spPr>
        <p:txBody>
          <a:bodyPr wrap="square" rtlCol="0">
            <a:spAutoFit/>
          </a:bodyPr>
          <a:lstStyle/>
          <a:p>
            <a:r>
              <a:rPr lang="en-US" sz="4000" dirty="0"/>
              <a:t>Query Language - HQL</a:t>
            </a:r>
          </a:p>
        </p:txBody>
      </p:sp>
      <p:sp>
        <p:nvSpPr>
          <p:cNvPr id="4" name="TextBox 3"/>
          <p:cNvSpPr txBox="1"/>
          <p:nvPr/>
        </p:nvSpPr>
        <p:spPr>
          <a:xfrm>
            <a:off x="492110" y="2317206"/>
            <a:ext cx="10594990" cy="1323439"/>
          </a:xfrm>
          <a:prstGeom prst="rect">
            <a:avLst/>
          </a:prstGeom>
          <a:noFill/>
        </p:spPr>
        <p:txBody>
          <a:bodyPr wrap="square" rtlCol="0">
            <a:spAutoFit/>
          </a:bodyPr>
          <a:lstStyle/>
          <a:p>
            <a:r>
              <a:rPr lang="en-US" sz="2000" b="1" dirty="0"/>
              <a:t>Hibernate Query Language (HQL) </a:t>
            </a:r>
            <a:r>
              <a:rPr lang="en-US" sz="2000" dirty="0"/>
              <a:t>is an object-oriented query language, similar to SQL, but instead of operating on tables and columns, HQL works with persistent objects and their properties. HQL queries are translated by Hibernate into conventional SQL queries, which in turns perform action on database.</a:t>
            </a:r>
          </a:p>
        </p:txBody>
      </p:sp>
      <p:pic>
        <p:nvPicPr>
          <p:cNvPr id="5" name="Picture 4"/>
          <p:cNvPicPr>
            <a:picLocks noChangeAspect="1"/>
          </p:cNvPicPr>
          <p:nvPr/>
        </p:nvPicPr>
        <p:blipFill>
          <a:blip r:embed="rId3"/>
          <a:stretch>
            <a:fillRect/>
          </a:stretch>
        </p:blipFill>
        <p:spPr>
          <a:xfrm>
            <a:off x="492110" y="4214051"/>
            <a:ext cx="9413526" cy="1402977"/>
          </a:xfrm>
          <a:prstGeom prst="rect">
            <a:avLst/>
          </a:prstGeom>
        </p:spPr>
      </p:pic>
    </p:spTree>
    <p:extLst>
      <p:ext uri="{BB962C8B-B14F-4D97-AF65-F5344CB8AC3E}">
        <p14:creationId xmlns:p14="http://schemas.microsoft.com/office/powerpoint/2010/main" val="1656220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549400" y="876300"/>
            <a:ext cx="5257800" cy="707886"/>
          </a:xfrm>
          <a:prstGeom prst="rect">
            <a:avLst/>
          </a:prstGeom>
          <a:noFill/>
        </p:spPr>
        <p:txBody>
          <a:bodyPr wrap="square" rtlCol="0">
            <a:spAutoFit/>
          </a:bodyPr>
          <a:lstStyle/>
          <a:p>
            <a:r>
              <a:rPr lang="en-US" sz="4000" dirty="0"/>
              <a:t>Query Language-HQL</a:t>
            </a:r>
          </a:p>
        </p:txBody>
      </p:sp>
      <p:sp>
        <p:nvSpPr>
          <p:cNvPr id="4" name="TextBox 3"/>
          <p:cNvSpPr txBox="1"/>
          <p:nvPr/>
        </p:nvSpPr>
        <p:spPr>
          <a:xfrm>
            <a:off x="492110" y="2317206"/>
            <a:ext cx="10594990" cy="400110"/>
          </a:xfrm>
          <a:prstGeom prst="rect">
            <a:avLst/>
          </a:prstGeom>
          <a:noFill/>
        </p:spPr>
        <p:txBody>
          <a:bodyPr wrap="square" rtlCol="0">
            <a:spAutoFit/>
          </a:bodyPr>
          <a:lstStyle/>
          <a:p>
            <a:r>
              <a:rPr lang="en-US" sz="2000" dirty="0"/>
              <a:t>Pagination using Query</a:t>
            </a:r>
          </a:p>
        </p:txBody>
      </p:sp>
      <p:pic>
        <p:nvPicPr>
          <p:cNvPr id="6" name="Picture 5"/>
          <p:cNvPicPr>
            <a:picLocks noChangeAspect="1"/>
          </p:cNvPicPr>
          <p:nvPr/>
        </p:nvPicPr>
        <p:blipFill>
          <a:blip r:embed="rId3"/>
          <a:stretch>
            <a:fillRect/>
          </a:stretch>
        </p:blipFill>
        <p:spPr>
          <a:xfrm>
            <a:off x="4725585" y="2101909"/>
            <a:ext cx="5123809" cy="2419048"/>
          </a:xfrm>
          <a:prstGeom prst="rect">
            <a:avLst/>
          </a:prstGeom>
        </p:spPr>
      </p:pic>
      <p:pic>
        <p:nvPicPr>
          <p:cNvPr id="7" name="Picture 6"/>
          <p:cNvPicPr>
            <a:picLocks noChangeAspect="1"/>
          </p:cNvPicPr>
          <p:nvPr/>
        </p:nvPicPr>
        <p:blipFill>
          <a:blip r:embed="rId4"/>
          <a:stretch>
            <a:fillRect/>
          </a:stretch>
        </p:blipFill>
        <p:spPr>
          <a:xfrm>
            <a:off x="4572620" y="4520957"/>
            <a:ext cx="5276774" cy="1833895"/>
          </a:xfrm>
          <a:prstGeom prst="rect">
            <a:avLst/>
          </a:prstGeom>
        </p:spPr>
      </p:pic>
    </p:spTree>
    <p:extLst>
      <p:ext uri="{BB962C8B-B14F-4D97-AF65-F5344CB8AC3E}">
        <p14:creationId xmlns:p14="http://schemas.microsoft.com/office/powerpoint/2010/main" val="321696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549400" y="876300"/>
            <a:ext cx="5257800" cy="707886"/>
          </a:xfrm>
          <a:prstGeom prst="rect">
            <a:avLst/>
          </a:prstGeom>
          <a:noFill/>
        </p:spPr>
        <p:txBody>
          <a:bodyPr wrap="square" rtlCol="0">
            <a:spAutoFit/>
          </a:bodyPr>
          <a:lstStyle/>
          <a:p>
            <a:r>
              <a:rPr lang="en-US" sz="4000" dirty="0"/>
              <a:t>Criteria Queries</a:t>
            </a:r>
          </a:p>
        </p:txBody>
      </p:sp>
      <p:pic>
        <p:nvPicPr>
          <p:cNvPr id="5" name="Picture 4"/>
          <p:cNvPicPr>
            <a:picLocks noChangeAspect="1"/>
          </p:cNvPicPr>
          <p:nvPr/>
        </p:nvPicPr>
        <p:blipFill>
          <a:blip r:embed="rId3"/>
          <a:stretch>
            <a:fillRect/>
          </a:stretch>
        </p:blipFill>
        <p:spPr>
          <a:xfrm>
            <a:off x="390890" y="2452057"/>
            <a:ext cx="6581410" cy="761042"/>
          </a:xfrm>
          <a:prstGeom prst="rect">
            <a:avLst/>
          </a:prstGeom>
        </p:spPr>
      </p:pic>
      <p:pic>
        <p:nvPicPr>
          <p:cNvPr id="8" name="Picture 7"/>
          <p:cNvPicPr>
            <a:picLocks noChangeAspect="1"/>
          </p:cNvPicPr>
          <p:nvPr/>
        </p:nvPicPr>
        <p:blipFill>
          <a:blip r:embed="rId4"/>
          <a:stretch>
            <a:fillRect/>
          </a:stretch>
        </p:blipFill>
        <p:spPr>
          <a:xfrm>
            <a:off x="5202524" y="1743352"/>
            <a:ext cx="4580952" cy="4438095"/>
          </a:xfrm>
          <a:prstGeom prst="rect">
            <a:avLst/>
          </a:prstGeom>
        </p:spPr>
      </p:pic>
    </p:spTree>
    <p:extLst>
      <p:ext uri="{BB962C8B-B14F-4D97-AF65-F5344CB8AC3E}">
        <p14:creationId xmlns:p14="http://schemas.microsoft.com/office/powerpoint/2010/main" val="2634361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358900" y="876300"/>
            <a:ext cx="9994900" cy="1938992"/>
          </a:xfrm>
          <a:prstGeom prst="rect">
            <a:avLst/>
          </a:prstGeom>
          <a:noFill/>
        </p:spPr>
        <p:txBody>
          <a:bodyPr wrap="square" rtlCol="0">
            <a:spAutoFit/>
          </a:bodyPr>
          <a:lstStyle/>
          <a:p>
            <a:r>
              <a:rPr lang="en-US" sz="4000" dirty="0"/>
              <a:t>Criteria Queries -Projections &amp; Aggregations</a:t>
            </a:r>
          </a:p>
          <a:p>
            <a:br>
              <a:rPr lang="en-US" sz="4000" dirty="0"/>
            </a:br>
            <a:endParaRPr lang="en-US" sz="4000" dirty="0"/>
          </a:p>
        </p:txBody>
      </p:sp>
      <p:pic>
        <p:nvPicPr>
          <p:cNvPr id="4" name="Picture 3"/>
          <p:cNvPicPr>
            <a:picLocks noChangeAspect="1"/>
          </p:cNvPicPr>
          <p:nvPr/>
        </p:nvPicPr>
        <p:blipFill>
          <a:blip r:embed="rId3"/>
          <a:stretch>
            <a:fillRect/>
          </a:stretch>
        </p:blipFill>
        <p:spPr>
          <a:xfrm>
            <a:off x="1660828" y="1845796"/>
            <a:ext cx="7140272" cy="4634176"/>
          </a:xfrm>
          <a:prstGeom prst="rect">
            <a:avLst/>
          </a:prstGeom>
        </p:spPr>
      </p:pic>
    </p:spTree>
    <p:extLst>
      <p:ext uri="{BB962C8B-B14F-4D97-AF65-F5344CB8AC3E}">
        <p14:creationId xmlns:p14="http://schemas.microsoft.com/office/powerpoint/2010/main" val="327978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358900" y="876300"/>
            <a:ext cx="9994900" cy="1323439"/>
          </a:xfrm>
          <a:prstGeom prst="rect">
            <a:avLst/>
          </a:prstGeom>
          <a:noFill/>
        </p:spPr>
        <p:txBody>
          <a:bodyPr wrap="square" rtlCol="0">
            <a:spAutoFit/>
          </a:bodyPr>
          <a:lstStyle/>
          <a:p>
            <a:r>
              <a:rPr lang="en-US" sz="4000" dirty="0"/>
              <a:t>Native SQL</a:t>
            </a:r>
            <a:br>
              <a:rPr lang="en-US" sz="4000" dirty="0"/>
            </a:br>
            <a:endParaRPr lang="en-US" sz="4000" dirty="0"/>
          </a:p>
        </p:txBody>
      </p:sp>
      <p:pic>
        <p:nvPicPr>
          <p:cNvPr id="5" name="Picture 4"/>
          <p:cNvPicPr>
            <a:picLocks noChangeAspect="1"/>
          </p:cNvPicPr>
          <p:nvPr/>
        </p:nvPicPr>
        <p:blipFill>
          <a:blip r:embed="rId3"/>
          <a:stretch>
            <a:fillRect/>
          </a:stretch>
        </p:blipFill>
        <p:spPr>
          <a:xfrm>
            <a:off x="830633" y="2199739"/>
            <a:ext cx="9493956" cy="1661061"/>
          </a:xfrm>
          <a:prstGeom prst="rect">
            <a:avLst/>
          </a:prstGeom>
        </p:spPr>
      </p:pic>
    </p:spTree>
    <p:extLst>
      <p:ext uri="{BB962C8B-B14F-4D97-AF65-F5344CB8AC3E}">
        <p14:creationId xmlns:p14="http://schemas.microsoft.com/office/powerpoint/2010/main" val="863643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549400" y="876300"/>
            <a:ext cx="5257800" cy="1323439"/>
          </a:xfrm>
          <a:prstGeom prst="rect">
            <a:avLst/>
          </a:prstGeom>
          <a:noFill/>
        </p:spPr>
        <p:txBody>
          <a:bodyPr wrap="square" rtlCol="0">
            <a:spAutoFit/>
          </a:bodyPr>
          <a:lstStyle/>
          <a:p>
            <a:r>
              <a:rPr lang="en-US" sz="4000" dirty="0"/>
              <a:t>Batch Processing</a:t>
            </a:r>
          </a:p>
          <a:p>
            <a:endParaRPr lang="en-US" sz="4000" dirty="0"/>
          </a:p>
        </p:txBody>
      </p:sp>
      <p:sp>
        <p:nvSpPr>
          <p:cNvPr id="6" name="TextBox 5"/>
          <p:cNvSpPr txBox="1"/>
          <p:nvPr/>
        </p:nvSpPr>
        <p:spPr>
          <a:xfrm>
            <a:off x="821879" y="2337123"/>
            <a:ext cx="6004342" cy="400110"/>
          </a:xfrm>
          <a:prstGeom prst="rect">
            <a:avLst/>
          </a:prstGeom>
          <a:noFill/>
        </p:spPr>
        <p:txBody>
          <a:bodyPr wrap="square" rtlCol="0">
            <a:spAutoFit/>
          </a:bodyPr>
          <a:lstStyle/>
          <a:p>
            <a:r>
              <a:rPr lang="en-US" sz="2000" b="1" dirty="0"/>
              <a:t>Before</a:t>
            </a:r>
          </a:p>
        </p:txBody>
      </p:sp>
      <p:pic>
        <p:nvPicPr>
          <p:cNvPr id="4" name="Picture 3"/>
          <p:cNvPicPr>
            <a:picLocks noChangeAspect="1"/>
          </p:cNvPicPr>
          <p:nvPr/>
        </p:nvPicPr>
        <p:blipFill>
          <a:blip r:embed="rId3"/>
          <a:stretch>
            <a:fillRect/>
          </a:stretch>
        </p:blipFill>
        <p:spPr>
          <a:xfrm>
            <a:off x="821879" y="2874618"/>
            <a:ext cx="4120759" cy="1473924"/>
          </a:xfrm>
          <a:prstGeom prst="rect">
            <a:avLst/>
          </a:prstGeom>
        </p:spPr>
      </p:pic>
      <p:sp>
        <p:nvSpPr>
          <p:cNvPr id="7" name="TextBox 6"/>
          <p:cNvSpPr txBox="1"/>
          <p:nvPr/>
        </p:nvSpPr>
        <p:spPr>
          <a:xfrm>
            <a:off x="5636167" y="2210584"/>
            <a:ext cx="6004342" cy="1254446"/>
          </a:xfrm>
          <a:prstGeom prst="rect">
            <a:avLst/>
          </a:prstGeom>
          <a:noFill/>
        </p:spPr>
        <p:txBody>
          <a:bodyPr wrap="square" rtlCol="0">
            <a:spAutoFit/>
          </a:bodyPr>
          <a:lstStyle/>
          <a:p>
            <a:pPr>
              <a:lnSpc>
                <a:spcPct val="150000"/>
              </a:lnSpc>
            </a:pPr>
            <a:r>
              <a:rPr lang="en-US" sz="2000" b="1" dirty="0"/>
              <a:t>After : </a:t>
            </a:r>
            <a:r>
              <a:rPr lang="en-US" sz="2000" b="1" dirty="0" err="1"/>
              <a:t>hibernate.jdbc.batch_size</a:t>
            </a:r>
            <a:endParaRPr lang="en-US" sz="2000" b="1" dirty="0"/>
          </a:p>
          <a:p>
            <a:pPr>
              <a:lnSpc>
                <a:spcPct val="150000"/>
              </a:lnSpc>
            </a:pPr>
            <a:r>
              <a:rPr lang="en-US" sz="1600" dirty="0"/>
              <a:t>JDBC batch updates allow sending multiple update queries in a single batch to the database. It reduces the number of network calls.</a:t>
            </a:r>
            <a:endParaRPr lang="en-US" sz="1600" b="1" dirty="0"/>
          </a:p>
        </p:txBody>
      </p:sp>
      <p:pic>
        <p:nvPicPr>
          <p:cNvPr id="8" name="Picture 7"/>
          <p:cNvPicPr>
            <a:picLocks noChangeAspect="1"/>
          </p:cNvPicPr>
          <p:nvPr/>
        </p:nvPicPr>
        <p:blipFill>
          <a:blip r:embed="rId4"/>
          <a:stretch>
            <a:fillRect/>
          </a:stretch>
        </p:blipFill>
        <p:spPr>
          <a:xfrm>
            <a:off x="5776162" y="3773510"/>
            <a:ext cx="4689921" cy="2438759"/>
          </a:xfrm>
          <a:prstGeom prst="rect">
            <a:avLst/>
          </a:prstGeom>
        </p:spPr>
      </p:pic>
      <p:cxnSp>
        <p:nvCxnSpPr>
          <p:cNvPr id="10" name="Straight Connector 9"/>
          <p:cNvCxnSpPr/>
          <p:nvPr/>
        </p:nvCxnSpPr>
        <p:spPr>
          <a:xfrm>
            <a:off x="5245100" y="1968500"/>
            <a:ext cx="12700" cy="4254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59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549399" y="876300"/>
            <a:ext cx="4826233" cy="707886"/>
          </a:xfrm>
          <a:prstGeom prst="rect">
            <a:avLst/>
          </a:prstGeom>
          <a:noFill/>
        </p:spPr>
        <p:txBody>
          <a:bodyPr wrap="square" rtlCol="0">
            <a:spAutoFit/>
          </a:bodyPr>
          <a:lstStyle/>
          <a:p>
            <a:r>
              <a:rPr lang="en-US" sz="4000" dirty="0"/>
              <a:t>Hibernate - ORM</a:t>
            </a:r>
          </a:p>
        </p:txBody>
      </p:sp>
      <p:sp>
        <p:nvSpPr>
          <p:cNvPr id="4" name="TextBox 3"/>
          <p:cNvSpPr txBox="1"/>
          <p:nvPr/>
        </p:nvSpPr>
        <p:spPr>
          <a:xfrm>
            <a:off x="492110" y="2069012"/>
            <a:ext cx="10941079" cy="1938992"/>
          </a:xfrm>
          <a:prstGeom prst="rect">
            <a:avLst/>
          </a:prstGeom>
          <a:noFill/>
        </p:spPr>
        <p:txBody>
          <a:bodyPr wrap="square" rtlCol="0">
            <a:spAutoFit/>
          </a:bodyPr>
          <a:lstStyle/>
          <a:p>
            <a:r>
              <a:rPr lang="en-US" sz="2000" dirty="0"/>
              <a:t>Hibernate is an Object-Relational Mapping(ORM) solution for JAVA.</a:t>
            </a:r>
          </a:p>
          <a:p>
            <a:endParaRPr lang="en-US" sz="2000" b="1" dirty="0"/>
          </a:p>
          <a:p>
            <a:r>
              <a:rPr lang="en-US" sz="2000" b="1" dirty="0"/>
              <a:t>JPA – Java persistence API</a:t>
            </a:r>
          </a:p>
          <a:p>
            <a:endParaRPr lang="en-US" sz="2000" b="1" dirty="0"/>
          </a:p>
          <a:p>
            <a:r>
              <a:rPr lang="en-US" sz="2000" b="1" dirty="0"/>
              <a:t>Hibernate implements the JPA specification</a:t>
            </a:r>
          </a:p>
          <a:p>
            <a:endParaRPr lang="en-US" sz="2000" dirty="0"/>
          </a:p>
        </p:txBody>
      </p:sp>
    </p:spTree>
    <p:extLst>
      <p:ext uri="{BB962C8B-B14F-4D97-AF65-F5344CB8AC3E}">
        <p14:creationId xmlns:p14="http://schemas.microsoft.com/office/powerpoint/2010/main" val="522851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549400" y="876300"/>
            <a:ext cx="5257800" cy="1323439"/>
          </a:xfrm>
          <a:prstGeom prst="rect">
            <a:avLst/>
          </a:prstGeom>
          <a:noFill/>
        </p:spPr>
        <p:txBody>
          <a:bodyPr wrap="square" rtlCol="0">
            <a:spAutoFit/>
          </a:bodyPr>
          <a:lstStyle/>
          <a:p>
            <a:r>
              <a:rPr lang="en-US" sz="4000" dirty="0"/>
              <a:t>Cascade Type</a:t>
            </a:r>
          </a:p>
          <a:p>
            <a:endParaRPr lang="en-US" sz="4000" dirty="0"/>
          </a:p>
        </p:txBody>
      </p:sp>
      <p:pic>
        <p:nvPicPr>
          <p:cNvPr id="5" name="Picture 4"/>
          <p:cNvPicPr>
            <a:picLocks noChangeAspect="1"/>
          </p:cNvPicPr>
          <p:nvPr/>
        </p:nvPicPr>
        <p:blipFill>
          <a:blip r:embed="rId3"/>
          <a:stretch>
            <a:fillRect/>
          </a:stretch>
        </p:blipFill>
        <p:spPr>
          <a:xfrm>
            <a:off x="492110" y="1741600"/>
            <a:ext cx="8666667" cy="1800000"/>
          </a:xfrm>
          <a:prstGeom prst="rect">
            <a:avLst/>
          </a:prstGeom>
        </p:spPr>
      </p:pic>
      <p:sp>
        <p:nvSpPr>
          <p:cNvPr id="11" name="TextBox 10"/>
          <p:cNvSpPr txBox="1"/>
          <p:nvPr/>
        </p:nvSpPr>
        <p:spPr>
          <a:xfrm>
            <a:off x="1346200" y="4076700"/>
            <a:ext cx="5257800" cy="1323439"/>
          </a:xfrm>
          <a:prstGeom prst="rect">
            <a:avLst/>
          </a:prstGeom>
          <a:noFill/>
        </p:spPr>
        <p:txBody>
          <a:bodyPr wrap="square" rtlCol="0">
            <a:spAutoFit/>
          </a:bodyPr>
          <a:lstStyle/>
          <a:p>
            <a:r>
              <a:rPr lang="en-US" sz="4000" dirty="0"/>
              <a:t>Fetch Type</a:t>
            </a:r>
          </a:p>
          <a:p>
            <a:endParaRPr lang="en-US" sz="4000" dirty="0"/>
          </a:p>
        </p:txBody>
      </p:sp>
      <p:pic>
        <p:nvPicPr>
          <p:cNvPr id="9" name="Picture 8"/>
          <p:cNvPicPr>
            <a:picLocks noChangeAspect="1"/>
          </p:cNvPicPr>
          <p:nvPr/>
        </p:nvPicPr>
        <p:blipFill>
          <a:blip r:embed="rId4"/>
          <a:stretch>
            <a:fillRect/>
          </a:stretch>
        </p:blipFill>
        <p:spPr>
          <a:xfrm>
            <a:off x="1219505" y="5052520"/>
            <a:ext cx="4876190" cy="695238"/>
          </a:xfrm>
          <a:prstGeom prst="rect">
            <a:avLst/>
          </a:prstGeom>
        </p:spPr>
      </p:pic>
    </p:spTree>
    <p:extLst>
      <p:ext uri="{BB962C8B-B14F-4D97-AF65-F5344CB8AC3E}">
        <p14:creationId xmlns:p14="http://schemas.microsoft.com/office/powerpoint/2010/main" val="18197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827733" y="777779"/>
            <a:ext cx="9838034" cy="1323439"/>
          </a:xfrm>
          <a:prstGeom prst="rect">
            <a:avLst/>
          </a:prstGeom>
          <a:noFill/>
        </p:spPr>
        <p:txBody>
          <a:bodyPr wrap="square" rtlCol="0">
            <a:spAutoFit/>
          </a:bodyPr>
          <a:lstStyle/>
          <a:p>
            <a:endParaRPr lang="en-US" sz="4000" dirty="0"/>
          </a:p>
          <a:p>
            <a:r>
              <a:rPr lang="en-US" sz="4000" dirty="0"/>
              <a:t>How to debug the query , Behind the Scenes..</a:t>
            </a:r>
          </a:p>
        </p:txBody>
      </p:sp>
      <p:sp>
        <p:nvSpPr>
          <p:cNvPr id="4" name="Rectangle 3"/>
          <p:cNvSpPr/>
          <p:nvPr/>
        </p:nvSpPr>
        <p:spPr>
          <a:xfrm>
            <a:off x="762000" y="2588736"/>
            <a:ext cx="9969500" cy="1323439"/>
          </a:xfrm>
          <a:prstGeom prst="rect">
            <a:avLst/>
          </a:prstGeom>
        </p:spPr>
        <p:txBody>
          <a:bodyPr wrap="square">
            <a:spAutoFit/>
          </a:bodyPr>
          <a:lstStyle/>
          <a:p>
            <a:pPr marL="342900" indent="-342900">
              <a:buFont typeface="Arial" panose="020B0604020202020204" pitchFamily="34" charset="0"/>
              <a:buChar char="•"/>
            </a:pPr>
            <a:r>
              <a:rPr lang="en-US" sz="2000" dirty="0"/>
              <a:t>The SQL statements are written as DEBUG messages to the category </a:t>
            </a:r>
            <a:r>
              <a:rPr lang="en-US" sz="2000" b="1" dirty="0" err="1"/>
              <a:t>org.hibernate.SQL</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bind parameters are logged to the </a:t>
            </a:r>
            <a:r>
              <a:rPr lang="en-US" sz="2000" b="1" dirty="0" err="1"/>
              <a:t>org.hibernate.type.descriptor.sql</a:t>
            </a:r>
            <a:r>
              <a:rPr lang="en-US" sz="2000" b="1" dirty="0"/>
              <a:t> </a:t>
            </a:r>
            <a:r>
              <a:rPr lang="en-US" sz="2000" dirty="0"/>
              <a:t>category with log level TRACE.</a:t>
            </a:r>
          </a:p>
        </p:txBody>
      </p:sp>
      <p:pic>
        <p:nvPicPr>
          <p:cNvPr id="7" name="Picture 6"/>
          <p:cNvPicPr>
            <a:picLocks noChangeAspect="1"/>
          </p:cNvPicPr>
          <p:nvPr/>
        </p:nvPicPr>
        <p:blipFill>
          <a:blip r:embed="rId3"/>
          <a:stretch>
            <a:fillRect/>
          </a:stretch>
        </p:blipFill>
        <p:spPr>
          <a:xfrm>
            <a:off x="762000" y="4451845"/>
            <a:ext cx="10333333" cy="1285714"/>
          </a:xfrm>
          <a:prstGeom prst="rect">
            <a:avLst/>
          </a:prstGeom>
        </p:spPr>
      </p:pic>
    </p:spTree>
    <p:extLst>
      <p:ext uri="{BB962C8B-B14F-4D97-AF65-F5344CB8AC3E}">
        <p14:creationId xmlns:p14="http://schemas.microsoft.com/office/powerpoint/2010/main" val="2166105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549400" y="876300"/>
            <a:ext cx="7239000" cy="707886"/>
          </a:xfrm>
          <a:prstGeom prst="rect">
            <a:avLst/>
          </a:prstGeom>
          <a:noFill/>
        </p:spPr>
        <p:txBody>
          <a:bodyPr wrap="square" rtlCol="0">
            <a:spAutoFit/>
          </a:bodyPr>
          <a:lstStyle/>
          <a:p>
            <a:r>
              <a:rPr lang="en-US" sz="4000" dirty="0"/>
              <a:t>Version management</a:t>
            </a:r>
          </a:p>
        </p:txBody>
      </p:sp>
      <p:sp>
        <p:nvSpPr>
          <p:cNvPr id="4" name="TextBox 3"/>
          <p:cNvSpPr txBox="1"/>
          <p:nvPr/>
        </p:nvSpPr>
        <p:spPr>
          <a:xfrm>
            <a:off x="492110" y="2069012"/>
            <a:ext cx="10941079" cy="1631216"/>
          </a:xfrm>
          <a:prstGeom prst="rect">
            <a:avLst/>
          </a:prstGeom>
          <a:noFill/>
        </p:spPr>
        <p:txBody>
          <a:bodyPr wrap="square" rtlCol="0">
            <a:spAutoFit/>
          </a:bodyPr>
          <a:lstStyle/>
          <a:p>
            <a:r>
              <a:rPr lang="en-US" sz="2000" dirty="0"/>
              <a:t>The @version element is optional and indicates that the table contains versioned data. This is particularly useful if you plan to use long transactions, Version tag may help you to avoid concurrent updating for a row. </a:t>
            </a:r>
          </a:p>
          <a:p>
            <a:endParaRPr lang="en-US" sz="2000" dirty="0"/>
          </a:p>
          <a:p>
            <a:endParaRPr lang="en-US" sz="2000" dirty="0"/>
          </a:p>
        </p:txBody>
      </p:sp>
      <p:pic>
        <p:nvPicPr>
          <p:cNvPr id="5" name="Picture 4"/>
          <p:cNvPicPr>
            <a:picLocks noChangeAspect="1"/>
          </p:cNvPicPr>
          <p:nvPr/>
        </p:nvPicPr>
        <p:blipFill>
          <a:blip r:embed="rId3"/>
          <a:stretch>
            <a:fillRect/>
          </a:stretch>
        </p:blipFill>
        <p:spPr>
          <a:xfrm>
            <a:off x="2762221" y="4657124"/>
            <a:ext cx="7518257" cy="1527775"/>
          </a:xfrm>
          <a:prstGeom prst="rect">
            <a:avLst/>
          </a:prstGeom>
        </p:spPr>
      </p:pic>
      <p:pic>
        <p:nvPicPr>
          <p:cNvPr id="8" name="Picture 7"/>
          <p:cNvPicPr>
            <a:picLocks noChangeAspect="1"/>
          </p:cNvPicPr>
          <p:nvPr/>
        </p:nvPicPr>
        <p:blipFill>
          <a:blip r:embed="rId4"/>
          <a:stretch>
            <a:fillRect/>
          </a:stretch>
        </p:blipFill>
        <p:spPr>
          <a:xfrm>
            <a:off x="492110" y="3360573"/>
            <a:ext cx="8019048" cy="1095238"/>
          </a:xfrm>
          <a:prstGeom prst="rect">
            <a:avLst/>
          </a:prstGeom>
        </p:spPr>
      </p:pic>
    </p:spTree>
    <p:extLst>
      <p:ext uri="{BB962C8B-B14F-4D97-AF65-F5344CB8AC3E}">
        <p14:creationId xmlns:p14="http://schemas.microsoft.com/office/powerpoint/2010/main" val="631529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489620" y="700002"/>
            <a:ext cx="8276679" cy="707886"/>
          </a:xfrm>
          <a:prstGeom prst="rect">
            <a:avLst/>
          </a:prstGeom>
          <a:noFill/>
        </p:spPr>
        <p:txBody>
          <a:bodyPr wrap="square" rtlCol="0">
            <a:spAutoFit/>
          </a:bodyPr>
          <a:lstStyle/>
          <a:p>
            <a:r>
              <a:rPr lang="en-US" sz="4000" dirty="0"/>
              <a:t>Inheritance mapping Table per class</a:t>
            </a:r>
          </a:p>
        </p:txBody>
      </p:sp>
      <p:pic>
        <p:nvPicPr>
          <p:cNvPr id="18" name="Picture 17"/>
          <p:cNvPicPr>
            <a:picLocks noChangeAspect="1"/>
          </p:cNvPicPr>
          <p:nvPr/>
        </p:nvPicPr>
        <p:blipFill>
          <a:blip r:embed="rId3"/>
          <a:stretch>
            <a:fillRect/>
          </a:stretch>
        </p:blipFill>
        <p:spPr>
          <a:xfrm>
            <a:off x="492110" y="1963522"/>
            <a:ext cx="5527512" cy="2938677"/>
          </a:xfrm>
          <a:prstGeom prst="rect">
            <a:avLst/>
          </a:prstGeom>
        </p:spPr>
      </p:pic>
      <p:pic>
        <p:nvPicPr>
          <p:cNvPr id="19" name="Picture 18"/>
          <p:cNvPicPr>
            <a:picLocks noChangeAspect="1"/>
          </p:cNvPicPr>
          <p:nvPr/>
        </p:nvPicPr>
        <p:blipFill>
          <a:blip r:embed="rId4"/>
          <a:stretch>
            <a:fillRect/>
          </a:stretch>
        </p:blipFill>
        <p:spPr>
          <a:xfrm>
            <a:off x="5061362" y="3616499"/>
            <a:ext cx="6590476" cy="2800000"/>
          </a:xfrm>
          <a:prstGeom prst="rect">
            <a:avLst/>
          </a:prstGeom>
        </p:spPr>
      </p:pic>
    </p:spTree>
    <p:extLst>
      <p:ext uri="{BB962C8B-B14F-4D97-AF65-F5344CB8AC3E}">
        <p14:creationId xmlns:p14="http://schemas.microsoft.com/office/powerpoint/2010/main" val="3582329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622300" y="812616"/>
            <a:ext cx="11125200" cy="707886"/>
          </a:xfrm>
          <a:prstGeom prst="rect">
            <a:avLst/>
          </a:prstGeom>
          <a:noFill/>
        </p:spPr>
        <p:txBody>
          <a:bodyPr wrap="square" rtlCol="0">
            <a:spAutoFit/>
          </a:bodyPr>
          <a:lstStyle/>
          <a:p>
            <a:r>
              <a:rPr lang="en-US" sz="4000" dirty="0"/>
              <a:t>Inheritance mapping Single table per class hierarchy</a:t>
            </a:r>
          </a:p>
        </p:txBody>
      </p:sp>
      <p:pic>
        <p:nvPicPr>
          <p:cNvPr id="4" name="Picture 3"/>
          <p:cNvPicPr>
            <a:picLocks noChangeAspect="1"/>
          </p:cNvPicPr>
          <p:nvPr/>
        </p:nvPicPr>
        <p:blipFill>
          <a:blip r:embed="rId3"/>
          <a:stretch>
            <a:fillRect/>
          </a:stretch>
        </p:blipFill>
        <p:spPr>
          <a:xfrm>
            <a:off x="492110" y="1930785"/>
            <a:ext cx="6171429" cy="1685714"/>
          </a:xfrm>
          <a:prstGeom prst="rect">
            <a:avLst/>
          </a:prstGeom>
        </p:spPr>
      </p:pic>
      <p:pic>
        <p:nvPicPr>
          <p:cNvPr id="5" name="Picture 4"/>
          <p:cNvPicPr>
            <a:picLocks noChangeAspect="1"/>
          </p:cNvPicPr>
          <p:nvPr/>
        </p:nvPicPr>
        <p:blipFill>
          <a:blip r:embed="rId4"/>
          <a:stretch>
            <a:fillRect/>
          </a:stretch>
        </p:blipFill>
        <p:spPr>
          <a:xfrm>
            <a:off x="5534352" y="3756176"/>
            <a:ext cx="5238095" cy="2419048"/>
          </a:xfrm>
          <a:prstGeom prst="rect">
            <a:avLst/>
          </a:prstGeom>
        </p:spPr>
      </p:pic>
    </p:spTree>
    <p:extLst>
      <p:ext uri="{BB962C8B-B14F-4D97-AF65-F5344CB8AC3E}">
        <p14:creationId xmlns:p14="http://schemas.microsoft.com/office/powerpoint/2010/main" val="2743299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622300" y="812616"/>
            <a:ext cx="11125200" cy="1323439"/>
          </a:xfrm>
          <a:prstGeom prst="rect">
            <a:avLst/>
          </a:prstGeom>
          <a:noFill/>
        </p:spPr>
        <p:txBody>
          <a:bodyPr wrap="square" rtlCol="0">
            <a:spAutoFit/>
          </a:bodyPr>
          <a:lstStyle/>
          <a:p>
            <a:r>
              <a:rPr lang="en-US" sz="4000" dirty="0"/>
              <a:t>Inheritance Joined subclasses</a:t>
            </a:r>
          </a:p>
          <a:p>
            <a:endParaRPr lang="en-US" sz="4000" dirty="0"/>
          </a:p>
        </p:txBody>
      </p:sp>
      <p:pic>
        <p:nvPicPr>
          <p:cNvPr id="6" name="Picture 5"/>
          <p:cNvPicPr>
            <a:picLocks noChangeAspect="1"/>
          </p:cNvPicPr>
          <p:nvPr/>
        </p:nvPicPr>
        <p:blipFill>
          <a:blip r:embed="rId3"/>
          <a:stretch>
            <a:fillRect/>
          </a:stretch>
        </p:blipFill>
        <p:spPr>
          <a:xfrm>
            <a:off x="1254366" y="2136055"/>
            <a:ext cx="3866667" cy="1619048"/>
          </a:xfrm>
          <a:prstGeom prst="rect">
            <a:avLst/>
          </a:prstGeom>
        </p:spPr>
      </p:pic>
      <p:pic>
        <p:nvPicPr>
          <p:cNvPr id="7" name="Picture 6"/>
          <p:cNvPicPr>
            <a:picLocks noChangeAspect="1"/>
          </p:cNvPicPr>
          <p:nvPr/>
        </p:nvPicPr>
        <p:blipFill>
          <a:blip r:embed="rId4"/>
          <a:stretch>
            <a:fillRect/>
          </a:stretch>
        </p:blipFill>
        <p:spPr>
          <a:xfrm>
            <a:off x="4608805" y="3562433"/>
            <a:ext cx="4676190" cy="1333333"/>
          </a:xfrm>
          <a:prstGeom prst="rect">
            <a:avLst/>
          </a:prstGeom>
        </p:spPr>
      </p:pic>
    </p:spTree>
    <p:extLst>
      <p:ext uri="{BB962C8B-B14F-4D97-AF65-F5344CB8AC3E}">
        <p14:creationId xmlns:p14="http://schemas.microsoft.com/office/powerpoint/2010/main" val="1431499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622300" y="812616"/>
            <a:ext cx="11125200" cy="1323439"/>
          </a:xfrm>
          <a:prstGeom prst="rect">
            <a:avLst/>
          </a:prstGeom>
          <a:noFill/>
        </p:spPr>
        <p:txBody>
          <a:bodyPr wrap="square" rtlCol="0">
            <a:spAutoFit/>
          </a:bodyPr>
          <a:lstStyle/>
          <a:p>
            <a:r>
              <a:rPr lang="en-US" sz="4000" dirty="0"/>
              <a:t>Entity listeners and Callback methods</a:t>
            </a:r>
          </a:p>
          <a:p>
            <a:endParaRPr lang="en-US" sz="4000" dirty="0"/>
          </a:p>
        </p:txBody>
      </p:sp>
      <p:pic>
        <p:nvPicPr>
          <p:cNvPr id="5" name="Picture 4"/>
          <p:cNvPicPr>
            <a:picLocks noChangeAspect="1"/>
          </p:cNvPicPr>
          <p:nvPr/>
        </p:nvPicPr>
        <p:blipFill>
          <a:blip r:embed="rId3"/>
          <a:stretch>
            <a:fillRect/>
          </a:stretch>
        </p:blipFill>
        <p:spPr>
          <a:xfrm>
            <a:off x="492110" y="1668676"/>
            <a:ext cx="4876190" cy="3419048"/>
          </a:xfrm>
          <a:prstGeom prst="rect">
            <a:avLst/>
          </a:prstGeom>
        </p:spPr>
      </p:pic>
      <p:pic>
        <p:nvPicPr>
          <p:cNvPr id="8" name="Picture 7"/>
          <p:cNvPicPr>
            <a:picLocks noChangeAspect="1"/>
          </p:cNvPicPr>
          <p:nvPr/>
        </p:nvPicPr>
        <p:blipFill>
          <a:blip r:embed="rId4"/>
          <a:stretch>
            <a:fillRect/>
          </a:stretch>
        </p:blipFill>
        <p:spPr>
          <a:xfrm>
            <a:off x="4861328" y="3860800"/>
            <a:ext cx="6457143" cy="2657143"/>
          </a:xfrm>
          <a:prstGeom prst="rect">
            <a:avLst/>
          </a:prstGeom>
        </p:spPr>
      </p:pic>
      <p:pic>
        <p:nvPicPr>
          <p:cNvPr id="4" name="Picture 3"/>
          <p:cNvPicPr>
            <a:picLocks noChangeAspect="1"/>
          </p:cNvPicPr>
          <p:nvPr/>
        </p:nvPicPr>
        <p:blipFill>
          <a:blip r:embed="rId5"/>
          <a:stretch>
            <a:fillRect/>
          </a:stretch>
        </p:blipFill>
        <p:spPr>
          <a:xfrm>
            <a:off x="7128452" y="1484113"/>
            <a:ext cx="4619048" cy="2571429"/>
          </a:xfrm>
          <a:prstGeom prst="rect">
            <a:avLst/>
          </a:prstGeom>
        </p:spPr>
      </p:pic>
    </p:spTree>
    <p:extLst>
      <p:ext uri="{BB962C8B-B14F-4D97-AF65-F5344CB8AC3E}">
        <p14:creationId xmlns:p14="http://schemas.microsoft.com/office/powerpoint/2010/main" val="2448474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622300" y="1053732"/>
            <a:ext cx="11125200" cy="1323439"/>
          </a:xfrm>
          <a:prstGeom prst="rect">
            <a:avLst/>
          </a:prstGeom>
          <a:noFill/>
        </p:spPr>
        <p:txBody>
          <a:bodyPr wrap="square" rtlCol="0">
            <a:spAutoFit/>
          </a:bodyPr>
          <a:lstStyle/>
          <a:p>
            <a:r>
              <a:rPr lang="en-US" sz="4000" dirty="0"/>
              <a:t>Using DTO projections - </a:t>
            </a:r>
            <a:r>
              <a:rPr lang="en-US" sz="4000" b="1" dirty="0"/>
              <a:t>D</a:t>
            </a:r>
            <a:r>
              <a:rPr lang="en-US" sz="4000" dirty="0"/>
              <a:t>ata </a:t>
            </a:r>
            <a:r>
              <a:rPr lang="en-US" sz="4000" b="1" dirty="0"/>
              <a:t>T</a:t>
            </a:r>
            <a:r>
              <a:rPr lang="en-US" sz="4000" dirty="0"/>
              <a:t>ransfer </a:t>
            </a:r>
            <a:r>
              <a:rPr lang="en-US" sz="4000" b="1" dirty="0"/>
              <a:t>O</a:t>
            </a:r>
            <a:r>
              <a:rPr lang="en-US" sz="4000" dirty="0"/>
              <a:t>bject</a:t>
            </a:r>
          </a:p>
          <a:p>
            <a:endParaRPr lang="en-US" sz="4000" dirty="0"/>
          </a:p>
        </p:txBody>
      </p:sp>
      <p:sp>
        <p:nvSpPr>
          <p:cNvPr id="4" name="Rectangle 1"/>
          <p:cNvSpPr>
            <a:spLocks noChangeArrowheads="1"/>
          </p:cNvSpPr>
          <p:nvPr/>
        </p:nvSpPr>
        <p:spPr bwMode="auto">
          <a:xfrm>
            <a:off x="622300" y="2413919"/>
            <a:ext cx="9098645"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nsolas" panose="020B0609020204030204" pitchFamily="49" charset="0"/>
              </a:rPr>
              <a:t>TypedQuery</a:t>
            </a:r>
            <a:r>
              <a:rPr kumimoji="0" lang="en-US" altLang="en-US" sz="1000" b="0" i="0" u="none" strike="noStrike" cap="none" normalizeH="0" baseline="0" dirty="0">
                <a:ln>
                  <a:noFill/>
                </a:ln>
                <a:solidFill>
                  <a:srgbClr val="000000"/>
                </a:solidFill>
                <a:effectLst/>
                <a:latin typeface="Consolas" panose="020B0609020204030204" pitchFamily="49" charset="0"/>
              </a:rPr>
              <a:t>&lt;</a:t>
            </a:r>
            <a:r>
              <a:rPr kumimoji="0" lang="en-US" altLang="en-US" sz="1000" b="0" i="0" u="none" strike="noStrike" cap="none" normalizeH="0" baseline="0" dirty="0" err="1">
                <a:ln>
                  <a:noFill/>
                </a:ln>
                <a:solidFill>
                  <a:srgbClr val="000000"/>
                </a:solidFill>
                <a:effectLst/>
                <a:latin typeface="Consolas" panose="020B0609020204030204" pitchFamily="49" charset="0"/>
              </a:rPr>
              <a:t>BookWithAuthorNames</a:t>
            </a:r>
            <a:r>
              <a:rPr kumimoji="0" lang="en-US" altLang="en-US" sz="1000" b="0" i="0" u="none" strike="noStrike" cap="none" normalizeH="0" baseline="0" dirty="0">
                <a:ln>
                  <a:noFill/>
                </a:ln>
                <a:solidFill>
                  <a:srgbClr val="000000"/>
                </a:solidFill>
                <a:effectLst/>
                <a:latin typeface="Consolas" panose="020B0609020204030204" pitchFamily="49" charset="0"/>
              </a:rPr>
              <a:t>&gt; q = </a:t>
            </a:r>
            <a:r>
              <a:rPr kumimoji="0" lang="en-US" altLang="en-US" sz="1000" b="0" i="0" u="none" strike="noStrike" cap="none" normalizeH="0" baseline="0" dirty="0" err="1">
                <a:ln>
                  <a:noFill/>
                </a:ln>
                <a:solidFill>
                  <a:srgbClr val="000000"/>
                </a:solidFill>
                <a:effectLst/>
                <a:latin typeface="Consolas" panose="020B0609020204030204" pitchFamily="49" charset="0"/>
              </a:rPr>
              <a:t>em.createQuery</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DDDD"/>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"SELECT new </a:t>
            </a:r>
            <a:r>
              <a:rPr kumimoji="0" lang="en-US" altLang="en-US" sz="1000" b="0" i="0" u="none" strike="noStrike" cap="none" normalizeH="0" baseline="0" dirty="0" err="1">
                <a:ln>
                  <a:noFill/>
                </a:ln>
                <a:solidFill>
                  <a:srgbClr val="0000FF"/>
                </a:solidFill>
                <a:effectLst/>
                <a:latin typeface="Consolas" panose="020B0609020204030204" pitchFamily="49" charset="0"/>
              </a:rPr>
              <a:t>org.thoughts.on.java.model.BookWithAuthorNames</a:t>
            </a:r>
            <a:r>
              <a:rPr kumimoji="0" lang="en-US" altLang="en-US" sz="1000" b="0" i="0" u="none" strike="noStrike" cap="none" normalizeH="0" baseline="0" dirty="0">
                <a:ln>
                  <a:noFill/>
                </a:ln>
                <a:solidFill>
                  <a:srgbClr val="0000FF"/>
                </a:solidFill>
                <a:effectLst/>
                <a:latin typeface="Consolas" panose="020B0609020204030204" pitchFamily="49" charset="0"/>
              </a:rPr>
              <a:t>(b.id, </a:t>
            </a:r>
            <a:r>
              <a:rPr kumimoji="0" lang="en-US" altLang="en-US" sz="1000" b="0" i="0" u="none" strike="noStrike" cap="none" normalizeH="0" baseline="0" dirty="0" err="1">
                <a:ln>
                  <a:noFill/>
                </a:ln>
                <a:solidFill>
                  <a:srgbClr val="0000FF"/>
                </a:solidFill>
                <a:effectLst/>
                <a:latin typeface="Consolas" panose="020B0609020204030204" pitchFamily="49" charset="0"/>
              </a:rPr>
              <a:t>b.title</a:t>
            </a:r>
            <a:r>
              <a:rPr kumimoji="0" lang="en-US" altLang="en-US" sz="1000" b="0" i="0" u="none" strike="noStrike" cap="none" normalizeH="0" baseline="0" dirty="0">
                <a:ln>
                  <a:noFill/>
                </a:ln>
                <a:solidFill>
                  <a:srgbClr val="0000FF"/>
                </a:solidFill>
                <a:effectLst/>
                <a:latin typeface="Consolas" panose="020B0609020204030204" pitchFamily="49" charset="0"/>
              </a:rPr>
              <a:t>, </a:t>
            </a:r>
            <a:r>
              <a:rPr kumimoji="0" lang="en-US" altLang="en-US" sz="1000" b="0" i="0" u="none" strike="noStrike" cap="none" normalizeH="0" baseline="0" dirty="0" err="1">
                <a:ln>
                  <a:noFill/>
                </a:ln>
                <a:solidFill>
                  <a:srgbClr val="0000FF"/>
                </a:solidFill>
                <a:effectLst/>
                <a:latin typeface="Consolas" panose="020B0609020204030204" pitchFamily="49" charset="0"/>
              </a:rPr>
              <a:t>b.price</a:t>
            </a:r>
            <a:r>
              <a:rPr kumimoji="0" lang="en-US" altLang="en-US" sz="1000" b="0" i="0" u="none" strike="noStrike" cap="none" normalizeH="0" baseline="0" dirty="0">
                <a:ln>
                  <a:noFill/>
                </a:ln>
                <a:solidFill>
                  <a:srgbClr val="0000FF"/>
                </a:solidFill>
                <a:effectLst/>
                <a:latin typeface="Consolas" panose="020B0609020204030204" pitchFamily="49" charset="0"/>
              </a:rPr>
              <a:t>, </a:t>
            </a:r>
            <a:r>
              <a:rPr kumimoji="0" lang="en-US" altLang="en-US" sz="1000" b="0" i="0" u="none" strike="noStrike" cap="none" normalizeH="0" baseline="0" dirty="0" err="1">
                <a:ln>
                  <a:noFill/>
                </a:ln>
                <a:solidFill>
                  <a:srgbClr val="0000FF"/>
                </a:solidFill>
                <a:effectLst/>
                <a:latin typeface="Consolas" panose="020B0609020204030204" pitchFamily="49" charset="0"/>
              </a:rPr>
              <a:t>concat</a:t>
            </a:r>
            <a:r>
              <a:rPr kumimoji="0" lang="en-US" altLang="en-US" sz="1000" b="0" i="0" u="none" strike="noStrike" cap="none" normalizeH="0" baseline="0" dirty="0">
                <a:ln>
                  <a:noFill/>
                </a:ln>
                <a:solidFill>
                  <a:srgbClr val="0000FF"/>
                </a:solidFill>
                <a:effectLst/>
                <a:latin typeface="Consolas" panose="020B0609020204030204" pitchFamily="49" charset="0"/>
              </a:rPr>
              <a:t>(</a:t>
            </a:r>
            <a:r>
              <a:rPr kumimoji="0" lang="en-US" altLang="en-US" sz="1000" b="0" i="0" u="none" strike="noStrike" cap="none" normalizeH="0" baseline="0" dirty="0" err="1">
                <a:ln>
                  <a:noFill/>
                </a:ln>
                <a:solidFill>
                  <a:srgbClr val="0000FF"/>
                </a:solidFill>
                <a:effectLst/>
                <a:latin typeface="Consolas" panose="020B0609020204030204" pitchFamily="49" charset="0"/>
              </a:rPr>
              <a:t>a.firstName</a:t>
            </a:r>
            <a:r>
              <a:rPr kumimoji="0" lang="en-US" altLang="en-US" sz="1000" b="0" i="0" u="none" strike="noStrike" cap="none" normalizeH="0" baseline="0" dirty="0">
                <a:ln>
                  <a:noFill/>
                </a:ln>
                <a:solidFill>
                  <a:srgbClr val="0000FF"/>
                </a:solidFill>
                <a:effectLst/>
                <a:latin typeface="Consolas" panose="020B0609020204030204" pitchFamily="49" charset="0"/>
              </a:rPr>
              <a:t>, ' ', </a:t>
            </a:r>
            <a:r>
              <a:rPr kumimoji="0" lang="en-US" altLang="en-US" sz="1000" b="0" i="0" u="none" strike="noStrike" cap="none" normalizeH="0" baseline="0" dirty="0" err="1">
                <a:ln>
                  <a:noFill/>
                </a:ln>
                <a:solidFill>
                  <a:srgbClr val="0000FF"/>
                </a:solidFill>
                <a:effectLst/>
                <a:latin typeface="Consolas" panose="020B0609020204030204" pitchFamily="49" charset="0"/>
              </a:rPr>
              <a:t>a.lastName</a:t>
            </a:r>
            <a:r>
              <a:rPr kumimoji="0" lang="en-US" altLang="en-US" sz="1000" b="0" i="0" u="none" strike="noStrike" cap="none" normalizeH="0" baseline="0" dirty="0">
                <a:ln>
                  <a:noFill/>
                </a:ln>
                <a:solidFill>
                  <a:srgbClr val="0000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FF"/>
                </a:solidFill>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FROM Book b JOIN </a:t>
            </a:r>
            <a:r>
              <a:rPr kumimoji="0" lang="en-US" altLang="en-US" sz="1000" b="0" i="0" u="none" strike="noStrike" cap="none" normalizeH="0" baseline="0" dirty="0" err="1">
                <a:ln>
                  <a:noFill/>
                </a:ln>
                <a:solidFill>
                  <a:srgbClr val="0000FF"/>
                </a:solidFill>
                <a:effectLst/>
                <a:latin typeface="Consolas" panose="020B0609020204030204" pitchFamily="49" charset="0"/>
              </a:rPr>
              <a:t>b.author</a:t>
            </a:r>
            <a:r>
              <a:rPr kumimoji="0" lang="en-US" altLang="en-US" sz="1000" b="0" i="0" u="none" strike="noStrike" cap="none" normalizeH="0" baseline="0" dirty="0">
                <a:ln>
                  <a:noFill/>
                </a:ln>
                <a:solidFill>
                  <a:srgbClr val="0000FF"/>
                </a:solidFill>
                <a:effectLst/>
                <a:latin typeface="Consolas" panose="020B0609020204030204" pitchFamily="49" charset="0"/>
              </a:rPr>
              <a:t> a WHERE </a:t>
            </a:r>
            <a:r>
              <a:rPr kumimoji="0" lang="en-US" altLang="en-US" sz="1000" b="0" i="0" u="none" strike="noStrike" cap="none" normalizeH="0" baseline="0" dirty="0" err="1">
                <a:ln>
                  <a:noFill/>
                </a:ln>
                <a:solidFill>
                  <a:srgbClr val="0000FF"/>
                </a:solidFill>
                <a:effectLst/>
                <a:latin typeface="Consolas" panose="020B0609020204030204" pitchFamily="49" charset="0"/>
              </a:rPr>
              <a:t>b.title</a:t>
            </a:r>
            <a:r>
              <a:rPr kumimoji="0" lang="en-US" altLang="en-US" sz="1000" b="0" i="0" u="none" strike="noStrike" cap="none" normalizeH="0" baseline="0" dirty="0">
                <a:ln>
                  <a:noFill/>
                </a:ln>
                <a:solidFill>
                  <a:srgbClr val="0000FF"/>
                </a:solidFill>
                <a:effectLst/>
                <a:latin typeface="Consolas" panose="020B0609020204030204" pitchFamily="49" charset="0"/>
              </a:rPr>
              <a:t> LIKE :title"</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DDDD"/>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BookWithAuthorNames.</a:t>
            </a:r>
            <a:r>
              <a:rPr kumimoji="0" lang="en-US" altLang="en-US" sz="1000" b="1" i="0" u="none" strike="noStrike" cap="none" normalizeH="0" baseline="0" dirty="0" err="1">
                <a:ln>
                  <a:noFill/>
                </a:ln>
                <a:solidFill>
                  <a:srgbClr val="006699"/>
                </a:solidFill>
                <a:effectLst/>
                <a:latin typeface="Consolas" panose="020B0609020204030204" pitchFamily="49" charset="0"/>
              </a:rPr>
              <a:t>class</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nsolas" panose="020B0609020204030204" pitchFamily="49" charset="0"/>
              </a:rPr>
              <a:t>q.setParameter</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rgbClr val="0000FF"/>
                </a:solidFill>
                <a:effectLst/>
                <a:latin typeface="Consolas" panose="020B0609020204030204" pitchFamily="49" charset="0"/>
              </a:rPr>
              <a:t>"title"</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FF"/>
                </a:solidFill>
                <a:effectLst/>
                <a:latin typeface="Consolas" panose="020B0609020204030204" pitchFamily="49" charset="0"/>
              </a:rPr>
              <a:t>"%Hibernate Tips%"</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List&lt;</a:t>
            </a:r>
            <a:r>
              <a:rPr kumimoji="0" lang="en-US" altLang="en-US" sz="1000" b="0" i="0" u="none" strike="noStrike" cap="none" normalizeH="0" baseline="0" dirty="0" err="1">
                <a:ln>
                  <a:noFill/>
                </a:ln>
                <a:solidFill>
                  <a:srgbClr val="000000"/>
                </a:solidFill>
                <a:effectLst/>
                <a:latin typeface="Consolas" panose="020B0609020204030204" pitchFamily="49" charset="0"/>
              </a:rPr>
              <a:t>BookWithAuthorNames</a:t>
            </a:r>
            <a:r>
              <a:rPr kumimoji="0" lang="en-US" altLang="en-US" sz="1000" b="0" i="0" u="none" strike="noStrike" cap="none" normalizeH="0" baseline="0" dirty="0">
                <a:ln>
                  <a:noFill/>
                </a:ln>
                <a:solidFill>
                  <a:srgbClr val="000000"/>
                </a:solidFill>
                <a:effectLst/>
                <a:latin typeface="Consolas" panose="020B0609020204030204" pitchFamily="49" charset="0"/>
              </a:rPr>
              <a:t>&gt; books = </a:t>
            </a:r>
            <a:r>
              <a:rPr kumimoji="0" lang="en-US" altLang="en-US" sz="1000" b="0" i="0" u="none" strike="noStrike" cap="none" normalizeH="0" baseline="0" dirty="0" err="1">
                <a:ln>
                  <a:noFill/>
                </a:ln>
                <a:solidFill>
                  <a:srgbClr val="000000"/>
                </a:solidFill>
                <a:effectLst/>
                <a:latin typeface="Consolas" panose="020B0609020204030204" pitchFamily="49" charset="0"/>
              </a:rPr>
              <a:t>q.getResultList</a:t>
            </a: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Consolas" panose="020B06090202040302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6699"/>
                </a:solidFill>
                <a:effectLst/>
                <a:latin typeface="Consolas" panose="020B0609020204030204" pitchFamily="49" charset="0"/>
              </a:rPr>
              <a:t>for</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BookWithAuthorNames</a:t>
            </a:r>
            <a:r>
              <a:rPr kumimoji="0" lang="en-US" altLang="en-US" sz="1000" b="0" i="0" u="none" strike="noStrike" cap="none" normalizeH="0" baseline="0" dirty="0">
                <a:ln>
                  <a:noFill/>
                </a:ln>
                <a:solidFill>
                  <a:srgbClr val="000000"/>
                </a:solidFill>
                <a:effectLst/>
                <a:latin typeface="Consolas" panose="020B0609020204030204" pitchFamily="49" charset="0"/>
              </a:rPr>
              <a:t> b : books)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DDDD"/>
                </a:solidFill>
                <a:effectLst/>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log.info(b);</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7479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622300" y="812616"/>
            <a:ext cx="11125200" cy="1323439"/>
          </a:xfrm>
          <a:prstGeom prst="rect">
            <a:avLst/>
          </a:prstGeom>
          <a:noFill/>
        </p:spPr>
        <p:txBody>
          <a:bodyPr wrap="square" rtlCol="0">
            <a:spAutoFit/>
          </a:bodyPr>
          <a:lstStyle/>
          <a:p>
            <a:r>
              <a:rPr lang="en-US" sz="4000" dirty="0"/>
              <a:t>3 ways to initialize lazy associations</a:t>
            </a:r>
            <a:br>
              <a:rPr lang="en-US" sz="4000" dirty="0"/>
            </a:br>
            <a:endParaRPr lang="en-US" sz="4000" dirty="0"/>
          </a:p>
        </p:txBody>
      </p:sp>
      <p:sp>
        <p:nvSpPr>
          <p:cNvPr id="5" name="Rectangle 4"/>
          <p:cNvSpPr/>
          <p:nvPr/>
        </p:nvSpPr>
        <p:spPr>
          <a:xfrm>
            <a:off x="622300" y="2185319"/>
            <a:ext cx="4288353" cy="369332"/>
          </a:xfrm>
          <a:prstGeom prst="rect">
            <a:avLst/>
          </a:prstGeom>
        </p:spPr>
        <p:txBody>
          <a:bodyPr wrap="none">
            <a:spAutoFit/>
          </a:bodyPr>
          <a:lstStyle/>
          <a:p>
            <a:r>
              <a:rPr lang="en-US" b="0" i="0" dirty="0">
                <a:solidFill>
                  <a:srgbClr val="1E404E"/>
                </a:solidFill>
                <a:effectLst/>
                <a:latin typeface="Oswald"/>
              </a:rPr>
              <a:t>1. Call a method on the mapped relation</a:t>
            </a:r>
          </a:p>
        </p:txBody>
      </p:sp>
      <p:pic>
        <p:nvPicPr>
          <p:cNvPr id="6" name="Picture 5"/>
          <p:cNvPicPr>
            <a:picLocks noChangeAspect="1"/>
          </p:cNvPicPr>
          <p:nvPr/>
        </p:nvPicPr>
        <p:blipFill>
          <a:blip r:embed="rId3"/>
          <a:stretch>
            <a:fillRect/>
          </a:stretch>
        </p:blipFill>
        <p:spPr>
          <a:xfrm>
            <a:off x="5327900" y="2078461"/>
            <a:ext cx="4000000" cy="476190"/>
          </a:xfrm>
          <a:prstGeom prst="rect">
            <a:avLst/>
          </a:prstGeom>
        </p:spPr>
      </p:pic>
      <p:sp>
        <p:nvSpPr>
          <p:cNvPr id="7" name="Rectangle 6"/>
          <p:cNvSpPr/>
          <p:nvPr/>
        </p:nvSpPr>
        <p:spPr>
          <a:xfrm>
            <a:off x="622300" y="3038873"/>
            <a:ext cx="1620957" cy="369332"/>
          </a:xfrm>
          <a:prstGeom prst="rect">
            <a:avLst/>
          </a:prstGeom>
        </p:spPr>
        <p:txBody>
          <a:bodyPr wrap="none">
            <a:spAutoFit/>
          </a:bodyPr>
          <a:lstStyle/>
          <a:p>
            <a:r>
              <a:rPr lang="en-US" b="0" i="0" dirty="0">
                <a:solidFill>
                  <a:srgbClr val="1E404E"/>
                </a:solidFill>
                <a:effectLst/>
                <a:latin typeface="Oswald"/>
              </a:rPr>
              <a:t>2. Fetch Join </a:t>
            </a:r>
          </a:p>
        </p:txBody>
      </p:sp>
      <p:pic>
        <p:nvPicPr>
          <p:cNvPr id="8" name="Picture 7"/>
          <p:cNvPicPr>
            <a:picLocks noChangeAspect="1"/>
          </p:cNvPicPr>
          <p:nvPr/>
        </p:nvPicPr>
        <p:blipFill>
          <a:blip r:embed="rId4"/>
          <a:stretch>
            <a:fillRect/>
          </a:stretch>
        </p:blipFill>
        <p:spPr>
          <a:xfrm>
            <a:off x="3012698" y="2861634"/>
            <a:ext cx="6571429" cy="723810"/>
          </a:xfrm>
          <a:prstGeom prst="rect">
            <a:avLst/>
          </a:prstGeom>
        </p:spPr>
      </p:pic>
      <p:sp>
        <p:nvSpPr>
          <p:cNvPr id="9" name="Rectangle 8"/>
          <p:cNvSpPr/>
          <p:nvPr/>
        </p:nvSpPr>
        <p:spPr>
          <a:xfrm>
            <a:off x="622300" y="4124039"/>
            <a:ext cx="6096000" cy="923330"/>
          </a:xfrm>
          <a:prstGeom prst="rect">
            <a:avLst/>
          </a:prstGeom>
        </p:spPr>
        <p:txBody>
          <a:bodyPr>
            <a:spAutoFit/>
          </a:bodyPr>
          <a:lstStyle/>
          <a:p>
            <a:r>
              <a:rPr lang="en-US" b="0" i="0" dirty="0">
                <a:solidFill>
                  <a:srgbClr val="1E404E"/>
                </a:solidFill>
                <a:effectLst/>
                <a:latin typeface="Oswald"/>
              </a:rPr>
              <a:t>3. Fetch Join in Criteria API</a:t>
            </a:r>
          </a:p>
          <a:p>
            <a:br>
              <a:rPr lang="en-US" dirty="0"/>
            </a:br>
            <a:endParaRPr lang="en-US" dirty="0"/>
          </a:p>
        </p:txBody>
      </p:sp>
      <p:pic>
        <p:nvPicPr>
          <p:cNvPr id="10" name="Picture 9"/>
          <p:cNvPicPr>
            <a:picLocks noChangeAspect="1"/>
          </p:cNvPicPr>
          <p:nvPr/>
        </p:nvPicPr>
        <p:blipFill>
          <a:blip r:embed="rId5"/>
          <a:stretch>
            <a:fillRect/>
          </a:stretch>
        </p:blipFill>
        <p:spPr>
          <a:xfrm>
            <a:off x="3799266" y="3902866"/>
            <a:ext cx="6066667" cy="1866667"/>
          </a:xfrm>
          <a:prstGeom prst="rect">
            <a:avLst/>
          </a:prstGeom>
        </p:spPr>
      </p:pic>
    </p:spTree>
    <p:extLst>
      <p:ext uri="{BB962C8B-B14F-4D97-AF65-F5344CB8AC3E}">
        <p14:creationId xmlns:p14="http://schemas.microsoft.com/office/powerpoint/2010/main" val="257741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622300" y="812616"/>
            <a:ext cx="11125200" cy="707886"/>
          </a:xfrm>
          <a:prstGeom prst="rect">
            <a:avLst/>
          </a:prstGeom>
          <a:noFill/>
        </p:spPr>
        <p:txBody>
          <a:bodyPr wrap="square" rtlCol="0">
            <a:spAutoFit/>
          </a:bodyPr>
          <a:lstStyle/>
          <a:p>
            <a:r>
              <a:rPr lang="en-US" sz="4000" dirty="0"/>
              <a:t>Entity Auditing</a:t>
            </a:r>
          </a:p>
        </p:txBody>
      </p:sp>
      <p:sp>
        <p:nvSpPr>
          <p:cNvPr id="12" name="TextBox 11"/>
          <p:cNvSpPr txBox="1"/>
          <p:nvPr/>
        </p:nvSpPr>
        <p:spPr>
          <a:xfrm>
            <a:off x="837526" y="2123604"/>
            <a:ext cx="3297185" cy="1477328"/>
          </a:xfrm>
          <a:prstGeom prst="rect">
            <a:avLst/>
          </a:prstGeom>
          <a:noFill/>
        </p:spPr>
        <p:txBody>
          <a:bodyPr wrap="none" rtlCol="0">
            <a:spAutoFit/>
          </a:bodyPr>
          <a:lstStyle/>
          <a:p>
            <a:pPr marL="285750" indent="-285750">
              <a:buFont typeface="Arial" panose="020B0604020202020204" pitchFamily="34" charset="0"/>
              <a:buChar char="•"/>
            </a:pPr>
            <a:r>
              <a:rPr lang="en-US" dirty="0"/>
              <a:t>Add @Audited to entity</a:t>
            </a:r>
          </a:p>
          <a:p>
            <a:pPr marL="285750" indent="-285750">
              <a:buFont typeface="Arial" panose="020B0604020202020204" pitchFamily="34" charset="0"/>
              <a:buChar char="•"/>
            </a:pPr>
            <a:r>
              <a:rPr lang="en-US" dirty="0"/>
              <a:t>Creating Audit Log Tables</a:t>
            </a:r>
          </a:p>
          <a:p>
            <a:pPr marL="285750" indent="-285750">
              <a:buFont typeface="Arial" panose="020B0604020202020204" pitchFamily="34" charset="0"/>
              <a:buChar char="•"/>
            </a:pPr>
            <a:r>
              <a:rPr lang="en-US" dirty="0"/>
              <a:t>Querying the entity snapshots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3" name="Picture 12"/>
          <p:cNvPicPr>
            <a:picLocks noChangeAspect="1"/>
          </p:cNvPicPr>
          <p:nvPr/>
        </p:nvPicPr>
        <p:blipFill>
          <a:blip r:embed="rId3"/>
          <a:stretch>
            <a:fillRect/>
          </a:stretch>
        </p:blipFill>
        <p:spPr>
          <a:xfrm>
            <a:off x="492110" y="3778732"/>
            <a:ext cx="5295238" cy="2571429"/>
          </a:xfrm>
          <a:prstGeom prst="rect">
            <a:avLst/>
          </a:prstGeom>
        </p:spPr>
      </p:pic>
      <p:pic>
        <p:nvPicPr>
          <p:cNvPr id="14" name="Picture 13"/>
          <p:cNvPicPr>
            <a:picLocks noChangeAspect="1"/>
          </p:cNvPicPr>
          <p:nvPr/>
        </p:nvPicPr>
        <p:blipFill>
          <a:blip r:embed="rId4"/>
          <a:stretch>
            <a:fillRect/>
          </a:stretch>
        </p:blipFill>
        <p:spPr>
          <a:xfrm>
            <a:off x="5736548" y="609416"/>
            <a:ext cx="3009524" cy="3533333"/>
          </a:xfrm>
          <a:prstGeom prst="rect">
            <a:avLst/>
          </a:prstGeom>
        </p:spPr>
      </p:pic>
    </p:spTree>
    <p:extLst>
      <p:ext uri="{BB962C8B-B14F-4D97-AF65-F5344CB8AC3E}">
        <p14:creationId xmlns:p14="http://schemas.microsoft.com/office/powerpoint/2010/main" val="57788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549399" y="876300"/>
            <a:ext cx="6227195" cy="707886"/>
          </a:xfrm>
          <a:prstGeom prst="rect">
            <a:avLst/>
          </a:prstGeom>
          <a:noFill/>
        </p:spPr>
        <p:txBody>
          <a:bodyPr wrap="square" rtlCol="0">
            <a:spAutoFit/>
          </a:bodyPr>
          <a:lstStyle/>
          <a:p>
            <a:r>
              <a:rPr lang="en-US" sz="4000" dirty="0"/>
              <a:t>Entity manages vs Session</a:t>
            </a:r>
          </a:p>
        </p:txBody>
      </p:sp>
      <p:sp>
        <p:nvSpPr>
          <p:cNvPr id="4" name="TextBox 3"/>
          <p:cNvSpPr txBox="1"/>
          <p:nvPr/>
        </p:nvSpPr>
        <p:spPr>
          <a:xfrm>
            <a:off x="492110" y="2203236"/>
            <a:ext cx="10941079" cy="3414781"/>
          </a:xfrm>
          <a:prstGeom prst="rect">
            <a:avLst/>
          </a:prstGeom>
          <a:noFill/>
        </p:spPr>
        <p:txBody>
          <a:bodyPr wrap="square" rtlCol="0">
            <a:spAutoFit/>
          </a:bodyPr>
          <a:lstStyle/>
          <a:p>
            <a:pPr eaLnBrk="0" fontAlgn="base" hangingPunct="0">
              <a:lnSpc>
                <a:spcPct val="150000"/>
              </a:lnSpc>
              <a:spcBef>
                <a:spcPct val="0"/>
              </a:spcBef>
              <a:spcAft>
                <a:spcPct val="0"/>
              </a:spcAft>
            </a:pPr>
            <a:r>
              <a:rPr lang="en-US" altLang="en-US" b="1" dirty="0"/>
              <a:t>Session</a:t>
            </a:r>
            <a:r>
              <a:rPr lang="en-US" altLang="en-US" dirty="0"/>
              <a:t> is a hibernate-specific API, </a:t>
            </a:r>
            <a:r>
              <a:rPr lang="en-US" altLang="en-US" b="1" dirty="0" err="1"/>
              <a:t>EntityManager</a:t>
            </a:r>
            <a:r>
              <a:rPr lang="en-US" altLang="en-US" dirty="0"/>
              <a:t> is a standardized API for JPA. </a:t>
            </a:r>
          </a:p>
          <a:p>
            <a:pPr eaLnBrk="0" fontAlgn="base" hangingPunct="0">
              <a:lnSpc>
                <a:spcPct val="150000"/>
              </a:lnSpc>
              <a:spcBef>
                <a:spcPct val="0"/>
              </a:spcBef>
              <a:spcAft>
                <a:spcPct val="0"/>
              </a:spcAft>
            </a:pPr>
            <a:r>
              <a:rPr lang="en-US" altLang="en-US" dirty="0"/>
              <a:t>You can think of the </a:t>
            </a:r>
            <a:r>
              <a:rPr lang="en-US" altLang="en-US" b="1" dirty="0" err="1"/>
              <a:t>EntityManager</a:t>
            </a:r>
            <a:r>
              <a:rPr lang="en-US" altLang="en-US" dirty="0"/>
              <a:t> as an adapter class that wraps Session </a:t>
            </a:r>
            <a:endParaRPr lang="en-US" altLang="en-US" b="1" dirty="0"/>
          </a:p>
          <a:p>
            <a:pPr lvl="0" eaLnBrk="0" fontAlgn="base" hangingPunct="0">
              <a:lnSpc>
                <a:spcPct val="150000"/>
              </a:lnSpc>
              <a:spcBef>
                <a:spcPct val="0"/>
              </a:spcBef>
              <a:spcAft>
                <a:spcPct val="0"/>
              </a:spcAft>
            </a:pPr>
            <a:endParaRPr lang="en-US" altLang="en-US" dirty="0"/>
          </a:p>
          <a:p>
            <a:pPr lvl="0" eaLnBrk="0" fontAlgn="base" hangingPunct="0">
              <a:lnSpc>
                <a:spcPct val="150000"/>
              </a:lnSpc>
              <a:spcBef>
                <a:spcPct val="0"/>
              </a:spcBef>
              <a:spcAft>
                <a:spcPct val="0"/>
              </a:spcAft>
            </a:pPr>
            <a:r>
              <a:rPr lang="en-US" altLang="en-US" dirty="0"/>
              <a:t>The </a:t>
            </a:r>
            <a:r>
              <a:rPr lang="en-US" altLang="en-US" b="1" dirty="0" err="1"/>
              <a:t>EntityManager</a:t>
            </a:r>
            <a:r>
              <a:rPr lang="en-US" altLang="en-US" dirty="0"/>
              <a:t> invokes the hibernate session under the hood. </a:t>
            </a:r>
          </a:p>
          <a:p>
            <a:pPr lvl="0" eaLnBrk="0" fontAlgn="base" hangingPunct="0">
              <a:lnSpc>
                <a:spcPct val="150000"/>
              </a:lnSpc>
              <a:spcBef>
                <a:spcPct val="0"/>
              </a:spcBef>
              <a:spcAft>
                <a:spcPct val="0"/>
              </a:spcAft>
            </a:pPr>
            <a:r>
              <a:rPr lang="en-US" altLang="en-US" dirty="0"/>
              <a:t>And if you need some specific features that are not available in the </a:t>
            </a:r>
            <a:r>
              <a:rPr lang="en-US" altLang="en-US" dirty="0" err="1"/>
              <a:t>EntityManager</a:t>
            </a:r>
            <a:r>
              <a:rPr lang="en-US" altLang="en-US" dirty="0"/>
              <a:t>, you can obtain the session by calling:  </a:t>
            </a:r>
            <a:r>
              <a:rPr lang="en-US" altLang="en-US" sz="1400" dirty="0">
                <a:solidFill>
                  <a:srgbClr val="2B91AF"/>
                </a:solidFill>
                <a:latin typeface="inherit"/>
              </a:rPr>
              <a:t>Session</a:t>
            </a:r>
            <a:r>
              <a:rPr lang="en-US" altLang="en-US" sz="1400" dirty="0">
                <a:solidFill>
                  <a:srgbClr val="303336"/>
                </a:solidFill>
                <a:latin typeface="inherit"/>
              </a:rPr>
              <a:t> </a:t>
            </a:r>
            <a:r>
              <a:rPr lang="en-US" altLang="en-US" sz="1400" dirty="0" err="1">
                <a:solidFill>
                  <a:srgbClr val="303336"/>
                </a:solidFill>
                <a:latin typeface="inherit"/>
              </a:rPr>
              <a:t>session</a:t>
            </a:r>
            <a:r>
              <a:rPr lang="en-US" altLang="en-US" sz="1400" dirty="0">
                <a:solidFill>
                  <a:srgbClr val="303336"/>
                </a:solidFill>
                <a:latin typeface="inherit"/>
              </a:rPr>
              <a:t> = </a:t>
            </a:r>
            <a:r>
              <a:rPr lang="en-US" altLang="en-US" sz="1400" dirty="0" err="1">
                <a:solidFill>
                  <a:srgbClr val="303336"/>
                </a:solidFill>
                <a:latin typeface="inherit"/>
              </a:rPr>
              <a:t>entityManager.unwrap</a:t>
            </a:r>
            <a:r>
              <a:rPr lang="en-US" altLang="en-US" sz="1400" dirty="0">
                <a:solidFill>
                  <a:srgbClr val="303336"/>
                </a:solidFill>
                <a:latin typeface="inherit"/>
              </a:rPr>
              <a:t>(</a:t>
            </a:r>
            <a:r>
              <a:rPr lang="en-US" altLang="en-US" sz="1400" dirty="0" err="1">
                <a:solidFill>
                  <a:srgbClr val="2B91AF"/>
                </a:solidFill>
                <a:latin typeface="inherit"/>
              </a:rPr>
              <a:t>Session</a:t>
            </a:r>
            <a:r>
              <a:rPr lang="en-US" altLang="en-US" sz="1400" dirty="0" err="1">
                <a:solidFill>
                  <a:srgbClr val="303336"/>
                </a:solidFill>
                <a:latin typeface="inherit"/>
              </a:rPr>
              <a:t>.</a:t>
            </a:r>
            <a:r>
              <a:rPr lang="en-US" altLang="en-US" sz="1400" dirty="0" err="1">
                <a:solidFill>
                  <a:srgbClr val="101094"/>
                </a:solidFill>
                <a:latin typeface="inherit"/>
              </a:rPr>
              <a:t>class</a:t>
            </a:r>
            <a:r>
              <a:rPr lang="en-US" altLang="en-US" sz="1400" dirty="0">
                <a:solidFill>
                  <a:srgbClr val="303336"/>
                </a:solidFill>
                <a:latin typeface="inherit"/>
              </a:rPr>
              <a:t>);</a:t>
            </a:r>
            <a:r>
              <a:rPr lang="en-US" altLang="en-US" sz="1200" dirty="0"/>
              <a:t> </a:t>
            </a:r>
            <a:endParaRPr lang="en-US" altLang="en-US" sz="3600" dirty="0">
              <a:latin typeface="Arial" panose="020B0604020202020204" pitchFamily="34" charset="0"/>
            </a:endParaRPr>
          </a:p>
          <a:p>
            <a:pPr>
              <a:lnSpc>
                <a:spcPct val="150000"/>
              </a:lnSpc>
            </a:pPr>
            <a:br>
              <a:rPr lang="en-US" dirty="0"/>
            </a:br>
            <a:endParaRPr lang="en-US" sz="2000" dirty="0"/>
          </a:p>
        </p:txBody>
      </p:sp>
    </p:spTree>
    <p:extLst>
      <p:ext uri="{BB962C8B-B14F-4D97-AF65-F5344CB8AC3E}">
        <p14:creationId xmlns:p14="http://schemas.microsoft.com/office/powerpoint/2010/main" val="4283563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622300" y="812616"/>
            <a:ext cx="11125200" cy="707886"/>
          </a:xfrm>
          <a:prstGeom prst="rect">
            <a:avLst/>
          </a:prstGeom>
          <a:noFill/>
        </p:spPr>
        <p:txBody>
          <a:bodyPr wrap="square" rtlCol="0">
            <a:spAutoFit/>
          </a:bodyPr>
          <a:lstStyle/>
          <a:p>
            <a:r>
              <a:rPr lang="en-US" sz="4000" dirty="0"/>
              <a:t>Dynamic Mapping</a:t>
            </a:r>
          </a:p>
        </p:txBody>
      </p:sp>
      <p:sp>
        <p:nvSpPr>
          <p:cNvPr id="4" name="Rectangle 3"/>
          <p:cNvSpPr/>
          <p:nvPr/>
        </p:nvSpPr>
        <p:spPr>
          <a:xfrm>
            <a:off x="492110" y="1999734"/>
            <a:ext cx="3868367" cy="369332"/>
          </a:xfrm>
          <a:prstGeom prst="rect">
            <a:avLst/>
          </a:prstGeom>
        </p:spPr>
        <p:txBody>
          <a:bodyPr wrap="none">
            <a:spAutoFit/>
          </a:bodyPr>
          <a:lstStyle/>
          <a:p>
            <a:r>
              <a:rPr lang="en-US" i="0" dirty="0">
                <a:solidFill>
                  <a:srgbClr val="333333"/>
                </a:solidFill>
                <a:effectLst/>
                <a:latin typeface="raleway"/>
              </a:rPr>
              <a:t>Calculated Columns with </a:t>
            </a:r>
            <a:r>
              <a:rPr lang="en-US" i="1" dirty="0">
                <a:solidFill>
                  <a:srgbClr val="333333"/>
                </a:solidFill>
                <a:effectLst/>
                <a:latin typeface="raleway"/>
              </a:rPr>
              <a:t>@Formula</a:t>
            </a:r>
            <a:endParaRPr lang="en-US" i="0" dirty="0">
              <a:solidFill>
                <a:srgbClr val="333333"/>
              </a:solidFill>
              <a:effectLst/>
              <a:latin typeface="raleway"/>
            </a:endParaRPr>
          </a:p>
        </p:txBody>
      </p:sp>
      <p:pic>
        <p:nvPicPr>
          <p:cNvPr id="5" name="Picture 4"/>
          <p:cNvPicPr>
            <a:picLocks noChangeAspect="1"/>
          </p:cNvPicPr>
          <p:nvPr/>
        </p:nvPicPr>
        <p:blipFill>
          <a:blip r:embed="rId3"/>
          <a:stretch>
            <a:fillRect/>
          </a:stretch>
        </p:blipFill>
        <p:spPr>
          <a:xfrm>
            <a:off x="5964543" y="1573690"/>
            <a:ext cx="4885714" cy="2923809"/>
          </a:xfrm>
          <a:prstGeom prst="rect">
            <a:avLst/>
          </a:prstGeom>
        </p:spPr>
      </p:pic>
      <p:sp>
        <p:nvSpPr>
          <p:cNvPr id="6" name="Rectangle 5"/>
          <p:cNvSpPr/>
          <p:nvPr/>
        </p:nvSpPr>
        <p:spPr>
          <a:xfrm>
            <a:off x="460320" y="3282282"/>
            <a:ext cx="5076880" cy="646331"/>
          </a:xfrm>
          <a:prstGeom prst="rect">
            <a:avLst/>
          </a:prstGeom>
        </p:spPr>
        <p:txBody>
          <a:bodyPr wrap="square">
            <a:spAutoFit/>
          </a:bodyPr>
          <a:lstStyle/>
          <a:p>
            <a:r>
              <a:rPr lang="en-US" i="0" dirty="0">
                <a:solidFill>
                  <a:srgbClr val="333333"/>
                </a:solidFill>
                <a:effectLst/>
                <a:latin typeface="raleway"/>
              </a:rPr>
              <a:t>the value is calculated when the entity </a:t>
            </a:r>
          </a:p>
          <a:p>
            <a:r>
              <a:rPr lang="en-US" i="0" dirty="0">
                <a:solidFill>
                  <a:srgbClr val="333333"/>
                </a:solidFill>
                <a:effectLst/>
                <a:latin typeface="raleway"/>
              </a:rPr>
              <a:t>is fetched from the database. </a:t>
            </a:r>
            <a:endParaRPr lang="en-US" dirty="0"/>
          </a:p>
        </p:txBody>
      </p:sp>
    </p:spTree>
    <p:extLst>
      <p:ext uri="{BB962C8B-B14F-4D97-AF65-F5344CB8AC3E}">
        <p14:creationId xmlns:p14="http://schemas.microsoft.com/office/powerpoint/2010/main" val="3398053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622300" y="812616"/>
            <a:ext cx="11125200" cy="707886"/>
          </a:xfrm>
          <a:prstGeom prst="rect">
            <a:avLst/>
          </a:prstGeom>
          <a:noFill/>
        </p:spPr>
        <p:txBody>
          <a:bodyPr wrap="square" rtlCol="0">
            <a:spAutoFit/>
          </a:bodyPr>
          <a:lstStyle/>
          <a:p>
            <a:r>
              <a:rPr lang="en-US" sz="4000" dirty="0"/>
              <a:t>Dynamic Mapping</a:t>
            </a:r>
          </a:p>
        </p:txBody>
      </p:sp>
      <p:sp>
        <p:nvSpPr>
          <p:cNvPr id="4" name="Rectangle 3"/>
          <p:cNvSpPr/>
          <p:nvPr/>
        </p:nvSpPr>
        <p:spPr>
          <a:xfrm>
            <a:off x="790520" y="2311460"/>
            <a:ext cx="3116431" cy="369332"/>
          </a:xfrm>
          <a:prstGeom prst="rect">
            <a:avLst/>
          </a:prstGeom>
        </p:spPr>
        <p:txBody>
          <a:bodyPr wrap="none">
            <a:spAutoFit/>
          </a:bodyPr>
          <a:lstStyle/>
          <a:p>
            <a:r>
              <a:rPr lang="en-US" dirty="0"/>
              <a:t>Filtering Entities with </a:t>
            </a:r>
            <a:r>
              <a:rPr lang="en-US" i="1" dirty="0"/>
              <a:t>@Where</a:t>
            </a:r>
            <a:endParaRPr lang="en-US" dirty="0"/>
          </a:p>
        </p:txBody>
      </p:sp>
      <p:sp>
        <p:nvSpPr>
          <p:cNvPr id="6" name="Rectangle 5"/>
          <p:cNvSpPr/>
          <p:nvPr/>
        </p:nvSpPr>
        <p:spPr>
          <a:xfrm>
            <a:off x="790520" y="3841082"/>
            <a:ext cx="5076880" cy="923330"/>
          </a:xfrm>
          <a:prstGeom prst="rect">
            <a:avLst/>
          </a:prstGeom>
        </p:spPr>
        <p:txBody>
          <a:bodyPr wrap="square">
            <a:spAutoFit/>
          </a:bodyPr>
          <a:lstStyle/>
          <a:p>
            <a:r>
              <a:rPr lang="en-US" dirty="0"/>
              <a:t>The </a:t>
            </a:r>
            <a:r>
              <a:rPr lang="en-US" i="1" dirty="0"/>
              <a:t>@Where</a:t>
            </a:r>
            <a:r>
              <a:rPr lang="en-US" dirty="0"/>
              <a:t> annotation on a method contains an SQL clause that will be added to any query or subquery to this entity:</a:t>
            </a:r>
          </a:p>
        </p:txBody>
      </p:sp>
      <p:pic>
        <p:nvPicPr>
          <p:cNvPr id="7" name="Picture 6"/>
          <p:cNvPicPr>
            <a:picLocks noChangeAspect="1"/>
          </p:cNvPicPr>
          <p:nvPr/>
        </p:nvPicPr>
        <p:blipFill>
          <a:blip r:embed="rId3"/>
          <a:stretch>
            <a:fillRect/>
          </a:stretch>
        </p:blipFill>
        <p:spPr>
          <a:xfrm>
            <a:off x="4712014" y="1634725"/>
            <a:ext cx="5028571" cy="1533333"/>
          </a:xfrm>
          <a:prstGeom prst="rect">
            <a:avLst/>
          </a:prstGeom>
        </p:spPr>
      </p:pic>
    </p:spTree>
    <p:extLst>
      <p:ext uri="{BB962C8B-B14F-4D97-AF65-F5344CB8AC3E}">
        <p14:creationId xmlns:p14="http://schemas.microsoft.com/office/powerpoint/2010/main" val="318547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549400" y="876300"/>
            <a:ext cx="5257800" cy="1323439"/>
          </a:xfrm>
          <a:prstGeom prst="rect">
            <a:avLst/>
          </a:prstGeom>
          <a:noFill/>
        </p:spPr>
        <p:txBody>
          <a:bodyPr wrap="square" rtlCol="0">
            <a:spAutoFit/>
          </a:bodyPr>
          <a:lstStyle/>
          <a:p>
            <a:r>
              <a:rPr lang="en-US" sz="4000" dirty="0"/>
              <a:t>Persistent Class</a:t>
            </a:r>
          </a:p>
          <a:p>
            <a:endParaRPr lang="en-US" sz="4000" dirty="0"/>
          </a:p>
        </p:txBody>
      </p:sp>
      <p:sp>
        <p:nvSpPr>
          <p:cNvPr id="4" name="TextBox 3"/>
          <p:cNvSpPr txBox="1"/>
          <p:nvPr/>
        </p:nvSpPr>
        <p:spPr>
          <a:xfrm>
            <a:off x="492110" y="2069012"/>
            <a:ext cx="10594990" cy="3170099"/>
          </a:xfrm>
          <a:prstGeom prst="rect">
            <a:avLst/>
          </a:prstGeom>
          <a:noFill/>
        </p:spPr>
        <p:txBody>
          <a:bodyPr wrap="square" rtlCol="0">
            <a:spAutoFit/>
          </a:bodyPr>
          <a:lstStyle/>
          <a:p>
            <a:r>
              <a:rPr lang="en-US" sz="2000" dirty="0"/>
              <a:t>The entire concept of Hibernate is to take the values from Java class attributes and persist them to a database table. A mapping document helps Hibernate in determining how to pull the values from the classes and map them with table and associated fields.</a:t>
            </a:r>
          </a:p>
          <a:p>
            <a:endParaRPr lang="en-US" sz="2000" dirty="0"/>
          </a:p>
          <a:p>
            <a:r>
              <a:rPr lang="en-US" sz="2000" dirty="0"/>
              <a:t>Java classes whose objects or instances will be stored in database tables are called persistent classes in Hibernate. </a:t>
            </a:r>
          </a:p>
          <a:p>
            <a:endParaRPr lang="en-US" sz="2000" dirty="0"/>
          </a:p>
          <a:p>
            <a:r>
              <a:rPr lang="en-US" sz="2000" dirty="0"/>
              <a:t>Hibernate works best if these classes follow some simple rules, also known as the </a:t>
            </a:r>
            <a:r>
              <a:rPr lang="en-US" sz="2000" b="1" dirty="0"/>
              <a:t>Plain Old Java Object</a:t>
            </a:r>
            <a:r>
              <a:rPr lang="en-US" sz="2000" dirty="0"/>
              <a:t> (POJO) programming model.</a:t>
            </a:r>
          </a:p>
          <a:p>
            <a:endParaRPr lang="en-US" sz="2000" dirty="0"/>
          </a:p>
        </p:txBody>
      </p:sp>
    </p:spTree>
    <p:extLst>
      <p:ext uri="{BB962C8B-B14F-4D97-AF65-F5344CB8AC3E}">
        <p14:creationId xmlns:p14="http://schemas.microsoft.com/office/powerpoint/2010/main" val="84469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549400" y="876300"/>
            <a:ext cx="5257800" cy="1323439"/>
          </a:xfrm>
          <a:prstGeom prst="rect">
            <a:avLst/>
          </a:prstGeom>
          <a:noFill/>
        </p:spPr>
        <p:txBody>
          <a:bodyPr wrap="square" rtlCol="0">
            <a:spAutoFit/>
          </a:bodyPr>
          <a:lstStyle/>
          <a:p>
            <a:r>
              <a:rPr lang="en-US" sz="4000" dirty="0"/>
              <a:t>Persistent Class</a:t>
            </a:r>
          </a:p>
          <a:p>
            <a:endParaRPr lang="en-US" sz="4000" dirty="0"/>
          </a:p>
        </p:txBody>
      </p:sp>
      <p:sp>
        <p:nvSpPr>
          <p:cNvPr id="4" name="TextBox 3"/>
          <p:cNvSpPr txBox="1"/>
          <p:nvPr/>
        </p:nvSpPr>
        <p:spPr>
          <a:xfrm>
            <a:off x="492110" y="2069012"/>
            <a:ext cx="10594990" cy="28146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000" dirty="0"/>
              <a:t>All Java classes that will be persisted need a default constructor.</a:t>
            </a:r>
          </a:p>
          <a:p>
            <a:pPr marL="457200" indent="-457200">
              <a:lnSpc>
                <a:spcPct val="150000"/>
              </a:lnSpc>
              <a:buFont typeface="Arial" panose="020B0604020202020204" pitchFamily="34" charset="0"/>
              <a:buChar char="•"/>
            </a:pPr>
            <a:r>
              <a:rPr lang="en-US" sz="2000" dirty="0"/>
              <a:t>All classes should contain an ID in order to allow easy identification of your objects within Hibernate and the database. This property maps to the primary key column of a database table.</a:t>
            </a:r>
          </a:p>
          <a:p>
            <a:pPr marL="457200" indent="-457200">
              <a:lnSpc>
                <a:spcPct val="150000"/>
              </a:lnSpc>
              <a:buFont typeface="Arial" panose="020B0604020202020204" pitchFamily="34" charset="0"/>
              <a:buChar char="•"/>
            </a:pPr>
            <a:r>
              <a:rPr lang="en-US" sz="2000" dirty="0"/>
              <a:t>All attributes that will be persisted should be declared private and have </a:t>
            </a:r>
            <a:r>
              <a:rPr lang="en-US" sz="2000" b="1" dirty="0" err="1"/>
              <a:t>getXXX</a:t>
            </a:r>
            <a:r>
              <a:rPr lang="en-US" sz="2000" dirty="0"/>
              <a:t> and </a:t>
            </a:r>
            <a:r>
              <a:rPr lang="en-US" sz="2000" b="1" dirty="0" err="1"/>
              <a:t>setXXX</a:t>
            </a:r>
            <a:r>
              <a:rPr lang="en-US" sz="2000" dirty="0"/>
              <a:t> methods defined in the JavaBean style.</a:t>
            </a:r>
          </a:p>
          <a:p>
            <a:pPr>
              <a:lnSpc>
                <a:spcPct val="150000"/>
              </a:lnSpc>
            </a:pPr>
            <a:endParaRPr lang="en-US" sz="2000" dirty="0"/>
          </a:p>
        </p:txBody>
      </p:sp>
    </p:spTree>
    <p:extLst>
      <p:ext uri="{BB962C8B-B14F-4D97-AF65-F5344CB8AC3E}">
        <p14:creationId xmlns:p14="http://schemas.microsoft.com/office/powerpoint/2010/main" val="224869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1549399" y="876300"/>
            <a:ext cx="4062835" cy="707886"/>
          </a:xfrm>
          <a:prstGeom prst="rect">
            <a:avLst/>
          </a:prstGeom>
          <a:noFill/>
        </p:spPr>
        <p:txBody>
          <a:bodyPr wrap="square" rtlCol="0">
            <a:spAutoFit/>
          </a:bodyPr>
          <a:lstStyle/>
          <a:p>
            <a:r>
              <a:rPr lang="en-US" sz="4000" dirty="0"/>
              <a:t>States Of Object</a:t>
            </a:r>
          </a:p>
        </p:txBody>
      </p:sp>
      <p:sp>
        <p:nvSpPr>
          <p:cNvPr id="4" name="TextBox 3"/>
          <p:cNvSpPr txBox="1"/>
          <p:nvPr/>
        </p:nvSpPr>
        <p:spPr>
          <a:xfrm>
            <a:off x="492110" y="2069012"/>
            <a:ext cx="10941079" cy="3477875"/>
          </a:xfrm>
          <a:prstGeom prst="rect">
            <a:avLst/>
          </a:prstGeom>
          <a:noFill/>
        </p:spPr>
        <p:txBody>
          <a:bodyPr wrap="square" rtlCol="0">
            <a:spAutoFit/>
          </a:bodyPr>
          <a:lstStyle/>
          <a:p>
            <a:r>
              <a:rPr lang="en-US" sz="2000" dirty="0"/>
              <a:t>Instances may exist in one of the following three states at a given point in time −</a:t>
            </a:r>
          </a:p>
          <a:p>
            <a:endParaRPr lang="en-US" sz="2000" dirty="0"/>
          </a:p>
          <a:p>
            <a:pPr marL="285750" indent="-285750">
              <a:buFont typeface="Arial" panose="020B0604020202020204" pitchFamily="34" charset="0"/>
              <a:buChar char="•"/>
            </a:pPr>
            <a:r>
              <a:rPr lang="en-US" sz="2000" b="1" dirty="0"/>
              <a:t>transient</a:t>
            </a:r>
            <a:r>
              <a:rPr lang="en-US" sz="2000" dirty="0"/>
              <a:t> − A new instance of a persistent class, which is not associated with a Session and has no representation in the database and no identifier value is considered transient by Hibernate.</a:t>
            </a:r>
          </a:p>
          <a:p>
            <a:endParaRPr lang="en-US" sz="2000" dirty="0"/>
          </a:p>
          <a:p>
            <a:pPr marL="285750" indent="-285750">
              <a:buFont typeface="Arial" panose="020B0604020202020204" pitchFamily="34" charset="0"/>
              <a:buChar char="•"/>
            </a:pPr>
            <a:r>
              <a:rPr lang="en-US" sz="2000" b="1" dirty="0"/>
              <a:t>persistent</a:t>
            </a:r>
            <a:r>
              <a:rPr lang="en-US" sz="2000" dirty="0"/>
              <a:t> − You can make a transient instance persistent by associating it with a Session. A persistent instance has a representation in the database, an identifier value and is associated with a Session.</a:t>
            </a:r>
          </a:p>
          <a:p>
            <a:endParaRPr lang="en-US" sz="2000" dirty="0"/>
          </a:p>
          <a:p>
            <a:pPr marL="285750" indent="-285750">
              <a:buFont typeface="Arial" panose="020B0604020202020204" pitchFamily="34" charset="0"/>
              <a:buChar char="•"/>
            </a:pPr>
            <a:r>
              <a:rPr lang="en-US" sz="2000" b="1" dirty="0"/>
              <a:t>detached</a:t>
            </a:r>
            <a:r>
              <a:rPr lang="en-US" sz="2000" dirty="0"/>
              <a:t> − Once we close the Hibernate Session, the persistent instance will become a detached instance. (lazy exception, no directly update in DB)</a:t>
            </a:r>
          </a:p>
          <a:p>
            <a:endParaRPr lang="en-US" sz="2000" dirty="0"/>
          </a:p>
        </p:txBody>
      </p:sp>
    </p:spTree>
    <p:extLst>
      <p:ext uri="{BB962C8B-B14F-4D97-AF65-F5344CB8AC3E}">
        <p14:creationId xmlns:p14="http://schemas.microsoft.com/office/powerpoint/2010/main" val="425253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492110" y="1062239"/>
            <a:ext cx="4062835" cy="707886"/>
          </a:xfrm>
          <a:prstGeom prst="rect">
            <a:avLst/>
          </a:prstGeom>
          <a:noFill/>
        </p:spPr>
        <p:txBody>
          <a:bodyPr wrap="square" rtlCol="0">
            <a:spAutoFit/>
          </a:bodyPr>
          <a:lstStyle/>
          <a:p>
            <a:r>
              <a:rPr lang="en-US" sz="4000" dirty="0"/>
              <a:t>Configuration</a:t>
            </a:r>
          </a:p>
        </p:txBody>
      </p:sp>
      <p:sp>
        <p:nvSpPr>
          <p:cNvPr id="4" name="TextBox 3"/>
          <p:cNvSpPr txBox="1"/>
          <p:nvPr/>
        </p:nvSpPr>
        <p:spPr>
          <a:xfrm>
            <a:off x="492110" y="1974554"/>
            <a:ext cx="10941079" cy="707886"/>
          </a:xfrm>
          <a:prstGeom prst="rect">
            <a:avLst/>
          </a:prstGeom>
          <a:noFill/>
        </p:spPr>
        <p:txBody>
          <a:bodyPr wrap="square" rtlCol="0">
            <a:spAutoFit/>
          </a:bodyPr>
          <a:lstStyle/>
          <a:p>
            <a:r>
              <a:rPr lang="en-US" sz="2000" kern="0" dirty="0">
                <a:latin typeface="Arial"/>
                <a:cs typeface="Arial"/>
              </a:rPr>
              <a:t>Hibernate.cfg.xml</a:t>
            </a:r>
            <a:endParaRPr lang="en-US" sz="2000" dirty="0"/>
          </a:p>
          <a:p>
            <a:endParaRPr lang="en-US" sz="2000" dirty="0"/>
          </a:p>
        </p:txBody>
      </p:sp>
      <p:pic>
        <p:nvPicPr>
          <p:cNvPr id="5" name="תמונה 8" descr="גזירת מסך">
            <a:extLst>
              <a:ext uri="{FF2B5EF4-FFF2-40B4-BE49-F238E27FC236}">
                <a16:creationId xmlns:a16="http://schemas.microsoft.com/office/drawing/2014/main" id="{16BF19E9-C56A-4E5F-960D-B7C53FCDB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641" y="1994401"/>
            <a:ext cx="5545716" cy="4353368"/>
          </a:xfrm>
          <a:prstGeom prst="rect">
            <a:avLst/>
          </a:prstGeom>
        </p:spPr>
      </p:pic>
    </p:spTree>
    <p:extLst>
      <p:ext uri="{BB962C8B-B14F-4D97-AF65-F5344CB8AC3E}">
        <p14:creationId xmlns:p14="http://schemas.microsoft.com/office/powerpoint/2010/main" val="368261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492110" y="1117295"/>
            <a:ext cx="4062835" cy="707886"/>
          </a:xfrm>
          <a:prstGeom prst="rect">
            <a:avLst/>
          </a:prstGeom>
          <a:noFill/>
        </p:spPr>
        <p:txBody>
          <a:bodyPr wrap="square" rtlCol="0">
            <a:spAutoFit/>
          </a:bodyPr>
          <a:lstStyle/>
          <a:p>
            <a:r>
              <a:rPr lang="en-US" sz="4000" dirty="0"/>
              <a:t>Mapping</a:t>
            </a:r>
          </a:p>
        </p:txBody>
      </p:sp>
      <p:sp>
        <p:nvSpPr>
          <p:cNvPr id="4" name="TextBox 3"/>
          <p:cNvSpPr txBox="1"/>
          <p:nvPr/>
        </p:nvSpPr>
        <p:spPr>
          <a:xfrm>
            <a:off x="492110" y="1867047"/>
            <a:ext cx="10941079" cy="707886"/>
          </a:xfrm>
          <a:prstGeom prst="rect">
            <a:avLst/>
          </a:prstGeom>
          <a:noFill/>
        </p:spPr>
        <p:txBody>
          <a:bodyPr wrap="square" rtlCol="0">
            <a:spAutoFit/>
          </a:bodyPr>
          <a:lstStyle/>
          <a:p>
            <a:r>
              <a:rPr lang="en-US" sz="2000" kern="0" dirty="0">
                <a:latin typeface="Arial"/>
                <a:cs typeface="Arial"/>
              </a:rPr>
              <a:t>The convention is: &lt;Entity&gt;.hbm.xml</a:t>
            </a:r>
            <a:endParaRPr lang="en-US" sz="2000" dirty="0"/>
          </a:p>
          <a:p>
            <a:endParaRPr lang="en-US" sz="2000" dirty="0"/>
          </a:p>
        </p:txBody>
      </p:sp>
      <p:pic>
        <p:nvPicPr>
          <p:cNvPr id="5" name="תמונה 3" descr="גזירת מסך">
            <a:extLst>
              <a:ext uri="{FF2B5EF4-FFF2-40B4-BE49-F238E27FC236}">
                <a16:creationId xmlns:a16="http://schemas.microsoft.com/office/drawing/2014/main" id="{7C4CADBC-DD14-4BB3-A93B-2591D15BF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915" y="2574933"/>
            <a:ext cx="7125682" cy="3816424"/>
          </a:xfrm>
          <a:prstGeom prst="rect">
            <a:avLst/>
          </a:prstGeom>
        </p:spPr>
      </p:pic>
    </p:spTree>
    <p:extLst>
      <p:ext uri="{BB962C8B-B14F-4D97-AF65-F5344CB8AC3E}">
        <p14:creationId xmlns:p14="http://schemas.microsoft.com/office/powerpoint/2010/main" val="16640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84221" cy="763352"/>
          </a:xfrm>
          <a:prstGeom prst="rect">
            <a:avLst/>
          </a:prstGeom>
        </p:spPr>
      </p:pic>
      <p:sp>
        <p:nvSpPr>
          <p:cNvPr id="3" name="TextBox 2"/>
          <p:cNvSpPr txBox="1"/>
          <p:nvPr/>
        </p:nvSpPr>
        <p:spPr>
          <a:xfrm>
            <a:off x="834175" y="1117216"/>
            <a:ext cx="4062835" cy="707886"/>
          </a:xfrm>
          <a:prstGeom prst="rect">
            <a:avLst/>
          </a:prstGeom>
          <a:noFill/>
        </p:spPr>
        <p:txBody>
          <a:bodyPr wrap="square" rtlCol="0">
            <a:spAutoFit/>
          </a:bodyPr>
          <a:lstStyle/>
          <a:p>
            <a:r>
              <a:rPr lang="en-US" sz="4000" dirty="0"/>
              <a:t>Mapping</a:t>
            </a:r>
          </a:p>
        </p:txBody>
      </p:sp>
      <p:sp>
        <p:nvSpPr>
          <p:cNvPr id="4" name="TextBox 3"/>
          <p:cNvSpPr txBox="1"/>
          <p:nvPr/>
        </p:nvSpPr>
        <p:spPr>
          <a:xfrm>
            <a:off x="834175" y="1825102"/>
            <a:ext cx="10941079" cy="707886"/>
          </a:xfrm>
          <a:prstGeom prst="rect">
            <a:avLst/>
          </a:prstGeom>
          <a:noFill/>
        </p:spPr>
        <p:txBody>
          <a:bodyPr wrap="square" rtlCol="0">
            <a:spAutoFit/>
          </a:bodyPr>
          <a:lstStyle/>
          <a:p>
            <a:r>
              <a:rPr lang="en-US" sz="2000" kern="0" dirty="0">
                <a:latin typeface="Arial"/>
                <a:cs typeface="Arial"/>
              </a:rPr>
              <a:t>Using Annotation:</a:t>
            </a:r>
            <a:endParaRPr lang="en-US" sz="2000" dirty="0"/>
          </a:p>
          <a:p>
            <a:endParaRPr lang="en-US" sz="2000" dirty="0"/>
          </a:p>
        </p:txBody>
      </p:sp>
      <p:pic>
        <p:nvPicPr>
          <p:cNvPr id="6" name="תמונה 2" descr="גזירת מסך">
            <a:extLst>
              <a:ext uri="{FF2B5EF4-FFF2-40B4-BE49-F238E27FC236}">
                <a16:creationId xmlns:a16="http://schemas.microsoft.com/office/drawing/2014/main" id="{84C6A277-A619-4DE5-8E3E-1DDC791C2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084" y="712531"/>
            <a:ext cx="4367262" cy="5810519"/>
          </a:xfrm>
          <a:prstGeom prst="rect">
            <a:avLst/>
          </a:prstGeom>
        </p:spPr>
      </p:pic>
    </p:spTree>
    <p:extLst>
      <p:ext uri="{BB962C8B-B14F-4D97-AF65-F5344CB8AC3E}">
        <p14:creationId xmlns:p14="http://schemas.microsoft.com/office/powerpoint/2010/main" val="78925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1717</TotalTime>
  <Words>607</Words>
  <Application>Microsoft Office PowerPoint</Application>
  <PresentationFormat>Widescreen</PresentationFormat>
  <Paragraphs>109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Consolas</vt:lpstr>
      <vt:lpstr>inherit</vt:lpstr>
      <vt:lpstr>Oswald</vt:lpstr>
      <vt:lpstr>raleway</vt:lpstr>
      <vt:lpstr>Office Theme</vt:lpstr>
      <vt:lpstr>Hibernate Java 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Panaya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Java ORM</dc:title>
  <dc:creator>Ayala Goldstein</dc:creator>
  <cp:lastModifiedBy>Ayala Goldstein</cp:lastModifiedBy>
  <cp:revision>27</cp:revision>
  <dcterms:created xsi:type="dcterms:W3CDTF">2019-06-22T21:57:32Z</dcterms:created>
  <dcterms:modified xsi:type="dcterms:W3CDTF">2019-07-22T05:51:47Z</dcterms:modified>
</cp:coreProperties>
</file>