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2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76" autoAdjust="0"/>
  </p:normalViewPr>
  <p:slideViewPr>
    <p:cSldViewPr>
      <p:cViewPr>
        <p:scale>
          <a:sx n="121" d="100"/>
          <a:sy n="121" d="100"/>
        </p:scale>
        <p:origin x="-1134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35526" y="2384884"/>
            <a:ext cx="9090474" cy="4473116"/>
            <a:chOff x="18030" y="2384884"/>
            <a:chExt cx="9090474" cy="4473116"/>
          </a:xfrm>
        </p:grpSpPr>
        <p:grpSp>
          <p:nvGrpSpPr>
            <p:cNvPr id="135" name="Group 134"/>
            <p:cNvGrpSpPr/>
            <p:nvPr/>
          </p:nvGrpSpPr>
          <p:grpSpPr>
            <a:xfrm>
              <a:off x="18030" y="2672916"/>
              <a:ext cx="9090474" cy="4185084"/>
              <a:chOff x="-74738" y="2433642"/>
              <a:chExt cx="9090474" cy="4185084"/>
            </a:xfrm>
          </p:grpSpPr>
          <p:sp>
            <p:nvSpPr>
              <p:cNvPr id="141" name="Smiley Face 140"/>
              <p:cNvSpPr/>
              <p:nvPr/>
            </p:nvSpPr>
            <p:spPr>
              <a:xfrm>
                <a:off x="1220898" y="2505650"/>
                <a:ext cx="381000" cy="3810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32766" y="2433642"/>
                <a:ext cx="11521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Human annotators</a:t>
                </a:r>
                <a:endParaRPr lang="en-US" sz="1600" dirty="0"/>
              </a:p>
            </p:txBody>
          </p:sp>
          <p:sp>
            <p:nvSpPr>
              <p:cNvPr id="143" name="Flowchart: Document 5"/>
              <p:cNvSpPr/>
              <p:nvPr/>
            </p:nvSpPr>
            <p:spPr>
              <a:xfrm>
                <a:off x="2817132" y="281303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524384" y="3280260"/>
                <a:ext cx="148850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Human</a:t>
                </a:r>
              </a:p>
              <a:p>
                <a:pPr algn="ctr"/>
                <a:r>
                  <a:rPr lang="en-US" sz="1600" dirty="0"/>
                  <a:t>a</a:t>
                </a:r>
                <a:r>
                  <a:rPr lang="en-US" sz="1600" dirty="0" smtClean="0"/>
                  <a:t>nnotation files</a:t>
                </a:r>
                <a:endParaRPr lang="en-US" sz="1600" dirty="0"/>
              </a:p>
            </p:txBody>
          </p:sp>
          <p:cxnSp>
            <p:nvCxnSpPr>
              <p:cNvPr id="145" name="Straight Arrow Connector 144"/>
              <p:cNvCxnSpPr>
                <a:stCxn id="141" idx="6"/>
                <a:endCxn id="174" idx="1"/>
              </p:cNvCxnSpPr>
              <p:nvPr/>
            </p:nvCxnSpPr>
            <p:spPr>
              <a:xfrm>
                <a:off x="1601898" y="2696150"/>
                <a:ext cx="177034" cy="3514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74" idx="3"/>
                <a:endCxn id="143" idx="1"/>
              </p:cNvCxnSpPr>
              <p:nvPr/>
            </p:nvCxnSpPr>
            <p:spPr>
              <a:xfrm flipV="1">
                <a:off x="2486933" y="3047468"/>
                <a:ext cx="330199" cy="1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-74738" y="4617223"/>
                <a:ext cx="9077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Text files</a:t>
                </a:r>
                <a:endParaRPr lang="en-US" sz="1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76782" y="3873802"/>
                <a:ext cx="952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sample.txt</a:t>
                </a:r>
                <a:endParaRPr lang="en-US" sz="1400" i="1" dirty="0"/>
              </a:p>
            </p:txBody>
          </p:sp>
          <p:sp>
            <p:nvSpPr>
              <p:cNvPr id="149" name="Flowchart: Document 22"/>
              <p:cNvSpPr/>
              <p:nvPr/>
            </p:nvSpPr>
            <p:spPr>
              <a:xfrm>
                <a:off x="213294" y="4185175"/>
                <a:ext cx="762000" cy="468868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Flowchart: Document 40"/>
              <p:cNvSpPr/>
              <p:nvPr/>
            </p:nvSpPr>
            <p:spPr>
              <a:xfrm>
                <a:off x="5931008" y="281316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888370" y="2528991"/>
                <a:ext cx="10301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Sample.cbf</a:t>
                </a:r>
                <a:endParaRPr lang="en-US" sz="1400" i="1" dirty="0"/>
              </a:p>
            </p:txBody>
          </p:sp>
          <p:cxnSp>
            <p:nvCxnSpPr>
              <p:cNvPr id="152" name="Straight Arrow Connector 151"/>
              <p:cNvCxnSpPr>
                <a:stCxn id="143" idx="3"/>
                <a:endCxn id="159" idx="1"/>
              </p:cNvCxnSpPr>
              <p:nvPr/>
            </p:nvCxnSpPr>
            <p:spPr>
              <a:xfrm flipV="1">
                <a:off x="3579132" y="3046785"/>
                <a:ext cx="288032" cy="6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5487344" y="3261734"/>
                <a:ext cx="17888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Gold standard</a:t>
                </a:r>
              </a:p>
              <a:p>
                <a:pPr algn="ctr"/>
                <a:r>
                  <a:rPr lang="en-US" sz="1600" dirty="0" smtClean="0"/>
                  <a:t>event mention files</a:t>
                </a:r>
                <a:endParaRPr lang="en-US" sz="1600" dirty="0"/>
              </a:p>
            </p:txBody>
          </p:sp>
          <p:cxnSp>
            <p:nvCxnSpPr>
              <p:cNvPr id="154" name="Straight Arrow Connector 153"/>
              <p:cNvCxnSpPr>
                <a:stCxn id="159" idx="3"/>
                <a:endCxn id="150" idx="1"/>
              </p:cNvCxnSpPr>
              <p:nvPr/>
            </p:nvCxnSpPr>
            <p:spPr>
              <a:xfrm>
                <a:off x="5093301" y="3046785"/>
                <a:ext cx="837707" cy="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Flowchart: Document 53"/>
              <p:cNvSpPr/>
              <p:nvPr/>
            </p:nvSpPr>
            <p:spPr>
              <a:xfrm>
                <a:off x="6009430" y="5517323"/>
                <a:ext cx="762000" cy="468868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5667364" y="6033951"/>
                <a:ext cx="1294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System event</a:t>
                </a:r>
              </a:p>
              <a:p>
                <a:pPr algn="ctr"/>
                <a:r>
                  <a:rPr lang="en-US" sz="1600" dirty="0" smtClean="0"/>
                  <a:t>mention files</a:t>
                </a:r>
                <a:endParaRPr lang="en-US" sz="1600" dirty="0"/>
              </a:p>
            </p:txBody>
          </p:sp>
          <p:cxnSp>
            <p:nvCxnSpPr>
              <p:cNvPr id="157" name="Straight Arrow Connector 156"/>
              <p:cNvCxnSpPr>
                <a:stCxn id="163" idx="3"/>
                <a:endCxn id="155" idx="1"/>
              </p:cNvCxnSpPr>
              <p:nvPr/>
            </p:nvCxnSpPr>
            <p:spPr>
              <a:xfrm>
                <a:off x="5415336" y="5749263"/>
                <a:ext cx="594094" cy="2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5577382" y="5193287"/>
                <a:ext cx="1658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sample-system1.</a:t>
                </a:r>
                <a:r>
                  <a:rPr lang="en-US" sz="1400" i="1" dirty="0"/>
                  <a:t>c</a:t>
                </a:r>
                <a:r>
                  <a:rPr lang="en-US" sz="1400" i="1" dirty="0" smtClean="0"/>
                  <a:t>bf</a:t>
                </a:r>
                <a:endParaRPr lang="en-US" sz="1400" i="1" dirty="0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3867164" y="2793682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Converter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Elbow Connector 159"/>
              <p:cNvCxnSpPr>
                <a:stCxn id="150" idx="3"/>
                <a:endCxn id="169" idx="0"/>
              </p:cNvCxnSpPr>
              <p:nvPr/>
            </p:nvCxnSpPr>
            <p:spPr>
              <a:xfrm>
                <a:off x="6693008" y="3047598"/>
                <a:ext cx="488033" cy="110157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2679032" y="2541654"/>
                <a:ext cx="1034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sample.ann</a:t>
                </a:r>
                <a:endParaRPr lang="en-US" sz="1400" i="1" dirty="0"/>
              </a:p>
            </p:txBody>
          </p:sp>
          <p:cxnSp>
            <p:nvCxnSpPr>
              <p:cNvPr id="162" name="Elbow Connector 161"/>
              <p:cNvCxnSpPr>
                <a:stCxn id="149" idx="2"/>
                <a:endCxn id="163" idx="1"/>
              </p:cNvCxnSpPr>
              <p:nvPr/>
            </p:nvCxnSpPr>
            <p:spPr>
              <a:xfrm rot="16200000" flipH="1">
                <a:off x="317471" y="4899869"/>
                <a:ext cx="1126217" cy="57257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ounded Rectangle 162"/>
              <p:cNvSpPr/>
              <p:nvPr/>
            </p:nvSpPr>
            <p:spPr>
              <a:xfrm>
                <a:off x="1166864" y="5457978"/>
                <a:ext cx="4248472" cy="5825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Event extraction system</a:t>
                </a:r>
              </a:p>
            </p:txBody>
          </p:sp>
          <p:cxnSp>
            <p:nvCxnSpPr>
              <p:cNvPr id="164" name="Elbow Connector 163"/>
              <p:cNvCxnSpPr>
                <a:stCxn id="155" idx="3"/>
                <a:endCxn id="169" idx="2"/>
              </p:cNvCxnSpPr>
              <p:nvPr/>
            </p:nvCxnSpPr>
            <p:spPr>
              <a:xfrm flipV="1">
                <a:off x="6771430" y="4655377"/>
                <a:ext cx="409611" cy="109638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Flowchart: Document 34"/>
              <p:cNvSpPr/>
              <p:nvPr/>
            </p:nvSpPr>
            <p:spPr>
              <a:xfrm>
                <a:off x="2922170" y="4197838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6" name="Straight Arrow Connector 165"/>
              <p:cNvCxnSpPr>
                <a:stCxn id="168" idx="3"/>
                <a:endCxn id="165" idx="1"/>
              </p:cNvCxnSpPr>
              <p:nvPr/>
            </p:nvCxnSpPr>
            <p:spPr>
              <a:xfrm>
                <a:off x="2625053" y="4429542"/>
                <a:ext cx="297117" cy="2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49" idx="3"/>
                <a:endCxn id="168" idx="1"/>
              </p:cNvCxnSpPr>
              <p:nvPr/>
            </p:nvCxnSpPr>
            <p:spPr>
              <a:xfrm>
                <a:off x="975294" y="4419609"/>
                <a:ext cx="497632" cy="993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ounded Rectangle 167"/>
              <p:cNvSpPr/>
              <p:nvPr/>
            </p:nvSpPr>
            <p:spPr>
              <a:xfrm>
                <a:off x="1472926" y="4125830"/>
                <a:ext cx="1152127" cy="60742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tokenizer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6567972" y="4149171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Evaluator</a:t>
                </a:r>
              </a:p>
            </p:txBody>
          </p:sp>
          <p:sp>
            <p:nvSpPr>
              <p:cNvPr id="170" name="Flowchart: Process 43"/>
              <p:cNvSpPr/>
              <p:nvPr/>
            </p:nvSpPr>
            <p:spPr>
              <a:xfrm>
                <a:off x="8101835" y="4149171"/>
                <a:ext cx="913901" cy="48753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Results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Straight Arrow Connector 170"/>
              <p:cNvCxnSpPr>
                <a:stCxn id="169" idx="3"/>
                <a:endCxn id="170" idx="1"/>
              </p:cNvCxnSpPr>
              <p:nvPr/>
            </p:nvCxnSpPr>
            <p:spPr>
              <a:xfrm flipV="1">
                <a:off x="7794109" y="4392940"/>
                <a:ext cx="307726" cy="93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2913085" y="3913311"/>
                <a:ext cx="9871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sample.tkn</a:t>
                </a:r>
                <a:endParaRPr lang="en-US" sz="1400" i="1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2877081" y="4617132"/>
                <a:ext cx="10559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Token files</a:t>
                </a:r>
                <a:endParaRPr lang="en-US" sz="1600" dirty="0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1778932" y="2794495"/>
                <a:ext cx="708001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brat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6" name="Elbow Connector 135"/>
            <p:cNvCxnSpPr>
              <a:stCxn id="149" idx="0"/>
              <a:endCxn id="174" idx="1"/>
            </p:cNvCxnSpPr>
            <p:nvPr/>
          </p:nvCxnSpPr>
          <p:spPr>
            <a:xfrm rot="5400000" flipH="1" flipV="1">
              <a:off x="710593" y="3263342"/>
              <a:ext cx="1137577" cy="118463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>
              <a:off x="1151620" y="2384884"/>
              <a:ext cx="4356484" cy="17281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78240" y="2384884"/>
              <a:ext cx="329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Human </a:t>
              </a:r>
              <a:r>
                <a:rPr lang="en-US" dirty="0" smtClean="0"/>
                <a:t>event mention detection </a:t>
              </a:r>
              <a:endParaRPr lang="en-US" dirty="0"/>
            </a:p>
          </p:txBody>
        </p:sp>
      </p:grpSp>
      <p:cxnSp>
        <p:nvCxnSpPr>
          <p:cNvPr id="175" name="Straight Arrow Connector 174"/>
          <p:cNvCxnSpPr>
            <a:stCxn id="165" idx="3"/>
            <a:endCxn id="169" idx="1"/>
          </p:cNvCxnSpPr>
          <p:nvPr/>
        </p:nvCxnSpPr>
        <p:spPr>
          <a:xfrm flipV="1">
            <a:off x="3794434" y="4641548"/>
            <a:ext cx="2883802" cy="29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Work flow (2): pre-tokenization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format</a:t>
            </a:r>
            <a:r>
              <a:rPr lang="en-US" altLang="ja-JP" dirty="0"/>
              <a:t> (*.</a:t>
            </a:r>
            <a:r>
              <a:rPr lang="en-US" altLang="ja-JP" dirty="0" err="1"/>
              <a:t>tbf</a:t>
            </a:r>
            <a:r>
              <a:rPr lang="en-US" altLang="ja-JP" dirty="0"/>
              <a:t>)</a:t>
            </a:r>
            <a:r>
              <a:rPr lang="en-US" dirty="0"/>
              <a:t> is token-</a:t>
            </a:r>
            <a:r>
              <a:rPr lang="en-US" dirty="0" smtClean="0"/>
              <a:t>based</a:t>
            </a:r>
            <a:endParaRPr lang="en-US" dirty="0"/>
          </a:p>
          <a:p>
            <a:pPr lvl="1"/>
            <a:r>
              <a:rPr lang="en-US" dirty="0"/>
              <a:t>The tokenization file used by annotators will be released to the participants, gold standard and systems will report annotations use the same tokenization.</a:t>
            </a:r>
            <a:endParaRPr lang="en-US" dirty="0" smtClean="0"/>
          </a:p>
        </p:txBody>
      </p:sp>
      <p:sp>
        <p:nvSpPr>
          <p:cNvPr id="177" name="Slide Number Placeholder 106"/>
          <p:cNvSpPr txBox="1">
            <a:spLocks/>
          </p:cNvSpPr>
          <p:nvPr/>
        </p:nvSpPr>
        <p:spPr>
          <a:xfrm>
            <a:off x="6553200" y="64842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5019" y="2348880"/>
            <a:ext cx="8965278" cy="4509120"/>
            <a:chOff x="85019" y="2348880"/>
            <a:chExt cx="8965278" cy="4509120"/>
          </a:xfrm>
        </p:grpSpPr>
        <p:grpSp>
          <p:nvGrpSpPr>
            <p:cNvPr id="32" name="Group 31"/>
            <p:cNvGrpSpPr/>
            <p:nvPr/>
          </p:nvGrpSpPr>
          <p:grpSpPr>
            <a:xfrm>
              <a:off x="85019" y="2348880"/>
              <a:ext cx="8965278" cy="4509120"/>
              <a:chOff x="85019" y="2348880"/>
              <a:chExt cx="8965278" cy="4509120"/>
            </a:xfrm>
          </p:grpSpPr>
          <p:sp>
            <p:nvSpPr>
              <p:cNvPr id="4" name="Smiley Face 3"/>
              <p:cNvSpPr/>
              <p:nvPr/>
            </p:nvSpPr>
            <p:spPr>
              <a:xfrm>
                <a:off x="1313666" y="2744924"/>
                <a:ext cx="381000" cy="3810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7504" y="2636912"/>
                <a:ext cx="11521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Human annotators</a:t>
                </a:r>
                <a:endParaRPr lang="en-US" sz="1600" dirty="0"/>
              </a:p>
            </p:txBody>
          </p:sp>
          <p:sp>
            <p:nvSpPr>
              <p:cNvPr id="6" name="Flowchart: Document 5"/>
              <p:cNvSpPr/>
              <p:nvPr/>
            </p:nvSpPr>
            <p:spPr>
              <a:xfrm>
                <a:off x="2909900" y="3052308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833176" y="3492297"/>
                <a:ext cx="15588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Human annotation files</a:t>
                </a:r>
                <a:endParaRPr lang="en-US" sz="1600" dirty="0"/>
              </a:p>
            </p:txBody>
          </p:sp>
          <p:cxnSp>
            <p:nvCxnSpPr>
              <p:cNvPr id="10" name="Straight Arrow Connector 9"/>
              <p:cNvCxnSpPr>
                <a:stCxn id="4" idx="6"/>
                <a:endCxn id="53" idx="1"/>
              </p:cNvCxnSpPr>
              <p:nvPr/>
            </p:nvCxnSpPr>
            <p:spPr>
              <a:xfrm>
                <a:off x="1694666" y="2935424"/>
                <a:ext cx="177034" cy="3514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53" idx="3"/>
                <a:endCxn id="6" idx="1"/>
              </p:cNvCxnSpPr>
              <p:nvPr/>
            </p:nvCxnSpPr>
            <p:spPr>
              <a:xfrm flipV="1">
                <a:off x="2579701" y="3286742"/>
                <a:ext cx="330199" cy="1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85019" y="4860449"/>
                <a:ext cx="6345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Text files</a:t>
                </a:r>
                <a:endParaRPr lang="en-US" sz="16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47564" y="4165339"/>
                <a:ext cx="952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sample.txt</a:t>
                </a:r>
                <a:endParaRPr lang="en-US" sz="1400" i="1" dirty="0"/>
              </a:p>
            </p:txBody>
          </p:sp>
          <p:sp>
            <p:nvSpPr>
              <p:cNvPr id="23" name="Flowchart: Document 22"/>
              <p:cNvSpPr/>
              <p:nvPr/>
            </p:nvSpPr>
            <p:spPr>
              <a:xfrm>
                <a:off x="317612" y="4437112"/>
                <a:ext cx="762000" cy="468868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lowchart: Document 40"/>
              <p:cNvSpPr/>
              <p:nvPr/>
            </p:nvSpPr>
            <p:spPr>
              <a:xfrm>
                <a:off x="6023776" y="3052438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016318" y="2768265"/>
                <a:ext cx="959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/>
                  <a:t>s</a:t>
                </a:r>
                <a:r>
                  <a:rPr lang="en-US" sz="1400" i="1" dirty="0" err="1" smtClean="0"/>
                  <a:t>ample.tbf</a:t>
                </a:r>
                <a:endParaRPr lang="en-US" sz="1400" i="1" dirty="0"/>
              </a:p>
            </p:txBody>
          </p:sp>
          <p:cxnSp>
            <p:nvCxnSpPr>
              <p:cNvPr id="43" name="Straight Arrow Connector 42"/>
              <p:cNvCxnSpPr>
                <a:stCxn id="6" idx="3"/>
                <a:endCxn id="72" idx="1"/>
              </p:cNvCxnSpPr>
              <p:nvPr/>
            </p:nvCxnSpPr>
            <p:spPr>
              <a:xfrm flipV="1">
                <a:off x="3671900" y="3286059"/>
                <a:ext cx="288032" cy="6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580112" y="3501008"/>
                <a:ext cx="17888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Gold standard</a:t>
                </a:r>
              </a:p>
              <a:p>
                <a:pPr algn="ctr"/>
                <a:r>
                  <a:rPr lang="en-US" sz="1600" dirty="0" smtClean="0"/>
                  <a:t>event mention files</a:t>
                </a:r>
                <a:endParaRPr lang="en-US" sz="1600" dirty="0"/>
              </a:p>
            </p:txBody>
          </p:sp>
          <p:cxnSp>
            <p:nvCxnSpPr>
              <p:cNvPr id="49" name="Straight Arrow Connector 48"/>
              <p:cNvCxnSpPr>
                <a:stCxn id="72" idx="3"/>
                <a:endCxn id="41" idx="1"/>
              </p:cNvCxnSpPr>
              <p:nvPr/>
            </p:nvCxnSpPr>
            <p:spPr>
              <a:xfrm>
                <a:off x="5186069" y="3286059"/>
                <a:ext cx="837707" cy="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lowchart: Document 53"/>
              <p:cNvSpPr/>
              <p:nvPr/>
            </p:nvSpPr>
            <p:spPr>
              <a:xfrm>
                <a:off x="6102198" y="5756597"/>
                <a:ext cx="762000" cy="468868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760132" y="6273225"/>
                <a:ext cx="1294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System event</a:t>
                </a:r>
              </a:p>
              <a:p>
                <a:pPr algn="ctr"/>
                <a:r>
                  <a:rPr lang="en-US" sz="1600" dirty="0" smtClean="0"/>
                  <a:t>mention files</a:t>
                </a:r>
                <a:endParaRPr lang="en-US" sz="1600" dirty="0"/>
              </a:p>
            </p:txBody>
          </p:sp>
          <p:cxnSp>
            <p:nvCxnSpPr>
              <p:cNvPr id="59" name="Straight Arrow Connector 58"/>
              <p:cNvCxnSpPr>
                <a:stCxn id="55" idx="3"/>
                <a:endCxn id="54" idx="1"/>
              </p:cNvCxnSpPr>
              <p:nvPr/>
            </p:nvCxnSpPr>
            <p:spPr>
              <a:xfrm>
                <a:off x="5508104" y="5988537"/>
                <a:ext cx="594094" cy="2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5670150" y="5432561"/>
                <a:ext cx="1658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sample-system1.</a:t>
                </a:r>
                <a:r>
                  <a:rPr lang="en-US" sz="1400" i="1" dirty="0"/>
                  <a:t>t</a:t>
                </a:r>
                <a:r>
                  <a:rPr lang="en-US" sz="1400" i="1" dirty="0" smtClean="0"/>
                  <a:t>bf</a:t>
                </a:r>
                <a:endParaRPr lang="en-US" sz="1400" i="1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959932" y="3032956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Converter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Elbow Connector 110"/>
              <p:cNvCxnSpPr>
                <a:stCxn id="41" idx="3"/>
                <a:endCxn id="39" idx="0"/>
              </p:cNvCxnSpPr>
              <p:nvPr/>
            </p:nvCxnSpPr>
            <p:spPr>
              <a:xfrm>
                <a:off x="6785776" y="3286872"/>
                <a:ext cx="488033" cy="110157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771800" y="2780928"/>
                <a:ext cx="1034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sample.ann</a:t>
                </a:r>
                <a:endParaRPr lang="en-US" sz="1400" i="1" dirty="0"/>
              </a:p>
            </p:txBody>
          </p:sp>
          <p:cxnSp>
            <p:nvCxnSpPr>
              <p:cNvPr id="50" name="Elbow Connector 49"/>
              <p:cNvCxnSpPr>
                <a:stCxn id="23" idx="2"/>
                <a:endCxn id="55" idx="1"/>
              </p:cNvCxnSpPr>
              <p:nvPr/>
            </p:nvCxnSpPr>
            <p:spPr>
              <a:xfrm rot="16200000" flipH="1">
                <a:off x="422345" y="5151250"/>
                <a:ext cx="1113554" cy="56102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ounded Rectangle 54"/>
              <p:cNvSpPr/>
              <p:nvPr/>
            </p:nvSpPr>
            <p:spPr>
              <a:xfrm>
                <a:off x="1259632" y="5697252"/>
                <a:ext cx="4248472" cy="5825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Event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mention detection </a:t>
                </a:r>
                <a:r>
                  <a:rPr lang="en-US" dirty="0">
                    <a:solidFill>
                      <a:schemeClr val="tx1"/>
                    </a:solidFill>
                  </a:rPr>
                  <a:t>system</a:t>
                </a:r>
              </a:p>
            </p:txBody>
          </p:sp>
          <p:cxnSp>
            <p:nvCxnSpPr>
              <p:cNvPr id="64" name="Elbow Connector 63"/>
              <p:cNvCxnSpPr>
                <a:stCxn id="54" idx="3"/>
                <a:endCxn id="39" idx="2"/>
              </p:cNvCxnSpPr>
              <p:nvPr/>
            </p:nvCxnSpPr>
            <p:spPr>
              <a:xfrm flipV="1">
                <a:off x="6864198" y="4894651"/>
                <a:ext cx="409611" cy="109638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lowchart: Document 34"/>
              <p:cNvSpPr/>
              <p:nvPr/>
            </p:nvSpPr>
            <p:spPr>
              <a:xfrm>
                <a:off x="3014938" y="4437112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6" name="Straight Arrow Connector 35"/>
              <p:cNvCxnSpPr>
                <a:stCxn id="38" idx="3"/>
                <a:endCxn id="35" idx="1"/>
              </p:cNvCxnSpPr>
              <p:nvPr/>
            </p:nvCxnSpPr>
            <p:spPr>
              <a:xfrm>
                <a:off x="2717821" y="4668816"/>
                <a:ext cx="297117" cy="2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3" idx="3"/>
                <a:endCxn id="38" idx="1"/>
              </p:cNvCxnSpPr>
              <p:nvPr/>
            </p:nvCxnSpPr>
            <p:spPr>
              <a:xfrm flipV="1">
                <a:off x="1079612" y="4668816"/>
                <a:ext cx="486082" cy="2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/>
              <p:cNvSpPr/>
              <p:nvPr/>
            </p:nvSpPr>
            <p:spPr>
              <a:xfrm>
                <a:off x="1565694" y="4365104"/>
                <a:ext cx="1152127" cy="60742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T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okenizer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6660740" y="4388445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Evaluator</a:t>
                </a:r>
              </a:p>
            </p:txBody>
          </p:sp>
          <p:sp>
            <p:nvSpPr>
              <p:cNvPr id="44" name="Flowchart: Process 43"/>
              <p:cNvSpPr/>
              <p:nvPr/>
            </p:nvSpPr>
            <p:spPr>
              <a:xfrm>
                <a:off x="8136396" y="4387446"/>
                <a:ext cx="913901" cy="507205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Results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Straight Arrow Connector 44"/>
              <p:cNvCxnSpPr>
                <a:stCxn id="39" idx="3"/>
                <a:endCxn id="44" idx="1"/>
              </p:cNvCxnSpPr>
              <p:nvPr/>
            </p:nvCxnSpPr>
            <p:spPr>
              <a:xfrm flipV="1">
                <a:off x="7886877" y="4641049"/>
                <a:ext cx="249519" cy="4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3005853" y="4152585"/>
                <a:ext cx="9871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sample.tkn</a:t>
                </a:r>
                <a:endParaRPr lang="en-US" sz="1400" i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969849" y="4856406"/>
                <a:ext cx="10559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Token files</a:t>
                </a:r>
                <a:endParaRPr lang="en-US" sz="1600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871700" y="3033769"/>
                <a:ext cx="708001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brat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3" name="Elbow Connector 122"/>
              <p:cNvCxnSpPr>
                <a:stCxn id="23" idx="0"/>
                <a:endCxn id="53" idx="1"/>
              </p:cNvCxnSpPr>
              <p:nvPr/>
            </p:nvCxnSpPr>
            <p:spPr>
              <a:xfrm rot="5400000" flipH="1" flipV="1">
                <a:off x="710036" y="3275448"/>
                <a:ext cx="1150240" cy="117308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ounded Rectangle 67"/>
              <p:cNvSpPr/>
              <p:nvPr/>
            </p:nvSpPr>
            <p:spPr>
              <a:xfrm>
                <a:off x="1223628" y="2348880"/>
                <a:ext cx="4356484" cy="1728192"/>
              </a:xfrm>
              <a:prstGeom prst="roundRect">
                <a:avLst>
                  <a:gd name="adj" fmla="val 1119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Elbow Connector 75"/>
              <p:cNvCxnSpPr>
                <a:stCxn id="35" idx="3"/>
              </p:cNvCxnSpPr>
              <p:nvPr/>
            </p:nvCxnSpPr>
            <p:spPr>
              <a:xfrm>
                <a:off x="3776938" y="4671546"/>
                <a:ext cx="795062" cy="102570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Elbow Connector 85"/>
              <p:cNvCxnSpPr>
                <a:stCxn id="35" idx="3"/>
                <a:endCxn id="72" idx="2"/>
              </p:cNvCxnSpPr>
              <p:nvPr/>
            </p:nvCxnSpPr>
            <p:spPr>
              <a:xfrm flipV="1">
                <a:off x="3776938" y="3539162"/>
                <a:ext cx="796063" cy="1132384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38" idx="0"/>
              </p:cNvCxnSpPr>
              <p:nvPr/>
            </p:nvCxnSpPr>
            <p:spPr>
              <a:xfrm flipH="1">
                <a:off x="2141758" y="3492297"/>
                <a:ext cx="774058" cy="872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2246539" y="2348880"/>
              <a:ext cx="329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Human </a:t>
              </a:r>
              <a:r>
                <a:rPr lang="en-US" dirty="0" smtClean="0"/>
                <a:t>event mention detection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635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2696257"/>
            <a:ext cx="9090474" cy="4149080"/>
            <a:chOff x="-74738" y="2456983"/>
            <a:chExt cx="9090474" cy="4149080"/>
          </a:xfrm>
        </p:grpSpPr>
        <p:sp>
          <p:nvSpPr>
            <p:cNvPr id="4" name="Smiley Face 3"/>
            <p:cNvSpPr/>
            <p:nvPr/>
          </p:nvSpPr>
          <p:spPr>
            <a:xfrm>
              <a:off x="699320" y="2456983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248" y="2889031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530332" y="281303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0210" y="3280260"/>
              <a:ext cx="14850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6"/>
              <a:endCxn id="53" idx="1"/>
            </p:cNvCxnSpPr>
            <p:nvPr/>
          </p:nvCxnSpPr>
          <p:spPr>
            <a:xfrm>
              <a:off x="1080320" y="2647483"/>
              <a:ext cx="323328" cy="400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11649" y="3047468"/>
              <a:ext cx="418683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-74738" y="4617223"/>
              <a:ext cx="907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556" y="3913311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213294" y="4185175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5692536" y="281316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9898" y="2528991"/>
              <a:ext cx="1030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Sample.cbf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>
              <a:off x="3292332" y="3047468"/>
              <a:ext cx="773611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278278" y="3271629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292080" y="3047598"/>
              <a:ext cx="4004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5757910" y="5517323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54667" y="6021288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 flipV="1">
              <a:off x="3092846" y="5751757"/>
              <a:ext cx="2665064" cy="20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325862" y="5193287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c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65943" y="2794495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454536" y="3047598"/>
              <a:ext cx="726505" cy="110157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659846" y="2537752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3"/>
              <a:endCxn id="55" idx="1"/>
            </p:cNvCxnSpPr>
            <p:nvPr/>
          </p:nvCxnSpPr>
          <p:spPr>
            <a:xfrm>
              <a:off x="975294" y="4419609"/>
              <a:ext cx="336094" cy="1352995"/>
            </a:xfrm>
            <a:prstGeom prst="bentConnector3">
              <a:avLst>
                <a:gd name="adj1" fmla="val 6249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311388" y="5481319"/>
              <a:ext cx="1781458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extraction 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6519910" y="4655377"/>
              <a:ext cx="661131" cy="109638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4515744" y="4185175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645577" y="4419518"/>
              <a:ext cx="870167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 flipV="1">
              <a:off x="975294" y="4419518"/>
              <a:ext cx="972770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1948064" y="4115806"/>
              <a:ext cx="1697513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(Gold standard)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67972" y="4149171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01835" y="4149171"/>
              <a:ext cx="913901" cy="48753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 flipV="1">
              <a:off x="7794109" y="4392940"/>
              <a:ext cx="307726" cy="9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12962" y="3913311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8157" y="461713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403648" y="2794495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Arrow Connector 81"/>
          <p:cNvCxnSpPr>
            <a:stCxn id="35" idx="3"/>
            <a:endCxn id="39" idx="1"/>
          </p:cNvCxnSpPr>
          <p:nvPr/>
        </p:nvCxnSpPr>
        <p:spPr>
          <a:xfrm flipV="1">
            <a:off x="5352482" y="4641548"/>
            <a:ext cx="1290228" cy="17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23" idx="3"/>
            <a:endCxn id="53" idx="1"/>
          </p:cNvCxnSpPr>
          <p:nvPr/>
        </p:nvCxnSpPr>
        <p:spPr>
          <a:xfrm flipV="1">
            <a:off x="1050032" y="3286872"/>
            <a:ext cx="428354" cy="13720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</a:t>
            </a:r>
            <a:r>
              <a:rPr lang="en-US" dirty="0" smtClean="0"/>
              <a:t>format</a:t>
            </a:r>
            <a:r>
              <a:rPr lang="en-US" altLang="ja-JP" dirty="0" smtClean="0"/>
              <a:t> (*.</a:t>
            </a:r>
            <a:r>
              <a:rPr lang="en-US" altLang="ja-JP" dirty="0" err="1" smtClean="0"/>
              <a:t>tbf</a:t>
            </a:r>
            <a:r>
              <a:rPr lang="en-US" altLang="ja-JP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token-based (i.e., one token per line)</a:t>
            </a:r>
          </a:p>
          <a:p>
            <a:pPr lvl="1"/>
            <a:r>
              <a:rPr lang="en-US" dirty="0" smtClean="0"/>
              <a:t>The tokenization file used by annotators will be released to the participants, gold standard and systems will report annotations use the same tokenization.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53" idx="1"/>
          </p:cNvCxnSpPr>
          <p:nvPr/>
        </p:nvCxnSpPr>
        <p:spPr>
          <a:xfrm>
            <a:off x="1052998" y="3047468"/>
            <a:ext cx="350650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3" idx="3"/>
            <a:endCxn id="6" idx="1"/>
          </p:cNvCxnSpPr>
          <p:nvPr/>
        </p:nvCxnSpPr>
        <p:spPr>
          <a:xfrm flipV="1">
            <a:off x="2111649" y="3047468"/>
            <a:ext cx="418683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940152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03556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1296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11681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649101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764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80492" y="2522722"/>
            <a:ext cx="101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Sample.tbf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89864" y="5241441"/>
            <a:ext cx="16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sample-system1.tbf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951588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7740352" y="584126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0"/>
            <a:endCxn id="72" idx="2"/>
          </p:cNvCxnSpPr>
          <p:nvPr/>
        </p:nvCxnSpPr>
        <p:spPr>
          <a:xfrm rot="5400000" flipH="1" flipV="1">
            <a:off x="4057891" y="3563963"/>
            <a:ext cx="884383" cy="3578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3147248" y="4292883"/>
            <a:ext cx="843833" cy="1503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03648" y="2794495"/>
            <a:ext cx="708001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23" idx="3"/>
            <a:endCxn id="53" idx="2"/>
          </p:cNvCxnSpPr>
          <p:nvPr/>
        </p:nvCxnSpPr>
        <p:spPr>
          <a:xfrm flipV="1">
            <a:off x="1187388" y="3300701"/>
            <a:ext cx="570261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0007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/>
              <a:t>E.g., should we be talking to someone about this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2492896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should 0 6</a:t>
            </a:r>
          </a:p>
          <a:p>
            <a:r>
              <a:rPr lang="en-US" dirty="0">
                <a:solidFill>
                  <a:schemeClr val="tx1"/>
                </a:solidFill>
              </a:rPr>
              <a:t>2 we 7 9</a:t>
            </a:r>
          </a:p>
          <a:p>
            <a:r>
              <a:rPr lang="en-US" dirty="0">
                <a:solidFill>
                  <a:schemeClr val="tx1"/>
                </a:solidFill>
              </a:rPr>
              <a:t>3 be 10 12</a:t>
            </a:r>
          </a:p>
          <a:p>
            <a:r>
              <a:rPr lang="en-US" dirty="0">
                <a:solidFill>
                  <a:schemeClr val="tx1"/>
                </a:solidFill>
              </a:rPr>
              <a:t>4 talking 13 20</a:t>
            </a:r>
          </a:p>
          <a:p>
            <a:r>
              <a:rPr lang="en-US" dirty="0">
                <a:solidFill>
                  <a:schemeClr val="tx1"/>
                </a:solidFill>
              </a:rPr>
              <a:t>5 to 21 23</a:t>
            </a:r>
          </a:p>
          <a:p>
            <a:r>
              <a:rPr lang="en-US" dirty="0">
                <a:solidFill>
                  <a:schemeClr val="tx1"/>
                </a:solidFill>
              </a:rPr>
              <a:t>6 someone 24 31</a:t>
            </a:r>
          </a:p>
          <a:p>
            <a:r>
              <a:rPr lang="en-US" dirty="0">
                <a:solidFill>
                  <a:schemeClr val="tx1"/>
                </a:solidFill>
              </a:rPr>
              <a:t>7 about 32 37</a:t>
            </a:r>
          </a:p>
          <a:p>
            <a:r>
              <a:rPr lang="en-US" dirty="0">
                <a:solidFill>
                  <a:schemeClr val="tx1"/>
                </a:solidFill>
              </a:rPr>
              <a:t>8 this 38 42</a:t>
            </a:r>
          </a:p>
          <a:p>
            <a:r>
              <a:rPr lang="en-US" dirty="0">
                <a:solidFill>
                  <a:schemeClr val="tx1"/>
                </a:solidFill>
              </a:rPr>
              <a:t>9 ? 42 </a:t>
            </a:r>
            <a:r>
              <a:rPr lang="en-US" dirty="0" smtClean="0">
                <a:solidFill>
                  <a:schemeClr val="tx1"/>
                </a:solidFill>
              </a:rPr>
              <a:t>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9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should we be talking to someone about this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Text of the tokens are not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9692" y="3068960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r>
              <a:rPr lang="en-US" dirty="0">
                <a:solidFill>
                  <a:schemeClr val="tx1"/>
                </a:solidFill>
              </a:rPr>
              <a:t>3 </a:t>
            </a:r>
            <a:r>
              <a:rPr lang="en-US" dirty="0" smtClean="0">
                <a:solidFill>
                  <a:schemeClr val="tx1"/>
                </a:solidFill>
              </a:rPr>
              <a:t>10 </a:t>
            </a:r>
            <a:r>
              <a:rPr lang="en-US" dirty="0">
                <a:solidFill>
                  <a:schemeClr val="tx1"/>
                </a:solidFill>
              </a:rPr>
              <a:t>12</a:t>
            </a:r>
          </a:p>
          <a:p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smtClean="0">
                <a:solidFill>
                  <a:schemeClr val="tx1"/>
                </a:solidFill>
              </a:rPr>
              <a:t>13 </a:t>
            </a:r>
            <a:r>
              <a:rPr lang="en-US" dirty="0">
                <a:solidFill>
                  <a:schemeClr val="tx1"/>
                </a:solidFill>
              </a:rPr>
              <a:t>20</a:t>
            </a:r>
          </a:p>
          <a:p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smtClean="0">
                <a:solidFill>
                  <a:schemeClr val="tx1"/>
                </a:solidFill>
              </a:rPr>
              <a:t>21 </a:t>
            </a:r>
            <a:r>
              <a:rPr lang="en-US" dirty="0">
                <a:solidFill>
                  <a:schemeClr val="tx1"/>
                </a:solidFill>
              </a:rPr>
              <a:t>23</a:t>
            </a:r>
          </a:p>
          <a:p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dirty="0" smtClean="0">
                <a:solidFill>
                  <a:schemeClr val="tx1"/>
                </a:solidFill>
              </a:rPr>
              <a:t>24 </a:t>
            </a:r>
            <a:r>
              <a:rPr lang="en-US" dirty="0">
                <a:solidFill>
                  <a:schemeClr val="tx1"/>
                </a:solidFill>
              </a:rPr>
              <a:t>31</a:t>
            </a:r>
          </a:p>
          <a:p>
            <a:r>
              <a:rPr lang="en-US" dirty="0">
                <a:solidFill>
                  <a:schemeClr val="tx1"/>
                </a:solidFill>
              </a:rPr>
              <a:t>7 </a:t>
            </a:r>
            <a:r>
              <a:rPr lang="en-US" dirty="0" smtClean="0">
                <a:solidFill>
                  <a:schemeClr val="tx1"/>
                </a:solidFill>
              </a:rPr>
              <a:t>32 </a:t>
            </a:r>
            <a:r>
              <a:rPr lang="en-US" dirty="0">
                <a:solidFill>
                  <a:schemeClr val="tx1"/>
                </a:solidFill>
              </a:rPr>
              <a:t>37</a:t>
            </a:r>
          </a:p>
          <a:p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smtClean="0">
                <a:solidFill>
                  <a:schemeClr val="tx1"/>
                </a:solidFill>
              </a:rPr>
              <a:t>38 </a:t>
            </a:r>
            <a:r>
              <a:rPr lang="en-US" dirty="0">
                <a:solidFill>
                  <a:schemeClr val="tx1"/>
                </a:solidFill>
              </a:rPr>
              <a:t>42</a:t>
            </a:r>
          </a:p>
          <a:p>
            <a:r>
              <a:rPr lang="en-US" dirty="0">
                <a:solidFill>
                  <a:schemeClr val="tx1"/>
                </a:solidFill>
              </a:rPr>
              <a:t>9 </a:t>
            </a:r>
            <a:r>
              <a:rPr lang="en-US" dirty="0" smtClean="0">
                <a:solidFill>
                  <a:schemeClr val="tx1"/>
                </a:solidFill>
              </a:rPr>
              <a:t>42 43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484</Words>
  <Application>Microsoft Office PowerPoint</Application>
  <PresentationFormat>On-screen Show (4:3)</PresentationFormat>
  <Paragraphs>130</Paragraphs>
  <Slides>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Work flow (1): pseudo-tokens</vt:lpstr>
      <vt:lpstr>Work flow (2): pre-tokenization</vt:lpstr>
      <vt:lpstr>Work flow (1): pseudo-tokens</vt:lpstr>
      <vt:lpstr>Work flow (2): pre-tokenization</vt:lpstr>
      <vt:lpstr>A token file (*.tkn)</vt:lpstr>
      <vt:lpstr>Simplified token file (*.tkn)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Jun Araki</cp:lastModifiedBy>
  <cp:revision>72</cp:revision>
  <dcterms:created xsi:type="dcterms:W3CDTF">2006-08-16T00:00:00Z</dcterms:created>
  <dcterms:modified xsi:type="dcterms:W3CDTF">2014-08-22T14:37:44Z</dcterms:modified>
</cp:coreProperties>
</file>