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62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76" autoAdjust="0"/>
  </p:normalViewPr>
  <p:slideViewPr>
    <p:cSldViewPr>
      <p:cViewPr>
        <p:scale>
          <a:sx n="121" d="100"/>
          <a:sy n="121" d="100"/>
        </p:scale>
        <p:origin x="-1134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5E4C-BAB0-4BAB-AAF7-4D9825D68060}" type="datetimeFigureOut">
              <a:rPr lang="en-US" smtClean="0"/>
              <a:pPr/>
              <a:t>8/22/2014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9B6BF-ED8B-4589-AA7D-ED2047D004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72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066F-CE6C-4B27-993A-2842BDE8189B}" type="datetime1">
              <a:rPr lang="en-US" smtClean="0"/>
              <a:pPr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4E08-E9E9-4260-BC0A-45316FB7E636}" type="datetime1">
              <a:rPr lang="en-US" smtClean="0"/>
              <a:pPr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75E3-4156-4610-8C23-B8FBCA8F0F60}" type="datetime1">
              <a:rPr lang="en-US" smtClean="0"/>
              <a:pPr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4F61-BDF2-4F97-8BCC-87B3B636DDF2}" type="datetime1">
              <a:rPr lang="en-US" smtClean="0"/>
              <a:pPr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C2A0-F4E4-41A2-82A2-5525FFA2797A}" type="datetime1">
              <a:rPr lang="en-US" smtClean="0"/>
              <a:pPr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8C49-B72E-4B6B-B516-758D46CA9D72}" type="datetime1">
              <a:rPr lang="en-US" smtClean="0"/>
              <a:pPr/>
              <a:t>8/22/2014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3444-61AF-4C04-94BE-279981869E66}" type="datetime1">
              <a:rPr lang="en-US" smtClean="0"/>
              <a:pPr/>
              <a:t>8/22/2014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C325-BE6D-4D10-BEAB-D93726F5911A}" type="datetime1">
              <a:rPr lang="en-US" smtClean="0"/>
              <a:pPr/>
              <a:t>8/22/2014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2600-64F6-4C1F-838C-01314CB42182}" type="datetime1">
              <a:rPr lang="en-US" smtClean="0"/>
              <a:pPr/>
              <a:t>8/22/2014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0A1F-67E6-47A6-8991-02AEC54F3211}" type="datetime1">
              <a:rPr lang="en-US" smtClean="0"/>
              <a:pPr/>
              <a:t>8/22/2014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C502-29AC-46C3-8325-CE3B184A6144}" type="datetime1">
              <a:rPr lang="en-US" smtClean="0"/>
              <a:pPr/>
              <a:t>8/22/2014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C592B-B14E-40A5-81F6-981F0BC4FA39}" type="datetime1">
              <a:rPr lang="en-US" smtClean="0"/>
              <a:pPr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flow </a:t>
            </a:r>
            <a:r>
              <a:rPr lang="en-US" dirty="0"/>
              <a:t>(1): pseudo-tokens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136815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The evaluation file format (*.</a:t>
            </a:r>
            <a:r>
              <a:rPr lang="en-US" dirty="0" err="1"/>
              <a:t>c</a:t>
            </a:r>
            <a:r>
              <a:rPr lang="en-US" dirty="0" err="1" smtClean="0"/>
              <a:t>bf</a:t>
            </a:r>
            <a:r>
              <a:rPr lang="en-US" dirty="0" smtClean="0"/>
              <a:t>) is character-based, but the evaluator considers tokens.</a:t>
            </a:r>
            <a:endParaRPr lang="en-US" dirty="0"/>
          </a:p>
          <a:p>
            <a:pPr lvl="1"/>
            <a:r>
              <a:rPr lang="en-US" dirty="0"/>
              <a:t>A token file is an intermediate file to be used in </a:t>
            </a:r>
            <a:r>
              <a:rPr lang="en-US" dirty="0" smtClean="0"/>
              <a:t>evaluation, but it is not known by the participants, mismatches can happen between the tokens being used.</a:t>
            </a:r>
          </a:p>
        </p:txBody>
      </p: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>
          <a:xfrm>
            <a:off x="6553200" y="648425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134" name="Group 133"/>
          <p:cNvGrpSpPr/>
          <p:nvPr/>
        </p:nvGrpSpPr>
        <p:grpSpPr>
          <a:xfrm>
            <a:off x="35526" y="2384884"/>
            <a:ext cx="9090474" cy="4473116"/>
            <a:chOff x="18030" y="2384884"/>
            <a:chExt cx="9090474" cy="4473116"/>
          </a:xfrm>
        </p:grpSpPr>
        <p:grpSp>
          <p:nvGrpSpPr>
            <p:cNvPr id="135" name="Group 134"/>
            <p:cNvGrpSpPr/>
            <p:nvPr/>
          </p:nvGrpSpPr>
          <p:grpSpPr>
            <a:xfrm>
              <a:off x="18030" y="2672916"/>
              <a:ext cx="9090474" cy="4185084"/>
              <a:chOff x="-74738" y="2433642"/>
              <a:chExt cx="9090474" cy="4185084"/>
            </a:xfrm>
          </p:grpSpPr>
          <p:sp>
            <p:nvSpPr>
              <p:cNvPr id="141" name="Smiley Face 140"/>
              <p:cNvSpPr/>
              <p:nvPr/>
            </p:nvSpPr>
            <p:spPr>
              <a:xfrm>
                <a:off x="1220898" y="2505650"/>
                <a:ext cx="381000" cy="381000"/>
              </a:xfrm>
              <a:prstGeom prst="smileyFac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32766" y="2433642"/>
                <a:ext cx="11521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Human annotators</a:t>
                </a:r>
                <a:endParaRPr lang="en-US" sz="1600" dirty="0"/>
              </a:p>
            </p:txBody>
          </p:sp>
          <p:sp>
            <p:nvSpPr>
              <p:cNvPr id="143" name="Flowchart: Document 5"/>
              <p:cNvSpPr/>
              <p:nvPr/>
            </p:nvSpPr>
            <p:spPr>
              <a:xfrm>
                <a:off x="2817132" y="2813034"/>
                <a:ext cx="762000" cy="468868"/>
              </a:xfrm>
              <a:prstGeom prst="flowChartDocumen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2524384" y="3280260"/>
                <a:ext cx="148850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Human</a:t>
                </a:r>
              </a:p>
              <a:p>
                <a:pPr algn="ctr"/>
                <a:r>
                  <a:rPr lang="en-US" sz="1600" dirty="0"/>
                  <a:t>a</a:t>
                </a:r>
                <a:r>
                  <a:rPr lang="en-US" sz="1600" dirty="0" smtClean="0"/>
                  <a:t>nnotation files</a:t>
                </a:r>
                <a:endParaRPr lang="en-US" sz="1600" dirty="0"/>
              </a:p>
            </p:txBody>
          </p:sp>
          <p:cxnSp>
            <p:nvCxnSpPr>
              <p:cNvPr id="145" name="Straight Arrow Connector 144"/>
              <p:cNvCxnSpPr>
                <a:stCxn id="141" idx="6"/>
                <a:endCxn id="174" idx="1"/>
              </p:cNvCxnSpPr>
              <p:nvPr/>
            </p:nvCxnSpPr>
            <p:spPr>
              <a:xfrm>
                <a:off x="1601898" y="2696150"/>
                <a:ext cx="177034" cy="3514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>
                <a:stCxn id="174" idx="3"/>
                <a:endCxn id="143" idx="1"/>
              </p:cNvCxnSpPr>
              <p:nvPr/>
            </p:nvCxnSpPr>
            <p:spPr>
              <a:xfrm flipV="1">
                <a:off x="2486933" y="3047468"/>
                <a:ext cx="330199" cy="1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TextBox 146"/>
              <p:cNvSpPr txBox="1"/>
              <p:nvPr/>
            </p:nvSpPr>
            <p:spPr>
              <a:xfrm>
                <a:off x="-74738" y="4617223"/>
                <a:ext cx="9077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Text files</a:t>
                </a:r>
                <a:endParaRPr lang="en-US" sz="1600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176782" y="3873802"/>
                <a:ext cx="9521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/>
                  <a:t>sample.txt</a:t>
                </a:r>
                <a:endParaRPr lang="en-US" sz="1400" i="1" dirty="0"/>
              </a:p>
            </p:txBody>
          </p:sp>
          <p:sp>
            <p:nvSpPr>
              <p:cNvPr id="149" name="Flowchart: Document 22"/>
              <p:cNvSpPr/>
              <p:nvPr/>
            </p:nvSpPr>
            <p:spPr>
              <a:xfrm>
                <a:off x="213294" y="4185175"/>
                <a:ext cx="762000" cy="468868"/>
              </a:xfrm>
              <a:prstGeom prst="flowChartDocumen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Flowchart: Document 40"/>
              <p:cNvSpPr/>
              <p:nvPr/>
            </p:nvSpPr>
            <p:spPr>
              <a:xfrm>
                <a:off x="5931008" y="2813164"/>
                <a:ext cx="762000" cy="468868"/>
              </a:xfrm>
              <a:prstGeom prst="flowChartDocumen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5888370" y="2528991"/>
                <a:ext cx="10301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err="1" smtClean="0"/>
                  <a:t>Sample.cbf</a:t>
                </a:r>
                <a:endParaRPr lang="en-US" sz="1400" i="1" dirty="0"/>
              </a:p>
            </p:txBody>
          </p:sp>
          <p:cxnSp>
            <p:nvCxnSpPr>
              <p:cNvPr id="152" name="Straight Arrow Connector 151"/>
              <p:cNvCxnSpPr>
                <a:stCxn id="143" idx="3"/>
                <a:endCxn id="159" idx="1"/>
              </p:cNvCxnSpPr>
              <p:nvPr/>
            </p:nvCxnSpPr>
            <p:spPr>
              <a:xfrm flipV="1">
                <a:off x="3579132" y="3046785"/>
                <a:ext cx="288032" cy="68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5487344" y="3261734"/>
                <a:ext cx="17888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Gold standard</a:t>
                </a:r>
              </a:p>
              <a:p>
                <a:pPr algn="ctr"/>
                <a:r>
                  <a:rPr lang="en-US" sz="1600" dirty="0" smtClean="0"/>
                  <a:t>event mention files</a:t>
                </a:r>
                <a:endParaRPr lang="en-US" sz="1600" dirty="0"/>
              </a:p>
            </p:txBody>
          </p:sp>
          <p:cxnSp>
            <p:nvCxnSpPr>
              <p:cNvPr id="154" name="Straight Arrow Connector 153"/>
              <p:cNvCxnSpPr>
                <a:stCxn id="159" idx="3"/>
                <a:endCxn id="150" idx="1"/>
              </p:cNvCxnSpPr>
              <p:nvPr/>
            </p:nvCxnSpPr>
            <p:spPr>
              <a:xfrm>
                <a:off x="5093301" y="3046785"/>
                <a:ext cx="837707" cy="81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Flowchart: Document 53"/>
              <p:cNvSpPr/>
              <p:nvPr/>
            </p:nvSpPr>
            <p:spPr>
              <a:xfrm>
                <a:off x="6009430" y="5517323"/>
                <a:ext cx="762000" cy="468868"/>
              </a:xfrm>
              <a:prstGeom prst="flowChartDocumen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5667364" y="6033951"/>
                <a:ext cx="12945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System event</a:t>
                </a:r>
              </a:p>
              <a:p>
                <a:pPr algn="ctr"/>
                <a:r>
                  <a:rPr lang="en-US" sz="1600" dirty="0" smtClean="0"/>
                  <a:t>mention files</a:t>
                </a:r>
                <a:endParaRPr lang="en-US" sz="1600" dirty="0"/>
              </a:p>
            </p:txBody>
          </p:sp>
          <p:cxnSp>
            <p:nvCxnSpPr>
              <p:cNvPr id="157" name="Straight Arrow Connector 156"/>
              <p:cNvCxnSpPr>
                <a:stCxn id="163" idx="3"/>
                <a:endCxn id="155" idx="1"/>
              </p:cNvCxnSpPr>
              <p:nvPr/>
            </p:nvCxnSpPr>
            <p:spPr>
              <a:xfrm>
                <a:off x="5415336" y="5749263"/>
                <a:ext cx="594094" cy="24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TextBox 157"/>
              <p:cNvSpPr txBox="1"/>
              <p:nvPr/>
            </p:nvSpPr>
            <p:spPr>
              <a:xfrm>
                <a:off x="5577382" y="5193287"/>
                <a:ext cx="16582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/>
                  <a:t>sample-system1.</a:t>
                </a:r>
                <a:r>
                  <a:rPr lang="en-US" sz="1400" i="1" dirty="0"/>
                  <a:t>c</a:t>
                </a:r>
                <a:r>
                  <a:rPr lang="en-US" sz="1400" i="1" dirty="0" smtClean="0"/>
                  <a:t>bf</a:t>
                </a:r>
                <a:endParaRPr lang="en-US" sz="1400" i="1" dirty="0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3867164" y="2793682"/>
                <a:ext cx="1226137" cy="50620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Converter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0" name="Elbow Connector 159"/>
              <p:cNvCxnSpPr>
                <a:stCxn id="150" idx="3"/>
                <a:endCxn id="169" idx="0"/>
              </p:cNvCxnSpPr>
              <p:nvPr/>
            </p:nvCxnSpPr>
            <p:spPr>
              <a:xfrm>
                <a:off x="6693008" y="3047598"/>
                <a:ext cx="488033" cy="1101573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TextBox 160"/>
              <p:cNvSpPr txBox="1"/>
              <p:nvPr/>
            </p:nvSpPr>
            <p:spPr>
              <a:xfrm>
                <a:off x="2679032" y="2541654"/>
                <a:ext cx="10342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err="1" smtClean="0"/>
                  <a:t>sample.ann</a:t>
                </a:r>
                <a:endParaRPr lang="en-US" sz="1400" i="1" dirty="0"/>
              </a:p>
            </p:txBody>
          </p:sp>
          <p:cxnSp>
            <p:nvCxnSpPr>
              <p:cNvPr id="162" name="Elbow Connector 161"/>
              <p:cNvCxnSpPr>
                <a:stCxn id="149" idx="2"/>
                <a:endCxn id="163" idx="1"/>
              </p:cNvCxnSpPr>
              <p:nvPr/>
            </p:nvCxnSpPr>
            <p:spPr>
              <a:xfrm rot="16200000" flipH="1">
                <a:off x="317471" y="4899869"/>
                <a:ext cx="1126217" cy="572570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Rounded Rectangle 162"/>
              <p:cNvSpPr/>
              <p:nvPr/>
            </p:nvSpPr>
            <p:spPr>
              <a:xfrm>
                <a:off x="1166864" y="5457978"/>
                <a:ext cx="4248472" cy="58256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Event extraction system</a:t>
                </a:r>
              </a:p>
            </p:txBody>
          </p:sp>
          <p:cxnSp>
            <p:nvCxnSpPr>
              <p:cNvPr id="164" name="Elbow Connector 163"/>
              <p:cNvCxnSpPr>
                <a:stCxn id="155" idx="3"/>
                <a:endCxn id="169" idx="2"/>
              </p:cNvCxnSpPr>
              <p:nvPr/>
            </p:nvCxnSpPr>
            <p:spPr>
              <a:xfrm flipV="1">
                <a:off x="6771430" y="4655377"/>
                <a:ext cx="409611" cy="1096380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Flowchart: Document 34"/>
              <p:cNvSpPr/>
              <p:nvPr/>
            </p:nvSpPr>
            <p:spPr>
              <a:xfrm>
                <a:off x="2922170" y="4197838"/>
                <a:ext cx="762000" cy="468868"/>
              </a:xfrm>
              <a:prstGeom prst="flowChartDocumen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6" name="Straight Arrow Connector 165"/>
              <p:cNvCxnSpPr>
                <a:stCxn id="168" idx="3"/>
                <a:endCxn id="165" idx="1"/>
              </p:cNvCxnSpPr>
              <p:nvPr/>
            </p:nvCxnSpPr>
            <p:spPr>
              <a:xfrm>
                <a:off x="2625053" y="4429542"/>
                <a:ext cx="297117" cy="27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stCxn id="149" idx="3"/>
                <a:endCxn id="168" idx="1"/>
              </p:cNvCxnSpPr>
              <p:nvPr/>
            </p:nvCxnSpPr>
            <p:spPr>
              <a:xfrm>
                <a:off x="975294" y="4419609"/>
                <a:ext cx="497632" cy="993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Rounded Rectangle 167"/>
              <p:cNvSpPr/>
              <p:nvPr/>
            </p:nvSpPr>
            <p:spPr>
              <a:xfrm>
                <a:off x="1472926" y="4125830"/>
                <a:ext cx="1152127" cy="607423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tokenizer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Rounded Rectangle 168"/>
              <p:cNvSpPr/>
              <p:nvPr/>
            </p:nvSpPr>
            <p:spPr>
              <a:xfrm>
                <a:off x="6567972" y="4149171"/>
                <a:ext cx="1226137" cy="50620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Evaluator</a:t>
                </a:r>
              </a:p>
            </p:txBody>
          </p:sp>
          <p:sp>
            <p:nvSpPr>
              <p:cNvPr id="170" name="Flowchart: Process 43"/>
              <p:cNvSpPr/>
              <p:nvPr/>
            </p:nvSpPr>
            <p:spPr>
              <a:xfrm>
                <a:off x="8101835" y="4149171"/>
                <a:ext cx="913901" cy="487537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Results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1" name="Straight Arrow Connector 170"/>
              <p:cNvCxnSpPr>
                <a:stCxn id="169" idx="3"/>
                <a:endCxn id="170" idx="1"/>
              </p:cNvCxnSpPr>
              <p:nvPr/>
            </p:nvCxnSpPr>
            <p:spPr>
              <a:xfrm flipV="1">
                <a:off x="7794109" y="4392940"/>
                <a:ext cx="307726" cy="933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TextBox 171"/>
              <p:cNvSpPr txBox="1"/>
              <p:nvPr/>
            </p:nvSpPr>
            <p:spPr>
              <a:xfrm>
                <a:off x="2913085" y="3913311"/>
                <a:ext cx="9871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err="1" smtClean="0"/>
                  <a:t>sample.tkn</a:t>
                </a:r>
                <a:endParaRPr lang="en-US" sz="1400" i="1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2877081" y="4617132"/>
                <a:ext cx="10559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Token files</a:t>
                </a:r>
                <a:endParaRPr lang="en-US" sz="1600" dirty="0"/>
              </a:p>
            </p:txBody>
          </p:sp>
          <p:sp>
            <p:nvSpPr>
              <p:cNvPr id="174" name="Rounded Rectangle 173"/>
              <p:cNvSpPr/>
              <p:nvPr/>
            </p:nvSpPr>
            <p:spPr>
              <a:xfrm>
                <a:off x="1778932" y="2794495"/>
                <a:ext cx="708001" cy="50620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brat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6" name="Elbow Connector 135"/>
            <p:cNvCxnSpPr>
              <a:stCxn id="149" idx="0"/>
              <a:endCxn id="174" idx="1"/>
            </p:cNvCxnSpPr>
            <p:nvPr/>
          </p:nvCxnSpPr>
          <p:spPr>
            <a:xfrm rot="5400000" flipH="1" flipV="1">
              <a:off x="710593" y="3263342"/>
              <a:ext cx="1137577" cy="118463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ounded Rectangle 136"/>
            <p:cNvSpPr/>
            <p:nvPr/>
          </p:nvSpPr>
          <p:spPr>
            <a:xfrm>
              <a:off x="1151620" y="2384884"/>
              <a:ext cx="4356484" cy="172819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78240" y="2384884"/>
              <a:ext cx="3297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Human event mention detection </a:t>
              </a:r>
              <a:endParaRPr lang="en-US" dirty="0"/>
            </a:p>
          </p:txBody>
        </p:sp>
      </p:grpSp>
      <p:cxnSp>
        <p:nvCxnSpPr>
          <p:cNvPr id="175" name="Straight Arrow Connector 174"/>
          <p:cNvCxnSpPr>
            <a:stCxn id="165" idx="3"/>
            <a:endCxn id="169" idx="1"/>
          </p:cNvCxnSpPr>
          <p:nvPr/>
        </p:nvCxnSpPr>
        <p:spPr>
          <a:xfrm flipV="1">
            <a:off x="3794434" y="4641548"/>
            <a:ext cx="2883802" cy="299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00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Work flow (2): pre-tokenization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136815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/>
              <a:t>The evaluation file format</a:t>
            </a:r>
            <a:r>
              <a:rPr lang="en-US" altLang="ja-JP" dirty="0"/>
              <a:t> (*.</a:t>
            </a:r>
            <a:r>
              <a:rPr lang="en-US" altLang="ja-JP" dirty="0" err="1"/>
              <a:t>tbf</a:t>
            </a:r>
            <a:r>
              <a:rPr lang="en-US" altLang="ja-JP" dirty="0"/>
              <a:t>)</a:t>
            </a:r>
            <a:r>
              <a:rPr lang="en-US" dirty="0"/>
              <a:t> is token-</a:t>
            </a:r>
            <a:r>
              <a:rPr lang="en-US" dirty="0" smtClean="0"/>
              <a:t>based</a:t>
            </a:r>
            <a:endParaRPr lang="en-US" dirty="0"/>
          </a:p>
          <a:p>
            <a:pPr lvl="1"/>
            <a:r>
              <a:rPr lang="en-US" dirty="0"/>
              <a:t>The tokenization file used by annotators will be released to the participants, gold standard and systems will report annotations use the same tokenization.</a:t>
            </a:r>
            <a:endParaRPr lang="en-US" dirty="0" smtClean="0"/>
          </a:p>
        </p:txBody>
      </p:sp>
      <p:sp>
        <p:nvSpPr>
          <p:cNvPr id="177" name="Slide Number Placeholder 106"/>
          <p:cNvSpPr txBox="1">
            <a:spLocks/>
          </p:cNvSpPr>
          <p:nvPr/>
        </p:nvSpPr>
        <p:spPr>
          <a:xfrm>
            <a:off x="6553200" y="64842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9372" y="2348879"/>
            <a:ext cx="8820925" cy="4473208"/>
            <a:chOff x="229372" y="2348879"/>
            <a:chExt cx="8820925" cy="4473208"/>
          </a:xfrm>
        </p:grpSpPr>
        <p:sp>
          <p:nvSpPr>
            <p:cNvPr id="4" name="Smiley Face 3"/>
            <p:cNvSpPr/>
            <p:nvPr/>
          </p:nvSpPr>
          <p:spPr>
            <a:xfrm>
              <a:off x="1584946" y="2651956"/>
              <a:ext cx="381000" cy="3810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93616" y="2370366"/>
              <a:ext cx="17900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Human annotators</a:t>
              </a:r>
              <a:endParaRPr lang="en-US" sz="1600" dirty="0"/>
            </a:p>
          </p:txBody>
        </p:sp>
        <p:sp>
          <p:nvSpPr>
            <p:cNvPr id="6" name="Flowchart: Document 5"/>
            <p:cNvSpPr/>
            <p:nvPr/>
          </p:nvSpPr>
          <p:spPr>
            <a:xfrm>
              <a:off x="2462808" y="3243362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2357" y="3600309"/>
              <a:ext cx="15691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Human annotation files</a:t>
              </a:r>
              <a:endParaRPr lang="en-US" sz="1600" dirty="0"/>
            </a:p>
          </p:txBody>
        </p:sp>
        <p:cxnSp>
          <p:nvCxnSpPr>
            <p:cNvPr id="10" name="Straight Arrow Connector 9"/>
            <p:cNvCxnSpPr>
              <a:stCxn id="4" idx="4"/>
              <a:endCxn id="53" idx="0"/>
            </p:cNvCxnSpPr>
            <p:nvPr/>
          </p:nvCxnSpPr>
          <p:spPr>
            <a:xfrm>
              <a:off x="1775446" y="3032956"/>
              <a:ext cx="0" cy="1918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3" idx="3"/>
              <a:endCxn id="6" idx="1"/>
            </p:cNvCxnSpPr>
            <p:nvPr/>
          </p:nvCxnSpPr>
          <p:spPr>
            <a:xfrm flipV="1">
              <a:off x="2129446" y="3477796"/>
              <a:ext cx="333362" cy="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41311" y="5070666"/>
              <a:ext cx="9063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Text files</a:t>
              </a:r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4366845"/>
              <a:ext cx="9521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smtClean="0"/>
                <a:t>sample.txt</a:t>
              </a:r>
              <a:endParaRPr lang="en-US" sz="1400" i="1" dirty="0"/>
            </a:p>
          </p:txBody>
        </p:sp>
        <p:sp>
          <p:nvSpPr>
            <p:cNvPr id="23" name="Flowchart: Document 22"/>
            <p:cNvSpPr/>
            <p:nvPr/>
          </p:nvSpPr>
          <p:spPr>
            <a:xfrm>
              <a:off x="229372" y="4635887"/>
              <a:ext cx="762000" cy="468868"/>
            </a:xfrm>
            <a:prstGeom prst="flowChartDocumen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lowchart: Document 40"/>
            <p:cNvSpPr/>
            <p:nvPr/>
          </p:nvSpPr>
          <p:spPr>
            <a:xfrm>
              <a:off x="6029054" y="3242679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016318" y="2941203"/>
              <a:ext cx="95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/>
                <a:t>s</a:t>
              </a:r>
              <a:r>
                <a:rPr lang="en-US" sz="1400" i="1" dirty="0" err="1" smtClean="0"/>
                <a:t>ample.tbf</a:t>
              </a:r>
              <a:endParaRPr lang="en-US" sz="1400" i="1" dirty="0"/>
            </a:p>
          </p:txBody>
        </p:sp>
        <p:cxnSp>
          <p:nvCxnSpPr>
            <p:cNvPr id="43" name="Straight Arrow Connector 42"/>
            <p:cNvCxnSpPr>
              <a:stCxn id="6" idx="3"/>
              <a:endCxn id="72" idx="1"/>
            </p:cNvCxnSpPr>
            <p:nvPr/>
          </p:nvCxnSpPr>
          <p:spPr>
            <a:xfrm flipV="1">
              <a:off x="3224808" y="3477113"/>
              <a:ext cx="1021155" cy="6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544108" y="3672317"/>
              <a:ext cx="17888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Gold standard</a:t>
              </a:r>
            </a:p>
            <a:p>
              <a:pPr algn="ctr"/>
              <a:r>
                <a:rPr lang="en-US" sz="1600" dirty="0" smtClean="0"/>
                <a:t>event mention files</a:t>
              </a:r>
              <a:endParaRPr lang="en-US" sz="1600" dirty="0"/>
            </a:p>
          </p:txBody>
        </p:sp>
        <p:cxnSp>
          <p:nvCxnSpPr>
            <p:cNvPr id="49" name="Straight Arrow Connector 48"/>
            <p:cNvCxnSpPr>
              <a:stCxn id="72" idx="3"/>
              <a:endCxn id="41" idx="1"/>
            </p:cNvCxnSpPr>
            <p:nvPr/>
          </p:nvCxnSpPr>
          <p:spPr>
            <a:xfrm>
              <a:off x="5472100" y="3477113"/>
              <a:ext cx="55695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lowchart: Document 53"/>
            <p:cNvSpPr/>
            <p:nvPr/>
          </p:nvSpPr>
          <p:spPr>
            <a:xfrm>
              <a:off x="6012160" y="5756597"/>
              <a:ext cx="762000" cy="468868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833762" y="6237312"/>
              <a:ext cx="12945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System event</a:t>
              </a:r>
            </a:p>
            <a:p>
              <a:pPr algn="ctr"/>
              <a:r>
                <a:rPr lang="en-US" sz="1600" dirty="0" smtClean="0"/>
                <a:t>mention files</a:t>
              </a:r>
              <a:endParaRPr lang="en-US" sz="1600" dirty="0"/>
            </a:p>
          </p:txBody>
        </p:sp>
        <p:cxnSp>
          <p:nvCxnSpPr>
            <p:cNvPr id="59" name="Straight Arrow Connector 58"/>
            <p:cNvCxnSpPr>
              <a:stCxn id="55" idx="3"/>
              <a:endCxn id="54" idx="1"/>
            </p:cNvCxnSpPr>
            <p:nvPr/>
          </p:nvCxnSpPr>
          <p:spPr>
            <a:xfrm>
              <a:off x="5508104" y="5988537"/>
              <a:ext cx="504056" cy="24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670150" y="5461483"/>
              <a:ext cx="16582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smtClean="0"/>
                <a:t>sample-system1.</a:t>
              </a:r>
              <a:r>
                <a:rPr lang="en-US" sz="1400" i="1" dirty="0"/>
                <a:t>t</a:t>
              </a:r>
              <a:r>
                <a:rPr lang="en-US" sz="1400" i="1" dirty="0" smtClean="0"/>
                <a:t>bf</a:t>
              </a:r>
              <a:endParaRPr lang="en-US" sz="1400" i="1" dirty="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245963" y="3224010"/>
              <a:ext cx="1226137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Converter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Elbow Connector 110"/>
            <p:cNvCxnSpPr>
              <a:stCxn id="41" idx="3"/>
              <a:endCxn id="39" idx="0"/>
            </p:cNvCxnSpPr>
            <p:nvPr/>
          </p:nvCxnSpPr>
          <p:spPr>
            <a:xfrm>
              <a:off x="6791054" y="3477113"/>
              <a:ext cx="482755" cy="113786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481812" y="2960948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sample.ann</a:t>
              </a:r>
              <a:endParaRPr lang="en-US" sz="1400" i="1" dirty="0"/>
            </a:p>
          </p:txBody>
        </p:sp>
        <p:cxnSp>
          <p:nvCxnSpPr>
            <p:cNvPr id="50" name="Elbow Connector 49"/>
            <p:cNvCxnSpPr>
              <a:stCxn id="23" idx="2"/>
              <a:endCxn id="55" idx="1"/>
            </p:cNvCxnSpPr>
            <p:nvPr/>
          </p:nvCxnSpPr>
          <p:spPr>
            <a:xfrm rot="16200000" flipH="1">
              <a:off x="477613" y="5206517"/>
              <a:ext cx="914779" cy="64926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1259632" y="5697252"/>
              <a:ext cx="4248472" cy="58256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Event </a:t>
              </a:r>
              <a:r>
                <a:rPr lang="en-US" dirty="0" smtClean="0">
                  <a:solidFill>
                    <a:schemeClr val="tx1"/>
                  </a:solidFill>
                </a:rPr>
                <a:t>mention detection </a:t>
              </a:r>
              <a:r>
                <a:rPr lang="en-US" dirty="0">
                  <a:solidFill>
                    <a:schemeClr val="tx1"/>
                  </a:solidFill>
                </a:rPr>
                <a:t>system</a:t>
              </a:r>
            </a:p>
          </p:txBody>
        </p:sp>
        <p:cxnSp>
          <p:nvCxnSpPr>
            <p:cNvPr id="64" name="Elbow Connector 63"/>
            <p:cNvCxnSpPr>
              <a:stCxn id="54" idx="3"/>
              <a:endCxn id="39" idx="2"/>
            </p:cNvCxnSpPr>
            <p:nvPr/>
          </p:nvCxnSpPr>
          <p:spPr>
            <a:xfrm flipV="1">
              <a:off x="6774160" y="5121188"/>
              <a:ext cx="499649" cy="86984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Document 34"/>
            <p:cNvSpPr/>
            <p:nvPr/>
          </p:nvSpPr>
          <p:spPr>
            <a:xfrm>
              <a:off x="3773996" y="4638618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Arrow Connector 35"/>
            <p:cNvCxnSpPr>
              <a:stCxn id="38" idx="3"/>
              <a:endCxn id="35" idx="1"/>
            </p:cNvCxnSpPr>
            <p:nvPr/>
          </p:nvCxnSpPr>
          <p:spPr>
            <a:xfrm>
              <a:off x="3419872" y="4870322"/>
              <a:ext cx="354124" cy="2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3" idx="3"/>
              <a:endCxn id="38" idx="1"/>
            </p:cNvCxnSpPr>
            <p:nvPr/>
          </p:nvCxnSpPr>
          <p:spPr>
            <a:xfrm>
              <a:off x="991372" y="4870321"/>
              <a:ext cx="1276373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2267745" y="4566610"/>
              <a:ext cx="1152127" cy="60742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T</a:t>
              </a:r>
              <a:r>
                <a:rPr lang="en-US" dirty="0" err="1" smtClean="0">
                  <a:solidFill>
                    <a:schemeClr val="tx1"/>
                  </a:solidFill>
                </a:rPr>
                <a:t>okenizer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660740" y="4614982"/>
              <a:ext cx="1226137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Evaluator</a:t>
              </a:r>
            </a:p>
          </p:txBody>
        </p:sp>
        <p:sp>
          <p:nvSpPr>
            <p:cNvPr id="44" name="Flowchart: Process 43"/>
            <p:cNvSpPr/>
            <p:nvPr/>
          </p:nvSpPr>
          <p:spPr>
            <a:xfrm>
              <a:off x="8136396" y="4613983"/>
              <a:ext cx="913901" cy="507205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Results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>
              <a:stCxn id="39" idx="3"/>
              <a:endCxn id="44" idx="1"/>
            </p:cNvCxnSpPr>
            <p:nvPr/>
          </p:nvCxnSpPr>
          <p:spPr>
            <a:xfrm flipV="1">
              <a:off x="7886877" y="4867586"/>
              <a:ext cx="249519" cy="4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692882" y="4366845"/>
              <a:ext cx="987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sample.tkn</a:t>
              </a:r>
              <a:endParaRPr lang="en-US" sz="1400" i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16069" y="5057912"/>
              <a:ext cx="1055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Token files</a:t>
              </a:r>
              <a:endParaRPr lang="en-US" sz="16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421445" y="3224823"/>
              <a:ext cx="708001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brat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3" name="Elbow Connector 122"/>
            <p:cNvCxnSpPr>
              <a:stCxn id="23" idx="0"/>
              <a:endCxn id="53" idx="1"/>
            </p:cNvCxnSpPr>
            <p:nvPr/>
          </p:nvCxnSpPr>
          <p:spPr>
            <a:xfrm rot="5400000" flipH="1" flipV="1">
              <a:off x="436928" y="3651371"/>
              <a:ext cx="1157961" cy="81107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ounded Rectangle 67"/>
            <p:cNvSpPr/>
            <p:nvPr/>
          </p:nvSpPr>
          <p:spPr>
            <a:xfrm>
              <a:off x="935002" y="2370366"/>
              <a:ext cx="4645110" cy="1814718"/>
            </a:xfrm>
            <a:prstGeom prst="roundRect">
              <a:avLst>
                <a:gd name="adj" fmla="val 858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Elbow Connector 75"/>
            <p:cNvCxnSpPr>
              <a:stCxn id="35" idx="3"/>
            </p:cNvCxnSpPr>
            <p:nvPr/>
          </p:nvCxnSpPr>
          <p:spPr>
            <a:xfrm>
              <a:off x="4535996" y="4873052"/>
              <a:ext cx="323036" cy="8242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>
              <a:stCxn id="35" idx="3"/>
              <a:endCxn id="72" idx="2"/>
            </p:cNvCxnSpPr>
            <p:nvPr/>
          </p:nvCxnSpPr>
          <p:spPr>
            <a:xfrm flipV="1">
              <a:off x="4535996" y="3730216"/>
              <a:ext cx="323036" cy="1142836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6" idx="2"/>
              <a:endCxn id="38" idx="0"/>
            </p:cNvCxnSpPr>
            <p:nvPr/>
          </p:nvCxnSpPr>
          <p:spPr>
            <a:xfrm>
              <a:off x="2843808" y="3681233"/>
              <a:ext cx="1" cy="885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527884" y="2348879"/>
              <a:ext cx="19549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Human event mention detection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8635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flow </a:t>
            </a:r>
            <a:r>
              <a:rPr lang="en-US" dirty="0"/>
              <a:t>(1): pseudo-tokens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136815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The evaluation file format (*.</a:t>
            </a:r>
            <a:r>
              <a:rPr lang="en-US" dirty="0" err="1"/>
              <a:t>c</a:t>
            </a:r>
            <a:r>
              <a:rPr lang="en-US" dirty="0" err="1" smtClean="0"/>
              <a:t>bf</a:t>
            </a:r>
            <a:r>
              <a:rPr lang="en-US" dirty="0" smtClean="0"/>
              <a:t>) is character-based, but the evaluator considers tokens.</a:t>
            </a:r>
            <a:endParaRPr lang="en-US" dirty="0"/>
          </a:p>
          <a:p>
            <a:pPr lvl="1"/>
            <a:r>
              <a:rPr lang="en-US" dirty="0"/>
              <a:t>A token file is an intermediate file to be used in </a:t>
            </a:r>
            <a:r>
              <a:rPr lang="en-US" dirty="0" smtClean="0"/>
              <a:t>evaluation, but it is not known by the participants, mismatches can happen between the tokens being used.</a:t>
            </a:r>
          </a:p>
        </p:txBody>
      </p: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>
          <a:xfrm>
            <a:off x="6553200" y="648425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2696257"/>
            <a:ext cx="9090474" cy="4149080"/>
            <a:chOff x="-74738" y="2456983"/>
            <a:chExt cx="9090474" cy="4149080"/>
          </a:xfrm>
        </p:grpSpPr>
        <p:sp>
          <p:nvSpPr>
            <p:cNvPr id="4" name="Smiley Face 3"/>
            <p:cNvSpPr/>
            <p:nvPr/>
          </p:nvSpPr>
          <p:spPr>
            <a:xfrm>
              <a:off x="699320" y="2456983"/>
              <a:ext cx="381000" cy="3810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248" y="2889031"/>
              <a:ext cx="11521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Human annotators</a:t>
              </a:r>
              <a:endParaRPr lang="en-US" sz="1600" dirty="0"/>
            </a:p>
          </p:txBody>
        </p:sp>
        <p:sp>
          <p:nvSpPr>
            <p:cNvPr id="6" name="Flowchart: Document 5"/>
            <p:cNvSpPr/>
            <p:nvPr/>
          </p:nvSpPr>
          <p:spPr>
            <a:xfrm>
              <a:off x="2530332" y="2813034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80210" y="3280260"/>
              <a:ext cx="14850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Gold standard</a:t>
              </a:r>
            </a:p>
            <a:p>
              <a:pPr algn="ctr"/>
              <a:r>
                <a:rPr lang="en-US" sz="1600" dirty="0" smtClean="0"/>
                <a:t>annotation files</a:t>
              </a:r>
              <a:endParaRPr lang="en-US" sz="1600" dirty="0"/>
            </a:p>
          </p:txBody>
        </p:sp>
        <p:cxnSp>
          <p:nvCxnSpPr>
            <p:cNvPr id="10" name="Straight Arrow Connector 9"/>
            <p:cNvCxnSpPr>
              <a:stCxn id="4" idx="6"/>
              <a:endCxn id="53" idx="1"/>
            </p:cNvCxnSpPr>
            <p:nvPr/>
          </p:nvCxnSpPr>
          <p:spPr>
            <a:xfrm>
              <a:off x="1080320" y="2647483"/>
              <a:ext cx="323328" cy="400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3" idx="3"/>
              <a:endCxn id="6" idx="1"/>
            </p:cNvCxnSpPr>
            <p:nvPr/>
          </p:nvCxnSpPr>
          <p:spPr>
            <a:xfrm flipV="1">
              <a:off x="2111649" y="3047468"/>
              <a:ext cx="418683" cy="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-74738" y="4617223"/>
              <a:ext cx="9077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Text files</a:t>
              </a:r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3556" y="3913311"/>
              <a:ext cx="9521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smtClean="0"/>
                <a:t>sample.txt</a:t>
              </a:r>
              <a:endParaRPr lang="en-US" sz="1400" i="1" dirty="0"/>
            </a:p>
          </p:txBody>
        </p:sp>
        <p:sp>
          <p:nvSpPr>
            <p:cNvPr id="23" name="Flowchart: Document 22"/>
            <p:cNvSpPr/>
            <p:nvPr/>
          </p:nvSpPr>
          <p:spPr>
            <a:xfrm>
              <a:off x="213294" y="4185175"/>
              <a:ext cx="762000" cy="468868"/>
            </a:xfrm>
            <a:prstGeom prst="flowChartDocumen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lowchart: Document 40"/>
            <p:cNvSpPr/>
            <p:nvPr/>
          </p:nvSpPr>
          <p:spPr>
            <a:xfrm>
              <a:off x="5692536" y="2813164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49898" y="2528991"/>
              <a:ext cx="10301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Sample.cbf</a:t>
              </a:r>
              <a:endParaRPr lang="en-US" sz="1400" i="1" dirty="0"/>
            </a:p>
          </p:txBody>
        </p:sp>
        <p:cxnSp>
          <p:nvCxnSpPr>
            <p:cNvPr id="43" name="Straight Arrow Connector 42"/>
            <p:cNvCxnSpPr>
              <a:stCxn id="6" idx="3"/>
              <a:endCxn id="72" idx="1"/>
            </p:cNvCxnSpPr>
            <p:nvPr/>
          </p:nvCxnSpPr>
          <p:spPr>
            <a:xfrm>
              <a:off x="3292332" y="3047468"/>
              <a:ext cx="773611" cy="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278278" y="3271629"/>
              <a:ext cx="17888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Gold standard</a:t>
              </a:r>
            </a:p>
            <a:p>
              <a:pPr algn="ctr"/>
              <a:r>
                <a:rPr lang="en-US" sz="1600" dirty="0" smtClean="0"/>
                <a:t>event mention files</a:t>
              </a:r>
              <a:endParaRPr lang="en-US" sz="1600" dirty="0"/>
            </a:p>
          </p:txBody>
        </p:sp>
        <p:cxnSp>
          <p:nvCxnSpPr>
            <p:cNvPr id="49" name="Straight Arrow Connector 48"/>
            <p:cNvCxnSpPr>
              <a:stCxn id="72" idx="3"/>
              <a:endCxn id="41" idx="1"/>
            </p:cNvCxnSpPr>
            <p:nvPr/>
          </p:nvCxnSpPr>
          <p:spPr>
            <a:xfrm>
              <a:off x="5292080" y="3047598"/>
              <a:ext cx="4004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lowchart: Document 53"/>
            <p:cNvSpPr/>
            <p:nvPr/>
          </p:nvSpPr>
          <p:spPr>
            <a:xfrm>
              <a:off x="5757910" y="5517323"/>
              <a:ext cx="762000" cy="468868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354667" y="6021288"/>
              <a:ext cx="12945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System event</a:t>
              </a:r>
            </a:p>
            <a:p>
              <a:pPr algn="ctr"/>
              <a:r>
                <a:rPr lang="en-US" sz="1600" dirty="0" smtClean="0"/>
                <a:t>mention files</a:t>
              </a:r>
              <a:endParaRPr lang="en-US" sz="1600" dirty="0"/>
            </a:p>
          </p:txBody>
        </p:sp>
        <p:cxnSp>
          <p:nvCxnSpPr>
            <p:cNvPr id="59" name="Straight Arrow Connector 58"/>
            <p:cNvCxnSpPr>
              <a:stCxn id="55" idx="3"/>
              <a:endCxn id="54" idx="1"/>
            </p:cNvCxnSpPr>
            <p:nvPr/>
          </p:nvCxnSpPr>
          <p:spPr>
            <a:xfrm flipV="1">
              <a:off x="3092846" y="5751757"/>
              <a:ext cx="2665064" cy="208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325862" y="5193287"/>
              <a:ext cx="16582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smtClean="0"/>
                <a:t>sample-system1.</a:t>
              </a:r>
              <a:r>
                <a:rPr lang="en-US" sz="1400" i="1" dirty="0"/>
                <a:t>c</a:t>
              </a:r>
              <a:r>
                <a:rPr lang="en-US" sz="1400" i="1" dirty="0" smtClean="0"/>
                <a:t>bf</a:t>
              </a:r>
              <a:endParaRPr lang="en-US" sz="1400" i="1" dirty="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065943" y="2794495"/>
              <a:ext cx="1226137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Converter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Elbow Connector 110"/>
            <p:cNvCxnSpPr>
              <a:stCxn id="41" idx="3"/>
              <a:endCxn id="39" idx="0"/>
            </p:cNvCxnSpPr>
            <p:nvPr/>
          </p:nvCxnSpPr>
          <p:spPr>
            <a:xfrm>
              <a:off x="6454536" y="3047598"/>
              <a:ext cx="726505" cy="110157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659846" y="2537752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sample.ann</a:t>
              </a:r>
              <a:endParaRPr lang="en-US" sz="1400" i="1" dirty="0"/>
            </a:p>
          </p:txBody>
        </p:sp>
        <p:cxnSp>
          <p:nvCxnSpPr>
            <p:cNvPr id="50" name="Elbow Connector 49"/>
            <p:cNvCxnSpPr>
              <a:stCxn id="23" idx="3"/>
              <a:endCxn id="55" idx="1"/>
            </p:cNvCxnSpPr>
            <p:nvPr/>
          </p:nvCxnSpPr>
          <p:spPr>
            <a:xfrm>
              <a:off x="975294" y="4419609"/>
              <a:ext cx="336094" cy="1352995"/>
            </a:xfrm>
            <a:prstGeom prst="bentConnector3">
              <a:avLst>
                <a:gd name="adj1" fmla="val 6249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1311388" y="5481319"/>
              <a:ext cx="1781458" cy="58256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Event extraction system</a:t>
              </a:r>
            </a:p>
          </p:txBody>
        </p:sp>
        <p:cxnSp>
          <p:nvCxnSpPr>
            <p:cNvPr id="64" name="Elbow Connector 63"/>
            <p:cNvCxnSpPr>
              <a:stCxn id="54" idx="3"/>
              <a:endCxn id="39" idx="2"/>
            </p:cNvCxnSpPr>
            <p:nvPr/>
          </p:nvCxnSpPr>
          <p:spPr>
            <a:xfrm flipV="1">
              <a:off x="6519910" y="4655377"/>
              <a:ext cx="661131" cy="109638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Document 34"/>
            <p:cNvSpPr/>
            <p:nvPr/>
          </p:nvSpPr>
          <p:spPr>
            <a:xfrm>
              <a:off x="4515744" y="4185175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Arrow Connector 35"/>
            <p:cNvCxnSpPr>
              <a:stCxn id="38" idx="3"/>
              <a:endCxn id="35" idx="1"/>
            </p:cNvCxnSpPr>
            <p:nvPr/>
          </p:nvCxnSpPr>
          <p:spPr>
            <a:xfrm>
              <a:off x="3645577" y="4419518"/>
              <a:ext cx="870167" cy="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3" idx="3"/>
              <a:endCxn id="38" idx="1"/>
            </p:cNvCxnSpPr>
            <p:nvPr/>
          </p:nvCxnSpPr>
          <p:spPr>
            <a:xfrm flipV="1">
              <a:off x="975294" y="4419518"/>
              <a:ext cx="972770" cy="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1948064" y="4115806"/>
              <a:ext cx="1697513" cy="60742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(Gold standard)</a:t>
              </a: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tokenizer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567972" y="4149171"/>
              <a:ext cx="1226137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Evaluator</a:t>
              </a:r>
            </a:p>
          </p:txBody>
        </p:sp>
        <p:sp>
          <p:nvSpPr>
            <p:cNvPr id="44" name="Flowchart: Process 43"/>
            <p:cNvSpPr/>
            <p:nvPr/>
          </p:nvSpPr>
          <p:spPr>
            <a:xfrm>
              <a:off x="8101835" y="4149171"/>
              <a:ext cx="913901" cy="487537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Results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>
              <a:stCxn id="39" idx="3"/>
              <a:endCxn id="44" idx="1"/>
            </p:cNvCxnSpPr>
            <p:nvPr/>
          </p:nvCxnSpPr>
          <p:spPr>
            <a:xfrm flipV="1">
              <a:off x="7794109" y="4392940"/>
              <a:ext cx="307726" cy="93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412962" y="3913311"/>
              <a:ext cx="987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sample.tkn</a:t>
              </a:r>
              <a:endParaRPr lang="en-US" sz="1400" i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08157" y="4617132"/>
              <a:ext cx="1055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Token files</a:t>
              </a:r>
              <a:endParaRPr lang="en-US" sz="16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403648" y="2794495"/>
              <a:ext cx="708001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brat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2" name="Straight Arrow Connector 81"/>
          <p:cNvCxnSpPr>
            <a:stCxn id="35" idx="3"/>
            <a:endCxn id="39" idx="1"/>
          </p:cNvCxnSpPr>
          <p:nvPr/>
        </p:nvCxnSpPr>
        <p:spPr>
          <a:xfrm flipV="1">
            <a:off x="5352482" y="4641548"/>
            <a:ext cx="1290228" cy="17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23" idx="3"/>
            <a:endCxn id="53" idx="1"/>
          </p:cNvCxnSpPr>
          <p:nvPr/>
        </p:nvCxnSpPr>
        <p:spPr>
          <a:xfrm flipV="1">
            <a:off x="1050032" y="3286872"/>
            <a:ext cx="428354" cy="13720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17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flow (2): pre-tokenization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136815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/>
              <a:t>The evaluation file </a:t>
            </a:r>
            <a:r>
              <a:rPr lang="en-US" dirty="0" smtClean="0"/>
              <a:t>format</a:t>
            </a:r>
            <a:r>
              <a:rPr lang="en-US" altLang="ja-JP" dirty="0" smtClean="0"/>
              <a:t> (*.</a:t>
            </a:r>
            <a:r>
              <a:rPr lang="en-US" altLang="ja-JP" dirty="0" err="1" smtClean="0"/>
              <a:t>tbf</a:t>
            </a:r>
            <a:r>
              <a:rPr lang="en-US" altLang="ja-JP" dirty="0" smtClean="0"/>
              <a:t>)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token-based (i.e., one token per line)</a:t>
            </a:r>
          </a:p>
          <a:p>
            <a:pPr lvl="1"/>
            <a:r>
              <a:rPr lang="en-US" dirty="0" smtClean="0"/>
              <a:t>The tokenization file used by annotators will be released to the participants, gold standard and systems will report annotations use the same tokenization.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671998" y="2856968"/>
            <a:ext cx="381000" cy="381000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3723" y="3235545"/>
            <a:ext cx="1152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Human annotators</a:t>
            </a:r>
            <a:endParaRPr lang="en-US" sz="1600" dirty="0"/>
          </a:p>
        </p:txBody>
      </p:sp>
      <p:sp>
        <p:nvSpPr>
          <p:cNvPr id="6" name="Flowchart: Document 5"/>
          <p:cNvSpPr/>
          <p:nvPr/>
        </p:nvSpPr>
        <p:spPr>
          <a:xfrm>
            <a:off x="2530332" y="281303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80210" y="3280260"/>
            <a:ext cx="1485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Gold standard</a:t>
            </a:r>
          </a:p>
          <a:p>
            <a:pPr algn="ctr"/>
            <a:r>
              <a:rPr lang="en-US" sz="1600" dirty="0" smtClean="0"/>
              <a:t>annotation files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4" idx="6"/>
            <a:endCxn id="53" idx="1"/>
          </p:cNvCxnSpPr>
          <p:nvPr/>
        </p:nvCxnSpPr>
        <p:spPr>
          <a:xfrm>
            <a:off x="1052998" y="3047468"/>
            <a:ext cx="350650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3" idx="3"/>
            <a:endCxn id="6" idx="1"/>
          </p:cNvCxnSpPr>
          <p:nvPr/>
        </p:nvCxnSpPr>
        <p:spPr>
          <a:xfrm flipV="1">
            <a:off x="2111649" y="3047468"/>
            <a:ext cx="418683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ocument 18"/>
          <p:cNvSpPr/>
          <p:nvPr/>
        </p:nvSpPr>
        <p:spPr>
          <a:xfrm>
            <a:off x="3940152" y="418508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1735" y="4672881"/>
            <a:ext cx="907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Text files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03556" y="3913311"/>
            <a:ext cx="952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sample.txt</a:t>
            </a:r>
            <a:endParaRPr lang="en-US" sz="1400" i="1" dirty="0"/>
          </a:p>
        </p:txBody>
      </p:sp>
      <p:sp>
        <p:nvSpPr>
          <p:cNvPr id="23" name="Flowchart: Document 22"/>
          <p:cNvSpPr/>
          <p:nvPr/>
        </p:nvSpPr>
        <p:spPr>
          <a:xfrm>
            <a:off x="425388" y="4185084"/>
            <a:ext cx="762000" cy="468868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412962" y="3913311"/>
            <a:ext cx="98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sample.tkn</a:t>
            </a:r>
            <a:endParaRPr lang="en-US" sz="1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4311681" y="4617132"/>
            <a:ext cx="1055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Token files</a:t>
            </a:r>
            <a:endParaRPr lang="en-US" sz="1600" dirty="0"/>
          </a:p>
        </p:txBody>
      </p:sp>
      <p:sp>
        <p:nvSpPr>
          <p:cNvPr id="26" name="Flowchart: Process 25"/>
          <p:cNvSpPr/>
          <p:nvPr/>
        </p:nvSpPr>
        <p:spPr>
          <a:xfrm>
            <a:off x="8100392" y="4341725"/>
            <a:ext cx="913901" cy="48753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65" idx="3"/>
            <a:endCxn id="19" idx="1"/>
          </p:cNvCxnSpPr>
          <p:nvPr/>
        </p:nvCxnSpPr>
        <p:spPr>
          <a:xfrm>
            <a:off x="3649101" y="4419518"/>
            <a:ext cx="2910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3"/>
            <a:endCxn id="65" idx="1"/>
          </p:cNvCxnSpPr>
          <p:nvPr/>
        </p:nvCxnSpPr>
        <p:spPr>
          <a:xfrm>
            <a:off x="1187388" y="4419518"/>
            <a:ext cx="764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ocument 40"/>
          <p:cNvSpPr/>
          <p:nvPr/>
        </p:nvSpPr>
        <p:spPr>
          <a:xfrm>
            <a:off x="5692536" y="281316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880492" y="2522722"/>
            <a:ext cx="1015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Sample.tbf</a:t>
            </a:r>
            <a:endParaRPr lang="en-US" sz="1400" i="1" dirty="0"/>
          </a:p>
        </p:txBody>
      </p:sp>
      <p:cxnSp>
        <p:nvCxnSpPr>
          <p:cNvPr id="43" name="Straight Arrow Connector 42"/>
          <p:cNvCxnSpPr>
            <a:stCxn id="6" idx="3"/>
            <a:endCxn id="72" idx="1"/>
          </p:cNvCxnSpPr>
          <p:nvPr/>
        </p:nvCxnSpPr>
        <p:spPr>
          <a:xfrm>
            <a:off x="3292332" y="3047468"/>
            <a:ext cx="773611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278278" y="3271629"/>
            <a:ext cx="1788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Gold standard</a:t>
            </a:r>
          </a:p>
          <a:p>
            <a:pPr algn="ctr"/>
            <a:r>
              <a:rPr lang="en-US" sz="1600" dirty="0" smtClean="0"/>
              <a:t>event mention files</a:t>
            </a:r>
            <a:endParaRPr lang="en-US" sz="1600" dirty="0"/>
          </a:p>
        </p:txBody>
      </p:sp>
      <p:cxnSp>
        <p:nvCxnSpPr>
          <p:cNvPr id="49" name="Straight Arrow Connector 48"/>
          <p:cNvCxnSpPr>
            <a:stCxn id="72" idx="3"/>
            <a:endCxn id="41" idx="1"/>
          </p:cNvCxnSpPr>
          <p:nvPr/>
        </p:nvCxnSpPr>
        <p:spPr>
          <a:xfrm>
            <a:off x="5292080" y="3047598"/>
            <a:ext cx="4004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ocument 53"/>
          <p:cNvSpPr/>
          <p:nvPr/>
        </p:nvSpPr>
        <p:spPr>
          <a:xfrm>
            <a:off x="4605034" y="5523639"/>
            <a:ext cx="762000" cy="468868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354667" y="6021288"/>
            <a:ext cx="1294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System event</a:t>
            </a:r>
          </a:p>
          <a:p>
            <a:pPr algn="ctr"/>
            <a:r>
              <a:rPr lang="en-US" sz="1600" dirty="0" smtClean="0"/>
              <a:t>mention files</a:t>
            </a:r>
            <a:endParaRPr lang="en-US" sz="1600" dirty="0"/>
          </a:p>
        </p:txBody>
      </p:sp>
      <p:cxnSp>
        <p:nvCxnSpPr>
          <p:cNvPr id="59" name="Straight Arrow Connector 58"/>
          <p:cNvCxnSpPr>
            <a:stCxn id="55" idx="3"/>
            <a:endCxn id="54" idx="1"/>
          </p:cNvCxnSpPr>
          <p:nvPr/>
        </p:nvCxnSpPr>
        <p:spPr>
          <a:xfrm>
            <a:off x="3707904" y="5758073"/>
            <a:ext cx="8971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689864" y="5241441"/>
            <a:ext cx="1658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sample-system1.tbf</a:t>
            </a:r>
            <a:endParaRPr lang="en-US" sz="1400" i="1" dirty="0"/>
          </a:p>
        </p:txBody>
      </p:sp>
      <p:sp>
        <p:nvSpPr>
          <p:cNvPr id="65" name="Rounded Rectangle 64"/>
          <p:cNvSpPr/>
          <p:nvPr/>
        </p:nvSpPr>
        <p:spPr>
          <a:xfrm>
            <a:off x="1951588" y="4115806"/>
            <a:ext cx="1697513" cy="60742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(Gold standard)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tokenizer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065943" y="2794495"/>
            <a:ext cx="1226137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Converter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550219" y="4332391"/>
            <a:ext cx="1226137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</a:p>
        </p:txBody>
      </p:sp>
      <p:cxnSp>
        <p:nvCxnSpPr>
          <p:cNvPr id="89" name="Straight Arrow Connector 88"/>
          <p:cNvCxnSpPr>
            <a:stCxn id="85" idx="3"/>
            <a:endCxn id="26" idx="1"/>
          </p:cNvCxnSpPr>
          <p:nvPr/>
        </p:nvCxnSpPr>
        <p:spPr>
          <a:xfrm>
            <a:off x="7776356" y="4585494"/>
            <a:ext cx="3240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>
          <a:xfrm>
            <a:off x="7740352" y="5841268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109" name="Elbow Connector 108"/>
          <p:cNvCxnSpPr>
            <a:stCxn id="19" idx="0"/>
            <a:endCxn id="72" idx="2"/>
          </p:cNvCxnSpPr>
          <p:nvPr/>
        </p:nvCxnSpPr>
        <p:spPr>
          <a:xfrm rot="5400000" flipH="1" flipV="1">
            <a:off x="4057891" y="3563963"/>
            <a:ext cx="884383" cy="3578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41" idx="3"/>
            <a:endCxn id="85" idx="0"/>
          </p:cNvCxnSpPr>
          <p:nvPr/>
        </p:nvCxnSpPr>
        <p:spPr>
          <a:xfrm>
            <a:off x="6454536" y="3047598"/>
            <a:ext cx="708752" cy="12847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59846" y="253775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sample.ann</a:t>
            </a:r>
            <a:endParaRPr lang="en-US" sz="1400" i="1" dirty="0"/>
          </a:p>
        </p:txBody>
      </p:sp>
      <p:cxnSp>
        <p:nvCxnSpPr>
          <p:cNvPr id="50" name="Elbow Connector 49"/>
          <p:cNvCxnSpPr>
            <a:stCxn id="23" idx="3"/>
            <a:endCxn id="55" idx="1"/>
          </p:cNvCxnSpPr>
          <p:nvPr/>
        </p:nvCxnSpPr>
        <p:spPr>
          <a:xfrm>
            <a:off x="1187388" y="4419518"/>
            <a:ext cx="739058" cy="1338555"/>
          </a:xfrm>
          <a:prstGeom prst="bentConnector3">
            <a:avLst>
              <a:gd name="adj1" fmla="val 332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1926446" y="5466788"/>
            <a:ext cx="1781458" cy="5825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extraction system</a:t>
            </a:r>
          </a:p>
        </p:txBody>
      </p:sp>
      <p:cxnSp>
        <p:nvCxnSpPr>
          <p:cNvPr id="61" name="Elbow Connector 60"/>
          <p:cNvCxnSpPr>
            <a:stCxn id="19" idx="2"/>
            <a:endCxn id="55" idx="0"/>
          </p:cNvCxnSpPr>
          <p:nvPr/>
        </p:nvCxnSpPr>
        <p:spPr>
          <a:xfrm rot="5400000">
            <a:off x="3147248" y="4292883"/>
            <a:ext cx="843833" cy="15039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4" idx="3"/>
            <a:endCxn id="85" idx="2"/>
          </p:cNvCxnSpPr>
          <p:nvPr/>
        </p:nvCxnSpPr>
        <p:spPr>
          <a:xfrm flipV="1">
            <a:off x="5367034" y="4838597"/>
            <a:ext cx="1796254" cy="91947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403648" y="2794495"/>
            <a:ext cx="708001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Elbow Connector 55"/>
          <p:cNvCxnSpPr>
            <a:stCxn id="23" idx="3"/>
            <a:endCxn id="53" idx="2"/>
          </p:cNvCxnSpPr>
          <p:nvPr/>
        </p:nvCxnSpPr>
        <p:spPr>
          <a:xfrm flipV="1">
            <a:off x="1187388" y="3300701"/>
            <a:ext cx="570261" cy="11188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31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token file (*.</a:t>
            </a:r>
            <a:r>
              <a:rPr lang="en-US" dirty="0" err="1" smtClean="0"/>
              <a:t>tkn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10007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line := &lt;token id&gt; &lt;token string&gt; &lt;begin&gt; &lt;end&gt;</a:t>
            </a:r>
          </a:p>
          <a:p>
            <a:pPr lvl="1"/>
            <a:r>
              <a:rPr lang="en-US" dirty="0"/>
              <a:t>E.g., should we be talking to someone about this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63688" y="2492896"/>
            <a:ext cx="3276364" cy="25562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1 should 0 6</a:t>
            </a:r>
          </a:p>
          <a:p>
            <a:r>
              <a:rPr lang="en-US" dirty="0">
                <a:solidFill>
                  <a:schemeClr val="tx1"/>
                </a:solidFill>
              </a:rPr>
              <a:t>2 we 7 9</a:t>
            </a:r>
          </a:p>
          <a:p>
            <a:r>
              <a:rPr lang="en-US" dirty="0">
                <a:solidFill>
                  <a:schemeClr val="tx1"/>
                </a:solidFill>
              </a:rPr>
              <a:t>3 be 10 12</a:t>
            </a:r>
          </a:p>
          <a:p>
            <a:r>
              <a:rPr lang="en-US" dirty="0">
                <a:solidFill>
                  <a:schemeClr val="tx1"/>
                </a:solidFill>
              </a:rPr>
              <a:t>4 talking 13 20</a:t>
            </a:r>
          </a:p>
          <a:p>
            <a:r>
              <a:rPr lang="en-US" dirty="0">
                <a:solidFill>
                  <a:schemeClr val="tx1"/>
                </a:solidFill>
              </a:rPr>
              <a:t>5 to 21 23</a:t>
            </a:r>
          </a:p>
          <a:p>
            <a:r>
              <a:rPr lang="en-US" dirty="0">
                <a:solidFill>
                  <a:schemeClr val="tx1"/>
                </a:solidFill>
              </a:rPr>
              <a:t>6 someone 24 31</a:t>
            </a:r>
          </a:p>
          <a:p>
            <a:r>
              <a:rPr lang="en-US" dirty="0">
                <a:solidFill>
                  <a:schemeClr val="tx1"/>
                </a:solidFill>
              </a:rPr>
              <a:t>7 about 32 37</a:t>
            </a:r>
          </a:p>
          <a:p>
            <a:r>
              <a:rPr lang="en-US" dirty="0">
                <a:solidFill>
                  <a:schemeClr val="tx1"/>
                </a:solidFill>
              </a:rPr>
              <a:t>8 this 38 42</a:t>
            </a:r>
          </a:p>
          <a:p>
            <a:r>
              <a:rPr lang="en-US" dirty="0">
                <a:solidFill>
                  <a:schemeClr val="tx1"/>
                </a:solidFill>
              </a:rPr>
              <a:t>9 ? 42 </a:t>
            </a:r>
            <a:r>
              <a:rPr lang="en-US" dirty="0" smtClean="0">
                <a:solidFill>
                  <a:schemeClr val="tx1"/>
                </a:solidFill>
              </a:rPr>
              <a:t>43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29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token file (*.</a:t>
            </a:r>
            <a:r>
              <a:rPr lang="en-US" dirty="0" err="1" smtClean="0"/>
              <a:t>tkn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13681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line := &lt;token id&gt; &lt;token string&gt; &lt;begin&gt; &lt;end&gt;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., should we be talking to someone about this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Text of the tokens are not necessary.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99692" y="3068960"/>
            <a:ext cx="3276364" cy="25562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1 </a:t>
            </a:r>
            <a:r>
              <a:rPr lang="en-US" dirty="0" smtClean="0">
                <a:solidFill>
                  <a:schemeClr val="tx1"/>
                </a:solidFill>
              </a:rPr>
              <a:t>0 </a:t>
            </a:r>
            <a:r>
              <a:rPr lang="en-US" dirty="0">
                <a:solidFill>
                  <a:schemeClr val="tx1"/>
                </a:solidFill>
              </a:rPr>
              <a:t>6</a:t>
            </a:r>
          </a:p>
          <a:p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dirty="0" smtClean="0">
                <a:solidFill>
                  <a:schemeClr val="tx1"/>
                </a:solidFill>
              </a:rPr>
              <a:t>7 </a:t>
            </a:r>
            <a:r>
              <a:rPr lang="en-US" dirty="0">
                <a:solidFill>
                  <a:schemeClr val="tx1"/>
                </a:solidFill>
              </a:rPr>
              <a:t>9</a:t>
            </a:r>
          </a:p>
          <a:p>
            <a:r>
              <a:rPr lang="en-US" dirty="0">
                <a:solidFill>
                  <a:schemeClr val="tx1"/>
                </a:solidFill>
              </a:rPr>
              <a:t>3 </a:t>
            </a:r>
            <a:r>
              <a:rPr lang="en-US" dirty="0" smtClean="0">
                <a:solidFill>
                  <a:schemeClr val="tx1"/>
                </a:solidFill>
              </a:rPr>
              <a:t>10 </a:t>
            </a:r>
            <a:r>
              <a:rPr lang="en-US" dirty="0">
                <a:solidFill>
                  <a:schemeClr val="tx1"/>
                </a:solidFill>
              </a:rPr>
              <a:t>12</a:t>
            </a:r>
          </a:p>
          <a:p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smtClean="0">
                <a:solidFill>
                  <a:schemeClr val="tx1"/>
                </a:solidFill>
              </a:rPr>
              <a:t>13 </a:t>
            </a:r>
            <a:r>
              <a:rPr lang="en-US" dirty="0">
                <a:solidFill>
                  <a:schemeClr val="tx1"/>
                </a:solidFill>
              </a:rPr>
              <a:t>20</a:t>
            </a:r>
          </a:p>
          <a:p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 smtClean="0">
                <a:solidFill>
                  <a:schemeClr val="tx1"/>
                </a:solidFill>
              </a:rPr>
              <a:t>21 </a:t>
            </a:r>
            <a:r>
              <a:rPr lang="en-US" dirty="0">
                <a:solidFill>
                  <a:schemeClr val="tx1"/>
                </a:solidFill>
              </a:rPr>
              <a:t>23</a:t>
            </a:r>
          </a:p>
          <a:p>
            <a:r>
              <a:rPr lang="en-US" dirty="0">
                <a:solidFill>
                  <a:schemeClr val="tx1"/>
                </a:solidFill>
              </a:rPr>
              <a:t>6 </a:t>
            </a:r>
            <a:r>
              <a:rPr lang="en-US" dirty="0" smtClean="0">
                <a:solidFill>
                  <a:schemeClr val="tx1"/>
                </a:solidFill>
              </a:rPr>
              <a:t>24 </a:t>
            </a:r>
            <a:r>
              <a:rPr lang="en-US" dirty="0">
                <a:solidFill>
                  <a:schemeClr val="tx1"/>
                </a:solidFill>
              </a:rPr>
              <a:t>31</a:t>
            </a:r>
          </a:p>
          <a:p>
            <a:r>
              <a:rPr lang="en-US" dirty="0">
                <a:solidFill>
                  <a:schemeClr val="tx1"/>
                </a:solidFill>
              </a:rPr>
              <a:t>7 </a:t>
            </a:r>
            <a:r>
              <a:rPr lang="en-US" dirty="0" smtClean="0">
                <a:solidFill>
                  <a:schemeClr val="tx1"/>
                </a:solidFill>
              </a:rPr>
              <a:t>32 </a:t>
            </a:r>
            <a:r>
              <a:rPr lang="en-US" dirty="0">
                <a:solidFill>
                  <a:schemeClr val="tx1"/>
                </a:solidFill>
              </a:rPr>
              <a:t>37</a:t>
            </a:r>
          </a:p>
          <a:p>
            <a:r>
              <a:rPr lang="en-US" dirty="0">
                <a:solidFill>
                  <a:schemeClr val="tx1"/>
                </a:solidFill>
              </a:rPr>
              <a:t>8 </a:t>
            </a:r>
            <a:r>
              <a:rPr lang="en-US" dirty="0" smtClean="0">
                <a:solidFill>
                  <a:schemeClr val="tx1"/>
                </a:solidFill>
              </a:rPr>
              <a:t>38 </a:t>
            </a:r>
            <a:r>
              <a:rPr lang="en-US" dirty="0">
                <a:solidFill>
                  <a:schemeClr val="tx1"/>
                </a:solidFill>
              </a:rPr>
              <a:t>42</a:t>
            </a:r>
          </a:p>
          <a:p>
            <a:r>
              <a:rPr lang="en-US" dirty="0">
                <a:solidFill>
                  <a:schemeClr val="tx1"/>
                </a:solidFill>
              </a:rPr>
              <a:t>9 </a:t>
            </a:r>
            <a:r>
              <a:rPr lang="en-US" dirty="0" smtClean="0">
                <a:solidFill>
                  <a:schemeClr val="tx1"/>
                </a:solidFill>
              </a:rPr>
              <a:t>42 43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71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484</Words>
  <Application>Microsoft Office PowerPoint</Application>
  <PresentationFormat>On-screen Show (4:3)</PresentationFormat>
  <Paragraphs>130</Paragraphs>
  <Slides>6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Work flow (1): pseudo-tokens</vt:lpstr>
      <vt:lpstr>Work flow (2): pre-tokenization</vt:lpstr>
      <vt:lpstr>Work flow (1): pseudo-tokens</vt:lpstr>
      <vt:lpstr>Work flow (2): pre-tokenization</vt:lpstr>
      <vt:lpstr>A token file (*.tkn)</vt:lpstr>
      <vt:lpstr>Simplified token file (*.tkn)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junaraki</dc:creator>
  <cp:lastModifiedBy>Jun Araki</cp:lastModifiedBy>
  <cp:revision>83</cp:revision>
  <dcterms:created xsi:type="dcterms:W3CDTF">2006-08-16T00:00:00Z</dcterms:created>
  <dcterms:modified xsi:type="dcterms:W3CDTF">2014-08-22T18:18:32Z</dcterms:modified>
</cp:coreProperties>
</file>