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8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728" y="1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5E4C-BAB0-4BAB-AAF7-4D9825D68060}" type="datetimeFigureOut">
              <a:rPr lang="en-US" smtClean="0"/>
              <a:pPr/>
              <a:t>8/10/14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9B6BF-ED8B-4589-AA7D-ED2047D004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72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066F-CE6C-4B27-993A-2842BDE8189B}" type="datetime1">
              <a:rPr lang="en-US" smtClean="0"/>
              <a:pPr/>
              <a:t>8/10/14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74E08-E9E9-4260-BC0A-45316FB7E636}" type="datetime1">
              <a:rPr lang="en-US" smtClean="0"/>
              <a:pPr/>
              <a:t>8/10/14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75E3-4156-4610-8C23-B8FBCA8F0F60}" type="datetime1">
              <a:rPr lang="en-US" smtClean="0"/>
              <a:pPr/>
              <a:t>8/10/14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4F61-BDF2-4F97-8BCC-87B3B636DDF2}" type="datetime1">
              <a:rPr lang="en-US" smtClean="0"/>
              <a:pPr/>
              <a:t>8/10/14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C2A0-F4E4-41A2-82A2-5525FFA2797A}" type="datetime1">
              <a:rPr lang="en-US" smtClean="0"/>
              <a:pPr/>
              <a:t>8/10/14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68C49-B72E-4B6B-B516-758D46CA9D72}" type="datetime1">
              <a:rPr lang="en-US" smtClean="0"/>
              <a:pPr/>
              <a:t>8/10/14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3444-61AF-4C04-94BE-279981869E66}" type="datetime1">
              <a:rPr lang="en-US" smtClean="0"/>
              <a:pPr/>
              <a:t>8/10/14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C325-BE6D-4D10-BEAB-D93726F5911A}" type="datetime1">
              <a:rPr lang="en-US" smtClean="0"/>
              <a:pPr/>
              <a:t>8/10/14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2600-64F6-4C1F-838C-01314CB42182}" type="datetime1">
              <a:rPr lang="en-US" smtClean="0"/>
              <a:pPr/>
              <a:t>8/10/14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0A1F-67E6-47A6-8991-02AEC54F3211}" type="datetime1">
              <a:rPr lang="en-US" smtClean="0"/>
              <a:pPr/>
              <a:t>8/10/14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C502-29AC-46C3-8325-CE3B184A6144}" type="datetime1">
              <a:rPr lang="en-US" smtClean="0"/>
              <a:pPr/>
              <a:t>8/10/14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C592B-B14E-40A5-81F6-981F0BC4FA39}" type="datetime1">
              <a:rPr lang="en-US" smtClean="0"/>
              <a:pPr/>
              <a:t>8/10/14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 flow </a:t>
            </a:r>
            <a:r>
              <a:rPr lang="en-US" dirty="0"/>
              <a:t>(1): pseudo-tokens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740"/>
            <a:ext cx="8229600" cy="136815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The evaluation file format (*.</a:t>
            </a:r>
            <a:r>
              <a:rPr lang="en-US" dirty="0" err="1"/>
              <a:t>c</a:t>
            </a:r>
            <a:r>
              <a:rPr lang="en-US" dirty="0" err="1" smtClean="0"/>
              <a:t>bf</a:t>
            </a:r>
            <a:r>
              <a:rPr lang="en-US" dirty="0" smtClean="0"/>
              <a:t>) is character-based, but the evaluator considers tokens.</a:t>
            </a:r>
            <a:endParaRPr lang="en-US" dirty="0"/>
          </a:p>
          <a:p>
            <a:pPr lvl="1"/>
            <a:r>
              <a:rPr lang="en-US" dirty="0"/>
              <a:t>A token file is an intermediate file to be used in </a:t>
            </a:r>
            <a:r>
              <a:rPr lang="en-US" dirty="0" smtClean="0"/>
              <a:t>evaluation, but it is not known by the participants, mismatches can happen between the tokens being used.</a:t>
            </a:r>
          </a:p>
        </p:txBody>
      </p: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>
          <a:xfrm>
            <a:off x="6553200" y="648425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73723" y="2522722"/>
            <a:ext cx="8740570" cy="4083341"/>
            <a:chOff x="273723" y="2522722"/>
            <a:chExt cx="8740570" cy="4083341"/>
          </a:xfrm>
        </p:grpSpPr>
        <p:sp>
          <p:nvSpPr>
            <p:cNvPr id="4" name="Smiley Face 3"/>
            <p:cNvSpPr/>
            <p:nvPr/>
          </p:nvSpPr>
          <p:spPr>
            <a:xfrm>
              <a:off x="671998" y="2856968"/>
              <a:ext cx="381000" cy="3810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3723" y="3235545"/>
              <a:ext cx="11521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Human annotators</a:t>
              </a:r>
              <a:endParaRPr lang="en-US" sz="1600" dirty="0"/>
            </a:p>
          </p:txBody>
        </p:sp>
        <p:sp>
          <p:nvSpPr>
            <p:cNvPr id="6" name="Flowchart: Document 5"/>
            <p:cNvSpPr/>
            <p:nvPr/>
          </p:nvSpPr>
          <p:spPr>
            <a:xfrm>
              <a:off x="2530332" y="2813034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80210" y="3280260"/>
              <a:ext cx="14850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Gold standard</a:t>
              </a:r>
            </a:p>
            <a:p>
              <a:pPr algn="ctr"/>
              <a:r>
                <a:rPr lang="en-US" sz="1600" dirty="0" smtClean="0"/>
                <a:t>annotation files</a:t>
              </a:r>
              <a:endParaRPr lang="en-US" sz="1600" dirty="0"/>
            </a:p>
          </p:txBody>
        </p:sp>
        <p:cxnSp>
          <p:nvCxnSpPr>
            <p:cNvPr id="10" name="Straight Arrow Connector 9"/>
            <p:cNvCxnSpPr>
              <a:stCxn id="4" idx="6"/>
              <a:endCxn id="53" idx="1"/>
            </p:cNvCxnSpPr>
            <p:nvPr/>
          </p:nvCxnSpPr>
          <p:spPr>
            <a:xfrm>
              <a:off x="1052998" y="3047468"/>
              <a:ext cx="350650" cy="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3" idx="3"/>
              <a:endCxn id="6" idx="1"/>
            </p:cNvCxnSpPr>
            <p:nvPr/>
          </p:nvCxnSpPr>
          <p:spPr>
            <a:xfrm flipV="1">
              <a:off x="2111649" y="3047468"/>
              <a:ext cx="418683" cy="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81735" y="4672881"/>
              <a:ext cx="9077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Text files</a:t>
              </a:r>
              <a:endParaRPr 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3556" y="3913311"/>
              <a:ext cx="9521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smtClean="0"/>
                <a:t>sample.txt</a:t>
              </a:r>
              <a:endParaRPr lang="en-US" sz="1400" i="1" dirty="0"/>
            </a:p>
          </p:txBody>
        </p:sp>
        <p:sp>
          <p:nvSpPr>
            <p:cNvPr id="23" name="Flowchart: Document 22"/>
            <p:cNvSpPr/>
            <p:nvPr/>
          </p:nvSpPr>
          <p:spPr>
            <a:xfrm>
              <a:off x="425388" y="4185084"/>
              <a:ext cx="762000" cy="468868"/>
            </a:xfrm>
            <a:prstGeom prst="flowChartDocumen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Document 40"/>
            <p:cNvSpPr/>
            <p:nvPr/>
          </p:nvSpPr>
          <p:spPr>
            <a:xfrm>
              <a:off x="5692536" y="2813164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873217" y="2522722"/>
              <a:ext cx="10301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/>
                <a:t>Sample.cbf</a:t>
              </a:r>
              <a:endParaRPr lang="en-US" sz="1400" i="1" dirty="0"/>
            </a:p>
          </p:txBody>
        </p:sp>
        <p:cxnSp>
          <p:nvCxnSpPr>
            <p:cNvPr id="43" name="Straight Arrow Connector 42"/>
            <p:cNvCxnSpPr>
              <a:stCxn id="6" idx="3"/>
              <a:endCxn id="72" idx="1"/>
            </p:cNvCxnSpPr>
            <p:nvPr/>
          </p:nvCxnSpPr>
          <p:spPr>
            <a:xfrm>
              <a:off x="3292332" y="3047468"/>
              <a:ext cx="773611" cy="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278278" y="3271629"/>
              <a:ext cx="17888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Gold standard</a:t>
              </a:r>
            </a:p>
            <a:p>
              <a:pPr algn="ctr"/>
              <a:r>
                <a:rPr lang="en-US" sz="1600" dirty="0" smtClean="0"/>
                <a:t>event mention files</a:t>
              </a:r>
              <a:endParaRPr lang="en-US" sz="1600" dirty="0"/>
            </a:p>
          </p:txBody>
        </p:sp>
        <p:cxnSp>
          <p:nvCxnSpPr>
            <p:cNvPr id="49" name="Straight Arrow Connector 48"/>
            <p:cNvCxnSpPr>
              <a:stCxn id="72" idx="3"/>
              <a:endCxn id="41" idx="1"/>
            </p:cNvCxnSpPr>
            <p:nvPr/>
          </p:nvCxnSpPr>
          <p:spPr>
            <a:xfrm>
              <a:off x="5292080" y="3047598"/>
              <a:ext cx="40045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Flowchart: Document 53"/>
            <p:cNvSpPr/>
            <p:nvPr/>
          </p:nvSpPr>
          <p:spPr>
            <a:xfrm>
              <a:off x="4605034" y="5523639"/>
              <a:ext cx="762000" cy="468868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354667" y="6021288"/>
              <a:ext cx="12945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System event</a:t>
              </a:r>
            </a:p>
            <a:p>
              <a:pPr algn="ctr"/>
              <a:r>
                <a:rPr lang="en-US" sz="1600" dirty="0" smtClean="0"/>
                <a:t>mention files</a:t>
              </a:r>
              <a:endParaRPr lang="en-US" sz="1600" dirty="0"/>
            </a:p>
          </p:txBody>
        </p:sp>
        <p:cxnSp>
          <p:nvCxnSpPr>
            <p:cNvPr id="59" name="Straight Arrow Connector 58"/>
            <p:cNvCxnSpPr>
              <a:stCxn id="55" idx="3"/>
              <a:endCxn id="54" idx="1"/>
            </p:cNvCxnSpPr>
            <p:nvPr/>
          </p:nvCxnSpPr>
          <p:spPr>
            <a:xfrm>
              <a:off x="3707904" y="5758073"/>
              <a:ext cx="89713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689864" y="5241441"/>
              <a:ext cx="16582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smtClean="0"/>
                <a:t>sample-system1.</a:t>
              </a:r>
              <a:r>
                <a:rPr lang="en-US" sz="1400" i="1" dirty="0"/>
                <a:t>c</a:t>
              </a:r>
              <a:r>
                <a:rPr lang="en-US" sz="1400" i="1" dirty="0" smtClean="0"/>
                <a:t>bf</a:t>
              </a:r>
              <a:endParaRPr lang="en-US" sz="1400" i="1" dirty="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065943" y="2794495"/>
              <a:ext cx="1226137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Converter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Elbow Connector 110"/>
            <p:cNvCxnSpPr>
              <a:stCxn id="41" idx="3"/>
              <a:endCxn id="39" idx="0"/>
            </p:cNvCxnSpPr>
            <p:nvPr/>
          </p:nvCxnSpPr>
          <p:spPr>
            <a:xfrm>
              <a:off x="6454536" y="3047598"/>
              <a:ext cx="708752" cy="128479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659846" y="2537752"/>
              <a:ext cx="1034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/>
                <a:t>sample.ann</a:t>
              </a:r>
              <a:endParaRPr lang="en-US" sz="1400" i="1" dirty="0"/>
            </a:p>
          </p:txBody>
        </p:sp>
        <p:cxnSp>
          <p:nvCxnSpPr>
            <p:cNvPr id="50" name="Elbow Connector 49"/>
            <p:cNvCxnSpPr>
              <a:stCxn id="23" idx="3"/>
              <a:endCxn id="55" idx="1"/>
            </p:cNvCxnSpPr>
            <p:nvPr/>
          </p:nvCxnSpPr>
          <p:spPr>
            <a:xfrm>
              <a:off x="1187388" y="4419518"/>
              <a:ext cx="739058" cy="1338555"/>
            </a:xfrm>
            <a:prstGeom prst="bentConnector3">
              <a:avLst>
                <a:gd name="adj1" fmla="val 3328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>
            <a:xfrm>
              <a:off x="1926446" y="5466788"/>
              <a:ext cx="1781458" cy="58256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Event extraction system</a:t>
              </a:r>
            </a:p>
          </p:txBody>
        </p:sp>
        <p:cxnSp>
          <p:nvCxnSpPr>
            <p:cNvPr id="64" name="Elbow Connector 63"/>
            <p:cNvCxnSpPr>
              <a:stCxn id="54" idx="3"/>
              <a:endCxn id="39" idx="2"/>
            </p:cNvCxnSpPr>
            <p:nvPr/>
          </p:nvCxnSpPr>
          <p:spPr>
            <a:xfrm flipV="1">
              <a:off x="5367034" y="4838597"/>
              <a:ext cx="1796254" cy="919476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Document 34"/>
            <p:cNvSpPr/>
            <p:nvPr/>
          </p:nvSpPr>
          <p:spPr>
            <a:xfrm>
              <a:off x="3936628" y="4185084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stCxn id="38" idx="3"/>
              <a:endCxn id="35" idx="1"/>
            </p:cNvCxnSpPr>
            <p:nvPr/>
          </p:nvCxnSpPr>
          <p:spPr>
            <a:xfrm>
              <a:off x="3645577" y="4419518"/>
              <a:ext cx="29105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3" idx="3"/>
              <a:endCxn id="38" idx="1"/>
            </p:cNvCxnSpPr>
            <p:nvPr/>
          </p:nvCxnSpPr>
          <p:spPr>
            <a:xfrm>
              <a:off x="1187388" y="4419518"/>
              <a:ext cx="76067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1948064" y="4115806"/>
              <a:ext cx="1697513" cy="60742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(Gold standard)</a:t>
              </a: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tokenizer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550219" y="4332391"/>
              <a:ext cx="1226137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Evaluator</a:t>
              </a:r>
            </a:p>
          </p:txBody>
        </p:sp>
        <p:sp>
          <p:nvSpPr>
            <p:cNvPr id="44" name="Flowchart: Process 43"/>
            <p:cNvSpPr/>
            <p:nvPr/>
          </p:nvSpPr>
          <p:spPr>
            <a:xfrm>
              <a:off x="8100392" y="4341725"/>
              <a:ext cx="913901" cy="487537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Results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/>
            <p:cNvCxnSpPr>
              <a:stCxn id="39" idx="3"/>
              <a:endCxn id="44" idx="1"/>
            </p:cNvCxnSpPr>
            <p:nvPr/>
          </p:nvCxnSpPr>
          <p:spPr>
            <a:xfrm>
              <a:off x="7776356" y="4585494"/>
              <a:ext cx="32403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412962" y="3913311"/>
              <a:ext cx="9871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/>
                <a:t>sample.tkn</a:t>
              </a:r>
              <a:endParaRPr lang="en-US" sz="1400" i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08157" y="4617132"/>
              <a:ext cx="1055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Token files</a:t>
              </a:r>
              <a:endParaRPr lang="en-US" sz="1600" dirty="0"/>
            </a:p>
          </p:txBody>
        </p:sp>
        <p:cxnSp>
          <p:nvCxnSpPr>
            <p:cNvPr id="52" name="Elbow Connector 51"/>
            <p:cNvCxnSpPr>
              <a:stCxn id="35" idx="3"/>
              <a:endCxn id="39" idx="1"/>
            </p:cNvCxnSpPr>
            <p:nvPr/>
          </p:nvCxnSpPr>
          <p:spPr>
            <a:xfrm>
              <a:off x="4698628" y="4419518"/>
              <a:ext cx="1851591" cy="165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23" idx="3"/>
              <a:endCxn id="53" idx="2"/>
            </p:cNvCxnSpPr>
            <p:nvPr/>
          </p:nvCxnSpPr>
          <p:spPr>
            <a:xfrm flipV="1">
              <a:off x="1187388" y="3300701"/>
              <a:ext cx="570261" cy="1118817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>
              <a:off x="1403648" y="2794495"/>
              <a:ext cx="708001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brat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717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 flow (2): pre-tokenization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740"/>
            <a:ext cx="8229600" cy="136815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/>
              <a:t>The evaluation file </a:t>
            </a:r>
            <a:r>
              <a:rPr lang="en-US" dirty="0" smtClean="0"/>
              <a:t>format</a:t>
            </a:r>
            <a:r>
              <a:rPr lang="en-US" altLang="ja-JP" dirty="0" smtClean="0"/>
              <a:t> (*.</a:t>
            </a:r>
            <a:r>
              <a:rPr lang="en-US" altLang="ja-JP" dirty="0" err="1" smtClean="0"/>
              <a:t>tbf</a:t>
            </a:r>
            <a:r>
              <a:rPr lang="en-US" altLang="ja-JP" dirty="0" smtClean="0"/>
              <a:t>)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token-based (i.e., one token per line)</a:t>
            </a:r>
          </a:p>
          <a:p>
            <a:pPr lvl="1"/>
            <a:r>
              <a:rPr lang="en-US" dirty="0" smtClean="0"/>
              <a:t>The tokenization file used by annotators will be released to the participants, gold standard and systems will report annotations use the same tokenization.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671998" y="2856968"/>
            <a:ext cx="381000" cy="381000"/>
          </a:xfrm>
          <a:prstGeom prst="smileyF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3723" y="3235545"/>
            <a:ext cx="1152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Human annotators</a:t>
            </a:r>
            <a:endParaRPr lang="en-US" sz="1600" dirty="0"/>
          </a:p>
        </p:txBody>
      </p:sp>
      <p:sp>
        <p:nvSpPr>
          <p:cNvPr id="6" name="Flowchart: Document 5"/>
          <p:cNvSpPr/>
          <p:nvPr/>
        </p:nvSpPr>
        <p:spPr>
          <a:xfrm>
            <a:off x="2530332" y="281303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80210" y="3280260"/>
            <a:ext cx="1485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Gold standard</a:t>
            </a:r>
          </a:p>
          <a:p>
            <a:pPr algn="ctr"/>
            <a:r>
              <a:rPr lang="en-US" sz="1600" dirty="0" smtClean="0"/>
              <a:t>annotation files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4" idx="6"/>
            <a:endCxn id="53" idx="1"/>
          </p:cNvCxnSpPr>
          <p:nvPr/>
        </p:nvCxnSpPr>
        <p:spPr>
          <a:xfrm>
            <a:off x="1052998" y="3047468"/>
            <a:ext cx="350650" cy="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3" idx="3"/>
            <a:endCxn id="6" idx="1"/>
          </p:cNvCxnSpPr>
          <p:nvPr/>
        </p:nvCxnSpPr>
        <p:spPr>
          <a:xfrm flipV="1">
            <a:off x="2111649" y="3047468"/>
            <a:ext cx="418683" cy="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ocument 18"/>
          <p:cNvSpPr/>
          <p:nvPr/>
        </p:nvSpPr>
        <p:spPr>
          <a:xfrm>
            <a:off x="3940152" y="418508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1735" y="4672881"/>
            <a:ext cx="907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Text files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703556" y="3913311"/>
            <a:ext cx="952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sample.txt</a:t>
            </a:r>
            <a:endParaRPr lang="en-US" sz="1400" i="1" dirty="0"/>
          </a:p>
        </p:txBody>
      </p:sp>
      <p:sp>
        <p:nvSpPr>
          <p:cNvPr id="23" name="Flowchart: Document 22"/>
          <p:cNvSpPr/>
          <p:nvPr/>
        </p:nvSpPr>
        <p:spPr>
          <a:xfrm>
            <a:off x="425388" y="4185084"/>
            <a:ext cx="762000" cy="468868"/>
          </a:xfrm>
          <a:prstGeom prst="flowChartDocumen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412962" y="3913311"/>
            <a:ext cx="987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sample.tkn</a:t>
            </a:r>
            <a:endParaRPr lang="en-US" sz="14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4311681" y="4617132"/>
            <a:ext cx="1055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Token files</a:t>
            </a:r>
            <a:endParaRPr lang="en-US" sz="1600" dirty="0"/>
          </a:p>
        </p:txBody>
      </p:sp>
      <p:sp>
        <p:nvSpPr>
          <p:cNvPr id="26" name="Flowchart: Process 25"/>
          <p:cNvSpPr/>
          <p:nvPr/>
        </p:nvSpPr>
        <p:spPr>
          <a:xfrm>
            <a:off x="8100392" y="4341725"/>
            <a:ext cx="913901" cy="48753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65" idx="3"/>
            <a:endCxn id="19" idx="1"/>
          </p:cNvCxnSpPr>
          <p:nvPr/>
        </p:nvCxnSpPr>
        <p:spPr>
          <a:xfrm>
            <a:off x="3649101" y="4419518"/>
            <a:ext cx="2910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3"/>
            <a:endCxn id="65" idx="1"/>
          </p:cNvCxnSpPr>
          <p:nvPr/>
        </p:nvCxnSpPr>
        <p:spPr>
          <a:xfrm>
            <a:off x="1187388" y="4419518"/>
            <a:ext cx="764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Document 40"/>
          <p:cNvSpPr/>
          <p:nvPr/>
        </p:nvSpPr>
        <p:spPr>
          <a:xfrm>
            <a:off x="5692536" y="281316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880492" y="2522722"/>
            <a:ext cx="1015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Sample.tbf</a:t>
            </a:r>
            <a:endParaRPr lang="en-US" sz="1400" i="1" dirty="0"/>
          </a:p>
        </p:txBody>
      </p:sp>
      <p:cxnSp>
        <p:nvCxnSpPr>
          <p:cNvPr id="43" name="Straight Arrow Connector 42"/>
          <p:cNvCxnSpPr>
            <a:stCxn id="6" idx="3"/>
            <a:endCxn id="72" idx="1"/>
          </p:cNvCxnSpPr>
          <p:nvPr/>
        </p:nvCxnSpPr>
        <p:spPr>
          <a:xfrm>
            <a:off x="3292332" y="3047468"/>
            <a:ext cx="773611" cy="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278278" y="3271629"/>
            <a:ext cx="1788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Gold standard</a:t>
            </a:r>
          </a:p>
          <a:p>
            <a:pPr algn="ctr"/>
            <a:r>
              <a:rPr lang="en-US" sz="1600" dirty="0" smtClean="0"/>
              <a:t>event mention files</a:t>
            </a:r>
            <a:endParaRPr lang="en-US" sz="1600" dirty="0"/>
          </a:p>
        </p:txBody>
      </p:sp>
      <p:cxnSp>
        <p:nvCxnSpPr>
          <p:cNvPr id="49" name="Straight Arrow Connector 48"/>
          <p:cNvCxnSpPr>
            <a:stCxn id="72" idx="3"/>
            <a:endCxn id="41" idx="1"/>
          </p:cNvCxnSpPr>
          <p:nvPr/>
        </p:nvCxnSpPr>
        <p:spPr>
          <a:xfrm>
            <a:off x="5292080" y="3047598"/>
            <a:ext cx="4004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Document 53"/>
          <p:cNvSpPr/>
          <p:nvPr/>
        </p:nvSpPr>
        <p:spPr>
          <a:xfrm>
            <a:off x="4605034" y="5523639"/>
            <a:ext cx="762000" cy="468868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354667" y="6021288"/>
            <a:ext cx="1294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System event</a:t>
            </a:r>
          </a:p>
          <a:p>
            <a:pPr algn="ctr"/>
            <a:r>
              <a:rPr lang="en-US" sz="1600" dirty="0" smtClean="0"/>
              <a:t>mention files</a:t>
            </a:r>
            <a:endParaRPr lang="en-US" sz="1600" dirty="0"/>
          </a:p>
        </p:txBody>
      </p:sp>
      <p:cxnSp>
        <p:nvCxnSpPr>
          <p:cNvPr id="59" name="Straight Arrow Connector 58"/>
          <p:cNvCxnSpPr>
            <a:stCxn id="55" idx="3"/>
            <a:endCxn id="54" idx="1"/>
          </p:cNvCxnSpPr>
          <p:nvPr/>
        </p:nvCxnSpPr>
        <p:spPr>
          <a:xfrm>
            <a:off x="3707904" y="5758073"/>
            <a:ext cx="8971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689864" y="5241441"/>
            <a:ext cx="1658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sample-system1.tbf</a:t>
            </a:r>
            <a:endParaRPr lang="en-US" sz="1400" i="1" dirty="0"/>
          </a:p>
        </p:txBody>
      </p:sp>
      <p:sp>
        <p:nvSpPr>
          <p:cNvPr id="65" name="Rounded Rectangle 64"/>
          <p:cNvSpPr/>
          <p:nvPr/>
        </p:nvSpPr>
        <p:spPr>
          <a:xfrm>
            <a:off x="1951588" y="4115806"/>
            <a:ext cx="1697513" cy="60742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(Gold standard)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tokenizer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4065943" y="2794495"/>
            <a:ext cx="1226137" cy="50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Converter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550219" y="4332391"/>
            <a:ext cx="1226137" cy="50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</a:p>
        </p:txBody>
      </p:sp>
      <p:cxnSp>
        <p:nvCxnSpPr>
          <p:cNvPr id="89" name="Straight Arrow Connector 88"/>
          <p:cNvCxnSpPr>
            <a:stCxn id="85" idx="3"/>
            <a:endCxn id="26" idx="1"/>
          </p:cNvCxnSpPr>
          <p:nvPr/>
        </p:nvCxnSpPr>
        <p:spPr>
          <a:xfrm>
            <a:off x="7776356" y="4585494"/>
            <a:ext cx="3240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>
          <a:xfrm>
            <a:off x="7740352" y="5841268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109" name="Elbow Connector 108"/>
          <p:cNvCxnSpPr>
            <a:stCxn id="19" idx="0"/>
            <a:endCxn id="72" idx="2"/>
          </p:cNvCxnSpPr>
          <p:nvPr/>
        </p:nvCxnSpPr>
        <p:spPr>
          <a:xfrm rot="5400000" flipH="1" flipV="1">
            <a:off x="4057891" y="3563963"/>
            <a:ext cx="884383" cy="3578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41" idx="3"/>
            <a:endCxn id="85" idx="0"/>
          </p:cNvCxnSpPr>
          <p:nvPr/>
        </p:nvCxnSpPr>
        <p:spPr>
          <a:xfrm>
            <a:off x="6454536" y="3047598"/>
            <a:ext cx="708752" cy="128479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59846" y="2537752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sample.ann</a:t>
            </a:r>
            <a:endParaRPr lang="en-US" sz="1400" i="1" dirty="0"/>
          </a:p>
        </p:txBody>
      </p:sp>
      <p:cxnSp>
        <p:nvCxnSpPr>
          <p:cNvPr id="50" name="Elbow Connector 49"/>
          <p:cNvCxnSpPr>
            <a:stCxn id="23" idx="3"/>
            <a:endCxn id="55" idx="1"/>
          </p:cNvCxnSpPr>
          <p:nvPr/>
        </p:nvCxnSpPr>
        <p:spPr>
          <a:xfrm>
            <a:off x="1187388" y="4419518"/>
            <a:ext cx="739058" cy="1338555"/>
          </a:xfrm>
          <a:prstGeom prst="bentConnector3">
            <a:avLst>
              <a:gd name="adj1" fmla="val 332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1926446" y="5466788"/>
            <a:ext cx="1781458" cy="5825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 extraction system</a:t>
            </a:r>
          </a:p>
        </p:txBody>
      </p:sp>
      <p:cxnSp>
        <p:nvCxnSpPr>
          <p:cNvPr id="61" name="Elbow Connector 60"/>
          <p:cNvCxnSpPr>
            <a:stCxn id="19" idx="2"/>
            <a:endCxn id="55" idx="0"/>
          </p:cNvCxnSpPr>
          <p:nvPr/>
        </p:nvCxnSpPr>
        <p:spPr>
          <a:xfrm rot="5400000">
            <a:off x="3147248" y="4292883"/>
            <a:ext cx="843833" cy="15039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4" idx="3"/>
            <a:endCxn id="85" idx="2"/>
          </p:cNvCxnSpPr>
          <p:nvPr/>
        </p:nvCxnSpPr>
        <p:spPr>
          <a:xfrm flipV="1">
            <a:off x="5367034" y="4838597"/>
            <a:ext cx="1796254" cy="91947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1403648" y="2794495"/>
            <a:ext cx="708001" cy="50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brat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Elbow Connector 55"/>
          <p:cNvCxnSpPr>
            <a:stCxn id="23" idx="3"/>
            <a:endCxn id="53" idx="2"/>
          </p:cNvCxnSpPr>
          <p:nvPr/>
        </p:nvCxnSpPr>
        <p:spPr>
          <a:xfrm flipV="1">
            <a:off x="1187388" y="3300701"/>
            <a:ext cx="570261" cy="11188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312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token file (*.</a:t>
            </a:r>
            <a:r>
              <a:rPr lang="en-US" dirty="0" err="1" smtClean="0"/>
              <a:t>tkn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100070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line := &lt;token id&gt; &lt;token string&gt; &lt;begin&gt; &lt;end&gt;</a:t>
            </a:r>
          </a:p>
          <a:p>
            <a:pPr lvl="1"/>
            <a:r>
              <a:rPr lang="en-US" dirty="0"/>
              <a:t>E.g., should we be talking to someone about this</a:t>
            </a:r>
            <a:r>
              <a:rPr lang="en-US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63688" y="2492896"/>
            <a:ext cx="3276364" cy="25562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1 should 0 6</a:t>
            </a:r>
          </a:p>
          <a:p>
            <a:r>
              <a:rPr lang="en-US" dirty="0">
                <a:solidFill>
                  <a:schemeClr val="tx1"/>
                </a:solidFill>
              </a:rPr>
              <a:t>2 we 7 9</a:t>
            </a:r>
          </a:p>
          <a:p>
            <a:r>
              <a:rPr lang="en-US" dirty="0">
                <a:solidFill>
                  <a:schemeClr val="tx1"/>
                </a:solidFill>
              </a:rPr>
              <a:t>3 be 10 12</a:t>
            </a:r>
          </a:p>
          <a:p>
            <a:r>
              <a:rPr lang="en-US" dirty="0">
                <a:solidFill>
                  <a:schemeClr val="tx1"/>
                </a:solidFill>
              </a:rPr>
              <a:t>4 talking 13 20</a:t>
            </a:r>
          </a:p>
          <a:p>
            <a:r>
              <a:rPr lang="en-US" dirty="0">
                <a:solidFill>
                  <a:schemeClr val="tx1"/>
                </a:solidFill>
              </a:rPr>
              <a:t>5 to 21 23</a:t>
            </a:r>
          </a:p>
          <a:p>
            <a:r>
              <a:rPr lang="en-US" dirty="0">
                <a:solidFill>
                  <a:schemeClr val="tx1"/>
                </a:solidFill>
              </a:rPr>
              <a:t>6 someone 24 31</a:t>
            </a:r>
          </a:p>
          <a:p>
            <a:r>
              <a:rPr lang="en-US" dirty="0">
                <a:solidFill>
                  <a:schemeClr val="tx1"/>
                </a:solidFill>
              </a:rPr>
              <a:t>7 about 32 37</a:t>
            </a:r>
          </a:p>
          <a:p>
            <a:r>
              <a:rPr lang="en-US" dirty="0">
                <a:solidFill>
                  <a:schemeClr val="tx1"/>
                </a:solidFill>
              </a:rPr>
              <a:t>8 this 38 42</a:t>
            </a:r>
          </a:p>
          <a:p>
            <a:r>
              <a:rPr lang="en-US" dirty="0">
                <a:solidFill>
                  <a:schemeClr val="tx1"/>
                </a:solidFill>
              </a:rPr>
              <a:t>9 ? 42 </a:t>
            </a:r>
            <a:r>
              <a:rPr lang="en-US" dirty="0" smtClean="0">
                <a:solidFill>
                  <a:schemeClr val="tx1"/>
                </a:solidFill>
              </a:rPr>
              <a:t>43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29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token file (*.</a:t>
            </a:r>
            <a:r>
              <a:rPr lang="en-US" dirty="0" err="1" smtClean="0"/>
              <a:t>tkn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136815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line := &lt;token id&gt; &lt;token string&gt; &lt;begin&gt; &lt;end&gt;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., should we be talking to someone about this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Text of the tokens are not necessary.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99692" y="3068960"/>
            <a:ext cx="3276364" cy="25562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1 </a:t>
            </a:r>
            <a:r>
              <a:rPr lang="en-US" dirty="0" smtClean="0">
                <a:solidFill>
                  <a:schemeClr val="tx1"/>
                </a:solidFill>
              </a:rPr>
              <a:t>0 </a:t>
            </a:r>
            <a:r>
              <a:rPr lang="en-US" dirty="0">
                <a:solidFill>
                  <a:schemeClr val="tx1"/>
                </a:solidFill>
              </a:rPr>
              <a:t>6</a:t>
            </a:r>
          </a:p>
          <a:p>
            <a:r>
              <a:rPr lang="en-US" dirty="0">
                <a:solidFill>
                  <a:schemeClr val="tx1"/>
                </a:solidFill>
              </a:rPr>
              <a:t>2 </a:t>
            </a:r>
            <a:r>
              <a:rPr lang="en-US" dirty="0" smtClean="0">
                <a:solidFill>
                  <a:schemeClr val="tx1"/>
                </a:solidFill>
              </a:rPr>
              <a:t>7 </a:t>
            </a:r>
            <a:r>
              <a:rPr lang="en-US" dirty="0">
                <a:solidFill>
                  <a:schemeClr val="tx1"/>
                </a:solidFill>
              </a:rPr>
              <a:t>9</a:t>
            </a:r>
          </a:p>
          <a:p>
            <a:r>
              <a:rPr lang="en-US" dirty="0">
                <a:solidFill>
                  <a:schemeClr val="tx1"/>
                </a:solidFill>
              </a:rPr>
              <a:t>3 </a:t>
            </a:r>
            <a:r>
              <a:rPr lang="en-US" dirty="0" smtClean="0">
                <a:solidFill>
                  <a:schemeClr val="tx1"/>
                </a:solidFill>
              </a:rPr>
              <a:t>10 </a:t>
            </a:r>
            <a:r>
              <a:rPr lang="en-US" dirty="0">
                <a:solidFill>
                  <a:schemeClr val="tx1"/>
                </a:solidFill>
              </a:rPr>
              <a:t>12</a:t>
            </a:r>
          </a:p>
          <a:p>
            <a:r>
              <a:rPr lang="en-US" dirty="0">
                <a:solidFill>
                  <a:schemeClr val="tx1"/>
                </a:solidFill>
              </a:rPr>
              <a:t>4 </a:t>
            </a:r>
            <a:r>
              <a:rPr lang="en-US" dirty="0" smtClean="0">
                <a:solidFill>
                  <a:schemeClr val="tx1"/>
                </a:solidFill>
              </a:rPr>
              <a:t>13 </a:t>
            </a:r>
            <a:r>
              <a:rPr lang="en-US" dirty="0">
                <a:solidFill>
                  <a:schemeClr val="tx1"/>
                </a:solidFill>
              </a:rPr>
              <a:t>20</a:t>
            </a:r>
          </a:p>
          <a:p>
            <a:r>
              <a:rPr lang="en-US" dirty="0">
                <a:solidFill>
                  <a:schemeClr val="tx1"/>
                </a:solidFill>
              </a:rPr>
              <a:t>5 </a:t>
            </a:r>
            <a:r>
              <a:rPr lang="en-US" dirty="0" smtClean="0">
                <a:solidFill>
                  <a:schemeClr val="tx1"/>
                </a:solidFill>
              </a:rPr>
              <a:t>21 </a:t>
            </a:r>
            <a:r>
              <a:rPr lang="en-US" dirty="0">
                <a:solidFill>
                  <a:schemeClr val="tx1"/>
                </a:solidFill>
              </a:rPr>
              <a:t>23</a:t>
            </a:r>
          </a:p>
          <a:p>
            <a:r>
              <a:rPr lang="en-US" dirty="0">
                <a:solidFill>
                  <a:schemeClr val="tx1"/>
                </a:solidFill>
              </a:rPr>
              <a:t>6 </a:t>
            </a:r>
            <a:r>
              <a:rPr lang="en-US" dirty="0" smtClean="0">
                <a:solidFill>
                  <a:schemeClr val="tx1"/>
                </a:solidFill>
              </a:rPr>
              <a:t>24 </a:t>
            </a:r>
            <a:r>
              <a:rPr lang="en-US" dirty="0">
                <a:solidFill>
                  <a:schemeClr val="tx1"/>
                </a:solidFill>
              </a:rPr>
              <a:t>31</a:t>
            </a:r>
          </a:p>
          <a:p>
            <a:r>
              <a:rPr lang="en-US" dirty="0">
                <a:solidFill>
                  <a:schemeClr val="tx1"/>
                </a:solidFill>
              </a:rPr>
              <a:t>7 </a:t>
            </a:r>
            <a:r>
              <a:rPr lang="en-US" dirty="0" smtClean="0">
                <a:solidFill>
                  <a:schemeClr val="tx1"/>
                </a:solidFill>
              </a:rPr>
              <a:t>32 </a:t>
            </a:r>
            <a:r>
              <a:rPr lang="en-US" dirty="0">
                <a:solidFill>
                  <a:schemeClr val="tx1"/>
                </a:solidFill>
              </a:rPr>
              <a:t>37</a:t>
            </a:r>
          </a:p>
          <a:p>
            <a:r>
              <a:rPr lang="en-US" dirty="0">
                <a:solidFill>
                  <a:schemeClr val="tx1"/>
                </a:solidFill>
              </a:rPr>
              <a:t>8 </a:t>
            </a:r>
            <a:r>
              <a:rPr lang="en-US" dirty="0" smtClean="0">
                <a:solidFill>
                  <a:schemeClr val="tx1"/>
                </a:solidFill>
              </a:rPr>
              <a:t>38 </a:t>
            </a:r>
            <a:r>
              <a:rPr lang="en-US" dirty="0">
                <a:solidFill>
                  <a:schemeClr val="tx1"/>
                </a:solidFill>
              </a:rPr>
              <a:t>42</a:t>
            </a:r>
          </a:p>
          <a:p>
            <a:r>
              <a:rPr lang="en-US" dirty="0">
                <a:solidFill>
                  <a:schemeClr val="tx1"/>
                </a:solidFill>
              </a:rPr>
              <a:t>9 </a:t>
            </a:r>
            <a:r>
              <a:rPr lang="en-US" dirty="0" smtClean="0">
                <a:solidFill>
                  <a:schemeClr val="tx1"/>
                </a:solidFill>
              </a:rPr>
              <a:t>42 43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713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347</Words>
  <Application>Microsoft Macintosh PowerPoint</Application>
  <PresentationFormat>On-screen Show (4:3)</PresentationFormat>
  <Paragraphs>79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Work flow (1): pseudo-tokens</vt:lpstr>
      <vt:lpstr>Work flow (2): pre-tokenization</vt:lpstr>
      <vt:lpstr>A token file (*.tkn)</vt:lpstr>
      <vt:lpstr>Simplified token file (*.tkn)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junaraki</dc:creator>
  <cp:lastModifiedBy>Zhengzhong Liu</cp:lastModifiedBy>
  <cp:revision>52</cp:revision>
  <dcterms:created xsi:type="dcterms:W3CDTF">2006-08-16T00:00:00Z</dcterms:created>
  <dcterms:modified xsi:type="dcterms:W3CDTF">2014-08-10T23:17:59Z</dcterms:modified>
</cp:coreProperties>
</file>