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3" r:id="rId2"/>
    <p:sldId id="264" r:id="rId3"/>
    <p:sldId id="265" r:id="rId4"/>
    <p:sldId id="262" r:id="rId5"/>
    <p:sldId id="259" r:id="rId6"/>
    <p:sldId id="258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576" autoAdjust="0"/>
  </p:normalViewPr>
  <p:slideViewPr>
    <p:cSldViewPr>
      <p:cViewPr>
        <p:scale>
          <a:sx n="100" d="100"/>
          <a:sy n="100" d="100"/>
        </p:scale>
        <p:origin x="-1728" y="-5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35E4C-BAB0-4BAB-AAF7-4D9825D68060}" type="datetimeFigureOut">
              <a:rPr lang="en-US" smtClean="0"/>
              <a:pPr/>
              <a:t>9/28/2014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9B6BF-ED8B-4589-AA7D-ED2047D004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72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066F-CE6C-4B27-993A-2842BDE8189B}" type="datetime1">
              <a:rPr lang="en-US" smtClean="0"/>
              <a:pPr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74E08-E9E9-4260-BC0A-45316FB7E636}" type="datetime1">
              <a:rPr lang="en-US" smtClean="0"/>
              <a:pPr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75E3-4156-4610-8C23-B8FBCA8F0F60}" type="datetime1">
              <a:rPr lang="en-US" smtClean="0"/>
              <a:pPr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4F61-BDF2-4F97-8BCC-87B3B636DDF2}" type="datetime1">
              <a:rPr lang="en-US" smtClean="0"/>
              <a:pPr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C2A0-F4E4-41A2-82A2-5525FFA2797A}" type="datetime1">
              <a:rPr lang="en-US" smtClean="0"/>
              <a:pPr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68C49-B72E-4B6B-B516-758D46CA9D72}" type="datetime1">
              <a:rPr lang="en-US" smtClean="0"/>
              <a:pPr/>
              <a:t>9/28/2014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3444-61AF-4C04-94BE-279981869E66}" type="datetime1">
              <a:rPr lang="en-US" smtClean="0"/>
              <a:pPr/>
              <a:t>9/28/2014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C325-BE6D-4D10-BEAB-D93726F5911A}" type="datetime1">
              <a:rPr lang="en-US" smtClean="0"/>
              <a:pPr/>
              <a:t>9/28/2014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2600-64F6-4C1F-838C-01314CB42182}" type="datetime1">
              <a:rPr lang="en-US" smtClean="0"/>
              <a:pPr/>
              <a:t>9/28/2014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0A1F-67E6-47A6-8991-02AEC54F3211}" type="datetime1">
              <a:rPr lang="en-US" smtClean="0"/>
              <a:pPr/>
              <a:t>9/28/2014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C502-29AC-46C3-8325-CE3B184A6144}" type="datetime1">
              <a:rPr lang="en-US" smtClean="0"/>
              <a:pPr/>
              <a:t>9/28/2014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C592B-B14E-40A5-81F6-981F0BC4FA39}" type="datetime1">
              <a:rPr lang="en-US" smtClean="0"/>
              <a:pPr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 flow </a:t>
            </a:r>
            <a:r>
              <a:rPr lang="en-US" dirty="0"/>
              <a:t>(1): pseudo-tokens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740"/>
            <a:ext cx="8229600" cy="136815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The evaluation file format (*.</a:t>
            </a:r>
            <a:r>
              <a:rPr lang="en-US" dirty="0" err="1"/>
              <a:t>c</a:t>
            </a:r>
            <a:r>
              <a:rPr lang="en-US" dirty="0" err="1" smtClean="0"/>
              <a:t>bf</a:t>
            </a:r>
            <a:r>
              <a:rPr lang="en-US" dirty="0" smtClean="0"/>
              <a:t>) is character-based, but the evaluator considers tokens.</a:t>
            </a:r>
            <a:endParaRPr lang="en-US" dirty="0"/>
          </a:p>
          <a:p>
            <a:pPr lvl="1"/>
            <a:r>
              <a:rPr lang="en-US" dirty="0"/>
              <a:t>A token file is an intermediate file to be used in </a:t>
            </a:r>
            <a:r>
              <a:rPr lang="en-US" dirty="0" smtClean="0"/>
              <a:t>evaluation, but it is not known by the participants, mismatches can happen between the tokens being used.</a:t>
            </a:r>
          </a:p>
        </p:txBody>
      </p:sp>
      <p:sp>
        <p:nvSpPr>
          <p:cNvPr id="107" name="Slide Number Placeholder 106"/>
          <p:cNvSpPr>
            <a:spLocks noGrp="1"/>
          </p:cNvSpPr>
          <p:nvPr>
            <p:ph type="sldNum" sz="quarter" idx="12"/>
          </p:nvPr>
        </p:nvSpPr>
        <p:spPr>
          <a:xfrm>
            <a:off x="6553200" y="648425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134" name="Group 133"/>
          <p:cNvGrpSpPr/>
          <p:nvPr/>
        </p:nvGrpSpPr>
        <p:grpSpPr>
          <a:xfrm>
            <a:off x="8953" y="2312876"/>
            <a:ext cx="8861324" cy="4545124"/>
            <a:chOff x="-8543" y="2312876"/>
            <a:chExt cx="8861324" cy="4545124"/>
          </a:xfrm>
        </p:grpSpPr>
        <p:grpSp>
          <p:nvGrpSpPr>
            <p:cNvPr id="135" name="Group 134"/>
            <p:cNvGrpSpPr/>
            <p:nvPr/>
          </p:nvGrpSpPr>
          <p:grpSpPr>
            <a:xfrm>
              <a:off x="-8543" y="2312876"/>
              <a:ext cx="8861324" cy="4545124"/>
              <a:chOff x="-101311" y="2073602"/>
              <a:chExt cx="8861324" cy="4545124"/>
            </a:xfrm>
          </p:grpSpPr>
          <p:sp>
            <p:nvSpPr>
              <p:cNvPr id="141" name="Smiley Face 140"/>
              <p:cNvSpPr/>
              <p:nvPr/>
            </p:nvSpPr>
            <p:spPr>
              <a:xfrm>
                <a:off x="1220898" y="2505650"/>
                <a:ext cx="381000" cy="381000"/>
              </a:xfrm>
              <a:prstGeom prst="smileyFac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465292" y="2073602"/>
                <a:ext cx="11521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Human annotators</a:t>
                </a:r>
                <a:endParaRPr lang="en-US" sz="1600" dirty="0"/>
              </a:p>
            </p:txBody>
          </p:sp>
          <p:sp>
            <p:nvSpPr>
              <p:cNvPr id="143" name="Flowchart: Document 5"/>
              <p:cNvSpPr/>
              <p:nvPr/>
            </p:nvSpPr>
            <p:spPr>
              <a:xfrm>
                <a:off x="2817132" y="2813034"/>
                <a:ext cx="762000" cy="468868"/>
              </a:xfrm>
              <a:prstGeom prst="flowChartDocumen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2524384" y="3280260"/>
                <a:ext cx="1488508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Human</a:t>
                </a:r>
              </a:p>
              <a:p>
                <a:pPr algn="ctr"/>
                <a:r>
                  <a:rPr lang="en-US" sz="1600" dirty="0"/>
                  <a:t>a</a:t>
                </a:r>
                <a:r>
                  <a:rPr lang="en-US" sz="1600" dirty="0" smtClean="0"/>
                  <a:t>nnotation files</a:t>
                </a:r>
                <a:endParaRPr lang="en-US" sz="1600" dirty="0"/>
              </a:p>
            </p:txBody>
          </p:sp>
          <p:cxnSp>
            <p:nvCxnSpPr>
              <p:cNvPr id="145" name="Straight Arrow Connector 144"/>
              <p:cNvCxnSpPr>
                <a:stCxn id="141" idx="6"/>
                <a:endCxn id="174" idx="1"/>
              </p:cNvCxnSpPr>
              <p:nvPr/>
            </p:nvCxnSpPr>
            <p:spPr>
              <a:xfrm>
                <a:off x="1601898" y="2696150"/>
                <a:ext cx="177034" cy="3514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/>
              <p:cNvCxnSpPr>
                <a:stCxn id="174" idx="3"/>
                <a:endCxn id="143" idx="1"/>
              </p:cNvCxnSpPr>
              <p:nvPr/>
            </p:nvCxnSpPr>
            <p:spPr>
              <a:xfrm flipV="1">
                <a:off x="2486933" y="3047468"/>
                <a:ext cx="330199" cy="1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TextBox 146"/>
              <p:cNvSpPr txBox="1"/>
              <p:nvPr/>
            </p:nvSpPr>
            <p:spPr>
              <a:xfrm>
                <a:off x="-101311" y="2433642"/>
                <a:ext cx="9077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Text files</a:t>
                </a:r>
                <a:endParaRPr lang="en-US" sz="1600" dirty="0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33244" y="3189726"/>
                <a:ext cx="9521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/>
                  <a:t>sample.txt</a:t>
                </a:r>
                <a:endParaRPr lang="en-US" sz="1400" i="1" dirty="0"/>
              </a:p>
            </p:txBody>
          </p:sp>
          <p:sp>
            <p:nvSpPr>
              <p:cNvPr id="149" name="Flowchart: Document 22"/>
              <p:cNvSpPr/>
              <p:nvPr/>
            </p:nvSpPr>
            <p:spPr>
              <a:xfrm>
                <a:off x="69248" y="2721674"/>
                <a:ext cx="762000" cy="468868"/>
              </a:xfrm>
              <a:prstGeom prst="flowChartDocumen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Flowchart: Document 40"/>
              <p:cNvSpPr/>
              <p:nvPr/>
            </p:nvSpPr>
            <p:spPr>
              <a:xfrm>
                <a:off x="5931008" y="2813164"/>
                <a:ext cx="762000" cy="468868"/>
              </a:xfrm>
              <a:prstGeom prst="flowChartDocumen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5888370" y="2528991"/>
                <a:ext cx="10301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err="1" smtClean="0"/>
                  <a:t>Sample.cbf</a:t>
                </a:r>
                <a:endParaRPr lang="en-US" sz="1400" i="1" dirty="0"/>
              </a:p>
            </p:txBody>
          </p:sp>
          <p:cxnSp>
            <p:nvCxnSpPr>
              <p:cNvPr id="152" name="Straight Arrow Connector 151"/>
              <p:cNvCxnSpPr>
                <a:stCxn id="143" idx="3"/>
                <a:endCxn id="159" idx="1"/>
              </p:cNvCxnSpPr>
              <p:nvPr/>
            </p:nvCxnSpPr>
            <p:spPr>
              <a:xfrm flipV="1">
                <a:off x="3579132" y="3046785"/>
                <a:ext cx="288032" cy="68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TextBox 152"/>
              <p:cNvSpPr txBox="1"/>
              <p:nvPr/>
            </p:nvSpPr>
            <p:spPr>
              <a:xfrm>
                <a:off x="5487344" y="3261734"/>
                <a:ext cx="178882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Gold standard</a:t>
                </a:r>
              </a:p>
              <a:p>
                <a:pPr algn="ctr"/>
                <a:r>
                  <a:rPr lang="en-US" sz="1600" dirty="0" smtClean="0"/>
                  <a:t>event mention files</a:t>
                </a:r>
                <a:endParaRPr lang="en-US" sz="1600" dirty="0"/>
              </a:p>
            </p:txBody>
          </p:sp>
          <p:cxnSp>
            <p:nvCxnSpPr>
              <p:cNvPr id="154" name="Straight Arrow Connector 153"/>
              <p:cNvCxnSpPr>
                <a:stCxn id="159" idx="3"/>
                <a:endCxn id="150" idx="1"/>
              </p:cNvCxnSpPr>
              <p:nvPr/>
            </p:nvCxnSpPr>
            <p:spPr>
              <a:xfrm>
                <a:off x="5093301" y="3046785"/>
                <a:ext cx="837707" cy="81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Flowchart: Document 53"/>
              <p:cNvSpPr/>
              <p:nvPr/>
            </p:nvSpPr>
            <p:spPr>
              <a:xfrm>
                <a:off x="6009430" y="5517323"/>
                <a:ext cx="762000" cy="468868"/>
              </a:xfrm>
              <a:prstGeom prst="flowChartDocumen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5667364" y="6033951"/>
                <a:ext cx="12945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System event</a:t>
                </a:r>
              </a:p>
              <a:p>
                <a:pPr algn="ctr"/>
                <a:r>
                  <a:rPr lang="en-US" sz="1600" dirty="0" smtClean="0"/>
                  <a:t>mention files</a:t>
                </a:r>
                <a:endParaRPr lang="en-US" sz="1600" dirty="0"/>
              </a:p>
            </p:txBody>
          </p:sp>
          <p:cxnSp>
            <p:nvCxnSpPr>
              <p:cNvPr id="157" name="Straight Arrow Connector 156"/>
              <p:cNvCxnSpPr>
                <a:stCxn id="163" idx="3"/>
                <a:endCxn id="155" idx="1"/>
              </p:cNvCxnSpPr>
              <p:nvPr/>
            </p:nvCxnSpPr>
            <p:spPr>
              <a:xfrm>
                <a:off x="5415336" y="5749263"/>
                <a:ext cx="594094" cy="249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TextBox 157"/>
              <p:cNvSpPr txBox="1"/>
              <p:nvPr/>
            </p:nvSpPr>
            <p:spPr>
              <a:xfrm>
                <a:off x="5577382" y="5193287"/>
                <a:ext cx="16582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/>
                  <a:t>sample-system1.</a:t>
                </a:r>
                <a:r>
                  <a:rPr lang="en-US" sz="1400" i="1" dirty="0"/>
                  <a:t>c</a:t>
                </a:r>
                <a:r>
                  <a:rPr lang="en-US" sz="1400" i="1" dirty="0" smtClean="0"/>
                  <a:t>bf</a:t>
                </a:r>
                <a:endParaRPr lang="en-US" sz="1400" i="1" dirty="0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3867164" y="2793682"/>
                <a:ext cx="1226137" cy="50620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Converter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0" name="Elbow Connector 159"/>
              <p:cNvCxnSpPr>
                <a:stCxn id="150" idx="3"/>
                <a:endCxn id="169" idx="0"/>
              </p:cNvCxnSpPr>
              <p:nvPr/>
            </p:nvCxnSpPr>
            <p:spPr>
              <a:xfrm>
                <a:off x="6693008" y="3047598"/>
                <a:ext cx="326013" cy="1114236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TextBox 160"/>
              <p:cNvSpPr txBox="1"/>
              <p:nvPr/>
            </p:nvSpPr>
            <p:spPr>
              <a:xfrm>
                <a:off x="2679032" y="2541654"/>
                <a:ext cx="10342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err="1" smtClean="0"/>
                  <a:t>sample.ann</a:t>
                </a:r>
                <a:endParaRPr lang="en-US" sz="1400" i="1" dirty="0"/>
              </a:p>
            </p:txBody>
          </p:sp>
          <p:cxnSp>
            <p:nvCxnSpPr>
              <p:cNvPr id="162" name="Elbow Connector 161"/>
              <p:cNvCxnSpPr>
                <a:stCxn id="165" idx="2"/>
                <a:endCxn id="163" idx="1"/>
              </p:cNvCxnSpPr>
              <p:nvPr/>
            </p:nvCxnSpPr>
            <p:spPr>
              <a:xfrm rot="5400000">
                <a:off x="809841" y="4956728"/>
                <a:ext cx="1149558" cy="435512"/>
              </a:xfrm>
              <a:prstGeom prst="bentConnector4">
                <a:avLst>
                  <a:gd name="adj1" fmla="val 35982"/>
                  <a:gd name="adj2" fmla="val 15249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Rounded Rectangle 162"/>
              <p:cNvSpPr/>
              <p:nvPr/>
            </p:nvSpPr>
            <p:spPr>
              <a:xfrm>
                <a:off x="1166864" y="5457978"/>
                <a:ext cx="4248472" cy="58256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Event extraction system</a:t>
                </a:r>
              </a:p>
            </p:txBody>
          </p:sp>
          <p:cxnSp>
            <p:nvCxnSpPr>
              <p:cNvPr id="164" name="Elbow Connector 163"/>
              <p:cNvCxnSpPr>
                <a:stCxn id="155" idx="3"/>
                <a:endCxn id="169" idx="2"/>
              </p:cNvCxnSpPr>
              <p:nvPr/>
            </p:nvCxnSpPr>
            <p:spPr>
              <a:xfrm flipV="1">
                <a:off x="6771430" y="4668040"/>
                <a:ext cx="247591" cy="1083717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Flowchart: Document 34"/>
              <p:cNvSpPr/>
              <p:nvPr/>
            </p:nvSpPr>
            <p:spPr>
              <a:xfrm>
                <a:off x="1221376" y="4161834"/>
                <a:ext cx="762000" cy="468868"/>
              </a:xfrm>
              <a:prstGeom prst="flowChartDocumen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6" name="Straight Arrow Connector 165"/>
              <p:cNvCxnSpPr>
                <a:stCxn id="168" idx="3"/>
                <a:endCxn id="165" idx="1"/>
              </p:cNvCxnSpPr>
              <p:nvPr/>
            </p:nvCxnSpPr>
            <p:spPr>
              <a:xfrm>
                <a:off x="1055335" y="4393538"/>
                <a:ext cx="166041" cy="27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>
                <a:stCxn id="149" idx="2"/>
                <a:endCxn id="168" idx="0"/>
              </p:cNvCxnSpPr>
              <p:nvPr/>
            </p:nvCxnSpPr>
            <p:spPr>
              <a:xfrm>
                <a:off x="450248" y="3159545"/>
                <a:ext cx="29024" cy="93028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Rounded Rectangle 167"/>
              <p:cNvSpPr/>
              <p:nvPr/>
            </p:nvSpPr>
            <p:spPr>
              <a:xfrm>
                <a:off x="-96792" y="4089826"/>
                <a:ext cx="1152127" cy="607423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tokenizer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Rounded Rectangle 168"/>
              <p:cNvSpPr/>
              <p:nvPr/>
            </p:nvSpPr>
            <p:spPr>
              <a:xfrm>
                <a:off x="6405952" y="4161834"/>
                <a:ext cx="1226137" cy="50620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Evaluator</a:t>
                </a:r>
              </a:p>
            </p:txBody>
          </p:sp>
          <p:sp>
            <p:nvSpPr>
              <p:cNvPr id="170" name="Flowchart: Process 43"/>
              <p:cNvSpPr/>
              <p:nvPr/>
            </p:nvSpPr>
            <p:spPr>
              <a:xfrm>
                <a:off x="7846112" y="4161834"/>
                <a:ext cx="913901" cy="487537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Results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1" name="Straight Arrow Connector 170"/>
              <p:cNvCxnSpPr>
                <a:stCxn id="169" idx="3"/>
                <a:endCxn id="170" idx="1"/>
              </p:cNvCxnSpPr>
              <p:nvPr/>
            </p:nvCxnSpPr>
            <p:spPr>
              <a:xfrm flipV="1">
                <a:off x="7632089" y="4405603"/>
                <a:ext cx="214023" cy="933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TextBox 171"/>
              <p:cNvSpPr txBox="1"/>
              <p:nvPr/>
            </p:nvSpPr>
            <p:spPr>
              <a:xfrm>
                <a:off x="2913085" y="3913311"/>
                <a:ext cx="9871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err="1" smtClean="0"/>
                  <a:t>sample.tkn</a:t>
                </a:r>
                <a:endParaRPr lang="en-US" sz="1400" i="1" dirty="0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2877081" y="4617132"/>
                <a:ext cx="105593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Token files</a:t>
                </a:r>
                <a:endParaRPr lang="en-US" sz="1600" dirty="0"/>
              </a:p>
            </p:txBody>
          </p:sp>
          <p:sp>
            <p:nvSpPr>
              <p:cNvPr id="174" name="Rounded Rectangle 173"/>
              <p:cNvSpPr/>
              <p:nvPr/>
            </p:nvSpPr>
            <p:spPr>
              <a:xfrm>
                <a:off x="1778932" y="2794495"/>
                <a:ext cx="708001" cy="50620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brat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6" name="Elbow Connector 135"/>
            <p:cNvCxnSpPr>
              <a:stCxn id="165" idx="0"/>
              <a:endCxn id="174" idx="1"/>
            </p:cNvCxnSpPr>
            <p:nvPr/>
          </p:nvCxnSpPr>
          <p:spPr>
            <a:xfrm rot="5400000" flipH="1" flipV="1">
              <a:off x="1226304" y="3755712"/>
              <a:ext cx="1114236" cy="176556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ounded Rectangle 136"/>
            <p:cNvSpPr/>
            <p:nvPr/>
          </p:nvSpPr>
          <p:spPr>
            <a:xfrm>
              <a:off x="1151620" y="2384884"/>
              <a:ext cx="4356484" cy="172819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78240" y="2384884"/>
              <a:ext cx="3297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Human event mention detection </a:t>
              </a:r>
              <a:endParaRPr lang="en-US" dirty="0"/>
            </a:p>
          </p:txBody>
        </p:sp>
      </p:grpSp>
      <p:cxnSp>
        <p:nvCxnSpPr>
          <p:cNvPr id="175" name="Straight Arrow Connector 174"/>
          <p:cNvCxnSpPr>
            <a:stCxn id="165" idx="3"/>
            <a:endCxn id="169" idx="1"/>
          </p:cNvCxnSpPr>
          <p:nvPr/>
        </p:nvCxnSpPr>
        <p:spPr>
          <a:xfrm>
            <a:off x="2093640" y="4635542"/>
            <a:ext cx="4422576" cy="186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001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141"/>
          <p:cNvGrpSpPr/>
          <p:nvPr/>
        </p:nvGrpSpPr>
        <p:grpSpPr>
          <a:xfrm>
            <a:off x="287524" y="1088740"/>
            <a:ext cx="8712968" cy="4838963"/>
            <a:chOff x="287524" y="1088740"/>
            <a:chExt cx="8712968" cy="4838963"/>
          </a:xfrm>
        </p:grpSpPr>
        <p:sp>
          <p:nvSpPr>
            <p:cNvPr id="89" name="TextBox 88"/>
            <p:cNvSpPr txBox="1"/>
            <p:nvPr/>
          </p:nvSpPr>
          <p:spPr>
            <a:xfrm>
              <a:off x="467544" y="4509120"/>
              <a:ext cx="920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Token table</a:t>
              </a:r>
              <a:endParaRPr lang="en-US" sz="1200" dirty="0"/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287524" y="1088740"/>
              <a:ext cx="8712968" cy="4838963"/>
              <a:chOff x="287524" y="1088740"/>
              <a:chExt cx="8712968" cy="4838963"/>
            </a:xfrm>
          </p:grpSpPr>
          <p:sp>
            <p:nvSpPr>
              <p:cNvPr id="79" name="Flowchart: Document 34"/>
              <p:cNvSpPr/>
              <p:nvPr/>
            </p:nvSpPr>
            <p:spPr>
              <a:xfrm>
                <a:off x="467544" y="4041068"/>
                <a:ext cx="900100" cy="468868"/>
              </a:xfrm>
              <a:prstGeom prst="flowChartDocumen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i="1" dirty="0" err="1">
                    <a:solidFill>
                      <a:srgbClr val="000000"/>
                    </a:solidFill>
                  </a:rPr>
                  <a:t>sample.tab</a:t>
                </a:r>
                <a:endParaRPr lang="en-US" sz="1200" i="1" dirty="0">
                  <a:solidFill>
                    <a:srgbClr val="000000"/>
                  </a:solidFill>
                </a:endParaRPr>
              </a:p>
              <a:p>
                <a:pPr algn="ctr"/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40" name="Group 139"/>
              <p:cNvGrpSpPr/>
              <p:nvPr/>
            </p:nvGrpSpPr>
            <p:grpSpPr>
              <a:xfrm>
                <a:off x="287524" y="1088740"/>
                <a:ext cx="8712968" cy="4838963"/>
                <a:chOff x="287524" y="1088740"/>
                <a:chExt cx="8712968" cy="4838963"/>
              </a:xfrm>
            </p:grpSpPr>
            <p:grpSp>
              <p:nvGrpSpPr>
                <p:cNvPr id="6" name="Group 5"/>
                <p:cNvGrpSpPr/>
                <p:nvPr/>
              </p:nvGrpSpPr>
              <p:grpSpPr>
                <a:xfrm>
                  <a:off x="287524" y="1088740"/>
                  <a:ext cx="8712968" cy="4838963"/>
                  <a:chOff x="-44547" y="1772816"/>
                  <a:chExt cx="8712968" cy="4838963"/>
                </a:xfrm>
              </p:grpSpPr>
              <p:grpSp>
                <p:nvGrpSpPr>
                  <p:cNvPr id="7" name="Group 6"/>
                  <p:cNvGrpSpPr/>
                  <p:nvPr/>
                </p:nvGrpSpPr>
                <p:grpSpPr>
                  <a:xfrm>
                    <a:off x="-44547" y="1772816"/>
                    <a:ext cx="8712968" cy="4838963"/>
                    <a:chOff x="-137315" y="1533542"/>
                    <a:chExt cx="8712968" cy="4838963"/>
                  </a:xfrm>
                </p:grpSpPr>
                <p:sp>
                  <p:nvSpPr>
                    <p:cNvPr id="11" name="Smiley Face 10"/>
                    <p:cNvSpPr/>
                    <p:nvPr/>
                  </p:nvSpPr>
                  <p:spPr>
                    <a:xfrm>
                      <a:off x="2274953" y="2181614"/>
                      <a:ext cx="396044" cy="396044"/>
                    </a:xfrm>
                    <a:prstGeom prst="smileyFace">
                      <a:avLst>
                        <a:gd name="adj" fmla="val -4653"/>
                      </a:avLst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1410857" y="1533542"/>
                      <a:ext cx="1152127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600" dirty="0" smtClean="0"/>
                        <a:t>Human annotators</a:t>
                      </a:r>
                      <a:endParaRPr lang="en-US" sz="1600" dirty="0"/>
                    </a:p>
                  </p:txBody>
                </p:sp>
                <p:sp>
                  <p:nvSpPr>
                    <p:cNvPr id="13" name="Flowchart: Document 5"/>
                    <p:cNvSpPr/>
                    <p:nvPr/>
                  </p:nvSpPr>
                  <p:spPr>
                    <a:xfrm>
                      <a:off x="3167136" y="2813034"/>
                      <a:ext cx="762000" cy="468868"/>
                    </a:xfrm>
                    <a:prstGeom prst="flowChartDocumen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4" name="TextBox 13"/>
                    <p:cNvSpPr txBox="1"/>
                    <p:nvPr/>
                  </p:nvSpPr>
                  <p:spPr>
                    <a:xfrm>
                      <a:off x="2670997" y="3225730"/>
                      <a:ext cx="1488508" cy="58477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600" dirty="0" smtClean="0"/>
                        <a:t>Human</a:t>
                      </a:r>
                    </a:p>
                    <a:p>
                      <a:pPr algn="ctr"/>
                      <a:r>
                        <a:rPr lang="en-US" sz="1600" dirty="0"/>
                        <a:t>a</a:t>
                      </a:r>
                      <a:r>
                        <a:rPr lang="en-US" sz="1600" dirty="0" smtClean="0"/>
                        <a:t>nnotation files</a:t>
                      </a:r>
                      <a:endParaRPr lang="en-US" sz="1600" dirty="0"/>
                    </a:p>
                  </p:txBody>
                </p:sp>
                <p:cxnSp>
                  <p:nvCxnSpPr>
                    <p:cNvPr id="15" name="Straight Arrow Connector 14"/>
                    <p:cNvCxnSpPr>
                      <a:stCxn id="11" idx="4"/>
                      <a:endCxn id="44" idx="0"/>
                    </p:cNvCxnSpPr>
                    <p:nvPr/>
                  </p:nvCxnSpPr>
                  <p:spPr>
                    <a:xfrm>
                      <a:off x="2472975" y="2577658"/>
                      <a:ext cx="9962" cy="216837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Straight Arrow Connector 15"/>
                    <p:cNvCxnSpPr>
                      <a:stCxn id="44" idx="3"/>
                      <a:endCxn id="13" idx="1"/>
                    </p:cNvCxnSpPr>
                    <p:nvPr/>
                  </p:nvCxnSpPr>
                  <p:spPr>
                    <a:xfrm flipV="1">
                      <a:off x="2836937" y="3047468"/>
                      <a:ext cx="330199" cy="13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" name="TextBox 16"/>
                    <p:cNvSpPr txBox="1"/>
                    <p:nvPr/>
                  </p:nvSpPr>
                  <p:spPr>
                    <a:xfrm>
                      <a:off x="-137315" y="1569546"/>
                      <a:ext cx="907749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600" dirty="0" smtClean="0"/>
                        <a:t>Text files</a:t>
                      </a:r>
                      <a:endParaRPr lang="en-US" sz="1600" dirty="0"/>
                    </a:p>
                  </p:txBody>
                </p:sp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62693" y="2377893"/>
                      <a:ext cx="95212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400" i="1" dirty="0" err="1" smtClean="0"/>
                        <a:t>sample.txt</a:t>
                      </a:r>
                      <a:endParaRPr lang="en-US" sz="1400" i="1" dirty="0"/>
                    </a:p>
                  </p:txBody>
                </p:sp>
                <p:sp>
                  <p:nvSpPr>
                    <p:cNvPr id="19" name="Flowchart: Document 22"/>
                    <p:cNvSpPr/>
                    <p:nvPr/>
                  </p:nvSpPr>
                  <p:spPr>
                    <a:xfrm>
                      <a:off x="98697" y="1909841"/>
                      <a:ext cx="762000" cy="468868"/>
                    </a:xfrm>
                    <a:prstGeom prst="flowChartDocumen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0" name="Flowchart: Document 40"/>
                    <p:cNvSpPr/>
                    <p:nvPr/>
                  </p:nvSpPr>
                  <p:spPr>
                    <a:xfrm>
                      <a:off x="6046942" y="2813164"/>
                      <a:ext cx="762000" cy="468868"/>
                    </a:xfrm>
                    <a:prstGeom prst="flowChartDocumen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6017235" y="2528991"/>
                      <a:ext cx="100431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400" i="1" dirty="0" err="1"/>
                        <a:t>s</a:t>
                      </a:r>
                      <a:r>
                        <a:rPr lang="en-US" sz="1400" i="1" dirty="0" err="1" smtClean="0"/>
                        <a:t>ample.tbf</a:t>
                      </a:r>
                      <a:endParaRPr lang="en-US" sz="1400" i="1" dirty="0"/>
                    </a:p>
                  </p:txBody>
                </p:sp>
                <p:cxnSp>
                  <p:nvCxnSpPr>
                    <p:cNvPr id="22" name="Straight Arrow Connector 21"/>
                    <p:cNvCxnSpPr>
                      <a:stCxn id="13" idx="3"/>
                      <a:endCxn id="29" idx="1"/>
                    </p:cNvCxnSpPr>
                    <p:nvPr/>
                  </p:nvCxnSpPr>
                  <p:spPr>
                    <a:xfrm flipV="1">
                      <a:off x="3929136" y="3046785"/>
                      <a:ext cx="288032" cy="68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3" name="TextBox 22"/>
                    <p:cNvSpPr txBox="1"/>
                    <p:nvPr/>
                  </p:nvSpPr>
                  <p:spPr>
                    <a:xfrm>
                      <a:off x="5815652" y="3261734"/>
                      <a:ext cx="136407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600" dirty="0" smtClean="0"/>
                        <a:t>Gold standard</a:t>
                      </a:r>
                    </a:p>
                  </p:txBody>
                </p:sp>
                <p:cxnSp>
                  <p:nvCxnSpPr>
                    <p:cNvPr id="24" name="Straight Arrow Connector 23"/>
                    <p:cNvCxnSpPr>
                      <a:stCxn id="29" idx="3"/>
                      <a:endCxn id="20" idx="1"/>
                    </p:cNvCxnSpPr>
                    <p:nvPr/>
                  </p:nvCxnSpPr>
                  <p:spPr>
                    <a:xfrm>
                      <a:off x="5407301" y="3046785"/>
                      <a:ext cx="639641" cy="81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5" name="Flowchart: Document 53"/>
                    <p:cNvSpPr/>
                    <p:nvPr/>
                  </p:nvSpPr>
                  <p:spPr>
                    <a:xfrm>
                      <a:off x="6125364" y="5517323"/>
                      <a:ext cx="762000" cy="468868"/>
                    </a:xfrm>
                    <a:prstGeom prst="flowChartDocumen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6" name="TextBox 25"/>
                    <p:cNvSpPr txBox="1"/>
                    <p:nvPr/>
                  </p:nvSpPr>
                  <p:spPr>
                    <a:xfrm>
                      <a:off x="5735098" y="6033951"/>
                      <a:ext cx="1390926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600" dirty="0" smtClean="0"/>
                        <a:t>System results</a:t>
                      </a:r>
                      <a:endParaRPr lang="en-US" sz="1600" dirty="0"/>
                    </a:p>
                  </p:txBody>
                </p:sp>
                <p:cxnSp>
                  <p:nvCxnSpPr>
                    <p:cNvPr id="27" name="Straight Arrow Connector 26"/>
                    <p:cNvCxnSpPr>
                      <a:stCxn id="33" idx="3"/>
                      <a:endCxn id="25" idx="1"/>
                    </p:cNvCxnSpPr>
                    <p:nvPr/>
                  </p:nvCxnSpPr>
                  <p:spPr>
                    <a:xfrm>
                      <a:off x="5839349" y="5749263"/>
                      <a:ext cx="286015" cy="2494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5551317" y="5169946"/>
                      <a:ext cx="165820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400" i="1" dirty="0" smtClean="0"/>
                        <a:t>sample-system1.</a:t>
                      </a:r>
                      <a:r>
                        <a:rPr lang="en-US" sz="1400" i="1" dirty="0"/>
                        <a:t>t</a:t>
                      </a:r>
                      <a:r>
                        <a:rPr lang="en-US" sz="1400" i="1" dirty="0" smtClean="0"/>
                        <a:t>bf</a:t>
                      </a:r>
                      <a:endParaRPr lang="en-US" sz="1400" i="1" dirty="0"/>
                    </a:p>
                  </p:txBody>
                </p:sp>
                <p:sp>
                  <p:nvSpPr>
                    <p:cNvPr id="29" name="Rounded Rectangle 28"/>
                    <p:cNvSpPr/>
                    <p:nvPr/>
                  </p:nvSpPr>
                  <p:spPr>
                    <a:xfrm>
                      <a:off x="4217168" y="2793682"/>
                      <a:ext cx="1190133" cy="506206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Converter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0" name="Elbow Connector 29"/>
                    <p:cNvCxnSpPr>
                      <a:stCxn id="20" idx="3"/>
                      <a:endCxn id="39" idx="0"/>
                    </p:cNvCxnSpPr>
                    <p:nvPr/>
                  </p:nvCxnSpPr>
                  <p:spPr>
                    <a:xfrm>
                      <a:off x="6808942" y="3047598"/>
                      <a:ext cx="164533" cy="1114236"/>
                    </a:xfrm>
                    <a:prstGeom prst="bentConnector2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1" name="TextBox 30"/>
                    <p:cNvSpPr txBox="1"/>
                    <p:nvPr/>
                  </p:nvSpPr>
                  <p:spPr>
                    <a:xfrm>
                      <a:off x="3067041" y="2541654"/>
                      <a:ext cx="103425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400" i="1" dirty="0" err="1" smtClean="0"/>
                        <a:t>sample.ann</a:t>
                      </a:r>
                      <a:endParaRPr lang="en-US" sz="1400" i="1" dirty="0"/>
                    </a:p>
                  </p:txBody>
                </p:sp>
                <p:cxnSp>
                  <p:nvCxnSpPr>
                    <p:cNvPr id="32" name="Elbow Connector 31"/>
                    <p:cNvCxnSpPr>
                      <a:stCxn id="88" idx="3"/>
                      <a:endCxn id="33" idx="1"/>
                    </p:cNvCxnSpPr>
                    <p:nvPr/>
                  </p:nvCxnSpPr>
                  <p:spPr>
                    <a:xfrm>
                      <a:off x="1014813" y="4431864"/>
                      <a:ext cx="936104" cy="1317399"/>
                    </a:xfrm>
                    <a:prstGeom prst="bentConnector3">
                      <a:avLst>
                        <a:gd name="adj1" fmla="val 58969"/>
                      </a:avLst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3" name="Rounded Rectangle 32"/>
                    <p:cNvSpPr/>
                    <p:nvPr/>
                  </p:nvSpPr>
                  <p:spPr>
                    <a:xfrm>
                      <a:off x="1950917" y="5457978"/>
                      <a:ext cx="3888432" cy="582569"/>
                    </a:xfrm>
                    <a:prstGeom prst="round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Event extraction system</a:t>
                      </a:r>
                    </a:p>
                  </p:txBody>
                </p:sp>
                <p:cxnSp>
                  <p:nvCxnSpPr>
                    <p:cNvPr id="34" name="Elbow Connector 33"/>
                    <p:cNvCxnSpPr>
                      <a:stCxn id="25" idx="3"/>
                      <a:endCxn id="39" idx="2"/>
                    </p:cNvCxnSpPr>
                    <p:nvPr/>
                  </p:nvCxnSpPr>
                  <p:spPr>
                    <a:xfrm flipV="1">
                      <a:off x="6887364" y="4668040"/>
                      <a:ext cx="86111" cy="1083717"/>
                    </a:xfrm>
                    <a:prstGeom prst="bentConnector2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" name="Flowchart: Document 34"/>
                    <p:cNvSpPr/>
                    <p:nvPr/>
                  </p:nvSpPr>
                  <p:spPr>
                    <a:xfrm>
                      <a:off x="42705" y="3621774"/>
                      <a:ext cx="900100" cy="468868"/>
                    </a:xfrm>
                    <a:prstGeom prst="flowChartDocumen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i="1" dirty="0" err="1">
                          <a:solidFill>
                            <a:srgbClr val="000000"/>
                          </a:solidFill>
                        </a:rPr>
                        <a:t>sample.tkn</a:t>
                      </a:r>
                      <a:endParaRPr lang="en-US" sz="1200" i="1" dirty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p:txBody>
                </p:sp>
                <p:cxnSp>
                  <p:nvCxnSpPr>
                    <p:cNvPr id="37" name="Straight Arrow Connector 36"/>
                    <p:cNvCxnSpPr>
                      <a:stCxn id="19" idx="2"/>
                      <a:endCxn id="38" idx="0"/>
                    </p:cNvCxnSpPr>
                    <p:nvPr/>
                  </p:nvCxnSpPr>
                  <p:spPr>
                    <a:xfrm flipH="1">
                      <a:off x="474753" y="2347712"/>
                      <a:ext cx="4944" cy="409966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8" name="Rounded Rectangle 37"/>
                    <p:cNvSpPr/>
                    <p:nvPr/>
                  </p:nvSpPr>
                  <p:spPr>
                    <a:xfrm>
                      <a:off x="-101311" y="2757678"/>
                      <a:ext cx="1152127" cy="607423"/>
                    </a:xfrm>
                    <a:prstGeom prst="roundRec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Tokenizer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(LDC)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9" name="Rounded Rectangle 38"/>
                    <p:cNvSpPr/>
                    <p:nvPr/>
                  </p:nvSpPr>
                  <p:spPr>
                    <a:xfrm>
                      <a:off x="6415413" y="4161834"/>
                      <a:ext cx="1116124" cy="506206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Evaluator</a:t>
                      </a:r>
                    </a:p>
                  </p:txBody>
                </p:sp>
                <p:sp>
                  <p:nvSpPr>
                    <p:cNvPr id="40" name="Flowchart: Process 43"/>
                    <p:cNvSpPr/>
                    <p:nvPr/>
                  </p:nvSpPr>
                  <p:spPr>
                    <a:xfrm>
                      <a:off x="7661752" y="4161834"/>
                      <a:ext cx="913901" cy="487537"/>
                    </a:xfrm>
                    <a:prstGeom prst="flowChartProcess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Results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41" name="Straight Arrow Connector 40"/>
                    <p:cNvCxnSpPr>
                      <a:stCxn id="39" idx="3"/>
                      <a:endCxn id="40" idx="1"/>
                    </p:cNvCxnSpPr>
                    <p:nvPr/>
                  </p:nvCxnSpPr>
                  <p:spPr>
                    <a:xfrm flipV="1">
                      <a:off x="7531537" y="4405603"/>
                      <a:ext cx="130215" cy="9334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227913" y="3621774"/>
                      <a:ext cx="18466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endParaRPr lang="en-US" sz="1400" i="1" dirty="0"/>
                    </a:p>
                  </p:txBody>
                </p:sp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-29303" y="4125830"/>
                      <a:ext cx="110799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200" dirty="0" smtClean="0"/>
                        <a:t>Tokenized text</a:t>
                      </a:r>
                      <a:endParaRPr lang="en-US" sz="1200" dirty="0"/>
                    </a:p>
                  </p:txBody>
                </p:sp>
                <p:sp>
                  <p:nvSpPr>
                    <p:cNvPr id="44" name="Rounded Rectangle 43"/>
                    <p:cNvSpPr/>
                    <p:nvPr/>
                  </p:nvSpPr>
                  <p:spPr>
                    <a:xfrm>
                      <a:off x="2128936" y="2794495"/>
                      <a:ext cx="708001" cy="506206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brat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cxnSp>
                <p:nvCxnSpPr>
                  <p:cNvPr id="8" name="Elbow Connector 7"/>
                  <p:cNvCxnSpPr>
                    <a:stCxn id="88" idx="3"/>
                    <a:endCxn id="44" idx="1"/>
                  </p:cNvCxnSpPr>
                  <p:nvPr/>
                </p:nvCxnSpPr>
                <p:spPr>
                  <a:xfrm flipV="1">
                    <a:off x="1107581" y="3286872"/>
                    <a:ext cx="1114123" cy="1384266"/>
                  </a:xfrm>
                  <a:prstGeom prst="bentConnector3">
                    <a:avLst>
                      <a:gd name="adj1" fmla="val 50000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" name="Rounded Rectangle 8"/>
                  <p:cNvSpPr/>
                  <p:nvPr/>
                </p:nvSpPr>
                <p:spPr>
                  <a:xfrm>
                    <a:off x="1899669" y="2384884"/>
                    <a:ext cx="3924436" cy="1728192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3303825" y="2384884"/>
                    <a:ext cx="195254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Human annotation</a:t>
                    </a:r>
                    <a:endParaRPr lang="en-US" dirty="0"/>
                  </a:p>
                </p:txBody>
              </p:sp>
            </p:grpSp>
            <p:grpSp>
              <p:nvGrpSpPr>
                <p:cNvPr id="139" name="Group 138"/>
                <p:cNvGrpSpPr/>
                <p:nvPr/>
              </p:nvGrpSpPr>
              <p:grpSpPr>
                <a:xfrm>
                  <a:off x="359532" y="2920299"/>
                  <a:ext cx="6480720" cy="1948861"/>
                  <a:chOff x="359532" y="2920299"/>
                  <a:chExt cx="6480720" cy="1948861"/>
                </a:xfrm>
              </p:grpSpPr>
              <p:cxnSp>
                <p:nvCxnSpPr>
                  <p:cNvPr id="45" name="Straight Arrow Connector 44"/>
                  <p:cNvCxnSpPr>
                    <a:stCxn id="88" idx="3"/>
                    <a:endCxn id="39" idx="1"/>
                  </p:cNvCxnSpPr>
                  <p:nvPr/>
                </p:nvCxnSpPr>
                <p:spPr>
                  <a:xfrm flipV="1">
                    <a:off x="1439652" y="3970135"/>
                    <a:ext cx="5400600" cy="16927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8" name="Flowchart: Process 43"/>
                  <p:cNvSpPr/>
                  <p:nvPr/>
                </p:nvSpPr>
                <p:spPr>
                  <a:xfrm>
                    <a:off x="359532" y="3104964"/>
                    <a:ext cx="1080120" cy="1764196"/>
                  </a:xfrm>
                  <a:prstGeom prst="flowChartProcess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92" name="Straight Arrow Connector 91"/>
                  <p:cNvCxnSpPr>
                    <a:stCxn id="38" idx="2"/>
                    <a:endCxn id="88" idx="0"/>
                  </p:cNvCxnSpPr>
                  <p:nvPr/>
                </p:nvCxnSpPr>
                <p:spPr>
                  <a:xfrm>
                    <a:off x="899592" y="2920299"/>
                    <a:ext cx="0" cy="184665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1314035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87" name="Group 86"/>
          <p:cNvGrpSpPr/>
          <p:nvPr/>
        </p:nvGrpSpPr>
        <p:grpSpPr>
          <a:xfrm>
            <a:off x="143508" y="653206"/>
            <a:ext cx="8712968" cy="4574722"/>
            <a:chOff x="143508" y="653206"/>
            <a:chExt cx="8712968" cy="4574722"/>
          </a:xfrm>
        </p:grpSpPr>
        <p:sp>
          <p:nvSpPr>
            <p:cNvPr id="6" name="Smiley Face 5"/>
            <p:cNvSpPr/>
            <p:nvPr/>
          </p:nvSpPr>
          <p:spPr>
            <a:xfrm>
              <a:off x="2487107" y="1336068"/>
              <a:ext cx="381000" cy="381000"/>
            </a:xfrm>
            <a:prstGeom prst="smileyF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99792" y="653206"/>
              <a:ext cx="15841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Human annotators</a:t>
              </a:r>
              <a:endParaRPr lang="en-US" sz="1400" dirty="0"/>
            </a:p>
          </p:txBody>
        </p:sp>
        <p:sp>
          <p:nvSpPr>
            <p:cNvPr id="8" name="Flowchart: Document 7"/>
            <p:cNvSpPr/>
            <p:nvPr/>
          </p:nvSpPr>
          <p:spPr>
            <a:xfrm>
              <a:off x="3364969" y="1927474"/>
              <a:ext cx="762000" cy="468868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67844" y="1445875"/>
              <a:ext cx="14839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Human annotation files</a:t>
              </a:r>
              <a:endParaRPr lang="en-US" sz="1400" dirty="0"/>
            </a:p>
          </p:txBody>
        </p:sp>
        <p:cxnSp>
          <p:nvCxnSpPr>
            <p:cNvPr id="10" name="Straight Arrow Connector 9"/>
            <p:cNvCxnSpPr>
              <a:stCxn id="6" idx="4"/>
              <a:endCxn id="39" idx="0"/>
            </p:cNvCxnSpPr>
            <p:nvPr/>
          </p:nvCxnSpPr>
          <p:spPr>
            <a:xfrm>
              <a:off x="2677607" y="1717068"/>
              <a:ext cx="0" cy="1918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39" idx="3"/>
              <a:endCxn id="8" idx="1"/>
            </p:cNvCxnSpPr>
            <p:nvPr/>
          </p:nvCxnSpPr>
          <p:spPr>
            <a:xfrm flipV="1">
              <a:off x="3031607" y="2161908"/>
              <a:ext cx="333362" cy="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43508" y="672951"/>
              <a:ext cx="11373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Original text</a:t>
              </a:r>
              <a:endParaRPr lang="en-US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55576" y="1357027"/>
              <a:ext cx="9521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smtClean="0"/>
                <a:t>sample.txt</a:t>
              </a:r>
              <a:endParaRPr lang="en-US" sz="1400" i="1" dirty="0"/>
            </a:p>
          </p:txBody>
        </p:sp>
        <p:sp>
          <p:nvSpPr>
            <p:cNvPr id="14" name="Flowchart: Document 13"/>
            <p:cNvSpPr/>
            <p:nvPr/>
          </p:nvSpPr>
          <p:spPr>
            <a:xfrm>
              <a:off x="348860" y="960983"/>
              <a:ext cx="762000" cy="468868"/>
            </a:xfrm>
            <a:prstGeom prst="flowChartDocumen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5" name="Flowchart: Document 14"/>
            <p:cNvSpPr/>
            <p:nvPr/>
          </p:nvSpPr>
          <p:spPr>
            <a:xfrm>
              <a:off x="6189027" y="1926791"/>
              <a:ext cx="762000" cy="468868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73225" y="2370311"/>
              <a:ext cx="959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err="1"/>
                <a:t>s</a:t>
              </a:r>
              <a:r>
                <a:rPr lang="en-US" sz="1400" i="1" dirty="0" err="1" smtClean="0"/>
                <a:t>ample.tbf</a:t>
              </a:r>
              <a:endParaRPr lang="en-US" sz="1400" i="1" dirty="0"/>
            </a:p>
          </p:txBody>
        </p:sp>
        <p:cxnSp>
          <p:nvCxnSpPr>
            <p:cNvPr id="17" name="Straight Arrow Connector 16"/>
            <p:cNvCxnSpPr>
              <a:stCxn id="8" idx="3"/>
              <a:endCxn id="24" idx="1"/>
            </p:cNvCxnSpPr>
            <p:nvPr/>
          </p:nvCxnSpPr>
          <p:spPr>
            <a:xfrm flipV="1">
              <a:off x="4126969" y="2161225"/>
              <a:ext cx="481035" cy="6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913775" y="1409871"/>
              <a:ext cx="15925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Gold standard</a:t>
              </a:r>
            </a:p>
            <a:p>
              <a:r>
                <a:rPr lang="en-US" sz="1400" dirty="0" smtClean="0"/>
                <a:t>event mention files</a:t>
              </a:r>
              <a:endParaRPr lang="en-US" sz="1400" dirty="0"/>
            </a:p>
          </p:txBody>
        </p:sp>
        <p:cxnSp>
          <p:nvCxnSpPr>
            <p:cNvPr id="19" name="Straight Arrow Connector 18"/>
            <p:cNvCxnSpPr>
              <a:stCxn id="24" idx="3"/>
              <a:endCxn id="15" idx="1"/>
            </p:cNvCxnSpPr>
            <p:nvPr/>
          </p:nvCxnSpPr>
          <p:spPr>
            <a:xfrm>
              <a:off x="5632073" y="2161225"/>
              <a:ext cx="55695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lowchart: Document 19"/>
            <p:cNvSpPr/>
            <p:nvPr/>
          </p:nvSpPr>
          <p:spPr>
            <a:xfrm>
              <a:off x="6172133" y="4456276"/>
              <a:ext cx="762000" cy="468868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76156" y="3933056"/>
              <a:ext cx="1156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System event</a:t>
              </a:r>
            </a:p>
            <a:p>
              <a:r>
                <a:rPr lang="en-US" sz="1400" dirty="0" smtClean="0"/>
                <a:t>mention files</a:t>
              </a:r>
              <a:endParaRPr lang="en-US" sz="1400" dirty="0"/>
            </a:p>
          </p:txBody>
        </p:sp>
        <p:cxnSp>
          <p:nvCxnSpPr>
            <p:cNvPr id="22" name="Straight Arrow Connector 21"/>
            <p:cNvCxnSpPr>
              <a:stCxn id="28" idx="3"/>
              <a:endCxn id="20" idx="1"/>
            </p:cNvCxnSpPr>
            <p:nvPr/>
          </p:nvCxnSpPr>
          <p:spPr>
            <a:xfrm>
              <a:off x="5668077" y="4688216"/>
              <a:ext cx="504056" cy="24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796136" y="4920151"/>
              <a:ext cx="16582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smtClean="0"/>
                <a:t>sample-system1.</a:t>
              </a:r>
              <a:r>
                <a:rPr lang="en-US" sz="1400" i="1" dirty="0"/>
                <a:t>t</a:t>
              </a:r>
              <a:r>
                <a:rPr lang="en-US" sz="1400" i="1" dirty="0" smtClean="0"/>
                <a:t>bf</a:t>
              </a:r>
              <a:endParaRPr lang="en-US" sz="1400" i="1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608004" y="1908122"/>
              <a:ext cx="1024069" cy="5062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Converter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Elbow Connector 24"/>
            <p:cNvCxnSpPr>
              <a:stCxn id="15" idx="3"/>
              <a:endCxn id="34" idx="0"/>
            </p:cNvCxnSpPr>
            <p:nvPr/>
          </p:nvCxnSpPr>
          <p:spPr>
            <a:xfrm>
              <a:off x="6951027" y="2161225"/>
              <a:ext cx="447287" cy="980742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213707" y="2365139"/>
              <a:ext cx="10342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err="1" smtClean="0"/>
                <a:t>sample.ann</a:t>
              </a:r>
              <a:endParaRPr lang="en-US" sz="1400" i="1" dirty="0"/>
            </a:p>
          </p:txBody>
        </p:sp>
        <p:cxnSp>
          <p:nvCxnSpPr>
            <p:cNvPr id="27" name="Elbow Connector 26"/>
            <p:cNvCxnSpPr>
              <a:stCxn id="33" idx="2"/>
              <a:endCxn id="108" idx="1"/>
            </p:cNvCxnSpPr>
            <p:nvPr/>
          </p:nvCxnSpPr>
          <p:spPr>
            <a:xfrm rot="16200000" flipH="1">
              <a:off x="552168" y="2454563"/>
              <a:ext cx="663214" cy="307831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ounded Rectangle 27"/>
            <p:cNvSpPr/>
            <p:nvPr/>
          </p:nvSpPr>
          <p:spPr>
            <a:xfrm>
              <a:off x="2094923" y="4396931"/>
              <a:ext cx="3573154" cy="58256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Event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mention detection </a:t>
              </a:r>
              <a:r>
                <a:rPr lang="en-US" sz="1400" b="1" dirty="0">
                  <a:solidFill>
                    <a:schemeClr val="tx1"/>
                  </a:solidFill>
                </a:rPr>
                <a:t>system</a:t>
              </a:r>
            </a:p>
          </p:txBody>
        </p:sp>
        <p:cxnSp>
          <p:nvCxnSpPr>
            <p:cNvPr id="29" name="Elbow Connector 28"/>
            <p:cNvCxnSpPr>
              <a:stCxn id="20" idx="3"/>
              <a:endCxn id="34" idx="2"/>
            </p:cNvCxnSpPr>
            <p:nvPr/>
          </p:nvCxnSpPr>
          <p:spPr>
            <a:xfrm flipV="1">
              <a:off x="6934133" y="3648173"/>
              <a:ext cx="464181" cy="1042537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4" idx="2"/>
              <a:endCxn id="33" idx="0"/>
            </p:cNvCxnSpPr>
            <p:nvPr/>
          </p:nvCxnSpPr>
          <p:spPr>
            <a:xfrm>
              <a:off x="729860" y="1398854"/>
              <a:ext cx="0" cy="4409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216697" y="1839844"/>
              <a:ext cx="1026325" cy="43702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T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okenizer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6912260" y="3141967"/>
              <a:ext cx="972108" cy="5062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Evaluator</a:t>
              </a:r>
            </a:p>
          </p:txBody>
        </p:sp>
        <p:sp>
          <p:nvSpPr>
            <p:cNvPr id="35" name="Flowchart: Process 34"/>
            <p:cNvSpPr/>
            <p:nvPr/>
          </p:nvSpPr>
          <p:spPr>
            <a:xfrm>
              <a:off x="8100393" y="3140968"/>
              <a:ext cx="756083" cy="507205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Results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35"/>
            <p:cNvCxnSpPr>
              <a:stCxn id="34" idx="3"/>
              <a:endCxn id="35" idx="1"/>
            </p:cNvCxnSpPr>
            <p:nvPr/>
          </p:nvCxnSpPr>
          <p:spPr>
            <a:xfrm flipV="1">
              <a:off x="7884368" y="3394571"/>
              <a:ext cx="216025" cy="49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884570" y="3124709"/>
              <a:ext cx="9871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err="1" smtClean="0"/>
                <a:t>sample.tkn</a:t>
              </a:r>
              <a:endParaRPr lang="en-US" sz="1400" i="1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2323606" y="1908935"/>
              <a:ext cx="708001" cy="5062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brat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2094923" y="1054477"/>
              <a:ext cx="3737217" cy="1674187"/>
            </a:xfrm>
            <a:prstGeom prst="roundRect">
              <a:avLst>
                <a:gd name="adj" fmla="val 858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Elbow Connector 41"/>
            <p:cNvCxnSpPr>
              <a:stCxn id="108" idx="3"/>
            </p:cNvCxnSpPr>
            <p:nvPr/>
          </p:nvCxnSpPr>
          <p:spPr>
            <a:xfrm>
              <a:off x="1799691" y="2940086"/>
              <a:ext cx="877915" cy="1456845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108" idx="3"/>
              <a:endCxn id="39" idx="2"/>
            </p:cNvCxnSpPr>
            <p:nvPr/>
          </p:nvCxnSpPr>
          <p:spPr>
            <a:xfrm flipV="1">
              <a:off x="1799691" y="2415141"/>
              <a:ext cx="877916" cy="524945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094189" y="1068995"/>
              <a:ext cx="26124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Human event mention detection </a:t>
              </a:r>
              <a:endParaRPr lang="en-US" sz="1400" b="1" dirty="0"/>
            </a:p>
          </p:txBody>
        </p:sp>
        <p:cxnSp>
          <p:nvCxnSpPr>
            <p:cNvPr id="84" name="Straight Connector 83"/>
            <p:cNvCxnSpPr>
              <a:endCxn id="6" idx="0"/>
            </p:cNvCxnSpPr>
            <p:nvPr/>
          </p:nvCxnSpPr>
          <p:spPr>
            <a:xfrm flipH="1">
              <a:off x="2677607" y="908720"/>
              <a:ext cx="274213" cy="4273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Elbow Connector 94"/>
            <p:cNvCxnSpPr>
              <a:stCxn id="33" idx="2"/>
              <a:endCxn id="114" idx="1"/>
            </p:cNvCxnSpPr>
            <p:nvPr/>
          </p:nvCxnSpPr>
          <p:spPr>
            <a:xfrm rot="16200000" flipH="1">
              <a:off x="27430" y="2979301"/>
              <a:ext cx="1712690" cy="307831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763131" y="2420888"/>
              <a:ext cx="13245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Tokenized text</a:t>
              </a:r>
              <a:endParaRPr lang="en-US" sz="1400" dirty="0"/>
            </a:p>
          </p:txBody>
        </p:sp>
        <p:sp>
          <p:nvSpPr>
            <p:cNvPr id="108" name="Flowchart: Document 107"/>
            <p:cNvSpPr/>
            <p:nvPr/>
          </p:nvSpPr>
          <p:spPr>
            <a:xfrm>
              <a:off x="1037691" y="2705652"/>
              <a:ext cx="762000" cy="468868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14" name="Flowchart: Document 113"/>
            <p:cNvSpPr/>
            <p:nvPr/>
          </p:nvSpPr>
          <p:spPr>
            <a:xfrm>
              <a:off x="1037691" y="3755128"/>
              <a:ext cx="762000" cy="468868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83568" y="346500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Token mapping table</a:t>
              </a:r>
              <a:endParaRPr lang="en-US" sz="14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880177" y="4168825"/>
              <a:ext cx="9959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err="1" smtClean="0"/>
                <a:t>sample.tab</a:t>
              </a:r>
              <a:endParaRPr lang="en-US" sz="1400" i="1" dirty="0"/>
            </a:p>
          </p:txBody>
        </p:sp>
        <p:cxnSp>
          <p:nvCxnSpPr>
            <p:cNvPr id="119" name="Elbow Connector 118"/>
            <p:cNvCxnSpPr>
              <a:stCxn id="114" idx="3"/>
              <a:endCxn id="34" idx="1"/>
            </p:cNvCxnSpPr>
            <p:nvPr/>
          </p:nvCxnSpPr>
          <p:spPr>
            <a:xfrm flipV="1">
              <a:off x="1799691" y="3395070"/>
              <a:ext cx="5112569" cy="594492"/>
            </a:xfrm>
            <a:prstGeom prst="bentConnector3">
              <a:avLst>
                <a:gd name="adj1" fmla="val 64895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lbow Connector 69"/>
            <p:cNvCxnSpPr>
              <a:stCxn id="114" idx="3"/>
              <a:endCxn id="24" idx="2"/>
            </p:cNvCxnSpPr>
            <p:nvPr/>
          </p:nvCxnSpPr>
          <p:spPr>
            <a:xfrm flipV="1">
              <a:off x="1799691" y="2414328"/>
              <a:ext cx="3320348" cy="1575234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Elbow Connector 77"/>
            <p:cNvCxnSpPr>
              <a:stCxn id="114" idx="3"/>
            </p:cNvCxnSpPr>
            <p:nvPr/>
          </p:nvCxnSpPr>
          <p:spPr>
            <a:xfrm>
              <a:off x="1799691" y="3989562"/>
              <a:ext cx="3320348" cy="404309"/>
            </a:xfrm>
            <a:prstGeom prst="bentConnector3">
              <a:avLst>
                <a:gd name="adj1" fmla="val 100058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9742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Work flow (2): pre-tokenization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740"/>
            <a:ext cx="8229600" cy="136815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Design</a:t>
            </a:r>
          </a:p>
          <a:p>
            <a:pPr lvl="1"/>
            <a:r>
              <a:rPr lang="en-US" dirty="0"/>
              <a:t>The evaluation file format</a:t>
            </a:r>
            <a:r>
              <a:rPr lang="en-US" altLang="ja-JP" dirty="0"/>
              <a:t> (*.</a:t>
            </a:r>
            <a:r>
              <a:rPr lang="en-US" altLang="ja-JP" dirty="0" err="1"/>
              <a:t>tbf</a:t>
            </a:r>
            <a:r>
              <a:rPr lang="en-US" altLang="ja-JP" dirty="0"/>
              <a:t>)</a:t>
            </a:r>
            <a:r>
              <a:rPr lang="en-US" dirty="0"/>
              <a:t> is token-</a:t>
            </a:r>
            <a:r>
              <a:rPr lang="en-US" dirty="0" smtClean="0"/>
              <a:t>based</a:t>
            </a:r>
            <a:endParaRPr lang="en-US" dirty="0"/>
          </a:p>
          <a:p>
            <a:pPr lvl="1"/>
            <a:r>
              <a:rPr lang="en-US" dirty="0"/>
              <a:t>The tokenization file used by annotators will be released to the participants, gold standard and systems will report annotations use the same tokenization.</a:t>
            </a:r>
            <a:endParaRPr lang="en-US" dirty="0" smtClean="0"/>
          </a:p>
        </p:txBody>
      </p:sp>
      <p:sp>
        <p:nvSpPr>
          <p:cNvPr id="177" name="Slide Number Placeholder 106"/>
          <p:cNvSpPr txBox="1">
            <a:spLocks/>
          </p:cNvSpPr>
          <p:nvPr/>
        </p:nvSpPr>
        <p:spPr>
          <a:xfrm>
            <a:off x="6553200" y="64842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29372" y="2348879"/>
            <a:ext cx="8820925" cy="4473208"/>
            <a:chOff x="229372" y="2348879"/>
            <a:chExt cx="8820925" cy="4473208"/>
          </a:xfrm>
        </p:grpSpPr>
        <p:sp>
          <p:nvSpPr>
            <p:cNvPr id="4" name="Smiley Face 3"/>
            <p:cNvSpPr/>
            <p:nvPr/>
          </p:nvSpPr>
          <p:spPr>
            <a:xfrm>
              <a:off x="1584946" y="2651956"/>
              <a:ext cx="381000" cy="381000"/>
            </a:xfrm>
            <a:prstGeom prst="smileyF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93616" y="2370366"/>
              <a:ext cx="17900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Human annotators</a:t>
              </a:r>
              <a:endParaRPr lang="en-US" sz="1600" dirty="0"/>
            </a:p>
          </p:txBody>
        </p:sp>
        <p:sp>
          <p:nvSpPr>
            <p:cNvPr id="6" name="Flowchart: Document 5"/>
            <p:cNvSpPr/>
            <p:nvPr/>
          </p:nvSpPr>
          <p:spPr>
            <a:xfrm>
              <a:off x="2462808" y="3243362"/>
              <a:ext cx="762000" cy="468868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12357" y="3600309"/>
              <a:ext cx="15691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Human annotation files</a:t>
              </a:r>
              <a:endParaRPr lang="en-US" sz="1600" dirty="0"/>
            </a:p>
          </p:txBody>
        </p:sp>
        <p:cxnSp>
          <p:nvCxnSpPr>
            <p:cNvPr id="10" name="Straight Arrow Connector 9"/>
            <p:cNvCxnSpPr>
              <a:stCxn id="4" idx="4"/>
              <a:endCxn id="53" idx="0"/>
            </p:cNvCxnSpPr>
            <p:nvPr/>
          </p:nvCxnSpPr>
          <p:spPr>
            <a:xfrm>
              <a:off x="1775446" y="3032956"/>
              <a:ext cx="0" cy="1918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3" idx="3"/>
              <a:endCxn id="6" idx="1"/>
            </p:cNvCxnSpPr>
            <p:nvPr/>
          </p:nvCxnSpPr>
          <p:spPr>
            <a:xfrm flipV="1">
              <a:off x="2129446" y="3477796"/>
              <a:ext cx="333362" cy="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41311" y="5070666"/>
              <a:ext cx="9063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Text files</a:t>
              </a:r>
              <a:endParaRPr lang="en-US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4366845"/>
              <a:ext cx="9521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smtClean="0"/>
                <a:t>sample.txt</a:t>
              </a:r>
              <a:endParaRPr lang="en-US" sz="1400" i="1" dirty="0"/>
            </a:p>
          </p:txBody>
        </p:sp>
        <p:sp>
          <p:nvSpPr>
            <p:cNvPr id="23" name="Flowchart: Document 22"/>
            <p:cNvSpPr/>
            <p:nvPr/>
          </p:nvSpPr>
          <p:spPr>
            <a:xfrm>
              <a:off x="229372" y="4635887"/>
              <a:ext cx="762000" cy="468868"/>
            </a:xfrm>
            <a:prstGeom prst="flowChartDocumen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Flowchart: Document 40"/>
            <p:cNvSpPr/>
            <p:nvPr/>
          </p:nvSpPr>
          <p:spPr>
            <a:xfrm>
              <a:off x="6029054" y="3242679"/>
              <a:ext cx="762000" cy="468868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016318" y="2941203"/>
              <a:ext cx="959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err="1"/>
                <a:t>s</a:t>
              </a:r>
              <a:r>
                <a:rPr lang="en-US" sz="1400" i="1" dirty="0" err="1" smtClean="0"/>
                <a:t>ample.tbf</a:t>
              </a:r>
              <a:endParaRPr lang="en-US" sz="1400" i="1" dirty="0"/>
            </a:p>
          </p:txBody>
        </p:sp>
        <p:cxnSp>
          <p:nvCxnSpPr>
            <p:cNvPr id="43" name="Straight Arrow Connector 42"/>
            <p:cNvCxnSpPr>
              <a:stCxn id="6" idx="3"/>
              <a:endCxn id="72" idx="1"/>
            </p:cNvCxnSpPr>
            <p:nvPr/>
          </p:nvCxnSpPr>
          <p:spPr>
            <a:xfrm flipV="1">
              <a:off x="3224808" y="3477113"/>
              <a:ext cx="1021155" cy="6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5544108" y="3672317"/>
              <a:ext cx="17888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Gold standard</a:t>
              </a:r>
            </a:p>
            <a:p>
              <a:pPr algn="ctr"/>
              <a:r>
                <a:rPr lang="en-US" sz="1600" dirty="0" smtClean="0"/>
                <a:t>event mention files</a:t>
              </a:r>
              <a:endParaRPr lang="en-US" sz="1600" dirty="0"/>
            </a:p>
          </p:txBody>
        </p:sp>
        <p:cxnSp>
          <p:nvCxnSpPr>
            <p:cNvPr id="49" name="Straight Arrow Connector 48"/>
            <p:cNvCxnSpPr>
              <a:stCxn id="72" idx="3"/>
              <a:endCxn id="41" idx="1"/>
            </p:cNvCxnSpPr>
            <p:nvPr/>
          </p:nvCxnSpPr>
          <p:spPr>
            <a:xfrm>
              <a:off x="5472100" y="3477113"/>
              <a:ext cx="55695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Flowchart: Document 53"/>
            <p:cNvSpPr/>
            <p:nvPr/>
          </p:nvSpPr>
          <p:spPr>
            <a:xfrm>
              <a:off x="6012160" y="5756597"/>
              <a:ext cx="762000" cy="468868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833762" y="6237312"/>
              <a:ext cx="12945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System event</a:t>
              </a:r>
            </a:p>
            <a:p>
              <a:pPr algn="ctr"/>
              <a:r>
                <a:rPr lang="en-US" sz="1600" dirty="0" smtClean="0"/>
                <a:t>mention files</a:t>
              </a:r>
              <a:endParaRPr lang="en-US" sz="1600" dirty="0"/>
            </a:p>
          </p:txBody>
        </p:sp>
        <p:cxnSp>
          <p:nvCxnSpPr>
            <p:cNvPr id="59" name="Straight Arrow Connector 58"/>
            <p:cNvCxnSpPr>
              <a:stCxn id="55" idx="3"/>
              <a:endCxn id="54" idx="1"/>
            </p:cNvCxnSpPr>
            <p:nvPr/>
          </p:nvCxnSpPr>
          <p:spPr>
            <a:xfrm>
              <a:off x="5508104" y="5988537"/>
              <a:ext cx="504056" cy="24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5670150" y="5461483"/>
              <a:ext cx="16582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smtClean="0"/>
                <a:t>sample-system1.</a:t>
              </a:r>
              <a:r>
                <a:rPr lang="en-US" sz="1400" i="1" dirty="0"/>
                <a:t>t</a:t>
              </a:r>
              <a:r>
                <a:rPr lang="en-US" sz="1400" i="1" dirty="0" smtClean="0"/>
                <a:t>bf</a:t>
              </a:r>
              <a:endParaRPr lang="en-US" sz="1400" i="1" dirty="0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4245963" y="3224010"/>
              <a:ext cx="1226137" cy="5062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Converter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1" name="Elbow Connector 110"/>
            <p:cNvCxnSpPr>
              <a:stCxn id="41" idx="3"/>
              <a:endCxn id="39" idx="0"/>
            </p:cNvCxnSpPr>
            <p:nvPr/>
          </p:nvCxnSpPr>
          <p:spPr>
            <a:xfrm>
              <a:off x="6791054" y="3477113"/>
              <a:ext cx="482755" cy="1137869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481812" y="2960948"/>
              <a:ext cx="10342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err="1" smtClean="0"/>
                <a:t>sample.ann</a:t>
              </a:r>
              <a:endParaRPr lang="en-US" sz="1400" i="1" dirty="0"/>
            </a:p>
          </p:txBody>
        </p:sp>
        <p:cxnSp>
          <p:nvCxnSpPr>
            <p:cNvPr id="50" name="Elbow Connector 49"/>
            <p:cNvCxnSpPr>
              <a:stCxn id="23" idx="2"/>
              <a:endCxn id="55" idx="1"/>
            </p:cNvCxnSpPr>
            <p:nvPr/>
          </p:nvCxnSpPr>
          <p:spPr>
            <a:xfrm rot="16200000" flipH="1">
              <a:off x="477613" y="5206517"/>
              <a:ext cx="914779" cy="64926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ounded Rectangle 54"/>
            <p:cNvSpPr/>
            <p:nvPr/>
          </p:nvSpPr>
          <p:spPr>
            <a:xfrm>
              <a:off x="1259632" y="5697252"/>
              <a:ext cx="4248472" cy="58256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Event </a:t>
              </a:r>
              <a:r>
                <a:rPr lang="en-US" dirty="0" smtClean="0">
                  <a:solidFill>
                    <a:schemeClr val="tx1"/>
                  </a:solidFill>
                </a:rPr>
                <a:t>mention detection </a:t>
              </a:r>
              <a:r>
                <a:rPr lang="en-US" dirty="0">
                  <a:solidFill>
                    <a:schemeClr val="tx1"/>
                  </a:solidFill>
                </a:rPr>
                <a:t>system</a:t>
              </a:r>
            </a:p>
          </p:txBody>
        </p:sp>
        <p:cxnSp>
          <p:nvCxnSpPr>
            <p:cNvPr id="64" name="Elbow Connector 63"/>
            <p:cNvCxnSpPr>
              <a:stCxn id="54" idx="3"/>
              <a:endCxn id="39" idx="2"/>
            </p:cNvCxnSpPr>
            <p:nvPr/>
          </p:nvCxnSpPr>
          <p:spPr>
            <a:xfrm flipV="1">
              <a:off x="6774160" y="5121188"/>
              <a:ext cx="499649" cy="869843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Document 34"/>
            <p:cNvSpPr/>
            <p:nvPr/>
          </p:nvSpPr>
          <p:spPr>
            <a:xfrm>
              <a:off x="3773996" y="4638618"/>
              <a:ext cx="762000" cy="468868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6" name="Straight Arrow Connector 35"/>
            <p:cNvCxnSpPr>
              <a:stCxn id="38" idx="3"/>
              <a:endCxn id="35" idx="1"/>
            </p:cNvCxnSpPr>
            <p:nvPr/>
          </p:nvCxnSpPr>
          <p:spPr>
            <a:xfrm>
              <a:off x="3419872" y="4870322"/>
              <a:ext cx="354124" cy="2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3" idx="3"/>
              <a:endCxn id="38" idx="1"/>
            </p:cNvCxnSpPr>
            <p:nvPr/>
          </p:nvCxnSpPr>
          <p:spPr>
            <a:xfrm>
              <a:off x="991372" y="4870321"/>
              <a:ext cx="1276373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37"/>
            <p:cNvSpPr/>
            <p:nvPr/>
          </p:nvSpPr>
          <p:spPr>
            <a:xfrm>
              <a:off x="2267745" y="4566610"/>
              <a:ext cx="1152127" cy="60742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T</a:t>
              </a:r>
              <a:r>
                <a:rPr lang="en-US" dirty="0" err="1" smtClean="0">
                  <a:solidFill>
                    <a:schemeClr val="tx1"/>
                  </a:solidFill>
                </a:rPr>
                <a:t>okenizer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6660740" y="4614982"/>
              <a:ext cx="1226137" cy="5062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Evaluator</a:t>
              </a:r>
            </a:p>
          </p:txBody>
        </p:sp>
        <p:sp>
          <p:nvSpPr>
            <p:cNvPr id="44" name="Flowchart: Process 43"/>
            <p:cNvSpPr/>
            <p:nvPr/>
          </p:nvSpPr>
          <p:spPr>
            <a:xfrm>
              <a:off x="8136396" y="4613983"/>
              <a:ext cx="913901" cy="507205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Results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Arrow Connector 44"/>
            <p:cNvCxnSpPr>
              <a:stCxn id="39" idx="3"/>
              <a:endCxn id="44" idx="1"/>
            </p:cNvCxnSpPr>
            <p:nvPr/>
          </p:nvCxnSpPr>
          <p:spPr>
            <a:xfrm flipV="1">
              <a:off x="7886877" y="4867586"/>
              <a:ext cx="249519" cy="49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692882" y="4366845"/>
              <a:ext cx="9871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err="1" smtClean="0"/>
                <a:t>sample.tkn</a:t>
              </a:r>
              <a:endParaRPr lang="en-US" sz="1400" i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16069" y="5057912"/>
              <a:ext cx="10559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Token files</a:t>
              </a:r>
              <a:endParaRPr lang="en-US" sz="1600" dirty="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1421445" y="3224823"/>
              <a:ext cx="708001" cy="5062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brat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3" name="Elbow Connector 122"/>
            <p:cNvCxnSpPr>
              <a:stCxn id="23" idx="0"/>
              <a:endCxn id="53" idx="1"/>
            </p:cNvCxnSpPr>
            <p:nvPr/>
          </p:nvCxnSpPr>
          <p:spPr>
            <a:xfrm rot="5400000" flipH="1" flipV="1">
              <a:off x="436928" y="3651371"/>
              <a:ext cx="1157961" cy="811073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ounded Rectangle 67"/>
            <p:cNvSpPr/>
            <p:nvPr/>
          </p:nvSpPr>
          <p:spPr>
            <a:xfrm>
              <a:off x="935002" y="2370366"/>
              <a:ext cx="4645110" cy="1814718"/>
            </a:xfrm>
            <a:prstGeom prst="roundRect">
              <a:avLst>
                <a:gd name="adj" fmla="val 858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6" name="Elbow Connector 75"/>
            <p:cNvCxnSpPr>
              <a:stCxn id="35" idx="3"/>
            </p:cNvCxnSpPr>
            <p:nvPr/>
          </p:nvCxnSpPr>
          <p:spPr>
            <a:xfrm>
              <a:off x="4535996" y="4873052"/>
              <a:ext cx="323036" cy="82420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Elbow Connector 85"/>
            <p:cNvCxnSpPr>
              <a:stCxn id="35" idx="3"/>
              <a:endCxn id="72" idx="2"/>
            </p:cNvCxnSpPr>
            <p:nvPr/>
          </p:nvCxnSpPr>
          <p:spPr>
            <a:xfrm flipV="1">
              <a:off x="4535996" y="3730216"/>
              <a:ext cx="323036" cy="1142836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6" idx="2"/>
              <a:endCxn id="38" idx="0"/>
            </p:cNvCxnSpPr>
            <p:nvPr/>
          </p:nvCxnSpPr>
          <p:spPr>
            <a:xfrm>
              <a:off x="2843808" y="3681233"/>
              <a:ext cx="1" cy="885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527884" y="2348879"/>
              <a:ext cx="19549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Human event mention detection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86355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 flow </a:t>
            </a:r>
            <a:r>
              <a:rPr lang="en-US" dirty="0"/>
              <a:t>(1): pseudo-tokens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740"/>
            <a:ext cx="8229600" cy="136815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The evaluation file format (*.</a:t>
            </a:r>
            <a:r>
              <a:rPr lang="en-US" dirty="0" err="1"/>
              <a:t>c</a:t>
            </a:r>
            <a:r>
              <a:rPr lang="en-US" dirty="0" err="1" smtClean="0"/>
              <a:t>bf</a:t>
            </a:r>
            <a:r>
              <a:rPr lang="en-US" dirty="0" smtClean="0"/>
              <a:t>) is character-based, but the evaluator considers tokens.</a:t>
            </a:r>
            <a:endParaRPr lang="en-US" dirty="0"/>
          </a:p>
          <a:p>
            <a:pPr lvl="1"/>
            <a:r>
              <a:rPr lang="en-US" dirty="0"/>
              <a:t>A token file is an intermediate file to be used in </a:t>
            </a:r>
            <a:r>
              <a:rPr lang="en-US" dirty="0" smtClean="0"/>
              <a:t>evaluation, but it is not known by the participants, mismatches can happen between the tokens being used.</a:t>
            </a:r>
          </a:p>
        </p:txBody>
      </p:sp>
      <p:sp>
        <p:nvSpPr>
          <p:cNvPr id="107" name="Slide Number Placeholder 106"/>
          <p:cNvSpPr>
            <a:spLocks noGrp="1"/>
          </p:cNvSpPr>
          <p:nvPr>
            <p:ph type="sldNum" sz="quarter" idx="12"/>
          </p:nvPr>
        </p:nvSpPr>
        <p:spPr>
          <a:xfrm>
            <a:off x="6553200" y="648425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2696257"/>
            <a:ext cx="9090474" cy="4149080"/>
            <a:chOff x="-74738" y="2456983"/>
            <a:chExt cx="9090474" cy="4149080"/>
          </a:xfrm>
        </p:grpSpPr>
        <p:sp>
          <p:nvSpPr>
            <p:cNvPr id="4" name="Smiley Face 3"/>
            <p:cNvSpPr/>
            <p:nvPr/>
          </p:nvSpPr>
          <p:spPr>
            <a:xfrm>
              <a:off x="699320" y="2456983"/>
              <a:ext cx="381000" cy="381000"/>
            </a:xfrm>
            <a:prstGeom prst="smileyF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248" y="2889031"/>
              <a:ext cx="11521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Human annotators</a:t>
              </a:r>
              <a:endParaRPr lang="en-US" sz="1600" dirty="0"/>
            </a:p>
          </p:txBody>
        </p:sp>
        <p:sp>
          <p:nvSpPr>
            <p:cNvPr id="6" name="Flowchart: Document 5"/>
            <p:cNvSpPr/>
            <p:nvPr/>
          </p:nvSpPr>
          <p:spPr>
            <a:xfrm>
              <a:off x="2530332" y="2813034"/>
              <a:ext cx="762000" cy="468868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80210" y="3280260"/>
              <a:ext cx="14850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Gold standard</a:t>
              </a:r>
            </a:p>
            <a:p>
              <a:pPr algn="ctr"/>
              <a:r>
                <a:rPr lang="en-US" sz="1600" dirty="0" smtClean="0"/>
                <a:t>annotation files</a:t>
              </a:r>
              <a:endParaRPr lang="en-US" sz="1600" dirty="0"/>
            </a:p>
          </p:txBody>
        </p:sp>
        <p:cxnSp>
          <p:nvCxnSpPr>
            <p:cNvPr id="10" name="Straight Arrow Connector 9"/>
            <p:cNvCxnSpPr>
              <a:stCxn id="4" idx="6"/>
              <a:endCxn id="53" idx="1"/>
            </p:cNvCxnSpPr>
            <p:nvPr/>
          </p:nvCxnSpPr>
          <p:spPr>
            <a:xfrm>
              <a:off x="1080320" y="2647483"/>
              <a:ext cx="323328" cy="4001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3" idx="3"/>
              <a:endCxn id="6" idx="1"/>
            </p:cNvCxnSpPr>
            <p:nvPr/>
          </p:nvCxnSpPr>
          <p:spPr>
            <a:xfrm flipV="1">
              <a:off x="2111649" y="3047468"/>
              <a:ext cx="418683" cy="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-74738" y="4617223"/>
              <a:ext cx="9077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Text files</a:t>
              </a:r>
              <a:endParaRPr lang="en-US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3556" y="3913311"/>
              <a:ext cx="9521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smtClean="0"/>
                <a:t>sample.txt</a:t>
              </a:r>
              <a:endParaRPr lang="en-US" sz="1400" i="1" dirty="0"/>
            </a:p>
          </p:txBody>
        </p:sp>
        <p:sp>
          <p:nvSpPr>
            <p:cNvPr id="23" name="Flowchart: Document 22"/>
            <p:cNvSpPr/>
            <p:nvPr/>
          </p:nvSpPr>
          <p:spPr>
            <a:xfrm>
              <a:off x="213294" y="4185175"/>
              <a:ext cx="762000" cy="468868"/>
            </a:xfrm>
            <a:prstGeom prst="flowChartDocumen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Flowchart: Document 40"/>
            <p:cNvSpPr/>
            <p:nvPr/>
          </p:nvSpPr>
          <p:spPr>
            <a:xfrm>
              <a:off x="5692536" y="2813164"/>
              <a:ext cx="762000" cy="468868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649898" y="2528991"/>
              <a:ext cx="10301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err="1" smtClean="0"/>
                <a:t>Sample.cbf</a:t>
              </a:r>
              <a:endParaRPr lang="en-US" sz="1400" i="1" dirty="0"/>
            </a:p>
          </p:txBody>
        </p:sp>
        <p:cxnSp>
          <p:nvCxnSpPr>
            <p:cNvPr id="43" name="Straight Arrow Connector 42"/>
            <p:cNvCxnSpPr>
              <a:stCxn id="6" idx="3"/>
              <a:endCxn id="72" idx="1"/>
            </p:cNvCxnSpPr>
            <p:nvPr/>
          </p:nvCxnSpPr>
          <p:spPr>
            <a:xfrm>
              <a:off x="3292332" y="3047468"/>
              <a:ext cx="773611" cy="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5278278" y="3271629"/>
              <a:ext cx="17888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Gold standard</a:t>
              </a:r>
            </a:p>
            <a:p>
              <a:pPr algn="ctr"/>
              <a:r>
                <a:rPr lang="en-US" sz="1600" dirty="0" smtClean="0"/>
                <a:t>event mention files</a:t>
              </a:r>
              <a:endParaRPr lang="en-US" sz="1600" dirty="0"/>
            </a:p>
          </p:txBody>
        </p:sp>
        <p:cxnSp>
          <p:nvCxnSpPr>
            <p:cNvPr id="49" name="Straight Arrow Connector 48"/>
            <p:cNvCxnSpPr>
              <a:stCxn id="72" idx="3"/>
              <a:endCxn id="41" idx="1"/>
            </p:cNvCxnSpPr>
            <p:nvPr/>
          </p:nvCxnSpPr>
          <p:spPr>
            <a:xfrm>
              <a:off x="5292080" y="3047598"/>
              <a:ext cx="40045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Flowchart: Document 53"/>
            <p:cNvSpPr/>
            <p:nvPr/>
          </p:nvSpPr>
          <p:spPr>
            <a:xfrm>
              <a:off x="5757910" y="5517323"/>
              <a:ext cx="762000" cy="468868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354667" y="6021288"/>
              <a:ext cx="12945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System event</a:t>
              </a:r>
            </a:p>
            <a:p>
              <a:pPr algn="ctr"/>
              <a:r>
                <a:rPr lang="en-US" sz="1600" dirty="0" smtClean="0"/>
                <a:t>mention files</a:t>
              </a:r>
              <a:endParaRPr lang="en-US" sz="1600" dirty="0"/>
            </a:p>
          </p:txBody>
        </p:sp>
        <p:cxnSp>
          <p:nvCxnSpPr>
            <p:cNvPr id="59" name="Straight Arrow Connector 58"/>
            <p:cNvCxnSpPr>
              <a:stCxn id="55" idx="3"/>
              <a:endCxn id="54" idx="1"/>
            </p:cNvCxnSpPr>
            <p:nvPr/>
          </p:nvCxnSpPr>
          <p:spPr>
            <a:xfrm flipV="1">
              <a:off x="3092846" y="5751757"/>
              <a:ext cx="2665064" cy="208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5325862" y="5193287"/>
              <a:ext cx="16582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smtClean="0"/>
                <a:t>sample-system1.</a:t>
              </a:r>
              <a:r>
                <a:rPr lang="en-US" sz="1400" i="1" dirty="0"/>
                <a:t>c</a:t>
              </a:r>
              <a:r>
                <a:rPr lang="en-US" sz="1400" i="1" dirty="0" smtClean="0"/>
                <a:t>bf</a:t>
              </a:r>
              <a:endParaRPr lang="en-US" sz="1400" i="1" dirty="0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4065943" y="2794495"/>
              <a:ext cx="1226137" cy="5062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Converter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1" name="Elbow Connector 110"/>
            <p:cNvCxnSpPr>
              <a:stCxn id="41" idx="3"/>
              <a:endCxn id="39" idx="0"/>
            </p:cNvCxnSpPr>
            <p:nvPr/>
          </p:nvCxnSpPr>
          <p:spPr>
            <a:xfrm>
              <a:off x="6454536" y="3047598"/>
              <a:ext cx="726505" cy="1101573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659846" y="2537752"/>
              <a:ext cx="10342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err="1" smtClean="0"/>
                <a:t>sample.ann</a:t>
              </a:r>
              <a:endParaRPr lang="en-US" sz="1400" i="1" dirty="0"/>
            </a:p>
          </p:txBody>
        </p:sp>
        <p:cxnSp>
          <p:nvCxnSpPr>
            <p:cNvPr id="50" name="Elbow Connector 49"/>
            <p:cNvCxnSpPr>
              <a:stCxn id="23" idx="3"/>
              <a:endCxn id="55" idx="1"/>
            </p:cNvCxnSpPr>
            <p:nvPr/>
          </p:nvCxnSpPr>
          <p:spPr>
            <a:xfrm>
              <a:off x="975294" y="4419609"/>
              <a:ext cx="336094" cy="1352995"/>
            </a:xfrm>
            <a:prstGeom prst="bentConnector3">
              <a:avLst>
                <a:gd name="adj1" fmla="val 6249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ounded Rectangle 54"/>
            <p:cNvSpPr/>
            <p:nvPr/>
          </p:nvSpPr>
          <p:spPr>
            <a:xfrm>
              <a:off x="1311388" y="5481319"/>
              <a:ext cx="1781458" cy="58256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Event extraction system</a:t>
              </a:r>
            </a:p>
          </p:txBody>
        </p:sp>
        <p:cxnSp>
          <p:nvCxnSpPr>
            <p:cNvPr id="64" name="Elbow Connector 63"/>
            <p:cNvCxnSpPr>
              <a:stCxn id="54" idx="3"/>
              <a:endCxn id="39" idx="2"/>
            </p:cNvCxnSpPr>
            <p:nvPr/>
          </p:nvCxnSpPr>
          <p:spPr>
            <a:xfrm flipV="1">
              <a:off x="6519910" y="4655377"/>
              <a:ext cx="661131" cy="109638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Document 34"/>
            <p:cNvSpPr/>
            <p:nvPr/>
          </p:nvSpPr>
          <p:spPr>
            <a:xfrm>
              <a:off x="4515744" y="4185175"/>
              <a:ext cx="762000" cy="468868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6" name="Straight Arrow Connector 35"/>
            <p:cNvCxnSpPr>
              <a:stCxn id="38" idx="3"/>
              <a:endCxn id="35" idx="1"/>
            </p:cNvCxnSpPr>
            <p:nvPr/>
          </p:nvCxnSpPr>
          <p:spPr>
            <a:xfrm>
              <a:off x="3645577" y="4419518"/>
              <a:ext cx="870167" cy="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3" idx="3"/>
              <a:endCxn id="38" idx="1"/>
            </p:cNvCxnSpPr>
            <p:nvPr/>
          </p:nvCxnSpPr>
          <p:spPr>
            <a:xfrm flipV="1">
              <a:off x="975294" y="4419518"/>
              <a:ext cx="972770" cy="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37"/>
            <p:cNvSpPr/>
            <p:nvPr/>
          </p:nvSpPr>
          <p:spPr>
            <a:xfrm>
              <a:off x="1948064" y="4115806"/>
              <a:ext cx="1697513" cy="60742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(Gold standard)</a:t>
              </a:r>
            </a:p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tokenizer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6567972" y="4149171"/>
              <a:ext cx="1226137" cy="5062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Evaluator</a:t>
              </a:r>
            </a:p>
          </p:txBody>
        </p:sp>
        <p:sp>
          <p:nvSpPr>
            <p:cNvPr id="44" name="Flowchart: Process 43"/>
            <p:cNvSpPr/>
            <p:nvPr/>
          </p:nvSpPr>
          <p:spPr>
            <a:xfrm>
              <a:off x="8101835" y="4149171"/>
              <a:ext cx="913901" cy="487537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Results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Arrow Connector 44"/>
            <p:cNvCxnSpPr>
              <a:stCxn id="39" idx="3"/>
              <a:endCxn id="44" idx="1"/>
            </p:cNvCxnSpPr>
            <p:nvPr/>
          </p:nvCxnSpPr>
          <p:spPr>
            <a:xfrm flipV="1">
              <a:off x="7794109" y="4392940"/>
              <a:ext cx="307726" cy="93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412962" y="3913311"/>
              <a:ext cx="9871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err="1" smtClean="0"/>
                <a:t>sample.tkn</a:t>
              </a:r>
              <a:endParaRPr lang="en-US" sz="1400" i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08157" y="4617132"/>
              <a:ext cx="10559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Token files</a:t>
              </a:r>
              <a:endParaRPr lang="en-US" sz="1600" dirty="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1403648" y="2794495"/>
              <a:ext cx="708001" cy="5062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brat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2" name="Straight Arrow Connector 81"/>
          <p:cNvCxnSpPr>
            <a:stCxn id="35" idx="3"/>
            <a:endCxn id="39" idx="1"/>
          </p:cNvCxnSpPr>
          <p:nvPr/>
        </p:nvCxnSpPr>
        <p:spPr>
          <a:xfrm flipV="1">
            <a:off x="5352482" y="4641548"/>
            <a:ext cx="1290228" cy="173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23" idx="3"/>
            <a:endCxn id="53" idx="1"/>
          </p:cNvCxnSpPr>
          <p:nvPr/>
        </p:nvCxnSpPr>
        <p:spPr>
          <a:xfrm flipV="1">
            <a:off x="1050032" y="3286872"/>
            <a:ext cx="428354" cy="13720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17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 flow (2): pre-tokenization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740"/>
            <a:ext cx="8229600" cy="136815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Design</a:t>
            </a:r>
          </a:p>
          <a:p>
            <a:pPr lvl="1"/>
            <a:r>
              <a:rPr lang="en-US" dirty="0"/>
              <a:t>The evaluation file </a:t>
            </a:r>
            <a:r>
              <a:rPr lang="en-US" dirty="0" smtClean="0"/>
              <a:t>format</a:t>
            </a:r>
            <a:r>
              <a:rPr lang="en-US" altLang="ja-JP" dirty="0" smtClean="0"/>
              <a:t> (*.</a:t>
            </a:r>
            <a:r>
              <a:rPr lang="en-US" altLang="ja-JP" dirty="0" err="1" smtClean="0"/>
              <a:t>tbf</a:t>
            </a:r>
            <a:r>
              <a:rPr lang="en-US" altLang="ja-JP" dirty="0" smtClean="0"/>
              <a:t>)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token-based (i.e., one token per line)</a:t>
            </a:r>
          </a:p>
          <a:p>
            <a:pPr lvl="1"/>
            <a:r>
              <a:rPr lang="en-US" dirty="0" smtClean="0"/>
              <a:t>The tokenization file used by annotators will be released to the participants, gold standard and systems will report annotations use the same tokenization.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671998" y="2856968"/>
            <a:ext cx="381000" cy="381000"/>
          </a:xfrm>
          <a:prstGeom prst="smileyF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3723" y="3235545"/>
            <a:ext cx="1152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Human annotators</a:t>
            </a:r>
            <a:endParaRPr lang="en-US" sz="1600" dirty="0"/>
          </a:p>
        </p:txBody>
      </p:sp>
      <p:sp>
        <p:nvSpPr>
          <p:cNvPr id="6" name="Flowchart: Document 5"/>
          <p:cNvSpPr/>
          <p:nvPr/>
        </p:nvSpPr>
        <p:spPr>
          <a:xfrm>
            <a:off x="2530332" y="2813034"/>
            <a:ext cx="762000" cy="468868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80210" y="3280260"/>
            <a:ext cx="1485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Gold standard</a:t>
            </a:r>
          </a:p>
          <a:p>
            <a:pPr algn="ctr"/>
            <a:r>
              <a:rPr lang="en-US" sz="1600" dirty="0" smtClean="0"/>
              <a:t>annotation files</a:t>
            </a:r>
            <a:endParaRPr lang="en-US" sz="1600" dirty="0"/>
          </a:p>
        </p:txBody>
      </p:sp>
      <p:cxnSp>
        <p:nvCxnSpPr>
          <p:cNvPr id="10" name="Straight Arrow Connector 9"/>
          <p:cNvCxnSpPr>
            <a:stCxn id="4" idx="6"/>
            <a:endCxn id="53" idx="1"/>
          </p:cNvCxnSpPr>
          <p:nvPr/>
        </p:nvCxnSpPr>
        <p:spPr>
          <a:xfrm>
            <a:off x="1052998" y="3047468"/>
            <a:ext cx="350650" cy="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3" idx="3"/>
            <a:endCxn id="6" idx="1"/>
          </p:cNvCxnSpPr>
          <p:nvPr/>
        </p:nvCxnSpPr>
        <p:spPr>
          <a:xfrm flipV="1">
            <a:off x="2111649" y="3047468"/>
            <a:ext cx="418683" cy="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ocument 18"/>
          <p:cNvSpPr/>
          <p:nvPr/>
        </p:nvSpPr>
        <p:spPr>
          <a:xfrm>
            <a:off x="3940152" y="4185084"/>
            <a:ext cx="762000" cy="468868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1735" y="4672881"/>
            <a:ext cx="907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Text files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703556" y="3913311"/>
            <a:ext cx="952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/>
              <a:t>sample.txt</a:t>
            </a:r>
            <a:endParaRPr lang="en-US" sz="1400" i="1" dirty="0"/>
          </a:p>
        </p:txBody>
      </p:sp>
      <p:sp>
        <p:nvSpPr>
          <p:cNvPr id="23" name="Flowchart: Document 22"/>
          <p:cNvSpPr/>
          <p:nvPr/>
        </p:nvSpPr>
        <p:spPr>
          <a:xfrm>
            <a:off x="425388" y="4185084"/>
            <a:ext cx="762000" cy="468868"/>
          </a:xfrm>
          <a:prstGeom prst="flowChartDocumen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412962" y="3913311"/>
            <a:ext cx="987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 smtClean="0"/>
              <a:t>sample.tkn</a:t>
            </a:r>
            <a:endParaRPr lang="en-US" sz="14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4311681" y="4617132"/>
            <a:ext cx="1055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Token files</a:t>
            </a:r>
            <a:endParaRPr lang="en-US" sz="1600" dirty="0"/>
          </a:p>
        </p:txBody>
      </p:sp>
      <p:sp>
        <p:nvSpPr>
          <p:cNvPr id="26" name="Flowchart: Process 25"/>
          <p:cNvSpPr/>
          <p:nvPr/>
        </p:nvSpPr>
        <p:spPr>
          <a:xfrm>
            <a:off x="8100392" y="4341725"/>
            <a:ext cx="913901" cy="487537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65" idx="3"/>
            <a:endCxn id="19" idx="1"/>
          </p:cNvCxnSpPr>
          <p:nvPr/>
        </p:nvCxnSpPr>
        <p:spPr>
          <a:xfrm>
            <a:off x="3649101" y="4419518"/>
            <a:ext cx="29105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3" idx="3"/>
            <a:endCxn id="65" idx="1"/>
          </p:cNvCxnSpPr>
          <p:nvPr/>
        </p:nvCxnSpPr>
        <p:spPr>
          <a:xfrm>
            <a:off x="1187388" y="4419518"/>
            <a:ext cx="7642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Document 40"/>
          <p:cNvSpPr/>
          <p:nvPr/>
        </p:nvSpPr>
        <p:spPr>
          <a:xfrm>
            <a:off x="5692536" y="2813164"/>
            <a:ext cx="762000" cy="468868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880492" y="2522722"/>
            <a:ext cx="1015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 smtClean="0"/>
              <a:t>Sample.tbf</a:t>
            </a:r>
            <a:endParaRPr lang="en-US" sz="1400" i="1" dirty="0"/>
          </a:p>
        </p:txBody>
      </p:sp>
      <p:cxnSp>
        <p:nvCxnSpPr>
          <p:cNvPr id="43" name="Straight Arrow Connector 42"/>
          <p:cNvCxnSpPr>
            <a:stCxn id="6" idx="3"/>
            <a:endCxn id="72" idx="1"/>
          </p:cNvCxnSpPr>
          <p:nvPr/>
        </p:nvCxnSpPr>
        <p:spPr>
          <a:xfrm>
            <a:off x="3292332" y="3047468"/>
            <a:ext cx="773611" cy="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278278" y="3271629"/>
            <a:ext cx="1788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Gold standard</a:t>
            </a:r>
          </a:p>
          <a:p>
            <a:pPr algn="ctr"/>
            <a:r>
              <a:rPr lang="en-US" sz="1600" dirty="0" smtClean="0"/>
              <a:t>event mention files</a:t>
            </a:r>
            <a:endParaRPr lang="en-US" sz="1600" dirty="0"/>
          </a:p>
        </p:txBody>
      </p:sp>
      <p:cxnSp>
        <p:nvCxnSpPr>
          <p:cNvPr id="49" name="Straight Arrow Connector 48"/>
          <p:cNvCxnSpPr>
            <a:stCxn id="72" idx="3"/>
            <a:endCxn id="41" idx="1"/>
          </p:cNvCxnSpPr>
          <p:nvPr/>
        </p:nvCxnSpPr>
        <p:spPr>
          <a:xfrm>
            <a:off x="5292080" y="3047598"/>
            <a:ext cx="4004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Document 53"/>
          <p:cNvSpPr/>
          <p:nvPr/>
        </p:nvSpPr>
        <p:spPr>
          <a:xfrm>
            <a:off x="4605034" y="5523639"/>
            <a:ext cx="762000" cy="468868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354667" y="6021288"/>
            <a:ext cx="1294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System event</a:t>
            </a:r>
          </a:p>
          <a:p>
            <a:pPr algn="ctr"/>
            <a:r>
              <a:rPr lang="en-US" sz="1600" dirty="0" smtClean="0"/>
              <a:t>mention files</a:t>
            </a:r>
            <a:endParaRPr lang="en-US" sz="1600" dirty="0"/>
          </a:p>
        </p:txBody>
      </p:sp>
      <p:cxnSp>
        <p:nvCxnSpPr>
          <p:cNvPr id="59" name="Straight Arrow Connector 58"/>
          <p:cNvCxnSpPr>
            <a:stCxn id="55" idx="3"/>
            <a:endCxn id="54" idx="1"/>
          </p:cNvCxnSpPr>
          <p:nvPr/>
        </p:nvCxnSpPr>
        <p:spPr>
          <a:xfrm>
            <a:off x="3707904" y="5758073"/>
            <a:ext cx="8971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689864" y="5241441"/>
            <a:ext cx="1658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/>
              <a:t>sample-system1.tbf</a:t>
            </a:r>
            <a:endParaRPr lang="en-US" sz="1400" i="1" dirty="0"/>
          </a:p>
        </p:txBody>
      </p:sp>
      <p:sp>
        <p:nvSpPr>
          <p:cNvPr id="65" name="Rounded Rectangle 64"/>
          <p:cNvSpPr/>
          <p:nvPr/>
        </p:nvSpPr>
        <p:spPr>
          <a:xfrm>
            <a:off x="1951588" y="4115806"/>
            <a:ext cx="1697513" cy="60742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(Gold standard)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tokenizer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4065943" y="2794495"/>
            <a:ext cx="1226137" cy="5062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Converter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6550219" y="4332391"/>
            <a:ext cx="1226137" cy="5062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</a:p>
        </p:txBody>
      </p:sp>
      <p:cxnSp>
        <p:nvCxnSpPr>
          <p:cNvPr id="89" name="Straight Arrow Connector 88"/>
          <p:cNvCxnSpPr>
            <a:stCxn id="85" idx="3"/>
            <a:endCxn id="26" idx="1"/>
          </p:cNvCxnSpPr>
          <p:nvPr/>
        </p:nvCxnSpPr>
        <p:spPr>
          <a:xfrm>
            <a:off x="7776356" y="4585494"/>
            <a:ext cx="32403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Slide Number Placeholder 106"/>
          <p:cNvSpPr>
            <a:spLocks noGrp="1"/>
          </p:cNvSpPr>
          <p:nvPr>
            <p:ph type="sldNum" sz="quarter" idx="12"/>
          </p:nvPr>
        </p:nvSpPr>
        <p:spPr>
          <a:xfrm>
            <a:off x="7740352" y="5841268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109" name="Elbow Connector 108"/>
          <p:cNvCxnSpPr>
            <a:stCxn id="19" idx="0"/>
            <a:endCxn id="72" idx="2"/>
          </p:cNvCxnSpPr>
          <p:nvPr/>
        </p:nvCxnSpPr>
        <p:spPr>
          <a:xfrm rot="5400000" flipH="1" flipV="1">
            <a:off x="4057891" y="3563963"/>
            <a:ext cx="884383" cy="3578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41" idx="3"/>
            <a:endCxn id="85" idx="0"/>
          </p:cNvCxnSpPr>
          <p:nvPr/>
        </p:nvCxnSpPr>
        <p:spPr>
          <a:xfrm>
            <a:off x="6454536" y="3047598"/>
            <a:ext cx="708752" cy="128479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659846" y="2537752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 smtClean="0"/>
              <a:t>sample.ann</a:t>
            </a:r>
            <a:endParaRPr lang="en-US" sz="1400" i="1" dirty="0"/>
          </a:p>
        </p:txBody>
      </p:sp>
      <p:cxnSp>
        <p:nvCxnSpPr>
          <p:cNvPr id="50" name="Elbow Connector 49"/>
          <p:cNvCxnSpPr>
            <a:stCxn id="23" idx="3"/>
            <a:endCxn id="55" idx="1"/>
          </p:cNvCxnSpPr>
          <p:nvPr/>
        </p:nvCxnSpPr>
        <p:spPr>
          <a:xfrm>
            <a:off x="1187388" y="4419518"/>
            <a:ext cx="739058" cy="1338555"/>
          </a:xfrm>
          <a:prstGeom prst="bentConnector3">
            <a:avLst>
              <a:gd name="adj1" fmla="val 332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1926446" y="5466788"/>
            <a:ext cx="1781458" cy="58256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 extraction system</a:t>
            </a:r>
          </a:p>
        </p:txBody>
      </p:sp>
      <p:cxnSp>
        <p:nvCxnSpPr>
          <p:cNvPr id="61" name="Elbow Connector 60"/>
          <p:cNvCxnSpPr>
            <a:stCxn id="19" idx="2"/>
            <a:endCxn id="55" idx="0"/>
          </p:cNvCxnSpPr>
          <p:nvPr/>
        </p:nvCxnSpPr>
        <p:spPr>
          <a:xfrm rot="5400000">
            <a:off x="3147248" y="4292883"/>
            <a:ext cx="843833" cy="15039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54" idx="3"/>
            <a:endCxn id="85" idx="2"/>
          </p:cNvCxnSpPr>
          <p:nvPr/>
        </p:nvCxnSpPr>
        <p:spPr>
          <a:xfrm flipV="1">
            <a:off x="5367034" y="4838597"/>
            <a:ext cx="1796254" cy="91947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1403648" y="2794495"/>
            <a:ext cx="708001" cy="5062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brat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Elbow Connector 55"/>
          <p:cNvCxnSpPr>
            <a:stCxn id="23" idx="3"/>
            <a:endCxn id="53" idx="2"/>
          </p:cNvCxnSpPr>
          <p:nvPr/>
        </p:nvCxnSpPr>
        <p:spPr>
          <a:xfrm flipV="1">
            <a:off x="1187388" y="3300701"/>
            <a:ext cx="570261" cy="111881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31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token file (*.</a:t>
            </a:r>
            <a:r>
              <a:rPr lang="en-US" dirty="0" err="1" smtClean="0"/>
              <a:t>tkn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100070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line := &lt;token id&gt; &lt;token string&gt; &lt;begin&gt; &lt;end&gt;</a:t>
            </a:r>
          </a:p>
          <a:p>
            <a:pPr lvl="1"/>
            <a:r>
              <a:rPr lang="en-US" dirty="0"/>
              <a:t>E.g., should we be talking to someone about this</a:t>
            </a:r>
            <a:r>
              <a:rPr lang="en-US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63688" y="2492896"/>
            <a:ext cx="3276364" cy="255628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1 should 0 6</a:t>
            </a:r>
          </a:p>
          <a:p>
            <a:r>
              <a:rPr lang="en-US" dirty="0">
                <a:solidFill>
                  <a:schemeClr val="tx1"/>
                </a:solidFill>
              </a:rPr>
              <a:t>2 we 7 9</a:t>
            </a:r>
          </a:p>
          <a:p>
            <a:r>
              <a:rPr lang="en-US" dirty="0">
                <a:solidFill>
                  <a:schemeClr val="tx1"/>
                </a:solidFill>
              </a:rPr>
              <a:t>3 be 10 12</a:t>
            </a:r>
          </a:p>
          <a:p>
            <a:r>
              <a:rPr lang="en-US" dirty="0">
                <a:solidFill>
                  <a:schemeClr val="tx1"/>
                </a:solidFill>
              </a:rPr>
              <a:t>4 talking 13 20</a:t>
            </a:r>
          </a:p>
          <a:p>
            <a:r>
              <a:rPr lang="en-US" dirty="0">
                <a:solidFill>
                  <a:schemeClr val="tx1"/>
                </a:solidFill>
              </a:rPr>
              <a:t>5 to 21 23</a:t>
            </a:r>
          </a:p>
          <a:p>
            <a:r>
              <a:rPr lang="en-US" dirty="0">
                <a:solidFill>
                  <a:schemeClr val="tx1"/>
                </a:solidFill>
              </a:rPr>
              <a:t>6 someone 24 31</a:t>
            </a:r>
          </a:p>
          <a:p>
            <a:r>
              <a:rPr lang="en-US" dirty="0">
                <a:solidFill>
                  <a:schemeClr val="tx1"/>
                </a:solidFill>
              </a:rPr>
              <a:t>7 about 32 37</a:t>
            </a:r>
          </a:p>
          <a:p>
            <a:r>
              <a:rPr lang="en-US" dirty="0">
                <a:solidFill>
                  <a:schemeClr val="tx1"/>
                </a:solidFill>
              </a:rPr>
              <a:t>8 this 38 42</a:t>
            </a:r>
          </a:p>
          <a:p>
            <a:r>
              <a:rPr lang="en-US" dirty="0">
                <a:solidFill>
                  <a:schemeClr val="tx1"/>
                </a:solidFill>
              </a:rPr>
              <a:t>9 ? 42 </a:t>
            </a:r>
            <a:r>
              <a:rPr lang="en-US" dirty="0" smtClean="0">
                <a:solidFill>
                  <a:schemeClr val="tx1"/>
                </a:solidFill>
              </a:rPr>
              <a:t>43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293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Simplified token file (*.</a:t>
            </a:r>
            <a:r>
              <a:rPr lang="en-US" dirty="0" err="1" smtClean="0"/>
              <a:t>tkn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136815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line := &lt;token id&gt; &lt;token string&gt; &lt;begin&gt; &lt;end&gt;</a:t>
            </a:r>
          </a:p>
          <a:p>
            <a:pPr lvl="1"/>
            <a:r>
              <a:rPr lang="en-US" dirty="0" smtClean="0"/>
              <a:t>E.g</a:t>
            </a:r>
            <a:r>
              <a:rPr lang="en-US" dirty="0"/>
              <a:t>., should we be talking to someone about this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Text of the tokens are not necessary.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99692" y="3068960"/>
            <a:ext cx="3276364" cy="255628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1 </a:t>
            </a:r>
            <a:r>
              <a:rPr lang="en-US" dirty="0" smtClean="0">
                <a:solidFill>
                  <a:schemeClr val="tx1"/>
                </a:solidFill>
              </a:rPr>
              <a:t>0 </a:t>
            </a:r>
            <a:r>
              <a:rPr lang="en-US" dirty="0">
                <a:solidFill>
                  <a:schemeClr val="tx1"/>
                </a:solidFill>
              </a:rPr>
              <a:t>6</a:t>
            </a:r>
          </a:p>
          <a:p>
            <a:r>
              <a:rPr lang="en-US" dirty="0">
                <a:solidFill>
                  <a:schemeClr val="tx1"/>
                </a:solidFill>
              </a:rPr>
              <a:t>2 </a:t>
            </a:r>
            <a:r>
              <a:rPr lang="en-US" dirty="0" smtClean="0">
                <a:solidFill>
                  <a:schemeClr val="tx1"/>
                </a:solidFill>
              </a:rPr>
              <a:t>7 </a:t>
            </a:r>
            <a:r>
              <a:rPr lang="en-US" dirty="0">
                <a:solidFill>
                  <a:schemeClr val="tx1"/>
                </a:solidFill>
              </a:rPr>
              <a:t>9</a:t>
            </a:r>
          </a:p>
          <a:p>
            <a:r>
              <a:rPr lang="en-US" dirty="0">
                <a:solidFill>
                  <a:schemeClr val="tx1"/>
                </a:solidFill>
              </a:rPr>
              <a:t>3 </a:t>
            </a:r>
            <a:r>
              <a:rPr lang="en-US" dirty="0" smtClean="0">
                <a:solidFill>
                  <a:schemeClr val="tx1"/>
                </a:solidFill>
              </a:rPr>
              <a:t>10 </a:t>
            </a:r>
            <a:r>
              <a:rPr lang="en-US" dirty="0">
                <a:solidFill>
                  <a:schemeClr val="tx1"/>
                </a:solidFill>
              </a:rPr>
              <a:t>12</a:t>
            </a:r>
          </a:p>
          <a:p>
            <a:r>
              <a:rPr lang="en-US" dirty="0">
                <a:solidFill>
                  <a:schemeClr val="tx1"/>
                </a:solidFill>
              </a:rPr>
              <a:t>4 </a:t>
            </a:r>
            <a:r>
              <a:rPr lang="en-US" dirty="0" smtClean="0">
                <a:solidFill>
                  <a:schemeClr val="tx1"/>
                </a:solidFill>
              </a:rPr>
              <a:t>13 </a:t>
            </a:r>
            <a:r>
              <a:rPr lang="en-US" dirty="0">
                <a:solidFill>
                  <a:schemeClr val="tx1"/>
                </a:solidFill>
              </a:rPr>
              <a:t>20</a:t>
            </a:r>
          </a:p>
          <a:p>
            <a:r>
              <a:rPr lang="en-US" dirty="0">
                <a:solidFill>
                  <a:schemeClr val="tx1"/>
                </a:solidFill>
              </a:rPr>
              <a:t>5 </a:t>
            </a:r>
            <a:r>
              <a:rPr lang="en-US" dirty="0" smtClean="0">
                <a:solidFill>
                  <a:schemeClr val="tx1"/>
                </a:solidFill>
              </a:rPr>
              <a:t>21 </a:t>
            </a:r>
            <a:r>
              <a:rPr lang="en-US" dirty="0">
                <a:solidFill>
                  <a:schemeClr val="tx1"/>
                </a:solidFill>
              </a:rPr>
              <a:t>23</a:t>
            </a:r>
          </a:p>
          <a:p>
            <a:r>
              <a:rPr lang="en-US" dirty="0">
                <a:solidFill>
                  <a:schemeClr val="tx1"/>
                </a:solidFill>
              </a:rPr>
              <a:t>6 </a:t>
            </a:r>
            <a:r>
              <a:rPr lang="en-US" dirty="0" smtClean="0">
                <a:solidFill>
                  <a:schemeClr val="tx1"/>
                </a:solidFill>
              </a:rPr>
              <a:t>24 </a:t>
            </a:r>
            <a:r>
              <a:rPr lang="en-US" dirty="0">
                <a:solidFill>
                  <a:schemeClr val="tx1"/>
                </a:solidFill>
              </a:rPr>
              <a:t>31</a:t>
            </a:r>
          </a:p>
          <a:p>
            <a:r>
              <a:rPr lang="en-US" dirty="0">
                <a:solidFill>
                  <a:schemeClr val="tx1"/>
                </a:solidFill>
              </a:rPr>
              <a:t>7 </a:t>
            </a:r>
            <a:r>
              <a:rPr lang="en-US" dirty="0" smtClean="0">
                <a:solidFill>
                  <a:schemeClr val="tx1"/>
                </a:solidFill>
              </a:rPr>
              <a:t>32 </a:t>
            </a:r>
            <a:r>
              <a:rPr lang="en-US" dirty="0">
                <a:solidFill>
                  <a:schemeClr val="tx1"/>
                </a:solidFill>
              </a:rPr>
              <a:t>37</a:t>
            </a:r>
          </a:p>
          <a:p>
            <a:r>
              <a:rPr lang="en-US" dirty="0">
                <a:solidFill>
                  <a:schemeClr val="tx1"/>
                </a:solidFill>
              </a:rPr>
              <a:t>8 </a:t>
            </a:r>
            <a:r>
              <a:rPr lang="en-US" dirty="0" smtClean="0">
                <a:solidFill>
                  <a:schemeClr val="tx1"/>
                </a:solidFill>
              </a:rPr>
              <a:t>38 </a:t>
            </a:r>
            <a:r>
              <a:rPr lang="en-US" dirty="0">
                <a:solidFill>
                  <a:schemeClr val="tx1"/>
                </a:solidFill>
              </a:rPr>
              <a:t>42</a:t>
            </a:r>
          </a:p>
          <a:p>
            <a:r>
              <a:rPr lang="en-US" dirty="0">
                <a:solidFill>
                  <a:schemeClr val="tx1"/>
                </a:solidFill>
              </a:rPr>
              <a:t>9 </a:t>
            </a:r>
            <a:r>
              <a:rPr lang="en-US" dirty="0" smtClean="0">
                <a:solidFill>
                  <a:schemeClr val="tx1"/>
                </a:solidFill>
              </a:rPr>
              <a:t>42 43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713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559</Words>
  <Application>Microsoft Office PowerPoint</Application>
  <PresentationFormat>On-screen Show (4:3)</PresentationFormat>
  <Paragraphs>174</Paragraphs>
  <Slides>8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Work flow (1): pseudo-tokens</vt:lpstr>
      <vt:lpstr>PowerPoint Presentation</vt:lpstr>
      <vt:lpstr>PowerPoint Presentation</vt:lpstr>
      <vt:lpstr>Work flow (2): pre-tokenization</vt:lpstr>
      <vt:lpstr>Work flow (1): pseudo-tokens</vt:lpstr>
      <vt:lpstr>Work flow (2): pre-tokenization</vt:lpstr>
      <vt:lpstr>A token file (*.tkn)</vt:lpstr>
      <vt:lpstr>Simplified token file (*.tkn)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junaraki</dc:creator>
  <cp:lastModifiedBy>Jun Araki</cp:lastModifiedBy>
  <cp:revision>102</cp:revision>
  <dcterms:created xsi:type="dcterms:W3CDTF">2006-08-16T00:00:00Z</dcterms:created>
  <dcterms:modified xsi:type="dcterms:W3CDTF">2014-09-28T22:33:06Z</dcterms:modified>
</cp:coreProperties>
</file>