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theme+xml" PartName="/ppt/theme/theme8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84" r:id="rId4"/>
    <p:sldMasterId id="2147483685" r:id="rId5"/>
    <p:sldMasterId id="2147483686" r:id="rId6"/>
    <p:sldMasterId id="2147483687" r:id="rId7"/>
    <p:sldMasterId id="2147483688" r:id="rId8"/>
    <p:sldMasterId id="214748368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defRPr i="0" baseline="0" strike="noStrike" sz="1400" b="0" cap="none" u="none">
        <a:solidFill>
          <a:srgbClr val="000000"/>
        </a:solidFill>
        <a:latin panose="" typeface="Arial"/>
        <a:ea panose="" typeface="Arial"/>
        <a:cs panose="" typeface="Arial"/>
        <a:sym panose=""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9.xml"/><Relationship Type="http://schemas.openxmlformats.org/officeDocument/2006/relationships/slide" Id="rId18" Target="slides/slide8.xml"/><Relationship Type="http://schemas.openxmlformats.org/officeDocument/2006/relationships/slide" Id="rId17" Target="slides/slide7.xml"/><Relationship Type="http://schemas.openxmlformats.org/officeDocument/2006/relationships/slide" Id="rId16" Target="slides/slide6.xml"/><Relationship Type="http://schemas.openxmlformats.org/officeDocument/2006/relationships/slide" Id="rId15" Target="slides/slide5.xml"/><Relationship Type="http://schemas.openxmlformats.org/officeDocument/2006/relationships/slide" Id="rId14" Target="slides/slide4.xml"/><Relationship Type="http://schemas.openxmlformats.org/officeDocument/2006/relationships/slide" Id="rId30" Target="slides/slide20.xml"/><Relationship Type="http://schemas.openxmlformats.org/officeDocument/2006/relationships/slide" Id="rId12" Target="slides/slide2.xml"/><Relationship Type="http://schemas.openxmlformats.org/officeDocument/2006/relationships/slide" Id="rId31" Target="slides/slide21.xml"/><Relationship Type="http://schemas.openxmlformats.org/officeDocument/2006/relationships/slide" Id="rId13" Target="slides/slide3.xml"/><Relationship Type="http://schemas.openxmlformats.org/officeDocument/2006/relationships/notesMaster" Id="rId10" Target="notesMasters/notesMaster1.xml"/><Relationship Type="http://schemas.openxmlformats.org/officeDocument/2006/relationships/slide" Id="rId11" Target="slides/slide1.xml"/><Relationship Type="http://schemas.openxmlformats.org/officeDocument/2006/relationships/slide" Id="rId29" Target="slides/slide19.xml"/><Relationship Type="http://schemas.openxmlformats.org/officeDocument/2006/relationships/slide" Id="rId26" Target="slides/slide16.xml"/><Relationship Type="http://schemas.openxmlformats.org/officeDocument/2006/relationships/slide" Id="rId25" Target="slides/slide15.xml"/><Relationship Type="http://schemas.openxmlformats.org/officeDocument/2006/relationships/slide" Id="rId28" Target="slides/slide18.xml"/><Relationship Type="http://schemas.openxmlformats.org/officeDocument/2006/relationships/slide" Id="rId27" Target="slides/slide17.xml"/><Relationship Type="http://schemas.openxmlformats.org/officeDocument/2006/relationships/presProps" Id="rId2" Target="presProps.xml"/><Relationship Type="http://schemas.openxmlformats.org/officeDocument/2006/relationships/slide" Id="rId21" Target="slides/slide11.xml"/><Relationship Type="http://schemas.openxmlformats.org/officeDocument/2006/relationships/theme" Id="rId1" Target="theme/theme6.xml"/><Relationship Type="http://schemas.openxmlformats.org/officeDocument/2006/relationships/slide" Id="rId22" Target="slides/slide12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3.xml"/><Relationship Type="http://schemas.openxmlformats.org/officeDocument/2006/relationships/tableStyles" Id="rId3" Target="tableStyles.xml"/><Relationship Type="http://schemas.openxmlformats.org/officeDocument/2006/relationships/slide" Id="rId24" Target="slides/slide14.xml"/><Relationship Type="http://schemas.openxmlformats.org/officeDocument/2006/relationships/slide" Id="rId20" Target="slides/slide10.xml"/><Relationship Type="http://schemas.openxmlformats.org/officeDocument/2006/relationships/slideMaster" Id="rId9" Target="slideMasters/slideMaster6.xml"/><Relationship Type="http://schemas.openxmlformats.org/officeDocument/2006/relationships/slideMaster" Id="rId6" Target="slideMasters/slideMaster3.xml"/><Relationship Type="http://schemas.openxmlformats.org/officeDocument/2006/relationships/slideMaster" Id="rId5" Target="slideMasters/slideMaster2.xml"/><Relationship Type="http://schemas.openxmlformats.org/officeDocument/2006/relationships/slideMaster" Id="rId8" Target="slideMasters/slideMaster5.xml"/><Relationship Type="http://schemas.openxmlformats.org/officeDocument/2006/relationships/slideMaster" Id="rId7" Target="slideMasters/slideMaster4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3" id="3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24" id="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6" id="22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7" id="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9" id="32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Stufe 1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Darstellen eines Rahmens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Stufe 2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Laden von Grafiken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Hinzufügen durch Berührung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Stufe 3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Einbinden der Physik-Engine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Smilies fallen nach unten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Stufe 4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Einbinden des Accelerometers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Smilies bewegen sich durch Bewegung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5" id="3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7" id="33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</a:pPr>
            <a:r>
              <a:rPr/>
              <a:t>- Initialisierung der Engine</a:t>
            </a:r>
          </a:p>
          <a:p>
            <a:pPr rtl="0" lvl="0"/>
            <a:r>
              <a:rPr/>
              <a:t>- Bildschirm auf Landscape</a:t>
            </a:r>
          </a:p>
          <a:p>
            <a:pPr rtl="0" lvl="0"/>
            <a:r>
              <a:rPr/>
              <a:t>- Camera zeigt alles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3" id="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5" id="34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- Erstellen einer Scene</a:t>
            </a:r>
          </a:p>
          <a:p>
            <a:pPr indent="457200" rtl="0" lvl="0"/>
            <a:r>
              <a:rPr/>
              <a:t>- Setzen der Hintergrundfarbe</a:t>
            </a:r>
          </a:p>
          <a:p>
            <a:pPr indent="457200" rtl="0" lvl="0"/>
            <a:r>
              <a:rPr/>
              <a:t>- Hinzufügen eines Rahmens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53" id="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5" id="35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- Erstellen des Atlases</a:t>
            </a:r>
          </a:p>
          <a:p>
            <a:pPr rtl="0" lvl="0"/>
            <a:r>
              <a:rPr/>
              <a:t>- Laden der Grafiken in den Atlas</a:t>
            </a:r>
          </a:p>
          <a:p>
            <a:pPr/>
            <a:r>
              <a:rPr/>
              <a:t>- Atlas an die Engine übergeben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61" id="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3" id="36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- An der Stelle wo der Bildschrim berührt wird, wird ein Smilie hinzugefügt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1" id="3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3" id="37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- Abwechselnt ein rundes und ein eckiges Smilie erstellen</a:t>
            </a:r>
          </a:p>
          <a:p>
            <a:pPr rtl="0" lvl="0"/>
            <a:r>
              <a:rPr/>
              <a:t>- Smilie animieren</a:t>
            </a:r>
          </a:p>
          <a:p>
            <a:pPr/>
            <a:r>
              <a:rPr/>
              <a:t>- Smilie der Scene hinzufügen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79" id="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1" id="38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- Physik einbinden</a:t>
            </a:r>
          </a:p>
          <a:p>
            <a:pPr/>
            <a:r>
              <a:rPr/>
              <a:t>- createFixtureDef(Dichte, Elastizität, Reibkraft)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7" id="3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9" id="38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1200"/>
              <a:t>- Physik initialisieren</a:t>
            </a:r>
          </a:p>
          <a:p>
            <a:pPr rtl="0" lvl="0"/>
            <a:r>
              <a:rPr sz="1200"/>
              <a:t>- Rand als Wand definieren</a:t>
            </a:r>
          </a:p>
          <a:p>
            <a:pPr rtl="0" lvl="0"/>
            <a:r>
              <a:rPr sz="1200"/>
              <a:t>	- Bewegt sich nicht</a:t>
            </a:r>
          </a:p>
          <a:p>
            <a:pPr rtl="0" lvl="0"/>
            <a:r>
              <a:rPr sz="1200"/>
              <a:t>	- </a:t>
            </a:r>
            <a:r>
              <a:rPr sz="1200">
                <a:solidFill>
                  <a:srgbClr val="1F1C1B"/>
                </a:solidFill>
              </a:rPr>
              <a:t>BodyType.</a:t>
            </a:r>
            <a:r>
              <a:rPr sz="1200">
                <a:solidFill>
                  <a:srgbClr val="644A9B"/>
                </a:solidFill>
              </a:rPr>
              <a:t>StaticBody</a:t>
            </a:r>
          </a:p>
          <a:p>
            <a:pPr indent="457200" rtl="0" lvl="0"/>
            <a:r>
              <a:rPr sz="1200"/>
              <a:t>- createFixtureDef(Dichte, Elastizität, Reibkraft)</a:t>
            </a:r>
          </a:p>
          <a:p>
            <a:pPr indent="0" marL="0"/>
            <a:r>
              <a:rPr sz="1200"/>
              <a:t>-Physik registrieren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95" id="3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7" id="39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- Smilies mit Physik versehen</a:t>
            </a:r>
          </a:p>
          <a:p>
            <a:pPr rtl="0" lvl="0"/>
            <a:r>
              <a:rPr/>
              <a:t>	- Bodys dafür anlegen </a:t>
            </a:r>
          </a:p>
          <a:p>
            <a:pPr rtl="0" lvl="0"/>
            <a:r>
              <a:rPr/>
              <a:t>	- </a:t>
            </a:r>
            <a:r>
              <a:rPr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BodyType.</a:t>
            </a:r>
            <a:r>
              <a:rPr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DynamicBody</a:t>
            </a:r>
          </a:p>
          <a:p>
            <a:pPr/>
            <a:r>
              <a:rPr/>
              <a:t>	- In der Physik-Engine registrieren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03" id="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5" id="40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</a:pPr>
            <a:r>
              <a:rPr/>
              <a:t>- Beschleunigungsdaten an die Physikengine weitergeben (2D)</a:t>
            </a:r>
          </a:p>
          <a:p>
            <a:pPr rtl="0" lvl="0"/>
            <a:r>
              <a:rPr/>
              <a:t>- Vector2Pool zum Sparen von Ressourcen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1" id="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3" id="23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1" id="4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3" id="41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- Beschleunigungssensor registrieren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20" id="4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2" id="42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</a:pPr>
            <a:r>
              <a:rPr/>
              <a:t>Vielen Dank für Eure Aufmerksamkeit!</a:t>
            </a:r>
          </a:p>
          <a:p>
            <a:pPr indent="0" marR="0" algn="l" marL="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</a:pPr>
            <a:r>
              <a:rPr/>
              <a:t>Ihr findet alle Unterlagen unter android.dsi8.de oder über den QR-Code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</a:pPr>
            <a:r>
              <a:rPr/>
              <a:t>Für Fragen stehen wir euch jetzt und auch später zur Verfügung.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39" id="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1" id="24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Laufzeitumgebung für Spiele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Bietet verschiedene Funktionalitäten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Grafik-Engine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Physik-Engine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Soundsystem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Mehrspielerunterstüzung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...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Bereits der Standard MDIP 2.0 von 2002 schreibt eine Game API vor</a:t>
            </a:r>
          </a:p>
          <a:p>
            <a:pPr rtl="0" lvl="0"/>
            <a:r>
              <a:rPr/>
              <a:t>(Nicht jede Engine bietet alles)</a:t>
            </a:r>
          </a:p>
          <a:p>
            <a:pPr rtl="0" lvl="0"/>
            <a:r>
              <a:rPr/>
              <a:t>Mobile Information Device Profile: Java Spiele bei Telefonen mit Tasten</a:t>
            </a:r>
          </a:p>
          <a:p>
            <a:pPr rtl="0" lvl="0"/>
            <a:r>
              <a:rPr/>
              <a:t>Nur auf Grafik und Physik Engine eingehen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0" id="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2" id="25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2D-Spiel-Engine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Benutzt die Hardwarebeschleunigung OpenGL ES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Nur für Android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Entwickelt von Nicolas Gramlich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58" id="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0" id="26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Einfach zu benutzen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Sehr bekannt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Die Wikiseite listet über 170 Apps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Kostenlos &amp; Open Source (LGPL)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Einschränkungen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Nur 2-dimensionale Grafik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Nicht platformunabhängig</a:t>
            </a:r>
          </a:p>
          <a:p>
            <a:pPr indent="-317500" marR="0" algn="l" marL="914400" rtl="0" lvl="1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Hierfür wäre z.B. das kostenpflichtige Unity3D geeignet</a:t>
            </a:r>
          </a:p>
          <a:p>
            <a:r>
              <a:t/>
            </a:r>
          </a:p>
          <a:p>
            <a:pPr rtl="0" lvl="0"/>
            <a:r>
              <a:rPr/>
              <a:t>Warum stellen wir die AndEngine vor?</a:t>
            </a:r>
          </a:p>
          <a:p>
            <a:pPr rtl="0" lvl="0"/>
            <a:r>
              <a:rPr/>
              <a:t>Nimmt einen viel Arbeit ab -&gt; selber Programmieren ist auch möglich</a:t>
            </a:r>
          </a:p>
          <a:p>
            <a:pPr rtl="0" lvl="0"/>
            <a:r>
              <a:rPr/>
              <a:t>Platz 1. bei Google-Suche nach android game engine</a:t>
            </a:r>
          </a:p>
          <a:p>
            <a:pPr rtl="0" lvl="0"/>
            <a:r>
              <a:rPr/>
              <a:t>wird von vielen app eingesetzt u.a. Angry Birds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71" id="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3" id="27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Alle in Spiel-Engine erwähnten Funktionalitäten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Grafik-Engine bietet u.a.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Animierte Sprites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Textrendering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Partikelsystem</a:t>
            </a:r>
          </a:p>
          <a:p>
            <a:pPr indent="-317500" marL="457200" rtl="0" lvl="0">
              <a:buClr>
                <a:srgbClr val="000000"/>
              </a:buClr>
              <a:buSzPct val="212121"/>
              <a:buFont typeface="Arial"/>
              <a:buChar char="•"/>
            </a:pPr>
            <a:r>
              <a:rPr/>
              <a:t>Und weiteres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On Screen Joysticks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Multitouch</a:t>
            </a:r>
          </a:p>
          <a:p>
            <a:pPr indent="-317500" marL="914400" rtl="0" lvl="1">
              <a:buClr>
                <a:srgbClr val="000000"/>
              </a:buClr>
              <a:buSzPct val="127272"/>
              <a:buFont typeface="Courier New"/>
              <a:buChar char="o"/>
            </a:pPr>
            <a:r>
              <a:rPr/>
              <a:t>...</a:t>
            </a:r>
          </a:p>
          <a:p>
            <a:r>
              <a:t/>
            </a:r>
          </a:p>
          <a:p>
            <a:pPr/>
            <a:r>
              <a:rPr/>
              <a:t>Partikelsystem: Animation vieler Objekte, z.B. um Explosionen oder Rauch zu animieren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9" id="28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8" id="3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0" id="31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Nicht so genau erkären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6" id="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8" id="31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Tafelbild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6.xml"/></Relationships>
</file>

<file path=ppt/slideLayouts/_rels/slideLayout3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6.xml"/></Relationships>
</file>

<file path=ppt/slideLayouts/_rels/slideLayout3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6.xml"/></Relationships>
</file>

<file path=ppt/slideLayouts/_rels/slideLayout3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9" id="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name="Shape 10" id="10"/>
          <p:cNvSpPr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" id="11"/>
          <p:cNvSpPr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49" id="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 rot="10800000" flipH="1">
            <a:off y="2056789" x="0"/>
            <a:ext cy="1219810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2" id="62"/>
          <p:cNvSpPr/>
          <p:nvPr/>
        </p:nvSpPr>
        <p:spPr>
          <a:xfrm>
            <a:off y="0" x="0"/>
            <a:ext cy="2133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3" id="63"/>
          <p:cNvSpPr/>
          <p:nvPr>
            <p:ph type="subTitle" idx="1"/>
          </p:nvPr>
        </p:nvSpPr>
        <p:spPr>
          <a:xfrm rot="-249176">
            <a:off y="3131978" x="1097760"/>
            <a:ext cy="523986" cx="758501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1270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64" id="64"/>
          <p:cNvSpPr/>
          <p:nvPr/>
        </p:nvSpPr>
        <p:spPr>
          <a:xfrm rot="-240126">
            <a:off y="2455229" x="472191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5" id="65"/>
          <p:cNvSpPr/>
          <p:nvPr>
            <p:ph type="ctrTitle"/>
          </p:nvPr>
        </p:nvSpPr>
        <p:spPr>
          <a:xfrm rot="-244891">
            <a:off y="1341541" x="1031293"/>
            <a:ext cy="1421100" cx="777231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66" id="66"/>
          <p:cNvSpPr/>
          <p:nvPr/>
        </p:nvSpPr>
        <p:spPr>
          <a:xfrm flipH="1">
            <a:off y="3511296" x="0"/>
            <a:ext cy="3351847" cx="9143999"/>
          </a:xfrm>
          <a:custGeom>
            <a:pathLst>
              <a:path extrusionOk="0" h="3429000" w="9144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7" id="67"/>
          <p:cNvSpPr/>
          <p:nvPr/>
        </p:nvSpPr>
        <p:spPr>
          <a:xfrm rot="-283855">
            <a:off y="3829088" x="915995"/>
            <a:ext cy="288076" cx="60199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0" id="70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1" id="71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2" id="72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3" id="73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4" id="74"/>
          <p:cNvSpPr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75" id="75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6" id="76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7" id="77"/>
          <p:cNvSpPr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-285750" algn="l" marL="742950" rtl="0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-228600" algn="l" marL="1143000" rtl="0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-228600" algn="l" marL="160020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-228600" algn="l" marL="205740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rtl="0"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rtl="0"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rtl="0"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rtl="0"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0" id="80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1" id="81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2" id="82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3" id="83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4" id="84"/>
          <p:cNvSpPr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85" id="85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6" id="86"/>
          <p:cNvSpPr/>
          <p:nvPr>
            <p:ph type="body" idx="1"/>
          </p:nvPr>
        </p:nvSpPr>
        <p:spPr>
          <a:xfrm>
            <a:off y="1600200" x="457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indent="114300" marL="3657600" rtl="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name="Shape 87" id="87"/>
          <p:cNvSpPr/>
          <p:nvPr>
            <p:ph type="body" idx="2"/>
          </p:nvPr>
        </p:nvSpPr>
        <p:spPr>
          <a:xfrm>
            <a:off y="1600200" x="4648200"/>
            <a:ext cy="4526100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baseline="0" sz="1800">
                <a:solidFill>
                  <a:schemeClr val="lt2"/>
                </a:solidFill>
              </a:defRPr>
            </a:lvl6pPr>
            <a:lvl7pPr rtl="0">
              <a:defRPr baseline="0" sz="1800">
                <a:solidFill>
                  <a:schemeClr val="lt2"/>
                </a:solidFill>
              </a:defRPr>
            </a:lvl7pPr>
            <a:lvl8pPr rtl="0">
              <a:defRPr baseline="0" sz="1800">
                <a:solidFill>
                  <a:schemeClr val="lt2"/>
                </a:solidFill>
              </a:defRPr>
            </a:lvl8pPr>
            <a:lvl9pPr indent="114300" marL="3657600" rtl="0">
              <a:buSzPct val="100000"/>
              <a:buFont typeface="Trebuchet MS"/>
              <a:buNone/>
              <a:defRPr sz="1800"/>
            </a:lvl9pPr>
          </a:lstStyle>
          <a:p/>
        </p:txBody>
      </p:sp>
      <p:sp>
        <p:nvSpPr>
          <p:cNvPr name="Shape 88" id="88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1" id="91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2" id="92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3" id="93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4" id="94"/>
          <p:cNvSpPr/>
          <p:nvPr/>
        </p:nvSpPr>
        <p:spPr>
          <a:xfrm rot="-240126">
            <a:off y="702629" x="700792"/>
            <a:ext cy="448686" cx="498615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5" id="95"/>
          <p:cNvSpPr/>
          <p:nvPr>
            <p:ph type="title"/>
          </p:nvPr>
        </p:nvSpPr>
        <p:spPr>
          <a:xfrm rot="-303791">
            <a:off y="-19952" x="1177343"/>
            <a:ext cy="1142953" cx="8229612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96" id="96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7" id="97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0" id="100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1" id="101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2" id="102"/>
          <p:cNvSpPr/>
          <p:nvPr>
            <p:ph type="body" idx="1"/>
          </p:nvPr>
        </p:nvSpPr>
        <p:spPr>
          <a:xfrm rot="-120001">
            <a:off y="5784355" x="998773"/>
            <a:ext cy="473687" cx="557019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aseline="0" sz="1800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103" id="103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4" id="104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5" id="105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/>
        </p:nvSpPr>
        <p:spPr>
          <a:xfrm flipH="1">
            <a:off y="6248400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8" id="108"/>
          <p:cNvSpPr/>
          <p:nvPr/>
        </p:nvSpPr>
        <p:spPr>
          <a:xfrm rot="-120272">
            <a:off y="6170451" x="918043"/>
            <a:ext cy="294012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9" id="109"/>
          <p:cNvSpPr/>
          <p:nvPr/>
        </p:nvSpPr>
        <p:spPr>
          <a:xfrm rot="10800000" flipH="1">
            <a:off y="-937" x="0"/>
            <a:ext cy="1448737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0" id="110"/>
          <p:cNvSpPr/>
          <p:nvPr/>
        </p:nvSpPr>
        <p:spPr>
          <a:xfrm rot="10800000" flipH="1">
            <a:off y="0" x="0"/>
            <a:ext cy="1366733" cx="9143999"/>
          </a:xfrm>
          <a:custGeom>
            <a:pathLst>
              <a:path extrusionOk="0" h="1366734" w="9144000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1" id="111"/>
          <p:cNvSpPr/>
          <p:nvPr/>
        </p:nvSpPr>
        <p:spPr>
          <a:xfrm rot="-120272">
            <a:off y="6289621" x="915325"/>
            <a:ext cy="316143" cx="7396425"/>
          </a:xfrm>
          <a:custGeom>
            <a:pathLst>
              <a:path extrusionOk="0" h="315950" w="739190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2" id="112"/>
          <p:cNvSpPr/>
          <p:nvPr/>
        </p:nvSpPr>
        <p:spPr>
          <a:xfrm flipH="1">
            <a:off y="6327648" x="0"/>
            <a:ext cy="532447" cx="9143999"/>
          </a:xfrm>
          <a:custGeom>
            <a:pathLst>
              <a:path extrusionOk="0" h="990600" w="91440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/>
          <p:nvPr/>
        </p:nvSpPr>
        <p:spPr>
          <a:xfrm rot="10800000" flipH="1">
            <a:off y="4124512" x="0"/>
            <a:ext cy="9497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8" id="118"/>
          <p:cNvSpPr/>
          <p:nvPr>
            <p:ph type="ctrTitle"/>
          </p:nvPr>
        </p:nvSpPr>
        <p:spPr>
          <a:xfrm>
            <a:off y="1734342" x="685800"/>
            <a:ext cy="22454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457200" algn="l" marL="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i="0" baseline="0" strike="noStrike" sz="7200" b="1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9" id="119"/>
          <p:cNvSpPr/>
          <p:nvPr>
            <p:ph type="subTitle" idx="1"/>
          </p:nvPr>
        </p:nvSpPr>
        <p:spPr>
          <a:xfrm>
            <a:off y="4124476" x="685800"/>
            <a:ext cy="9497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i="0" baseline="0" strike="noStrike" sz="3000" b="1" cap="none" u="none">
                <a:solidFill>
                  <a:schemeClr val="lt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" id="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" id="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4" id="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name="Shape 15" id="1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name="Shape 16" id="1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2" id="122"/>
          <p:cNvSpPr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name="Shape 123" id="123"/>
          <p:cNvSpPr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26" id="126"/>
          <p:cNvSpPr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27" id="127"/>
          <p:cNvSpPr/>
          <p:nvPr>
            <p:ph type="body" idx="1"/>
          </p:nvPr>
        </p:nvSpPr>
        <p:spPr>
          <a:xfrm>
            <a:off y="1947332" x="457200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28" id="128"/>
          <p:cNvSpPr/>
          <p:nvPr>
            <p:ph type="body" idx="2"/>
          </p:nvPr>
        </p:nvSpPr>
        <p:spPr>
          <a:xfrm>
            <a:off y="1949211" x="4656667"/>
            <a:ext cy="4620299" cx="4030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29" id="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0" id="130"/>
          <p:cNvSpPr/>
          <p:nvPr/>
        </p:nvSpPr>
        <p:spPr>
          <a:xfrm>
            <a:off y="274636" x="0"/>
            <a:ext cy="15543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1" id="131"/>
          <p:cNvSpPr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/>
        </p:nvSpPr>
        <p:spPr>
          <a:xfrm>
            <a:off y="5875078" x="0"/>
            <a:ext cy="6927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34" id="134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1pPr>
            <a:lvl2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2pPr>
            <a:lvl3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3pPr>
            <a:lvl4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4pPr>
            <a:lvl5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5pPr>
            <a:lvl6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6pPr>
            <a:lvl7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i="0" sz="2400" b="1">
                <a:solidFill>
                  <a:schemeClr val="lt1"/>
                </a:solidFill>
              </a:defRPr>
            </a:lvl7pPr>
            <a:lvl8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i="0" sz="2400" b="1">
                <a:solidFill>
                  <a:schemeClr val="lt1"/>
                </a:solidFill>
              </a:defRPr>
            </a:lvl8pPr>
            <a:lvl9pPr indent="-342900" algn="l" marL="34290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i="0" sz="2400"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35" id="13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41" id="141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name="Shape 142" id="142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3" id="143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44" id="144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name="Shape 145" id="145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6" id="146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47" id="147"/>
          <p:cNvSpPr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148" id="148"/>
          <p:cNvSpPr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51" id="151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152" id="152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53" id="153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54" id="154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155" id="155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56" id="156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57" id="157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8" id="15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159" id="159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60" id="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1" id="1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62" id="1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163" id="1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64" id="1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65" id="1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166" id="1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67" id="1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68" id="1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9" id="16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170" id="170"/>
          <p:cNvSpPr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71" id="171"/>
          <p:cNvSpPr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2" id="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3" id="173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74" id="174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175" id="175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76" id="176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77" id="177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178" id="178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79" id="179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80" id="180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81" id="18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82" id="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84" id="184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185" id="185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86" id="186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87" id="187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188" id="188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89" id="189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90" id="190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91" id="191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19" id="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name="Shape 20" id="2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1" id="21"/>
          <p:cNvSpPr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2" id="22"/>
          <p:cNvSpPr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94" id="194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195" id="195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96" id="196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97" id="197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198" id="198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99" id="199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200" id="200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04" id="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5" id="205"/>
          <p:cNvSpPr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06" id="206"/>
          <p:cNvSpPr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207" id="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8" id="20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09" id="209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1" id="21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12" id="212"/>
          <p:cNvSpPr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13" id="213"/>
          <p:cNvSpPr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14" id="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5" id="21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16" id="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7" id="217"/>
          <p:cNvSpPr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.00%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8" id="21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3" id="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" id="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25" id="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name="Shape 26" id="2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27" id="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" id="28"/>
          <p:cNvSpPr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indent="-285750" algn="l" marL="28575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name="Shape 29" id="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30" id="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len="sm" type="none" w="sm"/>
            <a:tailEnd len="sm" type="none" w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35" id="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" id="36"/>
          <p:cNvSpPr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190500" algn="ctr" marL="0" rt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37" id="37"/>
          <p:cNvSpPr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40" id="4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43" id="43"/>
          <p:cNvSpPr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4" id="44"/>
          <p:cNvSpPr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8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7.xml"/></Relationships>
</file>

<file path=ppt/slideMasters/_rels/slideMaster3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4.xml"/><Relationship Type="http://schemas.openxmlformats.org/officeDocument/2006/relationships/slideLayout" Id="rId1" Target="../slideLayouts/slideLayout13.xml"/><Relationship Type="http://schemas.openxmlformats.org/officeDocument/2006/relationships/slideLayout" Id="rId4" Target="../slideLayouts/slideLayout16.xml"/><Relationship Type="http://schemas.openxmlformats.org/officeDocument/2006/relationships/slideLayout" Id="rId3" Target="../slideLayouts/slideLayout15.xml"/><Relationship Type="http://schemas.openxmlformats.org/officeDocument/2006/relationships/slideLayout" Id="rId6" Target="../slideLayouts/slideLayout18.xml"/><Relationship Type="http://schemas.openxmlformats.org/officeDocument/2006/relationships/slideLayout" Id="rId5" Target="../slideLayouts/slideLayout17.xml"/><Relationship Type="http://schemas.openxmlformats.org/officeDocument/2006/relationships/theme" Id="rId7" Target="../theme/theme4.xml"/></Relationships>
</file>

<file path=ppt/slideMasters/_rels/slideMaster4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0.xml"/><Relationship Type="http://schemas.openxmlformats.org/officeDocument/2006/relationships/slideLayout" Id="rId1" Target="../slideLayouts/slideLayout19.xml"/><Relationship Type="http://schemas.openxmlformats.org/officeDocument/2006/relationships/slideLayout" Id="rId4" Target="../slideLayouts/slideLayout22.xml"/><Relationship Type="http://schemas.openxmlformats.org/officeDocument/2006/relationships/slideLayout" Id="rId3" Target="../slideLayouts/slideLayout21.xml"/><Relationship Type="http://schemas.openxmlformats.org/officeDocument/2006/relationships/slideLayout" Id="rId6" Target="../slideLayouts/slideLayout24.xml"/><Relationship Type="http://schemas.openxmlformats.org/officeDocument/2006/relationships/slideLayout" Id="rId5" Target="../slideLayouts/slideLayout23.xml"/><Relationship Type="http://schemas.openxmlformats.org/officeDocument/2006/relationships/theme" Id="rId7" Target="../theme/theme5.xml"/></Relationships>
</file>

<file path=ppt/slideMasters/_rels/slideMaster5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6.xml"/><Relationship Type="http://schemas.openxmlformats.org/officeDocument/2006/relationships/slideLayout" Id="rId1" Target="../slideLayouts/slideLayout25.xml"/><Relationship Type="http://schemas.openxmlformats.org/officeDocument/2006/relationships/slideLayout" Id="rId4" Target="../slideLayouts/slideLayout28.xml"/><Relationship Type="http://schemas.openxmlformats.org/officeDocument/2006/relationships/slideLayout" Id="rId3" Target="../slideLayouts/slideLayout27.xml"/><Relationship Type="http://schemas.openxmlformats.org/officeDocument/2006/relationships/slideLayout" Id="rId6" Target="../slideLayouts/slideLayout30.xml"/><Relationship Type="http://schemas.openxmlformats.org/officeDocument/2006/relationships/slideLayout" Id="rId5" Target="../slideLayouts/slideLayout29.xml"/><Relationship Type="http://schemas.openxmlformats.org/officeDocument/2006/relationships/theme" Id="rId7" Target="../theme/theme3.xml"/></Relationships>
</file>

<file path=ppt/slideMasters/_rels/slideMaster6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32.xml"/><Relationship Type="http://schemas.openxmlformats.org/officeDocument/2006/relationships/slideLayout" Id="rId1" Target="../slideLayouts/slideLayout31.xml"/><Relationship Type="http://schemas.openxmlformats.org/officeDocument/2006/relationships/slideLayout" Id="rId4" Target="../slideLayouts/slideLayout34.xml"/><Relationship Type="http://schemas.openxmlformats.org/officeDocument/2006/relationships/slideLayout" Id="rId3" Target="../slideLayouts/slideLayout33.xml"/><Relationship Type="http://schemas.openxmlformats.org/officeDocument/2006/relationships/slideLayout" Id="rId6" Target="../slideLayouts/slideLayout36.xml"/><Relationship Type="http://schemas.openxmlformats.org/officeDocument/2006/relationships/slideLayout" Id="rId5" Target="../slideLayouts/slideLayout35.xml"/><Relationship Type="http://schemas.openxmlformats.org/officeDocument/2006/relationships/theme" Id="rId7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6" id="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.00%">
              <a:schemeClr val="lt1"/>
            </a:gs>
            <a:gs pos="30.00%">
              <a:schemeClr val="lt1"/>
            </a:gs>
            <a:gs pos="100.00%">
              <a:schemeClr val="lt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32" id="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" id="3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34" id="3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rgbClr val="000000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.00%">
              <a:srgbClr val="960F0F"/>
            </a:gs>
            <a:gs pos="100.00%">
              <a:srgbClr val="C82009"/>
            </a:gs>
          </a:gsLst>
          <a:lin scaled="0" ang="5400000"/>
        </a:gradFill>
      </p:bgPr>
    </p:bg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name="Shape 51" id="51"/>
          <p:cNvCxnSpPr/>
          <p:nvPr/>
        </p:nvCxnSpPr>
        <p:spPr>
          <a:xfrm>
            <a:off y="76200" x="76200"/>
            <a:ext cy="67055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name="Shape 52" id="52"/>
          <p:cNvCxnSpPr/>
          <p:nvPr/>
        </p:nvCxnSpPr>
        <p:spPr>
          <a:xfrm>
            <a:off y="76200" x="9067800"/>
            <a:ext cy="67055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name="Shape 53" id="53"/>
          <p:cNvCxnSpPr/>
          <p:nvPr/>
        </p:nvCxnSpPr>
        <p:spPr>
          <a:xfrm>
            <a:off y="76200" x="533399"/>
            <a:ext cy="67055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name="Shape 54" id="54"/>
          <p:cNvCxnSpPr/>
          <p:nvPr/>
        </p:nvCxnSpPr>
        <p:spPr>
          <a:xfrm flipH="1">
            <a:off y="76200" x="914400"/>
            <a:ext cy="6324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name="Shape 55" id="55"/>
          <p:cNvSpPr/>
          <p:nvPr/>
        </p:nvSpPr>
        <p:spPr>
          <a:xfrm>
            <a:off y="76200" x="110055"/>
            <a:ext cy="6629399" cx="1698625"/>
          </a:xfrm>
          <a:custGeom>
            <a:pathLst>
              <a:path extrusionOk="0" h="4154" w="1070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len="sm" type="none" w="sm"/>
            <a:tailEnd len="sm" type="none" w="sm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6" id="56"/>
          <p:cNvSpPr/>
          <p:nvPr/>
        </p:nvSpPr>
        <p:spPr>
          <a:xfrm>
            <a:off y="5486400" x="7839160"/>
            <a:ext cy="796925" cx="1181100"/>
          </a:xfrm>
          <a:custGeom>
            <a:pathLst>
              <a:path extrusionOk="0" h="502" w="744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len="sm" type="none" w="sm"/>
            <a:tailEnd len="sm" type="none" w="sm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7" id="57"/>
          <p:cNvSpPr/>
          <p:nvPr/>
        </p:nvSpPr>
        <p:spPr>
          <a:xfrm>
            <a:off y="3536950" x="8273122"/>
            <a:ext cy="2606675" cx="777875"/>
          </a:xfrm>
          <a:custGeom>
            <a:pathLst>
              <a:path extrusionOk="0" h="1642" w="490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len="sm" type="none" w="sm"/>
            <a:tailEnd len="sm" type="none" w="sm"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58" id="58"/>
          <p:cNvSpPr/>
          <p:nvPr>
            <p:ph type="title"/>
          </p:nvPr>
        </p:nvSpPr>
        <p:spPr>
          <a:xfrm rot="-240056">
            <a:off y="-19227" x="1172871"/>
            <a:ext cy="1143088" cx="8229556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i="0" baseline="0" strike="noStrike" sz="36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59" id="59"/>
          <p:cNvSpPr/>
          <p:nvPr>
            <p:ph type="body" idx="1"/>
          </p:nvPr>
        </p:nvSpPr>
        <p:spPr>
          <a:xfrm>
            <a:off y="1828800" x="457200"/>
            <a:ext cy="4221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title"/>
          </p:nvPr>
        </p:nvSpPr>
        <p:spPr>
          <a:xfrm>
            <a:off y="274637" x="457200"/>
            <a:ext cy="1522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115" id="115"/>
          <p:cNvSpPr/>
          <p:nvPr>
            <p:ph type="body" idx="1"/>
          </p:nvPr>
        </p:nvSpPr>
        <p:spPr>
          <a:xfrm>
            <a:off y="1947332" x="457200"/>
            <a:ext cy="46202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2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.00%">
              <a:schemeClr val="dk2"/>
            </a:gs>
            <a:gs pos="100.00%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  <p:sp>
        <p:nvSpPr>
          <p:cNvPr name="Shape 138" id="13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panose="" typeface="Trebuchet MS"/>
                <a:ea panose="" typeface="Trebuchet MS"/>
                <a:cs panose="" typeface="Trebuchet MS"/>
                <a:sym panose=""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201" id="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2" id="20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  <p:sp>
        <p:nvSpPr>
          <p:cNvPr name="Shape 203" id="203"/>
          <p:cNvSpPr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panose="" typeface="Arial"/>
                <a:ea panose="" typeface="Arial"/>
                <a:cs panose="" typeface="Arial"/>
                <a:sym panose=""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defRPr i="0" baseline="0" strike="noStrike" sz="1400" b="0" cap="none" u="none">
          <a:solidFill>
            <a:srgbClr val="000000"/>
          </a:solidFill>
          <a:latin panose="" typeface="Arial"/>
          <a:ea panose="" typeface="Arial"/>
          <a:cs panose="" typeface="Arial"/>
          <a:sym panose=""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3" Target="../media/image03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2.png"/><Relationship Type="http://schemas.openxmlformats.org/officeDocument/2006/relationships/image" Id="rId3" Target="../media/image01.png"/><Relationship Type="http://schemas.openxmlformats.org/officeDocument/2006/relationships/hyperlink" Id="rId6" TargetMode="External" Target="http://code.google.com/p/andengineexamples/"/><Relationship Type="http://schemas.openxmlformats.org/officeDocument/2006/relationships/hyperlink" Id="rId5" TargetMode="External" Target="http://code.google.com/p/andengineexamples/"/><Relationship Type="http://schemas.openxmlformats.org/officeDocument/2006/relationships/hyperlink" Id="rId8" TargetMode="External" Target="http://code.google.com/p/andengineexamples/"/><Relationship Type="http://schemas.openxmlformats.org/officeDocument/2006/relationships/hyperlink" Id="rId7" TargetMode="External" Target="http://code.google.com/p/andengineexamples/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7.png"/><Relationship Type="http://schemas.openxmlformats.org/officeDocument/2006/relationships/image" Id="rId3" Target="../media/image06.pn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5.png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9.png"/><Relationship Type="http://schemas.openxmlformats.org/officeDocument/2006/relationships/hyperlink" Id="rId3" TargetMode="External" Target="https://android.dsi8.de/"/><Relationship Type="http://schemas.openxmlformats.org/officeDocument/2006/relationships/image" Id="rId5" Target="../media/image08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www.andengine.org"/><Relationship Type="http://schemas.openxmlformats.org/officeDocument/2006/relationships/image" Id="rId3" Target="../media/image00.jpg"/><Relationship Type="http://schemas.openxmlformats.org/officeDocument/2006/relationships/hyperlink" Id="rId5" TargetMode="External" Target="http://www.andengine.org/blog/about/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0.png"/><Relationship Type="http://schemas.openxmlformats.org/officeDocument/2006/relationships/image" Id="rId3" Target="../media/image11.png"/><Relationship Type="http://schemas.openxmlformats.org/officeDocument/2006/relationships/hyperlink" Id="rId5" TargetMode="External" Target="http://code.google.com/p/andengineexamples/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www.slideshare.net/ANDLABSMUNICH/andengine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www.slideshare.net/ANDLABSMUNICH/andengine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9" id="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0" id="220"/>
          <p:cNvSpPr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
</a:t>
            </a:r>
            <a:r>
              <a:rPr/>
              <a:t>AndEngine</a:t>
            </a:r>
          </a:p>
        </p:txBody>
      </p:sp>
      <p:sp>
        <p:nvSpPr>
          <p:cNvPr name="Shape 221" id="221"/>
          <p:cNvSpPr/>
          <p:nvPr>
            <p:ph type="subTitle" idx="1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lnSpc>
                <a:spcPct val="115.00%"/>
              </a:lnSpc>
            </a:pPr>
            <a:r>
              <a:rPr/>
              <a:t>Eine 2D-Spiel-Engine für Android</a:t>
            </a:r>
          </a:p>
          <a:p>
            <a:r>
              <a:t/>
            </a:r>
          </a:p>
        </p:txBody>
      </p:sp>
      <p:sp>
        <p:nvSpPr>
          <p:cNvPr name="Shape 222" id="222"/>
          <p:cNvSpPr/>
          <p:nvPr/>
        </p:nvSpPr>
        <p:spPr>
          <a:xfrm>
            <a:off y="2191137" x="6947287"/>
            <a:ext cy="2143125" cx="18954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23" id="223"/>
          <p:cNvSpPr/>
          <p:nvPr/>
        </p:nvSpPr>
        <p:spPr>
          <a:xfrm>
            <a:off y="6378600" x="7296775"/>
            <a:ext cy="349200" cx="17390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/>
              <a:t>Henrik Voß, 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9" id="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0" id="320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Livecoding</a:t>
            </a:r>
          </a:p>
        </p:txBody>
      </p:sp>
      <p:sp>
        <p:nvSpPr>
          <p:cNvPr name="Shape 321" id="321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Stufe 1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Darstellen eines Rahmens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Stufe 2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Laden von Grafiken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Hinzufügen durch Berührung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Stufe 3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Einbinden der Physik-Engine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Smilies fallen nach unten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Stufe 4</a:t>
            </a:r>
          </a:p>
          <a:p>
            <a:pPr indent="-381000" marR="0" algn="l" marL="914400" rtl="0" lvl="1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Einbinden des Accelerometers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Smilies bewegen sich durch Gerätbewegung</a:t>
            </a:r>
          </a:p>
        </p:txBody>
      </p:sp>
      <p:sp>
        <p:nvSpPr>
          <p:cNvPr name="Shape 322" id="322"/>
          <p:cNvSpPr/>
          <p:nvPr/>
        </p:nvSpPr>
        <p:spPr>
          <a:xfrm>
            <a:off y="2663100" x="7210650"/>
            <a:ext cy="460115" cx="9244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23" id="323"/>
          <p:cNvSpPr/>
          <p:nvPr/>
        </p:nvSpPr>
        <p:spPr>
          <a:xfrm>
            <a:off y="3260600" x="7218952"/>
            <a:ext cy="451923" cx="9078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324" id="324"/>
          <p:cNvSpPr/>
          <p:nvPr/>
        </p:nvSpPr>
        <p:spPr>
          <a:xfrm>
            <a:off y="6383180" x="457200"/>
            <a:ext cy="323099" cx="5442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u="sng">
                <a:solidFill>
                  <a:schemeClr val="hlink"/>
                </a:solidFill>
                <a:hlinkClick r:id="rId5"/>
              </a:rPr>
              <a:t>Quellcode</a:t>
            </a:r>
            <a:r>
              <a:rPr u="sng">
                <a:hlinkClick r:id="rId6"/>
              </a:rPr>
              <a:t>:</a:t>
            </a:r>
            <a:r>
              <a:rPr>
                <a:hlinkClick r:id="rId7"/>
              </a:rPr>
              <a:t> </a:t>
            </a:r>
            <a:r>
              <a:rPr u="sng">
                <a:solidFill>
                  <a:schemeClr val="hlink"/>
                </a:solidFill>
                <a:hlinkClick r:id="rId8"/>
              </a:rPr>
              <a:t>http://code.google.com/p/andengineexamples/</a:t>
            </a:r>
          </a:p>
        </p:txBody>
      </p:sp>
      <p:sp>
        <p:nvSpPr>
          <p:cNvPr name="Shape 325" id="325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10</a:t>
            </a:r>
          </a:p>
        </p:txBody>
      </p:sp>
      <p:sp>
        <p:nvSpPr>
          <p:cNvPr name="Shape 326" id="326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1 			1 / 2</a:t>
            </a:r>
          </a:p>
        </p:txBody>
      </p:sp>
      <p:sp>
        <p:nvSpPr>
          <p:cNvPr name="Shape 332" id="332"/>
          <p:cNvSpPr/>
          <p:nvPr>
            <p:ph type="body" idx="1"/>
          </p:nvPr>
        </p:nvSpPr>
        <p:spPr>
          <a:xfrm>
            <a:off y="1566350" x="47384"/>
            <a:ext cy="4967700" cx="96828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class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Iteration1Activity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extends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BaseGameActivity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i="1" sz="18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Member-Variablen */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Engine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onLoadEngine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Camera camera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Camera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720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480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r>
              <a:t/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EngineOptions engineOptions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EngineOptions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true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ScreenOrientation.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LANDSCAPE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								</a:t>
            </a:r>
          </a:p>
          <a:p>
            <a:pPr indent="45720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RatioResolutionPolicy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720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480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), 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camera);</a:t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engineOptions.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getTouchOptions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setRunOnUpdateThread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true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return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Engine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(engineOptions);</a:t>
            </a:r>
          </a:p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</a:p>
        </p:txBody>
      </p:sp>
      <p:sp>
        <p:nvSpPr>
          <p:cNvPr name="Shape 333" id="333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11</a:t>
            </a:r>
          </a:p>
        </p:txBody>
      </p:sp>
      <p:sp>
        <p:nvSpPr>
          <p:cNvPr name="Shape 334" id="334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8" id="3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9" id="33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Stufe 1 			2 / 2</a:t>
            </a:r>
          </a:p>
        </p:txBody>
      </p:sp>
      <p:sp>
        <p:nvSpPr>
          <p:cNvPr name="Shape 340" id="340"/>
          <p:cNvSpPr/>
          <p:nvPr>
            <p:ph type="body" idx="1"/>
          </p:nvPr>
        </p:nvSpPr>
        <p:spPr>
          <a:xfrm>
            <a:off y="1600200" x="153214"/>
            <a:ext cy="4967700" cx="8882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
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Scene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setBackground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ColorBackground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));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0095FF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Shape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ground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0095FF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Rectangle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480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-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2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720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2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4572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attachChild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(ground);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i="1" sz="18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Weitere Rechtecke erstellen */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</a:p>
          <a:p>
            <a:pPr indent="4572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return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;</a:t>
            </a:r>
          </a:p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  <a:p>
            <a:pPr indent="0" marL="0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</p:txBody>
      </p:sp>
      <p:sp>
        <p:nvSpPr>
          <p:cNvPr name="Shape 341" id="341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12</a:t>
            </a:r>
          </a:p>
        </p:txBody>
      </p:sp>
      <p:sp>
        <p:nvSpPr>
          <p:cNvPr name="Shape 342" id="342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6" id="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7" id="34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Stufe 2 			1 / 3</a:t>
            </a:r>
          </a:p>
        </p:txBody>
      </p:sp>
      <p:sp>
        <p:nvSpPr>
          <p:cNvPr name="Shape 348" id="348"/>
          <p:cNvSpPr/>
          <p:nvPr>
            <p:ph type="body" idx="1"/>
          </p:nvPr>
        </p:nvSpPr>
        <p:spPr>
          <a:xfrm>
            <a:off y="1458125" x="457200"/>
            <a:ext cy="5374799" cx="86084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class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Iteration2Activity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extends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BaseGameActivity </a:t>
            </a:r>
          </a:p>
          <a:p>
            <a:pPr indent="457200" marL="1371600" rtl="0" lvl="0"/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implements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IOnSceneTouchListener {</a:t>
            </a:r>
          </a:p>
          <a:p>
            <a:pPr indent="457200" rtl="0" lvl="0"/>
            <a:r>
              <a:rPr i="1" sz="18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Member-Variablen */</a:t>
            </a:r>
          </a:p>
          <a:p>
            <a:pPr indent="457200" rtl="0" lvl="0"/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void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onLoadResources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mBitmapTextureAtlas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BitmapTextureAtlas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L="914400" rtl="0" lvl="0"/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64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64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TextureOptions.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BILINEAR_PREMULTIPLYALPHA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0" marL="914400" rtl="0" lvl="0"/>
            <a:r>
              <a:rPr i="1" sz="18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*/</a:t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mBoxFaceTextureRegion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= </a:t>
            </a:r>
          </a:p>
          <a:p>
            <a:pPr indent="0" marL="1371600" rtl="0" lvl="0"/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BitmapTextureAtlasTextureRegionFactory.</a:t>
            </a:r>
          </a:p>
          <a:p>
            <a:pPr indent="457200" marL="1371600" rtl="0" lvl="0"/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createTiledFromAsset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L="1828800" rtl="0" lvl="0"/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mBitmapTextureAtlas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</a:p>
          <a:p>
            <a:pPr indent="457200" marR="0" algn="l" marL="18288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BF0303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"face_box_tiled.png"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2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1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r>
              <a:t/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mEngine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getTextureManager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loadTexture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0" marR="0" algn="l" marL="13716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mBitmapTextureAtlas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0" marL="0" rtl="0" lvl="0"/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49" id="349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13</a:t>
            </a:r>
          </a:p>
        </p:txBody>
      </p:sp>
      <p:sp>
        <p:nvSpPr>
          <p:cNvPr name="Shape 350" id="350"/>
          <p:cNvSpPr/>
          <p:nvPr/>
        </p:nvSpPr>
        <p:spPr>
          <a:xfrm>
            <a:off y="4243425" x="8229600"/>
            <a:ext cy="304800" cx="60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51" id="351"/>
          <p:cNvSpPr/>
          <p:nvPr/>
        </p:nvSpPr>
        <p:spPr>
          <a:xfrm>
            <a:off y="4913725" x="8229600"/>
            <a:ext cy="304800" cx="609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352" id="352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56" id="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7" id="35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2 			2 / 3</a:t>
            </a:r>
          </a:p>
        </p:txBody>
      </p:sp>
      <p:sp>
        <p:nvSpPr>
          <p:cNvPr name="Shape 358" id="358"/>
          <p:cNvSpPr/>
          <p:nvPr>
            <p:ph type="body" idx="1"/>
          </p:nvPr>
        </p:nvSpPr>
        <p:spPr>
          <a:xfrm>
            <a:off y="1600200" x="132165"/>
            <a:ext cy="4967700" cx="88550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@Override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boolean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onSceneTouchEvent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Scene pScene,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TouchEvent pSceneTouchEvent) {</a:t>
            </a:r>
          </a:p>
          <a:p>
            <a:r>
              <a:t/>
            </a:r>
          </a:p>
          <a:p>
            <a:pPr indent="4572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if 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(pSceneTouchEvent.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isActionDown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()) {</a:t>
            </a:r>
          </a:p>
          <a:p>
            <a:pPr indent="45720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addFace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R="0" algn="l" marL="13716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pSceneTouchEvent.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getX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(), </a:t>
            </a:r>
          </a:p>
          <a:p>
            <a:pPr indent="457200" marR="0" algn="l" marL="13716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pSceneTouchEvent.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getY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());</a:t>
            </a:r>
          </a:p>
          <a:p>
            <a:pPr indent="45720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return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true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  <a:p>
            <a:r>
              <a:t/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return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false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;</a:t>
            </a:r>
          </a:p>
          <a:p>
            <a:pPr indent="457200" marL="0" rtl="0" lvl="0"/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</p:txBody>
      </p:sp>
      <p:sp>
        <p:nvSpPr>
          <p:cNvPr name="Shape 359" id="359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14</a:t>
            </a:r>
          </a:p>
        </p:txBody>
      </p:sp>
      <p:sp>
        <p:nvSpPr>
          <p:cNvPr name="Shape 360" id="360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64" id="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65" id="36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2 			3 / 3</a:t>
            </a:r>
          </a:p>
        </p:txBody>
      </p:sp>
      <p:sp>
        <p:nvSpPr>
          <p:cNvPr name="Shape 366" id="366"/>
          <p:cNvSpPr/>
          <p:nvPr>
            <p:ph type="body" idx="1"/>
          </p:nvPr>
        </p:nvSpPr>
        <p:spPr>
          <a:xfrm>
            <a:off y="1600200" x="79019"/>
            <a:ext cy="4967700" cx="89828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private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void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addFace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float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pX,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float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pY)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mFaceCount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++;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8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AnimatedSprite face;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if 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mFaceCount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%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2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== 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	face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AnimatedSprite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(pX, pY, </a:t>
            </a:r>
          </a:p>
          <a:p>
            <a:pPr indent="457200" marR="0" algn="l" marL="13716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mBoxFaceTextureRegion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4572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else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{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face = 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AnimatedSprite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(pX, pY, </a:t>
            </a:r>
          </a:p>
          <a:p>
            <a:pPr indent="457200" marR="0" algn="l" marL="13716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mCircleFaceTextureRegion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4572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face.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animate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8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200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8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mScene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8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attachChild</a:t>
            </a: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(face);</a:t>
            </a:r>
            <a:b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8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  <a:p>
            <a:pPr indent="0" marL="0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</p:txBody>
      </p:sp>
      <p:sp>
        <p:nvSpPr>
          <p:cNvPr name="Shape 367" id="367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15</a:t>
            </a:r>
          </a:p>
        </p:txBody>
      </p:sp>
      <p:sp>
        <p:nvSpPr>
          <p:cNvPr name="Shape 368" id="368"/>
          <p:cNvSpPr/>
          <p:nvPr/>
        </p:nvSpPr>
        <p:spPr>
          <a:xfrm>
            <a:off y="4604375" x="7262200"/>
            <a:ext cy="304800" cx="60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69" id="369"/>
          <p:cNvSpPr/>
          <p:nvPr/>
        </p:nvSpPr>
        <p:spPr>
          <a:xfrm>
            <a:off y="3405525" x="7262200"/>
            <a:ext cy="304800" cx="609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370" id="370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74" id="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5" id="37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Stufe 3 			1 / 3</a:t>
            </a:r>
          </a:p>
        </p:txBody>
      </p:sp>
      <p:sp>
        <p:nvSpPr>
          <p:cNvPr name="Shape 376" id="376"/>
          <p:cNvSpPr/>
          <p:nvPr>
            <p:ph type="body" idx="1"/>
          </p:nvPr>
        </p:nvSpPr>
        <p:spPr>
          <a:xfrm>
            <a:off y="1600200" x="164666"/>
            <a:ext cy="4967700" cx="8798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class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Iteration3Activity </a:t>
            </a:r>
          </a:p>
          <a:p>
            <a:pPr indent="457200" marL="13716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extends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BaseGameActivity </a:t>
            </a:r>
          </a:p>
          <a:p>
            <a:pPr indent="457200" marL="13716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implements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IOnSceneTouchListener {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private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static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FixtureDef FIXTURE_DEF = </a:t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PhysicsFactory.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createFixtureDef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1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0.5f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0.5f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r>
              <a:t/>
            </a:r>
          </a:p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private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PhysicsWorld mPhysicsWorld;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77" id="377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16</a:t>
            </a:r>
          </a:p>
        </p:txBody>
      </p:sp>
      <p:sp>
        <p:nvSpPr>
          <p:cNvPr name="Shape 378" id="378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2" id="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83" id="38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3 			2 / 3</a:t>
            </a:r>
          </a:p>
        </p:txBody>
      </p:sp>
      <p:sp>
        <p:nvSpPr>
          <p:cNvPr name="Shape 384" id="384"/>
          <p:cNvSpPr/>
          <p:nvPr>
            <p:ph type="body" idx="1"/>
          </p:nvPr>
        </p:nvSpPr>
        <p:spPr>
          <a:xfrm>
            <a:off y="1549775" x="457200"/>
            <a:ext cy="5105700" cx="86960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L="0" rtl="0" lvl="0"/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@Override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Scene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onLoadScene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 {</a:t>
            </a:r>
          </a:p>
          <a:p>
            <a:pPr indent="457200" rtl="0" lvl="0"/>
            <a:r>
              <a:rPr i="1" sz="15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Initialisierung der Scene */</a:t>
            </a:r>
          </a:p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= 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Vector2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SensorManager.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GRAVITY_MOON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), 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false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rtl="0" lvl="0"/>
            <a:r>
              <a:rPr sz="1500"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</a:p>
          <a:p>
            <a:pPr indent="0" marL="457200" rtl="0" lvl="0"/>
            <a:r>
              <a:rPr i="1" sz="15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Generierung des Rahmens */</a:t>
            </a:r>
          </a:p>
          <a:p>
            <a:r>
              <a:t/>
            </a:r>
          </a:p>
          <a:p>
            <a:pPr indent="0" marL="457200" rtl="0" lvl="0"/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FixtureDef wallFixtureDef = PhysicsFactory.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createFixtureDef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L="4572000" rtl="0" lvl="0"/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0.5f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500">
                <a:solidFill>
                  <a:srgbClr val="B08000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0.5f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0" marL="457200" rtl="0" lvl="0"/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PhysicsFactory.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createBoxBody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ground, </a:t>
            </a:r>
          </a:p>
          <a:p>
            <a:pPr indent="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BodyType.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StaticBody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wallFixtureDef);</a:t>
            </a:r>
          </a:p>
          <a:p>
            <a:pPr indent="0" marL="457200" rtl="0" lvl="0"/>
            <a:r>
              <a:rPr i="1" sz="15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Die anderen Rahmenelemente werden auch mit Physik versehen */</a:t>
            </a:r>
          </a:p>
          <a:p>
            <a:r>
              <a:t/>
            </a:r>
          </a:p>
          <a:p>
            <a:pPr indent="0" marL="457200" rtl="0" lvl="0"/>
            <a:r>
              <a:rPr i="1" sz="1500">
                <a:solidFill>
                  <a:srgbClr val="89888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/* [...] Rahmen der Scene hinzufügen */</a:t>
            </a:r>
          </a:p>
          <a:p>
            <a:r>
              <a:t/>
            </a:r>
          </a:p>
          <a:p>
            <a:pPr indent="0" marL="4572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mScene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registerUpdateHandler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</a:p>
          <a:p>
            <a:pPr indent="0" marL="0" lvl="0"/>
            <a:r>
              <a:rPr sz="1500"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</p:txBody>
      </p:sp>
      <p:sp>
        <p:nvSpPr>
          <p:cNvPr name="Shape 385" id="385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17</a:t>
            </a:r>
          </a:p>
        </p:txBody>
      </p:sp>
      <p:sp>
        <p:nvSpPr>
          <p:cNvPr name="Shape 386" id="386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0" id="3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1" id="39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3 			3 / 3</a:t>
            </a:r>
          </a:p>
        </p:txBody>
      </p:sp>
      <p:sp>
        <p:nvSpPr>
          <p:cNvPr name="Shape 392" id="392"/>
          <p:cNvSpPr/>
          <p:nvPr>
            <p:ph type="body" idx="1"/>
          </p:nvPr>
        </p:nvSpPr>
        <p:spPr>
          <a:xfrm>
            <a:off y="1523262" x="72870"/>
            <a:ext cy="5227799" cx="90171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457200" rtl="0" lvl="0"/>
            <a:r>
              <a:rPr sz="1500" b="1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private</a:t>
            </a: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void addFace(final float pX, final float pY) {</a:t>
            </a:r>
            <a:b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500" b="1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.mFaceCount++; final AnimatedSprite face; final Body body;</a:t>
            </a:r>
            <a:b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500" b="1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if</a:t>
            </a: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500" b="1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.mFaceCount % 2 == 0) {</a:t>
            </a:r>
            <a:b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	face = </a:t>
            </a:r>
            <a:r>
              <a:rPr sz="1500" b="1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AnimatedSprite(pX, pY, </a:t>
            </a:r>
            <a:r>
              <a:rPr sz="1500" b="1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999999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.mBoxFaceTextureRegion);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	body = PhysicsFactory.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createBoxBody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L="13716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face, BodyType.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DynamicBody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,FIXTURE_DEF);</a:t>
            </a:r>
          </a:p>
          <a:p>
            <a:pPr indent="457200" marL="457200" rtl="0" lvl="0"/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 </a:t>
            </a:r>
            <a:r>
              <a:rPr sz="1500" b="1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else</a:t>
            </a: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{</a:t>
            </a:r>
            <a:b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face = </a:t>
            </a:r>
            <a:r>
              <a:rPr sz="1500" b="1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AnimatedSprite(pX, pY, </a:t>
            </a:r>
            <a:r>
              <a:rPr sz="1500" b="1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.mCircleFaceTextureRegion);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body = PhysicsFactory.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createCircleBody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L="13716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face, BodyType.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DynamicBody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FIXTURE_DEF);</a:t>
            </a:r>
          </a:p>
          <a:p>
            <a:pPr indent="457200" marL="457200" rtl="0" lvl="0"/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  <a:b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face.animate(200);</a:t>
            </a:r>
            <a:b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500" b="1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.mScene.attachChild(face);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registerPhysicsConnector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L="9144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new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PhysicsConnector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(face, body, 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true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, 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true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));</a:t>
            </a:r>
          </a:p>
          <a:p>
            <a:pPr indent="457200" marL="0" rtl="0" lvl="0"/>
            <a:r>
              <a:rPr sz="1500">
                <a:solidFill>
                  <a:srgbClr val="B7B7B7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  <a:p>
            <a:pPr indent="0" marR="0" algn="l" marL="0" rtl="0" lvl="0">
              <a:lnSpc>
                <a:spcPct val="115.00%"/>
              </a:lnSpc>
              <a:spcBef>
                <a:spcPts val="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  <a:p>
            <a:r>
              <a:t/>
            </a:r>
          </a:p>
        </p:txBody>
      </p:sp>
      <p:sp>
        <p:nvSpPr>
          <p:cNvPr name="Shape 393" id="393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18</a:t>
            </a:r>
          </a:p>
        </p:txBody>
      </p:sp>
      <p:sp>
        <p:nvSpPr>
          <p:cNvPr name="Shape 394" id="394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98" id="3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9" id="399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4 			1 / 2</a:t>
            </a:r>
          </a:p>
        </p:txBody>
      </p:sp>
      <p:sp>
        <p:nvSpPr>
          <p:cNvPr name="Shape 400" id="400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class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Iteration4Activity </a:t>
            </a:r>
          </a:p>
          <a:p>
            <a:pPr indent="457200" marL="9144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extends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BaseGameActivity </a:t>
            </a:r>
          </a:p>
          <a:p>
            <a:pPr indent="457200" marL="914400" rtl="0" lvl="0"/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implements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IAccelerometerListener, IOnSceneTouchListener {</a:t>
            </a:r>
          </a:p>
          <a:p>
            <a:pPr indent="0" marL="0" rtl="0" lvl="0"/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</a:p>
          <a:p>
            <a:pPr indent="457200" marR="0" algn="l" marL="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@Override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void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onAccelerometerChanged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457200" marR="0" algn="l" marL="13716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AccelerometerData pAccelerometerData</a:t>
            </a:r>
          </a:p>
          <a:p>
            <a:pPr indent="45720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 {</a:t>
            </a:r>
          </a:p>
          <a:p>
            <a:pPr indent="45720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final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Vector2 gravity = Vector2Pool.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obtain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</a:p>
          <a:p>
            <a:pPr indent="0" marR="0" algn="l" marL="18288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pAccelerometerData.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getX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(), </a:t>
            </a:r>
          </a:p>
          <a:p>
            <a:pPr indent="0" marR="0" algn="l" marL="18288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pAccelerometerData.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getY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</a:t>
            </a:r>
          </a:p>
          <a:p>
            <a:pPr indent="457200" marR="0" algn="l" marL="9144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</a:pP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mPhysicsWorld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setGravity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(gravity);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Vector2Pool.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recycle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(gravity);</a:t>
            </a:r>
          </a:p>
          <a:p>
            <a:pPr indent="457200" marL="0" rtl="0" lvl="0"/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</a:p>
        </p:txBody>
      </p:sp>
      <p:sp>
        <p:nvSpPr>
          <p:cNvPr name="Shape 401" id="401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19</a:t>
            </a:r>
          </a:p>
        </p:txBody>
      </p:sp>
      <p:sp>
        <p:nvSpPr>
          <p:cNvPr name="Shape 402" id="402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7" id="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28" id="228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lvl="0"/>
            <a:r>
              <a:rPr/>
              <a:t>Übersicht</a:t>
            </a:r>
          </a:p>
        </p:txBody>
      </p:sp>
      <p:sp>
        <p:nvSpPr>
          <p:cNvPr name="Shape 229" id="229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>
                <a:solidFill>
                  <a:srgbClr val="000000"/>
                </a:solidFill>
              </a:rPr>
              <a:t>AndEngine</a:t>
            </a:r>
          </a:p>
          <a:p>
            <a:pPr indent="-381000" marL="914400" rtl="0" lvl="1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>
                <a:solidFill>
                  <a:srgbClr val="000000"/>
                </a:solidFill>
              </a:rPr>
              <a:t>Einleitung</a:t>
            </a:r>
          </a:p>
          <a:p>
            <a:pPr indent="-381000" marL="914400" rtl="0" lvl="1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>
                <a:solidFill>
                  <a:srgbClr val="000000"/>
                </a:solidFill>
              </a:rPr>
              <a:t>Theoretischer Hintergrund</a:t>
            </a:r>
          </a:p>
          <a:p>
            <a:pPr indent="-381000" marL="914400" lvl="1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>
                <a:solidFill>
                  <a:srgbClr val="000000"/>
                </a:solidFill>
              </a:rPr>
              <a:t>Praktische Vorstellung</a:t>
            </a:r>
          </a:p>
        </p:txBody>
      </p:sp>
      <p:sp>
        <p:nvSpPr>
          <p:cNvPr name="Shape 230" id="230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2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06" id="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07" id="407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Stufe 4 			2 / 2</a:t>
            </a:r>
          </a:p>
        </p:txBody>
      </p:sp>
      <p:sp>
        <p:nvSpPr>
          <p:cNvPr name="Shape 408" id="408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457200" rtl="0" lvl="0"/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@Override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void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onResumeGame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 {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super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onResumeGame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();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enableAccelerometerSensor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);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}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@Override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public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0057AE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void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 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onPauseGame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 {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super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onPauseGame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();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	</a:t>
            </a:r>
            <a:r>
              <a:rPr sz="1500" b="1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this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.</a:t>
            </a:r>
            <a:r>
              <a:rPr sz="1500">
                <a:solidFill>
                  <a:srgbClr val="644A9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disableAccelerometerSensor</a:t>
            </a: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();</a:t>
            </a:r>
            <a:b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</a:br>
            <a:r>
              <a:rPr sz="1500">
                <a:solidFill>
                  <a:srgbClr val="1F1C1B"/>
                </a:solidFill>
                <a:latin panose="" typeface="Courier New"/>
                <a:ea panose="" typeface="Courier New"/>
                <a:cs panose="" typeface="Courier New"/>
                <a:sym panose="" typeface="Courier New"/>
              </a:rPr>
              <a:t>	}</a:t>
            </a:r>
          </a:p>
          <a:p>
            <a:pPr lvl="0"/>
            <a:r>
              <a:rPr sz="1500">
                <a:latin panose="" typeface="Courier New"/>
                <a:ea panose="" typeface="Courier New"/>
                <a:cs panose="" typeface="Courier New"/>
                <a:sym panose="" typeface="Courier New"/>
              </a:rPr>
              <a:t>}</a:t>
            </a:r>
          </a:p>
        </p:txBody>
      </p:sp>
      <p:sp>
        <p:nvSpPr>
          <p:cNvPr name="Shape 409" id="409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20</a:t>
            </a:r>
          </a:p>
        </p:txBody>
      </p:sp>
      <p:sp>
        <p:nvSpPr>
          <p:cNvPr name="Shape 410" id="410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Theorie	</a:t>
            </a:r>
            <a:r>
              <a:rPr sz="1200" b="1">
                <a:solidFill>
                  <a:srgbClr val="FFFFFF"/>
                </a:solidFill>
              </a:rPr>
              <a:t>Vorstellung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4" id="4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5" id="41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Fragen?</a:t>
            </a:r>
          </a:p>
        </p:txBody>
      </p:sp>
      <p:sp>
        <p:nvSpPr>
          <p:cNvPr name="Shape 416" id="416"/>
          <p:cNvSpPr/>
          <p:nvPr/>
        </p:nvSpPr>
        <p:spPr>
          <a:xfrm>
            <a:off y="3256555" x="557287"/>
            <a:ext cy="3335399" cx="82088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algn="r" rtl="0" lvl="0"/>
            <a:r>
              <a:rPr sz="2400" b="1"/>
              <a:t>Link zu den Unterlagen:</a:t>
            </a:r>
          </a:p>
          <a:p>
            <a:pPr algn="r" rtl="0" lvl="0"/>
            <a:r>
              <a:rPr sz="2400" u="sng">
                <a:solidFill>
                  <a:schemeClr val="hlink"/>
                </a:solidFill>
                <a:hlinkClick r:id="rId3"/>
              </a:rPr>
              <a:t>https://android.dsi8.de/</a:t>
            </a:r>
          </a:p>
        </p:txBody>
      </p:sp>
      <p:sp>
        <p:nvSpPr>
          <p:cNvPr name="Shape 417" id="417"/>
          <p:cNvSpPr/>
          <p:nvPr>
            <p:ph type="title"/>
          </p:nvPr>
        </p:nvSpPr>
        <p:spPr>
          <a:xfrm>
            <a:off y="274637" x="286566"/>
            <a:ext cy="1143000" cx="8400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Vielen Dank für Eure Aufmerksamkeit</a:t>
            </a:r>
          </a:p>
        </p:txBody>
      </p:sp>
      <p:sp>
        <p:nvSpPr>
          <p:cNvPr name="Shape 418" id="418"/>
          <p:cNvSpPr/>
          <p:nvPr/>
        </p:nvSpPr>
        <p:spPr>
          <a:xfrm>
            <a:off y="3878985" x="557287"/>
            <a:ext cy="2492000" cx="2492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419" id="419"/>
          <p:cNvSpPr/>
          <p:nvPr/>
        </p:nvSpPr>
        <p:spPr>
          <a:xfrm>
            <a:off y="1841275" x="5842251"/>
            <a:ext cy="2557871" cx="28445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34" id="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5" id="235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Was ist eine Spiel-Engine?</a:t>
            </a:r>
          </a:p>
        </p:txBody>
      </p:sp>
      <p:sp>
        <p:nvSpPr>
          <p:cNvPr name="Shape 236" id="236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Laufzeitumgebung für Spiele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Bietet verschiedene Funktionalitäten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Grafik-Engine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Physik-Engine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Soundsystem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Mehrspielerunterstüzung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...</a:t>
            </a:r>
          </a:p>
          <a:p>
            <a:pPr indent="-4191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Bereits der Standard MDIP 2.0 von 2002 schreibt eine Game API vor</a:t>
            </a:r>
          </a:p>
        </p:txBody>
      </p:sp>
      <p:sp>
        <p:nvSpPr>
          <p:cNvPr name="Shape 237" id="237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3</a:t>
            </a:r>
          </a:p>
        </p:txBody>
      </p:sp>
      <p:sp>
        <p:nvSpPr>
          <p:cNvPr name="Shape 238" id="238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 b="1">
                <a:solidFill>
                  <a:srgbClr val="FFFFFF"/>
                </a:solidFill>
              </a:rPr>
              <a:t>Einleitung</a:t>
            </a:r>
            <a:r>
              <a:rPr sz="1200">
                <a:solidFill>
                  <a:srgbClr val="FFFFFF"/>
                </a:solidFill>
              </a:rPr>
              <a:t>		Theorie	Vorstellung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42" id="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3" id="243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Was ist die AndEngine?</a:t>
            </a:r>
          </a:p>
        </p:txBody>
      </p:sp>
      <p:sp>
        <p:nvSpPr>
          <p:cNvPr name="Shape 244" id="244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2D-Spiel-Engine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Benutzt die Hardwarebeschleunigung OpenGL ES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Nur für Android</a:t>
            </a:r>
          </a:p>
          <a:p>
            <a:pPr indent="-4191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Entwickelt von Nicolas Gramlich</a:t>
            </a:r>
          </a:p>
        </p:txBody>
      </p:sp>
      <p:sp>
        <p:nvSpPr>
          <p:cNvPr name="Shape 245" id="245"/>
          <p:cNvSpPr/>
          <p:nvPr/>
        </p:nvSpPr>
        <p:spPr>
          <a:xfrm>
            <a:off y="4044975" x="1023812"/>
            <a:ext cy="1609725" cx="1819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46" id="246"/>
          <p:cNvSpPr/>
          <p:nvPr/>
        </p:nvSpPr>
        <p:spPr>
          <a:xfrm>
            <a:off y="4044975" x="3041937"/>
            <a:ext cy="926699" cx="3929700"/>
          </a:xfrm>
          <a:prstGeom prst="rect">
            <a:avLst/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2400" b="1"/>
              <a:t>Webseite:</a:t>
            </a:r>
          </a:p>
          <a:p>
            <a:pPr/>
            <a:r>
              <a:rPr sz="2400" u="sng">
                <a:solidFill>
                  <a:schemeClr val="hlink"/>
                </a:solidFill>
                <a:hlinkClick r:id="rId4"/>
              </a:rPr>
              <a:t>http://www.andengine.org</a:t>
            </a:r>
          </a:p>
        </p:txBody>
      </p:sp>
      <p:sp>
        <p:nvSpPr>
          <p:cNvPr name="Shape 247" id="247"/>
          <p:cNvSpPr/>
          <p:nvPr/>
        </p:nvSpPr>
        <p:spPr>
          <a:xfrm>
            <a:off y="6470650" x="1023812"/>
            <a:ext cy="332099" cx="76338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Bildquelle: </a:t>
            </a:r>
            <a:r>
              <a:rPr u="sng">
                <a:solidFill>
                  <a:schemeClr val="hlink"/>
                </a:solidFill>
                <a:hlinkClick r:id="rId5"/>
              </a:rPr>
              <a:t>http://www.andengine.org/blog/about/</a:t>
            </a:r>
          </a:p>
        </p:txBody>
      </p:sp>
      <p:sp>
        <p:nvSpPr>
          <p:cNvPr name="Shape 248" id="248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4</a:t>
            </a:r>
          </a:p>
        </p:txBody>
      </p:sp>
      <p:sp>
        <p:nvSpPr>
          <p:cNvPr name="Shape 249" id="249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 b="1">
                <a:solidFill>
                  <a:srgbClr val="FFFFFF"/>
                </a:solidFill>
              </a:rPr>
              <a:t>Einleitung</a:t>
            </a:r>
            <a:r>
              <a:rPr sz="1200">
                <a:solidFill>
                  <a:srgbClr val="FFFFFF"/>
                </a:solidFill>
              </a:rPr>
              <a:t>		Theorie	Vorstellung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53" id="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4" id="254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Warum AndEngine?</a:t>
            </a:r>
          </a:p>
        </p:txBody>
      </p:sp>
      <p:sp>
        <p:nvSpPr>
          <p:cNvPr name="Shape 255" id="255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Einfach zu benutzen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Sehr bekannt</a:t>
            </a:r>
          </a:p>
          <a:p>
            <a:pPr indent="-381000" marL="914400" rtl="0" lvl="1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/>
              <a:t>Die Wikiseite listet über 170 Apps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Kostenlos &amp; Open Source (LGPL)</a:t>
            </a:r>
          </a:p>
          <a:p>
            <a:pPr indent="-419100" marR="0" algn="l" marL="457200" rtl="0" lvl="0">
              <a:lnSpc>
                <a:spcPct val="100.00%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Einschränkungen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Nur 2-dimensionale Grafik</a:t>
            </a:r>
          </a:p>
          <a:p>
            <a:pPr indent="-381000" marR="0" algn="l" marL="914400" rtl="0" lvl="1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Nicht platformunabhängig</a:t>
            </a:r>
          </a:p>
          <a:p>
            <a:pPr indent="-381000" marR="0" algn="l" marL="914400" rtl="0" lvl="1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Hierfür wäre z.B. das kostenpflichtige Unity3D geeignet</a:t>
            </a:r>
          </a:p>
          <a:p>
            <a:r>
              <a:t/>
            </a:r>
          </a:p>
        </p:txBody>
      </p:sp>
      <p:sp>
        <p:nvSpPr>
          <p:cNvPr name="Shape 256" id="256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5</a:t>
            </a:r>
          </a:p>
        </p:txBody>
      </p:sp>
      <p:sp>
        <p:nvSpPr>
          <p:cNvPr name="Shape 257" id="257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 b="1">
                <a:solidFill>
                  <a:srgbClr val="FFFFFF"/>
                </a:solidFill>
              </a:rPr>
              <a:t>Einleitung</a:t>
            </a:r>
            <a:r>
              <a:rPr sz="1200">
                <a:solidFill>
                  <a:srgbClr val="FFFFFF"/>
                </a:solidFill>
              </a:rPr>
              <a:t>		Theorie	Vorstellung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61" id="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2" id="26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Features</a:t>
            </a:r>
          </a:p>
        </p:txBody>
      </p:sp>
      <p:sp>
        <p:nvSpPr>
          <p:cNvPr name="Shape 263" id="263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Alle in Spiel-Engine erwähnten Funktionalitäten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Grafik-Engine bietet u.a.</a:t>
            </a:r>
          </a:p>
          <a:p>
            <a:pPr indent="-381000" marR="0" algn="l" marL="914400" rtl="0" lvl="1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Animierte Sprites</a:t>
            </a:r>
          </a:p>
          <a:p>
            <a:pPr indent="-381000" marR="0" algn="l" marL="914400" rtl="0" lvl="1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Textrendering</a:t>
            </a:r>
          </a:p>
          <a:p>
            <a:pPr indent="-381000" marR="0" algn="l" marL="914400" rtl="0" lvl="1">
              <a:lnSpc>
                <a:spcPct val="100.00%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Partikelsystem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/>
              <a:t>Und weiteres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On Screen Joysticks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Multitouch</a:t>
            </a:r>
          </a:p>
          <a:p>
            <a:pPr indent="-381000" marL="91440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/>
              <a:t>...</a:t>
            </a:r>
          </a:p>
        </p:txBody>
      </p:sp>
      <p:sp>
        <p:nvSpPr>
          <p:cNvPr name="Shape 264" id="264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6</a:t>
            </a:r>
          </a:p>
        </p:txBody>
      </p:sp>
      <p:sp>
        <p:nvSpPr>
          <p:cNvPr name="Shape 265" id="265"/>
          <p:cNvSpPr/>
          <p:nvPr/>
        </p:nvSpPr>
        <p:spPr>
          <a:xfrm>
            <a:off y="3487507" x="4601344"/>
            <a:ext cy="2466172" cx="439025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66" id="266"/>
          <p:cNvSpPr/>
          <p:nvPr/>
        </p:nvSpPr>
        <p:spPr>
          <a:xfrm>
            <a:off y="6039675" x="4601344"/>
            <a:ext cy="227400" cx="44061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/>
            <a:r>
              <a:rPr/>
              <a:t>On Screen Joysticks (Spiel: Age of Zombies)</a:t>
            </a:r>
          </a:p>
        </p:txBody>
      </p:sp>
      <p:sp>
        <p:nvSpPr>
          <p:cNvPr name="Shape 267" id="267"/>
          <p:cNvSpPr/>
          <p:nvPr/>
        </p:nvSpPr>
        <p:spPr>
          <a:xfrm>
            <a:off y="3477313" x="4593991"/>
            <a:ext cy="2476791" cx="43854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268" id="268"/>
          <p:cNvSpPr/>
          <p:nvPr/>
        </p:nvSpPr>
        <p:spPr>
          <a:xfrm>
            <a:off y="6039675" x="4601344"/>
            <a:ext cy="393600" cx="440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/>
              <a:t>Partikel System der AndEngine Examples </a:t>
            </a:r>
          </a:p>
        </p:txBody>
      </p:sp>
      <p:sp>
        <p:nvSpPr>
          <p:cNvPr name="Shape 269" id="269"/>
          <p:cNvSpPr/>
          <p:nvPr/>
        </p:nvSpPr>
        <p:spPr>
          <a:xfrm>
            <a:off y="6475150" x="457200"/>
            <a:ext cy="323099" cx="6205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rtl="0" lvl="0"/>
            <a:r>
              <a:rPr/>
              <a:t>Quelle Partikelsystem: </a:t>
            </a:r>
            <a:r>
              <a:rPr u="sng">
                <a:solidFill>
                  <a:schemeClr val="hlink"/>
                </a:solidFill>
                <a:hlinkClick r:id="rId5"/>
              </a:rPr>
              <a:t>http://code.google.com/p/andengineexamples/</a:t>
            </a:r>
          </a:p>
        </p:txBody>
      </p:sp>
      <p:sp>
        <p:nvSpPr>
          <p:cNvPr name="Shape 270" id="270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 b="1">
                <a:solidFill>
                  <a:srgbClr val="FFFFFF"/>
                </a:solidFill>
              </a:rPr>
              <a:t>Einleitung</a:t>
            </a:r>
            <a:r>
              <a:rPr sz="1200">
                <a:solidFill>
                  <a:srgbClr val="FFFFFF"/>
                </a:solidFill>
              </a:rPr>
              <a:t>		Theorie	Vorstellung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xit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Class="entr" presetSubtype="0" presetID="10" nodeType="with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74" id="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5" id="275"/>
          <p:cNvSpPr/>
          <p:nvPr/>
        </p:nvSpPr>
        <p:spPr>
          <a:xfrm>
            <a:off y="1764925" x="617725"/>
            <a:ext cy="4752600" cx="7954799"/>
          </a:xfrm>
          <a:prstGeom prst="roundRect">
            <a:avLst>
              <a:gd name="adj" fmla="val 16667"/>
            </a:avLst>
          </a:prstGeom>
          <a:noFill/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t" anchorCtr="0" rIns="91425">
            <a:spAutoFit/>
          </a:bodyPr>
          <a:lstStyle/>
          <a:p>
            <a:pPr algn="ctr"/>
            <a:r>
              <a:rPr sz="1800"/>
              <a:t>BaseGameActivity</a:t>
            </a:r>
          </a:p>
        </p:txBody>
      </p:sp>
      <p:sp>
        <p:nvSpPr>
          <p:cNvPr name="Shape 276" id="276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Aufbau eines Spiels</a:t>
            </a:r>
          </a:p>
        </p:txBody>
      </p:sp>
      <p:sp>
        <p:nvSpPr>
          <p:cNvPr name="Shape 277" id="277"/>
          <p:cNvSpPr/>
          <p:nvPr/>
        </p:nvSpPr>
        <p:spPr>
          <a:xfrm>
            <a:off y="2540900" x="1004400"/>
            <a:ext cy="3731400" cx="71352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38100" cap="flat">
            <a:solidFill>
              <a:srgbClr val="38761D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t" anchorCtr="0" rIns="91425">
            <a:spAutoFit/>
          </a:bodyPr>
          <a:lstStyle/>
          <a:p>
            <a:pPr algn="ctr"/>
            <a:r>
              <a:rPr sz="1800"/>
              <a:t>Engine</a:t>
            </a:r>
          </a:p>
        </p:txBody>
      </p:sp>
      <p:cxnSp>
        <p:nvCxnSpPr>
          <p:cNvPr name="Shape 278" id="278"/>
          <p:cNvCxnSpPr>
            <a:stCxn id="279" idx="2"/>
            <a:endCxn id="280" idx="2"/>
          </p:cNvCxnSpPr>
          <p:nvPr/>
        </p:nvCxnSpPr>
        <p:spPr>
          <a:xfrm flipH="1">
            <a:off y="5143224" x="3078699"/>
            <a:ext cy="434850" cx="34656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79" id="279"/>
          <p:cNvSpPr/>
          <p:nvPr/>
        </p:nvSpPr>
        <p:spPr>
          <a:xfrm>
            <a:off y="3882625" x="5554850"/>
            <a:ext cy="1260599" cx="1979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/>
            <a:r>
              <a:rPr sz="1800"/>
              <a:t>Camera</a:t>
            </a:r>
          </a:p>
        </p:txBody>
      </p:sp>
      <p:cxnSp>
        <p:nvCxnSpPr>
          <p:cNvPr name="Shape 281" id="281"/>
          <p:cNvCxnSpPr>
            <a:stCxn id="279" idx="0"/>
            <a:endCxn id="280" idx="0"/>
          </p:cNvCxnSpPr>
          <p:nvPr/>
        </p:nvCxnSpPr>
        <p:spPr>
          <a:xfrm rot="10800000">
            <a:off y="3447775" x="3078699"/>
            <a:ext cy="434850" cx="34656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name="Shape 280" id="280"/>
          <p:cNvSpPr/>
          <p:nvPr/>
        </p:nvSpPr>
        <p:spPr>
          <a:xfrm>
            <a:off y="3447775" x="1610050"/>
            <a:ext cy="2130299" cx="29372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t" anchorCtr="0" rIns="91425">
            <a:spAutoFit/>
          </a:bodyPr>
          <a:lstStyle/>
          <a:p>
            <a:pPr algn="ctr"/>
            <a:r>
              <a:rPr sz="1800"/>
              <a:t>Scene</a:t>
            </a:r>
          </a:p>
        </p:txBody>
      </p:sp>
      <p:sp>
        <p:nvSpPr>
          <p:cNvPr name="Shape 282" id="282"/>
          <p:cNvSpPr/>
          <p:nvPr/>
        </p:nvSpPr>
        <p:spPr>
          <a:xfrm>
            <a:off y="3983375" x="1862200"/>
            <a:ext cy="1386900" cx="2432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38100" cap="flat">
            <a:solidFill>
              <a:srgbClr val="FF9900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t" anchorCtr="0" rIns="91425">
            <a:spAutoFit/>
          </a:bodyPr>
          <a:lstStyle/>
          <a:p>
            <a:pPr algn="ctr"/>
            <a:r>
              <a:rPr sz="1800"/>
              <a:t>Entities</a:t>
            </a:r>
          </a:p>
        </p:txBody>
      </p:sp>
      <p:sp>
        <p:nvSpPr>
          <p:cNvPr name="Shape 283" id="283"/>
          <p:cNvSpPr/>
          <p:nvPr/>
        </p:nvSpPr>
        <p:spPr>
          <a:xfrm>
            <a:off y="4468875" x="2089150"/>
            <a:ext cy="567299" cx="1979099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38100" cap="flat">
            <a:solidFill>
              <a:srgbClr val="FFFFFF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/>
            <a:r>
              <a:rPr sz="1800">
                <a:solidFill>
                  <a:srgbClr val="F3F3F3"/>
                </a:solidFill>
              </a:rPr>
              <a:t>Textures</a:t>
            </a:r>
          </a:p>
        </p:txBody>
      </p:sp>
      <p:sp>
        <p:nvSpPr>
          <p:cNvPr name="Shape 284" id="284"/>
          <p:cNvSpPr/>
          <p:nvPr/>
        </p:nvSpPr>
        <p:spPr>
          <a:xfrm>
            <a:off y="6517525" x="1530150"/>
            <a:ext cy="390599" cx="6562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/>
              <a:t>Bildquelle: </a:t>
            </a:r>
            <a:r>
              <a:rPr u="sng">
                <a:solidFill>
                  <a:schemeClr val="hlink"/>
                </a:solidFill>
                <a:hlinkClick r:id="rId3"/>
              </a:rPr>
              <a:t>http://www.slideshare.net/ANDLABSMUNICH/andengine</a:t>
            </a:r>
            <a:r>
              <a:rPr/>
              <a:t> Folie 14</a:t>
            </a:r>
          </a:p>
        </p:txBody>
      </p:sp>
      <p:sp>
        <p:nvSpPr>
          <p:cNvPr name="Shape 285" id="285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7</a:t>
            </a:r>
          </a:p>
        </p:txBody>
      </p:sp>
      <p:sp>
        <p:nvSpPr>
          <p:cNvPr name="Shape 286" id="286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</a:t>
            </a:r>
            <a:r>
              <a:rPr sz="1200" b="1">
                <a:solidFill>
                  <a:srgbClr val="FFFFFF"/>
                </a:solidFill>
              </a:rPr>
              <a:t>Theorie</a:t>
            </a:r>
            <a:r>
              <a:rPr sz="1200">
                <a:solidFill>
                  <a:srgbClr val="FFFFFF"/>
                </a:solidFill>
              </a:rPr>
              <a:t>	Vorstellung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0" id="2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1" id="291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Erweiterter Lifecyle</a:t>
            </a:r>
          </a:p>
        </p:txBody>
      </p:sp>
      <p:sp>
        <p:nvSpPr>
          <p:cNvPr name="Shape 292" id="292"/>
          <p:cNvSpPr/>
          <p:nvPr/>
        </p:nvSpPr>
        <p:spPr>
          <a:xfrm>
            <a:off y="1612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ctr" marL="0" rtl="0" lvl="0">
              <a:lnSpc>
                <a:spcPct val="115.00%"/>
              </a:lnSpc>
              <a:spcBef>
                <a:spcPts val="0"/>
              </a:spcBef>
              <a:spcAft>
                <a:spcPts val="0"/>
              </a:spcAft>
            </a:pPr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OnLoadEngine()</a:t>
            </a:r>
          </a:p>
        </p:txBody>
      </p:sp>
      <p:sp>
        <p:nvSpPr>
          <p:cNvPr name="Shape 293" id="293"/>
          <p:cNvSpPr/>
          <p:nvPr/>
        </p:nvSpPr>
        <p:spPr>
          <a:xfrm>
            <a:off y="2374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>
            <a:solidFill>
              <a:srgbClr val="666666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OnCreate()</a:t>
            </a:r>
          </a:p>
        </p:txBody>
      </p:sp>
      <p:sp>
        <p:nvSpPr>
          <p:cNvPr name="Shape 294" id="294"/>
          <p:cNvSpPr/>
          <p:nvPr/>
        </p:nvSpPr>
        <p:spPr>
          <a:xfrm>
            <a:off y="3136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>
            <a:solidFill>
              <a:srgbClr val="666666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OnStart()</a:t>
            </a:r>
          </a:p>
        </p:txBody>
      </p:sp>
      <p:sp>
        <p:nvSpPr>
          <p:cNvPr name="Shape 295" id="295"/>
          <p:cNvSpPr/>
          <p:nvPr/>
        </p:nvSpPr>
        <p:spPr>
          <a:xfrm>
            <a:off y="3898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>
            <a:solidFill>
              <a:srgbClr val="666666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OnResume()</a:t>
            </a:r>
          </a:p>
        </p:txBody>
      </p:sp>
      <p:sp>
        <p:nvSpPr>
          <p:cNvPr name="Shape 296" id="296"/>
          <p:cNvSpPr/>
          <p:nvPr/>
        </p:nvSpPr>
        <p:spPr>
          <a:xfrm>
            <a:off y="6184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OnLoadComplete()</a:t>
            </a:r>
          </a:p>
        </p:txBody>
      </p:sp>
      <p:sp>
        <p:nvSpPr>
          <p:cNvPr name="Shape 297" id="297"/>
          <p:cNvSpPr/>
          <p:nvPr/>
        </p:nvSpPr>
        <p:spPr>
          <a:xfrm>
            <a:off y="5422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OnLoadScene()</a:t>
            </a:r>
          </a:p>
        </p:txBody>
      </p:sp>
      <p:sp>
        <p:nvSpPr>
          <p:cNvPr name="Shape 298" id="298"/>
          <p:cNvSpPr/>
          <p:nvPr/>
        </p:nvSpPr>
        <p:spPr>
          <a:xfrm>
            <a:off y="4660800" x="3229500"/>
            <a:ext cy="441300" cx="26849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>
            <a:solidFill>
              <a:schemeClr val="dk2"/>
            </a:solidFill>
            <a:prstDash val="solid"/>
            <a:round/>
            <a:headEnd len="sm" type="none" w="sm"/>
            <a:tailEnd len="sm" type="none" w="sm"/>
          </a:ln>
        </p:spPr>
        <p:txBody>
          <a:bodyPr bIns="91425" tIns="91425" lIns="91425" anchor="ctr" anchorCtr="0" rIns="91425">
            <a:spAutoFit/>
          </a:bodyPr>
          <a:lstStyle/>
          <a:p>
            <a:pPr algn="ctr" rtl="0" lvl="0"/>
            <a:r>
              <a:rPr sz="1800">
                <a:latin panose="" typeface="Courier New"/>
                <a:ea panose="" typeface="Courier New"/>
                <a:cs panose="" typeface="Courier New"/>
                <a:sym panose="" typeface="Courier New"/>
              </a:rPr>
              <a:t>OnLoadResources()</a:t>
            </a:r>
          </a:p>
        </p:txBody>
      </p:sp>
      <p:sp>
        <p:nvSpPr>
          <p:cNvPr name="Shape 299" id="299"/>
          <p:cNvSpPr/>
          <p:nvPr/>
        </p:nvSpPr>
        <p:spPr>
          <a:xfrm>
            <a:off y="5475600" x="6819350"/>
            <a:ext cy="1150500" cx="19934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b="1"/>
              <a:t>Quelle: </a:t>
            </a:r>
            <a:r>
              <a:rPr u="sng">
                <a:solidFill>
                  <a:schemeClr val="hlink"/>
                </a:solidFill>
                <a:hlinkClick r:id="rId3"/>
              </a:rPr>
              <a:t>http://www.slideshare.net/ANDLABSMUNICH/andengine</a:t>
            </a:r>
          </a:p>
          <a:p>
            <a:pPr/>
            <a:r>
              <a:rPr/>
              <a:t>Folie 15</a:t>
            </a:r>
          </a:p>
        </p:txBody>
      </p:sp>
      <p:cxnSp>
        <p:nvCxnSpPr>
          <p:cNvPr name="Shape 300" id="300"/>
          <p:cNvCxnSpPr>
            <a:stCxn id="292" idx="2"/>
            <a:endCxn id="293" idx="0"/>
          </p:cNvCxnSpPr>
          <p:nvPr/>
        </p:nvCxnSpPr>
        <p:spPr>
          <a:xfrm>
            <a:off y="2054100" x="4571999"/>
            <a:ext cy="32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name="Shape 301" id="301"/>
          <p:cNvCxnSpPr>
            <a:stCxn id="293" idx="2"/>
            <a:endCxn id="294" idx="0"/>
          </p:cNvCxnSpPr>
          <p:nvPr/>
        </p:nvCxnSpPr>
        <p:spPr>
          <a:xfrm>
            <a:off y="2816100" x="4571999"/>
            <a:ext cy="32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name="Shape 302" id="302"/>
          <p:cNvCxnSpPr>
            <a:stCxn id="294" idx="2"/>
            <a:endCxn id="295" idx="0"/>
          </p:cNvCxnSpPr>
          <p:nvPr/>
        </p:nvCxnSpPr>
        <p:spPr>
          <a:xfrm>
            <a:off y="3578100" x="4571999"/>
            <a:ext cy="32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name="Shape 303" id="303"/>
          <p:cNvCxnSpPr>
            <a:stCxn id="295" idx="2"/>
            <a:endCxn id="298" idx="0"/>
          </p:cNvCxnSpPr>
          <p:nvPr/>
        </p:nvCxnSpPr>
        <p:spPr>
          <a:xfrm>
            <a:off y="4340100" x="4571999"/>
            <a:ext cy="32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name="Shape 304" id="304"/>
          <p:cNvCxnSpPr>
            <a:stCxn id="298" idx="2"/>
            <a:endCxn id="297" idx="0"/>
          </p:cNvCxnSpPr>
          <p:nvPr/>
        </p:nvCxnSpPr>
        <p:spPr>
          <a:xfrm>
            <a:off y="5102100" x="4571999"/>
            <a:ext cy="32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name="Shape 305" id="305"/>
          <p:cNvCxnSpPr>
            <a:stCxn id="297" idx="2"/>
            <a:endCxn id="296" idx="0"/>
          </p:cNvCxnSpPr>
          <p:nvPr/>
        </p:nvCxnSpPr>
        <p:spPr>
          <a:xfrm>
            <a:off y="5864100" x="4571999"/>
            <a:ext cy="320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name="Shape 306" id="306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8</a:t>
            </a:r>
          </a:p>
        </p:txBody>
      </p:sp>
      <p:sp>
        <p:nvSpPr>
          <p:cNvPr name="Shape 307" id="307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</a:t>
            </a:r>
            <a:r>
              <a:rPr sz="1200" b="1">
                <a:solidFill>
                  <a:srgbClr val="FFFFFF"/>
                </a:solidFill>
              </a:rPr>
              <a:t>Theorie</a:t>
            </a:r>
            <a:r>
              <a:rPr sz="1200">
                <a:solidFill>
                  <a:srgbClr val="FFFFFF"/>
                </a:solidFill>
              </a:rPr>
              <a:t>	Vorstellung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1" id="3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2" id="312"/>
          <p:cNvSpPr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/>
            <a:r>
              <a:rPr/>
              <a:t>Grafiken</a:t>
            </a:r>
          </a:p>
        </p:txBody>
      </p:sp>
      <p:sp>
        <p:nvSpPr>
          <p:cNvPr name="Shape 313" id="313"/>
          <p:cNvSpPr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>
                <a:latin panose="" typeface="Courier New"/>
                <a:ea panose="" typeface="Courier New"/>
                <a:cs panose="" typeface="Courier New"/>
                <a:sym panose="" typeface="Courier New"/>
              </a:rPr>
              <a:t>TextureAtlas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>
                <a:latin panose="" typeface="Courier New"/>
                <a:ea panose="" typeface="Courier New"/>
                <a:cs panose="" typeface="Courier New"/>
                <a:sym panose="" typeface="Courier New"/>
              </a:rPr>
              <a:t>TextureAtlasRegion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>
                <a:latin panose="" typeface="Courier New"/>
                <a:ea panose="" typeface="Courier New"/>
                <a:cs panose="" typeface="Courier New"/>
                <a:sym panose="" typeface="Courier New"/>
              </a:rPr>
              <a:t>Sprite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>
                <a:latin panose="" typeface="Courier New"/>
                <a:ea panose="" typeface="Courier New"/>
                <a:cs panose="" typeface="Courier New"/>
                <a:sym panose="" typeface="Courier New"/>
              </a:rPr>
              <a:t>TiledSprite</a:t>
            </a:r>
          </a:p>
          <a:p>
            <a:pPr indent="-381000" marL="914400" lvl="1">
              <a:buClr>
                <a:schemeClr val="dk1"/>
              </a:buClr>
              <a:buSzPct val="80000"/>
              <a:buFont typeface="Courier New"/>
              <a:buChar char="o"/>
            </a:pPr>
            <a:r>
              <a:rPr>
                <a:latin panose="" typeface="Courier New"/>
                <a:ea panose="" typeface="Courier New"/>
                <a:cs panose="" typeface="Courier New"/>
                <a:sym panose="" typeface="Courier New"/>
              </a:rPr>
              <a:t>AnimatedSprite</a:t>
            </a:r>
          </a:p>
        </p:txBody>
      </p:sp>
      <p:sp>
        <p:nvSpPr>
          <p:cNvPr name="Shape 314" id="314"/>
          <p:cNvSpPr/>
          <p:nvPr/>
        </p:nvSpPr>
        <p:spPr>
          <a:xfrm>
            <a:off y="6476200" x="7924800"/>
            <a:ext cy="321000" cx="1219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algn="r" rtl="0" lvl="0"/>
            <a:r>
              <a:rPr/>
              <a:t>Folie 9</a:t>
            </a:r>
          </a:p>
        </p:txBody>
      </p:sp>
      <p:sp>
        <p:nvSpPr>
          <p:cNvPr name="Shape 315" id="315"/>
          <p:cNvSpPr/>
          <p:nvPr/>
        </p:nvSpPr>
        <p:spPr>
          <a:xfrm>
            <a:off y="0" x="457200"/>
            <a:ext cy="767400" cx="8130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rtl="0" lvl="0"/>
            <a:r>
              <a:rPr sz="1200">
                <a:solidFill>
                  <a:srgbClr val="FFFFFF"/>
                </a:solidFill>
              </a:rPr>
              <a:t>Einleitung		</a:t>
            </a:r>
            <a:r>
              <a:rPr sz="1200" b="1">
                <a:solidFill>
                  <a:srgbClr val="FFFFFF"/>
                </a:solidFill>
              </a:rPr>
              <a:t>Theorie</a:t>
            </a:r>
            <a:r>
              <a:rPr sz="1200">
                <a:solidFill>
                  <a:srgbClr val="FFFFFF"/>
                </a:solidFill>
              </a:rPr>
              <a:t>	Vorstellung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