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1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A8B3-B3CF-4C61-BB36-025F59442A28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0427-ABE3-4CF8-A8D0-F58FC588F078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0427-ABE3-4CF8-A8D0-F58FC588F07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492875"/>
            <a:ext cx="2133600" cy="365125"/>
          </a:xfrm>
        </p:spPr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536" y="6453336"/>
            <a:ext cx="213360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9B368B-D3C1-433D-A622-3BA87B4BF22E}" type="datetimeFigureOut">
              <a:rPr lang="de-DE" smtClean="0"/>
              <a:pPr/>
              <a:t>13.01.2013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368B-D3C1-433D-A622-3BA87B4BF22E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92392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Slide 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536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CACB-034B-4270-8298-DCA68619C10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050" name="Picture 2" descr="C:\Users\san\Documents\sa\mobile\bremen-gtug\presentations\2012_07_02\images\colorba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84756"/>
            <a:ext cx="9144000" cy="68580"/>
          </a:xfrm>
          <a:prstGeom prst="rect">
            <a:avLst/>
          </a:prstGeom>
          <a:noFill/>
        </p:spPr>
      </p:pic>
      <p:pic>
        <p:nvPicPr>
          <p:cNvPr id="2051" name="Picture 3" descr="C:\Users\san\Documents\sa\mobile\bremen-gtug\presentations\2012_07_02\images\GDG_Bremen_Q4_500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328" y="260648"/>
            <a:ext cx="1152128" cy="11521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www.animoca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fivepumpkins.com/" TargetMode="External"/><Relationship Id="rId5" Type="http://schemas.openxmlformats.org/officeDocument/2006/relationships/hyperlink" Target="http://www.google.com/analytics/" TargetMode="External"/><Relationship Id="rId4" Type="http://schemas.openxmlformats.org/officeDocument/2006/relationships/hyperlink" Target="http://developer.android.com/referenc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67094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Android Dev </a:t>
            </a:r>
            <a:r>
              <a:rPr lang="en-US" dirty="0" smtClean="0"/>
              <a:t>Tips</a:t>
            </a:r>
            <a:r>
              <a:rPr lang="en-US" dirty="0"/>
              <a:t> </a:t>
            </a:r>
            <a:r>
              <a:rPr lang="en-US" dirty="0" smtClean="0"/>
              <a:t>I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/>
          <a:lstStyle/>
          <a:p>
            <a:r>
              <a:rPr lang="en-US" dirty="0" smtClean="0"/>
              <a:t>Catch run-time exceptions, send crash reports and still remain user friendly</a:t>
            </a:r>
            <a:endParaRPr lang="de-DE" dirty="0"/>
          </a:p>
        </p:txBody>
      </p:sp>
      <p:pic>
        <p:nvPicPr>
          <p:cNvPr id="3074" name="Picture 2" descr="C:\Users\san\Documents\sa\mobile\bremen-gtug\presentations\2012_07_02\images\GDG_Bremen_vonJan5g_mitRand_XH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8496944" cy="1539817"/>
          </a:xfrm>
          <a:prstGeom prst="rect">
            <a:avLst/>
          </a:prstGeom>
          <a:noFill/>
        </p:spPr>
      </p:pic>
      <p:sp>
        <p:nvSpPr>
          <p:cNvPr id="13" name="Titel 8"/>
          <p:cNvSpPr txBox="1">
            <a:spLocks/>
          </p:cNvSpPr>
          <p:nvPr/>
        </p:nvSpPr>
        <p:spPr>
          <a:xfrm>
            <a:off x="7020272" y="5589240"/>
            <a:ext cx="21602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+mj-ea"/>
                <a:cs typeface="+mj-cs"/>
              </a:rPr>
              <a:t>Stefan </a:t>
            </a:r>
            <a:r>
              <a:rPr lang="en-US" sz="2000" dirty="0" err="1" smtClean="0">
                <a:ea typeface="+mj-ea"/>
                <a:cs typeface="+mj-cs"/>
              </a:rPr>
              <a:t>Anca</a:t>
            </a:r>
            <a:endParaRPr lang="en-US" sz="2000" dirty="0" smtClean="0"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2000" dirty="0" smtClean="0"/>
              <a:t>02.07.2012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Catch Exception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UncaughtExceptionHandler</a:t>
            </a:r>
            <a:endParaRPr lang="en-US" dirty="0" smtClean="0"/>
          </a:p>
          <a:p>
            <a:pPr>
              <a:buNone/>
            </a:pPr>
            <a:endParaRPr lang="en-US" sz="1600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java.lang.Thread.UncaughtExceptionHandler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CustomExceptionHandler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UncaughtExceptionHandler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de-DE" sz="17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7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uncaughtException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(Thread t,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e)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 }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7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FlipCardApplication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Application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de-DE" sz="17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7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.onCreate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Thread.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setDefaultUncaughtExceptionHandler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endParaRPr lang="de-DE" sz="17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i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ustomExceptionHandler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}}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457200" y="4005064"/>
            <a:ext cx="8291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2-3. Show user a nice dialog;</a:t>
            </a:r>
            <a:br>
              <a:rPr lang="en-US" dirty="0" smtClean="0"/>
            </a:br>
            <a:r>
              <a:rPr lang="en-US" dirty="0" smtClean="0"/>
              <a:t>Ask user to send error report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 descr="C:\Users\san\Documents\sa\db\Dropbox\Android\pres\crash_ques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844824"/>
            <a:ext cx="4276725" cy="360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2-3. Show user a nice dialog;</a:t>
            </a:r>
            <a:br>
              <a:rPr lang="en-US" dirty="0" smtClean="0"/>
            </a:br>
            <a:r>
              <a:rPr lang="en-US" dirty="0" smtClean="0"/>
              <a:t>Ask user to send error report(II)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alert =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alert.setMessage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("An unexpected crash </a:t>
            </a:r>
            <a:r>
              <a:rPr lang="en-US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occured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 Would you like to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send " + "the 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developer a crash report and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contribute 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 the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prevention 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+ "such problems 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 the future?"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alert.setTitle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appName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err="1">
                <a:latin typeface="Consolas" pitchFamily="49" charset="0"/>
                <a:cs typeface="Consolas" pitchFamily="49" charset="0"/>
              </a:rPr>
              <a:t>alert.setPositiveButton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Yes</a:t>
            </a:r>
            <a:r>
              <a:rPr lang="de-D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onClick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(DialogInterface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dialog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whichButton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i="1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Send </a:t>
            </a:r>
            <a:r>
              <a:rPr lang="de-DE" sz="16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de-DE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die</a:t>
            </a:r>
          </a:p>
          <a:p>
            <a:pPr>
              <a:buNone/>
            </a:pPr>
            <a:r>
              <a:rPr lang="de-DE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r>
              <a:rPr lang="de-DE" sz="1600" dirty="0" err="1">
                <a:latin typeface="Consolas" pitchFamily="49" charset="0"/>
                <a:cs typeface="Consolas" pitchFamily="49" charset="0"/>
              </a:rPr>
              <a:t>alert.setNegativeButton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</a:t>
            </a:r>
            <a:r>
              <a:rPr lang="de-D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onClick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(DialogInterface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dialog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whichButton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Die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r>
              <a:rPr lang="de-DE" sz="1600" dirty="0" err="1">
                <a:latin typeface="Consolas" pitchFamily="49" charset="0"/>
                <a:cs typeface="Consolas" pitchFamily="49" charset="0"/>
              </a:rPr>
              <a:t>alert.show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2800" dirty="0" smtClean="0"/>
              <a:t>The activity where the crash takes place must die!</a:t>
            </a:r>
          </a:p>
          <a:p>
            <a:pPr marL="514350" indent="-514350">
              <a:spcAft>
                <a:spcPts val="600"/>
              </a:spcAft>
            </a:pPr>
            <a:r>
              <a:rPr lang="en-US" sz="2800" dirty="0" smtClean="0"/>
              <a:t>The application must die! Otherwise, unstable state.</a:t>
            </a:r>
          </a:p>
          <a:p>
            <a:pPr marL="514350" indent="-514350">
              <a:spcAft>
                <a:spcPts val="600"/>
              </a:spcAft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defaultUEH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Thread.</a:t>
            </a:r>
            <a:r>
              <a:rPr lang="de-DE" sz="1700" i="1" dirty="0" err="1">
                <a:latin typeface="Consolas" pitchFamily="49" charset="0"/>
                <a:cs typeface="Consolas" pitchFamily="49" charset="0"/>
              </a:rPr>
              <a:t>getDefaultUncaughtExceptionHandler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514350" indent="-514350">
              <a:spcAft>
                <a:spcPts val="600"/>
              </a:spcAft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defaultUEH.uncaughtException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(t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, 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Raises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Standard Error Dialog</a:t>
            </a:r>
          </a:p>
          <a:p>
            <a:pPr marL="514350" indent="-514350">
              <a:spcAft>
                <a:spcPts val="600"/>
              </a:spcAft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OR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Process.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killProcess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Process.myPid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()); 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Dirty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but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no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dialog</a:t>
            </a:r>
            <a:endParaRPr lang="de-DE" sz="1700" i="1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(10); 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Make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sure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clean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activity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before</a:t>
            </a:r>
            <a:r>
              <a:rPr lang="de-DE" sz="17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800" dirty="0" smtClean="0"/>
              <a:t>Error reporting must take place in a different activity!</a:t>
            </a:r>
          </a:p>
          <a:p>
            <a:pPr marL="514350" indent="-514350">
              <a:spcAft>
                <a:spcPts val="600"/>
              </a:spcAft>
            </a:pPr>
            <a:r>
              <a:rPr lang="en-US" sz="2800" dirty="0" smtClean="0"/>
              <a:t>Error reporting must take place in a different process!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application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com.package.ABCApplication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de-DE" sz="1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  	  &lt;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activity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com.package.MainActivity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" /&gt;</a:t>
            </a:r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  &lt;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activity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com.package.CrashReportActivity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  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android:taskAffinity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com.package.TASK.CrashReportActivity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  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android:process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com.package.CrashReportProcess</a:t>
            </a:r>
            <a:r>
              <a:rPr lang="de-DE" sz="1700" i="1" dirty="0" smtClean="0">
                <a:latin typeface="Consolas" pitchFamily="49" charset="0"/>
                <a:cs typeface="Consolas" pitchFamily="49" charset="0"/>
              </a:rPr>
              <a:t>" /&gt;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Uncaught Exception </a:t>
            </a:r>
            <a:br>
              <a:rPr lang="en-US" dirty="0" smtClean="0"/>
            </a:br>
            <a:r>
              <a:rPr lang="en-US" dirty="0" smtClean="0"/>
              <a:t>Handler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de-DE" sz="16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uncaughtException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(Thread 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e)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Log.</a:t>
            </a:r>
            <a:r>
              <a:rPr lang="de-DE" sz="1600" i="1" dirty="0" err="1" smtClean="0">
                <a:latin typeface="Consolas" pitchFamily="49" charset="0"/>
                <a:cs typeface="Consolas" pitchFamily="49" charset="0"/>
              </a:rPr>
              <a:t>getStackTraceString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(e) + </a:t>
            </a:r>
            <a:r>
              <a:rPr lang="de-DE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If the exception was thrown in a background thread inside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, then the actual exception can be found with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getCause</a:t>
            </a:r>
            <a:endParaRPr lang="en-US" sz="16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Throwable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cause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e.getCause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cause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de-DE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Log.</a:t>
            </a:r>
            <a:r>
              <a:rPr lang="de-DE" sz="1600" i="1" dirty="0" err="1">
                <a:latin typeface="Consolas" pitchFamily="49" charset="0"/>
                <a:cs typeface="Consolas" pitchFamily="49" charset="0"/>
              </a:rPr>
              <a:t>getStackTraceString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cause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CrashReportActivity.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intent.putExtra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i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intent.setFlags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1600" i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FLAG_ACTIVITY_NEW_TASK</a:t>
            </a:r>
            <a:r>
              <a:rPr lang="de-DE" sz="1600" i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.startActivity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currentActivity.finish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16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//IMPORTANT: Clean </a:t>
            </a:r>
            <a:r>
              <a:rPr lang="de-DE" sz="16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up</a:t>
            </a:r>
            <a:r>
              <a:rPr lang="de-DE" sz="16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de-DE" sz="16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sz="16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Process.</a:t>
            </a:r>
            <a:r>
              <a:rPr lang="de-DE" sz="1600" i="1" dirty="0" err="1" smtClean="0">
                <a:latin typeface="Consolas" pitchFamily="49" charset="0"/>
                <a:cs typeface="Consolas" pitchFamily="49" charset="0"/>
              </a:rPr>
              <a:t>killProcess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Process</a:t>
            </a:r>
            <a:r>
              <a:rPr lang="de-DE" sz="1600" i="1" dirty="0" err="1" smtClean="0">
                <a:latin typeface="Consolas" pitchFamily="49" charset="0"/>
                <a:cs typeface="Consolas" pitchFamily="49" charset="0"/>
              </a:rPr>
              <a:t>.myPid</a:t>
            </a:r>
            <a:r>
              <a:rPr lang="de-DE" sz="1600" i="1" dirty="0" smtClean="0">
                <a:latin typeface="Consolas" pitchFamily="49" charset="0"/>
                <a:cs typeface="Consolas" pitchFamily="49" charset="0"/>
              </a:rPr>
              <a:t>()); </a:t>
            </a:r>
            <a:r>
              <a:rPr lang="de-DE" sz="1600" i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de-DE" sz="1600" i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Dirty</a:t>
            </a:r>
            <a:endParaRPr lang="de-DE" sz="1600" i="1" dirty="0" smtClean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600" i="1" dirty="0" err="1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de-DE" sz="1600" i="1" dirty="0" smtClean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565648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Crash Report 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/>
          </a:bodyPr>
          <a:lstStyle/>
          <a:p>
            <a:pPr>
              <a:buNone/>
            </a:pPr>
            <a:endParaRPr lang="de-DE" sz="1600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CrashReportActivity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Activity {</a:t>
            </a:r>
            <a:endParaRPr lang="de-DE" sz="16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de-DE" sz="1600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de-DE" sz="16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Bundle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savedInstance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.onCreate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savedInstance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Bundle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extras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getIntent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getExtras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extras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de-DE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6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.report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extras.getString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Crash Report Activity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de-DE" sz="6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de-DE" sz="6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de-DE" sz="6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64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onStart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.onStart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alert = </a:t>
            </a:r>
            <a:r>
              <a:rPr lang="de-DE" sz="64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endParaRPr lang="de-DE" sz="6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6400" dirty="0" err="1" smtClean="0">
                <a:latin typeface="Consolas" pitchFamily="49" charset="0"/>
                <a:cs typeface="Consolas" pitchFamily="49" charset="0"/>
              </a:rPr>
              <a:t>alert.setMessage</a:t>
            </a:r>
            <a:r>
              <a:rPr lang="en-US" sz="6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"An unexpected crash </a:t>
            </a:r>
            <a:r>
              <a:rPr lang="en-US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occurred..."</a:t>
            </a: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6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alert.setPositiveButton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Yes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() {</a:t>
            </a:r>
            <a:endParaRPr lang="de-DE" sz="6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6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onClick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(DialogInterface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dialog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whichButton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de-DE" sz="6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de-DE" sz="64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6400" i="1" dirty="0" err="1">
                <a:latin typeface="Consolas" pitchFamily="49" charset="0"/>
                <a:cs typeface="Consolas" pitchFamily="49" charset="0"/>
              </a:rPr>
              <a:t>ACTION_SEND</a:t>
            </a:r>
            <a:r>
              <a:rPr lang="de-DE" sz="6400" i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i.putExtra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EXTRA_EMAIL</a:t>
            </a:r>
            <a:r>
              <a:rPr lang="de-DE" sz="6400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'debug@domain.com'</a:t>
            </a:r>
            <a:r>
              <a:rPr lang="de-DE" sz="6400" i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6400" i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i.putExtra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EXTRA_SUBJECT</a:t>
            </a:r>
            <a:r>
              <a:rPr lang="de-DE" sz="6400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'Crash Report'</a:t>
            </a:r>
            <a:r>
              <a:rPr lang="de-DE" sz="6400" i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6400" i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i.putExtra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EXTRA_TEXT</a:t>
            </a:r>
            <a:r>
              <a:rPr lang="de-DE" sz="6400" i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.report</a:t>
            </a:r>
            <a:r>
              <a:rPr lang="de-DE" sz="6400" i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6400" i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i.setType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/rfc822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CrashReportActivity.startActivity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Intent.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createChooser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(i</a:t>
            </a:r>
            <a:r>
              <a:rPr lang="de-DE" sz="6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"Send </a:t>
            </a:r>
            <a:r>
              <a:rPr lang="de-DE" sz="6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crash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6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		   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Process.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killProcess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Process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.myPid</a:t>
            </a:r>
            <a:r>
              <a:rPr lang="de-DE" sz="6400" i="1" dirty="0" smtClean="0">
                <a:latin typeface="Consolas" pitchFamily="49" charset="0"/>
                <a:cs typeface="Consolas" pitchFamily="49" charset="0"/>
              </a:rPr>
              <a:t>());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6400" i="1" dirty="0" err="1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de-DE" sz="6400" i="1" dirty="0" smtClean="0">
                <a:latin typeface="Consolas" pitchFamily="49" charset="0"/>
                <a:cs typeface="Consolas" pitchFamily="49" charset="0"/>
              </a:rPr>
              <a:t>(10);</a:t>
            </a:r>
            <a:endParaRPr lang="de-DE" sz="6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64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});</a:t>
            </a:r>
          </a:p>
          <a:p>
            <a:pPr>
              <a:buNone/>
            </a:pP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alert.setNegativeButton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</a:t>
            </a:r>
            <a:r>
              <a:rPr lang="de-DE" sz="6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, ...);</a:t>
            </a:r>
            <a:endParaRPr lang="en-US" sz="6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6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6400" dirty="0" err="1" smtClean="0">
                <a:latin typeface="Consolas" pitchFamily="49" charset="0"/>
                <a:cs typeface="Consolas" pitchFamily="49" charset="0"/>
              </a:rPr>
              <a:t>alert.show</a:t>
            </a:r>
            <a:r>
              <a:rPr lang="de-DE" sz="6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6400" dirty="0">
                <a:latin typeface="Consolas" pitchFamily="49" charset="0"/>
                <a:cs typeface="Consolas" pitchFamily="49" charset="0"/>
              </a:rPr>
              <a:t>}</a:t>
            </a:r>
            <a:endParaRPr lang="en-US" sz="6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6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4. Analyze reports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r>
              <a:rPr lang="en-US" dirty="0" smtClean="0"/>
              <a:t>Send Crash Reports to Server</a:t>
            </a:r>
          </a:p>
          <a:p>
            <a:pPr lvl="1"/>
            <a:r>
              <a:rPr lang="en-US" dirty="0" smtClean="0"/>
              <a:t>HTTP POST</a:t>
            </a:r>
          </a:p>
          <a:p>
            <a:pPr lvl="1"/>
            <a:r>
              <a:rPr lang="en-US" dirty="0" smtClean="0"/>
              <a:t>Email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PHP Script +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Google Spreadsheet (ACRA)</a:t>
            </a:r>
          </a:p>
          <a:p>
            <a:pPr lvl="1"/>
            <a:r>
              <a:rPr lang="en-US" dirty="0" smtClean="0"/>
              <a:t>Inbox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Extra Error 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Users don’t report when asked to!</a:t>
            </a: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2800" dirty="0" smtClean="0"/>
              <a:t>Short reporting through Google Analytics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tracker.trackPageView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("ABCs/85/</a:t>
            </a:r>
            <a:r>
              <a:rPr lang="de-DE" sz="17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google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/Error/" 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errorLine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sz="2800" dirty="0" smtClean="0"/>
              <a:t>Implementation – Uncaught Exception Handler: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Pattern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pattern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Pattern.</a:t>
            </a:r>
            <a:r>
              <a:rPr lang="de-DE" sz="1700" i="1" dirty="0" err="1">
                <a:latin typeface="Consolas" pitchFamily="49" charset="0"/>
                <a:cs typeface="Consolas" pitchFamily="49" charset="0"/>
              </a:rPr>
              <a:t>compile</a:t>
            </a:r>
            <a:r>
              <a:rPr lang="de-DE" sz="1700" i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"^\\</a:t>
            </a:r>
            <a:r>
              <a:rPr lang="de-DE" sz="17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s*</a:t>
            </a:r>
            <a:r>
              <a:rPr lang="de-DE" sz="17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at</a:t>
            </a:r>
            <a:r>
              <a:rPr lang="de-DE" sz="17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sz="17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com.fivepumpkins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.*)"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Pattern.</a:t>
            </a:r>
            <a:r>
              <a:rPr lang="de-DE" sz="1700" i="1" dirty="0" err="1" smtClean="0">
                <a:latin typeface="Consolas" pitchFamily="49" charset="0"/>
                <a:cs typeface="Consolas" pitchFamily="49" charset="0"/>
              </a:rPr>
              <a:t>MULTILINE</a:t>
            </a:r>
            <a:r>
              <a:rPr lang="de-DE" sz="1700" i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Matcher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matcher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matcher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pattern.matcher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trace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de-DE" sz="17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7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matcher.find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7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errorLine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700" dirty="0" err="1">
                <a:latin typeface="Consolas" pitchFamily="49" charset="0"/>
                <a:cs typeface="Consolas" pitchFamily="49" charset="0"/>
              </a:rPr>
              <a:t>matcher.group</a:t>
            </a:r>
            <a:r>
              <a:rPr lang="de-DE" sz="1700" dirty="0">
                <a:latin typeface="Consolas" pitchFamily="49" charset="0"/>
                <a:cs typeface="Consolas" pitchFamily="49" charset="0"/>
              </a:rPr>
              <a:t>(1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tracker.trackPageView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"ABCs/</a:t>
            </a:r>
            <a:r>
              <a:rPr lang="de-DE" sz="17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appVersion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"/"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publisher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+</a:t>
            </a:r>
            <a:r>
              <a:rPr lang="de-DE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	    "/Error" 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errorLine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DE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Analytics Reports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18" name="Picture 2" descr="C:\Users\san\Documents\sa\db\Dropbox\Android\pres\analytics.png"/>
          <p:cNvPicPr>
            <a:picLocks noChangeAspect="1" noChangeArrowheads="1"/>
          </p:cNvPicPr>
          <p:nvPr/>
        </p:nvPicPr>
        <p:blipFill>
          <a:blip r:embed="rId3" cstate="print"/>
          <a:srcRect l="16678" r="1412" b="22591"/>
          <a:stretch>
            <a:fillRect/>
          </a:stretch>
        </p:blipFill>
        <p:spPr bwMode="auto">
          <a:xfrm>
            <a:off x="395536" y="1375611"/>
            <a:ext cx="8424936" cy="497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Problem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Solutions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Error Reporting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Conclusions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4. Analyze reports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Application: ABCs (by </a:t>
            </a:r>
            <a:r>
              <a:rPr lang="en-US" dirty="0" err="1" smtClean="0"/>
              <a:t>Fivepumpkins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Interval: 17.05.2012 – 02.07.2012 (~6 weeks)</a:t>
            </a:r>
          </a:p>
          <a:p>
            <a:r>
              <a:rPr lang="fr-FR" dirty="0" err="1"/>
              <a:t>Visits</a:t>
            </a:r>
            <a:r>
              <a:rPr lang="fr-FR" dirty="0"/>
              <a:t>: </a:t>
            </a:r>
            <a:r>
              <a:rPr lang="fr-FR" dirty="0" smtClean="0"/>
              <a:t>83,471</a:t>
            </a:r>
          </a:p>
          <a:p>
            <a:r>
              <a:rPr lang="fr-FR" dirty="0" smtClean="0"/>
              <a:t>Unique </a:t>
            </a:r>
            <a:r>
              <a:rPr lang="fr-FR" dirty="0" err="1"/>
              <a:t>Visitors</a:t>
            </a:r>
            <a:r>
              <a:rPr lang="fr-FR" dirty="0"/>
              <a:t>: </a:t>
            </a:r>
            <a:r>
              <a:rPr lang="fr-FR" dirty="0" smtClean="0"/>
              <a:t>24,304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418 </a:t>
            </a:r>
            <a:r>
              <a:rPr lang="fr-FR" dirty="0" err="1" smtClean="0">
                <a:solidFill>
                  <a:srgbClr val="FF0000"/>
                </a:solidFill>
              </a:rPr>
              <a:t>Errors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8 Crash Reports!!!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5 Emails </a:t>
            </a:r>
            <a:r>
              <a:rPr lang="fr-FR" dirty="0" err="1" smtClean="0">
                <a:solidFill>
                  <a:srgbClr val="FF0000"/>
                </a:solidFill>
              </a:rPr>
              <a:t>reporting</a:t>
            </a:r>
            <a:r>
              <a:rPr lang="fr-FR" dirty="0" smtClean="0">
                <a:solidFill>
                  <a:srgbClr val="FF0000"/>
                </a:solidFill>
              </a:rPr>
              <a:t> bugs</a:t>
            </a:r>
            <a:endParaRPr lang="fr-FR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r>
              <a:rPr lang="en-US" dirty="0" smtClean="0"/>
              <a:t>Users hate bugs but hate reporting them even more!</a:t>
            </a:r>
          </a:p>
          <a:p>
            <a:r>
              <a:rPr lang="en-US" dirty="0" smtClean="0"/>
              <a:t>User-driven Error-Reporting is the tip of the iceberg</a:t>
            </a:r>
          </a:p>
          <a:p>
            <a:r>
              <a:rPr lang="en-US" dirty="0" smtClean="0"/>
              <a:t>Automatic Crash Reports are the safest bet</a:t>
            </a:r>
          </a:p>
          <a:p>
            <a:r>
              <a:rPr lang="en-US" dirty="0" smtClean="0"/>
              <a:t>Users are the best </a:t>
            </a:r>
            <a:r>
              <a:rPr lang="en-US" dirty="0" smtClean="0"/>
              <a:t>QA</a:t>
            </a:r>
            <a:endParaRPr lang="en-US" dirty="0" smtClean="0"/>
          </a:p>
          <a:p>
            <a:r>
              <a:rPr lang="en-US" dirty="0" smtClean="0"/>
              <a:t>Reply to active users!</a:t>
            </a:r>
            <a:endParaRPr lang="fr-FR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r>
              <a:rPr lang="de-DE" dirty="0" smtClean="0">
                <a:hlinkClick r:id="rId3"/>
              </a:rPr>
              <a:t>http://stackoverflow.com/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http://developer.android.com/reference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http://www.google.com/analytics/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http://web.fivepumpkins.com/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http://www.animoca.com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Questions?</a:t>
            </a:r>
            <a:endParaRPr lang="fr-FR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Runtime Crash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Analysis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9" name="Picture 3" descr="C:\Users\san\Documents\sa\db\Dropbox\Android\pres\cr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36778"/>
            <a:ext cx="2952328" cy="4920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Reasons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Inflexible programming: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unreachable, camera not available, sensor missing, etc.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SDK level incompatible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(project target,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android:minSdkVersion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Configuration Change unhandled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Android problems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Hardware problems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…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Analysis</a:t>
            </a:r>
          </a:p>
        </p:txBody>
      </p:sp>
      <p:pic>
        <p:nvPicPr>
          <p:cNvPr id="5122" name="Picture 2" descr="C:\Users\san\Documents\sa\db\Dropbox\Android\pres\crash_c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645024"/>
            <a:ext cx="3376698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Program better!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it yourself!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C:\Users\san\Documents\sa\db\Dropbox\Android\pres\animo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64854"/>
            <a:ext cx="5429250" cy="36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Solutions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Pay others to test it for you before launch</a:t>
            </a:r>
          </a:p>
          <a:p>
            <a:pPr marL="914400" lvl="1" indent="-514350"/>
            <a:r>
              <a:rPr lang="en-US" dirty="0" err="1" smtClean="0"/>
              <a:t>AppDemoStore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TESTDROID Cloud</a:t>
            </a:r>
          </a:p>
          <a:p>
            <a:pPr marL="914400" lvl="1" indent="-514350"/>
            <a:r>
              <a:rPr lang="en-US" dirty="0" smtClean="0"/>
              <a:t>Vodafone online test &amp; verification (Perfecto Mobile)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Built-in Error Reporting</a:t>
            </a:r>
          </a:p>
          <a:p>
            <a:pPr marL="914400" lvl="1" indent="-514350"/>
            <a:r>
              <a:rPr lang="en-US" dirty="0" smtClean="0"/>
              <a:t>Google Error Reporting</a:t>
            </a:r>
          </a:p>
          <a:p>
            <a:pPr marL="914400" lvl="1" indent="-514350"/>
            <a:r>
              <a:rPr lang="en-US" dirty="0" smtClean="0"/>
              <a:t>Do-it-yourself Error Reporting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Error 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Application Error Reporting in Google Play</a:t>
            </a:r>
          </a:p>
          <a:p>
            <a:pPr marL="514350" indent="-514350"/>
            <a:r>
              <a:rPr lang="en-US" sz="2800" dirty="0" smtClean="0"/>
              <a:t>Available since SDK 8 (</a:t>
            </a:r>
            <a:r>
              <a:rPr lang="en-US" sz="2800" dirty="0" err="1" smtClean="0"/>
              <a:t>Froyo</a:t>
            </a:r>
            <a:r>
              <a:rPr lang="en-US" sz="2800" dirty="0" smtClean="0"/>
              <a:t>)</a:t>
            </a:r>
          </a:p>
          <a:p>
            <a:pPr marL="514350" indent="-514350"/>
            <a:r>
              <a:rPr lang="en-US" sz="2800" dirty="0" smtClean="0"/>
              <a:t>Reports available in the market account</a:t>
            </a:r>
          </a:p>
          <a:p>
            <a:pPr marL="514350" indent="-514350"/>
            <a:r>
              <a:rPr lang="en-US" sz="2800" dirty="0" smtClean="0"/>
              <a:t>Somewhat Unreliable</a:t>
            </a:r>
          </a:p>
          <a:p>
            <a:pPr marL="514350" indent="-514350"/>
            <a:r>
              <a:rPr lang="en-US" sz="2800" dirty="0" smtClean="0">
                <a:solidFill>
                  <a:srgbClr val="C00000"/>
                </a:solidFill>
              </a:rPr>
              <a:t>Users don’t report!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Reporting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1" name="Picture 3" descr="C:\Users\san\Documents\sa\db\Dropbox\Android\pres\re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77072"/>
            <a:ext cx="2922433" cy="2196728"/>
          </a:xfrm>
          <a:prstGeom prst="rect">
            <a:avLst/>
          </a:prstGeom>
          <a:noFill/>
        </p:spPr>
      </p:pic>
      <p:pic>
        <p:nvPicPr>
          <p:cNvPr id="7172" name="Picture 4" descr="C:\Users\san\Documents\sa\db\Dropbox\Android\pres\gfb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3916" y="3068960"/>
            <a:ext cx="4730571" cy="3625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DIY Error Reporting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ACRA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(free lib)</a:t>
            </a:r>
          </a:p>
          <a:p>
            <a:r>
              <a:rPr lang="en-US" dirty="0" smtClean="0"/>
              <a:t>Android Error Reporter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(free lib)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-remote-</a:t>
            </a:r>
            <a:r>
              <a:rPr lang="de-DE" dirty="0" err="1" smtClean="0"/>
              <a:t>stacktrace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free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lib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-log-</a:t>
            </a:r>
            <a:r>
              <a:rPr lang="de-DE" dirty="0" err="1" smtClean="0"/>
              <a:t>collector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free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apk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/>
              <a:t>Apphance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(online service 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freemium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 smtClean="0"/>
              <a:t>BugSense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(online service 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freemium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Hockey App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(online service - $10/month)</a:t>
            </a:r>
          </a:p>
          <a:p>
            <a:r>
              <a:rPr lang="de-DE" dirty="0" err="1" smtClean="0"/>
              <a:t>Crittercism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(online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freemium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Reporting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DIY Error Reporting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97363"/>
          </a:xfrm>
        </p:spPr>
        <p:txBody>
          <a:bodyPr>
            <a:normAutofit/>
          </a:bodyPr>
          <a:lstStyle/>
          <a:p>
            <a:r>
              <a:rPr lang="en-US" dirty="0" smtClean="0"/>
              <a:t>How is it done?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Catch 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user a nice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the user to send error report (HTTP/Email)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report (server side)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2176" y="6453336"/>
            <a:ext cx="2133600" cy="365125"/>
          </a:xfrm>
        </p:spPr>
        <p:txBody>
          <a:bodyPr/>
          <a:lstStyle/>
          <a:p>
            <a:r>
              <a:rPr lang="de-DE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Reporting</a:t>
            </a:r>
            <a:endParaRPr lang="de-DE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DG Bremen smal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537</Words>
  <Application>Microsoft Office PowerPoint</Application>
  <PresentationFormat>On-screen Show (4:3)</PresentationFormat>
  <Paragraphs>243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GDG Bremen small</vt:lpstr>
      <vt:lpstr>Android Dev Tips I</vt:lpstr>
      <vt:lpstr>Agenda</vt:lpstr>
      <vt:lpstr>Problem: Runtime Crash</vt:lpstr>
      <vt:lpstr>Reasons</vt:lpstr>
      <vt:lpstr>Solutions</vt:lpstr>
      <vt:lpstr>Solutions (II)</vt:lpstr>
      <vt:lpstr>Google Error Reporting</vt:lpstr>
      <vt:lpstr>DIY Error Reporting</vt:lpstr>
      <vt:lpstr>DIY Error Reporting (II)</vt:lpstr>
      <vt:lpstr>1. Catch Exception</vt:lpstr>
      <vt:lpstr>2-3. Show user a nice dialog; Ask user to send error report</vt:lpstr>
      <vt:lpstr>2-3. Show user a nice dialog; Ask user to send error report(II)</vt:lpstr>
      <vt:lpstr>Technical Details</vt:lpstr>
      <vt:lpstr>Uncaught Exception  Handler (II)</vt:lpstr>
      <vt:lpstr>Crash Report Activity</vt:lpstr>
      <vt:lpstr>Crash Report Activity (II)</vt:lpstr>
      <vt:lpstr>4. Analyze reports</vt:lpstr>
      <vt:lpstr>Extra Error Reporting</vt:lpstr>
      <vt:lpstr>Google Analytics Reports</vt:lpstr>
      <vt:lpstr>4. Analyze reports (II)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Anca</dc:creator>
  <cp:lastModifiedBy>stefan</cp:lastModifiedBy>
  <cp:revision>67</cp:revision>
  <dcterms:created xsi:type="dcterms:W3CDTF">2012-06-29T13:03:12Z</dcterms:created>
  <dcterms:modified xsi:type="dcterms:W3CDTF">2013-01-13T18:13:04Z</dcterms:modified>
</cp:coreProperties>
</file>