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807693-CA9B-4361-ACB0-AA436FA20C0C}" v="126" dt="2025-05-23T15:30:00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09910"/>
            <a:ext cx="7772400" cy="1915193"/>
          </a:xfrm>
        </p:spPr>
        <p:txBody>
          <a:bodyPr/>
          <a:lstStyle/>
          <a:p>
            <a:r>
              <a:t>Chinook Music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8979"/>
            <a:ext cx="6400800" cy="2979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700" err="1">
                <a:solidFill>
                  <a:schemeClr val="tx1"/>
                </a:solidFill>
              </a:rPr>
              <a:t>Nwokike</a:t>
            </a:r>
            <a:r>
              <a:rPr sz="2700" dirty="0">
                <a:solidFill>
                  <a:schemeClr val="tx1"/>
                </a:solidFill>
              </a:rPr>
              <a:t> Chiagozie </a:t>
            </a:r>
            <a:r>
              <a:rPr lang="en-GB" sz="2700" dirty="0">
                <a:solidFill>
                  <a:schemeClr val="tx1"/>
                </a:solidFill>
              </a:rPr>
              <a:t>Precious</a:t>
            </a:r>
            <a:endParaRPr lang="en-US" sz="270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sz="2700" dirty="0">
                <a:solidFill>
                  <a:schemeClr val="tx1"/>
                </a:solidFill>
              </a:rPr>
              <a:t>chiagozienwokike@gmail.com</a:t>
            </a:r>
            <a:endParaRPr sz="270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sz="2700" dirty="0">
                <a:solidFill>
                  <a:schemeClr val="tx1"/>
                </a:solidFill>
              </a:rPr>
              <a:t>Date: </a:t>
            </a:r>
            <a:r>
              <a:rPr lang="en-GB" sz="2700" dirty="0">
                <a:solidFill>
                  <a:schemeClr val="tx1"/>
                </a:solidFill>
              </a:rPr>
              <a:t>07-05-2025</a:t>
            </a:r>
            <a:endParaRPr sz="270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sz="2700" dirty="0">
                <a:solidFill>
                  <a:schemeClr val="tx1"/>
                </a:solidFill>
              </a:rPr>
              <a:t>Tool Stack: SQL, Python, Power BI</a:t>
            </a:r>
            <a:endParaRPr sz="2700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007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       • Target High-Value Customer Segments: Implement personalized retention strategies, such as loyalty programs and exclusive offers, to boost repeat purchases and minimize churn.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• Optimize Genre-Based Marketing: Capitalize on the popularity of Rock, Latin, and Metal genres by prioritizing these categories in marketing campaigns to maximize customer engagement and sales.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• Address Seasonal Sales Trends: Counter low-sales periods (e.g., November, December, February) with targeted promotions, events, or discounts to stabilize revenue throughout the year.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• Leverage Artist Partnerships: Strengthen relationships with top-performing artists like Iron Maiden and U2 to sustain consistent sales and enhance brand appeal.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>
                <a:ea typeface="+mn-lt"/>
                <a:cs typeface="+mn-lt"/>
              </a:rPr>
              <a:t>• Enhance Cross-Selling with Market Basket Insights: Use album association rules (e.g., </a:t>
            </a:r>
            <a:r>
              <a:rPr lang="en-US" sz="1800" dirty="0" err="1">
                <a:ea typeface="+mn-lt"/>
                <a:cs typeface="+mn-lt"/>
              </a:rPr>
              <a:t>Stormbringer</a:t>
            </a:r>
            <a:r>
              <a:rPr lang="en-US" sz="1800" dirty="0">
                <a:ea typeface="+mn-lt"/>
                <a:cs typeface="+mn-lt"/>
              </a:rPr>
              <a:t> → Def Leppard’s Greatest Hits) to create bundled offers and personalized product recommendations, driving incremental sales.</a:t>
            </a:r>
            <a:endParaRPr lang="en-US" dirty="0"/>
          </a:p>
          <a:p>
            <a:pPr>
              <a:buNone/>
            </a:pPr>
            <a:r>
              <a:rPr lang="en-US" sz="1800" dirty="0">
                <a:ea typeface="Calibri"/>
                <a:cs typeface="Calibri"/>
              </a:rPr>
              <a:t>  </a:t>
            </a:r>
            <a:r>
              <a:rPr lang="en-US" sz="1800" dirty="0">
                <a:ea typeface="+mn-lt"/>
                <a:cs typeface="+mn-lt"/>
              </a:rPr>
              <a:t>  • Use linear regression’s CLV predictions to prioritize high-value customers for loyalty programs.</a:t>
            </a:r>
            <a:endParaRPr lang="en-US" sz="1800" dirty="0">
              <a:ea typeface="Calibri"/>
              <a:cs typeface="Calibri"/>
            </a:endParaRPr>
          </a:p>
          <a:p>
            <a:pPr>
              <a:buNone/>
            </a:pP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Contact: chiagozienwokike@gmail.com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07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700" dirty="0"/>
              <a:t>Objective: Analyze music sales data from the Chinook database to uncover sales trends, customer behavior, and lifetime value.</a:t>
            </a:r>
            <a:endParaRPr lang="en-US" sz="2700">
              <a:ea typeface="Calibri"/>
              <a:cs typeface="Calibri"/>
            </a:endParaRPr>
          </a:p>
          <a:p>
            <a:r>
              <a:rPr sz="2700" dirty="0"/>
              <a:t>Tools Used:</a:t>
            </a:r>
            <a:endParaRPr sz="2700">
              <a:ea typeface="Calibri"/>
              <a:cs typeface="Calibri"/>
            </a:endParaRPr>
          </a:p>
          <a:p>
            <a:r>
              <a:rPr sz="2700" dirty="0"/>
              <a:t>- SQL: For querying and extracting insights.</a:t>
            </a:r>
            <a:endParaRPr sz="2700">
              <a:ea typeface="Calibri"/>
              <a:cs typeface="Calibri"/>
            </a:endParaRPr>
          </a:p>
          <a:p>
            <a:r>
              <a:rPr sz="2700" dirty="0"/>
              <a:t>- Python: For business and predictive analysis (CLTV modeling).</a:t>
            </a:r>
            <a:endParaRPr sz="2700">
              <a:ea typeface="Calibri"/>
              <a:cs typeface="Calibri"/>
            </a:endParaRPr>
          </a:p>
          <a:p>
            <a:r>
              <a:rPr sz="2700" dirty="0"/>
              <a:t>- Power BI: For interactive dashboard visualizations.</a:t>
            </a:r>
            <a:endParaRPr sz="27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700" dirty="0"/>
              <a:t>Who are the top-selling artists and how do their sales vary over time?</a:t>
            </a:r>
            <a:endParaRPr lang="en-US" sz="2700" dirty="0">
              <a:ea typeface="Calibri"/>
              <a:cs typeface="Calibri"/>
            </a:endParaRPr>
          </a:p>
          <a:p>
            <a:r>
              <a:rPr sz="2700" dirty="0"/>
              <a:t>What customer segments exist based on purchase behavior?</a:t>
            </a:r>
            <a:endParaRPr sz="2700">
              <a:ea typeface="Calibri"/>
              <a:cs typeface="Calibri"/>
            </a:endParaRPr>
          </a:p>
          <a:p>
            <a:r>
              <a:rPr sz="2700" dirty="0"/>
              <a:t>Which genres are most popular?</a:t>
            </a:r>
            <a:endParaRPr sz="2700">
              <a:ea typeface="Calibri"/>
              <a:cs typeface="Calibri"/>
            </a:endParaRPr>
          </a:p>
          <a:p>
            <a:r>
              <a:rPr sz="2700" dirty="0"/>
              <a:t>How can we predict customer lifetime value?</a:t>
            </a:r>
            <a:endParaRPr sz="2700">
              <a:ea typeface="Calibri"/>
              <a:cs typeface="Calibri"/>
            </a:endParaRPr>
          </a:p>
          <a:p>
            <a:r>
              <a:rPr sz="2700" dirty="0"/>
              <a:t>Are there patterns in product purchases?</a:t>
            </a:r>
            <a:endParaRPr sz="27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1 – Sales &amp; Customer Segmentation</a:t>
            </a:r>
          </a:p>
        </p:txBody>
      </p:sp>
      <p:pic>
        <p:nvPicPr>
          <p:cNvPr id="3" name="Picture 2" descr="62989a2e-58a6-44b7-8060-5a406ab49f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1" y="1712538"/>
            <a:ext cx="8853044" cy="51110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2 – Genre &amp; Time-Based Sales Analysis</a:t>
            </a:r>
          </a:p>
        </p:txBody>
      </p:sp>
      <p:pic>
        <p:nvPicPr>
          <p:cNvPr id="3" name="Picture 2" descr="176d3a75-00f8-4a33-9f5e-9a4e03a988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4" y="1708199"/>
            <a:ext cx="8769927" cy="51471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3 – CLTV &amp; Market Basket Insights</a:t>
            </a:r>
          </a:p>
        </p:txBody>
      </p:sp>
      <p:pic>
        <p:nvPicPr>
          <p:cNvPr id="3" name="Picture 2" descr="2e812738-8695-41fd-8f76-ac9dbcc5622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" y="1566512"/>
            <a:ext cx="9143797" cy="52794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6001-7E2E-1BA9-B5EE-EC0F2318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37493"/>
            <a:ext cx="8229600" cy="72156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>
                <a:ea typeface="+mj-lt"/>
                <a:cs typeface="+mj-lt"/>
              </a:rPr>
              <a:t>Machine Learning Objective and Approach</a:t>
            </a:r>
            <a:endParaRPr lang="en-US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0731-1B68-34B7-DC4B-A2E8DF7A8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49116"/>
            <a:ext cx="8229600" cy="49109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600" dirty="0">
                <a:ea typeface="+mn-lt"/>
                <a:cs typeface="+mn-lt"/>
              </a:rPr>
              <a:t>• Objective: Predict customer lifetime value (CLV) to   identify high-value customers and inform targeted marketing strategies for the Chinook Media Store.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• Data Source: Extracted features from Chinook database tables, including total spend, purchase frequency, genre preferences, etc.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• Approach: Developed machine learning models in </a:t>
            </a:r>
            <a:r>
              <a:rPr lang="en-GB" sz="2600" dirty="0" err="1">
                <a:ea typeface="+mn-lt"/>
                <a:cs typeface="+mn-lt"/>
              </a:rPr>
              <a:t>Jupyter</a:t>
            </a:r>
            <a:r>
              <a:rPr lang="en-GB" sz="2600" dirty="0">
                <a:ea typeface="+mn-lt"/>
                <a:cs typeface="+mn-lt"/>
              </a:rPr>
              <a:t> Notebook using Python to predict CLV based on historical customer purchase data.</a:t>
            </a:r>
            <a:br>
              <a:rPr lang="en-GB" sz="2600" dirty="0">
                <a:ea typeface="+mn-lt"/>
                <a:cs typeface="+mn-lt"/>
              </a:rPr>
            </a:br>
            <a:r>
              <a:rPr lang="en-GB" sz="2600" dirty="0">
                <a:ea typeface="+mn-lt"/>
                <a:cs typeface="+mn-lt"/>
              </a:rPr>
              <a:t>• Models Evaluated: Linear regression, random forest, and gradient boosting, selected for their ability to model customer behaviour patterns. </a:t>
            </a:r>
            <a:endParaRPr lang="en-GB" sz="2600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284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1116-0BC2-8D36-D99E-A4D18962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76217"/>
            <a:ext cx="8229600" cy="1130968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Model Development and Results</a:t>
            </a:r>
            <a:endParaRPr lang="en-US" dirty="0"/>
          </a:p>
          <a:p>
            <a:endParaRPr lang="en-GB" dirty="0"/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56C2-CEE9-1FEC-F964-3F25F30C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789" y="1684423"/>
            <a:ext cx="8542421" cy="479065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None/>
            </a:pPr>
            <a:r>
              <a:rPr lang="en-GB" sz="2700" dirty="0">
                <a:ea typeface="+mn-lt"/>
                <a:cs typeface="+mn-lt"/>
              </a:rPr>
              <a:t>• Model Development: Trained three models in </a:t>
            </a:r>
            <a:r>
              <a:rPr lang="en-GB" sz="2700" err="1">
                <a:ea typeface="+mn-lt"/>
                <a:cs typeface="+mn-lt"/>
              </a:rPr>
              <a:t>Jupyter</a:t>
            </a:r>
            <a:r>
              <a:rPr lang="en-GB" sz="2700" dirty="0">
                <a:ea typeface="+mn-lt"/>
                <a:cs typeface="+mn-lt"/>
              </a:rPr>
              <a:t> Notebook: </a:t>
            </a:r>
            <a:endParaRPr lang="en-US" sz="2700">
              <a:ea typeface="Calibri"/>
              <a:cs typeface="Calibri"/>
            </a:endParaRPr>
          </a:p>
          <a:p>
            <a:r>
              <a:rPr lang="en-GB" sz="2700" dirty="0">
                <a:ea typeface="+mn-lt"/>
                <a:cs typeface="+mn-lt"/>
              </a:rPr>
              <a:t>Linear regression: Baseline model assuming linear relationships. </a:t>
            </a:r>
            <a:endParaRPr lang="en-GB" sz="2700" dirty="0">
              <a:ea typeface="Calibri"/>
              <a:cs typeface="Calibri"/>
            </a:endParaRPr>
          </a:p>
          <a:p>
            <a:r>
              <a:rPr lang="en-GB" sz="2700" dirty="0">
                <a:ea typeface="+mn-lt"/>
                <a:cs typeface="+mn-lt"/>
              </a:rPr>
              <a:t>Random forest: Ensemble model capturing non-linear patterns. </a:t>
            </a:r>
            <a:endParaRPr lang="en-GB" sz="2700" dirty="0">
              <a:ea typeface="Calibri"/>
              <a:cs typeface="Calibri"/>
            </a:endParaRPr>
          </a:p>
          <a:p>
            <a:r>
              <a:rPr lang="en-GB" sz="2700" dirty="0">
                <a:ea typeface="+mn-lt"/>
                <a:cs typeface="+mn-lt"/>
              </a:rPr>
              <a:t>Gradient boosting: Advanced ensemble for complex relationships.</a:t>
            </a:r>
            <a:br>
              <a:rPr lang="en-GB" sz="2700" dirty="0">
                <a:ea typeface="+mn-lt"/>
                <a:cs typeface="+mn-lt"/>
              </a:rPr>
            </a:br>
            <a:endParaRPr lang="en-GB" sz="2700" dirty="0">
              <a:ea typeface="+mn-lt"/>
              <a:cs typeface="+mn-lt"/>
            </a:endParaRPr>
          </a:p>
          <a:p>
            <a:r>
              <a:rPr lang="en-GB" sz="2700" dirty="0">
                <a:ea typeface="+mn-lt"/>
                <a:cs typeface="+mn-lt"/>
              </a:rPr>
              <a:t>Features Used: Country, Total spend, Recency, and </a:t>
            </a:r>
            <a:r>
              <a:rPr lang="en-GB" sz="2700" dirty="0" err="1">
                <a:ea typeface="+mn-lt"/>
                <a:cs typeface="+mn-lt"/>
              </a:rPr>
              <a:t>TopGenre</a:t>
            </a:r>
            <a:r>
              <a:rPr lang="en-GB" sz="2700" dirty="0">
                <a:ea typeface="+mn-lt"/>
                <a:cs typeface="+mn-lt"/>
              </a:rPr>
              <a:t>, </a:t>
            </a:r>
            <a:r>
              <a:rPr lang="en-GB" sz="2700" dirty="0" err="1">
                <a:ea typeface="+mn-lt"/>
                <a:cs typeface="+mn-lt"/>
              </a:rPr>
              <a:t>EmailDomain</a:t>
            </a:r>
            <a:r>
              <a:rPr lang="en-GB" sz="2700" dirty="0">
                <a:ea typeface="+mn-lt"/>
                <a:cs typeface="+mn-lt"/>
              </a:rPr>
              <a:t>, engineered from Chinook data.</a:t>
            </a:r>
            <a:br>
              <a:rPr lang="en-GB" sz="2700" dirty="0">
                <a:ea typeface="+mn-lt"/>
                <a:cs typeface="+mn-lt"/>
              </a:rPr>
            </a:br>
            <a:endParaRPr lang="en-GB" sz="2700" dirty="0">
              <a:ea typeface="+mn-lt"/>
              <a:cs typeface="+mn-lt"/>
            </a:endParaRPr>
          </a:p>
          <a:p>
            <a:r>
              <a:rPr lang="en-GB" sz="2700" dirty="0">
                <a:ea typeface="+mn-lt"/>
                <a:cs typeface="+mn-lt"/>
              </a:rPr>
              <a:t>Performance Results: Linear regression outperformed others with [Model Metric, e.g., R² =0.31], the only positive R² among the three models, indicating strong predictive accuracy for CLV.</a:t>
            </a:r>
            <a:br>
              <a:rPr lang="en-GB" dirty="0">
                <a:ea typeface="+mn-lt"/>
                <a:cs typeface="+mn-lt"/>
              </a:rPr>
            </a:b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387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519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  </a:t>
            </a:r>
            <a:r>
              <a:rPr lang="en-US" sz="2400" dirty="0">
                <a:ea typeface="+mn-lt"/>
                <a:cs typeface="+mn-lt"/>
              </a:rPr>
              <a:t>  • Analysis of the Chinook database uncovers actionable insights into customer behavior, sales trends, and market opportunities.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• The dominance of the Rock genre, coupled with the high lifetime value of Regular and Loyal customers, underscores their critical role in revenue growth.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• Seasonal sales fluctuations highlight the need for strategic promotions, while top artists and album associations offer avenues for enhanced marketing.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dirty="0">
                <a:ea typeface="+mn-lt"/>
                <a:cs typeface="+mn-lt"/>
              </a:rPr>
              <a:t>• By leveraging these findings through targeted campaigns, optimized promotions, and data-driven bundling, the Chinook Media Store can strengthen customer loyalty, stabilize revenue, and drive sustainable growth.</a:t>
            </a:r>
            <a:endParaRPr lang="en-US" sz="2400">
              <a:ea typeface="Calibri"/>
              <a:cs typeface="Calibri"/>
            </a:endParaRPr>
          </a:p>
          <a:p>
            <a:pPr>
              <a:buNone/>
            </a:pPr>
            <a:r>
              <a:rPr lang="en-US" sz="2400" dirty="0">
                <a:ea typeface="Calibri"/>
                <a:cs typeface="Calibri"/>
              </a:rPr>
              <a:t> </a:t>
            </a:r>
            <a:r>
              <a:rPr lang="en-US" sz="2400" dirty="0">
                <a:ea typeface="+mn-lt"/>
                <a:cs typeface="+mn-lt"/>
              </a:rPr>
              <a:t>• Power of CLV Predictions: Linear regression outperforms random forest and gradient boosting in predicting CLV.</a:t>
            </a: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Chinook Music Sales Analysis</vt:lpstr>
      <vt:lpstr>Project Overview</vt:lpstr>
      <vt:lpstr>Key Business Questions</vt:lpstr>
      <vt:lpstr>Dashboard 1 – Sales &amp; Customer Segmentation</vt:lpstr>
      <vt:lpstr>Dashboard 2 – Genre &amp; Time-Based Sales Analysis</vt:lpstr>
      <vt:lpstr>Dashboard 3 – CLTV &amp; Market Basket Insights</vt:lpstr>
      <vt:lpstr>Machine Learning Objective and Approach  </vt:lpstr>
      <vt:lpstr>Model Development and Results  </vt:lpstr>
      <vt:lpstr>Conclusion</vt:lpstr>
      <vt:lpstr>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367</cp:revision>
  <dcterms:created xsi:type="dcterms:W3CDTF">2013-01-27T09:14:16Z</dcterms:created>
  <dcterms:modified xsi:type="dcterms:W3CDTF">2025-05-23T15:30:19Z</dcterms:modified>
  <cp:category/>
</cp:coreProperties>
</file>